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34"/>
  </p:notesMasterIdLst>
  <p:sldIdLst>
    <p:sldId id="583" r:id="rId3"/>
    <p:sldId id="584" r:id="rId4"/>
    <p:sldId id="585" r:id="rId5"/>
    <p:sldId id="602" r:id="rId6"/>
    <p:sldId id="634" r:id="rId7"/>
    <p:sldId id="665" r:id="rId8"/>
    <p:sldId id="664" r:id="rId9"/>
    <p:sldId id="663" r:id="rId10"/>
    <p:sldId id="603" r:id="rId11"/>
    <p:sldId id="658" r:id="rId12"/>
    <p:sldId id="657" r:id="rId13"/>
    <p:sldId id="667" r:id="rId14"/>
    <p:sldId id="604" r:id="rId15"/>
    <p:sldId id="660" r:id="rId16"/>
    <p:sldId id="661" r:id="rId17"/>
    <p:sldId id="609" r:id="rId18"/>
    <p:sldId id="610" r:id="rId19"/>
    <p:sldId id="674" r:id="rId20"/>
    <p:sldId id="676" r:id="rId21"/>
    <p:sldId id="675" r:id="rId22"/>
    <p:sldId id="612" r:id="rId23"/>
    <p:sldId id="671" r:id="rId24"/>
    <p:sldId id="670" r:id="rId25"/>
    <p:sldId id="669" r:id="rId26"/>
    <p:sldId id="673" r:id="rId27"/>
    <p:sldId id="668" r:id="rId28"/>
    <p:sldId id="630" r:id="rId29"/>
    <p:sldId id="640" r:id="rId30"/>
    <p:sldId id="652" r:id="rId31"/>
    <p:sldId id="653" r:id="rId32"/>
    <p:sldId id="600"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3"/>
            <p14:sldId id="584"/>
            <p14:sldId id="585"/>
            <p14:sldId id="602"/>
            <p14:sldId id="634"/>
            <p14:sldId id="665"/>
            <p14:sldId id="664"/>
            <p14:sldId id="663"/>
            <p14:sldId id="603"/>
            <p14:sldId id="658"/>
            <p14:sldId id="657"/>
            <p14:sldId id="667"/>
            <p14:sldId id="604"/>
            <p14:sldId id="660"/>
            <p14:sldId id="661"/>
            <p14:sldId id="609"/>
            <p14:sldId id="610"/>
            <p14:sldId id="674"/>
            <p14:sldId id="676"/>
            <p14:sldId id="675"/>
            <p14:sldId id="612"/>
            <p14:sldId id="671"/>
            <p14:sldId id="670"/>
            <p14:sldId id="669"/>
            <p14:sldId id="673"/>
            <p14:sldId id="668"/>
            <p14:sldId id="630"/>
            <p14:sldId id="640"/>
            <p14:sldId id="652"/>
            <p14:sldId id="653"/>
            <p14:sldId id="60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05" autoAdjust="0"/>
    <p:restoredTop sz="71792" autoAdjust="0"/>
  </p:normalViewPr>
  <p:slideViewPr>
    <p:cSldViewPr snapToGrid="0">
      <p:cViewPr varScale="1">
        <p:scale>
          <a:sx n="79" d="100"/>
          <a:sy n="79" d="100"/>
        </p:scale>
        <p:origin x="1296"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u="sng" dirty="0"/>
              <a:t>التنبؤ المالي هو عنصر حاسم في التخطيط لمشروع جديد.</a:t>
            </a:r>
            <a:endParaRPr lang="en-US" u="sng" dirty="0"/>
          </a:p>
          <a:p>
            <a:pPr marL="171450" marR="0" lvl="0" indent="-1714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t> </a:t>
            </a:r>
            <a:r>
              <a:rPr lang="ar-EG" b="1" dirty="0"/>
              <a:t>التنبؤ</a:t>
            </a:r>
            <a:r>
              <a:rPr lang="ar-EG" dirty="0"/>
              <a:t> هو طريقة منضبطة لتقييم مقدار النقد الذي من المحتمل أن يتطلبه المشروع والمبلغ الذي قد يحتاجه إذا تطور بسرعة أكبر أو ببطء أكثر من المتوقع.</a:t>
            </a:r>
          </a:p>
          <a:p>
            <a:pPr algn="just" rtl="1"/>
            <a:r>
              <a:rPr lang="ar-EG" u="sng" dirty="0"/>
              <a:t> تشمل الفوائد الرئيسية للتنبؤ الجيد ما يلي:</a:t>
            </a:r>
            <a:endParaRPr lang="en-US" u="sng" dirty="0"/>
          </a:p>
          <a:p>
            <a:pPr algn="just" rtl="1"/>
            <a:endParaRPr lang="ar-EG" dirty="0"/>
          </a:p>
          <a:p>
            <a:pPr algn="just" rtl="1"/>
            <a:r>
              <a:rPr lang="ar-EG" dirty="0"/>
              <a:t>• يوفر التنبؤ أساسا لتقدير القيمة حتى يتمكن رواد الأعمال والمستثمرون من إجراء مقارنات موضوعية بين متابعة المشروع والفرص الأخرى.</a:t>
            </a:r>
          </a:p>
          <a:p>
            <a:pPr algn="just" rtl="1"/>
            <a:r>
              <a:rPr lang="ar-EG" dirty="0"/>
              <a:t>• • يساعد التنبؤ رواد الأعمال والمستثمرين على مقارنة البدائل الاستراتيجية واختيار البدائل ذات القيمة المتوقعة الأعلى.</a:t>
            </a:r>
          </a:p>
          <a:p>
            <a:pPr algn="just" rtl="1"/>
            <a:r>
              <a:rPr lang="ar-EG" dirty="0"/>
              <a:t>• يساعد التنبؤ رائد الأعمال والمستثمرين على فهم نقاط القوة والضعف في المشروع.</a:t>
            </a:r>
            <a:endParaRPr lang="en-US" dirty="0"/>
          </a:p>
          <a:p>
            <a:pPr algn="just" rtl="1"/>
            <a:endParaRPr lang="ar-EG" dirty="0"/>
          </a:p>
          <a:p>
            <a:pPr algn="just" rtl="1"/>
            <a:r>
              <a:rPr lang="ar-EG" dirty="0"/>
              <a:t>• توفر التوقعات معيارا يمكن على أساسه مقارنة الأداء الفعلي، مما يوفر وسيلة لاختبار الفرضيات المتعلقة بالمشروع وتوفير إنذار مبكر بالمشاكل المحتملة.</a:t>
            </a:r>
            <a:endParaRPr lang="en-US" dirty="0"/>
          </a:p>
          <a:p>
            <a:pPr algn="just" rtl="1"/>
            <a:endParaRPr lang="ar-EG" dirty="0"/>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0443208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7.1 مبادئ التنبؤ المالي</a:t>
            </a:r>
          </a:p>
          <a:p>
            <a:pPr algn="r" rtl="1"/>
            <a:r>
              <a:rPr lang="ar-EG" dirty="0"/>
              <a:t>من المفيد أن نبدأ بنظرة عامة على المبادئ التي توجه عملية التنبؤ.</a:t>
            </a:r>
            <a:endParaRPr lang="en-US" dirty="0"/>
          </a:p>
          <a:p>
            <a:pPr algn="r" rtl="1"/>
            <a:endParaRPr lang="ar-EG" dirty="0"/>
          </a:p>
          <a:p>
            <a:pPr algn="r" rtl="1"/>
            <a:r>
              <a:rPr lang="ar-EG" dirty="0"/>
              <a:t>• </a:t>
            </a:r>
            <a:r>
              <a:rPr lang="ar-EG" b="1" dirty="0"/>
              <a:t>بناء ودعم جدول زمني للافتراضات. </a:t>
            </a:r>
          </a:p>
          <a:p>
            <a:pPr marL="171450" indent="-171450" algn="r" rtl="1">
              <a:buFont typeface="Arial" panose="020B0604020202020204" pitchFamily="34" charset="0"/>
              <a:buChar char="•"/>
            </a:pPr>
            <a:r>
              <a:rPr lang="ar-EG" dirty="0"/>
              <a:t>قد تأتي الافتراضات من التحليل الأساسي للفرصة ، أو معلومات حول الشركات المماثلة ، أو حكم الخبراء. </a:t>
            </a:r>
          </a:p>
          <a:p>
            <a:pPr marL="171450" indent="-171450" algn="r" rtl="1">
              <a:buFont typeface="Arial" panose="020B0604020202020204" pitchFamily="34" charset="0"/>
              <a:buChar char="•"/>
            </a:pPr>
            <a:r>
              <a:rPr lang="ar-EG" dirty="0"/>
              <a:t>توجه هذه الافتراضات بناء نموذج مالي للمشروع.</a:t>
            </a:r>
            <a:endParaRPr lang="en-US" dirty="0"/>
          </a:p>
          <a:p>
            <a:pPr algn="r" rtl="1"/>
            <a:endParaRPr lang="ar-EG" dirty="0"/>
          </a:p>
          <a:p>
            <a:pPr algn="r" rtl="1"/>
            <a:r>
              <a:rPr lang="ar-EG" b="1" dirty="0"/>
              <a:t>• ابدأ بتوقع الإيرادات. </a:t>
            </a:r>
          </a:p>
          <a:p>
            <a:pPr marL="171450" indent="-171450" algn="r" rtl="1">
              <a:buFont typeface="Arial" panose="020B0604020202020204" pitchFamily="34" charset="0"/>
              <a:buChar char="•"/>
            </a:pPr>
            <a:r>
              <a:rPr lang="ar-EG" dirty="0"/>
              <a:t>عادة ما يكون من الأسهل البدء بتوقعات الإيرادات التي يتم تطويرها في ضوء الحجم المخطط له ونطاقه وطبيعة جهد البيع. </a:t>
            </a:r>
          </a:p>
          <a:p>
            <a:pPr marL="171450" indent="-171450" algn="r" rtl="1">
              <a:buFont typeface="Arial" panose="020B0604020202020204" pitchFamily="34" charset="0"/>
              <a:buChar char="•"/>
            </a:pPr>
            <a:r>
              <a:rPr lang="ar-EG" dirty="0"/>
              <a:t>ترتبط معظم الجوانب الأخرى للنموذج بالإيرادات. </a:t>
            </a:r>
          </a:p>
          <a:p>
            <a:pPr marL="171450" indent="-171450" algn="r" rtl="1">
              <a:buFont typeface="Arial" panose="020B0604020202020204" pitchFamily="34" charset="0"/>
              <a:buChar char="•"/>
            </a:pPr>
            <a:r>
              <a:rPr lang="ar-EG" dirty="0"/>
              <a:t>على سبيل المثال ، يمكن أن يحدد المستوى المستهدف للمبيعات أو معدل نمو المبيعات الاستثمار في الطاقة الإنتاجية والمستوى الضروري للمخزون. </a:t>
            </a:r>
          </a:p>
          <a:p>
            <a:pPr marL="171450" indent="-171450" algn="r" rtl="1">
              <a:buFont typeface="Arial" panose="020B0604020202020204" pitchFamily="34" charset="0"/>
              <a:buChar char="•"/>
            </a:pPr>
            <a:r>
              <a:rPr lang="ar-EG" dirty="0"/>
              <a:t>وقد يكون من المفيد وضع إسقاطات إجمالية للإيرادات من خلال الجمع بين الإسقاطات للشرائح المناسبة من مجموعات العملاء/المستخدمين المستهدفة (مثل العمر، والمنطقة، والدخل، والميل إلى اعتماد منتجات جديدة) وتقدير أعداد كل شريحة ومعدل نموها بشكل منفصل.</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2736486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7.1 مبادئ التنبؤ المالي (تابع)</a:t>
            </a:r>
            <a:endParaRPr lang="en-US" b="1" dirty="0"/>
          </a:p>
          <a:p>
            <a:pPr algn="r" rtl="1"/>
            <a:endParaRPr lang="ar-EG" b="1" dirty="0"/>
          </a:p>
          <a:p>
            <a:pPr algn="r" rtl="1"/>
            <a:r>
              <a:rPr lang="en-US" b="1" dirty="0"/>
              <a:t> </a:t>
            </a:r>
            <a:r>
              <a:rPr lang="ar-EG" b="1" dirty="0"/>
              <a:t>قرر ما إذا كان سيتم تطوير التوقعات بالقيمة الحقيقية أو الاسمية. </a:t>
            </a:r>
            <a:endParaRPr lang="en-US" b="1" dirty="0"/>
          </a:p>
          <a:p>
            <a:pPr algn="r" rtl="1"/>
            <a:endParaRPr lang="ar-EG" dirty="0"/>
          </a:p>
          <a:p>
            <a:pPr marL="171450" indent="-171450" algn="r" rtl="1">
              <a:buFont typeface="Arial" panose="020B0604020202020204" pitchFamily="34" charset="0"/>
              <a:buChar char="•"/>
            </a:pPr>
            <a:r>
              <a:rPr lang="ar-EG" dirty="0"/>
              <a:t>يجب أن تتضمن </a:t>
            </a:r>
            <a:r>
              <a:rPr lang="ar-EG" b="1" dirty="0"/>
              <a:t>التوقعات الاسمية </a:t>
            </a:r>
            <a:r>
              <a:rPr lang="ar-EG" dirty="0"/>
              <a:t>تنبؤا صريحا للتضخم ، في حين أن التوقعات الحقيقية بالدولار الثابت.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إذا كنت تتوقع أن تتبع أسعار البيع وتكاليف المدخلات معدل التضخم ، </a:t>
            </a:r>
            <a:r>
              <a:rPr lang="ar-EG" b="1" dirty="0"/>
              <a:t>فإن التنبؤ بالقيمة الحقيقية يمكن أن يبسط النموذج. </a:t>
            </a:r>
            <a:endParaRPr lang="en-US" b="1" dirty="0"/>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ar-EG" dirty="0"/>
              <a:t>إذا كانت الأسعار والتكاليف </a:t>
            </a:r>
            <a:r>
              <a:rPr lang="ar-EG" b="1" u="sng" dirty="0"/>
              <a:t>غير مرتبطة بالتضخم </a:t>
            </a:r>
            <a:r>
              <a:rPr lang="ar-EG" dirty="0"/>
              <a:t>، فقد يكون من الأفضل التنبؤ بالقيمة الاسمية وإجراء تعديلات صريحة لتغيرات الأسعار.</a:t>
            </a:r>
            <a:endParaRPr lang="en-US" dirty="0"/>
          </a:p>
          <a:p>
            <a:pPr marL="171450" indent="-171450" algn="r" rtl="1">
              <a:buFont typeface="Arial" panose="020B0604020202020204" pitchFamily="34" charset="0"/>
              <a:buChar char="•"/>
            </a:pPr>
            <a:r>
              <a:rPr lang="ar-EG" dirty="0"/>
              <a:t> </a:t>
            </a:r>
          </a:p>
          <a:p>
            <a:pPr marL="171450" indent="-171450" algn="r" rtl="1">
              <a:buFont typeface="Arial" panose="020B0604020202020204" pitchFamily="34" charset="0"/>
              <a:buChar char="•"/>
            </a:pPr>
            <a:r>
              <a:rPr lang="ar-EG" dirty="0"/>
              <a:t>عادة ما يتم تحديد أسعار الفائدة على الديون ومعدلات الخصم المستخدمة في تقييم التدفق النقدي المخصوم (</a:t>
            </a:r>
            <a:r>
              <a:rPr lang="en-US" dirty="0"/>
              <a:t>DCF) </a:t>
            </a:r>
            <a:r>
              <a:rPr lang="ar-EG" dirty="0"/>
              <a:t>بالقيمة الاسمية.</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تقييم التدفق النقدي المخصوم (</a:t>
            </a:r>
            <a:r>
              <a:rPr lang="en-US" dirty="0"/>
              <a:t>DCF) </a:t>
            </a:r>
            <a:r>
              <a:rPr lang="ar-EG" dirty="0"/>
              <a:t>هو نوع من النماذج المالية التي تحدد ما إذا كان الاستثمار مفيدا بناء على التدفقات النقدية المستقبلية.</a:t>
            </a:r>
            <a:endParaRPr lang="en-US" dirty="0"/>
          </a:p>
          <a:p>
            <a:pPr marL="171450" indent="-171450" algn="r" rtl="1">
              <a:buFont typeface="Arial" panose="020B0604020202020204" pitchFamily="34" charset="0"/>
              <a:buChar char="•"/>
            </a:pPr>
            <a:r>
              <a:rPr lang="ar-EG" dirty="0"/>
              <a:t> يعتمد نموذج </a:t>
            </a:r>
            <a:r>
              <a:rPr lang="en-US" dirty="0"/>
              <a:t>DCF </a:t>
            </a:r>
            <a:r>
              <a:rPr lang="ar-EG" dirty="0"/>
              <a:t>على فكرة أن قيمة الشركة يتم تحديدها من خلال مدى قدرة الشركة على توليد تدفقات نقدية لمستثمريها في المستقبل.</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851148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7.1 مبادئ التنبؤ المالي (تابع)</a:t>
            </a:r>
          </a:p>
          <a:p>
            <a:pPr algn="r" rtl="1"/>
            <a:r>
              <a:rPr lang="ar-EG" b="1" dirty="0"/>
              <a:t>• دمج البيانات المالية. </a:t>
            </a:r>
          </a:p>
          <a:p>
            <a:pPr algn="r" rtl="1"/>
            <a:r>
              <a:rPr lang="ar-EG" dirty="0"/>
              <a:t>يعد استخدام الصيغ لدمج الميزانية العمومية المبدئية وبيان الدخل وبيان التدفق النقدي أمرا ضروريا للاختبار:</a:t>
            </a:r>
          </a:p>
          <a:p>
            <a:pPr marL="171450" indent="-171450" algn="r" rtl="1">
              <a:buFont typeface="Arial" panose="020B0604020202020204" pitchFamily="34" charset="0"/>
              <a:buChar char="•"/>
            </a:pPr>
            <a:r>
              <a:rPr lang="ar-EG" dirty="0"/>
              <a:t>الحساسية للافتراضات ، </a:t>
            </a:r>
          </a:p>
          <a:p>
            <a:pPr marL="171450" indent="-171450" algn="r" rtl="1">
              <a:buFont typeface="Arial" panose="020B0604020202020204" pitchFamily="34" charset="0"/>
              <a:buChar char="•"/>
            </a:pPr>
            <a:r>
              <a:rPr lang="ar-EG" dirty="0"/>
              <a:t>إجراء تحليل السيناريو، و </a:t>
            </a:r>
          </a:p>
          <a:p>
            <a:pPr marL="171450" indent="-171450" algn="r" rtl="1">
              <a:buFont typeface="Arial" panose="020B0604020202020204" pitchFamily="34" charset="0"/>
              <a:buChar char="•"/>
            </a:pPr>
            <a:r>
              <a:rPr lang="ar-EG" dirty="0"/>
              <a:t>محاكاة عدم اليقين في الأداء المستقبلي.</a:t>
            </a:r>
            <a:endParaRPr lang="en-US" dirty="0"/>
          </a:p>
          <a:p>
            <a:pPr algn="r" rtl="1"/>
            <a:endParaRPr lang="ar-EG" dirty="0"/>
          </a:p>
          <a:p>
            <a:pPr algn="r" rtl="1"/>
            <a:r>
              <a:rPr lang="ar-EG" b="1" dirty="0"/>
              <a:t>• اختر فترة زمنية مناسبة للتنبؤ. </a:t>
            </a:r>
          </a:p>
          <a:p>
            <a:pPr marL="171450" indent="-171450" algn="r" rtl="1">
              <a:buFont typeface="Arial" panose="020B0604020202020204" pitchFamily="34" charset="0"/>
              <a:buChar char="•"/>
            </a:pPr>
            <a:r>
              <a:rPr lang="ar-EG" dirty="0"/>
              <a:t>تعتمد الفترة التي تغطيها التوقعات على الغرض. </a:t>
            </a:r>
          </a:p>
          <a:p>
            <a:pPr marL="171450" indent="-171450" algn="r" rtl="1">
              <a:buFont typeface="Arial" panose="020B0604020202020204" pitchFamily="34" charset="0"/>
              <a:buChar char="•"/>
            </a:pPr>
            <a:r>
              <a:rPr lang="ar-EG" dirty="0"/>
              <a:t>إذا كان سيتم استخدام التوقعات للتقييم ، فيجب أن تكون الفترة طويلة بما يكفي لنقل المشروع إلى نقطة يحتمل فيها فرص الحصاد. </a:t>
            </a:r>
          </a:p>
          <a:p>
            <a:pPr marL="171450" indent="-171450" algn="r" rtl="1">
              <a:buFont typeface="Arial" panose="020B0604020202020204" pitchFamily="34" charset="0"/>
              <a:buChar char="•"/>
            </a:pPr>
            <a:r>
              <a:rPr lang="ar-EG" dirty="0"/>
              <a:t>إذا كان سيتم استخدامه لتحديد الاحتياجات النقدية ، فيجب أن يمتد إلى النقطة التي يكون فيها المشروع في وضع يسمح له بجذب تمويل لاحق بناء على سجله الحافل.</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0864725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7.1 مبادئ التنبؤ المالي (تابع)</a:t>
            </a:r>
            <a:endParaRPr lang="en-US" dirty="0"/>
          </a:p>
          <a:p>
            <a:pPr algn="r" rtl="1"/>
            <a:endParaRPr lang="ar-EG" dirty="0"/>
          </a:p>
          <a:p>
            <a:pPr algn="r" rtl="1"/>
            <a:r>
              <a:rPr lang="ar-EG" b="1" dirty="0"/>
              <a:t>• اختر فترة التنبؤ المناسبة. </a:t>
            </a:r>
          </a:p>
          <a:p>
            <a:pPr marL="171450" indent="-171450" algn="r" rtl="1">
              <a:buFont typeface="Arial" panose="020B0604020202020204" pitchFamily="34" charset="0"/>
              <a:buChar char="•"/>
            </a:pPr>
            <a:r>
              <a:rPr lang="ar-EG" dirty="0"/>
              <a:t>يعتمد الفاصل الزمني المناسب على فترة التخطيط للمشروع. </a:t>
            </a:r>
          </a:p>
          <a:p>
            <a:pPr marL="171450" indent="-171450" algn="r" rtl="1">
              <a:buFont typeface="Arial" panose="020B0604020202020204" pitchFamily="34" charset="0"/>
              <a:buChar char="•"/>
            </a:pPr>
            <a:r>
              <a:rPr lang="ar-EG" dirty="0"/>
              <a:t>لتقييم الاحتياجات المالية لمشروع في مرحلة مبكرة ، فإن فترات سنة واحدة طويلة جدا. </a:t>
            </a:r>
          </a:p>
          <a:p>
            <a:pPr marL="171450" indent="-171450" algn="r" rtl="1">
              <a:buFont typeface="Arial" panose="020B0604020202020204" pitchFamily="34" charset="0"/>
              <a:buChar char="•"/>
            </a:pPr>
            <a:r>
              <a:rPr lang="ar-EG" dirty="0"/>
              <a:t>لترتيب التمويل في الوقت المناسب ، يجب على رائد الأعمال والمستثمرين توقع الاحتياجات النقدية على فترات أقصر بكثير. </a:t>
            </a:r>
          </a:p>
          <a:p>
            <a:pPr marL="171450" indent="-171450" algn="r" rtl="1">
              <a:buFont typeface="Arial" panose="020B0604020202020204" pitchFamily="34" charset="0"/>
              <a:buChar char="•"/>
            </a:pPr>
            <a:r>
              <a:rPr lang="ar-EG" dirty="0"/>
              <a:t>إذا كان سيتم استخدام التوقعات للتحكم ، فمن غير المرجح أن تكون معالم الأداء المهمة سنوية. </a:t>
            </a:r>
          </a:p>
          <a:p>
            <a:pPr marL="171450" indent="-171450" algn="r" rtl="1">
              <a:buFont typeface="Arial" panose="020B0604020202020204" pitchFamily="34" charset="0"/>
              <a:buChar char="•"/>
            </a:pPr>
            <a:r>
              <a:rPr lang="ar-EG" dirty="0"/>
              <a:t>من ناحية أخرى ، من غير المرجح أن تكون التوقعات اليومية أو حتى الأسبوعية ذات قيمة كبيرة. </a:t>
            </a:r>
          </a:p>
          <a:p>
            <a:pPr marL="171450" indent="-171450" algn="r" rtl="1">
              <a:buFont typeface="Arial" panose="020B0604020202020204" pitchFamily="34" charset="0"/>
              <a:buChar char="•"/>
            </a:pPr>
            <a:r>
              <a:rPr lang="ar-EG" dirty="0"/>
              <a:t>وتكون حالات الخروج عن النتائج المتوقعة على فترات زمنية قصيرة جدا عشوائية إلى حد كبير. </a:t>
            </a:r>
          </a:p>
          <a:p>
            <a:pPr marL="171450" indent="-171450" algn="r" rtl="1">
              <a:buFont typeface="Arial" panose="020B0604020202020204" pitchFamily="34" charset="0"/>
              <a:buChar char="•"/>
            </a:pPr>
            <a:r>
              <a:rPr lang="ar-EG" dirty="0"/>
              <a:t>بشكل عام ، بالنسبة لمشروع في مرحلة مبكرة ، يوفر فاصل زمني يتراوح بين شهر وربع شهر تقريبا توازنا معقولا بين التوقيت والموثوقية للاستخدام في تقييم الاحتياجات النقدية.</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تقييم معقولية النموذج. </a:t>
            </a:r>
          </a:p>
          <a:p>
            <a:pPr marL="171450" indent="-171450" algn="r" rtl="1">
              <a:buFont typeface="Arial" panose="020B0604020202020204" pitchFamily="34" charset="0"/>
              <a:buChar char="•"/>
            </a:pPr>
            <a:r>
              <a:rPr lang="ar-EG" dirty="0"/>
              <a:t>فكر في العلاقات بين الافتراضات والبنود الخطية داخل العبارات وعبرها. </a:t>
            </a:r>
          </a:p>
          <a:p>
            <a:pPr marL="171450" indent="-171450" algn="r" rtl="1">
              <a:buFont typeface="Arial" panose="020B0604020202020204" pitchFamily="34" charset="0"/>
              <a:buChar char="•"/>
            </a:pPr>
            <a:r>
              <a:rPr lang="ar-EG" dirty="0"/>
              <a:t>هل لها معنى؟ هل هي متسقة داخليا؟ جرب تحليلا أساسيا "ماذا لو" لمعرفة ما إذا كانت النتائج متسقة داخليا وقم بإجراء اختبارات الإجهاد للتأكد من أن النموذج قوي إلى أقصى النتائج.</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77536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r>
              <a:rPr lang="ar-EG" b="1" dirty="0"/>
              <a:t> التنبؤ بالإيرادات</a:t>
            </a:r>
            <a:endParaRPr lang="en-US" b="1" dirty="0"/>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t>يعد التنبؤ بالإيرادات أمرا مهما </a:t>
            </a:r>
            <a:r>
              <a:rPr lang="ar-EG" b="1" u="sng" dirty="0"/>
              <a:t>لأن الإيرادات هي المحرك الرئيسي للقيمة </a:t>
            </a:r>
            <a:r>
              <a:rPr lang="ar-EG" dirty="0"/>
              <a:t>ولتحديد مقدار الاستثمار في المدخلات الضرورية للاستجابة للطلب أثناء تطوره.</a:t>
            </a:r>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لتطوير توقعات الإيرادات ، نبدأ بتحديد الافتراضات التي تدفع الإيرادات ونمو الإيرادات - افتراضات حول أشياء مثل حجم السوق وحصة السوق والسعر. </a:t>
            </a:r>
            <a:endParaRPr lang="en-US" dirty="0"/>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b="1" dirty="0"/>
              <a:t>الافتراضات الواضحة والصريحة والمدعومة جيدا تجعل التوقعات </a:t>
            </a:r>
            <a:r>
              <a:rPr lang="ar-EG" dirty="0"/>
              <a:t>أكثر من مجرد تمرين وتجعلها </a:t>
            </a:r>
            <a:r>
              <a:rPr lang="ar-EG" b="1" dirty="0"/>
              <a:t>ذات مصداقية للمستثمرين</a:t>
            </a:r>
            <a:r>
              <a:rPr lang="ar-EG" dirty="0"/>
              <a:t>. </a:t>
            </a:r>
          </a:p>
          <a:p>
            <a:pPr marL="0" indent="0" algn="r" rtl="1">
              <a:buFont typeface="Arial" panose="020B0604020202020204" pitchFamily="34" charset="0"/>
              <a:buNone/>
            </a:pPr>
            <a:endParaRPr lang="ar-EG" b="1" dirty="0"/>
          </a:p>
          <a:p>
            <a:pPr marL="171450" indent="-171450" algn="r" rtl="1">
              <a:buFont typeface="Arial" panose="020B0604020202020204" pitchFamily="34" charset="0"/>
              <a:buChar char="•"/>
            </a:pPr>
            <a:r>
              <a:rPr lang="ar-EG" dirty="0"/>
              <a:t>ومن أجل التقييم وتوقع متطلبات التمويل، نحتاج إلى ربط أداء سوق المنتجات باحتياجات التمويل. </a:t>
            </a:r>
            <a:r>
              <a:rPr lang="ar-EG" u="sng" dirty="0"/>
              <a:t>توقعات الإيرادات هي الرابط المعتاد</a:t>
            </a:r>
            <a:r>
              <a:rPr lang="ar-EG" dirty="0"/>
              <a:t>.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وذلك لأن التمويل يدعم الاستثمارات الأولية الضرورية قبل البدء في توليد الإيرادات.</a:t>
            </a:r>
            <a:endParaRPr lang="en-US" dirty="0"/>
          </a:p>
          <a:p>
            <a:pPr marL="171450" indent="-171450" algn="r" rtl="1">
              <a:buFont typeface="Arial" panose="020B0604020202020204" pitchFamily="34" charset="0"/>
              <a:buChar char="•"/>
            </a:pPr>
            <a:r>
              <a:rPr lang="ar-EG" dirty="0"/>
              <a:t> </a:t>
            </a:r>
          </a:p>
          <a:p>
            <a:pPr marL="171450" indent="-171450" algn="r" rtl="1">
              <a:buFont typeface="Arial" panose="020B0604020202020204" pitchFamily="34" charset="0"/>
              <a:buChar char="•"/>
            </a:pPr>
            <a:r>
              <a:rPr lang="ar-EG" dirty="0"/>
              <a:t>بمجرد أن يقوم المشروع بإنتاج وبيع منتج قابل للتطبيق ، فإن </a:t>
            </a:r>
            <a:r>
              <a:rPr lang="ar-EG" b="1" u="sng" dirty="0">
                <a:solidFill>
                  <a:srgbClr val="FF0000"/>
                </a:solidFill>
              </a:rPr>
              <a:t>نمو المبيعات </a:t>
            </a:r>
            <a:r>
              <a:rPr lang="ar-EG" dirty="0">
                <a:solidFill>
                  <a:srgbClr val="FF0000"/>
                </a:solidFill>
              </a:rPr>
              <a:t>هو المحرك الأساسي لاحتياجات التمويل.</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بالنسبة لأي توقعات معينة للإيرادات المستقبلية ، يمكننا العمل مرة أخرى لتقدير التدفقات النقدية الحرة من العمليات التي من المتوقع أن تكون متاحة ، أو التمويل الإضافي اللازم لدعم النمو.</a:t>
            </a:r>
          </a:p>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592305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rtl="1">
              <a:buFont typeface="Arial" panose="020B0604020202020204" pitchFamily="34" charset="0"/>
              <a:buNone/>
            </a:pPr>
            <a:r>
              <a:rPr lang="ar-EG" b="1" dirty="0"/>
              <a:t>التنبؤ بإيرادات الأعمال التجارية القائمة</a:t>
            </a:r>
          </a:p>
          <a:p>
            <a:pPr marL="171450" indent="-171450" algn="just" rtl="1">
              <a:buFont typeface="Arial" panose="020B0604020202020204" pitchFamily="34" charset="0"/>
              <a:buChar char="•"/>
            </a:pPr>
            <a:r>
              <a:rPr lang="ar-EG" dirty="0"/>
              <a:t>يمكن أن تستند توقعات الإيرادات الموثوقة للأعمال التجارية القائمة في بعض الأحيان إلى الخبرة السابقة. </a:t>
            </a:r>
          </a:p>
          <a:p>
            <a:pPr marL="171450" indent="-171450" algn="just" rtl="1">
              <a:buFont typeface="Arial" panose="020B0604020202020204" pitchFamily="34" charset="0"/>
              <a:buChar char="•"/>
            </a:pPr>
            <a:r>
              <a:rPr lang="ar-EG" dirty="0"/>
              <a:t>على سبيل المثال، قد نتوقع أن تنمو الإيرادات بمتوسط معدل السنوات الخمس السابقة.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ويمكن لنهج أكثر تطورا أن يأخذ في الاعتبار الاتجاه في </a:t>
            </a:r>
            <a:r>
              <a:rPr lang="ar-EG" u="sng" dirty="0"/>
              <a:t>معدل نمو الإيرادات (مقابل المتوسط)</a:t>
            </a:r>
            <a:r>
              <a:rPr lang="ar-EG" dirty="0"/>
              <a:t>، أو يمكن </a:t>
            </a:r>
            <a:r>
              <a:rPr lang="ar-EG" u="sng" dirty="0"/>
              <a:t>ربط التوقعات بالتغيرات في العوامل الاقتصادية والديمغرافية الأساسية</a:t>
            </a:r>
            <a:r>
              <a:rPr lang="ar-EG" dirty="0"/>
              <a:t>.</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أحد الأساليب البسيطة للتنبؤ بالإيرادات هو استقراء متوسط معدل النمو الاسمي التاريخي. </a:t>
            </a:r>
          </a:p>
          <a:p>
            <a:pPr marL="171450" indent="-171450" algn="just" rtl="1">
              <a:buFont typeface="Arial" panose="020B0604020202020204" pitchFamily="34" charset="0"/>
              <a:buChar char="•"/>
            </a:pPr>
            <a:r>
              <a:rPr lang="ar-EG" dirty="0"/>
              <a:t>قد تكون إحدى الطرق الممكنة لتحسين توقعات الإيرادات هي جعلها حقيقية (معدلة حسب التضخم) بدلا من القيمة الاسمية. </a:t>
            </a:r>
            <a:endParaRPr lang="en-US" dirty="0"/>
          </a:p>
          <a:p>
            <a:pPr marL="171450" indent="-171450" algn="just" rtl="1">
              <a:buFont typeface="Arial" panose="020B0604020202020204" pitchFamily="34" charset="0"/>
              <a:buChar char="•"/>
            </a:pPr>
            <a:r>
              <a:rPr lang="ar-EG" dirty="0"/>
              <a:t>هناك طريقة أخرى لتحسين دقة التنبؤ وهي </a:t>
            </a:r>
            <a:r>
              <a:rPr lang="ar-EG" u="sng" dirty="0"/>
              <a:t>وزن البيانات التاريخية بحيث تحصل التجربة الأحدث على وزن أكبر</a:t>
            </a:r>
            <a:r>
              <a:rPr lang="ar-EG" dirty="0"/>
              <a:t>. </a:t>
            </a:r>
          </a:p>
          <a:p>
            <a:pPr marL="171450" indent="-171450" algn="just" rtl="1">
              <a:buFont typeface="Arial" panose="020B0604020202020204" pitchFamily="34" charset="0"/>
              <a:buChar char="•"/>
            </a:pPr>
            <a:r>
              <a:rPr lang="ar-EG" b="1" dirty="0"/>
              <a:t>يعتمد الترجيح على فكرة أن المستقبل سيكون على الأرجح أشبه بالماضي القريب أكثر من الماضي البعيد</a:t>
            </a:r>
            <a:r>
              <a:rPr lang="ar-EG" dirty="0"/>
              <a:t>. </a:t>
            </a:r>
          </a:p>
          <a:p>
            <a:pPr marL="171450" indent="-171450" algn="just" rtl="1">
              <a:buFont typeface="Arial" panose="020B0604020202020204" pitchFamily="34" charset="0"/>
              <a:buChar char="•"/>
            </a:pPr>
            <a:r>
              <a:rPr lang="ar-EG" dirty="0"/>
              <a:t>مع وجود بيانات تاريخية كافية وبرامج مناسبة ، يمكن للمرء تحديد الأوزان التي تسفر عن أفضل التقديرات (إحصائيا) للمبيعات في السنوات اللاحقة.</a:t>
            </a:r>
          </a:p>
          <a:p>
            <a:pPr marL="171450" indent="-171450" algn="just" rtl="1">
              <a:buFont typeface="Arial" panose="020B0604020202020204" pitchFamily="34" charset="0"/>
              <a:buChar char="•"/>
            </a:pPr>
            <a:r>
              <a:rPr lang="ar-EG" dirty="0"/>
              <a:t>التجانس الأسي هو مخطط ترجيح سهل التطبيق ويمكن أن يعمل بشكل جيد عندما تكون البيانات التاريخية محدودة.</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4212360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على الرغم من أن المعادلة لا تشير إلى فترات ما قبل </a:t>
            </a:r>
            <a:r>
              <a:rPr lang="en-US" dirty="0"/>
              <a:t>T ، </a:t>
            </a:r>
            <a:r>
              <a:rPr lang="ar-EG" dirty="0"/>
              <a:t>إلا أنها تنعكس في التوقعات ضمنيا.</a:t>
            </a:r>
            <a:endParaRPr lang="en-US" dirty="0"/>
          </a:p>
          <a:p>
            <a:pPr marL="171450" indent="-171450" algn="just" rtl="1">
              <a:buFont typeface="Arial" panose="020B0604020202020204" pitchFamily="34" charset="0"/>
              <a:buChar char="•"/>
            </a:pPr>
            <a:r>
              <a:rPr lang="ar-EG" dirty="0"/>
              <a:t> نظرا لأن توقعات الفترة </a:t>
            </a:r>
            <a:r>
              <a:rPr lang="en-US" dirty="0"/>
              <a:t>T </a:t>
            </a:r>
            <a:r>
              <a:rPr lang="ar-EG" dirty="0"/>
              <a:t>يتم تقديرها بنفس طريقة توقع </a:t>
            </a:r>
            <a:r>
              <a:rPr lang="en-US" dirty="0"/>
              <a:t>T + 1 ، </a:t>
            </a:r>
            <a:r>
              <a:rPr lang="ar-EG" dirty="0"/>
              <a:t>فإن النتائج الفعلية للفترات السابقة تكون ضمنية في توقعات </a:t>
            </a:r>
            <a:r>
              <a:rPr lang="en-US" dirty="0"/>
              <a:t>T + 1 ، </a:t>
            </a:r>
            <a:r>
              <a:rPr lang="ar-EG" dirty="0"/>
              <a:t>من خلال التوقعات السابقة.</a:t>
            </a:r>
          </a:p>
          <a:p>
            <a:pPr marL="171450" indent="-171450" algn="just" rtl="1">
              <a:buFont typeface="Arial" panose="020B0604020202020204" pitchFamily="34" charset="0"/>
              <a:buChar char="•"/>
            </a:pPr>
            <a:r>
              <a:rPr lang="ar-EG" dirty="0"/>
              <a:t>يشير مصطلح "التنعيم الأسي" إلى أنه عند استخدام </a:t>
            </a:r>
            <a:r>
              <a:rPr lang="en-US" dirty="0"/>
              <a:t>Eq. (7.1) ، </a:t>
            </a:r>
            <a:r>
              <a:rPr lang="ar-EG" dirty="0"/>
              <a:t>تنخفض الأوزان المطبقة على النتائج السابقة بشكل كبير. </a:t>
            </a:r>
          </a:p>
          <a:p>
            <a:pPr marL="171450" indent="-171450" algn="just" rtl="1">
              <a:buFont typeface="Arial" panose="020B0604020202020204" pitchFamily="34" charset="0"/>
              <a:buChar char="•"/>
            </a:pPr>
            <a:r>
              <a:rPr lang="ar-EG" dirty="0"/>
              <a:t>يتم تحديد الأهمية النسبية لبيانات كل عام للتنبؤ من خلال عامل الوزن ، </a:t>
            </a:r>
            <a:r>
              <a:rPr lang="el-GR" dirty="0"/>
              <a:t>α. </a:t>
            </a:r>
            <a:r>
              <a:rPr lang="ar-EG" dirty="0"/>
              <a:t>يتم استخدام قيمة عالية من </a:t>
            </a:r>
            <a:r>
              <a:rPr lang="el-GR" dirty="0"/>
              <a:t>α </a:t>
            </a:r>
            <a:r>
              <a:rPr lang="ar-EG" dirty="0"/>
              <a:t>إذا كان يعتقد أن النتائج الحديثة هي مؤشر مهم للنتائج المستقبلية. </a:t>
            </a:r>
          </a:p>
          <a:p>
            <a:pPr marL="171450" indent="-171450" algn="just" rtl="1">
              <a:buFont typeface="Arial" panose="020B0604020202020204" pitchFamily="34" charset="0"/>
              <a:buChar char="•"/>
            </a:pPr>
            <a:r>
              <a:rPr lang="ar-EG" dirty="0"/>
              <a:t>القيمة الأقل تزيد من الوزن على النتائج القديمة. </a:t>
            </a:r>
          </a:p>
          <a:p>
            <a:pPr marL="171450" indent="-171450" algn="just" rtl="1">
              <a:buFont typeface="Arial" panose="020B0604020202020204" pitchFamily="34" charset="0"/>
              <a:buChar char="•"/>
            </a:pPr>
            <a:r>
              <a:rPr lang="ar-EG" dirty="0"/>
              <a:t>إذا كانت </a:t>
            </a:r>
            <a:r>
              <a:rPr lang="el-GR" dirty="0"/>
              <a:t>α </a:t>
            </a:r>
            <a:r>
              <a:rPr lang="ar-EG" dirty="0"/>
              <a:t>مرتفعة ، فإن التوقعات تتكيف بسرعة مع النتائج الجديدة. </a:t>
            </a:r>
          </a:p>
          <a:p>
            <a:pPr marL="171450" indent="-171450" algn="just" rtl="1">
              <a:buFont typeface="Arial" panose="020B0604020202020204" pitchFamily="34" charset="0"/>
              <a:buChar char="•"/>
            </a:pPr>
            <a:r>
              <a:rPr lang="ar-EG" dirty="0"/>
              <a:t>في أقصى الحدود ، إذا كان </a:t>
            </a:r>
            <a:r>
              <a:rPr lang="el-GR" dirty="0"/>
              <a:t>α </a:t>
            </a:r>
            <a:r>
              <a:rPr lang="ar-EG" dirty="0"/>
              <a:t>يساوي 1.0 ، فإن توقعات الفترة التالية تساوي النتيجة الفعلية لهذه الفترة. إذا كان </a:t>
            </a:r>
            <a:r>
              <a:rPr lang="el-GR" dirty="0"/>
              <a:t>α </a:t>
            </a:r>
            <a:r>
              <a:rPr lang="ar-EG" dirty="0"/>
              <a:t>منخفضا ، يتم تعديل التوقعات تدريجيا.</a:t>
            </a:r>
          </a:p>
          <a:p>
            <a:pPr marL="171450" indent="-171450" algn="just" rtl="1">
              <a:buFont typeface="Arial" panose="020B0604020202020204" pitchFamily="34" charset="0"/>
              <a:buChar char="•"/>
            </a:pPr>
            <a:r>
              <a:rPr lang="ar-EG" dirty="0"/>
              <a:t>تعد مناهج التنبؤ بالإيرادات التي ناقشناها ، بما في ذلك التجانس الأسي ، أمثلة على طرق "التنبؤ الساذجة".</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4706467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وهي تستقرئ الاتجاهات القائمة دون النظر في القوى الاقتصادية الأساسية التي تدفع الطلب والإيرادات. </a:t>
            </a:r>
          </a:p>
          <a:p>
            <a:pPr marL="171450" indent="-171450" algn="just" rtl="1">
              <a:buFont typeface="Arial" panose="020B0604020202020204" pitchFamily="34" charset="0"/>
              <a:buChar char="•"/>
            </a:pPr>
            <a:r>
              <a:rPr lang="ar-EG" dirty="0"/>
              <a:t>تتوفر نماذج ساذجة أكثر تفصيلا للتعامل مع عوامل مثل الموسمية أو مع معدل النمو الذي من المتوقع أن ينخفض بشكل منهجي بمرور الوقت. </a:t>
            </a:r>
          </a:p>
          <a:p>
            <a:pPr marL="171450" indent="-171450" algn="just" rtl="1">
              <a:buFont typeface="Arial" panose="020B0604020202020204" pitchFamily="34" charset="0"/>
              <a:buChar char="•"/>
            </a:pPr>
            <a:r>
              <a:rPr lang="ar-EG" dirty="0"/>
              <a:t>في بعض الحالات ، قد يكون من الأكثر موثوقية التنبؤ بنسب معدل النمو بدلا من مستويات الإيرادات. </a:t>
            </a:r>
          </a:p>
          <a:p>
            <a:pPr marL="171450" indent="-171450" algn="just" rtl="1">
              <a:buFont typeface="Arial" panose="020B0604020202020204" pitchFamily="34" charset="0"/>
              <a:buChar char="•"/>
            </a:pPr>
            <a:r>
              <a:rPr lang="ar-EG" dirty="0"/>
              <a:t>أبعد من ذلك ، يمكننا النظر في القوى الاقتصادية الأساسية التي تؤثر على مستوى المبيعات أو معدل النمو. </a:t>
            </a:r>
          </a:p>
          <a:p>
            <a:pPr marL="171450" indent="-171450" algn="just" rtl="1">
              <a:buFont typeface="Arial" panose="020B0604020202020204" pitchFamily="34" charset="0"/>
              <a:buChar char="•"/>
            </a:pPr>
            <a:r>
              <a:rPr lang="ar-EG" dirty="0"/>
              <a:t>قد تكون هذه القوى متغيرات الاقتصاد الكلي ، مثل معدل نمو الناتج المحلي الإجمالي ، أو العوامل الديموغرافية ، مثل معدل النمو السكاني أو متوسط عمر السكان. </a:t>
            </a:r>
          </a:p>
          <a:p>
            <a:pPr marL="171450" indent="-171450" algn="just" rtl="1">
              <a:buFont typeface="Arial" panose="020B0604020202020204" pitchFamily="34" charset="0"/>
              <a:buChar char="•"/>
            </a:pPr>
            <a:r>
              <a:rPr lang="ar-EG" dirty="0"/>
              <a:t>أخيرا ، يمكن أن تكون عوامل خاصة بالصناعة ، مثل معدل نمو الإيرادات للصناعة ، أو ظهور منافسين جدد ، أو ابتكارات المنتجات. </a:t>
            </a:r>
          </a:p>
          <a:p>
            <a:pPr marL="171450" indent="-171450" algn="just" rtl="1">
              <a:buFont typeface="Arial" panose="020B0604020202020204" pitchFamily="34" charset="0"/>
              <a:buChar char="•"/>
            </a:pPr>
            <a:r>
              <a:rPr lang="ar-EG" dirty="0"/>
              <a:t>ومع ذلك ، فإننا نحذر من أنه ليس من المفيد تحديد العلاقات بين الإيرادات والعوامل الأخرى التي يصعب التنبؤ بها في حد ذاتها.</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8350123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التنبؤ بإيرادات مشروع جديد</a:t>
            </a:r>
          </a:p>
          <a:p>
            <a:pPr marL="171450" indent="-171450" algn="just" rtl="1">
              <a:buFont typeface="Arial" panose="020B0604020202020204" pitchFamily="34" charset="0"/>
              <a:buChar char="•"/>
            </a:pPr>
            <a:r>
              <a:rPr lang="ar-EG" dirty="0"/>
              <a:t>يعد تطوير توقعات الإيرادات لمشروع ليس له سجل حافل أكثر صعوبة ، ومن المرجح أن تكون النتيجة أقل تأكيدا. </a:t>
            </a:r>
          </a:p>
          <a:p>
            <a:pPr marL="171450" indent="-171450" algn="just" rtl="1">
              <a:buFont typeface="Arial" panose="020B0604020202020204" pitchFamily="34" charset="0"/>
              <a:buChar char="•"/>
            </a:pPr>
            <a:r>
              <a:rPr lang="ar-EG" dirty="0"/>
              <a:t>كيف يمكننا التنبؤ بإيرادات منتج غير موجود بعد ، حيث النطاق الكامل للتطبيقات والعملاء غير معروف بعد ، وحيث لم يتم بعد رؤية تصرفات وردود أفعال المنافسين؟ بدلا من السماح لهذه المخاوف بأن تطغى علينا ، من المهم البحث عن البساطة. نحن نعتبر نهجين: </a:t>
            </a:r>
          </a:p>
          <a:p>
            <a:pPr marL="171450" indent="-171450" algn="just" rtl="1">
              <a:buFont typeface="Arial" panose="020B0604020202020204" pitchFamily="34" charset="0"/>
              <a:buChar char="•"/>
            </a:pPr>
            <a:r>
              <a:rPr lang="ar-EG" dirty="0"/>
              <a:t>المقاييس و </a:t>
            </a:r>
          </a:p>
          <a:p>
            <a:pPr marL="171450" indent="-171450" algn="just" rtl="1">
              <a:buFont typeface="Arial" panose="020B0604020202020204" pitchFamily="34" charset="0"/>
              <a:buChar char="•"/>
            </a:pPr>
            <a:r>
              <a:rPr lang="ar-EG" dirty="0"/>
              <a:t>التحليل الأساسي.</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7813095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rtl="1">
              <a:buFont typeface="Arial" panose="020B0604020202020204" pitchFamily="34" charset="0"/>
              <a:buNone/>
            </a:pPr>
            <a:r>
              <a:rPr lang="ar-EG" b="1" dirty="0"/>
              <a:t>معايير. </a:t>
            </a:r>
          </a:p>
          <a:p>
            <a:pPr marL="171450" indent="-171450" algn="just" rtl="1">
              <a:buFont typeface="Arial" panose="020B0604020202020204" pitchFamily="34" charset="0"/>
              <a:buChar char="•"/>
            </a:pPr>
            <a:r>
              <a:rPr lang="ar-EG" dirty="0"/>
              <a:t>ويتمثل النهج المفيد في بعض الأحيان في تحديد الشركات "المعيارية" المعقولة التي تتوفر عنها بيانات عامة (وربما غير عامة). </a:t>
            </a:r>
          </a:p>
          <a:p>
            <a:pPr marL="171450" indent="-171450" algn="just" rtl="1">
              <a:buFont typeface="Arial" panose="020B0604020202020204" pitchFamily="34" charset="0"/>
              <a:buChar char="•"/>
            </a:pPr>
            <a:r>
              <a:rPr lang="ar-EG" b="1" dirty="0"/>
              <a:t>المعيار</a:t>
            </a:r>
            <a:r>
              <a:rPr lang="ar-EG" dirty="0"/>
              <a:t> هو شركة يمكن مقارنتها بالمشروع في بعض الأبعاد المهمة للتوقعات. </a:t>
            </a:r>
            <a:r>
              <a:rPr lang="ar-EG" b="1" u="sng" dirty="0"/>
              <a:t>قد لا يلزم أن تكون قابلية المقارنة الفعلية قريبة جدا. </a:t>
            </a:r>
          </a:p>
          <a:p>
            <a:pPr marL="171450" indent="-171450" algn="just" rtl="1">
              <a:buFont typeface="Arial" panose="020B0604020202020204" pitchFamily="34" charset="0"/>
              <a:buChar char="•"/>
            </a:pPr>
            <a:r>
              <a:rPr lang="ar-EG" dirty="0"/>
              <a:t>اعتمادا على نوع المعلومات التي نرغب في التنبؤ بها ، </a:t>
            </a:r>
            <a:r>
              <a:rPr lang="ar-EG" b="1" u="sng" dirty="0"/>
              <a:t>ليس من الضروري حتى أن تنتج شركة القياس نفس المنتج</a:t>
            </a:r>
            <a:r>
              <a:rPr lang="ar-EG" dirty="0"/>
              <a:t>. </a:t>
            </a:r>
          </a:p>
          <a:p>
            <a:pPr marL="171450" indent="-171450" algn="just" rtl="1">
              <a:buFont typeface="Arial" panose="020B0604020202020204" pitchFamily="34" charset="0"/>
              <a:buChar char="•"/>
            </a:pPr>
            <a:r>
              <a:rPr lang="ar-EG" dirty="0"/>
              <a:t>يمكن أن تستند قابلية المقارنة إلى عوامل مثل السوق المتوقع أو قنوات التوزيع أو معدلات التبني أو معدلات الاستخدام أو معدلات إعادة الشراء أو تفرد المنتج أو التكنولوجيا.</a:t>
            </a:r>
          </a:p>
          <a:p>
            <a:pPr marL="171450" indent="-171450" algn="just" rtl="1">
              <a:buFont typeface="Arial" panose="020B0604020202020204" pitchFamily="34" charset="0"/>
              <a:buChar char="•"/>
            </a:pPr>
            <a:r>
              <a:rPr lang="ar-EG" dirty="0"/>
              <a:t>يعد توافر البيانات إحدى مزايا نهج القياس. </a:t>
            </a:r>
          </a:p>
          <a:p>
            <a:pPr marL="171450" indent="-171450" algn="just" rtl="1">
              <a:buFont typeface="Arial" panose="020B0604020202020204" pitchFamily="34" charset="0"/>
              <a:buChar char="•"/>
            </a:pPr>
            <a:r>
              <a:rPr lang="ar-EG" dirty="0"/>
              <a:t>يتم طرح العديد من الشركات الصغيرة للاكتتاب العام كل عام. </a:t>
            </a:r>
          </a:p>
          <a:p>
            <a:pPr marL="171450" indent="-171450" algn="just" rtl="1">
              <a:buFont typeface="Arial" panose="020B0604020202020204" pitchFamily="34" charset="0"/>
              <a:buChar char="•"/>
            </a:pPr>
            <a:r>
              <a:rPr lang="ar-EG" dirty="0"/>
              <a:t>في هذه العملية ، غالبا ما يقدمون قدرا كبيرا من المعلومات حول الفترة التي سبقت إعلان الشركة. </a:t>
            </a:r>
          </a:p>
          <a:p>
            <a:pPr marL="171450" indent="-171450" algn="just" rtl="1">
              <a:buFont typeface="Arial" panose="020B0604020202020204" pitchFamily="34" charset="0"/>
              <a:buChar char="•"/>
            </a:pPr>
            <a:r>
              <a:rPr lang="ar-EG" dirty="0"/>
              <a:t>الشركات التي يتم طرحها للاكتتاب العام هي المرشحين المثاليين لتقييم إمكانات نمو الإيرادات. </a:t>
            </a:r>
          </a:p>
          <a:p>
            <a:pPr marL="171450" indent="-171450" algn="just" rtl="1">
              <a:buFont typeface="Arial" panose="020B0604020202020204" pitchFamily="34" charset="0"/>
              <a:buChar char="•"/>
            </a:pPr>
            <a:r>
              <a:rPr lang="ar-EG" dirty="0"/>
              <a:t>ومع ذلك ، فإن تقديرات الإيرادات المستندة إلى الشركات العامة متفائلة بطبيعتها لمشروع جديد. </a:t>
            </a:r>
          </a:p>
          <a:p>
            <a:pPr marL="171450" indent="-171450" algn="just" rtl="1">
              <a:buFont typeface="Arial" panose="020B0604020202020204" pitchFamily="34" charset="0"/>
              <a:buChar char="•"/>
            </a:pPr>
            <a:r>
              <a:rPr lang="ar-EG" dirty="0"/>
              <a:t>الشركات العامة هي قصص نجاح وقد نجت بالفعل لفترة أطول من المشروع الجديد النموذجي. </a:t>
            </a:r>
          </a:p>
          <a:p>
            <a:pPr marL="171450" indent="-171450" algn="just" rtl="1">
              <a:buFont typeface="Arial" panose="020B0604020202020204" pitchFamily="34" charset="0"/>
              <a:buChar char="•"/>
            </a:pPr>
            <a:r>
              <a:rPr lang="ar-EG" dirty="0"/>
              <a:t>وعلاوة على ذلك، يشير إصدار الأسهم علنا إلى أن الشركات نمت بسرعة كافية إلى الحد الذي جعل تمويل الأسهم الخارجي يشكل أهمية كبيرة للنمو.</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122488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من خلال دراسة تجارب الشركات المعيارية ، يمكن لرائد الأعمال الحصول على معلومات حول المراحل المختلفة لنمو المشاريع الجديدة واحتياجاتها التمويلية المتغيرة.</a:t>
            </a:r>
          </a:p>
          <a:p>
            <a:pPr marL="171450" indent="-171450" algn="just" rtl="1">
              <a:buFont typeface="Arial" panose="020B0604020202020204" pitchFamily="34" charset="0"/>
              <a:buChar char="•"/>
            </a:pPr>
            <a:r>
              <a:rPr lang="ar-EG" dirty="0"/>
              <a:t>في بعض الأحيان تحتوي نشرة الاكتتاب العام على بيانات تاريخية كافية لقياس نمو الإيرادات على مدى عدد من السنوات. </a:t>
            </a:r>
          </a:p>
          <a:p>
            <a:pPr marL="171450" indent="-171450" algn="just" rtl="1">
              <a:buFont typeface="Arial" panose="020B0604020202020204" pitchFamily="34" charset="0"/>
              <a:buChar char="•"/>
            </a:pPr>
            <a:r>
              <a:rPr lang="ar-EG" dirty="0"/>
              <a:t>في بعض الحالات ، هناك معلومات تاريخية كافية لاستنتاج طول فترة التطوير قبل أن تتمكن الشركة من تسويق منتج بنجاح واستنتاج التكاليف التي تنطوي عليها العملية.</a:t>
            </a:r>
          </a:p>
          <a:p>
            <a:pPr marL="171450" indent="-171450" algn="just" rtl="1">
              <a:buFont typeface="Arial" panose="020B0604020202020204" pitchFamily="34" charset="0"/>
              <a:buChar char="•"/>
            </a:pPr>
            <a:r>
              <a:rPr lang="ar-EG" dirty="0"/>
              <a:t>المعلومات المالية من المقاييس لها قيمة تتجاوز التنبؤ. </a:t>
            </a:r>
          </a:p>
          <a:p>
            <a:pPr marL="171450" indent="-171450" algn="just" rtl="1">
              <a:buFont typeface="Arial" panose="020B0604020202020204" pitchFamily="34" charset="0"/>
              <a:buChar char="•"/>
            </a:pPr>
            <a:r>
              <a:rPr lang="ar-EG" dirty="0"/>
              <a:t>كما تحتوي نشرة الإصدار على معلومات حول كيفية تلبية تلك الشركات لاحتياجاتها التمويلية قبل طرحها للاكتتاب العام.</a:t>
            </a:r>
          </a:p>
          <a:p>
            <a:pPr marL="171450" indent="-171450" algn="just" rtl="1">
              <a:buFont typeface="Arial" panose="020B0604020202020204" pitchFamily="34" charset="0"/>
              <a:buChar char="•"/>
            </a:pPr>
            <a:r>
              <a:rPr lang="ar-EG" dirty="0"/>
              <a:t>يمكن لكل شركة أن تكون بمثابة دراسة حالة ، مما يوفر نظرة ثاقبة لخيارات التمويل التي يواجهها رائد الأعمال. </a:t>
            </a:r>
          </a:p>
          <a:p>
            <a:pPr marL="171450" indent="-171450" algn="just" rtl="1">
              <a:buFont typeface="Arial" panose="020B0604020202020204" pitchFamily="34" charset="0"/>
              <a:buChar char="•"/>
            </a:pPr>
            <a:r>
              <a:rPr lang="ar-EG" dirty="0"/>
              <a:t>بالإضافة إلى ذلك ، يمكن أن تساعد البيانات المالية للشركات في صياغة الافتراضات التي يحتاجها رائد الأعمال لعرض البيانات المالية للمشروع الجديد.</a:t>
            </a:r>
          </a:p>
          <a:p>
            <a:pPr marL="171450" indent="-171450" algn="just" rtl="1">
              <a:buFont typeface="Arial" panose="020B0604020202020204" pitchFamily="34" charset="0"/>
              <a:buChar char="•"/>
            </a:pPr>
            <a:r>
              <a:rPr lang="ar-EG" b="1" dirty="0"/>
              <a:t>تتوفر نشرات الاكتتاب العام من مصادر مختلفة ، بما في ذلك الشركة المصدرة ومتعهد الاكتتاب. </a:t>
            </a:r>
          </a:p>
          <a:p>
            <a:pPr marL="171450" indent="-171450" algn="just" rtl="1">
              <a:buFont typeface="Arial" panose="020B0604020202020204" pitchFamily="34" charset="0"/>
              <a:buChar char="•"/>
            </a:pPr>
            <a:r>
              <a:rPr lang="ar-EG" dirty="0"/>
              <a:t>تحتفظ هيئة الأوراق المالية والبورصات بقاعدة بيانات إلكترونية للنشرات وغيرها من تقديمات الشركات على موقع </a:t>
            </a:r>
            <a:r>
              <a:rPr lang="en-US" dirty="0"/>
              <a:t>EDGAR </a:t>
            </a:r>
            <a:r>
              <a:rPr lang="ar-EG" dirty="0"/>
              <a:t>على الويب.</a:t>
            </a:r>
          </a:p>
          <a:p>
            <a:pPr marL="171450" indent="-171450" algn="just" rtl="1">
              <a:buFont typeface="Arial" panose="020B0604020202020204" pitchFamily="34" charset="0"/>
              <a:buChar char="•"/>
            </a:pPr>
            <a:r>
              <a:rPr lang="ar-EG" dirty="0"/>
              <a:t>كيف يمكننا استخدام معلومات المبيعات من المقاييس لإنشاء توقعات الإيرادات؟ التقنيات هي نفسها بشكل أساسي بالنسبة للأعمال التجارية القائمة باستخدام إيراداتها التاريخية. </a:t>
            </a:r>
          </a:p>
          <a:p>
            <a:pPr marL="171450" indent="-171450" algn="just" rtl="1">
              <a:buFont typeface="Arial" panose="020B0604020202020204" pitchFamily="34" charset="0"/>
              <a:buChar char="•"/>
            </a:pPr>
            <a:r>
              <a:rPr lang="ar-EG" dirty="0"/>
              <a:t>بالنسبة للأعمال التجارية القائمة ، فإن تجربتها التاريخية الخاصة هي ببساطة أحد المعايير التي من المرجح أن تكون جيدة بشكل خاص. </a:t>
            </a:r>
          </a:p>
          <a:p>
            <a:pPr marL="171450" indent="-171450" algn="just" rtl="1">
              <a:buFont typeface="Arial" panose="020B0604020202020204" pitchFamily="34" charset="0"/>
              <a:buChar char="•"/>
            </a:pPr>
            <a:r>
              <a:rPr lang="ar-EG" dirty="0"/>
              <a:t>بالنسبة لمشروع جديد ، لا يتوفر سجل المبيعات المريح هذا ، ولكن المهمة هي نفسها - استخدام تجربة المبيعات التاريخية (في هذه الحالة ، للشركات الأخرى) لإنشاء توقعات.</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5400285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التحليل الأساسي. </a:t>
            </a:r>
          </a:p>
          <a:p>
            <a:pPr marL="171450" indent="-171450" algn="just" rtl="1">
              <a:buFont typeface="Arial" panose="020B0604020202020204" pitchFamily="34" charset="0"/>
              <a:buChar char="•"/>
            </a:pPr>
            <a:r>
              <a:rPr lang="ar-EG" dirty="0"/>
              <a:t>التحليل الأساسي هو بديل للاعتماد على المعايير. </a:t>
            </a:r>
          </a:p>
          <a:p>
            <a:pPr marL="171450" indent="-171450" algn="just" rtl="1">
              <a:buFont typeface="Arial" panose="020B0604020202020204" pitchFamily="34" charset="0"/>
              <a:buChar char="•"/>
            </a:pPr>
            <a:r>
              <a:rPr lang="ar-EG" dirty="0"/>
              <a:t>يمكن أن تختلف مناهج التحليل الأساسي. </a:t>
            </a:r>
          </a:p>
          <a:p>
            <a:pPr marL="171450" indent="-171450" algn="just" rtl="1">
              <a:buFont typeface="Arial" panose="020B0604020202020204" pitchFamily="34" charset="0"/>
              <a:buChar char="•"/>
            </a:pPr>
            <a:r>
              <a:rPr lang="ar-EG" dirty="0"/>
              <a:t>بالنسبة لمشروع مثل مقهى مشابه للآخرين العاملين بالفعل ، قد يكون النهج الأساسي تجريبيا بشكل أساسي ، مثل مراقبة حركة المرور في المقاهي الأخرى ، وتحليل عروض منتجاتها وأسعارها ، والتحدث إلى العملاء.</a:t>
            </a:r>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إجمالي الإيرادات هو </a:t>
            </a:r>
            <a:r>
              <a:rPr lang="ar-EG" u="sng" dirty="0"/>
              <a:t>دالة لأيام وساعات التشغيل والعملاء في الساعة ومتوسط حجم المعاملة </a:t>
            </a:r>
            <a:r>
              <a:rPr lang="ar-EG" dirty="0"/>
              <a:t>- جميع العوامل مدفوعة بمزيج المنتجات والإعلان والمنافسة والموقع. </a:t>
            </a:r>
          </a:p>
          <a:p>
            <a:pPr marL="171450" indent="-171450" algn="just" rtl="1">
              <a:buFont typeface="Arial" panose="020B0604020202020204" pitchFamily="34" charset="0"/>
              <a:buChar char="•"/>
            </a:pPr>
            <a:r>
              <a:rPr lang="ar-EG" dirty="0"/>
              <a:t>على سبيل المثال ، افترض أنك بحثت في مقهيين مختلفين – أحدهما</a:t>
            </a:r>
            <a:endParaRPr lang="en-US" dirty="0"/>
          </a:p>
          <a:p>
            <a:pPr marL="171450" indent="-171450" algn="just" rtl="1">
              <a:buFont typeface="Arial" panose="020B0604020202020204" pitchFamily="34" charset="0"/>
              <a:buChar char="•"/>
            </a:pPr>
            <a:r>
              <a:rPr lang="en-US" dirty="0"/>
              <a:t>:</a:t>
            </a:r>
          </a:p>
          <a:p>
            <a:pPr marL="0" indent="0" algn="just" rtl="1">
              <a:buFont typeface="Arial" panose="020B0604020202020204" pitchFamily="34" charset="0"/>
              <a:buNone/>
            </a:pPr>
            <a:r>
              <a:rPr lang="ar-EG" b="1" dirty="0"/>
              <a:t>في حي ينشط من الصباح الباكر حتى وقت متأخر من المساء </a:t>
            </a:r>
            <a:r>
              <a:rPr lang="ar-EG" dirty="0"/>
              <a:t>، بما في ذلك عطلات نهاية الأسبوع ، </a:t>
            </a:r>
            <a:endParaRPr lang="en-US" dirty="0"/>
          </a:p>
          <a:p>
            <a:pPr marL="0" indent="0" algn="just" rtl="1">
              <a:buFont typeface="Arial" panose="020B0604020202020204" pitchFamily="34" charset="0"/>
              <a:buNone/>
            </a:pPr>
            <a:endParaRPr lang="en-US" dirty="0"/>
          </a:p>
          <a:p>
            <a:pPr marL="0" indent="0" algn="just" rtl="1">
              <a:buFont typeface="Arial" panose="020B0604020202020204" pitchFamily="34" charset="0"/>
              <a:buNone/>
            </a:pPr>
            <a:r>
              <a:rPr lang="ar-EG" dirty="0"/>
              <a:t>والآخر في موقع </a:t>
            </a:r>
            <a:r>
              <a:rPr lang="ar-EG" b="1" dirty="0"/>
              <a:t>يخدم بشكل أساسي موظفي الشركات القريبة </a:t>
            </a:r>
            <a:r>
              <a:rPr lang="ar-EG" dirty="0"/>
              <a:t>التي تفتح ساعات العمل القياسية. تقديراتك للإيرادات هي كما يلي:</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6722349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كما تشير الأدلة ، فإن </a:t>
            </a:r>
            <a:r>
              <a:rPr lang="ar-EG" b="1" dirty="0"/>
              <a:t>الإيرادات حساسة للموقع.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في حين أن موقع الأعمال والترفيه يولد إيرادات أكبر بكثير ، فمن المحتمل أيضا أن يتكبد إيجارا أعلى ويستلزم ساعات عمل أطول ، </a:t>
            </a:r>
            <a:r>
              <a:rPr lang="ar-EG" b="1" u="sng" dirty="0"/>
              <a:t>مما يؤدي إلى ارتفاع النفقات</a:t>
            </a:r>
            <a:r>
              <a:rPr lang="ar-EG" dirty="0"/>
              <a:t>.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من خلال مقارنة المواقع المختلفة وبناء نموذج مالي كامل لكل منها ، </a:t>
            </a:r>
            <a:r>
              <a:rPr lang="ar-EG" b="1" dirty="0"/>
              <a:t>يمكن لرائد الأعمال تحسين قرار الموقع.</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099501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اعتبارات العرض والطلب (تابع)</a:t>
            </a:r>
          </a:p>
          <a:p>
            <a:pPr marL="171450" indent="-171450" algn="just" rtl="1">
              <a:buFont typeface="Arial" panose="020B0604020202020204" pitchFamily="34" charset="0"/>
              <a:buChar char="•"/>
            </a:pPr>
            <a:r>
              <a:rPr lang="ar-EG" dirty="0"/>
              <a:t>يمكن إنشاء تقديرات الإيرادات للمشروع إما من </a:t>
            </a:r>
            <a:r>
              <a:rPr lang="ar-EG" u="sng" dirty="0"/>
              <a:t>جانب الطلب </a:t>
            </a:r>
            <a:r>
              <a:rPr lang="ar-EG" dirty="0"/>
              <a:t>أو </a:t>
            </a:r>
            <a:r>
              <a:rPr lang="ar-EG" u="sng" dirty="0"/>
              <a:t>جانب العرض</a:t>
            </a:r>
            <a:r>
              <a:rPr lang="ar-EG" dirty="0"/>
              <a:t>.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يقيم نهج جانب الطلب رغبة المستهلك وقدرته على شراء المنتج ، على افتراض أن المشروع لديه القدرة الكافية على توفير كل ما هو مطلوب.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يبدأ النهج بتقدير الحصة السوقية للمشروع الذي يعتمد على العوامل المتعلقة بالطلب مثل عدد المنافسين والتسعير والموقع وكثافة جهود التسويق.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بالنسبة للمنتجات الفريدة ، من السهل تقدير الحصة السوقية الأولية - 100٪ - ولكن من الصعب الحكم على حجم السوق ، ويعتمد معدل تآكل الحصة السوقية بسبب الدخول التنافسي على إمكانية الدفاع عن موقف رائد الأعمال.</a:t>
            </a:r>
            <a:endParaRPr lang="en-US" dirty="0"/>
          </a:p>
          <a:p>
            <a:pPr marL="171450" indent="-171450" algn="just" rtl="1">
              <a:buFont typeface="Arial" panose="020B0604020202020204" pitchFamily="34" charset="0"/>
              <a:buChar char="•"/>
            </a:pPr>
            <a:r>
              <a:rPr lang="ar-EG" dirty="0"/>
              <a:t> </a:t>
            </a:r>
          </a:p>
          <a:p>
            <a:pPr marL="171450" indent="-171450" algn="just" rtl="1">
              <a:buFont typeface="Arial" panose="020B0604020202020204" pitchFamily="34" charset="0"/>
              <a:buChar char="•"/>
            </a:pPr>
            <a:r>
              <a:rPr lang="ar-EG" dirty="0"/>
              <a:t>بالنسبة لمشروع أكثر تقليدية ، قد يكون من السهل تقدير حجم السوق المحتمل (قد توجد تقديرات منشورة) ، لكن حصة السوق أكثر غموضا ، وقد تكون ردود فعل المنافسين مهمة.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2115302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اعتبارات العرض والطلب (تابع)</a:t>
            </a:r>
          </a:p>
          <a:p>
            <a:pPr marL="171450" indent="-171450" algn="just" rtl="1">
              <a:buFont typeface="Arial" panose="020B0604020202020204" pitchFamily="34" charset="0"/>
              <a:buChar char="•"/>
            </a:pPr>
            <a:r>
              <a:rPr lang="ar-EG" dirty="0"/>
              <a:t>في المقابل، يسعى </a:t>
            </a:r>
            <a:r>
              <a:rPr lang="ar-EG" b="1" dirty="0"/>
              <a:t>نهج جانب العرض </a:t>
            </a:r>
            <a:r>
              <a:rPr lang="ar-EG" dirty="0"/>
              <a:t>إلى تحديد مدى سرعة نمو المشروع بالنظر إلى القيود الإدارية والمالية وغيرها من قيود الموارد.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وتشمل القيود المحتملة على جانب العرض القيود المفروضة على الوصول إلى المواد الخام والتمويل والتكنولوجيا؛ والقيود المفروضة على الوصول إلى المواد الخام.</a:t>
            </a:r>
            <a:endParaRPr lang="en-US" dirty="0"/>
          </a:p>
          <a:p>
            <a:pPr marL="171450" indent="-171450" algn="just" rtl="1">
              <a:buFont typeface="Arial" panose="020B0604020202020204" pitchFamily="34" charset="0"/>
              <a:buChar char="•"/>
            </a:pPr>
            <a:r>
              <a:rPr lang="ar-EG" dirty="0"/>
              <a:t> قد تكون هناك أيضا قيود على القدرة على توظيف وتدريب الموظفين.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بمعنى آخر ، حتى لو زاد الطلب بسرعة ، فقد يكون معدل نمو المشروع محدودا على جانب العرض.</a:t>
            </a:r>
          </a:p>
          <a:p>
            <a:pPr marL="171450" indent="-171450" algn="just" rtl="1">
              <a:buFont typeface="Arial" panose="020B0604020202020204" pitchFamily="34" charset="0"/>
              <a:buChar char="•"/>
            </a:pPr>
            <a:r>
              <a:rPr lang="ar-EG" dirty="0"/>
              <a:t>نقص العرض شائع في أسواق المنتجات حيث يتم تقديم نماذج جديدة بانتظام. </a:t>
            </a:r>
          </a:p>
          <a:p>
            <a:pPr marL="171450" indent="-171450" algn="just" rtl="1">
              <a:buFont typeface="Arial" panose="020B0604020202020204" pitchFamily="34" charset="0"/>
              <a:buChar char="•"/>
            </a:pPr>
            <a:r>
              <a:rPr lang="ar-EG" b="1" dirty="0"/>
              <a:t>عندما قدمت سامسونج جهاز </a:t>
            </a:r>
            <a:r>
              <a:rPr lang="en-US" b="1" dirty="0"/>
              <a:t>Galaxy S6 Edge ، </a:t>
            </a:r>
            <a:r>
              <a:rPr lang="ar-EG" b="1" dirty="0"/>
              <a:t>على سبيل المثال ، لم تتمكن من مواكبة الطلب جزئيا بسبب التحديات التقنية لإنتاج شاشة الهاتف المنحنية. </a:t>
            </a:r>
          </a:p>
          <a:p>
            <a:pPr marL="171450" indent="-171450" algn="just" rtl="1">
              <a:buFont typeface="Arial" panose="020B0604020202020204" pitchFamily="34" charset="0"/>
              <a:buChar char="•"/>
            </a:pPr>
            <a:r>
              <a:rPr lang="ar-EG" b="1" dirty="0"/>
              <a:t>في عام 2013 ، لم تتمكن تسلا من مواكبة الطلب على طرازها </a:t>
            </a:r>
            <a:r>
              <a:rPr lang="en-US" b="1" dirty="0"/>
              <a:t>S </a:t>
            </a:r>
            <a:r>
              <a:rPr lang="ar-EG" b="1" dirty="0"/>
              <a:t>الذي تم تقديمه مؤخرا بسبب نقص البطاريات. </a:t>
            </a:r>
          </a:p>
          <a:p>
            <a:pPr marL="171450" indent="-171450" algn="just" rtl="1">
              <a:buFont typeface="Arial" panose="020B0604020202020204" pitchFamily="34" charset="0"/>
              <a:buChar char="•"/>
            </a:pPr>
            <a:r>
              <a:rPr lang="ar-EG" dirty="0"/>
              <a:t>وتعليقا على النقص ، صرح الرئيس التنفيذي إيلون ماسك ، "</a:t>
            </a:r>
            <a:r>
              <a:rPr lang="ar-EG" b="1" dirty="0"/>
              <a:t>نحن حقا مقيدون بالإنتاج ، ولسنا مقيدين بالطلب</a:t>
            </a:r>
            <a:r>
              <a:rPr lang="ar-EG" dirty="0"/>
              <a:t>" ، وأشار إلى أن نقص العرض من المرجح أن يستمر في عام 2014.</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7131420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اعتبارات العرض والطلب (تابع)</a:t>
            </a:r>
          </a:p>
          <a:p>
            <a:pPr marL="171450" indent="-171450" algn="just" rtl="1">
              <a:buFont typeface="Arial" panose="020B0604020202020204" pitchFamily="34" charset="0"/>
              <a:buChar char="•"/>
            </a:pPr>
            <a:r>
              <a:rPr lang="ar-EG" dirty="0"/>
              <a:t>من خلال الجمع بين نهج جانب العرض والطلب ، يكون معدل النمو المتوقع للمشروع هو أيهما أقل.</a:t>
            </a:r>
          </a:p>
          <a:p>
            <a:pPr marL="171450" indent="-171450" algn="just" rtl="1">
              <a:buFont typeface="Arial" panose="020B0604020202020204" pitchFamily="34" charset="0"/>
              <a:buChar char="•"/>
            </a:pPr>
            <a:r>
              <a:rPr lang="ar-EG" dirty="0"/>
              <a:t>عادة ما تكون سيناريوهات النمو البطيء مقيدة بحدود الطلب في السوق ، في حين أن سيناريوهات النمو السريع عادة ما تكون مقيدة بقدرة المنظمة على إدارة النمو. </a:t>
            </a:r>
          </a:p>
          <a:p>
            <a:pPr marL="171450" indent="-171450" algn="just" rtl="1">
              <a:buFont typeface="Arial" panose="020B0604020202020204" pitchFamily="34" charset="0"/>
              <a:buChar char="•"/>
            </a:pPr>
            <a:r>
              <a:rPr lang="ar-EG" dirty="0"/>
              <a:t>وتتمثل إحدى مزايا نهج المقياس في أنه يستخدم الخبرات الفعلية للشركات الأخرى وبالتالي يأخذ في الاعتبار ضمنيا عوامل جانب العرض والطلب.</a:t>
            </a:r>
          </a:p>
          <a:p>
            <a:pPr marL="171450" indent="-171450" algn="just" rtl="1">
              <a:buFont typeface="Arial" panose="020B0604020202020204" pitchFamily="34" charset="0"/>
              <a:buChar char="•"/>
            </a:pPr>
            <a:r>
              <a:rPr lang="ar-EG" dirty="0"/>
              <a:t>وسواء كانت التوقعات تستند إلى معايير أو تحليل أساسي أو مزيج من الاثنين، فمن المهم أن تكون التوقعات واقعية وذات مصداقية. </a:t>
            </a:r>
          </a:p>
          <a:p>
            <a:pPr marL="171450" indent="-171450" algn="just" rtl="1">
              <a:buFont typeface="Arial" panose="020B0604020202020204" pitchFamily="34" charset="0"/>
              <a:buChar char="•"/>
            </a:pPr>
            <a:r>
              <a:rPr lang="ar-EG" dirty="0"/>
              <a:t>يخضع التحليل الأساسي </a:t>
            </a:r>
            <a:r>
              <a:rPr lang="ar-EG" b="1" u="sng" dirty="0"/>
              <a:t>لأكبر احتمال للمضاربة الجامحة</a:t>
            </a:r>
            <a:r>
              <a:rPr lang="ar-EG" dirty="0"/>
              <a:t>.</a:t>
            </a:r>
          </a:p>
          <a:p>
            <a:pPr marL="171450" indent="-171450" algn="just" rtl="1">
              <a:buFont typeface="Arial" panose="020B0604020202020204" pitchFamily="34" charset="0"/>
              <a:buChar char="•"/>
            </a:pPr>
            <a:r>
              <a:rPr lang="ar-EG" dirty="0"/>
              <a:t>ضع في اعتبارك توقعات المبيعات لسلسلة الوجبات السريعة المقترحة ، </a:t>
            </a:r>
            <a:r>
              <a:rPr lang="en-US" dirty="0"/>
              <a:t>Bunny Hutch: "</a:t>
            </a:r>
            <a:r>
              <a:rPr lang="ar-EG" dirty="0"/>
              <a:t>افترض أن كل شخص في منطقة يبلغ عدد سكانها 10 ملايين نسمة يأكل برغر أرنب واحد ليلة واحدة في الأسبوع ، بسعر 1.00 دولار لكل برجر أرنب. هذا هو 10 ملايين دولار في الأسبوع". </a:t>
            </a:r>
          </a:p>
          <a:p>
            <a:pPr marL="171450" indent="-171450" algn="just" rtl="1">
              <a:buFont typeface="Arial" panose="020B0604020202020204" pitchFamily="34" charset="0"/>
              <a:buChar char="•"/>
            </a:pPr>
            <a:r>
              <a:rPr lang="ar-EG" dirty="0"/>
              <a:t>من المرجح أن تكون التوقعات التي يقدمها الأفراد ذوو السمعة الراسخة والخبرة في الصناعة أو من قبل أطراف ثالثة موضوعية واقعية وذات مصداقية أكثر من التقديرات التي يقدمها رائد أعمال مغرم بالفكرة في المقام الأول. </a:t>
            </a:r>
          </a:p>
          <a:p>
            <a:pPr marL="171450" indent="-171450" algn="just" rtl="1">
              <a:buFont typeface="Arial" panose="020B0604020202020204" pitchFamily="34" charset="0"/>
              <a:buChar char="•"/>
            </a:pPr>
            <a:r>
              <a:rPr lang="ar-EG" dirty="0"/>
              <a:t>أفضل بديل للاعتماد على توقعات الخبراء المستقلين هو بناء التحليل على منطق قوي وافتراضات مدعومة جيدا وموثقة جيدا.</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1813670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7.3 تقدير عدم اليقين</a:t>
            </a:r>
          </a:p>
          <a:p>
            <a:pPr marL="171450" indent="-171450" algn="just" rtl="1">
              <a:buFont typeface="Arial" panose="020B0604020202020204" pitchFamily="34" charset="0"/>
              <a:buChar char="•"/>
            </a:pPr>
            <a:r>
              <a:rPr lang="ar-EG" dirty="0"/>
              <a:t>بالنسبة لمشروع جديد أو في مرحلة مبكرة ، قد تبدو الجهود المبذولة للتنبؤ بالإيرادات والنتائج الأخرى </a:t>
            </a:r>
            <a:r>
              <a:rPr lang="ar-EG" b="1" u="sng" dirty="0"/>
              <a:t>ذات قيمة ضئيلة. </a:t>
            </a:r>
            <a:endParaRPr lang="en-US" b="1" u="sng"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بعد كل شيء ، فإن احتمال أن يكون الأداء الفعلي يشبه إلى حد كبير التوقعات منخفض للغاية.</a:t>
            </a:r>
            <a:endParaRPr lang="en-US" dirty="0"/>
          </a:p>
          <a:p>
            <a:pPr marL="171450" indent="-171450" algn="just" rtl="1">
              <a:buFont typeface="Arial" panose="020B0604020202020204" pitchFamily="34" charset="0"/>
              <a:buChar char="•"/>
            </a:pPr>
            <a:r>
              <a:rPr lang="ar-EG" dirty="0"/>
              <a:t> ومع ذلك ، ربما يكون التنبؤ أكثر أهمية بالنسبة للأعمال التجارية ذات المستقبل غير المؤكد مقارنة بشركة شهدت نموا مطردا.</a:t>
            </a:r>
          </a:p>
          <a:p>
            <a:pPr marL="171450" indent="-171450" algn="just" rtl="1">
              <a:buFont typeface="Arial" panose="020B0604020202020204" pitchFamily="34" charset="0"/>
              <a:buChar char="•"/>
            </a:pPr>
            <a:r>
              <a:rPr lang="ar-EG" dirty="0"/>
              <a:t>بالنسبة لمشروع ذي مستقبل غير مؤكد ، فإن توقعات الأداء المتوقع هي ببساطة مرساة لتقدير عدم اليقين. </a:t>
            </a:r>
          </a:p>
          <a:p>
            <a:pPr marL="171450" indent="-171450" algn="just" rtl="1">
              <a:buFont typeface="Arial" panose="020B0604020202020204" pitchFamily="34" charset="0"/>
              <a:buChar char="•"/>
            </a:pPr>
            <a:r>
              <a:rPr lang="ar-EG" dirty="0"/>
              <a:t>لأغراض عديدة ، فإن التنبؤ بعدم اليقين أكثر أهمية بكثير. </a:t>
            </a:r>
          </a:p>
          <a:p>
            <a:pPr marL="171450" indent="-171450" algn="just" rtl="1">
              <a:buFont typeface="Arial" panose="020B0604020202020204" pitchFamily="34" charset="0"/>
              <a:buChar char="•"/>
            </a:pPr>
            <a:r>
              <a:rPr lang="ar-EG" dirty="0"/>
              <a:t>على سبيل المثال ، تعتمد الاحتياجات المالية للمشروع بشكل كبير على عدم اليقين. </a:t>
            </a:r>
          </a:p>
          <a:p>
            <a:pPr marL="171450" indent="-171450" algn="just" rtl="1">
              <a:buFont typeface="Arial" panose="020B0604020202020204" pitchFamily="34" charset="0"/>
              <a:buChar char="•"/>
            </a:pPr>
            <a:r>
              <a:rPr lang="ar-EG" dirty="0"/>
              <a:t>يمكن أن يؤدي الفشل في السماح بإمكانيات مثل تأخيرات التطوير أو الربحية الأقل من المتوقع أو الطلب الأعلى من المتوقع إلى أخطاء تمويل فادحة. </a:t>
            </a:r>
          </a:p>
          <a:p>
            <a:pPr marL="171450" indent="-171450" algn="just" rtl="1">
              <a:buFont typeface="Arial" panose="020B0604020202020204" pitchFamily="34" charset="0"/>
              <a:buChar char="•"/>
            </a:pPr>
            <a:r>
              <a:rPr lang="ar-EG" dirty="0"/>
              <a:t>في هذا القسم ، نقدم بعض الأساليب البسيطة لتقدير عدم اليقين.</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4372263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تقييم المخاطر باستخدام البيانات التاريخية</a:t>
            </a:r>
          </a:p>
          <a:p>
            <a:pPr marL="171450" indent="-171450" algn="just" rtl="1">
              <a:buFont typeface="Arial" panose="020B0604020202020204" pitchFamily="34" charset="0"/>
              <a:buChar char="•"/>
            </a:pPr>
            <a:r>
              <a:rPr lang="ar-EG" dirty="0"/>
              <a:t>يمكن أيضا استخدام النهج التي نوقشت سابقا للتنبؤ بالإيرادات لتقدير عدم اليقين.</a:t>
            </a:r>
            <a:endParaRPr lang="en-US" dirty="0"/>
          </a:p>
          <a:p>
            <a:pPr marL="171450" indent="-171450" algn="just" rtl="1">
              <a:buFont typeface="Arial" panose="020B0604020202020204" pitchFamily="34" charset="0"/>
              <a:buChar char="•"/>
            </a:pPr>
            <a:r>
              <a:rPr lang="ar-EG" dirty="0"/>
              <a:t> يتمثل أحد الأساليب البسيطة لشركة راسخة في إنشاء اتجاه تاريخي أساسي لمتغير رئيسي ، مثل المبيعات أو معدل نمو المبيعات ، ثم تقدير عدم اليقين باعتباره الانحراف المعياري التاريخي للاختلافات بين القيم الفعلية والمتوقعة.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بالنسبة لمشروع بدون سجل حافل ، يكون عدم اليقين أكبر وأكثر صعوبة في تقديره.</a:t>
            </a:r>
            <a:endParaRPr lang="en-US" dirty="0"/>
          </a:p>
          <a:p>
            <a:pPr marL="171450" indent="-171450" algn="just" rtl="1">
              <a:buFont typeface="Arial" panose="020B0604020202020204" pitchFamily="34" charset="0"/>
              <a:buChar char="•"/>
            </a:pPr>
            <a:r>
              <a:rPr lang="ar-EG" dirty="0"/>
              <a:t> يتمثل أحد الأساليب في بناء التقدير على تجارب الشركات الأخرى المماثلة في جوانب مهمة.</a:t>
            </a:r>
            <a:endParaRPr lang="en-US" dirty="0"/>
          </a:p>
          <a:p>
            <a:pPr marL="171450" indent="-171450" algn="just" rtl="1">
              <a:buFont typeface="Arial" panose="020B0604020202020204" pitchFamily="34" charset="0"/>
              <a:buChar char="•"/>
            </a:pPr>
            <a:r>
              <a:rPr lang="ar-EG" dirty="0"/>
              <a:t> بالنسبة لمشروع جديد ، مثل مقهى موربكس المقترح ، يمكننا استخدام تشتت الإيرادات عبر شركات القياس وبمرور الوقت لتلك الشركات لتقدير الانحراف المعياري.</a:t>
            </a:r>
            <a:endParaRPr lang="en-US" dirty="0"/>
          </a:p>
          <a:p>
            <a:pPr marL="171450" indent="-171450" algn="just" rtl="1">
              <a:buFont typeface="Arial" panose="020B0604020202020204" pitchFamily="34" charset="0"/>
              <a:buChar char="•"/>
            </a:pPr>
            <a:r>
              <a:rPr lang="ar-EG" dirty="0"/>
              <a:t> آخر هو تصور سيناريوهات واقعية بديلة للمشروع ووضع توقعات متسقة مع كل منها.</a:t>
            </a:r>
            <a:endParaRPr lang="en-US" dirty="0"/>
          </a:p>
          <a:p>
            <a:pPr marL="171450" indent="-171450" algn="just" rtl="1">
              <a:buFont typeface="Arial" panose="020B0604020202020204" pitchFamily="34" charset="0"/>
              <a:buChar char="•"/>
            </a:pPr>
            <a:r>
              <a:rPr lang="ar-EG" dirty="0"/>
              <a:t> يمكن تطوير تقدير عدم اليقين من خلال تطبيق الاحتمالات على السيناريوهات المختلفة.</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6980028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تحليل الحساسية</a:t>
            </a:r>
          </a:p>
          <a:p>
            <a:pPr marL="171450" indent="-171450" algn="just" rtl="1">
              <a:buFont typeface="Arial" panose="020B0604020202020204" pitchFamily="34" charset="0"/>
              <a:buChar char="•"/>
            </a:pPr>
            <a:r>
              <a:rPr lang="ar-EG" dirty="0"/>
              <a:t>في تحليل الحساسية ، نقوم بتغيير افتراضات النموذج واحدا تلو الآخر أو عدد قليل في كل مرة ونلاحظ التأثير على التنبؤ.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عند استخدامها بفعالية ، يمكن لتحليل الحساسية توضيح المعلمات الأكثر أهمية في التنبؤ.</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بمجرد تحديد معلمات المدخلات الحرجة ، نحتاج إلى تطوير أوصاف معقولة لعدم اليقين فيها. يمكن للتاريخ - من تجربة الشركة أو تجارب الشركات المماثلة - أن يوفر التوجيه ، ولكن دائما مع التحذير من أن الماضي قد لا يكون تنبؤا بالمستقبل.</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عيب آخر في تحليل الحساسية هو أن مدخلات النموذج الفردية المتغيرة على نطاقات محددة مسبقا تتجاهل الترابط المحتمل بين المتغيرات.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أخيرا ، قد يكون اختيار المتنبئ للقيم القصوى والدنيا لمدخلات معينة أمرا شخصيا ويؤدي إلى تنبؤ متحيز.</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7844146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b="1" dirty="0"/>
              <a:t>تطوير سيناريوهات بديلة</a:t>
            </a:r>
          </a:p>
          <a:p>
            <a:pPr marL="171450" indent="-171450" algn="r" rtl="1">
              <a:buFont typeface="Arial" panose="020B0604020202020204" pitchFamily="34" charset="0"/>
              <a:buChar char="•"/>
            </a:pPr>
            <a:r>
              <a:rPr lang="ar-EG" dirty="0"/>
              <a:t>يمكن التغلب على بعض قيود تحليل الحساسية من خلال النظر في سيناريوهات محددة. </a:t>
            </a:r>
          </a:p>
          <a:p>
            <a:pPr marL="171450" indent="-171450" algn="r" rtl="1">
              <a:buFont typeface="Arial" panose="020B0604020202020204" pitchFamily="34" charset="0"/>
              <a:buChar char="•"/>
            </a:pPr>
            <a:r>
              <a:rPr lang="ar-EG" b="1" dirty="0"/>
              <a:t>تسمح السيناريوهات بتقييم العديد من الافتراضات في وقت واحد ويمكن أن تتضمن ارتباطات بين المتغيرات. </a:t>
            </a:r>
          </a:p>
          <a:p>
            <a:pPr marL="171450" indent="-171450" algn="r" rtl="1">
              <a:buFont typeface="Arial" panose="020B0604020202020204" pitchFamily="34" charset="0"/>
              <a:buChar char="•"/>
            </a:pPr>
            <a:r>
              <a:rPr lang="ar-EG" dirty="0"/>
              <a:t>يمكن أن تساعدك نشرات الشركات العامة والبيانات العامة الأخرى في بعض الأحيان في وضع توقعات معقولة لسيناريو النجاح. </a:t>
            </a:r>
          </a:p>
          <a:p>
            <a:pPr marL="171450" indent="-171450" algn="r" rtl="1">
              <a:buFont typeface="Arial" panose="020B0604020202020204" pitchFamily="34" charset="0"/>
              <a:buChar char="•"/>
            </a:pPr>
            <a:r>
              <a:rPr lang="ar-EG" dirty="0"/>
              <a:t>قد </a:t>
            </a:r>
            <a:r>
              <a:rPr lang="ar-EG" b="1" dirty="0"/>
              <a:t>يكون سيناريو النجاح </a:t>
            </a:r>
            <a:r>
              <a:rPr lang="ar-EG" u="sng" dirty="0"/>
              <a:t>هو الأكثر أهمية لتقدير مقدار التمويل الذي سيحتاجه المشروع</a:t>
            </a:r>
            <a:r>
              <a:rPr lang="ar-EG" dirty="0"/>
              <a:t>. </a:t>
            </a:r>
            <a:endParaRPr lang="en-US" dirty="0"/>
          </a:p>
          <a:p>
            <a:pPr marL="171450" indent="-171450" algn="r" rtl="1">
              <a:buFont typeface="Arial" panose="020B0604020202020204" pitchFamily="34" charset="0"/>
              <a:buChar char="•"/>
            </a:pPr>
            <a:r>
              <a:rPr lang="ar-EG" dirty="0"/>
              <a:t>لأغراض أخرى ، من المهم تطوير توقعات أكثر شمولا لعدم اليقين. </a:t>
            </a:r>
          </a:p>
          <a:p>
            <a:pPr marL="171450" indent="-171450" algn="r" rtl="1">
              <a:buFont typeface="Arial" panose="020B0604020202020204" pitchFamily="34" charset="0"/>
              <a:buChar char="•"/>
            </a:pPr>
            <a:r>
              <a:rPr lang="ar-EG" dirty="0"/>
              <a:t>تعتمد القيمة ، على سبيل المثال ، على الأداء المتوقع وعدم اليقين ، وليس فقط على الأداء في سيناريو النجاح.</a:t>
            </a:r>
          </a:p>
          <a:p>
            <a:pPr marL="171450" indent="-171450" algn="r" rtl="1">
              <a:buFont typeface="Arial" panose="020B0604020202020204" pitchFamily="34" charset="0"/>
              <a:buChar char="•"/>
            </a:pPr>
            <a:r>
              <a:rPr lang="ar-EG" dirty="0"/>
              <a:t>كيف يمكن تطوير سيناريوهات تمثل بشكل معقول عدم اليقين في مشروع جديد؟ بالنسبة للشركات البسيطة مثل متاجر البيع بالتجزئة والمطاعم ، قد يكون النطاق الواقعي للأداء ضيقا. </a:t>
            </a:r>
          </a:p>
          <a:p>
            <a:pPr marL="171450" indent="-171450" algn="r" rtl="1">
              <a:buFont typeface="Arial" panose="020B0604020202020204" pitchFamily="34" charset="0"/>
              <a:buChar char="•"/>
            </a:pPr>
            <a:r>
              <a:rPr lang="ar-EG" dirty="0"/>
              <a:t>بالنسبة لهؤلاء ، قد يكون من الممكن الاعتماد على معلومات من مصادر عامة ، والتي نصف بعضها قريبا. </a:t>
            </a:r>
          </a:p>
          <a:p>
            <a:pPr marL="171450" indent="-171450" algn="r" rtl="1">
              <a:buFont typeface="Arial" panose="020B0604020202020204" pitchFamily="34" charset="0"/>
              <a:buChar char="•"/>
            </a:pPr>
            <a:r>
              <a:rPr lang="ar-EG" dirty="0"/>
              <a:t>ولكن كيف يمكن تطوير سيناريوهات لشركة ذات إمكانات هائلة وعدم يقين كبير؟</a:t>
            </a:r>
          </a:p>
          <a:p>
            <a:pPr marL="171450" indent="-171450" algn="r" rtl="1">
              <a:buFont typeface="Arial" panose="020B0604020202020204" pitchFamily="34" charset="0"/>
              <a:buChar char="•"/>
            </a:pPr>
            <a:r>
              <a:rPr lang="ar-EG" dirty="0"/>
              <a:t>ولنتأمل هنا على سبيل المثال الصعوبات التي تكتنف التنبؤ بقيمة علاج طبي جديد للسرطان قائم على المضاربة، ولكنه واعد وربما مهم. </a:t>
            </a:r>
          </a:p>
          <a:p>
            <a:pPr marL="171450" indent="-171450" algn="r" rtl="1">
              <a:buFont typeface="Arial" panose="020B0604020202020204" pitchFamily="34" charset="0"/>
              <a:buChar char="•"/>
            </a:pPr>
            <a:r>
              <a:rPr lang="ar-EG" dirty="0"/>
              <a:t>تعتمد الإجابة جزئيا على الإيرادات المستقبلية المتوقعة وعدم اليقين بشأن تلك الإيرادات.</a:t>
            </a:r>
          </a:p>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0465072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تطوير سيناريوهات بديلة (تابع)</a:t>
            </a:r>
            <a:endParaRPr lang="en-US" b="1" dirty="0"/>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dirty="0"/>
              <a:t>ليس من الصعب تحديد سيناريو نجاح توقعات إيرادات المشروع. المعلومات العامة كافية للتنبؤ بدقة بعدد المرشحين المحتملين للعلاج. </a:t>
            </a:r>
          </a:p>
          <a:p>
            <a:pPr marL="171450" indent="-171450" algn="just" rtl="1">
              <a:buFont typeface="Arial" panose="020B0604020202020204" pitchFamily="34" charset="0"/>
              <a:buChar char="•"/>
            </a:pPr>
            <a:r>
              <a:rPr lang="ar-EG" dirty="0"/>
              <a:t>باستخدام التقنيات التي تمت مناقشتها سابقا ، يمكننا التنبؤ بحصة السوق وحجم المبيعات. </a:t>
            </a:r>
          </a:p>
          <a:p>
            <a:pPr marL="171450" indent="-171450" algn="just" rtl="1">
              <a:buFont typeface="Arial" panose="020B0604020202020204" pitchFamily="34" charset="0"/>
              <a:buChar char="•"/>
            </a:pPr>
            <a:r>
              <a:rPr lang="ar-EG" dirty="0"/>
              <a:t>يمكن استخدام البيانات المتعلقة بالأسعار السائدة للعلاجات المسجلة الملكية للأمراض الأخرى التي تهدد الحياة للتنبؤ بالإيرادات. </a:t>
            </a:r>
          </a:p>
          <a:p>
            <a:pPr marL="171450" indent="-171450" algn="just" rtl="1">
              <a:buFont typeface="Arial" panose="020B0604020202020204" pitchFamily="34" charset="0"/>
              <a:buChar char="•"/>
            </a:pPr>
            <a:r>
              <a:rPr lang="ar-EG" dirty="0"/>
              <a:t>ومع ذلك ، من الصعب تخيل مشروع يخضع لمزيد من عدم اليقين. </a:t>
            </a:r>
          </a:p>
          <a:p>
            <a:pPr marL="171450" indent="-171450" algn="just" rtl="1">
              <a:buFont typeface="Arial" panose="020B0604020202020204" pitchFamily="34" charset="0"/>
              <a:buChar char="•"/>
            </a:pPr>
            <a:r>
              <a:rPr lang="ar-EG" dirty="0"/>
              <a:t>ما مدى احتمال نجاح جهود التطوير ، وتمكن صاحب براءة الاختراع من بيع المنتج بسعر غير مقيد بالتدخل الحكومي؟ علاوة على ذلك، كم عدد المشاريع البحثية المتنافسة الجارية، وما مدى احتمال نجاحها؟ ما هو تأثير الابتكار من قبل المنافس على حصة السوق وسعر البيع؟</a:t>
            </a:r>
          </a:p>
          <a:p>
            <a:pPr marL="171450" indent="-171450" algn="just" rtl="1">
              <a:buFont typeface="Arial" panose="020B0604020202020204" pitchFamily="34" charset="0"/>
              <a:buChar char="•"/>
            </a:pPr>
            <a:r>
              <a:rPr lang="ar-EG" dirty="0"/>
              <a:t>تتمثل إحدى طرق التصالح مع عدم اليقين في تحديد عدد صغير من السيناريوهات الواقعية بالإضافة إلى سيناريو النجاح ، مثل ما يلي:</a:t>
            </a:r>
          </a:p>
          <a:p>
            <a:pPr marL="171450" indent="-171450" algn="just" rtl="1">
              <a:buFont typeface="Arial" panose="020B0604020202020204" pitchFamily="34" charset="0"/>
              <a:buChar char="•"/>
            </a:pPr>
            <a:r>
              <a:rPr lang="ar-EG" dirty="0"/>
              <a:t>• جهود التطوير ناجحة والمنتج يواجه منافسة ضعيفة من الجهود الناجحة الأخرى.</a:t>
            </a:r>
          </a:p>
          <a:p>
            <a:pPr marL="171450" indent="-171450" algn="just" rtl="1">
              <a:buFont typeface="Arial" panose="020B0604020202020204" pitchFamily="34" charset="0"/>
              <a:buChar char="•"/>
            </a:pPr>
            <a:r>
              <a:rPr lang="ar-EG" dirty="0"/>
              <a:t>• تقابل جهود التطوير الناجحة منتجات منافسة قوية.</a:t>
            </a:r>
          </a:p>
          <a:p>
            <a:pPr marL="171450" indent="-171450" algn="just" rtl="1">
              <a:buFont typeface="Arial" panose="020B0604020202020204" pitchFamily="34" charset="0"/>
              <a:buChar char="•"/>
            </a:pPr>
            <a:r>
              <a:rPr lang="ar-EG" dirty="0"/>
              <a:t>• جهود التطوير غير ناجحة ويتم التخلي عن المشروع.</a:t>
            </a:r>
          </a:p>
          <a:p>
            <a:pPr marL="171450" indent="-171450" algn="just" rtl="1">
              <a:buFont typeface="Arial" panose="020B0604020202020204" pitchFamily="34" charset="0"/>
              <a:buChar char="•"/>
            </a:pPr>
            <a:r>
              <a:rPr lang="ar-EG" dirty="0"/>
              <a:t>يتمثل التحدي الذي يواجهه رائد الأعمال في بناء سيناريوهات بديلة مع افتراضات واقعية حول آثارها على سعر المنتج وكميته وتقييمات واقعية لاحتمالاتها النسبية. </a:t>
            </a:r>
          </a:p>
          <a:p>
            <a:pPr marL="171450" indent="-171450" algn="just" rtl="1">
              <a:buFont typeface="Arial" panose="020B0604020202020204" pitchFamily="34" charset="0"/>
              <a:buChar char="•"/>
            </a:pPr>
            <a:r>
              <a:rPr lang="ar-EG" dirty="0"/>
              <a:t>يساعد تحديد عدد صغير من السيناريوهات الواقعية على تركيز البحث ويكشف عن أنواع المعلومات التي ستكون مفيدة للغاية.</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338967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دمج عدم اليقين مع المحاكاة</a:t>
            </a:r>
          </a:p>
          <a:p>
            <a:pPr marL="171450" indent="-171450" algn="just" rtl="1">
              <a:buFont typeface="Arial" panose="020B0604020202020204" pitchFamily="34" charset="0"/>
              <a:buChar char="•"/>
            </a:pPr>
            <a:r>
              <a:rPr lang="ar-EG" dirty="0"/>
              <a:t>المحاكاة هي التقنية النهائية التي نعتبرها لدمج عدم اليقين في توقعات الإيرادات. </a:t>
            </a:r>
          </a:p>
          <a:p>
            <a:pPr marL="171450" indent="-171450" algn="just" rtl="1">
              <a:buFont typeface="Arial" panose="020B0604020202020204" pitchFamily="34" charset="0"/>
              <a:buChar char="•"/>
            </a:pPr>
            <a:r>
              <a:rPr lang="ar-EG" dirty="0"/>
              <a:t>نحدد أولا الافتراضات الكامنة وراء التوقعات. </a:t>
            </a:r>
          </a:p>
          <a:p>
            <a:pPr marL="171450" indent="-171450" algn="just" rtl="1">
              <a:buFont typeface="Arial" panose="020B0604020202020204" pitchFamily="34" charset="0"/>
              <a:buChar char="•"/>
            </a:pPr>
            <a:r>
              <a:rPr lang="ar-EG" dirty="0"/>
              <a:t>ثم نقوم بتعيين توزيع احتمالي لكل افتراض رئيسي وتقدير الارتباطات بين المتغيرات. </a:t>
            </a:r>
          </a:p>
          <a:p>
            <a:pPr marL="171450" indent="-171450" algn="just" rtl="1">
              <a:buFont typeface="Arial" panose="020B0604020202020204" pitchFamily="34" charset="0"/>
              <a:buChar char="•"/>
            </a:pPr>
            <a:r>
              <a:rPr lang="ar-EG" dirty="0"/>
              <a:t>يمكن تطوير هذه الافتراضات باستخدام البيانات التاريخية والأدلة المستمدة من شركات أخرى و / أو التقييم الأساسي للسوق والطلب المحتمل على المنتج. </a:t>
            </a:r>
          </a:p>
          <a:p>
            <a:pPr marL="171450" indent="-171450" algn="just" rtl="1">
              <a:buFont typeface="Arial" panose="020B0604020202020204" pitchFamily="34" charset="0"/>
              <a:buChar char="•"/>
            </a:pPr>
            <a:r>
              <a:rPr lang="ar-EG" dirty="0"/>
              <a:t>لقد رأينا بالفعل أن نشرات الاكتتاب العام يمكن أن تحتوي على الكثير من المعلومات المفيدة. </a:t>
            </a:r>
          </a:p>
          <a:p>
            <a:pPr marL="171450" indent="-171450" algn="just" rtl="1">
              <a:buFont typeface="Arial" panose="020B0604020202020204" pitchFamily="34" charset="0"/>
              <a:buChar char="•"/>
            </a:pPr>
            <a:r>
              <a:rPr lang="ar-EG" dirty="0"/>
              <a:t>غالبا ما تتضمن التقارير الصادرة عن محللي الأسهم في وول ستريت أوصافا للعملاء المستهدفين وتقديرات حجم السوق وأسعار البيع والوقت اللازم للتسويق. </a:t>
            </a:r>
          </a:p>
          <a:p>
            <a:pPr marL="171450" indent="-171450" algn="just" rtl="1">
              <a:buFont typeface="Arial" panose="020B0604020202020204" pitchFamily="34" charset="0"/>
              <a:buChar char="•"/>
            </a:pPr>
            <a:r>
              <a:rPr lang="ar-EG" dirty="0"/>
              <a:t>توفر وكالات مثل إدارة الغذاء والدواء (</a:t>
            </a:r>
            <a:r>
              <a:rPr lang="en-US" dirty="0"/>
              <a:t>FDA) </a:t>
            </a:r>
            <a:r>
              <a:rPr lang="ar-EG" dirty="0"/>
              <a:t>بيانات ضخمة عن الموافقات على الأدوية والأجهزة ، والجداول الزمنية للتجارب السريرية والنتائج ، ومعلومات مماثلة. </a:t>
            </a:r>
          </a:p>
          <a:p>
            <a:pPr marL="171450" indent="-171450" algn="just" rtl="1">
              <a:buFont typeface="Arial" panose="020B0604020202020204" pitchFamily="34" charset="0"/>
              <a:buChar char="•"/>
            </a:pPr>
            <a:r>
              <a:rPr lang="ar-EG" dirty="0"/>
              <a:t>يمكن استخدام جميع هذه المصادر لتقريب التوزيعات الاحتمالية للمتغيرات الرئيسية وإقامة العلاقات وتقدير الارتباطات بين المتغيرات.</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1731084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7.7 ملخص</a:t>
            </a:r>
          </a:p>
          <a:p>
            <a:pPr marL="171450" indent="-171450" algn="just" rtl="1">
              <a:buFont typeface="Arial" panose="020B0604020202020204" pitchFamily="34" charset="0"/>
              <a:buChar char="•"/>
            </a:pPr>
            <a:r>
              <a:rPr lang="ar-EG" dirty="0"/>
              <a:t>يعد بيع منتج أو خدمة في صميم نموذج أعمال أي شركة. على الرغم من أن تقدير المبيعات يمثل تحديا خاصا لمشروع جديد ، إلا أن التنبؤ المالي يضبط الطريقة التي يفكر بها رائد الأعمال في المشروع. </a:t>
            </a:r>
            <a:endParaRPr lang="en-US" dirty="0"/>
          </a:p>
          <a:p>
            <a:pPr marL="171450" indent="-171450" algn="just" rtl="1">
              <a:buFont typeface="Arial" panose="020B0604020202020204" pitchFamily="34" charset="0"/>
              <a:buChar char="•"/>
            </a:pPr>
            <a:r>
              <a:rPr lang="ar-EG" dirty="0"/>
              <a:t>لا يمكن استخدام التنبؤ فقط لتطوير واختبار الفرضيات حول الفرصة والمساعدة في تحديد الاحتياجات النقدية وتوقيت تلك الاحتياجات ، بل يمكن أن يؤثر أيضا على قيمة المشروع. يمكن أن تكون التوقعات أداة مهمة لجمع الأموال إذا أقنعت المستثمرين المحتملين بمزايا المشروع وتوفر بعض معايير الأداء المحددة.</a:t>
            </a:r>
          </a:p>
          <a:p>
            <a:pPr marL="171450" indent="-171450" algn="just" rtl="1">
              <a:buFont typeface="Arial" panose="020B0604020202020204" pitchFamily="34" charset="0"/>
              <a:buChar char="•"/>
            </a:pPr>
            <a:r>
              <a:rPr lang="ar-EG" dirty="0"/>
              <a:t>نقطة البداية لأي توقعات مالية هي تقدير الإيرادات. تعتبر استراتيجية المشروع لجعل العملاء يشترون سلعها أو خدماتها ذات أهمية حاسمة لأي خطة عمل. </a:t>
            </a:r>
            <a:endParaRPr lang="en-US" dirty="0"/>
          </a:p>
          <a:p>
            <a:pPr marL="171450" indent="-171450" algn="just" rtl="1">
              <a:buFont typeface="Arial" panose="020B0604020202020204" pitchFamily="34" charset="0"/>
              <a:buChar char="•"/>
            </a:pPr>
            <a:r>
              <a:rPr lang="ar-EG" dirty="0"/>
              <a:t>إذا كانت التوقعات تتعلق بشركة قائمة ، فيمكننا استخدام البيانات التاريخية كأساس للتوقعات. تتوفر العديد من التقنيات الإحصائية لتحسين دقة التنبؤ باستخدام البيانات التاريخية. تشمل المفاضلات بين معايير الاختيار توافر البيانات وتعقيد النموذج وعدم اليقين.</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4773600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بالنسبة لمشروع جديد ، يمكن أن تساعد المقاييس والتحليل الأساسي في التغلب على عدم وجود سجل تاريخي.</a:t>
            </a:r>
          </a:p>
          <a:p>
            <a:pPr marL="171450" indent="-171450" algn="just" rtl="1">
              <a:buFont typeface="Arial" panose="020B0604020202020204" pitchFamily="34" charset="0"/>
              <a:buChar char="•"/>
            </a:pPr>
            <a:r>
              <a:rPr lang="ar-EG" dirty="0"/>
              <a:t>المعايير هي شركات مماثلة - سواء كانت عامة أو خاصة - لديها منتج واستراتيجية قريبة بشكل معقول من المشروع. </a:t>
            </a:r>
          </a:p>
          <a:p>
            <a:pPr marL="171450" indent="-171450" algn="just" rtl="1">
              <a:buFont typeface="Arial" panose="020B0604020202020204" pitchFamily="34" charset="0"/>
              <a:buChar char="•"/>
            </a:pPr>
            <a:r>
              <a:rPr lang="ar-EG" dirty="0"/>
              <a:t>يمكن أن تأتي البيانات المتعلقة بالمقاييس من نشرات الاكتتاب العام ، وإيداعات 10-</a:t>
            </a:r>
            <a:r>
              <a:rPr lang="en-US" dirty="0"/>
              <a:t>K </a:t>
            </a:r>
            <a:r>
              <a:rPr lang="ar-EG" dirty="0"/>
              <a:t>والتقارير السنوية ، والمصادر العامة الأخرى.</a:t>
            </a:r>
          </a:p>
          <a:p>
            <a:pPr marL="171450" indent="-171450" algn="just" rtl="1">
              <a:buFont typeface="Arial" panose="020B0604020202020204" pitchFamily="34" charset="0"/>
              <a:buChar char="•"/>
            </a:pPr>
            <a:r>
              <a:rPr lang="ar-EG" dirty="0"/>
              <a:t>حتى إذا كانت المقاييس الجيدة متاحة ، فمن المفيد تطوير توقعات المبيعات بناء على التحليل الأساسي. </a:t>
            </a:r>
          </a:p>
          <a:p>
            <a:pPr marL="171450" indent="-171450" algn="just" rtl="1">
              <a:buFont typeface="Arial" panose="020B0604020202020204" pitchFamily="34" charset="0"/>
              <a:buChar char="•"/>
            </a:pPr>
            <a:r>
              <a:rPr lang="ar-EG" dirty="0"/>
              <a:t>من خلال التحليل الأساسي ، يجمع رائد الأعمال بيانات عن التركيبة السكانية للعملاء ، وعوامل الاقتصاد الكلي ، والمنتجات البديلة ، وما إلى ذلك ، ثم يستخدم البيانات لتطوير مجموعة من الافتراضات للتنبؤ بالإيرادات. </a:t>
            </a:r>
          </a:p>
          <a:p>
            <a:pPr marL="171450" indent="-171450" algn="just" rtl="1">
              <a:buFont typeface="Arial" panose="020B0604020202020204" pitchFamily="34" charset="0"/>
              <a:buChar char="•"/>
            </a:pPr>
            <a:r>
              <a:rPr lang="ar-EG" dirty="0"/>
              <a:t>يكون نموذج التنبؤ مفيدا للغاية إذا كان يعكس فهما قويا للمنتج والصناعة وإذا كانت التوقعات تربط توقعات الأداء في سوق المنتجات بالآثار المترتبة على الأداء المالي. </a:t>
            </a:r>
          </a:p>
          <a:p>
            <a:pPr marL="171450" indent="-171450" algn="just" rtl="1">
              <a:buFont typeface="Arial" panose="020B0604020202020204" pitchFamily="34" charset="0"/>
              <a:buChar char="•"/>
            </a:pPr>
            <a:r>
              <a:rPr lang="ar-EG" dirty="0"/>
              <a:t>تكون الافتراضات مفيدة للغاية إذا كانت قابلة للدفاع عنها ومدعومة ببيانات بحثية وموضوعية.</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7027282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يجب أن تعكس أي توقعات مالية عدم اليقين الضمني في الافتراضات الرئيسية. يمكن تحليل عدم اليقين باستخدام تحليل الحساسية والسيناريوهات والمحاكاة. من خلال تحليل الحساسية ، نقوم بتغيير الافتراضات الرئيسية على نطاق معقول لمعرفة كيفية تأثر الإيرادات أو بعض المقاييس المالية الأخرى. تحليل الحساسية محدود ، حيث يمكننا تغيير متغير واحد أو متغيرين فقط في كل مرة ولا يتم التعرف على الارتباطات بين المتغيرات.</a:t>
            </a:r>
            <a:endParaRPr lang="en-US" dirty="0"/>
          </a:p>
          <a:p>
            <a:pPr marL="171450" indent="-171450" algn="just" rtl="1">
              <a:buFont typeface="Arial" panose="020B0604020202020204" pitchFamily="34" charset="0"/>
              <a:buChar char="•"/>
            </a:pPr>
            <a:r>
              <a:rPr lang="ar-EG" dirty="0"/>
              <a:t> يتضمن تحليل السيناريو تطوير العديد من القصص حول كيفية تقدم المشروع ثم مطابقة الافتراضات مع كل قصة. يتغلب استخدام السيناريوهات على قيود تحليل الحساسية ، لكننا ما زلنا مقيدين بعدد السيناريوهات التي يمكن تقييمها بشكل معقول والحاجة إلى تعيين احتمالات لكل نتيجة.</a:t>
            </a:r>
            <a:endParaRPr lang="en-US" dirty="0"/>
          </a:p>
          <a:p>
            <a:pPr marL="171450" indent="-171450" algn="just" rtl="1">
              <a:buFont typeface="Arial" panose="020B0604020202020204" pitchFamily="34" charset="0"/>
              <a:buChar char="•"/>
            </a:pPr>
            <a:r>
              <a:rPr lang="ar-EG" dirty="0"/>
              <a:t> باستخدام المحاكاة ، يمكن إنشاء عدد لا حصر له من المسارات المحتملة وتحليلها. تسمح هذه الطريقة بالتقييم الأكثر واقعية لمستقبل المشروع ، لكن النتائج الموثوقة تعتمد على صحة الافتراضات.</a:t>
            </a:r>
          </a:p>
          <a:p>
            <a:pPr marL="171450" indent="-171450" algn="just" rtl="1">
              <a:buFont typeface="Arial" panose="020B0604020202020204" pitchFamily="34" charset="0"/>
              <a:buChar char="•"/>
            </a:pPr>
            <a:r>
              <a:rPr lang="ar-EG" dirty="0"/>
              <a:t>تشكل توقعات إيرادات المشروع الجديدة الأساس للتنبؤ ببقية البيانات المالية ، مع هدف نهائي يتمثل في تقدير التدفقات النقدية للمشروع وتقييم الفرصة.</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6342789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2900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79105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62757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58609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08031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12714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63205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64810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8791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51197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48365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68646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09522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75545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5972204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slideLayout" Target="../slideLayouts/slideLayout18.xml"/><Relationship Id="rId1" Type="http://schemas.openxmlformats.org/officeDocument/2006/relationships/tags" Target="../tags/tag1.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28.xml"/><Relationship Id="rId1" Type="http://schemas.openxmlformats.org/officeDocument/2006/relationships/slideLayout" Target="../slideLayouts/slideLayout24.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394622" y="459919"/>
            <a:ext cx="5683230" cy="675841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2" y="588475"/>
            <a:ext cx="5804553" cy="650130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16E4CC76-2D0D-6204-3FBC-B0856D8E8836}"/>
              </a:ext>
            </a:extLst>
          </p:cNvPr>
          <p:cNvSpPr txBox="1"/>
          <p:nvPr/>
        </p:nvSpPr>
        <p:spPr>
          <a:xfrm>
            <a:off x="0" y="2996131"/>
            <a:ext cx="6638805"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Entrepreneurial Financing</a:t>
            </a:r>
          </a:p>
        </p:txBody>
      </p:sp>
    </p:spTree>
    <p:extLst>
      <p:ext uri="{BB962C8B-B14F-4D97-AF65-F5344CB8AC3E}">
        <p14:creationId xmlns:p14="http://schemas.microsoft.com/office/powerpoint/2010/main" val="1139066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366505" y="537531"/>
            <a:ext cx="6714451" cy="1972334"/>
          </a:xfrm>
          <a:prstGeom prst="rect">
            <a:avLst/>
          </a:prstGeom>
        </p:spPr>
      </p:pic>
      <p:pic>
        <p:nvPicPr>
          <p:cNvPr id="13" name="Picture 12"/>
          <p:cNvPicPr>
            <a:picLocks noChangeAspect="1"/>
          </p:cNvPicPr>
          <p:nvPr/>
        </p:nvPicPr>
        <p:blipFill>
          <a:blip r:embed="rId3"/>
          <a:stretch>
            <a:fillRect/>
          </a:stretch>
        </p:blipFill>
        <p:spPr>
          <a:xfrm>
            <a:off x="639724" y="3463717"/>
            <a:ext cx="9392044" cy="1034667"/>
          </a:xfrm>
          <a:prstGeom prst="rect">
            <a:avLst/>
          </a:prstGeom>
        </p:spPr>
      </p:pic>
      <p:sp>
        <p:nvSpPr>
          <p:cNvPr id="14" name="TextBox 13"/>
          <p:cNvSpPr txBox="1"/>
          <p:nvPr/>
        </p:nvSpPr>
        <p:spPr>
          <a:xfrm>
            <a:off x="474133" y="715791"/>
            <a:ext cx="611359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Forecasting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Soliman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5</a:t>
            </a:r>
          </a:p>
        </p:txBody>
      </p:sp>
      <p:sp>
        <p:nvSpPr>
          <p:cNvPr id="16" name="TextBox 15"/>
          <p:cNvSpPr txBox="1"/>
          <p:nvPr/>
        </p:nvSpPr>
        <p:spPr>
          <a:xfrm>
            <a:off x="798989" y="3463717"/>
            <a:ext cx="923277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 632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Entrepreneurial Financing</a:t>
            </a:r>
          </a:p>
        </p:txBody>
      </p:sp>
      <p:sp>
        <p:nvSpPr>
          <p:cNvPr id="10" name="TextBox 9">
            <a:extLst>
              <a:ext uri="{FF2B5EF4-FFF2-40B4-BE49-F238E27FC236}">
                <a16:creationId xmlns:a16="http://schemas.microsoft.com/office/drawing/2014/main" id="{20D19C38-D110-EE5A-C35B-B7A999B68582}"/>
              </a:ext>
            </a:extLst>
          </p:cNvPr>
          <p:cNvSpPr txBox="1"/>
          <p:nvPr/>
        </p:nvSpPr>
        <p:spPr>
          <a:xfrm>
            <a:off x="4867799" y="622458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5" name="Picture 14"/>
          <p:cNvPicPr>
            <a:picLocks noChangeAspect="1"/>
          </p:cNvPicPr>
          <p:nvPr/>
        </p:nvPicPr>
        <p:blipFill>
          <a:blip r:embed="rId4"/>
          <a:stretch>
            <a:fillRect/>
          </a:stretch>
        </p:blipFill>
        <p:spPr>
          <a:xfrm>
            <a:off x="2289771" y="5939188"/>
            <a:ext cx="9902229" cy="204838"/>
          </a:xfrm>
          <a:prstGeom prst="rect">
            <a:avLst/>
          </a:prstGeom>
        </p:spPr>
      </p:pic>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669175" y="162107"/>
            <a:ext cx="2383737" cy="1276076"/>
          </a:xfrm>
          <a:prstGeom prst="rect">
            <a:avLst/>
          </a:prstGeom>
        </p:spPr>
      </p:pic>
    </p:spTree>
    <p:extLst>
      <p:ext uri="{BB962C8B-B14F-4D97-AF65-F5344CB8AC3E}">
        <p14:creationId xmlns:p14="http://schemas.microsoft.com/office/powerpoint/2010/main" val="28290754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116138"/>
            <a:ext cx="9533101" cy="1130708"/>
          </a:xfrm>
          <a:prstGeom prst="rect">
            <a:avLst/>
          </a:prstGeom>
        </p:spPr>
      </p:pic>
      <p:sp>
        <p:nvSpPr>
          <p:cNvPr id="8" name="TextBox 7"/>
          <p:cNvSpPr txBox="1"/>
          <p:nvPr/>
        </p:nvSpPr>
        <p:spPr>
          <a:xfrm>
            <a:off x="124287" y="155286"/>
            <a:ext cx="2061783"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736847"/>
            <a:ext cx="2524125" cy="132756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304706" y="2184310"/>
            <a:ext cx="11706062" cy="2677656"/>
          </a:xfrm>
          <a:prstGeom prst="rect">
            <a:avLst/>
          </a:prstGeom>
          <a:solidFill>
            <a:schemeClr val="accent1">
              <a:lumMod val="75000"/>
            </a:schemeClr>
          </a:solidFill>
        </p:spPr>
        <p:txBody>
          <a:bodyPr wrap="square">
            <a:spAutoFit/>
          </a:bodyPr>
          <a:lstStyle/>
          <a:p>
            <a:pPr marL="342900" lvl="0" indent="-342900" algn="justLow">
              <a:buFontTx/>
              <a:buAutoNum type="alphaLcParenR"/>
              <a:defRPr/>
            </a:pP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Times New Roman" panose="02020603050405020304" pitchFamily="18" charset="0"/>
              </a:rPr>
              <a:t>Identify </a:t>
            </a:r>
            <a:r>
              <a:rPr lang="en-US" sz="2400" b="1" dirty="0">
                <a:solidFill>
                  <a:prstClr val="white"/>
                </a:solidFill>
                <a:cs typeface="Times New Roman" panose="02020603050405020304" pitchFamily="18" charset="0"/>
              </a:rPr>
              <a:t>Financial Forecasting </a:t>
            </a: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Times New Roman" panose="02020603050405020304" pitchFamily="18" charset="0"/>
              </a:rPr>
              <a:t> </a:t>
            </a:r>
            <a:r>
              <a:rPr lang="en-US" sz="2400" b="1" dirty="0">
                <a:solidFill>
                  <a:prstClr val="white"/>
                </a:solidFill>
                <a:cs typeface="Times New Roman" panose="02020603050405020304" pitchFamily="18" charset="0"/>
              </a:rPr>
              <a:t>and Principles of Financial Forecasting.</a:t>
            </a:r>
          </a:p>
          <a:p>
            <a:pPr marL="342900" lvl="0" indent="-342900" algn="justLow">
              <a:buFontTx/>
              <a:buAutoNum type="alphaLcParenR"/>
              <a:defRPr/>
            </a:pPr>
            <a:endPar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Times New Roman" panose="02020603050405020304" pitchFamily="18" charset="0"/>
            </a:endParaRPr>
          </a:p>
          <a:p>
            <a:pPr marL="342900" lvl="0" indent="-342900" algn="justLow">
              <a:buFontTx/>
              <a:buAutoNum type="alphaLcParenR"/>
              <a:defRPr/>
            </a:pPr>
            <a:r>
              <a:rPr lang="en-US" sz="2400" b="1" dirty="0">
                <a:solidFill>
                  <a:prstClr val="white"/>
                </a:solidFill>
                <a:cs typeface="Times New Roman" panose="02020603050405020304" pitchFamily="18" charset="0"/>
              </a:rPr>
              <a:t>Explaining Forecasting revenue methods.</a:t>
            </a:r>
          </a:p>
          <a:p>
            <a:pPr marL="342900" lvl="0" indent="-342900" algn="justLow">
              <a:buFontTx/>
              <a:buAutoNum type="alphaLcParenR"/>
              <a:defRPr/>
            </a:pPr>
            <a:endParaRPr lang="en-US" sz="2400" b="1" dirty="0">
              <a:solidFill>
                <a:prstClr val="white"/>
              </a:solidFill>
              <a:cs typeface="Times New Roman" panose="02020603050405020304" pitchFamily="18" charset="0"/>
            </a:endParaRPr>
          </a:p>
          <a:p>
            <a:pPr marL="342900" lvl="0" indent="-342900" algn="justLow">
              <a:buFontTx/>
              <a:buAutoNum type="alphaLcParenR"/>
              <a:defRPr/>
            </a:pPr>
            <a:r>
              <a:rPr lang="en-US" sz="2400" b="1" dirty="0">
                <a:solidFill>
                  <a:prstClr val="white"/>
                </a:solidFill>
                <a:cs typeface="Times New Roman" panose="02020603050405020304" pitchFamily="18" charset="0"/>
              </a:rPr>
              <a:t>Estimating Uncertainty and Forecasting.</a:t>
            </a:r>
          </a:p>
          <a:p>
            <a:pPr marL="342900" lvl="0" indent="-342900" algn="justLow">
              <a:buFontTx/>
              <a:buAutoNum type="alphaLcParenR"/>
              <a:defRPr/>
            </a:pPr>
            <a:endParaRPr lang="en-US" sz="2400" b="1" dirty="0">
              <a:solidFill>
                <a:prstClr val="white"/>
              </a:solidFill>
              <a:cs typeface="Times New Roman" panose="02020603050405020304" pitchFamily="18" charset="0"/>
            </a:endParaRPr>
          </a:p>
          <a:p>
            <a:pPr marL="342900" lvl="0" indent="-342900" algn="justLow">
              <a:buFontTx/>
              <a:buAutoNum type="alphaLcParenR"/>
              <a:defRPr/>
            </a:pPr>
            <a:endParaRPr lang="en-US" sz="2400" b="1" dirty="0">
              <a:solidFill>
                <a:prstClr val="white"/>
              </a:solidFill>
              <a:cs typeface="Times New Roman" panose="02020603050405020304" pitchFamily="18" charset="0"/>
            </a:endParaRPr>
          </a:p>
        </p:txBody>
      </p:sp>
      <p:pic>
        <p:nvPicPr>
          <p:cNvPr id="12" name="Picture 11">
            <a:extLst>
              <a:ext uri="{FF2B5EF4-FFF2-40B4-BE49-F238E27FC236}">
                <a16:creationId xmlns:a16="http://schemas.microsoft.com/office/drawing/2014/main" id="{B4F228A3-EED8-B72A-55D3-01A30D9488F4}"/>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749074" y="205354"/>
            <a:ext cx="2383737" cy="1215073"/>
          </a:xfrm>
          <a:prstGeom prst="rect">
            <a:avLst/>
          </a:prstGeom>
        </p:spPr>
      </p:pic>
      <p:sp>
        <p:nvSpPr>
          <p:cNvPr id="13" name="TextBox 12">
            <a:extLst>
              <a:ext uri="{FF2B5EF4-FFF2-40B4-BE49-F238E27FC236}">
                <a16:creationId xmlns:a16="http://schemas.microsoft.com/office/drawing/2014/main" id="{20D19C38-D110-EE5A-C35B-B7A999B68582}"/>
              </a:ext>
            </a:extLst>
          </p:cNvPr>
          <p:cNvSpPr txBox="1"/>
          <p:nvPr/>
        </p:nvSpPr>
        <p:spPr>
          <a:xfrm>
            <a:off x="4867799" y="622458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custDataLst>
      <p:tags r:id="rId1"/>
    </p:custDataLst>
    <p:extLst>
      <p:ext uri="{BB962C8B-B14F-4D97-AF65-F5344CB8AC3E}">
        <p14:creationId xmlns:p14="http://schemas.microsoft.com/office/powerpoint/2010/main" val="2455688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 calcmode="lin" valueType="num">
                                      <p:cBhvr additive="base">
                                        <p:cTn id="13"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4" end="4"/>
                                            </p:txEl>
                                          </p:spTgt>
                                        </p:tgtEl>
                                        <p:attrNameLst>
                                          <p:attrName>style.visibility</p:attrName>
                                        </p:attrNameLst>
                                      </p:cBhvr>
                                      <p:to>
                                        <p:strVal val="visible"/>
                                      </p:to>
                                    </p:set>
                                    <p:anim calcmode="lin" valueType="num">
                                      <p:cBhvr additive="base">
                                        <p:cTn id="19"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051532" cy="50359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ok"/>
              </a:rPr>
              <a:t>Financial Forecasting </a:t>
            </a:r>
            <a:r>
              <a:rPr lang="en-US" sz="1800" b="0" i="0" dirty="0">
                <a:solidFill>
                  <a:srgbClr val="242021"/>
                </a:solidFill>
                <a:effectLst/>
                <a:latin typeface="Gotham-Book"/>
              </a:rPr>
              <a:t>is </a:t>
            </a:r>
            <a:r>
              <a:rPr lang="en-US" sz="1800" b="0" i="0" dirty="0">
                <a:solidFill>
                  <a:srgbClr val="242021"/>
                </a:solidFill>
                <a:effectLst/>
                <a:latin typeface="TimesNewRomanMTStd"/>
              </a:rPr>
              <a:t>a critical element of planning for a new venture.</a:t>
            </a:r>
            <a:r>
              <a:rPr lang="en-US" b="1" dirty="0">
                <a:solidFill>
                  <a:srgbClr val="FF0000"/>
                </a:solidFill>
                <a:latin typeface="TimesNewRomanMTStd"/>
              </a:rPr>
              <a:t> </a:t>
            </a:r>
          </a:p>
          <a:p>
            <a:pPr algn="just"/>
            <a:r>
              <a:rPr lang="en-US" b="1" dirty="0">
                <a:solidFill>
                  <a:srgbClr val="FF0000"/>
                </a:solidFill>
                <a:latin typeface="TimesNewRomanMTStd"/>
              </a:rPr>
              <a:t>Forecasting </a:t>
            </a:r>
            <a:r>
              <a:rPr lang="en-US" dirty="0">
                <a:solidFill>
                  <a:srgbClr val="242021"/>
                </a:solidFill>
                <a:latin typeface="TimesNewRomanMTStd"/>
              </a:rPr>
              <a:t>is </a:t>
            </a:r>
            <a:r>
              <a:rPr lang="en-US" u="sng" dirty="0">
                <a:solidFill>
                  <a:srgbClr val="FF0000"/>
                </a:solidFill>
                <a:latin typeface="TimesNewRomanMTStd"/>
              </a:rPr>
              <a:t>a disciplined way to evaluate how much cash the venture is likely to require </a:t>
            </a:r>
            <a:r>
              <a:rPr lang="en-US" dirty="0">
                <a:solidFill>
                  <a:srgbClr val="242021"/>
                </a:solidFill>
                <a:latin typeface="TimesNewRomanMTStd"/>
              </a:rPr>
              <a:t>and </a:t>
            </a:r>
            <a:r>
              <a:rPr lang="en-US" u="sng" dirty="0">
                <a:solidFill>
                  <a:srgbClr val="FF0000"/>
                </a:solidFill>
                <a:latin typeface="TimesNewRomanMTStd"/>
              </a:rPr>
              <a:t>how much it might need if it develops more quickly or slowly than expected</a:t>
            </a:r>
            <a:r>
              <a:rPr lang="en-US" dirty="0">
                <a:solidFill>
                  <a:srgbClr val="242021"/>
                </a:solidFill>
                <a:latin typeface="TimesNewRomanMTStd"/>
              </a:rPr>
              <a:t>.</a:t>
            </a:r>
          </a:p>
          <a:p>
            <a:pPr algn="just"/>
            <a:endParaRPr lang="en-US" dirty="0">
              <a:solidFill>
                <a:srgbClr val="242021"/>
              </a:solidFill>
              <a:latin typeface="TimesNewRomanMTStd"/>
            </a:endParaRPr>
          </a:p>
          <a:p>
            <a:pPr algn="just"/>
            <a:r>
              <a:rPr lang="en-US" sz="1800" b="0" i="0" dirty="0">
                <a:solidFill>
                  <a:srgbClr val="242021"/>
                </a:solidFill>
                <a:effectLst/>
                <a:latin typeface="TimesNewRomanMTStd"/>
              </a:rPr>
              <a:t> </a:t>
            </a:r>
            <a:r>
              <a:rPr lang="en-US" sz="1800" b="0" i="0" u="sng" dirty="0">
                <a:solidFill>
                  <a:srgbClr val="242021"/>
                </a:solidFill>
                <a:effectLst/>
                <a:latin typeface="TimesNewRomanMTStd"/>
              </a:rPr>
              <a:t>The principal benefits of a good forecast include:</a:t>
            </a:r>
          </a:p>
          <a:p>
            <a:pPr algn="just"/>
            <a:r>
              <a:rPr lang="en-US" sz="1800" b="0" i="0" dirty="0">
                <a:solidFill>
                  <a:srgbClr val="242021"/>
                </a:solidFill>
                <a:effectLst/>
                <a:latin typeface="TimesNewRomanMTStd-Identity-H"/>
              </a:rPr>
              <a:t>• </a:t>
            </a:r>
            <a:r>
              <a:rPr lang="en-US" sz="1800" b="1" i="0" dirty="0">
                <a:solidFill>
                  <a:srgbClr val="FF0000"/>
                </a:solidFill>
                <a:effectLst/>
                <a:latin typeface="TimesNewRomanMTStd"/>
              </a:rPr>
              <a:t>Forecasting</a:t>
            </a:r>
            <a:r>
              <a:rPr lang="en-US" sz="1800" b="0" i="0" dirty="0">
                <a:solidFill>
                  <a:srgbClr val="242021"/>
                </a:solidFill>
                <a:effectLst/>
                <a:latin typeface="TimesNewRomanMTStd"/>
              </a:rPr>
              <a:t> </a:t>
            </a:r>
            <a:r>
              <a:rPr lang="en-US" sz="1800" b="0" i="0" u="sng" dirty="0">
                <a:solidFill>
                  <a:srgbClr val="FF0000"/>
                </a:solidFill>
                <a:effectLst/>
                <a:latin typeface="TimesNewRomanMTStd"/>
              </a:rPr>
              <a:t>helps</a:t>
            </a:r>
            <a:r>
              <a:rPr lang="en-US" sz="1800" b="0" i="0" dirty="0">
                <a:solidFill>
                  <a:srgbClr val="FF0000"/>
                </a:solidFill>
                <a:effectLst/>
                <a:latin typeface="TimesNewRomanMTStd"/>
              </a:rPr>
              <a:t> entrepreneurs and investors </a:t>
            </a:r>
            <a:r>
              <a:rPr lang="en-US" sz="1800" b="0" i="0" u="sng" dirty="0">
                <a:solidFill>
                  <a:srgbClr val="FF0000"/>
                </a:solidFill>
                <a:effectLst/>
                <a:latin typeface="TimesNewRomanMTStd"/>
              </a:rPr>
              <a:t>make objective comparisons between pursuing the venture and other opportunities</a:t>
            </a:r>
            <a:r>
              <a:rPr lang="en-US" sz="1800" b="0" i="0" dirty="0">
                <a:solidFill>
                  <a:srgbClr val="242021"/>
                </a:solidFill>
                <a:effectLst/>
                <a:latin typeface="TimesNewRomanMTStd"/>
              </a:rPr>
              <a:t>.</a:t>
            </a:r>
          </a:p>
          <a:p>
            <a:pPr algn="just"/>
            <a:r>
              <a:rPr lang="en-US" sz="1800" b="0" i="0" dirty="0">
                <a:solidFill>
                  <a:srgbClr val="242021"/>
                </a:solidFill>
                <a:effectLst/>
                <a:latin typeface="TimesNewRomanMTStd-Identity-H"/>
              </a:rPr>
              <a:t>• </a:t>
            </a:r>
            <a:r>
              <a:rPr lang="en-US" sz="1800" b="1" i="0" dirty="0">
                <a:solidFill>
                  <a:srgbClr val="FF0000"/>
                </a:solidFill>
                <a:effectLst/>
                <a:latin typeface="TimesNewRomanMTStd"/>
              </a:rPr>
              <a:t>Forecasting</a:t>
            </a:r>
            <a:r>
              <a:rPr lang="en-US" sz="1800" b="0" i="0" dirty="0">
                <a:solidFill>
                  <a:srgbClr val="242021"/>
                </a:solidFill>
                <a:effectLst/>
                <a:latin typeface="TimesNewRomanMTStd"/>
              </a:rPr>
              <a:t> </a:t>
            </a:r>
            <a:r>
              <a:rPr lang="en-US" sz="1800" b="0" i="0" u="sng" dirty="0">
                <a:solidFill>
                  <a:srgbClr val="FF0000"/>
                </a:solidFill>
                <a:effectLst/>
                <a:latin typeface="TimesNewRomanMTStd"/>
              </a:rPr>
              <a:t>helps </a:t>
            </a:r>
            <a:r>
              <a:rPr lang="en-US" sz="1800" b="0" i="0" dirty="0">
                <a:solidFill>
                  <a:srgbClr val="FF0000"/>
                </a:solidFill>
                <a:effectLst/>
                <a:latin typeface="TimesNewRomanMTStd"/>
              </a:rPr>
              <a:t>entrepreneurs and investors </a:t>
            </a:r>
            <a:r>
              <a:rPr lang="en-US" sz="1800" b="0" i="0" u="sng" dirty="0">
                <a:solidFill>
                  <a:srgbClr val="FF0000"/>
                </a:solidFill>
                <a:effectLst/>
                <a:latin typeface="TimesNewRomanMTStd"/>
              </a:rPr>
              <a:t>compare strategic alternatives </a:t>
            </a:r>
            <a:r>
              <a:rPr lang="en-US" sz="1800" b="0" i="0" dirty="0">
                <a:solidFill>
                  <a:srgbClr val="FF0000"/>
                </a:solidFill>
                <a:effectLst/>
                <a:latin typeface="TimesNewRomanMTStd"/>
              </a:rPr>
              <a:t>and select the one with the highest expected value</a:t>
            </a:r>
            <a:r>
              <a:rPr lang="en-US" sz="1800" b="0" i="0" dirty="0">
                <a:solidFill>
                  <a:srgbClr val="242021"/>
                </a:solidFill>
                <a:effectLst/>
                <a:latin typeface="TimesNewRomanMTStd"/>
              </a:rPr>
              <a:t>.</a:t>
            </a:r>
          </a:p>
          <a:p>
            <a:pPr algn="just"/>
            <a:r>
              <a:rPr lang="en-US" sz="1800" b="0" i="0" dirty="0">
                <a:solidFill>
                  <a:srgbClr val="242021"/>
                </a:solidFill>
                <a:effectLst/>
                <a:latin typeface="TimesNewRomanMTStd-Identity-H"/>
              </a:rPr>
              <a:t>• </a:t>
            </a:r>
            <a:r>
              <a:rPr lang="en-US" sz="1800" b="1" i="0" dirty="0">
                <a:solidFill>
                  <a:srgbClr val="FF0000"/>
                </a:solidFill>
                <a:effectLst/>
                <a:latin typeface="TimesNewRomanMTStd"/>
              </a:rPr>
              <a:t>Forecasting</a:t>
            </a:r>
            <a:r>
              <a:rPr lang="en-US" sz="1800" b="0" i="0" dirty="0">
                <a:solidFill>
                  <a:srgbClr val="242021"/>
                </a:solidFill>
                <a:effectLst/>
                <a:latin typeface="TimesNewRomanMTStd"/>
              </a:rPr>
              <a:t> </a:t>
            </a:r>
            <a:r>
              <a:rPr lang="en-US" sz="1800" b="0" i="0" u="sng" dirty="0">
                <a:solidFill>
                  <a:srgbClr val="FF0000"/>
                </a:solidFill>
                <a:effectLst/>
                <a:latin typeface="TimesNewRomanMTStd"/>
              </a:rPr>
              <a:t>helps </a:t>
            </a:r>
            <a:r>
              <a:rPr lang="en-US" sz="1800" b="0" i="0" dirty="0">
                <a:solidFill>
                  <a:srgbClr val="FF0000"/>
                </a:solidFill>
                <a:effectLst/>
                <a:latin typeface="TimesNewRomanMTStd"/>
              </a:rPr>
              <a:t>the entrepreneur and investors </a:t>
            </a:r>
            <a:r>
              <a:rPr lang="en-US" sz="1800" b="0" i="0" u="sng" dirty="0">
                <a:solidFill>
                  <a:srgbClr val="FF0000"/>
                </a:solidFill>
                <a:effectLst/>
                <a:latin typeface="TimesNewRomanMTStd"/>
              </a:rPr>
              <a:t>understand the strengths and weaknesses of the venture</a:t>
            </a:r>
            <a:r>
              <a:rPr lang="en-US" sz="1800" b="0" i="0" dirty="0">
                <a:solidFill>
                  <a:srgbClr val="242021"/>
                </a:solidFill>
                <a:effectLst/>
                <a:latin typeface="TimesNewRomanMTStd"/>
              </a:rPr>
              <a:t>.</a:t>
            </a:r>
          </a:p>
          <a:p>
            <a:pPr algn="just"/>
            <a:endParaRPr lang="en-US" sz="1800" b="0" i="0" dirty="0">
              <a:solidFill>
                <a:srgbClr val="242021"/>
              </a:solidFill>
              <a:effectLst/>
              <a:latin typeface="TimesNewRomanMTStd"/>
            </a:endParaRPr>
          </a:p>
          <a:p>
            <a:pPr algn="just"/>
            <a:r>
              <a:rPr lang="en-US" sz="1800" b="0" i="0" dirty="0">
                <a:solidFill>
                  <a:srgbClr val="242021"/>
                </a:solidFill>
                <a:effectLst/>
                <a:latin typeface="TimesNewRomanMTStd-Identity-H"/>
              </a:rPr>
              <a:t>• </a:t>
            </a:r>
            <a:r>
              <a:rPr lang="en-US" sz="1800" b="0" i="0" dirty="0">
                <a:solidFill>
                  <a:srgbClr val="242021"/>
                </a:solidFill>
                <a:effectLst/>
                <a:latin typeface="TimesNewRomanMTStd"/>
              </a:rPr>
              <a:t>A </a:t>
            </a:r>
            <a:r>
              <a:rPr lang="en-US" sz="1800" b="1" i="1" dirty="0">
                <a:solidFill>
                  <a:srgbClr val="242021"/>
                </a:solidFill>
                <a:effectLst/>
                <a:latin typeface="TimesNewRomanMTStd"/>
              </a:rPr>
              <a:t>forecast</a:t>
            </a:r>
            <a:r>
              <a:rPr lang="en-US" sz="1800" b="0" i="0" dirty="0">
                <a:solidFill>
                  <a:srgbClr val="242021"/>
                </a:solidFill>
                <a:effectLst/>
                <a:latin typeface="TimesNewRomanMTStd"/>
              </a:rPr>
              <a:t> </a:t>
            </a:r>
            <a:r>
              <a:rPr lang="en-US" sz="1800" b="0" i="0" u="sng" dirty="0">
                <a:solidFill>
                  <a:srgbClr val="FF0000"/>
                </a:solidFill>
                <a:effectLst/>
                <a:latin typeface="TimesNewRomanMTStd"/>
              </a:rPr>
              <a:t>provides a benchmark against which to compare actual performance</a:t>
            </a:r>
            <a:r>
              <a:rPr lang="en-US" sz="1800" b="0" i="0" dirty="0">
                <a:solidFill>
                  <a:srgbClr val="242021"/>
                </a:solidFill>
                <a:effectLst/>
                <a:latin typeface="TimesNewRomanMTStd"/>
              </a:rPr>
              <a:t>, thereby </a:t>
            </a:r>
            <a:r>
              <a:rPr lang="en-US" sz="1800" b="0" i="0" u="sng" dirty="0">
                <a:solidFill>
                  <a:srgbClr val="242021"/>
                </a:solidFill>
                <a:effectLst/>
                <a:latin typeface="TimesNewRomanMTStd"/>
              </a:rPr>
              <a:t>providing a means to test hypotheses about the venture and to provide early warning of potential problems</a:t>
            </a:r>
            <a:r>
              <a:rPr lang="en-US" sz="1800" b="0" i="0" dirty="0">
                <a:solidFill>
                  <a:srgbClr val="242021"/>
                </a:solidFill>
                <a:effectLst/>
                <a:latin typeface="TimesNewRomanMTStd"/>
              </a:rPr>
              <a:t>.</a:t>
            </a:r>
          </a:p>
          <a:p>
            <a:pPr algn="just"/>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17316" y="6340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48895" y="-106979"/>
            <a:ext cx="2383737" cy="1085754"/>
          </a:xfrm>
          <a:prstGeom prst="rect">
            <a:avLst/>
          </a:prstGeom>
        </p:spPr>
      </p:pic>
      <p:sp>
        <p:nvSpPr>
          <p:cNvPr id="8" name="TextBox 7">
            <a:extLst>
              <a:ext uri="{FF2B5EF4-FFF2-40B4-BE49-F238E27FC236}">
                <a16:creationId xmlns:a16="http://schemas.microsoft.com/office/drawing/2014/main" id="{4744662E-E09D-0709-AE0D-337DBD363338}"/>
              </a:ext>
            </a:extLst>
          </p:cNvPr>
          <p:cNvSpPr txBox="1"/>
          <p:nvPr/>
        </p:nvSpPr>
        <p:spPr>
          <a:xfrm>
            <a:off x="3988589" y="517110"/>
            <a:ext cx="210741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Introduction</a:t>
            </a:r>
          </a:p>
        </p:txBody>
      </p:sp>
    </p:spTree>
    <p:extLst>
      <p:ext uri="{BB962C8B-B14F-4D97-AF65-F5344CB8AC3E}">
        <p14:creationId xmlns:p14="http://schemas.microsoft.com/office/powerpoint/2010/main" val="1467512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1559" y="654280"/>
            <a:ext cx="11079241" cy="50842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 Principles of Financial Forecasting</a:t>
            </a:r>
          </a:p>
          <a:p>
            <a:pPr algn="just"/>
            <a:endParaRPr lang="en-US" sz="1800" b="1" i="0" dirty="0">
              <a:solidFill>
                <a:srgbClr val="242021"/>
              </a:solidFill>
              <a:effectLst/>
              <a:latin typeface="Gotham-Bold"/>
            </a:endParaRPr>
          </a:p>
          <a:p>
            <a:pPr algn="just"/>
            <a:r>
              <a:rPr lang="en-US" sz="1800" b="0" i="0" dirty="0">
                <a:solidFill>
                  <a:srgbClr val="242021"/>
                </a:solidFill>
                <a:effectLst/>
                <a:latin typeface="TimesNewRomanMTStd"/>
              </a:rPr>
              <a:t>It is useful to begin with an overview of the principles that guide the forecasting process:</a:t>
            </a:r>
          </a:p>
          <a:p>
            <a:pPr algn="just"/>
            <a:endParaRPr lang="en-US" sz="1800" b="0" i="0" dirty="0">
              <a:solidFill>
                <a:srgbClr val="242021"/>
              </a:solidFill>
              <a:effectLst/>
              <a:latin typeface="TimesNewRomanMTStd"/>
            </a:endParaRPr>
          </a:p>
          <a:p>
            <a:pPr algn="just"/>
            <a:r>
              <a:rPr lang="en-US" sz="2000" b="1" i="1" dirty="0">
                <a:solidFill>
                  <a:srgbClr val="FF0000"/>
                </a:solidFill>
                <a:effectLst/>
                <a:latin typeface="TimesNewRomanMTStd-Italic"/>
              </a:rPr>
              <a:t>Build and support a schedule of assumptions. </a:t>
            </a:r>
          </a:p>
          <a:p>
            <a:pPr marL="285750" indent="-285750" algn="just">
              <a:buFont typeface="Arial" panose="020B0604020202020204" pitchFamily="34" charset="0"/>
              <a:buChar char="•"/>
            </a:pPr>
            <a:r>
              <a:rPr lang="en-US" sz="1800" b="0" i="0" dirty="0">
                <a:solidFill>
                  <a:srgbClr val="242021"/>
                </a:solidFill>
                <a:effectLst/>
                <a:latin typeface="TimesNewRomanMTStd"/>
              </a:rPr>
              <a:t>The assumptions </a:t>
            </a:r>
            <a:r>
              <a:rPr lang="en-US" sz="1800" b="0" i="0" u="sng" dirty="0">
                <a:solidFill>
                  <a:srgbClr val="FF0000"/>
                </a:solidFill>
                <a:effectLst/>
                <a:latin typeface="TimesNewRomanMTStd"/>
              </a:rPr>
              <a:t>may come from fundamental analysis of the opportunity</a:t>
            </a:r>
            <a:r>
              <a:rPr lang="en-US" sz="1800" b="0" i="0" dirty="0">
                <a:solidFill>
                  <a:srgbClr val="242021"/>
                </a:solidFill>
                <a:effectLst/>
                <a:latin typeface="TimesNewRomanMTStd"/>
              </a:rPr>
              <a:t>, </a:t>
            </a:r>
            <a:r>
              <a:rPr lang="en-US" sz="1800" b="0" i="0" u="sng" dirty="0">
                <a:solidFill>
                  <a:srgbClr val="FF0000"/>
                </a:solidFill>
                <a:effectLst/>
                <a:latin typeface="TimesNewRomanMTStd"/>
              </a:rPr>
              <a:t>information about comparable firms</a:t>
            </a:r>
            <a:r>
              <a:rPr lang="en-US" sz="1800" b="0" i="0" dirty="0">
                <a:solidFill>
                  <a:srgbClr val="242021"/>
                </a:solidFill>
                <a:effectLst/>
                <a:latin typeface="TimesNewRomanMTStd"/>
              </a:rPr>
              <a:t>, or </a:t>
            </a:r>
            <a:r>
              <a:rPr lang="en-US" sz="1800" b="0" i="0" u="sng" dirty="0">
                <a:solidFill>
                  <a:srgbClr val="FF0000"/>
                </a:solidFill>
                <a:effectLst/>
                <a:latin typeface="TimesNewRomanMTStd"/>
              </a:rPr>
              <a:t>expert judgment</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These assumptions guide construction of a financial model of the venture.</a:t>
            </a:r>
          </a:p>
          <a:p>
            <a:pPr algn="just"/>
            <a:endParaRPr lang="en-US" sz="1800" b="0" i="0" dirty="0">
              <a:solidFill>
                <a:srgbClr val="242021"/>
              </a:solidFill>
              <a:effectLst/>
              <a:latin typeface="TimesNewRomanMTStd"/>
            </a:endParaRPr>
          </a:p>
          <a:p>
            <a:pPr algn="just"/>
            <a:r>
              <a:rPr lang="en-US" sz="2000" b="1" i="1" dirty="0">
                <a:solidFill>
                  <a:srgbClr val="FF0000"/>
                </a:solidFill>
                <a:effectLst/>
                <a:latin typeface="TimesNewRomanMTStd-Italic"/>
              </a:rPr>
              <a:t>Begin with a forecast of revenue. </a:t>
            </a:r>
          </a:p>
          <a:p>
            <a:pPr marL="285750" indent="-285750" algn="just">
              <a:buFont typeface="Arial" panose="020B0604020202020204" pitchFamily="34" charset="0"/>
              <a:buChar char="•"/>
            </a:pPr>
            <a:r>
              <a:rPr lang="en-US" sz="1800" b="0" i="0" u="sng" dirty="0">
                <a:solidFill>
                  <a:srgbClr val="FF0000"/>
                </a:solidFill>
                <a:effectLst/>
                <a:latin typeface="TimesNewRomanMTStd"/>
              </a:rPr>
              <a:t>It is usually easiest to start with a revenue forecast </a:t>
            </a:r>
            <a:r>
              <a:rPr lang="en-US" sz="1800" b="0" i="0" dirty="0">
                <a:solidFill>
                  <a:srgbClr val="FF0000"/>
                </a:solidFill>
                <a:effectLst/>
                <a:latin typeface="TimesNewRomanMTStd"/>
              </a:rPr>
              <a:t>that is developed in light of the planned scale, scope, and nature of the selling effort. </a:t>
            </a:r>
          </a:p>
          <a:p>
            <a:pPr marL="285750" indent="-285750" algn="just">
              <a:buFont typeface="Arial" panose="020B0604020202020204" pitchFamily="34" charset="0"/>
              <a:buChar char="•"/>
            </a:pPr>
            <a:r>
              <a:rPr lang="en-US" sz="1800" b="0" i="0" dirty="0">
                <a:solidFill>
                  <a:srgbClr val="242021"/>
                </a:solidFill>
                <a:effectLst/>
                <a:latin typeface="TimesNewRomanMTStd"/>
              </a:rPr>
              <a:t>Most other aspects of the model are linked to revenue. </a:t>
            </a:r>
          </a:p>
          <a:p>
            <a:pPr marL="285750" indent="-285750" algn="just">
              <a:buFont typeface="Arial" panose="020B0604020202020204" pitchFamily="34" charset="0"/>
              <a:buChar char="•"/>
            </a:pPr>
            <a:r>
              <a:rPr lang="en-US" sz="1800" b="0" i="1" dirty="0">
                <a:solidFill>
                  <a:srgbClr val="242021"/>
                </a:solidFill>
                <a:effectLst/>
                <a:latin typeface="TimesNewRomanMTStd"/>
              </a:rPr>
              <a:t>For example</a:t>
            </a:r>
            <a:r>
              <a:rPr lang="en-US" sz="1800" b="0" i="0" dirty="0">
                <a:solidFill>
                  <a:srgbClr val="242021"/>
                </a:solidFill>
                <a:effectLst/>
                <a:latin typeface="TimesNewRomanMTStd"/>
              </a:rPr>
              <a:t>, the targeted level of sales or rate of sales growth can determine the investment in production capacity and the necessary level of inventory. </a:t>
            </a:r>
          </a:p>
          <a:p>
            <a:pPr marL="285750" indent="-285750" algn="just">
              <a:buFont typeface="Arial" panose="020B0604020202020204" pitchFamily="34" charset="0"/>
              <a:buChar char="•"/>
            </a:pPr>
            <a:r>
              <a:rPr lang="en-US" sz="1800" b="0" i="0" dirty="0">
                <a:solidFill>
                  <a:srgbClr val="242021"/>
                </a:solidFill>
                <a:effectLst/>
                <a:latin typeface="TimesNewRomanMTStd"/>
              </a:rPr>
              <a:t>It can be useful to </a:t>
            </a:r>
            <a:r>
              <a:rPr lang="en-US" sz="1800" b="0" i="0" u="sng" dirty="0">
                <a:solidFill>
                  <a:srgbClr val="242021"/>
                </a:solidFill>
                <a:effectLst/>
                <a:latin typeface="TimesNewRomanMTStd"/>
              </a:rPr>
              <a:t>develop an aggregate revenue projection </a:t>
            </a:r>
            <a:r>
              <a:rPr lang="en-US" sz="1800" b="0" i="0" dirty="0">
                <a:solidFill>
                  <a:srgbClr val="242021"/>
                </a:solidFill>
                <a:effectLst/>
                <a:latin typeface="TimesNewRomanMTStd"/>
              </a:rPr>
              <a:t>by </a:t>
            </a:r>
            <a:r>
              <a:rPr lang="en-US" sz="1800" b="0" i="0" u="sng" dirty="0">
                <a:solidFill>
                  <a:srgbClr val="242021"/>
                </a:solidFill>
                <a:effectLst/>
                <a:latin typeface="TimesNewRomanMTStd"/>
              </a:rPr>
              <a:t>combining projections for appropriate segments of targeted customer/user groups</a:t>
            </a:r>
            <a:r>
              <a:rPr lang="en-US" sz="1800" b="0" i="0" dirty="0">
                <a:solidFill>
                  <a:srgbClr val="242021"/>
                </a:solidFill>
                <a:effectLst/>
                <a:latin typeface="TimesNewRomanMTStd"/>
              </a:rPr>
              <a:t> (e.g., age, region, incomes, propensity to adopt new products) </a:t>
            </a:r>
            <a:r>
              <a:rPr lang="en-US" sz="1800" b="0" i="0" u="sng" dirty="0">
                <a:solidFill>
                  <a:srgbClr val="242021"/>
                </a:solidFill>
                <a:effectLst/>
                <a:latin typeface="TimesNewRomanMTStd"/>
              </a:rPr>
              <a:t>and to separately estimate the numbers and growth rate of each segment</a:t>
            </a:r>
            <a:r>
              <a:rPr lang="en-US" sz="1800" b="0" i="0" dirty="0">
                <a:solidFill>
                  <a:srgbClr val="242021"/>
                </a:solidFill>
                <a:effectLst/>
                <a:latin typeface="TimesNewRomanMTStd"/>
              </a:rPr>
              <a:t>.</a:t>
            </a:r>
          </a:p>
        </p:txBody>
      </p:sp>
      <p:sp>
        <p:nvSpPr>
          <p:cNvPr id="2" name="TextBox 1">
            <a:extLst>
              <a:ext uri="{FF2B5EF4-FFF2-40B4-BE49-F238E27FC236}">
                <a16:creationId xmlns:a16="http://schemas.microsoft.com/office/drawing/2014/main" id="{B4B5A320-BA51-5564-2F9B-D973055BB09A}"/>
              </a:ext>
            </a:extLst>
          </p:cNvPr>
          <p:cNvSpPr txBox="1"/>
          <p:nvPr/>
        </p:nvSpPr>
        <p:spPr>
          <a:xfrm>
            <a:off x="4552661" y="6414089"/>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0"/>
            <a:ext cx="2383737" cy="546619"/>
          </a:xfrm>
          <a:prstGeom prst="rect">
            <a:avLst/>
          </a:prstGeom>
        </p:spPr>
      </p:pic>
    </p:spTree>
    <p:extLst>
      <p:ext uri="{BB962C8B-B14F-4D97-AF65-F5344CB8AC3E}">
        <p14:creationId xmlns:p14="http://schemas.microsoft.com/office/powerpoint/2010/main" val="10054607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44539" y="880417"/>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0795" y="306916"/>
            <a:ext cx="10959169" cy="50346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7.1 Principles of Financial Forecasting </a:t>
            </a:r>
            <a:r>
              <a:rPr lang="en-US" sz="1800" b="1" i="1" dirty="0">
                <a:solidFill>
                  <a:srgbClr val="242021"/>
                </a:solidFill>
                <a:effectLst/>
                <a:latin typeface="Gotham-Bold"/>
              </a:rPr>
              <a:t>(Cont.)</a:t>
            </a:r>
          </a:p>
          <a:p>
            <a:pPr algn="just"/>
            <a:r>
              <a:rPr lang="en-US" sz="2000" b="1" i="1" dirty="0">
                <a:solidFill>
                  <a:srgbClr val="FF0000"/>
                </a:solidFill>
                <a:effectLst/>
                <a:latin typeface="TimesNewRomanMTStd-Italic"/>
              </a:rPr>
              <a:t>Decide whether to develop the forecast in real or nominal terms. </a:t>
            </a:r>
          </a:p>
          <a:p>
            <a:pPr algn="just"/>
            <a:endParaRPr lang="en-US" sz="1800" b="1" i="1" dirty="0">
              <a:solidFill>
                <a:srgbClr val="FF0000"/>
              </a:solidFill>
              <a:effectLst/>
              <a:latin typeface="TimesNewRomanMTStd-Italic"/>
            </a:endParaRPr>
          </a:p>
          <a:p>
            <a:pPr marL="285750" indent="-285750" algn="just">
              <a:buFont typeface="Arial" panose="020B0604020202020204" pitchFamily="34" charset="0"/>
              <a:buChar char="•"/>
            </a:pPr>
            <a:r>
              <a:rPr lang="en-US" sz="1800" b="1" i="0" dirty="0">
                <a:solidFill>
                  <a:srgbClr val="FF0000"/>
                </a:solidFill>
                <a:effectLst/>
                <a:latin typeface="TimesNewRomanMTStd"/>
              </a:rPr>
              <a:t>Nominal forecasts </a:t>
            </a:r>
            <a:r>
              <a:rPr lang="en-US" sz="1800" b="0" i="0" u="sng" dirty="0">
                <a:solidFill>
                  <a:srgbClr val="FF0000"/>
                </a:solidFill>
                <a:effectLst/>
                <a:latin typeface="TimesNewRomanMTStd"/>
              </a:rPr>
              <a:t>should include an explicit forecast of inflation, </a:t>
            </a:r>
            <a:r>
              <a:rPr lang="en-US" sz="1800" i="1" u="sng" dirty="0">
                <a:solidFill>
                  <a:srgbClr val="FF0000"/>
                </a:solidFill>
                <a:effectLst/>
                <a:latin typeface="TimesNewRomanMTStd"/>
              </a:rPr>
              <a:t>whereas</a:t>
            </a:r>
            <a:r>
              <a:rPr lang="en-US" sz="1800" b="0" i="0" u="sng" dirty="0">
                <a:solidFill>
                  <a:srgbClr val="FF0000"/>
                </a:solidFill>
                <a:effectLst/>
                <a:latin typeface="TimesNewRomanMTStd"/>
              </a:rPr>
              <a:t> </a:t>
            </a:r>
            <a:r>
              <a:rPr lang="en-US" sz="1800" b="1" i="0" dirty="0">
                <a:solidFill>
                  <a:srgbClr val="FF0000"/>
                </a:solidFill>
                <a:effectLst/>
                <a:latin typeface="TimesNewRomanMTStd"/>
              </a:rPr>
              <a:t>real term forecasts </a:t>
            </a:r>
            <a:r>
              <a:rPr lang="en-US" sz="1800" b="0" i="0" u="sng" dirty="0">
                <a:solidFill>
                  <a:srgbClr val="FF0000"/>
                </a:solidFill>
                <a:effectLst/>
                <a:latin typeface="TimesNewRomanMTStd"/>
              </a:rPr>
              <a:t>are in constant dollars. </a:t>
            </a:r>
          </a:p>
          <a:p>
            <a:pPr marL="285750" indent="-285750" algn="just">
              <a:buFont typeface="Arial" panose="020B0604020202020204" pitchFamily="34" charset="0"/>
              <a:buChar char="•"/>
            </a:pPr>
            <a:endParaRPr lang="en-US" sz="1800" b="0" i="0" u="sng"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If you expect selling prices and input costs </a:t>
            </a:r>
            <a:r>
              <a:rPr lang="en-US" sz="1800" b="0" i="0" u="sng" dirty="0">
                <a:solidFill>
                  <a:srgbClr val="FF0000"/>
                </a:solidFill>
                <a:effectLst/>
                <a:latin typeface="TimesNewRomanMTStd"/>
              </a:rPr>
              <a:t>to track the inflation rate</a:t>
            </a:r>
            <a:r>
              <a:rPr lang="en-US" sz="1800" b="0" i="0" dirty="0">
                <a:solidFill>
                  <a:srgbClr val="FF0000"/>
                </a:solidFill>
                <a:effectLst/>
                <a:latin typeface="TimesNewRomanMTStd"/>
              </a:rPr>
              <a:t>, then </a:t>
            </a:r>
            <a:r>
              <a:rPr lang="en-US" sz="1800" b="1" i="0" u="sng" dirty="0">
                <a:solidFill>
                  <a:srgbClr val="FF0000"/>
                </a:solidFill>
                <a:effectLst/>
                <a:latin typeface="TimesNewRomanMTStd"/>
              </a:rPr>
              <a:t>forecasting in real terms </a:t>
            </a:r>
            <a:r>
              <a:rPr lang="en-US" sz="1800" b="0" i="0" dirty="0">
                <a:solidFill>
                  <a:srgbClr val="FF0000"/>
                </a:solidFill>
                <a:effectLst/>
                <a:latin typeface="TimesNewRomanMTStd"/>
              </a:rPr>
              <a:t>can simplify the model.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If prices and costs are </a:t>
            </a:r>
            <a:r>
              <a:rPr lang="en-US" u="sng" dirty="0">
                <a:solidFill>
                  <a:srgbClr val="FF0000"/>
                </a:solidFill>
                <a:latin typeface="TimesNewRomanMTStd"/>
              </a:rPr>
              <a:t>unrelated to inflation,</a:t>
            </a:r>
            <a:r>
              <a:rPr lang="en-US" sz="1800" b="0" i="0" dirty="0">
                <a:solidFill>
                  <a:srgbClr val="FF0000"/>
                </a:solidFill>
                <a:effectLst/>
                <a:latin typeface="TimesNewRomanMTStd"/>
              </a:rPr>
              <a:t> it can be </a:t>
            </a:r>
            <a:r>
              <a:rPr lang="en-US" sz="1800" b="1" i="0" dirty="0">
                <a:solidFill>
                  <a:srgbClr val="FF0000"/>
                </a:solidFill>
                <a:effectLst/>
                <a:latin typeface="TimesNewRomanMTStd"/>
              </a:rPr>
              <a:t>better to forecast in nominal terms </a:t>
            </a:r>
            <a:r>
              <a:rPr lang="en-US" sz="1800" b="0" i="0" dirty="0">
                <a:solidFill>
                  <a:srgbClr val="FF0000"/>
                </a:solidFill>
                <a:effectLst/>
                <a:latin typeface="TimesNewRomanMTStd"/>
              </a:rPr>
              <a:t>and make explicit adjustments for price changes.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Interest rates on debt and discount rates used in Discounted cash flow (DCF) valuation are usually quoted in </a:t>
            </a:r>
            <a:r>
              <a:rPr lang="en-US" sz="1800" b="1" i="0" dirty="0">
                <a:solidFill>
                  <a:srgbClr val="FF0000"/>
                </a:solidFill>
                <a:effectLst/>
                <a:latin typeface="TimesNewRomanMTStd"/>
              </a:rPr>
              <a:t>nominal terms</a:t>
            </a:r>
            <a:r>
              <a:rPr lang="en-US" sz="1800" b="1" i="0" dirty="0">
                <a:solidFill>
                  <a:srgbClr val="242021"/>
                </a:solidFill>
                <a:effectLst/>
                <a:latin typeface="TimesNewRomanMTStd"/>
              </a:rPr>
              <a:t>.</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600" b="1" i="0" dirty="0">
                <a:solidFill>
                  <a:srgbClr val="242021"/>
                </a:solidFill>
                <a:effectLst/>
                <a:latin typeface="TimesNewRomanMTStd"/>
              </a:rPr>
              <a:t>Discounted cash flow (DCF) </a:t>
            </a:r>
            <a:r>
              <a:rPr lang="en-US" sz="1600" b="0" i="0" dirty="0">
                <a:solidFill>
                  <a:srgbClr val="242021"/>
                </a:solidFill>
                <a:effectLst/>
                <a:latin typeface="TimesNewRomanMTStd"/>
              </a:rPr>
              <a:t>valuation is a type of financial model that </a:t>
            </a:r>
            <a:r>
              <a:rPr lang="en-US" sz="1600" b="0" i="0" u="sng" dirty="0">
                <a:solidFill>
                  <a:srgbClr val="FF0000"/>
                </a:solidFill>
                <a:effectLst/>
                <a:latin typeface="TimesNewRomanMTStd"/>
              </a:rPr>
              <a:t>determines whether an investment is worthwhile based on future cash flows</a:t>
            </a:r>
            <a:r>
              <a:rPr lang="en-US" sz="1600" b="0" i="0" dirty="0">
                <a:solidFill>
                  <a:srgbClr val="242021"/>
                </a:solidFill>
                <a:effectLst/>
                <a:latin typeface="TimesNewRomanMTStd"/>
              </a:rPr>
              <a:t>. A DCF model is </a:t>
            </a:r>
            <a:r>
              <a:rPr lang="en-US" sz="1600" b="0" i="0" u="sng" dirty="0">
                <a:solidFill>
                  <a:srgbClr val="FF0000"/>
                </a:solidFill>
                <a:effectLst/>
                <a:latin typeface="TimesNewRomanMTStd"/>
              </a:rPr>
              <a:t>based on the idea that a company's value is determined by how well the company can generate cash flows for its investors in the future.</a:t>
            </a:r>
          </a:p>
        </p:txBody>
      </p:sp>
      <p:sp>
        <p:nvSpPr>
          <p:cNvPr id="2" name="TextBox 1">
            <a:extLst>
              <a:ext uri="{FF2B5EF4-FFF2-40B4-BE49-F238E27FC236}">
                <a16:creationId xmlns:a16="http://schemas.microsoft.com/office/drawing/2014/main" id="{B4B5A320-BA51-5564-2F9B-D973055BB09A}"/>
              </a:ext>
            </a:extLst>
          </p:cNvPr>
          <p:cNvSpPr txBox="1"/>
          <p:nvPr/>
        </p:nvSpPr>
        <p:spPr>
          <a:xfrm>
            <a:off x="4582279" y="590515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66290"/>
            <a:ext cx="2383737" cy="373206"/>
          </a:xfrm>
          <a:prstGeom prst="rect">
            <a:avLst/>
          </a:prstGeom>
        </p:spPr>
      </p:pic>
    </p:spTree>
    <p:extLst>
      <p:ext uri="{BB962C8B-B14F-4D97-AF65-F5344CB8AC3E}">
        <p14:creationId xmlns:p14="http://schemas.microsoft.com/office/powerpoint/2010/main" val="566662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10739"/>
            <a:ext cx="11079241" cy="479286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 Principles of Financial Forecasting</a:t>
            </a:r>
            <a:r>
              <a:rPr lang="en-US" sz="1800" b="1" i="1" dirty="0">
                <a:solidFill>
                  <a:srgbClr val="242021"/>
                </a:solidFill>
                <a:effectLst/>
                <a:latin typeface="Gotham-Bold"/>
              </a:rPr>
              <a:t>(Cont.)</a:t>
            </a:r>
          </a:p>
          <a:p>
            <a:pPr algn="just"/>
            <a:endParaRPr lang="en-US" sz="1800" b="1" i="0" dirty="0">
              <a:solidFill>
                <a:srgbClr val="242021"/>
              </a:solidFill>
              <a:effectLst/>
              <a:latin typeface="Gotham-Bold"/>
            </a:endParaRPr>
          </a:p>
          <a:p>
            <a:pPr algn="just"/>
            <a:r>
              <a:rPr lang="en-US" sz="2000" b="1" i="1" dirty="0">
                <a:solidFill>
                  <a:srgbClr val="FF0000"/>
                </a:solidFill>
                <a:effectLst/>
                <a:latin typeface="TimesNewRomanMTStd-Italic"/>
              </a:rPr>
              <a:t>Integrate the financial statements. </a:t>
            </a:r>
          </a:p>
          <a:p>
            <a:pPr marL="285750" indent="-285750" algn="just">
              <a:buFont typeface="Arial" panose="020B0604020202020204" pitchFamily="34" charset="0"/>
              <a:buChar char="•"/>
            </a:pPr>
            <a:r>
              <a:rPr lang="en-US" sz="1800" b="0" i="0" u="sng" dirty="0">
                <a:solidFill>
                  <a:srgbClr val="FF0000"/>
                </a:solidFill>
                <a:effectLst/>
                <a:latin typeface="TimesNewRomanMTStd"/>
              </a:rPr>
              <a:t>Using formulas to integrate the pro forma balance sheet, income statement, and cash flow statement </a:t>
            </a:r>
            <a:r>
              <a:rPr lang="en-US" sz="1800" b="0" i="0" dirty="0">
                <a:solidFill>
                  <a:srgbClr val="242021"/>
                </a:solidFill>
                <a:effectLst/>
                <a:latin typeface="TimesNewRomanMTStd"/>
              </a:rPr>
              <a:t>is essential </a:t>
            </a:r>
            <a:r>
              <a:rPr lang="en-US" dirty="0">
                <a:solidFill>
                  <a:srgbClr val="242021"/>
                </a:solidFill>
                <a:latin typeface="TimesNewRomanMTStd"/>
              </a:rPr>
              <a:t>for testing :</a:t>
            </a:r>
          </a:p>
          <a:p>
            <a:pPr marL="342900" indent="-342900" algn="just">
              <a:buAutoNum type="arabicParenBoth"/>
            </a:pPr>
            <a:r>
              <a:rPr lang="en-US" sz="1800" b="0" i="0" dirty="0">
                <a:solidFill>
                  <a:srgbClr val="242021"/>
                </a:solidFill>
                <a:effectLst/>
                <a:latin typeface="TimesNewRomanMTStd"/>
              </a:rPr>
              <a:t>Sensitivity to assumptions, </a:t>
            </a:r>
          </a:p>
          <a:p>
            <a:pPr marL="342900" indent="-342900" algn="just">
              <a:buAutoNum type="arabicParenBoth"/>
            </a:pPr>
            <a:r>
              <a:rPr lang="en-US" sz="1800" b="0" i="0" dirty="0">
                <a:solidFill>
                  <a:srgbClr val="242021"/>
                </a:solidFill>
                <a:effectLst/>
                <a:latin typeface="TimesNewRomanMTStd"/>
              </a:rPr>
              <a:t>Performing scenario analysis, and </a:t>
            </a:r>
          </a:p>
          <a:p>
            <a:pPr marL="342900" indent="-342900" algn="just">
              <a:buAutoNum type="arabicParenBoth"/>
            </a:pPr>
            <a:r>
              <a:rPr lang="en-US" sz="1800" b="0" i="0" dirty="0">
                <a:solidFill>
                  <a:srgbClr val="242021"/>
                </a:solidFill>
                <a:effectLst/>
                <a:latin typeface="TimesNewRomanMTStd"/>
              </a:rPr>
              <a:t>Simulating the uncertainty of future performance.</a:t>
            </a:r>
          </a:p>
          <a:p>
            <a:pPr marL="342900" indent="-342900" algn="just">
              <a:buAutoNum type="arabicParenBoth"/>
            </a:pPr>
            <a:endParaRPr lang="en-US" dirty="0"/>
          </a:p>
          <a:p>
            <a:pPr algn="just"/>
            <a:r>
              <a:rPr lang="en-US" sz="2000" b="1" i="1" dirty="0">
                <a:solidFill>
                  <a:srgbClr val="FF0000"/>
                </a:solidFill>
                <a:effectLst/>
                <a:latin typeface="TimesNewRomanMTStd-Italic"/>
              </a:rPr>
              <a:t>Choose an appropriate time span for the forecast. </a:t>
            </a:r>
          </a:p>
          <a:p>
            <a:pPr marL="285750" indent="-285750" algn="just">
              <a:buFont typeface="Arial" panose="020B0604020202020204" pitchFamily="34" charset="0"/>
              <a:buChar char="•"/>
            </a:pPr>
            <a:r>
              <a:rPr lang="en-US" sz="1800" b="0" i="0" dirty="0">
                <a:solidFill>
                  <a:srgbClr val="FF0000"/>
                </a:solidFill>
                <a:effectLst/>
                <a:latin typeface="TimesNewRomanMTStd"/>
              </a:rPr>
              <a:t>The </a:t>
            </a:r>
            <a:r>
              <a:rPr lang="en-US" sz="1800" b="1" i="0" u="sng" dirty="0">
                <a:solidFill>
                  <a:srgbClr val="FF0000"/>
                </a:solidFill>
                <a:effectLst/>
                <a:latin typeface="TimesNewRomanMTStd"/>
              </a:rPr>
              <a:t>span </a:t>
            </a:r>
            <a:r>
              <a:rPr lang="en-US" sz="1800" b="0" i="0" dirty="0">
                <a:solidFill>
                  <a:srgbClr val="FF0000"/>
                </a:solidFill>
                <a:effectLst/>
                <a:latin typeface="TimesNewRomanMTStd"/>
              </a:rPr>
              <a:t>covered by the forecast depends on the purpose. </a:t>
            </a:r>
          </a:p>
          <a:p>
            <a:pPr marL="285750" indent="-285750" algn="just">
              <a:buFont typeface="Arial" panose="020B0604020202020204" pitchFamily="34" charset="0"/>
              <a:buChar char="•"/>
            </a:pPr>
            <a:r>
              <a:rPr lang="en-US" sz="1800" b="0" i="0" dirty="0">
                <a:solidFill>
                  <a:srgbClr val="242021"/>
                </a:solidFill>
                <a:effectLst/>
                <a:latin typeface="TimesNewRomanMTStd"/>
              </a:rPr>
              <a:t>If </a:t>
            </a:r>
            <a:r>
              <a:rPr lang="en-US" sz="1800" b="0" i="0" u="sng" dirty="0">
                <a:solidFill>
                  <a:srgbClr val="FF0000"/>
                </a:solidFill>
                <a:effectLst/>
                <a:latin typeface="TimesNewRomanMTStd"/>
              </a:rPr>
              <a:t>the forecast is to be used for valuation</a:t>
            </a:r>
            <a:r>
              <a:rPr lang="en-US" sz="1800" b="0" i="0" dirty="0">
                <a:solidFill>
                  <a:srgbClr val="242021"/>
                </a:solidFill>
                <a:effectLst/>
                <a:latin typeface="TimesNewRomanMTStd"/>
              </a:rPr>
              <a:t>, </a:t>
            </a:r>
            <a:r>
              <a:rPr lang="en-US" sz="1800" b="0" i="0" dirty="0">
                <a:solidFill>
                  <a:srgbClr val="FF0000"/>
                </a:solidFill>
                <a:effectLst/>
                <a:latin typeface="TimesNewRomanMTStd"/>
              </a:rPr>
              <a:t>the </a:t>
            </a:r>
            <a:r>
              <a:rPr lang="en-US" sz="1800" b="0" i="0" u="sng" dirty="0">
                <a:solidFill>
                  <a:srgbClr val="FF0000"/>
                </a:solidFill>
                <a:effectLst/>
                <a:latin typeface="TimesNewRomanMTStd"/>
              </a:rPr>
              <a:t>period must be long enough </a:t>
            </a:r>
            <a:r>
              <a:rPr lang="en-US" sz="1800" b="0" i="0" dirty="0">
                <a:solidFill>
                  <a:srgbClr val="FF0000"/>
                </a:solidFill>
                <a:effectLst/>
                <a:latin typeface="TimesNewRomanMTStd"/>
              </a:rPr>
              <a:t>to carry the venture to a point where harvesting opportunities are likely. </a:t>
            </a:r>
          </a:p>
          <a:p>
            <a:pPr marL="285750" indent="-285750" algn="just">
              <a:buFont typeface="Arial" panose="020B0604020202020204" pitchFamily="34" charset="0"/>
              <a:buChar char="•"/>
            </a:pPr>
            <a:r>
              <a:rPr lang="en-US" sz="1800" b="0" i="0" u="sng" dirty="0">
                <a:solidFill>
                  <a:srgbClr val="FF0000"/>
                </a:solidFill>
                <a:effectLst/>
                <a:latin typeface="TimesNewRomanMTStd"/>
              </a:rPr>
              <a:t>If it is to be used to determine cash needs</a:t>
            </a:r>
            <a:r>
              <a:rPr lang="en-US" sz="1800" b="0" i="0" dirty="0">
                <a:solidFill>
                  <a:srgbClr val="242021"/>
                </a:solidFill>
                <a:effectLst/>
                <a:latin typeface="TimesNewRomanMTStd"/>
              </a:rPr>
              <a:t>, it </a:t>
            </a:r>
            <a:r>
              <a:rPr lang="en-US" sz="1800" b="0" i="0" u="sng" dirty="0">
                <a:solidFill>
                  <a:srgbClr val="242021"/>
                </a:solidFill>
                <a:effectLst/>
                <a:latin typeface="TimesNewRomanMTStd"/>
              </a:rPr>
              <a:t>should extend to the point where the venture would be in a position to attract follow-on financing </a:t>
            </a:r>
            <a:r>
              <a:rPr lang="en-US" sz="1800" b="0" i="0" dirty="0">
                <a:solidFill>
                  <a:srgbClr val="242021"/>
                </a:solidFill>
                <a:effectLst/>
                <a:latin typeface="TimesNewRomanMTStd"/>
              </a:rPr>
              <a:t>based on its track record.</a:t>
            </a:r>
          </a:p>
          <a:p>
            <a:pPr algn="just"/>
            <a:endParaRPr lang="en-US" sz="1800" b="0" i="0" dirty="0">
              <a:solidFill>
                <a:srgbClr val="242021"/>
              </a:solidFill>
              <a:effectLst/>
              <a:latin typeface="TimesNewRomanMTStd"/>
            </a:endParaRPr>
          </a:p>
          <a:p>
            <a:pPr algn="just"/>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661974"/>
          </a:xfrm>
          <a:prstGeom prst="rect">
            <a:avLst/>
          </a:prstGeom>
        </p:spPr>
      </p:pic>
    </p:spTree>
    <p:extLst>
      <p:ext uri="{BB962C8B-B14F-4D97-AF65-F5344CB8AC3E}">
        <p14:creationId xmlns:p14="http://schemas.microsoft.com/office/powerpoint/2010/main" val="22106461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93192"/>
            <a:ext cx="11079241" cy="49523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 Principles of Financial Forecasting </a:t>
            </a:r>
            <a:r>
              <a:rPr lang="en-US" sz="1800" b="1" i="1" dirty="0">
                <a:solidFill>
                  <a:srgbClr val="242021"/>
                </a:solidFill>
                <a:effectLst/>
                <a:latin typeface="Gotham-Bold"/>
              </a:rPr>
              <a:t>(Cont.)</a:t>
            </a:r>
          </a:p>
          <a:p>
            <a:pPr algn="just"/>
            <a:r>
              <a:rPr lang="en-US" sz="2000" b="1" i="1" dirty="0">
                <a:solidFill>
                  <a:srgbClr val="FF0000"/>
                </a:solidFill>
                <a:effectLst/>
                <a:latin typeface="TimesNewRomanMTStd-Italic"/>
              </a:rPr>
              <a:t>Choose an appropriate forecasting interval. </a:t>
            </a: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0" i="0" dirty="0">
                <a:solidFill>
                  <a:srgbClr val="FF0000"/>
                </a:solidFill>
                <a:effectLst/>
                <a:latin typeface="TimesNewRomanMTStd"/>
              </a:rPr>
              <a:t>appropriate interval depends on the planning period of the venture. </a:t>
            </a:r>
          </a:p>
          <a:p>
            <a:pPr marL="285750" indent="-285750" algn="just">
              <a:buFont typeface="Arial" panose="020B0604020202020204" pitchFamily="34" charset="0"/>
              <a:buChar char="•"/>
            </a:pPr>
            <a:r>
              <a:rPr lang="en-US" sz="1800" b="0" i="0" dirty="0">
                <a:solidFill>
                  <a:srgbClr val="242021"/>
                </a:solidFill>
                <a:effectLst/>
                <a:latin typeface="TimesNewRomanMTStd"/>
              </a:rPr>
              <a:t>For assessing financial needs of an early-stage venture, intervals of </a:t>
            </a:r>
            <a:r>
              <a:rPr lang="en-US" sz="1800" b="0" i="0" u="sng" dirty="0">
                <a:solidFill>
                  <a:srgbClr val="242021"/>
                </a:solidFill>
                <a:effectLst/>
                <a:latin typeface="TimesNewRomanMTStd"/>
              </a:rPr>
              <a:t>one year </a:t>
            </a:r>
            <a:r>
              <a:rPr lang="en-US" sz="1800" b="0" i="0" dirty="0">
                <a:solidFill>
                  <a:srgbClr val="242021"/>
                </a:solidFill>
                <a:effectLst/>
                <a:latin typeface="TimesNewRomanMTStd"/>
              </a:rPr>
              <a:t>are </a:t>
            </a:r>
            <a:r>
              <a:rPr lang="en-US" sz="1800" b="0" i="0" u="sng" dirty="0">
                <a:solidFill>
                  <a:srgbClr val="242021"/>
                </a:solidFill>
                <a:effectLst/>
                <a:latin typeface="TimesNewRomanMTStd"/>
              </a:rPr>
              <a:t>too long. </a:t>
            </a:r>
          </a:p>
          <a:p>
            <a:pPr marL="285750" indent="-285750" algn="just">
              <a:buFont typeface="Arial" panose="020B0604020202020204" pitchFamily="34" charset="0"/>
              <a:buChar char="•"/>
            </a:pPr>
            <a:r>
              <a:rPr lang="en-US" sz="1800" b="0" i="0" dirty="0">
                <a:solidFill>
                  <a:srgbClr val="FF0000"/>
                </a:solidFill>
                <a:effectLst/>
                <a:latin typeface="TimesNewRomanMTStd"/>
              </a:rPr>
              <a:t>To arrange financing on a timely basis, the entrepreneur and investors must project cash needs over much shorter intervals. </a:t>
            </a:r>
          </a:p>
          <a:p>
            <a:pPr marL="285750" indent="-285750" algn="just">
              <a:buFont typeface="Arial" panose="020B0604020202020204" pitchFamily="34" charset="0"/>
              <a:buChar char="•"/>
            </a:pPr>
            <a:r>
              <a:rPr lang="en-US" sz="1800" b="0" i="0" dirty="0">
                <a:solidFill>
                  <a:srgbClr val="242021"/>
                </a:solidFill>
                <a:effectLst/>
                <a:latin typeface="TimesNewRomanMTStd"/>
              </a:rPr>
              <a:t>If the forecast is to be used for control, the important performance milestones are unlikely to be annual. </a:t>
            </a:r>
          </a:p>
          <a:p>
            <a:pPr marL="285750" indent="-285750" algn="just">
              <a:buFont typeface="Arial" panose="020B0604020202020204" pitchFamily="34" charset="0"/>
              <a:buChar char="•"/>
            </a:pPr>
            <a:r>
              <a:rPr lang="en-US" sz="1800" b="0" i="0" dirty="0">
                <a:solidFill>
                  <a:srgbClr val="242021"/>
                </a:solidFill>
                <a:effectLst/>
                <a:latin typeface="TimesNewRomanMTStd"/>
              </a:rPr>
              <a:t>On the other hand, </a:t>
            </a:r>
            <a:r>
              <a:rPr lang="en-US" sz="1800" b="0" i="0" dirty="0">
                <a:solidFill>
                  <a:srgbClr val="FF0000"/>
                </a:solidFill>
                <a:effectLst/>
                <a:latin typeface="TimesNewRomanMTStd"/>
              </a:rPr>
              <a:t>daily or even weekly forecasts are unlikely to be of much value</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Departures from projected results over very short intervals are largely random. </a:t>
            </a:r>
          </a:p>
          <a:p>
            <a:pPr marL="285750" indent="-285750" algn="just">
              <a:buFont typeface="Arial" panose="020B0604020202020204" pitchFamily="34" charset="0"/>
              <a:buChar char="•"/>
            </a:pPr>
            <a:r>
              <a:rPr lang="en-US" sz="1800" b="0" i="0" dirty="0">
                <a:solidFill>
                  <a:srgbClr val="242021"/>
                </a:solidFill>
                <a:effectLst/>
                <a:latin typeface="TimesNewRomanMTStd"/>
              </a:rPr>
              <a:t>Generally, </a:t>
            </a:r>
            <a:r>
              <a:rPr lang="en-US" sz="1800" b="1" i="0" dirty="0">
                <a:solidFill>
                  <a:srgbClr val="FF0000"/>
                </a:solidFill>
                <a:effectLst/>
                <a:latin typeface="TimesNewRomanMTStd"/>
              </a:rPr>
              <a:t>for an </a:t>
            </a:r>
            <a:r>
              <a:rPr lang="en-US" sz="1800" b="1" i="0" u="sng" dirty="0">
                <a:solidFill>
                  <a:srgbClr val="FF0000"/>
                </a:solidFill>
                <a:effectLst/>
                <a:latin typeface="TimesNewRomanMTStd"/>
              </a:rPr>
              <a:t>early-stage venture </a:t>
            </a:r>
            <a:r>
              <a:rPr lang="en-US" sz="1800" b="1" i="0" dirty="0">
                <a:solidFill>
                  <a:srgbClr val="FF0000"/>
                </a:solidFill>
                <a:effectLst/>
                <a:latin typeface="TimesNewRomanMTStd"/>
              </a:rPr>
              <a:t>an interval of about </a:t>
            </a:r>
            <a:r>
              <a:rPr lang="en-US" sz="1800" b="1" i="0" u="sng" dirty="0">
                <a:solidFill>
                  <a:srgbClr val="FF0000"/>
                </a:solidFill>
                <a:effectLst/>
                <a:latin typeface="TimesNewRomanMTStd"/>
              </a:rPr>
              <a:t>a month to a quarter </a:t>
            </a:r>
            <a:r>
              <a:rPr lang="en-US" sz="1800" b="1" i="0" dirty="0">
                <a:solidFill>
                  <a:srgbClr val="FF0000"/>
                </a:solidFill>
                <a:effectLst/>
                <a:latin typeface="TimesNewRomanMTStd"/>
              </a:rPr>
              <a:t>provides a sensible balance of timeliness and reliability for use in cash needs assessment.</a:t>
            </a:r>
          </a:p>
          <a:p>
            <a:pPr algn="just"/>
            <a:endParaRPr lang="en-US" sz="1800" b="0" i="0" dirty="0">
              <a:solidFill>
                <a:srgbClr val="242021"/>
              </a:solidFill>
              <a:effectLst/>
              <a:latin typeface="TimesNewRomanMTStd"/>
            </a:endParaRPr>
          </a:p>
          <a:p>
            <a:pPr algn="just"/>
            <a:r>
              <a:rPr lang="en-US" sz="2000" b="1" i="1" dirty="0">
                <a:solidFill>
                  <a:srgbClr val="FF0000"/>
                </a:solidFill>
                <a:effectLst/>
                <a:latin typeface="TimesNewRomanMTStd-Italic"/>
              </a:rPr>
              <a:t>Assess the reasonableness of the model. </a:t>
            </a:r>
          </a:p>
          <a:p>
            <a:pPr marL="285750" indent="-285750" algn="just">
              <a:buFont typeface="Arial" panose="020B0604020202020204" pitchFamily="34" charset="0"/>
              <a:buChar char="•"/>
            </a:pPr>
            <a:r>
              <a:rPr lang="en-US" sz="1800" b="0" i="0" dirty="0">
                <a:solidFill>
                  <a:srgbClr val="242021"/>
                </a:solidFill>
                <a:effectLst/>
                <a:latin typeface="TimesNewRomanMTStd"/>
              </a:rPr>
              <a:t>Think through </a:t>
            </a:r>
            <a:r>
              <a:rPr lang="en-US" sz="1800" b="0" i="0" u="sng" dirty="0">
                <a:solidFill>
                  <a:srgbClr val="FF0000"/>
                </a:solidFill>
                <a:effectLst/>
                <a:latin typeface="TimesNewRomanMTStd"/>
              </a:rPr>
              <a:t>the relations among assumptions and line items within and across statements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Do they make sense? Are they internally consistent? Try a basic </a:t>
            </a:r>
            <a:r>
              <a:rPr lang="en-US" sz="1800" b="1" i="0" dirty="0">
                <a:solidFill>
                  <a:srgbClr val="FF0000"/>
                </a:solidFill>
                <a:effectLst/>
                <a:latin typeface="TimesNewRomanMTStd"/>
              </a:rPr>
              <a:t>“what if” analysis </a:t>
            </a:r>
            <a:r>
              <a:rPr lang="en-US" sz="1800" b="0" i="0" dirty="0">
                <a:solidFill>
                  <a:srgbClr val="242021"/>
                </a:solidFill>
                <a:effectLst/>
                <a:latin typeface="TimesNewRomanMTStd"/>
              </a:rPr>
              <a:t>to see if the results are internally consistent and </a:t>
            </a:r>
            <a:r>
              <a:rPr lang="en-US" sz="1800" b="0" i="0" u="sng" dirty="0">
                <a:solidFill>
                  <a:srgbClr val="FF0000"/>
                </a:solidFill>
                <a:effectLst/>
                <a:latin typeface="TimesNewRomanMTStd"/>
              </a:rPr>
              <a:t>conduct </a:t>
            </a:r>
            <a:r>
              <a:rPr lang="en-US" sz="1800" b="1" i="0" u="sng" dirty="0">
                <a:solidFill>
                  <a:srgbClr val="FF0000"/>
                </a:solidFill>
                <a:effectLst/>
                <a:latin typeface="TimesNewRomanMTStd"/>
              </a:rPr>
              <a:t>stress tests </a:t>
            </a:r>
            <a:r>
              <a:rPr lang="en-US" sz="1800" b="0" i="0" u="sng" dirty="0">
                <a:solidFill>
                  <a:srgbClr val="FF0000"/>
                </a:solidFill>
                <a:effectLst/>
                <a:latin typeface="TimesNewRomanMTStd"/>
              </a:rPr>
              <a:t>to make sure the model is robust to extreme outcomes</a:t>
            </a:r>
            <a:r>
              <a:rPr lang="en-US" sz="1800" b="0" i="0" dirty="0">
                <a:solidFill>
                  <a:srgbClr val="242021"/>
                </a:solidFill>
                <a:effectLst/>
                <a:latin typeface="TimesNewRomanMTStd"/>
              </a:rPr>
              <a:t>.</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623072"/>
          </a:xfrm>
          <a:prstGeom prst="rect">
            <a:avLst/>
          </a:prstGeom>
        </p:spPr>
      </p:pic>
    </p:spTree>
    <p:extLst>
      <p:ext uri="{BB962C8B-B14F-4D97-AF65-F5344CB8AC3E}">
        <p14:creationId xmlns:p14="http://schemas.microsoft.com/office/powerpoint/2010/main" val="20212155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7486" y="583919"/>
            <a:ext cx="11079241" cy="55633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2. </a:t>
            </a:r>
            <a:r>
              <a:rPr lang="en-US" sz="2400" b="1" i="0" dirty="0">
                <a:solidFill>
                  <a:srgbClr val="242021"/>
                </a:solidFill>
                <a:effectLst/>
                <a:latin typeface="Gotham-Bold"/>
              </a:rPr>
              <a:t>Forecasting revenue</a:t>
            </a:r>
          </a:p>
          <a:p>
            <a:pPr marL="285750" indent="-285750" algn="just">
              <a:buFont typeface="Arial" panose="020B0604020202020204" pitchFamily="34" charset="0"/>
              <a:buChar char="•"/>
            </a:pPr>
            <a:r>
              <a:rPr lang="en-US" sz="1800" b="1" i="0" dirty="0">
                <a:solidFill>
                  <a:srgbClr val="FF0000"/>
                </a:solidFill>
                <a:effectLst/>
                <a:latin typeface="TimesNewRomanMTStd"/>
              </a:rPr>
              <a:t>Revenue forecasting </a:t>
            </a:r>
            <a:r>
              <a:rPr lang="en-US" sz="1800" b="0" i="0" dirty="0">
                <a:solidFill>
                  <a:srgbClr val="242021"/>
                </a:solidFill>
                <a:effectLst/>
                <a:latin typeface="TimesNewRomanMTStd"/>
              </a:rPr>
              <a:t>is </a:t>
            </a:r>
            <a:r>
              <a:rPr lang="en-US" sz="1800" b="0" i="0" dirty="0">
                <a:solidFill>
                  <a:srgbClr val="FF0000"/>
                </a:solidFill>
                <a:effectLst/>
                <a:latin typeface="TimesNewRomanMTStd"/>
              </a:rPr>
              <a:t>important because </a:t>
            </a:r>
            <a:r>
              <a:rPr lang="en-US" sz="1800" b="0" i="0" u="sng" dirty="0">
                <a:solidFill>
                  <a:srgbClr val="FF0000"/>
                </a:solidFill>
                <a:effectLst/>
                <a:latin typeface="TimesNewRomanMTStd"/>
              </a:rPr>
              <a:t>revenue is a key driver of value</a:t>
            </a:r>
            <a:r>
              <a:rPr lang="en-US" sz="1800" b="0" i="0" dirty="0">
                <a:solidFill>
                  <a:srgbClr val="FF0000"/>
                </a:solidFill>
                <a:effectLst/>
                <a:latin typeface="TimesNewRomanMTStd"/>
              </a:rPr>
              <a:t> </a:t>
            </a:r>
            <a:r>
              <a:rPr lang="en-US" sz="1800" b="0" i="0" dirty="0">
                <a:solidFill>
                  <a:srgbClr val="242021"/>
                </a:solidFill>
                <a:effectLst/>
                <a:latin typeface="TimesNewRomanMTStd"/>
              </a:rPr>
              <a:t>and </a:t>
            </a:r>
            <a:r>
              <a:rPr lang="en-US" sz="1800" b="0" i="0" u="sng" dirty="0">
                <a:solidFill>
                  <a:srgbClr val="FF0000"/>
                </a:solidFill>
                <a:effectLst/>
                <a:latin typeface="TimesNewRomanMTStd"/>
              </a:rPr>
              <a:t>for determining how much to invest in the inputs</a:t>
            </a:r>
            <a:r>
              <a:rPr lang="en-US" sz="1800" b="0" i="0" dirty="0">
                <a:solidFill>
                  <a:srgbClr val="FF0000"/>
                </a:solidFill>
                <a:effectLst/>
                <a:latin typeface="TimesNewRomanMTStd"/>
              </a:rPr>
              <a:t> </a:t>
            </a:r>
            <a:r>
              <a:rPr lang="en-US" sz="1800" b="0" i="0" dirty="0">
                <a:solidFill>
                  <a:srgbClr val="242021"/>
                </a:solidFill>
                <a:effectLst/>
                <a:latin typeface="TimesNewRomanMTStd"/>
              </a:rPr>
              <a:t>that are essential for responding to demand as it develops.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To develop the revenue forecast, </a:t>
            </a:r>
            <a:r>
              <a:rPr lang="en-US" sz="1800" b="0" i="0" u="sng" dirty="0">
                <a:solidFill>
                  <a:srgbClr val="FF0000"/>
                </a:solidFill>
                <a:effectLst/>
                <a:latin typeface="TimesNewRomanMTStd"/>
              </a:rPr>
              <a:t>we begin by specifying the assumptions that drive revenue and revenue growth</a:t>
            </a:r>
            <a:r>
              <a:rPr lang="en-US" sz="1800" b="0" i="0" dirty="0">
                <a:solidFill>
                  <a:srgbClr val="242021"/>
                </a:solidFill>
                <a:effectLst/>
                <a:latin typeface="TimesNewRomanMTStd"/>
              </a:rPr>
              <a:t>—</a:t>
            </a:r>
            <a:r>
              <a:rPr lang="en-US" sz="1800" b="1" i="0" dirty="0">
                <a:solidFill>
                  <a:srgbClr val="242021"/>
                </a:solidFill>
                <a:effectLst/>
                <a:latin typeface="TimesNewRomanMTStd"/>
              </a:rPr>
              <a:t>assumptions</a:t>
            </a:r>
            <a:r>
              <a:rPr lang="en-US" sz="1800" b="0" i="0" dirty="0">
                <a:solidFill>
                  <a:srgbClr val="242021"/>
                </a:solidFill>
                <a:effectLst/>
                <a:latin typeface="TimesNewRomanMTStd"/>
              </a:rPr>
              <a:t> about such things as </a:t>
            </a:r>
            <a:r>
              <a:rPr lang="en-US" sz="1800" b="0" i="0" u="sng" dirty="0">
                <a:solidFill>
                  <a:srgbClr val="242021"/>
                </a:solidFill>
                <a:effectLst/>
                <a:latin typeface="TimesNewRomanMTStd"/>
              </a:rPr>
              <a:t>market size</a:t>
            </a:r>
            <a:r>
              <a:rPr lang="en-US" sz="1800" b="0" i="0" dirty="0">
                <a:solidFill>
                  <a:srgbClr val="242021"/>
                </a:solidFill>
                <a:effectLst/>
                <a:latin typeface="TimesNewRomanMTStd"/>
              </a:rPr>
              <a:t>, </a:t>
            </a:r>
            <a:r>
              <a:rPr lang="en-US" sz="1800" b="0" i="0" u="sng" dirty="0">
                <a:solidFill>
                  <a:srgbClr val="242021"/>
                </a:solidFill>
                <a:effectLst/>
                <a:latin typeface="TimesNewRomanMTStd"/>
              </a:rPr>
              <a:t>market share, </a:t>
            </a:r>
            <a:r>
              <a:rPr lang="en-US" sz="1800" b="0" i="0" dirty="0">
                <a:solidFill>
                  <a:srgbClr val="242021"/>
                </a:solidFill>
                <a:effectLst/>
                <a:latin typeface="TimesNewRomanMTStd"/>
              </a:rPr>
              <a:t>and </a:t>
            </a:r>
            <a:r>
              <a:rPr lang="en-US" sz="1800" b="0" i="0" u="sng" dirty="0">
                <a:solidFill>
                  <a:srgbClr val="242021"/>
                </a:solidFill>
                <a:effectLst/>
                <a:latin typeface="TimesNewRomanMTStd"/>
              </a:rPr>
              <a:t>price.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Clear, explicit, and well-supported assumptions</a:t>
            </a:r>
            <a:r>
              <a:rPr lang="en-US" b="1" dirty="0">
                <a:solidFill>
                  <a:srgbClr val="FF0000"/>
                </a:solidFill>
              </a:rPr>
              <a:t> </a:t>
            </a:r>
            <a:r>
              <a:rPr lang="en-US" sz="1800" b="1" i="0" dirty="0">
                <a:solidFill>
                  <a:srgbClr val="FF0000"/>
                </a:solidFill>
                <a:effectLst/>
                <a:latin typeface="TimesNewRomanMTStd"/>
              </a:rPr>
              <a:t>make the forecast </a:t>
            </a:r>
            <a:r>
              <a:rPr lang="en-US" sz="1800" b="0" i="0" dirty="0">
                <a:solidFill>
                  <a:srgbClr val="242021"/>
                </a:solidFill>
                <a:effectLst/>
                <a:latin typeface="TimesNewRomanMTStd"/>
              </a:rPr>
              <a:t>more than just an exercise and make it </a:t>
            </a:r>
            <a:r>
              <a:rPr lang="en-US" sz="1800" b="1" i="0" dirty="0">
                <a:solidFill>
                  <a:srgbClr val="FF0000"/>
                </a:solidFill>
                <a:effectLst/>
                <a:latin typeface="TimesNewRomanMTStd"/>
              </a:rPr>
              <a:t>credible to investors. </a:t>
            </a:r>
          </a:p>
          <a:p>
            <a:pPr marL="285750" indent="-285750" algn="just">
              <a:buFont typeface="Arial" panose="020B0604020202020204" pitchFamily="34" charset="0"/>
              <a:buChar char="•"/>
            </a:pPr>
            <a:r>
              <a:rPr lang="en-US" sz="1800" b="1" i="0" dirty="0">
                <a:solidFill>
                  <a:srgbClr val="242021"/>
                </a:solidFill>
                <a:effectLst/>
                <a:latin typeface="TimesNewRomanMTStd"/>
              </a:rPr>
              <a:t>For valuation and to anticipate financing requirements</a:t>
            </a:r>
            <a:r>
              <a:rPr lang="en-US" sz="1800" b="0" i="0" dirty="0">
                <a:solidFill>
                  <a:srgbClr val="242021"/>
                </a:solidFill>
                <a:effectLst/>
                <a:latin typeface="TimesNewRomanMTStd"/>
              </a:rPr>
              <a:t>, we need to link </a:t>
            </a:r>
            <a:r>
              <a:rPr lang="en-US" sz="1800" b="0" i="0" u="sng" dirty="0">
                <a:solidFill>
                  <a:srgbClr val="242021"/>
                </a:solidFill>
                <a:effectLst/>
                <a:latin typeface="TimesNewRomanMTStd"/>
              </a:rPr>
              <a:t>product-market performance </a:t>
            </a:r>
            <a:r>
              <a:rPr lang="en-US" sz="1800" b="0" i="0" dirty="0">
                <a:solidFill>
                  <a:srgbClr val="242021"/>
                </a:solidFill>
                <a:effectLst/>
                <a:latin typeface="TimesNewRomanMTStd"/>
              </a:rPr>
              <a:t>to financing needs. The </a:t>
            </a:r>
            <a:r>
              <a:rPr lang="en-US" sz="1800" b="0" i="0" u="sng" dirty="0">
                <a:solidFill>
                  <a:srgbClr val="242021"/>
                </a:solidFill>
                <a:effectLst/>
                <a:latin typeface="TimesNewRomanMTStd"/>
              </a:rPr>
              <a:t>revenue forecast is the customary link.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This is because financing supports the start-up investments that are necessary before revenue generation can begin. </a:t>
            </a:r>
          </a:p>
          <a:p>
            <a:pPr marL="285750" indent="-285750" algn="just">
              <a:buFont typeface="Arial" panose="020B0604020202020204" pitchFamily="34" charset="0"/>
              <a:buChar char="•"/>
            </a:pPr>
            <a:r>
              <a:rPr lang="en-US" sz="1800" b="1" i="0" dirty="0">
                <a:solidFill>
                  <a:srgbClr val="FF0000"/>
                </a:solidFill>
                <a:effectLst/>
                <a:latin typeface="TimesNewRomanMTStd"/>
              </a:rPr>
              <a:t>Once the venture is producing and selling a viable product, </a:t>
            </a:r>
            <a:r>
              <a:rPr lang="en-US" sz="1800" b="1" i="0" u="sng" dirty="0">
                <a:solidFill>
                  <a:srgbClr val="FF0000"/>
                </a:solidFill>
                <a:effectLst/>
                <a:latin typeface="TimesNewRomanMTStd"/>
              </a:rPr>
              <a:t>sales growth </a:t>
            </a:r>
            <a:r>
              <a:rPr lang="en-US" sz="1800" b="1" i="0" dirty="0">
                <a:solidFill>
                  <a:srgbClr val="FF0000"/>
                </a:solidFill>
                <a:effectLst/>
                <a:latin typeface="TimesNewRomanMTStd"/>
              </a:rPr>
              <a:t>is the primary driver of financing needs</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For any given forecast of future revenue, we can work back to estimate the free cash flows from operations that are expected to be available, or the additional financing needed to support the growth.</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0"/>
            <a:ext cx="2383737" cy="476500"/>
          </a:xfrm>
          <a:prstGeom prst="rect">
            <a:avLst/>
          </a:prstGeom>
        </p:spPr>
      </p:pic>
    </p:spTree>
    <p:extLst>
      <p:ext uri="{BB962C8B-B14F-4D97-AF65-F5344CB8AC3E}">
        <p14:creationId xmlns:p14="http://schemas.microsoft.com/office/powerpoint/2010/main" val="471300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98748"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8560" y="546620"/>
            <a:ext cx="11481472" cy="621751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2. Forecasting revenue (cont.)</a:t>
            </a:r>
          </a:p>
          <a:p>
            <a:pPr algn="just"/>
            <a:r>
              <a:rPr lang="en-US" sz="1800" b="1" i="0" dirty="0">
                <a:solidFill>
                  <a:srgbClr val="242021"/>
                </a:solidFill>
                <a:effectLst/>
                <a:latin typeface="Gotham-Bold"/>
              </a:rPr>
              <a:t>Forecasting the revenue of an established Business</a:t>
            </a:r>
          </a:p>
          <a:p>
            <a:pPr marL="285750" indent="-285750" algn="just">
              <a:buFont typeface="Arial" panose="020B0604020202020204" pitchFamily="34" charset="0"/>
              <a:buChar char="•"/>
            </a:pPr>
            <a:r>
              <a:rPr lang="en-US" sz="1800" b="1" i="0" dirty="0">
                <a:solidFill>
                  <a:srgbClr val="FF0000"/>
                </a:solidFill>
                <a:effectLst/>
                <a:latin typeface="TimesNewRomanMTStd"/>
              </a:rPr>
              <a:t>A reliable revenue forecast for an established business can sometimes be </a:t>
            </a:r>
            <a:r>
              <a:rPr lang="en-US" sz="1800" b="1" i="0" u="sng" dirty="0">
                <a:solidFill>
                  <a:srgbClr val="FF0000"/>
                </a:solidFill>
                <a:effectLst/>
                <a:latin typeface="TimesNewRomanMTStd"/>
              </a:rPr>
              <a:t>based on prior experience. </a:t>
            </a:r>
          </a:p>
          <a:p>
            <a:pPr marL="285750" indent="-285750" algn="just">
              <a:buFont typeface="Arial" panose="020B0604020202020204" pitchFamily="34" charset="0"/>
              <a:buChar char="•"/>
            </a:pPr>
            <a:r>
              <a:rPr lang="en-US" sz="1800" b="0" i="1" dirty="0">
                <a:solidFill>
                  <a:srgbClr val="242021"/>
                </a:solidFill>
                <a:effectLst/>
                <a:latin typeface="TimesNewRomanMTStd"/>
              </a:rPr>
              <a:t>For example</a:t>
            </a:r>
            <a:r>
              <a:rPr lang="en-US" sz="1800" b="0" i="0" dirty="0">
                <a:solidFill>
                  <a:srgbClr val="242021"/>
                </a:solidFill>
                <a:effectLst/>
                <a:latin typeface="TimesNewRomanMTStd"/>
              </a:rPr>
              <a:t>, we might project that revenue will grow at the </a:t>
            </a:r>
            <a:r>
              <a:rPr lang="en-US" sz="1800" b="0" i="0" u="sng" dirty="0">
                <a:solidFill>
                  <a:srgbClr val="242021"/>
                </a:solidFill>
                <a:effectLst/>
                <a:latin typeface="TimesNewRomanMTStd"/>
              </a:rPr>
              <a:t>average rate of the previous five years. </a:t>
            </a:r>
          </a:p>
          <a:p>
            <a:pPr marL="285750" indent="-285750" algn="just">
              <a:buFont typeface="Arial" panose="020B0604020202020204" pitchFamily="34" charset="0"/>
              <a:buChar char="•"/>
            </a:pPr>
            <a:r>
              <a:rPr lang="en-US" sz="1800" b="0" i="0" dirty="0">
                <a:solidFill>
                  <a:srgbClr val="242021"/>
                </a:solidFill>
                <a:effectLst/>
                <a:latin typeface="TimesNewRomanMTStd"/>
              </a:rPr>
              <a:t>A more sophisticated approach</a:t>
            </a:r>
            <a:r>
              <a:rPr lang="en-US" dirty="0"/>
              <a:t> </a:t>
            </a:r>
            <a:r>
              <a:rPr lang="en-US" sz="1800" b="0" i="0" dirty="0">
                <a:solidFill>
                  <a:srgbClr val="242021"/>
                </a:solidFill>
                <a:effectLst/>
                <a:latin typeface="TimesNewRomanMTStd"/>
              </a:rPr>
              <a:t>could take into consideration the trend in </a:t>
            </a:r>
            <a:r>
              <a:rPr lang="en-US" sz="1800" b="0" i="0" u="sng" dirty="0">
                <a:solidFill>
                  <a:srgbClr val="242021"/>
                </a:solidFill>
                <a:effectLst/>
                <a:latin typeface="TimesNewRomanMTStd"/>
              </a:rPr>
              <a:t>the rate of revenue growth </a:t>
            </a:r>
            <a:r>
              <a:rPr lang="en-US" sz="1800" b="0" i="0" dirty="0">
                <a:solidFill>
                  <a:srgbClr val="242021"/>
                </a:solidFill>
                <a:effectLst/>
                <a:latin typeface="TimesNewRomanMTStd"/>
              </a:rPr>
              <a:t>(as opposed to the average), or the forecast could be tied to </a:t>
            </a:r>
            <a:r>
              <a:rPr lang="en-US" sz="1800" b="0" i="0" u="sng" dirty="0">
                <a:solidFill>
                  <a:srgbClr val="242021"/>
                </a:solidFill>
                <a:effectLst/>
                <a:latin typeface="TimesNewRomanMTStd"/>
              </a:rPr>
              <a:t>changes in underlying economic and demographic factors</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1" i="0" dirty="0">
                <a:solidFill>
                  <a:srgbClr val="242021"/>
                </a:solidFill>
                <a:effectLst/>
                <a:latin typeface="TimesNewRomanMTStd"/>
              </a:rPr>
              <a:t>One simple approach to forecasting revenue is to extrapolate the average historical nominal growth rate. </a:t>
            </a:r>
          </a:p>
          <a:p>
            <a:pPr marL="285750" indent="-285750" algn="just">
              <a:buFont typeface="Arial" panose="020B0604020202020204" pitchFamily="34" charset="0"/>
              <a:buChar char="•"/>
            </a:pPr>
            <a:r>
              <a:rPr lang="en-US" sz="1800" b="1" i="0" dirty="0">
                <a:solidFill>
                  <a:srgbClr val="FF0000"/>
                </a:solidFill>
                <a:effectLst/>
                <a:latin typeface="TimesNewRomanMTStd"/>
              </a:rPr>
              <a:t>A possible way to improve the revenue forecast may be to make it in real (inflation-adjusted) rather than nominal terms.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Another way to improve forecast accuracy can be to </a:t>
            </a:r>
            <a:r>
              <a:rPr lang="en-US" sz="1800" b="0" i="0" u="sng" dirty="0">
                <a:solidFill>
                  <a:srgbClr val="FF0000"/>
                </a:solidFill>
                <a:effectLst/>
                <a:latin typeface="TimesNewRomanMTStd"/>
              </a:rPr>
              <a:t>weight historical data so that the more recent experience receives greater weight. </a:t>
            </a:r>
          </a:p>
          <a:p>
            <a:pPr marL="285750" indent="-285750" algn="just">
              <a:buFont typeface="Arial" panose="020B0604020202020204" pitchFamily="34" charset="0"/>
              <a:buChar char="•"/>
            </a:pPr>
            <a:r>
              <a:rPr lang="en-US" sz="1800" b="0" i="0" dirty="0">
                <a:solidFill>
                  <a:srgbClr val="FF0000"/>
                </a:solidFill>
                <a:effectLst/>
                <a:latin typeface="TimesNewRomanMTStd"/>
              </a:rPr>
              <a:t>Weighting is based on the idea that the future will probably be </a:t>
            </a:r>
            <a:r>
              <a:rPr lang="en-US" sz="1800" b="0" i="0" u="sng" dirty="0">
                <a:solidFill>
                  <a:srgbClr val="FF0000"/>
                </a:solidFill>
                <a:effectLst/>
                <a:latin typeface="TimesNewRomanMTStd"/>
              </a:rPr>
              <a:t>more like the recent past </a:t>
            </a:r>
            <a:r>
              <a:rPr lang="en-US" sz="1800" b="1" i="0" dirty="0">
                <a:solidFill>
                  <a:srgbClr val="FF0000"/>
                </a:solidFill>
                <a:effectLst/>
                <a:latin typeface="TimesNewRomanMTStd"/>
              </a:rPr>
              <a:t>than </a:t>
            </a:r>
            <a:r>
              <a:rPr lang="en-US" sz="1800" b="0" i="0" u="sng" dirty="0">
                <a:solidFill>
                  <a:srgbClr val="FF0000"/>
                </a:solidFill>
                <a:effectLst/>
                <a:latin typeface="TimesNewRomanMTStd"/>
              </a:rPr>
              <a:t>the more distant past. </a:t>
            </a:r>
          </a:p>
          <a:p>
            <a:pPr marL="285750" indent="-285750" algn="just">
              <a:buFont typeface="Arial" panose="020B0604020202020204" pitchFamily="34" charset="0"/>
              <a:buChar char="•"/>
            </a:pPr>
            <a:r>
              <a:rPr lang="en-US" sz="1800" b="0" i="0" dirty="0">
                <a:solidFill>
                  <a:srgbClr val="242021"/>
                </a:solidFill>
                <a:effectLst/>
                <a:latin typeface="TimesNewRomanMTStd"/>
              </a:rPr>
              <a:t>With enough historical data and appropriate software, one could determine the weights that </a:t>
            </a:r>
            <a:r>
              <a:rPr lang="en-US" sz="1800" b="0" i="0" u="sng" dirty="0">
                <a:solidFill>
                  <a:srgbClr val="242021"/>
                </a:solidFill>
                <a:effectLst/>
                <a:latin typeface="TimesNewRomanMTStd"/>
              </a:rPr>
              <a:t>yield the (statistically) best estimates of sales in later years.</a:t>
            </a:r>
          </a:p>
          <a:p>
            <a:pPr marL="285750" indent="-285750" algn="just">
              <a:buFont typeface="Arial" panose="020B0604020202020204" pitchFamily="34" charset="0"/>
              <a:buChar char="•"/>
            </a:pPr>
            <a:r>
              <a:rPr lang="en-US" sz="1800" b="1" i="0" dirty="0">
                <a:solidFill>
                  <a:srgbClr val="242021"/>
                </a:solidFill>
                <a:effectLst/>
                <a:latin typeface="TimesNewRomanMTStd"/>
              </a:rPr>
              <a:t>Exponential smoothing </a:t>
            </a:r>
            <a:r>
              <a:rPr lang="en-US" sz="1800" b="0" i="0" dirty="0">
                <a:solidFill>
                  <a:srgbClr val="FF0000"/>
                </a:solidFill>
                <a:effectLst/>
                <a:latin typeface="TimesNewRomanMTStd"/>
              </a:rPr>
              <a:t>is a weighting scheme that is easy to apply and can work well when historical data are limited</a:t>
            </a:r>
            <a:r>
              <a:rPr lang="en-US" sz="1800" b="0" i="0" dirty="0">
                <a:solidFill>
                  <a:srgbClr val="242021"/>
                </a:solidFill>
                <a:effectLst/>
                <a:latin typeface="TimesNewRomanMTStd"/>
              </a:rPr>
              <a:t>. The simplest form of the exponential smoothing model is</a:t>
            </a:r>
          </a:p>
          <a:p>
            <a:pPr algn="ctr"/>
            <a:r>
              <a:rPr lang="en-US" sz="1800" b="0" i="1" dirty="0">
                <a:solidFill>
                  <a:srgbClr val="242021"/>
                </a:solidFill>
                <a:effectLst/>
                <a:latin typeface="TimesNewRomanMTStd-Italic"/>
              </a:rPr>
              <a:t>ForecastT</a:t>
            </a:r>
            <a:r>
              <a:rPr lang="en-US" sz="1800" b="0" i="0" dirty="0">
                <a:solidFill>
                  <a:srgbClr val="242021"/>
                </a:solidFill>
                <a:effectLst/>
                <a:latin typeface="TimesNewRomanMTStd"/>
              </a:rPr>
              <a:t>+1 = </a:t>
            </a:r>
            <a:r>
              <a:rPr lang="en-US" sz="1800" b="0" i="0" dirty="0">
                <a:solidFill>
                  <a:srgbClr val="242021"/>
                </a:solidFill>
                <a:effectLst/>
                <a:latin typeface="MathematicalPiLTStd"/>
              </a:rPr>
              <a:t>α </a:t>
            </a:r>
            <a:r>
              <a:rPr lang="en-US" sz="1800" b="0" i="0" dirty="0">
                <a:solidFill>
                  <a:srgbClr val="242021"/>
                </a:solidFill>
                <a:effectLst/>
                <a:latin typeface="TimesNewRomanMTStd"/>
              </a:rPr>
              <a:t>× </a:t>
            </a:r>
            <a:r>
              <a:rPr lang="en-US" sz="1800" b="0" i="1" dirty="0" err="1">
                <a:solidFill>
                  <a:srgbClr val="242021"/>
                </a:solidFill>
                <a:effectLst/>
                <a:latin typeface="TimesNewRomanMTStd-Italic"/>
              </a:rPr>
              <a:t>ActualT</a:t>
            </a:r>
            <a:r>
              <a:rPr lang="en-US" sz="1800" b="0" i="1" dirty="0">
                <a:solidFill>
                  <a:srgbClr val="242021"/>
                </a:solidFill>
                <a:effectLst/>
                <a:latin typeface="TimesNewRomanMTStd-Italic"/>
              </a:rPr>
              <a:t> </a:t>
            </a:r>
            <a:r>
              <a:rPr lang="en-US" sz="1800" b="0" i="0" dirty="0">
                <a:solidFill>
                  <a:srgbClr val="242021"/>
                </a:solidFill>
                <a:effectLst/>
                <a:latin typeface="TimesNewRomanMTStd"/>
              </a:rPr>
              <a:t>+ (1 - </a:t>
            </a:r>
            <a:r>
              <a:rPr lang="en-US" sz="1800" b="0" i="0" dirty="0">
                <a:solidFill>
                  <a:srgbClr val="242021"/>
                </a:solidFill>
                <a:effectLst/>
                <a:latin typeface="MathematicalPiLTStd"/>
              </a:rPr>
              <a:t>α</a:t>
            </a:r>
            <a:r>
              <a:rPr lang="en-US" sz="1800" b="0" i="0" dirty="0">
                <a:solidFill>
                  <a:srgbClr val="242021"/>
                </a:solidFill>
                <a:effectLst/>
                <a:latin typeface="TimesNewRomanMTStd"/>
              </a:rPr>
              <a:t>) × </a:t>
            </a:r>
            <a:r>
              <a:rPr lang="en-US" sz="1800" b="0" i="1" dirty="0" err="1">
                <a:solidFill>
                  <a:srgbClr val="242021"/>
                </a:solidFill>
                <a:effectLst/>
                <a:latin typeface="TimesNewRomanMTStd-Italic"/>
              </a:rPr>
              <a:t>ForecastT</a:t>
            </a:r>
            <a:r>
              <a:rPr lang="en-US" sz="1800" b="0" i="1" dirty="0">
                <a:solidFill>
                  <a:srgbClr val="242021"/>
                </a:solidFill>
                <a:effectLst/>
                <a:latin typeface="TimesNewRomanMTStd-Italic"/>
              </a:rPr>
              <a:t>     </a:t>
            </a:r>
            <a:r>
              <a:rPr lang="en-US" sz="1800" b="0" i="0" dirty="0">
                <a:solidFill>
                  <a:srgbClr val="242021"/>
                </a:solidFill>
                <a:effectLst/>
                <a:latin typeface="TimesNewRomanMTStd"/>
              </a:rPr>
              <a:t>(1) </a:t>
            </a:r>
            <a:endParaRPr lang="en-US" sz="1800" b="0" i="1" dirty="0">
              <a:solidFill>
                <a:srgbClr val="242021"/>
              </a:solidFill>
              <a:effectLst/>
              <a:latin typeface="TimesNewRomanMTStd-Italic"/>
            </a:endParaRPr>
          </a:p>
          <a:p>
            <a:pPr algn="ctr"/>
            <a:r>
              <a:rPr lang="en-US" sz="1800" b="0" i="0" dirty="0">
                <a:solidFill>
                  <a:srgbClr val="242021"/>
                </a:solidFill>
                <a:effectLst/>
                <a:latin typeface="TimesNewRomanMTStd"/>
              </a:rPr>
              <a:t>where </a:t>
            </a:r>
            <a:r>
              <a:rPr lang="en-US" sz="1800" b="0" i="0" dirty="0">
                <a:solidFill>
                  <a:srgbClr val="242021"/>
                </a:solidFill>
                <a:effectLst/>
                <a:latin typeface="MathematicalPiLTStd"/>
              </a:rPr>
              <a:t>α </a:t>
            </a:r>
            <a:r>
              <a:rPr lang="en-US" sz="1800" b="0" i="0" dirty="0">
                <a:solidFill>
                  <a:srgbClr val="242021"/>
                </a:solidFill>
                <a:effectLst/>
                <a:latin typeface="TimesNewRomanMTStd"/>
              </a:rPr>
              <a:t>is a weighting factor between zero and one. For example, suppose that the revenue forecast for period </a:t>
            </a:r>
            <a:r>
              <a:rPr lang="en-US" sz="1800" b="0" i="1" dirty="0">
                <a:solidFill>
                  <a:srgbClr val="242021"/>
                </a:solidFill>
                <a:effectLst/>
                <a:latin typeface="TimesNewRomanMTStd-Italic"/>
              </a:rPr>
              <a:t>T </a:t>
            </a:r>
            <a:r>
              <a:rPr lang="en-US" sz="1800" b="0" i="0" dirty="0">
                <a:solidFill>
                  <a:srgbClr val="242021"/>
                </a:solidFill>
                <a:effectLst/>
                <a:latin typeface="TimesNewRomanMTStd"/>
              </a:rPr>
              <a:t>was 100 and the actual was 110. </a:t>
            </a:r>
            <a:r>
              <a:rPr lang="en-US" sz="1800" b="1" i="0" dirty="0">
                <a:solidFill>
                  <a:srgbClr val="242021"/>
                </a:solidFill>
                <a:effectLst/>
                <a:latin typeface="TimesNewRomanMTStd"/>
              </a:rPr>
              <a:t>If </a:t>
            </a:r>
            <a:r>
              <a:rPr lang="en-US" sz="1800" b="1" i="0" dirty="0">
                <a:solidFill>
                  <a:srgbClr val="242021"/>
                </a:solidFill>
                <a:effectLst/>
                <a:latin typeface="MathematicalPiLTStd"/>
              </a:rPr>
              <a:t>α </a:t>
            </a:r>
            <a:r>
              <a:rPr lang="en-US" sz="1800" b="1" i="0" dirty="0">
                <a:solidFill>
                  <a:srgbClr val="242021"/>
                </a:solidFill>
                <a:effectLst/>
                <a:latin typeface="TimesNewRomanMTStd"/>
              </a:rPr>
              <a:t>is set to 0.2, the forecast for </a:t>
            </a:r>
            <a:r>
              <a:rPr lang="en-US" sz="1800" b="1" i="1" dirty="0">
                <a:solidFill>
                  <a:srgbClr val="242021"/>
                </a:solidFill>
                <a:effectLst/>
                <a:latin typeface="TimesNewRomanMTStd-Italic"/>
              </a:rPr>
              <a:t>T </a:t>
            </a:r>
            <a:r>
              <a:rPr lang="en-US" sz="1800" b="1" i="0" dirty="0">
                <a:solidFill>
                  <a:srgbClr val="242021"/>
                </a:solidFill>
                <a:effectLst/>
                <a:latin typeface="TimesNewRomanMTStd"/>
              </a:rPr>
              <a:t>+ 1 is</a:t>
            </a:r>
          </a:p>
          <a:p>
            <a:pPr algn="ctr"/>
            <a:r>
              <a:rPr lang="en-US" sz="1800" b="0" i="0" dirty="0">
                <a:solidFill>
                  <a:srgbClr val="242021"/>
                </a:solidFill>
                <a:effectLst/>
                <a:latin typeface="TimesNewRomanMTStd"/>
              </a:rPr>
              <a:t>0.2 × 110 + 0.8 × 100 = </a:t>
            </a:r>
            <a:r>
              <a:rPr lang="en-US" sz="1800" b="1" i="0" dirty="0">
                <a:solidFill>
                  <a:srgbClr val="242021"/>
                </a:solidFill>
                <a:effectLst/>
                <a:latin typeface="TimesNewRomanMTStd"/>
              </a:rPr>
              <a:t>102</a:t>
            </a:r>
          </a:p>
          <a:p>
            <a:pPr algn="ctr"/>
            <a:r>
              <a:rPr lang="en-US" sz="1800" b="1" i="0" dirty="0">
                <a:solidFill>
                  <a:srgbClr val="242021"/>
                </a:solidFill>
                <a:effectLst/>
                <a:latin typeface="TimesNewRomanMTStd"/>
              </a:rPr>
              <a:t>whereas, if </a:t>
            </a:r>
            <a:r>
              <a:rPr lang="en-US" sz="1800" b="1" i="0" dirty="0">
                <a:solidFill>
                  <a:srgbClr val="242021"/>
                </a:solidFill>
                <a:effectLst/>
                <a:latin typeface="MathematicalPiLTStd"/>
              </a:rPr>
              <a:t>α </a:t>
            </a:r>
            <a:r>
              <a:rPr lang="en-US" sz="1800" b="1" i="0" dirty="0">
                <a:solidFill>
                  <a:srgbClr val="242021"/>
                </a:solidFill>
                <a:effectLst/>
                <a:latin typeface="TimesNewRomanMTStd"/>
              </a:rPr>
              <a:t>is set to 0.8, the </a:t>
            </a:r>
            <a:r>
              <a:rPr lang="en-US" sz="1800" b="1" i="1" dirty="0">
                <a:solidFill>
                  <a:srgbClr val="242021"/>
                </a:solidFill>
                <a:effectLst/>
                <a:latin typeface="TimesNewRomanMTStd-Italic"/>
              </a:rPr>
              <a:t>T </a:t>
            </a:r>
            <a:r>
              <a:rPr lang="en-US" sz="1800" b="1" i="0" dirty="0">
                <a:solidFill>
                  <a:srgbClr val="242021"/>
                </a:solidFill>
                <a:effectLst/>
                <a:latin typeface="TimesNewRomanMTStd"/>
              </a:rPr>
              <a:t>+ 1 forecast is</a:t>
            </a:r>
          </a:p>
          <a:p>
            <a:pPr algn="ctr"/>
            <a:r>
              <a:rPr lang="en-US" sz="1800" b="0" i="0" dirty="0">
                <a:solidFill>
                  <a:srgbClr val="242021"/>
                </a:solidFill>
                <a:effectLst/>
                <a:latin typeface="TimesNewRomanMTStd"/>
              </a:rPr>
              <a:t>0.8 × 110 + 0.2 × 100 = </a:t>
            </a:r>
            <a:r>
              <a:rPr lang="en-US" sz="1800" b="1" i="0" dirty="0">
                <a:solidFill>
                  <a:srgbClr val="242021"/>
                </a:solidFill>
                <a:effectLst/>
                <a:latin typeface="TimesNewRomanMTStd"/>
              </a:rPr>
              <a:t>108</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85423" y="-66417"/>
            <a:ext cx="2383737" cy="613036"/>
          </a:xfrm>
          <a:prstGeom prst="rect">
            <a:avLst/>
          </a:prstGeom>
        </p:spPr>
      </p:pic>
    </p:spTree>
    <p:extLst>
      <p:ext uri="{BB962C8B-B14F-4D97-AF65-F5344CB8AC3E}">
        <p14:creationId xmlns:p14="http://schemas.microsoft.com/office/powerpoint/2010/main" val="882070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3432" y="870363"/>
            <a:ext cx="10808678" cy="429573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Although the equation does not refer to periods before </a:t>
            </a:r>
            <a:r>
              <a:rPr lang="en-US" sz="1800" b="0" i="1" dirty="0">
                <a:solidFill>
                  <a:srgbClr val="242021"/>
                </a:solidFill>
                <a:effectLst/>
                <a:latin typeface="TimesNewRomanMTStd-Italic"/>
              </a:rPr>
              <a:t>T</a:t>
            </a:r>
            <a:r>
              <a:rPr lang="en-US" sz="1800" b="0" i="0" dirty="0">
                <a:solidFill>
                  <a:srgbClr val="242021"/>
                </a:solidFill>
                <a:effectLst/>
                <a:latin typeface="TimesNewRomanMTStd"/>
              </a:rPr>
              <a:t>, they are reflected in the forecast implicitly. </a:t>
            </a:r>
          </a:p>
          <a:p>
            <a:pPr marL="285750" indent="-285750" algn="just">
              <a:buFont typeface="Arial" panose="020B0604020202020204" pitchFamily="34" charset="0"/>
              <a:buChar char="•"/>
            </a:pPr>
            <a:r>
              <a:rPr lang="en-US" sz="1800" b="0" i="0" dirty="0">
                <a:solidFill>
                  <a:srgbClr val="242021"/>
                </a:solidFill>
                <a:effectLst/>
                <a:latin typeface="TimesNewRomanMTStd"/>
              </a:rPr>
              <a:t>Because the period </a:t>
            </a:r>
            <a:r>
              <a:rPr lang="en-US" sz="1800" b="0" i="1" dirty="0">
                <a:solidFill>
                  <a:srgbClr val="242021"/>
                </a:solidFill>
                <a:effectLst/>
                <a:latin typeface="TimesNewRomanMTStd-Italic"/>
              </a:rPr>
              <a:t>T </a:t>
            </a:r>
            <a:r>
              <a:rPr lang="en-US" sz="1800" b="0" i="0" dirty="0">
                <a:solidFill>
                  <a:srgbClr val="242021"/>
                </a:solidFill>
                <a:effectLst/>
                <a:latin typeface="TimesNewRomanMTStd"/>
              </a:rPr>
              <a:t>forecast is estimated in the same way as the </a:t>
            </a:r>
            <a:r>
              <a:rPr lang="en-US" sz="1800" b="0" i="1" dirty="0">
                <a:solidFill>
                  <a:srgbClr val="242021"/>
                </a:solidFill>
                <a:effectLst/>
                <a:latin typeface="TimesNewRomanMTStd-Italic"/>
              </a:rPr>
              <a:t>T </a:t>
            </a:r>
            <a:r>
              <a:rPr lang="en-US" sz="1800" b="0" i="0" dirty="0">
                <a:solidFill>
                  <a:srgbClr val="242021"/>
                </a:solidFill>
                <a:effectLst/>
                <a:latin typeface="TimesNewRomanMTStd"/>
              </a:rPr>
              <a:t>+ 1 forecast, actual results of earlier periods are implicit in the </a:t>
            </a:r>
            <a:r>
              <a:rPr lang="en-US" sz="1800" b="0" i="1" dirty="0">
                <a:solidFill>
                  <a:srgbClr val="242021"/>
                </a:solidFill>
                <a:effectLst/>
                <a:latin typeface="TimesNewRomanMTStd-Italic"/>
              </a:rPr>
              <a:t>T </a:t>
            </a:r>
            <a:r>
              <a:rPr lang="en-US" sz="1800" b="0" i="0" dirty="0">
                <a:solidFill>
                  <a:srgbClr val="242021"/>
                </a:solidFill>
                <a:effectLst/>
                <a:latin typeface="TimesNewRomanMTStd"/>
              </a:rPr>
              <a:t>+ 1 forecast, through the previous forecast.</a:t>
            </a:r>
          </a:p>
          <a:p>
            <a:pPr marL="285750" indent="-285750" algn="just">
              <a:buFont typeface="Arial" panose="020B0604020202020204" pitchFamily="34" charset="0"/>
              <a:buChar char="•"/>
            </a:pPr>
            <a:r>
              <a:rPr lang="en-US" sz="1800" b="0" i="0" dirty="0">
                <a:solidFill>
                  <a:srgbClr val="242021"/>
                </a:solidFill>
                <a:effectLst/>
                <a:latin typeface="TimesNewRomanMTStd"/>
              </a:rPr>
              <a:t>The term “</a:t>
            </a:r>
            <a:r>
              <a:rPr lang="en-US" sz="1800" b="1" i="0" dirty="0">
                <a:solidFill>
                  <a:srgbClr val="242021"/>
                </a:solidFill>
                <a:effectLst/>
                <a:latin typeface="TimesNewRomanMTStd"/>
              </a:rPr>
              <a:t>exponential smoothing</a:t>
            </a:r>
            <a:r>
              <a:rPr lang="en-US" sz="1800" b="0" i="0" dirty="0">
                <a:solidFill>
                  <a:srgbClr val="242021"/>
                </a:solidFill>
                <a:effectLst/>
                <a:latin typeface="TimesNewRomanMTStd"/>
              </a:rPr>
              <a:t>” signifies that when Eq. (1) is used, the weights applied to earlier results decrease exponentially. </a:t>
            </a:r>
          </a:p>
          <a:p>
            <a:pPr marL="285750" indent="-285750" algn="just">
              <a:buFont typeface="Arial" panose="020B0604020202020204" pitchFamily="34" charset="0"/>
              <a:buChar char="•"/>
            </a:pPr>
            <a:r>
              <a:rPr lang="en-US" sz="1800" b="0" i="0" dirty="0">
                <a:solidFill>
                  <a:srgbClr val="242021"/>
                </a:solidFill>
                <a:effectLst/>
                <a:latin typeface="TimesNewRomanMTStd"/>
              </a:rPr>
              <a:t>The relative importance of each year’s data to the forecast is determined by the weight factor, </a:t>
            </a:r>
            <a:r>
              <a:rPr lang="en-US" sz="1800" b="0" i="0" dirty="0">
                <a:solidFill>
                  <a:srgbClr val="242021"/>
                </a:solidFill>
                <a:effectLst/>
                <a:latin typeface="MathematicalPiLTStd"/>
              </a:rPr>
              <a:t>α</a:t>
            </a:r>
            <a:r>
              <a:rPr lang="en-US" sz="1800" b="0" i="0" dirty="0">
                <a:solidFill>
                  <a:srgbClr val="242021"/>
                </a:solidFill>
                <a:effectLst/>
                <a:latin typeface="TimesNewRomanMTStd"/>
              </a:rPr>
              <a:t>. A high value of </a:t>
            </a:r>
            <a:r>
              <a:rPr lang="en-US" sz="1800" b="0" i="0" dirty="0">
                <a:solidFill>
                  <a:srgbClr val="242021"/>
                </a:solidFill>
                <a:effectLst/>
                <a:latin typeface="MathematicalPiLTStd"/>
              </a:rPr>
              <a:t>α </a:t>
            </a:r>
            <a:r>
              <a:rPr lang="en-US" sz="1800" b="0" i="0" dirty="0">
                <a:solidFill>
                  <a:srgbClr val="242021"/>
                </a:solidFill>
                <a:effectLst/>
                <a:latin typeface="TimesNewRomanMTStd"/>
              </a:rPr>
              <a:t>is used if recent results are believed to be an important predictor of future results. </a:t>
            </a:r>
          </a:p>
          <a:p>
            <a:pPr marL="285750" indent="-285750" algn="just">
              <a:buFont typeface="Arial" panose="020B0604020202020204" pitchFamily="34" charset="0"/>
              <a:buChar char="•"/>
            </a:pPr>
            <a:r>
              <a:rPr lang="en-US" sz="1800" b="0" i="0" dirty="0">
                <a:solidFill>
                  <a:srgbClr val="242021"/>
                </a:solidFill>
                <a:effectLst/>
                <a:latin typeface="TimesNewRomanMTStd"/>
              </a:rPr>
              <a:t>A lower value increases the weight on older results. </a:t>
            </a:r>
          </a:p>
          <a:p>
            <a:pPr marL="285750" indent="-285750" algn="just">
              <a:buFont typeface="Arial" panose="020B0604020202020204" pitchFamily="34" charset="0"/>
              <a:buChar char="•"/>
            </a:pPr>
            <a:r>
              <a:rPr lang="en-US" sz="1800" b="0" i="0" dirty="0">
                <a:solidFill>
                  <a:srgbClr val="242021"/>
                </a:solidFill>
                <a:effectLst/>
                <a:latin typeface="TimesNewRomanMTStd"/>
              </a:rPr>
              <a:t>If </a:t>
            </a:r>
            <a:r>
              <a:rPr lang="en-US" sz="1800" b="0" i="0" dirty="0">
                <a:solidFill>
                  <a:srgbClr val="242021"/>
                </a:solidFill>
                <a:effectLst/>
                <a:latin typeface="MathematicalPiLTStd"/>
              </a:rPr>
              <a:t>α </a:t>
            </a:r>
            <a:r>
              <a:rPr lang="en-US" sz="1800" b="0" i="0" dirty="0">
                <a:solidFill>
                  <a:srgbClr val="242021"/>
                </a:solidFill>
                <a:effectLst/>
                <a:latin typeface="TimesNewRomanMTStd"/>
              </a:rPr>
              <a:t>is high, the forecast adjusts quickly to new results. </a:t>
            </a:r>
          </a:p>
          <a:p>
            <a:pPr marL="285750" indent="-285750" algn="just">
              <a:buFont typeface="Arial" panose="020B0604020202020204" pitchFamily="34" charset="0"/>
              <a:buChar char="•"/>
            </a:pPr>
            <a:r>
              <a:rPr lang="en-US" sz="1800" b="0" i="0" dirty="0">
                <a:solidFill>
                  <a:srgbClr val="242021"/>
                </a:solidFill>
                <a:effectLst/>
                <a:latin typeface="TimesNewRomanMTStd"/>
              </a:rPr>
              <a:t>In the extreme, if </a:t>
            </a:r>
            <a:r>
              <a:rPr lang="en-US" sz="1800" b="0" i="0" dirty="0">
                <a:solidFill>
                  <a:srgbClr val="242021"/>
                </a:solidFill>
                <a:effectLst/>
                <a:latin typeface="MathematicalPiLTStd"/>
              </a:rPr>
              <a:t>α </a:t>
            </a:r>
            <a:r>
              <a:rPr lang="en-US" sz="1800" b="0" i="0" dirty="0">
                <a:solidFill>
                  <a:srgbClr val="242021"/>
                </a:solidFill>
                <a:effectLst/>
                <a:latin typeface="TimesNewRomanMTStd"/>
              </a:rPr>
              <a:t>is equal to 1.0, then the next period’s forecast is equal to this period’s actual result. If </a:t>
            </a:r>
            <a:r>
              <a:rPr lang="en-US" sz="1800" b="0" i="0" dirty="0">
                <a:solidFill>
                  <a:srgbClr val="242021"/>
                </a:solidFill>
                <a:effectLst/>
                <a:latin typeface="MathematicalPiLTStd"/>
              </a:rPr>
              <a:t>α </a:t>
            </a:r>
            <a:r>
              <a:rPr lang="en-US" sz="1800" b="0" i="0" dirty="0">
                <a:solidFill>
                  <a:srgbClr val="242021"/>
                </a:solidFill>
                <a:effectLst/>
                <a:latin typeface="TimesNewRomanMTStd"/>
              </a:rPr>
              <a:t>is low, the forecast adjusts gradually.</a:t>
            </a:r>
          </a:p>
          <a:p>
            <a:pPr marL="285750" indent="-285750" algn="just">
              <a:buFont typeface="Arial" panose="020B0604020202020204" pitchFamily="34" charset="0"/>
              <a:buChar char="•"/>
            </a:pPr>
            <a:r>
              <a:rPr lang="en-US" sz="1800" b="0" i="0" dirty="0">
                <a:solidFill>
                  <a:srgbClr val="242021"/>
                </a:solidFill>
                <a:effectLst/>
                <a:latin typeface="TimesNewRomanMTStd"/>
              </a:rPr>
              <a:t>The approaches to revenue forecasting that we have discussed, including exponential smoothing, are examples of “</a:t>
            </a:r>
            <a:r>
              <a:rPr lang="en-US" sz="1800" b="1" i="0" dirty="0">
                <a:solidFill>
                  <a:srgbClr val="242021"/>
                </a:solidFill>
                <a:effectLst/>
                <a:latin typeface="TimesNewRomanMTStd"/>
              </a:rPr>
              <a:t>naïve forecasting</a:t>
            </a:r>
            <a:r>
              <a:rPr lang="en-US" sz="1800" b="0" i="0" dirty="0">
                <a:solidFill>
                  <a:srgbClr val="242021"/>
                </a:solidFill>
                <a:effectLst/>
                <a:latin typeface="TimesNewRomanMTStd"/>
              </a:rPr>
              <a:t>” methods. </a:t>
            </a:r>
          </a:p>
        </p:txBody>
      </p:sp>
      <p:sp>
        <p:nvSpPr>
          <p:cNvPr id="2" name="TextBox 1">
            <a:extLst>
              <a:ext uri="{FF2B5EF4-FFF2-40B4-BE49-F238E27FC236}">
                <a16:creationId xmlns:a16="http://schemas.microsoft.com/office/drawing/2014/main" id="{B4B5A320-BA51-5564-2F9B-D973055BB09A}"/>
              </a:ext>
            </a:extLst>
          </p:cNvPr>
          <p:cNvSpPr txBox="1"/>
          <p:nvPr/>
        </p:nvSpPr>
        <p:spPr>
          <a:xfrm>
            <a:off x="4580370" y="635710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641081"/>
          </a:xfrm>
          <a:prstGeom prst="rect">
            <a:avLst/>
          </a:prstGeom>
        </p:spPr>
      </p:pic>
    </p:spTree>
    <p:extLst>
      <p:ext uri="{BB962C8B-B14F-4D97-AF65-F5344CB8AC3E}">
        <p14:creationId xmlns:p14="http://schemas.microsoft.com/office/powerpoint/2010/main" val="17414599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98677" y="75738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2740" y="786025"/>
            <a:ext cx="10931459" cy="424724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They extrapolate existing trends without considering underlying economic forces that drive demand and revenue. </a:t>
            </a:r>
          </a:p>
          <a:p>
            <a:pPr marL="285750" indent="-285750" algn="just">
              <a:buFont typeface="Arial" panose="020B0604020202020204" pitchFamily="34" charset="0"/>
              <a:buChar char="•"/>
            </a:pPr>
            <a:r>
              <a:rPr lang="en-US" sz="1800" b="0" i="0" dirty="0">
                <a:solidFill>
                  <a:srgbClr val="242021"/>
                </a:solidFill>
                <a:effectLst/>
                <a:latin typeface="TimesNewRomanMTStd"/>
              </a:rPr>
              <a:t>More elaborate naïve models are available to deal</a:t>
            </a:r>
            <a:r>
              <a:rPr lang="en-US" dirty="0"/>
              <a:t> </a:t>
            </a:r>
            <a:r>
              <a:rPr lang="en-US" sz="1800" b="0" i="0" dirty="0">
                <a:solidFill>
                  <a:srgbClr val="242021"/>
                </a:solidFill>
                <a:effectLst/>
                <a:latin typeface="TimesNewRomanMTStd"/>
              </a:rPr>
              <a:t>with factors like </a:t>
            </a:r>
            <a:r>
              <a:rPr lang="en-US" sz="1800" b="1" i="0" dirty="0">
                <a:solidFill>
                  <a:srgbClr val="242021"/>
                </a:solidFill>
                <a:effectLst/>
                <a:latin typeface="TimesNewRomanMTStd"/>
              </a:rPr>
              <a:t>seasonality</a:t>
            </a:r>
            <a:r>
              <a:rPr lang="en-US" sz="1800" b="0" i="0" dirty="0">
                <a:solidFill>
                  <a:srgbClr val="242021"/>
                </a:solidFill>
                <a:effectLst/>
                <a:latin typeface="TimesNewRomanMTStd"/>
              </a:rPr>
              <a:t> or with a growth rate that is expected to decline systematically over time.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some cases, </a:t>
            </a:r>
            <a:r>
              <a:rPr lang="en-US" sz="1800" b="0" i="0" u="sng" dirty="0">
                <a:solidFill>
                  <a:srgbClr val="242021"/>
                </a:solidFill>
                <a:effectLst/>
                <a:latin typeface="TimesNewRomanMTStd"/>
              </a:rPr>
              <a:t>it may be more reliable to forecast growth rate percentages instead of revenue levels. </a:t>
            </a:r>
          </a:p>
          <a:p>
            <a:pPr marL="285750" indent="-285750" algn="just">
              <a:buFont typeface="Arial" panose="020B0604020202020204" pitchFamily="34" charset="0"/>
              <a:buChar char="•"/>
            </a:pPr>
            <a:r>
              <a:rPr lang="en-US" sz="1800" b="0" i="0" dirty="0">
                <a:solidFill>
                  <a:srgbClr val="242021"/>
                </a:solidFill>
                <a:effectLst/>
                <a:latin typeface="TimesNewRomanMTStd"/>
              </a:rPr>
              <a:t>Beyond that, we could consider underlying economic forces that affect the level of sales or the growth rate. </a:t>
            </a:r>
          </a:p>
          <a:p>
            <a:pPr marL="285750" indent="-285750" algn="just">
              <a:buFont typeface="Arial" panose="020B0604020202020204" pitchFamily="34" charset="0"/>
              <a:buChar char="•"/>
            </a:pPr>
            <a:r>
              <a:rPr lang="en-US" sz="1800" b="0" i="0" u="sng" dirty="0">
                <a:solidFill>
                  <a:srgbClr val="242021"/>
                </a:solidFill>
                <a:effectLst/>
                <a:latin typeface="TimesNewRomanMTStd"/>
              </a:rPr>
              <a:t>These forces might be macroeconomic variables, such as the growth rate of GDP, or demographic factors, such as the population growth rate or the average age of the population. </a:t>
            </a:r>
          </a:p>
          <a:p>
            <a:pPr marL="285750" indent="-285750" algn="just">
              <a:buFont typeface="Arial" panose="020B0604020202020204" pitchFamily="34" charset="0"/>
              <a:buChar char="•"/>
            </a:pPr>
            <a:endParaRPr lang="en-US" sz="1800" b="0" i="0" u="sng"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Finally, they could be industry-specific factors, such as the revenue growth rate for the industry, emergence of new competitors, or product innovations. </a:t>
            </a:r>
          </a:p>
          <a:p>
            <a:pPr marL="285750" indent="-285750" algn="just">
              <a:buFont typeface="Arial" panose="020B0604020202020204" pitchFamily="34" charset="0"/>
              <a:buChar char="•"/>
            </a:pPr>
            <a:r>
              <a:rPr lang="en-US" sz="1800" b="0" i="0" dirty="0">
                <a:solidFill>
                  <a:srgbClr val="242021"/>
                </a:solidFill>
                <a:effectLst/>
                <a:latin typeface="TimesNewRomanMTStd"/>
              </a:rPr>
              <a:t>We caution, however, that it is not helpful to identify relationships between revenue and other factors that are themselves difficult to forecast.</a:t>
            </a:r>
          </a:p>
          <a:p>
            <a:pPr marL="285750" indent="-285750" algn="just">
              <a:buFont typeface="Arial" panose="020B0604020202020204" pitchFamily="34" charset="0"/>
              <a:buChar cha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386406" y="568054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687263"/>
          </a:xfrm>
          <a:prstGeom prst="rect">
            <a:avLst/>
          </a:prstGeom>
        </p:spPr>
      </p:pic>
    </p:spTree>
    <p:extLst>
      <p:ext uri="{BB962C8B-B14F-4D97-AF65-F5344CB8AC3E}">
        <p14:creationId xmlns:p14="http://schemas.microsoft.com/office/powerpoint/2010/main" val="7996599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8432" y="1023122"/>
            <a:ext cx="11079241" cy="34477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Forecasting Revenue of a New Venture</a:t>
            </a:r>
          </a:p>
          <a:p>
            <a:pPr marL="285750" indent="-285750" algn="just">
              <a:buFont typeface="Arial" panose="020B0604020202020204" pitchFamily="34" charset="0"/>
              <a:buChar char="•"/>
            </a:pPr>
            <a:r>
              <a:rPr lang="en-US" sz="1800" b="0" i="0" dirty="0">
                <a:solidFill>
                  <a:srgbClr val="FF0000"/>
                </a:solidFill>
                <a:effectLst/>
                <a:latin typeface="TimesNewRomanMTStd"/>
              </a:rPr>
              <a:t>Developing a revenue forecast for a venture with no track record is more difficult, and the result is likely to be less certain.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How can we forecast revenue for a product that does not yet exist, where the full scope of applications and customers is not yet known, and where actions and reactions of competitors are yet to be seen? Rather than allowing these concerns to overwhelm us, it is important to search for simplicity.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u="sng" dirty="0">
                <a:solidFill>
                  <a:srgbClr val="242021"/>
                </a:solidFill>
                <a:effectLst/>
                <a:latin typeface="TimesNewRomanMTStd"/>
              </a:rPr>
              <a:t>We consider two approaches: </a:t>
            </a:r>
          </a:p>
          <a:p>
            <a:pPr marL="342900" indent="-342900" algn="just">
              <a:buAutoNum type="arabicParenBoth"/>
            </a:pPr>
            <a:r>
              <a:rPr lang="en-US" sz="1800" b="1" i="0" dirty="0">
                <a:solidFill>
                  <a:srgbClr val="FF0000"/>
                </a:solidFill>
                <a:effectLst/>
                <a:latin typeface="TimesNewRomanMTStd"/>
              </a:rPr>
              <a:t>Yardsticks</a:t>
            </a:r>
            <a:r>
              <a:rPr lang="en-US" sz="1800" b="0" i="0" dirty="0">
                <a:solidFill>
                  <a:srgbClr val="242021"/>
                </a:solidFill>
                <a:effectLst/>
                <a:latin typeface="TimesNewRomanMTStd"/>
              </a:rPr>
              <a:t> ,and </a:t>
            </a:r>
          </a:p>
          <a:p>
            <a:pPr algn="just"/>
            <a:endParaRPr lang="en-US" sz="1800" b="0" i="0" dirty="0">
              <a:solidFill>
                <a:srgbClr val="242021"/>
              </a:solidFill>
              <a:effectLst/>
              <a:latin typeface="TimesNewRomanMTStd"/>
            </a:endParaRPr>
          </a:p>
          <a:p>
            <a:pPr marL="342900" indent="-342900" algn="just">
              <a:buAutoNum type="arabicParenBoth"/>
            </a:pPr>
            <a:r>
              <a:rPr lang="en-US" sz="1800" b="1" i="0" dirty="0">
                <a:solidFill>
                  <a:srgbClr val="FF0000"/>
                </a:solidFill>
                <a:effectLst/>
                <a:latin typeface="TimesNewRomanMTStd"/>
              </a:rPr>
              <a:t>Fundamental analysis</a:t>
            </a:r>
            <a:r>
              <a:rPr lang="en-US" sz="1800" b="0" i="0" dirty="0">
                <a:solidFill>
                  <a:srgbClr val="242021"/>
                </a:solidFill>
                <a:effectLst/>
                <a:latin typeface="TimesNewRomanMTStd"/>
              </a:rPr>
              <a:t>.</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882727"/>
          </a:xfrm>
          <a:prstGeom prst="rect">
            <a:avLst/>
          </a:prstGeom>
        </p:spPr>
      </p:pic>
    </p:spTree>
    <p:extLst>
      <p:ext uri="{BB962C8B-B14F-4D97-AF65-F5344CB8AC3E}">
        <p14:creationId xmlns:p14="http://schemas.microsoft.com/office/powerpoint/2010/main" val="5416439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01503"/>
            <a:ext cx="11079241" cy="524153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1800" b="0" i="0" dirty="0">
              <a:solidFill>
                <a:srgbClr val="242021"/>
              </a:solidFill>
              <a:effectLst/>
              <a:latin typeface="TimesNewRomanMTStd"/>
            </a:endParaRPr>
          </a:p>
          <a:p>
            <a:pPr algn="just"/>
            <a:r>
              <a:rPr lang="en-US" sz="1800" b="1" i="0" dirty="0">
                <a:solidFill>
                  <a:srgbClr val="242021"/>
                </a:solidFill>
                <a:effectLst/>
                <a:latin typeface="Gotham-Bold"/>
              </a:rPr>
              <a:t>Yardsticks. </a:t>
            </a:r>
          </a:p>
          <a:p>
            <a:pPr marL="285750" indent="-285750" algn="just">
              <a:buFont typeface="Arial" panose="020B0604020202020204" pitchFamily="34" charset="0"/>
              <a:buChar char="•"/>
            </a:pPr>
            <a:r>
              <a:rPr lang="en-US" sz="1800" b="0" i="0" dirty="0">
                <a:solidFill>
                  <a:srgbClr val="242021"/>
                </a:solidFill>
                <a:effectLst/>
                <a:latin typeface="TimesNewRomanMTStd"/>
              </a:rPr>
              <a:t>An </a:t>
            </a:r>
            <a:r>
              <a:rPr lang="en-US" sz="1800" b="0" i="0" dirty="0">
                <a:solidFill>
                  <a:srgbClr val="FF0000"/>
                </a:solidFill>
                <a:effectLst/>
                <a:latin typeface="TimesNewRomanMTStd"/>
              </a:rPr>
              <a:t>approach that is sometimes useful is </a:t>
            </a:r>
            <a:r>
              <a:rPr lang="en-US" sz="1800" b="0" i="0" u="sng" dirty="0">
                <a:solidFill>
                  <a:srgbClr val="FF0000"/>
                </a:solidFill>
                <a:effectLst/>
                <a:latin typeface="TimesNewRomanMTStd"/>
              </a:rPr>
              <a:t>to identify reasonable “yardstick” companies </a:t>
            </a:r>
            <a:r>
              <a:rPr lang="en-US" sz="1800" b="0" i="0" dirty="0">
                <a:solidFill>
                  <a:srgbClr val="FF0000"/>
                </a:solidFill>
                <a:effectLst/>
                <a:latin typeface="TimesNewRomanMTStd"/>
              </a:rPr>
              <a:t>for which </a:t>
            </a:r>
            <a:r>
              <a:rPr lang="en-US" sz="1800" b="1" i="0" u="sng" dirty="0">
                <a:solidFill>
                  <a:srgbClr val="FF0000"/>
                </a:solidFill>
                <a:effectLst/>
                <a:latin typeface="TimesNewRomanMTStd"/>
              </a:rPr>
              <a:t>public </a:t>
            </a:r>
            <a:r>
              <a:rPr lang="en-US" sz="1800" b="0" i="0" dirty="0">
                <a:solidFill>
                  <a:srgbClr val="FF0000"/>
                </a:solidFill>
                <a:effectLst/>
                <a:latin typeface="TimesNewRomanMTStd"/>
              </a:rPr>
              <a:t>(and possibly nonpublic) </a:t>
            </a:r>
            <a:r>
              <a:rPr lang="en-US" sz="1800" b="0" i="0" u="sng" dirty="0">
                <a:solidFill>
                  <a:srgbClr val="FF0000"/>
                </a:solidFill>
                <a:effectLst/>
                <a:latin typeface="TimesNewRomanMTStd"/>
              </a:rPr>
              <a:t>data are available</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a:t>
            </a:r>
            <a:r>
              <a:rPr lang="en-US" sz="1800" b="0" i="0" dirty="0">
                <a:solidFill>
                  <a:srgbClr val="FF0000"/>
                </a:solidFill>
                <a:effectLst/>
                <a:latin typeface="TimesNewRomanMTStd"/>
              </a:rPr>
              <a:t> </a:t>
            </a:r>
            <a:r>
              <a:rPr lang="en-US" sz="1800" b="1" i="0" dirty="0">
                <a:solidFill>
                  <a:srgbClr val="FF0000"/>
                </a:solidFill>
                <a:effectLst/>
                <a:latin typeface="TimesNewRomanMTStd"/>
              </a:rPr>
              <a:t>yardstick</a:t>
            </a:r>
            <a:r>
              <a:rPr lang="en-US" sz="1800" b="0" i="0" dirty="0">
                <a:solidFill>
                  <a:srgbClr val="FF0000"/>
                </a:solidFill>
                <a:effectLst/>
                <a:latin typeface="TimesNewRomanMTStd"/>
              </a:rPr>
              <a:t> is a firm that is comparable to the venture on some dimensions that are important to the forecast</a:t>
            </a:r>
            <a:r>
              <a:rPr lang="en-US" sz="1800" b="0" i="0" dirty="0">
                <a:solidFill>
                  <a:srgbClr val="242021"/>
                </a:solidFill>
                <a:effectLst/>
                <a:latin typeface="TimesNewRomanMTStd"/>
              </a:rPr>
              <a:t>. Actual comparability may not need to be very close. </a:t>
            </a:r>
          </a:p>
          <a:p>
            <a:pPr marL="285750" indent="-285750" algn="just">
              <a:buFont typeface="Arial" panose="020B0604020202020204" pitchFamily="34" charset="0"/>
              <a:buChar char="•"/>
            </a:pPr>
            <a:r>
              <a:rPr lang="en-US" sz="1800" b="0" i="0" dirty="0">
                <a:solidFill>
                  <a:srgbClr val="242021"/>
                </a:solidFill>
                <a:effectLst/>
                <a:latin typeface="TimesNewRomanMTStd"/>
              </a:rPr>
              <a:t>Depending on the kind of information we wish to forecast, </a:t>
            </a:r>
            <a:r>
              <a:rPr lang="en-US" sz="1800" b="0" i="0" dirty="0">
                <a:solidFill>
                  <a:srgbClr val="FF0000"/>
                </a:solidFill>
                <a:effectLst/>
                <a:latin typeface="TimesNewRomanMTStd"/>
              </a:rPr>
              <a:t>it is </a:t>
            </a:r>
            <a:r>
              <a:rPr lang="en-US" b="1" u="sng" dirty="0">
                <a:solidFill>
                  <a:srgbClr val="FF0000"/>
                </a:solidFill>
                <a:latin typeface="TimesNewRomanMTStd"/>
              </a:rPr>
              <a:t>not</a:t>
            </a:r>
            <a:r>
              <a:rPr lang="en-US" b="1" dirty="0">
                <a:solidFill>
                  <a:srgbClr val="FF0000"/>
                </a:solidFill>
                <a:latin typeface="TimesNewRomanMTStd"/>
              </a:rPr>
              <a:t> </a:t>
            </a:r>
            <a:r>
              <a:rPr lang="en-US" dirty="0">
                <a:solidFill>
                  <a:srgbClr val="FF0000"/>
                </a:solidFill>
                <a:latin typeface="TimesNewRomanMTStd"/>
              </a:rPr>
              <a:t>even necessary that a yardstick firm be producing the same product.</a:t>
            </a: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Comparability </a:t>
            </a:r>
            <a:r>
              <a:rPr lang="en-US" sz="1800" b="0" i="0" dirty="0">
                <a:solidFill>
                  <a:srgbClr val="FF0000"/>
                </a:solidFill>
                <a:effectLst/>
                <a:latin typeface="TimesNewRomanMTStd"/>
              </a:rPr>
              <a:t>can be based on factors such as the </a:t>
            </a:r>
            <a:r>
              <a:rPr lang="en-US" sz="1800" b="0" i="0" u="sng" dirty="0">
                <a:solidFill>
                  <a:srgbClr val="FF0000"/>
                </a:solidFill>
                <a:effectLst/>
                <a:latin typeface="TimesNewRomanMTStd"/>
              </a:rPr>
              <a:t>expected market</a:t>
            </a:r>
            <a:r>
              <a:rPr lang="en-US" sz="1800" b="0" i="0" dirty="0">
                <a:solidFill>
                  <a:srgbClr val="FF0000"/>
                </a:solidFill>
                <a:effectLst/>
                <a:latin typeface="TimesNewRomanMTStd"/>
              </a:rPr>
              <a:t>, </a:t>
            </a:r>
            <a:r>
              <a:rPr lang="en-US" sz="1800" b="0" i="0" u="sng" dirty="0">
                <a:solidFill>
                  <a:srgbClr val="FF0000"/>
                </a:solidFill>
                <a:effectLst/>
                <a:latin typeface="TimesNewRomanMTStd"/>
              </a:rPr>
              <a:t>distribution channels</a:t>
            </a:r>
            <a:r>
              <a:rPr lang="en-US" sz="1800" b="0" i="0" dirty="0">
                <a:solidFill>
                  <a:srgbClr val="FF0000"/>
                </a:solidFill>
                <a:effectLst/>
                <a:latin typeface="TimesNewRomanMTStd"/>
              </a:rPr>
              <a:t>, </a:t>
            </a:r>
            <a:r>
              <a:rPr lang="en-US" sz="1800" b="0" i="0" u="sng" dirty="0">
                <a:solidFill>
                  <a:srgbClr val="FF0000"/>
                </a:solidFill>
                <a:effectLst/>
                <a:latin typeface="TimesNewRomanMTStd"/>
              </a:rPr>
              <a:t>adoption rates</a:t>
            </a:r>
            <a:r>
              <a:rPr lang="en-US" sz="1800" b="0" i="0" dirty="0">
                <a:solidFill>
                  <a:srgbClr val="FF0000"/>
                </a:solidFill>
                <a:effectLst/>
                <a:latin typeface="TimesNewRomanMTStd"/>
              </a:rPr>
              <a:t>, </a:t>
            </a:r>
            <a:r>
              <a:rPr lang="en-US" sz="1800" b="0" i="0" u="sng" dirty="0">
                <a:solidFill>
                  <a:srgbClr val="FF0000"/>
                </a:solidFill>
                <a:effectLst/>
                <a:latin typeface="TimesNewRomanMTStd"/>
              </a:rPr>
              <a:t>usage rates</a:t>
            </a:r>
            <a:r>
              <a:rPr lang="en-US" sz="1800" b="0" i="0" dirty="0">
                <a:solidFill>
                  <a:srgbClr val="FF0000"/>
                </a:solidFill>
                <a:effectLst/>
                <a:latin typeface="TimesNewRomanMTStd"/>
              </a:rPr>
              <a:t>, </a:t>
            </a:r>
            <a:r>
              <a:rPr lang="en-US" sz="1800" b="0" i="0" u="sng" dirty="0">
                <a:solidFill>
                  <a:srgbClr val="FF0000"/>
                </a:solidFill>
                <a:effectLst/>
                <a:latin typeface="TimesNewRomanMTStd"/>
              </a:rPr>
              <a:t>repurchase rates</a:t>
            </a:r>
            <a:r>
              <a:rPr lang="en-US" sz="1800" b="0" i="0" dirty="0">
                <a:solidFill>
                  <a:srgbClr val="FF0000"/>
                </a:solidFill>
                <a:effectLst/>
                <a:latin typeface="TimesNewRomanMTStd"/>
              </a:rPr>
              <a:t>, </a:t>
            </a:r>
            <a:r>
              <a:rPr lang="en-US" sz="1800" b="0" i="0" u="sng" dirty="0">
                <a:solidFill>
                  <a:srgbClr val="FF0000"/>
                </a:solidFill>
                <a:effectLst/>
                <a:latin typeface="TimesNewRomanMTStd"/>
              </a:rPr>
              <a:t>uniqueness of the product</a:t>
            </a:r>
            <a:r>
              <a:rPr lang="en-US" sz="1800" b="0" i="0" dirty="0">
                <a:solidFill>
                  <a:srgbClr val="FF0000"/>
                </a:solidFill>
                <a:effectLst/>
                <a:latin typeface="TimesNewRomanMTStd"/>
              </a:rPr>
              <a:t>, or </a:t>
            </a:r>
            <a:r>
              <a:rPr lang="en-US" sz="1800" b="0" i="0" u="sng" dirty="0">
                <a:solidFill>
                  <a:srgbClr val="FF0000"/>
                </a:solidFill>
                <a:effectLst/>
                <a:latin typeface="TimesNewRomanMTStd"/>
              </a:rPr>
              <a:t>technology</a:t>
            </a:r>
            <a:r>
              <a:rPr lang="en-US" sz="1800" b="0" i="0" dirty="0">
                <a:solidFill>
                  <a:srgbClr val="FF0000"/>
                </a:solidFill>
                <a:effectLst/>
                <a:latin typeface="TimesNewRomanMTStd"/>
              </a:rPr>
              <a:t>.</a:t>
            </a:r>
          </a:p>
          <a:p>
            <a:pPr marL="285750" indent="-285750" algn="just">
              <a:buFont typeface="Arial" panose="020B0604020202020204" pitchFamily="34" charset="0"/>
              <a:buChar char="•"/>
            </a:pPr>
            <a:r>
              <a:rPr lang="en-US" sz="1800" b="1" i="0" u="sng" dirty="0">
                <a:solidFill>
                  <a:srgbClr val="242021"/>
                </a:solidFill>
                <a:effectLst/>
                <a:latin typeface="TimesNewRomanMTStd"/>
              </a:rPr>
              <a:t>Data availability </a:t>
            </a:r>
            <a:r>
              <a:rPr lang="en-US" sz="1800" b="1" i="0" dirty="0">
                <a:solidFill>
                  <a:srgbClr val="242021"/>
                </a:solidFill>
                <a:effectLst/>
                <a:latin typeface="TimesNewRomanMTStd"/>
              </a:rPr>
              <a:t>is one advantage of the yardstick approach. </a:t>
            </a:r>
          </a:p>
          <a:p>
            <a:pPr marL="285750" indent="-285750" algn="just">
              <a:buFont typeface="Arial" panose="020B0604020202020204" pitchFamily="34" charset="0"/>
              <a:buChar char="•"/>
            </a:pPr>
            <a:r>
              <a:rPr lang="en-US" sz="1800" b="0" i="0" dirty="0">
                <a:solidFill>
                  <a:srgbClr val="242021"/>
                </a:solidFill>
                <a:effectLst/>
                <a:latin typeface="TimesNewRomanMTStd"/>
              </a:rPr>
              <a:t>Many small companies go public every year. </a:t>
            </a:r>
          </a:p>
          <a:p>
            <a:pPr marL="285750" indent="-285750" algn="just">
              <a:buFont typeface="Arial" panose="020B0604020202020204" pitchFamily="34" charset="0"/>
              <a:buChar char="•"/>
            </a:pPr>
            <a:r>
              <a:rPr lang="en-US" sz="1800" b="0" i="0" dirty="0">
                <a:solidFill>
                  <a:srgbClr val="242021"/>
                </a:solidFill>
                <a:effectLst/>
                <a:latin typeface="TimesNewRomanMTStd"/>
              </a:rPr>
              <a:t>In the process, they often supply a great deal of information about the period before the company was public. </a:t>
            </a:r>
          </a:p>
          <a:p>
            <a:pPr marL="285750" indent="-285750" algn="just">
              <a:buFont typeface="Arial" panose="020B0604020202020204" pitchFamily="34" charset="0"/>
              <a:buChar char="•"/>
            </a:pPr>
            <a:r>
              <a:rPr lang="en-US" sz="1800" b="0" i="0" dirty="0">
                <a:solidFill>
                  <a:srgbClr val="242021"/>
                </a:solidFill>
                <a:effectLst/>
                <a:latin typeface="TimesNewRomanMTStd"/>
              </a:rPr>
              <a:t>Companies that go public are </a:t>
            </a:r>
            <a:r>
              <a:rPr lang="en-US" sz="1800" b="0" i="0" u="sng" dirty="0">
                <a:solidFill>
                  <a:srgbClr val="242021"/>
                </a:solidFill>
                <a:effectLst/>
                <a:latin typeface="TimesNewRomanMTStd"/>
              </a:rPr>
              <a:t>ideal candidates </a:t>
            </a:r>
            <a:r>
              <a:rPr lang="en-US" sz="1800" b="0" i="0" dirty="0">
                <a:solidFill>
                  <a:srgbClr val="242021"/>
                </a:solidFill>
                <a:effectLst/>
                <a:latin typeface="TimesNewRomanMTStd"/>
              </a:rPr>
              <a:t>for assessing revenue growth potential. </a:t>
            </a:r>
          </a:p>
          <a:p>
            <a:pPr marL="285750" indent="-285750" algn="just">
              <a:buFont typeface="Arial" panose="020B0604020202020204" pitchFamily="34" charset="0"/>
              <a:buChar char="•"/>
            </a:pPr>
            <a:r>
              <a:rPr lang="en-US" sz="1800" b="0" i="0" dirty="0">
                <a:solidFill>
                  <a:srgbClr val="242021"/>
                </a:solidFill>
                <a:effectLst/>
                <a:latin typeface="TimesNewRomanMTStd"/>
              </a:rPr>
              <a:t>However, revenue estimates based on public companies are by nature optimistic for a new venture. </a:t>
            </a:r>
          </a:p>
          <a:p>
            <a:pPr marL="285750" indent="-285750" algn="just">
              <a:buFont typeface="Arial" panose="020B0604020202020204" pitchFamily="34" charset="0"/>
              <a:buChar char="•"/>
            </a:pPr>
            <a:r>
              <a:rPr lang="en-US" sz="1800" b="1" i="0" dirty="0">
                <a:solidFill>
                  <a:srgbClr val="242021"/>
                </a:solidFill>
                <a:effectLst/>
                <a:latin typeface="TimesNewRomanMTStd"/>
              </a:rPr>
              <a:t>Public firms </a:t>
            </a:r>
            <a:r>
              <a:rPr lang="en-US" sz="1800" b="0" i="0" dirty="0">
                <a:solidFill>
                  <a:srgbClr val="242021"/>
                </a:solidFill>
                <a:effectLst/>
                <a:latin typeface="TimesNewRomanMTStd"/>
              </a:rPr>
              <a:t>are success stories and have already survived for longer than the typical new venture. </a:t>
            </a:r>
          </a:p>
          <a:p>
            <a:pPr marL="285750" indent="-285750" algn="just">
              <a:buFont typeface="Arial" panose="020B0604020202020204" pitchFamily="34" charset="0"/>
              <a:buChar char="•"/>
            </a:pPr>
            <a:r>
              <a:rPr lang="en-US" sz="1800" b="0" i="0" dirty="0">
                <a:solidFill>
                  <a:srgbClr val="242021"/>
                </a:solidFill>
                <a:effectLst/>
                <a:latin typeface="TimesNewRomanMTStd"/>
              </a:rPr>
              <a:t>Moreover, issuing shares publicly suggests that the firms have grown rapidly enough that outside equity financing has become important for growth. </a:t>
            </a:r>
          </a:p>
          <a:p>
            <a:pPr algn="just"/>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1"/>
            <a:ext cx="2383737" cy="582818"/>
          </a:xfrm>
          <a:prstGeom prst="rect">
            <a:avLst/>
          </a:prstGeom>
        </p:spPr>
      </p:pic>
    </p:spTree>
    <p:extLst>
      <p:ext uri="{BB962C8B-B14F-4D97-AF65-F5344CB8AC3E}">
        <p14:creationId xmlns:p14="http://schemas.microsoft.com/office/powerpoint/2010/main" val="14615203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10993"/>
            <a:ext cx="11217786" cy="560895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1800" b="0" i="0" dirty="0">
              <a:solidFill>
                <a:srgbClr val="242021"/>
              </a:solidFill>
              <a:effectLst/>
              <a:latin typeface="TimesNewRomanMTStd"/>
            </a:endParaRPr>
          </a:p>
          <a:p>
            <a:pPr algn="just"/>
            <a:r>
              <a:rPr lang="en-US" sz="1800" b="1" i="0" dirty="0">
                <a:solidFill>
                  <a:srgbClr val="242021"/>
                </a:solidFill>
                <a:effectLst/>
                <a:latin typeface="Gotham-Bold"/>
              </a:rPr>
              <a:t>Yardsticks. </a:t>
            </a:r>
            <a:r>
              <a:rPr lang="en-US" sz="1800" b="1" i="1" dirty="0">
                <a:solidFill>
                  <a:srgbClr val="242021"/>
                </a:solidFill>
                <a:effectLst/>
                <a:latin typeface="Gotham-Bold"/>
              </a:rPr>
              <a:t>(cont.)</a:t>
            </a:r>
          </a:p>
          <a:p>
            <a:pPr marL="285750" indent="-285750" algn="just">
              <a:buFont typeface="Arial" panose="020B0604020202020204" pitchFamily="34" charset="0"/>
              <a:buChar char="•"/>
            </a:pPr>
            <a:r>
              <a:rPr lang="en-US" sz="1800" b="0" i="0" dirty="0">
                <a:solidFill>
                  <a:srgbClr val="FF0000"/>
                </a:solidFill>
                <a:effectLst/>
                <a:latin typeface="TimesNewRomanMTStd"/>
              </a:rPr>
              <a:t>By studying the experiences of yardstick companies,</a:t>
            </a:r>
            <a:r>
              <a:rPr lang="en-US" dirty="0">
                <a:solidFill>
                  <a:srgbClr val="FF0000"/>
                </a:solidFill>
              </a:rPr>
              <a:t> </a:t>
            </a:r>
            <a:r>
              <a:rPr lang="en-US" sz="1800" b="0" i="0" u="sng" dirty="0">
                <a:solidFill>
                  <a:srgbClr val="FF0000"/>
                </a:solidFill>
                <a:effectLst/>
                <a:latin typeface="TimesNewRomanMTStd"/>
              </a:rPr>
              <a:t>the entrepreneur can obtain information on the various stages of new venture growth and their changing financing needs.</a:t>
            </a:r>
          </a:p>
          <a:p>
            <a:pPr marL="285750" indent="-285750" algn="just">
              <a:buFont typeface="Arial" panose="020B0604020202020204" pitchFamily="34" charset="0"/>
              <a:buChar char="•"/>
            </a:pPr>
            <a:r>
              <a:rPr lang="en-US" sz="1800" b="0" i="0" dirty="0">
                <a:solidFill>
                  <a:srgbClr val="242021"/>
                </a:solidFill>
                <a:effectLst/>
                <a:latin typeface="TimesNewRomanMTStd"/>
              </a:rPr>
              <a:t>Sometimes the IPO prospectus contains enough historical data to measure revenue growth over a number of years. </a:t>
            </a:r>
          </a:p>
          <a:p>
            <a:pPr marL="285750" indent="-285750" algn="just">
              <a:buFont typeface="Arial" panose="020B0604020202020204" pitchFamily="34" charset="0"/>
              <a:buChar char="•"/>
            </a:pPr>
            <a:r>
              <a:rPr lang="en-US" sz="1800" b="0" i="0" dirty="0">
                <a:solidFill>
                  <a:srgbClr val="242021"/>
                </a:solidFill>
                <a:effectLst/>
                <a:latin typeface="TimesNewRomanMTStd"/>
              </a:rPr>
              <a:t>In some cases, there is enough historical information to infer the length of the development period before the company was able to market a product successfully and to infer the costs involved in the process.</a:t>
            </a:r>
          </a:p>
          <a:p>
            <a:pPr marL="285750" indent="-285750" algn="just">
              <a:buFont typeface="Arial" panose="020B0604020202020204" pitchFamily="34" charset="0"/>
              <a:buChar char="•"/>
            </a:pPr>
            <a:r>
              <a:rPr lang="en-US" sz="1800" b="0" i="0" dirty="0">
                <a:solidFill>
                  <a:srgbClr val="242021"/>
                </a:solidFill>
                <a:effectLst/>
                <a:latin typeface="TimesNewRomanMTStd"/>
              </a:rPr>
              <a:t>Financial information from yardsticks has value beyond forecasting. </a:t>
            </a:r>
          </a:p>
          <a:p>
            <a:pPr marL="285750" indent="-285750" algn="just">
              <a:buFont typeface="Arial" panose="020B0604020202020204" pitchFamily="34" charset="0"/>
              <a:buChar char="•"/>
            </a:pPr>
            <a:r>
              <a:rPr lang="en-US" sz="1800" b="0" i="0" dirty="0">
                <a:solidFill>
                  <a:srgbClr val="242021"/>
                </a:solidFill>
                <a:effectLst/>
                <a:latin typeface="TimesNewRomanMTStd"/>
              </a:rPr>
              <a:t>The prospectus also contains information on how those companies met their financing needs before going public.</a:t>
            </a:r>
          </a:p>
          <a:p>
            <a:pPr marL="285750" indent="-285750" algn="just">
              <a:buFont typeface="Arial" panose="020B0604020202020204" pitchFamily="34" charset="0"/>
              <a:buChar char="•"/>
            </a:pPr>
            <a:r>
              <a:rPr lang="en-US" sz="1800" b="0" i="0" dirty="0">
                <a:solidFill>
                  <a:srgbClr val="242021"/>
                </a:solidFill>
                <a:effectLst/>
                <a:latin typeface="TimesNewRomanMTStd"/>
              </a:rPr>
              <a:t>Each company can serve as a case study, providing insight into the financing choices the entrepreneur faces. </a:t>
            </a:r>
          </a:p>
          <a:p>
            <a:pPr marL="285750" indent="-285750" algn="just">
              <a:buFont typeface="Arial" panose="020B0604020202020204" pitchFamily="34" charset="0"/>
              <a:buChar char="•"/>
            </a:pPr>
            <a:r>
              <a:rPr lang="en-US" sz="1800" b="0" i="0" dirty="0">
                <a:solidFill>
                  <a:srgbClr val="242021"/>
                </a:solidFill>
                <a:effectLst/>
                <a:latin typeface="TimesNewRomanMTStd"/>
              </a:rPr>
              <a:t>In addition, the companies’ financial statements can aid in formulating the assumptions the entrepreneur needs for projecting the financial statements of the new venture.</a:t>
            </a:r>
          </a:p>
          <a:p>
            <a:pPr marL="285750" indent="-285750" algn="just">
              <a:buFont typeface="Arial" panose="020B0604020202020204" pitchFamily="34" charset="0"/>
              <a:buChar char="•"/>
            </a:pPr>
            <a:r>
              <a:rPr lang="en-US" sz="1800" b="0" i="0" dirty="0">
                <a:solidFill>
                  <a:srgbClr val="242021"/>
                </a:solidFill>
                <a:effectLst/>
                <a:latin typeface="TimesNewRomanMTStd"/>
              </a:rPr>
              <a:t>IPO prospectuses are available from various sources, including the issuing company and the underwriter. </a:t>
            </a:r>
          </a:p>
          <a:p>
            <a:pPr marL="285750" indent="-285750" algn="just">
              <a:buFont typeface="Arial" panose="020B0604020202020204" pitchFamily="34" charset="0"/>
              <a:buChar char="•"/>
            </a:pPr>
            <a:r>
              <a:rPr lang="en-US" sz="1800" b="0" i="0" dirty="0">
                <a:solidFill>
                  <a:srgbClr val="242021"/>
                </a:solidFill>
                <a:effectLst/>
                <a:latin typeface="TimesNewRomanMTStd"/>
              </a:rPr>
              <a:t>The SEC maintains an electronic database of prospectuses and other corporate submissions on its EDGAR website.</a:t>
            </a:r>
          </a:p>
          <a:p>
            <a:pPr marL="285750" indent="-285750" algn="just">
              <a:buFont typeface="Arial" panose="020B0604020202020204" pitchFamily="34" charset="0"/>
              <a:buChar char="•"/>
            </a:pPr>
            <a:r>
              <a:rPr lang="en-US" sz="1800" b="0" i="0" dirty="0">
                <a:solidFill>
                  <a:srgbClr val="242021"/>
                </a:solidFill>
                <a:effectLst/>
                <a:latin typeface="TimesNewRomanMTStd"/>
              </a:rPr>
              <a:t>How can we use the sales information from yardsticks to generate a revenue forecast? The techniques are fundamentally the same as for an established business using its own historical revenue. </a:t>
            </a:r>
          </a:p>
          <a:p>
            <a:pPr marL="285750" indent="-285750" algn="just">
              <a:buFont typeface="Arial" panose="020B0604020202020204" pitchFamily="34" charset="0"/>
              <a:buChar char="•"/>
            </a:pPr>
            <a:r>
              <a:rPr lang="en-US" sz="1800" b="0" i="0" dirty="0">
                <a:solidFill>
                  <a:srgbClr val="242021"/>
                </a:solidFill>
                <a:effectLst/>
                <a:latin typeface="TimesNewRomanMTStd"/>
              </a:rPr>
              <a:t>For an existing business, its own historical experience is simply one yardstick that is likely to be particularly good. </a:t>
            </a:r>
          </a:p>
          <a:p>
            <a:pPr marL="285750" indent="-285750" algn="just">
              <a:buFont typeface="Arial" panose="020B0604020202020204" pitchFamily="34" charset="0"/>
              <a:buChar char="•"/>
            </a:pPr>
            <a:r>
              <a:rPr lang="en-US" sz="1800" b="0" i="0" dirty="0">
                <a:solidFill>
                  <a:srgbClr val="242021"/>
                </a:solidFill>
                <a:effectLst/>
                <a:latin typeface="TimesNewRomanMTStd"/>
              </a:rPr>
              <a:t>For a new venture, this convenient sales record is not available, but the task is the same—to use historical sales experience (in this case, of other firms) to generate a forecast.</a:t>
            </a:r>
          </a:p>
          <a:p>
            <a:pPr algn="just"/>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432589" y="635710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95043"/>
            <a:ext cx="2383737" cy="495154"/>
          </a:xfrm>
          <a:prstGeom prst="rect">
            <a:avLst/>
          </a:prstGeom>
        </p:spPr>
      </p:pic>
    </p:spTree>
    <p:extLst>
      <p:ext uri="{BB962C8B-B14F-4D97-AF65-F5344CB8AC3E}">
        <p14:creationId xmlns:p14="http://schemas.microsoft.com/office/powerpoint/2010/main" val="16409877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5368" y="789601"/>
            <a:ext cx="11079241" cy="51155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i="0" dirty="0">
                <a:solidFill>
                  <a:srgbClr val="242021"/>
                </a:solidFill>
                <a:effectLst/>
                <a:latin typeface="Gotham-Bold"/>
              </a:rPr>
              <a:t>Fundamental analysis. </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Fundamental analysis </a:t>
            </a:r>
            <a:r>
              <a:rPr lang="en-US" sz="1800" b="0" i="0" u="sng" dirty="0">
                <a:solidFill>
                  <a:srgbClr val="FF0000"/>
                </a:solidFill>
                <a:effectLst/>
                <a:latin typeface="TimesNewRomanMTStd"/>
              </a:rPr>
              <a:t>is an alternative to reliance on yardsticks</a:t>
            </a:r>
            <a:r>
              <a:rPr lang="en-US" sz="1800" b="0" i="0" dirty="0">
                <a:solidFill>
                  <a:srgbClr val="FF0000"/>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Approaches to fundamental analysis </a:t>
            </a:r>
            <a:r>
              <a:rPr lang="en-US" sz="1800" b="0" i="0" u="sng" dirty="0">
                <a:solidFill>
                  <a:srgbClr val="242021"/>
                </a:solidFill>
                <a:effectLst/>
                <a:latin typeface="TimesNewRomanMTStd"/>
              </a:rPr>
              <a:t>can vary. </a:t>
            </a:r>
          </a:p>
          <a:p>
            <a:pPr marL="285750" indent="-285750" algn="just">
              <a:buFont typeface="Arial" panose="020B0604020202020204" pitchFamily="34" charset="0"/>
              <a:buChar char="•"/>
            </a:pPr>
            <a:r>
              <a:rPr lang="en-US" sz="1800" b="0" i="0" dirty="0">
                <a:solidFill>
                  <a:srgbClr val="242021"/>
                </a:solidFill>
                <a:effectLst/>
                <a:latin typeface="TimesNewRomanMTStd"/>
              </a:rPr>
              <a:t>For a venture such as a coffee shop that is similar to others already in operation, </a:t>
            </a:r>
            <a:r>
              <a:rPr lang="en-US" sz="1800" b="0" i="0" u="sng" dirty="0">
                <a:solidFill>
                  <a:srgbClr val="242021"/>
                </a:solidFill>
                <a:effectLst/>
                <a:latin typeface="TimesNewRomanMTStd"/>
              </a:rPr>
              <a:t>the fundamental approach might be mainly empirical</a:t>
            </a:r>
            <a:r>
              <a:rPr lang="en-US" sz="1800" b="0" i="0" dirty="0">
                <a:solidFill>
                  <a:srgbClr val="242021"/>
                </a:solidFill>
                <a:effectLst/>
                <a:latin typeface="TimesNewRomanMTStd"/>
              </a:rPr>
              <a:t>, such as observing the traffic at other coffee shops, analyzing their product offerings and pricing, and talking to customers.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Total revenue is a function of days and hours of operation, customers per hour, and average transaction size—all factors driven by product mix, advertising, competition, and location.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For example, suppose you have researched two different coffee shops—one in a neighborhood that is active from early morning until late in the evening, including weekends, and one in a location such that it primarily serves employees of nearby businesses that are open standard hours. Your estimates of revenue are as follow:</a:t>
            </a:r>
            <a:r>
              <a:rPr lang="en-US" dirty="0"/>
              <a:t> </a:t>
            </a:r>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endParaRPr lang="en-US" dirty="0"/>
          </a:p>
          <a:p>
            <a:pPr algn="just"/>
            <a:br>
              <a:rPr lang="en-US" dirty="0"/>
            </a:b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719483"/>
          </a:xfrm>
          <a:prstGeom prst="rect">
            <a:avLst/>
          </a:prstGeom>
        </p:spPr>
      </p:pic>
      <p:pic>
        <p:nvPicPr>
          <p:cNvPr id="4" name="Picture 3">
            <a:extLst>
              <a:ext uri="{FF2B5EF4-FFF2-40B4-BE49-F238E27FC236}">
                <a16:creationId xmlns:a16="http://schemas.microsoft.com/office/drawing/2014/main" id="{AC0BD16A-C87B-2937-8468-BE0CB0A0A3F8}"/>
              </a:ext>
            </a:extLst>
          </p:cNvPr>
          <p:cNvPicPr>
            <a:picLocks noChangeAspect="1"/>
          </p:cNvPicPr>
          <p:nvPr/>
        </p:nvPicPr>
        <p:blipFill>
          <a:blip r:embed="rId4"/>
          <a:stretch>
            <a:fillRect/>
          </a:stretch>
        </p:blipFill>
        <p:spPr>
          <a:xfrm>
            <a:off x="1844963" y="4830618"/>
            <a:ext cx="8020050" cy="982172"/>
          </a:xfrm>
          <a:prstGeom prst="rect">
            <a:avLst/>
          </a:prstGeom>
        </p:spPr>
      </p:pic>
    </p:spTree>
    <p:extLst>
      <p:ext uri="{BB962C8B-B14F-4D97-AF65-F5344CB8AC3E}">
        <p14:creationId xmlns:p14="http://schemas.microsoft.com/office/powerpoint/2010/main" val="40559435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6379" y="1295009"/>
            <a:ext cx="10564203" cy="41831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1800" b="0" i="0" dirty="0">
                <a:solidFill>
                  <a:srgbClr val="242021"/>
                </a:solidFill>
                <a:effectLst/>
                <a:latin typeface="TimesNewRomanMTStd"/>
              </a:rPr>
              <a:t>As the evidence indicates, </a:t>
            </a:r>
            <a:r>
              <a:rPr lang="en-US" sz="1800" b="0" i="0" u="sng" dirty="0">
                <a:solidFill>
                  <a:srgbClr val="242021"/>
                </a:solidFill>
                <a:effectLst/>
                <a:latin typeface="TimesNewRomanMTStd"/>
              </a:rPr>
              <a:t>revenue is sensitive to location. </a:t>
            </a:r>
          </a:p>
          <a:p>
            <a:pPr marL="285750" indent="-285750" algn="just">
              <a:buFont typeface="Arial" panose="020B0604020202020204" pitchFamily="34" charset="0"/>
              <a:buChar char="•"/>
            </a:pPr>
            <a:endParaRPr lang="en-US" sz="1800" b="0" i="0" u="sng"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While the business and entertainment location generates significantly more revenue, it is also likely to incur higher rent and entails longer hours of operation, resulting in higher expenses.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By comparing different locations and constructing a complete financial model for each, </a:t>
            </a:r>
            <a:r>
              <a:rPr lang="en-US" sz="1800" b="0" i="0" u="sng" dirty="0">
                <a:solidFill>
                  <a:srgbClr val="242021"/>
                </a:solidFill>
                <a:effectLst/>
                <a:latin typeface="TimesNewRomanMTStd"/>
              </a:rPr>
              <a:t>the entrepreneur can refine the location decision.</a:t>
            </a:r>
          </a:p>
          <a:p>
            <a:pPr algn="just"/>
            <a:endParaRPr lang="en-US" sz="1800" b="0" i="0" dirty="0">
              <a:solidFill>
                <a:srgbClr val="242021"/>
              </a:solidFill>
              <a:effectLst/>
              <a:latin typeface="TimesNewRomanMTStd"/>
            </a:endParaRPr>
          </a:p>
          <a:p>
            <a:pPr algn="just"/>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779968" y="-1228160"/>
            <a:ext cx="2383737" cy="1215073"/>
          </a:xfrm>
          <a:prstGeom prst="rect">
            <a:avLst/>
          </a:prstGeom>
        </p:spPr>
      </p:pic>
    </p:spTree>
    <p:extLst>
      <p:ext uri="{BB962C8B-B14F-4D97-AF65-F5344CB8AC3E}">
        <p14:creationId xmlns:p14="http://schemas.microsoft.com/office/powerpoint/2010/main" val="14205505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0795" y="1193166"/>
            <a:ext cx="11079241" cy="40078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Demand and Supply Considerations (cont.)</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1" i="0" dirty="0">
                <a:solidFill>
                  <a:srgbClr val="FF0000"/>
                </a:solidFill>
                <a:effectLst/>
                <a:latin typeface="TimesNewRomanMTStd"/>
              </a:rPr>
              <a:t>Revenue estimates </a:t>
            </a:r>
            <a:r>
              <a:rPr lang="en-US" sz="1800" b="0" i="0" dirty="0">
                <a:solidFill>
                  <a:srgbClr val="FF0000"/>
                </a:solidFill>
                <a:effectLst/>
                <a:latin typeface="TimesNewRomanMTStd"/>
              </a:rPr>
              <a:t>for a venture can be generated from either the </a:t>
            </a:r>
            <a:r>
              <a:rPr lang="en-US" sz="1800" b="0" i="0" u="sng" dirty="0">
                <a:solidFill>
                  <a:srgbClr val="FF0000"/>
                </a:solidFill>
                <a:effectLst/>
                <a:latin typeface="TimesNewRomanMTStd"/>
              </a:rPr>
              <a:t>demand side </a:t>
            </a:r>
            <a:r>
              <a:rPr lang="en-US" sz="1800" b="0" i="0" dirty="0">
                <a:solidFill>
                  <a:srgbClr val="FF0000"/>
                </a:solidFill>
                <a:effectLst/>
                <a:latin typeface="TimesNewRomanMTStd"/>
              </a:rPr>
              <a:t>or the </a:t>
            </a:r>
            <a:r>
              <a:rPr lang="en-US" sz="1800" b="0" i="0" u="sng" dirty="0">
                <a:solidFill>
                  <a:srgbClr val="FF0000"/>
                </a:solidFill>
                <a:effectLst/>
                <a:latin typeface="TimesNewRomanMTStd"/>
              </a:rPr>
              <a:t>supply side. </a:t>
            </a: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1" i="0" dirty="0">
                <a:solidFill>
                  <a:srgbClr val="242021"/>
                </a:solidFill>
                <a:effectLst/>
                <a:latin typeface="TimesNewRomanMTStd"/>
              </a:rPr>
              <a:t>demand-side approach </a:t>
            </a:r>
            <a:r>
              <a:rPr lang="en-US" sz="1800" b="0" i="0" dirty="0">
                <a:solidFill>
                  <a:srgbClr val="FF0000"/>
                </a:solidFill>
                <a:effectLst/>
                <a:latin typeface="TimesNewRomanMTStd"/>
              </a:rPr>
              <a:t>assesses consumer willingness</a:t>
            </a:r>
            <a:r>
              <a:rPr lang="en-US" dirty="0">
                <a:solidFill>
                  <a:srgbClr val="FF0000"/>
                </a:solidFill>
              </a:rPr>
              <a:t> </a:t>
            </a:r>
            <a:r>
              <a:rPr lang="en-US" sz="1800" b="0" i="0" dirty="0">
                <a:solidFill>
                  <a:srgbClr val="FF0000"/>
                </a:solidFill>
                <a:effectLst/>
                <a:latin typeface="TimesNewRomanMTStd"/>
              </a:rPr>
              <a:t>and ability to buy the product, assuming that the venture has adequate capacity to supply all that is demanded. </a:t>
            </a:r>
          </a:p>
          <a:p>
            <a:pPr marL="285750" indent="-285750" algn="just">
              <a:buFont typeface="Arial" panose="020B0604020202020204" pitchFamily="34" charset="0"/>
              <a:buChar char="•"/>
            </a:pPr>
            <a:r>
              <a:rPr lang="en-US" sz="1800" b="0" i="0" dirty="0">
                <a:solidFill>
                  <a:srgbClr val="242021"/>
                </a:solidFill>
                <a:effectLst/>
                <a:latin typeface="TimesNewRomanMTStd"/>
              </a:rPr>
              <a:t>The approach </a:t>
            </a:r>
            <a:r>
              <a:rPr lang="en-US" sz="1800" b="0" i="0" dirty="0">
                <a:solidFill>
                  <a:srgbClr val="FF0000"/>
                </a:solidFill>
                <a:effectLst/>
                <a:latin typeface="TimesNewRomanMTStd"/>
              </a:rPr>
              <a:t>begins with an estimate of the </a:t>
            </a:r>
            <a:r>
              <a:rPr lang="en-US" sz="1800" b="0" i="0" u="sng" dirty="0">
                <a:solidFill>
                  <a:srgbClr val="FF0000"/>
                </a:solidFill>
                <a:effectLst/>
                <a:latin typeface="TimesNewRomanMTStd"/>
              </a:rPr>
              <a:t>venture’s market share </a:t>
            </a:r>
            <a:r>
              <a:rPr lang="en-US" sz="1800" b="0" i="0" dirty="0">
                <a:solidFill>
                  <a:srgbClr val="FF0000"/>
                </a:solidFill>
                <a:effectLst/>
                <a:latin typeface="TimesNewRomanMTStd"/>
              </a:rPr>
              <a:t>that depends on such demand-related factors as number of </a:t>
            </a:r>
            <a:r>
              <a:rPr lang="en-US" sz="1800" b="0" i="0" u="sng" dirty="0">
                <a:solidFill>
                  <a:srgbClr val="FF0000"/>
                </a:solidFill>
                <a:effectLst/>
                <a:latin typeface="TimesNewRomanMTStd"/>
              </a:rPr>
              <a:t>competitors, pricing, location, and intensity of marketing efforts. </a:t>
            </a:r>
          </a:p>
          <a:p>
            <a:pPr marL="285750" indent="-285750" algn="just">
              <a:buFont typeface="Arial" panose="020B0604020202020204" pitchFamily="34" charset="0"/>
              <a:buChar char="•"/>
            </a:pPr>
            <a:endParaRPr lang="en-US" sz="1800" b="0" i="0" u="sng"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For </a:t>
            </a:r>
            <a:r>
              <a:rPr lang="en-US" sz="1800" b="1" i="0" dirty="0">
                <a:solidFill>
                  <a:srgbClr val="FF0000"/>
                </a:solidFill>
                <a:effectLst/>
                <a:latin typeface="TimesNewRomanMTStd"/>
              </a:rPr>
              <a:t>unique products</a:t>
            </a:r>
            <a:r>
              <a:rPr lang="en-US" sz="1800" b="0" i="0" dirty="0">
                <a:solidFill>
                  <a:srgbClr val="FF0000"/>
                </a:solidFill>
                <a:effectLst/>
                <a:latin typeface="TimesNewRomanMTStd"/>
              </a:rPr>
              <a:t>, initial </a:t>
            </a:r>
            <a:r>
              <a:rPr lang="en-US" sz="1800" b="1" i="0" dirty="0">
                <a:solidFill>
                  <a:srgbClr val="FF0000"/>
                </a:solidFill>
                <a:effectLst/>
                <a:latin typeface="TimesNewRomanMTStd"/>
              </a:rPr>
              <a:t>market share is easy to estimate—100%—</a:t>
            </a:r>
            <a:r>
              <a:rPr lang="en-US" sz="1800" b="0" i="0" dirty="0">
                <a:solidFill>
                  <a:srgbClr val="FF0000"/>
                </a:solidFill>
                <a:effectLst/>
                <a:latin typeface="TimesNewRomanMTStd"/>
              </a:rPr>
              <a:t>but the size of the market is difficult to judge</a:t>
            </a:r>
            <a:r>
              <a:rPr lang="en-US" sz="1800" b="0" i="0" dirty="0">
                <a:solidFill>
                  <a:srgbClr val="242021"/>
                </a:solidFill>
                <a:effectLst/>
                <a:latin typeface="TimesNewRomanMTStd"/>
              </a:rPr>
              <a:t>, and the rate of market share erosion due to competitive entry depends on defensibility of the entrepreneur’s position.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For </a:t>
            </a:r>
            <a:r>
              <a:rPr lang="en-US" sz="1800" b="0" i="0" dirty="0">
                <a:solidFill>
                  <a:srgbClr val="FF0000"/>
                </a:solidFill>
                <a:effectLst/>
                <a:latin typeface="TimesNewRomanMTStd"/>
              </a:rPr>
              <a:t>a </a:t>
            </a:r>
            <a:r>
              <a:rPr lang="en-US" sz="1800" b="1" i="0" dirty="0">
                <a:solidFill>
                  <a:srgbClr val="FF0000"/>
                </a:solidFill>
                <a:effectLst/>
                <a:latin typeface="TimesNewRomanMTStd"/>
              </a:rPr>
              <a:t>more traditional venture</a:t>
            </a:r>
            <a:r>
              <a:rPr lang="en-US" sz="1800" b="0" i="0" dirty="0">
                <a:solidFill>
                  <a:srgbClr val="FF0000"/>
                </a:solidFill>
                <a:effectLst/>
                <a:latin typeface="TimesNewRomanMTStd"/>
              </a:rPr>
              <a:t>, </a:t>
            </a:r>
            <a:r>
              <a:rPr lang="en-US" sz="1800" b="0" i="0" u="sng" dirty="0">
                <a:solidFill>
                  <a:srgbClr val="FF0000"/>
                </a:solidFill>
                <a:effectLst/>
                <a:latin typeface="TimesNewRomanMTStd"/>
              </a:rPr>
              <a:t>the potential market size may be easy to estimate </a:t>
            </a:r>
            <a:r>
              <a:rPr lang="en-US" sz="1800" b="0" i="0" dirty="0">
                <a:solidFill>
                  <a:srgbClr val="242021"/>
                </a:solidFill>
                <a:effectLst/>
                <a:latin typeface="TimesNewRomanMTStd"/>
              </a:rPr>
              <a:t>(published estimates may exist), </a:t>
            </a:r>
            <a:r>
              <a:rPr lang="en-US" sz="1800" b="0" i="0" u="sng" dirty="0">
                <a:solidFill>
                  <a:srgbClr val="FF0000"/>
                </a:solidFill>
                <a:effectLst/>
                <a:latin typeface="TimesNewRomanMTStd"/>
              </a:rPr>
              <a:t>but market share is more uncertain</a:t>
            </a:r>
            <a:r>
              <a:rPr lang="en-US" sz="1800" b="0" i="0" dirty="0">
                <a:solidFill>
                  <a:srgbClr val="FF0000"/>
                </a:solidFill>
                <a:effectLst/>
                <a:latin typeface="TimesNewRomanMTStd"/>
              </a:rPr>
              <a:t>, </a:t>
            </a:r>
            <a:r>
              <a:rPr lang="en-US" sz="1800" b="0" i="0" dirty="0">
                <a:solidFill>
                  <a:srgbClr val="242021"/>
                </a:solidFill>
                <a:effectLst/>
                <a:latin typeface="TimesNewRomanMTStd"/>
              </a:rPr>
              <a:t>and the reactions of competitors may be important.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469534"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31605" y="45719"/>
            <a:ext cx="2383737" cy="500900"/>
          </a:xfrm>
          <a:prstGeom prst="rect">
            <a:avLst/>
          </a:prstGeom>
        </p:spPr>
      </p:pic>
    </p:spTree>
    <p:extLst>
      <p:ext uri="{BB962C8B-B14F-4D97-AF65-F5344CB8AC3E}">
        <p14:creationId xmlns:p14="http://schemas.microsoft.com/office/powerpoint/2010/main" val="2779746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56359"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98562"/>
            <a:ext cx="11312291" cy="436776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Demand and Supply Considerations (cont.)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contrast, the </a:t>
            </a:r>
            <a:r>
              <a:rPr lang="en-US" sz="1800" b="1" i="0" dirty="0">
                <a:solidFill>
                  <a:srgbClr val="FF0000"/>
                </a:solidFill>
                <a:effectLst/>
                <a:latin typeface="TimesNewRomanMTStd"/>
              </a:rPr>
              <a:t>supply-side approach </a:t>
            </a:r>
            <a:r>
              <a:rPr lang="en-US" sz="1800" b="0" i="0" dirty="0">
                <a:solidFill>
                  <a:srgbClr val="FF0000"/>
                </a:solidFill>
                <a:effectLst/>
                <a:latin typeface="TimesNewRomanMTStd"/>
              </a:rPr>
              <a:t>seeks to determine how fast the venture can grow given managerial, financial, and other resource constraints. </a:t>
            </a:r>
          </a:p>
          <a:p>
            <a:pPr marL="285750" indent="-285750" algn="just">
              <a:buFont typeface="Arial" panose="020B0604020202020204" pitchFamily="34" charset="0"/>
              <a:buChar char="•"/>
            </a:pPr>
            <a:r>
              <a:rPr lang="en-US" sz="1800" b="0" i="0" dirty="0">
                <a:solidFill>
                  <a:srgbClr val="242021"/>
                </a:solidFill>
                <a:effectLst/>
                <a:latin typeface="TimesNewRomanMTStd"/>
              </a:rPr>
              <a:t>Possible supply-side constraints include </a:t>
            </a:r>
            <a:r>
              <a:rPr lang="en-US" sz="1800" b="0" i="0" u="sng" dirty="0">
                <a:solidFill>
                  <a:srgbClr val="242021"/>
                </a:solidFill>
                <a:effectLst/>
                <a:latin typeface="TimesNewRomanMTStd"/>
              </a:rPr>
              <a:t>limits on </a:t>
            </a:r>
            <a:r>
              <a:rPr lang="en-US" sz="1800" b="0" i="0" dirty="0">
                <a:solidFill>
                  <a:srgbClr val="FF0000"/>
                </a:solidFill>
                <a:effectLst/>
                <a:latin typeface="TimesNewRomanMTStd"/>
              </a:rPr>
              <a:t>access to raw materials, financing, and technology; there also may be constraints on the ability to hire and train employees. </a:t>
            </a:r>
          </a:p>
          <a:p>
            <a:pPr marL="285750" indent="-285750" algn="just">
              <a:buFont typeface="Arial" panose="020B0604020202020204" pitchFamily="34" charset="0"/>
              <a:buChar char="•"/>
            </a:pPr>
            <a:r>
              <a:rPr lang="en-US" sz="1800" b="0" i="0" dirty="0">
                <a:solidFill>
                  <a:srgbClr val="242021"/>
                </a:solidFill>
                <a:effectLst/>
                <a:latin typeface="TimesNewRomanMTStd"/>
              </a:rPr>
              <a:t>In other words, </a:t>
            </a:r>
            <a:r>
              <a:rPr lang="en-US" sz="1800" b="1" i="0" dirty="0">
                <a:solidFill>
                  <a:srgbClr val="242021"/>
                </a:solidFill>
                <a:effectLst/>
                <a:latin typeface="TimesNewRomanMTStd"/>
              </a:rPr>
              <a:t>even if demand increases rapidly, the venture’s growth rate may be limited on the supply side.</a:t>
            </a:r>
          </a:p>
          <a:p>
            <a:pPr marL="285750" indent="-285750" algn="just">
              <a:buFont typeface="Arial" panose="020B0604020202020204" pitchFamily="34" charset="0"/>
              <a:buChar char="•"/>
            </a:pPr>
            <a:r>
              <a:rPr lang="en-US" sz="1800" b="0" i="0" dirty="0">
                <a:solidFill>
                  <a:srgbClr val="242021"/>
                </a:solidFill>
                <a:effectLst/>
                <a:latin typeface="TimesNewRomanMTStd"/>
              </a:rPr>
              <a:t>Supply shortages are common in product markets where new models are regularly introduced. </a:t>
            </a:r>
          </a:p>
          <a:p>
            <a:pPr marL="285750" indent="-285750" algn="just">
              <a:buFont typeface="Arial" panose="020B0604020202020204" pitchFamily="34" charset="0"/>
              <a:buChar char="•"/>
            </a:pPr>
            <a:r>
              <a:rPr lang="en-US" sz="1800" b="0" i="0" dirty="0">
                <a:solidFill>
                  <a:srgbClr val="242021"/>
                </a:solidFill>
                <a:effectLst/>
                <a:latin typeface="TimesNewRomanMTStd"/>
              </a:rPr>
              <a:t>When Samsung introduced its Galaxy S6 Edge, for example, it was unable to keep up with demand partly because of the technical challenges of producing the phone’s curved screen. </a:t>
            </a:r>
          </a:p>
          <a:p>
            <a:pPr marL="285750" indent="-285750" algn="just">
              <a:buFont typeface="Arial" panose="020B0604020202020204" pitchFamily="34" charset="0"/>
              <a:buChar char="•"/>
            </a:pPr>
            <a:r>
              <a:rPr lang="en-US" sz="1800" b="0" i="0" dirty="0">
                <a:solidFill>
                  <a:srgbClr val="242021"/>
                </a:solidFill>
                <a:effectLst/>
                <a:latin typeface="TimesNewRomanMTStd"/>
              </a:rPr>
              <a:t>In 2013, Tesla was unable to keep up with demand for its recently introduced Model S because of a shortage of batteries. </a:t>
            </a:r>
          </a:p>
          <a:p>
            <a:pPr marL="285750" indent="-285750" algn="just">
              <a:buFont typeface="Arial" panose="020B0604020202020204" pitchFamily="34" charset="0"/>
              <a:buChar char="•"/>
            </a:pPr>
            <a:r>
              <a:rPr lang="en-US" sz="1800" b="0" i="0" dirty="0">
                <a:solidFill>
                  <a:srgbClr val="242021"/>
                </a:solidFill>
                <a:effectLst/>
                <a:latin typeface="TimesNewRomanMTStd"/>
              </a:rPr>
              <a:t>Commenting on the shortage, CEO Elon Musk stated, “</a:t>
            </a:r>
            <a:r>
              <a:rPr lang="en-US" sz="1800" b="1" i="0" dirty="0">
                <a:solidFill>
                  <a:schemeClr val="tx1"/>
                </a:solidFill>
                <a:effectLst/>
                <a:latin typeface="TimesNewRomanMTStd"/>
              </a:rPr>
              <a:t>We really are production-constrained, not demand-constrained</a:t>
            </a:r>
            <a:r>
              <a:rPr lang="en-US" sz="1800" b="0" i="0" dirty="0">
                <a:solidFill>
                  <a:srgbClr val="242021"/>
                </a:solidFill>
                <a:effectLst/>
                <a:latin typeface="TimesNewRomanMTStd"/>
              </a:rPr>
              <a:t>,” and indicated that the supply shortage was likely to continue into 2014.</a:t>
            </a:r>
          </a:p>
        </p:txBody>
      </p:sp>
      <p:sp>
        <p:nvSpPr>
          <p:cNvPr id="2" name="TextBox 1">
            <a:extLst>
              <a:ext uri="{FF2B5EF4-FFF2-40B4-BE49-F238E27FC236}">
                <a16:creationId xmlns:a16="http://schemas.microsoft.com/office/drawing/2014/main" id="{B4B5A320-BA51-5564-2F9B-D973055BB09A}"/>
              </a:ext>
            </a:extLst>
          </p:cNvPr>
          <p:cNvSpPr txBox="1"/>
          <p:nvPr/>
        </p:nvSpPr>
        <p:spPr>
          <a:xfrm>
            <a:off x="4469534"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31605" y="45719"/>
            <a:ext cx="2383737" cy="500900"/>
          </a:xfrm>
          <a:prstGeom prst="rect">
            <a:avLst/>
          </a:prstGeom>
        </p:spPr>
      </p:pic>
    </p:spTree>
    <p:extLst>
      <p:ext uri="{BB962C8B-B14F-4D97-AF65-F5344CB8AC3E}">
        <p14:creationId xmlns:p14="http://schemas.microsoft.com/office/powerpoint/2010/main" val="12735724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546619"/>
            <a:ext cx="11079241" cy="539641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Demand and Supply Considerations (cont.)</a:t>
            </a:r>
          </a:p>
          <a:p>
            <a:pPr marL="285750" indent="-285750" algn="just">
              <a:buFont typeface="Arial" panose="020B0604020202020204" pitchFamily="34" charset="0"/>
              <a:buChar char="•"/>
            </a:pPr>
            <a:r>
              <a:rPr lang="en-US" sz="1800" b="0" i="0" dirty="0">
                <a:solidFill>
                  <a:srgbClr val="242021"/>
                </a:solidFill>
                <a:effectLst/>
                <a:latin typeface="TimesNewRomanMTStd"/>
              </a:rPr>
              <a:t>Combining the supply- and demand-side approaches, </a:t>
            </a:r>
            <a:r>
              <a:rPr lang="en-US" sz="1800" b="0" i="0" u="sng" dirty="0">
                <a:solidFill>
                  <a:srgbClr val="FF0000"/>
                </a:solidFill>
                <a:effectLst/>
                <a:latin typeface="TimesNewRomanMTStd"/>
              </a:rPr>
              <a:t>a venture’s expected rate of growth is whichever is lower.</a:t>
            </a:r>
          </a:p>
          <a:p>
            <a:pPr marL="285750" indent="-285750" algn="just">
              <a:buFont typeface="Arial" panose="020B0604020202020204" pitchFamily="34" charset="0"/>
              <a:buChar char="•"/>
            </a:pPr>
            <a:r>
              <a:rPr lang="en-US" sz="1800" b="1" i="0" dirty="0">
                <a:solidFill>
                  <a:srgbClr val="FF0000"/>
                </a:solidFill>
                <a:effectLst/>
                <a:latin typeface="TimesNewRomanMTStd"/>
              </a:rPr>
              <a:t>Slow-growth scenarios </a:t>
            </a:r>
            <a:r>
              <a:rPr lang="en-US" sz="1800" b="0" i="0" dirty="0">
                <a:solidFill>
                  <a:srgbClr val="FF0000"/>
                </a:solidFill>
                <a:effectLst/>
                <a:latin typeface="TimesNewRomanMTStd"/>
              </a:rPr>
              <a:t>normally are constrained by the limits of market demand</a:t>
            </a:r>
            <a:r>
              <a:rPr lang="en-US" sz="1800" b="0" i="0" dirty="0">
                <a:solidFill>
                  <a:srgbClr val="242021"/>
                </a:solidFill>
                <a:effectLst/>
                <a:latin typeface="TimesNewRomanMTStd"/>
              </a:rPr>
              <a:t>, </a:t>
            </a:r>
            <a:r>
              <a:rPr lang="en-US" sz="1800" b="1" i="0" u="sng" dirty="0">
                <a:solidFill>
                  <a:srgbClr val="242021"/>
                </a:solidFill>
                <a:effectLst/>
                <a:latin typeface="TimesNewRomanMTStd"/>
              </a:rPr>
              <a:t>whereas</a:t>
            </a:r>
            <a:r>
              <a:rPr lang="en-US" sz="1800" b="1" i="0" dirty="0">
                <a:solidFill>
                  <a:srgbClr val="242021"/>
                </a:solidFill>
                <a:effectLst/>
                <a:latin typeface="TimesNewRomanMTStd"/>
              </a:rPr>
              <a:t> </a:t>
            </a:r>
            <a:r>
              <a:rPr lang="en-US" sz="1800" b="1" i="0" dirty="0">
                <a:solidFill>
                  <a:srgbClr val="FF0000"/>
                </a:solidFill>
                <a:effectLst/>
                <a:latin typeface="TimesNewRomanMTStd"/>
              </a:rPr>
              <a:t>rapid-growth scenarios</a:t>
            </a:r>
            <a:r>
              <a:rPr lang="en-US" sz="1800" b="0" i="0" dirty="0">
                <a:solidFill>
                  <a:srgbClr val="FF0000"/>
                </a:solidFill>
                <a:effectLst/>
                <a:latin typeface="TimesNewRomanMTStd"/>
              </a:rPr>
              <a:t> normally are constrained by the organization’s ability to manage growth. </a:t>
            </a:r>
          </a:p>
          <a:p>
            <a:pPr marL="285750" indent="-285750" algn="just">
              <a:buFont typeface="Arial" panose="020B0604020202020204" pitchFamily="34" charset="0"/>
              <a:buChar char="•"/>
            </a:pPr>
            <a:r>
              <a:rPr lang="en-US" sz="1800" b="0" i="0" dirty="0">
                <a:solidFill>
                  <a:srgbClr val="242021"/>
                </a:solidFill>
                <a:effectLst/>
                <a:latin typeface="TimesNewRomanMTStd"/>
              </a:rPr>
              <a:t>One advantage of the yardstick approach is that it uses the actual experiences of other firms and therefore implicitly considers both supply- and demand-side factors.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Whether a forecast is based on yardsticks, fundamental analysis, or a combination of the two, it is important that projections be realistic and credible. </a:t>
            </a:r>
          </a:p>
          <a:p>
            <a:pPr marL="285750" indent="-285750" algn="just">
              <a:buFont typeface="Arial" panose="020B0604020202020204" pitchFamily="34" charset="0"/>
              <a:buChar char="•"/>
            </a:pPr>
            <a:r>
              <a:rPr lang="en-US" sz="1800" b="0" i="0" dirty="0">
                <a:solidFill>
                  <a:srgbClr val="242021"/>
                </a:solidFill>
                <a:effectLst/>
                <a:latin typeface="TimesNewRomanMTStd"/>
              </a:rPr>
              <a:t>Fundamental analysis is </a:t>
            </a:r>
            <a:r>
              <a:rPr lang="en-US" sz="1800" b="0" i="0" u="sng" dirty="0">
                <a:solidFill>
                  <a:srgbClr val="FF0000"/>
                </a:solidFill>
                <a:effectLst/>
                <a:latin typeface="TimesNewRomanMTStd"/>
              </a:rPr>
              <a:t>subject to the greatest potential for wild speculation.</a:t>
            </a:r>
          </a:p>
          <a:p>
            <a:pPr marL="285750" indent="-285750" algn="just">
              <a:buFont typeface="Arial" panose="020B0604020202020204" pitchFamily="34" charset="0"/>
              <a:buChar char="•"/>
            </a:pPr>
            <a:endParaRPr lang="en-US" sz="1800" b="0" i="0" u="sng"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Consider the sales forecast of a proposed fast-food chain, the Bunny Hutch: “Assume each person in an area with a population of 10 million eats one bunny burger one night per week, at $1.00 per bunny burger. That’s $10 million per week.” </a:t>
            </a:r>
          </a:p>
          <a:p>
            <a:pPr marL="285750" indent="-285750" algn="just">
              <a:buFont typeface="Arial" panose="020B0604020202020204" pitchFamily="34" charset="0"/>
              <a:buChar char="•"/>
            </a:pPr>
            <a:r>
              <a:rPr lang="en-US" sz="1800" b="0" i="0" dirty="0">
                <a:solidFill>
                  <a:srgbClr val="242021"/>
                </a:solidFill>
                <a:effectLst/>
                <a:latin typeface="TimesNewRomanMTStd"/>
              </a:rPr>
              <a:t>Projections made by individuals with established reputations and industry experience or by objective third parties are more likely to be realistic and credible than estimates made by an entrepreneur who is enamored of the idea in the first place. </a:t>
            </a:r>
          </a:p>
          <a:p>
            <a:pPr marL="285750" indent="-285750" algn="just">
              <a:buFont typeface="Arial" panose="020B0604020202020204" pitchFamily="34" charset="0"/>
              <a:buChar char="•"/>
            </a:pPr>
            <a:r>
              <a:rPr lang="en-US" sz="1800" b="1" i="0" dirty="0">
                <a:solidFill>
                  <a:srgbClr val="242021"/>
                </a:solidFill>
                <a:effectLst/>
                <a:latin typeface="TimesNewRomanMTStd"/>
              </a:rPr>
              <a:t>The best substitute for relying on independent expert</a:t>
            </a:r>
            <a:r>
              <a:rPr lang="en-US" b="1" dirty="0"/>
              <a:t> </a:t>
            </a:r>
            <a:r>
              <a:rPr lang="en-US" sz="1800" b="1" i="0" dirty="0">
                <a:solidFill>
                  <a:srgbClr val="242021"/>
                </a:solidFill>
                <a:effectLst/>
                <a:latin typeface="TimesNewRomanMTStd"/>
              </a:rPr>
              <a:t>projections is to base the analysis on solid reasoning and well-supported and well-documented assumptions.</a:t>
            </a:r>
            <a:endPar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13132" y="-22196"/>
            <a:ext cx="2383737" cy="625401"/>
          </a:xfrm>
          <a:prstGeom prst="rect">
            <a:avLst/>
          </a:prstGeom>
        </p:spPr>
      </p:pic>
    </p:spTree>
    <p:extLst>
      <p:ext uri="{BB962C8B-B14F-4D97-AF65-F5344CB8AC3E}">
        <p14:creationId xmlns:p14="http://schemas.microsoft.com/office/powerpoint/2010/main" val="7813121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93091"/>
            <a:ext cx="11079241" cy="406446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3. </a:t>
            </a:r>
            <a:r>
              <a:rPr lang="en-US" sz="2400" b="1" i="0" dirty="0">
                <a:solidFill>
                  <a:srgbClr val="242021"/>
                </a:solidFill>
                <a:effectLst/>
                <a:latin typeface="Gotham-Bold"/>
              </a:rPr>
              <a:t>Estimating Uncertainty</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For a new or early-stage venture, efforts to forecast revenue and other results may seem to be of </a:t>
            </a:r>
            <a:r>
              <a:rPr lang="en-US" sz="1800" b="0" i="0" u="sng" dirty="0">
                <a:solidFill>
                  <a:srgbClr val="242021"/>
                </a:solidFill>
                <a:effectLst/>
                <a:latin typeface="TimesNewRomanMTStd"/>
              </a:rPr>
              <a:t>little value</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After all, the probability that actual performance will turn out to be much like the forecast is quite low. Nonetheless, </a:t>
            </a:r>
            <a:r>
              <a:rPr lang="en-US" sz="1800" b="1" i="0" dirty="0">
                <a:solidFill>
                  <a:srgbClr val="FF0000"/>
                </a:solidFill>
                <a:effectLst/>
                <a:latin typeface="TimesNewRomanMTStd"/>
              </a:rPr>
              <a:t>forecasting is probably more important for a business with an uncertain future than for one that has experienced steady growth</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For a venture with an uncertain future, the forecast of expected performance is simply an anchor for estimating uncertainty. </a:t>
            </a:r>
          </a:p>
          <a:p>
            <a:pPr marL="285750" indent="-285750" algn="just">
              <a:buFont typeface="Arial" panose="020B0604020202020204" pitchFamily="34" charset="0"/>
              <a:buChar char="•"/>
            </a:pPr>
            <a:r>
              <a:rPr lang="en-US" sz="1800" b="1" i="0" dirty="0">
                <a:solidFill>
                  <a:srgbClr val="FF0000"/>
                </a:solidFill>
                <a:effectLst/>
                <a:latin typeface="TimesNewRomanMTStd"/>
              </a:rPr>
              <a:t>For many purposes, the forecast of uncertainty is far more important. </a:t>
            </a:r>
          </a:p>
          <a:p>
            <a:pPr marL="285750" indent="-285750" algn="just">
              <a:buFont typeface="Arial" panose="020B0604020202020204" pitchFamily="34" charset="0"/>
              <a:buChar char="•"/>
            </a:pPr>
            <a:r>
              <a:rPr lang="en-US" sz="1800" b="0" i="0" dirty="0">
                <a:solidFill>
                  <a:srgbClr val="242021"/>
                </a:solidFill>
                <a:effectLst/>
                <a:latin typeface="TimesNewRomanMTStd"/>
              </a:rPr>
              <a:t>For example, the financial needs of a venture depend heavily on uncertainty. </a:t>
            </a:r>
          </a:p>
          <a:p>
            <a:pPr marL="285750" indent="-285750" algn="just">
              <a:buFont typeface="Arial" panose="020B0604020202020204" pitchFamily="34" charset="0"/>
              <a:buChar char="•"/>
            </a:pPr>
            <a:r>
              <a:rPr lang="en-US" sz="1800" b="0" i="0" dirty="0">
                <a:solidFill>
                  <a:srgbClr val="242021"/>
                </a:solidFill>
                <a:effectLst/>
                <a:latin typeface="TimesNewRomanMTStd"/>
              </a:rPr>
              <a:t>Failure to allow for possibilities such as development delays, lower-than-expected profitability, or higher-than-expected demand can result in critical financing errors. </a:t>
            </a:r>
          </a:p>
          <a:p>
            <a:pPr algn="just"/>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367934"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38868" y="-7071221"/>
            <a:ext cx="2383737" cy="1215073"/>
          </a:xfrm>
          <a:prstGeom prst="rect">
            <a:avLst/>
          </a:prstGeom>
        </p:spPr>
      </p:pic>
    </p:spTree>
    <p:extLst>
      <p:ext uri="{BB962C8B-B14F-4D97-AF65-F5344CB8AC3E}">
        <p14:creationId xmlns:p14="http://schemas.microsoft.com/office/powerpoint/2010/main" val="28255967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820929"/>
            <a:ext cx="11079241" cy="45458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7.3 Estimating Uncertainty </a:t>
            </a:r>
            <a:r>
              <a:rPr lang="en-US" sz="1800" b="1" i="1" dirty="0">
                <a:solidFill>
                  <a:srgbClr val="242021"/>
                </a:solidFill>
                <a:effectLst/>
                <a:latin typeface="Gotham-Bold"/>
              </a:rPr>
              <a:t>(Cont.)</a:t>
            </a:r>
          </a:p>
          <a:p>
            <a:pPr algn="just"/>
            <a:endParaRPr lang="en-US" sz="1800" b="0" i="0" dirty="0">
              <a:solidFill>
                <a:srgbClr val="242021"/>
              </a:solidFill>
              <a:effectLst/>
              <a:latin typeface="TimesNewRomanMTStd"/>
            </a:endParaRPr>
          </a:p>
          <a:p>
            <a:pPr algn="just"/>
            <a:r>
              <a:rPr lang="en-US" sz="1800" b="1" i="0" dirty="0">
                <a:solidFill>
                  <a:srgbClr val="242021"/>
                </a:solidFill>
                <a:effectLst/>
                <a:latin typeface="Gotham-Bold"/>
              </a:rPr>
              <a:t>Assessing Risk Using Historical Data</a:t>
            </a:r>
          </a:p>
          <a:p>
            <a:pPr marL="285750" indent="-285750" algn="just">
              <a:buFont typeface="Arial" panose="020B0604020202020204" pitchFamily="34" charset="0"/>
              <a:buChar char="•"/>
            </a:pPr>
            <a:r>
              <a:rPr lang="en-US" sz="1800" b="0" i="0" dirty="0">
                <a:solidFill>
                  <a:srgbClr val="242021"/>
                </a:solidFill>
                <a:effectLst/>
                <a:latin typeface="TimesNewRomanMTStd"/>
              </a:rPr>
              <a:t>The approaches discussed previously for revenue forecasting can also be used to estimate uncertainty. </a:t>
            </a:r>
          </a:p>
          <a:p>
            <a:pPr marL="285750" indent="-285750" algn="just">
              <a:buFont typeface="Arial" panose="020B0604020202020204" pitchFamily="34" charset="0"/>
              <a:buChar char="•"/>
            </a:pPr>
            <a:r>
              <a:rPr lang="en-US" sz="1800" b="0" i="0" dirty="0">
                <a:solidFill>
                  <a:srgbClr val="242021"/>
                </a:solidFill>
                <a:effectLst/>
                <a:latin typeface="TimesNewRomanMTStd"/>
              </a:rPr>
              <a:t>One simple approach </a:t>
            </a:r>
            <a:r>
              <a:rPr lang="en-US" sz="1800" b="1" i="0" dirty="0">
                <a:solidFill>
                  <a:srgbClr val="242021"/>
                </a:solidFill>
                <a:effectLst/>
                <a:latin typeface="TimesNewRomanMTStd"/>
              </a:rPr>
              <a:t>for </a:t>
            </a:r>
            <a:r>
              <a:rPr lang="en-US" sz="1800" b="1" i="0" u="sng" dirty="0">
                <a:solidFill>
                  <a:srgbClr val="242021"/>
                </a:solidFill>
                <a:effectLst/>
                <a:latin typeface="TimesNewRomanMTStd"/>
              </a:rPr>
              <a:t>an established company </a:t>
            </a:r>
            <a:r>
              <a:rPr lang="en-US" sz="1800" b="0" i="0" dirty="0">
                <a:solidFill>
                  <a:srgbClr val="242021"/>
                </a:solidFill>
                <a:effectLst/>
                <a:latin typeface="TimesNewRomanMTStd"/>
              </a:rPr>
              <a:t>is to generate a baseline historical trend for a key variable, such as sales or the sales growth rate, and then </a:t>
            </a:r>
            <a:r>
              <a:rPr lang="en-US" sz="1800" b="0" i="0" u="sng" dirty="0">
                <a:solidFill>
                  <a:srgbClr val="FF0000"/>
                </a:solidFill>
                <a:effectLst/>
                <a:latin typeface="TimesNewRomanMTStd"/>
              </a:rPr>
              <a:t>estimate uncertainty as the historical standard deviation of differences between actual and expected values.</a:t>
            </a:r>
          </a:p>
          <a:p>
            <a:pPr marL="285750" indent="-285750" algn="just">
              <a:buFont typeface="Arial" panose="020B0604020202020204" pitchFamily="34" charset="0"/>
              <a:buChar char="•"/>
            </a:pPr>
            <a:endParaRPr lang="en-US" sz="1800" b="0" i="0" u="sng"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For a venture without a track record, uncertainty is greater and more difficult to estimate. </a:t>
            </a:r>
          </a:p>
          <a:p>
            <a:pPr marL="285750" indent="-285750" algn="just">
              <a:buFont typeface="Arial" panose="020B0604020202020204" pitchFamily="34" charset="0"/>
              <a:buChar char="•"/>
            </a:pPr>
            <a:r>
              <a:rPr lang="en-US" sz="1800" b="0" i="0" dirty="0">
                <a:solidFill>
                  <a:srgbClr val="242021"/>
                </a:solidFill>
                <a:effectLst/>
                <a:latin typeface="TimesNewRomanMTStd"/>
              </a:rPr>
              <a:t>One approach is to base the estimate on the experiences of other companies that are similar in important respects.</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For a new venture,</a:t>
            </a:r>
            <a:r>
              <a:rPr lang="en-US" sz="1800" b="0" i="0" dirty="0">
                <a:solidFill>
                  <a:srgbClr val="242021"/>
                </a:solidFill>
                <a:effectLst/>
                <a:latin typeface="TimesNewRomanMTStd"/>
              </a:rPr>
              <a:t> </a:t>
            </a:r>
            <a:r>
              <a:rPr lang="en-US" sz="1800" b="0" i="0" u="sng" dirty="0">
                <a:solidFill>
                  <a:srgbClr val="FF0000"/>
                </a:solidFill>
                <a:effectLst/>
                <a:latin typeface="TimesNewRomanMTStd"/>
              </a:rPr>
              <a:t>we could use the dispersion of revenue across yardstick companies and over time for those companies to estimate the standard deviation</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Another is to envision alternative realistic scenarios for the venture and develop projections consistent with each. An estimate of uncertainty can be developed by </a:t>
            </a:r>
            <a:r>
              <a:rPr lang="en-US" sz="1800" b="0" i="0" u="sng" dirty="0">
                <a:solidFill>
                  <a:srgbClr val="FF0000"/>
                </a:solidFill>
                <a:effectLst/>
                <a:latin typeface="TimesNewRomanMTStd"/>
              </a:rPr>
              <a:t>applying probabilities to the different scenarios.</a:t>
            </a:r>
          </a:p>
        </p:txBody>
      </p:sp>
      <p:sp>
        <p:nvSpPr>
          <p:cNvPr id="2" name="TextBox 1">
            <a:extLst>
              <a:ext uri="{FF2B5EF4-FFF2-40B4-BE49-F238E27FC236}">
                <a16:creationId xmlns:a16="http://schemas.microsoft.com/office/drawing/2014/main" id="{B4B5A320-BA51-5564-2F9B-D973055BB09A}"/>
              </a:ext>
            </a:extLst>
          </p:cNvPr>
          <p:cNvSpPr txBox="1"/>
          <p:nvPr/>
        </p:nvSpPr>
        <p:spPr>
          <a:xfrm>
            <a:off x="4367934"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38868" y="-7071221"/>
            <a:ext cx="2383737" cy="1215073"/>
          </a:xfrm>
          <a:prstGeom prst="rect">
            <a:avLst/>
          </a:prstGeom>
        </p:spPr>
      </p:pic>
    </p:spTree>
    <p:extLst>
      <p:ext uri="{BB962C8B-B14F-4D97-AF65-F5344CB8AC3E}">
        <p14:creationId xmlns:p14="http://schemas.microsoft.com/office/powerpoint/2010/main" val="10474617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2441" y="765228"/>
            <a:ext cx="10841195" cy="38733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Sensitivity Analysis</a:t>
            </a:r>
          </a:p>
          <a:p>
            <a:pPr marL="285750" indent="-285750" algn="just">
              <a:buFont typeface="Arial" panose="020B0604020202020204" pitchFamily="34" charset="0"/>
              <a:buChar char="•"/>
            </a:pPr>
            <a:r>
              <a:rPr lang="en-US" sz="1800" b="0" i="0" dirty="0">
                <a:solidFill>
                  <a:srgbClr val="242021"/>
                </a:solidFill>
                <a:effectLst/>
                <a:latin typeface="TimesNewRomanMTStd"/>
              </a:rPr>
              <a:t>In sensitivity analysis, </a:t>
            </a:r>
            <a:r>
              <a:rPr lang="en-US" sz="1800" b="0" i="0" u="sng" dirty="0">
                <a:solidFill>
                  <a:srgbClr val="FF0000"/>
                </a:solidFill>
                <a:effectLst/>
                <a:latin typeface="TimesNewRomanMTStd"/>
              </a:rPr>
              <a:t>we vary the assumptions of the model one at a time or a few at a time and observe the impact on the forecast. </a:t>
            </a:r>
          </a:p>
          <a:p>
            <a:pPr marL="285750" indent="-285750" algn="just">
              <a:buFont typeface="Arial" panose="020B0604020202020204" pitchFamily="34" charset="0"/>
              <a:buChar char="•"/>
            </a:pPr>
            <a:r>
              <a:rPr lang="en-US" sz="1800" b="0" i="0" dirty="0">
                <a:solidFill>
                  <a:srgbClr val="242021"/>
                </a:solidFill>
                <a:effectLst/>
                <a:latin typeface="TimesNewRomanMTStd"/>
              </a:rPr>
              <a:t>Used effectively, sensitivity analysis </a:t>
            </a:r>
            <a:r>
              <a:rPr lang="en-US" sz="1800" b="0" i="0" u="sng" dirty="0">
                <a:solidFill>
                  <a:srgbClr val="242021"/>
                </a:solidFill>
                <a:effectLst/>
                <a:latin typeface="TimesNewRomanMTStd"/>
              </a:rPr>
              <a:t>can clarify which parameters are most important in the forecast</a:t>
            </a:r>
            <a:r>
              <a:rPr lang="en-US" sz="1800" b="0" i="0" dirty="0">
                <a:solidFill>
                  <a:srgbClr val="242021"/>
                </a:solidFill>
                <a:effectLst/>
                <a:latin typeface="TimesNewRomanMTStd"/>
              </a:rPr>
              <a:t>.</a:t>
            </a:r>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r>
              <a:rPr lang="en-US" sz="1800" b="0" i="0" dirty="0">
                <a:solidFill>
                  <a:srgbClr val="242021"/>
                </a:solidFill>
                <a:effectLst/>
                <a:latin typeface="TimesNewRomanMTStd"/>
              </a:rPr>
              <a:t>Once we identify the critical input parameters, we need to develop reasonable descriptions of their uncertainty.</a:t>
            </a:r>
          </a:p>
          <a:p>
            <a:pPr marL="285750" indent="-285750" algn="just">
              <a:buFont typeface="Arial" panose="020B0604020202020204" pitchFamily="34" charset="0"/>
              <a:buChar char="•"/>
            </a:pPr>
            <a:r>
              <a:rPr lang="en-US" sz="1800" b="0" i="0" dirty="0">
                <a:solidFill>
                  <a:srgbClr val="242021"/>
                </a:solidFill>
                <a:effectLst/>
                <a:latin typeface="TimesNewRomanMTStd"/>
              </a:rPr>
              <a:t>History—from the firm’s experience or the experiences of comparable firms—can provide guidance, but </a:t>
            </a:r>
            <a:r>
              <a:rPr lang="en-US" sz="1800" b="0" i="0" u="sng" dirty="0">
                <a:solidFill>
                  <a:srgbClr val="FF0000"/>
                </a:solidFill>
                <a:effectLst/>
                <a:latin typeface="TimesNewRomanMTStd"/>
              </a:rPr>
              <a:t>always with the caveat that the past may not be predictive of the future.</a:t>
            </a:r>
          </a:p>
          <a:p>
            <a:pPr marL="285750" indent="-285750" algn="just">
              <a:buFont typeface="Arial" panose="020B0604020202020204" pitchFamily="34" charset="0"/>
              <a:buChar char="•"/>
            </a:pPr>
            <a:r>
              <a:rPr lang="en-US" sz="1800" b="0" i="0" dirty="0">
                <a:solidFill>
                  <a:srgbClr val="242021"/>
                </a:solidFill>
                <a:effectLst/>
                <a:latin typeface="TimesNewRomanMTStd"/>
              </a:rPr>
              <a:t>Another shortcoming of sensitivity analysis is that varying individual model inputs over predetermined ranges </a:t>
            </a:r>
            <a:r>
              <a:rPr lang="en-US" sz="1800" b="0" i="0" u="sng" dirty="0">
                <a:solidFill>
                  <a:srgbClr val="FF0000"/>
                </a:solidFill>
                <a:effectLst/>
                <a:latin typeface="TimesNewRomanMTStd"/>
              </a:rPr>
              <a:t>ignores possible interdependencies among variables.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Finally, </a:t>
            </a:r>
            <a:r>
              <a:rPr lang="en-US" sz="1800" b="0" i="0" dirty="0">
                <a:solidFill>
                  <a:srgbClr val="FF0000"/>
                </a:solidFill>
                <a:effectLst/>
                <a:latin typeface="TimesNewRomanMTStd"/>
              </a:rPr>
              <a:t>the forecaster’s choice of maximum and minimum values for a given input may be </a:t>
            </a:r>
            <a:r>
              <a:rPr lang="en-US" sz="1800" b="0" i="0" u="sng" dirty="0">
                <a:solidFill>
                  <a:srgbClr val="FF0000"/>
                </a:solidFill>
                <a:effectLst/>
                <a:latin typeface="TimesNewRomanMTStd"/>
              </a:rPr>
              <a:t>subjective</a:t>
            </a:r>
            <a:r>
              <a:rPr lang="en-US" sz="1800" b="0" i="0" dirty="0">
                <a:solidFill>
                  <a:srgbClr val="FF0000"/>
                </a:solidFill>
                <a:effectLst/>
                <a:latin typeface="TimesNewRomanMTStd"/>
              </a:rPr>
              <a:t> and result in a </a:t>
            </a:r>
            <a:r>
              <a:rPr lang="en-US" sz="1800" b="0" i="0" u="sng" dirty="0">
                <a:solidFill>
                  <a:srgbClr val="FF0000"/>
                </a:solidFill>
                <a:effectLst/>
                <a:latin typeface="TimesNewRomanMTStd"/>
              </a:rPr>
              <a:t>biased forecast.</a:t>
            </a:r>
          </a:p>
          <a:p>
            <a:pPr algn="just"/>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3801548"/>
            <a:ext cx="2383737" cy="1215073"/>
          </a:xfrm>
          <a:prstGeom prst="rect">
            <a:avLst/>
          </a:prstGeom>
        </p:spPr>
      </p:pic>
    </p:spTree>
    <p:extLst>
      <p:ext uri="{BB962C8B-B14F-4D97-AF65-F5344CB8AC3E}">
        <p14:creationId xmlns:p14="http://schemas.microsoft.com/office/powerpoint/2010/main" val="3500170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0032" y="561945"/>
            <a:ext cx="11079241" cy="57341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Developing Alternative Scenarios</a:t>
            </a:r>
          </a:p>
          <a:p>
            <a:pPr marL="285750" indent="-285750" algn="just">
              <a:buFont typeface="Arial" panose="020B0604020202020204" pitchFamily="34" charset="0"/>
              <a:buChar char="•"/>
            </a:pPr>
            <a:r>
              <a:rPr lang="en-US" sz="1800" b="0" i="0" dirty="0">
                <a:solidFill>
                  <a:srgbClr val="242021"/>
                </a:solidFill>
                <a:effectLst/>
                <a:latin typeface="TimesNewRomanMTStd"/>
              </a:rPr>
              <a:t>Some of the limitations of sensitivity analysis can be overcome by considering specific scenarios. </a:t>
            </a:r>
          </a:p>
          <a:p>
            <a:pPr marL="285750" indent="-285750" algn="just">
              <a:buFont typeface="Arial" panose="020B0604020202020204" pitchFamily="34" charset="0"/>
              <a:buChar char="•"/>
            </a:pPr>
            <a:r>
              <a:rPr lang="en-US" sz="1800" b="1" i="0" dirty="0">
                <a:solidFill>
                  <a:srgbClr val="242021"/>
                </a:solidFill>
                <a:effectLst/>
                <a:latin typeface="TimesNewRomanMTStd"/>
              </a:rPr>
              <a:t>Scenarios</a:t>
            </a:r>
            <a:r>
              <a:rPr lang="en-US" sz="1800" b="0" i="0" dirty="0">
                <a:solidFill>
                  <a:srgbClr val="242021"/>
                </a:solidFill>
                <a:effectLst/>
                <a:latin typeface="TimesNewRomanMTStd"/>
              </a:rPr>
              <a:t> </a:t>
            </a:r>
            <a:r>
              <a:rPr lang="en-US" sz="1800" b="0" i="0" dirty="0">
                <a:solidFill>
                  <a:srgbClr val="FF0000"/>
                </a:solidFill>
                <a:effectLst/>
                <a:latin typeface="TimesNewRomanMTStd"/>
              </a:rPr>
              <a:t>allow several assumptions to be evaluated simultaneously and can incorporate correlations among variables. </a:t>
            </a:r>
          </a:p>
          <a:p>
            <a:pPr marL="285750" indent="-285750" algn="just">
              <a:buFont typeface="Arial" panose="020B0604020202020204" pitchFamily="34" charset="0"/>
              <a:buChar char="•"/>
            </a:pPr>
            <a:r>
              <a:rPr lang="en-US" sz="1800" b="0" i="0" dirty="0">
                <a:solidFill>
                  <a:srgbClr val="242021"/>
                </a:solidFill>
                <a:effectLst/>
                <a:latin typeface="TimesNewRomanMTStd"/>
              </a:rPr>
              <a:t>Prospectuses of public companies and other public data sometimes can help you make a reasonable forecast of a success scenario. </a:t>
            </a: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0" i="0" u="sng" dirty="0">
                <a:solidFill>
                  <a:srgbClr val="FF0000"/>
                </a:solidFill>
                <a:effectLst/>
                <a:latin typeface="TimesNewRomanMTStd"/>
              </a:rPr>
              <a:t>success scenario </a:t>
            </a:r>
            <a:r>
              <a:rPr lang="en-US" sz="1800" b="0" i="0" dirty="0">
                <a:solidFill>
                  <a:srgbClr val="FF0000"/>
                </a:solidFill>
                <a:effectLst/>
                <a:latin typeface="TimesNewRomanMTStd"/>
              </a:rPr>
              <a:t>may be the one that is most important for estimating how much financing the venture will need. </a:t>
            </a:r>
            <a:r>
              <a:rPr lang="en-US" sz="1800" b="0" i="0" dirty="0">
                <a:solidFill>
                  <a:srgbClr val="242021"/>
                </a:solidFill>
                <a:effectLst/>
                <a:latin typeface="TimesNewRomanMTStd"/>
              </a:rPr>
              <a:t>For other purposes, it is important to develop a more comprehensive forecast of uncertainty. </a:t>
            </a:r>
          </a:p>
          <a:p>
            <a:pPr marL="285750" indent="-285750" algn="just">
              <a:buFont typeface="Arial" panose="020B0604020202020204" pitchFamily="34" charset="0"/>
              <a:buChar char="•"/>
            </a:pPr>
            <a:r>
              <a:rPr lang="en-US" sz="1800" b="0" i="0" u="sng" dirty="0">
                <a:solidFill>
                  <a:srgbClr val="242021"/>
                </a:solidFill>
                <a:effectLst/>
                <a:latin typeface="TimesNewRomanMTStd"/>
              </a:rPr>
              <a:t>Value</a:t>
            </a:r>
            <a:r>
              <a:rPr lang="en-US" sz="1800" b="0" i="0" dirty="0">
                <a:solidFill>
                  <a:srgbClr val="242021"/>
                </a:solidFill>
                <a:effectLst/>
                <a:latin typeface="TimesNewRomanMTStd"/>
              </a:rPr>
              <a:t>, for example, </a:t>
            </a:r>
            <a:r>
              <a:rPr lang="en-US" sz="1800" b="0" i="0" u="sng" dirty="0">
                <a:solidFill>
                  <a:srgbClr val="242021"/>
                </a:solidFill>
                <a:effectLst/>
                <a:latin typeface="TimesNewRomanMTStd"/>
              </a:rPr>
              <a:t>depends on expected performance and uncertainty</a:t>
            </a:r>
            <a:r>
              <a:rPr lang="en-US" sz="1800" b="0" i="0" dirty="0">
                <a:solidFill>
                  <a:srgbClr val="242021"/>
                </a:solidFill>
                <a:effectLst/>
                <a:latin typeface="TimesNewRomanMTStd"/>
              </a:rPr>
              <a:t>, not just on performance in a success scenario.</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How can scenarios be developed that reasonably represent the uncertainty of a new venture? For simple businesses like retail shops and restaurants, the realistic range of performance may be narrow. </a:t>
            </a:r>
          </a:p>
          <a:p>
            <a:pPr marL="285750" indent="-285750" algn="just">
              <a:buFont typeface="Arial" panose="020B0604020202020204" pitchFamily="34" charset="0"/>
              <a:buChar char="•"/>
            </a:pPr>
            <a:r>
              <a:rPr lang="en-US" sz="1800" b="0" i="0" dirty="0">
                <a:solidFill>
                  <a:srgbClr val="242021"/>
                </a:solidFill>
                <a:effectLst/>
                <a:latin typeface="TimesNewRomanMTStd"/>
              </a:rPr>
              <a:t>For those, it may be possible to rely on information from public sources, some of which we describe shortly. </a:t>
            </a:r>
          </a:p>
          <a:p>
            <a:pPr marL="285750" indent="-285750" algn="just">
              <a:buFont typeface="Arial" panose="020B0604020202020204" pitchFamily="34" charset="0"/>
              <a:buChar char="•"/>
            </a:pPr>
            <a:r>
              <a:rPr lang="en-US" sz="1800" b="0" i="0" dirty="0">
                <a:solidFill>
                  <a:srgbClr val="242021"/>
                </a:solidFill>
                <a:effectLst/>
                <a:latin typeface="TimesNewRomanMTStd"/>
              </a:rPr>
              <a:t>But how can scenarios be developed for a business with tremendous potential and great uncertainty?</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Consider, for example, the difficulties of forecasting the value of a speculative, but promising and potentially important, new medical treatment for cancer. </a:t>
            </a:r>
          </a:p>
          <a:p>
            <a:pPr marL="285750" indent="-285750" algn="just">
              <a:buFont typeface="Arial" panose="020B0604020202020204" pitchFamily="34" charset="0"/>
              <a:buChar char="•"/>
            </a:pPr>
            <a:r>
              <a:rPr lang="en-US" sz="1800" b="0" i="0" dirty="0">
                <a:solidFill>
                  <a:srgbClr val="242021"/>
                </a:solidFill>
                <a:effectLst/>
                <a:latin typeface="TimesNewRomanMTStd"/>
              </a:rPr>
              <a:t>The answer depends partly on expected future revenues and the uncertainty of those revenues.</a:t>
            </a:r>
          </a:p>
        </p:txBody>
      </p:sp>
      <p:sp>
        <p:nvSpPr>
          <p:cNvPr id="2" name="TextBox 1">
            <a:extLst>
              <a:ext uri="{FF2B5EF4-FFF2-40B4-BE49-F238E27FC236}">
                <a16:creationId xmlns:a16="http://schemas.microsoft.com/office/drawing/2014/main" id="{B4B5A320-BA51-5564-2F9B-D973055BB09A}"/>
              </a:ext>
            </a:extLst>
          </p:cNvPr>
          <p:cNvSpPr txBox="1"/>
          <p:nvPr/>
        </p:nvSpPr>
        <p:spPr>
          <a:xfrm>
            <a:off x="4543425" y="635710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45720"/>
            <a:ext cx="2383737" cy="516226"/>
          </a:xfrm>
          <a:prstGeom prst="rect">
            <a:avLst/>
          </a:prstGeom>
        </p:spPr>
      </p:pic>
    </p:spTree>
    <p:extLst>
      <p:ext uri="{BB962C8B-B14F-4D97-AF65-F5344CB8AC3E}">
        <p14:creationId xmlns:p14="http://schemas.microsoft.com/office/powerpoint/2010/main" val="7933787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2441" y="546619"/>
            <a:ext cx="11515450" cy="588004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1800" b="0" i="0" dirty="0">
              <a:solidFill>
                <a:srgbClr val="242021"/>
              </a:solidFill>
              <a:effectLst/>
              <a:latin typeface="TimesNewRomanMTStd"/>
            </a:endParaRPr>
          </a:p>
          <a:p>
            <a:pPr algn="just"/>
            <a:r>
              <a:rPr lang="en-US" sz="1800" b="1" i="0" dirty="0">
                <a:solidFill>
                  <a:srgbClr val="242021"/>
                </a:solidFill>
                <a:effectLst/>
                <a:latin typeface="Gotham-Bold"/>
              </a:rPr>
              <a:t>Developing Alternative Scenarios (Cont.)</a:t>
            </a:r>
          </a:p>
          <a:p>
            <a:pPr marL="285750" indent="-285750" algn="just">
              <a:buFont typeface="Arial" panose="020B0604020202020204" pitchFamily="34" charset="0"/>
              <a:buChar char="•"/>
            </a:pPr>
            <a:r>
              <a:rPr lang="en-US" sz="1800" b="0" i="0" dirty="0">
                <a:solidFill>
                  <a:srgbClr val="242021"/>
                </a:solidFill>
                <a:effectLst/>
                <a:latin typeface="TimesNewRomanMTStd"/>
              </a:rPr>
              <a:t>Defining a </a:t>
            </a:r>
            <a:r>
              <a:rPr lang="en-US" sz="1800" b="1" i="0" dirty="0">
                <a:solidFill>
                  <a:srgbClr val="FF0000"/>
                </a:solidFill>
                <a:effectLst/>
                <a:latin typeface="TimesNewRomanMTStd"/>
              </a:rPr>
              <a:t>success scenario </a:t>
            </a:r>
            <a:r>
              <a:rPr lang="en-US" sz="1800" b="0" i="0" dirty="0">
                <a:solidFill>
                  <a:srgbClr val="242021"/>
                </a:solidFill>
                <a:effectLst/>
                <a:latin typeface="TimesNewRomanMTStd"/>
              </a:rPr>
              <a:t>for the venture’s revenue forecast </a:t>
            </a:r>
            <a:r>
              <a:rPr lang="en-US" sz="1800" b="0" i="0" u="sng" dirty="0">
                <a:solidFill>
                  <a:srgbClr val="FF0000"/>
                </a:solidFill>
                <a:effectLst/>
                <a:latin typeface="TimesNewRomanMTStd"/>
              </a:rPr>
              <a:t>is not difficult</a:t>
            </a:r>
            <a:r>
              <a:rPr lang="en-US" sz="1800" b="0" i="0" dirty="0">
                <a:solidFill>
                  <a:srgbClr val="242021"/>
                </a:solidFill>
                <a:effectLst/>
                <a:latin typeface="TimesNewRomanMTStd"/>
              </a:rPr>
              <a:t>. Public information is sufficient to accurately forecast the number of potential candidates for treatment. </a:t>
            </a:r>
          </a:p>
          <a:p>
            <a:pPr marL="285750" indent="-285750" algn="just">
              <a:buFont typeface="Arial" panose="020B0604020202020204" pitchFamily="34" charset="0"/>
              <a:buChar char="•"/>
            </a:pPr>
            <a:r>
              <a:rPr lang="en-US" sz="1800" b="0" i="0" dirty="0">
                <a:solidFill>
                  <a:srgbClr val="242021"/>
                </a:solidFill>
                <a:effectLst/>
                <a:latin typeface="TimesNewRomanMTStd"/>
              </a:rPr>
              <a:t>Using the techniques discussed earlier, we can forecast market share and sales volumes. </a:t>
            </a:r>
          </a:p>
          <a:p>
            <a:pPr marL="285750" indent="-285750" algn="just">
              <a:buFont typeface="Arial" panose="020B0604020202020204" pitchFamily="34" charset="0"/>
              <a:buChar char="•"/>
            </a:pPr>
            <a:r>
              <a:rPr lang="en-US" sz="1800" b="0" i="0" dirty="0">
                <a:solidFill>
                  <a:srgbClr val="242021"/>
                </a:solidFill>
                <a:effectLst/>
                <a:latin typeface="TimesNewRomanMTStd"/>
              </a:rPr>
              <a:t>Data on prevailing prices for proprietary treatments for other life-threatening ailments can be used to forecast revenues. </a:t>
            </a:r>
          </a:p>
          <a:p>
            <a:pPr marL="285750" indent="-285750" algn="just">
              <a:buFont typeface="Arial" panose="020B0604020202020204" pitchFamily="34" charset="0"/>
              <a:buChar char="•"/>
            </a:pPr>
            <a:r>
              <a:rPr lang="en-US" sz="1800" b="0" i="0" dirty="0">
                <a:solidFill>
                  <a:srgbClr val="242021"/>
                </a:solidFill>
                <a:effectLst/>
                <a:latin typeface="TimesNewRomanMTStd"/>
              </a:rPr>
              <a:t>However, it is hard to imagine a project that is subject to more uncertainty. </a:t>
            </a:r>
          </a:p>
          <a:p>
            <a:pPr marL="285750" indent="-285750" algn="just">
              <a:buFont typeface="Arial" panose="020B0604020202020204" pitchFamily="34" charset="0"/>
              <a:buChar char="•"/>
            </a:pPr>
            <a:r>
              <a:rPr lang="en-US" sz="1800" b="0" i="0" dirty="0">
                <a:solidFill>
                  <a:srgbClr val="242021"/>
                </a:solidFill>
                <a:effectLst/>
                <a:latin typeface="TimesNewRomanMTStd"/>
              </a:rPr>
              <a:t>How likely is it that the development efforts will succeed, and the patent holder can sell the product for a price unconstrained by government intervention? Moreover, how many competing research projects are under way, and how likely are they to succeed? What effect would innovation by a competitor have on market share and selling price?</a:t>
            </a:r>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r>
              <a:rPr lang="en-US" sz="1800" b="1" i="0" dirty="0">
                <a:solidFill>
                  <a:srgbClr val="242021"/>
                </a:solidFill>
                <a:effectLst/>
                <a:latin typeface="TimesNewRomanMTStd"/>
              </a:rPr>
              <a:t>One way to come to terms with the uncertainty is to define a small number of realistic scenarios in addition to the success scenario</a:t>
            </a:r>
            <a:r>
              <a:rPr lang="en-US" sz="1800" b="0" i="0" dirty="0">
                <a:solidFill>
                  <a:srgbClr val="242021"/>
                </a:solidFill>
                <a:effectLst/>
                <a:latin typeface="TimesNewRomanMTStd"/>
              </a:rPr>
              <a:t>, </a:t>
            </a:r>
            <a:r>
              <a:rPr lang="en-US" sz="1800" b="1" i="1" u="sng" dirty="0">
                <a:solidFill>
                  <a:srgbClr val="242021"/>
                </a:solidFill>
                <a:effectLst/>
                <a:latin typeface="TimesNewRomanMTStd"/>
              </a:rPr>
              <a:t>such as the following:</a:t>
            </a:r>
          </a:p>
          <a:p>
            <a:pPr algn="just"/>
            <a:r>
              <a:rPr lang="en-US" sz="1800" b="0" i="0" dirty="0">
                <a:solidFill>
                  <a:srgbClr val="FF0000"/>
                </a:solidFill>
                <a:effectLst/>
                <a:latin typeface="TimesNewRomanMTStd-Identity-H"/>
              </a:rPr>
              <a:t>• </a:t>
            </a:r>
            <a:r>
              <a:rPr lang="en-US" sz="1800" b="0" i="0" dirty="0">
                <a:solidFill>
                  <a:srgbClr val="FF0000"/>
                </a:solidFill>
                <a:effectLst/>
                <a:latin typeface="TimesNewRomanMTStd"/>
              </a:rPr>
              <a:t>Development efforts are </a:t>
            </a:r>
            <a:r>
              <a:rPr lang="en-US" sz="1800" b="0" i="0" u="sng" dirty="0">
                <a:solidFill>
                  <a:srgbClr val="FF0000"/>
                </a:solidFill>
                <a:effectLst/>
                <a:latin typeface="TimesNewRomanMTStd"/>
              </a:rPr>
              <a:t>successful </a:t>
            </a:r>
            <a:r>
              <a:rPr lang="en-US" sz="1800" b="0" i="0" dirty="0">
                <a:solidFill>
                  <a:srgbClr val="FF0000"/>
                </a:solidFill>
                <a:effectLst/>
                <a:latin typeface="TimesNewRomanMTStd"/>
              </a:rPr>
              <a:t>and the product faces weak competition from other successful efforts.</a:t>
            </a:r>
          </a:p>
          <a:p>
            <a:pPr algn="just"/>
            <a:r>
              <a:rPr lang="en-US" sz="1800" b="0" i="0" dirty="0">
                <a:solidFill>
                  <a:srgbClr val="FF0000"/>
                </a:solidFill>
                <a:effectLst/>
                <a:latin typeface="TimesNewRomanMTStd-Identity-H"/>
              </a:rPr>
              <a:t>• </a:t>
            </a:r>
            <a:r>
              <a:rPr lang="en-US" sz="1800" b="0" i="0" dirty="0">
                <a:solidFill>
                  <a:srgbClr val="FF0000"/>
                </a:solidFill>
                <a:effectLst/>
                <a:latin typeface="TimesNewRomanMTStd"/>
              </a:rPr>
              <a:t>Successful development efforts are offset by strong competing products.</a:t>
            </a:r>
          </a:p>
          <a:p>
            <a:pPr algn="just"/>
            <a:r>
              <a:rPr lang="en-US" sz="1800" b="0" i="0" dirty="0">
                <a:solidFill>
                  <a:srgbClr val="FF0000"/>
                </a:solidFill>
                <a:effectLst/>
                <a:latin typeface="TimesNewRomanMTStd-Identity-H"/>
              </a:rPr>
              <a:t>• </a:t>
            </a:r>
            <a:r>
              <a:rPr lang="en-US" sz="1800" b="0" i="0" dirty="0">
                <a:solidFill>
                  <a:srgbClr val="FF0000"/>
                </a:solidFill>
                <a:effectLst/>
                <a:latin typeface="TimesNewRomanMTStd"/>
              </a:rPr>
              <a:t>Development efforts are </a:t>
            </a:r>
            <a:r>
              <a:rPr lang="en-US" sz="1800" b="0" i="0" u="sng" dirty="0">
                <a:solidFill>
                  <a:srgbClr val="FF0000"/>
                </a:solidFill>
                <a:effectLst/>
                <a:latin typeface="TimesNewRomanMTStd"/>
              </a:rPr>
              <a:t>not successful </a:t>
            </a:r>
            <a:r>
              <a:rPr lang="en-US" sz="1800" b="0" i="0" dirty="0">
                <a:solidFill>
                  <a:srgbClr val="FF0000"/>
                </a:solidFill>
                <a:effectLst/>
                <a:latin typeface="TimesNewRomanMTStd"/>
              </a:rPr>
              <a:t>and the project is abandoned.</a:t>
            </a:r>
          </a:p>
          <a:p>
            <a:pPr algn="just"/>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entrepreneur’s challenge is to construct alternative scenarios with realistic assumptions about their effects on product price and quantity and realistic assessments of their relative probabilities. </a:t>
            </a:r>
          </a:p>
          <a:p>
            <a:pPr marL="285750" indent="-285750" algn="just">
              <a:buFont typeface="Arial" panose="020B0604020202020204" pitchFamily="34" charset="0"/>
              <a:buChar char="•"/>
            </a:pPr>
            <a:r>
              <a:rPr lang="en-US" sz="1800" b="0" i="0" dirty="0">
                <a:solidFill>
                  <a:srgbClr val="242021"/>
                </a:solidFill>
                <a:effectLst/>
                <a:latin typeface="TimesNewRomanMTStd"/>
              </a:rPr>
              <a:t>Defining a small number of realistic scenarios helps focus the research and reveals the kinds of information that will be most useful.</a:t>
            </a:r>
          </a:p>
          <a:p>
            <a:pPr algn="just"/>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98843" y="6426668"/>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60249"/>
            <a:ext cx="2383737" cy="561149"/>
          </a:xfrm>
          <a:prstGeom prst="rect">
            <a:avLst/>
          </a:prstGeom>
        </p:spPr>
      </p:pic>
    </p:spTree>
    <p:extLst>
      <p:ext uri="{BB962C8B-B14F-4D97-AF65-F5344CB8AC3E}">
        <p14:creationId xmlns:p14="http://schemas.microsoft.com/office/powerpoint/2010/main" val="21077635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0723" y="701037"/>
            <a:ext cx="10940695" cy="45030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1800" b="0" i="0" dirty="0">
              <a:solidFill>
                <a:srgbClr val="242021"/>
              </a:solidFill>
              <a:effectLst/>
              <a:latin typeface="TimesNewRomanMTStd"/>
            </a:endParaRPr>
          </a:p>
          <a:p>
            <a:pPr algn="just"/>
            <a:r>
              <a:rPr lang="en-US" sz="1800" b="1" i="0" dirty="0">
                <a:solidFill>
                  <a:srgbClr val="242021"/>
                </a:solidFill>
                <a:effectLst/>
                <a:latin typeface="Gotham-Bold"/>
              </a:rPr>
              <a:t>Incorporating Uncertainty With Simulation</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1" i="0" dirty="0">
                <a:solidFill>
                  <a:srgbClr val="242021"/>
                </a:solidFill>
                <a:effectLst/>
                <a:latin typeface="TimesNewRomanMTStd"/>
              </a:rPr>
              <a:t>Simulation</a:t>
            </a:r>
            <a:r>
              <a:rPr lang="en-US" sz="1800" b="0" i="0" dirty="0">
                <a:solidFill>
                  <a:srgbClr val="242021"/>
                </a:solidFill>
                <a:effectLst/>
                <a:latin typeface="TimesNewRomanMTStd"/>
              </a:rPr>
              <a:t> is </a:t>
            </a:r>
            <a:r>
              <a:rPr lang="en-US" sz="1800" b="0" i="0" u="sng" dirty="0">
                <a:solidFill>
                  <a:srgbClr val="FF0000"/>
                </a:solidFill>
                <a:effectLst/>
                <a:latin typeface="TimesNewRomanMTStd"/>
              </a:rPr>
              <a:t>the final technique we consider for incorporating uncertainty into a revenue forecast. </a:t>
            </a:r>
          </a:p>
          <a:p>
            <a:pPr marL="285750" indent="-285750" algn="just">
              <a:buFont typeface="Arial" panose="020B0604020202020204" pitchFamily="34" charset="0"/>
              <a:buChar char="•"/>
            </a:pPr>
            <a:r>
              <a:rPr lang="en-US" sz="1800" b="0" i="0" dirty="0">
                <a:solidFill>
                  <a:srgbClr val="242021"/>
                </a:solidFill>
                <a:effectLst/>
                <a:latin typeface="TimesNewRomanMTStd"/>
              </a:rPr>
              <a:t>We </a:t>
            </a:r>
            <a:r>
              <a:rPr lang="en-US" sz="1800" b="0" i="0" u="sng" dirty="0">
                <a:solidFill>
                  <a:srgbClr val="FF0000"/>
                </a:solidFill>
                <a:effectLst/>
                <a:latin typeface="TimesNewRomanMTStd"/>
              </a:rPr>
              <a:t>first identify the assumptions behind the forecast</a:t>
            </a:r>
            <a:r>
              <a:rPr lang="en-US" sz="1800" b="0" i="0" dirty="0">
                <a:solidFill>
                  <a:srgbClr val="FF0000"/>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Then we </a:t>
            </a:r>
            <a:r>
              <a:rPr lang="en-US" sz="1800" b="0" i="0" u="sng" dirty="0">
                <a:solidFill>
                  <a:srgbClr val="FF0000"/>
                </a:solidFill>
                <a:effectLst/>
                <a:latin typeface="TimesNewRomanMTStd"/>
              </a:rPr>
              <a:t>assign a probability distribution to each key assumption</a:t>
            </a:r>
            <a:r>
              <a:rPr lang="en-US" sz="1800" b="0" i="0" u="sng" dirty="0">
                <a:solidFill>
                  <a:srgbClr val="242021"/>
                </a:solidFill>
                <a:effectLst/>
                <a:latin typeface="TimesNewRomanMTStd"/>
              </a:rPr>
              <a:t> </a:t>
            </a:r>
            <a:r>
              <a:rPr lang="en-US" sz="1800" b="0" i="0" dirty="0">
                <a:solidFill>
                  <a:srgbClr val="242021"/>
                </a:solidFill>
                <a:effectLst/>
                <a:latin typeface="TimesNewRomanMTStd"/>
              </a:rPr>
              <a:t>and </a:t>
            </a:r>
            <a:r>
              <a:rPr lang="en-US" sz="1800" b="0" i="0" u="sng" dirty="0">
                <a:solidFill>
                  <a:srgbClr val="FF0000"/>
                </a:solidFill>
                <a:effectLst/>
                <a:latin typeface="TimesNewRomanMTStd"/>
              </a:rPr>
              <a:t>estimate correlations among the variables</a:t>
            </a:r>
            <a:r>
              <a:rPr lang="en-US" sz="1800" b="0" i="0" dirty="0">
                <a:solidFill>
                  <a:srgbClr val="FF0000"/>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These </a:t>
            </a:r>
            <a:r>
              <a:rPr lang="en-US" sz="1800" b="0" i="0" u="sng" dirty="0">
                <a:solidFill>
                  <a:srgbClr val="FF0000"/>
                </a:solidFill>
                <a:effectLst/>
                <a:latin typeface="TimesNewRomanMTStd"/>
              </a:rPr>
              <a:t>assumptions can be developed using historical data</a:t>
            </a:r>
            <a:r>
              <a:rPr lang="en-US" sz="1800" b="0" i="0" dirty="0">
                <a:solidFill>
                  <a:srgbClr val="242021"/>
                </a:solidFill>
                <a:effectLst/>
                <a:latin typeface="TimesNewRomanMTStd"/>
              </a:rPr>
              <a:t>, </a:t>
            </a:r>
            <a:r>
              <a:rPr lang="en-US" sz="1800" b="0" i="0" u="sng" dirty="0">
                <a:solidFill>
                  <a:srgbClr val="242021"/>
                </a:solidFill>
                <a:effectLst/>
                <a:latin typeface="TimesNewRomanMTStd"/>
              </a:rPr>
              <a:t>evidence drawn from other companies</a:t>
            </a:r>
            <a:r>
              <a:rPr lang="en-US" sz="1800" b="0" i="0" dirty="0">
                <a:solidFill>
                  <a:srgbClr val="242021"/>
                </a:solidFill>
                <a:effectLst/>
                <a:latin typeface="TimesNewRomanMTStd"/>
              </a:rPr>
              <a:t>, and/or fundamental evaluation of the market and potential demand for the product.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We already have seen that IPO prospectuses can contain much useful information. </a:t>
            </a:r>
          </a:p>
          <a:p>
            <a:pPr marL="285750" indent="-285750" algn="just">
              <a:buFont typeface="Arial" panose="020B0604020202020204" pitchFamily="34" charset="0"/>
              <a:buChar char="•"/>
            </a:pPr>
            <a:r>
              <a:rPr lang="en-US" sz="1800" b="0" i="0" dirty="0">
                <a:solidFill>
                  <a:srgbClr val="242021"/>
                </a:solidFill>
                <a:effectLst/>
                <a:latin typeface="TimesNewRomanMTStd"/>
              </a:rPr>
              <a:t>Reports from Wall Street equity analysts often include descriptions of target customers and estimates of market size, selling prices, and time to market. </a:t>
            </a:r>
          </a:p>
          <a:p>
            <a:pPr marL="285750" indent="-285750" algn="just">
              <a:buFont typeface="Arial" panose="020B0604020202020204" pitchFamily="34" charset="0"/>
              <a:buChar char="•"/>
            </a:pPr>
            <a:r>
              <a:rPr lang="en-US" sz="1800" b="0" i="0" dirty="0">
                <a:solidFill>
                  <a:srgbClr val="242021"/>
                </a:solidFill>
                <a:effectLst/>
                <a:latin typeface="TimesNewRomanMTStd"/>
              </a:rPr>
              <a:t>Agencies like the Food and Drug Administration (FDA) provide voluminous data on drug and device approvals, clinical trial timetables and results, and similar information. </a:t>
            </a:r>
          </a:p>
          <a:p>
            <a:pPr marL="285750" indent="-285750" algn="just">
              <a:buFont typeface="Arial" panose="020B0604020202020204" pitchFamily="34" charset="0"/>
              <a:buChar char="•"/>
            </a:pPr>
            <a:r>
              <a:rPr lang="en-US" sz="1800" b="0" i="0" dirty="0">
                <a:solidFill>
                  <a:srgbClr val="242021"/>
                </a:solidFill>
                <a:effectLst/>
                <a:latin typeface="TimesNewRomanMTStd"/>
              </a:rPr>
              <a:t>All such sources can be used to approximate probability distributions for key variables and to establish relationships and estimate correlations among variables.</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447741" y="-1215366"/>
            <a:ext cx="2383737" cy="1215073"/>
          </a:xfrm>
          <a:prstGeom prst="rect">
            <a:avLst/>
          </a:prstGeom>
        </p:spPr>
      </p:pic>
    </p:spTree>
    <p:extLst>
      <p:ext uri="{BB962C8B-B14F-4D97-AF65-F5344CB8AC3E}">
        <p14:creationId xmlns:p14="http://schemas.microsoft.com/office/powerpoint/2010/main" val="38700971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242441" y="70118"/>
            <a:ext cx="2383737" cy="1215073"/>
          </a:xfrm>
          <a:prstGeom prst="rect">
            <a:avLst/>
          </a:prstGeom>
        </p:spPr>
      </p:pic>
      <p:pic>
        <p:nvPicPr>
          <p:cNvPr id="4" name="Picture 3">
            <a:extLst>
              <a:ext uri="{FF2B5EF4-FFF2-40B4-BE49-F238E27FC236}">
                <a16:creationId xmlns:a16="http://schemas.microsoft.com/office/drawing/2014/main" id="{96D42387-37B4-A8CA-3BD0-04625DB50EAA}"/>
              </a:ext>
            </a:extLst>
          </p:cNvPr>
          <p:cNvPicPr>
            <a:picLocks noChangeAspect="1"/>
          </p:cNvPicPr>
          <p:nvPr/>
        </p:nvPicPr>
        <p:blipFill>
          <a:blip r:embed="rId3"/>
          <a:stretch>
            <a:fillRect/>
          </a:stretch>
        </p:blipFill>
        <p:spPr>
          <a:xfrm>
            <a:off x="1862137" y="990600"/>
            <a:ext cx="8467725" cy="4876800"/>
          </a:xfrm>
          <a:prstGeom prst="rect">
            <a:avLst/>
          </a:prstGeom>
        </p:spPr>
      </p:pic>
    </p:spTree>
    <p:extLst>
      <p:ext uri="{BB962C8B-B14F-4D97-AF65-F5344CB8AC3E}">
        <p14:creationId xmlns:p14="http://schemas.microsoft.com/office/powerpoint/2010/main" val="10518118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245495"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7.7 Summary</a:t>
            </a:r>
          </a:p>
          <a:p>
            <a:pPr marL="285750" indent="-285750" algn="just">
              <a:buFont typeface="Arial" panose="020B0604020202020204" pitchFamily="34" charset="0"/>
              <a:buChar char="•"/>
            </a:pPr>
            <a:r>
              <a:rPr lang="en-US" sz="1800" b="0" i="0" dirty="0">
                <a:solidFill>
                  <a:srgbClr val="242021"/>
                </a:solidFill>
                <a:effectLst/>
                <a:latin typeface="TimesNewRomanMTStd"/>
              </a:rPr>
              <a:t>Selling a product or service is at the core of any company’s business model. Although estimating sales is especially challenging for a new venture, financial forecasting disciplines the way an entrepreneur thinks about the venture. Not only can forecasting be used to develop and test hypotheses about the opportunity and help determine cash needs and the timing of those needs, it can also affect the value of the venture. A forecast can be an important fund-raising tool if it convinces prospective investors of the merits of the project and provides some specific performance benchmarks.</a:t>
            </a:r>
          </a:p>
          <a:p>
            <a:pPr marL="285750" indent="-285750" algn="just">
              <a:buFont typeface="Arial" panose="020B0604020202020204" pitchFamily="34" charset="0"/>
              <a:buChar char="•"/>
            </a:pPr>
            <a:r>
              <a:rPr lang="en-US" sz="1800" b="0" i="0" dirty="0">
                <a:solidFill>
                  <a:srgbClr val="242021"/>
                </a:solidFill>
                <a:effectLst/>
                <a:latin typeface="TimesNewRomanMTStd"/>
              </a:rPr>
              <a:t>The starting point for any financial forecast is an estimate of revenue. The venture’s strategy for getting customers to purchase its goods or services is of critical importance for any business plan. If the forecast is for an existing business, we can use historical data as the basis for projections. Numerous statistical techniques are available to improve forecast accuracy using historical data. Tradeoffs of selection criteria include data availability, model complexity, and uncertainty.</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631846"/>
          </a:xfrm>
          <a:prstGeom prst="rect">
            <a:avLst/>
          </a:prstGeom>
        </p:spPr>
      </p:pic>
    </p:spTree>
    <p:extLst>
      <p:ext uri="{BB962C8B-B14F-4D97-AF65-F5344CB8AC3E}">
        <p14:creationId xmlns:p14="http://schemas.microsoft.com/office/powerpoint/2010/main" val="19717859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0377" y="952845"/>
            <a:ext cx="11245495"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7.7 Summary </a:t>
            </a:r>
            <a:r>
              <a:rPr lang="en-US" sz="1800" b="1" i="1" dirty="0">
                <a:solidFill>
                  <a:srgbClr val="242021"/>
                </a:solidFill>
                <a:effectLst/>
                <a:latin typeface="Gotham-Bold"/>
              </a:rPr>
              <a:t>(Cont.)</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For a new venture, yardsticks and fundamental analysis can help overcome the lack of an historical track record.</a:t>
            </a:r>
          </a:p>
          <a:p>
            <a:pPr marL="285750" indent="-285750" algn="just">
              <a:buFont typeface="Arial" panose="020B0604020202020204" pitchFamily="34" charset="0"/>
              <a:buChar char="•"/>
            </a:pPr>
            <a:r>
              <a:rPr lang="en-US" sz="1800" b="0" i="0" dirty="0">
                <a:solidFill>
                  <a:srgbClr val="242021"/>
                </a:solidFill>
                <a:effectLst/>
                <a:latin typeface="TimesNewRomanMTStd"/>
              </a:rPr>
              <a:t>Yardsticks are comparable firms—either public or private—that have a product and strategy reasonably close to that of the venture. </a:t>
            </a:r>
          </a:p>
          <a:p>
            <a:pPr marL="285750" indent="-285750" algn="just">
              <a:buFont typeface="Arial" panose="020B0604020202020204" pitchFamily="34" charset="0"/>
              <a:buChar char="•"/>
            </a:pPr>
            <a:r>
              <a:rPr lang="en-US" sz="1800" b="0" i="0" dirty="0">
                <a:solidFill>
                  <a:srgbClr val="242021"/>
                </a:solidFill>
                <a:effectLst/>
                <a:latin typeface="TimesNewRomanMTStd"/>
              </a:rPr>
              <a:t>Data on yardsticks can come from IPO prospectuses, 10-K filings and annual reports, and other public sources.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Even if good yardsticks are available, it is useful to develop a sales forecast based on fundamental analysis.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With fundamental analysis, the entrepreneur collects data on customer demographics, macroeconomic factors, substitute products, and so on and then uses the data to develop a set of assumptions for forecasting revenue.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forecast model is most useful if it reflects a solid understanding of the product and industry and if the forecast links expectations for performance in the product market to implications for financial performance.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assumptions are most useful if they are defensible and backed by research and objective data.</a:t>
            </a:r>
            <a:endParaRPr lang="en-US" dirty="0"/>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631846"/>
          </a:xfrm>
          <a:prstGeom prst="rect">
            <a:avLst/>
          </a:prstGeom>
        </p:spPr>
      </p:pic>
    </p:spTree>
    <p:extLst>
      <p:ext uri="{BB962C8B-B14F-4D97-AF65-F5344CB8AC3E}">
        <p14:creationId xmlns:p14="http://schemas.microsoft.com/office/powerpoint/2010/main" val="25722804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245495"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7.7 Summary</a:t>
            </a:r>
          </a:p>
          <a:p>
            <a:pPr marL="285750" indent="-285750" algn="just">
              <a:buFont typeface="Arial" panose="020B0604020202020204" pitchFamily="34" charset="0"/>
              <a:buChar char="•"/>
            </a:pPr>
            <a:r>
              <a:rPr lang="en-US" sz="1800" b="0" i="0" dirty="0">
                <a:solidFill>
                  <a:srgbClr val="242021"/>
                </a:solidFill>
                <a:effectLst/>
                <a:latin typeface="TimesNewRomanMTStd"/>
              </a:rPr>
              <a:t>Any financial forecast must reflect the uncertainty implicit in the key assumptions. Uncertainty can be analyzed using sensitivity analysis, scenarios, and simulation. With sensitivity analysis, we vary key assumptions over some reasonable range to see how revenue or some other financial metric is impacted. Sensitivity analysis is limited, as we can vary only one or two variables at a time and correlations between variables are not recognized. Scenario analysis involves developing several stories about how the venture might progress and then matching assumptions to each story. Using scenarios overcomes the limitations of sensitivity analysis, but we are still limited by the number of scenarios that can reasonably be evaluated and the need to assign probabilities to each outcome. With simulation, an infinite number of possible paths can be generated and analyzed. This method allows for the most realistic assessment of the venture’s future, but reliable results are dependent on the validity of the assumptions.</a:t>
            </a:r>
          </a:p>
          <a:p>
            <a:pPr marL="285750" indent="-285750" algn="just">
              <a:buFont typeface="Arial" panose="020B0604020202020204" pitchFamily="34" charset="0"/>
              <a:buChar char="•"/>
            </a:pPr>
            <a:r>
              <a:rPr lang="en-US" sz="1800" b="0" i="0" dirty="0">
                <a:solidFill>
                  <a:srgbClr val="242021"/>
                </a:solidFill>
                <a:effectLst/>
                <a:latin typeface="TimesNewRomanMTStd"/>
              </a:rPr>
              <a:t>The new venture revenue forecast forms the basis for forecasting the rest of the financial statements, with an ultimate goal of estimating the venture’s cash flows and valuing the opportunity.</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631846"/>
          </a:xfrm>
          <a:prstGeom prst="rect">
            <a:avLst/>
          </a:prstGeom>
        </p:spPr>
      </p:pic>
    </p:spTree>
    <p:extLst>
      <p:ext uri="{BB962C8B-B14F-4D97-AF65-F5344CB8AC3E}">
        <p14:creationId xmlns:p14="http://schemas.microsoft.com/office/powerpoint/2010/main" val="10960507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27939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2|15.5|13.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1133</TotalTime>
  <Words>9068</Words>
  <Application>Microsoft Office PowerPoint</Application>
  <PresentationFormat>Widescreen</PresentationFormat>
  <Paragraphs>600</Paragraphs>
  <Slides>31</Slides>
  <Notes>28</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31</vt:i4>
      </vt:variant>
    </vt:vector>
  </HeadingPairs>
  <TitlesOfParts>
    <vt:vector size="44" baseType="lpstr">
      <vt:lpstr>Arial</vt:lpstr>
      <vt:lpstr>Calibri</vt:lpstr>
      <vt:lpstr>Calibri Light</vt:lpstr>
      <vt:lpstr>Gotham-Bold</vt:lpstr>
      <vt:lpstr>Gotham-Book</vt:lpstr>
      <vt:lpstr>MathematicalPiLTStd</vt:lpstr>
      <vt:lpstr>Tajawal Medium</vt:lpstr>
      <vt:lpstr>Times New Roman</vt:lpstr>
      <vt:lpstr>TimesNewRomanMTStd</vt:lpstr>
      <vt:lpstr>TimesNewRomanMTStd-Identity-H</vt:lpstr>
      <vt:lpstr>TimesNewRomanMTStd-Italic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357</cp:revision>
  <dcterms:created xsi:type="dcterms:W3CDTF">2023-04-29T09:08:23Z</dcterms:created>
  <dcterms:modified xsi:type="dcterms:W3CDTF">2023-11-03T10:21:44Z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