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32" r:id="rId5"/>
    <p:sldId id="533" r:id="rId6"/>
    <p:sldId id="480" r:id="rId7"/>
    <p:sldId id="313" r:id="rId8"/>
    <p:sldId id="546" r:id="rId9"/>
    <p:sldId id="496" r:id="rId10"/>
    <p:sldId id="276" r:id="rId11"/>
    <p:sldId id="497" r:id="rId12"/>
    <p:sldId id="498" r:id="rId13"/>
    <p:sldId id="499" r:id="rId14"/>
    <p:sldId id="534" r:id="rId15"/>
    <p:sldId id="539" r:id="rId16"/>
    <p:sldId id="500" r:id="rId17"/>
    <p:sldId id="502" r:id="rId18"/>
    <p:sldId id="536" r:id="rId19"/>
    <p:sldId id="537" r:id="rId20"/>
    <p:sldId id="541" r:id="rId21"/>
    <p:sldId id="535" r:id="rId22"/>
    <p:sldId id="503" r:id="rId23"/>
    <p:sldId id="520" r:id="rId24"/>
    <p:sldId id="505" r:id="rId25"/>
    <p:sldId id="521" r:id="rId26"/>
    <p:sldId id="506" r:id="rId27"/>
    <p:sldId id="509" r:id="rId28"/>
    <p:sldId id="542" r:id="rId29"/>
    <p:sldId id="522" r:id="rId30"/>
    <p:sldId id="510" r:id="rId31"/>
    <p:sldId id="543" r:id="rId32"/>
    <p:sldId id="511" r:id="rId33"/>
    <p:sldId id="512" r:id="rId34"/>
    <p:sldId id="513" r:id="rId35"/>
    <p:sldId id="514" r:id="rId36"/>
    <p:sldId id="515" r:id="rId37"/>
    <p:sldId id="516" r:id="rId38"/>
    <p:sldId id="544" r:id="rId39"/>
    <p:sldId id="517" r:id="rId40"/>
    <p:sldId id="523" r:id="rId41"/>
    <p:sldId id="524" r:id="rId42"/>
    <p:sldId id="525" r:id="rId43"/>
    <p:sldId id="526" r:id="rId44"/>
    <p:sldId id="527" r:id="rId45"/>
    <p:sldId id="54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498"/>
            <p14:sldId id="499"/>
            <p14:sldId id="534"/>
            <p14:sldId id="539"/>
            <p14:sldId id="500"/>
            <p14:sldId id="502"/>
            <p14:sldId id="536"/>
            <p14:sldId id="537"/>
            <p14:sldId id="541"/>
            <p14:sldId id="535"/>
            <p14:sldId id="503"/>
            <p14:sldId id="520"/>
            <p14:sldId id="505"/>
            <p14:sldId id="521"/>
            <p14:sldId id="506"/>
            <p14:sldId id="509"/>
            <p14:sldId id="542"/>
            <p14:sldId id="522"/>
            <p14:sldId id="510"/>
            <p14:sldId id="543"/>
            <p14:sldId id="511"/>
            <p14:sldId id="512"/>
            <p14:sldId id="513"/>
            <p14:sldId id="514"/>
            <p14:sldId id="515"/>
            <p14:sldId id="516"/>
            <p14:sldId id="544"/>
            <p14:sldId id="517"/>
            <p14:sldId id="523"/>
            <p14:sldId id="524"/>
            <p14:sldId id="525"/>
            <p14:sldId id="526"/>
            <p14:sldId id="527"/>
            <p14:sldId id="5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3741" autoAdjust="0"/>
  </p:normalViewPr>
  <p:slideViewPr>
    <p:cSldViewPr snapToGrid="0">
      <p:cViewPr varScale="1">
        <p:scale>
          <a:sx n="120" d="100"/>
          <a:sy n="120" d="100"/>
        </p:scale>
        <p:origin x="800"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D48C0E-D5A2-4A6C-89D0-ECDDCDCBB74A}"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53B28A79-A3D2-4C13-B13C-D5F71ACD378E}">
      <dgm:prSet phldrT="[Text]" custT="1"/>
      <dgm:spPr/>
      <dgm:t>
        <a:bodyPr/>
        <a:lstStyle/>
        <a:p>
          <a:pPr rtl="1"/>
          <a:r>
            <a:rPr lang="ar-QA" sz="2400" dirty="0"/>
            <a:t>عوامل نجاح عملية الإقناع</a:t>
          </a:r>
          <a:r>
            <a:rPr lang="ar-QA" sz="3600" dirty="0"/>
            <a:t>: </a:t>
          </a:r>
          <a:endParaRPr lang="en-US" sz="3600" dirty="0"/>
        </a:p>
      </dgm:t>
    </dgm:pt>
    <dgm:pt modelId="{19C33E63-5832-45EF-8A02-16AFC42E0C50}" type="parTrans" cxnId="{5E73A2A7-C83E-4437-BE39-CB3DDF3027DB}">
      <dgm:prSet/>
      <dgm:spPr/>
      <dgm:t>
        <a:bodyPr/>
        <a:lstStyle/>
        <a:p>
          <a:endParaRPr lang="en-US"/>
        </a:p>
      </dgm:t>
    </dgm:pt>
    <dgm:pt modelId="{E54C8B31-5A17-43A3-A6DD-5F0F612AD1E1}" type="sibTrans" cxnId="{5E73A2A7-C83E-4437-BE39-CB3DDF3027DB}">
      <dgm:prSet/>
      <dgm:spPr/>
      <dgm:t>
        <a:bodyPr/>
        <a:lstStyle/>
        <a:p>
          <a:endParaRPr lang="en-US"/>
        </a:p>
      </dgm:t>
    </dgm:pt>
    <dgm:pt modelId="{0304AB25-C790-4F09-B855-3B4D532E09F3}">
      <dgm:prSet phldrT="[Text]"/>
      <dgm:spPr/>
      <dgm:t>
        <a:bodyPr/>
        <a:lstStyle/>
        <a:p>
          <a:pPr algn="ctr" rtl="1"/>
          <a:r>
            <a:rPr lang="ar-QA" b="1" u="sng" dirty="0"/>
            <a:t>المصداقية: </a:t>
          </a:r>
          <a:r>
            <a:rPr lang="ar-QA" dirty="0"/>
            <a:t>والتي تتوقف على خبرة المتحدث ومدى ما يتسم به من ثقة وأمانة. </a:t>
          </a:r>
          <a:endParaRPr lang="en-US" dirty="0"/>
        </a:p>
      </dgm:t>
    </dgm:pt>
    <dgm:pt modelId="{EA6B8E24-B4E2-4C7B-9575-755B15412E53}" type="parTrans" cxnId="{215B6186-35F5-4A47-B9E0-2B9EBA747F21}">
      <dgm:prSet/>
      <dgm:spPr/>
      <dgm:t>
        <a:bodyPr/>
        <a:lstStyle/>
        <a:p>
          <a:endParaRPr lang="en-US"/>
        </a:p>
      </dgm:t>
    </dgm:pt>
    <dgm:pt modelId="{002ECCE5-C45B-4CEB-B268-D020D5DEA206}" type="sibTrans" cxnId="{215B6186-35F5-4A47-B9E0-2B9EBA747F21}">
      <dgm:prSet/>
      <dgm:spPr/>
      <dgm:t>
        <a:bodyPr/>
        <a:lstStyle/>
        <a:p>
          <a:endParaRPr lang="en-US"/>
        </a:p>
      </dgm:t>
    </dgm:pt>
    <dgm:pt modelId="{1FB715C2-A89A-4D33-9B3B-2A676E26F5CA}">
      <dgm:prSet phldrT="[Text]"/>
      <dgm:spPr/>
      <dgm:t>
        <a:bodyPr/>
        <a:lstStyle/>
        <a:p>
          <a:pPr algn="ctr"/>
          <a:r>
            <a:rPr lang="ar-QA" b="1" u="sng" dirty="0"/>
            <a:t>الجاذبية: </a:t>
          </a:r>
          <a:r>
            <a:rPr lang="ar-QA" dirty="0"/>
            <a:t>والتي تتوقف على شخصية المتحدث وقدراته وإمكانياته وعلاقته مع المتلقي. </a:t>
          </a:r>
          <a:endParaRPr lang="en-US" dirty="0"/>
        </a:p>
      </dgm:t>
    </dgm:pt>
    <dgm:pt modelId="{FC999C11-CB64-40D6-BAC8-8BEA2AD2DD8B}" type="parTrans" cxnId="{D832DEC2-BE99-47B4-B5B4-EA3A073055AC}">
      <dgm:prSet/>
      <dgm:spPr/>
      <dgm:t>
        <a:bodyPr/>
        <a:lstStyle/>
        <a:p>
          <a:endParaRPr lang="en-US"/>
        </a:p>
      </dgm:t>
    </dgm:pt>
    <dgm:pt modelId="{F7CACB8E-3E2B-42ED-B311-0605E22510C3}" type="sibTrans" cxnId="{D832DEC2-BE99-47B4-B5B4-EA3A073055AC}">
      <dgm:prSet/>
      <dgm:spPr/>
      <dgm:t>
        <a:bodyPr/>
        <a:lstStyle/>
        <a:p>
          <a:endParaRPr lang="en-US"/>
        </a:p>
      </dgm:t>
    </dgm:pt>
    <dgm:pt modelId="{4032E345-BF73-4985-979C-9D3AE95C6A7E}">
      <dgm:prSet phldrT="[Text]" custT="1"/>
      <dgm:spPr/>
      <dgm:t>
        <a:bodyPr/>
        <a:lstStyle/>
        <a:p>
          <a:pPr rtl="1"/>
          <a:r>
            <a:rPr lang="ar-JO" sz="2800" b="1" dirty="0"/>
            <a:t>عناصر عملية الاقناع</a:t>
          </a:r>
          <a:endParaRPr lang="en-US" sz="2800" dirty="0"/>
        </a:p>
      </dgm:t>
    </dgm:pt>
    <dgm:pt modelId="{9D303739-FC50-4A89-AC7F-80BFA4826298}" type="parTrans" cxnId="{85B22766-411D-4882-88E5-EEDAEC3ED62D}">
      <dgm:prSet/>
      <dgm:spPr/>
      <dgm:t>
        <a:bodyPr/>
        <a:lstStyle/>
        <a:p>
          <a:endParaRPr lang="en-US"/>
        </a:p>
      </dgm:t>
    </dgm:pt>
    <dgm:pt modelId="{42048846-11BD-457C-87EF-A63448FF869B}" type="sibTrans" cxnId="{85B22766-411D-4882-88E5-EEDAEC3ED62D}">
      <dgm:prSet/>
      <dgm:spPr/>
      <dgm:t>
        <a:bodyPr/>
        <a:lstStyle/>
        <a:p>
          <a:endParaRPr lang="en-US"/>
        </a:p>
      </dgm:t>
    </dgm:pt>
    <dgm:pt modelId="{5A37F00B-D38E-4C16-8A57-3EBAE2D0753B}">
      <dgm:prSet phldrT="[Text]"/>
      <dgm:spPr/>
      <dgm:t>
        <a:bodyPr/>
        <a:lstStyle/>
        <a:p>
          <a:pPr algn="ctr" rtl="1"/>
          <a:r>
            <a:rPr lang="ar-QA" dirty="0"/>
            <a:t>القائم بالاتصال</a:t>
          </a:r>
          <a:endParaRPr lang="en-US" dirty="0"/>
        </a:p>
      </dgm:t>
    </dgm:pt>
    <dgm:pt modelId="{86DF6002-6CE3-4C7D-BC86-6991A66E2101}" type="parTrans" cxnId="{49D77B5B-227C-4953-BEF7-305EE7D9EF57}">
      <dgm:prSet/>
      <dgm:spPr/>
      <dgm:t>
        <a:bodyPr/>
        <a:lstStyle/>
        <a:p>
          <a:endParaRPr lang="en-US"/>
        </a:p>
      </dgm:t>
    </dgm:pt>
    <dgm:pt modelId="{001E5C16-2FD9-4F53-99FD-8CFB182901C8}" type="sibTrans" cxnId="{49D77B5B-227C-4953-BEF7-305EE7D9EF57}">
      <dgm:prSet/>
      <dgm:spPr/>
      <dgm:t>
        <a:bodyPr/>
        <a:lstStyle/>
        <a:p>
          <a:endParaRPr lang="en-US"/>
        </a:p>
      </dgm:t>
    </dgm:pt>
    <dgm:pt modelId="{0D6C2F58-8352-4352-B986-C08B4F252572}">
      <dgm:prSet/>
      <dgm:spPr/>
      <dgm:t>
        <a:bodyPr/>
        <a:lstStyle/>
        <a:p>
          <a:pPr algn="ctr"/>
          <a:r>
            <a:rPr lang="ar-QA" b="1" dirty="0"/>
            <a:t>الالتزام</a:t>
          </a:r>
          <a:r>
            <a:rPr lang="ar-QA" dirty="0"/>
            <a:t> بالآمانة وعدم المبالغة </a:t>
          </a:r>
          <a:endParaRPr lang="en-US" dirty="0"/>
        </a:p>
      </dgm:t>
    </dgm:pt>
    <dgm:pt modelId="{06B0AE20-D15C-4738-AF5A-5B1FE92170C1}" type="parTrans" cxnId="{A4188C10-F358-4977-8F05-70BC7D8B46CB}">
      <dgm:prSet/>
      <dgm:spPr/>
      <dgm:t>
        <a:bodyPr/>
        <a:lstStyle/>
        <a:p>
          <a:endParaRPr lang="en-US"/>
        </a:p>
      </dgm:t>
    </dgm:pt>
    <dgm:pt modelId="{CDB92218-3AE9-499C-9F09-7749DC4B1082}" type="sibTrans" cxnId="{A4188C10-F358-4977-8F05-70BC7D8B46CB}">
      <dgm:prSet/>
      <dgm:spPr/>
      <dgm:t>
        <a:bodyPr/>
        <a:lstStyle/>
        <a:p>
          <a:endParaRPr lang="en-US"/>
        </a:p>
      </dgm:t>
    </dgm:pt>
    <dgm:pt modelId="{1E4CB55B-A845-4A8F-AC70-2D26BFD4FC1F}">
      <dgm:prSet/>
      <dgm:spPr/>
      <dgm:t>
        <a:bodyPr/>
        <a:lstStyle/>
        <a:p>
          <a:pPr algn="ctr" rtl="1"/>
          <a:r>
            <a:rPr lang="ar-QA" dirty="0"/>
            <a:t>المتلقي لعملية الإقناع </a:t>
          </a:r>
          <a:r>
            <a:rPr lang="ar-JO" dirty="0"/>
            <a:t>(</a:t>
          </a:r>
          <a:r>
            <a:rPr lang="ar-QA" dirty="0"/>
            <a:t>فرد أو جماعة</a:t>
          </a:r>
          <a:r>
            <a:rPr lang="ar-JO" dirty="0"/>
            <a:t>)</a:t>
          </a:r>
          <a:r>
            <a:rPr lang="ar-QA" dirty="0"/>
            <a:t> </a:t>
          </a:r>
          <a:endParaRPr lang="ar-JO" dirty="0"/>
        </a:p>
      </dgm:t>
    </dgm:pt>
    <dgm:pt modelId="{1AEF490D-47DB-4803-BAB7-033D1B54F730}" type="parTrans" cxnId="{A1BEC400-FFFA-48BC-983F-28B5206C7CFA}">
      <dgm:prSet/>
      <dgm:spPr/>
      <dgm:t>
        <a:bodyPr/>
        <a:lstStyle/>
        <a:p>
          <a:endParaRPr lang="en-US"/>
        </a:p>
      </dgm:t>
    </dgm:pt>
    <dgm:pt modelId="{E3927AA7-124C-4717-870B-8FDAF9283DED}" type="sibTrans" cxnId="{A1BEC400-FFFA-48BC-983F-28B5206C7CFA}">
      <dgm:prSet/>
      <dgm:spPr/>
      <dgm:t>
        <a:bodyPr/>
        <a:lstStyle/>
        <a:p>
          <a:endParaRPr lang="en-US"/>
        </a:p>
      </dgm:t>
    </dgm:pt>
    <dgm:pt modelId="{1C8E1706-1D5D-44EB-A9F4-25AA8E249E73}">
      <dgm:prSet/>
      <dgm:spPr/>
      <dgm:t>
        <a:bodyPr/>
        <a:lstStyle/>
        <a:p>
          <a:pPr algn="ctr" rtl="1"/>
          <a:r>
            <a:rPr lang="ar-QA" dirty="0"/>
            <a:t>موضوع الإقناع</a:t>
          </a:r>
          <a:endParaRPr lang="en-US" b="1" dirty="0">
            <a:latin typeface="Alexandria" charset="0"/>
            <a:cs typeface="Alexandria" charset="0"/>
          </a:endParaRPr>
        </a:p>
      </dgm:t>
    </dgm:pt>
    <dgm:pt modelId="{B084F63E-D693-450E-BEB7-841CC72686D9}" type="parTrans" cxnId="{E30ABDD4-76FC-4587-81DA-FFEADE65F425}">
      <dgm:prSet/>
      <dgm:spPr/>
      <dgm:t>
        <a:bodyPr/>
        <a:lstStyle/>
        <a:p>
          <a:endParaRPr lang="en-US"/>
        </a:p>
      </dgm:t>
    </dgm:pt>
    <dgm:pt modelId="{23F920B4-A5C9-409C-A307-4CFE40187BD1}" type="sibTrans" cxnId="{E30ABDD4-76FC-4587-81DA-FFEADE65F425}">
      <dgm:prSet/>
      <dgm:spPr/>
      <dgm:t>
        <a:bodyPr/>
        <a:lstStyle/>
        <a:p>
          <a:endParaRPr lang="en-US"/>
        </a:p>
      </dgm:t>
    </dgm:pt>
    <dgm:pt modelId="{80C5F316-991F-43AD-9BD9-EBF08A7CCAE3}" type="pres">
      <dgm:prSet presAssocID="{74D48C0E-D5A2-4A6C-89D0-ECDDCDCBB74A}" presName="Name0" presStyleCnt="0">
        <dgm:presLayoutVars>
          <dgm:dir/>
          <dgm:animLvl val="lvl"/>
          <dgm:resizeHandles/>
        </dgm:presLayoutVars>
      </dgm:prSet>
      <dgm:spPr/>
    </dgm:pt>
    <dgm:pt modelId="{13A48BED-6359-40A4-BE8C-AE0EBED97731}" type="pres">
      <dgm:prSet presAssocID="{53B28A79-A3D2-4C13-B13C-D5F71ACD378E}" presName="linNode" presStyleCnt="0"/>
      <dgm:spPr/>
    </dgm:pt>
    <dgm:pt modelId="{5BD78418-99C1-48DF-ADCF-602D42F37251}" type="pres">
      <dgm:prSet presAssocID="{53B28A79-A3D2-4C13-B13C-D5F71ACD378E}" presName="parentShp" presStyleLbl="node1" presStyleIdx="0" presStyleCnt="2">
        <dgm:presLayoutVars>
          <dgm:bulletEnabled val="1"/>
        </dgm:presLayoutVars>
      </dgm:prSet>
      <dgm:spPr/>
    </dgm:pt>
    <dgm:pt modelId="{2EAA9643-E778-48F9-B140-E6263FA8CE24}" type="pres">
      <dgm:prSet presAssocID="{53B28A79-A3D2-4C13-B13C-D5F71ACD378E}" presName="childShp" presStyleLbl="bgAccFollowNode1" presStyleIdx="0" presStyleCnt="2">
        <dgm:presLayoutVars>
          <dgm:bulletEnabled val="1"/>
        </dgm:presLayoutVars>
      </dgm:prSet>
      <dgm:spPr/>
    </dgm:pt>
    <dgm:pt modelId="{4DE556AF-006B-436B-A3D8-215F6AB3DB60}" type="pres">
      <dgm:prSet presAssocID="{E54C8B31-5A17-43A3-A6DD-5F0F612AD1E1}" presName="spacing" presStyleCnt="0"/>
      <dgm:spPr/>
    </dgm:pt>
    <dgm:pt modelId="{39F7ED7E-D897-484E-96F0-4B7C7AD195CA}" type="pres">
      <dgm:prSet presAssocID="{4032E345-BF73-4985-979C-9D3AE95C6A7E}" presName="linNode" presStyleCnt="0"/>
      <dgm:spPr/>
    </dgm:pt>
    <dgm:pt modelId="{41C8649D-2DC8-4649-A73E-AFB13CD9FE2A}" type="pres">
      <dgm:prSet presAssocID="{4032E345-BF73-4985-979C-9D3AE95C6A7E}" presName="parentShp" presStyleLbl="node1" presStyleIdx="1" presStyleCnt="2">
        <dgm:presLayoutVars>
          <dgm:bulletEnabled val="1"/>
        </dgm:presLayoutVars>
      </dgm:prSet>
      <dgm:spPr/>
    </dgm:pt>
    <dgm:pt modelId="{15351EA4-57A9-495D-8EA9-CCA2B498C19E}" type="pres">
      <dgm:prSet presAssocID="{4032E345-BF73-4985-979C-9D3AE95C6A7E}" presName="childShp" presStyleLbl="bgAccFollowNode1" presStyleIdx="1" presStyleCnt="2">
        <dgm:presLayoutVars>
          <dgm:bulletEnabled val="1"/>
        </dgm:presLayoutVars>
      </dgm:prSet>
      <dgm:spPr/>
    </dgm:pt>
  </dgm:ptLst>
  <dgm:cxnLst>
    <dgm:cxn modelId="{A1BEC400-FFFA-48BC-983F-28B5206C7CFA}" srcId="{4032E345-BF73-4985-979C-9D3AE95C6A7E}" destId="{1E4CB55B-A845-4A8F-AC70-2D26BFD4FC1F}" srcOrd="1" destOrd="0" parTransId="{1AEF490D-47DB-4803-BAB7-033D1B54F730}" sibTransId="{E3927AA7-124C-4717-870B-8FDAF9283DED}"/>
    <dgm:cxn modelId="{A4188C10-F358-4977-8F05-70BC7D8B46CB}" srcId="{53B28A79-A3D2-4C13-B13C-D5F71ACD378E}" destId="{0D6C2F58-8352-4352-B986-C08B4F252572}" srcOrd="2" destOrd="0" parTransId="{06B0AE20-D15C-4738-AF5A-5B1FE92170C1}" sibTransId="{CDB92218-3AE9-499C-9F09-7749DC4B1082}"/>
    <dgm:cxn modelId="{F6DE0714-A3CA-471F-AAFF-E213C46C9D63}" type="presOf" srcId="{1C8E1706-1D5D-44EB-A9F4-25AA8E249E73}" destId="{15351EA4-57A9-495D-8EA9-CCA2B498C19E}" srcOrd="0" destOrd="2" presId="urn:microsoft.com/office/officeart/2005/8/layout/vList6"/>
    <dgm:cxn modelId="{2356B728-2DF3-4A49-AEFE-ABD42CE8905B}" type="presOf" srcId="{4032E345-BF73-4985-979C-9D3AE95C6A7E}" destId="{41C8649D-2DC8-4649-A73E-AFB13CD9FE2A}" srcOrd="0" destOrd="0" presId="urn:microsoft.com/office/officeart/2005/8/layout/vList6"/>
    <dgm:cxn modelId="{174D3D2D-A984-430B-8F01-0A0A52CC3DD7}" type="presOf" srcId="{5A37F00B-D38E-4C16-8A57-3EBAE2D0753B}" destId="{15351EA4-57A9-495D-8EA9-CCA2B498C19E}" srcOrd="0" destOrd="0" presId="urn:microsoft.com/office/officeart/2005/8/layout/vList6"/>
    <dgm:cxn modelId="{BD72EE31-A093-4582-9893-8621FA2A9A1C}" type="presOf" srcId="{1E4CB55B-A845-4A8F-AC70-2D26BFD4FC1F}" destId="{15351EA4-57A9-495D-8EA9-CCA2B498C19E}" srcOrd="0" destOrd="1" presId="urn:microsoft.com/office/officeart/2005/8/layout/vList6"/>
    <dgm:cxn modelId="{49D77B5B-227C-4953-BEF7-305EE7D9EF57}" srcId="{4032E345-BF73-4985-979C-9D3AE95C6A7E}" destId="{5A37F00B-D38E-4C16-8A57-3EBAE2D0753B}" srcOrd="0" destOrd="0" parTransId="{86DF6002-6CE3-4C7D-BC86-6991A66E2101}" sibTransId="{001E5C16-2FD9-4F53-99FD-8CFB182901C8}"/>
    <dgm:cxn modelId="{3B0AD65D-F574-45D3-B707-EEF1C294C182}" type="presOf" srcId="{53B28A79-A3D2-4C13-B13C-D5F71ACD378E}" destId="{5BD78418-99C1-48DF-ADCF-602D42F37251}" srcOrd="0" destOrd="0" presId="urn:microsoft.com/office/officeart/2005/8/layout/vList6"/>
    <dgm:cxn modelId="{85B22766-411D-4882-88E5-EEDAEC3ED62D}" srcId="{74D48C0E-D5A2-4A6C-89D0-ECDDCDCBB74A}" destId="{4032E345-BF73-4985-979C-9D3AE95C6A7E}" srcOrd="1" destOrd="0" parTransId="{9D303739-FC50-4A89-AC7F-80BFA4826298}" sibTransId="{42048846-11BD-457C-87EF-A63448FF869B}"/>
    <dgm:cxn modelId="{06BBCA67-33B2-45C9-8B43-E59EAABA9BA5}" type="presOf" srcId="{0304AB25-C790-4F09-B855-3B4D532E09F3}" destId="{2EAA9643-E778-48F9-B140-E6263FA8CE24}" srcOrd="0" destOrd="0" presId="urn:microsoft.com/office/officeart/2005/8/layout/vList6"/>
    <dgm:cxn modelId="{93368E7F-943C-43C0-847C-963330C8F2CB}" type="presOf" srcId="{0D6C2F58-8352-4352-B986-C08B4F252572}" destId="{2EAA9643-E778-48F9-B140-E6263FA8CE24}" srcOrd="0" destOrd="2" presId="urn:microsoft.com/office/officeart/2005/8/layout/vList6"/>
    <dgm:cxn modelId="{215B6186-35F5-4A47-B9E0-2B9EBA747F21}" srcId="{53B28A79-A3D2-4C13-B13C-D5F71ACD378E}" destId="{0304AB25-C790-4F09-B855-3B4D532E09F3}" srcOrd="0" destOrd="0" parTransId="{EA6B8E24-B4E2-4C7B-9575-755B15412E53}" sibTransId="{002ECCE5-C45B-4CEB-B268-D020D5DEA206}"/>
    <dgm:cxn modelId="{5E73A2A7-C83E-4437-BE39-CB3DDF3027DB}" srcId="{74D48C0E-D5A2-4A6C-89D0-ECDDCDCBB74A}" destId="{53B28A79-A3D2-4C13-B13C-D5F71ACD378E}" srcOrd="0" destOrd="0" parTransId="{19C33E63-5832-45EF-8A02-16AFC42E0C50}" sibTransId="{E54C8B31-5A17-43A3-A6DD-5F0F612AD1E1}"/>
    <dgm:cxn modelId="{D832DEC2-BE99-47B4-B5B4-EA3A073055AC}" srcId="{53B28A79-A3D2-4C13-B13C-D5F71ACD378E}" destId="{1FB715C2-A89A-4D33-9B3B-2A676E26F5CA}" srcOrd="1" destOrd="0" parTransId="{FC999C11-CB64-40D6-BAC8-8BEA2AD2DD8B}" sibTransId="{F7CACB8E-3E2B-42ED-B311-0605E22510C3}"/>
    <dgm:cxn modelId="{E30ABDD4-76FC-4587-81DA-FFEADE65F425}" srcId="{4032E345-BF73-4985-979C-9D3AE95C6A7E}" destId="{1C8E1706-1D5D-44EB-A9F4-25AA8E249E73}" srcOrd="2" destOrd="0" parTransId="{B084F63E-D693-450E-BEB7-841CC72686D9}" sibTransId="{23F920B4-A5C9-409C-A307-4CFE40187BD1}"/>
    <dgm:cxn modelId="{65A345E8-F58E-4752-872C-B4DF6BD8E92B}" type="presOf" srcId="{74D48C0E-D5A2-4A6C-89D0-ECDDCDCBB74A}" destId="{80C5F316-991F-43AD-9BD9-EBF08A7CCAE3}" srcOrd="0" destOrd="0" presId="urn:microsoft.com/office/officeart/2005/8/layout/vList6"/>
    <dgm:cxn modelId="{74BEC2E8-0822-45D6-A82A-C545706D298E}" type="presOf" srcId="{1FB715C2-A89A-4D33-9B3B-2A676E26F5CA}" destId="{2EAA9643-E778-48F9-B140-E6263FA8CE24}" srcOrd="0" destOrd="1" presId="urn:microsoft.com/office/officeart/2005/8/layout/vList6"/>
    <dgm:cxn modelId="{6FF57D31-ECAE-4D5A-A239-5C77CB3AD69F}" type="presParOf" srcId="{80C5F316-991F-43AD-9BD9-EBF08A7CCAE3}" destId="{13A48BED-6359-40A4-BE8C-AE0EBED97731}" srcOrd="0" destOrd="0" presId="urn:microsoft.com/office/officeart/2005/8/layout/vList6"/>
    <dgm:cxn modelId="{223273F3-91C1-45A5-A18F-CE05A5366D71}" type="presParOf" srcId="{13A48BED-6359-40A4-BE8C-AE0EBED97731}" destId="{5BD78418-99C1-48DF-ADCF-602D42F37251}" srcOrd="0" destOrd="0" presId="urn:microsoft.com/office/officeart/2005/8/layout/vList6"/>
    <dgm:cxn modelId="{A820419A-9FA3-4D02-BA6E-384722678DF7}" type="presParOf" srcId="{13A48BED-6359-40A4-BE8C-AE0EBED97731}" destId="{2EAA9643-E778-48F9-B140-E6263FA8CE24}" srcOrd="1" destOrd="0" presId="urn:microsoft.com/office/officeart/2005/8/layout/vList6"/>
    <dgm:cxn modelId="{B2D67B71-1D95-45FF-9A3A-A9DF2D4A8043}" type="presParOf" srcId="{80C5F316-991F-43AD-9BD9-EBF08A7CCAE3}" destId="{4DE556AF-006B-436B-A3D8-215F6AB3DB60}" srcOrd="1" destOrd="0" presId="urn:microsoft.com/office/officeart/2005/8/layout/vList6"/>
    <dgm:cxn modelId="{56CB2F91-B9F4-443B-B3AB-73ED690646B5}" type="presParOf" srcId="{80C5F316-991F-43AD-9BD9-EBF08A7CCAE3}" destId="{39F7ED7E-D897-484E-96F0-4B7C7AD195CA}" srcOrd="2" destOrd="0" presId="urn:microsoft.com/office/officeart/2005/8/layout/vList6"/>
    <dgm:cxn modelId="{1F95A303-20B0-46D0-9F11-139D09329D05}" type="presParOf" srcId="{39F7ED7E-D897-484E-96F0-4B7C7AD195CA}" destId="{41C8649D-2DC8-4649-A73E-AFB13CD9FE2A}" srcOrd="0" destOrd="0" presId="urn:microsoft.com/office/officeart/2005/8/layout/vList6"/>
    <dgm:cxn modelId="{2345C9F9-C548-4E2B-A402-8927579CBC30}" type="presParOf" srcId="{39F7ED7E-D897-484E-96F0-4B7C7AD195CA}" destId="{15351EA4-57A9-495D-8EA9-CCA2B498C19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A9643-E778-48F9-B140-E6263FA8CE24}">
      <dsp:nvSpPr>
        <dsp:cNvPr id="0" name=""/>
        <dsp:cNvSpPr/>
      </dsp:nvSpPr>
      <dsp:spPr>
        <a:xfrm>
          <a:off x="3875598" y="317"/>
          <a:ext cx="5813397" cy="12377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ctr" defTabSz="666750" rtl="1">
            <a:lnSpc>
              <a:spcPct val="90000"/>
            </a:lnSpc>
            <a:spcBef>
              <a:spcPct val="0"/>
            </a:spcBef>
            <a:spcAft>
              <a:spcPct val="15000"/>
            </a:spcAft>
            <a:buChar char="•"/>
          </a:pPr>
          <a:r>
            <a:rPr lang="ar-QA" sz="1500" b="1" u="sng" kern="1200" dirty="0"/>
            <a:t>المصداقية: </a:t>
          </a:r>
          <a:r>
            <a:rPr lang="ar-QA" sz="1500" kern="1200" dirty="0"/>
            <a:t>والتي تتوقف على خبرة المتحدث ومدى ما يتسم به من ثقة وأمانة. </a:t>
          </a:r>
          <a:endParaRPr lang="en-US" sz="1500" kern="1200" dirty="0"/>
        </a:p>
        <a:p>
          <a:pPr marL="114300" lvl="1" indent="-114300" algn="ctr" defTabSz="666750">
            <a:lnSpc>
              <a:spcPct val="90000"/>
            </a:lnSpc>
            <a:spcBef>
              <a:spcPct val="0"/>
            </a:spcBef>
            <a:spcAft>
              <a:spcPct val="15000"/>
            </a:spcAft>
            <a:buChar char="•"/>
          </a:pPr>
          <a:r>
            <a:rPr lang="ar-QA" sz="1500" b="1" u="sng" kern="1200" dirty="0"/>
            <a:t>الجاذبية: </a:t>
          </a:r>
          <a:r>
            <a:rPr lang="ar-QA" sz="1500" kern="1200" dirty="0"/>
            <a:t>والتي تتوقف على شخصية المتحدث وقدراته وإمكانياته وعلاقته مع المتلقي. </a:t>
          </a:r>
          <a:endParaRPr lang="en-US" sz="1500" kern="1200" dirty="0"/>
        </a:p>
        <a:p>
          <a:pPr marL="114300" lvl="1" indent="-114300" algn="ctr" defTabSz="666750">
            <a:lnSpc>
              <a:spcPct val="90000"/>
            </a:lnSpc>
            <a:spcBef>
              <a:spcPct val="0"/>
            </a:spcBef>
            <a:spcAft>
              <a:spcPct val="15000"/>
            </a:spcAft>
            <a:buChar char="•"/>
          </a:pPr>
          <a:r>
            <a:rPr lang="ar-QA" sz="1500" b="1" kern="1200" dirty="0"/>
            <a:t>الالتزام</a:t>
          </a:r>
          <a:r>
            <a:rPr lang="ar-QA" sz="1500" kern="1200" dirty="0"/>
            <a:t> بالآمانة وعدم المبالغة </a:t>
          </a:r>
          <a:endParaRPr lang="en-US" sz="1500" kern="1200" dirty="0"/>
        </a:p>
      </dsp:txBody>
      <dsp:txXfrm>
        <a:off x="3875598" y="155040"/>
        <a:ext cx="5349228" cy="928337"/>
      </dsp:txXfrm>
    </dsp:sp>
    <dsp:sp modelId="{5BD78418-99C1-48DF-ADCF-602D42F37251}">
      <dsp:nvSpPr>
        <dsp:cNvPr id="0" name=""/>
        <dsp:cNvSpPr/>
      </dsp:nvSpPr>
      <dsp:spPr>
        <a:xfrm>
          <a:off x="0" y="317"/>
          <a:ext cx="3875598" cy="12377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QA" sz="2400" kern="1200" dirty="0"/>
            <a:t>عوامل نجاح عملية الإقناع</a:t>
          </a:r>
          <a:r>
            <a:rPr lang="ar-QA" sz="3600" kern="1200" dirty="0"/>
            <a:t>: </a:t>
          </a:r>
          <a:endParaRPr lang="en-US" sz="3600" kern="1200" dirty="0"/>
        </a:p>
      </dsp:txBody>
      <dsp:txXfrm>
        <a:off x="60424" y="60741"/>
        <a:ext cx="3754750" cy="1116935"/>
      </dsp:txXfrm>
    </dsp:sp>
    <dsp:sp modelId="{15351EA4-57A9-495D-8EA9-CCA2B498C19E}">
      <dsp:nvSpPr>
        <dsp:cNvPr id="0" name=""/>
        <dsp:cNvSpPr/>
      </dsp:nvSpPr>
      <dsp:spPr>
        <a:xfrm>
          <a:off x="3875598" y="1361879"/>
          <a:ext cx="5813397" cy="12377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ctr" defTabSz="666750" rtl="1">
            <a:lnSpc>
              <a:spcPct val="90000"/>
            </a:lnSpc>
            <a:spcBef>
              <a:spcPct val="0"/>
            </a:spcBef>
            <a:spcAft>
              <a:spcPct val="15000"/>
            </a:spcAft>
            <a:buChar char="•"/>
          </a:pPr>
          <a:r>
            <a:rPr lang="ar-QA" sz="1500" kern="1200" dirty="0"/>
            <a:t>القائم بالاتصال</a:t>
          </a:r>
          <a:endParaRPr lang="en-US" sz="1500" kern="1200" dirty="0"/>
        </a:p>
        <a:p>
          <a:pPr marL="114300" lvl="1" indent="-114300" algn="ctr" defTabSz="666750" rtl="1">
            <a:lnSpc>
              <a:spcPct val="90000"/>
            </a:lnSpc>
            <a:spcBef>
              <a:spcPct val="0"/>
            </a:spcBef>
            <a:spcAft>
              <a:spcPct val="15000"/>
            </a:spcAft>
            <a:buChar char="•"/>
          </a:pPr>
          <a:r>
            <a:rPr lang="ar-QA" sz="1500" kern="1200" dirty="0"/>
            <a:t>المتلقي لعملية الإقناع </a:t>
          </a:r>
          <a:r>
            <a:rPr lang="ar-JO" sz="1500" kern="1200" dirty="0"/>
            <a:t>(</a:t>
          </a:r>
          <a:r>
            <a:rPr lang="ar-QA" sz="1500" kern="1200" dirty="0"/>
            <a:t>فرد أو جماعة</a:t>
          </a:r>
          <a:r>
            <a:rPr lang="ar-JO" sz="1500" kern="1200" dirty="0"/>
            <a:t>)</a:t>
          </a:r>
          <a:r>
            <a:rPr lang="ar-QA" sz="1500" kern="1200" dirty="0"/>
            <a:t> </a:t>
          </a:r>
          <a:endParaRPr lang="ar-JO" sz="1500" kern="1200" dirty="0"/>
        </a:p>
        <a:p>
          <a:pPr marL="114300" lvl="1" indent="-114300" algn="ctr" defTabSz="666750" rtl="1">
            <a:lnSpc>
              <a:spcPct val="90000"/>
            </a:lnSpc>
            <a:spcBef>
              <a:spcPct val="0"/>
            </a:spcBef>
            <a:spcAft>
              <a:spcPct val="15000"/>
            </a:spcAft>
            <a:buChar char="•"/>
          </a:pPr>
          <a:r>
            <a:rPr lang="ar-QA" sz="1500" kern="1200" dirty="0"/>
            <a:t>موضوع الإقناع</a:t>
          </a:r>
          <a:endParaRPr lang="en-US" sz="1500" b="1" kern="1200" dirty="0">
            <a:latin typeface="Alexandria" charset="0"/>
            <a:cs typeface="Alexandria" charset="0"/>
          </a:endParaRPr>
        </a:p>
      </dsp:txBody>
      <dsp:txXfrm>
        <a:off x="3875598" y="1516602"/>
        <a:ext cx="5349228" cy="928337"/>
      </dsp:txXfrm>
    </dsp:sp>
    <dsp:sp modelId="{41C8649D-2DC8-4649-A73E-AFB13CD9FE2A}">
      <dsp:nvSpPr>
        <dsp:cNvPr id="0" name=""/>
        <dsp:cNvSpPr/>
      </dsp:nvSpPr>
      <dsp:spPr>
        <a:xfrm>
          <a:off x="0" y="1361879"/>
          <a:ext cx="3875598" cy="12377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1">
            <a:lnSpc>
              <a:spcPct val="90000"/>
            </a:lnSpc>
            <a:spcBef>
              <a:spcPct val="0"/>
            </a:spcBef>
            <a:spcAft>
              <a:spcPct val="35000"/>
            </a:spcAft>
            <a:buNone/>
          </a:pPr>
          <a:r>
            <a:rPr lang="ar-JO" sz="2800" b="1" kern="1200" dirty="0"/>
            <a:t>عناصر عملية الاقناع</a:t>
          </a:r>
          <a:endParaRPr lang="en-US" sz="2800" kern="1200" dirty="0"/>
        </a:p>
      </dsp:txBody>
      <dsp:txXfrm>
        <a:off x="60424" y="1422303"/>
        <a:ext cx="3754750" cy="1116935"/>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17799" y="3568130"/>
            <a:ext cx="3723670"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734347" y="5545945"/>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المحاضره الثالثه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392095" y="4455654"/>
            <a:ext cx="2199641"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7799" y="557001"/>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a:t>
            </a:r>
            <a:r>
              <a:rPr lang="ar-EG" sz="2000" b="1" dirty="0">
                <a:solidFill>
                  <a:schemeClr val="tx1"/>
                </a:solidFill>
                <a:latin typeface="Alexandria"/>
                <a:cs typeface="Alexandria" charset="0"/>
              </a:rPr>
              <a:t>ية</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الثالثه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العلاقات العامة في العصر الرقمي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854558"/>
            <a:ext cx="8551467" cy="3416320"/>
          </a:xfrm>
          <a:prstGeom prst="rect">
            <a:avLst/>
          </a:prstGeom>
          <a:noFill/>
        </p:spPr>
        <p:txBody>
          <a:bodyPr wrap="square" rtlCol="0">
            <a:spAutoFit/>
          </a:bodyPr>
          <a:lstStyle/>
          <a:p>
            <a:pPr algn="just" rtl="1">
              <a:lnSpc>
                <a:spcPct val="150000"/>
              </a:lnSpc>
            </a:pPr>
            <a:r>
              <a:rPr lang="ar-QA" dirty="0"/>
              <a:t>يطلق أستاذ العلاقات العامة الرقمية "دون ميديلبرج“ عليها عصر الانتونت ولكن. مهما كان الاسم الذي يطلق عليها. فليس هناك جدل في العلاقات العامة في عالم مترابط سلكياً يجب أن تتحقق بسرعة الأمر الذي يؤكد أن أهم التغيرات التي ظهرت في إدارة العلاقات العامة في عالم الاتصالات السلكية هو عامل السرعة في الاتصالات؛ فلم يعد لدى المهتمين متسع من الوقت. وأصبح التخطيط الاستراتيجي "تقريباً جزءا من الماضي "وقد خلق الإدماج في وسائل الإعلام ‏</a:t>
            </a:r>
            <a:r>
              <a:rPr lang="en-US" dirty="0"/>
              <a:t>Lt</a:t>
            </a:r>
            <a:r>
              <a:rPr lang="ar-QA" dirty="0"/>
              <a:t>إعلامية رأسية للممارسين في العلاقات العامة. فقد كانت الشراكة بين أمريكا أون لاين وتايم وارثر ‏</a:t>
            </a:r>
            <a:r>
              <a:rPr lang="en-US" dirty="0"/>
              <a:t>Time-AOL ‏Warner</a:t>
            </a:r>
            <a:r>
              <a:rPr lang="ar-QA" dirty="0"/>
              <a:t>والتي قدرت قيمتها بالبلايين تعطي مثلأً للتغير الهائل للدمج الإعلامي الذي حدث في وسائل الاتصالات والذي يوفر لنا فرصاً اكبر لتعزيز ما نقوله أكثر مما كنا عليه في الماضي. وقد وفرت ‏</a:t>
            </a:r>
            <a:r>
              <a:rPr lang="en-US" dirty="0"/>
              <a:t>W</a:t>
            </a:r>
            <a:r>
              <a:rPr lang="ar-QA" dirty="0"/>
              <a:t>شركات الإعلام فرصة الوصول للفرد بطريقة أسرع من أي وقت مضي. </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0366" y="1826358"/>
            <a:ext cx="10368197" cy="4247317"/>
          </a:xfrm>
          <a:prstGeom prst="rect">
            <a:avLst/>
          </a:prstGeom>
          <a:noFill/>
        </p:spPr>
        <p:txBody>
          <a:bodyPr wrap="square" rtlCol="0">
            <a:spAutoFit/>
          </a:bodyPr>
          <a:lstStyle/>
          <a:p>
            <a:pPr algn="just" rtl="1">
              <a:lnSpc>
                <a:spcPct val="150000"/>
              </a:lnSpc>
            </a:pPr>
            <a:r>
              <a:rPr lang="ar-QA" dirty="0"/>
              <a:t> أدى ظهور التكنولوجيا الرقمية إلى استحداث تخصص جديد يعرف بـ “العلاقات العامة الرقمية”، والذي يرمز له بـ (</a:t>
            </a:r>
            <a:r>
              <a:rPr lang="en-US" dirty="0"/>
              <a:t>DPR). </a:t>
            </a:r>
            <a:r>
              <a:rPr lang="ar-QA" dirty="0"/>
              <a:t>حيث تُعنى العلاقات العامة الرقمية بالمنصات والاستراتيجيات الرقمية لتعزيز ظهور العلامة التجارية على الإنترنت، وتوسيع سمعتها، والتواصل مع الجمهور المستهدف بشكل سلس وسريع. في هذا المقالة المقدمة من موقع شركة بشير مريش للاستشارات والعلاقات العامة، سنكتشف مفهوم العلاقات العامة الرقمية وكيف يمكن للمؤسسات والمنظمات استفادة منها في المشهد الرقمي الحديث.</a:t>
            </a:r>
            <a:endParaRPr lang="ar-JO" dirty="0"/>
          </a:p>
          <a:p>
            <a:pPr algn="just" rtl="1">
              <a:lnSpc>
                <a:spcPct val="150000"/>
              </a:lnSpc>
            </a:pPr>
            <a:endParaRPr lang="ar-QA" dirty="0"/>
          </a:p>
          <a:p>
            <a:pPr algn="just" rtl="1">
              <a:lnSpc>
                <a:spcPct val="150000"/>
              </a:lnSpc>
            </a:pPr>
            <a:r>
              <a:rPr lang="ar-QA" b="1" dirty="0"/>
              <a:t>تعريف العلاقات العامة الرقمية:</a:t>
            </a:r>
          </a:p>
          <a:p>
            <a:pPr algn="just" rtl="1">
              <a:lnSpc>
                <a:spcPct val="150000"/>
              </a:lnSpc>
            </a:pPr>
            <a:r>
              <a:rPr lang="ar-QA" dirty="0"/>
              <a:t>تشير العلاقات العامة الرقمية إلى الإدارة الاستراتيجية باستخدام قنوات الاتصال الإلكترونية والمنصات التواصل الاجتماعي لبناء العلاقات بين المؤسسة وجمهورها المستهدف والحفاظ عليها تشمل هذه الممارسة العديد من الأنشطة، بما في ذلك إنشاء المحتوى، وإدارة وسائل التواصل الاجتماعي، والتعاون مع المؤثرين، وإدارة السمعة على الإنترنت، وتحسين محركات البحث حيث تهدف هذه الممارسات إلى توصيل رسالة العلامة التجارية بشكل فعال، والتفاعل مع الجمهور، وتشكيل الإدراك العام في العالم الرقمي</a:t>
            </a:r>
            <a:endParaRPr lang="en-US"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4247317"/>
          </a:xfrm>
          <a:prstGeom prst="rect">
            <a:avLst/>
          </a:prstGeom>
          <a:noFill/>
        </p:spPr>
        <p:txBody>
          <a:bodyPr wrap="square" rtlCol="0">
            <a:spAutoFit/>
          </a:bodyPr>
          <a:lstStyle/>
          <a:p>
            <a:pPr algn="just" rtl="1"/>
            <a:r>
              <a:rPr lang="ar-QA" b="1" dirty="0">
                <a:solidFill>
                  <a:srgbClr val="181818"/>
                </a:solidFill>
                <a:latin typeface="cairo"/>
              </a:rPr>
              <a:t>مكونات الرئيسية للعلاقات العامة الرقمية:</a:t>
            </a:r>
          </a:p>
          <a:p>
            <a:pPr algn="just"/>
            <a:r>
              <a:rPr lang="ar-QA" dirty="0">
                <a:solidFill>
                  <a:srgbClr val="181818"/>
                </a:solidFill>
                <a:latin typeface="cairo"/>
              </a:rPr>
              <a:t> </a:t>
            </a:r>
          </a:p>
          <a:p>
            <a:pPr algn="just" rtl="1">
              <a:buFont typeface="+mj-lt"/>
              <a:buAutoNum type="arabicPeriod"/>
            </a:pPr>
            <a:r>
              <a:rPr lang="ar-QA" b="1" dirty="0">
                <a:solidFill>
                  <a:srgbClr val="181818"/>
                </a:solidFill>
                <a:latin typeface="cairo"/>
              </a:rPr>
              <a:t>إنشاء وتوزيع المحتوى: </a:t>
            </a:r>
            <a:r>
              <a:rPr lang="ar-QA" dirty="0">
                <a:solidFill>
                  <a:srgbClr val="181818"/>
                </a:solidFill>
                <a:latin typeface="cairo"/>
              </a:rPr>
              <a:t>يعد إنشاء محتوى مقنع وقيّم في صميم العلاقات العامة الرقمية. فتطوير المقالات ذات الجودة العالية، وإنشاء المدونات، والفيديوهات الجذابة، والرسوم البيانية، وغيرها من المواد الرقمية، تُمكّن للمؤسسات أن تثبت نفسها كرواد في مجالها، ويتيح لها تتفاعل مع جمهورها المستهدف. ويضمن توزيع المحتوى عبر قنوات عدة على الإنترنت، مثل المواقع الإلكترونية ومنصات وسائل التواصل الاجتماعي والمنشورات الإلكترونية، أمر مهم لتحقيق أقصى قدر من الوصول والانتشار.</a:t>
            </a:r>
            <a:endParaRPr lang="ar-JO" dirty="0">
              <a:solidFill>
                <a:srgbClr val="181818"/>
              </a:solidFill>
              <a:latin typeface="cairo"/>
            </a:endParaRPr>
          </a:p>
          <a:p>
            <a:pPr algn="just" rtl="1">
              <a:buFont typeface="+mj-lt"/>
              <a:buAutoNum type="arabicPeriod"/>
            </a:pPr>
            <a:endParaRPr lang="ar-QA" dirty="0">
              <a:solidFill>
                <a:srgbClr val="181818"/>
              </a:solidFill>
              <a:latin typeface="cairo"/>
            </a:endParaRPr>
          </a:p>
          <a:p>
            <a:pPr algn="just" rtl="1">
              <a:buFont typeface="+mj-lt"/>
              <a:buAutoNum type="arabicPeriod"/>
            </a:pPr>
            <a:r>
              <a:rPr lang="ar-QA" b="1" dirty="0">
                <a:solidFill>
                  <a:srgbClr val="181818"/>
                </a:solidFill>
                <a:latin typeface="cairo"/>
              </a:rPr>
              <a:t>إدارة وسائل التواصل الاجتماعي: </a:t>
            </a:r>
            <a:r>
              <a:rPr lang="ar-QA" dirty="0">
                <a:solidFill>
                  <a:srgbClr val="181818"/>
                </a:solidFill>
                <a:latin typeface="cairo"/>
              </a:rPr>
              <a:t>أحدثت منصات التواصل الاجتماعي ثورة في طريقة تفاعل المؤسسات والمنظمات مع جمهورها. حيث تتضمن العلاقات العامة الرقمية إنشاء حضور قوي على وسائل التواصل الاجتماعي والحفاظ عليه من خلال مشاركة المحتوى الجذاب، وسرعة الاستجابة على التعليقات والرسائل، وتعزيز المحادثات الهادفة. كما توفر منصات وسائل التواصل الاجتماعي أيضًا فرصًا لدعم العلامة التجارية والتعاون مع المؤثرين، مما يُسرع وصول العلامة التجارية ويعزز مصداقيتها.</a:t>
            </a:r>
            <a:endParaRPr lang="ar-JO" dirty="0">
              <a:solidFill>
                <a:srgbClr val="181818"/>
              </a:solidFill>
              <a:latin typeface="cairo"/>
            </a:endParaRPr>
          </a:p>
          <a:p>
            <a:pPr algn="just" rtl="1">
              <a:buFont typeface="+mj-lt"/>
              <a:buAutoNum type="arabicPeriod"/>
            </a:pPr>
            <a:endParaRPr lang="ar-QA" dirty="0">
              <a:solidFill>
                <a:srgbClr val="181818"/>
              </a:solidFill>
              <a:latin typeface="cairo"/>
            </a:endParaRPr>
          </a:p>
          <a:p>
            <a:pPr algn="just" rtl="1">
              <a:buFont typeface="+mj-lt"/>
              <a:buAutoNum type="arabicPeriod"/>
            </a:pPr>
            <a:r>
              <a:rPr lang="ar-QA" b="1" dirty="0">
                <a:solidFill>
                  <a:srgbClr val="181818"/>
                </a:solidFill>
                <a:latin typeface="cairo"/>
              </a:rPr>
              <a:t>إدارة السمعة عبر الإنترنت</a:t>
            </a:r>
            <a:r>
              <a:rPr lang="ar-QA" dirty="0">
                <a:solidFill>
                  <a:srgbClr val="181818"/>
                </a:solidFill>
                <a:latin typeface="cairo"/>
              </a:rPr>
              <a:t>: في المجال الرقمي، يمكن أن تتأثر سمعة العلامة التجارية بسهولة بالمراجعات والتعليقات عبر الإنترنت. تتضمن العلاقات العامة الرقمية مراقبة ورصد المحادثات عبر الإنترنت حول العلامة التجارية، وإدارة سمعتها على الإنترنت بشكل استباقي. من خلال معالجة التعليقات السلبية، وحل شكاوى العملاء، والاستفادة من المراجعات الإيجابية والتوصيات لبناء الثقة والمصداقية.</a:t>
            </a:r>
            <a:endParaRPr lang="ar-QA" b="0"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211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r>
              <a:rPr lang="ar-QA" sz="2800" dirty="0"/>
              <a:t>العلاقات العامة في العصر الرقمي </a:t>
            </a:r>
            <a:endParaRPr lang="ar-QA" sz="2800" b="1"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8953566" y="6153723"/>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942349"/>
            <a:ext cx="10044835" cy="345479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900" b="1" dirty="0"/>
              <a:t>في الماضي؛ كان هدف ممارسي العلاقات العامة عادة التأكد من أن المعلومات عن المؤسسة دقيقة وفي الوقت المناسب</a:t>
            </a:r>
            <a:r>
              <a:rPr lang="ar-QA" sz="1900" dirty="0"/>
              <a:t>؛</a:t>
            </a:r>
            <a:endParaRPr lang="ar-JO" sz="1900" dirty="0"/>
          </a:p>
          <a:p>
            <a:pPr marL="285750" indent="-285750" algn="just" rtl="1">
              <a:lnSpc>
                <a:spcPct val="150000"/>
              </a:lnSpc>
              <a:buFont typeface="Arial" panose="020B0604020202020204" pitchFamily="34" charset="0"/>
              <a:buChar char="•"/>
            </a:pPr>
            <a:r>
              <a:rPr lang="ar-QA" sz="1900" dirty="0"/>
              <a:t> أما اليوم فالحاجة إلى الشفافية الكاملة أمر اساسي لضمان حصول المستهدف على المعلومات الأساسية لاتخاذ قرار على أساسها ومع العدد الهائل من قنوات الرسائل ال</a:t>
            </a:r>
            <a:r>
              <a:rPr lang="ar-JO" sz="1900" dirty="0"/>
              <a:t>م</a:t>
            </a:r>
            <a:r>
              <a:rPr lang="ar-QA" sz="1900" dirty="0"/>
              <a:t>تاحة اليوم فان الممارس الذي يستطيع خلق مناخ مفتوح وتدفق حر للمعلومات سوف ينظر اليه على أنه أكثر مصداقية. </a:t>
            </a:r>
            <a:endParaRPr lang="ar-JO" sz="1900" dirty="0"/>
          </a:p>
          <a:p>
            <a:pPr marL="285750" indent="-285750" algn="just" rtl="1">
              <a:lnSpc>
                <a:spcPct val="150000"/>
              </a:lnSpc>
              <a:buFont typeface="Arial" panose="020B0604020202020204" pitchFamily="34" charset="0"/>
              <a:buChar char="•"/>
            </a:pPr>
            <a:endParaRPr lang="ar-JO" sz="1900" dirty="0">
              <a:latin typeface="Alexandria"/>
              <a:cs typeface="Alexandria" charset="0"/>
            </a:endParaRPr>
          </a:p>
          <a:p>
            <a:pPr algn="r" rtl="1"/>
            <a:r>
              <a:rPr lang="ar-QA" sz="1900" b="1" u="sng" dirty="0"/>
              <a:t>الاستخدامات والمزايا التي وفرتها الانترنت للعلاقات العامة ويمكن لممارسي العلاقات العامة تطبيقها والاستفادة منها في تفعيل استراتيجيات وتكتيكات الاتصال المرتبطة بالبرامج والحملات التي ينفذونها -</a:t>
            </a:r>
            <a:endParaRPr lang="ar-QA" sz="1900" dirty="0"/>
          </a:p>
          <a:p>
            <a:br>
              <a:rPr lang="ar-QA" sz="1900" dirty="0"/>
            </a:br>
            <a:endParaRPr lang="en-US" sz="1900" dirty="0">
              <a:latin typeface="Alexandria"/>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استخدام البريد الالكتروني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4225" y="2239351"/>
            <a:ext cx="9275624" cy="1877437"/>
          </a:xfrm>
          <a:prstGeom prst="rect">
            <a:avLst/>
          </a:prstGeom>
          <a:noFill/>
        </p:spPr>
        <p:txBody>
          <a:bodyPr wrap="square" rtlCol="0">
            <a:spAutoFit/>
          </a:bodyPr>
          <a:lstStyle/>
          <a:p>
            <a:pPr algn="ctr" rtl="1"/>
            <a:r>
              <a:rPr lang="ar-QA" sz="2000" dirty="0"/>
              <a:t>ساهم الدور الحيوي الذي يلعبه البريد الالكتروني في إرسال واستقبال الرسائل والمعلومات في نقل رسائل العلاقات العامة مثل توزيع البيانات الصحفية، وأخبار المنظمة، والنشرات الالكترونية. بالإضافة إلى إمكانية إرسال الرسائل الإخبارية لعدد من الجماهير المستهدفة، حيث يتم استخدامه بشكل متزايد كوسيلة للإعلام عن المنتجات أو الخدمات التي تقدمها المنظمة.</a:t>
            </a:r>
          </a:p>
          <a:p>
            <a:br>
              <a:rPr lang="ar-QA" dirty="0"/>
            </a:br>
            <a:endParaRPr lang="ar-JO"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744" y="3989063"/>
            <a:ext cx="5096586" cy="2038635"/>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517510" cy="523220"/>
          </a:xfrm>
          <a:prstGeom prst="rect">
            <a:avLst/>
          </a:prstGeom>
          <a:noFill/>
        </p:spPr>
        <p:txBody>
          <a:bodyPr wrap="square" rtlCol="0">
            <a:spAutoFit/>
          </a:bodyPr>
          <a:lstStyle/>
          <a:p>
            <a:pPr algn="ctr"/>
            <a:r>
              <a:rPr lang="ar-QA" sz="2800" b="1" dirty="0"/>
              <a:t>تقديم المعلومات الكاملة والفورية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778946"/>
            <a:ext cx="10372200" cy="3570208"/>
          </a:xfrm>
          <a:prstGeom prst="rect">
            <a:avLst/>
          </a:prstGeom>
          <a:noFill/>
        </p:spPr>
        <p:txBody>
          <a:bodyPr wrap="square" rtlCol="0">
            <a:spAutoFit/>
          </a:bodyPr>
          <a:lstStyle/>
          <a:p>
            <a:pPr algn="r" rtl="1"/>
            <a:r>
              <a:rPr lang="ar-QA" sz="2000" b="1" u="sng" dirty="0"/>
              <a:t>الاستخدامات والمزايا التي وفرتها الانترنت للعلاقات العامة</a:t>
            </a:r>
            <a:r>
              <a:rPr lang="ar-JO" sz="2000" b="1" u="sng" dirty="0"/>
              <a:t>:</a:t>
            </a:r>
            <a:endParaRPr lang="ar-JO" sz="2000" dirty="0"/>
          </a:p>
          <a:p>
            <a:pPr algn="r" rtl="1"/>
            <a:endParaRPr lang="ar-JO" sz="2000" dirty="0"/>
          </a:p>
          <a:p>
            <a:pPr algn="just" rtl="1">
              <a:lnSpc>
                <a:spcPct val="150000"/>
              </a:lnSpc>
            </a:pPr>
            <a:r>
              <a:rPr lang="ar-JO" sz="2000" b="1" u="sng" dirty="0"/>
              <a:t>اولا : </a:t>
            </a:r>
            <a:r>
              <a:rPr lang="ar-QA" sz="2000" dirty="0"/>
              <a:t>يقوم ممارسو العلاقات العامة بكتابة المواد التي تعزز من صورة المنظمة في وسائل الإعلام مثل البيانات الصحفية المتعلقة بأخبار المنظمة وأنشطتها فبمجرد وصول هذه المادة الإعلامية لوسائل الإعلام يكون للمحرر أو الإعلامي السلطة الكاملة عليها من حيث المضمون والشكل ومكان وتوقيت النشر أو الإذاعة وهناك المئات من البيانات الصحفية التي تصل لوسائل الإعلام، ولا ينشر منها الا القليل مما يتطلب</a:t>
            </a:r>
            <a:r>
              <a:rPr lang="ar-JO" sz="2000" dirty="0"/>
              <a:t> </a:t>
            </a:r>
            <a:r>
              <a:rPr lang="ar-QA" sz="2000" dirty="0"/>
              <a:t>من ممارسي العلاقات العامة مراعاة إعداد المادة بأسلوب يتفق مع معايير الكتابة والتحرير الصحفي في وسائل الإعلام المختلفة"</a:t>
            </a:r>
          </a:p>
          <a:p>
            <a:br>
              <a:rPr lang="ar-QA" dirty="0"/>
            </a:br>
            <a:endParaRPr lang="en-US"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4398234"/>
            <a:ext cx="2899813" cy="1433455"/>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b="1" dirty="0"/>
              <a:t>متابعة ما ينشر في وسائل الإعلام</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631763"/>
          </a:xfrm>
          <a:prstGeom prst="rect">
            <a:avLst/>
          </a:prstGeom>
          <a:noFill/>
        </p:spPr>
        <p:txBody>
          <a:bodyPr wrap="square" rtlCol="0">
            <a:spAutoFit/>
          </a:bodyPr>
          <a:lstStyle/>
          <a:p>
            <a:pPr algn="just" rtl="1"/>
            <a:r>
              <a:rPr lang="ar-JO" sz="2000" b="1" dirty="0"/>
              <a:t>ثانيا : </a:t>
            </a:r>
            <a:r>
              <a:rPr lang="ar-QA" sz="2000" dirty="0"/>
              <a:t>تحرص جميع المنظمات على معرفة كل ما ينشر عنها في وسائل الإعلام المختلفة. وقامت هذه المنظمات بإنشاء قسم أو تخصص أحد</a:t>
            </a:r>
            <a:r>
              <a:rPr lang="ar-JO" sz="2000" dirty="0"/>
              <a:t> </a:t>
            </a:r>
            <a:r>
              <a:rPr lang="ar-QA" sz="2000" dirty="0"/>
              <a:t>الممارسين ممتابعة ينشر كل ما في الصحف وجمع قصاصات من هذه الصحف تتضمن الأخبار التي تنشر معلومات عن </a:t>
            </a:r>
            <a:r>
              <a:rPr lang="ar-JO" sz="2000" dirty="0"/>
              <a:t>المنظمة </a:t>
            </a:r>
            <a:r>
              <a:rPr lang="ar-QA" sz="2000" dirty="0">
                <a:solidFill>
                  <a:srgbClr val="3C3C3C"/>
                </a:solidFill>
                <a:latin typeface="Nunito Sans"/>
              </a:rPr>
              <a:t> أهم الوسائل الإعلامية التي تؤثر على </a:t>
            </a:r>
            <a:r>
              <a:rPr lang="ar-JO" sz="2000" dirty="0">
                <a:solidFill>
                  <a:srgbClr val="3C3C3C"/>
                </a:solidFill>
                <a:latin typeface="Nunito Sans"/>
              </a:rPr>
              <a:t>الحمهور</a:t>
            </a:r>
            <a:r>
              <a:rPr lang="ar-QA" sz="2000" dirty="0">
                <a:solidFill>
                  <a:srgbClr val="3C3C3C"/>
                </a:solidFill>
                <a:latin typeface="Nunito Sans"/>
              </a:rPr>
              <a:t>، أو تتبع ردة الفعل اتجاه علامة تجارية معينة، أو تحديد الاتجاهات الجديدة، أو الحصول على ميزة تنافسية في مجال الصناعة، </a:t>
            </a:r>
            <a:endParaRPr lang="ar-JO" sz="2000" dirty="0">
              <a:solidFill>
                <a:srgbClr val="3C3C3C"/>
              </a:solidFill>
              <a:latin typeface="Nunito Sans"/>
            </a:endParaRPr>
          </a:p>
          <a:p>
            <a:pPr algn="just" rtl="1"/>
            <a:r>
              <a:rPr lang="ar-JO" sz="2000" dirty="0">
                <a:solidFill>
                  <a:srgbClr val="3C3C3C"/>
                </a:solidFill>
                <a:latin typeface="Nunito Sans"/>
              </a:rPr>
              <a:t>حيث تفيد ب</a:t>
            </a:r>
            <a:r>
              <a:rPr lang="ar-QA" sz="2000" dirty="0">
                <a:solidFill>
                  <a:srgbClr val="3C3C3C"/>
                </a:solidFill>
                <a:latin typeface="Nunito Sans"/>
              </a:rPr>
              <a:t>تقديم ما يلي –</a:t>
            </a:r>
          </a:p>
          <a:p>
            <a:pPr algn="just" rtl="1"/>
            <a:r>
              <a:rPr lang="ar-QA" sz="2000" dirty="0">
                <a:solidFill>
                  <a:srgbClr val="3C3C3C"/>
                </a:solidFill>
                <a:latin typeface="Nunito Sans"/>
              </a:rPr>
              <a:t>• تقنية فعالة للبحث عن الوسائط إلى جانب أدوات التحليل والتصفية والتصدير التي تقدم النتائج في الوقت الفعلي</a:t>
            </a:r>
          </a:p>
          <a:p>
            <a:pPr algn="just" rtl="1"/>
            <a:r>
              <a:rPr lang="ar-QA" sz="2000" dirty="0">
                <a:solidFill>
                  <a:srgbClr val="3C3C3C"/>
                </a:solidFill>
                <a:latin typeface="Nunito Sans"/>
              </a:rPr>
              <a:t>• لوحات المعلومات التفاعلية</a:t>
            </a:r>
          </a:p>
          <a:p>
            <a:pPr algn="just" rtl="1"/>
            <a:r>
              <a:rPr lang="ar-QA" sz="2000" dirty="0">
                <a:solidFill>
                  <a:srgbClr val="3C3C3C"/>
                </a:solidFill>
                <a:latin typeface="Nunito Sans"/>
              </a:rPr>
              <a:t>• تنبيهات الأخبار في الوقت الفعلي (تطبيق “واتساب”، تطبيق “تيليغرام”، البريد الإلكتروني والرسائل النصية)</a:t>
            </a:r>
          </a:p>
          <a:p>
            <a:pPr algn="just" rtl="1"/>
            <a:r>
              <a:rPr lang="ar-QA" sz="2000" dirty="0">
                <a:solidFill>
                  <a:srgbClr val="3C3C3C"/>
                </a:solidFill>
                <a:latin typeface="Nunito Sans"/>
              </a:rPr>
              <a:t>• نشرات إخبارية آلية وملخصات تنفيذية منسقة</a:t>
            </a:r>
          </a:p>
          <a:p>
            <a:pPr algn="just" rtl="1"/>
            <a:r>
              <a:rPr lang="ar-QA" sz="2000" dirty="0">
                <a:solidFill>
                  <a:srgbClr val="3C3C3C"/>
                </a:solidFill>
                <a:latin typeface="Nunito Sans"/>
              </a:rPr>
              <a:t>• خبراء لرصد المحتوى المهم</a:t>
            </a:r>
          </a:p>
          <a:p>
            <a:pPr algn="ctr" rtl="1">
              <a:lnSpc>
                <a:spcPct val="150000"/>
              </a:lnSpc>
            </a:pPr>
            <a:endParaRPr lang="en-US" sz="20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512" y="4680103"/>
            <a:ext cx="3076575" cy="14859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QA" sz="2800" b="1" dirty="0"/>
              <a:t>اتصالات الأزمة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3785652"/>
          </a:xfrm>
          <a:prstGeom prst="rect">
            <a:avLst/>
          </a:prstGeom>
          <a:noFill/>
        </p:spPr>
        <p:txBody>
          <a:bodyPr wrap="square" rtlCol="0">
            <a:spAutoFit/>
          </a:bodyPr>
          <a:lstStyle/>
          <a:p>
            <a:pPr algn="just" rtl="1">
              <a:lnSpc>
                <a:spcPct val="150000"/>
              </a:lnSpc>
            </a:pPr>
            <a:r>
              <a:rPr lang="ar-JO" sz="2000" b="1" dirty="0"/>
              <a:t>ثالثا: </a:t>
            </a:r>
            <a:r>
              <a:rPr lang="ar-QA" sz="2000" dirty="0"/>
              <a:t>تزداد أهمية الانترنت في أوقات الأزمات التي يمكن أن تواجهها المنظمة ففي تلك الأوقات يزداد اهتمام وسائل الإعلام بتطورات الأزمة وتسعي لمتابعتها فعادة ما تفجر الأزمات سيلاً من الأسئلة التي تتعلق بسياسات المنظمة المختلفة، فكل رجال الإعلام المحلي يريدون أن يعرفوا ماذا حدث؟ وكيف ولماذا حدث؟ والمنظمات التي تتأخر في الإجابة على التساؤلات عادة ما تعاني من عواقب سلبية على المستوي المالي ومستوي إدراك الجماهير لها، واتجاهاتهم نحوها، ومن ثم فالقدرة على الاتصال بسرعة وفاعلية يأتي كعامل أساسي في الإدارة الفاعلة والناجحة للازمة.</a:t>
            </a:r>
          </a:p>
          <a:p>
            <a:pPr algn="just" rtl="1">
              <a:lnSpc>
                <a:spcPct val="150000"/>
              </a:lnSpc>
            </a:pPr>
            <a:r>
              <a:rPr lang="ar-QA" sz="2000" dirty="0"/>
              <a:t>ولذلك فإن متابعة ما ينشر في وسائل الإعلام يدعم قدرة المنظمة على الرد على الشائعات التي تتعلق بأداء المنظمة وقت الأزمات ولا يتيح الفرصة للمنافسين من تشويه صورتها أمام جمهورها أو التأثير على سمعته</a:t>
            </a:r>
            <a:r>
              <a:rPr lang="ar-JO" sz="2000" dirty="0"/>
              <a:t> لمواجه اي حاله طارئه تحدث </a:t>
            </a:r>
            <a:r>
              <a:rPr lang="ar-QA" sz="2000" dirty="0"/>
              <a:t>"</a:t>
            </a:r>
            <a:br>
              <a:rPr lang="ar-QA" sz="2000" dirty="0"/>
            </a:br>
            <a:endParaRPr lang="en-US" sz="2000" dirty="0">
              <a:latin typeface="Alexandria"/>
              <a:cs typeface="Alexandria"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4315" y="4994027"/>
            <a:ext cx="2914593" cy="1139451"/>
          </a:xfrm>
          <a:prstGeom prst="rect">
            <a:avLst/>
          </a:prstGeom>
        </p:spPr>
      </p:pic>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fontAlgn="auto"/>
            <a:r>
              <a:rPr lang="ar-QA" sz="2800" b="1" dirty="0"/>
              <a:t>خطوات بناء خطة الاتصال في الأزمات</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4662815"/>
          </a:xfrm>
          <a:prstGeom prst="rect">
            <a:avLst/>
          </a:prstGeom>
          <a:noFill/>
        </p:spPr>
        <p:txBody>
          <a:bodyPr wrap="square" rtlCol="0">
            <a:spAutoFit/>
          </a:bodyPr>
          <a:lstStyle/>
          <a:p>
            <a:pPr algn="ctr" rtl="1">
              <a:lnSpc>
                <a:spcPct val="150000"/>
              </a:lnSpc>
            </a:pPr>
            <a:r>
              <a:rPr lang="ar-QA" b="1" dirty="0"/>
              <a:t>يعتبر الاتصال في الأزمات جهد مبذول تقوم به المنظمات أو الشركات، يتم فيه التواصل مع الجمهور حال حدوث أمر يخل في الأمن العام بكافة مجالاته، ويتمثل دورها في التخطيط المسبق الذي يشمل:</a:t>
            </a:r>
          </a:p>
          <a:p>
            <a:pPr marL="457200" indent="-457200" algn="just" rtl="1">
              <a:lnSpc>
                <a:spcPct val="150000"/>
              </a:lnSpc>
              <a:buFont typeface="+mj-lt"/>
              <a:buAutoNum type="arabicPeriod"/>
            </a:pPr>
            <a:r>
              <a:rPr lang="ar-QA" dirty="0"/>
              <a:t>بناء فريق لإدارة الأزمة.</a:t>
            </a:r>
          </a:p>
          <a:p>
            <a:pPr marL="457200" indent="-457200" algn="just" rtl="1">
              <a:lnSpc>
                <a:spcPct val="150000"/>
              </a:lnSpc>
              <a:buFont typeface="+mj-lt"/>
              <a:buAutoNum type="arabicPeriod"/>
            </a:pPr>
            <a:r>
              <a:rPr lang="ar-QA" dirty="0"/>
              <a:t>معرفة الاستراتيجيات اللازمة للتعامل مع الجمهور.</a:t>
            </a:r>
          </a:p>
          <a:p>
            <a:pPr marL="457200" indent="-457200" algn="just" rtl="1">
              <a:lnSpc>
                <a:spcPct val="150000"/>
              </a:lnSpc>
              <a:buFont typeface="+mj-lt"/>
              <a:buAutoNum type="arabicPeriod"/>
            </a:pPr>
            <a:r>
              <a:rPr lang="ar-QA" dirty="0"/>
              <a:t>معرفة الاستراتيجيات اللازمة للتعامل مع وسائل الإعلا</a:t>
            </a:r>
            <a:r>
              <a:rPr lang="ar-JO" dirty="0"/>
              <a:t>م </a:t>
            </a:r>
          </a:p>
          <a:p>
            <a:pPr marL="457200" indent="-457200" algn="just" rtl="1">
              <a:lnSpc>
                <a:spcPct val="150000"/>
              </a:lnSpc>
              <a:buFont typeface="+mj-lt"/>
              <a:buAutoNum type="arabicPeriod"/>
            </a:pPr>
            <a:endParaRPr lang="ar-JO" dirty="0"/>
          </a:p>
          <a:p>
            <a:pPr algn="ctr" rtl="1">
              <a:lnSpc>
                <a:spcPct val="150000"/>
              </a:lnSpc>
            </a:pPr>
            <a:r>
              <a:rPr lang="ar-QA" b="1" dirty="0"/>
              <a:t>تحتاج خطة الاتصال لمفاتيح كي تنجح في إدارة الأزمة، كبناء العلاقات مع أصحاب المصلحة وسائل الإعلام، واستخدام كافة الموارد المتاحة، بالإضافة إلى إعداد خطة اتصال متمثلة بالخطوات التالية: </a:t>
            </a:r>
          </a:p>
          <a:p>
            <a:pPr marL="457200" indent="-457200" algn="just" rtl="1">
              <a:lnSpc>
                <a:spcPct val="150000"/>
              </a:lnSpc>
              <a:buFont typeface="+mj-lt"/>
              <a:buAutoNum type="arabicPeriod"/>
            </a:pPr>
            <a:r>
              <a:rPr lang="ar-QA" dirty="0"/>
              <a:t>تكوين فريق إدارة الأزمة.</a:t>
            </a:r>
          </a:p>
          <a:p>
            <a:pPr marL="457200" indent="-457200" algn="just" rtl="1">
              <a:lnSpc>
                <a:spcPct val="150000"/>
              </a:lnSpc>
              <a:buFont typeface="+mj-lt"/>
              <a:buAutoNum type="arabicPeriod"/>
            </a:pPr>
            <a:r>
              <a:rPr lang="ar-QA" dirty="0"/>
              <a:t>تحديد المتحدث الرسمي.</a:t>
            </a:r>
          </a:p>
          <a:p>
            <a:pPr marL="457200" indent="-457200" algn="just" rtl="1">
              <a:lnSpc>
                <a:spcPct val="150000"/>
              </a:lnSpc>
              <a:buFont typeface="+mj-lt"/>
              <a:buAutoNum type="arabicPeriod"/>
            </a:pPr>
            <a:r>
              <a:rPr lang="ar-QA" dirty="0"/>
              <a:t>تحديد السيناريوهات المحتملة للأزمة</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a:r>
              <a:rPr lang="ar-QA" sz="2800" dirty="0"/>
              <a:t>المساعدة في اجراء البحوث المختلفة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2400657"/>
          </a:xfrm>
          <a:prstGeom prst="rect">
            <a:avLst/>
          </a:prstGeom>
          <a:noFill/>
        </p:spPr>
        <p:txBody>
          <a:bodyPr wrap="square" rtlCol="0">
            <a:spAutoFit/>
          </a:bodyPr>
          <a:lstStyle/>
          <a:p>
            <a:pPr algn="just" rtl="1">
              <a:lnSpc>
                <a:spcPct val="150000"/>
              </a:lnSpc>
            </a:pPr>
            <a:r>
              <a:rPr lang="ar-JO" sz="2000" b="1" dirty="0"/>
              <a:t>رابعا : </a:t>
            </a:r>
            <a:r>
              <a:rPr lang="ar-QA" sz="2000" dirty="0"/>
              <a:t>في الوقت الذي تمثل فيه الانترنت وسيلة لنشر وتقديم المعلومات، نجدها في الوقت نفسه توفر لإدارات العلاقات العامة كماً هائلاً من المعلومات عن التطورات الحادثة في مجال عمل المؤسسات في بيئتها الخارجية مما يساعدها في تحليل الفرص والتحديات ، والتهديدات التي قد تؤثر على مجال عمل المؤسسة، وكذلك تحديد قوة وصورة المنافسين وتبدأ عملية صنع القرار داخل المنظمة من عملية الرصد للبيئة الخارجية والداخلية التي تقوم بها العلاقات العامة، وهي السبب في تزايد الاعتراف بضرورة أن تتبوأ العلاقات العامة كوظيفة أحد المواقع الإستراتيجية المهمة في عملية صنع القرار.</a:t>
            </a:r>
            <a:endParaRPr lang="en-US" sz="2000"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101" y="4488015"/>
            <a:ext cx="3338225" cy="1614430"/>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484" y="1614518"/>
            <a:ext cx="10812720" cy="4592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rtl="1"/>
            <a:r>
              <a:rPr lang="ar-QA" sz="2800" b="1" dirty="0"/>
              <a:t>مساعدة المؤسسات في بناء علاقتها مع وسائل الاعلام</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4247317"/>
          </a:xfrm>
          <a:prstGeom prst="rect">
            <a:avLst/>
          </a:prstGeom>
          <a:noFill/>
        </p:spPr>
        <p:txBody>
          <a:bodyPr wrap="square" rtlCol="0">
            <a:spAutoFit/>
          </a:bodyPr>
          <a:lstStyle/>
          <a:p>
            <a:pPr algn="just" rtl="1">
              <a:lnSpc>
                <a:spcPct val="150000"/>
              </a:lnSpc>
            </a:pPr>
            <a:r>
              <a:rPr lang="ar-JO" sz="2000" b="1" u="sng" dirty="0"/>
              <a:t>خامسا :</a:t>
            </a:r>
            <a:r>
              <a:rPr lang="en-US" sz="2000" b="1" u="sng" dirty="0"/>
              <a:t> </a:t>
            </a:r>
            <a:r>
              <a:rPr lang="ar-QA" sz="2000" dirty="0"/>
              <a:t>أشارت دراسات عديدة إلى أن ما بين 25.0 إلى 80.0% من مضمون الأخبار المنشورة في الصحف يتأثر ويتشكل من قبل ممارسي العلاقات العامة؛ بمعني أن</a:t>
            </a:r>
            <a:r>
              <a:rPr lang="ar-JO" sz="2000" dirty="0"/>
              <a:t> </a:t>
            </a:r>
            <a:r>
              <a:rPr lang="ar-QA" sz="2000" dirty="0"/>
              <a:t>هؤلاء الممارسين يكتبون الأخبار ويحررونها وفقٌ لمعايير الكتابة والتحرير الصحفي ويراعون السياسات التحريرية للصحف ووسائل الإعلام المختلفة ولذلك يري باحثو العلاقات العامة أن العلاقة بين العلاقات العامة ووسائل الإعلام تقوم على التوازن ‏(</a:t>
            </a:r>
            <a:r>
              <a:rPr lang="en-US" sz="2000" dirty="0"/>
              <a:t>Balance(</a:t>
            </a:r>
            <a:r>
              <a:rPr lang="ar-JO" sz="2000" dirty="0"/>
              <a:t> </a:t>
            </a:r>
            <a:r>
              <a:rPr lang="ar-QA" sz="2000" dirty="0"/>
              <a:t>فممارس العلاقات العامة يريد الوصول إلى الجمهور المستهدف بر وساتل | 1ي يريد العلاقات العامة مراعاة الاعتبارات و الخاصة بوسائل الإعلام التي يعملون فيها. وعلي ذلك تحرص المنظمات المختلفة على بناء علاقات إستراتيجية مع هذه الوسائل.</a:t>
            </a:r>
            <a:endParaRPr lang="ar-JO" sz="2000" dirty="0"/>
          </a:p>
          <a:p>
            <a:pPr algn="just" rtl="1">
              <a:lnSpc>
                <a:spcPct val="150000"/>
              </a:lnSpc>
            </a:pPr>
            <a:r>
              <a:rPr lang="ar-QA" sz="2000" b="1" dirty="0"/>
              <a:t> ويسعي ممارسو العلاقات العامة إلى بناء شبكة من العلاقات الشخصية مع المحررين لضمان تغطية ايجابية لأنشطة منظماتهم. </a:t>
            </a:r>
            <a:br>
              <a:rPr lang="ar-QA" sz="2000" dirty="0"/>
            </a:br>
            <a:endParaRPr lang="en-US" sz="2000"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مساعدة المؤسسات في بناء علاقتها مع جماهيرها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806509"/>
            <a:ext cx="10082712" cy="2862322"/>
          </a:xfrm>
          <a:prstGeom prst="rect">
            <a:avLst/>
          </a:prstGeom>
          <a:noFill/>
        </p:spPr>
        <p:txBody>
          <a:bodyPr wrap="square" rtlCol="0">
            <a:spAutoFit/>
          </a:bodyPr>
          <a:lstStyle/>
          <a:p>
            <a:pPr algn="just" rtl="1">
              <a:lnSpc>
                <a:spcPct val="150000"/>
              </a:lnSpc>
            </a:pPr>
            <a:r>
              <a:rPr lang="ar-QA" sz="2000" dirty="0"/>
              <a:t>ساهمت الإمكانيات التفاعلية التي توفرها الانترنت لممارسي العلاقات العامة في بناء علاقات شخصية وعلاقات حوار مع جمهور المنظمة. مما يتطلب من ممارسي العلاقات العامة ضرورة التعرف على اهتمامات الجماهير المختلفة. وتحديد خصائصهم وأسلوب تفكيرهم. والدوافع التي تفسر سلوكم. فالقدرة على الاتصال بشكل مباشر ومستمر مع الجمهور يعزز من بناء علاقات ايجابية كما يتحتم على ممارسي العلاقات العامة الالتزام بالسلوك الأخلاقي فالسرعة وال</a:t>
            </a:r>
            <a:r>
              <a:rPr lang="ar-JO" sz="2000" dirty="0"/>
              <a:t>م</a:t>
            </a:r>
            <a:r>
              <a:rPr lang="ar-QA" sz="2000" dirty="0"/>
              <a:t>دى الواسع الذي تصل إليه الرسا</a:t>
            </a:r>
            <a:r>
              <a:rPr lang="ar-JO" sz="2000" dirty="0"/>
              <a:t>ئ</a:t>
            </a:r>
            <a:r>
              <a:rPr lang="ar-QA" sz="2000" dirty="0"/>
              <a:t>ل اليوم يعني أن أي سلوك غير أخلاقي سوف ينتشر بسرعة وفي نطاق واسع مما سيضعف من مصداقية المؤسسة نحو الجمهور. </a:t>
            </a:r>
            <a:endParaRPr lang="en-US" sz="20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240" y="4380582"/>
            <a:ext cx="2857500" cy="1600200"/>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1934" y="2066557"/>
            <a:ext cx="7908076" cy="3687756"/>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3369" y="1895416"/>
            <a:ext cx="8038408" cy="4024298"/>
          </a:xfrm>
          <a:prstGeom prst="rect">
            <a:avLst/>
          </a:prstGeom>
        </p:spPr>
      </p:pic>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592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rtl="1"/>
            <a:r>
              <a:rPr lang="ar-QA" sz="2800" b="1" dirty="0"/>
              <a:t>العلاقات العامة واستراتيجيات الاتصال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4201150"/>
          </a:xfrm>
          <a:prstGeom prst="rect">
            <a:avLst/>
          </a:prstGeom>
          <a:noFill/>
        </p:spPr>
        <p:txBody>
          <a:bodyPr wrap="square" rtlCol="0">
            <a:spAutoFit/>
          </a:bodyPr>
          <a:lstStyle/>
          <a:p>
            <a:pPr algn="just" rtl="1">
              <a:lnSpc>
                <a:spcPct val="150000"/>
              </a:lnSpc>
            </a:pPr>
            <a:r>
              <a:rPr lang="ar-QA" sz="2000" b="1" dirty="0"/>
              <a:t> مميزات وسائل التواصل الاجتماعي للمنظمات</a:t>
            </a:r>
            <a:endParaRPr lang="ar-JO" sz="2000" b="1" dirty="0"/>
          </a:p>
          <a:p>
            <a:pPr algn="just" rtl="1">
              <a:lnSpc>
                <a:spcPct val="150000"/>
              </a:lnSpc>
            </a:pPr>
            <a:r>
              <a:rPr lang="ar-QA" sz="2000" dirty="0"/>
              <a:t>تحقق هذه الوسائل عدة مميزات للمنظمة؛ فهي تخلق مساحة للحوار مع الجمهور وتجعل المنظمة أكثر قرباً منه وتتمكن بذلك من بناء قدر من الثقة والمصداقية تجاه أعمالها وتدعم الشفافية والوضوح في معاملاتها وبياناتها، وتحقق كذلك كسب تأييد الأفراد والجهات الاخري وتمتاز وسائل التواصل الاجتماعي بانتشارها السريع وتكلفتها المعقولة وإمكانية متابعتها ومراقبتها بسهولة إلى جانب سرعة نشر وتلقي المعلومات والأخبار من خلالها.</a:t>
            </a:r>
          </a:p>
          <a:p>
            <a:br>
              <a:rPr lang="ar-QA" dirty="0"/>
            </a:br>
            <a:endParaRPr lang="ar-JO" dirty="0">
              <a:latin typeface="Alexandria"/>
            </a:endParaRPr>
          </a:p>
          <a:p>
            <a:pPr algn="just" rtl="1">
              <a:lnSpc>
                <a:spcPct val="150000"/>
              </a:lnSpc>
            </a:pPr>
            <a:endParaRPr lang="ar-JO" dirty="0">
              <a:latin typeface="Alexandria"/>
            </a:endParaRPr>
          </a:p>
          <a:p>
            <a:pPr algn="just" rtl="1">
              <a:lnSpc>
                <a:spcPct val="150000"/>
              </a:lnSpc>
            </a:pPr>
            <a:endParaRPr lang="ar-JO" dirty="0">
              <a:latin typeface="Alexandria"/>
            </a:endParaRPr>
          </a:p>
          <a:p>
            <a:pPr algn="just" rtl="1">
              <a:lnSpc>
                <a:spcPct val="150000"/>
              </a:lnSpc>
            </a:pP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0162"/>
            <a:ext cx="10812720" cy="441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b="1" dirty="0"/>
              <a:t>مجالات استخدام وسائل التواصل الاجتماعي للمنظمة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latin typeface="Alexandria"/>
                <a:cs typeface="Alexandria" charset="0"/>
              </a:rPr>
              <a:t>تقديم المعلومات حيث يتم تقديم المعلومات والبيانات الخاصة بالمنظمة وأعمالها عبر هذه الوسائل لتعريف الجمهور بالأعمال التي تقدمها والمجال الذي تعمل</a:t>
            </a:r>
            <a:r>
              <a:rPr lang="ar-JO" dirty="0">
                <a:latin typeface="Alexandria"/>
                <a:cs typeface="Alexandria" charset="0"/>
              </a:rPr>
              <a:t> </a:t>
            </a:r>
            <a:r>
              <a:rPr lang="ar-QA" dirty="0">
                <a:latin typeface="Alexandria"/>
                <a:cs typeface="Alexandria" charset="0"/>
              </a:rPr>
              <a:t>به.</a:t>
            </a:r>
            <a:endParaRPr lang="ar-JO" dirty="0">
              <a:latin typeface="Alexandria"/>
              <a:cs typeface="Alexandria" charset="0"/>
            </a:endParaRPr>
          </a:p>
          <a:p>
            <a:pPr marL="285750" indent="-285750" algn="just" rtl="1">
              <a:lnSpc>
                <a:spcPct val="150000"/>
              </a:lnSpc>
              <a:buFont typeface="Arial" panose="020B0604020202020204" pitchFamily="34" charset="0"/>
              <a:buChar char="•"/>
            </a:pPr>
            <a:r>
              <a:rPr lang="ar-QA" dirty="0"/>
              <a:t>نشر الاخبار: حيث يتم نشر أخبار المنظمة وإحاطة الجمهور بالأحداث والفحاليات التي تقوم بها والمناسبات التي تشارك فيها وكذا الانجازات التي تحققها</a:t>
            </a:r>
            <a:endParaRPr lang="ar-JO" dirty="0"/>
          </a:p>
          <a:p>
            <a:pPr marL="285750" indent="-285750" algn="just" rtl="1">
              <a:lnSpc>
                <a:spcPct val="150000"/>
              </a:lnSpc>
              <a:buFont typeface="Arial" panose="020B0604020202020204" pitchFamily="34" charset="0"/>
              <a:buChar char="•"/>
            </a:pPr>
            <a:r>
              <a:rPr lang="ar-QA" dirty="0"/>
              <a:t>لارشاد والتوجيه والتوعية: حيث تشهد مواقع التواصل الاجتماعي للمنظمة في إرشاد الجمهور وتوجيهه وتشارك في برامج وحملات التوعية التي تنفذها المنظمة</a:t>
            </a:r>
            <a:endParaRPr lang="ar-JO" dirty="0"/>
          </a:p>
          <a:p>
            <a:pPr marL="285750" indent="-285750" algn="just" rtl="1">
              <a:lnSpc>
                <a:spcPct val="150000"/>
              </a:lnSpc>
              <a:buFont typeface="Arial" panose="020B0604020202020204" pitchFamily="34" charset="0"/>
              <a:buChar char="•"/>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b="1" dirty="0"/>
              <a:t>مجالات استخدام وسائل التواصل الاجتماعي للمنظمة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97954"/>
            <a:ext cx="9864768" cy="253402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الربط المنظمة: مع موقع حيث يمكن نشر رابط الموقع الالكتروني للمنظمة على صفحاتها على هذه المواقع بحيث يسهل للمستخدم الدخول إلى موقع المنظمة.</a:t>
            </a:r>
            <a:endParaRPr lang="ar-JO" dirty="0"/>
          </a:p>
          <a:p>
            <a:pPr marL="285750" indent="-285750" algn="just" rtl="1">
              <a:lnSpc>
                <a:spcPct val="150000"/>
              </a:lnSpc>
              <a:buFont typeface="Arial" panose="020B0604020202020204" pitchFamily="34" charset="0"/>
              <a:buChar char="•"/>
            </a:pPr>
            <a:r>
              <a:rPr lang="ar-QA" dirty="0"/>
              <a:t> وضع روابط مواقع مهمة: حيث يمكن نشر روابط لمواقع تتضمن معلومات وتفصيلات تهم المنظمة وجمهورها مثل نشر روابط للأخبار الخاصة بالمنظمة التي نشرت على مواقع الصحف والواقع الاخبارية الالكتروني.</a:t>
            </a:r>
            <a:endParaRPr lang="ar-JO" dirty="0"/>
          </a:p>
          <a:p>
            <a:pPr marL="285750" indent="-285750" algn="just" rtl="1">
              <a:lnSpc>
                <a:spcPct val="150000"/>
              </a:lnSpc>
              <a:buFont typeface="Arial" panose="020B0604020202020204" pitchFamily="34" charset="0"/>
              <a:buChar char="•"/>
            </a:pPr>
            <a:r>
              <a:rPr lang="ar-QA" dirty="0"/>
              <a:t>الترويج وخدماتها: لمنتجات المنظمة حيث يمكن نشر إعلانات أو روابط بإعلانات المنظمة وتقديم معلومات ترويجية عن سلعها وخدماتها. </a:t>
            </a:r>
            <a:endParaRPr lang="en-US" b="1" dirty="0">
              <a:latin typeface="Alexandria"/>
              <a:cs typeface="Alexandria" charset="0"/>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استراتيجيات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261" y="1814442"/>
            <a:ext cx="9838860" cy="3323987"/>
          </a:xfrm>
          <a:prstGeom prst="rect">
            <a:avLst/>
          </a:prstGeom>
          <a:noFill/>
        </p:spPr>
        <p:txBody>
          <a:bodyPr wrap="square" rtlCol="0">
            <a:spAutoFit/>
          </a:bodyPr>
          <a:lstStyle/>
          <a:p>
            <a:pPr algn="just" rtl="1">
              <a:lnSpc>
                <a:spcPct val="150000"/>
              </a:lnSpc>
            </a:pPr>
            <a:r>
              <a:rPr lang="ar-QA" sz="2000" dirty="0"/>
              <a:t>يعرف علماء النفس الاجتماعيون وباحثو الاتصال </a:t>
            </a:r>
            <a:r>
              <a:rPr lang="ar-QA" sz="2000" b="1" dirty="0"/>
              <a:t>الإقناع بأنه: "جهود مقصودة وناجحة. تسعي للتأثير في الحالة العقلية للأخر من خلال الرسائل الاتصالية. ويكون للجمهور المستهدف درجة من الحرية أثناء استقباله للرسالة</a:t>
            </a:r>
            <a:r>
              <a:rPr lang="ar-JO" sz="2000" b="1" dirty="0"/>
              <a:t>.</a:t>
            </a:r>
          </a:p>
          <a:p>
            <a:pPr algn="just" rtl="1">
              <a:lnSpc>
                <a:spcPct val="150000"/>
              </a:lnSpc>
            </a:pPr>
            <a:endParaRPr lang="ar-JO" sz="2000" b="1" dirty="0"/>
          </a:p>
          <a:p>
            <a:pPr algn="just" rtl="1">
              <a:lnSpc>
                <a:spcPct val="150000"/>
              </a:lnSpc>
            </a:pPr>
            <a:r>
              <a:rPr lang="ar-QA" sz="2000" dirty="0"/>
              <a:t> ويؤكد هذا التعريف على أن </a:t>
            </a:r>
            <a:r>
              <a:rPr lang="ar-QA" sz="2000" b="1" u="sng" dirty="0"/>
              <a:t>الإقناع يرتبط بصفتين</a:t>
            </a:r>
            <a:r>
              <a:rPr lang="ar-QA" sz="2000" dirty="0"/>
              <a:t>: الأولى هي النجاح في التأثير على الشخص المستهدف. والثانية هي القصد والذي يعني أن الإقناع يسعي إلى تغيير السلوك المبني على تغيير الاتجاهات لان التغيير الوقتي للسلوك أو تعارض السلوك والاتجاه يعني أن هناك نوعاً من الإجبار وليس الإقناع لذلك قد يكون تغيير الاتجاه هو الهدف الأسا</a:t>
            </a:r>
            <a:r>
              <a:rPr lang="ar-JO" sz="2000" dirty="0"/>
              <a:t>س</a:t>
            </a:r>
            <a:r>
              <a:rPr lang="ar-QA" sz="2000" dirty="0"/>
              <a:t>ي لبرامج العلاقات العامة.</a:t>
            </a:r>
            <a:endParaRPr lang="en-US" sz="2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679" y="4684232"/>
            <a:ext cx="2143125" cy="1454226"/>
          </a:xfrm>
          <a:prstGeom prst="rect">
            <a:avLst/>
          </a:prstGeom>
        </p:spPr>
      </p:pic>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مفهوم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447814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900" b="1" dirty="0"/>
              <a:t>يتمثل مفهوم الإقناع في القدرة على التأثير في الآخرين لتحقيق هدف معين وهو عملية يقصد منها جعل طرف آخر قد يكون إحداث تغيير معين أو تحديل أو تغيير سلوك أو تغيير اتجاه معين وأساس عملية الإقناع التفاعل هو بين الأطراف المتحاورة من خلال خطوات معينه ومراحل مرنة متداخلة تقوم على العلم وال</a:t>
            </a:r>
            <a:r>
              <a:rPr lang="ar-JO" sz="1900" b="1" dirty="0"/>
              <a:t>م</a:t>
            </a:r>
            <a:r>
              <a:rPr lang="ar-QA" sz="1900" b="1" dirty="0"/>
              <a:t>نطق</a:t>
            </a:r>
            <a:r>
              <a:rPr lang="ar-QA" sz="1900" dirty="0"/>
              <a:t>. </a:t>
            </a:r>
            <a:endParaRPr lang="ar-JO" sz="1900" dirty="0"/>
          </a:p>
          <a:p>
            <a:pPr marL="285750" indent="-285750" algn="just" rtl="1">
              <a:lnSpc>
                <a:spcPct val="150000"/>
              </a:lnSpc>
              <a:buFont typeface="Arial" panose="020B0604020202020204" pitchFamily="34" charset="0"/>
              <a:buChar char="•"/>
            </a:pPr>
            <a:endParaRPr lang="ar-JO" sz="1900" dirty="0"/>
          </a:p>
          <a:p>
            <a:pPr marL="342900" indent="-342900" algn="just" rtl="1">
              <a:lnSpc>
                <a:spcPct val="150000"/>
              </a:lnSpc>
              <a:buFont typeface="Arial" panose="020B0604020202020204" pitchFamily="34" charset="0"/>
              <a:buChar char="•"/>
            </a:pPr>
            <a:r>
              <a:rPr lang="ar-QA" sz="1900" dirty="0"/>
              <a:t> وقد تثير هذه النقطة الجانب الأخلاقي للإقناع على اعتبار أنه يستخدم للتأثير في اتجاه واحد: من المنظمة إلى الجمهور ولعل ذلك ما أدى بباحثي الاتصال إلى القول بأن الإقناع يفضل أن يستخدم في إطار النموذج المتماثل في اتجاهين.</a:t>
            </a:r>
            <a:endParaRPr lang="ar-JO" sz="1900" dirty="0"/>
          </a:p>
          <a:p>
            <a:pPr marL="342900" indent="-342900" algn="just" rtl="1">
              <a:lnSpc>
                <a:spcPct val="150000"/>
              </a:lnSpc>
              <a:buFont typeface="Arial" panose="020B0604020202020204" pitchFamily="34" charset="0"/>
              <a:buChar char="•"/>
            </a:pPr>
            <a:endParaRPr lang="en-US" sz="1900" dirty="0"/>
          </a:p>
          <a:p>
            <a:pPr marL="342900" indent="-342900" algn="just" rtl="1">
              <a:lnSpc>
                <a:spcPct val="150000"/>
              </a:lnSpc>
              <a:buFont typeface="Arial" panose="020B0604020202020204" pitchFamily="34" charset="0"/>
              <a:buChar char="•"/>
            </a:pPr>
            <a:r>
              <a:rPr lang="ar-QA" sz="1900" dirty="0"/>
              <a:t> وقد يعني أن ممارسي العلاقات العامة يستخدمون الإقناع ليس فقط في إطار الترويج لسياسات المنظمة وإنما ف</a:t>
            </a:r>
            <a:r>
              <a:rPr lang="ar-JO" sz="1900" dirty="0"/>
              <a:t>ي</a:t>
            </a:r>
            <a:r>
              <a:rPr lang="ar-QA" sz="1900" dirty="0"/>
              <a:t> إطار المصلحة العامة أو مصلحة الجماهير</a:t>
            </a:r>
            <a:r>
              <a:rPr lang="ar-JO" sz="1900" dirty="0"/>
              <a:t> </a:t>
            </a:r>
            <a:r>
              <a:rPr lang="en-US" sz="1900" dirty="0"/>
              <a:t>the public interest</a:t>
            </a:r>
            <a:r>
              <a:rPr lang="ar-JO" sz="1900" dirty="0"/>
              <a:t> </a:t>
            </a:r>
            <a:r>
              <a:rPr lang="ar-QA" sz="1900" dirty="0"/>
              <a:t>وأن الممنظمة تسعي إلى جذب الجمهور بقدر سعيها لخدمة مصالحها. </a:t>
            </a:r>
            <a:endParaRPr lang="ar-JO" sz="1900" b="1" dirty="0">
              <a:latin typeface="Alexandria" charset="0"/>
              <a:cs typeface="Alexandria" charset="0"/>
            </a:endParaRPr>
          </a:p>
          <a:p>
            <a:pPr marL="285750" indent="-285750" algn="just" rtl="1">
              <a:lnSpc>
                <a:spcPct val="150000"/>
              </a:lnSpc>
              <a:buFont typeface="Arial" panose="020B0604020202020204" pitchFamily="34" charset="0"/>
              <a:buChar char="•"/>
            </a:pPr>
            <a:endParaRPr lang="ar-JO" sz="1900"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تعريف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9950901" cy="1792478"/>
          </a:xfrm>
          <a:prstGeom prst="rect">
            <a:avLst/>
          </a:prstGeom>
          <a:noFill/>
        </p:spPr>
        <p:txBody>
          <a:bodyPr wrap="square" rtlCol="0">
            <a:spAutoFit/>
          </a:bodyPr>
          <a:lstStyle/>
          <a:p>
            <a:pPr algn="just" rtl="1">
              <a:lnSpc>
                <a:spcPct val="150000"/>
              </a:lnSpc>
            </a:pPr>
            <a:r>
              <a:rPr lang="ar-QA" sz="1900" dirty="0"/>
              <a:t>هو عملية الترغيب عن طريق العقل والمنطق والمعرفة؛ فهو عملية يقوم بها أحد الأشخاص لتوجيه فرد أو جماعه نحو اتجاهات محددة لديه مستخدما العقل واللنطق والمعرفة </a:t>
            </a:r>
            <a:endParaRPr lang="ar-JO" sz="1900" dirty="0"/>
          </a:p>
          <a:p>
            <a:pPr algn="just" rtl="1">
              <a:lnSpc>
                <a:spcPct val="150000"/>
              </a:lnSpc>
            </a:pPr>
            <a:endParaRPr lang="ar-JO" sz="1900" dirty="0"/>
          </a:p>
          <a:p>
            <a:pPr algn="just" rtl="1">
              <a:lnSpc>
                <a:spcPct val="150000"/>
              </a:lnSpc>
            </a:pPr>
            <a:endParaRPr lang="ar-JO" sz="1900" b="1" dirty="0">
              <a:latin typeface="Alexandria" charset="0"/>
              <a:cs typeface="Alexandria" charset="0"/>
            </a:endParaRPr>
          </a:p>
        </p:txBody>
      </p:sp>
      <p:graphicFrame>
        <p:nvGraphicFramePr>
          <p:cNvPr id="8" name="Diagram 7"/>
          <p:cNvGraphicFramePr/>
          <p:nvPr>
            <p:extLst>
              <p:ext uri="{D42A27DB-BD31-4B8C-83A1-F6EECF244321}">
                <p14:modId xmlns:p14="http://schemas.microsoft.com/office/powerpoint/2010/main" val="2316219296"/>
              </p:ext>
            </p:extLst>
          </p:nvPr>
        </p:nvGraphicFramePr>
        <p:xfrm>
          <a:off x="1187445" y="3194892"/>
          <a:ext cx="9688995" cy="2599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JO" sz="2800" dirty="0"/>
              <a:t>انواع الاستجابات الجماهير لرسائل الاقناع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استجابة بعد تفكير: </a:t>
            </a:r>
            <a:endParaRPr lang="ar-JO" b="1" dirty="0"/>
          </a:p>
          <a:p>
            <a:pPr marL="285750" indent="-285750" algn="just" rtl="1">
              <a:lnSpc>
                <a:spcPct val="200000"/>
              </a:lnSpc>
              <a:buFont typeface="Arial" panose="020B0604020202020204" pitchFamily="34" charset="0"/>
              <a:buChar char="•"/>
            </a:pPr>
            <a:r>
              <a:rPr lang="ar-QA" dirty="0"/>
              <a:t>فالأفراد الذين يستجيبون بعد ‏</a:t>
            </a:r>
            <a:r>
              <a:rPr lang="ar-JO" dirty="0"/>
              <a:t>تفكير </a:t>
            </a:r>
            <a:r>
              <a:rPr lang="ar-QA" dirty="0"/>
              <a:t>يتضح أنهم ينصتون باهتمام إلى القائم بالاتصال ومن ثم يقومون بقياس وتقييم مميزات وعيوب كل فكرة في الرسالة الاتصالية التي يقدمها من حيث المنطق وتوافقها مع احتياجاتهم وانسجامها مع الإطار القيمي لهم فإذا </a:t>
            </a:r>
            <a:r>
              <a:rPr lang="ar-JO" dirty="0"/>
              <a:t>ل</a:t>
            </a:r>
            <a:r>
              <a:rPr lang="ar-QA" dirty="0"/>
              <a:t>م يروق لهم ما يستمعون إليه أو </a:t>
            </a:r>
            <a:r>
              <a:rPr lang="ar-JO" dirty="0"/>
              <a:t>ل</a:t>
            </a:r>
            <a:r>
              <a:rPr lang="ar-QA" dirty="0"/>
              <a:t>م بشبع كل ما لديهم يبدءون في طرح الأسئلة ويطلبون مزيداً من المعلومات. </a:t>
            </a:r>
            <a:endParaRPr lang="ar-JO" dirty="0"/>
          </a:p>
          <a:p>
            <a:pPr marL="285750" indent="-285750" algn="just" rtl="1">
              <a:lnSpc>
                <a:spcPct val="200000"/>
              </a:lnSpc>
              <a:buFont typeface="Arial" panose="020B0604020202020204" pitchFamily="34" charset="0"/>
              <a:buChar char="•"/>
            </a:pPr>
            <a:endParaRPr lang="ar-JO" b="1" dirty="0"/>
          </a:p>
          <a:p>
            <a:pPr marL="285750" indent="-285750" algn="just" rtl="1">
              <a:lnSpc>
                <a:spcPct val="200000"/>
              </a:lnSpc>
              <a:buFont typeface="Arial" panose="020B0604020202020204" pitchFamily="34" charset="0"/>
              <a:buChar char="•"/>
            </a:pPr>
            <a:endParaRPr lang="ar-JO" dirty="0"/>
          </a:p>
          <a:p>
            <a:pPr algn="ctr" rtl="1">
              <a:lnSpc>
                <a:spcPct val="20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JO" sz="2800" dirty="0"/>
              <a:t>انواع الاستجابات الجماهير لرسائل الاقناع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dirty="0"/>
              <a:t>فالشخص الذي يستجيب بعد تفكير يتميز بالخصائص التالية:</a:t>
            </a:r>
          </a:p>
          <a:p>
            <a:pPr marL="285750" indent="-285750" algn="just" rtl="1">
              <a:lnSpc>
                <a:spcPct val="200000"/>
              </a:lnSpc>
              <a:buFont typeface="Arial" panose="020B0604020202020204" pitchFamily="34" charset="0"/>
              <a:buChar char="•"/>
            </a:pPr>
            <a:r>
              <a:rPr lang="ar-JO" dirty="0"/>
              <a:t>لديه حافز للإنصات والتقييم.</a:t>
            </a:r>
          </a:p>
          <a:p>
            <a:pPr marL="285750" indent="-285750" algn="just" rtl="1">
              <a:lnSpc>
                <a:spcPct val="200000"/>
              </a:lnSpc>
              <a:buFont typeface="Arial" panose="020B0604020202020204" pitchFamily="34" charset="0"/>
              <a:buChar char="•"/>
            </a:pPr>
            <a:r>
              <a:rPr lang="ar-JO" dirty="0"/>
              <a:t>لديه مشاركه كبيرة.</a:t>
            </a:r>
          </a:p>
          <a:p>
            <a:pPr marL="285750" indent="-285750" algn="just" rtl="1">
              <a:lnSpc>
                <a:spcPct val="200000"/>
              </a:lnSpc>
              <a:buFont typeface="Arial" panose="020B0604020202020204" pitchFamily="34" charset="0"/>
              <a:buChar char="•"/>
            </a:pPr>
            <a:r>
              <a:rPr lang="ar-JO" dirty="0"/>
              <a:t>يقوم بتدبر المعلومات بإيجابية.</a:t>
            </a:r>
          </a:p>
          <a:p>
            <a:pPr marL="285750" indent="-285750" algn="just" rtl="1">
              <a:lnSpc>
                <a:spcPct val="200000"/>
              </a:lnSpc>
              <a:buFont typeface="Arial" panose="020B0604020202020204" pitchFamily="34" charset="0"/>
              <a:buChar char="•"/>
            </a:pPr>
            <a:r>
              <a:rPr lang="ar-JO" dirty="0"/>
              <a:t>یزن المزايا والمساوئ.</a:t>
            </a:r>
          </a:p>
          <a:p>
            <a:pPr marL="285750" indent="-285750" algn="just" rtl="1">
              <a:lnSpc>
                <a:spcPct val="200000"/>
              </a:lnSpc>
              <a:buFont typeface="Arial" panose="020B0604020202020204" pitchFamily="34" charset="0"/>
              <a:buChar char="•"/>
            </a:pPr>
            <a:r>
              <a:rPr lang="ar-JO" dirty="0"/>
              <a:t>يستخدم العقل والمنطق.</a:t>
            </a:r>
          </a:p>
          <a:p>
            <a:pPr marL="285750" indent="-285750" algn="just" rtl="1">
              <a:lnSpc>
                <a:spcPct val="200000"/>
              </a:lnSpc>
              <a:buFont typeface="Arial" panose="020B0604020202020204" pitchFamily="34" charset="0"/>
              <a:buChar char="•"/>
            </a:pPr>
            <a:r>
              <a:rPr lang="ar-JO" dirty="0"/>
              <a:t>يتمتع بتغيير موقفه دائماً، ولا يتأثر بالتغييرات الاخري.</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2090" y="2219149"/>
            <a:ext cx="3050927" cy="3066952"/>
          </a:xfrm>
          <a:prstGeom prst="rect">
            <a:avLst/>
          </a:prstGeom>
        </p:spPr>
      </p:pic>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JO" sz="2800" dirty="0"/>
              <a:t>خصائص</a:t>
            </a:r>
            <a:r>
              <a:rPr lang="ar-QA" sz="2800" dirty="0"/>
              <a:t> الشخص الذي يستجيب </a:t>
            </a:r>
            <a:r>
              <a:rPr lang="ar-JO" sz="2800" dirty="0"/>
              <a:t>بعد</a:t>
            </a:r>
            <a:r>
              <a:rPr lang="ar-QA" sz="2800" dirty="0"/>
              <a:t> 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13564" y="1883921"/>
            <a:ext cx="9710928"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dirty="0"/>
              <a:t>2</a:t>
            </a:r>
            <a:r>
              <a:rPr lang="ar-QA" b="1" dirty="0"/>
              <a:t>-استجابة دون تفكير</a:t>
            </a:r>
            <a:r>
              <a:rPr lang="ar-JO" dirty="0"/>
              <a:t>:</a:t>
            </a:r>
          </a:p>
          <a:p>
            <a:pPr marL="285750" indent="-285750" algn="just" rtl="1">
              <a:lnSpc>
                <a:spcPct val="200000"/>
              </a:lnSpc>
              <a:buFont typeface="Arial" panose="020B0604020202020204" pitchFamily="34" charset="0"/>
              <a:buChar char="•"/>
            </a:pPr>
            <a:r>
              <a:rPr lang="ar-QA" dirty="0"/>
              <a:t> هناك بعض الناس الذين يستجيبون دون تفكير أو إدراك. حيث تكون عقولهم مغلقة بصورة آلية. ولا يكون لديهم الوقت والحافز والقدرة على الإنصات بحرص. لذلك فإنهم بدلاً من اعتمادهم على الحقائق والمنطق والدليل في تحديد نوع الاستجابة التي يقومون بهاء نجد أنهم يعتمدون على الغرائز والعواطف في استجابتهم للرسالة الاتصالية. وهذه الفئة من الناس لا تستغرق سوي القليل من الوقت للتفكير في محتوي الرسالة الاتصالية. بعدها يقوم العقل باتخاذ قرار مفاجن. ويدفع اممتلقي إلى الإجابة نعم ب أو ‏</a:t>
            </a:r>
            <a:r>
              <a:rPr lang="en-US" dirty="0"/>
              <a:t>I</a:t>
            </a:r>
            <a:r>
              <a:rPr lang="ar-QA" dirty="0"/>
              <a:t>موافق أو لا أوافق. وغالباً ما تكون هذه القرارات الفجائية متخذة بدافع العاطفة, ويعتمد فيها المتلقي على الدلالات البسيطة أو الإيحاءات المبا</a:t>
            </a:r>
            <a:r>
              <a:rPr lang="ar-JO" dirty="0"/>
              <a:t>شرة</a:t>
            </a:r>
            <a:endParaRPr lang="ar-JO"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JO" sz="2800" dirty="0"/>
              <a:t>خصائص</a:t>
            </a:r>
            <a:r>
              <a:rPr lang="ar-QA" sz="2800" dirty="0"/>
              <a:t> الشخص الذي يستجيب دون 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435241" cy="1938992"/>
          </a:xfrm>
          <a:prstGeom prst="rect">
            <a:avLst/>
          </a:prstGeom>
          <a:noFill/>
        </p:spPr>
        <p:txBody>
          <a:bodyPr wrap="square" rtlCol="0">
            <a:spAutoFit/>
          </a:bodyPr>
          <a:lstStyle/>
          <a:p>
            <a:pPr marL="285750" indent="-285750" algn="just" rtl="1">
              <a:buFont typeface="Arial" panose="020B0604020202020204" pitchFamily="34" charset="0"/>
              <a:buChar char="•"/>
            </a:pPr>
            <a:r>
              <a:rPr lang="ar-QA" sz="2000" dirty="0"/>
              <a:t>لديه مشاركة منخفضة.</a:t>
            </a:r>
          </a:p>
          <a:p>
            <a:pPr marL="285750" indent="-285750" algn="just" rtl="1">
              <a:buFont typeface="Arial" panose="020B0604020202020204" pitchFamily="34" charset="0"/>
              <a:buChar char="•"/>
            </a:pPr>
            <a:r>
              <a:rPr lang="ar-QA" sz="2000" dirty="0"/>
              <a:t>يستخدم التفكير السلبي ويتخذ قرارات فجائية.</a:t>
            </a:r>
          </a:p>
          <a:p>
            <a:pPr marL="285750" indent="-285750" algn="just" rtl="1">
              <a:buFont typeface="Arial" panose="020B0604020202020204" pitchFamily="34" charset="0"/>
              <a:buChar char="•"/>
            </a:pPr>
            <a:r>
              <a:rPr lang="ar-QA" sz="2000" dirty="0"/>
              <a:t>يفتقر إلى الحافز أو القدرة على الإنصات.</a:t>
            </a:r>
          </a:p>
          <a:p>
            <a:pPr marL="285750" indent="-285750" algn="just" rtl="1">
              <a:buFont typeface="Arial" panose="020B0604020202020204" pitchFamily="34" charset="0"/>
              <a:buChar char="•"/>
            </a:pPr>
            <a:r>
              <a:rPr lang="ar-QA" sz="2000" dirty="0"/>
              <a:t>لا يستخدم الأدلة ولا يبحث عن دلالات الإقناع.</a:t>
            </a:r>
          </a:p>
          <a:p>
            <a:pPr marL="285750" indent="-285750" algn="just" rtl="1">
              <a:buFont typeface="Arial" panose="020B0604020202020204" pitchFamily="34" charset="0"/>
              <a:buChar char="•"/>
            </a:pPr>
            <a:r>
              <a:rPr lang="ar-QA" sz="2000" dirty="0"/>
              <a:t>لا يستخدم التحليل العقلي إلا قليلاً، ويندفع وراء غرائزه وعواطفه.</a:t>
            </a:r>
          </a:p>
          <a:p>
            <a:pPr marL="285750" indent="-285750" algn="just" rtl="1">
              <a:buFont typeface="Arial" panose="020B0604020202020204" pitchFamily="34" charset="0"/>
              <a:buChar char="•"/>
            </a:pPr>
            <a:r>
              <a:rPr lang="ar-QA" sz="2000" dirty="0"/>
              <a:t>يتمتع بتغيير موقفه لوقت قصير، ويغير رأيه بسهولة.</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JO" sz="2800" dirty="0"/>
              <a:t>خصائص</a:t>
            </a:r>
            <a:r>
              <a:rPr lang="ar-QA" sz="2800" dirty="0"/>
              <a:t> </a:t>
            </a:r>
            <a:r>
              <a:rPr lang="ar-JO" sz="2800" dirty="0"/>
              <a:t>ال</a:t>
            </a:r>
            <a:r>
              <a:rPr lang="ar-QA" sz="2800" dirty="0"/>
              <a:t>تفكير</a:t>
            </a:r>
            <a:r>
              <a:rPr lang="ar-JO" sz="2800" dirty="0"/>
              <a:t>:</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2122" y="2243027"/>
            <a:ext cx="7783011" cy="3505689"/>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
        <p:nvSpPr>
          <p:cNvPr id="2" name="TextBox 1"/>
          <p:cNvSpPr txBox="1"/>
          <p:nvPr/>
        </p:nvSpPr>
        <p:spPr>
          <a:xfrm>
            <a:off x="1476260" y="1983545"/>
            <a:ext cx="9265000" cy="4031873"/>
          </a:xfrm>
          <a:prstGeom prst="rect">
            <a:avLst/>
          </a:prstGeom>
          <a:noFill/>
        </p:spPr>
        <p:txBody>
          <a:bodyPr wrap="square" rtlCol="0">
            <a:spAutoFit/>
          </a:bodyPr>
          <a:lstStyle/>
          <a:p>
            <a:pPr algn="r" rtl="1"/>
            <a:r>
              <a:rPr lang="ar-QA" b="1" dirty="0"/>
              <a:t>1</a:t>
            </a:r>
            <a:r>
              <a:rPr lang="ar-QA" sz="2000" b="1" dirty="0"/>
              <a:t>الرسالة الاتصالية: ويجب أن تتوافر فيها الصفات التالية:-</a:t>
            </a:r>
            <a:endParaRPr lang="en-US" sz="2000" b="1" dirty="0"/>
          </a:p>
          <a:p>
            <a:pPr algn="r" rtl="1"/>
            <a:endParaRPr lang="en-US" sz="2000" dirty="0"/>
          </a:p>
          <a:p>
            <a:pPr marL="342900" indent="-342900" algn="just" rtl="1">
              <a:lnSpc>
                <a:spcPct val="150000"/>
              </a:lnSpc>
              <a:buAutoNum type="arabic1Minus"/>
            </a:pPr>
            <a:r>
              <a:rPr lang="ar-QA" sz="2000" b="1" dirty="0"/>
              <a:t>البساطة والوضوح</a:t>
            </a:r>
            <a:r>
              <a:rPr lang="en-US" sz="2000" b="1" dirty="0"/>
              <a:t>:</a:t>
            </a:r>
          </a:p>
          <a:p>
            <a:pPr algn="just" rtl="1">
              <a:lnSpc>
                <a:spcPct val="150000"/>
              </a:lnSpc>
            </a:pPr>
            <a:r>
              <a:rPr lang="ar-QA" sz="2000" dirty="0"/>
              <a:t>تختلف الرسالة الاتصالية الحقيقية وهي التي يرسلها القائم بالاتصال أو المتحدث عن الرسالة الاتصالية الفعلية وهي التي يفهمها الجمهور ويتذكرهاء وقد يرجع ذلك إلى عوامل كثيرة منها درجة البساطة والوضوح في الرسالة. فكلما اتسمت الرسالة بدرجة من البساطة والوضوح كانت أسهل في الفهم وأقوي على التذكر والإقناع. ولي يتحقق للرسالة البساطة والوضوح لابد من استخدام الكلمات البسبطة ذات المعني المحدد والعبارات السهلة والبعد عن المصطلحات الفنية والكلمات المعقدة أو التي تحمل أكثر من معن</a:t>
            </a:r>
            <a:r>
              <a:rPr lang="ar-JO" sz="2000" dirty="0"/>
              <a:t>ى</a:t>
            </a:r>
            <a:r>
              <a:rPr lang="ar-QA" sz="2000" dirty="0"/>
              <a:t>. </a:t>
            </a:r>
          </a:p>
          <a:p>
            <a:pPr algn="r" rtl="1"/>
            <a:endParaRPr lang="en-US" dirty="0"/>
          </a:p>
          <a:p>
            <a:pPr algn="r" rtl="1"/>
            <a:endParaRPr lang="en-US" dirty="0"/>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06815"/>
            <a:ext cx="9435241" cy="4108817"/>
          </a:xfrm>
          <a:prstGeom prst="rect">
            <a:avLst/>
          </a:prstGeom>
          <a:noFill/>
        </p:spPr>
        <p:txBody>
          <a:bodyPr wrap="square" rtlCol="0">
            <a:spAutoFit/>
          </a:bodyPr>
          <a:lstStyle/>
          <a:p>
            <a:pPr algn="just" rtl="1">
              <a:lnSpc>
                <a:spcPct val="150000"/>
              </a:lnSpc>
            </a:pPr>
            <a:r>
              <a:rPr lang="ar-QA" b="1" dirty="0"/>
              <a:t>ب- التسلسل والترابط:</a:t>
            </a:r>
            <a:endParaRPr lang="ar-JO" b="1" dirty="0"/>
          </a:p>
          <a:p>
            <a:pPr algn="just" rtl="1">
              <a:lnSpc>
                <a:spcPct val="150000"/>
              </a:lnSpc>
            </a:pPr>
            <a:r>
              <a:rPr lang="ar-QA" dirty="0"/>
              <a:t> ينبغي أن تتسم الرسالة الاتصالية بتسلسل أفكارها بحيث ينتقل قارئ الرسالة أو مستمعها أو مشاهدها من فكرة إلى أخري بسهولة ويسر، دون أن يشعر بأي قفزات بين هذه الأفكار أو بين أجزاء الرسالة نفسها. فمثل هذا الترابط بين أجزاء الرسالة وعدم وجود أي فجوة بين الأفكار التي تتضمنها يجعل الجمهور مستمراً في متابعتها إلى نهايتهـا ومـن</a:t>
            </a:r>
            <a:r>
              <a:rPr lang="en-US" dirty="0"/>
              <a:t> </a:t>
            </a:r>
            <a:r>
              <a:rPr lang="ar-QA" dirty="0"/>
              <a:t>ثم يدعم الاقتناع بها.</a:t>
            </a:r>
          </a:p>
          <a:p>
            <a:pPr algn="just" rtl="1">
              <a:lnSpc>
                <a:spcPct val="150000"/>
              </a:lnSpc>
            </a:pPr>
            <a:endParaRPr lang="en-US" dirty="0"/>
          </a:p>
          <a:p>
            <a:pPr algn="just" rtl="1">
              <a:lnSpc>
                <a:spcPct val="150000"/>
              </a:lnSpc>
            </a:pPr>
            <a:r>
              <a:rPr lang="ar-QA" b="1" dirty="0"/>
              <a:t>ج- ترتيب الأفكار</a:t>
            </a:r>
          </a:p>
          <a:p>
            <a:pPr algn="just" rtl="1">
              <a:lnSpc>
                <a:spcPct val="150000"/>
              </a:lnSpc>
            </a:pPr>
            <a:r>
              <a:rPr lang="ar-QA" dirty="0"/>
              <a:t>من الضروري عرض الأفكار التي تضم الرسالة الاقناعية بشكل مرتب، حتي تنجح في جذب انتباه الجمهور لها ومن ثم متابعتها وفهمها والاقتناع بها فالرسالة التي تحتوي على أفكار غير مرتبة ترتيباً جيداً، قد لا تلقي قبولاً من الجمهور أو قد يساء فهمها أو يصعب</a:t>
            </a:r>
            <a:r>
              <a:rPr lang="ar-JO" dirty="0"/>
              <a:t> ت</a:t>
            </a:r>
            <a:r>
              <a:rPr lang="ar-QA" dirty="0"/>
              <a:t>ذكرها.</a:t>
            </a:r>
          </a:p>
          <a:p>
            <a:pPr algn="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د- تقديم الدليل: </a:t>
            </a:r>
            <a:endParaRPr lang="ar-JO" b="1" dirty="0"/>
          </a:p>
          <a:p>
            <a:pPr algn="just" rtl="1">
              <a:lnSpc>
                <a:spcPct val="200000"/>
              </a:lnSpc>
            </a:pPr>
            <a:r>
              <a:rPr lang="ar-QA" dirty="0"/>
              <a:t>لاشك أن الرسالة الاتصالية التي تقدم دليلاً أو أكثر عن صدق أو أهمية ما تتضمنه من معلومات أو أفكار تكون أكثر إقناعاً وأشد تأثيراً في الجماهير. فتقديم الدليل يبدد الشكوك ويزعزع التردد ويزيل الخوف ويبعث الطمأنينة في نفوس الجماهير, ويؤكد المضمون ويدعمه؛ وقد يكون هذا الدليل نتاتج بحوث أو دراسات أو شهادة خبير متخصص أو أو آية قرآنية أو حديث شريف« أو تجربة حقيقبة أو ملاحظة ميدانية. أو معايشة واقعية أو غيرها. </a:t>
            </a:r>
            <a:endParaRPr lang="ar-JO" dirty="0"/>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44057" y="2085561"/>
            <a:ext cx="10000070" cy="301621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900" b="1" dirty="0"/>
              <a:t>ه- تلبي احتياجات الجمهور:</a:t>
            </a:r>
            <a:endParaRPr lang="ar-JO" sz="1900" b="1" dirty="0"/>
          </a:p>
          <a:p>
            <a:pPr algn="just" rtl="1">
              <a:lnSpc>
                <a:spcPct val="200000"/>
              </a:lnSpc>
            </a:pPr>
            <a:r>
              <a:rPr lang="ar-QA" sz="1900" dirty="0"/>
              <a:t> ويقصد بذلك أن الرسالة الاتصالية الموجهة إلى الجمهور, يجب أن تتناول موضوعات هامة وحيوية ترتبط بقضايا الجمهور ومشكلاته. وتعكس احتياجاته واهتمامه؛ وتطرح الحلول الممكنة والمناسبة لتتغلب على هذه المشكلات وتقترح الوسائل الملائمة لإشباع حاجاته المختلفة وتلبي اهتماماته المتنوعة. في هذه الحالة ستكون الرسالة الاتصالية محط أنظار وموضوع اهتمامه, وبالتالي ستكون أكثر فاعليه وإقناعا. </a:t>
            </a:r>
            <a:endParaRPr lang="ar-JO" sz="19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86290"/>
            <a:ext cx="10039629" cy="2862322"/>
          </a:xfrm>
          <a:prstGeom prst="rect">
            <a:avLst/>
          </a:prstGeom>
          <a:noFill/>
        </p:spPr>
        <p:txBody>
          <a:bodyPr wrap="square" rtlCol="0">
            <a:spAutoFit/>
          </a:bodyPr>
          <a:lstStyle/>
          <a:p>
            <a:pPr algn="just" rtl="1">
              <a:lnSpc>
                <a:spcPct val="200000"/>
              </a:lnSpc>
            </a:pPr>
            <a:r>
              <a:rPr lang="ar-QA" b="1" dirty="0"/>
              <a:t>و- تكرار الرسالة:</a:t>
            </a:r>
            <a:endParaRPr lang="ar-JO" b="1" dirty="0"/>
          </a:p>
          <a:p>
            <a:pPr algn="just" rtl="1">
              <a:lnSpc>
                <a:spcPct val="200000"/>
              </a:lnSpc>
            </a:pPr>
            <a:r>
              <a:rPr lang="ar-QA" dirty="0"/>
              <a:t> يساعد تكرار الرسالة على الإقناع بهاء لان مثل هذا التكرار يساعد على رسوخ الرسالة في أذهان الجمهور إلى درجة قبولها حقيقة مؤكدة. ويدرك رجال الإعلان أن تكرار الرسالة أمر مهم للتأثير والإقناع الناجح. ويرون أن الإصغاء لاي إعلان ثلاث مرات جدير بان يدفع الجمهور إلى القيام بما ينادي به الإعلان. فهم يرون أن العرض الآول للإعلان يوجد الاهتمام في حين أن العرض الثاني يحث على التفكير في الرسالة. أما العرض الثالث فيعمل كمذكر ما يدعو إليه الإعلان.</a:t>
            </a:r>
            <a:endParaRPr lang="ar-JO"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dirty="0"/>
              <a:t>2-</a:t>
            </a:r>
            <a:r>
              <a:rPr lang="ar-QA" b="1" dirty="0"/>
              <a:t>طبيعة فهم الجمهور المستهدف:- </a:t>
            </a:r>
            <a:endParaRPr lang="ar-JO" b="1" dirty="0"/>
          </a:p>
          <a:p>
            <a:pPr marL="285750" indent="-285750" algn="just" rtl="1">
              <a:lnSpc>
                <a:spcPct val="200000"/>
              </a:lnSpc>
              <a:buFont typeface="Arial" panose="020B0604020202020204" pitchFamily="34" charset="0"/>
              <a:buChar char="•"/>
            </a:pPr>
            <a:r>
              <a:rPr lang="ar-QA" dirty="0"/>
              <a:t>إن معرفة طبيعة الجمهور المستهدف هي أفضل طريقة لتحديد أسلوب الإقناع المناسب له لان اختلاف طبائع الجماهير واختلاف خصائصها يدفع القائم بالاتصال </a:t>
            </a:r>
            <a:r>
              <a:rPr lang="ar-JO" dirty="0"/>
              <a:t>(</a:t>
            </a:r>
            <a:r>
              <a:rPr lang="ar-QA" dirty="0"/>
              <a:t>المتحدث</a:t>
            </a:r>
            <a:r>
              <a:rPr lang="ar-JO" dirty="0"/>
              <a:t>)</a:t>
            </a:r>
            <a:r>
              <a:rPr lang="ar-QA" dirty="0"/>
              <a:t> إلى استخدام مداخل وأساليب مختلفة للإقناع. لذلك فإن التعرف على طبيعة الجمهور المستهدف تساعد على الأتي:- </a:t>
            </a:r>
            <a:endParaRPr lang="ar-JO" dirty="0"/>
          </a:p>
          <a:p>
            <a:pPr marL="285750" indent="-285750" algn="just" rtl="1">
              <a:lnSpc>
                <a:spcPct val="200000"/>
              </a:lnSpc>
              <a:buFont typeface="Arial" panose="020B0604020202020204" pitchFamily="34" charset="0"/>
              <a:buChar char="•"/>
            </a:pPr>
            <a:r>
              <a:rPr lang="ar-QA" dirty="0"/>
              <a:t>التعرف على أفضل مداخل الإقناع المناسبة له.</a:t>
            </a:r>
            <a:endParaRPr lang="ar-JO" dirty="0"/>
          </a:p>
          <a:p>
            <a:pPr marL="285750" indent="-285750" algn="just" rtl="1">
              <a:lnSpc>
                <a:spcPct val="200000"/>
              </a:lnSpc>
              <a:buFont typeface="Arial" panose="020B0604020202020204" pitchFamily="34" charset="0"/>
              <a:buChar char="•"/>
            </a:pPr>
            <a:r>
              <a:rPr lang="ar-QA" dirty="0"/>
              <a:t>التعرف على نوع المعلومات التي يجب تقدمها.</a:t>
            </a:r>
            <a:endParaRPr lang="ar-JO" dirty="0"/>
          </a:p>
          <a:p>
            <a:pPr marL="285750" indent="-285750" algn="just" rtl="1">
              <a:lnSpc>
                <a:spcPct val="200000"/>
              </a:lnSpc>
              <a:buFont typeface="Arial" panose="020B0604020202020204" pitchFamily="34" charset="0"/>
              <a:buChar char="•"/>
            </a:pPr>
            <a:r>
              <a:rPr lang="ar-QA" dirty="0"/>
              <a:t>سرعة بناء العلاقة المطلوبة من أجل الإقناع الناجح..</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عناصر الإقناع: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97" y="2655633"/>
            <a:ext cx="4442174" cy="2940936"/>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32154" y="2434740"/>
            <a:ext cx="4326161" cy="2831323"/>
          </a:xfrm>
          <a:prstGeom prst="rect">
            <a:avLst/>
          </a:prstGeom>
        </p:spPr>
      </p:pic>
      <p:sp>
        <p:nvSpPr>
          <p:cNvPr id="9" name="Rectangle 8"/>
          <p:cNvSpPr/>
          <p:nvPr/>
        </p:nvSpPr>
        <p:spPr>
          <a:xfrm>
            <a:off x="3561105" y="1925812"/>
            <a:ext cx="4527932" cy="369332"/>
          </a:xfrm>
          <a:prstGeom prst="rect">
            <a:avLst/>
          </a:prstGeom>
        </p:spPr>
        <p:txBody>
          <a:bodyPr wrap="square">
            <a:spAutoFit/>
          </a:bodyPr>
          <a:lstStyle/>
          <a:p>
            <a:pPr algn="ctr"/>
            <a:r>
              <a:rPr lang="ar-QA" b="1" dirty="0"/>
              <a:t>طبيعة الجمهور المستهدف</a:t>
            </a: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922793"/>
            <a:ext cx="10174590"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ومن أكبر الأخطاء التي يقع فيها البعض من ممارسي العلاقات العامة جميع الجماهير بأسلوب واحد، في حين أنه يمكن تقسيم الجمهور إلى ستة أنواع، لكل منها طريقة معينه في الإقناع، وذلك على النحو التالي:</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b="1" dirty="0"/>
              <a:t>أ- الجمهور المؤيد</a:t>
            </a:r>
            <a:r>
              <a:rPr lang="ar-JO" b="1" dirty="0"/>
              <a:t>: </a:t>
            </a:r>
            <a:r>
              <a:rPr lang="ar-QA" dirty="0"/>
              <a:t>هذا الجمهور يتفق تماماً مع القائم بالاتصال "المتحدث" ويتفهمه.</a:t>
            </a:r>
            <a:endParaRPr lang="ar-JO" dirty="0"/>
          </a:p>
          <a:p>
            <a:pPr algn="just" rtl="1">
              <a:lnSpc>
                <a:spcPct val="200000"/>
              </a:lnSpc>
            </a:pPr>
            <a:r>
              <a:rPr lang="ar-QA" dirty="0"/>
              <a:t> ويحتاج هذا الجمهور فقط إلى التأكيد على موقفه وإعادة شحنه وتحميسه من آن لأخر, بل وتحصينه ضد وجهات النظر الاخر</a:t>
            </a:r>
            <a:r>
              <a:rPr lang="ar-JO" dirty="0"/>
              <a:t>ى</a:t>
            </a:r>
            <a:r>
              <a:rPr lang="ar-QA" dirty="0"/>
              <a:t> من خلال عرض الحجج المحتملة من قبل المعارضين وتفنيدها واحدة تلو الاخر</a:t>
            </a:r>
            <a:r>
              <a:rPr lang="ar-JO" dirty="0"/>
              <a:t>ى</a:t>
            </a:r>
          </a:p>
          <a:p>
            <a:pPr marL="285750" indent="-285750" algn="just" rtl="1">
              <a:lnSpc>
                <a:spcPct val="200000"/>
              </a:lnSpc>
              <a:buFont typeface="Arial" panose="020B0604020202020204" pitchFamily="34" charset="0"/>
              <a:buChar char="•"/>
            </a:pPr>
            <a:endParaRPr lang="ar-QA"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8637" y="1814442"/>
            <a:ext cx="9837724" cy="4524315"/>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b="1" dirty="0"/>
              <a:t>ب- الجمهور المعارض: </a:t>
            </a:r>
            <a:r>
              <a:rPr lang="ar-QA" dirty="0"/>
              <a:t>وهذا الجمهور لا يوافق على وجهة نظر القائم بالاتصال "المتحدث" ولا مقترحاته ويشكك دانما في مصداقيته.</a:t>
            </a:r>
            <a:endParaRPr lang="ar-JO" dirty="0"/>
          </a:p>
          <a:p>
            <a:pPr marL="285750" indent="-285750" algn="r" rtl="1">
              <a:lnSpc>
                <a:spcPct val="200000"/>
              </a:lnSpc>
              <a:buFont typeface="Arial" panose="020B0604020202020204" pitchFamily="34" charset="0"/>
              <a:buChar char="•"/>
            </a:pPr>
            <a:r>
              <a:rPr lang="ar-QA" dirty="0"/>
              <a:t> لذلك يجب تحضير الجمهور المعارض وإعداده للاستماع إلى وجهات نظرك من خلال التركيز على أوجه الاتفاق المشتركة والبعد عن أوجه الخلاف. ولا باس من بعض المرح في شكل قصة مثلأً أو محادثات عامة حول موضوعات الحياة اليومية مما يعد طريقة جيدة لإحراز علاقات وثام مبدئية</a:t>
            </a:r>
            <a:r>
              <a:rPr lang="ar-JO" dirty="0"/>
              <a:t> </a:t>
            </a:r>
            <a:r>
              <a:rPr lang="ar-QA" dirty="0"/>
              <a:t>وحتي لا تخسر جمهورك وتزيد من معارضته لك, لا تبدأ العرض بالهجوم عليه. وبدلاً من ذلك. عليك اقتناص كل فرصة لتوضيح وجهة نظرك. وذكر المصادر والمراجع التي تؤيد أقوالك والاستشهاد بآراء وخبرات الأشخاص الذين يحترمهم جمهورك. حتي إذا م يكونوا من المفضلين لديك. ولا تذكر أي أفكار أو آراء ما لم تكن مؤيدة ببراهين قوية وحجج دامغه.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ج: الجمهور المحايد: </a:t>
            </a:r>
            <a:r>
              <a:rPr lang="ar-QA" dirty="0"/>
              <a:t>وهو الذي يفهم الموضوع ولكنه لا يؤيد ولا يعارض القائم بالاتصال "المتحدث"؛ لذلك فهو في حاجة إلى مزيد من الشرح والتوضيح والتفصيل والإقناع</a:t>
            </a:r>
            <a:endParaRPr lang="ar-JO" dirty="0"/>
          </a:p>
          <a:p>
            <a:pPr marL="285750" indent="-285750" algn="just" rtl="1">
              <a:lnSpc>
                <a:spcPct val="200000"/>
              </a:lnSpc>
              <a:buFont typeface="Arial" panose="020B0604020202020204" pitchFamily="34" charset="0"/>
              <a:buChar char="•"/>
            </a:pPr>
            <a:r>
              <a:rPr lang="ar-QA" dirty="0"/>
              <a:t>من ثم فعليك ذكر مزايا وإيجابيات مقترحاتك مقرونة بالفوائد التي تعود عليه من إتباع هذه المقترحات والالتزام بما تدعو اليه من سلوكيات.</a:t>
            </a:r>
            <a:endParaRPr lang="ar-JO" dirty="0"/>
          </a:p>
          <a:p>
            <a:pPr marL="285750" indent="-285750" algn="just" rtl="1">
              <a:lnSpc>
                <a:spcPct val="200000"/>
              </a:lnSpc>
              <a:buFont typeface="Arial" panose="020B0604020202020204" pitchFamily="34" charset="0"/>
              <a:buChar char="•"/>
            </a:pPr>
            <a:r>
              <a:rPr lang="ar-QA" dirty="0"/>
              <a:t>لتكن وجهات نظرك محددة ومؤيدة بشهادات الخبراء وآرائهم ودراساتهم« مع التركيز القوي على التجارب الشخصية والأمثلة الواضحة والمألوفة للجمهور. </a:t>
            </a:r>
            <a:endParaRPr lang="ar-JO" b="1" dirty="0">
              <a:latin typeface="Alexandria" charset="0"/>
              <a:cs typeface="Alexandria" charset="0"/>
            </a:endParaRP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518159" y="2275884"/>
            <a:ext cx="9435241" cy="3416320"/>
          </a:xfrm>
          <a:prstGeom prst="rect">
            <a:avLst/>
          </a:prstGeom>
          <a:noFill/>
        </p:spPr>
        <p:txBody>
          <a:bodyPr wrap="square" rtlCol="0">
            <a:spAutoFit/>
          </a:bodyPr>
          <a:lstStyle/>
          <a:p>
            <a:pPr algn="just" rtl="1">
              <a:lnSpc>
                <a:spcPct val="150000"/>
              </a:lnSpc>
            </a:pPr>
            <a:r>
              <a:rPr lang="ar-QA" b="1" dirty="0"/>
              <a:t>د- الجمهور غير ال</a:t>
            </a:r>
            <a:r>
              <a:rPr lang="ar-JO" b="1" dirty="0"/>
              <a:t>م</a:t>
            </a:r>
            <a:r>
              <a:rPr lang="ar-QA" b="1" dirty="0"/>
              <a:t>هتم:</a:t>
            </a:r>
            <a:r>
              <a:rPr lang="ar-JO" b="1" dirty="0"/>
              <a:t> </a:t>
            </a:r>
            <a:r>
              <a:rPr lang="ar-QA" dirty="0"/>
              <a:t>وهو الجمهور الغير مهتم بالموضوع، ولكنه لا يبالي كثيراً، إذ إن القضية قد تكون مملة بالنسبة له أو قد لا تناسبه.</a:t>
            </a:r>
            <a:endParaRPr lang="ar-JO" dirty="0"/>
          </a:p>
          <a:p>
            <a:pPr algn="just" rtl="1">
              <a:lnSpc>
                <a:spcPct val="150000"/>
              </a:lnSpc>
            </a:pPr>
            <a:endParaRPr lang="ar-JO" dirty="0"/>
          </a:p>
          <a:p>
            <a:pPr marL="285750" indent="-285750" algn="just" rtl="1">
              <a:lnSpc>
                <a:spcPct val="150000"/>
              </a:lnSpc>
              <a:buFont typeface="Arial" panose="020B0604020202020204" pitchFamily="34" charset="0"/>
              <a:buChar char="•"/>
            </a:pPr>
            <a:r>
              <a:rPr lang="ar-QA" dirty="0"/>
              <a:t> لذلك فإن إقناع جمهور غير مهتم يكون أصعب كثيراً من إقناع جمهور محايد، حيث يحتاج الجمهور غير المهتم إلى تنشيط وتفعيل، </a:t>
            </a:r>
            <a:endParaRPr lang="ar-JO" dirty="0"/>
          </a:p>
          <a:p>
            <a:pPr marL="285750" indent="-285750" algn="just" rtl="1">
              <a:lnSpc>
                <a:spcPct val="150000"/>
              </a:lnSpc>
              <a:buFont typeface="Arial" panose="020B0604020202020204" pitchFamily="34" charset="0"/>
              <a:buChar char="•"/>
            </a:pPr>
            <a:r>
              <a:rPr lang="ar-QA" b="1" dirty="0"/>
              <a:t>أول خطوة </a:t>
            </a:r>
            <a:r>
              <a:rPr lang="ar-QA" dirty="0"/>
              <a:t>في إقناعه هي جذب انتباهه باستخدام قصة أو عنوان رئيسي أو حقيقة مثيرة، </a:t>
            </a:r>
            <a:endParaRPr lang="ar-JO" dirty="0"/>
          </a:p>
          <a:p>
            <a:pPr marL="285750" indent="-285750" algn="just" rtl="1">
              <a:lnSpc>
                <a:spcPct val="150000"/>
              </a:lnSpc>
              <a:buFont typeface="Arial" panose="020B0604020202020204" pitchFamily="34" charset="0"/>
              <a:buChar char="•"/>
            </a:pPr>
            <a:r>
              <a:rPr lang="ar-QA" b="1" dirty="0"/>
              <a:t>الخطوة الثانية </a:t>
            </a:r>
            <a:r>
              <a:rPr lang="ar-QA" dirty="0"/>
              <a:t>هي أن تجعله يهتم بالأمر بأن تبين له مدي تأثير الموضوع عليه، والخطوة الثالثة هي دعم الموضوع بعدد من الحقائق المؤيدة والبيانات المؤكدة لما تقول بالإضافة إلى شهادات ذوي الخبرة المعروفين لدي الجمهور.</a:t>
            </a:r>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2078847"/>
            <a:ext cx="9435241" cy="286232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هـ - الجمهور الغير معلن</a:t>
            </a:r>
            <a:r>
              <a:rPr lang="ar-JO" b="1" dirty="0"/>
              <a:t>: </a:t>
            </a:r>
            <a:r>
              <a:rPr lang="ar-QA" dirty="0"/>
              <a:t>وهو الجمهور الذي تنقصه المعلومات. ولا يدري كيف يتصرف حيال الموضوع أو القضية المطروحة.</a:t>
            </a:r>
            <a:endParaRPr lang="ar-JO" dirty="0"/>
          </a:p>
          <a:p>
            <a:pPr marL="285750" indent="-285750" algn="just" rtl="1">
              <a:lnSpc>
                <a:spcPct val="200000"/>
              </a:lnSpc>
              <a:buFont typeface="Arial" panose="020B0604020202020204" pitchFamily="34" charset="0"/>
              <a:buChar char="•"/>
            </a:pPr>
            <a:r>
              <a:rPr lang="ar-QA" dirty="0"/>
              <a:t> لذلك فهو بحاجة إلى تعليم وتدرب ومن الطبيعي أن يكون المدخل المناسب لإقناع هذا الجمهور</a:t>
            </a:r>
            <a:r>
              <a:rPr lang="ar-JO" dirty="0"/>
              <a:t> </a:t>
            </a:r>
            <a:r>
              <a:rPr lang="ar-QA" dirty="0"/>
              <a:t>هو تقديم المعلومات التي تنقصه. والتي تناسبه في نفس الوقت دون إغراقه بالمعلومات والبيانات الكثيرة ودون إرباكه في عرض الحجج المؤيدة والمحارضة</a:t>
            </a:r>
            <a:r>
              <a:rPr lang="ar-JO" dirty="0"/>
              <a:t> </a:t>
            </a:r>
            <a:r>
              <a:rPr lang="ar-QA" dirty="0"/>
              <a:t>كذلك تدريبه على المهارات التي يحتاج إليها للقيام بالسلوك المطلوب منه. </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3373359"/>
          </a:xfrm>
          <a:prstGeom prst="rect">
            <a:avLst/>
          </a:prstGeom>
          <a:noFill/>
        </p:spPr>
        <p:txBody>
          <a:bodyPr wrap="square" rtlCol="0">
            <a:spAutoFit/>
          </a:bodyPr>
          <a:lstStyle/>
          <a:p>
            <a:pPr algn="just" rtl="1">
              <a:lnSpc>
                <a:spcPct val="150000"/>
              </a:lnSpc>
            </a:pPr>
            <a:r>
              <a:rPr lang="ar-QA" b="1" dirty="0"/>
              <a:t> الجمهور المختلط:</a:t>
            </a:r>
            <a:r>
              <a:rPr lang="ar-JO" b="1" dirty="0"/>
              <a:t> </a:t>
            </a:r>
            <a:r>
              <a:rPr lang="ar-QA" dirty="0"/>
              <a:t>معظم الجمهور يكون من هذا النوع المختلط والذي يمثل مجموعة متباينة من وجهات النظر، لذلك يجب إتباع الأتي:</a:t>
            </a:r>
            <a:endParaRPr lang="ar-JO" dirty="0"/>
          </a:p>
          <a:p>
            <a:pPr algn="just" rtl="1">
              <a:lnSpc>
                <a:spcPct val="150000"/>
              </a:lnSpc>
            </a:pPr>
            <a:endParaRPr lang="ar-QA" dirty="0"/>
          </a:p>
          <a:p>
            <a:pPr algn="just" rtl="1">
              <a:lnSpc>
                <a:spcPct val="150000"/>
              </a:lnSpc>
            </a:pPr>
            <a:r>
              <a:rPr lang="ar-QA" dirty="0"/>
              <a:t>أولاً: تعرف على كل من تريد كسبه من بين الجمهور، وعين أي الفئات يكون لها النفوذ الأكبر وكذلك الفئات الأكثر عدداً</a:t>
            </a:r>
            <a:endParaRPr lang="en-US" dirty="0"/>
          </a:p>
          <a:p>
            <a:pPr algn="just" rtl="1">
              <a:lnSpc>
                <a:spcPct val="150000"/>
              </a:lnSpc>
            </a:pPr>
            <a:endParaRPr lang="ar-JO" dirty="0"/>
          </a:p>
          <a:p>
            <a:pPr algn="just" rtl="1">
              <a:lnSpc>
                <a:spcPct val="150000"/>
              </a:lnSpc>
            </a:pPr>
            <a:r>
              <a:rPr lang="ar-JO" dirty="0"/>
              <a:t>ثانيا </a:t>
            </a:r>
            <a:r>
              <a:rPr lang="ar-QA" dirty="0"/>
              <a:t> ركز مجهوداتك على المجموعات التي تهمك.</a:t>
            </a:r>
          </a:p>
          <a:p>
            <a:pPr algn="just" rtl="1">
              <a:lnSpc>
                <a:spcPct val="150000"/>
              </a:lnSpc>
            </a:pPr>
            <a:endParaRPr lang="ar-JO" dirty="0"/>
          </a:p>
          <a:p>
            <a:pPr algn="just" rtl="1">
              <a:lnSpc>
                <a:spcPct val="150000"/>
              </a:lnSpc>
            </a:pPr>
            <a:endParaRPr lang="en-US"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تقسيم الجمهور إلى ستة أنواع</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2275884"/>
            <a:ext cx="6354917" cy="3566157"/>
          </a:xfrm>
          <a:prstGeom prst="rect">
            <a:avLst/>
          </a:prstGeom>
        </p:spPr>
      </p:pic>
    </p:spTree>
    <p:extLst>
      <p:ext uri="{BB962C8B-B14F-4D97-AF65-F5344CB8AC3E}">
        <p14:creationId xmlns:p14="http://schemas.microsoft.com/office/powerpoint/2010/main" val="8979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347102" y="255607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C9DC1945-A12A-45CA-AF97-BEFE68A1FC6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11798</TotalTime>
  <Words>3835</Words>
  <Application>Microsoft Macintosh PowerPoint</Application>
  <PresentationFormat>Widescreen</PresentationFormat>
  <Paragraphs>313</Paragraphs>
  <Slides>43</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cairo</vt:lpstr>
      <vt:lpstr>Calibri</vt:lpstr>
      <vt:lpstr>Calibri Light</vt:lpstr>
      <vt:lpstr>Nunito Sans</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106</cp:revision>
  <dcterms:created xsi:type="dcterms:W3CDTF">2023-04-29T09:08:00Z</dcterms:created>
  <dcterms:modified xsi:type="dcterms:W3CDTF">2026-01-20T20:36:06Z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