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32" r:id="rId7"/>
    <p:sldId id="440" r:id="rId8"/>
    <p:sldId id="410" r:id="rId9"/>
    <p:sldId id="405" r:id="rId10"/>
    <p:sldId id="443" r:id="rId11"/>
    <p:sldId id="412" r:id="rId12"/>
    <p:sldId id="404" r:id="rId13"/>
    <p:sldId id="406" r:id="rId14"/>
    <p:sldId id="422" r:id="rId15"/>
    <p:sldId id="423" r:id="rId16"/>
    <p:sldId id="414" r:id="rId17"/>
    <p:sldId id="407" r:id="rId18"/>
    <p:sldId id="408" r:id="rId19"/>
    <p:sldId id="409" r:id="rId20"/>
    <p:sldId id="413" r:id="rId21"/>
    <p:sldId id="415" r:id="rId22"/>
    <p:sldId id="424" r:id="rId23"/>
    <p:sldId id="425" r:id="rId24"/>
    <p:sldId id="426" r:id="rId25"/>
    <p:sldId id="428" r:id="rId26"/>
    <p:sldId id="427" r:id="rId27"/>
    <p:sldId id="429" r:id="rId28"/>
    <p:sldId id="430" r:id="rId29"/>
    <p:sldId id="431" r:id="rId30"/>
    <p:sldId id="447" r:id="rId31"/>
    <p:sldId id="433" r:id="rId32"/>
    <p:sldId id="434" r:id="rId33"/>
    <p:sldId id="435" r:id="rId34"/>
    <p:sldId id="436" r:id="rId35"/>
    <p:sldId id="445" r:id="rId36"/>
    <p:sldId id="437" r:id="rId37"/>
    <p:sldId id="438" r:id="rId38"/>
    <p:sldId id="441" r:id="rId39"/>
    <p:sldId id="439"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59" autoAdjust="0"/>
    <p:restoredTop sz="94660"/>
  </p:normalViewPr>
  <p:slideViewPr>
    <p:cSldViewPr snapToGrid="0">
      <p:cViewPr varScale="1">
        <p:scale>
          <a:sx n="110" d="100"/>
          <a:sy n="110" d="100"/>
        </p:scale>
        <p:origin x="61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3/31/2023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7.jpe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3.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09665" y="551289"/>
            <a:ext cx="5463180" cy="1952137"/>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9</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spTree>
    <p:custDataLst>
      <p:tags r:id="rId1"/>
    </p:custDataLst>
    <p:extLst>
      <p:ext uri="{BB962C8B-B14F-4D97-AF65-F5344CB8AC3E}">
        <p14:creationId xmlns:p14="http://schemas.microsoft.com/office/powerpoint/2010/main" val="1870429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1908040" y="761328"/>
            <a:ext cx="12335929" cy="7093806"/>
          </a:xfrm>
          <a:prstGeom prst="rect">
            <a:avLst/>
          </a:prstGeom>
        </p:spPr>
      </p:pic>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416273" y="-299204"/>
            <a:ext cx="4169394" cy="7137043"/>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4202553" y="5479360"/>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950948" y="1105254"/>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15729" y="2942764"/>
            <a:ext cx="5076144" cy="223015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644592" y="5696428"/>
            <a:ext cx="5122621" cy="707886"/>
          </a:xfrm>
          <a:prstGeom prst="rect">
            <a:avLst/>
          </a:prstGeom>
        </p:spPr>
        <p:txBody>
          <a:bodyPr wrap="none">
            <a:spAutoFit/>
          </a:bodyPr>
          <a:lstStyle/>
          <a:p>
            <a:pPr algn="ctr"/>
            <a:r>
              <a:rPr lang="en-US" sz="2000" b="1" dirty="0"/>
              <a:t>Social Media and New Audiences</a:t>
            </a:r>
          </a:p>
          <a:p>
            <a:pPr algn="ctr"/>
            <a:r>
              <a:rPr lang="en-US" sz="2000" b="1" dirty="0"/>
              <a:t> as a New Challenge for  New Media Industries</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775" y="5768548"/>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9006275" y="825034"/>
            <a:ext cx="2732343" cy="493981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8"/>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782031" y="1724597"/>
            <a:ext cx="6997175" cy="3737946"/>
          </a:xfrm>
          <a:prstGeom prst="rect">
            <a:avLst/>
          </a:prstGeom>
          <a:noFill/>
        </p:spPr>
        <p:txBody>
          <a:bodyPr wrap="square" rtlCol="0">
            <a:spAutoFit/>
          </a:bodyPr>
          <a:lstStyle/>
          <a:p>
            <a:pPr algn="just">
              <a:lnSpc>
                <a:spcPct val="150000"/>
              </a:lnSpc>
            </a:pPr>
            <a:r>
              <a:rPr lang="en-GB" sz="2000" b="1" dirty="0">
                <a:latin typeface="Helvetica Neue"/>
                <a:cs typeface="+mj-cs"/>
              </a:rPr>
              <a:t>The Content of lecture</a:t>
            </a:r>
            <a:r>
              <a:rPr lang="ar-EG" sz="2000" b="1" dirty="0">
                <a:latin typeface="Helvetica Neue"/>
                <a:cs typeface="+mj-cs"/>
              </a:rPr>
              <a:t>  9 </a:t>
            </a:r>
            <a:r>
              <a:rPr lang="en-GB" sz="2000" b="1" dirty="0">
                <a:latin typeface="Helvetica Neue"/>
                <a:cs typeface="+mj-cs"/>
              </a:rPr>
              <a:t>Includes the following:</a:t>
            </a:r>
          </a:p>
          <a:p>
            <a:pPr marL="457200" indent="-457200" algn="just">
              <a:lnSpc>
                <a:spcPct val="150000"/>
              </a:lnSpc>
              <a:buFont typeface="+mj-lt"/>
              <a:buAutoNum type="arabicPeriod"/>
            </a:pPr>
            <a:r>
              <a:rPr lang="en-US" sz="2000" dirty="0">
                <a:cs typeface="+mj-cs"/>
              </a:rPr>
              <a:t>The media industry</a:t>
            </a:r>
          </a:p>
          <a:p>
            <a:pPr marL="457200" indent="-457200" algn="just">
              <a:lnSpc>
                <a:spcPct val="150000"/>
              </a:lnSpc>
              <a:buFont typeface="+mj-lt"/>
              <a:buAutoNum type="arabicPeriod"/>
            </a:pPr>
            <a:r>
              <a:rPr lang="en-US" sz="2000" dirty="0">
                <a:cs typeface="+mj-cs"/>
              </a:rPr>
              <a:t> Interactivity as a New Concept</a:t>
            </a:r>
          </a:p>
          <a:p>
            <a:pPr marL="457200" indent="-457200" algn="just">
              <a:lnSpc>
                <a:spcPct val="150000"/>
              </a:lnSpc>
              <a:buFont typeface="+mj-lt"/>
              <a:buAutoNum type="arabicPeriod"/>
            </a:pPr>
            <a:r>
              <a:rPr lang="en-US" sz="2000" dirty="0">
                <a:cs typeface="+mj-cs"/>
              </a:rPr>
              <a:t>The digitalization of media </a:t>
            </a:r>
          </a:p>
          <a:p>
            <a:pPr marL="457200" indent="-457200" algn="just">
              <a:lnSpc>
                <a:spcPct val="150000"/>
              </a:lnSpc>
              <a:buFont typeface="+mj-lt"/>
              <a:buAutoNum type="arabicPeriod"/>
            </a:pPr>
            <a:r>
              <a:rPr lang="en-US" sz="2000" dirty="0">
                <a:cs typeface="+mj-cs"/>
              </a:rPr>
              <a:t> The Meaning-Making of New Audiences</a:t>
            </a:r>
          </a:p>
          <a:p>
            <a:pPr marL="457200" indent="-457200" algn="just">
              <a:lnSpc>
                <a:spcPct val="150000"/>
              </a:lnSpc>
              <a:buFont typeface="+mj-lt"/>
              <a:buAutoNum type="arabicPeriod"/>
            </a:pPr>
            <a:r>
              <a:rPr lang="en-US" sz="2000" dirty="0">
                <a:cs typeface="+mj-cs"/>
              </a:rPr>
              <a:t>From Media Centrism to the Mediation Process</a:t>
            </a:r>
            <a:endParaRPr lang="en-GB" sz="2000" dirty="0">
              <a:cs typeface="+mj-cs"/>
            </a:endParaRPr>
          </a:p>
          <a:p>
            <a:pPr marL="457200" indent="-457200" algn="just">
              <a:lnSpc>
                <a:spcPct val="150000"/>
              </a:lnSpc>
              <a:buFont typeface="+mj-lt"/>
              <a:buAutoNum type="arabicPeriod"/>
            </a:pPr>
            <a:endParaRPr lang="en-US" sz="2000" dirty="0">
              <a:cs typeface="+mj-cs"/>
            </a:endParaRPr>
          </a:p>
          <a:p>
            <a:pPr marL="457200" indent="-457200" algn="just">
              <a:lnSpc>
                <a:spcPct val="150000"/>
              </a:lnSpc>
              <a:buFont typeface="+mj-lt"/>
              <a:buAutoNum type="arabicPeriod"/>
            </a:pPr>
            <a:endParaRPr lang="en-GB" sz="2000" dirty="0">
              <a:latin typeface="Calibri" panose="020F0502020204030204" pitchFamily="34" charset="0"/>
              <a:cs typeface="+mj-cs"/>
            </a:endParaRP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472703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47002" y="652253"/>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85668" y="236724"/>
            <a:ext cx="3179850" cy="5748868"/>
          </a:xfrm>
          <a:prstGeom prst="rect">
            <a:avLst/>
          </a:prstGeom>
        </p:spPr>
      </p:pic>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721203" y="2070384"/>
            <a:ext cx="8512801" cy="1200329"/>
          </a:xfrm>
          <a:prstGeom prst="rect">
            <a:avLst/>
          </a:prstGeom>
        </p:spPr>
        <p:txBody>
          <a:bodyPr wrap="square">
            <a:spAutoFit/>
          </a:bodyPr>
          <a:lstStyle/>
          <a:p>
            <a:br>
              <a:rPr lang="en-US" sz="2400" dirty="0"/>
            </a:br>
            <a:br>
              <a:rPr lang="en-US" sz="2400" dirty="0"/>
            </a:br>
            <a:endParaRPr lang="en-US" sz="2400" dirty="0"/>
          </a:p>
        </p:txBody>
      </p:sp>
      <p:sp>
        <p:nvSpPr>
          <p:cNvPr id="11" name="Rectangle 10"/>
          <p:cNvSpPr/>
          <p:nvPr/>
        </p:nvSpPr>
        <p:spPr>
          <a:xfrm>
            <a:off x="3059673" y="694359"/>
            <a:ext cx="184731" cy="830997"/>
          </a:xfrm>
          <a:prstGeom prst="rect">
            <a:avLst/>
          </a:prstGeom>
        </p:spPr>
        <p:txBody>
          <a:bodyPr wrap="none">
            <a:spAutoFit/>
          </a:bodyPr>
          <a:lstStyle/>
          <a:p>
            <a:br>
              <a:rPr lang="en-US" sz="2400" dirty="0"/>
            </a:br>
            <a:endParaRPr lang="en-US" sz="2400" b="1" i="0" dirty="0">
              <a:solidFill>
                <a:schemeClr val="bg1"/>
              </a:solidFill>
              <a:effectLst/>
              <a:latin typeface="var(--secondary-font)"/>
            </a:endParaRPr>
          </a:p>
        </p:txBody>
      </p:sp>
      <p:sp>
        <p:nvSpPr>
          <p:cNvPr id="5" name="Rectangle 4"/>
          <p:cNvSpPr/>
          <p:nvPr/>
        </p:nvSpPr>
        <p:spPr>
          <a:xfrm>
            <a:off x="3341043" y="852854"/>
            <a:ext cx="4174454" cy="523220"/>
          </a:xfrm>
          <a:prstGeom prst="rect">
            <a:avLst/>
          </a:prstGeom>
        </p:spPr>
        <p:txBody>
          <a:bodyPr wrap="square">
            <a:spAutoFit/>
          </a:bodyPr>
          <a:lstStyle/>
          <a:p>
            <a:r>
              <a:rPr lang="en-US" sz="2800" dirty="0">
                <a:solidFill>
                  <a:schemeClr val="bg1"/>
                </a:solidFill>
              </a:rPr>
              <a:t>The media industry</a:t>
            </a:r>
          </a:p>
        </p:txBody>
      </p:sp>
      <p:sp>
        <p:nvSpPr>
          <p:cNvPr id="6" name="Rectangle 5"/>
          <p:cNvSpPr/>
          <p:nvPr/>
        </p:nvSpPr>
        <p:spPr>
          <a:xfrm>
            <a:off x="323280" y="1844024"/>
            <a:ext cx="9036556" cy="3785652"/>
          </a:xfrm>
          <a:prstGeom prst="rect">
            <a:avLst/>
          </a:prstGeom>
        </p:spPr>
        <p:txBody>
          <a:bodyPr wrap="square">
            <a:spAutoFit/>
          </a:bodyPr>
          <a:lstStyle/>
          <a:p>
            <a:r>
              <a:rPr lang="en-US" sz="2400" dirty="0"/>
              <a:t>end of the first decade of this century. Brought the digital boom Multimedia transformation characterized by new and new technological developments Global media markets and a new audiovisual culture that mixes the traditional with the new screen consumption. As a logical consequence, the new digital The revolution also led to a new formation of the consumption habits of the masses, Content preferences and responses, even on emerging and evolving media Economies such as those in Latin America, where the traditional distribution windows The exhibition combines with new platforms in a hybrid and eclectic environment. </a:t>
            </a:r>
          </a:p>
        </p:txBody>
      </p:sp>
    </p:spTree>
    <p:extLst>
      <p:ext uri="{BB962C8B-B14F-4D97-AF65-F5344CB8AC3E}">
        <p14:creationId xmlns:p14="http://schemas.microsoft.com/office/powerpoint/2010/main" val="437739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308894" y="371121"/>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233" y="6089921"/>
            <a:ext cx="1222425" cy="1096206"/>
          </a:xfrm>
          <a:prstGeom prst="rect">
            <a:avLst/>
          </a:prstGeom>
        </p:spPr>
      </p:pic>
      <p:pic>
        <p:nvPicPr>
          <p:cNvPr id="3" name="Picture 2"/>
          <p:cNvPicPr>
            <a:picLocks noChangeAspect="1"/>
          </p:cNvPicPr>
          <p:nvPr/>
        </p:nvPicPr>
        <p:blipFill>
          <a:blip r:embed="rId4"/>
          <a:stretch>
            <a:fillRect/>
          </a:stretch>
        </p:blipFill>
        <p:spPr>
          <a:xfrm>
            <a:off x="2414990" y="6360794"/>
            <a:ext cx="9902229" cy="204838"/>
          </a:xfrm>
          <a:prstGeom prst="rect">
            <a:avLst/>
          </a:prstGeom>
        </p:spPr>
      </p:pic>
      <p:pic>
        <p:nvPicPr>
          <p:cNvPr id="4" name="Picture 3"/>
          <p:cNvPicPr>
            <a:picLocks noChangeAspect="1"/>
          </p:cNvPicPr>
          <p:nvPr/>
        </p:nvPicPr>
        <p:blipFill>
          <a:blip r:embed="rId5"/>
          <a:stretch>
            <a:fillRect/>
          </a:stretch>
        </p:blipFill>
        <p:spPr>
          <a:xfrm>
            <a:off x="-188094" y="2009753"/>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46121" y="1557495"/>
            <a:ext cx="8442561" cy="4524315"/>
          </a:xfrm>
          <a:prstGeom prst="rect">
            <a:avLst/>
          </a:prstGeom>
        </p:spPr>
        <p:txBody>
          <a:bodyPr wrap="square">
            <a:spAutoFit/>
          </a:bodyPr>
          <a:lstStyle/>
          <a:p>
            <a:r>
              <a:rPr lang="en-US" sz="2400" dirty="0"/>
              <a:t>Everyone These changes created what might be called a new audience culture </a:t>
            </a:r>
            <a:r>
              <a:rPr lang="en-US" sz="2400" dirty="0" err="1"/>
              <a:t>Haridakis</a:t>
            </a:r>
            <a:r>
              <a:rPr lang="en-US" sz="2400" dirty="0"/>
              <a:t> and Whitmore (2006) define new rules for the media business model.</a:t>
            </a:r>
          </a:p>
          <a:p>
            <a:r>
              <a:rPr lang="en-US" sz="2400" dirty="0"/>
              <a:t>Even traditional media such as radio and television played a major role. The role of the media industry, I started to explore new distribution systems thanks boom in digital and converged communications. Nowadays, audiovisual Content is not only available on traditional screens and online. </a:t>
            </a:r>
          </a:p>
          <a:p>
            <a:r>
              <a:rPr lang="en-US" sz="2400" dirty="0"/>
              <a:t>gradually, It is integrated into cell phones, video equipment, and personal digital assistants (personal digital assistants) among others. This development can be easily spotted and has been done in abundance.</a:t>
            </a:r>
          </a:p>
        </p:txBody>
      </p:sp>
      <p:sp>
        <p:nvSpPr>
          <p:cNvPr id="11" name="Rectangle 10">
            <a:extLst>
              <a:ext uri="{FF2B5EF4-FFF2-40B4-BE49-F238E27FC236}">
                <a16:creationId xmlns:a16="http://schemas.microsoft.com/office/drawing/2014/main" id="{44241B0A-071C-5E1C-3FB3-1FCF133A4B14}"/>
              </a:ext>
            </a:extLst>
          </p:cNvPr>
          <p:cNvSpPr/>
          <p:nvPr/>
        </p:nvSpPr>
        <p:spPr>
          <a:xfrm>
            <a:off x="3191650" y="514580"/>
            <a:ext cx="4174454" cy="523220"/>
          </a:xfrm>
          <a:prstGeom prst="rect">
            <a:avLst/>
          </a:prstGeom>
        </p:spPr>
        <p:txBody>
          <a:bodyPr wrap="square">
            <a:spAutoFit/>
          </a:bodyPr>
          <a:lstStyle/>
          <a:p>
            <a:r>
              <a:rPr lang="en-US" sz="2800" dirty="0">
                <a:solidFill>
                  <a:schemeClr val="bg1"/>
                </a:solidFill>
              </a:rPr>
              <a:t>The media industry</a:t>
            </a:r>
          </a:p>
        </p:txBody>
      </p:sp>
    </p:spTree>
    <p:extLst>
      <p:ext uri="{BB962C8B-B14F-4D97-AF65-F5344CB8AC3E}">
        <p14:creationId xmlns:p14="http://schemas.microsoft.com/office/powerpoint/2010/main" val="235783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582" y="6073173"/>
            <a:ext cx="1222425" cy="1096206"/>
          </a:xfrm>
          <a:prstGeom prst="rect">
            <a:avLst/>
          </a:prstGeom>
        </p:spPr>
      </p:pic>
      <p:pic>
        <p:nvPicPr>
          <p:cNvPr id="3" name="Picture 2"/>
          <p:cNvPicPr>
            <a:picLocks noChangeAspect="1"/>
          </p:cNvPicPr>
          <p:nvPr/>
        </p:nvPicPr>
        <p:blipFill>
          <a:blip r:embed="rId4"/>
          <a:stretch>
            <a:fillRect/>
          </a:stretch>
        </p:blipFill>
        <p:spPr>
          <a:xfrm>
            <a:off x="2481439" y="6480005"/>
            <a:ext cx="9902229" cy="204838"/>
          </a:xfrm>
          <a:prstGeom prst="rect">
            <a:avLst/>
          </a:prstGeom>
        </p:spPr>
      </p:pic>
      <p:pic>
        <p:nvPicPr>
          <p:cNvPr id="4" name="Picture 3"/>
          <p:cNvPicPr>
            <a:picLocks noChangeAspect="1"/>
          </p:cNvPicPr>
          <p:nvPr/>
        </p:nvPicPr>
        <p:blipFill>
          <a:blip r:embed="rId5"/>
          <a:stretch>
            <a:fillRect/>
          </a:stretch>
        </p:blipFill>
        <p:spPr>
          <a:xfrm>
            <a:off x="-57757" y="2169653"/>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47082"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7756" y="1053913"/>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22123" y="1571804"/>
            <a:ext cx="8982285" cy="4154984"/>
          </a:xfrm>
          <a:prstGeom prst="rect">
            <a:avLst/>
          </a:prstGeom>
        </p:spPr>
        <p:txBody>
          <a:bodyPr wrap="square">
            <a:spAutoFit/>
          </a:bodyPr>
          <a:lstStyle/>
          <a:p>
            <a:r>
              <a:rPr lang="en-US" sz="2400" dirty="0">
                <a:solidFill>
                  <a:srgbClr val="FF0000"/>
                </a:solidFill>
              </a:rPr>
              <a:t>Especially in advanced economies. Three issues defined the transition between traditional and new media, Mainly in the field of audiovisual industries:</a:t>
            </a:r>
          </a:p>
          <a:p>
            <a:r>
              <a:rPr lang="en-US" sz="2400" dirty="0"/>
              <a:t> </a:t>
            </a:r>
            <a:r>
              <a:rPr lang="en-US" sz="2400" dirty="0">
                <a:solidFill>
                  <a:srgbClr val="FF0000"/>
                </a:solidFill>
              </a:rPr>
              <a:t>(a)</a:t>
            </a:r>
            <a:r>
              <a:rPr lang="en-US" sz="2400" dirty="0"/>
              <a:t> </a:t>
            </a:r>
            <a:r>
              <a:rPr lang="en-US" sz="2400" dirty="0">
                <a:solidFill>
                  <a:srgbClr val="FF0000"/>
                </a:solidFill>
              </a:rPr>
              <a:t>Technology</a:t>
            </a:r>
            <a:r>
              <a:rPr lang="en-US" sz="2400" dirty="0"/>
              <a:t>: is understood as</a:t>
            </a:r>
            <a:r>
              <a:rPr lang="ar-EG" sz="2400" dirty="0"/>
              <a:t> </a:t>
            </a:r>
            <a:r>
              <a:rPr lang="en-US" sz="2400" dirty="0"/>
              <a:t>the revolution that allowed new forms of media development</a:t>
            </a:r>
            <a:r>
              <a:rPr lang="ar-EG" sz="2400" dirty="0"/>
              <a:t>.</a:t>
            </a:r>
            <a:endParaRPr lang="en-US" sz="2400" dirty="0"/>
          </a:p>
          <a:p>
            <a:r>
              <a:rPr lang="en-US" sz="2400" dirty="0">
                <a:solidFill>
                  <a:srgbClr val="FF0000"/>
                </a:solidFill>
              </a:rPr>
              <a:t>(b)</a:t>
            </a:r>
            <a:r>
              <a:rPr lang="en-US" sz="2400" dirty="0"/>
              <a:t> </a:t>
            </a:r>
            <a:r>
              <a:rPr lang="en-US" sz="2400" dirty="0">
                <a:solidFill>
                  <a:srgbClr val="FF0000"/>
                </a:solidFill>
              </a:rPr>
              <a:t>masses</a:t>
            </a:r>
            <a:r>
              <a:rPr lang="en-US" sz="2400" dirty="0"/>
              <a:t>: in That is, behavioral changes have determined the creation of new ones Communication systems have changed traditional ways of dealing with them they</a:t>
            </a:r>
            <a:r>
              <a:rPr lang="ar-EG" sz="2400" dirty="0"/>
              <a:t>.</a:t>
            </a:r>
            <a:r>
              <a:rPr lang="en-US" sz="2400" dirty="0"/>
              <a:t> </a:t>
            </a:r>
          </a:p>
          <a:p>
            <a:r>
              <a:rPr lang="en-US" sz="2400" dirty="0">
                <a:solidFill>
                  <a:srgbClr val="FF0000"/>
                </a:solidFill>
              </a:rPr>
              <a:t>(c) Market</a:t>
            </a:r>
            <a:r>
              <a:rPr lang="en-US" sz="2400" dirty="0"/>
              <a:t>: as a result of a new relationship between producers,</a:t>
            </a:r>
          </a:p>
          <a:p>
            <a:r>
              <a:rPr lang="en-US" sz="2400" dirty="0"/>
              <a:t>advertisers and consumers, generating new business relationships as a result and new revenue models.</a:t>
            </a:r>
          </a:p>
        </p:txBody>
      </p:sp>
      <p:sp>
        <p:nvSpPr>
          <p:cNvPr id="6" name="Rectangle 5">
            <a:extLst>
              <a:ext uri="{FF2B5EF4-FFF2-40B4-BE49-F238E27FC236}">
                <a16:creationId xmlns:a16="http://schemas.microsoft.com/office/drawing/2014/main" id="{441171B9-7C69-7E56-6812-8457C79BD193}"/>
              </a:ext>
            </a:extLst>
          </p:cNvPr>
          <p:cNvSpPr/>
          <p:nvPr/>
        </p:nvSpPr>
        <p:spPr>
          <a:xfrm>
            <a:off x="3153674" y="593745"/>
            <a:ext cx="4174454" cy="523220"/>
          </a:xfrm>
          <a:prstGeom prst="rect">
            <a:avLst/>
          </a:prstGeom>
        </p:spPr>
        <p:txBody>
          <a:bodyPr wrap="square">
            <a:spAutoFit/>
          </a:bodyPr>
          <a:lstStyle/>
          <a:p>
            <a:r>
              <a:rPr lang="en-US" sz="2800" dirty="0">
                <a:solidFill>
                  <a:schemeClr val="bg1"/>
                </a:solidFill>
              </a:rPr>
              <a:t>The media industry</a:t>
            </a:r>
          </a:p>
        </p:txBody>
      </p:sp>
    </p:spTree>
    <p:extLst>
      <p:ext uri="{BB962C8B-B14F-4D97-AF65-F5344CB8AC3E}">
        <p14:creationId xmlns:p14="http://schemas.microsoft.com/office/powerpoint/2010/main" val="1343664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281"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848979" y="618753"/>
            <a:ext cx="4042197" cy="461665"/>
          </a:xfrm>
          <a:prstGeom prst="rect">
            <a:avLst/>
          </a:prstGeom>
        </p:spPr>
        <p:txBody>
          <a:bodyPr wrap="none">
            <a:spAutoFit/>
          </a:bodyPr>
          <a:lstStyle/>
          <a:p>
            <a:r>
              <a:rPr lang="en-US" sz="2400" dirty="0">
                <a:solidFill>
                  <a:schemeClr val="bg1"/>
                </a:solidFill>
              </a:rPr>
              <a:t> Interactivity as a New Concept</a:t>
            </a:r>
          </a:p>
        </p:txBody>
      </p:sp>
      <p:sp>
        <p:nvSpPr>
          <p:cNvPr id="6" name="Rectangle 5"/>
          <p:cNvSpPr/>
          <p:nvPr/>
        </p:nvSpPr>
        <p:spPr>
          <a:xfrm>
            <a:off x="205050" y="1620247"/>
            <a:ext cx="8446071" cy="4154984"/>
          </a:xfrm>
          <a:prstGeom prst="rect">
            <a:avLst/>
          </a:prstGeom>
        </p:spPr>
        <p:txBody>
          <a:bodyPr wrap="square">
            <a:spAutoFit/>
          </a:bodyPr>
          <a:lstStyle/>
          <a:p>
            <a:r>
              <a:rPr lang="en-US" sz="2400" dirty="0"/>
              <a:t>Another aspect that all new media platforms share, enabled by technological</a:t>
            </a:r>
            <a:r>
              <a:rPr lang="ar-EG" sz="2400" dirty="0"/>
              <a:t> </a:t>
            </a:r>
            <a:r>
              <a:rPr lang="en-US" sz="2400" dirty="0"/>
              <a:t>development, is interactivity. It is defined as the chance audiences have to manipulate, react and respond in real time to any message consumed. Granted, interactivity</a:t>
            </a:r>
            <a:r>
              <a:rPr lang="ar-EG" sz="2400" dirty="0"/>
              <a:t> </a:t>
            </a:r>
            <a:r>
              <a:rPr lang="en-US" sz="2400" dirty="0"/>
              <a:t>is not a new concept, nor is it exclusive to new media. There have been notions of</a:t>
            </a:r>
            <a:r>
              <a:rPr lang="ar-EG" sz="2400" dirty="0"/>
              <a:t> </a:t>
            </a:r>
            <a:r>
              <a:rPr lang="en-US" sz="2400" dirty="0"/>
              <a:t>interactivity in previous stages of traditional media, such as fan mail, letters to the</a:t>
            </a:r>
            <a:r>
              <a:rPr lang="ar-EG" sz="2400" dirty="0"/>
              <a:t> </a:t>
            </a:r>
            <a:r>
              <a:rPr lang="en-US" sz="2400" dirty="0"/>
              <a:t>editor, calling live radio shows etc... Nonetheless, interactivity as a real time</a:t>
            </a:r>
            <a:r>
              <a:rPr lang="ar-EG" sz="2400" dirty="0"/>
              <a:t> </a:t>
            </a:r>
            <a:r>
              <a:rPr lang="en-US" sz="2400" dirty="0"/>
              <a:t>occurrence is something that new media technologies have</a:t>
            </a:r>
            <a:r>
              <a:rPr lang="ar-EG" sz="2400" dirty="0"/>
              <a:t> </a:t>
            </a:r>
            <a:r>
              <a:rPr lang="en-US" sz="2400" dirty="0"/>
              <a:t>enabled more than</a:t>
            </a:r>
            <a:r>
              <a:rPr lang="ar-EG" sz="2400" dirty="0"/>
              <a:t> </a:t>
            </a:r>
            <a:r>
              <a:rPr lang="en-US" sz="2400" dirty="0"/>
              <a:t>any prior media: Internet, web 2.0, smartphones, PDAs, and tablets are basic.</a:t>
            </a:r>
          </a:p>
        </p:txBody>
      </p:sp>
    </p:spTree>
    <p:extLst>
      <p:ext uri="{BB962C8B-B14F-4D97-AF65-F5344CB8AC3E}">
        <p14:creationId xmlns:p14="http://schemas.microsoft.com/office/powerpoint/2010/main" val="5527900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6581" y="302043"/>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26" y="6026021"/>
            <a:ext cx="1222425" cy="1096206"/>
          </a:xfrm>
          <a:prstGeom prst="rect">
            <a:avLst/>
          </a:prstGeom>
        </p:spPr>
      </p:pic>
      <p:pic>
        <p:nvPicPr>
          <p:cNvPr id="3" name="Picture 2"/>
          <p:cNvPicPr>
            <a:picLocks noChangeAspect="1"/>
          </p:cNvPicPr>
          <p:nvPr/>
        </p:nvPicPr>
        <p:blipFill>
          <a:blip r:embed="rId4"/>
          <a:stretch>
            <a:fillRect/>
          </a:stretch>
        </p:blipFill>
        <p:spPr>
          <a:xfrm>
            <a:off x="2424113" y="64048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0867" y="2080815"/>
            <a:ext cx="8663417" cy="4154984"/>
          </a:xfrm>
          <a:prstGeom prst="rect">
            <a:avLst/>
          </a:prstGeom>
        </p:spPr>
        <p:txBody>
          <a:bodyPr wrap="square">
            <a:spAutoFit/>
          </a:bodyPr>
          <a:lstStyle/>
          <a:p>
            <a:r>
              <a:rPr lang="en-US" sz="2400" dirty="0"/>
              <a:t>The digitalization of media contents and the normalization in many societies of fast Internet</a:t>
            </a:r>
            <a:r>
              <a:rPr lang="ar-EG" sz="2400" dirty="0"/>
              <a:t> </a:t>
            </a:r>
            <a:r>
              <a:rPr lang="en-US" sz="2400" dirty="0"/>
              <a:t>access, whether from fixed points or via mobile devices, means that, in principle, every point in</a:t>
            </a:r>
            <a:r>
              <a:rPr lang="ar-EG" sz="2400" dirty="0"/>
              <a:t> </a:t>
            </a:r>
            <a:r>
              <a:rPr lang="en-US" sz="2400" dirty="0"/>
              <a:t>space is connected through mediated communication to every other point; and that connection</a:t>
            </a:r>
            <a:r>
              <a:rPr lang="ar-EG" sz="2400" dirty="0"/>
              <a:t> </a:t>
            </a:r>
            <a:r>
              <a:rPr lang="en-US" sz="2400" dirty="0"/>
              <a:t>is always potentially two-way, since either end may be sender or receiver (or both). </a:t>
            </a:r>
            <a:endParaRPr lang="ar-EG" sz="2400" dirty="0"/>
          </a:p>
          <a:p>
            <a:r>
              <a:rPr lang="en-US" sz="2400" dirty="0"/>
              <a:t>As a result,</a:t>
            </a:r>
            <a:r>
              <a:rPr lang="ar-EG" sz="2400" dirty="0"/>
              <a:t> </a:t>
            </a:r>
            <a:r>
              <a:rPr lang="en-US" sz="2400" dirty="0"/>
              <a:t>one-way senders—specialist media</a:t>
            </a:r>
            <a:r>
              <a:rPr lang="ar-EG" sz="2400" dirty="0"/>
              <a:t> </a:t>
            </a:r>
            <a:r>
              <a:rPr lang="en-US" sz="2400" dirty="0"/>
              <a:t>producers/distributors—and one-way receivers—‘mere’</a:t>
            </a:r>
            <a:r>
              <a:rPr lang="ar-EG" sz="2400" dirty="0"/>
              <a:t> </a:t>
            </a:r>
            <a:r>
              <a:rPr lang="en-US" sz="2400" dirty="0"/>
              <a:t>consumers or audience members—become less common in their pure form, while hybrid</a:t>
            </a:r>
            <a:r>
              <a:rPr lang="ar-EG" sz="2400" dirty="0"/>
              <a:t> </a:t>
            </a:r>
            <a:r>
              <a:rPr lang="en-US" sz="2400" dirty="0"/>
              <a:t>sender/receivers, in some form at least, become more common.</a:t>
            </a:r>
          </a:p>
        </p:txBody>
      </p:sp>
      <p:sp>
        <p:nvSpPr>
          <p:cNvPr id="6" name="Rectangle 5"/>
          <p:cNvSpPr/>
          <p:nvPr/>
        </p:nvSpPr>
        <p:spPr>
          <a:xfrm>
            <a:off x="2810004" y="536649"/>
            <a:ext cx="3555204" cy="461665"/>
          </a:xfrm>
          <a:prstGeom prst="rect">
            <a:avLst/>
          </a:prstGeom>
        </p:spPr>
        <p:txBody>
          <a:bodyPr wrap="none">
            <a:spAutoFit/>
          </a:bodyPr>
          <a:lstStyle/>
          <a:p>
            <a:r>
              <a:rPr lang="en-US" sz="2400" dirty="0">
                <a:solidFill>
                  <a:schemeClr val="bg1"/>
                </a:solidFill>
              </a:rPr>
              <a:t>The digitalization of media </a:t>
            </a:r>
          </a:p>
        </p:txBody>
      </p:sp>
    </p:spTree>
    <p:extLst>
      <p:ext uri="{BB962C8B-B14F-4D97-AF65-F5344CB8AC3E}">
        <p14:creationId xmlns:p14="http://schemas.microsoft.com/office/powerpoint/2010/main" val="7136249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30614" y="1869377"/>
            <a:ext cx="9054905" cy="3416320"/>
          </a:xfrm>
          <a:prstGeom prst="rect">
            <a:avLst/>
          </a:prstGeom>
        </p:spPr>
        <p:txBody>
          <a:bodyPr wrap="square">
            <a:spAutoFit/>
          </a:bodyPr>
          <a:lstStyle/>
          <a:p>
            <a:r>
              <a:rPr lang="en-US" sz="2400" dirty="0"/>
              <a:t>The main outcome of interactivity is the blurring of the line between producer and</a:t>
            </a:r>
            <a:r>
              <a:rPr lang="ar-EG" sz="2400" dirty="0"/>
              <a:t> </a:t>
            </a:r>
            <a:r>
              <a:rPr lang="en-US" sz="2400" dirty="0"/>
              <a:t>consumer. Wikis, Blogs and forums on the social networking environment allow the</a:t>
            </a:r>
            <a:r>
              <a:rPr lang="ar-EG" sz="2400" dirty="0"/>
              <a:t> </a:t>
            </a:r>
            <a:r>
              <a:rPr lang="en-US" sz="2400" dirty="0"/>
              <a:t>readers to reply, comment, transform, and co-author contents, in a form of collaborative writing that would have been impossible in traditional media such as newspapers</a:t>
            </a:r>
            <a:r>
              <a:rPr lang="ar-EG" sz="2400" dirty="0"/>
              <a:t> </a:t>
            </a:r>
            <a:r>
              <a:rPr lang="en-US" sz="2400" dirty="0"/>
              <a:t>and magazines. The possibility of manipulation is a form of collaboration and coauthoring of the text. Cover  defines the new relationship between author, text</a:t>
            </a:r>
            <a:r>
              <a:rPr lang="ar-EG" sz="2400" dirty="0"/>
              <a:t> </a:t>
            </a:r>
            <a:r>
              <a:rPr lang="en-US" sz="2400" dirty="0"/>
              <a:t>and audience as a contest, a fight for control over the medium and the text, in both</a:t>
            </a:r>
            <a:r>
              <a:rPr lang="ar-EG" sz="2400" dirty="0"/>
              <a:t> </a:t>
            </a:r>
            <a:r>
              <a:rPr lang="en-US" sz="2400" dirty="0"/>
              <a:t>creation and distribution</a:t>
            </a:r>
          </a:p>
        </p:txBody>
      </p:sp>
      <p:sp>
        <p:nvSpPr>
          <p:cNvPr id="6" name="Rectangle 5">
            <a:extLst>
              <a:ext uri="{FF2B5EF4-FFF2-40B4-BE49-F238E27FC236}">
                <a16:creationId xmlns:a16="http://schemas.microsoft.com/office/drawing/2014/main" id="{39001CF0-2B27-F33A-1A3E-753418970C55}"/>
              </a:ext>
            </a:extLst>
          </p:cNvPr>
          <p:cNvSpPr/>
          <p:nvPr/>
        </p:nvSpPr>
        <p:spPr>
          <a:xfrm>
            <a:off x="2810004" y="536649"/>
            <a:ext cx="3555204" cy="461665"/>
          </a:xfrm>
          <a:prstGeom prst="rect">
            <a:avLst/>
          </a:prstGeom>
        </p:spPr>
        <p:txBody>
          <a:bodyPr wrap="none">
            <a:spAutoFit/>
          </a:bodyPr>
          <a:lstStyle/>
          <a:p>
            <a:r>
              <a:rPr lang="en-US" sz="2400" dirty="0">
                <a:solidFill>
                  <a:schemeClr val="bg1"/>
                </a:solidFill>
              </a:rPr>
              <a:t>The digitalization of media </a:t>
            </a:r>
          </a:p>
        </p:txBody>
      </p:sp>
    </p:spTree>
    <p:extLst>
      <p:ext uri="{BB962C8B-B14F-4D97-AF65-F5344CB8AC3E}">
        <p14:creationId xmlns:p14="http://schemas.microsoft.com/office/powerpoint/2010/main" val="36200138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83369" y="44420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6520" y="567561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71252" y="474851"/>
            <a:ext cx="6312715" cy="646331"/>
          </a:xfrm>
          <a:prstGeom prst="rect">
            <a:avLst/>
          </a:prstGeom>
        </p:spPr>
        <p:txBody>
          <a:bodyPr wrap="square">
            <a:spAutoFit/>
          </a:bodyPr>
          <a:lstStyle/>
          <a:p>
            <a:br>
              <a:rPr lang="en-US" dirty="0"/>
            </a:br>
            <a:endParaRPr lang="en-US" dirty="0"/>
          </a:p>
        </p:txBody>
      </p:sp>
      <p:sp>
        <p:nvSpPr>
          <p:cNvPr id="7" name="Rectangle 6"/>
          <p:cNvSpPr/>
          <p:nvPr/>
        </p:nvSpPr>
        <p:spPr>
          <a:xfrm>
            <a:off x="2424113" y="745026"/>
            <a:ext cx="6096000" cy="646331"/>
          </a:xfrm>
          <a:prstGeom prst="rect">
            <a:avLst/>
          </a:prstGeom>
        </p:spPr>
        <p:txBody>
          <a:bodyPr>
            <a:spAutoFit/>
          </a:bodyPr>
          <a:lstStyle/>
          <a:p>
            <a:br>
              <a:rPr lang="en-US" dirty="0"/>
            </a:br>
            <a:endParaRPr lang="en-US" dirty="0"/>
          </a:p>
        </p:txBody>
      </p:sp>
      <p:sp>
        <p:nvSpPr>
          <p:cNvPr id="6" name="Rectangle 5"/>
          <p:cNvSpPr/>
          <p:nvPr/>
        </p:nvSpPr>
        <p:spPr>
          <a:xfrm>
            <a:off x="166520" y="2020665"/>
            <a:ext cx="8493903" cy="2677656"/>
          </a:xfrm>
          <a:prstGeom prst="rect">
            <a:avLst/>
          </a:prstGeom>
        </p:spPr>
        <p:txBody>
          <a:bodyPr wrap="square">
            <a:spAutoFit/>
          </a:bodyPr>
          <a:lstStyle/>
          <a:p>
            <a:r>
              <a:rPr lang="en-US" sz="2400" dirty="0"/>
              <a:t>A digital environment promoting interactivity has fostered a greater capacity and a greater</a:t>
            </a:r>
            <a:r>
              <a:rPr lang="ar-EG" sz="2400" dirty="0"/>
              <a:t> </a:t>
            </a:r>
            <a:r>
              <a:rPr lang="en-US" sz="2400" dirty="0"/>
              <a:t>interest by audiences to change, alter and manipulate a text or a textual narrative, to seek</a:t>
            </a:r>
            <a:r>
              <a:rPr lang="ar-EG" sz="2400" dirty="0"/>
              <a:t> </a:t>
            </a:r>
            <a:r>
              <a:rPr lang="en-US" sz="2400" dirty="0"/>
              <a:t>co-participation in authorship, and to thus redefine the traditional author-text-audience</a:t>
            </a:r>
            <a:r>
              <a:rPr lang="ar-EG" sz="2400" dirty="0"/>
              <a:t> </a:t>
            </a:r>
            <a:r>
              <a:rPr lang="en-US" sz="2400" dirty="0"/>
              <a:t>relationship eroding older technological, policy and conventional models for the</a:t>
            </a:r>
            <a:r>
              <a:rPr lang="ar-EG" sz="2400" dirty="0"/>
              <a:t> </a:t>
            </a:r>
            <a:r>
              <a:rPr lang="en-US" sz="2400" dirty="0"/>
              <a:t>‘control’ of the text, its narrative sequencing and its distribution</a:t>
            </a:r>
            <a:r>
              <a:rPr lang="ar-EG" sz="2400" dirty="0"/>
              <a:t>.</a:t>
            </a:r>
            <a:endParaRPr lang="en-US" sz="2400" dirty="0"/>
          </a:p>
        </p:txBody>
      </p:sp>
      <p:sp>
        <p:nvSpPr>
          <p:cNvPr id="8" name="Rectangle 7">
            <a:extLst>
              <a:ext uri="{FF2B5EF4-FFF2-40B4-BE49-F238E27FC236}">
                <a16:creationId xmlns:a16="http://schemas.microsoft.com/office/drawing/2014/main" id="{74EC5A88-9178-C921-70BF-4EDBD676F40F}"/>
              </a:ext>
            </a:extLst>
          </p:cNvPr>
          <p:cNvSpPr/>
          <p:nvPr/>
        </p:nvSpPr>
        <p:spPr>
          <a:xfrm>
            <a:off x="2810004" y="536649"/>
            <a:ext cx="3555204" cy="461665"/>
          </a:xfrm>
          <a:prstGeom prst="rect">
            <a:avLst/>
          </a:prstGeom>
        </p:spPr>
        <p:txBody>
          <a:bodyPr wrap="none">
            <a:spAutoFit/>
          </a:bodyPr>
          <a:lstStyle/>
          <a:p>
            <a:r>
              <a:rPr lang="en-US" sz="2400" dirty="0">
                <a:solidFill>
                  <a:schemeClr val="bg1"/>
                </a:solidFill>
              </a:rPr>
              <a:t>The digitalization of media </a:t>
            </a:r>
          </a:p>
        </p:txBody>
      </p:sp>
    </p:spTree>
    <p:extLst>
      <p:ext uri="{BB962C8B-B14F-4D97-AF65-F5344CB8AC3E}">
        <p14:creationId xmlns:p14="http://schemas.microsoft.com/office/powerpoint/2010/main" val="36287414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82022" y="-4303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56834"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62275" y="614219"/>
            <a:ext cx="6096000" cy="646331"/>
          </a:xfrm>
          <a:prstGeom prst="rect">
            <a:avLst/>
          </a:prstGeom>
        </p:spPr>
        <p:txBody>
          <a:bodyPr>
            <a:spAutoFit/>
          </a:bodyPr>
          <a:lstStyle/>
          <a:p>
            <a:br>
              <a:rPr lang="en-US" dirty="0"/>
            </a:br>
            <a:endParaRPr lang="en-US" dirty="0"/>
          </a:p>
        </p:txBody>
      </p:sp>
      <p:sp>
        <p:nvSpPr>
          <p:cNvPr id="6" name="Rectangle 5"/>
          <p:cNvSpPr/>
          <p:nvPr/>
        </p:nvSpPr>
        <p:spPr>
          <a:xfrm>
            <a:off x="275397" y="1473986"/>
            <a:ext cx="8537168" cy="4893647"/>
          </a:xfrm>
          <a:prstGeom prst="rect">
            <a:avLst/>
          </a:prstGeom>
        </p:spPr>
        <p:txBody>
          <a:bodyPr wrap="square">
            <a:spAutoFit/>
          </a:bodyPr>
          <a:lstStyle/>
          <a:p>
            <a:r>
              <a:rPr lang="en-US" sz="2400" dirty="0"/>
              <a:t>Convergence and interaction creates a media environment in which producers and</a:t>
            </a:r>
            <a:r>
              <a:rPr lang="ar-EG" sz="2400" dirty="0"/>
              <a:t> </a:t>
            </a:r>
            <a:r>
              <a:rPr lang="en-US" sz="2400" dirty="0"/>
              <a:t>Media consumers may become one. Besides, professional media content developers</a:t>
            </a:r>
            <a:r>
              <a:rPr lang="ar-EG" sz="2400" dirty="0"/>
              <a:t> </a:t>
            </a:r>
            <a:r>
              <a:rPr lang="en-US" sz="2400" dirty="0"/>
              <a:t>And the creators of amateur cultural products are no longer far away, but very close</a:t>
            </a:r>
            <a:r>
              <a:rPr lang="ar-EG" sz="2400" dirty="0"/>
              <a:t> </a:t>
            </a:r>
            <a:r>
              <a:rPr lang="en-US" sz="2400" dirty="0"/>
              <a:t>overlapping 'regions of the same broad spectrum' and it is</a:t>
            </a:r>
            <a:r>
              <a:rPr lang="ar-EG" sz="2400" dirty="0"/>
              <a:t> </a:t>
            </a:r>
            <a:r>
              <a:rPr lang="en-US" sz="2400" dirty="0"/>
              <a:t>With the first and second points of new media we come to regards to the third aspect, user creation</a:t>
            </a:r>
            <a:r>
              <a:rPr lang="ar-EG" sz="2400" dirty="0"/>
              <a:t> </a:t>
            </a:r>
            <a:r>
              <a:rPr lang="en-US" sz="2400" dirty="0"/>
              <a:t>Content .</a:t>
            </a:r>
          </a:p>
          <a:p>
            <a:r>
              <a:rPr lang="en-US" sz="2400" dirty="0"/>
              <a:t>Again, these characteristics are not absolute, they are not restricted to the new</a:t>
            </a:r>
            <a:r>
              <a:rPr lang="ar-EG" sz="2400" dirty="0"/>
              <a:t> </a:t>
            </a:r>
            <a:r>
              <a:rPr lang="en-US" sz="2400" dirty="0"/>
              <a:t>The media did not appear overnight. User generated content, just like interaction,</a:t>
            </a:r>
            <a:r>
              <a:rPr lang="ar-EG" sz="2400" dirty="0"/>
              <a:t> </a:t>
            </a:r>
            <a:r>
              <a:rPr lang="en-US" sz="2400" dirty="0"/>
              <a:t>It's a concept that has been around long before the internet was invented</a:t>
            </a:r>
            <a:r>
              <a:rPr lang="ar-EG" sz="2400" dirty="0"/>
              <a:t> </a:t>
            </a:r>
            <a:r>
              <a:rPr lang="en-US" sz="2400" dirty="0"/>
              <a:t>new media, but it is brought to full power by these technologies (Uribe Jongbloed 2011)</a:t>
            </a:r>
            <a:r>
              <a:rPr lang="ar-EG" sz="2400" dirty="0"/>
              <a:t>.</a:t>
            </a:r>
            <a:endParaRPr lang="en-US" sz="2400" dirty="0"/>
          </a:p>
        </p:txBody>
      </p:sp>
    </p:spTree>
    <p:extLst>
      <p:ext uri="{BB962C8B-B14F-4D97-AF65-F5344CB8AC3E}">
        <p14:creationId xmlns:p14="http://schemas.microsoft.com/office/powerpoint/2010/main" val="24581867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563483" y="395641"/>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12717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81439" y="631309"/>
            <a:ext cx="4852803" cy="461665"/>
          </a:xfrm>
          <a:prstGeom prst="rect">
            <a:avLst/>
          </a:prstGeom>
        </p:spPr>
        <p:txBody>
          <a:bodyPr wrap="none">
            <a:spAutoFit/>
          </a:bodyPr>
          <a:lstStyle/>
          <a:p>
            <a:r>
              <a:rPr lang="en-US" sz="2400" dirty="0">
                <a:solidFill>
                  <a:schemeClr val="bg1"/>
                </a:solidFill>
              </a:rPr>
              <a:t>The ability for users to create content</a:t>
            </a:r>
          </a:p>
        </p:txBody>
      </p:sp>
      <p:sp>
        <p:nvSpPr>
          <p:cNvPr id="6" name="Rectangle 5"/>
          <p:cNvSpPr/>
          <p:nvPr/>
        </p:nvSpPr>
        <p:spPr>
          <a:xfrm>
            <a:off x="382336" y="1809601"/>
            <a:ext cx="8720855" cy="3046988"/>
          </a:xfrm>
          <a:prstGeom prst="rect">
            <a:avLst/>
          </a:prstGeom>
        </p:spPr>
        <p:txBody>
          <a:bodyPr wrap="square">
            <a:spAutoFit/>
          </a:bodyPr>
          <a:lstStyle/>
          <a:p>
            <a:r>
              <a:rPr lang="en-US" sz="2400" dirty="0"/>
              <a:t>The ability for users to create content has been around for quite some time, due to the strong availability of production technologies such as home video cameras and personal camcorders.</a:t>
            </a:r>
          </a:p>
          <a:p>
            <a:r>
              <a:rPr lang="en-US" sz="2400" dirty="0"/>
              <a:t>Computers, typewriters, and home recorders.</a:t>
            </a:r>
            <a:endParaRPr lang="ar-EG" sz="2400" dirty="0"/>
          </a:p>
          <a:p>
            <a:r>
              <a:rPr lang="en-US" sz="2400" dirty="0"/>
              <a:t> What differs today is capacity</a:t>
            </a:r>
            <a:r>
              <a:rPr lang="ar-EG" sz="2400" dirty="0"/>
              <a:t> </a:t>
            </a:r>
            <a:r>
              <a:rPr lang="en-US" sz="2400" dirty="0"/>
              <a:t>to distribute content, to use the web to distribute user-generated content (also,</a:t>
            </a:r>
            <a:r>
              <a:rPr lang="ar-EG" sz="2400" dirty="0"/>
              <a:t> </a:t>
            </a:r>
            <a:r>
              <a:rPr lang="en-US" sz="2400" dirty="0"/>
              <a:t>To the dismay of media companies, traditional media content) has been destroyed to an unprecedented extent.</a:t>
            </a:r>
          </a:p>
        </p:txBody>
      </p:sp>
    </p:spTree>
    <p:extLst>
      <p:ext uri="{BB962C8B-B14F-4D97-AF65-F5344CB8AC3E}">
        <p14:creationId xmlns:p14="http://schemas.microsoft.com/office/powerpoint/2010/main" val="2589144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7769" y="583265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15763" y="1983191"/>
            <a:ext cx="238650" cy="2709534"/>
          </a:xfrm>
          <a:prstGeom prst="rect">
            <a:avLst/>
          </a:prstGeom>
        </p:spPr>
      </p:pic>
      <p:sp>
        <p:nvSpPr>
          <p:cNvPr id="8" name="TextBox 7"/>
          <p:cNvSpPr txBox="1"/>
          <p:nvPr/>
        </p:nvSpPr>
        <p:spPr>
          <a:xfrm>
            <a:off x="3562" y="152891"/>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23358" y="2054316"/>
            <a:ext cx="8331376" cy="3046988"/>
          </a:xfrm>
          <a:prstGeom prst="rect">
            <a:avLst/>
          </a:prstGeom>
        </p:spPr>
        <p:txBody>
          <a:bodyPr wrap="square">
            <a:spAutoFit/>
          </a:bodyPr>
          <a:lstStyle/>
          <a:p>
            <a:r>
              <a:rPr lang="en-US" sz="2400" dirty="0"/>
              <a:t>As a trend, technology has become more accessible to users, now it is possible to</a:t>
            </a:r>
            <a:r>
              <a:rPr lang="ar-EG" sz="2400" dirty="0"/>
              <a:t> </a:t>
            </a:r>
            <a:r>
              <a:rPr lang="en-US" sz="2400" dirty="0"/>
              <a:t>purchase audio and video recording devices that match the output quality of their</a:t>
            </a:r>
            <a:r>
              <a:rPr lang="ar-EG" sz="2400" dirty="0"/>
              <a:t> </a:t>
            </a:r>
            <a:r>
              <a:rPr lang="en-US" sz="2400" dirty="0"/>
              <a:t>professional counterparts, and cost but a fraction of their price.</a:t>
            </a:r>
            <a:endParaRPr lang="ar-EG" sz="2400" dirty="0"/>
          </a:p>
          <a:p>
            <a:r>
              <a:rPr lang="en-US" sz="2400" dirty="0"/>
              <a:t> This availability</a:t>
            </a:r>
            <a:r>
              <a:rPr lang="ar-EG" sz="2400" dirty="0"/>
              <a:t> </a:t>
            </a:r>
            <a:r>
              <a:rPr lang="en-US" sz="2400" dirty="0"/>
              <a:t>means that, today, user generated content might have the same—or nearly the</a:t>
            </a:r>
            <a:r>
              <a:rPr lang="ar-EG" sz="2400" dirty="0"/>
              <a:t> </a:t>
            </a:r>
            <a:r>
              <a:rPr lang="en-US" sz="2400" dirty="0"/>
              <a:t>same—technical specifications as professional output, and can be distributed and</a:t>
            </a:r>
            <a:r>
              <a:rPr lang="ar-EG" sz="2400" dirty="0"/>
              <a:t> </a:t>
            </a:r>
            <a:r>
              <a:rPr lang="en-US" sz="2400" dirty="0"/>
              <a:t>exhibited online on a leveled playfield with the mainstream media</a:t>
            </a:r>
            <a:r>
              <a:rPr lang="ar-EG" sz="2400" dirty="0"/>
              <a:t>.</a:t>
            </a:r>
            <a:endParaRPr lang="en-US" sz="2400" dirty="0"/>
          </a:p>
        </p:txBody>
      </p:sp>
      <p:sp>
        <p:nvSpPr>
          <p:cNvPr id="6" name="Rectangle 5">
            <a:extLst>
              <a:ext uri="{FF2B5EF4-FFF2-40B4-BE49-F238E27FC236}">
                <a16:creationId xmlns:a16="http://schemas.microsoft.com/office/drawing/2014/main" id="{5F5F7EEB-9DCA-E271-4134-87926BAD0822}"/>
              </a:ext>
            </a:extLst>
          </p:cNvPr>
          <p:cNvSpPr/>
          <p:nvPr/>
        </p:nvSpPr>
        <p:spPr>
          <a:xfrm>
            <a:off x="2810004" y="536649"/>
            <a:ext cx="3555204" cy="461665"/>
          </a:xfrm>
          <a:prstGeom prst="rect">
            <a:avLst/>
          </a:prstGeom>
        </p:spPr>
        <p:txBody>
          <a:bodyPr wrap="none">
            <a:spAutoFit/>
          </a:bodyPr>
          <a:lstStyle/>
          <a:p>
            <a:r>
              <a:rPr lang="en-US" sz="2400" dirty="0">
                <a:solidFill>
                  <a:schemeClr val="bg1"/>
                </a:solidFill>
              </a:rPr>
              <a:t>The digitalization of media </a:t>
            </a:r>
          </a:p>
        </p:txBody>
      </p:sp>
    </p:spTree>
    <p:extLst>
      <p:ext uri="{BB962C8B-B14F-4D97-AF65-F5344CB8AC3E}">
        <p14:creationId xmlns:p14="http://schemas.microsoft.com/office/powerpoint/2010/main" val="6079752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184024" y="30279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880759"/>
            <a:ext cx="1222425" cy="1096206"/>
          </a:xfrm>
          <a:prstGeom prst="rect">
            <a:avLst/>
          </a:prstGeom>
        </p:spPr>
      </p:pic>
      <p:pic>
        <p:nvPicPr>
          <p:cNvPr id="3" name="Picture 2"/>
          <p:cNvPicPr>
            <a:picLocks noChangeAspect="1"/>
          </p:cNvPicPr>
          <p:nvPr/>
        </p:nvPicPr>
        <p:blipFill>
          <a:blip r:embed="rId4"/>
          <a:stretch>
            <a:fillRect/>
          </a:stretch>
        </p:blipFill>
        <p:spPr>
          <a:xfrm>
            <a:off x="2376167" y="651963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651695" y="523073"/>
            <a:ext cx="4166333" cy="400110"/>
          </a:xfrm>
          <a:prstGeom prst="rect">
            <a:avLst/>
          </a:prstGeom>
        </p:spPr>
        <p:txBody>
          <a:bodyPr wrap="none">
            <a:spAutoFit/>
          </a:bodyPr>
          <a:lstStyle/>
          <a:p>
            <a:r>
              <a:rPr lang="en-US" sz="2000" dirty="0">
                <a:solidFill>
                  <a:schemeClr val="bg1"/>
                </a:solidFill>
              </a:rPr>
              <a:t>The Significance of the New Audience </a:t>
            </a:r>
          </a:p>
        </p:txBody>
      </p:sp>
      <p:sp>
        <p:nvSpPr>
          <p:cNvPr id="11" name="Rectangle 10"/>
          <p:cNvSpPr/>
          <p:nvPr/>
        </p:nvSpPr>
        <p:spPr>
          <a:xfrm>
            <a:off x="202372" y="1725775"/>
            <a:ext cx="8809778" cy="4154984"/>
          </a:xfrm>
          <a:prstGeom prst="rect">
            <a:avLst/>
          </a:prstGeom>
        </p:spPr>
        <p:txBody>
          <a:bodyPr wrap="square">
            <a:spAutoFit/>
          </a:bodyPr>
          <a:lstStyle/>
          <a:p>
            <a:r>
              <a:rPr lang="en-US" sz="2400" dirty="0"/>
              <a:t>The audience can be considered a construct</a:t>
            </a:r>
            <a:r>
              <a:rPr lang="ar-EG" sz="2400" dirty="0"/>
              <a:t> </a:t>
            </a:r>
            <a:r>
              <a:rPr lang="en-US" sz="2400" dirty="0"/>
              <a:t>with more than one single signification, which can date back even thousands of years, if</a:t>
            </a:r>
            <a:r>
              <a:rPr lang="ar-EG" sz="2400" dirty="0"/>
              <a:t> </a:t>
            </a:r>
            <a:r>
              <a:rPr lang="en-US" sz="2400" dirty="0"/>
              <a:t>one might consider Greek theater attendees as part of the earliest theoretical audiences,</a:t>
            </a:r>
            <a:r>
              <a:rPr lang="ar-EG" sz="2400" dirty="0"/>
              <a:t> </a:t>
            </a:r>
            <a:r>
              <a:rPr lang="en-US" sz="2400" dirty="0"/>
              <a:t>and it has evolved and changed from century to century . But the way to</a:t>
            </a:r>
            <a:r>
              <a:rPr lang="ar-EG" sz="2400" dirty="0"/>
              <a:t> </a:t>
            </a:r>
            <a:r>
              <a:rPr lang="en-US" sz="2400" dirty="0"/>
              <a:t>study audiences in the new media environment is through a particular focus; one that</a:t>
            </a:r>
            <a:r>
              <a:rPr lang="ar-EG" sz="2400" dirty="0"/>
              <a:t> </a:t>
            </a:r>
            <a:r>
              <a:rPr lang="en-US" sz="2400" dirty="0"/>
              <a:t>should develop a deeper understanding about how these social constructions of media</a:t>
            </a:r>
            <a:r>
              <a:rPr lang="ar-EG" sz="2400" dirty="0"/>
              <a:t> </a:t>
            </a:r>
            <a:r>
              <a:rPr lang="en-US" sz="2400" dirty="0"/>
              <a:t>audiences change over time, how technological and institutional forces may affect such</a:t>
            </a:r>
            <a:r>
              <a:rPr lang="ar-EG" sz="2400" dirty="0"/>
              <a:t> </a:t>
            </a:r>
            <a:r>
              <a:rPr lang="en-US" sz="2400" dirty="0"/>
              <a:t>change, and how such changes are negotiated and resisted by stakeholders involved in</a:t>
            </a:r>
            <a:r>
              <a:rPr lang="ar-EG" sz="2400" dirty="0"/>
              <a:t> </a:t>
            </a:r>
            <a:r>
              <a:rPr lang="en-US" sz="2400" dirty="0"/>
              <a:t>attracting and monetizing media audiences from an economical perspective</a:t>
            </a:r>
            <a:r>
              <a:rPr lang="ar-EG" sz="2400" dirty="0"/>
              <a:t>.</a:t>
            </a:r>
            <a:endParaRPr lang="en-US" sz="2400" dirty="0"/>
          </a:p>
        </p:txBody>
      </p:sp>
    </p:spTree>
    <p:extLst>
      <p:ext uri="{BB962C8B-B14F-4D97-AF65-F5344CB8AC3E}">
        <p14:creationId xmlns:p14="http://schemas.microsoft.com/office/powerpoint/2010/main" val="2191718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1048" y="255955"/>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386" y="5951195"/>
            <a:ext cx="1222425" cy="1096206"/>
          </a:xfrm>
          <a:prstGeom prst="rect">
            <a:avLst/>
          </a:prstGeom>
        </p:spPr>
      </p:pic>
      <p:pic>
        <p:nvPicPr>
          <p:cNvPr id="3" name="Picture 2"/>
          <p:cNvPicPr>
            <a:picLocks noChangeAspect="1"/>
          </p:cNvPicPr>
          <p:nvPr/>
        </p:nvPicPr>
        <p:blipFill>
          <a:blip r:embed="rId4"/>
          <a:stretch>
            <a:fillRect/>
          </a:stretch>
        </p:blipFill>
        <p:spPr>
          <a:xfrm>
            <a:off x="2194604" y="658785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8" name="Picture 2" descr="Top 26 Social Media Management Tools You Need in 2023">
            <a:extLst>
              <a:ext uri="{FF2B5EF4-FFF2-40B4-BE49-F238E27FC236}">
                <a16:creationId xmlns:a16="http://schemas.microsoft.com/office/drawing/2014/main" id="{0D6346BE-B23E-ADFF-92AC-0D9E6F2007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1538602"/>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77257" y="2055986"/>
            <a:ext cx="8594327" cy="3416320"/>
          </a:xfrm>
          <a:prstGeom prst="rect">
            <a:avLst/>
          </a:prstGeom>
        </p:spPr>
        <p:txBody>
          <a:bodyPr wrap="square">
            <a:spAutoFit/>
          </a:bodyPr>
          <a:lstStyle/>
          <a:p>
            <a:r>
              <a:rPr lang="en-US" sz="2400" b="1" dirty="0"/>
              <a:t>The definition of audience </a:t>
            </a:r>
            <a:r>
              <a:rPr lang="en-US" sz="2400" dirty="0"/>
              <a:t>that assimilates its relationship with the so called new</a:t>
            </a:r>
            <a:r>
              <a:rPr lang="ar-EG" sz="2400" dirty="0"/>
              <a:t> </a:t>
            </a:r>
            <a:r>
              <a:rPr lang="en-US" sz="2400" dirty="0"/>
              <a:t>media and the media market could be the one described by Napoli (2011) as the</a:t>
            </a:r>
            <a:r>
              <a:rPr lang="ar-EG" sz="2400" dirty="0"/>
              <a:t> </a:t>
            </a:r>
            <a:r>
              <a:rPr lang="en-US" sz="2400" dirty="0"/>
              <a:t>“institutionalized audience”. From an economical and managerial point of view, the</a:t>
            </a:r>
            <a:r>
              <a:rPr lang="ar-EG" sz="2400" dirty="0"/>
              <a:t> </a:t>
            </a:r>
            <a:r>
              <a:rPr lang="en-US" sz="2400" dirty="0"/>
              <a:t>audience can be defined as socially constructed by media industries, advertisers and</a:t>
            </a:r>
            <a:r>
              <a:rPr lang="ar-EG" sz="2400" dirty="0"/>
              <a:t> </a:t>
            </a:r>
            <a:r>
              <a:rPr lang="en-US" sz="2400" dirty="0"/>
              <a:t>associated audience measurement firms. However, audience is not only conceptually</a:t>
            </a:r>
            <a:r>
              <a:rPr lang="ar-EG" sz="2400" dirty="0"/>
              <a:t> </a:t>
            </a:r>
            <a:r>
              <a:rPr lang="en-US" sz="2400" dirty="0"/>
              <a:t>created but also manufactured by the actors involved in the media market as an article</a:t>
            </a:r>
            <a:r>
              <a:rPr lang="ar-EG" sz="2400" dirty="0"/>
              <a:t> </a:t>
            </a:r>
            <a:r>
              <a:rPr lang="en-US" sz="2400" dirty="0"/>
              <a:t>of trade to sustain the advertising business model</a:t>
            </a:r>
          </a:p>
        </p:txBody>
      </p:sp>
      <p:sp>
        <p:nvSpPr>
          <p:cNvPr id="5" name="Rectangle 4">
            <a:extLst>
              <a:ext uri="{FF2B5EF4-FFF2-40B4-BE49-F238E27FC236}">
                <a16:creationId xmlns:a16="http://schemas.microsoft.com/office/drawing/2014/main" id="{58543908-1B3F-DE67-07A4-5F0A3591A464}"/>
              </a:ext>
            </a:extLst>
          </p:cNvPr>
          <p:cNvSpPr/>
          <p:nvPr/>
        </p:nvSpPr>
        <p:spPr>
          <a:xfrm>
            <a:off x="2651695" y="523073"/>
            <a:ext cx="4166333" cy="400110"/>
          </a:xfrm>
          <a:prstGeom prst="rect">
            <a:avLst/>
          </a:prstGeom>
        </p:spPr>
        <p:txBody>
          <a:bodyPr wrap="none">
            <a:spAutoFit/>
          </a:bodyPr>
          <a:lstStyle/>
          <a:p>
            <a:r>
              <a:rPr lang="en-US" sz="2000" dirty="0">
                <a:solidFill>
                  <a:schemeClr val="bg1"/>
                </a:solidFill>
              </a:rPr>
              <a:t>The Significance of the New Audience </a:t>
            </a:r>
          </a:p>
        </p:txBody>
      </p:sp>
    </p:spTree>
    <p:extLst>
      <p:ext uri="{BB962C8B-B14F-4D97-AF65-F5344CB8AC3E}">
        <p14:creationId xmlns:p14="http://schemas.microsoft.com/office/powerpoint/2010/main" val="3447093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03971" y="379993"/>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1971" y="-8109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557" y="576020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93681" y="2058838"/>
            <a:ext cx="8045193" cy="1938992"/>
          </a:xfrm>
          <a:prstGeom prst="rect">
            <a:avLst/>
          </a:prstGeom>
        </p:spPr>
        <p:txBody>
          <a:bodyPr wrap="square">
            <a:spAutoFit/>
          </a:bodyPr>
          <a:lstStyle/>
          <a:p>
            <a:r>
              <a:rPr lang="en-US" sz="2400" dirty="0"/>
              <a:t> ratings firms do not simply ‘check to determine’ the size and characteristics of the</a:t>
            </a:r>
            <a:r>
              <a:rPr lang="ar-EG" sz="2400" dirty="0"/>
              <a:t> </a:t>
            </a:r>
            <a:r>
              <a:rPr lang="en-US" sz="2400" dirty="0"/>
              <a:t>audience, they actually manufacture the</a:t>
            </a:r>
            <a:r>
              <a:rPr lang="ar-EG" sz="2400" dirty="0"/>
              <a:t> </a:t>
            </a:r>
            <a:r>
              <a:rPr lang="en-US" sz="2400" dirty="0"/>
              <a:t>audience through a set of measurement procedures</a:t>
            </a:r>
            <a:r>
              <a:rPr lang="ar-EG" sz="2400" dirty="0"/>
              <a:t> </a:t>
            </a:r>
            <a:r>
              <a:rPr lang="en-US" sz="2400" dirty="0"/>
              <a:t>that are shaped by both industry dynamics and the technological and usage patterns of the</a:t>
            </a:r>
            <a:r>
              <a:rPr lang="ar-EG" sz="2400" dirty="0"/>
              <a:t> </a:t>
            </a:r>
            <a:r>
              <a:rPr lang="en-US" sz="2400" dirty="0"/>
              <a:t>media whose audience is manufactured.</a:t>
            </a:r>
          </a:p>
        </p:txBody>
      </p:sp>
      <p:sp>
        <p:nvSpPr>
          <p:cNvPr id="5" name="Rectangle 4">
            <a:extLst>
              <a:ext uri="{FF2B5EF4-FFF2-40B4-BE49-F238E27FC236}">
                <a16:creationId xmlns:a16="http://schemas.microsoft.com/office/drawing/2014/main" id="{9EDE26DE-CE84-B7BF-823D-41139B2B10AF}"/>
              </a:ext>
            </a:extLst>
          </p:cNvPr>
          <p:cNvSpPr/>
          <p:nvPr/>
        </p:nvSpPr>
        <p:spPr>
          <a:xfrm>
            <a:off x="2651695" y="523073"/>
            <a:ext cx="4166333" cy="400110"/>
          </a:xfrm>
          <a:prstGeom prst="rect">
            <a:avLst/>
          </a:prstGeom>
        </p:spPr>
        <p:txBody>
          <a:bodyPr wrap="none">
            <a:spAutoFit/>
          </a:bodyPr>
          <a:lstStyle/>
          <a:p>
            <a:r>
              <a:rPr lang="en-US" sz="2000" dirty="0">
                <a:solidFill>
                  <a:schemeClr val="bg1"/>
                </a:solidFill>
              </a:rPr>
              <a:t>The Significance of the New Audience </a:t>
            </a:r>
          </a:p>
        </p:txBody>
      </p:sp>
    </p:spTree>
    <p:extLst>
      <p:ext uri="{BB962C8B-B14F-4D97-AF65-F5344CB8AC3E}">
        <p14:creationId xmlns:p14="http://schemas.microsoft.com/office/powerpoint/2010/main" val="13729330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550989" y="29543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041"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73478" y="2029524"/>
            <a:ext cx="8554915" cy="2677656"/>
          </a:xfrm>
          <a:prstGeom prst="rect">
            <a:avLst/>
          </a:prstGeom>
        </p:spPr>
        <p:txBody>
          <a:bodyPr wrap="square">
            <a:spAutoFit/>
          </a:bodyPr>
          <a:lstStyle/>
          <a:p>
            <a:r>
              <a:rPr lang="en-US" sz="2400" dirty="0"/>
              <a:t>audiences currently do not behave on a</a:t>
            </a:r>
            <a:r>
              <a:rPr lang="ar-EG" sz="2400" dirty="0"/>
              <a:t> </a:t>
            </a:r>
            <a:r>
              <a:rPr lang="en-US" sz="2400" dirty="0"/>
              <a:t>passive way. On the contrary they are able and willing to react to the external changes.</a:t>
            </a:r>
          </a:p>
          <a:p>
            <a:r>
              <a:rPr lang="en-US" sz="2400" dirty="0"/>
              <a:t>Thus it becomes relevant to question how the second instance of the new impact has</a:t>
            </a:r>
            <a:r>
              <a:rPr lang="ar-EG" sz="2400" dirty="0"/>
              <a:t> </a:t>
            </a:r>
            <a:r>
              <a:rPr lang="en-US" sz="2400" dirty="0"/>
              <a:t>been determined by the technological developments that have led to new media.</a:t>
            </a:r>
            <a:endParaRPr lang="ar-EG" sz="2400" dirty="0"/>
          </a:p>
          <a:p>
            <a:r>
              <a:rPr lang="en-US" sz="2400" dirty="0"/>
              <a:t> The</a:t>
            </a:r>
            <a:r>
              <a:rPr lang="ar-EG" sz="2400" dirty="0"/>
              <a:t> </a:t>
            </a:r>
            <a:r>
              <a:rPr lang="en-US" sz="2400" dirty="0"/>
              <a:t>main shift in the new dynamics of the audiences structure can be summarized under</a:t>
            </a:r>
            <a:r>
              <a:rPr lang="ar-EG" sz="2400" dirty="0"/>
              <a:t> </a:t>
            </a:r>
            <a:r>
              <a:rPr lang="en-US" sz="2400" dirty="0"/>
              <a:t>two headings as Napoli (2011)</a:t>
            </a:r>
          </a:p>
        </p:txBody>
      </p:sp>
      <p:sp>
        <p:nvSpPr>
          <p:cNvPr id="5" name="Rectangle 4">
            <a:extLst>
              <a:ext uri="{FF2B5EF4-FFF2-40B4-BE49-F238E27FC236}">
                <a16:creationId xmlns:a16="http://schemas.microsoft.com/office/drawing/2014/main" id="{FF296A22-7745-8130-4B8D-92603B5CF277}"/>
              </a:ext>
            </a:extLst>
          </p:cNvPr>
          <p:cNvSpPr/>
          <p:nvPr/>
        </p:nvSpPr>
        <p:spPr>
          <a:xfrm>
            <a:off x="2651695" y="523073"/>
            <a:ext cx="4166333" cy="400110"/>
          </a:xfrm>
          <a:prstGeom prst="rect">
            <a:avLst/>
          </a:prstGeom>
        </p:spPr>
        <p:txBody>
          <a:bodyPr wrap="none">
            <a:spAutoFit/>
          </a:bodyPr>
          <a:lstStyle/>
          <a:p>
            <a:r>
              <a:rPr lang="en-US" sz="2000" dirty="0">
                <a:solidFill>
                  <a:schemeClr val="bg1"/>
                </a:solidFill>
              </a:rPr>
              <a:t>The Significance of the New Audience </a:t>
            </a:r>
          </a:p>
        </p:txBody>
      </p:sp>
    </p:spTree>
    <p:extLst>
      <p:ext uri="{BB962C8B-B14F-4D97-AF65-F5344CB8AC3E}">
        <p14:creationId xmlns:p14="http://schemas.microsoft.com/office/powerpoint/2010/main" val="6650384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52" y="582491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62058" y="1924789"/>
            <a:ext cx="8524873" cy="2677656"/>
          </a:xfrm>
          <a:prstGeom prst="rect">
            <a:avLst/>
          </a:prstGeom>
        </p:spPr>
        <p:txBody>
          <a:bodyPr wrap="square">
            <a:spAutoFit/>
          </a:bodyPr>
          <a:lstStyle/>
          <a:p>
            <a:r>
              <a:rPr lang="en-US" sz="2400" b="1" dirty="0"/>
              <a:t>describes them</a:t>
            </a:r>
            <a:r>
              <a:rPr lang="en-US" sz="2400" dirty="0"/>
              <a:t>: audience fragmentation and autonomy.</a:t>
            </a:r>
          </a:p>
          <a:p>
            <a:r>
              <a:rPr lang="en-US" sz="2400" dirty="0"/>
              <a:t>As a result of new technological implementations, the proliferation of digital</a:t>
            </a:r>
            <a:r>
              <a:rPr lang="ar-EG" sz="2400" dirty="0"/>
              <a:t> </a:t>
            </a:r>
            <a:r>
              <a:rPr lang="en-US" sz="2400" dirty="0"/>
              <a:t>wireless communication channels is spreading the mass audience of yore ever-thinner</a:t>
            </a:r>
            <a:r>
              <a:rPr lang="ar-EG" sz="2400" dirty="0"/>
              <a:t> </a:t>
            </a:r>
            <a:r>
              <a:rPr lang="en-US" sz="2400" dirty="0"/>
              <a:t>across hundreds of narrowcast cable and radio channels, thousands of specialized</a:t>
            </a:r>
            <a:r>
              <a:rPr lang="ar-EG" sz="2400" dirty="0"/>
              <a:t> </a:t>
            </a:r>
            <a:r>
              <a:rPr lang="en-US" sz="2400" dirty="0"/>
              <a:t>magazines, and millions of computer terminals, video-game consoles, personal digital</a:t>
            </a:r>
            <a:r>
              <a:rPr lang="ar-EG" sz="2400" dirty="0"/>
              <a:t> </a:t>
            </a:r>
            <a:r>
              <a:rPr lang="en-US" sz="2400" dirty="0"/>
              <a:t>assistants, and cell-phone screens</a:t>
            </a:r>
            <a:r>
              <a:rPr lang="ar-EG" sz="2400" dirty="0"/>
              <a:t>.</a:t>
            </a:r>
            <a:endParaRPr lang="en-US" sz="2400" dirty="0"/>
          </a:p>
        </p:txBody>
      </p:sp>
      <p:sp>
        <p:nvSpPr>
          <p:cNvPr id="5" name="Rectangle 4">
            <a:extLst>
              <a:ext uri="{FF2B5EF4-FFF2-40B4-BE49-F238E27FC236}">
                <a16:creationId xmlns:a16="http://schemas.microsoft.com/office/drawing/2014/main" id="{DB8AA922-0544-7B56-365A-0B5E02E4E336}"/>
              </a:ext>
            </a:extLst>
          </p:cNvPr>
          <p:cNvSpPr/>
          <p:nvPr/>
        </p:nvSpPr>
        <p:spPr>
          <a:xfrm>
            <a:off x="2651695" y="523073"/>
            <a:ext cx="4166333" cy="400110"/>
          </a:xfrm>
          <a:prstGeom prst="rect">
            <a:avLst/>
          </a:prstGeom>
        </p:spPr>
        <p:txBody>
          <a:bodyPr wrap="none">
            <a:spAutoFit/>
          </a:bodyPr>
          <a:lstStyle/>
          <a:p>
            <a:r>
              <a:rPr lang="en-US" sz="2000" dirty="0">
                <a:solidFill>
                  <a:schemeClr val="bg1"/>
                </a:solidFill>
              </a:rPr>
              <a:t>The Significance of the New Audience </a:t>
            </a:r>
          </a:p>
        </p:txBody>
      </p:sp>
    </p:spTree>
    <p:extLst>
      <p:ext uri="{BB962C8B-B14F-4D97-AF65-F5344CB8AC3E}">
        <p14:creationId xmlns:p14="http://schemas.microsoft.com/office/powerpoint/2010/main" val="33690764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5314" y="576081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56824" y="1706108"/>
            <a:ext cx="9431592" cy="3416320"/>
          </a:xfrm>
          <a:prstGeom prst="rect">
            <a:avLst/>
          </a:prstGeom>
        </p:spPr>
        <p:txBody>
          <a:bodyPr wrap="square">
            <a:spAutoFit/>
          </a:bodyPr>
          <a:lstStyle/>
          <a:p>
            <a:r>
              <a:rPr lang="en-US" sz="2400" dirty="0"/>
              <a:t>There have been two main streams of outlet multiplication: the first being the use of</a:t>
            </a:r>
            <a:r>
              <a:rPr lang="ar-EG" sz="2400" dirty="0"/>
              <a:t> </a:t>
            </a:r>
            <a:r>
              <a:rPr lang="en-US" sz="2400" dirty="0"/>
              <a:t>new technologies by the traditional media, as part of the multi-platform convergence</a:t>
            </a:r>
            <a:r>
              <a:rPr lang="ar-EG" sz="2400" dirty="0"/>
              <a:t> </a:t>
            </a:r>
            <a:r>
              <a:rPr lang="en-US" sz="2400" dirty="0"/>
              <a:t>that is inherent to technological development.</a:t>
            </a:r>
          </a:p>
          <a:p>
            <a:r>
              <a:rPr lang="en-US" sz="2400" dirty="0"/>
              <a:t>A few programs, sporting events, or clips on YouTube are the stuff of water cooler conversations,</a:t>
            </a:r>
            <a:r>
              <a:rPr lang="ar-EG" sz="2400" dirty="0"/>
              <a:t> </a:t>
            </a:r>
            <a:r>
              <a:rPr lang="en-US" sz="2400" dirty="0"/>
              <a:t>which encourages those who want to join the discussion to see what everyone else is talking</a:t>
            </a:r>
            <a:r>
              <a:rPr lang="ar-EG" sz="2400" dirty="0"/>
              <a:t> </a:t>
            </a:r>
            <a:r>
              <a:rPr lang="en-US" sz="2400" dirty="0"/>
              <a:t>about. The advent of social media, like Facebook and Twitter, may well extend these</a:t>
            </a:r>
            <a:r>
              <a:rPr lang="ar-EG" sz="2400" dirty="0"/>
              <a:t> </a:t>
            </a:r>
            <a:r>
              <a:rPr lang="en-US" sz="2400" dirty="0"/>
              <a:t>conversations to virtual spaces and focus the attention of those networks on what they find</a:t>
            </a:r>
            <a:r>
              <a:rPr lang="ar-EG" sz="2400" dirty="0"/>
              <a:t> </a:t>
            </a:r>
            <a:r>
              <a:rPr lang="en-US" sz="2400" dirty="0"/>
              <a:t>noteworthy.</a:t>
            </a:r>
          </a:p>
        </p:txBody>
      </p:sp>
      <p:sp>
        <p:nvSpPr>
          <p:cNvPr id="6" name="Rectangle 5">
            <a:extLst>
              <a:ext uri="{FF2B5EF4-FFF2-40B4-BE49-F238E27FC236}">
                <a16:creationId xmlns:a16="http://schemas.microsoft.com/office/drawing/2014/main" id="{9C81784A-3679-EACF-1379-F9846C35DBA9}"/>
              </a:ext>
            </a:extLst>
          </p:cNvPr>
          <p:cNvSpPr/>
          <p:nvPr/>
        </p:nvSpPr>
        <p:spPr>
          <a:xfrm>
            <a:off x="2651695" y="523073"/>
            <a:ext cx="4166333" cy="400110"/>
          </a:xfrm>
          <a:prstGeom prst="rect">
            <a:avLst/>
          </a:prstGeom>
        </p:spPr>
        <p:txBody>
          <a:bodyPr wrap="none">
            <a:spAutoFit/>
          </a:bodyPr>
          <a:lstStyle/>
          <a:p>
            <a:r>
              <a:rPr lang="en-US" sz="2000" dirty="0">
                <a:solidFill>
                  <a:schemeClr val="bg1"/>
                </a:solidFill>
              </a:rPr>
              <a:t>The Significance of the New Audience </a:t>
            </a:r>
          </a:p>
        </p:txBody>
      </p:sp>
    </p:spTree>
    <p:extLst>
      <p:ext uri="{BB962C8B-B14F-4D97-AF65-F5344CB8AC3E}">
        <p14:creationId xmlns:p14="http://schemas.microsoft.com/office/powerpoint/2010/main" val="37196106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0215"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86153" y="2029179"/>
            <a:ext cx="7693009" cy="2677656"/>
          </a:xfrm>
          <a:prstGeom prst="rect">
            <a:avLst/>
          </a:prstGeom>
        </p:spPr>
        <p:txBody>
          <a:bodyPr wrap="square">
            <a:spAutoFit/>
          </a:bodyPr>
          <a:lstStyle/>
          <a:p>
            <a:r>
              <a:rPr lang="en-US" sz="2400" dirty="0"/>
              <a:t>The second is due to the new contents and platforms that have come to existence</a:t>
            </a:r>
            <a:r>
              <a:rPr lang="ar-EG" sz="2400" dirty="0"/>
              <a:t> </a:t>
            </a:r>
            <a:r>
              <a:rPr lang="en-US" sz="2400" dirty="0"/>
              <a:t>since the development of new media that incorporate interactivity, convergence and</a:t>
            </a:r>
            <a:r>
              <a:rPr lang="ar-EG" sz="2400" dirty="0"/>
              <a:t> </a:t>
            </a:r>
            <a:r>
              <a:rPr lang="en-US" sz="2400" dirty="0"/>
              <a:t>user generated content, such as social media platforms. </a:t>
            </a:r>
            <a:endParaRPr lang="ar-EG" sz="2400" dirty="0"/>
          </a:p>
          <a:p>
            <a:r>
              <a:rPr lang="en-US" sz="2400" dirty="0"/>
              <a:t>Several social networking</a:t>
            </a:r>
            <a:r>
              <a:rPr lang="ar-EG" sz="2400" dirty="0"/>
              <a:t> </a:t>
            </a:r>
            <a:r>
              <a:rPr lang="en-US" sz="2400" dirty="0"/>
              <a:t>services have received the most attention, due to ability and capacity to create entirely</a:t>
            </a:r>
            <a:r>
              <a:rPr lang="ar-EG" sz="2400" dirty="0"/>
              <a:t> </a:t>
            </a:r>
            <a:r>
              <a:rPr lang="en-US" sz="2400" dirty="0"/>
              <a:t>new social infrastructures among their networked users </a:t>
            </a:r>
            <a:r>
              <a:rPr lang="ar-EG" sz="2400" dirty="0"/>
              <a:t>.</a:t>
            </a:r>
            <a:endParaRPr lang="en-US" sz="2400" dirty="0"/>
          </a:p>
        </p:txBody>
      </p:sp>
      <p:sp>
        <p:nvSpPr>
          <p:cNvPr id="5" name="Rectangle 4">
            <a:extLst>
              <a:ext uri="{FF2B5EF4-FFF2-40B4-BE49-F238E27FC236}">
                <a16:creationId xmlns:a16="http://schemas.microsoft.com/office/drawing/2014/main" id="{AE7841DA-10B6-A4E4-0270-C88AD379DA7E}"/>
              </a:ext>
            </a:extLst>
          </p:cNvPr>
          <p:cNvSpPr/>
          <p:nvPr/>
        </p:nvSpPr>
        <p:spPr>
          <a:xfrm>
            <a:off x="2651695" y="523073"/>
            <a:ext cx="4166333" cy="400110"/>
          </a:xfrm>
          <a:prstGeom prst="rect">
            <a:avLst/>
          </a:prstGeom>
        </p:spPr>
        <p:txBody>
          <a:bodyPr wrap="none">
            <a:spAutoFit/>
          </a:bodyPr>
          <a:lstStyle/>
          <a:p>
            <a:r>
              <a:rPr lang="en-US" sz="2000" dirty="0">
                <a:solidFill>
                  <a:schemeClr val="bg1"/>
                </a:solidFill>
              </a:rPr>
              <a:t>The Significance of the New Audience </a:t>
            </a:r>
          </a:p>
        </p:txBody>
      </p:sp>
    </p:spTree>
    <p:extLst>
      <p:ext uri="{BB962C8B-B14F-4D97-AF65-F5344CB8AC3E}">
        <p14:creationId xmlns:p14="http://schemas.microsoft.com/office/powerpoint/2010/main" val="23871934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0040" y="326890"/>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74785" y="1868674"/>
            <a:ext cx="7905987" cy="3046988"/>
          </a:xfrm>
          <a:prstGeom prst="rect">
            <a:avLst/>
          </a:prstGeom>
        </p:spPr>
        <p:txBody>
          <a:bodyPr wrap="square">
            <a:spAutoFit/>
          </a:bodyPr>
          <a:lstStyle/>
          <a:p>
            <a:r>
              <a:rPr lang="en-US" sz="2400" dirty="0"/>
              <a:t>Altogether the technological aspects and characteristics of the new media that have</a:t>
            </a:r>
            <a:r>
              <a:rPr lang="ar-EG" sz="2400" dirty="0"/>
              <a:t> </a:t>
            </a:r>
            <a:r>
              <a:rPr lang="en-US" sz="2400" dirty="0"/>
              <a:t>altered the patterns of the media landscape, regarding audiences, can be put together</a:t>
            </a:r>
          </a:p>
          <a:p>
            <a:r>
              <a:rPr lang="en-US" sz="2400" dirty="0"/>
              <a:t>under a second simple word: autonomy.</a:t>
            </a:r>
            <a:endParaRPr lang="ar-EG" sz="2400" dirty="0"/>
          </a:p>
          <a:p>
            <a:r>
              <a:rPr lang="en-US" sz="2400" dirty="0"/>
              <a:t> As of now, the control over media consumption has shifted from the producers to consumers themselves, for it is they who decide</a:t>
            </a:r>
            <a:r>
              <a:rPr lang="ar-EG" sz="2400" dirty="0"/>
              <a:t> </a:t>
            </a:r>
            <a:r>
              <a:rPr lang="en-US" sz="2400" dirty="0"/>
              <a:t>how, when, where and what to consume. Now they also have the power to decide over</a:t>
            </a:r>
            <a:r>
              <a:rPr lang="ar-EG" sz="2400" dirty="0"/>
              <a:t>.</a:t>
            </a:r>
            <a:endParaRPr lang="en-US" sz="2400" dirty="0"/>
          </a:p>
        </p:txBody>
      </p:sp>
      <p:sp>
        <p:nvSpPr>
          <p:cNvPr id="5" name="Rectangle 4">
            <a:extLst>
              <a:ext uri="{FF2B5EF4-FFF2-40B4-BE49-F238E27FC236}">
                <a16:creationId xmlns:a16="http://schemas.microsoft.com/office/drawing/2014/main" id="{57BAB2FF-C7B1-1571-B3B5-9FC4BDEE7A58}"/>
              </a:ext>
            </a:extLst>
          </p:cNvPr>
          <p:cNvSpPr/>
          <p:nvPr/>
        </p:nvSpPr>
        <p:spPr>
          <a:xfrm>
            <a:off x="2651695" y="523073"/>
            <a:ext cx="4166333" cy="400110"/>
          </a:xfrm>
          <a:prstGeom prst="rect">
            <a:avLst/>
          </a:prstGeom>
        </p:spPr>
        <p:txBody>
          <a:bodyPr wrap="none">
            <a:spAutoFit/>
          </a:bodyPr>
          <a:lstStyle/>
          <a:p>
            <a:r>
              <a:rPr lang="en-US" sz="2000" dirty="0">
                <a:solidFill>
                  <a:schemeClr val="bg1"/>
                </a:solidFill>
              </a:rPr>
              <a:t>The Significance of the New Audience </a:t>
            </a:r>
          </a:p>
        </p:txBody>
      </p:sp>
    </p:spTree>
    <p:extLst>
      <p:ext uri="{BB962C8B-B14F-4D97-AF65-F5344CB8AC3E}">
        <p14:creationId xmlns:p14="http://schemas.microsoft.com/office/powerpoint/2010/main" val="25674488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78557" y="196136"/>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912668"/>
            <a:ext cx="1222425" cy="1096206"/>
          </a:xfrm>
          <a:prstGeom prst="rect">
            <a:avLst/>
          </a:prstGeom>
        </p:spPr>
      </p:pic>
      <p:pic>
        <p:nvPicPr>
          <p:cNvPr id="3" name="Picture 2"/>
          <p:cNvPicPr>
            <a:picLocks noChangeAspect="1"/>
          </p:cNvPicPr>
          <p:nvPr/>
        </p:nvPicPr>
        <p:blipFill>
          <a:blip r:embed="rId4"/>
          <a:stretch>
            <a:fillRect/>
          </a:stretch>
        </p:blipFill>
        <p:spPr>
          <a:xfrm>
            <a:off x="2424113" y="660305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663080" y="282911"/>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22031" y="1514574"/>
            <a:ext cx="8444990" cy="4154984"/>
          </a:xfrm>
          <a:prstGeom prst="rect">
            <a:avLst/>
          </a:prstGeom>
        </p:spPr>
        <p:txBody>
          <a:bodyPr wrap="square">
            <a:spAutoFit/>
          </a:bodyPr>
          <a:lstStyle/>
          <a:p>
            <a:r>
              <a:rPr lang="en-US" sz="2400" dirty="0"/>
              <a:t>the content they consume, how it will unfold, and the possibility to manipulate it or to</a:t>
            </a:r>
            <a:r>
              <a:rPr lang="ar-EG" sz="2400" dirty="0"/>
              <a:t> </a:t>
            </a:r>
            <a:r>
              <a:rPr lang="en-US" sz="2400" dirty="0"/>
              <a:t>generate their own outcomes, being more demanding of the media than ever before.</a:t>
            </a:r>
          </a:p>
          <a:p>
            <a:r>
              <a:rPr lang="en-US" sz="2400" dirty="0"/>
              <a:t>New media technologies that empower audiences to take control and increased</a:t>
            </a:r>
          </a:p>
          <a:p>
            <a:r>
              <a:rPr lang="en-US" sz="2400" dirty="0"/>
              <a:t>choice over when, where, and how they consume media are transforming the relationship between audiences and the media (Kenyon et al. 2008). </a:t>
            </a:r>
            <a:endParaRPr lang="ar-EG" sz="2400" dirty="0"/>
          </a:p>
          <a:p>
            <a:r>
              <a:rPr lang="en-US" sz="2400" dirty="0"/>
              <a:t>At the same time,</a:t>
            </a:r>
            <a:r>
              <a:rPr lang="ar-EG" sz="2400" dirty="0"/>
              <a:t> </a:t>
            </a:r>
            <a:r>
              <a:rPr lang="en-US" sz="2400" dirty="0"/>
              <a:t>new technologies for measuring and monitoring audience behavior are revealing</a:t>
            </a:r>
            <a:r>
              <a:rPr lang="ar-EG" sz="2400" dirty="0"/>
              <a:t> </a:t>
            </a:r>
            <a:r>
              <a:rPr lang="en-US" sz="2400" dirty="0"/>
              <a:t>aspects of how and why audiences consume media that previously were unknown</a:t>
            </a:r>
            <a:r>
              <a:rPr lang="ar-EG" sz="2400" dirty="0"/>
              <a:t>.</a:t>
            </a:r>
            <a:endParaRPr lang="en-US" sz="2400" dirty="0"/>
          </a:p>
        </p:txBody>
      </p:sp>
      <p:sp>
        <p:nvSpPr>
          <p:cNvPr id="5" name="Rectangle 4">
            <a:extLst>
              <a:ext uri="{FF2B5EF4-FFF2-40B4-BE49-F238E27FC236}">
                <a16:creationId xmlns:a16="http://schemas.microsoft.com/office/drawing/2014/main" id="{D7D5FE9C-76E8-B644-8E76-461FD4A32CC5}"/>
              </a:ext>
            </a:extLst>
          </p:cNvPr>
          <p:cNvSpPr/>
          <p:nvPr/>
        </p:nvSpPr>
        <p:spPr>
          <a:xfrm>
            <a:off x="2651695" y="523073"/>
            <a:ext cx="4166333" cy="400110"/>
          </a:xfrm>
          <a:prstGeom prst="rect">
            <a:avLst/>
          </a:prstGeom>
        </p:spPr>
        <p:txBody>
          <a:bodyPr wrap="none">
            <a:spAutoFit/>
          </a:bodyPr>
          <a:lstStyle/>
          <a:p>
            <a:r>
              <a:rPr lang="en-US" sz="2000" dirty="0">
                <a:solidFill>
                  <a:schemeClr val="bg1"/>
                </a:solidFill>
              </a:rPr>
              <a:t>The Significance of the New Audience </a:t>
            </a:r>
          </a:p>
        </p:txBody>
      </p:sp>
    </p:spTree>
    <p:extLst>
      <p:ext uri="{BB962C8B-B14F-4D97-AF65-F5344CB8AC3E}">
        <p14:creationId xmlns:p14="http://schemas.microsoft.com/office/powerpoint/2010/main" val="1939309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63693" y="-122835"/>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4199" y="6052193"/>
            <a:ext cx="1222425" cy="1096206"/>
          </a:xfrm>
          <a:prstGeom prst="rect">
            <a:avLst/>
          </a:prstGeom>
        </p:spPr>
      </p:pic>
      <p:pic>
        <p:nvPicPr>
          <p:cNvPr id="3" name="Picture 2"/>
          <p:cNvPicPr>
            <a:picLocks noChangeAspect="1"/>
          </p:cNvPicPr>
          <p:nvPr/>
        </p:nvPicPr>
        <p:blipFill>
          <a:blip r:embed="rId4"/>
          <a:stretch>
            <a:fillRect/>
          </a:stretch>
        </p:blipFill>
        <p:spPr>
          <a:xfrm>
            <a:off x="1663754" y="707623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635973" y="-108557"/>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424113" y="603875"/>
            <a:ext cx="5239063" cy="461665"/>
          </a:xfrm>
          <a:prstGeom prst="rect">
            <a:avLst/>
          </a:prstGeom>
        </p:spPr>
        <p:txBody>
          <a:bodyPr wrap="none">
            <a:spAutoFit/>
          </a:bodyPr>
          <a:lstStyle/>
          <a:p>
            <a:r>
              <a:rPr lang="en-US" sz="2400" dirty="0">
                <a:solidFill>
                  <a:schemeClr val="bg1"/>
                </a:solidFill>
              </a:rPr>
              <a:t> The Meaning-Making of New Audiences</a:t>
            </a:r>
          </a:p>
        </p:txBody>
      </p:sp>
      <p:sp>
        <p:nvSpPr>
          <p:cNvPr id="7" name="Rectangle 6"/>
          <p:cNvSpPr/>
          <p:nvPr/>
        </p:nvSpPr>
        <p:spPr>
          <a:xfrm>
            <a:off x="523664" y="2029179"/>
            <a:ext cx="7530090" cy="3416320"/>
          </a:xfrm>
          <a:prstGeom prst="rect">
            <a:avLst/>
          </a:prstGeom>
        </p:spPr>
        <p:txBody>
          <a:bodyPr wrap="square">
            <a:spAutoFit/>
          </a:bodyPr>
          <a:lstStyle/>
          <a:p>
            <a:r>
              <a:rPr lang="en-US" sz="2400" dirty="0"/>
              <a:t>Numbers and statistics about the new fragmented media markets are insufficient to</a:t>
            </a:r>
            <a:r>
              <a:rPr lang="ar-EG" sz="2400" dirty="0"/>
              <a:t> </a:t>
            </a:r>
            <a:r>
              <a:rPr lang="en-US" sz="2400" dirty="0"/>
              <a:t>explain the new environment in which new audiences establish a particular relationship with the so called new media, on the broad sense previously analyzed. </a:t>
            </a:r>
            <a:endParaRPr lang="ar-EG" sz="2400" dirty="0"/>
          </a:p>
          <a:p>
            <a:r>
              <a:rPr lang="en-US" sz="2400" dirty="0"/>
              <a:t>The</a:t>
            </a:r>
            <a:r>
              <a:rPr lang="ar-EG" sz="2400" dirty="0"/>
              <a:t> </a:t>
            </a:r>
            <a:r>
              <a:rPr lang="en-US" sz="2400" dirty="0"/>
              <a:t>perspective that we propose in this chapter relates to the need of rethinking about</a:t>
            </a:r>
            <a:r>
              <a:rPr lang="ar-EG" sz="2400" dirty="0"/>
              <a:t> </a:t>
            </a:r>
            <a:r>
              <a:rPr lang="en-US" sz="2400" dirty="0"/>
              <a:t>the audiences and the new media environment from a dense dimension and as a</a:t>
            </a:r>
            <a:r>
              <a:rPr lang="ar-EG" sz="2400" dirty="0"/>
              <a:t> </a:t>
            </a:r>
            <a:r>
              <a:rPr lang="en-US" sz="2400" dirty="0"/>
              <a:t>structuring condition of the human status.</a:t>
            </a:r>
          </a:p>
        </p:txBody>
      </p:sp>
    </p:spTree>
    <p:extLst>
      <p:ext uri="{BB962C8B-B14F-4D97-AF65-F5344CB8AC3E}">
        <p14:creationId xmlns:p14="http://schemas.microsoft.com/office/powerpoint/2010/main" val="27269952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3521" y="6073173"/>
            <a:ext cx="1222425" cy="1096206"/>
          </a:xfrm>
          <a:prstGeom prst="rect">
            <a:avLst/>
          </a:prstGeom>
        </p:spPr>
      </p:pic>
      <p:pic>
        <p:nvPicPr>
          <p:cNvPr id="3" name="Picture 2"/>
          <p:cNvPicPr>
            <a:picLocks noChangeAspect="1"/>
          </p:cNvPicPr>
          <p:nvPr/>
        </p:nvPicPr>
        <p:blipFill>
          <a:blip r:embed="rId4"/>
          <a:stretch>
            <a:fillRect/>
          </a:stretch>
        </p:blipFill>
        <p:spPr>
          <a:xfrm>
            <a:off x="2532063" y="643234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23663" y="2001615"/>
            <a:ext cx="7732313" cy="2308324"/>
          </a:xfrm>
          <a:prstGeom prst="rect">
            <a:avLst/>
          </a:prstGeom>
        </p:spPr>
        <p:txBody>
          <a:bodyPr wrap="square">
            <a:spAutoFit/>
          </a:bodyPr>
          <a:lstStyle/>
          <a:p>
            <a:r>
              <a:rPr lang="en-US" sz="2400" dirty="0"/>
              <a:t>From the perspective of the users and their uses, we propose a vision of the subject</a:t>
            </a:r>
            <a:r>
              <a:rPr lang="ar-EG" sz="2400" dirty="0"/>
              <a:t> </a:t>
            </a:r>
            <a:r>
              <a:rPr lang="en-US" sz="2400" dirty="0"/>
              <a:t>which oversteps the more traditional idea of decoding, and turns to the problem of</a:t>
            </a:r>
            <a:r>
              <a:rPr lang="ar-EG" sz="2400" dirty="0"/>
              <a:t> </a:t>
            </a:r>
            <a:r>
              <a:rPr lang="en-US" sz="2400" dirty="0"/>
              <a:t>cultural practice in order to understand what it means to think about the audiences</a:t>
            </a:r>
            <a:r>
              <a:rPr lang="ar-EG" sz="2400" dirty="0"/>
              <a:t> </a:t>
            </a:r>
            <a:r>
              <a:rPr lang="en-US" sz="2400" dirty="0"/>
              <a:t>and their relationship with technology today</a:t>
            </a:r>
            <a:r>
              <a:rPr lang="ar-EG" sz="2400" dirty="0"/>
              <a:t>.</a:t>
            </a:r>
            <a:endParaRPr lang="en-US" sz="2400" dirty="0"/>
          </a:p>
        </p:txBody>
      </p:sp>
      <p:sp>
        <p:nvSpPr>
          <p:cNvPr id="5" name="Rectangle 4">
            <a:extLst>
              <a:ext uri="{FF2B5EF4-FFF2-40B4-BE49-F238E27FC236}">
                <a16:creationId xmlns:a16="http://schemas.microsoft.com/office/drawing/2014/main" id="{04B61C84-691D-11FC-3EEC-A25AB91B80F7}"/>
              </a:ext>
            </a:extLst>
          </p:cNvPr>
          <p:cNvSpPr/>
          <p:nvPr/>
        </p:nvSpPr>
        <p:spPr>
          <a:xfrm>
            <a:off x="2424113" y="603875"/>
            <a:ext cx="5239063" cy="461665"/>
          </a:xfrm>
          <a:prstGeom prst="rect">
            <a:avLst/>
          </a:prstGeom>
        </p:spPr>
        <p:txBody>
          <a:bodyPr wrap="none">
            <a:spAutoFit/>
          </a:bodyPr>
          <a:lstStyle/>
          <a:p>
            <a:r>
              <a:rPr lang="en-US" sz="2400" dirty="0">
                <a:solidFill>
                  <a:schemeClr val="bg1"/>
                </a:solidFill>
              </a:rPr>
              <a:t> The Meaning-Making of New Audiences</a:t>
            </a:r>
          </a:p>
        </p:txBody>
      </p:sp>
    </p:spTree>
    <p:extLst>
      <p:ext uri="{BB962C8B-B14F-4D97-AF65-F5344CB8AC3E}">
        <p14:creationId xmlns:p14="http://schemas.microsoft.com/office/powerpoint/2010/main" val="25729151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02702" y="-108237"/>
            <a:ext cx="7189101" cy="840667"/>
          </a:xfrm>
          <a:prstGeom prst="rect">
            <a:avLst/>
          </a:prstGeom>
        </p:spPr>
      </p:pic>
      <p:sp>
        <p:nvSpPr>
          <p:cNvPr id="13" name="Freeform 5"/>
          <p:cNvSpPr>
            <a:spLocks/>
          </p:cNvSpPr>
          <p:nvPr/>
        </p:nvSpPr>
        <p:spPr bwMode="auto">
          <a:xfrm>
            <a:off x="-83378" y="14416"/>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0" y="-20619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07190" y="-27812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0385" y="5949244"/>
            <a:ext cx="1222425" cy="1096206"/>
          </a:xfrm>
          <a:prstGeom prst="rect">
            <a:avLst/>
          </a:prstGeom>
        </p:spPr>
      </p:pic>
      <p:pic>
        <p:nvPicPr>
          <p:cNvPr id="3" name="Picture 2"/>
          <p:cNvPicPr>
            <a:picLocks noChangeAspect="1"/>
          </p:cNvPicPr>
          <p:nvPr/>
        </p:nvPicPr>
        <p:blipFill>
          <a:blip r:embed="rId4"/>
          <a:stretch>
            <a:fillRect/>
          </a:stretch>
        </p:blipFill>
        <p:spPr>
          <a:xfrm>
            <a:off x="2289771" y="696623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60385" y="-15684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63762" y="1587176"/>
            <a:ext cx="8490020" cy="4154984"/>
          </a:xfrm>
          <a:prstGeom prst="rect">
            <a:avLst/>
          </a:prstGeom>
        </p:spPr>
        <p:txBody>
          <a:bodyPr wrap="square">
            <a:spAutoFit/>
          </a:bodyPr>
          <a:lstStyle/>
          <a:p>
            <a:r>
              <a:rPr lang="en-US" sz="2400" dirty="0"/>
              <a:t>The perspective of decoding proposes a subject inserted in a specific area, a subject</a:t>
            </a:r>
            <a:r>
              <a:rPr lang="ar-EG" sz="2400" dirty="0"/>
              <a:t> </a:t>
            </a:r>
            <a:r>
              <a:rPr lang="en-US" sz="2400" dirty="0"/>
              <a:t>possessor of a cultural memory:</a:t>
            </a:r>
            <a:endParaRPr lang="ar-EG" sz="2400" dirty="0"/>
          </a:p>
          <a:p>
            <a:r>
              <a:rPr lang="en-US" sz="2400" dirty="0"/>
              <a:t> a subject of preconceptions and particularities. </a:t>
            </a:r>
            <a:endParaRPr lang="ar-EG" sz="2400" dirty="0"/>
          </a:p>
          <a:p>
            <a:r>
              <a:rPr lang="en-US" sz="2400" dirty="0"/>
              <a:t>These</a:t>
            </a:r>
            <a:r>
              <a:rPr lang="ar-EG" sz="2400" dirty="0"/>
              <a:t> </a:t>
            </a:r>
            <a:r>
              <a:rPr lang="en-US" sz="2400" dirty="0"/>
              <a:t>features pose a framework of competencies that determine the hermeneutic condition</a:t>
            </a:r>
            <a:r>
              <a:rPr lang="ar-EG" sz="2400" dirty="0"/>
              <a:t> </a:t>
            </a:r>
            <a:r>
              <a:rPr lang="en-US" sz="2400" dirty="0"/>
              <a:t>of the subjects.</a:t>
            </a:r>
            <a:endParaRPr lang="ar-EG" sz="2400" dirty="0"/>
          </a:p>
          <a:p>
            <a:r>
              <a:rPr lang="en-US" sz="2400" dirty="0"/>
              <a:t> This is, no doubt, a perspective of analysis that is quite interesting</a:t>
            </a:r>
            <a:r>
              <a:rPr lang="ar-EG" sz="2400" dirty="0"/>
              <a:t> </a:t>
            </a:r>
            <a:r>
              <a:rPr lang="en-US" sz="2400" dirty="0"/>
              <a:t>insofar as it recognizes the subject in its uniqueness, and opens up the possibility of</a:t>
            </a:r>
            <a:r>
              <a:rPr lang="ar-EG" sz="2400" dirty="0"/>
              <a:t> </a:t>
            </a:r>
            <a:r>
              <a:rPr lang="en-US" sz="2400" dirty="0"/>
              <a:t>establishing a dialogue with the media text, whose meaning is constructed in a task of</a:t>
            </a:r>
            <a:r>
              <a:rPr lang="ar-EG" sz="2400" dirty="0"/>
              <a:t> </a:t>
            </a:r>
            <a:r>
              <a:rPr lang="en-US" sz="2400" dirty="0"/>
              <a:t>continuous negotiation and insertion of the messages within the assumptions raised by</a:t>
            </a:r>
            <a:r>
              <a:rPr lang="ar-EG" sz="2400" dirty="0"/>
              <a:t> </a:t>
            </a:r>
            <a:r>
              <a:rPr lang="en-US" sz="2400" dirty="0"/>
              <a:t>everyday life.</a:t>
            </a:r>
          </a:p>
        </p:txBody>
      </p:sp>
      <p:sp>
        <p:nvSpPr>
          <p:cNvPr id="5" name="Rectangle 4">
            <a:extLst>
              <a:ext uri="{FF2B5EF4-FFF2-40B4-BE49-F238E27FC236}">
                <a16:creationId xmlns:a16="http://schemas.microsoft.com/office/drawing/2014/main" id="{F6FCD23E-4027-875C-ECF9-6C008DD83396}"/>
              </a:ext>
            </a:extLst>
          </p:cNvPr>
          <p:cNvSpPr/>
          <p:nvPr/>
        </p:nvSpPr>
        <p:spPr>
          <a:xfrm>
            <a:off x="2424113" y="603875"/>
            <a:ext cx="5239063" cy="461665"/>
          </a:xfrm>
          <a:prstGeom prst="rect">
            <a:avLst/>
          </a:prstGeom>
        </p:spPr>
        <p:txBody>
          <a:bodyPr wrap="none">
            <a:spAutoFit/>
          </a:bodyPr>
          <a:lstStyle/>
          <a:p>
            <a:r>
              <a:rPr lang="en-US" sz="2400" dirty="0">
                <a:solidFill>
                  <a:schemeClr val="bg1"/>
                </a:solidFill>
              </a:rPr>
              <a:t> The Meaning-Making of New Audiences</a:t>
            </a:r>
          </a:p>
        </p:txBody>
      </p:sp>
      <p:sp>
        <p:nvSpPr>
          <p:cNvPr id="7" name="Rectangle 6">
            <a:extLst>
              <a:ext uri="{FF2B5EF4-FFF2-40B4-BE49-F238E27FC236}">
                <a16:creationId xmlns:a16="http://schemas.microsoft.com/office/drawing/2014/main" id="{7C635134-3DEE-1E51-41E8-9F091D46E7BE}"/>
              </a:ext>
            </a:extLst>
          </p:cNvPr>
          <p:cNvSpPr/>
          <p:nvPr/>
        </p:nvSpPr>
        <p:spPr>
          <a:xfrm>
            <a:off x="2289771" y="101808"/>
            <a:ext cx="5239063" cy="461665"/>
          </a:xfrm>
          <a:prstGeom prst="rect">
            <a:avLst/>
          </a:prstGeom>
        </p:spPr>
        <p:txBody>
          <a:bodyPr wrap="none">
            <a:spAutoFit/>
          </a:bodyPr>
          <a:lstStyle/>
          <a:p>
            <a:r>
              <a:rPr lang="en-US" sz="2400" dirty="0">
                <a:solidFill>
                  <a:schemeClr val="bg1"/>
                </a:solidFill>
              </a:rPr>
              <a:t> The Meaning-Making of New Audiences</a:t>
            </a:r>
          </a:p>
        </p:txBody>
      </p:sp>
    </p:spTree>
    <p:extLst>
      <p:ext uri="{BB962C8B-B14F-4D97-AF65-F5344CB8AC3E}">
        <p14:creationId xmlns:p14="http://schemas.microsoft.com/office/powerpoint/2010/main" val="13889411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44749" y="1759577"/>
            <a:ext cx="7919761" cy="4154984"/>
          </a:xfrm>
          <a:prstGeom prst="rect">
            <a:avLst/>
          </a:prstGeom>
        </p:spPr>
        <p:txBody>
          <a:bodyPr wrap="square">
            <a:spAutoFit/>
          </a:bodyPr>
          <a:lstStyle/>
          <a:p>
            <a:r>
              <a:rPr lang="en-US" sz="2400" dirty="0"/>
              <a:t>media play an instrumental role in the process.</a:t>
            </a:r>
          </a:p>
          <a:p>
            <a:r>
              <a:rPr lang="en-US" sz="2400" dirty="0"/>
              <a:t>Being in front of a decoding subject, the creation of the sense is given, strictly</a:t>
            </a:r>
            <a:r>
              <a:rPr lang="ar-EG" sz="2400" dirty="0"/>
              <a:t> </a:t>
            </a:r>
            <a:r>
              <a:rPr lang="en-US" sz="2400" dirty="0"/>
              <a:t>speaking, on the receiver. There is a strongly autonomous position which suggests</a:t>
            </a:r>
            <a:r>
              <a:rPr lang="ar-EG" sz="2400" dirty="0"/>
              <a:t> </a:t>
            </a:r>
            <a:r>
              <a:rPr lang="en-US" sz="2400" dirty="0"/>
              <a:t>the non-interference of media in the search and constructions of the sense and</a:t>
            </a:r>
          </a:p>
          <a:p>
            <a:r>
              <a:rPr lang="en-US" sz="2400" dirty="0"/>
              <a:t>meaning. It is clear that, despite the free and optimistic vision that there is of the</a:t>
            </a:r>
            <a:r>
              <a:rPr lang="ar-EG" sz="2400" dirty="0"/>
              <a:t> </a:t>
            </a:r>
            <a:r>
              <a:rPr lang="en-US" sz="2400" dirty="0"/>
              <a:t>individual, the point of view of decoding establishes a split between media and</a:t>
            </a:r>
            <a:r>
              <a:rPr lang="ar-EG" sz="2400" dirty="0"/>
              <a:t> </a:t>
            </a:r>
            <a:r>
              <a:rPr lang="en-US" sz="2400" dirty="0"/>
              <a:t>culture (understood here as a way of life) because it suggests the existence of two</a:t>
            </a:r>
            <a:r>
              <a:rPr lang="ar-EG" sz="2400" dirty="0"/>
              <a:t> </a:t>
            </a:r>
            <a:r>
              <a:rPr lang="en-US" sz="2400" dirty="0"/>
              <a:t>poles which, apparently, coexist independently of one another.</a:t>
            </a:r>
          </a:p>
        </p:txBody>
      </p:sp>
      <p:sp>
        <p:nvSpPr>
          <p:cNvPr id="5" name="Rectangle 4">
            <a:extLst>
              <a:ext uri="{FF2B5EF4-FFF2-40B4-BE49-F238E27FC236}">
                <a16:creationId xmlns:a16="http://schemas.microsoft.com/office/drawing/2014/main" id="{BCF8406C-AE53-CC55-61E6-5C41A5ECDB4A}"/>
              </a:ext>
            </a:extLst>
          </p:cNvPr>
          <p:cNvSpPr/>
          <p:nvPr/>
        </p:nvSpPr>
        <p:spPr>
          <a:xfrm>
            <a:off x="2424113" y="603875"/>
            <a:ext cx="5239063" cy="461665"/>
          </a:xfrm>
          <a:prstGeom prst="rect">
            <a:avLst/>
          </a:prstGeom>
        </p:spPr>
        <p:txBody>
          <a:bodyPr wrap="none">
            <a:spAutoFit/>
          </a:bodyPr>
          <a:lstStyle/>
          <a:p>
            <a:r>
              <a:rPr lang="en-US" sz="2400" dirty="0">
                <a:solidFill>
                  <a:schemeClr val="bg1"/>
                </a:solidFill>
              </a:rPr>
              <a:t> The Meaning-Making of New Audiences</a:t>
            </a:r>
          </a:p>
        </p:txBody>
      </p:sp>
    </p:spTree>
    <p:extLst>
      <p:ext uri="{BB962C8B-B14F-4D97-AF65-F5344CB8AC3E}">
        <p14:creationId xmlns:p14="http://schemas.microsoft.com/office/powerpoint/2010/main" val="11990214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64341" y="292453"/>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60161" y="-103189"/>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2161" y="6077507"/>
            <a:ext cx="1222425" cy="1096206"/>
          </a:xfrm>
          <a:prstGeom prst="rect">
            <a:avLst/>
          </a:prstGeom>
        </p:spPr>
      </p:pic>
      <p:pic>
        <p:nvPicPr>
          <p:cNvPr id="3" name="Picture 2"/>
          <p:cNvPicPr>
            <a:picLocks noChangeAspect="1"/>
          </p:cNvPicPr>
          <p:nvPr/>
        </p:nvPicPr>
        <p:blipFill>
          <a:blip r:embed="rId4"/>
          <a:stretch>
            <a:fillRect/>
          </a:stretch>
        </p:blipFill>
        <p:spPr>
          <a:xfrm>
            <a:off x="2447473" y="625541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45757" y="68866"/>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69852" y="86471"/>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835856" y="438808"/>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11939" y="855355"/>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95795" y="1553192"/>
            <a:ext cx="8558232" cy="4524315"/>
          </a:xfrm>
          <a:prstGeom prst="rect">
            <a:avLst/>
          </a:prstGeom>
        </p:spPr>
        <p:txBody>
          <a:bodyPr wrap="square">
            <a:spAutoFit/>
          </a:bodyPr>
          <a:lstStyle/>
          <a:p>
            <a:r>
              <a:rPr lang="en-US" sz="2400" dirty="0"/>
              <a:t>This idea may appear initially as problematic, mainly because, from a contemporary perspective, independence between sender and receiver seems to have been</a:t>
            </a:r>
            <a:r>
              <a:rPr lang="ar-EG" sz="2400" dirty="0"/>
              <a:t> </a:t>
            </a:r>
            <a:r>
              <a:rPr lang="en-US" sz="2400" dirty="0"/>
              <a:t>exceeded. It is said that the two are elements of a communicative process that presents</a:t>
            </a:r>
            <a:r>
              <a:rPr lang="ar-EG" sz="2400" dirty="0"/>
              <a:t> </a:t>
            </a:r>
            <a:r>
              <a:rPr lang="en-US" sz="2400" dirty="0"/>
              <a:t>itself as a whole, since there is an active and simultaneous activity of its components.</a:t>
            </a:r>
          </a:p>
          <a:p>
            <a:r>
              <a:rPr lang="en-US" sz="2400" dirty="0"/>
              <a:t>There is, however, an obstacle here. When talking about decoding we think, by</a:t>
            </a:r>
            <a:r>
              <a:rPr lang="ar-EG" sz="2400" dirty="0"/>
              <a:t> </a:t>
            </a:r>
            <a:r>
              <a:rPr lang="en-US" sz="2400" dirty="0"/>
              <a:t>definition, of a medium (sender) that presents a text (message) and sends it towards</a:t>
            </a:r>
            <a:r>
              <a:rPr lang="ar-EG" sz="2400" dirty="0"/>
              <a:t> </a:t>
            </a:r>
            <a:r>
              <a:rPr lang="en-US" sz="2400" dirty="0"/>
              <a:t>a reader-decoder (receiver): communication here is limited to the analysis in terms of</a:t>
            </a:r>
            <a:r>
              <a:rPr lang="ar-EG" sz="2400" dirty="0"/>
              <a:t> </a:t>
            </a:r>
            <a:r>
              <a:rPr lang="en-US" sz="2400" dirty="0"/>
              <a:t>media and sets aside a number of factors that play a leading role in the process of</a:t>
            </a:r>
            <a:r>
              <a:rPr lang="ar-EG" sz="2400" dirty="0"/>
              <a:t> </a:t>
            </a:r>
            <a:r>
              <a:rPr lang="en-US" sz="2400" dirty="0"/>
              <a:t>decoding the text</a:t>
            </a:r>
          </a:p>
        </p:txBody>
      </p:sp>
      <p:sp>
        <p:nvSpPr>
          <p:cNvPr id="5" name="Rectangle 4">
            <a:extLst>
              <a:ext uri="{FF2B5EF4-FFF2-40B4-BE49-F238E27FC236}">
                <a16:creationId xmlns:a16="http://schemas.microsoft.com/office/drawing/2014/main" id="{063DE551-AEEE-117C-5667-CFEAA2543F3E}"/>
              </a:ext>
            </a:extLst>
          </p:cNvPr>
          <p:cNvSpPr/>
          <p:nvPr/>
        </p:nvSpPr>
        <p:spPr>
          <a:xfrm>
            <a:off x="2424113" y="603875"/>
            <a:ext cx="5239063" cy="461665"/>
          </a:xfrm>
          <a:prstGeom prst="rect">
            <a:avLst/>
          </a:prstGeom>
        </p:spPr>
        <p:txBody>
          <a:bodyPr wrap="none">
            <a:spAutoFit/>
          </a:bodyPr>
          <a:lstStyle/>
          <a:p>
            <a:r>
              <a:rPr lang="en-US" sz="2400" dirty="0">
                <a:solidFill>
                  <a:schemeClr val="bg1"/>
                </a:solidFill>
              </a:rPr>
              <a:t> The Meaning-Making of New Audiences</a:t>
            </a:r>
          </a:p>
        </p:txBody>
      </p:sp>
    </p:spTree>
    <p:extLst>
      <p:ext uri="{BB962C8B-B14F-4D97-AF65-F5344CB8AC3E}">
        <p14:creationId xmlns:p14="http://schemas.microsoft.com/office/powerpoint/2010/main" val="22269945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00867" y="1854968"/>
            <a:ext cx="7955109" cy="3046988"/>
          </a:xfrm>
          <a:prstGeom prst="rect">
            <a:avLst/>
          </a:prstGeom>
        </p:spPr>
        <p:txBody>
          <a:bodyPr wrap="square">
            <a:spAutoFit/>
          </a:bodyPr>
          <a:lstStyle/>
          <a:p>
            <a:r>
              <a:rPr lang="en-US" sz="2400" dirty="0"/>
              <a:t>from the perspective of decoding there is awareness of the cultural memory</a:t>
            </a:r>
            <a:r>
              <a:rPr lang="ar-EG" sz="2400" dirty="0"/>
              <a:t> </a:t>
            </a:r>
            <a:r>
              <a:rPr lang="en-US" sz="2400" dirty="0"/>
              <a:t>and of the receiver as subject, and it is necessary to go beyond the medium-message</a:t>
            </a:r>
            <a:r>
              <a:rPr lang="ar-EG" sz="2400" dirty="0"/>
              <a:t> </a:t>
            </a:r>
            <a:r>
              <a:rPr lang="en-US" sz="2400" dirty="0"/>
              <a:t>subject relation and to propose the scheme in new terms: </a:t>
            </a:r>
            <a:endParaRPr lang="ar-EG" sz="2400" dirty="0"/>
          </a:p>
          <a:p>
            <a:r>
              <a:rPr lang="en-US" sz="2400" dirty="0"/>
              <a:t>subject-subject-media</a:t>
            </a:r>
            <a:r>
              <a:rPr lang="ar-EG" sz="2400" dirty="0"/>
              <a:t> </a:t>
            </a:r>
            <a:r>
              <a:rPr lang="en-US" sz="2400" dirty="0"/>
              <a:t>message-subject-subject. </a:t>
            </a:r>
            <a:endParaRPr lang="ar-EG" sz="2400" dirty="0"/>
          </a:p>
          <a:p>
            <a:r>
              <a:rPr lang="en-US" sz="2400" dirty="0"/>
              <a:t>This second perspective leaves aside the media centrism</a:t>
            </a:r>
          </a:p>
          <a:p>
            <a:r>
              <a:rPr lang="en-US" sz="2400" dirty="0"/>
              <a:t>and focuses much more on the relations between subjects that are mediated, inter alia,</a:t>
            </a:r>
            <a:r>
              <a:rPr lang="ar-EG" sz="2400" dirty="0"/>
              <a:t> </a:t>
            </a:r>
            <a:r>
              <a:rPr lang="en-US" sz="2400" dirty="0"/>
              <a:t>by media texts</a:t>
            </a:r>
            <a:r>
              <a:rPr lang="ar-EG" sz="2400" dirty="0"/>
              <a:t>.</a:t>
            </a:r>
            <a:endParaRPr lang="en-US" sz="2400" dirty="0"/>
          </a:p>
        </p:txBody>
      </p:sp>
    </p:spTree>
    <p:extLst>
      <p:ext uri="{BB962C8B-B14F-4D97-AF65-F5344CB8AC3E}">
        <p14:creationId xmlns:p14="http://schemas.microsoft.com/office/powerpoint/2010/main" val="17063382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 y="591266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62543" y="2019150"/>
            <a:ext cx="8364599" cy="3416320"/>
          </a:xfrm>
          <a:prstGeom prst="rect">
            <a:avLst/>
          </a:prstGeom>
        </p:spPr>
        <p:txBody>
          <a:bodyPr wrap="square">
            <a:spAutoFit/>
          </a:bodyPr>
          <a:lstStyle/>
          <a:p>
            <a:r>
              <a:rPr lang="en-US" sz="2400" dirty="0"/>
              <a:t>Understanding the new media communication in developing environments does not mean to undertake only a theoretical and practical analysis of media. In Latin America, Jesu´s Martı´n-Barbero, one of the promoters of the mediations theoretical framework makes this point very clear:</a:t>
            </a:r>
            <a:endParaRPr lang="ar-EG" sz="2400" dirty="0"/>
          </a:p>
          <a:p>
            <a:r>
              <a:rPr lang="en-US" sz="2400" dirty="0"/>
              <a:t> There is no doubt that if the sole objective of studying Social Media and New Audiences as a New Challenge for Traditional and New... 641 communication are the media, it is very difficult for us to think of the authors, subjects and processes</a:t>
            </a:r>
            <a:r>
              <a:rPr lang="ar-EG" sz="2400" dirty="0"/>
              <a:t>. </a:t>
            </a:r>
            <a:endParaRPr lang="en-US" sz="2400" dirty="0"/>
          </a:p>
        </p:txBody>
      </p:sp>
      <p:sp>
        <p:nvSpPr>
          <p:cNvPr id="5" name="TextBox 4">
            <a:extLst>
              <a:ext uri="{FF2B5EF4-FFF2-40B4-BE49-F238E27FC236}">
                <a16:creationId xmlns:a16="http://schemas.microsoft.com/office/drawing/2014/main" id="{C8BFCA8B-1734-9035-94A9-8C391660F39C}"/>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spTree>
    <p:extLst>
      <p:ext uri="{BB962C8B-B14F-4D97-AF65-F5344CB8AC3E}">
        <p14:creationId xmlns:p14="http://schemas.microsoft.com/office/powerpoint/2010/main" val="1770164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07296" y="1588"/>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 y="5912668"/>
            <a:ext cx="1222425" cy="1096206"/>
          </a:xfrm>
          <a:prstGeom prst="rect">
            <a:avLst/>
          </a:prstGeom>
        </p:spPr>
      </p:pic>
      <p:pic>
        <p:nvPicPr>
          <p:cNvPr id="3" name="Picture 2"/>
          <p:cNvPicPr>
            <a:picLocks noChangeAspect="1"/>
          </p:cNvPicPr>
          <p:nvPr/>
        </p:nvPicPr>
        <p:blipFill>
          <a:blip r:embed="rId4"/>
          <a:stretch>
            <a:fillRect/>
          </a:stretch>
        </p:blipFill>
        <p:spPr>
          <a:xfrm>
            <a:off x="2289771" y="646834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85213" y="1662560"/>
            <a:ext cx="8424322" cy="4154984"/>
          </a:xfrm>
          <a:prstGeom prst="rect">
            <a:avLst/>
          </a:prstGeom>
        </p:spPr>
        <p:txBody>
          <a:bodyPr wrap="square">
            <a:spAutoFit/>
          </a:bodyPr>
          <a:lstStyle/>
          <a:p>
            <a:r>
              <a:rPr lang="en-US" sz="2400" dirty="0"/>
              <a:t>Evidently, when we talk about cultural practices, we are carrying out a displacement</a:t>
            </a:r>
            <a:r>
              <a:rPr lang="ar-EG" sz="2400" dirty="0"/>
              <a:t> </a:t>
            </a:r>
            <a:r>
              <a:rPr lang="en-US" sz="2400" dirty="0"/>
              <a:t>of the reflection which might represent a return to the origins of communication:</a:t>
            </a:r>
            <a:endParaRPr lang="ar-EG" sz="2400" dirty="0"/>
          </a:p>
          <a:p>
            <a:r>
              <a:rPr lang="en-US" sz="2400" dirty="0"/>
              <a:t> its use.</a:t>
            </a:r>
          </a:p>
          <a:p>
            <a:r>
              <a:rPr lang="en-US" sz="2400" dirty="0"/>
              <a:t>Wittgenstein (2009) raised the idea of ‘language-games’ that immediately made reference to the practices, to the ways of carrying out a certain process: </a:t>
            </a:r>
            <a:endParaRPr lang="ar-EG" sz="2400" dirty="0"/>
          </a:p>
          <a:p>
            <a:r>
              <a:rPr lang="en-US" sz="2400" dirty="0"/>
              <a:t>the use of language.</a:t>
            </a:r>
            <a:r>
              <a:rPr lang="ar-EG" sz="2400" dirty="0"/>
              <a:t> </a:t>
            </a:r>
            <a:r>
              <a:rPr lang="en-US" sz="2400" dirty="0"/>
              <a:t>Since his proposal, communication is defined by the use, and here it is where the notion</a:t>
            </a:r>
            <a:r>
              <a:rPr lang="ar-EG" sz="2400" dirty="0"/>
              <a:t> </a:t>
            </a:r>
            <a:r>
              <a:rPr lang="en-US" sz="2400" dirty="0"/>
              <a:t>of meaning starts making sense. Wittgenstein, who develops the idea of ‘language games’, addresses this point.</a:t>
            </a:r>
          </a:p>
        </p:txBody>
      </p:sp>
      <p:sp>
        <p:nvSpPr>
          <p:cNvPr id="5" name="TextBox 4">
            <a:extLst>
              <a:ext uri="{FF2B5EF4-FFF2-40B4-BE49-F238E27FC236}">
                <a16:creationId xmlns:a16="http://schemas.microsoft.com/office/drawing/2014/main" id="{315F65D6-2ECC-AADA-5DDD-838909D04EC6}"/>
              </a:ext>
            </a:extLst>
          </p:cNvPr>
          <p:cNvSpPr txBox="1"/>
          <p:nvPr/>
        </p:nvSpPr>
        <p:spPr>
          <a:xfrm>
            <a:off x="2480645" y="265310"/>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spTree>
    <p:extLst>
      <p:ext uri="{BB962C8B-B14F-4D97-AF65-F5344CB8AC3E}">
        <p14:creationId xmlns:p14="http://schemas.microsoft.com/office/powerpoint/2010/main" val="25590041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099475"/>
            <a:ext cx="1222425" cy="1096206"/>
          </a:xfrm>
          <a:prstGeom prst="rect">
            <a:avLst/>
          </a:prstGeom>
        </p:spPr>
      </p:pic>
      <p:pic>
        <p:nvPicPr>
          <p:cNvPr id="3" name="Picture 2"/>
          <p:cNvPicPr>
            <a:picLocks noChangeAspect="1"/>
          </p:cNvPicPr>
          <p:nvPr/>
        </p:nvPicPr>
        <p:blipFill>
          <a:blip r:embed="rId4"/>
          <a:stretch>
            <a:fillRect/>
          </a:stretch>
        </p:blipFill>
        <p:spPr>
          <a:xfrm>
            <a:off x="2289771" y="648336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61184" y="2029179"/>
            <a:ext cx="7884285" cy="3785652"/>
          </a:xfrm>
          <a:prstGeom prst="rect">
            <a:avLst/>
          </a:prstGeom>
        </p:spPr>
        <p:txBody>
          <a:bodyPr wrap="square">
            <a:spAutoFit/>
          </a:bodyPr>
          <a:lstStyle/>
          <a:p>
            <a:r>
              <a:rPr lang="en-US" sz="2400" dirty="0"/>
              <a:t>The concept of language-game is closely related to the abandonment of certain statements of the Tractates, and to the birth of a new way of conceiving language, away from the pretensions of generality and seeking to elucidate the way that language is really used in the actual context, the so-called real world. From this perspective, language is something that has to do with human practice and with the way in which man uses language and communicates: “I shall call the whole, consisting of language and the activities into which it is woven, a “language-game””</a:t>
            </a:r>
          </a:p>
        </p:txBody>
      </p:sp>
      <p:sp>
        <p:nvSpPr>
          <p:cNvPr id="5" name="TextBox 4">
            <a:extLst>
              <a:ext uri="{FF2B5EF4-FFF2-40B4-BE49-F238E27FC236}">
                <a16:creationId xmlns:a16="http://schemas.microsoft.com/office/drawing/2014/main" id="{E282A0A6-A4EE-0C60-C1F8-370974C8CD0F}"/>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spTree>
    <p:extLst>
      <p:ext uri="{BB962C8B-B14F-4D97-AF65-F5344CB8AC3E}">
        <p14:creationId xmlns:p14="http://schemas.microsoft.com/office/powerpoint/2010/main" val="2147014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5366" y="6022657"/>
            <a:ext cx="1222425" cy="1096206"/>
          </a:xfrm>
          <a:prstGeom prst="rect">
            <a:avLst/>
          </a:prstGeom>
        </p:spPr>
      </p:pic>
      <p:pic>
        <p:nvPicPr>
          <p:cNvPr id="3" name="Picture 2"/>
          <p:cNvPicPr>
            <a:picLocks noChangeAspect="1"/>
          </p:cNvPicPr>
          <p:nvPr/>
        </p:nvPicPr>
        <p:blipFill>
          <a:blip r:embed="rId4"/>
          <a:stretch>
            <a:fillRect/>
          </a:stretch>
        </p:blipFill>
        <p:spPr>
          <a:xfrm>
            <a:off x="1802673" y="65707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523664" y="1604516"/>
            <a:ext cx="7564315" cy="4524315"/>
          </a:xfrm>
          <a:prstGeom prst="rect">
            <a:avLst/>
          </a:prstGeom>
        </p:spPr>
        <p:txBody>
          <a:bodyPr wrap="square">
            <a:spAutoFit/>
          </a:bodyPr>
          <a:lstStyle/>
          <a:p>
            <a:r>
              <a:rPr lang="en-US" sz="2400" dirty="0"/>
              <a:t>We have made this digression to Wittgenstein’s ideas aimed to remark that if our goal is to achieve a closer understanding of communication and human ways of interaction, it is necessary to understand everything that occurs in the process and then engage in its analysis. Decoding highlights the importance of prejudices in the system of opinions from various individuals.</a:t>
            </a:r>
          </a:p>
          <a:p>
            <a:r>
              <a:rPr lang="en-US" sz="2400" dirty="0"/>
              <a:t> The perspective that can be obtained from cultural practices turns out to be more complex because, by having overcome media-centrism and having gone beyond it, the problem of the construction of the meaning that comes from the use arises.</a:t>
            </a:r>
          </a:p>
        </p:txBody>
      </p:sp>
      <p:sp>
        <p:nvSpPr>
          <p:cNvPr id="5" name="TextBox 4">
            <a:extLst>
              <a:ext uri="{FF2B5EF4-FFF2-40B4-BE49-F238E27FC236}">
                <a16:creationId xmlns:a16="http://schemas.microsoft.com/office/drawing/2014/main" id="{14FED24A-B25F-B028-2DBE-AFDD4424E02F}"/>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spTree>
    <p:extLst>
      <p:ext uri="{BB962C8B-B14F-4D97-AF65-F5344CB8AC3E}">
        <p14:creationId xmlns:p14="http://schemas.microsoft.com/office/powerpoint/2010/main" val="12964896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1950" y="6104826"/>
            <a:ext cx="1222425" cy="1096206"/>
          </a:xfrm>
          <a:prstGeom prst="rect">
            <a:avLst/>
          </a:prstGeom>
        </p:spPr>
      </p:pic>
      <p:pic>
        <p:nvPicPr>
          <p:cNvPr id="3" name="Picture 2"/>
          <p:cNvPicPr>
            <a:picLocks noChangeAspect="1"/>
          </p:cNvPicPr>
          <p:nvPr/>
        </p:nvPicPr>
        <p:blipFill>
          <a:blip r:embed="rId4"/>
          <a:stretch>
            <a:fillRect/>
          </a:stretch>
        </p:blipFill>
        <p:spPr>
          <a:xfrm>
            <a:off x="1802673" y="627287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49393" y="1868674"/>
            <a:ext cx="7737646" cy="3416320"/>
          </a:xfrm>
          <a:prstGeom prst="rect">
            <a:avLst/>
          </a:prstGeom>
        </p:spPr>
        <p:txBody>
          <a:bodyPr wrap="square">
            <a:spAutoFit/>
          </a:bodyPr>
          <a:lstStyle/>
          <a:p>
            <a:r>
              <a:rPr lang="en-US" sz="2400" dirty="0"/>
              <a:t>It is from the practices, i.e., from the what is (going to be) done with the media</a:t>
            </a:r>
            <a:r>
              <a:rPr lang="ar-EG" sz="2400" dirty="0"/>
              <a:t> </a:t>
            </a:r>
            <a:r>
              <a:rPr lang="en-US" sz="2400" dirty="0"/>
              <a:t>messages, in this case, that the meaning sees the light. This suggests that there is not</a:t>
            </a:r>
            <a:r>
              <a:rPr lang="ar-EG" sz="2400" dirty="0"/>
              <a:t> </a:t>
            </a:r>
            <a:r>
              <a:rPr lang="en-US" sz="2400" dirty="0"/>
              <a:t>a hegemonic and unique reading. The meaning is not given as a metaphysical entity.</a:t>
            </a:r>
          </a:p>
          <a:p>
            <a:r>
              <a:rPr lang="en-US" sz="2400" dirty="0"/>
              <a:t>We are not talking about the idea of a unique meaning which reading has to match</a:t>
            </a:r>
            <a:r>
              <a:rPr lang="ar-EG" sz="2400" dirty="0"/>
              <a:t> </a:t>
            </a:r>
            <a:r>
              <a:rPr lang="en-US" sz="2400" dirty="0"/>
              <a:t>with and the success of communication lies in this correspondence. The meaning, as</a:t>
            </a:r>
            <a:r>
              <a:rPr lang="ar-EG" sz="2400" dirty="0"/>
              <a:t> </a:t>
            </a:r>
            <a:r>
              <a:rPr lang="en-US" sz="2400" dirty="0"/>
              <a:t>the practices, is variable</a:t>
            </a:r>
            <a:r>
              <a:rPr lang="ar-EG" sz="2400" dirty="0"/>
              <a:t>.</a:t>
            </a:r>
            <a:endParaRPr lang="en-US" sz="2400" dirty="0"/>
          </a:p>
        </p:txBody>
      </p:sp>
      <p:sp>
        <p:nvSpPr>
          <p:cNvPr id="5" name="TextBox 4">
            <a:extLst>
              <a:ext uri="{FF2B5EF4-FFF2-40B4-BE49-F238E27FC236}">
                <a16:creationId xmlns:a16="http://schemas.microsoft.com/office/drawing/2014/main" id="{8CF789BA-C7C8-456A-613B-80425D157953}"/>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spTree>
    <p:extLst>
      <p:ext uri="{BB962C8B-B14F-4D97-AF65-F5344CB8AC3E}">
        <p14:creationId xmlns:p14="http://schemas.microsoft.com/office/powerpoint/2010/main" val="77404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494" y="605166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913290" y="649531"/>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20382" y="2099059"/>
            <a:ext cx="8164195" cy="2677656"/>
          </a:xfrm>
          <a:prstGeom prst="rect">
            <a:avLst/>
          </a:prstGeom>
        </p:spPr>
        <p:txBody>
          <a:bodyPr wrap="square">
            <a:spAutoFit/>
          </a:bodyPr>
          <a:lstStyle/>
          <a:p>
            <a:r>
              <a:rPr lang="en-US" sz="2400" dirty="0"/>
              <a:t>this perspective, the vision of the problem of reception turns out to be very</a:t>
            </a:r>
            <a:r>
              <a:rPr lang="ar-EG" sz="2400" dirty="0"/>
              <a:t> </a:t>
            </a:r>
            <a:r>
              <a:rPr lang="en-US" sz="2400" dirty="0"/>
              <a:t>attractive because it opens the door to a concept of a free subject, who autonomously uses</a:t>
            </a:r>
            <a:r>
              <a:rPr lang="ar-EG" sz="2400" dirty="0"/>
              <a:t> </a:t>
            </a:r>
            <a:r>
              <a:rPr lang="en-US" sz="2400" dirty="0"/>
              <a:t>reason and his cultural environment to fill with meaning the signs that he perceives. This</a:t>
            </a:r>
            <a:r>
              <a:rPr lang="ar-EG" sz="2400" dirty="0"/>
              <a:t> </a:t>
            </a:r>
            <a:r>
              <a:rPr lang="en-US" sz="2400" dirty="0"/>
              <a:t>semiotic process (led by the subject) of everyday life allows for an understanding of the</a:t>
            </a:r>
            <a:r>
              <a:rPr lang="ar-EG" sz="2400" dirty="0"/>
              <a:t> </a:t>
            </a:r>
            <a:r>
              <a:rPr lang="en-US" sz="2400" dirty="0"/>
              <a:t>reception and interpretation in more interesting terms. </a:t>
            </a:r>
          </a:p>
        </p:txBody>
      </p:sp>
      <p:sp>
        <p:nvSpPr>
          <p:cNvPr id="5" name="TextBox 4">
            <a:extLst>
              <a:ext uri="{FF2B5EF4-FFF2-40B4-BE49-F238E27FC236}">
                <a16:creationId xmlns:a16="http://schemas.microsoft.com/office/drawing/2014/main" id="{18CC4AFD-1B79-F264-B758-1F6B8A9F7261}"/>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spTree>
    <p:extLst>
      <p:ext uri="{BB962C8B-B14F-4D97-AF65-F5344CB8AC3E}">
        <p14:creationId xmlns:p14="http://schemas.microsoft.com/office/powerpoint/2010/main" val="17980720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768325" y="2029179"/>
            <a:ext cx="7816720" cy="3970318"/>
          </a:xfrm>
          <a:prstGeom prst="rect">
            <a:avLst/>
          </a:prstGeom>
        </p:spPr>
        <p:txBody>
          <a:bodyPr wrap="square">
            <a:spAutoFit/>
          </a:bodyPr>
          <a:lstStyle/>
          <a:p>
            <a:r>
              <a:rPr lang="en-US" sz="2800" dirty="0"/>
              <a:t>Paraphrasing, the object (proper of the media-centrist conception) gets lost in order to gain</a:t>
            </a:r>
            <a:r>
              <a:rPr lang="ar-EG" sz="2800" dirty="0"/>
              <a:t> </a:t>
            </a:r>
            <a:r>
              <a:rPr lang="en-US" sz="2800" dirty="0"/>
              <a:t>the process, the what and the how that are immersed in everyday life. </a:t>
            </a:r>
            <a:r>
              <a:rPr lang="en-US" sz="2800" dirty="0" err="1"/>
              <a:t>Martı´n-Barbero</a:t>
            </a:r>
            <a:r>
              <a:rPr lang="en-US" sz="2800" dirty="0"/>
              <a:t> argues that even though everyday life sometimes is taken as something insignificant</a:t>
            </a:r>
            <a:r>
              <a:rPr lang="ar-EG" sz="2800" dirty="0"/>
              <a:t> </a:t>
            </a:r>
            <a:r>
              <a:rPr lang="en-US" sz="2800" dirty="0"/>
              <a:t>from a perspective that focuses on the logics of production, itis clear</a:t>
            </a:r>
            <a:r>
              <a:rPr lang="ar-EG" sz="2800" dirty="0"/>
              <a:t> </a:t>
            </a:r>
            <a:r>
              <a:rPr lang="en-US" sz="2800" dirty="0"/>
              <a:t>that</a:t>
            </a:r>
            <a:r>
              <a:rPr lang="ar-EG" sz="2800" dirty="0"/>
              <a:t> </a:t>
            </a:r>
            <a:r>
              <a:rPr lang="en-US" sz="2800" dirty="0"/>
              <a:t>it opens the way to new stories, to new visions of the social spectrum.</a:t>
            </a:r>
          </a:p>
        </p:txBody>
      </p:sp>
      <p:sp>
        <p:nvSpPr>
          <p:cNvPr id="5" name="TextBox 4">
            <a:extLst>
              <a:ext uri="{FF2B5EF4-FFF2-40B4-BE49-F238E27FC236}">
                <a16:creationId xmlns:a16="http://schemas.microsoft.com/office/drawing/2014/main" id="{78048F44-C3CF-217D-6F2C-645DE89A7C45}"/>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spTree>
    <p:extLst>
      <p:ext uri="{BB962C8B-B14F-4D97-AF65-F5344CB8AC3E}">
        <p14:creationId xmlns:p14="http://schemas.microsoft.com/office/powerpoint/2010/main" val="4183181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13238" y="1898649"/>
            <a:ext cx="8311952" cy="3416320"/>
          </a:xfrm>
          <a:prstGeom prst="rect">
            <a:avLst/>
          </a:prstGeom>
        </p:spPr>
        <p:txBody>
          <a:bodyPr wrap="square">
            <a:spAutoFit/>
          </a:bodyPr>
          <a:lstStyle/>
          <a:p>
            <a:r>
              <a:rPr lang="en-US" sz="2400" dirty="0"/>
              <a:t>There is, however, a need to clarify. The abandonment of media-centrism does not represent an abandonment of media; when we use the term here, we are referring to a (re) conception of media from a new perspective that goes beyond the instrumentality and the typical conceptions of post-Marxism and structural functionalism according to which media are instruments of power and domination, mainly on developing societies. </a:t>
            </a:r>
          </a:p>
          <a:p>
            <a:r>
              <a:rPr lang="en-US" sz="2400" dirty="0"/>
              <a:t>What arises here is that media are part of an apparatus of power, and that they are there to defend a certain dominant ideology.</a:t>
            </a:r>
          </a:p>
        </p:txBody>
      </p:sp>
      <p:sp>
        <p:nvSpPr>
          <p:cNvPr id="5" name="TextBox 4">
            <a:extLst>
              <a:ext uri="{FF2B5EF4-FFF2-40B4-BE49-F238E27FC236}">
                <a16:creationId xmlns:a16="http://schemas.microsoft.com/office/drawing/2014/main" id="{97D9EBFA-7821-341B-49B8-B0169B78AB33}"/>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spTree>
    <p:extLst>
      <p:ext uri="{BB962C8B-B14F-4D97-AF65-F5344CB8AC3E}">
        <p14:creationId xmlns:p14="http://schemas.microsoft.com/office/powerpoint/2010/main" val="16449430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57113" y="2071334"/>
            <a:ext cx="8576160" cy="1384995"/>
          </a:xfrm>
          <a:prstGeom prst="rect">
            <a:avLst/>
          </a:prstGeom>
        </p:spPr>
        <p:txBody>
          <a:bodyPr wrap="square">
            <a:spAutoFit/>
          </a:bodyPr>
          <a:lstStyle/>
          <a:p>
            <a:r>
              <a:rPr lang="en-US" sz="2800" dirty="0"/>
              <a:t>Media are considered to be part of an ideological arena in which different perspectives of class compete, but within the context of the domain of certain classes .</a:t>
            </a:r>
          </a:p>
        </p:txBody>
      </p:sp>
      <p:sp>
        <p:nvSpPr>
          <p:cNvPr id="5" name="TextBox 4">
            <a:extLst>
              <a:ext uri="{FF2B5EF4-FFF2-40B4-BE49-F238E27FC236}">
                <a16:creationId xmlns:a16="http://schemas.microsoft.com/office/drawing/2014/main" id="{50BB43B5-4F1A-9E2E-5350-9AACB6CCC44B}"/>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spTree>
    <p:extLst>
      <p:ext uri="{BB962C8B-B14F-4D97-AF65-F5344CB8AC3E}">
        <p14:creationId xmlns:p14="http://schemas.microsoft.com/office/powerpoint/2010/main" val="11913653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46364" y="173165"/>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3007" y="-282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92255" y="17221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60485" y="2004646"/>
            <a:ext cx="8074980" cy="2677656"/>
          </a:xfrm>
          <a:prstGeom prst="rect">
            <a:avLst/>
          </a:prstGeom>
        </p:spPr>
        <p:txBody>
          <a:bodyPr wrap="square">
            <a:spAutoFit/>
          </a:bodyPr>
          <a:lstStyle/>
          <a:p>
            <a:r>
              <a:rPr lang="en-US" sz="2400" dirty="0">
                <a:solidFill>
                  <a:srgbClr val="FF0000"/>
                </a:solidFill>
              </a:rPr>
              <a:t>the perspective of cultural practices, it is clear that media are presented as much more than power devices:</a:t>
            </a:r>
          </a:p>
          <a:p>
            <a:r>
              <a:rPr lang="en-US" sz="2400" dirty="0"/>
              <a:t> they are builders of the social and the cultural meaning. </a:t>
            </a:r>
          </a:p>
          <a:p>
            <a:r>
              <a:rPr lang="en-US" sz="2400" dirty="0"/>
              <a:t>They give an account of the world that is a world, of the reality that they build and that, at the same time, builds them. </a:t>
            </a:r>
          </a:p>
          <a:p>
            <a:r>
              <a:rPr lang="en-US" sz="2400" dirty="0"/>
              <a:t>Morley’s reflection concerning the family and the television consumption could be located in this path. </a:t>
            </a:r>
          </a:p>
        </p:txBody>
      </p:sp>
      <p:sp>
        <p:nvSpPr>
          <p:cNvPr id="5" name="TextBox 4">
            <a:extLst>
              <a:ext uri="{FF2B5EF4-FFF2-40B4-BE49-F238E27FC236}">
                <a16:creationId xmlns:a16="http://schemas.microsoft.com/office/drawing/2014/main" id="{58B7E90D-23A0-1578-FC74-D2FC423ACC6D}"/>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spTree>
    <p:extLst>
      <p:ext uri="{BB962C8B-B14F-4D97-AF65-F5344CB8AC3E}">
        <p14:creationId xmlns:p14="http://schemas.microsoft.com/office/powerpoint/2010/main" val="26040921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Rectangle 5"/>
          <p:cNvSpPr/>
          <p:nvPr/>
        </p:nvSpPr>
        <p:spPr>
          <a:xfrm>
            <a:off x="432482" y="2099916"/>
            <a:ext cx="7679559" cy="2677656"/>
          </a:xfrm>
          <a:prstGeom prst="rect">
            <a:avLst/>
          </a:prstGeom>
        </p:spPr>
        <p:txBody>
          <a:bodyPr wrap="square">
            <a:spAutoFit/>
          </a:bodyPr>
          <a:lstStyle/>
          <a:p>
            <a:r>
              <a:rPr lang="en-US" sz="2800" dirty="0"/>
              <a:t>A critical position against media that are consumed is assumed here, and certain rules about the how and the why of cultural consumption within society are evident, taking as a unit of measurement the family and the various modes of interaction within the given with media, in this case, television .</a:t>
            </a:r>
          </a:p>
        </p:txBody>
      </p:sp>
      <p:sp>
        <p:nvSpPr>
          <p:cNvPr id="5" name="TextBox 4">
            <a:extLst>
              <a:ext uri="{FF2B5EF4-FFF2-40B4-BE49-F238E27FC236}">
                <a16:creationId xmlns:a16="http://schemas.microsoft.com/office/drawing/2014/main" id="{AFA9C4E9-C144-0A7C-BF7F-B07EB02D8A13}"/>
              </a:ext>
            </a:extLst>
          </p:cNvPr>
          <p:cNvSpPr txBox="1"/>
          <p:nvPr/>
        </p:nvSpPr>
        <p:spPr>
          <a:xfrm>
            <a:off x="2480645" y="588486"/>
            <a:ext cx="6221894" cy="400110"/>
          </a:xfrm>
          <a:prstGeom prst="rect">
            <a:avLst/>
          </a:prstGeom>
          <a:noFill/>
        </p:spPr>
        <p:txBody>
          <a:bodyPr wrap="square">
            <a:spAutoFit/>
          </a:bodyPr>
          <a:lstStyle/>
          <a:p>
            <a:r>
              <a:rPr lang="en-US" sz="2000" dirty="0">
                <a:solidFill>
                  <a:schemeClr val="bg1"/>
                </a:solidFill>
              </a:rPr>
              <a:t>From Media Centrism to the Mediation Process</a:t>
            </a:r>
            <a:endParaRPr lang="en-GB" sz="2000" dirty="0">
              <a:solidFill>
                <a:schemeClr val="bg1"/>
              </a:solidFill>
            </a:endParaRPr>
          </a:p>
        </p:txBody>
      </p:sp>
    </p:spTree>
    <p:extLst>
      <p:ext uri="{BB962C8B-B14F-4D97-AF65-F5344CB8AC3E}">
        <p14:creationId xmlns:p14="http://schemas.microsoft.com/office/powerpoint/2010/main" val="1681703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67298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2.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12019</TotalTime>
  <Words>3603</Words>
  <Application>Microsoft Office PowerPoint</Application>
  <PresentationFormat>Widescreen</PresentationFormat>
  <Paragraphs>232</Paragraphs>
  <Slides>40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ArialMT</vt:lpstr>
      <vt:lpstr>Calibri</vt:lpstr>
      <vt:lpstr>Calibri Light</vt:lpstr>
      <vt:lpstr>Helvetica Neue</vt:lpstr>
      <vt:lpstr>Tajawal Medium</vt:lpstr>
      <vt:lpstr>var(--secondary-font)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300</cp:revision>
  <dcterms:created xsi:type="dcterms:W3CDTF">2021-08-03T13:03:26Z</dcterms:created>
  <dcterms:modified xsi:type="dcterms:W3CDTF">2023-03-31T10:58:48Z</dcterms:modified>
</cp:coreProperties>
</file>