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95" d="100"/>
          <a:sy n="95" d="100"/>
        </p:scale>
        <p:origin x="-1090" y="-25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AECB3A5-74AD-476F-B554-63AA97EA4BE6}" type="datetimeFigureOut">
              <a:rPr lang="ar-SA" smtClean="0"/>
              <a:t>14/12/1444</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0050FD3-8619-4648-A93C-A64A483EBA1C}" type="slidenum">
              <a:rPr lang="ar-SA" smtClean="0"/>
              <a:t>‹#›</a:t>
            </a:fld>
            <a:endParaRPr lang="ar-SA"/>
          </a:p>
        </p:txBody>
      </p:sp>
    </p:spTree>
    <p:extLst>
      <p:ext uri="{BB962C8B-B14F-4D97-AF65-F5344CB8AC3E}">
        <p14:creationId xmlns:p14="http://schemas.microsoft.com/office/powerpoint/2010/main" val="225271212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r>
              <a:rPr lang="en-US" dirty="0" smtClean="0"/>
              <a:t>https://www.ccohs.ca/oshanswers/prevention/effectiv.html</a:t>
            </a:r>
            <a:endParaRPr lang="ar-SA" dirty="0"/>
          </a:p>
        </p:txBody>
      </p:sp>
      <p:sp>
        <p:nvSpPr>
          <p:cNvPr id="4" name="عنصر نائب لرقم الشريحة 3"/>
          <p:cNvSpPr>
            <a:spLocks noGrp="1"/>
          </p:cNvSpPr>
          <p:nvPr>
            <p:ph type="sldNum" sz="quarter" idx="10"/>
          </p:nvPr>
        </p:nvSpPr>
        <p:spPr/>
        <p:txBody>
          <a:bodyPr/>
          <a:lstStyle/>
          <a:p>
            <a:fld id="{5AF96E4B-C635-417D-958B-852725BEA22E}" type="slidenum">
              <a:rPr lang="ar-SA" smtClean="0"/>
              <a:t>15</a:t>
            </a:fld>
            <a:endParaRPr lang="ar-SA"/>
          </a:p>
        </p:txBody>
      </p:sp>
    </p:spTree>
    <p:extLst>
      <p:ext uri="{BB962C8B-B14F-4D97-AF65-F5344CB8AC3E}">
        <p14:creationId xmlns:p14="http://schemas.microsoft.com/office/powerpoint/2010/main" val="11046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8EABD71C-12A1-4B9A-B306-20E2EE939FFC}" type="datetimeFigureOut">
              <a:rPr lang="ar-SA" smtClean="0"/>
              <a:t>14/12/1444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561981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8EABD71C-12A1-4B9A-B306-20E2EE939FFC}" type="datetimeFigureOut">
              <a:rPr lang="ar-SA" smtClean="0"/>
              <a:t>14/12/1444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125287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8EABD71C-12A1-4B9A-B306-20E2EE939FFC}" type="datetimeFigureOut">
              <a:rPr lang="ar-SA" smtClean="0"/>
              <a:t>14/12/1444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1209210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8EABD71C-12A1-4B9A-B306-20E2EE939FFC}" type="datetimeFigureOut">
              <a:rPr lang="ar-SA" smtClean="0"/>
              <a:t>14/12/1444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1030188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8EABD71C-12A1-4B9A-B306-20E2EE939FFC}" type="datetimeFigureOut">
              <a:rPr lang="ar-SA" smtClean="0"/>
              <a:t>14/12/1444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2974986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8EABD71C-12A1-4B9A-B306-20E2EE939FFC}" type="datetimeFigureOut">
              <a:rPr lang="ar-SA" smtClean="0"/>
              <a:t>14/12/1444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1509091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8EABD71C-12A1-4B9A-B306-20E2EE939FFC}" type="datetimeFigureOut">
              <a:rPr lang="ar-SA" smtClean="0"/>
              <a:t>14/12/1444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3486363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8EABD71C-12A1-4B9A-B306-20E2EE939FFC}" type="datetimeFigureOut">
              <a:rPr lang="ar-SA" smtClean="0"/>
              <a:t>14/12/1444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1925343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8EABD71C-12A1-4B9A-B306-20E2EE939FFC}" type="datetimeFigureOut">
              <a:rPr lang="ar-SA" smtClean="0"/>
              <a:t>14/12/1444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656880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8EABD71C-12A1-4B9A-B306-20E2EE939FFC}" type="datetimeFigureOut">
              <a:rPr lang="ar-SA" smtClean="0"/>
              <a:t>14/12/1444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1821224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8EABD71C-12A1-4B9A-B306-20E2EE939FFC}" type="datetimeFigureOut">
              <a:rPr lang="ar-SA" smtClean="0"/>
              <a:t>14/12/1444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C52A5D0-F6D3-47A6-B5E7-B7CAF280ED0B}" type="slidenum">
              <a:rPr lang="ar-SA" smtClean="0"/>
              <a:t>‹#›</a:t>
            </a:fld>
            <a:endParaRPr lang="ar-SA"/>
          </a:p>
        </p:txBody>
      </p:sp>
    </p:spTree>
    <p:extLst>
      <p:ext uri="{BB962C8B-B14F-4D97-AF65-F5344CB8AC3E}">
        <p14:creationId xmlns:p14="http://schemas.microsoft.com/office/powerpoint/2010/main" val="1187127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EABD71C-12A1-4B9A-B306-20E2EE939FFC}" type="datetimeFigureOut">
              <a:rPr lang="ar-SA" smtClean="0"/>
              <a:t>14/12/1444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C52A5D0-F6D3-47A6-B5E7-B7CAF280ED0B}" type="slidenum">
              <a:rPr lang="ar-SA" smtClean="0"/>
              <a:t>‹#›</a:t>
            </a:fld>
            <a:endParaRPr lang="ar-SA"/>
          </a:p>
        </p:txBody>
      </p:sp>
    </p:spTree>
    <p:extLst>
      <p:ext uri="{BB962C8B-B14F-4D97-AF65-F5344CB8AC3E}">
        <p14:creationId xmlns:p14="http://schemas.microsoft.com/office/powerpoint/2010/main" val="709514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8.svg"/><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2.png"/><Relationship Id="rId3" Type="http://schemas.openxmlformats.org/officeDocument/2006/relationships/image" Target="../media/image4.png"/><Relationship Id="rId12"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4.png"/><Relationship Id="rId10" Type="http://schemas.openxmlformats.org/officeDocument/2006/relationships/image" Target="../media/image8.svg"/><Relationship Id="rId9"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6.png"/><Relationship Id="rId10" Type="http://schemas.openxmlformats.org/officeDocument/2006/relationships/image" Target="../media/image8.svg"/><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11" Type="http://schemas.openxmlformats.org/officeDocument/2006/relationships/image" Target="../media/image19.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22.png"/><Relationship Id="rId3" Type="http://schemas.openxmlformats.org/officeDocument/2006/relationships/image" Target="../media/image4.png"/><Relationship Id="rId12"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8.png"/><Relationship Id="rId10" Type="http://schemas.openxmlformats.org/officeDocument/2006/relationships/image" Target="../media/image8.sv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0.png"/><Relationship Id="rId10" Type="http://schemas.openxmlformats.org/officeDocument/2006/relationships/image" Target="../media/image8.svg"/><Relationship Id="rId9"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3.png"/><Relationship Id="rId10" Type="http://schemas.openxmlformats.org/officeDocument/2006/relationships/image" Target="../media/image8.svg"/><Relationship Id="rId9"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4.png"/><Relationship Id="rId10" Type="http://schemas.openxmlformats.org/officeDocument/2006/relationships/image" Target="../media/image8.svg"/><Relationship Id="rId9" Type="http://schemas.openxmlformats.org/officeDocument/2006/relationships/image" Target="../media/image1.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4.png"/><Relationship Id="rId10" Type="http://schemas.openxmlformats.org/officeDocument/2006/relationships/image" Target="../media/image8.svg"/><Relationship Id="rId9" Type="http://schemas.openxmlformats.org/officeDocument/2006/relationships/image" Target="../media/image1.png"/></Relationships>
</file>

<file path=ppt/slides/_rels/slide3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5.png"/><Relationship Id="rId10" Type="http://schemas.openxmlformats.org/officeDocument/2006/relationships/image" Target="../media/image8.svg"/><Relationship Id="rId9" Type="http://schemas.openxmlformats.org/officeDocument/2006/relationships/image" Target="../media/image1.png"/></Relationships>
</file>

<file path=ppt/slides/_rels/slide3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6.png"/><Relationship Id="rId10"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2">
            <a:extLst>
              <a:ext uri="{96DAC541-7B7A-43D3-8B79-37D633B846F1}">
                <asvg:svgBlip xmlns:asvg="http://schemas.microsoft.com/office/drawing/2016/SVG/main" xmlns="" r:embed="rId10"/>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a16="http://schemas.microsoft.com/office/drawing/2014/main" xmlns=""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13" name="Rectangle: Rounded Corners 33">
            <a:extLst>
              <a:ext uri="{FF2B5EF4-FFF2-40B4-BE49-F238E27FC236}">
                <a16:creationId xmlns:a16="http://schemas.microsoft.com/office/drawing/2014/main" xmlns="" id="{15C30772-0DD8-7BE1-E943-20DE696CFBEA}"/>
              </a:ext>
            </a:extLst>
          </p:cNvPr>
          <p:cNvSpPr/>
          <p:nvPr/>
        </p:nvSpPr>
        <p:spPr>
          <a:xfrm>
            <a:off x="4752373" y="4509120"/>
            <a:ext cx="4176464" cy="1309391"/>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6</a:t>
            </a:r>
            <a:endParaRPr lang="en-US" sz="2800" b="1" dirty="0">
              <a:solidFill>
                <a:srgbClr val="FF0000"/>
              </a:solidFill>
            </a:endParaRPr>
          </a:p>
          <a:p>
            <a:pPr algn="ctr"/>
            <a:r>
              <a:rPr lang="en-US" sz="2000" b="1" dirty="0" smtClean="0">
                <a:solidFill>
                  <a:srgbClr val="C00000"/>
                </a:solidFill>
              </a:rPr>
              <a:t>Tools for </a:t>
            </a:r>
          </a:p>
          <a:p>
            <a:pPr algn="ctr"/>
            <a:r>
              <a:rPr lang="en-US" sz="2000" b="1" dirty="0" smtClean="0">
                <a:solidFill>
                  <a:srgbClr val="C00000"/>
                </a:solidFill>
              </a:rPr>
              <a:t>Managing Project Quality</a:t>
            </a:r>
            <a:endParaRPr lang="en-US" sz="2000" b="1" dirty="0">
              <a:solidFill>
                <a:srgbClr val="C00000"/>
              </a:solidFill>
              <a:cs typeface="Tajawal Medium" panose="00000600000000000000" pitchFamily="2" charset="-78"/>
            </a:endParaRPr>
          </a:p>
        </p:txBody>
      </p:sp>
      <p:pic>
        <p:nvPicPr>
          <p:cNvPr id="14" name="Picture 32">
            <a:extLst>
              <a:ext uri="{FF2B5EF4-FFF2-40B4-BE49-F238E27FC236}">
                <a16:creationId xmlns:a16="http://schemas.microsoft.com/office/drawing/2014/main" xmlns=""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a16="http://schemas.microsoft.com/office/drawing/2014/main" xmlns=""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a16="http://schemas.microsoft.com/office/drawing/2014/main" xmlns=""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a16="http://schemas.microsoft.com/office/drawing/2014/main" xmlns="" id="{D4AF3B79-7C62-249A-6AAB-EA6585FAC59E}"/>
              </a:ext>
            </a:extLst>
          </p:cNvPr>
          <p:cNvPicPr>
            <a:picLocks noChangeAspect="1"/>
          </p:cNvPicPr>
          <p:nvPr/>
        </p:nvPicPr>
        <p:blipFill>
          <a:blip r:embed="rId1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20"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5506274"/>
      </p:ext>
    </p:extLst>
  </p:cSld>
  <p:clrMapOvr>
    <a:masterClrMapping/>
  </p:clrMapOvr>
  <mc:AlternateContent xmlns:mc="http://schemas.openxmlformats.org/markup-compatibility/2006">
    <mc:Choice xmlns:p14="http://schemas.microsoft.com/office/powerpoint/2010/main" Requires="p14">
      <p:transition spd="slow" p14:dur="2000" advTm="110741"/>
    </mc:Choice>
    <mc:Fallback>
      <p:transition spd="slow" advTm="11074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4104456283"/>
              </p:ext>
            </p:extLst>
          </p:nvPr>
        </p:nvGraphicFramePr>
        <p:xfrm>
          <a:off x="393700" y="2420888"/>
          <a:ext cx="4998327" cy="3177271"/>
        </p:xfrm>
        <a:graphic>
          <a:graphicData uri="http://schemas.openxmlformats.org/drawingml/2006/table">
            <a:tbl>
              <a:tblPr rtl="1" firstRow="1" bandRow="1">
                <a:tableStyleId>{5C22544A-7EE6-4342-B048-85BDC9FD1C3A}</a:tableStyleId>
              </a:tblPr>
              <a:tblGrid>
                <a:gridCol w="4998327"/>
              </a:tblGrid>
              <a:tr h="489821">
                <a:tc>
                  <a:txBody>
                    <a:bodyPr/>
                    <a:lstStyle/>
                    <a:p>
                      <a:pPr marL="342900" indent="-342900" algn="l" rtl="0">
                        <a:buAutoNum type="arabicPeriod"/>
                      </a:pPr>
                      <a:r>
                        <a:rPr lang="en-US" sz="1800" b="1" kern="1200" dirty="0" smtClean="0">
                          <a:solidFill>
                            <a:srgbClr val="C00000"/>
                          </a:solidFill>
                          <a:latin typeface="+mn-lt"/>
                          <a:ea typeface="+mn-ea"/>
                          <a:cs typeface="+mn-cs"/>
                        </a:rPr>
                        <a:t>Collecting and Understanding Project Data</a:t>
                      </a:r>
                    </a:p>
                  </a:txBody>
                  <a:tcPr>
                    <a:solidFill>
                      <a:schemeClr val="accent3">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a:t>
                      </a:r>
                      <a:r>
                        <a:rPr lang="en-US" b="1" dirty="0" smtClean="0">
                          <a:solidFill>
                            <a:srgbClr val="C00000"/>
                          </a:solidFill>
                        </a:rPr>
                        <a:t>Tools for Collecting Data</a:t>
                      </a:r>
                      <a:endParaRPr lang="en-US" sz="1800" b="1" kern="1200" dirty="0" smtClean="0">
                        <a:solidFill>
                          <a:srgbClr val="C00000"/>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t>2.1</a:t>
                      </a:r>
                      <a:r>
                        <a:rPr lang="en-US" sz="2000" b="0" baseline="0" dirty="0" smtClean="0"/>
                        <a:t> </a:t>
                      </a:r>
                      <a:r>
                        <a:rPr lang="en-US" dirty="0" smtClean="0"/>
                        <a:t>Check Sheet</a:t>
                      </a:r>
                      <a:endParaRPr lang="ar-SA" sz="2000" b="0" dirty="0" smtClean="0"/>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C00000"/>
                          </a:solidFill>
                          <a:latin typeface="+mn-lt"/>
                          <a:ea typeface="+mn-ea"/>
                          <a:cs typeface="+mn-cs"/>
                        </a:rPr>
                        <a:t>3- Tools for Understanding Data</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3.1 Graphs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3.2 Histograms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3.3 Pareto Charts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3.4 Scatter Diagrams</a:t>
                      </a:r>
                      <a:endParaRPr lang="ar-SA" sz="1800" b="1" kern="1200" dirty="0" smtClean="0">
                        <a:solidFill>
                          <a:srgbClr val="C00000"/>
                        </a:solidFill>
                        <a:latin typeface="+mn-lt"/>
                        <a:ea typeface="+mn-ea"/>
                        <a:cs typeface="+mn-cs"/>
                      </a:endParaRPr>
                    </a:p>
                  </a:txBody>
                  <a:tcPr>
                    <a:solidFill>
                      <a:schemeClr val="accent3">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4- Summary</a:t>
                      </a:r>
                      <a:endParaRPr lang="ar-SA" sz="2000" b="1" dirty="0" smtClean="0">
                        <a:solidFill>
                          <a:srgbClr val="C00000"/>
                        </a:solidFill>
                      </a:endParaRPr>
                    </a:p>
                  </a:txBody>
                  <a:tcPr>
                    <a:solidFill>
                      <a:schemeClr val="accent3">
                        <a:lumMod val="40000"/>
                        <a:lumOff val="6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696" y="1100667"/>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42408" y="2505310"/>
            <a:ext cx="3580333" cy="2749424"/>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6575901"/>
      </p:ext>
    </p:extLst>
  </p:cSld>
  <p:clrMapOvr>
    <a:masterClrMapping/>
  </p:clrMapOvr>
  <mc:AlternateContent xmlns:mc="http://schemas.openxmlformats.org/markup-compatibility/2006">
    <mc:Choice xmlns:p14="http://schemas.microsoft.com/office/powerpoint/2010/main" Requires="p14">
      <p:transition spd="slow" p14:dur="2000" advTm="95788"/>
    </mc:Choice>
    <mc:Fallback>
      <p:transition spd="slow" advTm="9578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852917" y="1427215"/>
            <a:ext cx="5933932" cy="461665"/>
          </a:xfrm>
          <a:prstGeom prst="rect">
            <a:avLst/>
          </a:prstGeom>
        </p:spPr>
        <p:txBody>
          <a:bodyPr wrap="none">
            <a:spAutoFit/>
          </a:bodyPr>
          <a:lstStyle/>
          <a:p>
            <a:pPr marL="342900" indent="-342900" algn="l" rtl="0">
              <a:buAutoNum type="arabicPeriod"/>
            </a:pPr>
            <a:r>
              <a:rPr lang="en-US" sz="2400" b="1" dirty="0">
                <a:solidFill>
                  <a:srgbClr val="C00000"/>
                </a:solidFill>
              </a:rPr>
              <a:t>Collecting and Understanding Project Data</a:t>
            </a:r>
          </a:p>
        </p:txBody>
      </p:sp>
      <p:sp>
        <p:nvSpPr>
          <p:cNvPr id="7" name="مستطيل 6"/>
          <p:cNvSpPr/>
          <p:nvPr/>
        </p:nvSpPr>
        <p:spPr>
          <a:xfrm>
            <a:off x="672238" y="1959522"/>
            <a:ext cx="3395706" cy="3139321"/>
          </a:xfrm>
          <a:prstGeom prst="rect">
            <a:avLst/>
          </a:prstGeom>
        </p:spPr>
        <p:txBody>
          <a:bodyPr wrap="square">
            <a:spAutoFit/>
          </a:bodyPr>
          <a:lstStyle/>
          <a:p>
            <a:pPr algn="l" rtl="0"/>
            <a:r>
              <a:rPr lang="en-US" dirty="0" smtClean="0"/>
              <a:t>The evolution of quality theory and practice has created a number of tools that may be applied to managing project quality. The tools described in the following lectures constitute a set that is generally relevant to project management. Other quality tools may be useful, depending on the project situation</a:t>
            </a:r>
            <a:r>
              <a:rPr lang="en-US" dirty="0" smtClean="0"/>
              <a:t>.</a:t>
            </a:r>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2060848"/>
            <a:ext cx="3744417" cy="3600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828288"/>
      </p:ext>
    </p:extLst>
  </p:cSld>
  <p:clrMapOvr>
    <a:masterClrMapping/>
  </p:clrMapOvr>
  <mc:AlternateContent xmlns:mc="http://schemas.openxmlformats.org/markup-compatibility/2006">
    <mc:Choice xmlns:p14="http://schemas.microsoft.com/office/powerpoint/2010/main" Requires="p14">
      <p:transition spd="slow" p14:dur="2000" advTm="125828"/>
    </mc:Choice>
    <mc:Fallback>
      <p:transition spd="slow" advTm="12582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748954" y="2060848"/>
            <a:ext cx="3506986" cy="3416320"/>
          </a:xfrm>
          <a:prstGeom prst="rect">
            <a:avLst/>
          </a:prstGeom>
        </p:spPr>
        <p:txBody>
          <a:bodyPr wrap="square">
            <a:spAutoFit/>
          </a:bodyPr>
          <a:lstStyle/>
          <a:p>
            <a:pPr algn="l" rtl="0"/>
            <a:r>
              <a:rPr lang="en-US" dirty="0"/>
              <a:t>Tools described here fall into five categories, including tools for:</a:t>
            </a:r>
          </a:p>
          <a:p>
            <a:pPr algn="l" rtl="0"/>
            <a:r>
              <a:rPr lang="en-US" dirty="0">
                <a:solidFill>
                  <a:srgbClr val="C00000"/>
                </a:solidFill>
              </a:rPr>
              <a:t>◆ Collecting data</a:t>
            </a:r>
            <a:r>
              <a:rPr lang="en-US" dirty="0"/>
              <a:t>. </a:t>
            </a:r>
          </a:p>
          <a:p>
            <a:pPr algn="l" rtl="0"/>
            <a:r>
              <a:rPr lang="en-US" dirty="0">
                <a:solidFill>
                  <a:srgbClr val="C00000"/>
                </a:solidFill>
              </a:rPr>
              <a:t>◆ Understanding data. </a:t>
            </a:r>
          </a:p>
          <a:p>
            <a:pPr algn="l" rtl="0"/>
            <a:r>
              <a:rPr lang="en-US" dirty="0"/>
              <a:t>◆ Understanding processes. </a:t>
            </a:r>
          </a:p>
          <a:p>
            <a:pPr algn="l" rtl="0"/>
            <a:r>
              <a:rPr lang="en-US" dirty="0"/>
              <a:t>◆ Analyzing processes. </a:t>
            </a:r>
          </a:p>
          <a:p>
            <a:pPr algn="l" rtl="0"/>
            <a:r>
              <a:rPr lang="en-US" dirty="0"/>
              <a:t>◆ Solving problems</a:t>
            </a:r>
            <a:r>
              <a:rPr lang="en-US" dirty="0" smtClean="0"/>
              <a:t>.</a:t>
            </a:r>
          </a:p>
          <a:p>
            <a:pPr algn="l" rtl="0"/>
            <a:r>
              <a:rPr lang="en-US" b="1" dirty="0">
                <a:solidFill>
                  <a:srgbClr val="FF0000"/>
                </a:solidFill>
              </a:rPr>
              <a:t>Very Important</a:t>
            </a:r>
            <a:r>
              <a:rPr lang="en-US" dirty="0"/>
              <a:t>, </a:t>
            </a:r>
            <a:r>
              <a:rPr lang="en-US" b="1" u="sng" dirty="0">
                <a:solidFill>
                  <a:srgbClr val="00B0F0"/>
                </a:solidFill>
              </a:rPr>
              <a:t>the number of defects or errors is not as important as the cost or the effect of the error</a:t>
            </a:r>
            <a:r>
              <a:rPr lang="en-US" b="1" dirty="0">
                <a:solidFill>
                  <a:srgbClr val="00B0F0"/>
                </a:solidFill>
              </a:rPr>
              <a:t>.</a:t>
            </a:r>
            <a:endParaRPr lang="ar-SA" b="1" dirty="0">
              <a:solidFill>
                <a:srgbClr val="00B0F0"/>
              </a:solidFill>
            </a:endParaRPr>
          </a:p>
          <a:p>
            <a:pPr algn="l" rtl="0"/>
            <a:endParaRPr lang="ar-SA" dirty="0"/>
          </a:p>
        </p:txBody>
      </p:sp>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2060848"/>
            <a:ext cx="3744417" cy="3600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9335282"/>
      </p:ext>
    </p:extLst>
  </p:cSld>
  <p:clrMapOvr>
    <a:masterClrMapping/>
  </p:clrMapOvr>
  <mc:AlternateContent xmlns:mc="http://schemas.openxmlformats.org/markup-compatibility/2006">
    <mc:Choice xmlns:p14="http://schemas.microsoft.com/office/powerpoint/2010/main" Requires="p14">
      <p:transition spd="slow" p14:dur="2000" advTm="188354"/>
    </mc:Choice>
    <mc:Fallback>
      <p:transition spd="slow" advTm="1883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9" name="مستطيل 8"/>
          <p:cNvSpPr/>
          <p:nvPr/>
        </p:nvSpPr>
        <p:spPr>
          <a:xfrm>
            <a:off x="278292" y="1350548"/>
            <a:ext cx="3962276" cy="3477875"/>
          </a:xfrm>
          <a:prstGeom prst="rect">
            <a:avLst/>
          </a:prstGeom>
        </p:spPr>
        <p:txBody>
          <a:bodyPr wrap="square">
            <a:spAutoFit/>
          </a:bodyPr>
          <a:lstStyle/>
          <a:p>
            <a:pPr algn="l" rtl="0"/>
            <a:r>
              <a:rPr lang="en-US" sz="2000" dirty="0" smtClean="0"/>
              <a:t>The set includes the seven basic tools of quality described by Ishikawa in his book Guide to Quality Control.</a:t>
            </a:r>
          </a:p>
          <a:p>
            <a:pPr algn="l" rtl="0"/>
            <a:r>
              <a:rPr lang="en-US" sz="2000" dirty="0" smtClean="0"/>
              <a:t> ◆ Check sheet. </a:t>
            </a:r>
          </a:p>
          <a:p>
            <a:pPr algn="l" rtl="0"/>
            <a:r>
              <a:rPr lang="en-US" sz="2000" dirty="0" smtClean="0"/>
              <a:t>◆ Graph. </a:t>
            </a:r>
          </a:p>
          <a:p>
            <a:pPr algn="l" rtl="0"/>
            <a:r>
              <a:rPr lang="en-US" sz="2000" dirty="0" smtClean="0"/>
              <a:t>◆ Histogram. </a:t>
            </a:r>
          </a:p>
          <a:p>
            <a:pPr algn="l" rtl="0"/>
            <a:r>
              <a:rPr lang="en-US" sz="2000" dirty="0" smtClean="0"/>
              <a:t>◆ Pareto chart. </a:t>
            </a:r>
          </a:p>
          <a:p>
            <a:pPr algn="l" rtl="0"/>
            <a:r>
              <a:rPr lang="en-US" sz="2000" dirty="0" smtClean="0"/>
              <a:t>◆ Scatter diagram. </a:t>
            </a:r>
          </a:p>
          <a:p>
            <a:pPr algn="l" rtl="0"/>
            <a:r>
              <a:rPr lang="en-US" sz="2000" dirty="0" smtClean="0"/>
              <a:t>◆ Control chart. </a:t>
            </a:r>
          </a:p>
          <a:p>
            <a:pPr algn="l" rtl="0"/>
            <a:r>
              <a:rPr lang="en-US" sz="2000" dirty="0" smtClean="0"/>
              <a:t>◆ Cause and effect diagram.</a:t>
            </a:r>
            <a:endParaRPr lang="ar-SA" sz="2000" dirty="0"/>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67944" y="1268760"/>
            <a:ext cx="4536504"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5506607"/>
      </p:ext>
    </p:extLst>
  </p:cSld>
  <p:clrMapOvr>
    <a:masterClrMapping/>
  </p:clrMapOvr>
  <mc:AlternateContent xmlns:mc="http://schemas.openxmlformats.org/markup-compatibility/2006">
    <mc:Choice xmlns:p14="http://schemas.microsoft.com/office/powerpoint/2010/main" Requires="p14">
      <p:transition spd="slow" p14:dur="2000" advTm="81854"/>
    </mc:Choice>
    <mc:Fallback>
      <p:transition spd="slow" advTm="8185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267772" y="1374360"/>
            <a:ext cx="5168323" cy="4401205"/>
          </a:xfrm>
          <a:prstGeom prst="rect">
            <a:avLst/>
          </a:prstGeom>
        </p:spPr>
        <p:txBody>
          <a:bodyPr wrap="square">
            <a:spAutoFit/>
          </a:bodyPr>
          <a:lstStyle/>
          <a:p>
            <a:pPr algn="l" rtl="0"/>
            <a:r>
              <a:rPr lang="en-US" sz="2000" dirty="0" smtClean="0"/>
              <a:t>Seven additional tools are: </a:t>
            </a:r>
          </a:p>
          <a:p>
            <a:pPr algn="l" rtl="0"/>
            <a:r>
              <a:rPr lang="en-US" sz="2000" dirty="0" smtClean="0"/>
              <a:t>◆ Flow chart. </a:t>
            </a:r>
          </a:p>
          <a:p>
            <a:pPr algn="l" rtl="0"/>
            <a:r>
              <a:rPr lang="en-US" sz="2000" dirty="0" smtClean="0"/>
              <a:t>◆ Run chart. </a:t>
            </a:r>
          </a:p>
          <a:p>
            <a:pPr algn="l" rtl="0"/>
            <a:r>
              <a:rPr lang="en-US" sz="2000" dirty="0" smtClean="0"/>
              <a:t>◆ Brainstorming. </a:t>
            </a:r>
          </a:p>
          <a:p>
            <a:pPr algn="l" rtl="0"/>
            <a:r>
              <a:rPr lang="en-US" sz="2000" dirty="0" smtClean="0"/>
              <a:t>◆ Affinity diagram. </a:t>
            </a:r>
          </a:p>
          <a:p>
            <a:pPr algn="l" rtl="0"/>
            <a:r>
              <a:rPr lang="en-US" sz="2000" dirty="0" smtClean="0"/>
              <a:t>◆ Nominal group technique and </a:t>
            </a:r>
            <a:r>
              <a:rPr lang="en-US" sz="2000" dirty="0" err="1" smtClean="0"/>
              <a:t>multivoting</a:t>
            </a:r>
            <a:r>
              <a:rPr lang="en-US" sz="2000" dirty="0" smtClean="0"/>
              <a:t>. </a:t>
            </a:r>
          </a:p>
          <a:p>
            <a:pPr algn="l" rtl="0"/>
            <a:r>
              <a:rPr lang="en-US" sz="2000" dirty="0" smtClean="0"/>
              <a:t>◆ Force field analysis. </a:t>
            </a:r>
          </a:p>
          <a:p>
            <a:pPr algn="l" rtl="0"/>
            <a:r>
              <a:rPr lang="en-US" sz="2000" dirty="0" smtClean="0"/>
              <a:t>◆ Pillar diagram.</a:t>
            </a:r>
          </a:p>
          <a:p>
            <a:pPr algn="l" rtl="0"/>
            <a:r>
              <a:rPr lang="en-US" sz="2000" dirty="0" smtClean="0"/>
              <a:t>The set also includes two tools, compliance matrix and peer review, that are related to general management, but are so common in use and so relevant to project quality management that any discussion would be incomplete without them.</a:t>
            </a:r>
            <a:endParaRPr lang="ar-SA" sz="1900" dirty="0"/>
          </a:p>
        </p:txBody>
      </p:sp>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772816"/>
            <a:ext cx="3756843" cy="360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8755798"/>
      </p:ext>
    </p:extLst>
  </p:cSld>
  <p:clrMapOvr>
    <a:masterClrMapping/>
  </p:clrMapOvr>
  <mc:AlternateContent xmlns:mc="http://schemas.openxmlformats.org/markup-compatibility/2006">
    <mc:Choice xmlns:p14="http://schemas.microsoft.com/office/powerpoint/2010/main" Requires="p14">
      <p:transition spd="slow" p14:dur="2000" advTm="140870"/>
    </mc:Choice>
    <mc:Fallback>
      <p:transition spd="slow" advTm="14087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5" y="1484784"/>
            <a:ext cx="8087133" cy="1477328"/>
          </a:xfrm>
          <a:prstGeom prst="rect">
            <a:avLst/>
          </a:prstGeom>
        </p:spPr>
        <p:txBody>
          <a:bodyPr wrap="square">
            <a:spAutoFit/>
          </a:bodyPr>
          <a:lstStyle/>
          <a:p>
            <a:pPr algn="l" rtl="0"/>
            <a:r>
              <a:rPr lang="en-US" b="1" dirty="0" smtClean="0">
                <a:solidFill>
                  <a:srgbClr val="C00000"/>
                </a:solidFill>
              </a:rPr>
              <a:t>2- Tools for Collecting Data:</a:t>
            </a:r>
          </a:p>
          <a:p>
            <a:pPr algn="l" rtl="0"/>
            <a:r>
              <a:rPr lang="en-US" dirty="0" smtClean="0"/>
              <a:t> Improper or incomplete collection of data is a fundamental error with an effect that may be magnified many times by subsequent action. Data may be collected in an ad hoc fashion by a quick scan, word of mouth, or even assumption. All of these methods yield unsatisfactory results. A more deliberate method is necessary.</a:t>
            </a:r>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04193" y="2962112"/>
            <a:ext cx="5431830" cy="3232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495031" y="4765647"/>
            <a:ext cx="1371273" cy="369332"/>
          </a:xfrm>
          <a:prstGeom prst="rect">
            <a:avLst/>
          </a:prstGeom>
        </p:spPr>
        <p:txBody>
          <a:bodyPr wrap="none">
            <a:spAutoFit/>
          </a:bodyPr>
          <a:lstStyle/>
          <a:p>
            <a:pPr lvl="0" algn="l" rtl="0"/>
            <a:r>
              <a:rPr lang="en-US" b="1" dirty="0">
                <a:solidFill>
                  <a:srgbClr val="C00000"/>
                </a:solidFill>
              </a:rPr>
              <a:t>Check sheet </a:t>
            </a:r>
            <a:endParaRPr lang="ar-SA" b="1" dirty="0">
              <a:solidFill>
                <a:srgbClr val="C00000"/>
              </a:solidFill>
            </a:endParaRPr>
          </a:p>
        </p:txBody>
      </p:sp>
    </p:spTree>
    <p:extLst>
      <p:ext uri="{BB962C8B-B14F-4D97-AF65-F5344CB8AC3E}">
        <p14:creationId xmlns:p14="http://schemas.microsoft.com/office/powerpoint/2010/main" val="1025547814"/>
      </p:ext>
    </p:extLst>
  </p:cSld>
  <p:clrMapOvr>
    <a:masterClrMapping/>
  </p:clrMapOvr>
  <mc:AlternateContent xmlns:mc="http://schemas.openxmlformats.org/markup-compatibility/2006">
    <mc:Choice xmlns:p14="http://schemas.microsoft.com/office/powerpoint/2010/main" Requires="p14">
      <p:transition spd="slow" p14:dur="2000" advTm="194346"/>
    </mc:Choice>
    <mc:Fallback>
      <p:transition spd="slow" advTm="19434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67544" y="1340768"/>
            <a:ext cx="4032448" cy="3693319"/>
          </a:xfrm>
          <a:prstGeom prst="rect">
            <a:avLst/>
          </a:prstGeom>
        </p:spPr>
        <p:txBody>
          <a:bodyPr wrap="square">
            <a:spAutoFit/>
          </a:bodyPr>
          <a:lstStyle/>
          <a:p>
            <a:pPr algn="l" rtl="0"/>
            <a:r>
              <a:rPr lang="en-US" b="1" dirty="0" smtClean="0">
                <a:solidFill>
                  <a:srgbClr val="C00000"/>
                </a:solidFill>
              </a:rPr>
              <a:t>2.1 What </a:t>
            </a:r>
            <a:r>
              <a:rPr lang="en-US" b="1" dirty="0">
                <a:solidFill>
                  <a:srgbClr val="C00000"/>
                </a:solidFill>
              </a:rPr>
              <a:t>is a Check sheet</a:t>
            </a:r>
            <a:r>
              <a:rPr lang="en-US" b="1" dirty="0" smtClean="0">
                <a:solidFill>
                  <a:srgbClr val="C00000"/>
                </a:solidFill>
              </a:rPr>
              <a:t>?</a:t>
            </a:r>
          </a:p>
          <a:p>
            <a:pPr algn="l" rtl="0"/>
            <a:endParaRPr lang="en-US" dirty="0"/>
          </a:p>
          <a:p>
            <a:pPr algn="l" rtl="0"/>
            <a:r>
              <a:rPr lang="en-US" dirty="0"/>
              <a:t>Basically, a check sheet is a form of the document for organizing and collecting data in a real-time process or in a location where the data is generated. The data we collected can either be qualitative or quantitative. </a:t>
            </a:r>
            <a:r>
              <a:rPr lang="en-US" dirty="0">
                <a:solidFill>
                  <a:srgbClr val="C00000"/>
                </a:solidFill>
              </a:rPr>
              <a:t>When the data is quantitative, the check sheet is also called a tally sheet.</a:t>
            </a:r>
            <a:br>
              <a:rPr lang="en-US" dirty="0">
                <a:solidFill>
                  <a:srgbClr val="C00000"/>
                </a:solidFill>
              </a:rPr>
            </a:br>
            <a:r>
              <a:rPr lang="en-US" dirty="0"/>
              <a:t>It is very important to understand which form is to use for the intended purpose and so we can make good use of it. </a:t>
            </a:r>
          </a:p>
        </p:txBody>
      </p:sp>
      <p:pic>
        <p:nvPicPr>
          <p:cNvPr id="10243"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1916832"/>
            <a:ext cx="3986265" cy="333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1027719"/>
      </p:ext>
    </p:extLst>
  </p:cSld>
  <p:clrMapOvr>
    <a:masterClrMapping/>
  </p:clrMapOvr>
  <mc:AlternateContent xmlns:mc="http://schemas.openxmlformats.org/markup-compatibility/2006">
    <mc:Choice xmlns:p14="http://schemas.microsoft.com/office/powerpoint/2010/main" Requires="p14">
      <p:transition spd="slow" p14:dur="2000" advTm="167831"/>
    </mc:Choice>
    <mc:Fallback>
      <p:transition spd="slow" advTm="16783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87192" y="1412776"/>
            <a:ext cx="4400832" cy="3970318"/>
          </a:xfrm>
          <a:prstGeom prst="rect">
            <a:avLst/>
          </a:prstGeom>
        </p:spPr>
        <p:txBody>
          <a:bodyPr wrap="square">
            <a:spAutoFit/>
          </a:bodyPr>
          <a:lstStyle/>
          <a:p>
            <a:pPr algn="l" rtl="0"/>
            <a:r>
              <a:rPr lang="en-US" b="1" dirty="0" smtClean="0">
                <a:solidFill>
                  <a:srgbClr val="C00000"/>
                </a:solidFill>
              </a:rPr>
              <a:t>Usage of check sheets:</a:t>
            </a:r>
          </a:p>
          <a:p>
            <a:pPr algn="l" rtl="0"/>
            <a:r>
              <a:rPr lang="en-US" b="1" dirty="0" smtClean="0">
                <a:solidFill>
                  <a:srgbClr val="00B0F0"/>
                </a:solidFill>
              </a:rPr>
              <a:t>Probability distribution of a process</a:t>
            </a:r>
            <a:r>
              <a:rPr lang="en-US" dirty="0" smtClean="0">
                <a:solidFill>
                  <a:srgbClr val="00B0F0"/>
                </a:solidFill>
              </a:rPr>
              <a:t> : </a:t>
            </a:r>
            <a:r>
              <a:rPr lang="en-US" dirty="0" smtClean="0"/>
              <a:t>To get the visualize form of the distribution of a process. It is a frequency distribution tally sheets which are used to create a histogram and so we can check the outlook of a process.</a:t>
            </a:r>
          </a:p>
          <a:p>
            <a:pPr algn="l" rtl="0"/>
            <a:r>
              <a:rPr lang="en-US" b="1" dirty="0" smtClean="0">
                <a:solidFill>
                  <a:srgbClr val="00B0F0"/>
                </a:solidFill>
              </a:rPr>
              <a:t>Identification of defect type</a:t>
            </a:r>
            <a:r>
              <a:rPr lang="en-US" dirty="0" smtClean="0">
                <a:solidFill>
                  <a:srgbClr val="00B0F0"/>
                </a:solidFill>
              </a:rPr>
              <a:t> :</a:t>
            </a:r>
            <a:r>
              <a:rPr lang="en-US" dirty="0" smtClean="0"/>
              <a:t>Here we can categorize all the defects types and lists in the form of frequency distribution table. Then we can plot a bar chart to check the occurrence of defect types.</a:t>
            </a:r>
          </a:p>
          <a:p>
            <a:pPr algn="l" rtl="0"/>
            <a:r>
              <a:rPr lang="en-US" b="1" dirty="0" smtClean="0">
                <a:solidFill>
                  <a:srgbClr val="00B0F0"/>
                </a:solidFill>
              </a:rPr>
              <a:t>Identification of defect by location</a:t>
            </a:r>
            <a:r>
              <a:rPr lang="en-US" dirty="0" smtClean="0">
                <a:solidFill>
                  <a:srgbClr val="00B0F0"/>
                </a:solidFill>
              </a:rPr>
              <a:t> : </a:t>
            </a:r>
            <a:r>
              <a:rPr lang="en-US" dirty="0" smtClean="0"/>
              <a:t>We can detect the defects in which location it occurs. </a:t>
            </a:r>
            <a:endParaRPr lang="en-US" dirty="0"/>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1700808"/>
            <a:ext cx="3816424"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1031549"/>
      </p:ext>
    </p:extLst>
  </p:cSld>
  <p:clrMapOvr>
    <a:masterClrMapping/>
  </p:clrMapOvr>
  <mc:AlternateContent xmlns:mc="http://schemas.openxmlformats.org/markup-compatibility/2006">
    <mc:Choice xmlns:p14="http://schemas.microsoft.com/office/powerpoint/2010/main" Requires="p14">
      <p:transition spd="slow" p14:dur="2000" advTm="253346"/>
    </mc:Choice>
    <mc:Fallback>
      <p:transition spd="slow" advTm="25334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81584" y="1648832"/>
            <a:ext cx="4234432" cy="3416320"/>
          </a:xfrm>
          <a:prstGeom prst="rect">
            <a:avLst/>
          </a:prstGeom>
        </p:spPr>
        <p:txBody>
          <a:bodyPr wrap="square">
            <a:spAutoFit/>
          </a:bodyPr>
          <a:lstStyle/>
          <a:p>
            <a:pPr algn="l" rtl="0"/>
            <a:r>
              <a:rPr lang="en-US" b="1" dirty="0">
                <a:solidFill>
                  <a:srgbClr val="C00000"/>
                </a:solidFill>
              </a:rPr>
              <a:t>Check sheet format (Design specification)</a:t>
            </a:r>
          </a:p>
          <a:p>
            <a:pPr algn="l" rtl="0"/>
            <a:r>
              <a:rPr lang="en-US" dirty="0"/>
              <a:t>We can design in accordance with our requirement but we should keep in mind that it is well designed for the intended use. </a:t>
            </a:r>
            <a:endParaRPr lang="en-US" dirty="0" smtClean="0"/>
          </a:p>
          <a:p>
            <a:pPr algn="l" rtl="0"/>
            <a:r>
              <a:rPr lang="en-US" dirty="0" smtClean="0"/>
              <a:t>Following </a:t>
            </a:r>
            <a:r>
              <a:rPr lang="en-US" dirty="0"/>
              <a:t>are some of the common points which are included in the format are</a:t>
            </a:r>
            <a:r>
              <a:rPr lang="en-US" dirty="0" smtClean="0"/>
              <a:t>:-</a:t>
            </a:r>
          </a:p>
          <a:p>
            <a:pPr marL="285750" indent="-285750" algn="l" rtl="0">
              <a:buFont typeface="Arial" panose="020B0604020202020204" pitchFamily="34" charset="0"/>
              <a:buChar char="•"/>
            </a:pPr>
            <a:r>
              <a:rPr lang="en-US" dirty="0" smtClean="0"/>
              <a:t>Name </a:t>
            </a:r>
            <a:r>
              <a:rPr lang="en-US" dirty="0"/>
              <a:t>of the </a:t>
            </a:r>
            <a:r>
              <a:rPr lang="en-US" dirty="0" smtClean="0"/>
              <a:t>operator</a:t>
            </a:r>
          </a:p>
          <a:p>
            <a:pPr marL="285750" indent="-285750" algn="l" rtl="0">
              <a:buFont typeface="Arial" panose="020B0604020202020204" pitchFamily="34" charset="0"/>
              <a:buChar char="•"/>
            </a:pPr>
            <a:r>
              <a:rPr lang="en-US" dirty="0" smtClean="0"/>
              <a:t>Types </a:t>
            </a:r>
            <a:r>
              <a:rPr lang="en-US" dirty="0"/>
              <a:t>of data </a:t>
            </a:r>
            <a:r>
              <a:rPr lang="en-US" dirty="0" smtClean="0"/>
              <a:t>collected</a:t>
            </a:r>
          </a:p>
          <a:p>
            <a:pPr marL="285750" indent="-285750" algn="l" rtl="0">
              <a:buFont typeface="Arial" panose="020B0604020202020204" pitchFamily="34" charset="0"/>
              <a:buChar char="•"/>
            </a:pPr>
            <a:r>
              <a:rPr lang="en-US" dirty="0" smtClean="0"/>
              <a:t>Location </a:t>
            </a:r>
            <a:r>
              <a:rPr lang="en-US" dirty="0"/>
              <a:t>of data collection took </a:t>
            </a:r>
            <a:r>
              <a:rPr lang="en-US" dirty="0" smtClean="0"/>
              <a:t>place</a:t>
            </a:r>
          </a:p>
          <a:p>
            <a:pPr marL="285750" indent="-285750" algn="l" rtl="0">
              <a:buFont typeface="Arial" panose="020B0604020202020204" pitchFamily="34" charset="0"/>
              <a:buChar char="•"/>
            </a:pPr>
            <a:r>
              <a:rPr lang="en-US" dirty="0" smtClean="0"/>
              <a:t>Data </a:t>
            </a:r>
            <a:r>
              <a:rPr lang="en-US" dirty="0"/>
              <a:t>collection </a:t>
            </a:r>
            <a:r>
              <a:rPr lang="en-US" dirty="0" smtClean="0"/>
              <a:t>schedules</a:t>
            </a:r>
          </a:p>
          <a:p>
            <a:pPr marL="285750" indent="-285750" algn="l" rtl="0">
              <a:buFont typeface="Arial" panose="020B0604020202020204" pitchFamily="34" charset="0"/>
              <a:buChar char="•"/>
            </a:pPr>
            <a:r>
              <a:rPr lang="en-US" dirty="0" smtClean="0"/>
              <a:t>Reason </a:t>
            </a:r>
            <a:r>
              <a:rPr lang="en-US" dirty="0"/>
              <a:t>for collecting data and so on.</a:t>
            </a: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2060848"/>
            <a:ext cx="4351710" cy="3232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4204697"/>
      </p:ext>
    </p:extLst>
  </p:cSld>
  <p:clrMapOvr>
    <a:masterClrMapping/>
  </p:clrMapOvr>
  <mc:AlternateContent xmlns:mc="http://schemas.openxmlformats.org/markup-compatibility/2006">
    <mc:Choice xmlns:p14="http://schemas.microsoft.com/office/powerpoint/2010/main" Requires="p14">
      <p:transition spd="slow" p14:dur="2000" advTm="201806"/>
    </mc:Choice>
    <mc:Fallback>
      <p:transition spd="slow" advTm="2018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539551" y="2038349"/>
            <a:ext cx="4248474" cy="2585323"/>
          </a:xfrm>
          <a:prstGeom prst="rect">
            <a:avLst/>
          </a:prstGeom>
        </p:spPr>
        <p:txBody>
          <a:bodyPr wrap="square">
            <a:spAutoFit/>
          </a:bodyPr>
          <a:lstStyle/>
          <a:p>
            <a:pPr algn="l" rtl="0"/>
            <a:r>
              <a:rPr lang="en-US" b="1" dirty="0">
                <a:solidFill>
                  <a:srgbClr val="C00000"/>
                </a:solidFill>
              </a:rPr>
              <a:t>Benefits of Check </a:t>
            </a:r>
            <a:r>
              <a:rPr lang="en-US" b="1" dirty="0" smtClean="0">
                <a:solidFill>
                  <a:srgbClr val="C00000"/>
                </a:solidFill>
              </a:rPr>
              <a:t>sheet</a:t>
            </a:r>
            <a:r>
              <a:rPr lang="en-US" dirty="0" smtClean="0">
                <a:solidFill>
                  <a:srgbClr val="C00000"/>
                </a:solidFill>
              </a:rPr>
              <a:t> </a:t>
            </a:r>
          </a:p>
          <a:p>
            <a:pPr algn="l" rtl="0"/>
            <a:r>
              <a:rPr lang="en-US" dirty="0" smtClean="0"/>
              <a:t>- It </a:t>
            </a:r>
            <a:r>
              <a:rPr lang="en-US" dirty="0"/>
              <a:t>is a basic quality tool and easy to </a:t>
            </a:r>
            <a:r>
              <a:rPr lang="en-US" dirty="0" smtClean="0"/>
              <a:t>demonstrate.</a:t>
            </a:r>
          </a:p>
          <a:p>
            <a:pPr algn="l" rtl="0"/>
            <a:r>
              <a:rPr lang="en-US" dirty="0" smtClean="0"/>
              <a:t>- Very </a:t>
            </a:r>
            <a:r>
              <a:rPr lang="en-US" dirty="0"/>
              <a:t>useful in process </a:t>
            </a:r>
            <a:r>
              <a:rPr lang="en-US" dirty="0" smtClean="0"/>
              <a:t>improvement.</a:t>
            </a:r>
          </a:p>
          <a:p>
            <a:pPr algn="l" rtl="0"/>
            <a:r>
              <a:rPr lang="en-US" dirty="0" smtClean="0"/>
              <a:t>- It </a:t>
            </a:r>
            <a:r>
              <a:rPr lang="en-US" dirty="0"/>
              <a:t>helps to make a better </a:t>
            </a:r>
            <a:r>
              <a:rPr lang="en-US" dirty="0" smtClean="0"/>
              <a:t>decision.</a:t>
            </a:r>
          </a:p>
          <a:p>
            <a:pPr algn="l" rtl="0"/>
            <a:r>
              <a:rPr lang="en-US" dirty="0" smtClean="0"/>
              <a:t>- It </a:t>
            </a:r>
            <a:r>
              <a:rPr lang="en-US" dirty="0"/>
              <a:t>is a versatile tool which can be used in many domains like manufacturing, pharmaceutical, service sector and so on.</a:t>
            </a:r>
          </a:p>
          <a:p>
            <a:pPr algn="l" rtl="0"/>
            <a:endParaRPr lang="en-US"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2038349"/>
            <a:ext cx="3960439" cy="237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8612573"/>
      </p:ext>
    </p:extLst>
  </p:cSld>
  <p:clrMapOvr>
    <a:masterClrMapping/>
  </p:clrMapOvr>
  <mc:AlternateContent xmlns:mc="http://schemas.openxmlformats.org/markup-compatibility/2006">
    <mc:Choice xmlns:p14="http://schemas.microsoft.com/office/powerpoint/2010/main" Requires="p14">
      <p:transition spd="slow" p14:dur="2000" advTm="123886"/>
    </mc:Choice>
    <mc:Fallback>
      <p:transition spd="slow" advTm="12388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8" name="مستطيل 7"/>
          <p:cNvSpPr/>
          <p:nvPr/>
        </p:nvSpPr>
        <p:spPr>
          <a:xfrm>
            <a:off x="2738622" y="1234927"/>
            <a:ext cx="3400611" cy="461665"/>
          </a:xfrm>
          <a:prstGeom prst="rect">
            <a:avLst/>
          </a:prstGeom>
        </p:spPr>
        <p:txBody>
          <a:bodyPr wrap="none">
            <a:spAutoFit/>
          </a:bodyPr>
          <a:lstStyle/>
          <a:p>
            <a:pPr algn="ctr">
              <a:defRPr/>
            </a:pPr>
            <a:r>
              <a:rPr lang="en-US" sz="2400" b="1" dirty="0" smtClean="0">
                <a:solidFill>
                  <a:srgbClr val="C00000"/>
                </a:solidFill>
              </a:rPr>
              <a:t>Checklist V. Check sheet </a:t>
            </a:r>
            <a:endParaRPr lang="en-US" sz="2400" dirty="0">
              <a:solidFill>
                <a:srgbClr val="C00000"/>
              </a:solidFill>
            </a:endParaRPr>
          </a:p>
        </p:txBody>
      </p:sp>
      <p:pic>
        <p:nvPicPr>
          <p:cNvPr id="11265" name="Picture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55" y="2248926"/>
            <a:ext cx="5431341" cy="341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36096" y="1603065"/>
            <a:ext cx="3471760" cy="2441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436096" y="4149080"/>
            <a:ext cx="3384376" cy="2211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559425"/>
      </p:ext>
    </p:extLst>
  </p:cSld>
  <p:clrMapOvr>
    <a:masterClrMapping/>
  </p:clrMapOvr>
  <mc:AlternateContent xmlns:mc="http://schemas.openxmlformats.org/markup-compatibility/2006">
    <mc:Choice xmlns:p14="http://schemas.microsoft.com/office/powerpoint/2010/main" Requires="p14">
      <p:transition spd="slow" p14:dur="2000" advTm="201248"/>
    </mc:Choice>
    <mc:Fallback>
      <p:transition spd="slow" advTm="20124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251520" y="1844824"/>
            <a:ext cx="4470091" cy="2031325"/>
          </a:xfrm>
          <a:prstGeom prst="rect">
            <a:avLst/>
          </a:prstGeom>
        </p:spPr>
        <p:txBody>
          <a:bodyPr wrap="square">
            <a:spAutoFit/>
          </a:bodyPr>
          <a:lstStyle/>
          <a:p>
            <a:pPr algn="just" rtl="0"/>
            <a:r>
              <a:rPr lang="en-US" b="1" dirty="0" smtClean="0">
                <a:solidFill>
                  <a:srgbClr val="C00000"/>
                </a:solidFill>
              </a:rPr>
              <a:t>3- Tools for Understanding Data</a:t>
            </a:r>
          </a:p>
          <a:p>
            <a:pPr algn="just" rtl="0"/>
            <a:r>
              <a:rPr lang="en-US" dirty="0" smtClean="0"/>
              <a:t> Four tools may be helpful to project managers to understand data: </a:t>
            </a:r>
          </a:p>
          <a:p>
            <a:pPr marL="285750" indent="-285750" algn="just" rtl="0">
              <a:buFont typeface="Arial" panose="020B0604020202020204" pitchFamily="34" charset="0"/>
              <a:buChar char="•"/>
            </a:pPr>
            <a:r>
              <a:rPr lang="en-US" dirty="0" smtClean="0"/>
              <a:t>Graphs, </a:t>
            </a:r>
          </a:p>
          <a:p>
            <a:pPr marL="285750" indent="-285750" algn="just" rtl="0">
              <a:buFont typeface="Arial" panose="020B0604020202020204" pitchFamily="34" charset="0"/>
              <a:buChar char="•"/>
            </a:pPr>
            <a:r>
              <a:rPr lang="en-US" dirty="0" smtClean="0"/>
              <a:t>Histograms,</a:t>
            </a:r>
          </a:p>
          <a:p>
            <a:pPr marL="285750" indent="-285750" algn="just" rtl="0">
              <a:buFont typeface="Arial" panose="020B0604020202020204" pitchFamily="34" charset="0"/>
              <a:buChar char="•"/>
            </a:pPr>
            <a:r>
              <a:rPr lang="en-US" dirty="0" smtClean="0"/>
              <a:t>Pareto charts, </a:t>
            </a:r>
          </a:p>
          <a:p>
            <a:pPr marL="285750" indent="-285750" algn="just" rtl="0">
              <a:buFont typeface="Arial" panose="020B0604020202020204" pitchFamily="34" charset="0"/>
              <a:buChar char="•"/>
            </a:pPr>
            <a:r>
              <a:rPr lang="en-US" dirty="0" smtClean="0"/>
              <a:t>And scatter diagrams.</a:t>
            </a:r>
            <a:endParaRPr lang="en-US" dirty="0"/>
          </a:p>
        </p:txBody>
      </p:sp>
      <p:sp>
        <p:nvSpPr>
          <p:cNvPr id="7" name="مستطيل ذو زوايا قطرية مستديرة 6"/>
          <p:cNvSpPr/>
          <p:nvPr/>
        </p:nvSpPr>
        <p:spPr>
          <a:xfrm>
            <a:off x="7020272" y="4221088"/>
            <a:ext cx="1728192" cy="1440160"/>
          </a:xfrm>
          <a:prstGeom prst="round2DiagRect">
            <a:avLst/>
          </a:prstGeom>
          <a:solidFill>
            <a:schemeClr val="accent6">
              <a:lumMod val="40000"/>
              <a:lumOff val="60000"/>
            </a:schemeClr>
          </a:solidFill>
          <a:effectLst>
            <a:glow rad="76200">
              <a:schemeClr val="accent3">
                <a:lumMod val="60000"/>
                <a:lumOff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solidFill>
                  <a:srgbClr val="C00000"/>
                </a:solidFill>
              </a:rPr>
              <a:t>Scatter diagrams</a:t>
            </a:r>
            <a:endParaRPr lang="ar-SA" b="1" dirty="0">
              <a:solidFill>
                <a:srgbClr val="C00000"/>
              </a:solidFill>
            </a:endParaRPr>
          </a:p>
        </p:txBody>
      </p:sp>
      <p:sp>
        <p:nvSpPr>
          <p:cNvPr id="9" name="مستطيل ذو زوايا قطرية مستديرة 8"/>
          <p:cNvSpPr/>
          <p:nvPr/>
        </p:nvSpPr>
        <p:spPr>
          <a:xfrm>
            <a:off x="827584" y="4229309"/>
            <a:ext cx="1728192" cy="1440160"/>
          </a:xfrm>
          <a:prstGeom prst="round2DiagRect">
            <a:avLst/>
          </a:prstGeom>
          <a:solidFill>
            <a:schemeClr val="accent6">
              <a:lumMod val="40000"/>
              <a:lumOff val="60000"/>
            </a:schemeClr>
          </a:solidFill>
          <a:effectLst>
            <a:glow rad="76200">
              <a:schemeClr val="accent3">
                <a:lumMod val="60000"/>
                <a:lumOff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0"/>
            <a:r>
              <a:rPr lang="en-US" b="1" dirty="0" smtClean="0">
                <a:solidFill>
                  <a:srgbClr val="C00000"/>
                </a:solidFill>
              </a:rPr>
              <a:t>Graphs</a:t>
            </a:r>
          </a:p>
        </p:txBody>
      </p:sp>
      <p:sp>
        <p:nvSpPr>
          <p:cNvPr id="10" name="مستطيل ذو زوايا قطرية مستديرة 9"/>
          <p:cNvSpPr/>
          <p:nvPr/>
        </p:nvSpPr>
        <p:spPr>
          <a:xfrm>
            <a:off x="2915816" y="4229309"/>
            <a:ext cx="1728192" cy="1440160"/>
          </a:xfrm>
          <a:prstGeom prst="round2DiagRect">
            <a:avLst/>
          </a:prstGeom>
          <a:solidFill>
            <a:schemeClr val="accent6">
              <a:lumMod val="40000"/>
              <a:lumOff val="60000"/>
            </a:schemeClr>
          </a:solidFill>
          <a:effectLst>
            <a:glow rad="76200">
              <a:schemeClr val="accent3">
                <a:lumMod val="60000"/>
                <a:lumOff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0"/>
            <a:r>
              <a:rPr lang="en-US" b="1" dirty="0" smtClean="0">
                <a:solidFill>
                  <a:srgbClr val="C00000"/>
                </a:solidFill>
              </a:rPr>
              <a:t>Histograms</a:t>
            </a:r>
          </a:p>
        </p:txBody>
      </p:sp>
      <p:sp>
        <p:nvSpPr>
          <p:cNvPr id="11" name="مستطيل ذو زوايا قطرية مستديرة 10"/>
          <p:cNvSpPr/>
          <p:nvPr/>
        </p:nvSpPr>
        <p:spPr>
          <a:xfrm>
            <a:off x="5004048" y="4229309"/>
            <a:ext cx="1728192" cy="1440160"/>
          </a:xfrm>
          <a:prstGeom prst="round2DiagRect">
            <a:avLst/>
          </a:prstGeom>
          <a:solidFill>
            <a:schemeClr val="accent6">
              <a:lumMod val="40000"/>
              <a:lumOff val="60000"/>
            </a:schemeClr>
          </a:solidFill>
          <a:effectLst>
            <a:glow rad="76200">
              <a:schemeClr val="accent3">
                <a:lumMod val="60000"/>
                <a:lumOff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smtClean="0">
                <a:solidFill>
                  <a:srgbClr val="C00000"/>
                </a:solidFill>
              </a:rPr>
              <a:t>Pareto charts</a:t>
            </a:r>
            <a:endParaRPr lang="ar-SA" b="1" dirty="0">
              <a:solidFill>
                <a:srgbClr val="C00000"/>
              </a:solidFill>
            </a:endParaRPr>
          </a:p>
        </p:txBody>
      </p:sp>
      <p:pic>
        <p:nvPicPr>
          <p:cNvPr id="92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92056" y="1695960"/>
            <a:ext cx="2116938" cy="2329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6978030"/>
      </p:ext>
    </p:extLst>
  </p:cSld>
  <p:clrMapOvr>
    <a:masterClrMapping/>
  </p:clrMapOvr>
  <mc:AlternateContent xmlns:mc="http://schemas.openxmlformats.org/markup-compatibility/2006">
    <mc:Choice xmlns:p14="http://schemas.microsoft.com/office/powerpoint/2010/main" Requires="p14">
      <p:transition spd="slow" p14:dur="2000" advTm="116608"/>
    </mc:Choice>
    <mc:Fallback>
      <p:transition spd="slow" advTm="11660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395536" y="1484784"/>
            <a:ext cx="4182059" cy="2554545"/>
          </a:xfrm>
          <a:prstGeom prst="rect">
            <a:avLst/>
          </a:prstGeom>
        </p:spPr>
        <p:txBody>
          <a:bodyPr wrap="square">
            <a:spAutoFit/>
          </a:bodyPr>
          <a:lstStyle/>
          <a:p>
            <a:pPr algn="just" rtl="0"/>
            <a:r>
              <a:rPr lang="en-US" sz="2000" b="1" dirty="0" smtClean="0">
                <a:solidFill>
                  <a:srgbClr val="C00000"/>
                </a:solidFill>
              </a:rPr>
              <a:t>3.1 Graphs</a:t>
            </a:r>
            <a:r>
              <a:rPr lang="en-US" sz="2000" dirty="0" smtClean="0"/>
              <a:t> </a:t>
            </a:r>
          </a:p>
          <a:p>
            <a:pPr algn="just" rtl="0"/>
            <a:r>
              <a:rPr lang="en-US" sz="2000" dirty="0" smtClean="0"/>
              <a:t>Graphs are one of Ishikawa’s seven basic tools. The purpose of a graph is to organize, summarize, and display data, usually over time. Ishikawa described three different types of graphs, including line graphs, bar graphs, and circle graphs.</a:t>
            </a:r>
            <a:endParaRPr lang="en-US" sz="2000" dirty="0"/>
          </a:p>
        </p:txBody>
      </p:sp>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66399" y="4039328"/>
            <a:ext cx="3240332" cy="1921999"/>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88024" y="1498267"/>
            <a:ext cx="3757613" cy="371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5742508"/>
      </p:ext>
    </p:extLst>
  </p:cSld>
  <p:clrMapOvr>
    <a:masterClrMapping/>
  </p:clrMapOvr>
  <mc:AlternateContent xmlns:mc="http://schemas.openxmlformats.org/markup-compatibility/2006">
    <mc:Choice xmlns:p14="http://schemas.microsoft.com/office/powerpoint/2010/main" Requires="p14">
      <p:transition spd="slow" p14:dur="2000" advTm="97685"/>
    </mc:Choice>
    <mc:Fallback>
      <p:transition spd="slow" advTm="9768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7" y="-603942"/>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67544" y="1412776"/>
            <a:ext cx="4176464" cy="3970318"/>
          </a:xfrm>
          <a:prstGeom prst="rect">
            <a:avLst/>
          </a:prstGeom>
        </p:spPr>
        <p:txBody>
          <a:bodyPr wrap="square">
            <a:spAutoFit/>
          </a:bodyPr>
          <a:lstStyle/>
          <a:p>
            <a:pPr algn="l" rtl="0"/>
            <a:r>
              <a:rPr lang="en-US" b="1" dirty="0" smtClean="0">
                <a:solidFill>
                  <a:srgbClr val="C00000"/>
                </a:solidFill>
              </a:rPr>
              <a:t>Four steps are involved in graphs format: </a:t>
            </a:r>
          </a:p>
          <a:p>
            <a:pPr marL="342900" indent="-342900" algn="l" rtl="0">
              <a:buAutoNum type="arabicPeriod"/>
            </a:pPr>
            <a:r>
              <a:rPr lang="en-US" b="1" dirty="0" smtClean="0"/>
              <a:t>Define events and data</a:t>
            </a:r>
            <a:r>
              <a:rPr lang="en-US" dirty="0" smtClean="0"/>
              <a:t>. </a:t>
            </a:r>
            <a:r>
              <a:rPr lang="en-US" dirty="0" smtClean="0"/>
              <a:t>It </a:t>
            </a:r>
            <a:r>
              <a:rPr lang="en-US" dirty="0" smtClean="0"/>
              <a:t>is important to determine what information will be addressed in the graph. </a:t>
            </a:r>
          </a:p>
          <a:p>
            <a:pPr marL="342900" indent="-342900" algn="l" rtl="0">
              <a:buAutoNum type="arabicPeriod"/>
            </a:pPr>
            <a:r>
              <a:rPr lang="en-US" b="1" dirty="0" smtClean="0"/>
              <a:t>Design the graph</a:t>
            </a:r>
            <a:r>
              <a:rPr lang="en-US" dirty="0" smtClean="0"/>
              <a:t>. Select the type of graph to be used, considering the data and the audience of the graph. </a:t>
            </a:r>
          </a:p>
          <a:p>
            <a:pPr marL="342900" indent="-342900" algn="l" rtl="0">
              <a:buAutoNum type="arabicPeriod"/>
            </a:pPr>
            <a:r>
              <a:rPr lang="en-US" b="1" dirty="0" smtClean="0"/>
              <a:t>Collect data</a:t>
            </a:r>
            <a:r>
              <a:rPr lang="en-US" dirty="0" smtClean="0"/>
              <a:t> if this has not already been done. A check sheet may be useful for this step. Data may be collected incrementally and cumulatively over time. </a:t>
            </a:r>
          </a:p>
          <a:p>
            <a:pPr marL="342900" indent="-342900" algn="l" rtl="0">
              <a:buAutoNum type="arabicPeriod"/>
            </a:pPr>
            <a:r>
              <a:rPr lang="en-US" b="1" dirty="0" smtClean="0"/>
              <a:t>Enter data. </a:t>
            </a:r>
            <a:r>
              <a:rPr lang="en-US" dirty="0" smtClean="0"/>
              <a:t>Prepare the graph by entering data.</a:t>
            </a:r>
            <a:endParaRPr lang="ar-SA" dirty="0"/>
          </a:p>
        </p:txBody>
      </p:sp>
      <p:pic>
        <p:nvPicPr>
          <p:cNvPr id="1331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91756" y="2011362"/>
            <a:ext cx="3684700" cy="2641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0847528"/>
      </p:ext>
    </p:extLst>
  </p:cSld>
  <p:clrMapOvr>
    <a:masterClrMapping/>
  </p:clrMapOvr>
  <mc:AlternateContent xmlns:mc="http://schemas.openxmlformats.org/markup-compatibility/2006">
    <mc:Choice xmlns:p14="http://schemas.microsoft.com/office/powerpoint/2010/main" Requires="p14">
      <p:transition spd="slow" p14:dur="2000" advTm="184172"/>
    </mc:Choice>
    <mc:Fallback>
      <p:transition spd="slow" advTm="18417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2987824" y="1246777"/>
            <a:ext cx="2723774" cy="369332"/>
          </a:xfrm>
          <a:prstGeom prst="rect">
            <a:avLst/>
          </a:prstGeom>
        </p:spPr>
        <p:txBody>
          <a:bodyPr wrap="square">
            <a:spAutoFit/>
          </a:bodyPr>
          <a:lstStyle/>
          <a:p>
            <a:pPr algn="ctr"/>
            <a:r>
              <a:rPr lang="en-US" b="1" dirty="0" smtClean="0">
                <a:solidFill>
                  <a:srgbClr val="C00000"/>
                </a:solidFill>
              </a:rPr>
              <a:t>TYPES OF GRAPHS</a:t>
            </a:r>
            <a:endParaRPr lang="ar-SA" dirty="0"/>
          </a:p>
        </p:txBody>
      </p:sp>
      <p:sp>
        <p:nvSpPr>
          <p:cNvPr id="13" name="مستطيل ذو زوايا قطرية مستديرة 12"/>
          <p:cNvSpPr/>
          <p:nvPr/>
        </p:nvSpPr>
        <p:spPr>
          <a:xfrm>
            <a:off x="3563888" y="1916832"/>
            <a:ext cx="2592288" cy="2232247"/>
          </a:xfrm>
          <a:prstGeom prst="round2DiagRect">
            <a:avLst/>
          </a:prstGeom>
          <a:solidFill>
            <a:schemeClr val="accent6">
              <a:lumMod val="40000"/>
              <a:lumOff val="60000"/>
            </a:schemeClr>
          </a:solidFill>
          <a:effectLst>
            <a:glow rad="76200">
              <a:schemeClr val="accent3">
                <a:lumMod val="60000"/>
                <a:lumOff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400" b="1" dirty="0" smtClean="0">
                <a:solidFill>
                  <a:srgbClr val="C00000"/>
                </a:solidFill>
              </a:rPr>
              <a:t>A circle graph </a:t>
            </a:r>
            <a:r>
              <a:rPr lang="en-US" sz="1400" dirty="0" smtClean="0">
                <a:solidFill>
                  <a:schemeClr val="tx1"/>
                </a:solidFill>
              </a:rPr>
              <a:t>(often called a “pie chart”) is useful for displaying data when the relationships between data elements and the whole are more important than showing data over time.</a:t>
            </a:r>
            <a:r>
              <a:rPr lang="en-US" dirty="0" smtClean="0"/>
              <a:t>.</a:t>
            </a:r>
            <a:endParaRPr lang="ar-SA" b="1" dirty="0">
              <a:solidFill>
                <a:srgbClr val="C00000"/>
              </a:solidFill>
            </a:endParaRPr>
          </a:p>
        </p:txBody>
      </p:sp>
      <p:sp>
        <p:nvSpPr>
          <p:cNvPr id="14" name="مستطيل ذو زوايا قطرية مستديرة 13"/>
          <p:cNvSpPr/>
          <p:nvPr/>
        </p:nvSpPr>
        <p:spPr>
          <a:xfrm>
            <a:off x="6403595" y="1916832"/>
            <a:ext cx="2369304" cy="2160240"/>
          </a:xfrm>
          <a:prstGeom prst="round2DiagRect">
            <a:avLst/>
          </a:prstGeom>
          <a:solidFill>
            <a:schemeClr val="accent6">
              <a:lumMod val="40000"/>
              <a:lumOff val="60000"/>
            </a:schemeClr>
          </a:solidFill>
          <a:effectLst>
            <a:glow rad="76200">
              <a:schemeClr val="accent3">
                <a:lumMod val="60000"/>
                <a:lumOff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rtl="0"/>
            <a:r>
              <a:rPr lang="en-US" sz="1400" b="1" dirty="0">
                <a:solidFill>
                  <a:srgbClr val="C00000"/>
                </a:solidFill>
              </a:rPr>
              <a:t>A bar graph </a:t>
            </a:r>
            <a:r>
              <a:rPr lang="en-US" sz="1400" dirty="0">
                <a:solidFill>
                  <a:schemeClr val="tx1"/>
                </a:solidFill>
              </a:rPr>
              <a:t>displays data as vertical or horizontal bars. It can show data over time or data at a single point in time. </a:t>
            </a:r>
            <a:endParaRPr lang="ar-SA" sz="1400" dirty="0">
              <a:solidFill>
                <a:schemeClr val="tx1"/>
              </a:solidFill>
            </a:endParaRPr>
          </a:p>
        </p:txBody>
      </p:sp>
      <p:sp>
        <p:nvSpPr>
          <p:cNvPr id="15" name="مستطيل ذو زوايا قطرية مستديرة 14"/>
          <p:cNvSpPr/>
          <p:nvPr/>
        </p:nvSpPr>
        <p:spPr>
          <a:xfrm>
            <a:off x="323528" y="1916833"/>
            <a:ext cx="2952328" cy="2232247"/>
          </a:xfrm>
          <a:prstGeom prst="round2DiagRect">
            <a:avLst/>
          </a:prstGeom>
          <a:solidFill>
            <a:schemeClr val="accent6">
              <a:lumMod val="40000"/>
              <a:lumOff val="60000"/>
            </a:schemeClr>
          </a:solidFill>
          <a:effectLst>
            <a:glow rad="76200">
              <a:schemeClr val="accent3">
                <a:lumMod val="60000"/>
                <a:lumOff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rtl="0"/>
            <a:r>
              <a:rPr lang="en-US" sz="1400" b="1" dirty="0" smtClean="0">
                <a:solidFill>
                  <a:srgbClr val="C00000"/>
                </a:solidFill>
              </a:rPr>
              <a:t>The line graph </a:t>
            </a:r>
            <a:r>
              <a:rPr lang="en-US" sz="1400" dirty="0" smtClean="0">
                <a:solidFill>
                  <a:schemeClr val="tx1"/>
                </a:solidFill>
              </a:rPr>
              <a:t>is a form commonly used to report project financial information. The “burn” chart may be familiar to many with project management  experience</a:t>
            </a:r>
            <a:r>
              <a:rPr lang="en-US" dirty="0" smtClean="0">
                <a:solidFill>
                  <a:schemeClr val="tx1"/>
                </a:solidFill>
              </a:rPr>
              <a:t>.</a:t>
            </a:r>
            <a:r>
              <a:rPr lang="en-US" dirty="0" smtClean="0"/>
              <a:t> </a:t>
            </a:r>
            <a:r>
              <a:rPr lang="en-US" sz="1400" dirty="0">
                <a:solidFill>
                  <a:schemeClr val="tx1"/>
                </a:solidFill>
              </a:rPr>
              <a:t>It shows how available funds are being “burned up” (that is, expended) during project implementation</a:t>
            </a:r>
            <a:endParaRPr lang="ar-SA" sz="1400" dirty="0">
              <a:solidFill>
                <a:schemeClr val="tx1"/>
              </a:solidFill>
            </a:endParaRPr>
          </a:p>
        </p:txBody>
      </p:sp>
      <p:pic>
        <p:nvPicPr>
          <p:cNvPr id="1433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5489" y="4293096"/>
            <a:ext cx="2332856" cy="144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923927" y="4224537"/>
            <a:ext cx="1787671" cy="1580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5"/>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45931" y="4217986"/>
            <a:ext cx="1836738"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8196599"/>
      </p:ext>
    </p:extLst>
  </p:cSld>
  <p:clrMapOvr>
    <a:masterClrMapping/>
  </p:clrMapOvr>
  <mc:AlternateContent xmlns:mc="http://schemas.openxmlformats.org/markup-compatibility/2006">
    <mc:Choice xmlns:p14="http://schemas.microsoft.com/office/powerpoint/2010/main" Requires="p14">
      <p:transition spd="slow" p14:dur="2000" advTm="171110"/>
    </mc:Choice>
    <mc:Fallback>
      <p:transition spd="slow" advTm="17111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467544" y="1988840"/>
            <a:ext cx="4320480" cy="2585323"/>
          </a:xfrm>
          <a:prstGeom prst="rect">
            <a:avLst/>
          </a:prstGeom>
        </p:spPr>
        <p:txBody>
          <a:bodyPr wrap="square">
            <a:spAutoFit/>
          </a:bodyPr>
          <a:lstStyle/>
          <a:p>
            <a:pPr algn="l" rtl="0"/>
            <a:r>
              <a:rPr lang="en-US" b="1" dirty="0" smtClean="0">
                <a:solidFill>
                  <a:srgbClr val="FF0000"/>
                </a:solidFill>
              </a:rPr>
              <a:t>Benefits of Graphs: </a:t>
            </a:r>
          </a:p>
          <a:p>
            <a:pPr marL="285750" indent="-285750" algn="l" rtl="0">
              <a:buFont typeface="Arial" panose="020B0604020202020204" pitchFamily="34" charset="0"/>
              <a:buChar char="•"/>
            </a:pPr>
            <a:r>
              <a:rPr lang="en-US" b="1" dirty="0" smtClean="0"/>
              <a:t>They are attractive. </a:t>
            </a:r>
          </a:p>
          <a:p>
            <a:pPr marL="285750" indent="-285750" algn="l" rtl="0">
              <a:buFont typeface="Arial" panose="020B0604020202020204" pitchFamily="34" charset="0"/>
              <a:buChar char="•"/>
            </a:pPr>
            <a:r>
              <a:rPr lang="en-US" b="1" dirty="0" smtClean="0"/>
              <a:t>They give a bird’s eye- view of the data. </a:t>
            </a:r>
          </a:p>
          <a:p>
            <a:pPr marL="285750" indent="-285750" algn="l" rtl="0">
              <a:buFont typeface="Arial" panose="020B0604020202020204" pitchFamily="34" charset="0"/>
              <a:buChar char="•"/>
            </a:pPr>
            <a:r>
              <a:rPr lang="en-US" b="1" dirty="0" smtClean="0"/>
              <a:t>They can be easily understood.</a:t>
            </a:r>
          </a:p>
          <a:p>
            <a:pPr marL="285750" indent="-285750" algn="l" rtl="0">
              <a:buFont typeface="Arial" panose="020B0604020202020204" pitchFamily="34" charset="0"/>
              <a:buChar char="•"/>
            </a:pPr>
            <a:r>
              <a:rPr lang="en-US" b="1" dirty="0" smtClean="0"/>
              <a:t>They facilitate comparison of various characteristic. </a:t>
            </a:r>
          </a:p>
          <a:p>
            <a:pPr marL="285750" indent="-285750" algn="l" rtl="0">
              <a:buFont typeface="Arial" panose="020B0604020202020204" pitchFamily="34" charset="0"/>
              <a:buChar char="•"/>
            </a:pPr>
            <a:r>
              <a:rPr lang="en-US" b="1" dirty="0" smtClean="0"/>
              <a:t>Long lasting impression. </a:t>
            </a:r>
          </a:p>
          <a:p>
            <a:pPr algn="l" rtl="0"/>
            <a:endParaRPr lang="en-US" dirty="0"/>
          </a:p>
          <a:p>
            <a:pPr algn="l" rtl="0"/>
            <a:endParaRPr lang="en-US" dirty="0"/>
          </a:p>
        </p:txBody>
      </p:sp>
      <p:pic>
        <p:nvPicPr>
          <p:cNvPr id="1536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988840"/>
            <a:ext cx="3627239" cy="3288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9907308"/>
      </p:ext>
    </p:extLst>
  </p:cSld>
  <p:clrMapOvr>
    <a:masterClrMapping/>
  </p:clrMapOvr>
  <mc:AlternateContent xmlns:mc="http://schemas.openxmlformats.org/markup-compatibility/2006">
    <mc:Choice xmlns:p14="http://schemas.microsoft.com/office/powerpoint/2010/main" Requires="p14">
      <p:transition spd="slow" p14:dur="2000" advTm="132763"/>
    </mc:Choice>
    <mc:Fallback>
      <p:transition spd="slow" advTm="13276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67544" y="1772816"/>
            <a:ext cx="3816424" cy="3416320"/>
          </a:xfrm>
          <a:prstGeom prst="rect">
            <a:avLst/>
          </a:prstGeom>
        </p:spPr>
        <p:txBody>
          <a:bodyPr wrap="square">
            <a:spAutoFit/>
          </a:bodyPr>
          <a:lstStyle/>
          <a:p>
            <a:pPr algn="l" rtl="0"/>
            <a:r>
              <a:rPr lang="en-US" b="1" dirty="0" smtClean="0">
                <a:solidFill>
                  <a:srgbClr val="C00000"/>
                </a:solidFill>
              </a:rPr>
              <a:t>3.2 Histograms </a:t>
            </a:r>
          </a:p>
          <a:p>
            <a:pPr algn="l" rtl="0"/>
            <a:r>
              <a:rPr lang="en-US" dirty="0" smtClean="0"/>
              <a:t>A histogram is a type of bar graph that deals with data that exist in a continuous range </a:t>
            </a:r>
            <a:r>
              <a:rPr lang="en-US" dirty="0" smtClean="0">
                <a:solidFill>
                  <a:srgbClr val="FF0000"/>
                </a:solidFill>
              </a:rPr>
              <a:t>from a low number to a high number.</a:t>
            </a:r>
            <a:r>
              <a:rPr lang="en-US" dirty="0" smtClean="0"/>
              <a:t> Histograms display frequency distribution, or how often (frequency) individual data points occur across the range of the data from low to high (distribution). Histograms summarize data in a form that is more easily understood than a table of collected numbers.</a:t>
            </a:r>
            <a:endParaRPr lang="ar-SA" dirty="0"/>
          </a:p>
        </p:txBody>
      </p:sp>
      <p:pic>
        <p:nvPicPr>
          <p:cNvPr id="174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2259012"/>
            <a:ext cx="4334743" cy="233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8527865"/>
      </p:ext>
    </p:extLst>
  </p:cSld>
  <p:clrMapOvr>
    <a:masterClrMapping/>
  </p:clrMapOvr>
  <mc:AlternateContent xmlns:mc="http://schemas.openxmlformats.org/markup-compatibility/2006">
    <mc:Choice xmlns:p14="http://schemas.microsoft.com/office/powerpoint/2010/main" Requires="p14">
      <p:transition spd="slow" p14:dur="2000" advTm="103747"/>
    </mc:Choice>
    <mc:Fallback>
      <p:transition spd="slow" advTm="10374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580202" y="1722081"/>
            <a:ext cx="3935554" cy="3970318"/>
          </a:xfrm>
          <a:prstGeom prst="rect">
            <a:avLst/>
          </a:prstGeom>
        </p:spPr>
        <p:txBody>
          <a:bodyPr wrap="square">
            <a:spAutoFit/>
          </a:bodyPr>
          <a:lstStyle/>
          <a:p>
            <a:pPr algn="l" rtl="0"/>
            <a:r>
              <a:rPr lang="en-US" b="1" dirty="0" smtClean="0">
                <a:solidFill>
                  <a:srgbClr val="C00000"/>
                </a:solidFill>
              </a:rPr>
              <a:t>Creating and using a histogram requires six steps: </a:t>
            </a:r>
          </a:p>
          <a:p>
            <a:pPr marL="342900" indent="-342900" algn="l" rtl="0">
              <a:buAutoNum type="arabicPeriod"/>
            </a:pPr>
            <a:r>
              <a:rPr lang="en-US" dirty="0" smtClean="0"/>
              <a:t>Select the measures to be examined. Typical measures are things like size, speed, time, weight, dimensions, and so on. </a:t>
            </a:r>
          </a:p>
          <a:p>
            <a:pPr marL="342900" indent="-342900" algn="l" rtl="0">
              <a:buAutoNum type="arabicPeriod"/>
            </a:pPr>
            <a:r>
              <a:rPr lang="en-US" dirty="0" smtClean="0"/>
              <a:t>Collect the data. Again, a check sheet may be useful. Data may already exist in some sort of spreadsheet or tabular form. </a:t>
            </a:r>
          </a:p>
          <a:p>
            <a:pPr marL="342900" indent="-342900" algn="l" rtl="0">
              <a:buAutoNum type="arabicPeriod"/>
            </a:pPr>
            <a:r>
              <a:rPr lang="en-US" dirty="0" smtClean="0"/>
              <a:t>Prepare a frequency table. This is the first step in organizing the data. It is a summary of data in a sequential format. </a:t>
            </a:r>
          </a:p>
        </p:txBody>
      </p:sp>
      <p:pic>
        <p:nvPicPr>
          <p:cNvPr id="16387"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1988840"/>
            <a:ext cx="3922316"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5833158"/>
      </p:ext>
    </p:extLst>
  </p:cSld>
  <p:clrMapOvr>
    <a:masterClrMapping/>
  </p:clrMapOvr>
  <mc:AlternateContent xmlns:mc="http://schemas.openxmlformats.org/markup-compatibility/2006">
    <mc:Choice xmlns:p14="http://schemas.microsoft.com/office/powerpoint/2010/main" Requires="p14">
      <p:transition spd="slow" p14:dur="2000" advTm="135698"/>
    </mc:Choice>
    <mc:Fallback>
      <p:transition spd="slow" advTm="13569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1144" y="1412776"/>
            <a:ext cx="3672408" cy="3139321"/>
          </a:xfrm>
          <a:prstGeom prst="rect">
            <a:avLst/>
          </a:prstGeom>
        </p:spPr>
        <p:txBody>
          <a:bodyPr wrap="square">
            <a:spAutoFit/>
          </a:bodyPr>
          <a:lstStyle/>
          <a:p>
            <a:pPr algn="l" rtl="0"/>
            <a:r>
              <a:rPr lang="en-US" dirty="0" smtClean="0"/>
              <a:t>4. Design the histogram. Histograms are constructed in a disciplined way. Throwing the data together in a way that seems convenient at the moment may result in a display that is completely useless. </a:t>
            </a:r>
          </a:p>
          <a:p>
            <a:pPr algn="l" rtl="0"/>
            <a:r>
              <a:rPr lang="en-US" dirty="0" smtClean="0"/>
              <a:t>5. Draw the histogram. Enter the data and prepare the graphic display. </a:t>
            </a:r>
          </a:p>
          <a:p>
            <a:pPr algn="l" rtl="0"/>
            <a:r>
              <a:rPr lang="en-US" dirty="0" smtClean="0"/>
              <a:t>6. Interpret the data. View the bars of the histogram and analyze their relationship to each other.</a:t>
            </a:r>
            <a:endParaRPr lang="ar-SA" dirty="0"/>
          </a:p>
        </p:txBody>
      </p:sp>
      <p:pic>
        <p:nvPicPr>
          <p:cNvPr id="8"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9992" y="1484784"/>
            <a:ext cx="4210348"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6080152"/>
      </p:ext>
    </p:extLst>
  </p:cSld>
  <p:clrMapOvr>
    <a:masterClrMapping/>
  </p:clrMapOvr>
  <mc:AlternateContent xmlns:mc="http://schemas.openxmlformats.org/markup-compatibility/2006">
    <mc:Choice xmlns:p14="http://schemas.microsoft.com/office/powerpoint/2010/main" Requires="p14">
      <p:transition spd="slow" p14:dur="2000" advTm="129168"/>
    </mc:Choice>
    <mc:Fallback>
      <p:transition spd="slow" advTm="12916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6" y="1276890"/>
            <a:ext cx="4320480" cy="4524315"/>
          </a:xfrm>
          <a:prstGeom prst="rect">
            <a:avLst/>
          </a:prstGeom>
        </p:spPr>
        <p:txBody>
          <a:bodyPr wrap="square">
            <a:spAutoFit/>
          </a:bodyPr>
          <a:lstStyle/>
          <a:p>
            <a:pPr algn="l" rtl="0" fontAlgn="base"/>
            <a:r>
              <a:rPr lang="en-US" b="1" dirty="0" smtClean="0">
                <a:solidFill>
                  <a:srgbClr val="C00000"/>
                </a:solidFill>
              </a:rPr>
              <a:t>3.3 Pareto Charts</a:t>
            </a:r>
          </a:p>
          <a:p>
            <a:pPr algn="l" rtl="0" fontAlgn="base"/>
            <a:r>
              <a:rPr lang="en-US" dirty="0" smtClean="0"/>
              <a:t>Pareto chart is a bar graph with data in descending order. This deliberate arrangement of data </a:t>
            </a:r>
            <a:r>
              <a:rPr lang="en-US" dirty="0" smtClean="0">
                <a:solidFill>
                  <a:srgbClr val="FF0000"/>
                </a:solidFill>
              </a:rPr>
              <a:t>in descending order </a:t>
            </a:r>
            <a:r>
              <a:rPr lang="en-US" dirty="0" smtClean="0"/>
              <a:t>from </a:t>
            </a:r>
            <a:r>
              <a:rPr lang="en-US" dirty="0" smtClean="0">
                <a:solidFill>
                  <a:srgbClr val="FF0000"/>
                </a:solidFill>
              </a:rPr>
              <a:t>left to right </a:t>
            </a:r>
            <a:r>
              <a:rPr lang="en-US" dirty="0" smtClean="0"/>
              <a:t>on the chart is its signature characteristic. So the first step in preparing a Pareto chart is to create a bar graph with the defect or error data arranged in descending order.</a:t>
            </a:r>
          </a:p>
          <a:p>
            <a:pPr algn="l" rtl="0" fontAlgn="base"/>
            <a:r>
              <a:rPr lang="en-US" dirty="0" smtClean="0"/>
              <a:t> A Pareto chart is a helpful tool to identify the greatest opportunity for improvement among a number of possibilities and to identify the small number of most influential causes (the “vital few”) among the complete set of possible sources of error. </a:t>
            </a:r>
          </a:p>
        </p:txBody>
      </p:sp>
      <p:pic>
        <p:nvPicPr>
          <p:cNvPr id="1843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777999"/>
            <a:ext cx="3809181" cy="330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32040" y="4926012"/>
            <a:ext cx="714334"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4554744"/>
      </p:ext>
    </p:extLst>
  </p:cSld>
  <p:clrMapOvr>
    <a:masterClrMapping/>
  </p:clrMapOvr>
  <mc:AlternateContent xmlns:mc="http://schemas.openxmlformats.org/markup-compatibility/2006">
    <mc:Choice xmlns:p14="http://schemas.microsoft.com/office/powerpoint/2010/main" Requires="p14">
      <p:transition spd="slow" p14:dur="2000" advTm="208698"/>
    </mc:Choice>
    <mc:Fallback>
      <p:transition spd="slow" advTm="20869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507250" y="1620898"/>
            <a:ext cx="3744416" cy="3693319"/>
          </a:xfrm>
          <a:prstGeom prst="rect">
            <a:avLst/>
          </a:prstGeom>
        </p:spPr>
        <p:txBody>
          <a:bodyPr wrap="square">
            <a:spAutoFit/>
          </a:bodyPr>
          <a:lstStyle/>
          <a:p>
            <a:pPr algn="l" rtl="0"/>
            <a:r>
              <a:rPr lang="en-US" dirty="0" smtClean="0"/>
              <a:t>It is named for Vilfredo Pareto, an Italian economist, who determined through study that wealth seems to be distributed in populations according to an 80/20 rule: </a:t>
            </a:r>
          </a:p>
          <a:p>
            <a:pPr algn="l" rtl="0"/>
            <a:r>
              <a:rPr lang="en-US" dirty="0" smtClean="0"/>
              <a:t>80 percent of the wealth is controlled by 20 percent of the population. This rule also seems to be valid for defects in administrative and production processes: </a:t>
            </a:r>
          </a:p>
          <a:p>
            <a:pPr algn="l" rtl="0"/>
            <a:r>
              <a:rPr lang="en-US" dirty="0" smtClean="0"/>
              <a:t>80 percent of the defects are caused by 20 percent of the possible sources of error.</a:t>
            </a:r>
            <a:endParaRPr lang="ar-SA" dirty="0"/>
          </a:p>
        </p:txBody>
      </p:sp>
      <p:pic>
        <p:nvPicPr>
          <p:cNvPr id="1945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44008" y="1821216"/>
            <a:ext cx="3733155" cy="3216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8654038"/>
      </p:ext>
    </p:extLst>
  </p:cSld>
  <p:clrMapOvr>
    <a:masterClrMapping/>
  </p:clrMapOvr>
  <mc:AlternateContent xmlns:mc="http://schemas.openxmlformats.org/markup-compatibility/2006">
    <mc:Choice xmlns:p14="http://schemas.microsoft.com/office/powerpoint/2010/main" Requires="p14">
      <p:transition spd="slow" p14:dur="2000" advTm="114235"/>
    </mc:Choice>
    <mc:Fallback>
      <p:transition spd="slow" advTm="11423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6" y="1268760"/>
            <a:ext cx="4392488" cy="4247317"/>
          </a:xfrm>
          <a:prstGeom prst="rect">
            <a:avLst/>
          </a:prstGeom>
        </p:spPr>
        <p:txBody>
          <a:bodyPr wrap="square">
            <a:spAutoFit/>
          </a:bodyPr>
          <a:lstStyle/>
          <a:p>
            <a:pPr algn="l" rtl="0"/>
            <a:r>
              <a:rPr lang="en-US" b="1" dirty="0" smtClean="0">
                <a:solidFill>
                  <a:srgbClr val="C00000"/>
                </a:solidFill>
              </a:rPr>
              <a:t>When to use Pareto Chart: </a:t>
            </a:r>
          </a:p>
          <a:p>
            <a:pPr algn="l" rtl="0"/>
            <a:r>
              <a:rPr lang="en-US" b="1" dirty="0" smtClean="0">
                <a:solidFill>
                  <a:srgbClr val="C00000"/>
                </a:solidFill>
              </a:rPr>
              <a:t>1- </a:t>
            </a:r>
            <a:r>
              <a:rPr lang="en-US" b="1" cap="all" dirty="0" smtClean="0">
                <a:solidFill>
                  <a:srgbClr val="C00000"/>
                </a:solidFill>
              </a:rPr>
              <a:t>USE it EARLY IN YOUR QUALITY IMPROVEMENT PROCESS</a:t>
            </a:r>
            <a:r>
              <a:rPr lang="en-US" b="1" cap="all" dirty="0" smtClean="0"/>
              <a:t>.</a:t>
            </a:r>
            <a:r>
              <a:rPr lang="en-US" dirty="0"/>
              <a:t> Pareto charts can be used at the start of a new round of quality improvement to figure out what business problems are responsible for the most complaints or losses, and dedicate improvement resources to those</a:t>
            </a:r>
            <a:endParaRPr lang="en-US" b="1" cap="all" dirty="0" smtClean="0"/>
          </a:p>
          <a:p>
            <a:pPr algn="l" rtl="0"/>
            <a:r>
              <a:rPr lang="en-US" b="1" dirty="0">
                <a:solidFill>
                  <a:srgbClr val="C00000"/>
                </a:solidFill>
              </a:rPr>
              <a:t>2- USE A PARETO CHART LATER IN YOUR QUALITY IMPROVEMENT PROCESS</a:t>
            </a:r>
            <a:r>
              <a:rPr lang="en-US" dirty="0"/>
              <a:t>. Once a project has been identified, and a team assembled to improve the problem, a Pareto chart can help the team select the appropriate areas to focus on.</a:t>
            </a:r>
          </a:p>
          <a:p>
            <a:pPr algn="l" rtl="0"/>
            <a:endParaRPr lang="ar-SA" dirty="0"/>
          </a:p>
        </p:txBody>
      </p:sp>
      <p:pic>
        <p:nvPicPr>
          <p:cNvPr id="1027"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6096" y="2353539"/>
            <a:ext cx="3140075"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2630606"/>
      </p:ext>
    </p:extLst>
  </p:cSld>
  <p:clrMapOvr>
    <a:masterClrMapping/>
  </p:clrMapOvr>
  <mc:AlternateContent xmlns:mc="http://schemas.openxmlformats.org/markup-compatibility/2006">
    <mc:Choice xmlns:p14="http://schemas.microsoft.com/office/powerpoint/2010/main" Requires="p14">
      <p:transition spd="slow" p14:dur="2000" advTm="146717"/>
    </mc:Choice>
    <mc:Fallback>
      <p:transition spd="slow" advTm="14671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611560" y="1859339"/>
            <a:ext cx="4572000" cy="3139321"/>
          </a:xfrm>
          <a:prstGeom prst="rect">
            <a:avLst/>
          </a:prstGeom>
        </p:spPr>
        <p:txBody>
          <a:bodyPr>
            <a:spAutoFit/>
          </a:bodyPr>
          <a:lstStyle/>
          <a:p>
            <a:pPr algn="l" rtl="0"/>
            <a:r>
              <a:rPr lang="en-US" b="1" dirty="0">
                <a:solidFill>
                  <a:srgbClr val="C00000"/>
                </a:solidFill>
              </a:rPr>
              <a:t>3- USE A PARETO CHART TO BUILD CONSENSUS: </a:t>
            </a:r>
            <a:r>
              <a:rPr lang="en-US" dirty="0"/>
              <a:t>can be very helpful in resolving conflicts, particularly if a project involves many moving parts or crosses over many different units or work functions.</a:t>
            </a:r>
          </a:p>
          <a:p>
            <a:pPr algn="l" rtl="0"/>
            <a:r>
              <a:rPr lang="en-US" b="1" dirty="0">
                <a:solidFill>
                  <a:srgbClr val="C00000"/>
                </a:solidFill>
              </a:rPr>
              <a:t>4- USE PARETO CHARTS OUTSIDE OF QUALITY IMPROVEMENT PROJECTS: </a:t>
            </a:r>
            <a:r>
              <a:rPr lang="en-US" dirty="0"/>
              <a:t>By helping you visualize the relative importance of various categories, you can use them to prioritize customer needs, opportunities for training or investment.</a:t>
            </a:r>
          </a:p>
        </p:txBody>
      </p:sp>
      <p:pic>
        <p:nvPicPr>
          <p:cNvPr id="7"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6096" y="2353539"/>
            <a:ext cx="3140075"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358734"/>
      </p:ext>
    </p:extLst>
  </p:cSld>
  <p:clrMapOvr>
    <a:masterClrMapping/>
  </p:clrMapOvr>
  <mc:AlternateContent xmlns:mc="http://schemas.openxmlformats.org/markup-compatibility/2006">
    <mc:Choice xmlns:p14="http://schemas.microsoft.com/office/powerpoint/2010/main" Requires="p14">
      <p:transition spd="slow" p14:dur="2000" advTm="121189"/>
    </mc:Choice>
    <mc:Fallback>
      <p:transition spd="slow" advTm="12118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421029" y="1575569"/>
            <a:ext cx="3676800" cy="3693319"/>
          </a:xfrm>
          <a:prstGeom prst="rect">
            <a:avLst/>
          </a:prstGeom>
        </p:spPr>
        <p:txBody>
          <a:bodyPr wrap="square">
            <a:spAutoFit/>
          </a:bodyPr>
          <a:lstStyle/>
          <a:p>
            <a:pPr algn="l" rtl="0"/>
            <a:r>
              <a:rPr lang="en-US" b="1" cap="all" dirty="0">
                <a:solidFill>
                  <a:srgbClr val="C00000"/>
                </a:solidFill>
              </a:rPr>
              <a:t>Important Note: </a:t>
            </a:r>
          </a:p>
          <a:p>
            <a:pPr algn="l" rtl="0"/>
            <a:r>
              <a:rPr lang="en-US" b="1" u="sng" dirty="0" smtClean="0">
                <a:solidFill>
                  <a:srgbClr val="00B0F0"/>
                </a:solidFill>
              </a:rPr>
              <a:t>When </a:t>
            </a:r>
            <a:r>
              <a:rPr lang="en-US" b="1" u="sng" dirty="0">
                <a:solidFill>
                  <a:srgbClr val="00B0F0"/>
                </a:solidFill>
              </a:rPr>
              <a:t>cost of errors is more significant than number of errors, simply construct the Pareto chart in a way that expresses the cost of the errors, not the number</a:t>
            </a:r>
            <a:r>
              <a:rPr lang="en-US" b="1" dirty="0">
                <a:solidFill>
                  <a:srgbClr val="00B0F0"/>
                </a:solidFill>
              </a:rPr>
              <a:t>.</a:t>
            </a:r>
            <a:endParaRPr lang="en-US" b="1" cap="all" dirty="0" smtClean="0">
              <a:solidFill>
                <a:srgbClr val="00B0F0"/>
              </a:solidFill>
            </a:endParaRPr>
          </a:p>
          <a:p>
            <a:pPr algn="l" rtl="0"/>
            <a:r>
              <a:rPr lang="en-US" b="1" cap="all" dirty="0" smtClean="0">
                <a:solidFill>
                  <a:srgbClr val="C00000"/>
                </a:solidFill>
              </a:rPr>
              <a:t>HOW </a:t>
            </a:r>
            <a:r>
              <a:rPr lang="en-US" b="1" cap="all" dirty="0">
                <a:solidFill>
                  <a:srgbClr val="C00000"/>
                </a:solidFill>
              </a:rPr>
              <a:t>TO CREATE A PARETO </a:t>
            </a:r>
            <a:r>
              <a:rPr lang="en-US" b="1" cap="all" dirty="0" smtClean="0">
                <a:solidFill>
                  <a:srgbClr val="C00000"/>
                </a:solidFill>
              </a:rPr>
              <a:t>CHART</a:t>
            </a:r>
          </a:p>
          <a:p>
            <a:pPr marL="342900" indent="-342900" algn="l" rtl="0">
              <a:buAutoNum type="arabicPeriod"/>
            </a:pPr>
            <a:r>
              <a:rPr lang="en-US" b="1" dirty="0" smtClean="0"/>
              <a:t>Gather </a:t>
            </a:r>
            <a:r>
              <a:rPr lang="en-US" b="1" dirty="0"/>
              <a:t>Raw Data about Your </a:t>
            </a:r>
            <a:r>
              <a:rPr lang="en-US" b="1" dirty="0" smtClean="0"/>
              <a:t>Problem. Tally </a:t>
            </a:r>
            <a:r>
              <a:rPr lang="en-US" b="1" dirty="0"/>
              <a:t>Your </a:t>
            </a:r>
            <a:r>
              <a:rPr lang="en-US" b="1" dirty="0" smtClean="0"/>
              <a:t>Data.</a:t>
            </a:r>
            <a:r>
              <a:rPr lang="en-US" dirty="0" smtClean="0"/>
              <a:t>.</a:t>
            </a:r>
            <a:endParaRPr lang="en-US" b="1" dirty="0" smtClean="0"/>
          </a:p>
          <a:p>
            <a:pPr marL="342900" indent="-342900" algn="l" rtl="0">
              <a:buAutoNum type="arabicPeriod"/>
            </a:pPr>
            <a:r>
              <a:rPr lang="en-US" b="1" dirty="0" smtClean="0"/>
              <a:t>Label </a:t>
            </a:r>
            <a:r>
              <a:rPr lang="en-US" b="1" dirty="0"/>
              <a:t>your horizontal and vertical axes</a:t>
            </a:r>
            <a:r>
              <a:rPr lang="en-US" b="1" dirty="0" smtClean="0"/>
              <a:t>. Draw </a:t>
            </a:r>
            <a:r>
              <a:rPr lang="en-US" b="1" dirty="0"/>
              <a:t>your category bars</a:t>
            </a:r>
            <a:r>
              <a:rPr lang="en-US" b="1" dirty="0" smtClean="0"/>
              <a:t>. </a:t>
            </a:r>
          </a:p>
          <a:p>
            <a:pPr marL="342900" indent="-342900" algn="l" rtl="0">
              <a:buAutoNum type="arabicPeriod"/>
            </a:pPr>
            <a:r>
              <a:rPr lang="en-US" b="1" dirty="0" smtClean="0"/>
              <a:t>Add </a:t>
            </a:r>
            <a:r>
              <a:rPr lang="en-US" b="1" dirty="0"/>
              <a:t>cumulative counts and lines</a:t>
            </a:r>
            <a:r>
              <a:rPr lang="en-US" b="1" dirty="0" smtClean="0"/>
              <a:t>. </a:t>
            </a:r>
            <a:endParaRPr lang="en-US" b="1" cap="all" dirty="0"/>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1772816"/>
            <a:ext cx="3960439"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4679021"/>
      </p:ext>
    </p:extLst>
  </p:cSld>
  <p:clrMapOvr>
    <a:masterClrMapping/>
  </p:clrMapOvr>
  <mc:AlternateContent xmlns:mc="http://schemas.openxmlformats.org/markup-compatibility/2006">
    <mc:Choice xmlns:p14="http://schemas.microsoft.com/office/powerpoint/2010/main" Requires="p14">
      <p:transition spd="slow" p14:dur="2000" advTm="175627"/>
    </mc:Choice>
    <mc:Fallback>
      <p:transition spd="slow" advTm="17562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8" name="مستطيل 7"/>
          <p:cNvSpPr/>
          <p:nvPr/>
        </p:nvSpPr>
        <p:spPr>
          <a:xfrm>
            <a:off x="611560" y="1772816"/>
            <a:ext cx="3816424" cy="3416320"/>
          </a:xfrm>
          <a:prstGeom prst="rect">
            <a:avLst/>
          </a:prstGeom>
        </p:spPr>
        <p:txBody>
          <a:bodyPr wrap="square">
            <a:spAutoFit/>
          </a:bodyPr>
          <a:lstStyle/>
          <a:p>
            <a:pPr algn="l" rtl="0"/>
            <a:r>
              <a:rPr lang="en-US" b="1" dirty="0" smtClean="0">
                <a:solidFill>
                  <a:srgbClr val="C00000"/>
                </a:solidFill>
              </a:rPr>
              <a:t>3.4 Scatter </a:t>
            </a:r>
            <a:r>
              <a:rPr lang="en-US" b="1" dirty="0">
                <a:solidFill>
                  <a:srgbClr val="C00000"/>
                </a:solidFill>
              </a:rPr>
              <a:t>Diagrams </a:t>
            </a:r>
            <a:endParaRPr lang="en-US" b="1" dirty="0" smtClean="0">
              <a:solidFill>
                <a:srgbClr val="C00000"/>
              </a:solidFill>
            </a:endParaRPr>
          </a:p>
          <a:p>
            <a:pPr algn="l" rtl="0"/>
            <a:r>
              <a:rPr lang="en-US" dirty="0" smtClean="0"/>
              <a:t>A </a:t>
            </a:r>
            <a:r>
              <a:rPr lang="en-US" dirty="0"/>
              <a:t>scatter diagram identifies possible relationships between two variables. Understanding relationships among data elements is essential to understanding the data as a </a:t>
            </a:r>
            <a:r>
              <a:rPr lang="en-US" dirty="0" smtClean="0"/>
              <a:t>whole. </a:t>
            </a:r>
            <a:r>
              <a:rPr lang="en-US" dirty="0"/>
              <a:t>also called a </a:t>
            </a:r>
            <a:r>
              <a:rPr lang="en-US" b="1" dirty="0"/>
              <a:t>scatter </a:t>
            </a:r>
            <a:r>
              <a:rPr lang="en-US" b="1" dirty="0" smtClean="0"/>
              <a:t>plot</a:t>
            </a:r>
            <a:r>
              <a:rPr lang="en-US" dirty="0" smtClean="0"/>
              <a:t>. They </a:t>
            </a:r>
            <a:r>
              <a:rPr lang="en-US" dirty="0"/>
              <a:t>are an incredibly powerful chart type, allowing viewers to immediately understand a relationship or trend, which would be impossible to see in almost any other form.</a:t>
            </a:r>
            <a:endParaRPr lang="en-US" dirty="0" smtClean="0"/>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2060848"/>
            <a:ext cx="3901802" cy="2674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3957399"/>
      </p:ext>
    </p:extLst>
  </p:cSld>
  <p:clrMapOvr>
    <a:masterClrMapping/>
  </p:clrMapOvr>
  <mc:AlternateContent xmlns:mc="http://schemas.openxmlformats.org/markup-compatibility/2006">
    <mc:Choice xmlns:p14="http://schemas.microsoft.com/office/powerpoint/2010/main" Requires="p14">
      <p:transition spd="slow" p14:dur="2000" advTm="115190"/>
    </mc:Choice>
    <mc:Fallback>
      <p:transition spd="slow" advTm="11519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611560" y="1196950"/>
            <a:ext cx="3600400" cy="3693319"/>
          </a:xfrm>
          <a:prstGeom prst="rect">
            <a:avLst/>
          </a:prstGeom>
        </p:spPr>
        <p:txBody>
          <a:bodyPr wrap="square">
            <a:spAutoFit/>
          </a:bodyPr>
          <a:lstStyle/>
          <a:p>
            <a:pPr algn="l" rtl="0"/>
            <a:r>
              <a:rPr lang="en-US" b="1" dirty="0" smtClean="0">
                <a:solidFill>
                  <a:srgbClr val="C00000"/>
                </a:solidFill>
              </a:rPr>
              <a:t>How to make scatter diagram, </a:t>
            </a:r>
          </a:p>
          <a:p>
            <a:pPr algn="l" rtl="0"/>
            <a:r>
              <a:rPr lang="en-US" dirty="0" smtClean="0"/>
              <a:t>1</a:t>
            </a:r>
            <a:r>
              <a:rPr lang="en-US" dirty="0"/>
              <a:t>. Define the theoretical relationship. Relationships between variables are not always obvious. </a:t>
            </a:r>
            <a:r>
              <a:rPr lang="en-US" dirty="0" smtClean="0"/>
              <a:t>This </a:t>
            </a:r>
            <a:r>
              <a:rPr lang="en-US" dirty="0"/>
              <a:t>first step identifies the two variables that will be formally examined</a:t>
            </a:r>
            <a:r>
              <a:rPr lang="en-US" dirty="0" smtClean="0"/>
              <a:t>.</a:t>
            </a:r>
          </a:p>
          <a:p>
            <a:pPr algn="l" rtl="0"/>
            <a:r>
              <a:rPr lang="en-US" dirty="0"/>
              <a:t>2. Collect 50 to 100 paired samples of data. Analysis must be based on a sufficient amount of data. </a:t>
            </a:r>
            <a:r>
              <a:rPr lang="en-US" dirty="0"/>
              <a:t>Too few data may result in wrong conclusions that arise from  the limited data. </a:t>
            </a:r>
            <a:endParaRPr lang="en-US" dirty="0"/>
          </a:p>
        </p:txBody>
      </p:sp>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1700808"/>
            <a:ext cx="2912293"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018261"/>
      </p:ext>
    </p:extLst>
  </p:cSld>
  <p:clrMapOvr>
    <a:masterClrMapping/>
  </p:clrMapOvr>
  <mc:AlternateContent xmlns:mc="http://schemas.openxmlformats.org/markup-compatibility/2006">
    <mc:Choice xmlns:p14="http://schemas.microsoft.com/office/powerpoint/2010/main" Requires="p14">
      <p:transition spd="slow" p14:dur="2000" advTm="109724"/>
    </mc:Choice>
    <mc:Fallback>
      <p:transition spd="slow" advTm="1097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611560" y="1604259"/>
            <a:ext cx="3816424" cy="3693319"/>
          </a:xfrm>
          <a:prstGeom prst="rect">
            <a:avLst/>
          </a:prstGeom>
        </p:spPr>
        <p:txBody>
          <a:bodyPr wrap="square">
            <a:spAutoFit/>
          </a:bodyPr>
          <a:lstStyle/>
          <a:p>
            <a:pPr algn="l" rtl="0"/>
            <a:r>
              <a:rPr lang="en-US" dirty="0"/>
              <a:t>3. Plot the data on x-y axes. The x-axis, the horizontal axis, should be used for the independent variable; that is, the variable that is the base. The data of the other variable will change in some regular way as the base changes if there is a relationship between the two. The </a:t>
            </a:r>
            <a:r>
              <a:rPr lang="en-US" dirty="0"/>
              <a:t>y-axis </a:t>
            </a:r>
            <a:r>
              <a:rPr lang="en-US" dirty="0"/>
              <a:t>should be used for the dependent variable; that is, the variable that may change in some regular way as the base changes</a:t>
            </a:r>
            <a:r>
              <a:rPr lang="en-US" dirty="0" smtClean="0"/>
              <a:t>.</a:t>
            </a:r>
          </a:p>
          <a:p>
            <a:pPr algn="l" rtl="0"/>
            <a:r>
              <a:rPr lang="en-US" dirty="0" smtClean="0"/>
              <a:t> </a:t>
            </a:r>
            <a:r>
              <a:rPr lang="en-US" dirty="0"/>
              <a:t>4. Interpret the data. Look for regular patterns among the plotted points. </a:t>
            </a:r>
            <a:endParaRPr lang="ar-SA"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60106" y="1844824"/>
            <a:ext cx="2912293"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5682603" y="5120770"/>
            <a:ext cx="2046394" cy="646331"/>
          </a:xfrm>
          <a:prstGeom prst="rect">
            <a:avLst/>
          </a:prstGeom>
        </p:spPr>
        <p:txBody>
          <a:bodyPr wrap="none">
            <a:spAutoFit/>
          </a:bodyPr>
          <a:lstStyle/>
          <a:p>
            <a:r>
              <a:rPr lang="en-US" dirty="0" smtClean="0"/>
              <a:t>X-axis, Independent</a:t>
            </a:r>
          </a:p>
          <a:p>
            <a:endParaRPr lang="ar-SA" dirty="0"/>
          </a:p>
        </p:txBody>
      </p:sp>
      <p:sp>
        <p:nvSpPr>
          <p:cNvPr id="9" name="مستطيل 8"/>
          <p:cNvSpPr/>
          <p:nvPr/>
        </p:nvSpPr>
        <p:spPr>
          <a:xfrm rot="16200000">
            <a:off x="4109182" y="3408084"/>
            <a:ext cx="1932517" cy="369332"/>
          </a:xfrm>
          <a:prstGeom prst="rect">
            <a:avLst/>
          </a:prstGeom>
        </p:spPr>
        <p:txBody>
          <a:bodyPr wrap="none">
            <a:spAutoFit/>
          </a:bodyPr>
          <a:lstStyle/>
          <a:p>
            <a:r>
              <a:rPr lang="en-US" dirty="0" smtClean="0"/>
              <a:t>Y-axis, Dependent </a:t>
            </a:r>
            <a:endParaRPr lang="ar-SA" dirty="0"/>
          </a:p>
        </p:txBody>
      </p:sp>
    </p:spTree>
    <p:extLst>
      <p:ext uri="{BB962C8B-B14F-4D97-AF65-F5344CB8AC3E}">
        <p14:creationId xmlns:p14="http://schemas.microsoft.com/office/powerpoint/2010/main" val="3384004809"/>
      </p:ext>
    </p:extLst>
  </p:cSld>
  <p:clrMapOvr>
    <a:masterClrMapping/>
  </p:clrMapOvr>
  <mc:AlternateContent xmlns:mc="http://schemas.openxmlformats.org/markup-compatibility/2006">
    <mc:Choice xmlns:p14="http://schemas.microsoft.com/office/powerpoint/2010/main" Requires="p14">
      <p:transition spd="slow" p14:dur="2000" advTm="251313"/>
    </mc:Choice>
    <mc:Fallback>
      <p:transition spd="slow" advTm="25131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827584" y="1412776"/>
            <a:ext cx="7200800" cy="2031325"/>
          </a:xfrm>
          <a:prstGeom prst="rect">
            <a:avLst/>
          </a:prstGeom>
        </p:spPr>
        <p:txBody>
          <a:bodyPr wrap="square">
            <a:spAutoFit/>
          </a:bodyPr>
          <a:lstStyle/>
          <a:p>
            <a:pPr algn="l" rtl="0"/>
            <a:r>
              <a:rPr lang="en-US" b="1" dirty="0">
                <a:solidFill>
                  <a:srgbClr val="C00000"/>
                </a:solidFill>
              </a:rPr>
              <a:t>When to Use Scatter </a:t>
            </a:r>
            <a:r>
              <a:rPr lang="en-US" b="1" dirty="0" smtClean="0">
                <a:solidFill>
                  <a:srgbClr val="C00000"/>
                </a:solidFill>
              </a:rPr>
              <a:t>Charts,</a:t>
            </a:r>
            <a:endParaRPr lang="en-US" b="1" dirty="0">
              <a:solidFill>
                <a:srgbClr val="C00000"/>
              </a:solidFill>
            </a:endParaRPr>
          </a:p>
          <a:p>
            <a:pPr algn="l" rtl="0"/>
            <a:r>
              <a:rPr lang="en-US" dirty="0" smtClean="0"/>
              <a:t>A side </a:t>
            </a:r>
            <a:r>
              <a:rPr lang="en-US" dirty="0"/>
              <a:t>from scientific studies, there are a few times when businesses may decide to use a scatter chart:</a:t>
            </a:r>
          </a:p>
          <a:p>
            <a:pPr algn="l" rtl="0"/>
            <a:r>
              <a:rPr lang="en-US" dirty="0" smtClean="0"/>
              <a:t>- To</a:t>
            </a:r>
            <a:r>
              <a:rPr lang="en-US" dirty="0"/>
              <a:t> identify </a:t>
            </a:r>
            <a:r>
              <a:rPr lang="en-US" dirty="0" smtClean="0"/>
              <a:t>anomalies.</a:t>
            </a:r>
            <a:endParaRPr lang="en-US" dirty="0"/>
          </a:p>
          <a:p>
            <a:pPr algn="l" rtl="0"/>
            <a:r>
              <a:rPr lang="en-US" dirty="0" smtClean="0"/>
              <a:t>- To </a:t>
            </a:r>
            <a:r>
              <a:rPr lang="en-US" dirty="0"/>
              <a:t>see how one variable affects </a:t>
            </a:r>
            <a:r>
              <a:rPr lang="en-US" dirty="0" smtClean="0"/>
              <a:t>another.</a:t>
            </a:r>
            <a:endParaRPr lang="en-US" dirty="0"/>
          </a:p>
          <a:p>
            <a:pPr marL="285750" indent="-285750" algn="l" rtl="0">
              <a:buFontTx/>
              <a:buChar char="-"/>
            </a:pPr>
            <a:r>
              <a:rPr lang="en-US" dirty="0" smtClean="0"/>
              <a:t>To </a:t>
            </a:r>
            <a:r>
              <a:rPr lang="en-US" dirty="0"/>
              <a:t>see a correlation, pattern, trend, or </a:t>
            </a:r>
            <a:r>
              <a:rPr lang="en-US" dirty="0" smtClean="0"/>
              <a:t>relationship.</a:t>
            </a:r>
          </a:p>
          <a:p>
            <a:pPr marL="285750" indent="-285750" algn="l" rtl="0">
              <a:buFontTx/>
              <a:buChar char="-"/>
            </a:pPr>
            <a:endParaRPr lang="en-US" dirty="0"/>
          </a:p>
        </p:txBody>
      </p:sp>
      <p:pic>
        <p:nvPicPr>
          <p:cNvPr id="8"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23727" y="3573016"/>
            <a:ext cx="4968553" cy="202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6846382"/>
      </p:ext>
    </p:extLst>
  </p:cSld>
  <p:clrMapOvr>
    <a:masterClrMapping/>
  </p:clrMapOvr>
  <mc:AlternateContent xmlns:mc="http://schemas.openxmlformats.org/markup-compatibility/2006">
    <mc:Choice xmlns:p14="http://schemas.microsoft.com/office/powerpoint/2010/main" Requires="p14">
      <p:transition spd="slow" p14:dur="2000" advTm="75372"/>
    </mc:Choice>
    <mc:Fallback>
      <p:transition spd="slow" advTm="7537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755576" y="1471717"/>
            <a:ext cx="6984776" cy="1477328"/>
          </a:xfrm>
          <a:prstGeom prst="rect">
            <a:avLst/>
          </a:prstGeom>
        </p:spPr>
        <p:txBody>
          <a:bodyPr wrap="square">
            <a:spAutoFit/>
          </a:bodyPr>
          <a:lstStyle/>
          <a:p>
            <a:pPr algn="l" rtl="0"/>
            <a:r>
              <a:rPr lang="en-US" b="1" dirty="0">
                <a:solidFill>
                  <a:srgbClr val="C00000"/>
                </a:solidFill>
              </a:rPr>
              <a:t>Benefits of Scatter Charts,</a:t>
            </a:r>
          </a:p>
          <a:p>
            <a:pPr algn="l" rtl="0"/>
            <a:r>
              <a:rPr lang="en-US" dirty="0"/>
              <a:t>Scatter charts have multiple benefits and advantages.</a:t>
            </a:r>
          </a:p>
          <a:p>
            <a:pPr algn="l" rtl="0"/>
            <a:r>
              <a:rPr lang="en-US" dirty="0"/>
              <a:t>- Clearly Shows Relationships.</a:t>
            </a:r>
          </a:p>
          <a:p>
            <a:pPr algn="l" rtl="0"/>
            <a:r>
              <a:rPr lang="en-US" dirty="0"/>
              <a:t>- Easy to Create and Understand.</a:t>
            </a:r>
          </a:p>
          <a:p>
            <a:pPr algn="l" rtl="0"/>
            <a:r>
              <a:rPr lang="en-US" dirty="0"/>
              <a:t>- The Range of Data Can be Determined.</a:t>
            </a:r>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63688" y="3284984"/>
            <a:ext cx="5976664"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0990394"/>
      </p:ext>
    </p:extLst>
  </p:cSld>
  <p:clrMapOvr>
    <a:masterClrMapping/>
  </p:clrMapOvr>
  <mc:AlternateContent xmlns:mc="http://schemas.openxmlformats.org/markup-compatibility/2006">
    <mc:Choice xmlns:p14="http://schemas.microsoft.com/office/powerpoint/2010/main" Requires="p14">
      <p:transition spd="slow" p14:dur="2000" advTm="41345"/>
    </mc:Choice>
    <mc:Fallback>
      <p:transition spd="slow" advTm="4134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53223" y="1196752"/>
            <a:ext cx="4751610" cy="892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492061" y="2276872"/>
            <a:ext cx="6408712" cy="2862322"/>
          </a:xfrm>
          <a:prstGeom prst="rect">
            <a:avLst/>
          </a:prstGeom>
        </p:spPr>
        <p:txBody>
          <a:bodyPr wrap="square">
            <a:spAutoFit/>
          </a:bodyPr>
          <a:lstStyle/>
          <a:p>
            <a:pPr algn="l" rtl="0"/>
            <a:r>
              <a:rPr lang="en-US" dirty="0"/>
              <a:t>◆ Quality tools provide a mechanism for managing project quality. </a:t>
            </a:r>
            <a:endParaRPr lang="en-US" dirty="0" smtClean="0"/>
          </a:p>
          <a:p>
            <a:pPr algn="l" rtl="0"/>
            <a:r>
              <a:rPr lang="en-US" dirty="0" smtClean="0"/>
              <a:t>◆ </a:t>
            </a:r>
            <a:r>
              <a:rPr lang="en-US" dirty="0"/>
              <a:t>A check sheet may be used to compile and record data from </a:t>
            </a:r>
            <a:r>
              <a:rPr lang="en-US" dirty="0" smtClean="0"/>
              <a:t>observations </a:t>
            </a:r>
            <a:r>
              <a:rPr lang="en-US" dirty="0"/>
              <a:t>or historical records. A check sheet includes a collection of data. A checklist describes things to do. </a:t>
            </a:r>
            <a:endParaRPr lang="en-US" dirty="0" smtClean="0"/>
          </a:p>
          <a:p>
            <a:pPr algn="l" rtl="0"/>
            <a:r>
              <a:rPr lang="en-US" dirty="0" smtClean="0"/>
              <a:t>◆ </a:t>
            </a:r>
            <a:r>
              <a:rPr lang="en-US" dirty="0"/>
              <a:t>Graphs may be used to organize, summarize, and display data over time. A line graph shows how data change over time. A bar graph shows how data change and how separate data elements are related to each other. A pie graph shows how data elements are related to each other, especially how separate elements constitute a whole. </a:t>
            </a:r>
            <a:endParaRPr lang="ar-SA" dirty="0"/>
          </a:p>
        </p:txBody>
      </p:sp>
    </p:spTree>
    <p:extLst>
      <p:ext uri="{BB962C8B-B14F-4D97-AF65-F5344CB8AC3E}">
        <p14:creationId xmlns:p14="http://schemas.microsoft.com/office/powerpoint/2010/main" val="561136007"/>
      </p:ext>
    </p:extLst>
  </p:cSld>
  <p:clrMapOvr>
    <a:masterClrMapping/>
  </p:clrMapOvr>
  <mc:AlternateContent xmlns:mc="http://schemas.openxmlformats.org/markup-compatibility/2006">
    <mc:Choice xmlns:p14="http://schemas.microsoft.com/office/powerpoint/2010/main" Requires="p14">
      <p:transition spd="slow" p14:dur="2000" advTm="43325"/>
    </mc:Choice>
    <mc:Fallback>
      <p:transition spd="slow" advTm="4332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2560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52638" y="1055390"/>
            <a:ext cx="5037137" cy="114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899592" y="2555050"/>
            <a:ext cx="7200800" cy="2862322"/>
          </a:xfrm>
          <a:prstGeom prst="rect">
            <a:avLst/>
          </a:prstGeom>
        </p:spPr>
        <p:txBody>
          <a:bodyPr wrap="square">
            <a:spAutoFit/>
          </a:bodyPr>
          <a:lstStyle/>
          <a:p>
            <a:pPr algn="l" rtl="0"/>
            <a:r>
              <a:rPr lang="en-US" dirty="0"/>
              <a:t>A Pareto chart is a bar graph with bars arranged in descending order from left to right. The bars represent sources of error, and the values of the bars reflect the number of defects. A Pareto chart includes a cumulative percentage curve that helps identify the “vital few,” the small number of sources of error (about 20 percent) that account for most of the defects (about 80 percent</a:t>
            </a:r>
            <a:r>
              <a:rPr lang="en-US" dirty="0" smtClean="0"/>
              <a:t>).</a:t>
            </a:r>
          </a:p>
          <a:p>
            <a:pPr algn="l" rtl="0"/>
            <a:r>
              <a:rPr lang="en-US" dirty="0"/>
              <a:t>When the cost of defects is more important than the number of defects, a Pareto chart should be constructed so that bars represent the cost of defects rather than the number</a:t>
            </a:r>
            <a:r>
              <a:rPr lang="en-US" dirty="0" smtClean="0"/>
              <a:t>.</a:t>
            </a:r>
            <a:endParaRPr lang="en-US" dirty="0"/>
          </a:p>
          <a:p>
            <a:pPr algn="l" rtl="0"/>
            <a:r>
              <a:rPr lang="en-US" dirty="0"/>
              <a:t>◆ Scatter diagrams identify possible relationships between two variables.</a:t>
            </a:r>
            <a:endParaRPr lang="ar-SA" dirty="0"/>
          </a:p>
        </p:txBody>
      </p:sp>
    </p:spTree>
    <p:extLst>
      <p:ext uri="{BB962C8B-B14F-4D97-AF65-F5344CB8AC3E}">
        <p14:creationId xmlns:p14="http://schemas.microsoft.com/office/powerpoint/2010/main" val="2926972769"/>
      </p:ext>
    </p:extLst>
  </p:cSld>
  <p:clrMapOvr>
    <a:masterClrMapping/>
  </p:clrMapOvr>
  <mc:AlternateContent xmlns:mc="http://schemas.openxmlformats.org/markup-compatibility/2006">
    <mc:Choice xmlns:p14="http://schemas.microsoft.com/office/powerpoint/2010/main" Requires="p14">
      <p:transition spd="slow" p14:dur="2000" advTm="31348"/>
    </mc:Choice>
    <mc:Fallback>
      <p:transition spd="slow" advTm="3134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73150" y="1185334"/>
            <a:ext cx="66675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4000680"/>
      </p:ext>
    </p:extLst>
  </p:cSld>
  <p:clrMapOvr>
    <a:masterClrMapping/>
  </p:clrMapOvr>
  <mc:AlternateContent xmlns:mc="http://schemas.openxmlformats.org/markup-compatibility/2006" xmlns:p14="http://schemas.microsoft.com/office/powerpoint/2010/main">
    <mc:Choice Requires="p14">
      <p:transition spd="slow" p14:dur="2000" advTm="7059"/>
    </mc:Choice>
    <mc:Fallback xmlns="">
      <p:transition spd="slow" advTm="705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3939547"/>
      </p:ext>
    </p:extLst>
  </p:cSld>
  <p:clrMapOvr>
    <a:masterClrMapping/>
  </p:clrMapOvr>
  <mc:AlternateContent xmlns:mc="http://schemas.openxmlformats.org/markup-compatibility/2006" xmlns:p14="http://schemas.microsoft.com/office/powerpoint/2010/main">
    <mc:Choice Requires="p14">
      <p:transition spd="slow" p14:dur="2000" advTm="7439"/>
    </mc:Choice>
    <mc:Fallback xmlns="">
      <p:transition spd="slow" advTm="7439"/>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2044</Words>
  <Application>Microsoft Office PowerPoint</Application>
  <PresentationFormat>عرض على الشاشة (3:4)‏</PresentationFormat>
  <Paragraphs>145</Paragraphs>
  <Slides>34</Slides>
  <Notes>1</Notes>
  <HiddenSlides>0</HiddenSlides>
  <MMClips>0</MMClips>
  <ScaleCrop>false</ScaleCrop>
  <HeadingPairs>
    <vt:vector size="4" baseType="variant">
      <vt:variant>
        <vt:lpstr>نسق</vt:lpstr>
      </vt:variant>
      <vt:variant>
        <vt:i4>1</vt:i4>
      </vt:variant>
      <vt:variant>
        <vt:lpstr>عناوين الشرائح</vt:lpstr>
      </vt:variant>
      <vt:variant>
        <vt:i4>34</vt:i4>
      </vt:variant>
    </vt:vector>
  </HeadingPairs>
  <TitlesOfParts>
    <vt:vector size="35"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1</cp:revision>
  <dcterms:created xsi:type="dcterms:W3CDTF">2023-07-02T09:53:21Z</dcterms:created>
  <dcterms:modified xsi:type="dcterms:W3CDTF">2023-07-02T09:56:17Z</dcterms:modified>
</cp:coreProperties>
</file>