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  <p:sldMasterId id="2147483831" r:id="rId7"/>
  </p:sldMasterIdLst>
  <p:notesMasterIdLst>
    <p:notesMasterId r:id="rId90"/>
  </p:notesMasterIdLst>
  <p:handoutMasterIdLst>
    <p:handoutMasterId r:id="rId91"/>
  </p:handoutMasterIdLst>
  <p:sldIdLst>
    <p:sldId id="480" r:id="rId8"/>
    <p:sldId id="556" r:id="rId9"/>
    <p:sldId id="557" r:id="rId10"/>
    <p:sldId id="609" r:id="rId11"/>
    <p:sldId id="679" r:id="rId12"/>
    <p:sldId id="680" r:id="rId13"/>
    <p:sldId id="681" r:id="rId14"/>
    <p:sldId id="682" r:id="rId15"/>
    <p:sldId id="683" r:id="rId16"/>
    <p:sldId id="684" r:id="rId17"/>
    <p:sldId id="686" r:id="rId18"/>
    <p:sldId id="685" r:id="rId19"/>
    <p:sldId id="687" r:id="rId20"/>
    <p:sldId id="688" r:id="rId21"/>
    <p:sldId id="689" r:id="rId22"/>
    <p:sldId id="690" r:id="rId23"/>
    <p:sldId id="691" r:id="rId24"/>
    <p:sldId id="692" r:id="rId25"/>
    <p:sldId id="693" r:id="rId26"/>
    <p:sldId id="694" r:id="rId27"/>
    <p:sldId id="695" r:id="rId28"/>
    <p:sldId id="696" r:id="rId29"/>
    <p:sldId id="697" r:id="rId30"/>
    <p:sldId id="698" r:id="rId31"/>
    <p:sldId id="699" r:id="rId32"/>
    <p:sldId id="700" r:id="rId33"/>
    <p:sldId id="701" r:id="rId34"/>
    <p:sldId id="702" r:id="rId35"/>
    <p:sldId id="703" r:id="rId36"/>
    <p:sldId id="704" r:id="rId37"/>
    <p:sldId id="705" r:id="rId38"/>
    <p:sldId id="706" r:id="rId39"/>
    <p:sldId id="707" r:id="rId40"/>
    <p:sldId id="708" r:id="rId41"/>
    <p:sldId id="709" r:id="rId42"/>
    <p:sldId id="710" r:id="rId43"/>
    <p:sldId id="711" r:id="rId44"/>
    <p:sldId id="712" r:id="rId45"/>
    <p:sldId id="713" r:id="rId46"/>
    <p:sldId id="714" r:id="rId47"/>
    <p:sldId id="715" r:id="rId48"/>
    <p:sldId id="727" r:id="rId49"/>
    <p:sldId id="716" r:id="rId50"/>
    <p:sldId id="717" r:id="rId51"/>
    <p:sldId id="718" r:id="rId52"/>
    <p:sldId id="719" r:id="rId53"/>
    <p:sldId id="720" r:id="rId54"/>
    <p:sldId id="721" r:id="rId55"/>
    <p:sldId id="722" r:id="rId56"/>
    <p:sldId id="723" r:id="rId57"/>
    <p:sldId id="724" r:id="rId58"/>
    <p:sldId id="725" r:id="rId59"/>
    <p:sldId id="559" r:id="rId60"/>
    <p:sldId id="357" r:id="rId61"/>
    <p:sldId id="389" r:id="rId62"/>
    <p:sldId id="390" r:id="rId63"/>
    <p:sldId id="391" r:id="rId64"/>
    <p:sldId id="392" r:id="rId65"/>
    <p:sldId id="393" r:id="rId66"/>
    <p:sldId id="394" r:id="rId67"/>
    <p:sldId id="395" r:id="rId68"/>
    <p:sldId id="396" r:id="rId69"/>
    <p:sldId id="397" r:id="rId70"/>
    <p:sldId id="398" r:id="rId71"/>
    <p:sldId id="399" r:id="rId72"/>
    <p:sldId id="400" r:id="rId73"/>
    <p:sldId id="401" r:id="rId74"/>
    <p:sldId id="402" r:id="rId75"/>
    <p:sldId id="403" r:id="rId76"/>
    <p:sldId id="404" r:id="rId77"/>
    <p:sldId id="405" r:id="rId78"/>
    <p:sldId id="406" r:id="rId79"/>
    <p:sldId id="407" r:id="rId80"/>
    <p:sldId id="408" r:id="rId81"/>
    <p:sldId id="409" r:id="rId82"/>
    <p:sldId id="410" r:id="rId83"/>
    <p:sldId id="411" r:id="rId84"/>
    <p:sldId id="412" r:id="rId85"/>
    <p:sldId id="413" r:id="rId86"/>
    <p:sldId id="414" r:id="rId87"/>
    <p:sldId id="415" r:id="rId88"/>
    <p:sldId id="726" r:id="rId8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4489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8" autoAdjust="0"/>
    <p:restoredTop sz="93860" autoAdjust="0"/>
  </p:normalViewPr>
  <p:slideViewPr>
    <p:cSldViewPr snapToGrid="0">
      <p:cViewPr varScale="1">
        <p:scale>
          <a:sx n="97" d="100"/>
          <a:sy n="97" d="100"/>
        </p:scale>
        <p:origin x="552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84" Type="http://schemas.openxmlformats.org/officeDocument/2006/relationships/slide" Target="slides/slide77.xml"/><Relationship Id="rId89" Type="http://schemas.openxmlformats.org/officeDocument/2006/relationships/slide" Target="slides/slide82.xml"/><Relationship Id="rId16" Type="http://schemas.openxmlformats.org/officeDocument/2006/relationships/slide" Target="slides/slide9.xml"/><Relationship Id="rId11" Type="http://schemas.openxmlformats.org/officeDocument/2006/relationships/slide" Target="slides/slide4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74" Type="http://schemas.openxmlformats.org/officeDocument/2006/relationships/slide" Target="slides/slide67.xml"/><Relationship Id="rId79" Type="http://schemas.openxmlformats.org/officeDocument/2006/relationships/slide" Target="slides/slide72.xml"/><Relationship Id="rId5" Type="http://schemas.openxmlformats.org/officeDocument/2006/relationships/slideMaster" Target="slideMasters/slideMaster2.xml"/><Relationship Id="rId90" Type="http://schemas.openxmlformats.org/officeDocument/2006/relationships/notesMaster" Target="notesMasters/notesMaster1.xml"/><Relationship Id="rId95" Type="http://schemas.openxmlformats.org/officeDocument/2006/relationships/theme" Target="theme/theme1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64" Type="http://schemas.openxmlformats.org/officeDocument/2006/relationships/slide" Target="slides/slide57.xml"/><Relationship Id="rId69" Type="http://schemas.openxmlformats.org/officeDocument/2006/relationships/slide" Target="slides/slide62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slide" Target="slides/slide65.xml"/><Relationship Id="rId80" Type="http://schemas.openxmlformats.org/officeDocument/2006/relationships/slide" Target="slides/slide73.xml"/><Relationship Id="rId85" Type="http://schemas.openxmlformats.org/officeDocument/2006/relationships/slide" Target="slides/slide78.xml"/><Relationship Id="rId93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slide" Target="slides/slide60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70" Type="http://schemas.openxmlformats.org/officeDocument/2006/relationships/slide" Target="slides/slide63.xml"/><Relationship Id="rId75" Type="http://schemas.openxmlformats.org/officeDocument/2006/relationships/slide" Target="slides/slide68.xml"/><Relationship Id="rId83" Type="http://schemas.openxmlformats.org/officeDocument/2006/relationships/slide" Target="slides/slide76.xml"/><Relationship Id="rId88" Type="http://schemas.openxmlformats.org/officeDocument/2006/relationships/slide" Target="slides/slide81.xml"/><Relationship Id="rId91" Type="http://schemas.openxmlformats.org/officeDocument/2006/relationships/handoutMaster" Target="handoutMasters/handoutMaster1.xml"/><Relationship Id="rId9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slide" Target="slides/slide66.xml"/><Relationship Id="rId78" Type="http://schemas.openxmlformats.org/officeDocument/2006/relationships/slide" Target="slides/slide71.xml"/><Relationship Id="rId81" Type="http://schemas.openxmlformats.org/officeDocument/2006/relationships/slide" Target="slides/slide74.xml"/><Relationship Id="rId86" Type="http://schemas.openxmlformats.org/officeDocument/2006/relationships/slide" Target="slides/slide79.xml"/><Relationship Id="rId9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9" Type="http://schemas.openxmlformats.org/officeDocument/2006/relationships/slide" Target="slides/slide32.xml"/><Relationship Id="rId34" Type="http://schemas.openxmlformats.org/officeDocument/2006/relationships/slide" Target="slides/slide27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76" Type="http://schemas.openxmlformats.org/officeDocument/2006/relationships/slide" Target="slides/slide69.xml"/><Relationship Id="rId7" Type="http://schemas.openxmlformats.org/officeDocument/2006/relationships/slideMaster" Target="slideMasters/slideMaster4.xml"/><Relationship Id="rId71" Type="http://schemas.openxmlformats.org/officeDocument/2006/relationships/slide" Target="slides/slide64.xml"/><Relationship Id="rId92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29" Type="http://schemas.openxmlformats.org/officeDocument/2006/relationships/slide" Target="slides/slide22.xml"/><Relationship Id="rId24" Type="http://schemas.openxmlformats.org/officeDocument/2006/relationships/slide" Target="slides/slide17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66" Type="http://schemas.openxmlformats.org/officeDocument/2006/relationships/slide" Target="slides/slide59.xml"/><Relationship Id="rId87" Type="http://schemas.openxmlformats.org/officeDocument/2006/relationships/slide" Target="slides/slide80.xml"/><Relationship Id="rId61" Type="http://schemas.openxmlformats.org/officeDocument/2006/relationships/slide" Target="slides/slide54.xml"/><Relationship Id="rId82" Type="http://schemas.openxmlformats.org/officeDocument/2006/relationships/slide" Target="slides/slide75.xml"/><Relationship Id="rId19" Type="http://schemas.openxmlformats.org/officeDocument/2006/relationships/slide" Target="slides/slide12.xml"/><Relationship Id="rId14" Type="http://schemas.openxmlformats.org/officeDocument/2006/relationships/slide" Target="slides/slide7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56" Type="http://schemas.openxmlformats.org/officeDocument/2006/relationships/slide" Target="slides/slide49.xml"/><Relationship Id="rId77" Type="http://schemas.openxmlformats.org/officeDocument/2006/relationships/slide" Target="slides/slide7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1/22/26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1/22/26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9175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315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5521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7345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8314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6536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3901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2889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0226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6124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8025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70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1480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2393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2022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8878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5917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0950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6015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2908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8520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88776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59806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70463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28583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17084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0225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42344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80722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57203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07110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07790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74665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13292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20518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10719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55603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75809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85017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31532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82978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28285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84598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321669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75369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617118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00698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952905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180567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416113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120759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768710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355807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251997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17064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436603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807175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108849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374871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301478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407929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167939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74089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67705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3499229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623643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50284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289822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503637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858782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350991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337132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105465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404383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770445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026843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669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44022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75974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40682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33054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F2F0876-DA34-44C2-B05E-66533803FE6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33400" y="246600"/>
            <a:ext cx="11725200" cy="6364800"/>
          </a:xfrm>
        </p:spPr>
        <p:txBody>
          <a:bodyPr anchor="ctr" anchorCtr="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E352C7E-BCE1-47CD-872E-2935DD89FC2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52488" y="2103438"/>
            <a:ext cx="5243512" cy="3748087"/>
          </a:xfrm>
        </p:spPr>
        <p:txBody>
          <a:bodyPr anchor="ctr" anchorCtr="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57699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50669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9838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43224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90860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09494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CD7A40E7-331A-409D-8385-D6893D1EA86A}"/>
              </a:ext>
            </a:extLst>
          </p:cNvPr>
          <p:cNvSpPr/>
          <p:nvPr/>
        </p:nvSpPr>
        <p:spPr>
          <a:xfrm>
            <a:off x="948394" y="941695"/>
            <a:ext cx="5452526" cy="497461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5561E95-1FD2-4358-9E4C-3D2E929E487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948394 w 12192000"/>
              <a:gd name="connsiteY0" fmla="*/ 941695 h 6858000"/>
              <a:gd name="connsiteX1" fmla="*/ 948394 w 12192000"/>
              <a:gd name="connsiteY1" fmla="*/ 5916305 h 6858000"/>
              <a:gd name="connsiteX2" fmla="*/ 6400920 w 12192000"/>
              <a:gd name="connsiteY2" fmla="*/ 5916305 h 6858000"/>
              <a:gd name="connsiteX3" fmla="*/ 6400920 w 12192000"/>
              <a:gd name="connsiteY3" fmla="*/ 941695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948394" y="941695"/>
                </a:moveTo>
                <a:lnTo>
                  <a:pt x="948394" y="5916305"/>
                </a:lnTo>
                <a:lnTo>
                  <a:pt x="6400920" y="5916305"/>
                </a:lnTo>
                <a:lnTo>
                  <a:pt x="6400920" y="941695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Content Placeholder 3">
            <a:extLst>
              <a:ext uri="{FF2B5EF4-FFF2-40B4-BE49-F238E27FC236}">
                <a16:creationId xmlns:a16="http://schemas.microsoft.com/office/drawing/2014/main" id="{6E7077FF-6FAE-4A98-862F-3A2F931B958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1357950" y="2852792"/>
            <a:ext cx="4633415" cy="2572193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51E07B6-8D69-4F8A-9729-400511B37F8B}"/>
              </a:ext>
            </a:extLst>
          </p:cNvPr>
          <p:cNvSpPr/>
          <p:nvPr/>
        </p:nvSpPr>
        <p:spPr>
          <a:xfrm>
            <a:off x="1101715" y="1106424"/>
            <a:ext cx="5120640" cy="46451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950" y="1352804"/>
            <a:ext cx="4633415" cy="1333641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95976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1642424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88626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JO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JO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54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  <p:sldLayoutId id="2147483843" r:id="rId12"/>
    <p:sldLayoutId id="2147483844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2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oleObject" Target="../embeddings/oleObject7.bin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5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4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5.bin"/><Relationship Id="rId14" Type="http://schemas.openxmlformats.org/officeDocument/2006/relationships/image" Target="../media/image16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image" Target="../media/image20.png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image" Target="../media/image18.emf"/><Relationship Id="rId5" Type="http://schemas.openxmlformats.org/officeDocument/2006/relationships/oleObject" Target="../embeddings/oleObject1.bin"/><Relationship Id="rId10" Type="http://schemas.openxmlformats.org/officeDocument/2006/relationships/oleObject" Target="../embeddings/oleObject8.bin"/><Relationship Id="rId4" Type="http://schemas.openxmlformats.org/officeDocument/2006/relationships/image" Target="../media/image7.png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21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9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image" Target="../media/image24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23.png"/><Relationship Id="rId4" Type="http://schemas.openxmlformats.org/officeDocument/2006/relationships/image" Target="../media/image7.png"/><Relationship Id="rId9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Relationship Id="rId9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27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26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10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29.png"/><Relationship Id="rId4" Type="http://schemas.openxmlformats.org/officeDocument/2006/relationships/image" Target="../media/image7.png"/><Relationship Id="rId9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Relationship Id="rId9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Relationship Id="rId9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image" Target="../media/image34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33.emf"/><Relationship Id="rId4" Type="http://schemas.openxmlformats.org/officeDocument/2006/relationships/image" Target="../media/image7.png"/><Relationship Id="rId9" Type="http://schemas.openxmlformats.org/officeDocument/2006/relationships/image" Target="../media/image32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35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12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37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36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13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Relationship Id="rId9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Relationship Id="rId9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Relationship Id="rId9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image" Target="../media/image43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42.emf"/><Relationship Id="rId4" Type="http://schemas.openxmlformats.org/officeDocument/2006/relationships/image" Target="../media/image7.png"/><Relationship Id="rId9" Type="http://schemas.openxmlformats.org/officeDocument/2006/relationships/image" Target="../media/image41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image" Target="../media/image46.png"/><Relationship Id="rId5" Type="http://schemas.openxmlformats.org/officeDocument/2006/relationships/oleObject" Target="../embeddings/oleObject1.bin"/><Relationship Id="rId10" Type="http://schemas.openxmlformats.org/officeDocument/2006/relationships/image" Target="../media/image45.png"/><Relationship Id="rId4" Type="http://schemas.openxmlformats.org/officeDocument/2006/relationships/image" Target="../media/image7.png"/><Relationship Id="rId9" Type="http://schemas.openxmlformats.org/officeDocument/2006/relationships/image" Target="../media/image4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Relationship Id="rId9" Type="http://schemas.openxmlformats.org/officeDocument/2006/relationships/image" Target="../media/image47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49.e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16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48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15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50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17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52.jpeg"/><Relationship Id="rId4" Type="http://schemas.openxmlformats.org/officeDocument/2006/relationships/image" Target="../media/image7.png"/><Relationship Id="rId9" Type="http://schemas.openxmlformats.org/officeDocument/2006/relationships/image" Target="../media/image51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image" Target="../media/image55.jpeg"/><Relationship Id="rId5" Type="http://schemas.openxmlformats.org/officeDocument/2006/relationships/oleObject" Target="../embeddings/oleObject1.bin"/><Relationship Id="rId10" Type="http://schemas.openxmlformats.org/officeDocument/2006/relationships/image" Target="../media/image54.jpeg"/><Relationship Id="rId4" Type="http://schemas.openxmlformats.org/officeDocument/2006/relationships/image" Target="../media/image7.png"/><Relationship Id="rId9" Type="http://schemas.openxmlformats.org/officeDocument/2006/relationships/image" Target="../media/image53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57.em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56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18.bin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oleObject" Target="../embeddings/oleObject22.bin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59.emf"/><Relationship Id="rId2" Type="http://schemas.openxmlformats.org/officeDocument/2006/relationships/notesSlide" Target="../notesSlides/notesSlide41.xml"/><Relationship Id="rId16" Type="http://schemas.openxmlformats.org/officeDocument/2006/relationships/image" Target="../media/image61.emf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21.bin"/><Relationship Id="rId5" Type="http://schemas.openxmlformats.org/officeDocument/2006/relationships/oleObject" Target="../embeddings/oleObject1.bin"/><Relationship Id="rId15" Type="http://schemas.openxmlformats.org/officeDocument/2006/relationships/oleObject" Target="../embeddings/oleObject23.bin"/><Relationship Id="rId10" Type="http://schemas.openxmlformats.org/officeDocument/2006/relationships/image" Target="../media/image58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20.bin"/><Relationship Id="rId14" Type="http://schemas.openxmlformats.org/officeDocument/2006/relationships/image" Target="../media/image60.e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62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24.bin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oleObject" Target="../embeddings/oleObject22.bin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64.e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26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63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25.bin"/><Relationship Id="rId14" Type="http://schemas.openxmlformats.org/officeDocument/2006/relationships/image" Target="../media/image65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Relationship Id="rId9" Type="http://schemas.openxmlformats.org/officeDocument/2006/relationships/image" Target="../media/image66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image" Target="../media/image69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68.em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28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67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27.bin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oleObject" Target="../embeddings/oleObject31.bin"/><Relationship Id="rId18" Type="http://schemas.openxmlformats.org/officeDocument/2006/relationships/image" Target="../media/image65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71.emf"/><Relationship Id="rId17" Type="http://schemas.openxmlformats.org/officeDocument/2006/relationships/oleObject" Target="../embeddings/oleObject33.bin"/><Relationship Id="rId2" Type="http://schemas.openxmlformats.org/officeDocument/2006/relationships/notesSlide" Target="../notesSlides/notesSlide46.xml"/><Relationship Id="rId16" Type="http://schemas.openxmlformats.org/officeDocument/2006/relationships/image" Target="../media/image73.emf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1.bin"/><Relationship Id="rId15" Type="http://schemas.openxmlformats.org/officeDocument/2006/relationships/oleObject" Target="../embeddings/oleObject32.bin"/><Relationship Id="rId10" Type="http://schemas.openxmlformats.org/officeDocument/2006/relationships/image" Target="../media/image70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29.bin"/><Relationship Id="rId14" Type="http://schemas.openxmlformats.org/officeDocument/2006/relationships/image" Target="../media/image72.e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75.emf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35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74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34.bin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77.emf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11" Type="http://schemas.openxmlformats.org/officeDocument/2006/relationships/oleObject" Target="../embeddings/oleObject37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76.emf"/><Relationship Id="rId4" Type="http://schemas.openxmlformats.org/officeDocument/2006/relationships/image" Target="../media/image7.png"/><Relationship Id="rId9" Type="http://schemas.openxmlformats.org/officeDocument/2006/relationships/oleObject" Target="../embeddings/oleObject36.bin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Relationship Id="rId9" Type="http://schemas.openxmlformats.org/officeDocument/2006/relationships/image" Target="../media/image78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9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81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49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82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49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49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86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88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49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49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49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49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49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49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49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49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49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49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49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49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49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49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49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49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49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49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49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49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49.xml"/><Relationship Id="rId5" Type="http://schemas.openxmlformats.org/officeDocument/2006/relationships/image" Target="../media/image111.png"/><Relationship Id="rId4" Type="http://schemas.openxmlformats.org/officeDocument/2006/relationships/image" Target="../media/image110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49.xml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49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49.xml"/><Relationship Id="rId5" Type="http://schemas.openxmlformats.org/officeDocument/2006/relationships/image" Target="../media/image118.png"/><Relationship Id="rId4" Type="http://schemas.openxmlformats.org/officeDocument/2006/relationships/image" Target="../media/image1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8474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60089" y="2418380"/>
            <a:ext cx="500932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Knowing Your Data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(Data Visualization)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1282" y="598371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86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DS601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-2479842"/>
            <a:ext cx="12191999" cy="8382525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Mining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(DS601)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671930" y="874643"/>
            <a:ext cx="6520069" cy="135932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#03</a:t>
            </a:r>
            <a:endParaRPr lang="en-US" sz="3200" b="1" dirty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Knowing Your Data</a:t>
            </a: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(Data Visualization)</a:t>
            </a: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6" name="Picture 5" descr="A blue circle with white text&#10;&#10;Description automatically generated">
            <a:extLst>
              <a:ext uri="{FF2B5EF4-FFF2-40B4-BE49-F238E27FC236}">
                <a16:creationId xmlns:a16="http://schemas.microsoft.com/office/drawing/2014/main" id="{8DACC2BA-3334-FF76-41AF-8888F9E74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915" y="2328777"/>
            <a:ext cx="5559018" cy="220044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412D04FD-BD5C-242F-2D6B-29F9E4EBD0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Knowing Your Data (Data Visualization)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335065" y="1857669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4192589"/>
              </p:ext>
            </p:extLst>
          </p:nvPr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3">
            <a:extLst>
              <a:ext uri="{FF2B5EF4-FFF2-40B4-BE49-F238E27FC236}">
                <a16:creationId xmlns:a16="http://schemas.microsoft.com/office/drawing/2014/main" id="{31C3076E-800D-1F83-3584-72DB4D26AA17}"/>
              </a:ext>
            </a:extLst>
          </p:cNvPr>
          <p:cNvSpPr txBox="1">
            <a:spLocks noChangeArrowheads="1"/>
          </p:cNvSpPr>
          <p:nvPr/>
        </p:nvSpPr>
        <p:spPr>
          <a:xfrm>
            <a:off x="657994" y="1663325"/>
            <a:ext cx="6657206" cy="4433241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en-JO" sz="2400" b="1" dirty="0"/>
              <a:t>Data Objects and Attribute Types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Basic Statistical Descriptions of Data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Data Visualization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Measuring Data Similarity and Dissimilarity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Data Sets 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4527587"/>
              </p:ext>
            </p:extLst>
          </p:nvPr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221" name="Object 2048">
                        <a:extLst>
                          <a:ext uri="{FF2B5EF4-FFF2-40B4-BE49-F238E27FC236}">
                            <a16:creationId xmlns:a16="http://schemas.microsoft.com/office/drawing/2014/main" id="{E9944893-82F6-046B-08C4-69FBD0CCCDD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84917"/>
              </p:ext>
            </p:extLst>
          </p:nvPr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9222" name="Object 2049">
                        <a:extLst>
                          <a:ext uri="{FF2B5EF4-FFF2-40B4-BE49-F238E27FC236}">
                            <a16:creationId xmlns:a16="http://schemas.microsoft.com/office/drawing/2014/main" id="{0152CB0E-8B02-A5CE-0A63-8B0831D204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E3388285-28B1-08F7-CA5B-35906B587925}"/>
              </a:ext>
            </a:extLst>
          </p:cNvPr>
          <p:cNvSpPr txBox="1">
            <a:spLocks noChangeArrowheads="1"/>
          </p:cNvSpPr>
          <p:nvPr/>
        </p:nvSpPr>
        <p:spPr>
          <a:xfrm>
            <a:off x="2496206" y="1257297"/>
            <a:ext cx="6409256" cy="5181600"/>
          </a:xfrm>
          <a:prstGeom prst="rect">
            <a:avLst/>
          </a:prstGeom>
          <a:noFill/>
        </p:spPr>
        <p:txBody>
          <a:bodyPr lIns="90488" tIns="44450" rIns="90488" bIns="4445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b="1" dirty="0">
                <a:cs typeface="Times New Roman" panose="02020603050405020304" pitchFamily="18" charset="0"/>
              </a:rPr>
              <a:t>Record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dirty="0">
                <a:cs typeface="Times New Roman" panose="02020603050405020304" pitchFamily="18" charset="0"/>
              </a:rPr>
              <a:t>Relational records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dirty="0">
                <a:cs typeface="Times New Roman" panose="02020603050405020304" pitchFamily="18" charset="0"/>
              </a:rPr>
              <a:t>Data matrix, e.g., numerical matrix, crosstabs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dirty="0">
                <a:cs typeface="Times New Roman" panose="02020603050405020304" pitchFamily="18" charset="0"/>
              </a:rPr>
              <a:t>Document data: text documents: term-frequency vector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dirty="0">
                <a:cs typeface="Times New Roman" panose="02020603050405020304" pitchFamily="18" charset="0"/>
              </a:rPr>
              <a:t>Transaction data</a:t>
            </a:r>
            <a:endParaRPr lang="en-US" altLang="en-JO" sz="1800" dirty="0"/>
          </a:p>
          <a:p>
            <a:pPr marL="285750" indent="-28575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b="1" dirty="0">
                <a:cs typeface="Times New Roman" panose="02020603050405020304" pitchFamily="18" charset="0"/>
              </a:rPr>
              <a:t>Graph and network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dirty="0">
                <a:cs typeface="Times New Roman" panose="02020603050405020304" pitchFamily="18" charset="0"/>
              </a:rPr>
              <a:t>World Wide Web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dirty="0">
                <a:cs typeface="Times New Roman" panose="02020603050405020304" pitchFamily="18" charset="0"/>
              </a:rPr>
              <a:t>Social or information networks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dirty="0">
                <a:cs typeface="Times New Roman" panose="02020603050405020304" pitchFamily="18" charset="0"/>
              </a:rPr>
              <a:t>Molecular Structures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b="1" dirty="0">
                <a:cs typeface="Times New Roman" panose="02020603050405020304" pitchFamily="18" charset="0"/>
              </a:rPr>
              <a:t>Ordered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dirty="0">
                <a:cs typeface="Times New Roman" panose="02020603050405020304" pitchFamily="18" charset="0"/>
              </a:rPr>
              <a:t>Video data: sequence of images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dirty="0">
                <a:cs typeface="Times New Roman" panose="02020603050405020304" pitchFamily="18" charset="0"/>
              </a:rPr>
              <a:t>Temporal data: time-series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dirty="0">
                <a:cs typeface="Times New Roman" panose="02020603050405020304" pitchFamily="18" charset="0"/>
              </a:rPr>
              <a:t>Sequential Data: transaction sequences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dirty="0">
                <a:cs typeface="Times New Roman" panose="02020603050405020304" pitchFamily="18" charset="0"/>
              </a:rPr>
              <a:t>Genetic sequence data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b="1" dirty="0">
                <a:cs typeface="Times New Roman" panose="02020603050405020304" pitchFamily="18" charset="0"/>
              </a:rPr>
              <a:t>Spatial, image and multimedia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dirty="0">
                <a:cs typeface="Times New Roman" panose="02020603050405020304" pitchFamily="18" charset="0"/>
              </a:rPr>
              <a:t>Spatial data: maps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dirty="0">
                <a:cs typeface="Times New Roman" panose="02020603050405020304" pitchFamily="18" charset="0"/>
              </a:rPr>
              <a:t>Image data: </a:t>
            </a:r>
          </a:p>
          <a:p>
            <a:pPr marL="800100" lvl="1" indent="-342900">
              <a:lnSpc>
                <a:spcPct val="100000"/>
              </a:lnSpc>
              <a:spcBef>
                <a:spcPts val="0"/>
              </a:spcBef>
            </a:pPr>
            <a:r>
              <a:rPr lang="en-US" altLang="en-JO" sz="1800" dirty="0">
                <a:cs typeface="Times New Roman" panose="02020603050405020304" pitchFamily="18" charset="0"/>
              </a:rPr>
              <a:t>Video data:</a:t>
            </a:r>
          </a:p>
        </p:txBody>
      </p:sp>
      <p:graphicFrame>
        <p:nvGraphicFramePr>
          <p:cNvPr id="14" name="Object 4">
            <a:extLst>
              <a:ext uri="{FF2B5EF4-FFF2-40B4-BE49-F238E27FC236}">
                <a16:creationId xmlns:a16="http://schemas.microsoft.com/office/drawing/2014/main" id="{792D8484-7F27-4F4A-5DFE-F2BBA8B8B14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8153265"/>
              </p:ext>
            </p:extLst>
          </p:nvPr>
        </p:nvGraphicFramePr>
        <p:xfrm>
          <a:off x="7347501" y="2418061"/>
          <a:ext cx="4446104" cy="20218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9" imgW="5930900" imgH="2705100" progId="Visio.Drawing.6">
                  <p:embed/>
                </p:oleObj>
              </mc:Choice>
              <mc:Fallback>
                <p:oleObj name="Visio" r:id="rId9" imgW="5930900" imgH="2705100" progId="Visio.Drawing.6">
                  <p:embed/>
                  <p:pic>
                    <p:nvPicPr>
                      <p:cNvPr id="6149" name="Object 4">
                        <a:extLst>
                          <a:ext uri="{FF2B5EF4-FFF2-40B4-BE49-F238E27FC236}">
                            <a16:creationId xmlns:a16="http://schemas.microsoft.com/office/drawing/2014/main" id="{5A78C7E1-4979-87FE-6EF1-96193DD5A11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47501" y="2418061"/>
                        <a:ext cx="4446104" cy="202187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6">
            <a:extLst>
              <a:ext uri="{FF2B5EF4-FFF2-40B4-BE49-F238E27FC236}">
                <a16:creationId xmlns:a16="http://schemas.microsoft.com/office/drawing/2014/main" id="{37176D11-7B3C-A4BB-FE8F-0028B1A238E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1592213"/>
              </p:ext>
            </p:extLst>
          </p:nvPr>
        </p:nvGraphicFramePr>
        <p:xfrm>
          <a:off x="7956446" y="4544166"/>
          <a:ext cx="3478696" cy="18188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11" imgW="22936200" imgH="12001500" progId="Word.Document.8">
                  <p:embed/>
                </p:oleObj>
              </mc:Choice>
              <mc:Fallback>
                <p:oleObj name="Document" r:id="rId11" imgW="22936200" imgH="12001500" progId="Word.Document.8">
                  <p:embed/>
                  <p:pic>
                    <p:nvPicPr>
                      <p:cNvPr id="6150" name="Object 6">
                        <a:extLst>
                          <a:ext uri="{FF2B5EF4-FFF2-40B4-BE49-F238E27FC236}">
                            <a16:creationId xmlns:a16="http://schemas.microsoft.com/office/drawing/2014/main" id="{213C02D8-9F06-9849-80B2-F8461CB822A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56446" y="4544166"/>
                        <a:ext cx="3478696" cy="18188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Important Characteristics of Structured Data  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E77A5A12-B7BD-D028-275E-44382120C7B6}"/>
              </a:ext>
            </a:extLst>
          </p:cNvPr>
          <p:cNvSpPr txBox="1">
            <a:spLocks noChangeArrowheads="1"/>
          </p:cNvSpPr>
          <p:nvPr/>
        </p:nvSpPr>
        <p:spPr>
          <a:xfrm>
            <a:off x="2521246" y="1275171"/>
            <a:ext cx="9193675" cy="5029200"/>
          </a:xfrm>
          <a:prstGeom prst="rect">
            <a:avLst/>
          </a:prstGeom>
          <a:noFill/>
        </p:spPr>
        <p:txBody>
          <a:bodyPr lIns="90488" tIns="44450" rIns="90488" bIns="4445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15000"/>
              </a:lnSpc>
            </a:pPr>
            <a:r>
              <a:rPr lang="en-US" altLang="en-JO" b="1" dirty="0"/>
              <a:t>Dimensionality</a:t>
            </a:r>
          </a:p>
          <a:p>
            <a:pPr marL="800100" lvl="1" indent="-342900">
              <a:lnSpc>
                <a:spcPct val="115000"/>
              </a:lnSpc>
            </a:pPr>
            <a:r>
              <a:rPr lang="en-US" altLang="en-JO" dirty="0"/>
              <a:t>Curse of dimensionality</a:t>
            </a:r>
          </a:p>
          <a:p>
            <a:pPr marL="285750" indent="-285750">
              <a:lnSpc>
                <a:spcPct val="115000"/>
              </a:lnSpc>
            </a:pPr>
            <a:r>
              <a:rPr lang="en-US" altLang="en-JO" b="1" dirty="0"/>
              <a:t>Sparsity</a:t>
            </a:r>
          </a:p>
          <a:p>
            <a:pPr marL="800100" lvl="1" indent="-342900">
              <a:lnSpc>
                <a:spcPct val="115000"/>
              </a:lnSpc>
            </a:pPr>
            <a:r>
              <a:rPr lang="en-US" altLang="en-JO" dirty="0"/>
              <a:t>Only presence counts</a:t>
            </a:r>
          </a:p>
          <a:p>
            <a:pPr marL="285750" indent="-285750">
              <a:lnSpc>
                <a:spcPct val="115000"/>
              </a:lnSpc>
            </a:pPr>
            <a:r>
              <a:rPr lang="en-US" altLang="en-JO" b="1" dirty="0"/>
              <a:t>Resolution</a:t>
            </a:r>
          </a:p>
          <a:p>
            <a:pPr marL="800100" lvl="1" indent="-342900">
              <a:lnSpc>
                <a:spcPct val="115000"/>
              </a:lnSpc>
            </a:pPr>
            <a:r>
              <a:rPr lang="en-US" altLang="en-JO" dirty="0"/>
              <a:t>Patterns depend on the scale</a:t>
            </a:r>
            <a:r>
              <a:rPr lang="en-US" altLang="en-JO" sz="3200" dirty="0"/>
              <a:t> </a:t>
            </a:r>
          </a:p>
          <a:p>
            <a:pPr marL="285750" indent="-285750">
              <a:lnSpc>
                <a:spcPct val="115000"/>
              </a:lnSpc>
            </a:pPr>
            <a:r>
              <a:rPr lang="en-US" altLang="en-JO" b="1" dirty="0"/>
              <a:t>Distribution</a:t>
            </a:r>
          </a:p>
          <a:p>
            <a:pPr marL="800100" lvl="1" indent="-342900">
              <a:lnSpc>
                <a:spcPct val="115000"/>
              </a:lnSpc>
            </a:pPr>
            <a:r>
              <a:rPr lang="en-US" altLang="en-JO" dirty="0"/>
              <a:t>Centrality and dispersion</a:t>
            </a:r>
          </a:p>
        </p:txBody>
      </p:sp>
    </p:spTree>
    <p:extLst>
      <p:ext uri="{BB962C8B-B14F-4D97-AF65-F5344CB8AC3E}">
        <p14:creationId xmlns:p14="http://schemas.microsoft.com/office/powerpoint/2010/main" val="169491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Objects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87541DC7-1C40-CBAF-C57A-15E861C7E23D}"/>
              </a:ext>
            </a:extLst>
          </p:cNvPr>
          <p:cNvSpPr txBox="1">
            <a:spLocks noChangeArrowheads="1"/>
          </p:cNvSpPr>
          <p:nvPr/>
        </p:nvSpPr>
        <p:spPr>
          <a:xfrm>
            <a:off x="2449420" y="1149455"/>
            <a:ext cx="9362662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dirty="0"/>
              <a:t>Data sets are made up of data objects.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A </a:t>
            </a:r>
            <a:r>
              <a:rPr lang="en-US" altLang="en-JO" sz="2400" b="1" dirty="0"/>
              <a:t>data object</a:t>
            </a:r>
            <a:r>
              <a:rPr lang="en-US" altLang="en-JO" sz="2400" dirty="0"/>
              <a:t> represents an entity.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Examples: 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sales database:  customers, store items, sales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medical database: patients, treatments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university database: students, professors, courses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Also called </a:t>
            </a:r>
            <a:r>
              <a:rPr lang="en-US" altLang="en-JO" sz="2400" i="1" dirty="0"/>
              <a:t>samples , examples, instances, data points, objects, tuples</a:t>
            </a:r>
            <a:r>
              <a:rPr lang="en-US" altLang="en-JO" sz="2400" dirty="0"/>
              <a:t>.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Data objects are described by </a:t>
            </a:r>
            <a:r>
              <a:rPr lang="en-US" altLang="en-JO" sz="2400" b="1" dirty="0"/>
              <a:t>attributes</a:t>
            </a:r>
            <a:r>
              <a:rPr lang="en-US" altLang="en-JO" sz="2400" dirty="0"/>
              <a:t>.</a:t>
            </a:r>
          </a:p>
          <a:p>
            <a:pPr>
              <a:lnSpc>
                <a:spcPct val="120000"/>
              </a:lnSpc>
            </a:pPr>
            <a:r>
              <a:rPr lang="en-US" altLang="en-JO" sz="2400" dirty="0"/>
              <a:t>Database rows -&gt; data objects; columns -&gt;attributes.</a:t>
            </a:r>
          </a:p>
        </p:txBody>
      </p:sp>
    </p:spTree>
    <p:extLst>
      <p:ext uri="{BB962C8B-B14F-4D97-AF65-F5344CB8AC3E}">
        <p14:creationId xmlns:p14="http://schemas.microsoft.com/office/powerpoint/2010/main" val="6472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Attributes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B668CDE3-8EFF-514A-2656-580C5542E0D4}"/>
              </a:ext>
            </a:extLst>
          </p:cNvPr>
          <p:cNvSpPr txBox="1">
            <a:spLocks noChangeArrowheads="1"/>
          </p:cNvSpPr>
          <p:nvPr/>
        </p:nvSpPr>
        <p:spPr>
          <a:xfrm>
            <a:off x="2483696" y="1370043"/>
            <a:ext cx="9328386" cy="42595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b="1"/>
              <a:t>Attribute (</a:t>
            </a:r>
            <a:r>
              <a:rPr lang="en-US" altLang="en-JO"/>
              <a:t>or</a:t>
            </a:r>
            <a:r>
              <a:rPr lang="en-US" altLang="en-JO" b="1"/>
              <a:t> dimensions, features, variables</a:t>
            </a:r>
            <a:r>
              <a:rPr lang="en-US" altLang="en-JO"/>
              <a:t>): a data field, representing a characteristic or feature of a data object.</a:t>
            </a:r>
          </a:p>
          <a:p>
            <a:pPr lvl="1"/>
            <a:r>
              <a:rPr lang="en-US" altLang="en-JO" i="1"/>
              <a:t>E.g., customer _ID, name, address</a:t>
            </a:r>
          </a:p>
          <a:p>
            <a:r>
              <a:rPr lang="en-US" altLang="en-JO"/>
              <a:t>Types:</a:t>
            </a:r>
          </a:p>
          <a:p>
            <a:pPr lvl="1"/>
            <a:r>
              <a:rPr lang="en-US" altLang="en-JO"/>
              <a:t>Nominal</a:t>
            </a:r>
          </a:p>
          <a:p>
            <a:pPr lvl="1"/>
            <a:r>
              <a:rPr lang="en-US" altLang="en-JO"/>
              <a:t>Binary</a:t>
            </a:r>
          </a:p>
          <a:p>
            <a:pPr lvl="1"/>
            <a:r>
              <a:rPr lang="en-US" altLang="en-JO"/>
              <a:t>Numeric: quantitative</a:t>
            </a:r>
          </a:p>
          <a:p>
            <a:pPr lvl="2"/>
            <a:r>
              <a:rPr lang="en-US" altLang="en-JO" sz="2800"/>
              <a:t>Interval-scaled</a:t>
            </a:r>
          </a:p>
          <a:p>
            <a:pPr lvl="2"/>
            <a:r>
              <a:rPr lang="en-US" altLang="en-JO" sz="2800"/>
              <a:t>Ratio-scaled</a:t>
            </a:r>
            <a:endParaRPr lang="en-US" altLang="en-JO" dirty="0"/>
          </a:p>
        </p:txBody>
      </p:sp>
    </p:spTree>
    <p:extLst>
      <p:ext uri="{BB962C8B-B14F-4D97-AF65-F5344CB8AC3E}">
        <p14:creationId xmlns:p14="http://schemas.microsoft.com/office/powerpoint/2010/main" val="46574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Attribute Types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960DCDC5-39A0-1673-4D4B-FEDE2EB6C700}"/>
              </a:ext>
            </a:extLst>
          </p:cNvPr>
          <p:cNvSpPr txBox="1">
            <a:spLocks noChangeArrowheads="1"/>
          </p:cNvSpPr>
          <p:nvPr/>
        </p:nvSpPr>
        <p:spPr>
          <a:xfrm>
            <a:off x="2462672" y="1315581"/>
            <a:ext cx="9362662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92100" indent="-292100"/>
            <a:r>
              <a:rPr lang="en-US" altLang="en-JO" sz="2000" b="1"/>
              <a:t>Nominal:</a:t>
            </a:r>
            <a:r>
              <a:rPr lang="en-US" altLang="en-JO" sz="2000"/>
              <a:t> categories, states, or “names of things”</a:t>
            </a:r>
          </a:p>
          <a:p>
            <a:pPr marL="749300" lvl="1" indent="-342900"/>
            <a:r>
              <a:rPr lang="en-US" altLang="en-JO" sz="2000" i="1"/>
              <a:t>Hair_color = </a:t>
            </a:r>
            <a:r>
              <a:rPr lang="en-US" altLang="en-JO" sz="2000"/>
              <a:t>{</a:t>
            </a:r>
            <a:r>
              <a:rPr lang="en-US" altLang="en-JO" sz="2000" i="1"/>
              <a:t>auburn, black, blond, brown, grey, red, white</a:t>
            </a:r>
            <a:r>
              <a:rPr lang="en-US" altLang="en-JO" sz="2000"/>
              <a:t>}</a:t>
            </a:r>
          </a:p>
          <a:p>
            <a:pPr marL="749300" lvl="1" indent="-342900"/>
            <a:r>
              <a:rPr lang="en-US" altLang="en-JO" sz="2000"/>
              <a:t>marital status, occupation, ID numbers, zip codes</a:t>
            </a:r>
          </a:p>
          <a:p>
            <a:pPr marL="292100" indent="-292100"/>
            <a:r>
              <a:rPr lang="en-US" altLang="en-JO" sz="2000" b="1"/>
              <a:t>Binary</a:t>
            </a:r>
          </a:p>
          <a:p>
            <a:pPr marL="749300" lvl="1" indent="-342900"/>
            <a:r>
              <a:rPr lang="en-US" altLang="en-JO" sz="2000"/>
              <a:t>Nominal attribute with only 2 states (0 and 1)</a:t>
            </a:r>
          </a:p>
          <a:p>
            <a:pPr marL="749300" lvl="1" indent="-342900"/>
            <a:r>
              <a:rPr lang="en-US" altLang="en-JO" sz="2000" u="sng"/>
              <a:t>Symmetric binary</a:t>
            </a:r>
            <a:r>
              <a:rPr lang="en-US" altLang="en-JO" sz="2000"/>
              <a:t>: both outcomes equally important</a:t>
            </a:r>
          </a:p>
          <a:p>
            <a:pPr marL="1257300" lvl="2" indent="-393700"/>
            <a:r>
              <a:rPr lang="en-US" altLang="en-JO"/>
              <a:t>e.g., gender</a:t>
            </a:r>
          </a:p>
          <a:p>
            <a:pPr marL="749300" lvl="1" indent="-342900"/>
            <a:r>
              <a:rPr lang="en-US" altLang="en-JO" sz="2000" u="sng"/>
              <a:t>Asymmetric binary</a:t>
            </a:r>
            <a:r>
              <a:rPr lang="en-US" altLang="en-JO" sz="2000"/>
              <a:t>: outcomes not equally important.  </a:t>
            </a:r>
          </a:p>
          <a:p>
            <a:pPr marL="1257300" lvl="2" indent="-393700"/>
            <a:r>
              <a:rPr lang="en-US" altLang="en-JO"/>
              <a:t>e.g., medical test (positive vs. negative)</a:t>
            </a:r>
          </a:p>
          <a:p>
            <a:pPr marL="1257300" lvl="2" indent="-393700"/>
            <a:r>
              <a:rPr lang="en-US" altLang="en-JO"/>
              <a:t>Convention: assign 1 to most important outcome (e.g., HIV positive)</a:t>
            </a:r>
          </a:p>
          <a:p>
            <a:pPr marL="292100" indent="-292100"/>
            <a:r>
              <a:rPr lang="en-US" altLang="en-JO" sz="2000" b="1"/>
              <a:t>Ordinal</a:t>
            </a:r>
          </a:p>
          <a:p>
            <a:pPr marL="749300" lvl="1" indent="-342900"/>
            <a:r>
              <a:rPr lang="en-US" altLang="en-JO" sz="2000"/>
              <a:t>Values have a meaningful order (ranking) but magnitude between successive values is not known.</a:t>
            </a:r>
          </a:p>
          <a:p>
            <a:pPr marL="749300" lvl="1" indent="-342900"/>
            <a:r>
              <a:rPr lang="en-US" altLang="en-JO" sz="2000" i="1"/>
              <a:t>Size = </a:t>
            </a:r>
            <a:r>
              <a:rPr lang="en-US" altLang="en-JO" sz="2000"/>
              <a:t>{</a:t>
            </a:r>
            <a:r>
              <a:rPr lang="en-US" altLang="en-JO" sz="2000" i="1"/>
              <a:t>small, medium, large</a:t>
            </a:r>
            <a:r>
              <a:rPr lang="en-US" altLang="en-JO" sz="2000"/>
              <a:t>}</a:t>
            </a:r>
            <a:r>
              <a:rPr lang="en-US" altLang="en-JO" sz="2000" i="1"/>
              <a:t>,</a:t>
            </a:r>
            <a:r>
              <a:rPr lang="en-US" altLang="en-JO" sz="2000"/>
              <a:t> grades, army rankings</a:t>
            </a:r>
            <a:endParaRPr lang="en-US" altLang="en-JO" sz="2000" dirty="0"/>
          </a:p>
        </p:txBody>
      </p:sp>
    </p:spTree>
    <p:extLst>
      <p:ext uri="{BB962C8B-B14F-4D97-AF65-F5344CB8AC3E}">
        <p14:creationId xmlns:p14="http://schemas.microsoft.com/office/powerpoint/2010/main" val="253320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Numeric Attribute Types 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E9D6AB1-4BC2-4807-527E-0D28D73A3E53}"/>
              </a:ext>
            </a:extLst>
          </p:cNvPr>
          <p:cNvSpPr txBox="1">
            <a:spLocks noChangeArrowheads="1"/>
          </p:cNvSpPr>
          <p:nvPr/>
        </p:nvSpPr>
        <p:spPr>
          <a:xfrm>
            <a:off x="2449420" y="1331704"/>
            <a:ext cx="9362662" cy="4659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92100" indent="-292100"/>
            <a:r>
              <a:rPr lang="en-US" altLang="en-JO" sz="2400" dirty="0"/>
              <a:t>Quantity (integer or real-valued)</a:t>
            </a:r>
          </a:p>
          <a:p>
            <a:pPr marL="292100" indent="-292100"/>
            <a:r>
              <a:rPr lang="en-US" altLang="en-JO" sz="2400" b="1" dirty="0"/>
              <a:t>Interval</a:t>
            </a:r>
          </a:p>
          <a:p>
            <a:pPr marL="1257300" lvl="2" indent="-393700"/>
            <a:r>
              <a:rPr lang="en-US" altLang="en-JO" dirty="0"/>
              <a:t>Measured on a scale of </a:t>
            </a:r>
            <a:r>
              <a:rPr lang="en-US" altLang="en-JO" b="1" dirty="0"/>
              <a:t>equal-sized units</a:t>
            </a:r>
          </a:p>
          <a:p>
            <a:pPr marL="1257300" lvl="2" indent="-393700"/>
            <a:r>
              <a:rPr lang="en-US" altLang="en-JO" dirty="0"/>
              <a:t>Values have order</a:t>
            </a:r>
          </a:p>
          <a:p>
            <a:pPr marL="1714500" lvl="3" indent="-393700"/>
            <a:r>
              <a:rPr lang="en-US" altLang="en-JO" sz="2400" dirty="0"/>
              <a:t>E.g., </a:t>
            </a:r>
            <a:r>
              <a:rPr lang="en-US" altLang="en-JO" sz="2400" i="1" dirty="0"/>
              <a:t>temperature in </a:t>
            </a:r>
            <a:r>
              <a:rPr lang="en-US" altLang="en-JO" sz="2400" i="1" dirty="0" err="1"/>
              <a:t>C</a:t>
            </a:r>
            <a:r>
              <a:rPr lang="en-US" altLang="en-JO" sz="2400" i="1" dirty="0" err="1">
                <a:cs typeface="Tahoma" panose="020B0604030504040204" pitchFamily="34" charset="0"/>
              </a:rPr>
              <a:t>˚</a:t>
            </a:r>
            <a:r>
              <a:rPr lang="en-US" altLang="en-JO" sz="2400" i="1" dirty="0" err="1"/>
              <a:t>or</a:t>
            </a:r>
            <a:r>
              <a:rPr lang="en-US" altLang="en-JO" sz="2400" i="1" dirty="0"/>
              <a:t> F</a:t>
            </a:r>
            <a:r>
              <a:rPr lang="en-US" altLang="en-JO" sz="2400" i="1" dirty="0">
                <a:cs typeface="Tahoma" panose="020B0604030504040204" pitchFamily="34" charset="0"/>
              </a:rPr>
              <a:t>˚</a:t>
            </a:r>
            <a:r>
              <a:rPr lang="en-US" altLang="en-JO" sz="2400" i="1" dirty="0"/>
              <a:t>, calendar dates</a:t>
            </a:r>
          </a:p>
          <a:p>
            <a:pPr marL="1257300" lvl="2" indent="-393700"/>
            <a:r>
              <a:rPr lang="en-US" altLang="en-JO" dirty="0"/>
              <a:t>No true zero-point</a:t>
            </a:r>
          </a:p>
          <a:p>
            <a:pPr marL="292100" indent="-292100"/>
            <a:r>
              <a:rPr lang="en-US" altLang="en-JO" sz="2400" b="1" dirty="0"/>
              <a:t>Ratio</a:t>
            </a:r>
          </a:p>
          <a:p>
            <a:pPr marL="1257300" lvl="2" indent="-393700"/>
            <a:r>
              <a:rPr lang="en-US" altLang="en-JO" dirty="0"/>
              <a:t>Inherent </a:t>
            </a:r>
            <a:r>
              <a:rPr lang="en-US" altLang="en-JO" b="1" dirty="0"/>
              <a:t>zero-point</a:t>
            </a:r>
          </a:p>
          <a:p>
            <a:pPr marL="1257300" lvl="2" indent="-393700"/>
            <a:r>
              <a:rPr lang="en-US" altLang="en-JO" dirty="0"/>
              <a:t>We can speak of values as being an order of magnitude larger than the unit of measurement (10 K</a:t>
            </a:r>
            <a:r>
              <a:rPr lang="en-US" altLang="en-JO" dirty="0">
                <a:cs typeface="Tahoma" panose="020B0604030504040204" pitchFamily="34" charset="0"/>
              </a:rPr>
              <a:t>˚</a:t>
            </a:r>
            <a:r>
              <a:rPr lang="en-US" altLang="en-JO" dirty="0"/>
              <a:t> is twice as high as 5 K</a:t>
            </a:r>
            <a:r>
              <a:rPr lang="en-US" altLang="en-JO" dirty="0">
                <a:cs typeface="Tahoma" panose="020B0604030504040204" pitchFamily="34" charset="0"/>
              </a:rPr>
              <a:t>˚</a:t>
            </a:r>
            <a:r>
              <a:rPr lang="en-US" altLang="en-JO" dirty="0"/>
              <a:t>).</a:t>
            </a:r>
          </a:p>
          <a:p>
            <a:pPr marL="1714500" lvl="3" indent="-393700"/>
            <a:r>
              <a:rPr lang="en-US" altLang="en-JO" sz="2400" dirty="0"/>
              <a:t>e.g., </a:t>
            </a:r>
            <a:r>
              <a:rPr lang="en-US" altLang="en-JO" sz="2400" i="1" dirty="0"/>
              <a:t>temperature in Kelvin, length, counts, monetary quantities</a:t>
            </a:r>
            <a:endParaRPr lang="en-US" altLang="en-JO" i="1" dirty="0"/>
          </a:p>
        </p:txBody>
      </p:sp>
    </p:spTree>
    <p:extLst>
      <p:ext uri="{BB962C8B-B14F-4D97-AF65-F5344CB8AC3E}">
        <p14:creationId xmlns:p14="http://schemas.microsoft.com/office/powerpoint/2010/main" val="132354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Discrete vs. Continuous Attributes  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FC169D46-8E85-27CA-5033-2CD2D91EAD52}"/>
              </a:ext>
            </a:extLst>
          </p:cNvPr>
          <p:cNvSpPr txBox="1">
            <a:spLocks noChangeArrowheads="1"/>
          </p:cNvSpPr>
          <p:nvPr/>
        </p:nvSpPr>
        <p:spPr>
          <a:xfrm>
            <a:off x="2488687" y="1322365"/>
            <a:ext cx="9392137" cy="46686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b="1" dirty="0"/>
              <a:t>Discrete</a:t>
            </a:r>
            <a:r>
              <a:rPr lang="en-US" altLang="en-JO" sz="2400" dirty="0"/>
              <a:t> </a:t>
            </a:r>
            <a:r>
              <a:rPr lang="en-US" altLang="en-JO" sz="2400" b="1" dirty="0"/>
              <a:t>Attribute</a:t>
            </a:r>
          </a:p>
          <a:p>
            <a:pPr lvl="1"/>
            <a:r>
              <a:rPr lang="en-US" altLang="en-JO" dirty="0"/>
              <a:t>Has only a finite or countably infinite set of values</a:t>
            </a:r>
          </a:p>
          <a:p>
            <a:pPr lvl="2"/>
            <a:r>
              <a:rPr lang="en-US" altLang="en-JO" dirty="0"/>
              <a:t>E.g., zip codes, profession, or the set of words in a collection of documents </a:t>
            </a:r>
          </a:p>
          <a:p>
            <a:pPr lvl="1"/>
            <a:r>
              <a:rPr lang="en-US" altLang="en-JO" dirty="0"/>
              <a:t>Sometimes, represented as integer variables</a:t>
            </a:r>
          </a:p>
          <a:p>
            <a:pPr lvl="1"/>
            <a:r>
              <a:rPr lang="en-US" altLang="en-JO" dirty="0"/>
              <a:t>Note: Binary attributes are a special case of discrete attributes </a:t>
            </a:r>
          </a:p>
          <a:p>
            <a:pPr marL="457200" lvl="1" indent="0">
              <a:buNone/>
            </a:pPr>
            <a:endParaRPr lang="en-US" altLang="en-JO" sz="500" dirty="0"/>
          </a:p>
          <a:p>
            <a:r>
              <a:rPr lang="en-US" altLang="en-JO" sz="2400" b="1" dirty="0"/>
              <a:t>Continuous</a:t>
            </a:r>
            <a:r>
              <a:rPr lang="en-US" altLang="en-JO" sz="2400" dirty="0"/>
              <a:t> </a:t>
            </a:r>
            <a:r>
              <a:rPr lang="en-US" altLang="en-JO" sz="2400" b="1" dirty="0"/>
              <a:t>Attribute</a:t>
            </a:r>
          </a:p>
          <a:p>
            <a:pPr lvl="1"/>
            <a:r>
              <a:rPr lang="en-US" altLang="en-JO" dirty="0"/>
              <a:t>Has real numbers as attribute values</a:t>
            </a:r>
          </a:p>
          <a:p>
            <a:pPr lvl="2"/>
            <a:r>
              <a:rPr lang="en-US" altLang="en-JO" dirty="0"/>
              <a:t>E.g., temperature, height, or weight</a:t>
            </a:r>
          </a:p>
          <a:p>
            <a:pPr lvl="1"/>
            <a:r>
              <a:rPr lang="en-US" altLang="en-JO" dirty="0"/>
              <a:t>Practically, real values can only be measured and represented using a finite number of digits</a:t>
            </a:r>
          </a:p>
          <a:p>
            <a:pPr lvl="1"/>
            <a:r>
              <a:rPr lang="en-US" altLang="en-JO" dirty="0"/>
              <a:t>Continuous attributes are typically represented as floating-point variables</a:t>
            </a:r>
          </a:p>
        </p:txBody>
      </p:sp>
    </p:spTree>
    <p:extLst>
      <p:ext uri="{BB962C8B-B14F-4D97-AF65-F5344CB8AC3E}">
        <p14:creationId xmlns:p14="http://schemas.microsoft.com/office/powerpoint/2010/main" val="119204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Knowing Your Data (Data Visualization)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677337" y="2658740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3">
            <a:extLst>
              <a:ext uri="{FF2B5EF4-FFF2-40B4-BE49-F238E27FC236}">
                <a16:creationId xmlns:a16="http://schemas.microsoft.com/office/drawing/2014/main" id="{31C3076E-800D-1F83-3584-72DB4D26AA17}"/>
              </a:ext>
            </a:extLst>
          </p:cNvPr>
          <p:cNvSpPr txBox="1">
            <a:spLocks noChangeArrowheads="1"/>
          </p:cNvSpPr>
          <p:nvPr/>
        </p:nvSpPr>
        <p:spPr>
          <a:xfrm>
            <a:off x="657994" y="1663325"/>
            <a:ext cx="6733810" cy="4433241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en-JO" sz="2400" dirty="0"/>
              <a:t>Data Objects and Attribute Types</a:t>
            </a:r>
          </a:p>
          <a:p>
            <a:pPr>
              <a:lnSpc>
                <a:spcPct val="200000"/>
              </a:lnSpc>
            </a:pPr>
            <a:r>
              <a:rPr lang="en-US" altLang="en-JO" sz="2400" b="1" dirty="0"/>
              <a:t>Basic Statistical Descriptions of Data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Data Visualization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Measuring Data Similarity and Dissimilarity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171724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Basic Statistical Descriptions of Data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F406F7DA-D573-FC83-9FB8-5A944854153B}"/>
              </a:ext>
            </a:extLst>
          </p:cNvPr>
          <p:cNvSpPr txBox="1">
            <a:spLocks noChangeArrowheads="1"/>
          </p:cNvSpPr>
          <p:nvPr/>
        </p:nvSpPr>
        <p:spPr>
          <a:xfrm>
            <a:off x="2499115" y="1322330"/>
            <a:ext cx="9182169" cy="47349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80000"/>
            </a:pPr>
            <a:r>
              <a:rPr lang="en-US" altLang="en-JO" sz="2400" u="sng" dirty="0"/>
              <a:t>Motivation</a:t>
            </a:r>
          </a:p>
          <a:p>
            <a:pPr lvl="1">
              <a:buSzPct val="80000"/>
            </a:pPr>
            <a:r>
              <a:rPr lang="en-US" altLang="en-JO" dirty="0"/>
              <a:t>To better understand the data: central tendency, variation and spread</a:t>
            </a:r>
          </a:p>
          <a:p>
            <a:pPr>
              <a:buSzPct val="80000"/>
            </a:pPr>
            <a:r>
              <a:rPr lang="en-US" altLang="en-JO" sz="2400" u="sng" dirty="0"/>
              <a:t>Data dispersion characteristics</a:t>
            </a:r>
            <a:r>
              <a:rPr lang="en-US" altLang="en-JO" sz="2400" dirty="0"/>
              <a:t> </a:t>
            </a:r>
          </a:p>
          <a:p>
            <a:pPr lvl="1">
              <a:buSzPct val="80000"/>
            </a:pPr>
            <a:r>
              <a:rPr lang="en-US" altLang="en-JO" dirty="0"/>
              <a:t>median, max, min, quantiles, outliers, variance, etc.</a:t>
            </a:r>
          </a:p>
          <a:p>
            <a:pPr>
              <a:buSzPct val="80000"/>
            </a:pPr>
            <a:r>
              <a:rPr lang="en-US" altLang="en-JO" sz="2400" u="sng" dirty="0"/>
              <a:t>Numerical dimensions</a:t>
            </a:r>
            <a:r>
              <a:rPr lang="en-US" altLang="en-JO" sz="2400" dirty="0"/>
              <a:t> correspond to sorted intervals</a:t>
            </a:r>
          </a:p>
          <a:p>
            <a:pPr lvl="1">
              <a:buSzPct val="80000"/>
            </a:pPr>
            <a:r>
              <a:rPr lang="en-US" altLang="en-JO" dirty="0"/>
              <a:t>Data dispersion: analyzed with multiple granularities of precision</a:t>
            </a:r>
          </a:p>
          <a:p>
            <a:pPr lvl="1">
              <a:buSzPct val="80000"/>
            </a:pPr>
            <a:r>
              <a:rPr lang="en-US" altLang="en-JO" dirty="0"/>
              <a:t>Boxplot or quantile analysis on sorted intervals</a:t>
            </a:r>
          </a:p>
          <a:p>
            <a:pPr>
              <a:buSzPct val="80000"/>
            </a:pPr>
            <a:r>
              <a:rPr lang="en-US" altLang="en-JO" sz="2400" u="sng" dirty="0"/>
              <a:t>Dispersion analysis on computed measures</a:t>
            </a:r>
            <a:endParaRPr lang="en-US" altLang="en-JO" sz="2400" dirty="0"/>
          </a:p>
          <a:p>
            <a:pPr lvl="1">
              <a:buSzPct val="80000"/>
            </a:pPr>
            <a:r>
              <a:rPr lang="en-US" altLang="en-JO" dirty="0"/>
              <a:t>Folding measures into numerical dimensions</a:t>
            </a:r>
          </a:p>
          <a:p>
            <a:pPr lvl="1">
              <a:buSzPct val="80000"/>
            </a:pPr>
            <a:r>
              <a:rPr lang="en-US" altLang="en-JO" dirty="0"/>
              <a:t>Boxplot or quantile analysis on the transformed cube</a:t>
            </a:r>
            <a:endParaRPr lang="en-US" altLang="en-JO" sz="2000" dirty="0"/>
          </a:p>
        </p:txBody>
      </p:sp>
    </p:spTree>
    <p:extLst>
      <p:ext uri="{BB962C8B-B14F-4D97-AF65-F5344CB8AC3E}">
        <p14:creationId xmlns:p14="http://schemas.microsoft.com/office/powerpoint/2010/main" val="159067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Measuring the Central Tendency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3DA43F3-645B-872F-3099-DC57C6F57D46}"/>
              </a:ext>
            </a:extLst>
          </p:cNvPr>
          <p:cNvSpPr txBox="1">
            <a:spLocks noChangeArrowheads="1"/>
          </p:cNvSpPr>
          <p:nvPr/>
        </p:nvSpPr>
        <p:spPr>
          <a:xfrm>
            <a:off x="2536554" y="1344121"/>
            <a:ext cx="7983086" cy="260111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buSzPct val="80000"/>
            </a:pPr>
            <a:r>
              <a:rPr lang="en-US" altLang="en-JO" sz="2400" u="sng" dirty="0"/>
              <a:t>Mean (algebraic measure) (sample vs. population):</a:t>
            </a:r>
          </a:p>
          <a:p>
            <a:pPr lvl="1">
              <a:lnSpc>
                <a:spcPct val="130000"/>
              </a:lnSpc>
              <a:buSzPct val="80000"/>
              <a:buFont typeface="Wingdings" pitchFamily="2" charset="2"/>
              <a:buNone/>
            </a:pPr>
            <a:r>
              <a:rPr lang="en-US" altLang="en-JO" dirty="0"/>
              <a:t>Note: </a:t>
            </a:r>
            <a:r>
              <a:rPr lang="en-US" altLang="en-JO" i="1" dirty="0"/>
              <a:t>n</a:t>
            </a:r>
            <a:r>
              <a:rPr lang="en-US" altLang="en-JO" dirty="0"/>
              <a:t> is sample size and </a:t>
            </a:r>
            <a:r>
              <a:rPr lang="en-US" altLang="en-JO" i="1" dirty="0"/>
              <a:t>N</a:t>
            </a:r>
            <a:r>
              <a:rPr lang="en-US" altLang="en-JO" dirty="0"/>
              <a:t> is population size. </a:t>
            </a:r>
          </a:p>
          <a:p>
            <a:pPr lvl="1">
              <a:lnSpc>
                <a:spcPct val="130000"/>
              </a:lnSpc>
              <a:buSzPct val="80000"/>
            </a:pPr>
            <a:r>
              <a:rPr lang="en-US" altLang="en-JO" dirty="0"/>
              <a:t>Weighted arithmetic mean:</a:t>
            </a:r>
          </a:p>
          <a:p>
            <a:pPr lvl="1">
              <a:lnSpc>
                <a:spcPct val="130000"/>
              </a:lnSpc>
              <a:buSzPct val="80000"/>
            </a:pPr>
            <a:r>
              <a:rPr lang="en-US" altLang="en-JO" dirty="0"/>
              <a:t>Trimmed mean: chopping extreme values</a:t>
            </a:r>
          </a:p>
          <a:p>
            <a:pPr marL="0" indent="0">
              <a:lnSpc>
                <a:spcPct val="130000"/>
              </a:lnSpc>
              <a:buSzPct val="80000"/>
              <a:buNone/>
            </a:pPr>
            <a:endParaRPr lang="en-US" altLang="en-JO" sz="1800" dirty="0"/>
          </a:p>
        </p:txBody>
      </p:sp>
      <p:graphicFrame>
        <p:nvGraphicFramePr>
          <p:cNvPr id="16" name="Object 4">
            <a:extLst>
              <a:ext uri="{FF2B5EF4-FFF2-40B4-BE49-F238E27FC236}">
                <a16:creationId xmlns:a16="http://schemas.microsoft.com/office/drawing/2014/main" id="{7E4C5230-E1D3-5AF8-BC72-92C04EC996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9079392"/>
              </p:ext>
            </p:extLst>
          </p:nvPr>
        </p:nvGraphicFramePr>
        <p:xfrm>
          <a:off x="3341936" y="3868982"/>
          <a:ext cx="2265245" cy="1093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Equation 3.0" r:id="rId9" imgW="16383000" imgH="9944100" progId="Equation.3">
                  <p:embed/>
                </p:oleObj>
              </mc:Choice>
              <mc:Fallback>
                <p:oleObj name="Microsoft Equation 3.0" r:id="rId9" imgW="16383000" imgH="9944100" progId="Equation.3">
                  <p:embed/>
                  <p:pic>
                    <p:nvPicPr>
                      <p:cNvPr id="15365" name="Object 4">
                        <a:extLst>
                          <a:ext uri="{FF2B5EF4-FFF2-40B4-BE49-F238E27FC236}">
                            <a16:creationId xmlns:a16="http://schemas.microsoft.com/office/drawing/2014/main" id="{4568A6D6-B006-E117-B508-87F4D6D5B11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1936" y="3868982"/>
                        <a:ext cx="2265245" cy="1093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5">
            <a:extLst>
              <a:ext uri="{FF2B5EF4-FFF2-40B4-BE49-F238E27FC236}">
                <a16:creationId xmlns:a16="http://schemas.microsoft.com/office/drawing/2014/main" id="{13A2160C-B912-A5A2-21F8-9452FCFE8C8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8714614"/>
              </p:ext>
            </p:extLst>
          </p:nvPr>
        </p:nvGraphicFramePr>
        <p:xfrm>
          <a:off x="6096000" y="3627605"/>
          <a:ext cx="1905000" cy="17235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17259300" imgH="19304000" progId="Equation.3">
                  <p:embed/>
                </p:oleObj>
              </mc:Choice>
              <mc:Fallback>
                <p:oleObj name="Equation" r:id="rId11" imgW="17259300" imgH="19304000" progId="Equation.3">
                  <p:embed/>
                  <p:pic>
                    <p:nvPicPr>
                      <p:cNvPr id="15366" name="Object 5">
                        <a:extLst>
                          <a:ext uri="{FF2B5EF4-FFF2-40B4-BE49-F238E27FC236}">
                            <a16:creationId xmlns:a16="http://schemas.microsoft.com/office/drawing/2014/main" id="{DF291F5C-BFD1-9611-9D48-C88C6763062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0" y="3627605"/>
                        <a:ext cx="1905000" cy="172357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8">
            <a:extLst>
              <a:ext uri="{FF2B5EF4-FFF2-40B4-BE49-F238E27FC236}">
                <a16:creationId xmlns:a16="http://schemas.microsoft.com/office/drawing/2014/main" id="{9DF41CA2-4A7C-2A62-3B99-0A5004487C9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223005"/>
              </p:ext>
            </p:extLst>
          </p:nvPr>
        </p:nvGraphicFramePr>
        <p:xfrm>
          <a:off x="9137934" y="3877013"/>
          <a:ext cx="1693486" cy="12247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13754100" imgH="9944100" progId="Equation.3">
                  <p:embed/>
                </p:oleObj>
              </mc:Choice>
              <mc:Fallback>
                <p:oleObj name="Equation" r:id="rId13" imgW="13754100" imgH="9944100" progId="Equation.3">
                  <p:embed/>
                  <p:pic>
                    <p:nvPicPr>
                      <p:cNvPr id="15369" name="Object 8">
                        <a:extLst>
                          <a:ext uri="{FF2B5EF4-FFF2-40B4-BE49-F238E27FC236}">
                            <a16:creationId xmlns:a16="http://schemas.microsoft.com/office/drawing/2014/main" id="{4904E3FD-49F0-D76A-A289-A5DAD3180C3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37934" y="3877013"/>
                        <a:ext cx="1693486" cy="122475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505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Measuring the Central Tendency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3DA43F3-645B-872F-3099-DC57C6F57D46}"/>
              </a:ext>
            </a:extLst>
          </p:cNvPr>
          <p:cNvSpPr txBox="1">
            <a:spLocks noChangeArrowheads="1"/>
          </p:cNvSpPr>
          <p:nvPr/>
        </p:nvSpPr>
        <p:spPr>
          <a:xfrm>
            <a:off x="2364278" y="1345647"/>
            <a:ext cx="7983086" cy="260111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buSzPct val="80000"/>
            </a:pPr>
            <a:r>
              <a:rPr lang="en-US" altLang="en-JO" sz="2200" u="sng" dirty="0"/>
              <a:t>Median: </a:t>
            </a:r>
          </a:p>
          <a:p>
            <a:pPr lvl="1" eaLnBrk="1" hangingPunct="1">
              <a:lnSpc>
                <a:spcPct val="100000"/>
              </a:lnSpc>
              <a:spcBef>
                <a:spcPts val="0"/>
              </a:spcBef>
              <a:buSzPct val="80000"/>
            </a:pPr>
            <a:r>
              <a:rPr lang="en-US" altLang="en-JO" sz="2200" dirty="0"/>
              <a:t>Middle value if odd number of values, or average of the middle two values otherwise</a:t>
            </a:r>
          </a:p>
          <a:p>
            <a:pPr lvl="1" eaLnBrk="1" hangingPunct="1">
              <a:lnSpc>
                <a:spcPct val="100000"/>
              </a:lnSpc>
              <a:spcBef>
                <a:spcPts val="0"/>
              </a:spcBef>
              <a:buSzPct val="80000"/>
            </a:pPr>
            <a:r>
              <a:rPr lang="en-US" altLang="en-JO" sz="2200" dirty="0"/>
              <a:t>Estimated by interpolation (for grouped data):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B41058B-454F-0986-0BFE-3347058284C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15040" y="2751620"/>
            <a:ext cx="6578600" cy="2429980"/>
          </a:xfrm>
          <a:prstGeom prst="rect">
            <a:avLst/>
          </a:prstGeom>
        </p:spPr>
      </p:pic>
      <p:graphicFrame>
        <p:nvGraphicFramePr>
          <p:cNvPr id="19" name="Object 6">
            <a:extLst>
              <a:ext uri="{FF2B5EF4-FFF2-40B4-BE49-F238E27FC236}">
                <a16:creationId xmlns:a16="http://schemas.microsoft.com/office/drawing/2014/main" id="{C5ABB424-DDC2-9771-9E61-BCE5CAFE916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445463"/>
              </p:ext>
            </p:extLst>
          </p:nvPr>
        </p:nvGraphicFramePr>
        <p:xfrm>
          <a:off x="4031721" y="4914161"/>
          <a:ext cx="4648200" cy="8721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55003700" imgH="10820400" progId="Equation.3">
                  <p:embed/>
                </p:oleObj>
              </mc:Choice>
              <mc:Fallback>
                <p:oleObj name="Equation" r:id="rId10" imgW="55003700" imgH="10820400" progId="Equation.3">
                  <p:embed/>
                  <p:pic>
                    <p:nvPicPr>
                      <p:cNvPr id="15367" name="Object 6">
                        <a:extLst>
                          <a:ext uri="{FF2B5EF4-FFF2-40B4-BE49-F238E27FC236}">
                            <a16:creationId xmlns:a16="http://schemas.microsoft.com/office/drawing/2014/main" id="{16AE910F-9356-D055-0723-54E7B7AF071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1721" y="4914161"/>
                        <a:ext cx="4648200" cy="87218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FC1250F2-0733-1BCB-43E9-3F1BC48AD34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59020" y="5741543"/>
            <a:ext cx="7772400" cy="498898"/>
          </a:xfrm>
          <a:prstGeom prst="rect">
            <a:avLst/>
          </a:prstGeom>
        </p:spPr>
      </p:pic>
      <p:pic>
        <p:nvPicPr>
          <p:cNvPr id="21" name="Picture 12">
            <a:extLst>
              <a:ext uri="{FF2B5EF4-FFF2-40B4-BE49-F238E27FC236}">
                <a16:creationId xmlns:a16="http://schemas.microsoft.com/office/drawing/2014/main" id="{FE93075A-88F6-7B95-548C-A4A3F139F5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4662" y="2103177"/>
            <a:ext cx="2316163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207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Measuring the Central Tendency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3DA43F3-645B-872F-3099-DC57C6F57D46}"/>
              </a:ext>
            </a:extLst>
          </p:cNvPr>
          <p:cNvSpPr txBox="1">
            <a:spLocks noChangeArrowheads="1"/>
          </p:cNvSpPr>
          <p:nvPr/>
        </p:nvSpPr>
        <p:spPr>
          <a:xfrm>
            <a:off x="2364278" y="1345647"/>
            <a:ext cx="7983086" cy="260111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30000"/>
              </a:lnSpc>
              <a:buSzPct val="80000"/>
            </a:pPr>
            <a:r>
              <a:rPr lang="en-US" altLang="en-JO" sz="2400" u="sng" dirty="0"/>
              <a:t>Mode</a:t>
            </a:r>
          </a:p>
          <a:p>
            <a:pPr lvl="1" eaLnBrk="1" hangingPunct="1">
              <a:lnSpc>
                <a:spcPct val="130000"/>
              </a:lnSpc>
              <a:buSzPct val="80000"/>
            </a:pPr>
            <a:r>
              <a:rPr lang="en-US" altLang="en-JO" dirty="0"/>
              <a:t>Value that occurs most frequently in the data</a:t>
            </a:r>
          </a:p>
          <a:p>
            <a:pPr lvl="1" eaLnBrk="1" hangingPunct="1">
              <a:lnSpc>
                <a:spcPct val="130000"/>
              </a:lnSpc>
              <a:buSzPct val="80000"/>
            </a:pPr>
            <a:r>
              <a:rPr lang="en-US" altLang="en-JO" dirty="0"/>
              <a:t>Unimodal, bimodal, trimodal</a:t>
            </a:r>
          </a:p>
          <a:p>
            <a:pPr lvl="1" eaLnBrk="1" hangingPunct="1">
              <a:lnSpc>
                <a:spcPct val="130000"/>
              </a:lnSpc>
              <a:buSzPct val="80000"/>
            </a:pPr>
            <a:r>
              <a:rPr lang="en-US" altLang="en-JO" dirty="0"/>
              <a:t>Empirical formula:</a:t>
            </a:r>
          </a:p>
        </p:txBody>
      </p:sp>
      <p:graphicFrame>
        <p:nvGraphicFramePr>
          <p:cNvPr id="16" name="Object 7">
            <a:extLst>
              <a:ext uri="{FF2B5EF4-FFF2-40B4-BE49-F238E27FC236}">
                <a16:creationId xmlns:a16="http://schemas.microsoft.com/office/drawing/2014/main" id="{1C1858A6-4DA6-ADE4-1E2D-A4E7035A57D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817399"/>
              </p:ext>
            </p:extLst>
          </p:nvPr>
        </p:nvGraphicFramePr>
        <p:xfrm>
          <a:off x="5655365" y="2955303"/>
          <a:ext cx="4866861" cy="5843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50609500" imgH="4686300" progId="Equation.3">
                  <p:embed/>
                </p:oleObj>
              </mc:Choice>
              <mc:Fallback>
                <p:oleObj name="Equation" r:id="rId9" imgW="50609500" imgH="4686300" progId="Equation.3">
                  <p:embed/>
                  <p:pic>
                    <p:nvPicPr>
                      <p:cNvPr id="15368" name="Object 7">
                        <a:extLst>
                          <a:ext uri="{FF2B5EF4-FFF2-40B4-BE49-F238E27FC236}">
                            <a16:creationId xmlns:a16="http://schemas.microsoft.com/office/drawing/2014/main" id="{7ACF0C47-5473-3442-4A62-CF173614040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5365" y="2955303"/>
                        <a:ext cx="4866861" cy="5843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21262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Symmetric vs. Skewed Data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7" name="Rectangle 3">
            <a:extLst>
              <a:ext uri="{FF2B5EF4-FFF2-40B4-BE49-F238E27FC236}">
                <a16:creationId xmlns:a16="http://schemas.microsoft.com/office/drawing/2014/main" id="{DA1A9CA5-F81B-6C2C-9BCA-C738D00D57FA}"/>
              </a:ext>
            </a:extLst>
          </p:cNvPr>
          <p:cNvSpPr txBox="1">
            <a:spLocks noChangeArrowheads="1"/>
          </p:cNvSpPr>
          <p:nvPr/>
        </p:nvSpPr>
        <p:spPr>
          <a:xfrm>
            <a:off x="2499547" y="1229601"/>
            <a:ext cx="5288972" cy="12557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dirty="0"/>
              <a:t>Median, mean and mode of symmetric, positively and negatively skewed data.</a:t>
            </a:r>
          </a:p>
        </p:txBody>
      </p:sp>
      <p:pic>
        <p:nvPicPr>
          <p:cNvPr id="18" name="Picture 6" descr="rightskewed">
            <a:extLst>
              <a:ext uri="{FF2B5EF4-FFF2-40B4-BE49-F238E27FC236}">
                <a16:creationId xmlns:a16="http://schemas.microsoft.com/office/drawing/2014/main" id="{207A909E-5D4C-C594-B526-8D18B7F2F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88519" y="3451927"/>
            <a:ext cx="3886646" cy="2910131"/>
          </a:xfrm>
          <a:prstGeom prst="rect">
            <a:avLst/>
          </a:prstGeom>
          <a:noFill/>
        </p:spPr>
      </p:pic>
      <p:pic>
        <p:nvPicPr>
          <p:cNvPr id="19" name="Picture 8" descr="leftskewed">
            <a:extLst>
              <a:ext uri="{FF2B5EF4-FFF2-40B4-BE49-F238E27FC236}">
                <a16:creationId xmlns:a16="http://schemas.microsoft.com/office/drawing/2014/main" id="{E9541E0E-5015-68E8-09B4-DF42687AF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88518" y="1156001"/>
            <a:ext cx="3886647" cy="2672209"/>
          </a:xfrm>
          <a:prstGeom prst="rect">
            <a:avLst/>
          </a:prstGeom>
          <a:noFill/>
        </p:spPr>
      </p:pic>
      <p:pic>
        <p:nvPicPr>
          <p:cNvPr id="20" name="Picture 10" descr="ha02skew1">
            <a:extLst>
              <a:ext uri="{FF2B5EF4-FFF2-40B4-BE49-F238E27FC236}">
                <a16:creationId xmlns:a16="http://schemas.microsoft.com/office/drawing/2014/main" id="{71412292-55A2-776A-37DE-451EFB76F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553" y="2667297"/>
            <a:ext cx="4550812" cy="2909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11">
            <a:extLst>
              <a:ext uri="{FF2B5EF4-FFF2-40B4-BE49-F238E27FC236}">
                <a16:creationId xmlns:a16="http://schemas.microsoft.com/office/drawing/2014/main" id="{B497491C-4F56-89E4-E94A-72881449F8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24043" y="2764693"/>
            <a:ext cx="19812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JO" sz="1600" dirty="0">
                <a:solidFill>
                  <a:schemeClr val="tx2"/>
                </a:solidFill>
              </a:rPr>
              <a:t>positively skewed</a:t>
            </a:r>
          </a:p>
        </p:txBody>
      </p:sp>
      <p:sp>
        <p:nvSpPr>
          <p:cNvPr id="22" name="Rectangle 12">
            <a:extLst>
              <a:ext uri="{FF2B5EF4-FFF2-40B4-BE49-F238E27FC236}">
                <a16:creationId xmlns:a16="http://schemas.microsoft.com/office/drawing/2014/main" id="{E1A95E69-EBC7-F415-E8D2-B68D70B406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10915" y="5035408"/>
            <a:ext cx="19812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JO" sz="1600" dirty="0">
                <a:solidFill>
                  <a:schemeClr val="tx2"/>
                </a:solidFill>
              </a:rPr>
              <a:t>negatively skewed</a:t>
            </a:r>
          </a:p>
        </p:txBody>
      </p:sp>
      <p:sp>
        <p:nvSpPr>
          <p:cNvPr id="23" name="Rectangle 13">
            <a:extLst>
              <a:ext uri="{FF2B5EF4-FFF2-40B4-BE49-F238E27FC236}">
                <a16:creationId xmlns:a16="http://schemas.microsoft.com/office/drawing/2014/main" id="{5EF656E5-AC0C-AE4E-AAD1-D0553457CB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9759" y="4265888"/>
            <a:ext cx="19812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JO" sz="1600" dirty="0">
                <a:solidFill>
                  <a:schemeClr val="tx2"/>
                </a:solidFill>
              </a:rPr>
              <a:t>symmetric</a:t>
            </a:r>
          </a:p>
        </p:txBody>
      </p:sp>
    </p:spTree>
    <p:extLst>
      <p:ext uri="{BB962C8B-B14F-4D97-AF65-F5344CB8AC3E}">
        <p14:creationId xmlns:p14="http://schemas.microsoft.com/office/powerpoint/2010/main" val="274659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Measuring the Dispersion of Data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3026ABE-A6D7-3804-92C1-569305D27A8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30343" y="1403570"/>
            <a:ext cx="8230422" cy="4772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47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Measuring the Dispersion of Data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3324DBE5-DF39-D43A-F9A5-34407F83DD1F}"/>
              </a:ext>
            </a:extLst>
          </p:cNvPr>
          <p:cNvSpPr txBox="1">
            <a:spLocks noChangeArrowheads="1"/>
          </p:cNvSpPr>
          <p:nvPr/>
        </p:nvSpPr>
        <p:spPr>
          <a:xfrm>
            <a:off x="2521651" y="1227592"/>
            <a:ext cx="9359174" cy="5029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buSzPct val="80000"/>
            </a:pPr>
            <a:r>
              <a:rPr lang="en-US" altLang="en-JO" sz="1800" dirty="0"/>
              <a:t>Quartiles, outliers and boxplots</a:t>
            </a:r>
          </a:p>
          <a:p>
            <a:pPr lvl="1">
              <a:lnSpc>
                <a:spcPct val="130000"/>
              </a:lnSpc>
              <a:buSzPct val="80000"/>
            </a:pPr>
            <a:r>
              <a:rPr lang="en-US" altLang="en-JO" sz="1800" b="1" dirty="0"/>
              <a:t>Quartiles</a:t>
            </a:r>
            <a:r>
              <a:rPr lang="en-US" altLang="en-JO" sz="1800" dirty="0"/>
              <a:t>: Q</a:t>
            </a:r>
            <a:r>
              <a:rPr lang="en-US" altLang="en-JO" sz="1800" baseline="-25000" dirty="0"/>
              <a:t>1</a:t>
            </a:r>
            <a:r>
              <a:rPr lang="en-US" altLang="en-JO" sz="1800" dirty="0"/>
              <a:t> (25</a:t>
            </a:r>
            <a:r>
              <a:rPr lang="en-US" altLang="en-JO" sz="1800" baseline="30000" dirty="0"/>
              <a:t>th</a:t>
            </a:r>
            <a:r>
              <a:rPr lang="en-US" altLang="en-JO" sz="1800" dirty="0"/>
              <a:t> percentile), Q</a:t>
            </a:r>
            <a:r>
              <a:rPr lang="en-US" altLang="en-JO" sz="1800" baseline="-25000" dirty="0"/>
              <a:t>3</a:t>
            </a:r>
            <a:r>
              <a:rPr lang="en-US" altLang="en-JO" sz="1800" dirty="0"/>
              <a:t> (75</a:t>
            </a:r>
            <a:r>
              <a:rPr lang="en-US" altLang="en-JO" sz="1800" baseline="30000" dirty="0"/>
              <a:t>th</a:t>
            </a:r>
            <a:r>
              <a:rPr lang="en-US" altLang="en-JO" sz="1800" dirty="0"/>
              <a:t> percentile)</a:t>
            </a:r>
          </a:p>
          <a:p>
            <a:pPr lvl="1">
              <a:lnSpc>
                <a:spcPct val="130000"/>
              </a:lnSpc>
              <a:buSzPct val="80000"/>
            </a:pPr>
            <a:r>
              <a:rPr lang="en-US" altLang="en-JO" sz="1800" b="1" dirty="0"/>
              <a:t>Inter-quartile range</a:t>
            </a:r>
            <a:r>
              <a:rPr lang="en-US" altLang="en-JO" sz="1800" dirty="0"/>
              <a:t>: IQR = Q</a:t>
            </a:r>
            <a:r>
              <a:rPr lang="en-US" altLang="en-JO" sz="1800" baseline="-25000" dirty="0"/>
              <a:t>3 </a:t>
            </a:r>
            <a:r>
              <a:rPr lang="en-US" altLang="en-JO" sz="1800" dirty="0"/>
              <a:t>–</a:t>
            </a:r>
            <a:r>
              <a:rPr lang="en-US" altLang="en-JO" sz="1800" baseline="-25000" dirty="0"/>
              <a:t> </a:t>
            </a:r>
            <a:r>
              <a:rPr lang="en-US" altLang="en-JO" sz="1800" dirty="0"/>
              <a:t>Q</a:t>
            </a:r>
            <a:r>
              <a:rPr lang="en-US" altLang="en-JO" sz="1800" baseline="-25000" dirty="0"/>
              <a:t>1 </a:t>
            </a:r>
          </a:p>
          <a:p>
            <a:pPr lvl="1">
              <a:lnSpc>
                <a:spcPct val="130000"/>
              </a:lnSpc>
              <a:buSzPct val="80000"/>
            </a:pPr>
            <a:r>
              <a:rPr lang="en-US" altLang="en-JO" sz="1800" b="1" dirty="0"/>
              <a:t>Five number summary</a:t>
            </a:r>
            <a:r>
              <a:rPr lang="en-US" altLang="en-JO" sz="1800" dirty="0"/>
              <a:t>: min, Q</a:t>
            </a:r>
            <a:r>
              <a:rPr lang="en-US" altLang="en-JO" sz="1800" baseline="-25000" dirty="0"/>
              <a:t>1</a:t>
            </a:r>
            <a:r>
              <a:rPr lang="en-US" altLang="en-JO" sz="1800" dirty="0"/>
              <a:t>, median,</a:t>
            </a:r>
            <a:r>
              <a:rPr lang="en-US" altLang="en-JO" sz="1800" baseline="-25000" dirty="0"/>
              <a:t> </a:t>
            </a:r>
            <a:r>
              <a:rPr lang="en-US" altLang="en-JO" sz="1800" dirty="0"/>
              <a:t>Q</a:t>
            </a:r>
            <a:r>
              <a:rPr lang="en-US" altLang="en-JO" sz="1800" baseline="-25000" dirty="0"/>
              <a:t>3</a:t>
            </a:r>
            <a:r>
              <a:rPr lang="en-US" altLang="en-JO" sz="1800" dirty="0"/>
              <a:t>, max</a:t>
            </a:r>
          </a:p>
          <a:p>
            <a:pPr lvl="1">
              <a:lnSpc>
                <a:spcPct val="130000"/>
              </a:lnSpc>
              <a:buSzPct val="80000"/>
            </a:pPr>
            <a:r>
              <a:rPr lang="en-US" altLang="en-JO" sz="1800" b="1" dirty="0"/>
              <a:t>Boxplot</a:t>
            </a:r>
            <a:r>
              <a:rPr lang="en-US" altLang="en-JO" sz="1800" dirty="0"/>
              <a:t>: ends of the box are the quartiles; median is marked; add whiskers, and plot outliers individually</a:t>
            </a:r>
          </a:p>
          <a:p>
            <a:pPr lvl="1">
              <a:lnSpc>
                <a:spcPct val="130000"/>
              </a:lnSpc>
              <a:buSzPct val="80000"/>
            </a:pPr>
            <a:r>
              <a:rPr lang="en-US" altLang="en-JO" sz="1800" b="1" dirty="0"/>
              <a:t>Outlier</a:t>
            </a:r>
            <a:r>
              <a:rPr lang="en-US" altLang="en-JO" sz="1800" dirty="0"/>
              <a:t>: usually, a value higher/lower than 1.5 x IQR</a:t>
            </a:r>
          </a:p>
          <a:p>
            <a:pPr>
              <a:lnSpc>
                <a:spcPct val="130000"/>
              </a:lnSpc>
              <a:buSzPct val="80000"/>
            </a:pPr>
            <a:r>
              <a:rPr lang="en-US" altLang="en-JO" sz="1800" dirty="0"/>
              <a:t>Variance and standard deviation (</a:t>
            </a:r>
            <a:r>
              <a:rPr lang="en-US" altLang="en-JO" sz="1800" i="1" dirty="0"/>
              <a:t>sample:</a:t>
            </a:r>
            <a:r>
              <a:rPr lang="en-US" altLang="en-JO" sz="1800" dirty="0"/>
              <a:t> </a:t>
            </a:r>
            <a:r>
              <a:rPr lang="en-US" altLang="en-JO" sz="1800" i="1" dirty="0"/>
              <a:t>s, population: </a:t>
            </a:r>
            <a:r>
              <a:rPr lang="el-GR" altLang="en-JO" sz="1800" i="1" dirty="0"/>
              <a:t>σ</a:t>
            </a:r>
            <a:r>
              <a:rPr lang="en-US" altLang="en-JO" sz="1800" i="1" dirty="0"/>
              <a:t>)</a:t>
            </a:r>
            <a:endParaRPr lang="en-US" altLang="en-JO" sz="1800" dirty="0"/>
          </a:p>
          <a:p>
            <a:pPr lvl="1">
              <a:lnSpc>
                <a:spcPct val="130000"/>
              </a:lnSpc>
              <a:buSzPct val="80000"/>
            </a:pPr>
            <a:r>
              <a:rPr lang="en-US" altLang="en-JO" sz="1800" b="1" dirty="0"/>
              <a:t>Variance</a:t>
            </a:r>
            <a:r>
              <a:rPr lang="en-US" altLang="en-JO" sz="1800" dirty="0"/>
              <a:t>: (algebraic, scalable computation)</a:t>
            </a:r>
          </a:p>
          <a:p>
            <a:pPr lvl="1">
              <a:lnSpc>
                <a:spcPct val="130000"/>
              </a:lnSpc>
              <a:buSzPct val="80000"/>
            </a:pPr>
            <a:endParaRPr lang="en-US" altLang="en-JO" sz="1800" dirty="0"/>
          </a:p>
          <a:p>
            <a:pPr lvl="1">
              <a:lnSpc>
                <a:spcPct val="130000"/>
              </a:lnSpc>
              <a:buSzPct val="80000"/>
            </a:pPr>
            <a:endParaRPr lang="en-US" altLang="en-JO" sz="1800" dirty="0"/>
          </a:p>
          <a:p>
            <a:pPr lvl="1">
              <a:lnSpc>
                <a:spcPct val="130000"/>
              </a:lnSpc>
              <a:buSzPct val="80000"/>
            </a:pPr>
            <a:r>
              <a:rPr lang="en-US" altLang="en-JO" sz="1800" b="1" dirty="0"/>
              <a:t>Standard deviation</a:t>
            </a:r>
            <a:r>
              <a:rPr lang="en-US" altLang="en-JO" sz="1800" i="1" dirty="0"/>
              <a:t> s (or </a:t>
            </a:r>
            <a:r>
              <a:rPr lang="el-GR" altLang="en-JO" sz="1800" i="1" dirty="0"/>
              <a:t>σ</a:t>
            </a:r>
            <a:r>
              <a:rPr lang="en-US" altLang="en-JO" sz="1800" i="1" dirty="0"/>
              <a:t>) </a:t>
            </a:r>
            <a:r>
              <a:rPr lang="en-US" altLang="en-JO" sz="1800" dirty="0"/>
              <a:t>is the square root of variance </a:t>
            </a:r>
            <a:r>
              <a:rPr lang="en-US" altLang="en-JO" sz="1800" i="1" dirty="0"/>
              <a:t>s</a:t>
            </a:r>
            <a:r>
              <a:rPr lang="en-US" altLang="en-JO" sz="1800" i="1" baseline="30000" dirty="0"/>
              <a:t>2 (</a:t>
            </a:r>
            <a:r>
              <a:rPr lang="en-US" altLang="en-JO" sz="1800" i="1" dirty="0"/>
              <a:t>or</a:t>
            </a:r>
            <a:r>
              <a:rPr lang="en-US" altLang="en-JO" sz="1800" i="1" baseline="30000" dirty="0"/>
              <a:t> </a:t>
            </a:r>
            <a:r>
              <a:rPr lang="el-GR" altLang="en-JO" sz="1800" i="1" dirty="0"/>
              <a:t>σ</a:t>
            </a:r>
            <a:r>
              <a:rPr lang="en-US" altLang="en-JO" sz="1800" i="1" baseline="30000" dirty="0"/>
              <a:t>2)</a:t>
            </a:r>
          </a:p>
        </p:txBody>
      </p:sp>
      <p:graphicFrame>
        <p:nvGraphicFramePr>
          <p:cNvPr id="16" name="Object 10">
            <a:extLst>
              <a:ext uri="{FF2B5EF4-FFF2-40B4-BE49-F238E27FC236}">
                <a16:creationId xmlns:a16="http://schemas.microsoft.com/office/drawing/2014/main" id="{72926A8C-5451-E0EE-8B57-002DBFFC923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1600247"/>
              </p:ext>
            </p:extLst>
          </p:nvPr>
        </p:nvGraphicFramePr>
        <p:xfrm>
          <a:off x="2885128" y="5032565"/>
          <a:ext cx="4267200" cy="69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68173600" imgH="9944100" progId="Equation.3">
                  <p:embed/>
                </p:oleObj>
              </mc:Choice>
              <mc:Fallback>
                <p:oleObj name="Equation" r:id="rId9" imgW="68173600" imgH="9944100" progId="Equation.3">
                  <p:embed/>
                  <p:pic>
                    <p:nvPicPr>
                      <p:cNvPr id="17413" name="Object 10">
                        <a:extLst>
                          <a:ext uri="{FF2B5EF4-FFF2-40B4-BE49-F238E27FC236}">
                            <a16:creationId xmlns:a16="http://schemas.microsoft.com/office/drawing/2014/main" id="{E9BA7987-9D24-15C5-17F2-3896F35E59D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5128" y="5032565"/>
                        <a:ext cx="4267200" cy="696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1">
            <a:extLst>
              <a:ext uri="{FF2B5EF4-FFF2-40B4-BE49-F238E27FC236}">
                <a16:creationId xmlns:a16="http://schemas.microsoft.com/office/drawing/2014/main" id="{16539F63-988B-4973-0DBB-B539DAAF1B5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3330263"/>
              </p:ext>
            </p:extLst>
          </p:nvPr>
        </p:nvGraphicFramePr>
        <p:xfrm>
          <a:off x="7609528" y="5069077"/>
          <a:ext cx="3663950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51498500" imgH="9944100" progId="Equation.3">
                  <p:embed/>
                </p:oleObj>
              </mc:Choice>
              <mc:Fallback>
                <p:oleObj name="Equation" r:id="rId11" imgW="51498500" imgH="9944100" progId="Equation.3">
                  <p:embed/>
                  <p:pic>
                    <p:nvPicPr>
                      <p:cNvPr id="17414" name="Object 11">
                        <a:extLst>
                          <a:ext uri="{FF2B5EF4-FFF2-40B4-BE49-F238E27FC236}">
                            <a16:creationId xmlns:a16="http://schemas.microsoft.com/office/drawing/2014/main" id="{B5199035-4CA6-D4E9-6382-B3C002D531D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09528" y="5069077"/>
                        <a:ext cx="3663950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7145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Boxplot Analysis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6F1EC23B-85E9-7F6F-BE1C-F9FE99016A2D}"/>
              </a:ext>
            </a:extLst>
          </p:cNvPr>
          <p:cNvSpPr txBox="1">
            <a:spLocks noChangeArrowheads="1"/>
          </p:cNvSpPr>
          <p:nvPr/>
        </p:nvSpPr>
        <p:spPr>
          <a:xfrm>
            <a:off x="2501348" y="1264305"/>
            <a:ext cx="609600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200" b="1" dirty="0"/>
              <a:t>Five-number summary</a:t>
            </a:r>
            <a:r>
              <a:rPr lang="en-US" altLang="en-JO" sz="2200" dirty="0"/>
              <a:t> of a distribution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Minimum, Q1, Median, Q3, Maximum</a:t>
            </a:r>
          </a:p>
          <a:p>
            <a:pPr>
              <a:lnSpc>
                <a:spcPct val="120000"/>
              </a:lnSpc>
            </a:pPr>
            <a:r>
              <a:rPr lang="en-US" altLang="en-JO" sz="2200" b="1" dirty="0"/>
              <a:t>Boxplot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Data is represented with a box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The ends of the box are at the first and third quartiles, i.e., the height of the box is IQR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The median is marked by a line within the box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Whiskers: two lines outside the box extended to Minimum and Maximum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Outliers: points beyond a specified outlier threshold, plotted individually</a:t>
            </a:r>
          </a:p>
        </p:txBody>
      </p:sp>
      <p:pic>
        <p:nvPicPr>
          <p:cNvPr id="18" name="Picture 1035" descr="box plot">
            <a:extLst>
              <a:ext uri="{FF2B5EF4-FFF2-40B4-BE49-F238E27FC236}">
                <a16:creationId xmlns:a16="http://schemas.microsoft.com/office/drawing/2014/main" id="{108C3B3E-4ABA-69C8-EB7D-173C1E85B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505" y="3103055"/>
            <a:ext cx="3108577" cy="3263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038" descr="three">
            <a:extLst>
              <a:ext uri="{FF2B5EF4-FFF2-40B4-BE49-F238E27FC236}">
                <a16:creationId xmlns:a16="http://schemas.microsoft.com/office/drawing/2014/main" id="{E0D17AD5-12C9-ED43-D0BA-491DA8B500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3660" y="1372970"/>
            <a:ext cx="3933825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529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Visualization of Data Dispersion: Boxplot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730A384-7FA8-B13A-AC58-CDA40A55CA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56120" y="1505476"/>
            <a:ext cx="6916605" cy="423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949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Visualization of Data Dispersion: 3-D Boxplots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3" descr="1">
            <a:extLst>
              <a:ext uri="{FF2B5EF4-FFF2-40B4-BE49-F238E27FC236}">
                <a16:creationId xmlns:a16="http://schemas.microsoft.com/office/drawing/2014/main" id="{60217C9B-5563-8900-8C20-FE320018E2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905" y="1282567"/>
            <a:ext cx="8991600" cy="5015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969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8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Properties of Normal Distribution Curve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7EEF0C41-C047-DEB0-3DDB-B5D8A96F90FA}"/>
              </a:ext>
            </a:extLst>
          </p:cNvPr>
          <p:cNvSpPr txBox="1">
            <a:spLocks noChangeArrowheads="1"/>
          </p:cNvSpPr>
          <p:nvPr/>
        </p:nvSpPr>
        <p:spPr>
          <a:xfrm>
            <a:off x="2517913" y="1354460"/>
            <a:ext cx="8686800" cy="2514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dirty="0"/>
              <a:t>The normal (distribution) curve</a:t>
            </a:r>
          </a:p>
          <a:p>
            <a:pPr lvl="1"/>
            <a:r>
              <a:rPr lang="en-US" altLang="en-JO" dirty="0"/>
              <a:t>From </a:t>
            </a:r>
            <a:r>
              <a:rPr lang="el-GR" altLang="en-JO" dirty="0"/>
              <a:t>μ</a:t>
            </a:r>
            <a:r>
              <a:rPr lang="en-US" altLang="en-JO" dirty="0"/>
              <a:t>–</a:t>
            </a:r>
            <a:r>
              <a:rPr lang="el-GR" altLang="en-JO" dirty="0"/>
              <a:t>σ</a:t>
            </a:r>
            <a:r>
              <a:rPr lang="en-US" altLang="en-JO" dirty="0"/>
              <a:t> to </a:t>
            </a:r>
            <a:r>
              <a:rPr lang="el-GR" altLang="en-JO" dirty="0"/>
              <a:t>μ</a:t>
            </a:r>
            <a:r>
              <a:rPr lang="en-US" altLang="en-JO" dirty="0"/>
              <a:t>+</a:t>
            </a:r>
            <a:r>
              <a:rPr lang="el-GR" altLang="en-JO" dirty="0"/>
              <a:t>σ</a:t>
            </a:r>
            <a:r>
              <a:rPr lang="en-US" altLang="en-JO" dirty="0"/>
              <a:t>: contains about 68% of the measurements  (</a:t>
            </a:r>
            <a:r>
              <a:rPr lang="el-GR" altLang="en-JO" dirty="0"/>
              <a:t>μ</a:t>
            </a:r>
            <a:r>
              <a:rPr lang="en-US" altLang="en-JO" dirty="0"/>
              <a:t>: mean, </a:t>
            </a:r>
            <a:r>
              <a:rPr lang="el-GR" altLang="en-JO" dirty="0"/>
              <a:t>σ</a:t>
            </a:r>
            <a:r>
              <a:rPr lang="en-US" altLang="en-JO" dirty="0"/>
              <a:t>: standard deviation)</a:t>
            </a:r>
          </a:p>
          <a:p>
            <a:pPr lvl="1"/>
            <a:r>
              <a:rPr lang="en-US" altLang="en-JO" dirty="0"/>
              <a:t> From </a:t>
            </a:r>
            <a:r>
              <a:rPr lang="el-GR" altLang="en-JO" dirty="0"/>
              <a:t>μ</a:t>
            </a:r>
            <a:r>
              <a:rPr lang="en-US" altLang="en-JO" dirty="0"/>
              <a:t>–2</a:t>
            </a:r>
            <a:r>
              <a:rPr lang="el-GR" altLang="en-JO" dirty="0"/>
              <a:t>σ</a:t>
            </a:r>
            <a:r>
              <a:rPr lang="en-US" altLang="en-JO" dirty="0"/>
              <a:t> to </a:t>
            </a:r>
            <a:r>
              <a:rPr lang="el-GR" altLang="en-JO" dirty="0"/>
              <a:t>μ</a:t>
            </a:r>
            <a:r>
              <a:rPr lang="en-US" altLang="en-JO" dirty="0"/>
              <a:t>+2</a:t>
            </a:r>
            <a:r>
              <a:rPr lang="el-GR" altLang="en-JO" dirty="0"/>
              <a:t>σ</a:t>
            </a:r>
            <a:r>
              <a:rPr lang="en-US" altLang="en-JO" dirty="0"/>
              <a:t>: contains about 95% of it</a:t>
            </a:r>
          </a:p>
          <a:p>
            <a:pPr lvl="1"/>
            <a:r>
              <a:rPr lang="en-US" altLang="en-JO" dirty="0"/>
              <a:t>From </a:t>
            </a:r>
            <a:r>
              <a:rPr lang="el-GR" altLang="en-JO" dirty="0"/>
              <a:t>μ</a:t>
            </a:r>
            <a:r>
              <a:rPr lang="en-US" altLang="en-JO" dirty="0"/>
              <a:t>–3</a:t>
            </a:r>
            <a:r>
              <a:rPr lang="el-GR" altLang="en-JO" dirty="0"/>
              <a:t>σ</a:t>
            </a:r>
            <a:r>
              <a:rPr lang="en-US" altLang="en-JO" dirty="0"/>
              <a:t> to </a:t>
            </a:r>
            <a:r>
              <a:rPr lang="el-GR" altLang="en-JO" dirty="0"/>
              <a:t>μ</a:t>
            </a:r>
            <a:r>
              <a:rPr lang="en-US" altLang="en-JO" dirty="0"/>
              <a:t>+3</a:t>
            </a:r>
            <a:r>
              <a:rPr lang="el-GR" altLang="en-JO" dirty="0"/>
              <a:t>σ</a:t>
            </a:r>
            <a:r>
              <a:rPr lang="en-US" altLang="en-JO" dirty="0"/>
              <a:t>: contains about 99.7% of it</a:t>
            </a:r>
          </a:p>
          <a:p>
            <a:pPr lvl="1"/>
            <a:endParaRPr lang="en-US" altLang="en-JO" dirty="0"/>
          </a:p>
          <a:p>
            <a:pPr>
              <a:buFont typeface="Wingdings" pitchFamily="2" charset="2"/>
              <a:buNone/>
            </a:pPr>
            <a:endParaRPr lang="en-US" altLang="en-JO" sz="2000" dirty="0"/>
          </a:p>
          <a:p>
            <a:pPr>
              <a:buFont typeface="Wingdings" pitchFamily="2" charset="2"/>
              <a:buNone/>
            </a:pPr>
            <a:endParaRPr lang="en-US" altLang="en-JO" sz="2000" dirty="0"/>
          </a:p>
        </p:txBody>
      </p:sp>
      <p:pic>
        <p:nvPicPr>
          <p:cNvPr id="16" name="Picture 5" descr="normal1-95">
            <a:extLst>
              <a:ext uri="{FF2B5EF4-FFF2-40B4-BE49-F238E27FC236}">
                <a16:creationId xmlns:a16="http://schemas.microsoft.com/office/drawing/2014/main" id="{6A6A0CBE-9054-45C4-AAF5-7702FD6517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52523" y="3420262"/>
            <a:ext cx="2895600" cy="2590800"/>
          </a:xfrm>
          <a:prstGeom prst="rect">
            <a:avLst/>
          </a:prstGeom>
          <a:noFill/>
        </p:spPr>
      </p:pic>
      <p:pic>
        <p:nvPicPr>
          <p:cNvPr id="17" name="Picture 7" descr="normal1-68">
            <a:extLst>
              <a:ext uri="{FF2B5EF4-FFF2-40B4-BE49-F238E27FC236}">
                <a16:creationId xmlns:a16="http://schemas.microsoft.com/office/drawing/2014/main" id="{D864DBBF-BBE3-EA83-3310-99C802292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28323" y="3577424"/>
            <a:ext cx="2986088" cy="2438400"/>
          </a:xfrm>
          <a:prstGeom prst="rect">
            <a:avLst/>
          </a:prstGeom>
          <a:noFill/>
        </p:spPr>
      </p:pic>
      <p:pic>
        <p:nvPicPr>
          <p:cNvPr id="18" name="Picture 9" descr="normal1-99">
            <a:extLst>
              <a:ext uri="{FF2B5EF4-FFF2-40B4-BE49-F238E27FC236}">
                <a16:creationId xmlns:a16="http://schemas.microsoft.com/office/drawing/2014/main" id="{A4AA30C1-E25E-2C76-FA45-081F136C9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236" y="3501224"/>
            <a:ext cx="2986087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176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23167"/>
            <a:ext cx="64312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Graphic Displays of Basic Statistical Descriptions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6760FA11-B9FB-9FF2-EF14-4D08F90F5CEB}"/>
              </a:ext>
            </a:extLst>
          </p:cNvPr>
          <p:cNvSpPr txBox="1">
            <a:spLocks noChangeArrowheads="1"/>
          </p:cNvSpPr>
          <p:nvPr/>
        </p:nvSpPr>
        <p:spPr>
          <a:xfrm>
            <a:off x="2449420" y="1177407"/>
            <a:ext cx="9362662" cy="48738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  <a:buSzPct val="80000"/>
            </a:pPr>
            <a:r>
              <a:rPr lang="en-US" altLang="en-JO" sz="2400" b="1" dirty="0"/>
              <a:t>Boxplot</a:t>
            </a:r>
            <a:r>
              <a:rPr lang="en-US" altLang="en-JO" sz="2400" dirty="0"/>
              <a:t>: graphic display of five-number summary</a:t>
            </a:r>
          </a:p>
          <a:p>
            <a:pPr>
              <a:lnSpc>
                <a:spcPct val="140000"/>
              </a:lnSpc>
              <a:buSzPct val="80000"/>
            </a:pPr>
            <a:r>
              <a:rPr lang="en-US" altLang="en-JO" sz="2400" b="1" dirty="0"/>
              <a:t>Histogram</a:t>
            </a:r>
            <a:r>
              <a:rPr lang="en-US" altLang="en-JO" sz="2400" dirty="0"/>
              <a:t>: x-axis are values, y-axis repress. frequencies </a:t>
            </a:r>
          </a:p>
          <a:p>
            <a:pPr>
              <a:lnSpc>
                <a:spcPct val="140000"/>
              </a:lnSpc>
              <a:buSzPct val="80000"/>
            </a:pPr>
            <a:r>
              <a:rPr lang="en-US" altLang="en-JO" sz="2400" b="1" dirty="0"/>
              <a:t>Quantile plot</a:t>
            </a:r>
            <a:r>
              <a:rPr lang="en-US" altLang="en-JO" sz="2400" dirty="0"/>
              <a:t>:  each value </a:t>
            </a:r>
            <a:r>
              <a:rPr lang="en-US" altLang="en-JO" sz="2400" i="1" dirty="0"/>
              <a:t>x</a:t>
            </a:r>
            <a:r>
              <a:rPr lang="en-US" altLang="en-JO" sz="2400" i="1" baseline="-25000" dirty="0"/>
              <a:t>i</a:t>
            </a:r>
            <a:r>
              <a:rPr lang="en-US" altLang="en-JO" sz="2400" baseline="-25000" dirty="0"/>
              <a:t>  </a:t>
            </a:r>
            <a:r>
              <a:rPr lang="en-US" altLang="en-JO" sz="2400" dirty="0"/>
              <a:t>is paired with </a:t>
            </a:r>
            <a:r>
              <a:rPr lang="en-US" altLang="en-JO" sz="2400" i="1" dirty="0"/>
              <a:t>f</a:t>
            </a:r>
            <a:r>
              <a:rPr lang="en-US" altLang="en-JO" sz="2400" i="1" baseline="-25000" dirty="0"/>
              <a:t>i </a:t>
            </a:r>
            <a:r>
              <a:rPr lang="en-US" altLang="en-JO" sz="2400" dirty="0"/>
              <a:t> indicating that approximately 100 </a:t>
            </a:r>
            <a:r>
              <a:rPr lang="en-US" altLang="en-JO" sz="2400" i="1" dirty="0"/>
              <a:t>f</a:t>
            </a:r>
            <a:r>
              <a:rPr lang="en-US" altLang="en-JO" sz="2400" i="1" baseline="-25000" dirty="0"/>
              <a:t>i </a:t>
            </a:r>
            <a:r>
              <a:rPr lang="en-US" altLang="en-JO" sz="2400" dirty="0"/>
              <a:t>% of data  are </a:t>
            </a:r>
            <a:r>
              <a:rPr lang="en-US" altLang="en-JO" sz="2400" dirty="0">
                <a:sym typeface="Symbol" pitchFamily="2" charset="2"/>
              </a:rPr>
              <a:t></a:t>
            </a:r>
            <a:r>
              <a:rPr lang="en-US" altLang="en-JO" sz="2400" dirty="0"/>
              <a:t> </a:t>
            </a:r>
            <a:r>
              <a:rPr lang="en-US" altLang="en-JO" sz="2400" i="1" dirty="0"/>
              <a:t>x</a:t>
            </a:r>
            <a:r>
              <a:rPr lang="en-US" altLang="en-JO" sz="2400" i="1" baseline="-25000" dirty="0"/>
              <a:t>i</a:t>
            </a:r>
            <a:r>
              <a:rPr lang="en-US" altLang="en-JO" sz="2400" baseline="-25000" dirty="0"/>
              <a:t> </a:t>
            </a:r>
            <a:endParaRPr lang="en-US" altLang="en-JO" sz="2400" dirty="0"/>
          </a:p>
          <a:p>
            <a:pPr>
              <a:lnSpc>
                <a:spcPct val="140000"/>
              </a:lnSpc>
              <a:buSzPct val="80000"/>
            </a:pPr>
            <a:r>
              <a:rPr lang="en-US" altLang="en-JO" sz="2400" b="1" dirty="0"/>
              <a:t>Quantile-quantile (q-q) plot</a:t>
            </a:r>
            <a:r>
              <a:rPr lang="en-US" altLang="en-JO" sz="2400" dirty="0"/>
              <a:t>: graphs the quantiles of one univariant distribution against the corresponding quantiles of another</a:t>
            </a:r>
          </a:p>
          <a:p>
            <a:pPr>
              <a:lnSpc>
                <a:spcPct val="140000"/>
              </a:lnSpc>
              <a:buSzPct val="80000"/>
            </a:pPr>
            <a:r>
              <a:rPr lang="en-US" altLang="en-JO" sz="2400" b="1" dirty="0"/>
              <a:t>Scatter plot</a:t>
            </a:r>
            <a:r>
              <a:rPr lang="en-US" altLang="en-JO" sz="2400" dirty="0"/>
              <a:t>: each pair of values is a pair of coordinates and plotted as points in the plane</a:t>
            </a:r>
          </a:p>
        </p:txBody>
      </p:sp>
    </p:spTree>
    <p:extLst>
      <p:ext uri="{BB962C8B-B14F-4D97-AF65-F5344CB8AC3E}">
        <p14:creationId xmlns:p14="http://schemas.microsoft.com/office/powerpoint/2010/main" val="262548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Histogram Analysis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1027">
            <a:extLst>
              <a:ext uri="{FF2B5EF4-FFF2-40B4-BE49-F238E27FC236}">
                <a16:creationId xmlns:a16="http://schemas.microsoft.com/office/drawing/2014/main" id="{CC798BA3-62C2-BD10-CE30-663E90EAC47B}"/>
              </a:ext>
            </a:extLst>
          </p:cNvPr>
          <p:cNvSpPr txBox="1">
            <a:spLocks noChangeArrowheads="1"/>
          </p:cNvSpPr>
          <p:nvPr/>
        </p:nvSpPr>
        <p:spPr>
          <a:xfrm>
            <a:off x="2486770" y="1257297"/>
            <a:ext cx="4648200" cy="493146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000" b="1" dirty="0"/>
              <a:t>Histogram</a:t>
            </a:r>
            <a:r>
              <a:rPr lang="en-US" altLang="en-JO" sz="2000" dirty="0"/>
              <a:t>: Graph display of tabulated frequencies, shown as bars</a:t>
            </a:r>
          </a:p>
          <a:p>
            <a:pPr>
              <a:lnSpc>
                <a:spcPct val="110000"/>
              </a:lnSpc>
            </a:pPr>
            <a:r>
              <a:rPr lang="en-US" altLang="en-JO" sz="2000" dirty="0"/>
              <a:t>It shows what proportion of cases fall into each of several categories</a:t>
            </a:r>
          </a:p>
          <a:p>
            <a:pPr>
              <a:lnSpc>
                <a:spcPct val="110000"/>
              </a:lnSpc>
            </a:pPr>
            <a:r>
              <a:rPr lang="en-US" altLang="en-JO" sz="2000" dirty="0"/>
              <a:t>Differs from a bar chart in that it is the </a:t>
            </a:r>
            <a:r>
              <a:rPr lang="en-US" altLang="en-JO" sz="2000" i="1" dirty="0"/>
              <a:t>area</a:t>
            </a:r>
            <a:r>
              <a:rPr lang="en-US" altLang="en-JO" sz="2000" dirty="0"/>
              <a:t> of the bar that denotes the value, not the height as in bar charts, a crucial distinction when the categories are not of uniform width</a:t>
            </a:r>
          </a:p>
          <a:p>
            <a:pPr>
              <a:lnSpc>
                <a:spcPct val="110000"/>
              </a:lnSpc>
            </a:pPr>
            <a:r>
              <a:rPr lang="en-US" altLang="en-JO" sz="2000" dirty="0"/>
              <a:t>The categories are usually specified as non-overlapping intervals of some variable. The categories (bars) must be adjacent</a:t>
            </a:r>
            <a:r>
              <a:rPr lang="en-US" altLang="en-JO" sz="1600" dirty="0"/>
              <a:t>.</a:t>
            </a:r>
            <a:endParaRPr lang="en-US" altLang="en-JO" sz="2000" dirty="0"/>
          </a:p>
        </p:txBody>
      </p:sp>
      <p:graphicFrame>
        <p:nvGraphicFramePr>
          <p:cNvPr id="16" name="Object 1029">
            <a:extLst>
              <a:ext uri="{FF2B5EF4-FFF2-40B4-BE49-F238E27FC236}">
                <a16:creationId xmlns:a16="http://schemas.microsoft.com/office/drawing/2014/main" id="{111895AB-4211-DFFC-0629-534C813E0B6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7130974"/>
              </p:ext>
            </p:extLst>
          </p:nvPr>
        </p:nvGraphicFramePr>
        <p:xfrm>
          <a:off x="7139113" y="1397060"/>
          <a:ext cx="5410200" cy="434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9" imgW="7924800" imgH="3860800" progId="MSGraph.Chart.8">
                  <p:embed followColorScheme="full"/>
                </p:oleObj>
              </mc:Choice>
              <mc:Fallback>
                <p:oleObj name="Chart" r:id="rId9" imgW="7924800" imgH="3860800" progId="MSGraph.Chart.8">
                  <p:embed followColorScheme="full"/>
                  <p:pic>
                    <p:nvPicPr>
                      <p:cNvPr id="22533" name="Object 1029">
                        <a:extLst>
                          <a:ext uri="{FF2B5EF4-FFF2-40B4-BE49-F238E27FC236}">
                            <a16:creationId xmlns:a16="http://schemas.microsoft.com/office/drawing/2014/main" id="{DCF39067-6B5C-A416-0701-16172095ECB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9113" y="1397060"/>
                        <a:ext cx="5410200" cy="434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7793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Histograms Often Tell More than Boxplots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2" name="Object 4">
            <a:extLst>
              <a:ext uri="{FF2B5EF4-FFF2-40B4-BE49-F238E27FC236}">
                <a16:creationId xmlns:a16="http://schemas.microsoft.com/office/drawing/2014/main" id="{8199DF7C-2828-6208-5924-E6D6897E74A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8865501"/>
              </p:ext>
            </p:extLst>
          </p:nvPr>
        </p:nvGraphicFramePr>
        <p:xfrm>
          <a:off x="7283425" y="1276934"/>
          <a:ext cx="3962400" cy="2417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martDraw" r:id="rId9" imgW="18376900" imgH="10147300" progId="SmartDraw.2">
                  <p:embed/>
                </p:oleObj>
              </mc:Choice>
              <mc:Fallback>
                <p:oleObj name="SmartDraw" r:id="rId9" imgW="18376900" imgH="10147300" progId="SmartDraw.2">
                  <p:embed/>
                  <p:pic>
                    <p:nvPicPr>
                      <p:cNvPr id="23556" name="Object 4">
                        <a:extLst>
                          <a:ext uri="{FF2B5EF4-FFF2-40B4-BE49-F238E27FC236}">
                            <a16:creationId xmlns:a16="http://schemas.microsoft.com/office/drawing/2014/main" id="{E60463D1-DDD1-19F1-45C1-8469FD80A71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3425" y="1276934"/>
                        <a:ext cx="3962400" cy="2417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cap="flat" cmpd="sng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7">
            <a:extLst>
              <a:ext uri="{FF2B5EF4-FFF2-40B4-BE49-F238E27FC236}">
                <a16:creationId xmlns:a16="http://schemas.microsoft.com/office/drawing/2014/main" id="{029D9EE0-87AA-15C0-E19B-87BE6D4EA08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0361865"/>
              </p:ext>
            </p:extLst>
          </p:nvPr>
        </p:nvGraphicFramePr>
        <p:xfrm>
          <a:off x="7324201" y="3854091"/>
          <a:ext cx="3886200" cy="2433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martDraw" r:id="rId11" imgW="18376900" imgH="10147300" progId="SmartDraw.2">
                  <p:embed/>
                </p:oleObj>
              </mc:Choice>
              <mc:Fallback>
                <p:oleObj name="SmartDraw" r:id="rId11" imgW="18376900" imgH="10147300" progId="SmartDraw.2">
                  <p:embed/>
                  <p:pic>
                    <p:nvPicPr>
                      <p:cNvPr id="23557" name="Object 7">
                        <a:extLst>
                          <a:ext uri="{FF2B5EF4-FFF2-40B4-BE49-F238E27FC236}">
                            <a16:creationId xmlns:a16="http://schemas.microsoft.com/office/drawing/2014/main" id="{16541AD5-CA0F-68A1-8BE5-5D2FA6B503B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4201" y="3854091"/>
                        <a:ext cx="3886200" cy="2433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cap="flat" cmpd="sng">
                            <a:solidFill>
                              <a:schemeClr val="tx1"/>
                            </a:solidFill>
                            <a:prstDash val="solid"/>
                            <a:miter lim="800000"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9">
            <a:extLst>
              <a:ext uri="{FF2B5EF4-FFF2-40B4-BE49-F238E27FC236}">
                <a16:creationId xmlns:a16="http://schemas.microsoft.com/office/drawing/2014/main" id="{9836B339-E895-2E03-3D19-A40E9C18A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1331704"/>
            <a:ext cx="3657600" cy="472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dirty="0"/>
              <a:t>The two histograms shown in the left may have the same boxplot representation</a:t>
            </a:r>
          </a:p>
          <a:p>
            <a:pPr lvl="1" eaLnBrk="1" hangingPunct="1">
              <a:lnSpc>
                <a:spcPct val="110000"/>
              </a:lnSpc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</a:pPr>
            <a:r>
              <a:rPr lang="en-US" altLang="en-JO" dirty="0"/>
              <a:t>The same values for: min, Q1, median, Q3, max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altLang="en-JO" dirty="0"/>
              <a:t>But they have rather different data distributions</a:t>
            </a:r>
          </a:p>
        </p:txBody>
      </p:sp>
    </p:spTree>
    <p:extLst>
      <p:ext uri="{BB962C8B-B14F-4D97-AF65-F5344CB8AC3E}">
        <p14:creationId xmlns:p14="http://schemas.microsoft.com/office/powerpoint/2010/main" val="2411456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Quantile Plot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CAD50578-F686-FD2A-A7F9-CCBA332D8B93}"/>
              </a:ext>
            </a:extLst>
          </p:cNvPr>
          <p:cNvSpPr txBox="1">
            <a:spLocks noChangeArrowheads="1"/>
          </p:cNvSpPr>
          <p:nvPr/>
        </p:nvSpPr>
        <p:spPr>
          <a:xfrm>
            <a:off x="2449420" y="1257297"/>
            <a:ext cx="9362662" cy="24780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/>
              <a:t>Displays all of the data (allowing the user to assess both the overall behavior and unusual occurrences)</a:t>
            </a:r>
          </a:p>
          <a:p>
            <a:r>
              <a:rPr lang="en-US" altLang="en-JO" sz="2400"/>
              <a:t>Plots </a:t>
            </a:r>
            <a:r>
              <a:rPr lang="en-US" altLang="en-JO" sz="2400" b="1"/>
              <a:t>quantile</a:t>
            </a:r>
            <a:r>
              <a:rPr lang="en-US" altLang="en-JO" sz="2400"/>
              <a:t> information</a:t>
            </a:r>
          </a:p>
          <a:p>
            <a:pPr lvl="1"/>
            <a:r>
              <a:rPr lang="en-US" altLang="en-JO"/>
              <a:t>For a data </a:t>
            </a:r>
            <a:r>
              <a:rPr lang="en-US" altLang="en-JO" i="1"/>
              <a:t>x</a:t>
            </a:r>
            <a:r>
              <a:rPr lang="en-US" altLang="en-JO" i="1" baseline="-25000"/>
              <a:t>i</a:t>
            </a:r>
            <a:r>
              <a:rPr lang="en-US" altLang="en-JO" i="1"/>
              <a:t> </a:t>
            </a:r>
            <a:r>
              <a:rPr lang="en-US" altLang="en-JO"/>
              <a:t>data sorted in increasing order, </a:t>
            </a:r>
            <a:r>
              <a:rPr lang="en-US" altLang="en-JO" i="1"/>
              <a:t>f</a:t>
            </a:r>
            <a:r>
              <a:rPr lang="en-US" altLang="en-JO" i="1" baseline="-25000"/>
              <a:t>i</a:t>
            </a:r>
            <a:r>
              <a:rPr lang="en-US" altLang="en-JO" i="1"/>
              <a:t> </a:t>
            </a:r>
            <a:r>
              <a:rPr lang="en-US" altLang="en-JO"/>
              <a:t>indicates that approximately 100 </a:t>
            </a:r>
            <a:r>
              <a:rPr lang="en-US" altLang="en-JO" i="1"/>
              <a:t>f</a:t>
            </a:r>
            <a:r>
              <a:rPr lang="en-US" altLang="en-JO" i="1" baseline="-25000"/>
              <a:t>i</a:t>
            </a:r>
            <a:r>
              <a:rPr lang="en-US" altLang="en-JO"/>
              <a:t>% of the data are below or equal to the value </a:t>
            </a:r>
            <a:r>
              <a:rPr lang="en-US" altLang="en-JO" i="1"/>
              <a:t>x</a:t>
            </a:r>
            <a:r>
              <a:rPr lang="en-US" altLang="en-JO" i="1" baseline="-25000"/>
              <a:t>i</a:t>
            </a:r>
            <a:endParaRPr lang="en-US" altLang="en-JO" i="1" baseline="-25000" dirty="0"/>
          </a:p>
        </p:txBody>
      </p:sp>
      <p:pic>
        <p:nvPicPr>
          <p:cNvPr id="16" name="Picture 8">
            <a:extLst>
              <a:ext uri="{FF2B5EF4-FFF2-40B4-BE49-F238E27FC236}">
                <a16:creationId xmlns:a16="http://schemas.microsoft.com/office/drawing/2014/main" id="{AB40D014-6C19-07FB-630A-CCB3DC3EF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275" y="3107008"/>
            <a:ext cx="6400800" cy="325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203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Quantile-Quantile (Q-Q) Plot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F410E165-F64B-3C52-BA32-28A8013EBAE4}"/>
              </a:ext>
            </a:extLst>
          </p:cNvPr>
          <p:cNvSpPr txBox="1">
            <a:spLocks noChangeArrowheads="1"/>
          </p:cNvSpPr>
          <p:nvPr/>
        </p:nvSpPr>
        <p:spPr>
          <a:xfrm>
            <a:off x="2449420" y="1278598"/>
            <a:ext cx="9362662" cy="1905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altLang="en-JO" sz="2200" dirty="0"/>
              <a:t>Graphs the quantiles of one univariate distribution against the corresponding quantiles of another</a:t>
            </a:r>
          </a:p>
          <a:p>
            <a:r>
              <a:rPr lang="en-US" altLang="en-JO" sz="2200" dirty="0"/>
              <a:t>View: Is there is a shift in going from one distribution to another?</a:t>
            </a:r>
          </a:p>
          <a:p>
            <a:pPr algn="just"/>
            <a:r>
              <a:rPr lang="en-US" altLang="en-JO" sz="2200" dirty="0"/>
              <a:t>Example shows unit price of items sold at Branch 1 vs. Branch 2 for each quantile.  Unit prices of items sold at Branch 1 tend to be lower than those at Branch 2.</a:t>
            </a:r>
          </a:p>
        </p:txBody>
      </p:sp>
      <p:pic>
        <p:nvPicPr>
          <p:cNvPr id="17" name="Picture 8">
            <a:extLst>
              <a:ext uri="{FF2B5EF4-FFF2-40B4-BE49-F238E27FC236}">
                <a16:creationId xmlns:a16="http://schemas.microsoft.com/office/drawing/2014/main" id="{0B34A5DF-9B53-A4CD-E95D-99E12AB13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777" y="3281953"/>
            <a:ext cx="6528145" cy="3044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914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Scatter plot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1027">
            <a:extLst>
              <a:ext uri="{FF2B5EF4-FFF2-40B4-BE49-F238E27FC236}">
                <a16:creationId xmlns:a16="http://schemas.microsoft.com/office/drawing/2014/main" id="{BD09AE51-EE59-B667-768C-AE7F3C4EFB63}"/>
              </a:ext>
            </a:extLst>
          </p:cNvPr>
          <p:cNvSpPr txBox="1">
            <a:spLocks noChangeArrowheads="1"/>
          </p:cNvSpPr>
          <p:nvPr/>
        </p:nvSpPr>
        <p:spPr>
          <a:xfrm>
            <a:off x="2453765" y="1304089"/>
            <a:ext cx="9427060" cy="17795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/>
              <a:t>Provides a first look at bivariate data to see clusters of points, outliers, etc</a:t>
            </a:r>
          </a:p>
          <a:p>
            <a:r>
              <a:rPr lang="en-US" altLang="en-JO" sz="2400"/>
              <a:t>Each pair of values is treated as a pair of coordinates and plotted as points in the plane</a:t>
            </a:r>
            <a:endParaRPr lang="en-US" altLang="en-JO" sz="2400" dirty="0"/>
          </a:p>
        </p:txBody>
      </p:sp>
      <p:pic>
        <p:nvPicPr>
          <p:cNvPr id="16" name="Picture 8">
            <a:extLst>
              <a:ext uri="{FF2B5EF4-FFF2-40B4-BE49-F238E27FC236}">
                <a16:creationId xmlns:a16="http://schemas.microsoft.com/office/drawing/2014/main" id="{DE8CA7B7-DA68-B4C8-595A-D91268F156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520" y="2822713"/>
            <a:ext cx="7391400" cy="3434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273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Positively and Negatively Correlated Data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726A05BD-6905-A78C-DCA1-92E3500B844A}"/>
              </a:ext>
            </a:extLst>
          </p:cNvPr>
          <p:cNvSpPr txBox="1">
            <a:spLocks noChangeArrowheads="1"/>
          </p:cNvSpPr>
          <p:nvPr/>
        </p:nvSpPr>
        <p:spPr>
          <a:xfrm>
            <a:off x="7278364" y="4282803"/>
            <a:ext cx="4534086" cy="1412875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en-JO" sz="2200" dirty="0"/>
              <a:t>The left half fragment is positively correlated</a:t>
            </a:r>
          </a:p>
          <a:p>
            <a:pPr>
              <a:lnSpc>
                <a:spcPct val="140000"/>
              </a:lnSpc>
            </a:pPr>
            <a:r>
              <a:rPr lang="en-US" altLang="en-JO" sz="2200" dirty="0"/>
              <a:t>The right half is negative correlated</a:t>
            </a:r>
            <a:endParaRPr lang="en-US" altLang="en-JO" sz="2200" dirty="0">
              <a:solidFill>
                <a:schemeClr val="hlink"/>
              </a:solidFill>
            </a:endParaRPr>
          </a:p>
        </p:txBody>
      </p:sp>
      <p:pic>
        <p:nvPicPr>
          <p:cNvPr id="17" name="Picture 4" descr="ha02correl1">
            <a:extLst>
              <a:ext uri="{FF2B5EF4-FFF2-40B4-BE49-F238E27FC236}">
                <a16:creationId xmlns:a16="http://schemas.microsoft.com/office/drawing/2014/main" id="{BE9F3DF5-AFA1-64D6-C6B9-999BC00339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076" y="1242060"/>
            <a:ext cx="3384959" cy="2504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5" descr="ha02correl2">
            <a:extLst>
              <a:ext uri="{FF2B5EF4-FFF2-40B4-BE49-F238E27FC236}">
                <a16:creationId xmlns:a16="http://schemas.microsoft.com/office/drawing/2014/main" id="{FDD4A189-2DD1-0E60-1517-DF8DB60AA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3412" y="1176495"/>
            <a:ext cx="3505201" cy="2663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6" descr="fig46">
            <a:extLst>
              <a:ext uri="{FF2B5EF4-FFF2-40B4-BE49-F238E27FC236}">
                <a16:creationId xmlns:a16="http://schemas.microsoft.com/office/drawing/2014/main" id="{FCABA580-933A-C65B-3B04-EFC43C17B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753" y="3816937"/>
            <a:ext cx="35052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76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Uncorrelated Data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3" descr="fig18-1">
            <a:extLst>
              <a:ext uri="{FF2B5EF4-FFF2-40B4-BE49-F238E27FC236}">
                <a16:creationId xmlns:a16="http://schemas.microsoft.com/office/drawing/2014/main" id="{0C3A70E4-9DF7-B3E2-B7DA-64F74ABD6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11926" y="1301354"/>
            <a:ext cx="3689877" cy="2558492"/>
          </a:xfrm>
          <a:prstGeom prst="rect">
            <a:avLst/>
          </a:prstGeom>
          <a:noFill/>
        </p:spPr>
      </p:pic>
      <p:pic>
        <p:nvPicPr>
          <p:cNvPr id="16" name="Picture 4" descr="fig18-2">
            <a:extLst>
              <a:ext uri="{FF2B5EF4-FFF2-40B4-BE49-F238E27FC236}">
                <a16:creationId xmlns:a16="http://schemas.microsoft.com/office/drawing/2014/main" id="{4006C723-8FCB-9593-B3C5-BFFE639FE6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93538" y="3837596"/>
            <a:ext cx="4056198" cy="2440717"/>
          </a:xfrm>
          <a:prstGeom prst="rect">
            <a:avLst/>
          </a:prstGeom>
          <a:noFill/>
        </p:spPr>
      </p:pic>
      <p:pic>
        <p:nvPicPr>
          <p:cNvPr id="20" name="Picture 5" descr="fig18-3">
            <a:extLst>
              <a:ext uri="{FF2B5EF4-FFF2-40B4-BE49-F238E27FC236}">
                <a16:creationId xmlns:a16="http://schemas.microsoft.com/office/drawing/2014/main" id="{24609A3C-CAD4-0860-CB04-C9CF841CC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07802" y="2010069"/>
            <a:ext cx="4413420" cy="37303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4639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Knowing Your Data (Data Visualization)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3375058" y="3582116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3">
            <a:extLst>
              <a:ext uri="{FF2B5EF4-FFF2-40B4-BE49-F238E27FC236}">
                <a16:creationId xmlns:a16="http://schemas.microsoft.com/office/drawing/2014/main" id="{31C3076E-800D-1F83-3584-72DB4D26AA17}"/>
              </a:ext>
            </a:extLst>
          </p:cNvPr>
          <p:cNvSpPr txBox="1">
            <a:spLocks noChangeArrowheads="1"/>
          </p:cNvSpPr>
          <p:nvPr/>
        </p:nvSpPr>
        <p:spPr>
          <a:xfrm>
            <a:off x="657994" y="1663325"/>
            <a:ext cx="6498180" cy="4433241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en-JO" sz="2400" dirty="0"/>
              <a:t>Data Objects and Attribute Types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Basic Statistical Descriptions of Data</a:t>
            </a:r>
          </a:p>
          <a:p>
            <a:pPr>
              <a:lnSpc>
                <a:spcPct val="200000"/>
              </a:lnSpc>
            </a:pPr>
            <a:r>
              <a:rPr lang="en-US" altLang="en-JO" sz="2400" b="1" dirty="0"/>
              <a:t>Data Visualization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Measuring Data Similarity and Dissimilarity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81202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Visualization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56FBDB85-C1BE-2716-096F-7FF6565822E3}"/>
              </a:ext>
            </a:extLst>
          </p:cNvPr>
          <p:cNvSpPr txBox="1">
            <a:spLocks noChangeArrowheads="1"/>
          </p:cNvSpPr>
          <p:nvPr/>
        </p:nvSpPr>
        <p:spPr>
          <a:xfrm>
            <a:off x="2478156" y="1203160"/>
            <a:ext cx="9333925" cy="506704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b="1" dirty="0"/>
              <a:t>Why data visualization?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Gain insight into an information space by mapping data onto graphical primitives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Provide qualitative overview of large data sets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Search for patterns, trends, structure, irregularities, relationships among data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Help find interesting regions and suitable parameters for further quantitative analysis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Provide a visual proof of computer representations derived</a:t>
            </a:r>
          </a:p>
          <a:p>
            <a:pPr marL="0" indent="0">
              <a:lnSpc>
                <a:spcPct val="110000"/>
              </a:lnSpc>
              <a:buNone/>
            </a:pPr>
            <a:endParaRPr lang="en-US" altLang="en-JO" sz="2000" dirty="0"/>
          </a:p>
        </p:txBody>
      </p:sp>
    </p:spTree>
    <p:extLst>
      <p:ext uri="{BB962C8B-B14F-4D97-AF65-F5344CB8AC3E}">
        <p14:creationId xmlns:p14="http://schemas.microsoft.com/office/powerpoint/2010/main" val="173771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Visualization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56FBDB85-C1BE-2716-096F-7FF6565822E3}"/>
              </a:ext>
            </a:extLst>
          </p:cNvPr>
          <p:cNvSpPr txBox="1">
            <a:spLocks noChangeArrowheads="1"/>
          </p:cNvSpPr>
          <p:nvPr/>
        </p:nvSpPr>
        <p:spPr>
          <a:xfrm>
            <a:off x="2478156" y="1203160"/>
            <a:ext cx="9333925" cy="67238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b="1" dirty="0"/>
              <a:t>Dashboard</a:t>
            </a:r>
          </a:p>
          <a:p>
            <a:pPr marL="0" indent="0">
              <a:lnSpc>
                <a:spcPct val="110000"/>
              </a:lnSpc>
              <a:buNone/>
            </a:pPr>
            <a:endParaRPr lang="en-US" altLang="en-JO" sz="20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EA3180D-B6E4-BBDC-91EC-82000F301A5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020" y="1668081"/>
            <a:ext cx="9131902" cy="4438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31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Knowing Your Data (Data Visualization)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279871">
            <a:off x="6540665" y="4285833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3">
            <a:extLst>
              <a:ext uri="{FF2B5EF4-FFF2-40B4-BE49-F238E27FC236}">
                <a16:creationId xmlns:a16="http://schemas.microsoft.com/office/drawing/2014/main" id="{31C3076E-800D-1F83-3584-72DB4D26AA17}"/>
              </a:ext>
            </a:extLst>
          </p:cNvPr>
          <p:cNvSpPr txBox="1">
            <a:spLocks noChangeArrowheads="1"/>
          </p:cNvSpPr>
          <p:nvPr/>
        </p:nvSpPr>
        <p:spPr>
          <a:xfrm>
            <a:off x="657994" y="1663325"/>
            <a:ext cx="6021102" cy="4433241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en-JO" sz="2400" dirty="0"/>
              <a:t>Data Objects and Attribute Types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Basic Statistical Descriptions of Data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Data Visualization</a:t>
            </a:r>
          </a:p>
          <a:p>
            <a:pPr>
              <a:lnSpc>
                <a:spcPct val="200000"/>
              </a:lnSpc>
            </a:pPr>
            <a:r>
              <a:rPr lang="en-US" altLang="en-JO" sz="2400" b="1" dirty="0"/>
              <a:t>Measuring Data Similarity and Dissimilarity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285199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Similarity and Dissimilarity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4CD345A8-8ECA-A38B-FAE6-165AAED26C08}"/>
              </a:ext>
            </a:extLst>
          </p:cNvPr>
          <p:cNvSpPr txBox="1">
            <a:spLocks noChangeArrowheads="1"/>
          </p:cNvSpPr>
          <p:nvPr/>
        </p:nvSpPr>
        <p:spPr>
          <a:xfrm>
            <a:off x="2468080" y="1331704"/>
            <a:ext cx="9344002" cy="4659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b="1"/>
              <a:t>Similarity</a:t>
            </a:r>
          </a:p>
          <a:p>
            <a:pPr lvl="1"/>
            <a:r>
              <a:rPr lang="en-US" altLang="en-JO"/>
              <a:t>Numerical measure of how alike two data objects are</a:t>
            </a:r>
          </a:p>
          <a:p>
            <a:pPr lvl="1"/>
            <a:r>
              <a:rPr lang="en-US" altLang="en-JO"/>
              <a:t>Value is higher when objects are more alike</a:t>
            </a:r>
          </a:p>
          <a:p>
            <a:pPr lvl="1"/>
            <a:r>
              <a:rPr lang="en-US" altLang="en-JO"/>
              <a:t>Often falls in the range [0,1]</a:t>
            </a:r>
          </a:p>
          <a:p>
            <a:r>
              <a:rPr lang="en-US" altLang="en-JO" sz="2400" b="1"/>
              <a:t>Dissimilarity</a:t>
            </a:r>
            <a:r>
              <a:rPr lang="en-US" altLang="en-JO" sz="2400"/>
              <a:t> (e.g., distance)</a:t>
            </a:r>
          </a:p>
          <a:p>
            <a:pPr lvl="1"/>
            <a:r>
              <a:rPr lang="en-US" altLang="en-JO"/>
              <a:t>Numerical measure of how different two data objects are</a:t>
            </a:r>
          </a:p>
          <a:p>
            <a:pPr lvl="1"/>
            <a:r>
              <a:rPr lang="en-US" altLang="en-JO"/>
              <a:t>Lower when objects are more alike</a:t>
            </a:r>
          </a:p>
          <a:p>
            <a:pPr lvl="1"/>
            <a:r>
              <a:rPr lang="en-US" altLang="en-JO"/>
              <a:t>Minimum dissimilarity is often 0</a:t>
            </a:r>
          </a:p>
          <a:p>
            <a:pPr lvl="1"/>
            <a:r>
              <a:rPr lang="en-US" altLang="en-JO"/>
              <a:t>Upper limit varies</a:t>
            </a:r>
          </a:p>
          <a:p>
            <a:r>
              <a:rPr lang="en-US" altLang="en-JO" sz="2400" b="1"/>
              <a:t>Proximity</a:t>
            </a:r>
            <a:r>
              <a:rPr lang="en-US" altLang="en-JO" sz="2400"/>
              <a:t> refers to a similarity or dissimilarity</a:t>
            </a:r>
            <a:endParaRPr lang="en-US" altLang="en-JO" sz="2400" dirty="0"/>
          </a:p>
        </p:txBody>
      </p:sp>
    </p:spTree>
    <p:extLst>
      <p:ext uri="{BB962C8B-B14F-4D97-AF65-F5344CB8AC3E}">
        <p14:creationId xmlns:p14="http://schemas.microsoft.com/office/powerpoint/2010/main" val="359724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Matrix and Dissimilarity Matrix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D612699B-6905-735C-4749-7FB7DDD00265}"/>
              </a:ext>
            </a:extLst>
          </p:cNvPr>
          <p:cNvSpPr txBox="1">
            <a:spLocks noChangeArrowheads="1"/>
          </p:cNvSpPr>
          <p:nvPr/>
        </p:nvSpPr>
        <p:spPr>
          <a:xfrm>
            <a:off x="2569565" y="1311605"/>
            <a:ext cx="4321564" cy="46879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dirty="0">
                <a:solidFill>
                  <a:schemeClr val="hlink"/>
                </a:solidFill>
              </a:rPr>
              <a:t>Data matrix</a:t>
            </a:r>
          </a:p>
          <a:p>
            <a:pPr lvl="1"/>
            <a:r>
              <a:rPr lang="en-US" altLang="en-JO" dirty="0"/>
              <a:t>n data points with p dimensions</a:t>
            </a:r>
          </a:p>
          <a:p>
            <a:pPr lvl="1"/>
            <a:r>
              <a:rPr lang="en-US" altLang="en-JO" dirty="0"/>
              <a:t>Two modes</a:t>
            </a:r>
          </a:p>
          <a:p>
            <a:endParaRPr lang="en-US" altLang="en-JO" sz="2400" dirty="0"/>
          </a:p>
          <a:p>
            <a:endParaRPr lang="en-US" altLang="en-JO" sz="2400" dirty="0"/>
          </a:p>
          <a:p>
            <a:r>
              <a:rPr lang="en-US" altLang="en-JO" sz="2400" dirty="0">
                <a:solidFill>
                  <a:schemeClr val="hlink"/>
                </a:solidFill>
              </a:rPr>
              <a:t>Dissimilarity matrix</a:t>
            </a:r>
          </a:p>
          <a:p>
            <a:pPr lvl="1"/>
            <a:r>
              <a:rPr lang="en-US" altLang="en-JO" dirty="0"/>
              <a:t>n data points, but registers only the distance </a:t>
            </a:r>
          </a:p>
          <a:p>
            <a:pPr lvl="1"/>
            <a:r>
              <a:rPr lang="en-US" altLang="en-JO" dirty="0"/>
              <a:t>A triangular matrix</a:t>
            </a:r>
          </a:p>
          <a:p>
            <a:pPr lvl="1"/>
            <a:r>
              <a:rPr lang="en-US" altLang="en-JO" dirty="0"/>
              <a:t>Single mode</a:t>
            </a:r>
          </a:p>
        </p:txBody>
      </p:sp>
      <p:graphicFrame>
        <p:nvGraphicFramePr>
          <p:cNvPr id="16" name="Object 4">
            <a:extLst>
              <a:ext uri="{FF2B5EF4-FFF2-40B4-BE49-F238E27FC236}">
                <a16:creationId xmlns:a16="http://schemas.microsoft.com/office/drawing/2014/main" id="{3571DA3C-CFCF-C196-C9E3-68A45327FB2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4806261"/>
              </p:ext>
            </p:extLst>
          </p:nvPr>
        </p:nvGraphicFramePr>
        <p:xfrm>
          <a:off x="7305370" y="1591044"/>
          <a:ext cx="3124200" cy="205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40957500" imgH="28676600" progId="Equation.3">
                  <p:embed/>
                </p:oleObj>
              </mc:Choice>
              <mc:Fallback>
                <p:oleObj name="Equation" r:id="rId9" imgW="40957500" imgH="28676600" progId="Equation.3">
                  <p:embed/>
                  <p:pic>
                    <p:nvPicPr>
                      <p:cNvPr id="119812" name="Object 4">
                        <a:extLst>
                          <a:ext uri="{FF2B5EF4-FFF2-40B4-BE49-F238E27FC236}">
                            <a16:creationId xmlns:a16="http://schemas.microsoft.com/office/drawing/2014/main" id="{65EC6AE7-E3C2-8517-8AB1-17ADD96FB76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5370" y="1591044"/>
                        <a:ext cx="3124200" cy="205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5">
            <a:extLst>
              <a:ext uri="{FF2B5EF4-FFF2-40B4-BE49-F238E27FC236}">
                <a16:creationId xmlns:a16="http://schemas.microsoft.com/office/drawing/2014/main" id="{79720D7B-5C2E-D7C1-43BA-DF6A2A1C1A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9689547"/>
              </p:ext>
            </p:extLst>
          </p:nvPr>
        </p:nvGraphicFramePr>
        <p:xfrm>
          <a:off x="7305370" y="4029444"/>
          <a:ext cx="3429000" cy="197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42125900" imgH="26327100" progId="Equation.3">
                  <p:embed/>
                </p:oleObj>
              </mc:Choice>
              <mc:Fallback>
                <p:oleObj name="Equation" r:id="rId11" imgW="42125900" imgH="26327100" progId="Equation.3">
                  <p:embed/>
                  <p:pic>
                    <p:nvPicPr>
                      <p:cNvPr id="119813" name="Object 5">
                        <a:extLst>
                          <a:ext uri="{FF2B5EF4-FFF2-40B4-BE49-F238E27FC236}">
                            <a16:creationId xmlns:a16="http://schemas.microsoft.com/office/drawing/2014/main" id="{4A793238-57C7-7572-A2B6-D199F79C1A5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5370" y="4029444"/>
                        <a:ext cx="3429000" cy="1970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7426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Proximity Measure for Nominal Attributes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C6148E1E-64C4-06DB-11EC-5CBB6D12E1F1}"/>
              </a:ext>
            </a:extLst>
          </p:cNvPr>
          <p:cNvSpPr txBox="1">
            <a:spLocks noChangeArrowheads="1"/>
          </p:cNvSpPr>
          <p:nvPr/>
        </p:nvSpPr>
        <p:spPr>
          <a:xfrm>
            <a:off x="2550745" y="1342792"/>
            <a:ext cx="9330080" cy="46482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dirty="0"/>
              <a:t>Can take 2 or more states, e.g., red, yellow, blue, green (generalization of a binary attribute)</a:t>
            </a:r>
          </a:p>
          <a:p>
            <a:pPr>
              <a:lnSpc>
                <a:spcPct val="120000"/>
              </a:lnSpc>
            </a:pPr>
            <a:r>
              <a:rPr lang="en-US" altLang="en-JO" u="sng" dirty="0"/>
              <a:t>Method 1</a:t>
            </a:r>
            <a:r>
              <a:rPr lang="en-US" altLang="en-JO" dirty="0"/>
              <a:t>: Simple matching</a:t>
            </a:r>
            <a:endParaRPr lang="en-US" altLang="en-JO" i="1" dirty="0"/>
          </a:p>
          <a:p>
            <a:pPr lvl="1">
              <a:lnSpc>
                <a:spcPct val="120000"/>
              </a:lnSpc>
            </a:pPr>
            <a:r>
              <a:rPr lang="en-US" altLang="en-JO" i="1" dirty="0"/>
              <a:t>m</a:t>
            </a:r>
            <a:r>
              <a:rPr lang="en-US" altLang="en-JO" dirty="0"/>
              <a:t>: # of matches,</a:t>
            </a:r>
            <a:r>
              <a:rPr lang="en-US" altLang="en-JO" i="1" dirty="0"/>
              <a:t> p</a:t>
            </a:r>
            <a:r>
              <a:rPr lang="en-US" altLang="en-JO" dirty="0"/>
              <a:t>: total # of variables</a:t>
            </a:r>
          </a:p>
          <a:p>
            <a:pPr>
              <a:lnSpc>
                <a:spcPct val="120000"/>
              </a:lnSpc>
            </a:pPr>
            <a:endParaRPr lang="en-US" altLang="en-JO" dirty="0"/>
          </a:p>
          <a:p>
            <a:pPr>
              <a:lnSpc>
                <a:spcPct val="120000"/>
              </a:lnSpc>
            </a:pPr>
            <a:r>
              <a:rPr lang="en-US" altLang="en-JO" u="sng" dirty="0"/>
              <a:t>Method 2</a:t>
            </a:r>
            <a:r>
              <a:rPr lang="en-US" altLang="en-JO" dirty="0"/>
              <a:t>: Use a large number of binary attributes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creating a new binary attribute for each of the </a:t>
            </a:r>
            <a:r>
              <a:rPr lang="en-US" altLang="en-JO" i="1" dirty="0"/>
              <a:t>M</a:t>
            </a:r>
            <a:r>
              <a:rPr lang="en-US" altLang="en-JO" dirty="0"/>
              <a:t> nominal states</a:t>
            </a:r>
          </a:p>
        </p:txBody>
      </p:sp>
      <p:graphicFrame>
        <p:nvGraphicFramePr>
          <p:cNvPr id="2" name="Object 4">
            <a:extLst>
              <a:ext uri="{FF2B5EF4-FFF2-40B4-BE49-F238E27FC236}">
                <a16:creationId xmlns:a16="http://schemas.microsoft.com/office/drawing/2014/main" id="{2D87ADC9-25E2-BE31-A201-0815BB652DE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6923524"/>
              </p:ext>
            </p:extLst>
          </p:nvPr>
        </p:nvGraphicFramePr>
        <p:xfrm>
          <a:off x="4762500" y="3754321"/>
          <a:ext cx="26670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1889700" imgH="10820400" progId="Equation.3">
                  <p:embed/>
                </p:oleObj>
              </mc:Choice>
              <mc:Fallback>
                <p:oleObj name="Equation" r:id="rId9" imgW="31889700" imgH="10820400" progId="Equation.3">
                  <p:embed/>
                  <p:pic>
                    <p:nvPicPr>
                      <p:cNvPr id="121860" name="Object 4">
                        <a:extLst>
                          <a:ext uri="{FF2B5EF4-FFF2-40B4-BE49-F238E27FC236}">
                            <a16:creationId xmlns:a16="http://schemas.microsoft.com/office/drawing/2014/main" id="{028CF62F-8F2B-F21C-1B16-233CE89DE80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0" y="3754321"/>
                        <a:ext cx="26670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738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Proximity Measure for Binary Attributes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D377CCEB-FD9F-8B09-AF26-9BEFB8D64898}"/>
              </a:ext>
            </a:extLst>
          </p:cNvPr>
          <p:cNvSpPr txBox="1">
            <a:spLocks noChangeArrowheads="1"/>
          </p:cNvSpPr>
          <p:nvPr/>
        </p:nvSpPr>
        <p:spPr>
          <a:xfrm>
            <a:off x="2542778" y="1347893"/>
            <a:ext cx="6601220" cy="38100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JO" sz="2000" dirty="0"/>
              <a:t>A contingency table for binary data</a:t>
            </a:r>
          </a:p>
          <a:p>
            <a:pPr>
              <a:lnSpc>
                <a:spcPct val="130000"/>
              </a:lnSpc>
            </a:pPr>
            <a:endParaRPr lang="en-US" altLang="en-JO" sz="2000" dirty="0"/>
          </a:p>
          <a:p>
            <a:pPr marL="0" indent="0">
              <a:lnSpc>
                <a:spcPct val="130000"/>
              </a:lnSpc>
              <a:buNone/>
            </a:pPr>
            <a:endParaRPr lang="en-US" altLang="en-JO" sz="2000" dirty="0"/>
          </a:p>
          <a:p>
            <a:pPr marL="0" indent="0">
              <a:lnSpc>
                <a:spcPct val="130000"/>
              </a:lnSpc>
              <a:buNone/>
            </a:pPr>
            <a:endParaRPr lang="en-US" altLang="en-JO" sz="2000" dirty="0"/>
          </a:p>
          <a:p>
            <a:pPr marL="0" indent="0">
              <a:lnSpc>
                <a:spcPct val="130000"/>
              </a:lnSpc>
              <a:buNone/>
            </a:pPr>
            <a:endParaRPr lang="en-US" altLang="en-JO" sz="2000" dirty="0"/>
          </a:p>
          <a:p>
            <a:pPr>
              <a:lnSpc>
                <a:spcPct val="130000"/>
              </a:lnSpc>
            </a:pPr>
            <a:r>
              <a:rPr lang="en-US" altLang="en-JO" sz="2000" dirty="0"/>
              <a:t>Distance measure for symmetric binary variables: </a:t>
            </a:r>
          </a:p>
        </p:txBody>
      </p:sp>
      <p:pic>
        <p:nvPicPr>
          <p:cNvPr id="16" name="Picture 36" descr="eqcontingency2">
            <a:extLst>
              <a:ext uri="{FF2B5EF4-FFF2-40B4-BE49-F238E27FC236}">
                <a16:creationId xmlns:a16="http://schemas.microsoft.com/office/drawing/2014/main" id="{C37253F0-A173-FAE5-1AD7-6887CF341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259" y="2355192"/>
            <a:ext cx="39624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 Box 37">
            <a:extLst>
              <a:ext uri="{FF2B5EF4-FFF2-40B4-BE49-F238E27FC236}">
                <a16:creationId xmlns:a16="http://schemas.microsoft.com/office/drawing/2014/main" id="{053B67F9-2020-4666-B93B-EF63667E0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7102" y="2782228"/>
            <a:ext cx="9636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1800" dirty="0"/>
              <a:t>Object </a:t>
            </a:r>
            <a:r>
              <a:rPr lang="en-US" altLang="en-JO" sz="1800" i="1" dirty="0" err="1"/>
              <a:t>i</a:t>
            </a:r>
            <a:endParaRPr lang="en-US" altLang="en-JO" sz="1800" dirty="0"/>
          </a:p>
        </p:txBody>
      </p:sp>
      <p:sp>
        <p:nvSpPr>
          <p:cNvPr id="18" name="Text Box 38">
            <a:extLst>
              <a:ext uri="{FF2B5EF4-FFF2-40B4-BE49-F238E27FC236}">
                <a16:creationId xmlns:a16="http://schemas.microsoft.com/office/drawing/2014/main" id="{E7D7A2CE-7B2C-95D3-21FA-5DB2B36590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5231" y="1967396"/>
            <a:ext cx="9763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1800" dirty="0"/>
              <a:t>Object </a:t>
            </a:r>
            <a:r>
              <a:rPr lang="en-US" altLang="en-JO" sz="1800" i="1" dirty="0"/>
              <a:t>j</a:t>
            </a:r>
            <a:endParaRPr lang="en-US" altLang="en-JO" sz="1800" dirty="0"/>
          </a:p>
        </p:txBody>
      </p:sp>
      <p:pic>
        <p:nvPicPr>
          <p:cNvPr id="19" name="Picture 30" descr="eqbinarysym">
            <a:extLst>
              <a:ext uri="{FF2B5EF4-FFF2-40B4-BE49-F238E27FC236}">
                <a16:creationId xmlns:a16="http://schemas.microsoft.com/office/drawing/2014/main" id="{CD3527AD-A125-C0BD-EE18-BE8704CCF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4159" y="4657903"/>
            <a:ext cx="3707551" cy="74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082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Proximity Measure for Binary Attributes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D377CCEB-FD9F-8B09-AF26-9BEFB8D64898}"/>
              </a:ext>
            </a:extLst>
          </p:cNvPr>
          <p:cNvSpPr txBox="1">
            <a:spLocks noChangeArrowheads="1"/>
          </p:cNvSpPr>
          <p:nvPr/>
        </p:nvSpPr>
        <p:spPr>
          <a:xfrm>
            <a:off x="2542778" y="1347893"/>
            <a:ext cx="6601220" cy="38100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JO" sz="2000" dirty="0"/>
              <a:t>A Distance measure for asymmetric binary variables: </a:t>
            </a:r>
          </a:p>
          <a:p>
            <a:pPr>
              <a:lnSpc>
                <a:spcPct val="130000"/>
              </a:lnSpc>
            </a:pPr>
            <a:endParaRPr lang="en-US" altLang="en-JO" sz="2000" dirty="0"/>
          </a:p>
          <a:p>
            <a:pPr marL="0" indent="0">
              <a:lnSpc>
                <a:spcPct val="130000"/>
              </a:lnSpc>
              <a:buNone/>
            </a:pPr>
            <a:endParaRPr lang="en-US" altLang="en-JO" sz="2000" dirty="0"/>
          </a:p>
          <a:p>
            <a:pPr eaLnBrk="1" hangingPunct="1">
              <a:lnSpc>
                <a:spcPct val="130000"/>
              </a:lnSpc>
            </a:pPr>
            <a:r>
              <a:rPr lang="en-US" altLang="en-JO" sz="2000" dirty="0"/>
              <a:t>Jaccard coefficient (</a:t>
            </a:r>
            <a:r>
              <a:rPr lang="en-US" altLang="en-JO" sz="2000" i="1" dirty="0">
                <a:solidFill>
                  <a:schemeClr val="hlink"/>
                </a:solidFill>
              </a:rPr>
              <a:t>similarity</a:t>
            </a:r>
            <a:r>
              <a:rPr lang="en-US" altLang="en-JO" sz="2000" dirty="0"/>
              <a:t> measure for </a:t>
            </a:r>
            <a:r>
              <a:rPr lang="en-US" altLang="en-JO" sz="2000" i="1" dirty="0"/>
              <a:t>asymmetric </a:t>
            </a:r>
            <a:r>
              <a:rPr lang="en-US" altLang="en-JO" sz="2000" dirty="0"/>
              <a:t>binary variables): </a:t>
            </a:r>
          </a:p>
          <a:p>
            <a:pPr eaLnBrk="1" hangingPunct="1">
              <a:lnSpc>
                <a:spcPct val="130000"/>
              </a:lnSpc>
            </a:pPr>
            <a:endParaRPr lang="en-US" altLang="en-JO" sz="2000" dirty="0"/>
          </a:p>
          <a:p>
            <a:pPr eaLnBrk="1" hangingPunct="1">
              <a:lnSpc>
                <a:spcPct val="130000"/>
              </a:lnSpc>
            </a:pPr>
            <a:endParaRPr lang="en-US" altLang="en-JO" sz="2000" dirty="0"/>
          </a:p>
          <a:p>
            <a:pPr>
              <a:lnSpc>
                <a:spcPct val="130000"/>
              </a:lnSpc>
            </a:pPr>
            <a:r>
              <a:rPr lang="en-US" altLang="en-JO" sz="2000" dirty="0"/>
              <a:t>Note: Jaccard coefficient is the same as “coherence”:</a:t>
            </a:r>
          </a:p>
          <a:p>
            <a:pPr eaLnBrk="1" hangingPunct="1">
              <a:lnSpc>
                <a:spcPct val="130000"/>
              </a:lnSpc>
            </a:pPr>
            <a:endParaRPr lang="en-US" altLang="en-JO" sz="2000" dirty="0"/>
          </a:p>
        </p:txBody>
      </p:sp>
      <p:pic>
        <p:nvPicPr>
          <p:cNvPr id="14" name="Picture 31" descr="eqbinaryasym">
            <a:extLst>
              <a:ext uri="{FF2B5EF4-FFF2-40B4-BE49-F238E27FC236}">
                <a16:creationId xmlns:a16="http://schemas.microsoft.com/office/drawing/2014/main" id="{D17556E5-23AC-7E18-2DB6-5C5C2C61C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2887" y="2179983"/>
            <a:ext cx="29718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8" descr="eqjaccard">
            <a:extLst>
              <a:ext uri="{FF2B5EF4-FFF2-40B4-BE49-F238E27FC236}">
                <a16:creationId xmlns:a16="http://schemas.microsoft.com/office/drawing/2014/main" id="{50928D57-7ABD-4215-2BFC-2E8E45AAF8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841476"/>
            <a:ext cx="434340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5" descr="eqcoherence">
            <a:extLst>
              <a:ext uri="{FF2B5EF4-FFF2-40B4-BE49-F238E27FC236}">
                <a16:creationId xmlns:a16="http://schemas.microsoft.com/office/drawing/2014/main" id="{14D459A0-2A11-BE53-0017-7797EDA7F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59416" y="5328544"/>
            <a:ext cx="8305800" cy="7318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960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Dissimilarity between Binary Variables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34E9044D-3C61-24D0-F4BF-A7B9D9A84FDF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425055"/>
            <a:ext cx="8382000" cy="49498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dirty="0"/>
              <a:t>Example</a:t>
            </a:r>
          </a:p>
          <a:p>
            <a:endParaRPr lang="en-US" altLang="en-JO" sz="2400" dirty="0"/>
          </a:p>
          <a:p>
            <a:endParaRPr lang="en-US" altLang="en-JO" sz="2400" dirty="0"/>
          </a:p>
          <a:p>
            <a:pPr lvl="1"/>
            <a:endParaRPr lang="en-US" altLang="en-JO" dirty="0"/>
          </a:p>
          <a:p>
            <a:pPr lvl="1"/>
            <a:endParaRPr lang="en-US" altLang="en-JO" dirty="0"/>
          </a:p>
          <a:p>
            <a:pPr lvl="1"/>
            <a:r>
              <a:rPr lang="en-US" altLang="en-JO" dirty="0"/>
              <a:t>Gender is a symmetric attribute</a:t>
            </a:r>
          </a:p>
          <a:p>
            <a:pPr lvl="1"/>
            <a:r>
              <a:rPr lang="en-US" altLang="en-JO" dirty="0"/>
              <a:t>The remaining attributes are asymmetric binary</a:t>
            </a:r>
          </a:p>
          <a:p>
            <a:pPr lvl="1"/>
            <a:r>
              <a:rPr lang="en-US" altLang="en-JO" dirty="0"/>
              <a:t>Let the values Y and P be 1, and the value N 0</a:t>
            </a:r>
          </a:p>
        </p:txBody>
      </p:sp>
      <p:graphicFrame>
        <p:nvGraphicFramePr>
          <p:cNvPr id="17" name="Object 4">
            <a:extLst>
              <a:ext uri="{FF2B5EF4-FFF2-40B4-BE49-F238E27FC236}">
                <a16:creationId xmlns:a16="http://schemas.microsoft.com/office/drawing/2014/main" id="{EF000316-0A3A-E1FB-2954-0FA916E0BD1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9287535"/>
              </p:ext>
            </p:extLst>
          </p:nvPr>
        </p:nvGraphicFramePr>
        <p:xfrm>
          <a:off x="3061790" y="1875549"/>
          <a:ext cx="6932613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9" imgW="40919400" imgH="8851900" progId="Word.Document.8">
                  <p:embed/>
                </p:oleObj>
              </mc:Choice>
              <mc:Fallback>
                <p:oleObj name="Document" r:id="rId9" imgW="40919400" imgH="8851900" progId="Word.Document.8">
                  <p:embed/>
                  <p:pic>
                    <p:nvPicPr>
                      <p:cNvPr id="125956" name="Object 4">
                        <a:extLst>
                          <a:ext uri="{FF2B5EF4-FFF2-40B4-BE49-F238E27FC236}">
                            <a16:creationId xmlns:a16="http://schemas.microsoft.com/office/drawing/2014/main" id="{13878C52-20CE-FB53-C101-CABD7A89C2F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90" y="1875549"/>
                        <a:ext cx="6932613" cy="160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>
            <a:extLst>
              <a:ext uri="{FF2B5EF4-FFF2-40B4-BE49-F238E27FC236}">
                <a16:creationId xmlns:a16="http://schemas.microsoft.com/office/drawing/2014/main" id="{9FFB9D12-8F54-3E9F-E30F-08DDFD78434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1844914"/>
              </p:ext>
            </p:extLst>
          </p:nvPr>
        </p:nvGraphicFramePr>
        <p:xfrm>
          <a:off x="4215026" y="4682605"/>
          <a:ext cx="4191000" cy="169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46520100" imgH="28092400" progId="Equation.3">
                  <p:embed/>
                </p:oleObj>
              </mc:Choice>
              <mc:Fallback>
                <p:oleObj name="Equation" r:id="rId11" imgW="46520100" imgH="28092400" progId="Equation.3">
                  <p:embed/>
                  <p:pic>
                    <p:nvPicPr>
                      <p:cNvPr id="125957" name="Object 5">
                        <a:extLst>
                          <a:ext uri="{FF2B5EF4-FFF2-40B4-BE49-F238E27FC236}">
                            <a16:creationId xmlns:a16="http://schemas.microsoft.com/office/drawing/2014/main" id="{52038D79-FCBF-B8BA-EC02-92F3622A660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5026" y="4682605"/>
                        <a:ext cx="4191000" cy="169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9992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Standardizing Numeric Data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CC3A61D-F648-0AE3-521C-E5FACC2583B8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257297"/>
            <a:ext cx="8382000" cy="493635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000" dirty="0"/>
              <a:t>Z-score: 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X: raw score to be standardized, </a:t>
            </a:r>
            <a:r>
              <a:rPr lang="el-GR" altLang="en-JO" sz="2000" dirty="0">
                <a:cs typeface="Tahoma" panose="020B0604030504040204" pitchFamily="34" charset="0"/>
              </a:rPr>
              <a:t>μ</a:t>
            </a:r>
            <a:r>
              <a:rPr lang="en-US" altLang="en-JO" sz="2000" dirty="0">
                <a:cs typeface="Tahoma" panose="020B0604030504040204" pitchFamily="34" charset="0"/>
              </a:rPr>
              <a:t>: mean of the population, </a:t>
            </a:r>
            <a:r>
              <a:rPr lang="el-GR" altLang="en-JO" sz="2000" dirty="0">
                <a:cs typeface="Tahoma" panose="020B0604030504040204" pitchFamily="34" charset="0"/>
              </a:rPr>
              <a:t>σ</a:t>
            </a:r>
            <a:r>
              <a:rPr lang="en-US" altLang="en-JO" sz="2000" dirty="0">
                <a:cs typeface="Tahoma" panose="020B0604030504040204" pitchFamily="34" charset="0"/>
              </a:rPr>
              <a:t>: standard deviation</a:t>
            </a:r>
            <a:endParaRPr lang="el-GR" altLang="en-JO" sz="2000" dirty="0">
              <a:cs typeface="Tahoma" panose="020B0604030504040204" pitchFamily="34" charset="0"/>
            </a:endParaRP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the distance between the raw score and the population mean in units of the standard deviation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>
                <a:cs typeface="Tahoma" panose="020B0604030504040204" pitchFamily="34" charset="0"/>
              </a:rPr>
              <a:t>negative </a:t>
            </a:r>
            <a:r>
              <a:rPr lang="en-US" altLang="en-JO" sz="2000" dirty="0"/>
              <a:t>when the raw score is below the mean, “+” when above</a:t>
            </a:r>
          </a:p>
          <a:p>
            <a:pPr>
              <a:lnSpc>
                <a:spcPct val="110000"/>
              </a:lnSpc>
            </a:pPr>
            <a:r>
              <a:rPr lang="en-US" altLang="en-JO" sz="2000" dirty="0"/>
              <a:t>An alternative way: Calculate the mean absolute deviation</a:t>
            </a:r>
          </a:p>
          <a:p>
            <a:pPr marL="0" indent="0">
              <a:lnSpc>
                <a:spcPct val="110000"/>
              </a:lnSpc>
              <a:buNone/>
            </a:pPr>
            <a:endParaRPr lang="en-US" altLang="en-JO" sz="2000" dirty="0"/>
          </a:p>
          <a:p>
            <a:pPr lvl="1">
              <a:lnSpc>
                <a:spcPct val="110000"/>
              </a:lnSpc>
              <a:buFont typeface="Wingdings" pitchFamily="2" charset="2"/>
              <a:buNone/>
            </a:pPr>
            <a:r>
              <a:rPr lang="en-US" altLang="en-JO" sz="2000" dirty="0"/>
              <a:t>where</a:t>
            </a:r>
          </a:p>
          <a:p>
            <a:pPr lvl="1">
              <a:lnSpc>
                <a:spcPct val="110000"/>
              </a:lnSpc>
            </a:pPr>
            <a:endParaRPr lang="en-US" altLang="en-JO" sz="2000" dirty="0"/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standardized measure (</a:t>
            </a:r>
            <a:r>
              <a:rPr lang="en-US" altLang="en-JO" sz="2000" i="1" dirty="0"/>
              <a:t>z-score</a:t>
            </a:r>
            <a:r>
              <a:rPr lang="en-US" altLang="en-JO" sz="2000" dirty="0"/>
              <a:t>):</a:t>
            </a:r>
          </a:p>
          <a:p>
            <a:pPr>
              <a:lnSpc>
                <a:spcPct val="110000"/>
              </a:lnSpc>
            </a:pPr>
            <a:r>
              <a:rPr lang="en-US" altLang="en-JO" sz="2000" dirty="0"/>
              <a:t>Using mean absolute deviation is more robust than using standard deviation </a:t>
            </a:r>
          </a:p>
        </p:txBody>
      </p:sp>
      <p:graphicFrame>
        <p:nvGraphicFramePr>
          <p:cNvPr id="14" name="Object 4">
            <a:extLst>
              <a:ext uri="{FF2B5EF4-FFF2-40B4-BE49-F238E27FC236}">
                <a16:creationId xmlns:a16="http://schemas.microsoft.com/office/drawing/2014/main" id="{C46E9C90-5959-1DA0-272F-98F8838313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7643043"/>
              </p:ext>
            </p:extLst>
          </p:nvPr>
        </p:nvGraphicFramePr>
        <p:xfrm>
          <a:off x="4200940" y="4726768"/>
          <a:ext cx="28194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54711600" imgH="9652000" progId="Equation.3">
                  <p:embed/>
                </p:oleObj>
              </mc:Choice>
              <mc:Fallback>
                <p:oleObj name="Equation" r:id="rId9" imgW="54711600" imgH="9652000" progId="Equation.3">
                  <p:embed/>
                  <p:pic>
                    <p:nvPicPr>
                      <p:cNvPr id="128004" name="Object 4">
                        <a:extLst>
                          <a:ext uri="{FF2B5EF4-FFF2-40B4-BE49-F238E27FC236}">
                            <a16:creationId xmlns:a16="http://schemas.microsoft.com/office/drawing/2014/main" id="{12EA70C5-CEE9-CBFD-5299-2C13F9796BA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0940" y="4726768"/>
                        <a:ext cx="28194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>
            <a:extLst>
              <a:ext uri="{FF2B5EF4-FFF2-40B4-BE49-F238E27FC236}">
                <a16:creationId xmlns:a16="http://schemas.microsoft.com/office/drawing/2014/main" id="{358D9BE1-3963-FE3C-5C46-FC5F0D7B6AF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2169463"/>
              </p:ext>
            </p:extLst>
          </p:nvPr>
        </p:nvGraphicFramePr>
        <p:xfrm>
          <a:off x="3930625" y="4011792"/>
          <a:ext cx="5334000" cy="49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100063300" imgH="9359900" progId="Equation.3">
                  <p:embed/>
                </p:oleObj>
              </mc:Choice>
              <mc:Fallback>
                <p:oleObj name="Equation" r:id="rId11" imgW="100063300" imgH="9359900" progId="Equation.3">
                  <p:embed/>
                  <p:pic>
                    <p:nvPicPr>
                      <p:cNvPr id="128005" name="Object 5">
                        <a:extLst>
                          <a:ext uri="{FF2B5EF4-FFF2-40B4-BE49-F238E27FC236}">
                            <a16:creationId xmlns:a16="http://schemas.microsoft.com/office/drawing/2014/main" id="{EB160491-1DC2-28BC-F14D-2141ED28F51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0625" y="4011792"/>
                        <a:ext cx="5334000" cy="496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6">
            <a:extLst>
              <a:ext uri="{FF2B5EF4-FFF2-40B4-BE49-F238E27FC236}">
                <a16:creationId xmlns:a16="http://schemas.microsoft.com/office/drawing/2014/main" id="{1D3A7AFC-A126-1833-9894-EE05078CD16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0595827"/>
              </p:ext>
            </p:extLst>
          </p:nvPr>
        </p:nvGraphicFramePr>
        <p:xfrm>
          <a:off x="7222435" y="4963233"/>
          <a:ext cx="1905000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3" imgW="32473900" imgH="15214600" progId="Equation.3">
                  <p:embed/>
                </p:oleObj>
              </mc:Choice>
              <mc:Fallback>
                <p:oleObj name="Equation" r:id="rId13" imgW="32473900" imgH="15214600" progId="Equation.3">
                  <p:embed/>
                  <p:pic>
                    <p:nvPicPr>
                      <p:cNvPr id="128006" name="Object 6">
                        <a:extLst>
                          <a:ext uri="{FF2B5EF4-FFF2-40B4-BE49-F238E27FC236}">
                            <a16:creationId xmlns:a16="http://schemas.microsoft.com/office/drawing/2014/main" id="{BFCABA7D-6153-5FCA-176B-B2C16ED4606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22435" y="4963233"/>
                        <a:ext cx="1905000" cy="892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7">
            <a:extLst>
              <a:ext uri="{FF2B5EF4-FFF2-40B4-BE49-F238E27FC236}">
                <a16:creationId xmlns:a16="http://schemas.microsoft.com/office/drawing/2014/main" id="{09D76B16-C040-2F45-8226-47F8C98E6A8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9779114"/>
              </p:ext>
            </p:extLst>
          </p:nvPr>
        </p:nvGraphicFramePr>
        <p:xfrm>
          <a:off x="3930625" y="1186899"/>
          <a:ext cx="1409700" cy="60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21945600" imgH="9359900" progId="Equation.3">
                  <p:embed/>
                </p:oleObj>
              </mc:Choice>
              <mc:Fallback>
                <p:oleObj name="Equation" r:id="rId15" imgW="21945600" imgH="9359900" progId="Equation.3">
                  <p:embed/>
                  <p:pic>
                    <p:nvPicPr>
                      <p:cNvPr id="128007" name="Object 7">
                        <a:extLst>
                          <a:ext uri="{FF2B5EF4-FFF2-40B4-BE49-F238E27FC236}">
                            <a16:creationId xmlns:a16="http://schemas.microsoft.com/office/drawing/2014/main" id="{90BFB193-11A9-2B7E-37B0-CD1F1745556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0625" y="1186899"/>
                        <a:ext cx="1409700" cy="601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8438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94227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Standardizing Numeric Data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CC3A61D-F648-0AE3-521C-E5FACC2583B8}"/>
              </a:ext>
            </a:extLst>
          </p:cNvPr>
          <p:cNvSpPr txBox="1">
            <a:spLocks noChangeArrowheads="1"/>
          </p:cNvSpPr>
          <p:nvPr/>
        </p:nvSpPr>
        <p:spPr>
          <a:xfrm>
            <a:off x="2631905" y="1257297"/>
            <a:ext cx="8382000" cy="493635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b="1" dirty="0"/>
              <a:t>Z-score Example:</a:t>
            </a:r>
          </a:p>
          <a:p>
            <a:pPr>
              <a:lnSpc>
                <a:spcPct val="110000"/>
              </a:lnSpc>
            </a:pPr>
            <a:r>
              <a:rPr lang="en-US" altLang="en-JO" sz="2000" dirty="0"/>
              <a:t>Suppose that the mean and standard deviation of the values for the attribute income (income) are $54,000 and $16,000, respectively. </a:t>
            </a:r>
            <a:r>
              <a:rPr lang="en-US" altLang="en-JO" sz="2000" b="1" dirty="0"/>
              <a:t>What is z-score of income $73,600</a:t>
            </a:r>
            <a:r>
              <a:rPr lang="en-US" altLang="en-JO" sz="2000" dirty="0"/>
              <a:t>.</a:t>
            </a:r>
          </a:p>
          <a:p>
            <a:pPr>
              <a:lnSpc>
                <a:spcPct val="110000"/>
              </a:lnSpc>
            </a:pPr>
            <a:endParaRPr lang="en-US" altLang="en-JO" sz="2000" dirty="0"/>
          </a:p>
          <a:p>
            <a:pPr algn="just">
              <a:lnSpc>
                <a:spcPct val="110000"/>
              </a:lnSpc>
            </a:pPr>
            <a:r>
              <a:rPr lang="en-US" altLang="en-JO" sz="2000" b="1" dirty="0"/>
              <a:t>Solution</a:t>
            </a:r>
            <a:r>
              <a:rPr lang="en-US" altLang="en-JO" sz="2000" dirty="0"/>
              <a:t>: with z-score normalization, a value of $73,600 for income is transformed to </a:t>
            </a:r>
          </a:p>
        </p:txBody>
      </p:sp>
      <p:graphicFrame>
        <p:nvGraphicFramePr>
          <p:cNvPr id="16" name="Object 10">
            <a:extLst>
              <a:ext uri="{FF2B5EF4-FFF2-40B4-BE49-F238E27FC236}">
                <a16:creationId xmlns:a16="http://schemas.microsoft.com/office/drawing/2014/main" id="{40625773-AD2D-7372-9993-8FF522822AE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2887540"/>
              </p:ext>
            </p:extLst>
          </p:nvPr>
        </p:nvGraphicFramePr>
        <p:xfrm>
          <a:off x="4930008" y="4179614"/>
          <a:ext cx="3196177" cy="9224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4518600" imgH="9652000" progId="Equation.3">
                  <p:embed/>
                </p:oleObj>
              </mc:Choice>
              <mc:Fallback>
                <p:oleObj name="Equation" r:id="rId9" imgW="34518600" imgH="9652000" progId="Equation.3">
                  <p:embed/>
                  <p:pic>
                    <p:nvPicPr>
                      <p:cNvPr id="23" name="Object 10">
                        <a:extLst>
                          <a:ext uri="{FF2B5EF4-FFF2-40B4-BE49-F238E27FC236}">
                            <a16:creationId xmlns:a16="http://schemas.microsoft.com/office/drawing/2014/main" id="{A273F58B-D438-F647-7C28-2651EB351E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0008" y="4179614"/>
                        <a:ext cx="3196177" cy="92247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2265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56348"/>
            <a:ext cx="64312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Example: </a:t>
            </a:r>
            <a:b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</a:br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Matrix and Dissimilarity Matrix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16" name="Object 4">
            <a:extLst>
              <a:ext uri="{FF2B5EF4-FFF2-40B4-BE49-F238E27FC236}">
                <a16:creationId xmlns:a16="http://schemas.microsoft.com/office/drawing/2014/main" id="{9437B01F-1A67-8DDB-C46B-21A9412EB19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4913915"/>
              </p:ext>
            </p:extLst>
          </p:nvPr>
        </p:nvGraphicFramePr>
        <p:xfrm>
          <a:off x="7182360" y="1893989"/>
          <a:ext cx="2947987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9" imgW="1854200" imgH="863600" progId="Excel.Sheet.8">
                  <p:embed/>
                </p:oleObj>
              </mc:Choice>
              <mc:Fallback>
                <p:oleObj name="Worksheet" r:id="rId9" imgW="1854200" imgH="863600" progId="Excel.Sheet.8">
                  <p:embed/>
                  <p:pic>
                    <p:nvPicPr>
                      <p:cNvPr id="130051" name="Object 4">
                        <a:extLst>
                          <a:ext uri="{FF2B5EF4-FFF2-40B4-BE49-F238E27FC236}">
                            <a16:creationId xmlns:a16="http://schemas.microsoft.com/office/drawing/2014/main" id="{A9405C47-68A1-55E5-C96D-56C4F7580CC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2360" y="1893989"/>
                        <a:ext cx="2947987" cy="158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 Box 5">
            <a:extLst>
              <a:ext uri="{FF2B5EF4-FFF2-40B4-BE49-F238E27FC236}">
                <a16:creationId xmlns:a16="http://schemas.microsoft.com/office/drawing/2014/main" id="{9AEAE435-C970-3287-EAE9-E6613913E1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4147" y="3875189"/>
            <a:ext cx="48006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JO" sz="2000" b="1" dirty="0"/>
              <a:t>Dissimilarity Matrix </a:t>
            </a:r>
          </a:p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JO" sz="2000" b="1" dirty="0"/>
              <a:t>(with </a:t>
            </a:r>
            <a:r>
              <a:rPr lang="en-US" altLang="en-JO" sz="2000" b="1" dirty="0">
                <a:solidFill>
                  <a:srgbClr val="0070C0"/>
                </a:solidFill>
              </a:rPr>
              <a:t>Euclidean Distance</a:t>
            </a:r>
            <a:r>
              <a:rPr lang="en-US" altLang="en-JO" sz="2000" b="1" dirty="0">
                <a:solidFill>
                  <a:schemeClr val="tx2"/>
                </a:solidFill>
              </a:rPr>
              <a:t>)</a:t>
            </a:r>
          </a:p>
        </p:txBody>
      </p:sp>
      <p:graphicFrame>
        <p:nvGraphicFramePr>
          <p:cNvPr id="18" name="Object 6">
            <a:extLst>
              <a:ext uri="{FF2B5EF4-FFF2-40B4-BE49-F238E27FC236}">
                <a16:creationId xmlns:a16="http://schemas.microsoft.com/office/drawing/2014/main" id="{B26E9AE3-F05F-4B74-B4C4-E3C40474F7B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7620150"/>
              </p:ext>
            </p:extLst>
          </p:nvPr>
        </p:nvGraphicFramePr>
        <p:xfrm>
          <a:off x="6366385" y="4941989"/>
          <a:ext cx="4906962" cy="1365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1" imgW="3073400" imgH="876300" progId="Excel.Sheet.8">
                  <p:embed/>
                </p:oleObj>
              </mc:Choice>
              <mc:Fallback>
                <p:oleObj name="Worksheet" r:id="rId11" imgW="3073400" imgH="876300" progId="Excel.Sheet.8">
                  <p:embed/>
                  <p:pic>
                    <p:nvPicPr>
                      <p:cNvPr id="130053" name="Object 6">
                        <a:extLst>
                          <a:ext uri="{FF2B5EF4-FFF2-40B4-BE49-F238E27FC236}">
                            <a16:creationId xmlns:a16="http://schemas.microsoft.com/office/drawing/2014/main" id="{14D189B3-E813-0CB9-A09B-C51E76E234F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6385" y="4941989"/>
                        <a:ext cx="4906962" cy="1365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 Box 7">
            <a:extLst>
              <a:ext uri="{FF2B5EF4-FFF2-40B4-BE49-F238E27FC236}">
                <a16:creationId xmlns:a16="http://schemas.microsoft.com/office/drawing/2014/main" id="{31B674CD-ED46-E6A5-4A61-FA2CCD729D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6147" y="1360589"/>
            <a:ext cx="3276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JO" sz="2000" b="1">
                <a:latin typeface="Arial" panose="020B0604020202020204" pitchFamily="34" charset="0"/>
              </a:rPr>
              <a:t>Data Matrix</a:t>
            </a:r>
          </a:p>
        </p:txBody>
      </p:sp>
      <p:graphicFrame>
        <p:nvGraphicFramePr>
          <p:cNvPr id="23" name="Object 12">
            <a:extLst>
              <a:ext uri="{FF2B5EF4-FFF2-40B4-BE49-F238E27FC236}">
                <a16:creationId xmlns:a16="http://schemas.microsoft.com/office/drawing/2014/main" id="{CE7197D0-8FFA-6A1C-F056-CAEC11F0619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3680518"/>
              </p:ext>
            </p:extLst>
          </p:nvPr>
        </p:nvGraphicFramePr>
        <p:xfrm>
          <a:off x="2737123" y="1387826"/>
          <a:ext cx="3306762" cy="419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martDraw" r:id="rId13" imgW="26276300" imgH="33312100" progId="SmartDraw.2">
                  <p:embed/>
                </p:oleObj>
              </mc:Choice>
              <mc:Fallback>
                <p:oleObj name="SmartDraw" r:id="rId13" imgW="26276300" imgH="33312100" progId="SmartDraw.2">
                  <p:embed/>
                  <p:pic>
                    <p:nvPicPr>
                      <p:cNvPr id="130055" name="Object 12">
                        <a:extLst>
                          <a:ext uri="{FF2B5EF4-FFF2-40B4-BE49-F238E27FC236}">
                            <a16:creationId xmlns:a16="http://schemas.microsoft.com/office/drawing/2014/main" id="{A7189854-D30C-3BE8-A4DD-3410660E8CC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7123" y="1387826"/>
                        <a:ext cx="3306762" cy="419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276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04731" y="380770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Distance on Numeric Data: </a:t>
            </a:r>
            <a:r>
              <a:rPr lang="en-US" altLang="en-JO" sz="30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Minkowski</a:t>
            </a:r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Distance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E88D9C2-448C-E966-769A-C9B80D5BCF89}"/>
              </a:ext>
            </a:extLst>
          </p:cNvPr>
          <p:cNvSpPr txBox="1">
            <a:spLocks noChangeArrowheads="1"/>
          </p:cNvSpPr>
          <p:nvPr/>
        </p:nvSpPr>
        <p:spPr>
          <a:xfrm>
            <a:off x="2373220" y="1255132"/>
            <a:ext cx="8458200" cy="5029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0" indent="-381000">
              <a:spcBef>
                <a:spcPts val="600"/>
              </a:spcBef>
              <a:spcAft>
                <a:spcPts val="600"/>
              </a:spcAft>
            </a:pPr>
            <a:r>
              <a:rPr lang="en-US" altLang="en-JO" sz="2400" i="1" dirty="0" err="1">
                <a:solidFill>
                  <a:schemeClr val="hlink"/>
                </a:solidFill>
              </a:rPr>
              <a:t>Minkowski</a:t>
            </a:r>
            <a:r>
              <a:rPr lang="en-US" altLang="en-JO" sz="2400" i="1" dirty="0">
                <a:solidFill>
                  <a:schemeClr val="hlink"/>
                </a:solidFill>
              </a:rPr>
              <a:t> distance</a:t>
            </a:r>
            <a:r>
              <a:rPr lang="en-US" altLang="en-JO" sz="2400" dirty="0"/>
              <a:t>: A popular distance measure</a:t>
            </a:r>
          </a:p>
          <a:p>
            <a:pPr marL="381000" indent="-381000">
              <a:spcBef>
                <a:spcPts val="600"/>
              </a:spcBef>
              <a:spcAft>
                <a:spcPts val="600"/>
              </a:spcAft>
            </a:pPr>
            <a:endParaRPr lang="en-US" altLang="en-JO" sz="2400" dirty="0"/>
          </a:p>
          <a:p>
            <a:pPr marL="838200" lvl="1" indent="-381000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altLang="en-JO" dirty="0"/>
          </a:p>
          <a:p>
            <a:pPr marL="838200" lvl="1" indent="-381000">
              <a:spcBef>
                <a:spcPts val="6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n-US" altLang="en-JO" dirty="0"/>
              <a:t>where  </a:t>
            </a:r>
            <a:r>
              <a:rPr lang="en-US" altLang="en-JO" i="1" dirty="0" err="1"/>
              <a:t>i</a:t>
            </a:r>
            <a:r>
              <a:rPr lang="en-US" altLang="en-JO" dirty="0"/>
              <a:t> = (</a:t>
            </a:r>
            <a:r>
              <a:rPr lang="en-US" altLang="en-JO" i="1" dirty="0"/>
              <a:t>x</a:t>
            </a:r>
            <a:r>
              <a:rPr lang="en-US" altLang="en-JO" baseline="-25000" dirty="0"/>
              <a:t>i1</a:t>
            </a:r>
            <a:r>
              <a:rPr lang="en-US" altLang="en-JO" dirty="0"/>
              <a:t>, </a:t>
            </a:r>
            <a:r>
              <a:rPr lang="en-US" altLang="en-JO" i="1" dirty="0"/>
              <a:t>x</a:t>
            </a:r>
            <a:r>
              <a:rPr lang="en-US" altLang="en-JO" baseline="-25000" dirty="0"/>
              <a:t>i2</a:t>
            </a:r>
            <a:r>
              <a:rPr lang="en-US" altLang="en-JO" dirty="0"/>
              <a:t>, …, </a:t>
            </a:r>
            <a:r>
              <a:rPr lang="en-US" altLang="en-JO" i="1" dirty="0" err="1"/>
              <a:t>x</a:t>
            </a:r>
            <a:r>
              <a:rPr lang="en-US" altLang="en-JO" baseline="-25000" dirty="0" err="1"/>
              <a:t>ip</a:t>
            </a:r>
            <a:r>
              <a:rPr lang="en-US" altLang="en-JO" dirty="0"/>
              <a:t>) and</a:t>
            </a:r>
            <a:r>
              <a:rPr lang="en-US" altLang="en-JO" i="1" dirty="0"/>
              <a:t> j</a:t>
            </a:r>
            <a:r>
              <a:rPr lang="en-US" altLang="en-JO" dirty="0"/>
              <a:t> = (</a:t>
            </a:r>
            <a:r>
              <a:rPr lang="en-US" altLang="en-JO" i="1" dirty="0"/>
              <a:t>x</a:t>
            </a:r>
            <a:r>
              <a:rPr lang="en-US" altLang="en-JO" baseline="-25000" dirty="0"/>
              <a:t>j1</a:t>
            </a:r>
            <a:r>
              <a:rPr lang="en-US" altLang="en-JO" dirty="0"/>
              <a:t>, </a:t>
            </a:r>
            <a:r>
              <a:rPr lang="en-US" altLang="en-JO" i="1" dirty="0"/>
              <a:t>x</a:t>
            </a:r>
            <a:r>
              <a:rPr lang="en-US" altLang="en-JO" baseline="-25000" dirty="0"/>
              <a:t>j2</a:t>
            </a:r>
            <a:r>
              <a:rPr lang="en-US" altLang="en-JO" dirty="0"/>
              <a:t>, …, </a:t>
            </a:r>
            <a:r>
              <a:rPr lang="en-US" altLang="en-JO" i="1" dirty="0" err="1"/>
              <a:t>x</a:t>
            </a:r>
            <a:r>
              <a:rPr lang="en-US" altLang="en-JO" baseline="-25000" dirty="0" err="1"/>
              <a:t>jp</a:t>
            </a:r>
            <a:r>
              <a:rPr lang="en-US" altLang="en-JO" dirty="0"/>
              <a:t>) are two </a:t>
            </a:r>
            <a:r>
              <a:rPr lang="en-US" altLang="en-JO" i="1" dirty="0"/>
              <a:t>p</a:t>
            </a:r>
            <a:r>
              <a:rPr lang="en-US" altLang="en-JO" dirty="0"/>
              <a:t>-dimensional data objects, and </a:t>
            </a:r>
            <a:r>
              <a:rPr lang="en-US" altLang="en-JO" i="1" dirty="0"/>
              <a:t>h</a:t>
            </a:r>
            <a:r>
              <a:rPr lang="en-US" altLang="en-JO" dirty="0"/>
              <a:t> is the order (the distance so defined is also called L-</a:t>
            </a:r>
            <a:r>
              <a:rPr lang="en-US" altLang="en-JO" i="1" dirty="0"/>
              <a:t>h</a:t>
            </a:r>
            <a:r>
              <a:rPr lang="en-US" altLang="en-JO" dirty="0"/>
              <a:t> norm)</a:t>
            </a:r>
          </a:p>
          <a:p>
            <a:pPr marL="381000" indent="-381000">
              <a:spcBef>
                <a:spcPts val="600"/>
              </a:spcBef>
              <a:spcAft>
                <a:spcPts val="600"/>
              </a:spcAft>
            </a:pPr>
            <a:r>
              <a:rPr lang="en-US" altLang="en-JO" sz="2400" dirty="0"/>
              <a:t>Properties</a:t>
            </a:r>
          </a:p>
          <a:p>
            <a:pPr marL="838200" lvl="1" indent="-381000">
              <a:spcBef>
                <a:spcPts val="600"/>
              </a:spcBef>
              <a:spcAft>
                <a:spcPts val="600"/>
              </a:spcAft>
            </a:pPr>
            <a:r>
              <a:rPr lang="en-US" altLang="en-JO" dirty="0"/>
              <a:t>d(</a:t>
            </a:r>
            <a:r>
              <a:rPr lang="en-US" altLang="en-JO" dirty="0" err="1"/>
              <a:t>i</a:t>
            </a:r>
            <a:r>
              <a:rPr lang="en-US" altLang="en-JO" dirty="0"/>
              <a:t>, j) </a:t>
            </a:r>
            <a:r>
              <a:rPr lang="en-US" altLang="en-JO" dirty="0">
                <a:sym typeface="Symbol" pitchFamily="2" charset="2"/>
              </a:rPr>
              <a:t>&gt; 0 if </a:t>
            </a:r>
            <a:r>
              <a:rPr lang="en-US" altLang="en-JO" dirty="0" err="1">
                <a:sym typeface="Symbol" pitchFamily="2" charset="2"/>
              </a:rPr>
              <a:t>i</a:t>
            </a:r>
            <a:r>
              <a:rPr lang="en-US" altLang="en-JO" dirty="0">
                <a:sym typeface="Symbol" pitchFamily="2" charset="2"/>
              </a:rPr>
              <a:t> </a:t>
            </a:r>
            <a:r>
              <a:rPr lang="en-US" altLang="en-JO" dirty="0">
                <a:cs typeface="Tahoma" panose="020B0604030504040204" pitchFamily="34" charset="0"/>
                <a:sym typeface="Symbol" pitchFamily="2" charset="2"/>
              </a:rPr>
              <a:t>≠ j</a:t>
            </a:r>
            <a:r>
              <a:rPr lang="en-US" altLang="en-JO" dirty="0">
                <a:cs typeface="Tahoma" panose="020B0604030504040204" pitchFamily="34" charset="0"/>
              </a:rPr>
              <a:t>, and </a:t>
            </a:r>
            <a:r>
              <a:rPr lang="en-US" altLang="en-JO" dirty="0"/>
              <a:t>d(</a:t>
            </a:r>
            <a:r>
              <a:rPr lang="en-US" altLang="en-JO" dirty="0" err="1"/>
              <a:t>i</a:t>
            </a:r>
            <a:r>
              <a:rPr lang="en-US" altLang="en-JO" dirty="0"/>
              <a:t>, </a:t>
            </a:r>
            <a:r>
              <a:rPr lang="en-US" altLang="en-JO" dirty="0" err="1"/>
              <a:t>i</a:t>
            </a:r>
            <a:r>
              <a:rPr lang="en-US" altLang="en-JO" dirty="0"/>
              <a:t>) </a:t>
            </a:r>
            <a:r>
              <a:rPr lang="en-US" altLang="en-JO" dirty="0">
                <a:sym typeface="Symbol" pitchFamily="2" charset="2"/>
              </a:rPr>
              <a:t>= 0 </a:t>
            </a:r>
            <a:r>
              <a:rPr lang="en-US" altLang="en-JO" dirty="0"/>
              <a:t>(Positive definiteness)</a:t>
            </a:r>
          </a:p>
          <a:p>
            <a:pPr marL="838200" lvl="1" indent="-381000">
              <a:spcBef>
                <a:spcPts val="600"/>
              </a:spcBef>
              <a:spcAft>
                <a:spcPts val="600"/>
              </a:spcAft>
            </a:pPr>
            <a:r>
              <a:rPr lang="en-US" altLang="en-JO" dirty="0"/>
              <a:t>d(</a:t>
            </a:r>
            <a:r>
              <a:rPr lang="en-US" altLang="en-JO" dirty="0" err="1"/>
              <a:t>i</a:t>
            </a:r>
            <a:r>
              <a:rPr lang="en-US" altLang="en-JO" dirty="0"/>
              <a:t>, j) </a:t>
            </a:r>
            <a:r>
              <a:rPr lang="en-US" altLang="en-JO" dirty="0">
                <a:sym typeface="Symbol" pitchFamily="2" charset="2"/>
              </a:rPr>
              <a:t>= </a:t>
            </a:r>
            <a:r>
              <a:rPr lang="en-US" altLang="en-JO" dirty="0"/>
              <a:t>d(j, </a:t>
            </a:r>
            <a:r>
              <a:rPr lang="en-US" altLang="en-JO" dirty="0" err="1"/>
              <a:t>i</a:t>
            </a:r>
            <a:r>
              <a:rPr lang="en-US" altLang="en-JO" dirty="0"/>
              <a:t>)</a:t>
            </a:r>
            <a:r>
              <a:rPr lang="en-US" altLang="en-JO" i="1" dirty="0"/>
              <a:t>  </a:t>
            </a:r>
            <a:r>
              <a:rPr lang="en-US" altLang="en-JO" dirty="0"/>
              <a:t>(Symmetry)</a:t>
            </a:r>
          </a:p>
          <a:p>
            <a:pPr marL="838200" lvl="1" indent="-381000">
              <a:spcBef>
                <a:spcPts val="600"/>
              </a:spcBef>
              <a:spcAft>
                <a:spcPts val="600"/>
              </a:spcAft>
            </a:pPr>
            <a:r>
              <a:rPr lang="en-US" altLang="en-JO" dirty="0"/>
              <a:t>d(</a:t>
            </a:r>
            <a:r>
              <a:rPr lang="en-US" altLang="en-JO" dirty="0" err="1"/>
              <a:t>i</a:t>
            </a:r>
            <a:r>
              <a:rPr lang="en-US" altLang="en-JO" dirty="0"/>
              <a:t>, j) </a:t>
            </a:r>
            <a:r>
              <a:rPr lang="en-US" altLang="en-JO" dirty="0">
                <a:sym typeface="Symbol" pitchFamily="2" charset="2"/>
              </a:rPr>
              <a:t> </a:t>
            </a:r>
            <a:r>
              <a:rPr lang="en-US" altLang="en-JO" dirty="0"/>
              <a:t>d(</a:t>
            </a:r>
            <a:r>
              <a:rPr lang="en-US" altLang="en-JO" dirty="0" err="1"/>
              <a:t>i</a:t>
            </a:r>
            <a:r>
              <a:rPr lang="en-US" altLang="en-JO" dirty="0"/>
              <a:t>, k) </a:t>
            </a:r>
            <a:r>
              <a:rPr lang="en-US" altLang="en-JO" dirty="0">
                <a:sym typeface="Symbol" pitchFamily="2" charset="2"/>
              </a:rPr>
              <a:t>+ </a:t>
            </a:r>
            <a:r>
              <a:rPr lang="en-US" altLang="en-JO" dirty="0"/>
              <a:t>d(k, j)</a:t>
            </a:r>
            <a:r>
              <a:rPr lang="en-US" altLang="en-JO" i="1" dirty="0"/>
              <a:t>  </a:t>
            </a:r>
            <a:r>
              <a:rPr lang="en-US" altLang="en-JO" dirty="0"/>
              <a:t>(Triangle Inequality)</a:t>
            </a:r>
            <a:endParaRPr lang="en-US" altLang="en-JO" i="1" dirty="0"/>
          </a:p>
          <a:p>
            <a:pPr marL="381000" indent="-381000">
              <a:spcBef>
                <a:spcPts val="600"/>
              </a:spcBef>
              <a:spcAft>
                <a:spcPts val="600"/>
              </a:spcAft>
            </a:pPr>
            <a:r>
              <a:rPr lang="en-US" altLang="en-JO" sz="2400" dirty="0"/>
              <a:t>A distance that satisfies these properties is a </a:t>
            </a:r>
            <a:r>
              <a:rPr lang="en-US" altLang="en-JO" sz="2400" dirty="0">
                <a:solidFill>
                  <a:srgbClr val="FF0000"/>
                </a:solidFill>
              </a:rPr>
              <a:t>metric</a:t>
            </a:r>
          </a:p>
        </p:txBody>
      </p:sp>
      <p:pic>
        <p:nvPicPr>
          <p:cNvPr id="14" name="Picture 7" descr="eqminkowski">
            <a:extLst>
              <a:ext uri="{FF2B5EF4-FFF2-40B4-BE49-F238E27FC236}">
                <a16:creationId xmlns:a16="http://schemas.microsoft.com/office/drawing/2014/main" id="{55266FD9-AF8F-144A-603A-1E7AF369DF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980" y="1697364"/>
            <a:ext cx="64008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81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04731" y="380770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Special Cases of </a:t>
            </a:r>
            <a:r>
              <a:rPr lang="en-US" altLang="en-JO" sz="30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Minkowski</a:t>
            </a:r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Distance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69D1F697-74C4-709C-4F42-18E993F92AE5}"/>
              </a:ext>
            </a:extLst>
          </p:cNvPr>
          <p:cNvSpPr txBox="1">
            <a:spLocks noChangeArrowheads="1"/>
          </p:cNvSpPr>
          <p:nvPr/>
        </p:nvSpPr>
        <p:spPr>
          <a:xfrm>
            <a:off x="2495524" y="1334361"/>
            <a:ext cx="9316557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000" i="1" dirty="0">
                <a:latin typeface="Arial" panose="020B0604020202020204" pitchFamily="34" charset="0"/>
                <a:cs typeface="Times New Roman" panose="02020603050405020304" pitchFamily="18" charset="0"/>
              </a:rPr>
              <a:t>h</a:t>
            </a:r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</a:rPr>
              <a:t> = 1:  </a:t>
            </a:r>
            <a:r>
              <a:rPr lang="en-US" altLang="en-JO" sz="2000" dirty="0">
                <a:solidFill>
                  <a:schemeClr val="hlin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Manhattan</a:t>
            </a:r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</a:rPr>
              <a:t> (city block, L</a:t>
            </a:r>
            <a:r>
              <a:rPr lang="en-US" altLang="en-JO" sz="2000" baseline="-30000" dirty="0">
                <a:latin typeface="Arial" panose="020B0604020202020204" pitchFamily="34" charset="0"/>
                <a:cs typeface="Times New Roman" panose="02020603050405020304" pitchFamily="18" charset="0"/>
              </a:rPr>
              <a:t>1</a:t>
            </a:r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</a:rPr>
              <a:t> norm)</a:t>
            </a:r>
            <a:r>
              <a:rPr lang="en-US" altLang="en-JO" sz="2000" dirty="0">
                <a:solidFill>
                  <a:schemeClr val="hlin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distance</a:t>
            </a:r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</a:p>
          <a:p>
            <a:pPr lvl="1"/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</a:rPr>
              <a:t>E.g., the Hamming distance: the number of bits that are different between two binary vectors</a:t>
            </a:r>
          </a:p>
          <a:p>
            <a:pPr lvl="1"/>
            <a:endParaRPr lang="en-US" altLang="en-JO" sz="2000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en-JO" sz="2000" i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en-US" altLang="en-JO" sz="2000" i="1" dirty="0">
                <a:latin typeface="Arial" panose="020B0604020202020204" pitchFamily="34" charset="0"/>
                <a:cs typeface="Times New Roman" panose="02020603050405020304" pitchFamily="18" charset="0"/>
              </a:rPr>
              <a:t>h </a:t>
            </a:r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</a:rPr>
              <a:t>= 2:  (L</a:t>
            </a:r>
            <a:r>
              <a:rPr lang="en-US" altLang="en-JO" sz="2000" baseline="-25000" dirty="0"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</a:rPr>
              <a:t> norm) </a:t>
            </a:r>
            <a:r>
              <a:rPr lang="en-US" altLang="en-JO" sz="2000" dirty="0">
                <a:solidFill>
                  <a:schemeClr val="hlin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Euclidean</a:t>
            </a:r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</a:rPr>
              <a:t> distance</a:t>
            </a:r>
          </a:p>
          <a:p>
            <a:pPr lvl="4"/>
            <a:endParaRPr lang="en-US" altLang="en-JO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endParaRPr lang="en-US" altLang="en-JO" sz="2000" i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en-US" altLang="en-JO" sz="2000" i="1" dirty="0">
                <a:latin typeface="Arial" panose="020B0604020202020204" pitchFamily="34" charset="0"/>
                <a:cs typeface="Times New Roman" panose="02020603050405020304" pitchFamily="18" charset="0"/>
              </a:rPr>
              <a:t>h </a:t>
            </a:r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  <a:sym typeface="Symbol" pitchFamily="2" charset="2"/>
              </a:rPr>
              <a:t></a:t>
            </a:r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  <a:sym typeface="Symbol" pitchFamily="2" charset="2"/>
              </a:rPr>
              <a:t></a:t>
            </a:r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</a:rPr>
              <a:t>.  </a:t>
            </a:r>
            <a:r>
              <a:rPr lang="en-US" altLang="en-JO" sz="2000" dirty="0">
                <a:solidFill>
                  <a:schemeClr val="hlink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“supremum”</a:t>
            </a:r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</a:rPr>
              <a:t> (</a:t>
            </a:r>
            <a:r>
              <a:rPr lang="en-US" altLang="en-JO" sz="2000" dirty="0" err="1">
                <a:latin typeface="Arial" panose="020B0604020202020204" pitchFamily="34" charset="0"/>
                <a:cs typeface="Times New Roman" panose="02020603050405020304" pitchFamily="18" charset="0"/>
              </a:rPr>
              <a:t>L</a:t>
            </a:r>
            <a:r>
              <a:rPr lang="en-US" altLang="en-JO" sz="2000" baseline="-30000" dirty="0" err="1">
                <a:latin typeface="Arial" panose="020B0604020202020204" pitchFamily="34" charset="0"/>
                <a:cs typeface="Times New Roman" panose="02020603050405020304" pitchFamily="18" charset="0"/>
              </a:rPr>
              <a:t>max</a:t>
            </a:r>
            <a:r>
              <a:rPr lang="en-US" altLang="en-JO" sz="2000" baseline="-300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</a:rPr>
              <a:t>norm, L</a:t>
            </a:r>
            <a:r>
              <a:rPr lang="en-US" altLang="en-JO" sz="2000" baseline="-30000" dirty="0">
                <a:latin typeface="Arial" panose="020B0604020202020204" pitchFamily="34" charset="0"/>
                <a:cs typeface="Times New Roman" panose="02020603050405020304" pitchFamily="18" charset="0"/>
                <a:sym typeface="Symbol" pitchFamily="2" charset="2"/>
              </a:rPr>
              <a:t></a:t>
            </a:r>
            <a:r>
              <a:rPr lang="en-US" altLang="en-JO" sz="2000" baseline="-30000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</a:rPr>
              <a:t>norm) distance. </a:t>
            </a:r>
          </a:p>
          <a:p>
            <a:pPr lvl="1"/>
            <a:r>
              <a:rPr lang="en-US" altLang="en-JO" sz="2000" dirty="0">
                <a:latin typeface="Arial" panose="020B0604020202020204" pitchFamily="34" charset="0"/>
                <a:cs typeface="Times New Roman" panose="02020603050405020304" pitchFamily="18" charset="0"/>
              </a:rPr>
              <a:t>This is the maximum difference between any component (attribute) of the vectors</a:t>
            </a:r>
          </a:p>
          <a:p>
            <a:pPr lvl="1"/>
            <a:endParaRPr lang="en-US" altLang="en-JO" sz="2000" dirty="0"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Object 5">
            <a:extLst>
              <a:ext uri="{FF2B5EF4-FFF2-40B4-BE49-F238E27FC236}">
                <a16:creationId xmlns:a16="http://schemas.microsoft.com/office/drawing/2014/main" id="{FE303E51-F878-D05D-12F7-BB25AB2E745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9728363"/>
              </p:ext>
            </p:extLst>
          </p:nvPr>
        </p:nvGraphicFramePr>
        <p:xfrm>
          <a:off x="4262966" y="2551246"/>
          <a:ext cx="4114800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Equation 3.0" r:id="rId9" imgW="98894900" imgH="9944100" progId="Equation.3">
                  <p:embed/>
                </p:oleObj>
              </mc:Choice>
              <mc:Fallback>
                <p:oleObj name="Microsoft Equation 3.0" r:id="rId9" imgW="98894900" imgH="9944100" progId="Equation.3">
                  <p:embed/>
                  <p:pic>
                    <p:nvPicPr>
                      <p:cNvPr id="134149" name="Object 5">
                        <a:extLst>
                          <a:ext uri="{FF2B5EF4-FFF2-40B4-BE49-F238E27FC236}">
                            <a16:creationId xmlns:a16="http://schemas.microsoft.com/office/drawing/2014/main" id="{CEA6B14E-A48C-7D06-3B91-05AEFE2836D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966" y="2551246"/>
                        <a:ext cx="4114800" cy="414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4">
            <a:extLst>
              <a:ext uri="{FF2B5EF4-FFF2-40B4-BE49-F238E27FC236}">
                <a16:creationId xmlns:a16="http://schemas.microsoft.com/office/drawing/2014/main" id="{92F445F3-2A50-4FE4-6548-0E1DB10CE0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378655"/>
              </p:ext>
            </p:extLst>
          </p:nvPr>
        </p:nvGraphicFramePr>
        <p:xfrm>
          <a:off x="4259237" y="3553638"/>
          <a:ext cx="5005388" cy="58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115277900" imgH="13462000" progId="Equation.3">
                  <p:embed/>
                </p:oleObj>
              </mc:Choice>
              <mc:Fallback>
                <p:oleObj name="Equation" r:id="rId11" imgW="115277900" imgH="13462000" progId="Equation.3">
                  <p:embed/>
                  <p:pic>
                    <p:nvPicPr>
                      <p:cNvPr id="134148" name="Object 4">
                        <a:extLst>
                          <a:ext uri="{FF2B5EF4-FFF2-40B4-BE49-F238E27FC236}">
                            <a16:creationId xmlns:a16="http://schemas.microsoft.com/office/drawing/2014/main" id="{C6990AFC-808D-B03A-EFC5-4DA77CA6627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9237" y="3553638"/>
                        <a:ext cx="5005388" cy="582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" name="Picture 10">
            <a:extLst>
              <a:ext uri="{FF2B5EF4-FFF2-40B4-BE49-F238E27FC236}">
                <a16:creationId xmlns:a16="http://schemas.microsoft.com/office/drawing/2014/main" id="{EE03961D-FD5C-F7F2-5450-888360D70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37" y="4994042"/>
            <a:ext cx="60198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387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04731" y="380770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Example: </a:t>
            </a:r>
            <a:r>
              <a:rPr lang="en-US" altLang="en-JO" sz="3000" b="1" dirty="0" err="1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Minkowski</a:t>
            </a:r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 Distance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Text Box 3">
            <a:extLst>
              <a:ext uri="{FF2B5EF4-FFF2-40B4-BE49-F238E27FC236}">
                <a16:creationId xmlns:a16="http://schemas.microsoft.com/office/drawing/2014/main" id="{429930CE-10F5-16EA-714D-881461F5B5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3618" y="1114989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JO" sz="2000" b="1">
                <a:latin typeface="Arial" panose="020B0604020202020204" pitchFamily="34" charset="0"/>
              </a:rPr>
              <a:t>Dissimilarity Matrices</a:t>
            </a:r>
          </a:p>
        </p:txBody>
      </p:sp>
      <p:graphicFrame>
        <p:nvGraphicFramePr>
          <p:cNvPr id="14" name="Object 4">
            <a:extLst>
              <a:ext uri="{FF2B5EF4-FFF2-40B4-BE49-F238E27FC236}">
                <a16:creationId xmlns:a16="http://schemas.microsoft.com/office/drawing/2014/main" id="{2496F6D5-6492-EBF6-87D8-4D0806E4256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9592926"/>
              </p:ext>
            </p:extLst>
          </p:nvPr>
        </p:nvGraphicFramePr>
        <p:xfrm>
          <a:off x="3144418" y="1495989"/>
          <a:ext cx="2962275" cy="1363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9" imgW="1854200" imgH="825500" progId="Excel.Sheet.8">
                  <p:embed/>
                </p:oleObj>
              </mc:Choice>
              <mc:Fallback>
                <p:oleObj name="Worksheet" r:id="rId9" imgW="1854200" imgH="825500" progId="Excel.Sheet.8">
                  <p:embed/>
                  <p:pic>
                    <p:nvPicPr>
                      <p:cNvPr id="136196" name="Object 4">
                        <a:extLst>
                          <a:ext uri="{FF2B5EF4-FFF2-40B4-BE49-F238E27FC236}">
                            <a16:creationId xmlns:a16="http://schemas.microsoft.com/office/drawing/2014/main" id="{F205539E-B22A-356A-D85D-9218C538C1E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4418" y="1495989"/>
                        <a:ext cx="2962275" cy="1363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5">
            <a:extLst>
              <a:ext uri="{FF2B5EF4-FFF2-40B4-BE49-F238E27FC236}">
                <a16:creationId xmlns:a16="http://schemas.microsoft.com/office/drawing/2014/main" id="{5310C914-3930-D4EF-0315-2273D67C768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1839522"/>
              </p:ext>
            </p:extLst>
          </p:nvPr>
        </p:nvGraphicFramePr>
        <p:xfrm>
          <a:off x="6649618" y="1810729"/>
          <a:ext cx="4948238" cy="1112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1" imgW="3073400" imgH="825500" progId="Excel.Sheet.8">
                  <p:embed/>
                </p:oleObj>
              </mc:Choice>
              <mc:Fallback>
                <p:oleObj name="Worksheet" r:id="rId11" imgW="3073400" imgH="825500" progId="Excel.Sheet.8">
                  <p:embed/>
                  <p:pic>
                    <p:nvPicPr>
                      <p:cNvPr id="136197" name="Object 5">
                        <a:extLst>
                          <a:ext uri="{FF2B5EF4-FFF2-40B4-BE49-F238E27FC236}">
                            <a16:creationId xmlns:a16="http://schemas.microsoft.com/office/drawing/2014/main" id="{16C857F9-DF9A-2A3E-22CA-18A85C4DB7A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9618" y="1810729"/>
                        <a:ext cx="4948238" cy="111262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6">
            <a:extLst>
              <a:ext uri="{FF2B5EF4-FFF2-40B4-BE49-F238E27FC236}">
                <a16:creationId xmlns:a16="http://schemas.microsoft.com/office/drawing/2014/main" id="{C2343A2F-9BF9-9BA1-AE47-0AE5DE43990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0853363"/>
              </p:ext>
            </p:extLst>
          </p:nvPr>
        </p:nvGraphicFramePr>
        <p:xfrm>
          <a:off x="6649618" y="3519311"/>
          <a:ext cx="4948238" cy="1112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3" imgW="3073400" imgH="825500" progId="Excel.Sheet.8">
                  <p:embed/>
                </p:oleObj>
              </mc:Choice>
              <mc:Fallback>
                <p:oleObj name="Worksheet" r:id="rId13" imgW="3073400" imgH="825500" progId="Excel.Sheet.8">
                  <p:embed/>
                  <p:pic>
                    <p:nvPicPr>
                      <p:cNvPr id="136198" name="Object 6">
                        <a:extLst>
                          <a:ext uri="{FF2B5EF4-FFF2-40B4-BE49-F238E27FC236}">
                            <a16:creationId xmlns:a16="http://schemas.microsoft.com/office/drawing/2014/main" id="{2D306B77-4B01-557A-22E8-5F3609D015E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9618" y="3519311"/>
                        <a:ext cx="4948238" cy="111262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7">
            <a:extLst>
              <a:ext uri="{FF2B5EF4-FFF2-40B4-BE49-F238E27FC236}">
                <a16:creationId xmlns:a16="http://schemas.microsoft.com/office/drawing/2014/main" id="{53542460-AAF2-CD86-546F-5977C33DCF5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0798779"/>
              </p:ext>
            </p:extLst>
          </p:nvPr>
        </p:nvGraphicFramePr>
        <p:xfrm>
          <a:off x="6649618" y="5170642"/>
          <a:ext cx="4872038" cy="11126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5" imgW="3073400" imgH="850900" progId="Excel.Sheet.8">
                  <p:embed/>
                </p:oleObj>
              </mc:Choice>
              <mc:Fallback>
                <p:oleObj name="Worksheet" r:id="rId15" imgW="3073400" imgH="850900" progId="Excel.Sheet.8">
                  <p:embed/>
                  <p:pic>
                    <p:nvPicPr>
                      <p:cNvPr id="136199" name="Object 7">
                        <a:extLst>
                          <a:ext uri="{FF2B5EF4-FFF2-40B4-BE49-F238E27FC236}">
                            <a16:creationId xmlns:a16="http://schemas.microsoft.com/office/drawing/2014/main" id="{97CABDFD-544D-6BA7-ADDC-6A21D89E76A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9618" y="5170642"/>
                        <a:ext cx="4872038" cy="111262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16">
            <a:extLst>
              <a:ext uri="{FF2B5EF4-FFF2-40B4-BE49-F238E27FC236}">
                <a16:creationId xmlns:a16="http://schemas.microsoft.com/office/drawing/2014/main" id="{7C39152C-C295-08A0-70FF-13CCDE7F34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5306" y="1343589"/>
            <a:ext cx="2576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 b="1"/>
              <a:t>Manhattan (L</a:t>
            </a:r>
            <a:r>
              <a:rPr lang="en-US" altLang="en-JO" sz="2400" b="1" baseline="-25000"/>
              <a:t>1</a:t>
            </a:r>
            <a:r>
              <a:rPr lang="en-US" altLang="en-JO" sz="2400" b="1"/>
              <a:t>)</a:t>
            </a:r>
          </a:p>
        </p:txBody>
      </p:sp>
      <p:sp>
        <p:nvSpPr>
          <p:cNvPr id="24" name="Rectangle 17">
            <a:extLst>
              <a:ext uri="{FF2B5EF4-FFF2-40B4-BE49-F238E27FC236}">
                <a16:creationId xmlns:a16="http://schemas.microsoft.com/office/drawing/2014/main" id="{4F6C6170-7089-68F0-970A-FA3D0197C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7218" y="3027011"/>
            <a:ext cx="23320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 b="1" dirty="0"/>
              <a:t>Euclidean (L</a:t>
            </a:r>
            <a:r>
              <a:rPr lang="en-US" altLang="en-JO" sz="2400" b="1" baseline="-25000" dirty="0"/>
              <a:t>2</a:t>
            </a:r>
            <a:r>
              <a:rPr lang="en-US" altLang="en-JO" sz="2400" b="1" dirty="0"/>
              <a:t>)</a:t>
            </a:r>
          </a:p>
        </p:txBody>
      </p:sp>
      <p:sp>
        <p:nvSpPr>
          <p:cNvPr id="26" name="Rectangle 18">
            <a:extLst>
              <a:ext uri="{FF2B5EF4-FFF2-40B4-BE49-F238E27FC236}">
                <a16:creationId xmlns:a16="http://schemas.microsoft.com/office/drawing/2014/main" id="{2D752A80-2640-1029-DD63-1C292E2A94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8097" y="4694342"/>
            <a:ext cx="1943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JO" sz="2400" b="1" dirty="0"/>
              <a:t>Supremum </a:t>
            </a:r>
          </a:p>
        </p:txBody>
      </p:sp>
      <p:graphicFrame>
        <p:nvGraphicFramePr>
          <p:cNvPr id="27" name="Object 19">
            <a:extLst>
              <a:ext uri="{FF2B5EF4-FFF2-40B4-BE49-F238E27FC236}">
                <a16:creationId xmlns:a16="http://schemas.microsoft.com/office/drawing/2014/main" id="{E5FFB9F6-9BBB-5418-0EE5-20459EBF646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2343853"/>
              </p:ext>
            </p:extLst>
          </p:nvPr>
        </p:nvGraphicFramePr>
        <p:xfrm>
          <a:off x="3104731" y="3096189"/>
          <a:ext cx="3006725" cy="30395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SmartDraw" r:id="rId17" imgW="26276300" imgH="33312100" progId="SmartDraw.2">
                  <p:embed/>
                </p:oleObj>
              </mc:Choice>
              <mc:Fallback>
                <p:oleObj name="SmartDraw" r:id="rId17" imgW="26276300" imgH="33312100" progId="SmartDraw.2">
                  <p:embed/>
                  <p:pic>
                    <p:nvPicPr>
                      <p:cNvPr id="136203" name="Object 19">
                        <a:extLst>
                          <a:ext uri="{FF2B5EF4-FFF2-40B4-BE49-F238E27FC236}">
                            <a16:creationId xmlns:a16="http://schemas.microsoft.com/office/drawing/2014/main" id="{F1E57184-CA73-E8EE-D21D-CB70E18FADD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4731" y="3096189"/>
                        <a:ext cx="3006725" cy="30395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31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04731" y="380770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Ordinal Variables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545AB2CA-1BD4-11C3-C33E-741C66E37D0A}"/>
              </a:ext>
            </a:extLst>
          </p:cNvPr>
          <p:cNvSpPr txBox="1">
            <a:spLocks noChangeArrowheads="1"/>
          </p:cNvSpPr>
          <p:nvPr/>
        </p:nvSpPr>
        <p:spPr>
          <a:xfrm>
            <a:off x="2493759" y="1229601"/>
            <a:ext cx="8458200" cy="4800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dirty="0"/>
              <a:t>An ordinal variable can be discrete or continuous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Order is important, e.g., rank</a:t>
            </a:r>
          </a:p>
          <a:p>
            <a:pPr>
              <a:lnSpc>
                <a:spcPct val="110000"/>
              </a:lnSpc>
            </a:pPr>
            <a:r>
              <a:rPr lang="en-US" altLang="en-JO" sz="2400" dirty="0"/>
              <a:t>Can be treated like interval-scaled 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replace </a:t>
            </a:r>
            <a:r>
              <a:rPr lang="en-US" altLang="en-JO" i="1" dirty="0" err="1"/>
              <a:t>x</a:t>
            </a:r>
            <a:r>
              <a:rPr lang="en-US" altLang="en-JO" i="1" baseline="-25000" dirty="0" err="1"/>
              <a:t>if</a:t>
            </a:r>
            <a:r>
              <a:rPr lang="en-US" altLang="en-JO" baseline="-25000" dirty="0"/>
              <a:t> </a:t>
            </a:r>
            <a:r>
              <a:rPr lang="en-US" altLang="en-JO" dirty="0"/>
              <a:t> by their rank 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map the range of each variable onto [0, 1] by replacing</a:t>
            </a:r>
            <a:r>
              <a:rPr lang="en-US" altLang="en-JO" i="1" dirty="0"/>
              <a:t> </a:t>
            </a:r>
            <a:r>
              <a:rPr lang="en-US" altLang="en-JO" i="1" dirty="0" err="1"/>
              <a:t>i</a:t>
            </a:r>
            <a:r>
              <a:rPr lang="en-US" altLang="en-JO" dirty="0" err="1"/>
              <a:t>-th</a:t>
            </a:r>
            <a:r>
              <a:rPr lang="en-US" altLang="en-JO" dirty="0"/>
              <a:t> object in the </a:t>
            </a:r>
            <a:r>
              <a:rPr lang="en-US" altLang="en-JO" i="1" dirty="0"/>
              <a:t>f</a:t>
            </a:r>
            <a:r>
              <a:rPr lang="en-US" altLang="en-JO" dirty="0"/>
              <a:t>-</a:t>
            </a:r>
            <a:r>
              <a:rPr lang="en-US" altLang="en-JO" dirty="0" err="1"/>
              <a:t>th</a:t>
            </a:r>
            <a:r>
              <a:rPr lang="en-US" altLang="en-JO" dirty="0"/>
              <a:t> variable by</a:t>
            </a:r>
          </a:p>
          <a:p>
            <a:pPr lvl="1">
              <a:lnSpc>
                <a:spcPct val="110000"/>
              </a:lnSpc>
            </a:pPr>
            <a:endParaRPr lang="en-US" altLang="en-JO" dirty="0"/>
          </a:p>
          <a:p>
            <a:pPr lvl="1">
              <a:lnSpc>
                <a:spcPct val="110000"/>
              </a:lnSpc>
            </a:pPr>
            <a:endParaRPr lang="en-US" altLang="en-JO" dirty="0"/>
          </a:p>
          <a:p>
            <a:pPr lvl="1">
              <a:lnSpc>
                <a:spcPct val="110000"/>
              </a:lnSpc>
            </a:pPr>
            <a:r>
              <a:rPr lang="en-US" altLang="en-JO" dirty="0"/>
              <a:t>compute the dissimilarity using methods for interval-scaled variables</a:t>
            </a:r>
          </a:p>
        </p:txBody>
      </p:sp>
      <p:graphicFrame>
        <p:nvGraphicFramePr>
          <p:cNvPr id="17" name="Object 5">
            <a:extLst>
              <a:ext uri="{FF2B5EF4-FFF2-40B4-BE49-F238E27FC236}">
                <a16:creationId xmlns:a16="http://schemas.microsoft.com/office/drawing/2014/main" id="{2365F756-0596-0E79-3A6C-576223C6D9A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6983736"/>
              </p:ext>
            </p:extLst>
          </p:nvPr>
        </p:nvGraphicFramePr>
        <p:xfrm>
          <a:off x="7054825" y="2744127"/>
          <a:ext cx="2209800" cy="44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2181800" imgH="8483600" progId="Equation.3">
                  <p:embed/>
                </p:oleObj>
              </mc:Choice>
              <mc:Fallback>
                <p:oleObj name="Equation" r:id="rId9" imgW="32181800" imgH="8483600" progId="Equation.3">
                  <p:embed/>
                  <p:pic>
                    <p:nvPicPr>
                      <p:cNvPr id="138245" name="Object 5">
                        <a:extLst>
                          <a:ext uri="{FF2B5EF4-FFF2-40B4-BE49-F238E27FC236}">
                            <a16:creationId xmlns:a16="http://schemas.microsoft.com/office/drawing/2014/main" id="{E55F02A9-3454-F72D-2B65-9BD8F3E7F4D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54825" y="2744127"/>
                        <a:ext cx="2209800" cy="442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4">
            <a:extLst>
              <a:ext uri="{FF2B5EF4-FFF2-40B4-BE49-F238E27FC236}">
                <a16:creationId xmlns:a16="http://schemas.microsoft.com/office/drawing/2014/main" id="{488BC9F4-6D0E-F8FD-A3D9-4F0E485B087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0442602"/>
              </p:ext>
            </p:extLst>
          </p:nvPr>
        </p:nvGraphicFramePr>
        <p:xfrm>
          <a:off x="5503659" y="4081670"/>
          <a:ext cx="2209800" cy="10262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26911300" imgH="16383000" progId="Equation.3">
                  <p:embed/>
                </p:oleObj>
              </mc:Choice>
              <mc:Fallback>
                <p:oleObj name="Equation" r:id="rId11" imgW="26911300" imgH="16383000" progId="Equation.3">
                  <p:embed/>
                  <p:pic>
                    <p:nvPicPr>
                      <p:cNvPr id="138244" name="Object 4">
                        <a:extLst>
                          <a:ext uri="{FF2B5EF4-FFF2-40B4-BE49-F238E27FC236}">
                            <a16:creationId xmlns:a16="http://schemas.microsoft.com/office/drawing/2014/main" id="{58394847-19E1-F7D4-72F5-FCF1D19268D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3659" y="4081670"/>
                        <a:ext cx="2209800" cy="102629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3944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04731" y="380770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Attributes of Mixed Type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16A9C7A-D32C-4AF8-C1E6-AA6A0F5ECFDF}"/>
              </a:ext>
            </a:extLst>
          </p:cNvPr>
          <p:cNvSpPr txBox="1">
            <a:spLocks noChangeArrowheads="1"/>
          </p:cNvSpPr>
          <p:nvPr/>
        </p:nvSpPr>
        <p:spPr>
          <a:xfrm>
            <a:off x="2491408" y="1293431"/>
            <a:ext cx="853440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400" dirty="0"/>
              <a:t>A database may contain all attribute types</a:t>
            </a:r>
          </a:p>
          <a:p>
            <a:pPr lvl="1"/>
            <a:r>
              <a:rPr lang="en-US" altLang="en-JO" dirty="0"/>
              <a:t>Nominal, symmetric binary, asymmetric binary, numeric, ordinal</a:t>
            </a:r>
          </a:p>
          <a:p>
            <a:r>
              <a:rPr lang="en-US" altLang="en-JO" sz="2400" dirty="0"/>
              <a:t>One may use a weighted formula to combine their effects</a:t>
            </a:r>
          </a:p>
          <a:p>
            <a:endParaRPr lang="en-US" altLang="en-JO" sz="2400" dirty="0"/>
          </a:p>
          <a:p>
            <a:pPr lvl="1"/>
            <a:endParaRPr lang="en-US" altLang="en-JO" i="1" dirty="0"/>
          </a:p>
          <a:p>
            <a:pPr lvl="1"/>
            <a:endParaRPr lang="en-US" altLang="en-JO" i="1" dirty="0"/>
          </a:p>
          <a:p>
            <a:pPr lvl="1"/>
            <a:r>
              <a:rPr lang="en-US" altLang="en-JO" i="1" dirty="0"/>
              <a:t>f</a:t>
            </a:r>
            <a:r>
              <a:rPr lang="en-US" altLang="en-JO" dirty="0"/>
              <a:t>  is binary or nominal:</a:t>
            </a:r>
          </a:p>
          <a:p>
            <a:pPr lvl="2">
              <a:buFont typeface="Wingdings" pitchFamily="2" charset="2"/>
              <a:buNone/>
            </a:pPr>
            <a:r>
              <a:rPr lang="en-US" altLang="en-JO" dirty="0" err="1">
                <a:cs typeface="Tahoma" panose="020B0604030504040204" pitchFamily="34" charset="0"/>
              </a:rPr>
              <a:t>d</a:t>
            </a:r>
            <a:r>
              <a:rPr lang="en-US" altLang="en-JO" baseline="-25000" dirty="0" err="1"/>
              <a:t>ij</a:t>
            </a:r>
            <a:r>
              <a:rPr lang="en-US" altLang="en-JO" baseline="30000" dirty="0"/>
              <a:t>(f)</a:t>
            </a:r>
            <a:r>
              <a:rPr lang="en-US" altLang="en-JO" dirty="0"/>
              <a:t> = 0  if </a:t>
            </a:r>
            <a:r>
              <a:rPr lang="en-US" altLang="en-JO" dirty="0" err="1"/>
              <a:t>x</a:t>
            </a:r>
            <a:r>
              <a:rPr lang="en-US" altLang="en-JO" baseline="-25000" dirty="0" err="1"/>
              <a:t>if</a:t>
            </a:r>
            <a:r>
              <a:rPr lang="en-US" altLang="en-JO" baseline="-25000" dirty="0"/>
              <a:t> </a:t>
            </a:r>
            <a:r>
              <a:rPr lang="en-US" altLang="en-JO" dirty="0"/>
              <a:t>= </a:t>
            </a:r>
            <a:r>
              <a:rPr lang="en-US" altLang="en-JO" dirty="0" err="1"/>
              <a:t>x</a:t>
            </a:r>
            <a:r>
              <a:rPr lang="en-US" altLang="en-JO" baseline="-25000" dirty="0" err="1"/>
              <a:t>jf</a:t>
            </a:r>
            <a:r>
              <a:rPr lang="en-US" altLang="en-JO" dirty="0"/>
              <a:t> , or </a:t>
            </a:r>
            <a:r>
              <a:rPr lang="en-US" altLang="en-JO" dirty="0" err="1">
                <a:cs typeface="Tahoma" panose="020B0604030504040204" pitchFamily="34" charset="0"/>
              </a:rPr>
              <a:t>d</a:t>
            </a:r>
            <a:r>
              <a:rPr lang="en-US" altLang="en-JO" baseline="-25000" dirty="0" err="1"/>
              <a:t>ij</a:t>
            </a:r>
            <a:r>
              <a:rPr lang="en-US" altLang="en-JO" baseline="30000" dirty="0"/>
              <a:t>(f)</a:t>
            </a:r>
            <a:r>
              <a:rPr lang="en-US" altLang="en-JO" dirty="0"/>
              <a:t> = 1 otherwise</a:t>
            </a:r>
          </a:p>
          <a:p>
            <a:pPr lvl="1"/>
            <a:r>
              <a:rPr lang="en-US" altLang="en-JO" i="1" dirty="0"/>
              <a:t>f</a:t>
            </a:r>
            <a:r>
              <a:rPr lang="en-US" altLang="en-JO" dirty="0"/>
              <a:t>  is numeric: use the normalized distance</a:t>
            </a:r>
          </a:p>
          <a:p>
            <a:pPr lvl="1"/>
            <a:r>
              <a:rPr lang="en-US" altLang="en-JO" i="1" dirty="0"/>
              <a:t>f</a:t>
            </a:r>
            <a:r>
              <a:rPr lang="en-US" altLang="en-JO" dirty="0"/>
              <a:t>  is ordinal </a:t>
            </a:r>
          </a:p>
          <a:p>
            <a:pPr lvl="2"/>
            <a:r>
              <a:rPr lang="en-US" altLang="en-JO" dirty="0"/>
              <a:t>Compute ranks </a:t>
            </a:r>
            <a:r>
              <a:rPr lang="en-US" altLang="en-JO" dirty="0" err="1"/>
              <a:t>r</a:t>
            </a:r>
            <a:r>
              <a:rPr lang="en-US" altLang="en-JO" baseline="-25000" dirty="0" err="1"/>
              <a:t>if</a:t>
            </a:r>
            <a:r>
              <a:rPr lang="en-US" altLang="en-JO" dirty="0"/>
              <a:t> and  </a:t>
            </a:r>
          </a:p>
          <a:p>
            <a:pPr lvl="2"/>
            <a:r>
              <a:rPr lang="en-US" altLang="en-JO" dirty="0"/>
              <a:t>Treat </a:t>
            </a:r>
            <a:r>
              <a:rPr lang="en-US" altLang="en-JO" dirty="0" err="1"/>
              <a:t>z</a:t>
            </a:r>
            <a:r>
              <a:rPr lang="en-US" altLang="en-JO" baseline="-25000" dirty="0" err="1"/>
              <a:t>if</a:t>
            </a:r>
            <a:r>
              <a:rPr lang="en-US" altLang="en-JO" dirty="0"/>
              <a:t> as interval-scaled</a:t>
            </a:r>
          </a:p>
          <a:p>
            <a:pPr lvl="2"/>
            <a:endParaRPr lang="en-US" altLang="en-JO" dirty="0"/>
          </a:p>
        </p:txBody>
      </p:sp>
      <p:graphicFrame>
        <p:nvGraphicFramePr>
          <p:cNvPr id="14" name="Object 4">
            <a:extLst>
              <a:ext uri="{FF2B5EF4-FFF2-40B4-BE49-F238E27FC236}">
                <a16:creationId xmlns:a16="http://schemas.microsoft.com/office/drawing/2014/main" id="{B0B909DC-0F20-2FDE-3097-5E0C30CF250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1819339"/>
              </p:ext>
            </p:extLst>
          </p:nvPr>
        </p:nvGraphicFramePr>
        <p:xfrm>
          <a:off x="4241903" y="2894455"/>
          <a:ext cx="3276600" cy="114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48564800" imgH="16967200" progId="Equation.3">
                  <p:embed/>
                </p:oleObj>
              </mc:Choice>
              <mc:Fallback>
                <p:oleObj name="Equation" r:id="rId9" imgW="48564800" imgH="16967200" progId="Equation.3">
                  <p:embed/>
                  <p:pic>
                    <p:nvPicPr>
                      <p:cNvPr id="140292" name="Object 4">
                        <a:extLst>
                          <a:ext uri="{FF2B5EF4-FFF2-40B4-BE49-F238E27FC236}">
                            <a16:creationId xmlns:a16="http://schemas.microsoft.com/office/drawing/2014/main" id="{D7C0E2DA-F7EA-02B2-0013-22F5D87089E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1903" y="2894455"/>
                        <a:ext cx="3276600" cy="1146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>
            <a:extLst>
              <a:ext uri="{FF2B5EF4-FFF2-40B4-BE49-F238E27FC236}">
                <a16:creationId xmlns:a16="http://schemas.microsoft.com/office/drawing/2014/main" id="{7001E012-42CB-A8B9-8814-0070239D254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5706155"/>
              </p:ext>
            </p:extLst>
          </p:nvPr>
        </p:nvGraphicFramePr>
        <p:xfrm>
          <a:off x="6832703" y="5452669"/>
          <a:ext cx="1371600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23114000" imgH="12293600" progId="Equation.3">
                  <p:embed/>
                </p:oleObj>
              </mc:Choice>
              <mc:Fallback>
                <p:oleObj name="Equation" r:id="rId11" imgW="23114000" imgH="12293600" progId="Equation.3">
                  <p:embed/>
                  <p:pic>
                    <p:nvPicPr>
                      <p:cNvPr id="140293" name="Object 5">
                        <a:extLst>
                          <a:ext uri="{FF2B5EF4-FFF2-40B4-BE49-F238E27FC236}">
                            <a16:creationId xmlns:a16="http://schemas.microsoft.com/office/drawing/2014/main" id="{5160903B-CF2B-28B7-D344-5509258B012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2703" y="5452669"/>
                        <a:ext cx="1371600" cy="728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26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04731" y="380770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Cosine Similarity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A38FD111-4CA9-8A3B-EEE7-D68668422B7C}"/>
              </a:ext>
            </a:extLst>
          </p:cNvPr>
          <p:cNvSpPr txBox="1">
            <a:spLocks noChangeArrowheads="1"/>
          </p:cNvSpPr>
          <p:nvPr/>
        </p:nvSpPr>
        <p:spPr>
          <a:xfrm>
            <a:off x="2439857" y="969274"/>
            <a:ext cx="8763000" cy="52578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en-JO" sz="2000" dirty="0"/>
          </a:p>
          <a:p>
            <a:r>
              <a:rPr lang="en-US" altLang="en-JO" sz="2000" dirty="0"/>
              <a:t>A </a:t>
            </a:r>
            <a:r>
              <a:rPr lang="en-US" altLang="en-JO" sz="2000" b="1" dirty="0"/>
              <a:t>document</a:t>
            </a:r>
            <a:r>
              <a:rPr lang="en-US" altLang="en-JO" sz="2000" dirty="0"/>
              <a:t> can be represented by thousands of attributes, each recording the </a:t>
            </a:r>
            <a:r>
              <a:rPr lang="en-US" altLang="en-JO" sz="2000" i="1" dirty="0"/>
              <a:t>frequency</a:t>
            </a:r>
            <a:r>
              <a:rPr lang="en-US" altLang="en-JO" sz="2000" dirty="0"/>
              <a:t> of a particular word (such as keywords) or phrase in the document.</a:t>
            </a:r>
          </a:p>
          <a:p>
            <a:endParaRPr lang="en-US" altLang="en-JO" sz="2000" dirty="0"/>
          </a:p>
          <a:p>
            <a:endParaRPr lang="en-US" altLang="en-JO" sz="2000" dirty="0"/>
          </a:p>
          <a:p>
            <a:endParaRPr lang="en-US" altLang="en-JO" sz="2000" dirty="0"/>
          </a:p>
          <a:p>
            <a:endParaRPr lang="en-US" altLang="en-JO" sz="2000" dirty="0"/>
          </a:p>
          <a:p>
            <a:endParaRPr lang="en-US" altLang="en-JO" sz="2000" dirty="0"/>
          </a:p>
          <a:p>
            <a:r>
              <a:rPr lang="en-US" altLang="en-JO" sz="2000" dirty="0"/>
              <a:t>Other vector objects: gene features in micro-arrays, …</a:t>
            </a:r>
          </a:p>
          <a:p>
            <a:r>
              <a:rPr lang="en-US" altLang="en-JO" sz="2000" dirty="0"/>
              <a:t>Applications: information retrieval, biologic taxonomy, gene feature mapping, ...</a:t>
            </a:r>
          </a:p>
          <a:p>
            <a:r>
              <a:rPr lang="en-US" altLang="en-JO" sz="2000" dirty="0"/>
              <a:t>Cosine measure: </a:t>
            </a:r>
            <a:r>
              <a:rPr lang="en-US" altLang="en-JO" sz="2000" dirty="0">
                <a:cs typeface="Times New Roman" panose="02020603050405020304" pitchFamily="18" charset="0"/>
              </a:rPr>
              <a:t>If </a:t>
            </a:r>
            <a:r>
              <a:rPr lang="en-US" altLang="en-JO" sz="2000" i="1" dirty="0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 dirty="0">
                <a:cs typeface="Times New Roman" panose="02020603050405020304" pitchFamily="18" charset="0"/>
              </a:rPr>
              <a:t>1</a:t>
            </a:r>
            <a:r>
              <a:rPr lang="en-US" altLang="en-JO" sz="2000" dirty="0">
                <a:cs typeface="Times New Roman" panose="02020603050405020304" pitchFamily="18" charset="0"/>
              </a:rPr>
              <a:t> and </a:t>
            </a:r>
            <a:r>
              <a:rPr lang="en-US" altLang="en-JO" sz="2000" i="1" dirty="0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 dirty="0">
                <a:cs typeface="Times New Roman" panose="02020603050405020304" pitchFamily="18" charset="0"/>
              </a:rPr>
              <a:t>2</a:t>
            </a:r>
            <a:r>
              <a:rPr lang="en-US" altLang="en-JO" sz="2000" dirty="0">
                <a:cs typeface="Times New Roman" panose="02020603050405020304" pitchFamily="18" charset="0"/>
              </a:rPr>
              <a:t> are two vectors (e.g., term-frequency vectors), then</a:t>
            </a:r>
          </a:p>
          <a:p>
            <a:pPr algn="just">
              <a:buFont typeface="Wingdings" pitchFamily="2" charset="2"/>
              <a:buNone/>
            </a:pPr>
            <a:r>
              <a:rPr lang="en-US" altLang="en-JO" sz="2000" dirty="0">
                <a:cs typeface="Times New Roman" panose="02020603050405020304" pitchFamily="18" charset="0"/>
              </a:rPr>
              <a:t>             cos(</a:t>
            </a:r>
            <a:r>
              <a:rPr lang="en-US" altLang="en-JO" sz="2000" i="1" dirty="0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 dirty="0">
                <a:cs typeface="Times New Roman" panose="02020603050405020304" pitchFamily="18" charset="0"/>
              </a:rPr>
              <a:t>1</a:t>
            </a:r>
            <a:r>
              <a:rPr lang="en-US" altLang="en-JO" sz="2000" i="1" dirty="0">
                <a:cs typeface="Times New Roman" panose="02020603050405020304" pitchFamily="18" charset="0"/>
              </a:rPr>
              <a:t>, d</a:t>
            </a:r>
            <a:r>
              <a:rPr lang="en-US" altLang="en-JO" sz="2000" i="1" baseline="-30000" dirty="0">
                <a:cs typeface="Times New Roman" panose="02020603050405020304" pitchFamily="18" charset="0"/>
              </a:rPr>
              <a:t>2</a:t>
            </a:r>
            <a:r>
              <a:rPr lang="en-US" altLang="en-JO" sz="2000" dirty="0">
                <a:cs typeface="Times New Roman" panose="02020603050405020304" pitchFamily="18" charset="0"/>
              </a:rPr>
              <a:t>) =  (</a:t>
            </a:r>
            <a:r>
              <a:rPr lang="en-US" altLang="en-JO" sz="2000" i="1" dirty="0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 dirty="0">
                <a:cs typeface="Times New Roman" panose="02020603050405020304" pitchFamily="18" charset="0"/>
              </a:rPr>
              <a:t>1</a:t>
            </a:r>
            <a:r>
              <a:rPr lang="en-US" altLang="en-JO" sz="2000" dirty="0">
                <a:cs typeface="Times New Roman" panose="02020603050405020304" pitchFamily="18" charset="0"/>
              </a:rPr>
              <a:t> </a:t>
            </a:r>
            <a:r>
              <a:rPr lang="en-US" altLang="en-JO" sz="2000" dirty="0">
                <a:cs typeface="Times New Roman" panose="02020603050405020304" pitchFamily="18" charset="0"/>
                <a:sym typeface="Symbol" pitchFamily="2" charset="2"/>
              </a:rPr>
              <a:t></a:t>
            </a:r>
            <a:r>
              <a:rPr lang="en-US" altLang="en-JO" sz="2000" dirty="0">
                <a:cs typeface="Times New Roman" panose="02020603050405020304" pitchFamily="18" charset="0"/>
              </a:rPr>
              <a:t> </a:t>
            </a:r>
            <a:r>
              <a:rPr lang="en-US" altLang="en-JO" sz="2000" i="1" dirty="0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 dirty="0">
                <a:cs typeface="Times New Roman" panose="02020603050405020304" pitchFamily="18" charset="0"/>
              </a:rPr>
              <a:t>2</a:t>
            </a:r>
            <a:r>
              <a:rPr lang="en-US" altLang="en-JO" sz="2000" dirty="0">
                <a:cs typeface="Times New Roman" panose="02020603050405020304" pitchFamily="18" charset="0"/>
              </a:rPr>
              <a:t>) /||</a:t>
            </a:r>
            <a:r>
              <a:rPr lang="en-US" altLang="en-JO" sz="2000" i="1" dirty="0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 dirty="0">
                <a:cs typeface="Times New Roman" panose="02020603050405020304" pitchFamily="18" charset="0"/>
              </a:rPr>
              <a:t>1</a:t>
            </a:r>
            <a:r>
              <a:rPr lang="en-US" altLang="en-JO" sz="2000" dirty="0">
                <a:cs typeface="Times New Roman" panose="02020603050405020304" pitchFamily="18" charset="0"/>
              </a:rPr>
              <a:t>|| ||</a:t>
            </a:r>
            <a:r>
              <a:rPr lang="en-US" altLang="en-JO" sz="2000" i="1" dirty="0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 dirty="0">
                <a:cs typeface="Times New Roman" panose="02020603050405020304" pitchFamily="18" charset="0"/>
              </a:rPr>
              <a:t>2</a:t>
            </a:r>
            <a:r>
              <a:rPr lang="en-US" altLang="en-JO" sz="2000" dirty="0">
                <a:cs typeface="Times New Roman" panose="02020603050405020304" pitchFamily="18" charset="0"/>
              </a:rPr>
              <a:t>|| , </a:t>
            </a:r>
          </a:p>
          <a:p>
            <a:pPr lvl="1" algn="just">
              <a:buFont typeface="Wingdings" pitchFamily="2" charset="2"/>
              <a:buNone/>
            </a:pPr>
            <a:r>
              <a:rPr lang="en-US" altLang="en-JO" sz="2000" dirty="0">
                <a:cs typeface="Times New Roman" panose="02020603050405020304" pitchFamily="18" charset="0"/>
              </a:rPr>
              <a:t>   where </a:t>
            </a:r>
            <a:r>
              <a:rPr lang="en-US" altLang="en-JO" sz="2000" dirty="0">
                <a:cs typeface="Times New Roman" panose="02020603050405020304" pitchFamily="18" charset="0"/>
                <a:sym typeface="Symbol" pitchFamily="2" charset="2"/>
              </a:rPr>
              <a:t></a:t>
            </a:r>
            <a:r>
              <a:rPr lang="en-US" altLang="en-JO" sz="2000" dirty="0">
                <a:cs typeface="Times New Roman" panose="02020603050405020304" pitchFamily="18" charset="0"/>
              </a:rPr>
              <a:t> indicates vector dot product, ||</a:t>
            </a:r>
            <a:r>
              <a:rPr lang="en-US" altLang="en-JO" sz="2000" i="1" dirty="0">
                <a:cs typeface="Times New Roman" panose="02020603050405020304" pitchFamily="18" charset="0"/>
              </a:rPr>
              <a:t>d</a:t>
            </a:r>
            <a:r>
              <a:rPr lang="en-US" altLang="en-JO" sz="2000" dirty="0">
                <a:cs typeface="Times New Roman" panose="02020603050405020304" pitchFamily="18" charset="0"/>
              </a:rPr>
              <a:t>||: the length of vector </a:t>
            </a:r>
            <a:r>
              <a:rPr lang="en-US" altLang="en-JO" sz="2000" i="1" dirty="0">
                <a:cs typeface="Times New Roman" panose="02020603050405020304" pitchFamily="18" charset="0"/>
              </a:rPr>
              <a:t>d</a:t>
            </a:r>
          </a:p>
        </p:txBody>
      </p:sp>
      <p:pic>
        <p:nvPicPr>
          <p:cNvPr id="17" name="Picture 4" descr="eqtable">
            <a:extLst>
              <a:ext uri="{FF2B5EF4-FFF2-40B4-BE49-F238E27FC236}">
                <a16:creationId xmlns:a16="http://schemas.microsoft.com/office/drawing/2014/main" id="{6AE900B1-57CE-43EB-128C-C51047DF31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026" y="2227431"/>
            <a:ext cx="82296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371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04731" y="380770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Example: Cosine Similarity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513F437D-EADF-7C1D-0D40-C6DD4D759324}"/>
              </a:ext>
            </a:extLst>
          </p:cNvPr>
          <p:cNvSpPr txBox="1">
            <a:spLocks noChangeArrowheads="1"/>
          </p:cNvSpPr>
          <p:nvPr/>
        </p:nvSpPr>
        <p:spPr>
          <a:xfrm>
            <a:off x="2484781" y="1034772"/>
            <a:ext cx="9396043" cy="52578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en-JO" sz="2000">
              <a:cs typeface="Times New Roman" panose="02020603050405020304" pitchFamily="18" charset="0"/>
            </a:endParaRPr>
          </a:p>
          <a:p>
            <a:r>
              <a:rPr lang="en-US" altLang="en-JO" sz="2000">
                <a:cs typeface="Times New Roman" panose="02020603050405020304" pitchFamily="18" charset="0"/>
              </a:rPr>
              <a:t>cos(</a:t>
            </a:r>
            <a:r>
              <a:rPr lang="en-US" altLang="en-JO" sz="2000" i="1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>
                <a:cs typeface="Times New Roman" panose="02020603050405020304" pitchFamily="18" charset="0"/>
              </a:rPr>
              <a:t>1</a:t>
            </a:r>
            <a:r>
              <a:rPr lang="en-US" altLang="en-JO" sz="2000" i="1">
                <a:cs typeface="Times New Roman" panose="02020603050405020304" pitchFamily="18" charset="0"/>
              </a:rPr>
              <a:t>, d</a:t>
            </a:r>
            <a:r>
              <a:rPr lang="en-US" altLang="en-JO" sz="2000" i="1" baseline="-30000">
                <a:cs typeface="Times New Roman" panose="02020603050405020304" pitchFamily="18" charset="0"/>
              </a:rPr>
              <a:t>2</a:t>
            </a:r>
            <a:r>
              <a:rPr lang="en-US" altLang="en-JO" sz="2000">
                <a:cs typeface="Times New Roman" panose="02020603050405020304" pitchFamily="18" charset="0"/>
              </a:rPr>
              <a:t>) =  (</a:t>
            </a:r>
            <a:r>
              <a:rPr lang="en-US" altLang="en-JO" sz="2000" i="1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>
                <a:cs typeface="Times New Roman" panose="02020603050405020304" pitchFamily="18" charset="0"/>
              </a:rPr>
              <a:t>1</a:t>
            </a:r>
            <a:r>
              <a:rPr lang="en-US" altLang="en-JO" sz="2000">
                <a:cs typeface="Times New Roman" panose="02020603050405020304" pitchFamily="18" charset="0"/>
              </a:rPr>
              <a:t> </a:t>
            </a:r>
            <a:r>
              <a:rPr lang="en-US" altLang="en-JO" sz="2000">
                <a:cs typeface="Times New Roman" panose="02020603050405020304" pitchFamily="18" charset="0"/>
                <a:sym typeface="Symbol" pitchFamily="2" charset="2"/>
              </a:rPr>
              <a:t></a:t>
            </a:r>
            <a:r>
              <a:rPr lang="en-US" altLang="en-JO" sz="2000">
                <a:cs typeface="Times New Roman" panose="02020603050405020304" pitchFamily="18" charset="0"/>
              </a:rPr>
              <a:t> </a:t>
            </a:r>
            <a:r>
              <a:rPr lang="en-US" altLang="en-JO" sz="2000" i="1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>
                <a:cs typeface="Times New Roman" panose="02020603050405020304" pitchFamily="18" charset="0"/>
              </a:rPr>
              <a:t>2</a:t>
            </a:r>
            <a:r>
              <a:rPr lang="en-US" altLang="en-JO" sz="2000">
                <a:cs typeface="Times New Roman" panose="02020603050405020304" pitchFamily="18" charset="0"/>
              </a:rPr>
              <a:t>) /||</a:t>
            </a:r>
            <a:r>
              <a:rPr lang="en-US" altLang="en-JO" sz="2000" i="1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>
                <a:cs typeface="Times New Roman" panose="02020603050405020304" pitchFamily="18" charset="0"/>
              </a:rPr>
              <a:t>1</a:t>
            </a:r>
            <a:r>
              <a:rPr lang="en-US" altLang="en-JO" sz="2000">
                <a:cs typeface="Times New Roman" panose="02020603050405020304" pitchFamily="18" charset="0"/>
              </a:rPr>
              <a:t>|| ||</a:t>
            </a:r>
            <a:r>
              <a:rPr lang="en-US" altLang="en-JO" sz="2000" i="1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>
                <a:cs typeface="Times New Roman" panose="02020603050405020304" pitchFamily="18" charset="0"/>
              </a:rPr>
              <a:t>2</a:t>
            </a:r>
            <a:r>
              <a:rPr lang="en-US" altLang="en-JO" sz="2000">
                <a:cs typeface="Times New Roman" panose="02020603050405020304" pitchFamily="18" charset="0"/>
              </a:rPr>
              <a:t>|| , </a:t>
            </a:r>
          </a:p>
          <a:p>
            <a:pPr lvl="1" algn="just">
              <a:buFont typeface="Wingdings" pitchFamily="2" charset="2"/>
              <a:buNone/>
            </a:pPr>
            <a:r>
              <a:rPr lang="en-US" altLang="en-JO" sz="2000">
                <a:cs typeface="Times New Roman" panose="02020603050405020304" pitchFamily="18" charset="0"/>
              </a:rPr>
              <a:t>   where </a:t>
            </a:r>
            <a:r>
              <a:rPr lang="en-US" altLang="en-JO" sz="2000">
                <a:cs typeface="Times New Roman" panose="02020603050405020304" pitchFamily="18" charset="0"/>
                <a:sym typeface="Symbol" pitchFamily="2" charset="2"/>
              </a:rPr>
              <a:t></a:t>
            </a:r>
            <a:r>
              <a:rPr lang="en-US" altLang="en-JO" sz="2000">
                <a:cs typeface="Times New Roman" panose="02020603050405020304" pitchFamily="18" charset="0"/>
              </a:rPr>
              <a:t> indicates vector dot product, ||</a:t>
            </a:r>
            <a:r>
              <a:rPr lang="en-US" altLang="en-JO" sz="2000" i="1">
                <a:cs typeface="Times New Roman" panose="02020603050405020304" pitchFamily="18" charset="0"/>
              </a:rPr>
              <a:t>d</a:t>
            </a:r>
            <a:r>
              <a:rPr lang="en-US" altLang="en-JO" sz="2000">
                <a:cs typeface="Times New Roman" panose="02020603050405020304" pitchFamily="18" charset="0"/>
              </a:rPr>
              <a:t>|: the length of vector </a:t>
            </a:r>
            <a:r>
              <a:rPr lang="en-US" altLang="en-JO" sz="2000" i="1">
                <a:cs typeface="Times New Roman" panose="02020603050405020304" pitchFamily="18" charset="0"/>
              </a:rPr>
              <a:t>d</a:t>
            </a:r>
          </a:p>
          <a:p>
            <a:pPr lvl="1" algn="just">
              <a:buFont typeface="Wingdings" pitchFamily="2" charset="2"/>
              <a:buNone/>
            </a:pPr>
            <a:endParaRPr lang="en-US" altLang="en-JO" sz="2000" i="1">
              <a:cs typeface="Times New Roman" panose="02020603050405020304" pitchFamily="18" charset="0"/>
            </a:endParaRPr>
          </a:p>
          <a:p>
            <a:pPr algn="just"/>
            <a:r>
              <a:rPr lang="en-US" altLang="en-JO" sz="2000">
                <a:cs typeface="Times New Roman" panose="02020603050405020304" pitchFamily="18" charset="0"/>
              </a:rPr>
              <a:t>Ex: Find the </a:t>
            </a:r>
            <a:r>
              <a:rPr lang="en-US" altLang="en-JO" sz="2000" b="1">
                <a:cs typeface="Times New Roman" panose="02020603050405020304" pitchFamily="18" charset="0"/>
              </a:rPr>
              <a:t>similarity</a:t>
            </a:r>
            <a:r>
              <a:rPr lang="en-US" altLang="en-JO" sz="2000">
                <a:cs typeface="Times New Roman" panose="02020603050405020304" pitchFamily="18" charset="0"/>
              </a:rPr>
              <a:t> between documents 1 and 2.</a:t>
            </a:r>
          </a:p>
          <a:p>
            <a:pPr algn="just"/>
            <a:endParaRPr lang="en-US" altLang="en-JO" sz="2000">
              <a:cs typeface="Times New Roman" panose="02020603050405020304" pitchFamily="18" charset="0"/>
            </a:endParaRPr>
          </a:p>
          <a:p>
            <a:pPr lvl="1" algn="just">
              <a:buFont typeface="Wingdings" pitchFamily="2" charset="2"/>
              <a:buNone/>
            </a:pPr>
            <a:r>
              <a:rPr lang="en-US" altLang="en-JO" sz="2000" i="1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>
                <a:cs typeface="Times New Roman" panose="02020603050405020304" pitchFamily="18" charset="0"/>
              </a:rPr>
              <a:t>1</a:t>
            </a:r>
            <a:r>
              <a:rPr lang="en-US" altLang="en-JO" sz="2000" i="1">
                <a:cs typeface="Times New Roman" panose="02020603050405020304" pitchFamily="18" charset="0"/>
              </a:rPr>
              <a:t> </a:t>
            </a:r>
            <a:r>
              <a:rPr lang="en-US" altLang="en-JO" sz="2000" b="1">
                <a:cs typeface="Times New Roman" panose="02020603050405020304" pitchFamily="18" charset="0"/>
              </a:rPr>
              <a:t>=  </a:t>
            </a:r>
            <a:r>
              <a:rPr lang="en-US" altLang="en-JO" sz="2000">
                <a:cs typeface="Times New Roman" panose="02020603050405020304" pitchFamily="18" charset="0"/>
              </a:rPr>
              <a:t>(5, 0, 3, 0, 2, 0, 0, 2, 0, 0)</a:t>
            </a:r>
          </a:p>
          <a:p>
            <a:pPr lvl="1" algn="just">
              <a:buFont typeface="Wingdings" pitchFamily="2" charset="2"/>
              <a:buNone/>
            </a:pPr>
            <a:r>
              <a:rPr lang="en-US" altLang="en-JO" sz="2000" i="1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>
                <a:cs typeface="Times New Roman" panose="02020603050405020304" pitchFamily="18" charset="0"/>
              </a:rPr>
              <a:t>2</a:t>
            </a:r>
            <a:r>
              <a:rPr lang="en-US" altLang="en-JO" sz="2000" b="1">
                <a:cs typeface="Times New Roman" panose="02020603050405020304" pitchFamily="18" charset="0"/>
              </a:rPr>
              <a:t> =  </a:t>
            </a:r>
            <a:r>
              <a:rPr lang="en-US" altLang="en-JO" sz="2000">
                <a:cs typeface="Times New Roman" panose="02020603050405020304" pitchFamily="18" charset="0"/>
              </a:rPr>
              <a:t>(3, 0, 2, 0, 1, 1, 0, 1, 0, 1)</a:t>
            </a:r>
          </a:p>
          <a:p>
            <a:pPr lvl="1" algn="just">
              <a:buFont typeface="Wingdings" pitchFamily="2" charset="2"/>
              <a:buNone/>
            </a:pPr>
            <a:endParaRPr lang="en-US" altLang="en-JO" sz="2000">
              <a:cs typeface="Times New Roman" panose="02020603050405020304" pitchFamily="18" charset="0"/>
            </a:endParaRPr>
          </a:p>
          <a:p>
            <a:pPr lvl="1" algn="just">
              <a:buFont typeface="Wingdings" pitchFamily="2" charset="2"/>
              <a:buNone/>
            </a:pPr>
            <a:r>
              <a:rPr lang="en-US" altLang="en-JO" sz="2000" i="1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>
                <a:cs typeface="Times New Roman" panose="02020603050405020304" pitchFamily="18" charset="0"/>
              </a:rPr>
              <a:t>1</a:t>
            </a:r>
            <a:r>
              <a:rPr lang="en-US" altLang="en-JO" sz="2000">
                <a:cs typeface="Times New Roman" panose="02020603050405020304" pitchFamily="18" charset="0"/>
                <a:sym typeface="Symbol" pitchFamily="2" charset="2"/>
              </a:rPr>
              <a:t></a:t>
            </a:r>
            <a:r>
              <a:rPr lang="en-US" altLang="en-JO" sz="2000" i="1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>
                <a:cs typeface="Times New Roman" panose="02020603050405020304" pitchFamily="18" charset="0"/>
              </a:rPr>
              <a:t>2 </a:t>
            </a:r>
            <a:r>
              <a:rPr lang="en-US" altLang="en-JO" sz="2000">
                <a:cs typeface="Times New Roman" panose="02020603050405020304" pitchFamily="18" charset="0"/>
              </a:rPr>
              <a:t>= 5*3+0*0+3*2+0*0+2*1+0*1+0*1+2*1+0*0+0*1 = 25</a:t>
            </a:r>
          </a:p>
          <a:p>
            <a:pPr lvl="1" algn="just">
              <a:buFont typeface="Wingdings" pitchFamily="2" charset="2"/>
              <a:buNone/>
            </a:pPr>
            <a:r>
              <a:rPr lang="en-US" altLang="en-JO" sz="2000">
                <a:cs typeface="Times New Roman" panose="02020603050405020304" pitchFamily="18" charset="0"/>
              </a:rPr>
              <a:t>||</a:t>
            </a:r>
            <a:r>
              <a:rPr lang="en-US" altLang="en-JO" sz="2000" i="1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>
                <a:cs typeface="Times New Roman" panose="02020603050405020304" pitchFamily="18" charset="0"/>
              </a:rPr>
              <a:t>1</a:t>
            </a:r>
            <a:r>
              <a:rPr lang="en-US" altLang="en-JO" sz="2000">
                <a:cs typeface="Times New Roman" panose="02020603050405020304" pitchFamily="18" charset="0"/>
              </a:rPr>
              <a:t>||= (5*5+0*0+3*3+0*0+2*2+0*0+0*0+2*2+0*0+0*0)</a:t>
            </a:r>
            <a:r>
              <a:rPr lang="en-US" altLang="en-JO" sz="2000" b="1" baseline="30000">
                <a:cs typeface="Times New Roman" panose="02020603050405020304" pitchFamily="18" charset="0"/>
              </a:rPr>
              <a:t>0.5</a:t>
            </a:r>
            <a:r>
              <a:rPr lang="en-US" altLang="en-JO" sz="2000">
                <a:cs typeface="Times New Roman" panose="02020603050405020304" pitchFamily="18" charset="0"/>
              </a:rPr>
              <a:t>=(42)</a:t>
            </a:r>
            <a:r>
              <a:rPr lang="en-US" altLang="en-JO" sz="2000" b="1" baseline="30000">
                <a:cs typeface="Times New Roman" panose="02020603050405020304" pitchFamily="18" charset="0"/>
              </a:rPr>
              <a:t>0.5</a:t>
            </a:r>
            <a:r>
              <a:rPr lang="en-US" altLang="en-JO" sz="2000">
                <a:cs typeface="Times New Roman" panose="02020603050405020304" pitchFamily="18" charset="0"/>
              </a:rPr>
              <a:t>  = 6.481</a:t>
            </a:r>
          </a:p>
          <a:p>
            <a:pPr lvl="1" algn="just">
              <a:buFont typeface="Wingdings" pitchFamily="2" charset="2"/>
              <a:buNone/>
            </a:pPr>
            <a:r>
              <a:rPr lang="en-US" altLang="en-JO" sz="2000">
                <a:cs typeface="Times New Roman" panose="02020603050405020304" pitchFamily="18" charset="0"/>
              </a:rPr>
              <a:t>||</a:t>
            </a:r>
            <a:r>
              <a:rPr lang="en-US" altLang="en-JO" sz="2000" i="1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>
                <a:cs typeface="Times New Roman" panose="02020603050405020304" pitchFamily="18" charset="0"/>
              </a:rPr>
              <a:t>2</a:t>
            </a:r>
            <a:r>
              <a:rPr lang="en-US" altLang="en-JO" sz="2000">
                <a:cs typeface="Times New Roman" panose="02020603050405020304" pitchFamily="18" charset="0"/>
              </a:rPr>
              <a:t>||= (3*3+0*0+2*2+0*0+1*1+1*1+0*0+1*1+0*0+1*1)</a:t>
            </a:r>
            <a:r>
              <a:rPr lang="en-US" altLang="en-JO" sz="2000" b="1" baseline="30000">
                <a:cs typeface="Times New Roman" panose="02020603050405020304" pitchFamily="18" charset="0"/>
              </a:rPr>
              <a:t>0.5</a:t>
            </a:r>
            <a:r>
              <a:rPr lang="en-US" altLang="en-JO" sz="2000">
                <a:cs typeface="Times New Roman" panose="02020603050405020304" pitchFamily="18" charset="0"/>
              </a:rPr>
              <a:t>=(17)</a:t>
            </a:r>
            <a:r>
              <a:rPr lang="en-US" altLang="en-JO" sz="2000" b="1" baseline="30000">
                <a:cs typeface="Times New Roman" panose="02020603050405020304" pitchFamily="18" charset="0"/>
              </a:rPr>
              <a:t>0.5</a:t>
            </a:r>
            <a:r>
              <a:rPr lang="en-US" altLang="en-JO" sz="2000">
                <a:cs typeface="Times New Roman" panose="02020603050405020304" pitchFamily="18" charset="0"/>
              </a:rPr>
              <a:t>       = 4.12</a:t>
            </a:r>
          </a:p>
          <a:p>
            <a:pPr lvl="1" algn="just">
              <a:buFont typeface="Wingdings" pitchFamily="2" charset="2"/>
              <a:buNone/>
            </a:pPr>
            <a:r>
              <a:rPr lang="en-US" altLang="en-JO" sz="2000">
                <a:cs typeface="Times New Roman" panose="02020603050405020304" pitchFamily="18" charset="0"/>
              </a:rPr>
              <a:t>cos(</a:t>
            </a:r>
            <a:r>
              <a:rPr lang="en-US" altLang="en-JO" sz="2000" i="1">
                <a:cs typeface="Times New Roman" panose="02020603050405020304" pitchFamily="18" charset="0"/>
              </a:rPr>
              <a:t>d</a:t>
            </a:r>
            <a:r>
              <a:rPr lang="en-US" altLang="en-JO" sz="2000" i="1" baseline="-30000">
                <a:cs typeface="Times New Roman" panose="02020603050405020304" pitchFamily="18" charset="0"/>
              </a:rPr>
              <a:t>1</a:t>
            </a:r>
            <a:r>
              <a:rPr lang="en-US" altLang="en-JO" sz="2000" i="1">
                <a:cs typeface="Times New Roman" panose="02020603050405020304" pitchFamily="18" charset="0"/>
              </a:rPr>
              <a:t>, d</a:t>
            </a:r>
            <a:r>
              <a:rPr lang="en-US" altLang="en-JO" sz="2000" i="1" baseline="-30000">
                <a:cs typeface="Times New Roman" panose="02020603050405020304" pitchFamily="18" charset="0"/>
              </a:rPr>
              <a:t>2</a:t>
            </a:r>
            <a:r>
              <a:rPr lang="en-US" altLang="en-JO" sz="2000">
                <a:cs typeface="Times New Roman" panose="02020603050405020304" pitchFamily="18" charset="0"/>
              </a:rPr>
              <a:t> ) = 0.94</a:t>
            </a:r>
            <a:endParaRPr lang="en-US" altLang="en-JO" sz="2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96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Knowing Your Data (Data Visualization)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279871">
            <a:off x="2385133" y="5261535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3">
            <a:extLst>
              <a:ext uri="{FF2B5EF4-FFF2-40B4-BE49-F238E27FC236}">
                <a16:creationId xmlns:a16="http://schemas.microsoft.com/office/drawing/2014/main" id="{31C3076E-800D-1F83-3584-72DB4D26AA17}"/>
              </a:ext>
            </a:extLst>
          </p:cNvPr>
          <p:cNvSpPr txBox="1">
            <a:spLocks noChangeArrowheads="1"/>
          </p:cNvSpPr>
          <p:nvPr/>
        </p:nvSpPr>
        <p:spPr>
          <a:xfrm>
            <a:off x="657994" y="1663325"/>
            <a:ext cx="6021102" cy="4433241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en-JO" sz="2400" dirty="0"/>
              <a:t>Data Objects and Attribute Types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Basic Statistical Descriptions of Data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Data Visualization</a:t>
            </a:r>
          </a:p>
          <a:p>
            <a:pPr>
              <a:lnSpc>
                <a:spcPct val="200000"/>
              </a:lnSpc>
            </a:pPr>
            <a:r>
              <a:rPr lang="en-US" altLang="en-JO" sz="2400" dirty="0"/>
              <a:t>Measuring Data Similarity and Dissimilarity</a:t>
            </a:r>
          </a:p>
          <a:p>
            <a:pPr>
              <a:lnSpc>
                <a:spcPct val="200000"/>
              </a:lnSpc>
            </a:pPr>
            <a:r>
              <a:rPr lang="en-US" altLang="en-JO" sz="2400" b="1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40410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04731" y="380770"/>
            <a:ext cx="6431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0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0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E7AD1D55-CA0B-A708-01C2-0EC3EC1E1D95}"/>
              </a:ext>
            </a:extLst>
          </p:cNvPr>
          <p:cNvSpPr txBox="1">
            <a:spLocks noChangeArrowheads="1"/>
          </p:cNvSpPr>
          <p:nvPr/>
        </p:nvSpPr>
        <p:spPr>
          <a:xfrm>
            <a:off x="2517352" y="1371219"/>
            <a:ext cx="9294730" cy="453982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en-JO" sz="2400" dirty="0"/>
              <a:t>Data attribute types: nominal, binary, ordinal, interval-scaled, ratio-scaled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en-JO" sz="2400" dirty="0"/>
              <a:t>Many types of data sets, e.g., numerical, text, graph, Web, image.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en-JO" sz="2400" dirty="0"/>
              <a:t>Gain insight into the data by: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altLang="en-JO" dirty="0"/>
              <a:t>Basic statistical data description: central tendency, dispersion,  graphical displays</a:t>
            </a:r>
          </a:p>
          <a:p>
            <a:pPr lvl="1">
              <a:lnSpc>
                <a:spcPct val="110000"/>
              </a:lnSpc>
              <a:spcBef>
                <a:spcPts val="0"/>
              </a:spcBef>
            </a:pPr>
            <a:r>
              <a:rPr lang="en-US" altLang="en-JO" dirty="0"/>
              <a:t>Data visualization: map data onto graphical primitives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altLang="en-JO" dirty="0"/>
              <a:t>Measure data similarity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en-JO" sz="2400" dirty="0"/>
              <a:t>Many methods have been developed but still an active area of research.</a:t>
            </a:r>
          </a:p>
        </p:txBody>
      </p:sp>
    </p:spTree>
    <p:extLst>
      <p:ext uri="{BB962C8B-B14F-4D97-AF65-F5344CB8AC3E}">
        <p14:creationId xmlns:p14="http://schemas.microsoft.com/office/powerpoint/2010/main" val="313739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71061" y="381000"/>
            <a:ext cx="11449878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 -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66630" y="652179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4" name="Picture 3" descr="A computer screen with text&#10;&#10;Description automatically generated">
            <a:extLst>
              <a:ext uri="{FF2B5EF4-FFF2-40B4-BE49-F238E27FC236}">
                <a16:creationId xmlns:a16="http://schemas.microsoft.com/office/drawing/2014/main" id="{5D280948-F62F-089D-FEED-AD1BDA60F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443" y="2033025"/>
            <a:ext cx="8473114" cy="279195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98871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461" y="1371600"/>
            <a:ext cx="9230139" cy="493712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Creating visualizations: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7949EA-9C72-E785-6DDC-A6BFEB8BA29D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58B334-A20A-22A0-C81F-D82A105985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4665" y="1863746"/>
            <a:ext cx="8069417" cy="4325711"/>
          </a:xfrm>
          <a:prstGeom prst="rect">
            <a:avLst/>
          </a:prstGeom>
          <a:ln>
            <a:solidFill>
              <a:srgbClr val="404040"/>
            </a:solidFill>
          </a:ln>
        </p:spPr>
      </p:pic>
    </p:spTree>
    <p:extLst>
      <p:ext uri="{BB962C8B-B14F-4D97-AF65-F5344CB8AC3E}">
        <p14:creationId xmlns:p14="http://schemas.microsoft.com/office/powerpoint/2010/main" val="394383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5704" y="1371600"/>
            <a:ext cx="9269896" cy="493712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Report View: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16CA28-4752-11D6-FCA8-4ED535341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4263" y="2042074"/>
            <a:ext cx="7479337" cy="4126468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3B419D5A-B5D6-4F14-5D0B-FDB1307D119A}"/>
              </a:ext>
            </a:extLst>
          </p:cNvPr>
          <p:cNvSpPr txBox="1">
            <a:spLocks/>
          </p:cNvSpPr>
          <p:nvPr/>
        </p:nvSpPr>
        <p:spPr>
          <a:xfrm>
            <a:off x="357809" y="381000"/>
            <a:ext cx="11463130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kern="1200" cap="none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algn="ctr"/>
            <a:r>
              <a:rPr lang="en-US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8D2A30-5E84-EE46-32A2-409402951600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149610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9443" y="1295400"/>
            <a:ext cx="9336157" cy="51054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Choosing a Visualization: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328B65-11F0-A23D-42CE-3BF1D256C6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295" y="1893476"/>
            <a:ext cx="2603500" cy="4300497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D23DE1-2DAC-66E4-A8E6-9DB357C2B4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0039" y="1877147"/>
            <a:ext cx="3708400" cy="4300497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3C4A2174-FC7A-B722-061B-D565A126F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422270-B6B9-FFF4-C4F5-E2A3B477D708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76574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95400"/>
            <a:ext cx="9296400" cy="506146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Filtering Data: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D7D14C-3F3A-CB4E-0346-4A2ED5D712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1329" y="1880507"/>
            <a:ext cx="3247324" cy="4139293"/>
          </a:xfrm>
          <a:prstGeom prst="rect">
            <a:avLst/>
          </a:prstGeom>
          <a:ln>
            <a:solidFill>
              <a:srgbClr val="404040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428543C-DC2C-3A21-E531-B58C94079D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5600" y="1416566"/>
            <a:ext cx="4889500" cy="4940300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3FEA3F38-49E2-73E5-C367-172016862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BF1EA1-4416-26F1-0DA4-6974428F5D07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2719442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95400"/>
            <a:ext cx="9296400" cy="501332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Filtering Data: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9EFABF-968A-8CC6-0C19-AF6568EAF1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5652" y="1855304"/>
            <a:ext cx="3845734" cy="4346714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E8A57E89-5667-9B54-CCB0-5C46FA3E9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9BA3DA-2286-0CCF-500D-996076814EB4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287508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7409" y="1295400"/>
            <a:ext cx="9548191" cy="51816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Stacked Bar chart: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054E40-4687-0688-4BB3-B87DBC6DFA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000" y="1916668"/>
            <a:ext cx="7073600" cy="4103132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746E8E93-6324-9C52-C7A9-8E67E2529F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553A67-3203-DBBC-4D81-414A283DFA96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3057746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3183" y="1295400"/>
            <a:ext cx="9402417" cy="501332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Stacked Bar chart (Multiple Dimensions):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D413EE-F551-0CB4-A75B-60B9B97628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4063" y="1916668"/>
            <a:ext cx="7923874" cy="4191000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AF87F2E8-16F2-856D-0CC8-DD8CA6FC2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CD0DA7D-5853-ED9C-B7A9-54B3297D875E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308852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4157" y="1295400"/>
            <a:ext cx="9561443" cy="51054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Stacked Column chart: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F3FABB-9E7A-6C4E-281C-C4E5E50DD6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783" y="1905000"/>
            <a:ext cx="7590084" cy="4305300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1688C1F8-F5DE-EC20-B9D7-8A47D08BA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53EBF4A-20F3-B505-99C4-228F94FCD1D3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3137702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0417" y="1295400"/>
            <a:ext cx="9495183" cy="504144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Stacked Column chart (Multiple Dimensions):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3679F9-80FC-1DEB-191D-FB5CBCD21E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2372" y="1860096"/>
            <a:ext cx="6694856" cy="4315417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1C4F290-9959-4003-4FF7-09CD81D0C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2FAC06-C1DD-295E-73AF-DD7316E152CC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2975714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7165" y="1295400"/>
            <a:ext cx="9508435" cy="51054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Clustered Bar chart: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B49B68-0D75-148F-132B-C733BD6614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6906" y="2057399"/>
            <a:ext cx="7857809" cy="4251327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A81FCCC4-D344-5ECD-70A8-2F5CC1C4D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793648-A99F-98CA-85C2-AC62100F9748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2158871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6922" y="1295400"/>
            <a:ext cx="9468678" cy="51054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Clustered Column chart: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9DD062-6DD5-B60C-6F43-09509BA015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1300" y="1830590"/>
            <a:ext cx="6694004" cy="4423645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AB63A85B-031F-89BE-08C0-45362D6D37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386F283-3909-F64F-8235-AF47801A8ECB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2325894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9687" y="1295400"/>
            <a:ext cx="9375913" cy="501332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Line chart: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449B5D-2149-F81E-BADA-2F39401F8C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580" y="1828800"/>
            <a:ext cx="7222490" cy="4191000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56D3E6C-6F00-913C-7547-2F5D2A03D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833EF1-8654-878D-2454-35A17F59CE9B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1231875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9687" y="1295400"/>
            <a:ext cx="9375913" cy="51054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Area chart: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90E067-577E-01C2-DDD6-7F4A677880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564" y="1828800"/>
            <a:ext cx="7932037" cy="4278868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1A14C1CC-85E9-4713-96C1-CAC28BAC8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BDDF22-4A16-34E1-D999-9DEE5C0F821A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2554999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7600" y="1295400"/>
            <a:ext cx="9398000" cy="51054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Ribbon chart: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831892-B607-A63A-8E4B-3E11FB9970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1916668"/>
            <a:ext cx="7620000" cy="4191000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E6824044-4C4F-753E-263A-6B97CF98A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BE5871-4658-F951-5BC9-914E301E2EB8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206335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6667" y="1295400"/>
            <a:ext cx="9668933" cy="51816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Waterfall chart: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7B8926-DAC9-7390-193D-80F0163712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0" y="1932996"/>
            <a:ext cx="7372350" cy="4191000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3FB8EBC9-C0A4-EBC8-FE8B-415C04B76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D4AC59-6796-12CF-D914-EC4B24AECA49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3678747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733" y="1295400"/>
            <a:ext cx="9685867" cy="501332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Funnel chart: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7CDFC1-16FE-A73C-BC78-FE1BDDAB40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7319" y="1916668"/>
            <a:ext cx="7413625" cy="4191000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6562534-81A7-26F4-93B5-C7E6D20C3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4D1FF9-FDB9-99BA-0D68-1E687E1A565F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2950663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4533" y="1295400"/>
            <a:ext cx="9381067" cy="51816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Scatter Plot: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D5D187-319E-731A-4802-98049D9F98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312" y="1932997"/>
            <a:ext cx="7608888" cy="4203700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15118A2D-8D1F-7307-5FB0-E8FC2D4A1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80B2F9-4C83-5438-2C5E-C5681A5C2D05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1988526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9601200" cy="51054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Pie chart: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66170F-26A6-A753-63D5-0A7859AF2A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379" y="1885950"/>
            <a:ext cx="7022892" cy="4210050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0C672FA-0942-B298-A8CA-D12377536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80C7765-8F9A-97DD-0840-F4E349F2C7A4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2004259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9867" y="1295400"/>
            <a:ext cx="9465733" cy="51054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Donut chart: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371605-59EA-9016-6F36-B0D68F7E46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816100"/>
            <a:ext cx="7467600" cy="4291568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6649D00-0156-CB9B-8A9D-CF24EFA3B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430D45-D32C-306B-0C56-CE16A811D89C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3973611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5333" y="1295400"/>
            <a:ext cx="9330267" cy="51054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 err="1">
                <a:solidFill>
                  <a:srgbClr val="0070C0"/>
                </a:solidFill>
              </a:rPr>
              <a:t>Treemap</a:t>
            </a:r>
            <a:r>
              <a:rPr lang="en-US" sz="2400" b="1" dirty="0">
                <a:solidFill>
                  <a:srgbClr val="0070C0"/>
                </a:solidFill>
              </a:rPr>
              <a:t>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1E6BE6-192E-3487-C978-46415DB489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492" y="1748971"/>
            <a:ext cx="7631323" cy="4254500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AE0702F-16AB-FD24-54C6-E72CB8678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C494FC-2A7B-E091-5356-745223B0F59F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3076287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7467" y="1295400"/>
            <a:ext cx="9618133" cy="501332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Maps: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732FBC-7BF9-6D0C-0AD9-5A1DAC54D0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7912" y="1765322"/>
            <a:ext cx="7496175" cy="4370378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59D64FB9-DF16-63B8-7C7B-17CB94E76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7AA9FC3-29CB-F2D5-8685-9BADF0AD82EA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1276808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5200" y="1295400"/>
            <a:ext cx="9550400" cy="501332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Gauge: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822D64-4475-684C-234E-E94A02BE6E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8953" y="1830614"/>
            <a:ext cx="6954094" cy="4178300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7C093707-A449-3A3B-EEF9-38CEAD55F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1B2B650-921A-8C5C-96A4-02B3C9055979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2526468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1295400"/>
            <a:ext cx="9533467" cy="51054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Card: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7A0476-EECA-97F9-896F-899490F6C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965653"/>
            <a:ext cx="6629400" cy="3746500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36C304CC-A8AD-B3EC-4A33-596204DE6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C56D1CF-43ED-BFA4-9690-88810D467788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502432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5333" y="1295400"/>
            <a:ext cx="9330267" cy="501332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Key performance indicators (KPI):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00A1ED-A4F8-248E-26A1-AA4D475776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8538" y="2052740"/>
            <a:ext cx="7094925" cy="3939846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724DF587-9935-2361-A286-4F27D13DD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826435-C92C-42EB-BDAB-7F26CCE0D7A7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3541749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8133" y="1295400"/>
            <a:ext cx="9787467" cy="51816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Formatting Features: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281117-72E2-8B92-D593-4568E782D7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0960" y="1840467"/>
            <a:ext cx="3548743" cy="4636533"/>
          </a:xfrm>
          <a:prstGeom prst="rect">
            <a:avLst/>
          </a:prstGeom>
          <a:ln>
            <a:solidFill>
              <a:srgbClr val="404040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9E7C48-10A0-1A8D-06D8-32351CDA95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6898" y="1576058"/>
            <a:ext cx="3979333" cy="2261605"/>
          </a:xfrm>
          <a:prstGeom prst="rect">
            <a:avLst/>
          </a:prstGeom>
          <a:ln>
            <a:solidFill>
              <a:srgbClr val="404040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147F868-C1DF-6C5A-E1F8-4B169B87E1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6898" y="3937326"/>
            <a:ext cx="3979333" cy="2463475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28A10F2F-A8C1-8AD8-DE4B-5BB71D494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369E7EF-9670-5722-7A2B-59A941A9FF35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3584521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2933" y="1295400"/>
            <a:ext cx="9482667" cy="501332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Formatting Features: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863EC3-8295-781E-2E66-DDDF74066A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7251" y="1940981"/>
            <a:ext cx="3149600" cy="4254502"/>
          </a:xfrm>
          <a:prstGeom prst="rect">
            <a:avLst/>
          </a:prstGeom>
          <a:ln>
            <a:solidFill>
              <a:srgbClr val="404040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A384FD2-AF4A-F0E6-EFF9-F9689932AB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9228" y="1940981"/>
            <a:ext cx="4071256" cy="2526822"/>
          </a:xfrm>
          <a:prstGeom prst="rect">
            <a:avLst/>
          </a:prstGeom>
          <a:ln>
            <a:solidFill>
              <a:srgbClr val="404040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E9DEC61-1223-3DF5-0EBD-ABD14DF14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6637" y="4647746"/>
            <a:ext cx="4071257" cy="1639813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321043F-1402-6C0B-67AB-601D486C5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0A68728-7552-2198-B213-376D36473BBF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1264922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3600" y="1295400"/>
            <a:ext cx="9652000" cy="51054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Dashboard:</a:t>
            </a:r>
          </a:p>
          <a:p>
            <a:pPr marL="0" indent="0" algn="just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20A017-F496-D9EB-2222-FB63AE7D4F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349" y="1828800"/>
            <a:ext cx="7600952" cy="4278868"/>
          </a:xfrm>
          <a:prstGeom prst="rect">
            <a:avLst/>
          </a:prstGeom>
          <a:ln>
            <a:solidFill>
              <a:srgbClr val="404040"/>
            </a:solidFill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74A5AA4-18FC-97CC-5054-9D368A5D0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695E3E-6209-1DC4-124E-8EDFADF645FF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2261221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15D5D90-1A71-4B4A-EF1B-D4F8A18131C6}"/>
              </a:ext>
            </a:extLst>
          </p:cNvPr>
          <p:cNvSpPr txBox="1"/>
          <p:nvPr/>
        </p:nvSpPr>
        <p:spPr>
          <a:xfrm>
            <a:off x="14886214" y="4098471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02B734-4F29-E3AD-F030-46A42393A14B}"/>
              </a:ext>
            </a:extLst>
          </p:cNvPr>
          <p:cNvSpPr txBox="1"/>
          <p:nvPr/>
        </p:nvSpPr>
        <p:spPr>
          <a:xfrm>
            <a:off x="15914914" y="16329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7D42C0-948A-AC7A-7D14-0F52792040B5}"/>
              </a:ext>
            </a:extLst>
          </p:cNvPr>
          <p:cNvSpPr txBox="1"/>
          <p:nvPr/>
        </p:nvSpPr>
        <p:spPr>
          <a:xfrm>
            <a:off x="14510657" y="-718457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n-JO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74A5AA4-18FC-97CC-5054-9D368A5D0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809" y="381000"/>
            <a:ext cx="11463130" cy="106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Visualization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EFCEF04-0BE5-CECA-2428-7E380FAA9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1040" y="3997227"/>
            <a:ext cx="9736667" cy="235001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248E533-6307-D997-056F-0658FDAC55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2747" y="1580082"/>
            <a:ext cx="4874960" cy="23500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7120BE4-C8AB-CA0F-D2A7-93ED7FAA72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1039" y="1580082"/>
            <a:ext cx="4861707" cy="235001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8172426-55A4-11A7-AB2B-F27CDBB0D8C5}"/>
              </a:ext>
            </a:extLst>
          </p:cNvPr>
          <p:cNvSpPr txBox="1"/>
          <p:nvPr/>
        </p:nvSpPr>
        <p:spPr>
          <a:xfrm>
            <a:off x="10190342" y="6512639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b="1" dirty="0"/>
              <a:t>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1838436719"/>
      </p:ext>
    </p:extLst>
  </p:cSld>
  <p:clrMapOvr>
    <a:masterClrMapping/>
  </p:clrMapOvr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SavonVTI">
  <a:themeElements>
    <a:clrScheme name="">
      <a:dk1>
        <a:srgbClr val="000000"/>
      </a:dk1>
      <a:lt1>
        <a:srgbClr val="FFFFFF"/>
      </a:lt1>
      <a:dk2>
        <a:srgbClr val="41242D"/>
      </a:dk2>
      <a:lt2>
        <a:srgbClr val="E2E2E8"/>
      </a:lt2>
      <a:accent1>
        <a:srgbClr val="A5A27D"/>
      </a:accent1>
      <a:accent2>
        <a:srgbClr val="B79A7A"/>
      </a:accent2>
      <a:accent3>
        <a:srgbClr val="C2948F"/>
      </a:accent3>
      <a:accent4>
        <a:srgbClr val="BA7F91"/>
      </a:accent4>
      <a:accent5>
        <a:srgbClr val="C390B5"/>
      </a:accent5>
      <a:accent6>
        <a:srgbClr val="B17FBA"/>
      </a:accent6>
      <a:hlink>
        <a:srgbClr val="6D71B0"/>
      </a:hlink>
      <a:folHlink>
        <a:srgbClr val="7F7F7F"/>
      </a:folHlink>
    </a:clrScheme>
    <a:fontScheme name="Savon">
      <a:majorFont>
        <a:latin typeface="Garamon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ic-Corporate_Teach a Course_04_Win32_MO - v4" id="{2AE1B83A-9721-4EF8-B275-2624D019C8C0}" vid="{8CDF83C5-BCF3-42CE-9DDC-151D6253CC44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1242D"/>
    </a:dk2>
    <a:lt2>
      <a:srgbClr val="E2E2E8"/>
    </a:lt2>
    <a:accent1>
      <a:srgbClr val="A5A27D"/>
    </a:accent1>
    <a:accent2>
      <a:srgbClr val="B79A7A"/>
    </a:accent2>
    <a:accent3>
      <a:srgbClr val="C2948F"/>
    </a:accent3>
    <a:accent4>
      <a:srgbClr val="BA7F91"/>
    </a:accent4>
    <a:accent5>
      <a:srgbClr val="C390B5"/>
    </a:accent5>
    <a:accent6>
      <a:srgbClr val="B17FBA"/>
    </a:accent6>
    <a:hlink>
      <a:srgbClr val="6D71B0"/>
    </a:hlink>
    <a:folHlink>
      <a:srgbClr val="7F7F7F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4FC35BC-4102-46A0-8862-A7D48DE78893}"/>
</file>

<file path=customXml/itemProps3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7256</TotalTime>
  <Words>3526</Words>
  <Application>Microsoft Macintosh PowerPoint</Application>
  <PresentationFormat>Widescreen</PresentationFormat>
  <Paragraphs>728</Paragraphs>
  <Slides>82</Slides>
  <Notes>81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8</vt:i4>
      </vt:variant>
      <vt:variant>
        <vt:lpstr>Slide Titles</vt:lpstr>
      </vt:variant>
      <vt:variant>
        <vt:i4>82</vt:i4>
      </vt:variant>
    </vt:vector>
  </HeadingPairs>
  <TitlesOfParts>
    <vt:vector size="107" baseType="lpstr">
      <vt:lpstr>Agency FB</vt:lpstr>
      <vt:lpstr>Andalus</vt:lpstr>
      <vt:lpstr>Arial</vt:lpstr>
      <vt:lpstr>Calibri</vt:lpstr>
      <vt:lpstr>Calibri Light</vt:lpstr>
      <vt:lpstr>Garamond</vt:lpstr>
      <vt:lpstr>Majalla UI</vt:lpstr>
      <vt:lpstr>Roboto Light</vt:lpstr>
      <vt:lpstr>Symbol</vt:lpstr>
      <vt:lpstr>Tahoma</vt:lpstr>
      <vt:lpstr>Tajawal Medium</vt:lpstr>
      <vt:lpstr>Times New Roman</vt:lpstr>
      <vt:lpstr>Wingdings</vt:lpstr>
      <vt:lpstr>2_Office Theme</vt:lpstr>
      <vt:lpstr>3_Office Theme</vt:lpstr>
      <vt:lpstr>4_Office Theme</vt:lpstr>
      <vt:lpstr>SavonVTI</vt:lpstr>
      <vt:lpstr>Clip</vt:lpstr>
      <vt:lpstr>Visio</vt:lpstr>
      <vt:lpstr>Document</vt:lpstr>
      <vt:lpstr>Microsoft Equation 3.0</vt:lpstr>
      <vt:lpstr>Equation</vt:lpstr>
      <vt:lpstr>Chart</vt:lpstr>
      <vt:lpstr>SmartDraw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Data Visualization - Practice</vt:lpstr>
      <vt:lpstr>Data Visualization</vt:lpstr>
      <vt:lpstr>PowerPoint Presentation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  <vt:lpstr>Data Visualization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a34741</cp:lastModifiedBy>
  <cp:revision>1201</cp:revision>
  <dcterms:created xsi:type="dcterms:W3CDTF">2020-09-29T10:23:33Z</dcterms:created>
  <dcterms:modified xsi:type="dcterms:W3CDTF">2026-01-22T16:09:18Z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