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333" r:id="rId5"/>
    <p:sldId id="334" r:id="rId6"/>
    <p:sldId id="260" r:id="rId7"/>
    <p:sldId id="335" r:id="rId8"/>
    <p:sldId id="262" r:id="rId9"/>
    <p:sldId id="319" r:id="rId10"/>
    <p:sldId id="320" r:id="rId11"/>
    <p:sldId id="321" r:id="rId12"/>
    <p:sldId id="263" r:id="rId13"/>
    <p:sldId id="328" r:id="rId14"/>
    <p:sldId id="336" r:id="rId15"/>
    <p:sldId id="264" r:id="rId16"/>
    <p:sldId id="265" r:id="rId17"/>
    <p:sldId id="326" r:id="rId18"/>
    <p:sldId id="322" r:id="rId19"/>
    <p:sldId id="337" r:id="rId20"/>
    <p:sldId id="266" r:id="rId21"/>
    <p:sldId id="267" r:id="rId22"/>
    <p:sldId id="330" r:id="rId23"/>
    <p:sldId id="342" r:id="rId24"/>
    <p:sldId id="268" r:id="rId25"/>
    <p:sldId id="323" r:id="rId26"/>
    <p:sldId id="338" r:id="rId27"/>
    <p:sldId id="324" r:id="rId28"/>
    <p:sldId id="339" r:id="rId29"/>
    <p:sldId id="340" r:id="rId30"/>
    <p:sldId id="269" r:id="rId31"/>
    <p:sldId id="331" r:id="rId32"/>
    <p:sldId id="270" r:id="rId33"/>
    <p:sldId id="271" r:id="rId34"/>
    <p:sldId id="272" r:id="rId35"/>
    <p:sldId id="332" r:id="rId36"/>
    <p:sldId id="341" r:id="rId37"/>
    <p:sldId id="273" r:id="rId38"/>
    <p:sldId id="276" r:id="rId39"/>
    <p:sldId id="277" r:id="rId40"/>
    <p:sldId id="343" r:id="rId41"/>
    <p:sldId id="30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8/5/2022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8/5/2022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Badur elgasim</a:t>
            </a:r>
          </a:p>
          <a:p>
            <a:r>
              <a:rPr lang="en-US" sz="2800" b="1" dirty="0" smtClean="0">
                <a:solidFill>
                  <a:srgbClr val="FF9518"/>
                </a:solidFill>
                <a:latin typeface="Tajawal Medium" panose="00000600000000000000" pitchFamily="2" charset="-78"/>
                <a:cs typeface="Tajawal Medium" panose="00000600000000000000" pitchFamily="2" charset="-78"/>
              </a:rPr>
              <a:t>Lecture 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743826" y="3379386"/>
            <a:ext cx="8370655"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endParaRPr lang="ar-SA" sz="3200" b="1" dirty="0" smtClean="0">
              <a:latin typeface="Tajawal Medium" panose="00000600000000000000" pitchFamily="2" charset="-78"/>
              <a:cs typeface="Tajawal Medium" panose="00000600000000000000" pitchFamily="2" charset="-78"/>
            </a:endParaRPr>
          </a:p>
          <a:p>
            <a:r>
              <a:rPr lang="en-US" sz="3200" b="1" dirty="0"/>
              <a:t>International Human Resource Management</a:t>
            </a:r>
            <a:endParaRPr lang="en-US" sz="3200" b="1" dirty="0" smtClean="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317532" y="1705972"/>
            <a:ext cx="11735681"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The Transition From a Domestic to an International Position</a:t>
            </a:r>
          </a:p>
        </p:txBody>
      </p:sp>
      <p:sp>
        <p:nvSpPr>
          <p:cNvPr id="7" name="Rectangle 6"/>
          <p:cNvSpPr/>
          <p:nvPr/>
        </p:nvSpPr>
        <p:spPr>
          <a:xfrm>
            <a:off x="317532" y="2519828"/>
            <a:ext cx="4687309"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Recruitment and Selection</a:t>
            </a:r>
          </a:p>
        </p:txBody>
      </p:sp>
      <p:sp>
        <p:nvSpPr>
          <p:cNvPr id="8" name="Rectangle 7"/>
          <p:cNvSpPr/>
          <p:nvPr/>
        </p:nvSpPr>
        <p:spPr>
          <a:xfrm>
            <a:off x="312754" y="3274462"/>
            <a:ext cx="11740459"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Product Life Cycle and International Human Resource Management</a:t>
            </a:r>
          </a:p>
        </p:txBody>
      </p:sp>
      <p:sp>
        <p:nvSpPr>
          <p:cNvPr id="9" name="Rectangle 8"/>
          <p:cNvSpPr/>
          <p:nvPr/>
        </p:nvSpPr>
        <p:spPr>
          <a:xfrm>
            <a:off x="312755" y="4102353"/>
            <a:ext cx="11879245"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International Management and Intercultural Training and Preparation</a:t>
            </a:r>
          </a:p>
        </p:txBody>
      </p:sp>
      <p:pic>
        <p:nvPicPr>
          <p:cNvPr id="10" name="Picture 9"/>
          <p:cNvPicPr>
            <a:picLocks noChangeAspect="1"/>
          </p:cNvPicPr>
          <p:nvPr/>
        </p:nvPicPr>
        <p:blipFill>
          <a:blip r:embed="rId2"/>
          <a:stretch>
            <a:fillRect/>
          </a:stretch>
        </p:blipFill>
        <p:spPr>
          <a:xfrm>
            <a:off x="0" y="0"/>
            <a:ext cx="9533101" cy="1610200"/>
          </a:xfrm>
          <a:prstGeom prst="rect">
            <a:avLst/>
          </a:prstGeom>
        </p:spPr>
      </p:pic>
      <p:sp>
        <p:nvSpPr>
          <p:cNvPr id="12" name="Rectangle 11"/>
          <p:cNvSpPr/>
          <p:nvPr/>
        </p:nvSpPr>
        <p:spPr>
          <a:xfrm>
            <a:off x="312755" y="4930244"/>
            <a:ext cx="469208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Repatriation Problems</a:t>
            </a:r>
          </a:p>
        </p:txBody>
      </p:sp>
      <p:sp>
        <p:nvSpPr>
          <p:cNvPr id="13" name="Rectangle 12"/>
          <p:cNvSpPr/>
          <p:nvPr/>
        </p:nvSpPr>
        <p:spPr>
          <a:xfrm>
            <a:off x="312755" y="5758135"/>
            <a:ext cx="469208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Compensation</a:t>
            </a:r>
          </a:p>
        </p:txBody>
      </p:sp>
      <p:sp>
        <p:nvSpPr>
          <p:cNvPr id="14" name="Rectangle 13"/>
          <p:cNvSpPr/>
          <p:nvPr/>
        </p:nvSpPr>
        <p:spPr>
          <a:xfrm>
            <a:off x="2700338" y="559947"/>
            <a:ext cx="4056993" cy="584775"/>
          </a:xfrm>
          <a:prstGeom prst="rect">
            <a:avLst/>
          </a:prstGeom>
          <a:noFill/>
        </p:spPr>
        <p:txBody>
          <a:bodyPr wrap="square">
            <a:spAutoFit/>
          </a:bodyPr>
          <a:lstStyle/>
          <a:p>
            <a:r>
              <a:rPr lang="en-US" sz="3200" b="1" dirty="0" smtClean="0">
                <a:solidFill>
                  <a:schemeClr val="bg1"/>
                </a:solidFill>
              </a:rPr>
              <a:t>Learning Objective </a:t>
            </a:r>
            <a:endParaRPr lang="en-US" sz="3200" b="1" dirty="0">
              <a:solidFill>
                <a:schemeClr val="bg1"/>
              </a:solidFill>
            </a:endParaRPr>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6" name="Picture 5"/>
          <p:cNvPicPr>
            <a:picLocks noChangeAspect="1"/>
          </p:cNvPicPr>
          <p:nvPr/>
        </p:nvPicPr>
        <p:blipFill>
          <a:blip r:embed="rId3"/>
          <a:stretch>
            <a:fillRect/>
          </a:stretch>
        </p:blipFill>
        <p:spPr>
          <a:xfrm>
            <a:off x="0" y="0"/>
            <a:ext cx="9533101" cy="1610200"/>
          </a:xfrm>
          <a:prstGeom prst="rect">
            <a:avLst/>
          </a:prstGeom>
        </p:spPr>
      </p:pic>
      <p:sp>
        <p:nvSpPr>
          <p:cNvPr id="10" name="TextBox 9"/>
          <p:cNvSpPr txBox="1"/>
          <p:nvPr/>
        </p:nvSpPr>
        <p:spPr>
          <a:xfrm>
            <a:off x="2650377" y="543490"/>
            <a:ext cx="2472152" cy="584775"/>
          </a:xfrm>
          <a:prstGeom prst="rect">
            <a:avLst/>
          </a:prstGeom>
          <a:noFill/>
        </p:spPr>
        <p:txBody>
          <a:bodyPr wrap="none" rtlCol="0">
            <a:spAutoFit/>
          </a:bodyPr>
          <a:lstStyle/>
          <a:p>
            <a:r>
              <a:rPr lang="en-US" sz="3200" b="1" dirty="0" smtClean="0">
                <a:solidFill>
                  <a:schemeClr val="bg1"/>
                </a:solidFill>
                <a:latin typeface="Simplified Arabic" panose="02020603050405020304" pitchFamily="18" charset="-78"/>
                <a:cs typeface="Simplified Arabic" panose="02020603050405020304" pitchFamily="18" charset="-78"/>
              </a:rPr>
              <a:t>Introduction </a:t>
            </a:r>
            <a:endParaRPr lang="en-US" sz="3200" b="1" dirty="0">
              <a:solidFill>
                <a:srgbClr val="FF9518"/>
              </a:solidFill>
              <a:latin typeface="Simplified Arabic" panose="02020603050405020304" pitchFamily="18" charset="-78"/>
              <a:cs typeface="Simplified Arabic" panose="02020603050405020304" pitchFamily="18" charset="-78"/>
            </a:endParaRPr>
          </a:p>
        </p:txBody>
      </p:sp>
      <p:sp>
        <p:nvSpPr>
          <p:cNvPr id="3" name="Rectangle 2"/>
          <p:cNvSpPr/>
          <p:nvPr/>
        </p:nvSpPr>
        <p:spPr>
          <a:xfrm>
            <a:off x="414338" y="1610200"/>
            <a:ext cx="11375025" cy="5016758"/>
          </a:xfrm>
          <a:prstGeom prst="rect">
            <a:avLst/>
          </a:prstGeom>
        </p:spPr>
        <p:txBody>
          <a:bodyPr wrap="square">
            <a:spAutoFit/>
          </a:bodyPr>
          <a:lstStyle/>
          <a:p>
            <a:pPr algn="just"/>
            <a:r>
              <a:rPr lang="en-US" sz="3200" b="1" dirty="0"/>
              <a:t>Motorola and the Secrets of the </a:t>
            </a:r>
            <a:r>
              <a:rPr lang="en-US" sz="3200" b="1" dirty="0" smtClean="0"/>
              <a:t>Orient. </a:t>
            </a:r>
            <a:r>
              <a:rPr lang="en-US" sz="3200" b="1" dirty="0"/>
              <a:t>More than 100 years ago, Kipling said, “East is East and West is West, and never the twain shall meet.” Today, however, Motorola Corporation is proving otherwise, and the meeting is providing Motorola with considerable sales growth in Asia’s booming telecommunication and </a:t>
            </a:r>
            <a:r>
              <a:rPr lang="en-US" sz="3200" b="1" dirty="0" smtClean="0"/>
              <a:t>semiconductor </a:t>
            </a:r>
            <a:r>
              <a:rPr lang="en-US" sz="3200" b="1" dirty="0"/>
              <a:t>markets. To ensure continuous growth, Motorola has established more than a dozen factories in several East Asian countries, including new factories in China, Malaysia, and Singapore. These countries not only produce a variety of Motorola products, but they are also the source of new products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133816"/>
          </a:xfrm>
          <a:prstGeom prst="rect">
            <a:avLst/>
          </a:prstGeom>
        </p:spPr>
      </p:pic>
      <p:pic>
        <p:nvPicPr>
          <p:cNvPr id="4" name="Picture 3"/>
          <p:cNvPicPr>
            <a:picLocks noChangeAspect="1"/>
          </p:cNvPicPr>
          <p:nvPr/>
        </p:nvPicPr>
        <p:blipFill>
          <a:blip r:embed="rId3"/>
          <a:stretch>
            <a:fillRect/>
          </a:stretch>
        </p:blipFill>
        <p:spPr>
          <a:xfrm>
            <a:off x="0" y="0"/>
            <a:ext cx="9533101" cy="1219884"/>
          </a:xfrm>
          <a:prstGeom prst="rect">
            <a:avLst/>
          </a:prstGeom>
        </p:spPr>
      </p:pic>
      <p:sp>
        <p:nvSpPr>
          <p:cNvPr id="5" name="Rectangle 4"/>
          <p:cNvSpPr/>
          <p:nvPr/>
        </p:nvSpPr>
        <p:spPr>
          <a:xfrm>
            <a:off x="174190" y="1448484"/>
            <a:ext cx="11761352" cy="5016758"/>
          </a:xfrm>
          <a:prstGeom prst="rect">
            <a:avLst/>
          </a:prstGeom>
        </p:spPr>
        <p:txBody>
          <a:bodyPr wrap="square">
            <a:spAutoFit/>
          </a:bodyPr>
          <a:lstStyle/>
          <a:p>
            <a:pPr algn="just"/>
            <a:r>
              <a:rPr lang="en-US" sz="3200" b="1" dirty="0"/>
              <a:t>Motorola’s success in Asia could be attributed to its ability to tap the human resources and brain power of the East. It has integrated Asian managers into its corporate power structure and has granted them considerable decision-making authority. These managers often combine Asian cultural beliefs with modern </a:t>
            </a:r>
            <a:r>
              <a:rPr lang="en-US" sz="3200" b="1" dirty="0" smtClean="0"/>
              <a:t>management </a:t>
            </a:r>
            <a:r>
              <a:rPr lang="en-US" sz="3200" b="1" dirty="0"/>
              <a:t>practices. The Motorola story portrays an organization that has adopted a global perspective and uses the capabilities of its human resources all over the world. This change in perspective is an evolutionary process that begins when an organization takes its first step in expanding beyond the home market boundaries</a:t>
            </a:r>
          </a:p>
        </p:txBody>
      </p:sp>
    </p:spTree>
    <p:extLst>
      <p:ext uri="{BB962C8B-B14F-4D97-AF65-F5344CB8AC3E}">
        <p14:creationId xmlns:p14="http://schemas.microsoft.com/office/powerpoint/2010/main" val="1020924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258922"/>
          </a:xfrm>
          <a:prstGeom prst="rect">
            <a:avLst/>
          </a:prstGeom>
        </p:spPr>
      </p:pic>
      <p:pic>
        <p:nvPicPr>
          <p:cNvPr id="4" name="Picture 3"/>
          <p:cNvPicPr>
            <a:picLocks noChangeAspect="1"/>
          </p:cNvPicPr>
          <p:nvPr/>
        </p:nvPicPr>
        <p:blipFill>
          <a:blip r:embed="rId3"/>
          <a:stretch>
            <a:fillRect/>
          </a:stretch>
        </p:blipFill>
        <p:spPr>
          <a:xfrm>
            <a:off x="0" y="1"/>
            <a:ext cx="9533101" cy="1344990"/>
          </a:xfrm>
          <a:prstGeom prst="rect">
            <a:avLst/>
          </a:prstGeom>
        </p:spPr>
      </p:pic>
      <p:sp>
        <p:nvSpPr>
          <p:cNvPr id="5" name="Rectangle 4"/>
          <p:cNvSpPr/>
          <p:nvPr/>
        </p:nvSpPr>
        <p:spPr>
          <a:xfrm>
            <a:off x="633438" y="410886"/>
            <a:ext cx="9050363" cy="523220"/>
          </a:xfrm>
          <a:prstGeom prst="rect">
            <a:avLst/>
          </a:prstGeom>
        </p:spPr>
        <p:txBody>
          <a:bodyPr wrap="none">
            <a:spAutoFit/>
          </a:bodyPr>
          <a:lstStyle/>
          <a:p>
            <a:r>
              <a:rPr lang="en-US" sz="2800" b="1" dirty="0">
                <a:solidFill>
                  <a:schemeClr val="bg1"/>
                </a:solidFill>
              </a:rPr>
              <a:t>The Transition From a Domestic to an International Position</a:t>
            </a:r>
          </a:p>
        </p:txBody>
      </p:sp>
      <p:sp>
        <p:nvSpPr>
          <p:cNvPr id="6" name="Rectangle 5"/>
          <p:cNvSpPr/>
          <p:nvPr/>
        </p:nvSpPr>
        <p:spPr>
          <a:xfrm>
            <a:off x="471488" y="1585823"/>
            <a:ext cx="11129962" cy="5016758"/>
          </a:xfrm>
          <a:prstGeom prst="rect">
            <a:avLst/>
          </a:prstGeom>
        </p:spPr>
        <p:txBody>
          <a:bodyPr wrap="square">
            <a:spAutoFit/>
          </a:bodyPr>
          <a:lstStyle/>
          <a:p>
            <a:pPr algn="just"/>
            <a:r>
              <a:rPr lang="en-US" sz="3200" b="1" dirty="0"/>
              <a:t>Most firms begin as domestic corporations. Their operations are geographically </a:t>
            </a:r>
            <a:r>
              <a:rPr lang="en-US" sz="3200" b="1" dirty="0" smtClean="0"/>
              <a:t>limited </a:t>
            </a:r>
            <a:r>
              <a:rPr lang="en-US" sz="3200" b="1" dirty="0"/>
              <a:t>to the boundaries of their own home market, and they serve the customers of their home country. The firm often becomes more willing to expand abroad as it becomes more familiar with foreign markets and the procedures of exportation. </a:t>
            </a:r>
            <a:endParaRPr lang="en-US" sz="3200" b="1" dirty="0" smtClean="0"/>
          </a:p>
          <a:p>
            <a:pPr algn="just"/>
            <a:endParaRPr lang="en-US" sz="3200" b="1" dirty="0"/>
          </a:p>
          <a:p>
            <a:pPr algn="just"/>
            <a:r>
              <a:rPr lang="en-US" sz="3200" b="1" dirty="0" smtClean="0"/>
              <a:t>It </a:t>
            </a:r>
            <a:r>
              <a:rPr lang="en-US" sz="3200" b="1" dirty="0"/>
              <a:t>starts by </a:t>
            </a:r>
            <a:r>
              <a:rPr lang="en-US" sz="3200" b="1" dirty="0" smtClean="0"/>
              <a:t>establishing </a:t>
            </a:r>
            <a:r>
              <a:rPr lang="en-US" sz="3200" b="1" dirty="0"/>
              <a:t>branches, offices, and production facilities in foreign countries in an attempt to better serve those markets and take advantage of foreign market opportunities</a:t>
            </a:r>
          </a:p>
        </p:txBody>
      </p:sp>
    </p:spTree>
    <p:extLst>
      <p:ext uri="{BB962C8B-B14F-4D97-AF65-F5344CB8AC3E}">
        <p14:creationId xmlns:p14="http://schemas.microsoft.com/office/powerpoint/2010/main" val="2324820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62907" y="20281"/>
            <a:ext cx="9792775" cy="121761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sp>
        <p:nvSpPr>
          <p:cNvPr id="6" name="Rectangle 5"/>
          <p:cNvSpPr/>
          <p:nvPr/>
        </p:nvSpPr>
        <p:spPr>
          <a:xfrm>
            <a:off x="2678546" y="160678"/>
            <a:ext cx="7386312" cy="584775"/>
          </a:xfrm>
          <a:prstGeom prst="rect">
            <a:avLst/>
          </a:prstGeom>
        </p:spPr>
        <p:txBody>
          <a:bodyPr wrap="square">
            <a:spAutoFit/>
          </a:bodyPr>
          <a:lstStyle/>
          <a:p>
            <a:r>
              <a:rPr lang="en-US" sz="3200" b="1" dirty="0">
                <a:solidFill>
                  <a:schemeClr val="bg1"/>
                </a:solidFill>
              </a:rPr>
              <a:t>Recruitment and Selection</a:t>
            </a:r>
          </a:p>
        </p:txBody>
      </p:sp>
      <p:sp>
        <p:nvSpPr>
          <p:cNvPr id="3" name="Rectangle 2"/>
          <p:cNvSpPr/>
          <p:nvPr/>
        </p:nvSpPr>
        <p:spPr>
          <a:xfrm>
            <a:off x="191444" y="1952272"/>
            <a:ext cx="11424293" cy="4524315"/>
          </a:xfrm>
          <a:prstGeom prst="rect">
            <a:avLst/>
          </a:prstGeom>
        </p:spPr>
        <p:txBody>
          <a:bodyPr wrap="square">
            <a:spAutoFit/>
          </a:bodyPr>
          <a:lstStyle/>
          <a:p>
            <a:pPr algn="just"/>
            <a:r>
              <a:rPr lang="en-US" sz="3200" b="1" dirty="0"/>
              <a:t>Increasingly, international competitiveness is becoming a requirement for domestic success. The ability of a firm to compete in the world market may be determined by the quality of its human resources. In turn, the quality of a firm’s human resources primarily depends on its HRM practices, which are shaped by the organization’s staffing philosophy. </a:t>
            </a:r>
            <a:endParaRPr lang="en-US" sz="3200" b="1" dirty="0" smtClean="0"/>
          </a:p>
          <a:p>
            <a:pPr algn="just"/>
            <a:endParaRPr lang="en-US" sz="3200" b="1" dirty="0"/>
          </a:p>
          <a:p>
            <a:pPr algn="just"/>
            <a:r>
              <a:rPr lang="en-US" sz="3200" b="1" dirty="0" smtClean="0"/>
              <a:t>Such </a:t>
            </a:r>
            <a:r>
              <a:rPr lang="en-US" sz="3200" b="1" dirty="0"/>
              <a:t>a philosophy serves as a screening mechanism, allowing only certain types of people to join the firm.</a:t>
            </a:r>
          </a:p>
        </p:txBody>
      </p:sp>
    </p:spTree>
    <p:extLst>
      <p:ext uri="{BB962C8B-B14F-4D97-AF65-F5344CB8AC3E}">
        <p14:creationId xmlns:p14="http://schemas.microsoft.com/office/powerpoint/2010/main" val="241612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314107"/>
          </a:xfrm>
          <a:prstGeom prst="rect">
            <a:avLst/>
          </a:prstGeom>
        </p:spPr>
      </p:pic>
      <p:pic>
        <p:nvPicPr>
          <p:cNvPr id="4" name="Picture 3"/>
          <p:cNvPicPr>
            <a:picLocks noChangeAspect="1"/>
          </p:cNvPicPr>
          <p:nvPr/>
        </p:nvPicPr>
        <p:blipFill>
          <a:blip r:embed="rId3"/>
          <a:stretch>
            <a:fillRect/>
          </a:stretch>
        </p:blipFill>
        <p:spPr>
          <a:xfrm>
            <a:off x="0" y="0"/>
            <a:ext cx="9533101" cy="1271499"/>
          </a:xfrm>
          <a:prstGeom prst="rect">
            <a:avLst/>
          </a:prstGeom>
        </p:spPr>
      </p:pic>
      <p:sp>
        <p:nvSpPr>
          <p:cNvPr id="5" name="Rectangle 4"/>
          <p:cNvSpPr/>
          <p:nvPr/>
        </p:nvSpPr>
        <p:spPr>
          <a:xfrm>
            <a:off x="3784248" y="451083"/>
            <a:ext cx="4259884" cy="584775"/>
          </a:xfrm>
          <a:prstGeom prst="rect">
            <a:avLst/>
          </a:prstGeom>
        </p:spPr>
        <p:txBody>
          <a:bodyPr wrap="none">
            <a:spAutoFit/>
          </a:bodyPr>
          <a:lstStyle/>
          <a:p>
            <a:r>
              <a:rPr lang="en-US" sz="3200" b="1" dirty="0">
                <a:solidFill>
                  <a:schemeClr val="bg1"/>
                </a:solidFill>
              </a:rPr>
              <a:t>Recruitment Philosophy</a:t>
            </a:r>
          </a:p>
        </p:txBody>
      </p:sp>
      <p:sp>
        <p:nvSpPr>
          <p:cNvPr id="6" name="Rectangle 5"/>
          <p:cNvSpPr/>
          <p:nvPr/>
        </p:nvSpPr>
        <p:spPr>
          <a:xfrm>
            <a:off x="104951" y="1486941"/>
            <a:ext cx="11618477" cy="5016758"/>
          </a:xfrm>
          <a:prstGeom prst="rect">
            <a:avLst/>
          </a:prstGeom>
        </p:spPr>
        <p:txBody>
          <a:bodyPr wrap="square">
            <a:spAutoFit/>
          </a:bodyPr>
          <a:lstStyle/>
          <a:p>
            <a:pPr algn="just"/>
            <a:r>
              <a:rPr lang="en-US" sz="3200" b="1" dirty="0"/>
              <a:t>An international corporation has the option of hiring from a global pool of </a:t>
            </a:r>
            <a:r>
              <a:rPr lang="en-US" sz="3200" b="1" dirty="0" smtClean="0"/>
              <a:t>applicants. </a:t>
            </a:r>
            <a:r>
              <a:rPr lang="en-US" sz="3200" b="1" dirty="0"/>
              <a:t>An objective selection process would result in choosing the best-qualified applicant. Most international staffing decisions are supposed to be based on </a:t>
            </a:r>
            <a:r>
              <a:rPr lang="en-US" sz="3200" b="1" dirty="0" smtClean="0"/>
              <a:t>objective </a:t>
            </a:r>
            <a:r>
              <a:rPr lang="en-US" sz="3200" b="1" dirty="0"/>
              <a:t>criteria. Research has shown, however, that these decisions are strongly </a:t>
            </a:r>
            <a:r>
              <a:rPr lang="en-US" sz="3200" b="1" dirty="0" smtClean="0"/>
              <a:t>influenced </a:t>
            </a:r>
            <a:r>
              <a:rPr lang="en-US" sz="3200" b="1" dirty="0"/>
              <a:t>by the attitudes of the top executives toward the people of the host cultures. Managers’ opinions and attitudes determine whether expatriates are selected for management positions in foreign subsidiaries (expatriate managers are home </a:t>
            </a:r>
            <a:r>
              <a:rPr lang="en-US" sz="3200" b="1" dirty="0" smtClean="0"/>
              <a:t>country </a:t>
            </a:r>
            <a:r>
              <a:rPr lang="en-US" sz="3200" b="1" dirty="0"/>
              <a:t>managers on assignment to host countries).</a:t>
            </a:r>
          </a:p>
        </p:txBody>
      </p:sp>
    </p:spTree>
    <p:extLst>
      <p:ext uri="{BB962C8B-B14F-4D97-AF65-F5344CB8AC3E}">
        <p14:creationId xmlns:p14="http://schemas.microsoft.com/office/powerpoint/2010/main" val="2046469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43034"/>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3" name="Rectangle 2"/>
          <p:cNvSpPr/>
          <p:nvPr/>
        </p:nvSpPr>
        <p:spPr>
          <a:xfrm>
            <a:off x="314325" y="1214438"/>
            <a:ext cx="11632765" cy="5509200"/>
          </a:xfrm>
          <a:prstGeom prst="rect">
            <a:avLst/>
          </a:prstGeom>
        </p:spPr>
        <p:txBody>
          <a:bodyPr wrap="square">
            <a:spAutoFit/>
          </a:bodyPr>
          <a:lstStyle/>
          <a:p>
            <a:pPr algn="just"/>
            <a:r>
              <a:rPr lang="en-US" sz="3200" b="1" dirty="0" smtClean="0"/>
              <a:t>MNCs </a:t>
            </a:r>
            <a:r>
              <a:rPr lang="en-US" sz="3200" b="1" dirty="0"/>
              <a:t>may follow any of four recruitment approaches: </a:t>
            </a:r>
            <a:r>
              <a:rPr lang="en-US" sz="3200" b="1" dirty="0">
                <a:solidFill>
                  <a:srgbClr val="FF0000"/>
                </a:solidFill>
              </a:rPr>
              <a:t>home country, host country, regional, or global</a:t>
            </a:r>
            <a:r>
              <a:rPr lang="en-US" sz="3200" b="1" dirty="0"/>
              <a:t> (Table 11.1). Home Country Approach. Managers using the home country approach tend to staff all key positions, at the home office and abroad, with home country </a:t>
            </a:r>
            <a:r>
              <a:rPr lang="en-US" sz="3200" b="1" dirty="0" smtClean="0"/>
              <a:t>executives. </a:t>
            </a:r>
            <a:r>
              <a:rPr lang="en-US" sz="3200" b="1" dirty="0"/>
              <a:t>They feel that this group is the most intelligent, capable, and reliable. This decision, however, may not be based on prejudice; the decision-maker may lack knowledge of and experience with foreign persons and cultures. This type of attitude is most evident in firms that are highly centralized </a:t>
            </a:r>
            <a:r>
              <a:rPr lang="en-US" sz="3200" b="1" dirty="0" smtClean="0"/>
              <a:t> </a:t>
            </a:r>
            <a:r>
              <a:rPr lang="en-US" sz="3200" b="1" dirty="0"/>
              <a:t>and rely on the low-cost production of commodity-type products for international </a:t>
            </a:r>
            <a:r>
              <a:rPr lang="en-US" sz="3200" b="1" dirty="0" smtClean="0"/>
              <a:t>markets</a:t>
            </a:r>
            <a:endParaRPr lang="en-US" sz="3200" b="1" dirty="0"/>
          </a:p>
        </p:txBody>
      </p:sp>
    </p:spTree>
    <p:extLst>
      <p:ext uri="{BB962C8B-B14F-4D97-AF65-F5344CB8AC3E}">
        <p14:creationId xmlns:p14="http://schemas.microsoft.com/office/powerpoint/2010/main" val="4034514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pic>
        <p:nvPicPr>
          <p:cNvPr id="6" name="Picture 5"/>
          <p:cNvPicPr>
            <a:picLocks noChangeAspect="1"/>
          </p:cNvPicPr>
          <p:nvPr/>
        </p:nvPicPr>
        <p:blipFill>
          <a:blip r:embed="rId4"/>
          <a:stretch>
            <a:fillRect/>
          </a:stretch>
        </p:blipFill>
        <p:spPr>
          <a:xfrm>
            <a:off x="1128712" y="2505075"/>
            <a:ext cx="9934575" cy="1847850"/>
          </a:xfrm>
          <a:prstGeom prst="rect">
            <a:avLst/>
          </a:prstGeom>
        </p:spPr>
      </p:pic>
    </p:spTree>
    <p:extLst>
      <p:ext uri="{BB962C8B-B14F-4D97-AF65-F5344CB8AC3E}">
        <p14:creationId xmlns:p14="http://schemas.microsoft.com/office/powerpoint/2010/main" val="3729707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sp>
        <p:nvSpPr>
          <p:cNvPr id="6" name="Rectangle 5"/>
          <p:cNvSpPr/>
          <p:nvPr/>
        </p:nvSpPr>
        <p:spPr>
          <a:xfrm>
            <a:off x="300038" y="1515949"/>
            <a:ext cx="11647052" cy="4524315"/>
          </a:xfrm>
          <a:prstGeom prst="rect">
            <a:avLst/>
          </a:prstGeom>
        </p:spPr>
        <p:txBody>
          <a:bodyPr wrap="square">
            <a:spAutoFit/>
          </a:bodyPr>
          <a:lstStyle/>
          <a:p>
            <a:pPr algn="just"/>
            <a:r>
              <a:rPr lang="en-US" sz="3200" b="1" dirty="0" smtClean="0"/>
              <a:t>Managers </a:t>
            </a:r>
            <a:r>
              <a:rPr lang="en-US" sz="3200" b="1" dirty="0"/>
              <a:t>using a host country approach believe that the management and staffing of subsidiary firms should be left to host country </a:t>
            </a:r>
            <a:r>
              <a:rPr lang="en-US" sz="3200" b="1" dirty="0" smtClean="0"/>
              <a:t>nationals </a:t>
            </a:r>
            <a:r>
              <a:rPr lang="en-US" sz="3200" b="1" dirty="0"/>
              <a:t>because they think that natives will be better able to understand the </a:t>
            </a:r>
            <a:r>
              <a:rPr lang="en-US" sz="3200" b="1" dirty="0" smtClean="0"/>
              <a:t>requirements </a:t>
            </a:r>
            <a:r>
              <a:rPr lang="en-US" sz="3200" b="1" dirty="0"/>
              <a:t>of the assignment. To the MNC executives, the foreign operation is a mysterious undertaking best left to foreign executives. As long as the firm remains profitable and the objectives are achieved, host country executives are allowed to operate the organization in any way they feel appropriate. </a:t>
            </a:r>
          </a:p>
        </p:txBody>
      </p:sp>
      <p:sp>
        <p:nvSpPr>
          <p:cNvPr id="7" name="Rectangle 6"/>
          <p:cNvSpPr/>
          <p:nvPr/>
        </p:nvSpPr>
        <p:spPr>
          <a:xfrm>
            <a:off x="3578981" y="487104"/>
            <a:ext cx="4154920" cy="584775"/>
          </a:xfrm>
          <a:prstGeom prst="rect">
            <a:avLst/>
          </a:prstGeom>
        </p:spPr>
        <p:txBody>
          <a:bodyPr wrap="none">
            <a:spAutoFit/>
          </a:bodyPr>
          <a:lstStyle/>
          <a:p>
            <a:r>
              <a:rPr lang="en-US" sz="3200" b="1" dirty="0">
                <a:solidFill>
                  <a:schemeClr val="bg1"/>
                </a:solidFill>
              </a:rPr>
              <a:t>Host Country Approach</a:t>
            </a:r>
          </a:p>
        </p:txBody>
      </p:sp>
    </p:spTree>
    <p:extLst>
      <p:ext uri="{BB962C8B-B14F-4D97-AF65-F5344CB8AC3E}">
        <p14:creationId xmlns:p14="http://schemas.microsoft.com/office/powerpoint/2010/main" val="2867290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3" name="Rectangle 2"/>
          <p:cNvSpPr/>
          <p:nvPr/>
        </p:nvSpPr>
        <p:spPr>
          <a:xfrm>
            <a:off x="371476" y="1701542"/>
            <a:ext cx="11287124" cy="3539430"/>
          </a:xfrm>
          <a:prstGeom prst="rect">
            <a:avLst/>
          </a:prstGeom>
        </p:spPr>
        <p:txBody>
          <a:bodyPr wrap="square">
            <a:spAutoFit/>
          </a:bodyPr>
          <a:lstStyle/>
          <a:p>
            <a:pPr algn="just"/>
            <a:r>
              <a:rPr lang="en-US" sz="3200" b="1" dirty="0" smtClean="0"/>
              <a:t>Managers </a:t>
            </a:r>
            <a:r>
              <a:rPr lang="en-US" sz="3200" b="1" dirty="0"/>
              <a:t>who use the regional approach believe that the global market should be handled regionally</a:t>
            </a:r>
            <a:r>
              <a:rPr lang="en-US" sz="3200" b="1" dirty="0" smtClean="0"/>
              <a:t>.</a:t>
            </a:r>
          </a:p>
          <a:p>
            <a:pPr algn="just"/>
            <a:endParaRPr lang="en-US" sz="3200" b="1" dirty="0"/>
          </a:p>
          <a:p>
            <a:pPr algn="just"/>
            <a:r>
              <a:rPr lang="en-US" sz="3200" b="1" dirty="0" smtClean="0"/>
              <a:t> </a:t>
            </a:r>
            <a:r>
              <a:rPr lang="en-US" sz="3200" b="1" dirty="0"/>
              <a:t>For example, all European markets would be coordinated through a headquarters in France, all markets in North and South America through a headquarters in the United States, and so on. Consequently, personnel selection is carried out regionally</a:t>
            </a:r>
          </a:p>
        </p:txBody>
      </p:sp>
      <p:sp>
        <p:nvSpPr>
          <p:cNvPr id="7" name="Rectangle 6"/>
          <p:cNvSpPr/>
          <p:nvPr/>
        </p:nvSpPr>
        <p:spPr>
          <a:xfrm>
            <a:off x="4578962" y="444070"/>
            <a:ext cx="3390865" cy="584775"/>
          </a:xfrm>
          <a:prstGeom prst="rect">
            <a:avLst/>
          </a:prstGeom>
        </p:spPr>
        <p:txBody>
          <a:bodyPr wrap="none">
            <a:spAutoFit/>
          </a:bodyPr>
          <a:lstStyle/>
          <a:p>
            <a:r>
              <a:rPr lang="en-US" sz="3200" b="1" dirty="0">
                <a:solidFill>
                  <a:schemeClr val="bg1"/>
                </a:solidFill>
              </a:rPr>
              <a:t>Regional Approach</a:t>
            </a:r>
          </a:p>
        </p:txBody>
      </p:sp>
    </p:spTree>
    <p:extLst>
      <p:ext uri="{BB962C8B-B14F-4D97-AF65-F5344CB8AC3E}">
        <p14:creationId xmlns:p14="http://schemas.microsoft.com/office/powerpoint/2010/main" val="3693056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
        <p:nvSpPr>
          <p:cNvPr id="2" name="Rectangle 1"/>
          <p:cNvSpPr/>
          <p:nvPr/>
        </p:nvSpPr>
        <p:spPr>
          <a:xfrm>
            <a:off x="509587" y="2122912"/>
            <a:ext cx="11172825" cy="4031873"/>
          </a:xfrm>
          <a:prstGeom prst="rect">
            <a:avLst/>
          </a:prstGeom>
        </p:spPr>
        <p:txBody>
          <a:bodyPr wrap="square">
            <a:spAutoFit/>
          </a:bodyPr>
          <a:lstStyle/>
          <a:p>
            <a:pPr algn="just"/>
            <a:r>
              <a:rPr lang="en-US" sz="3200" b="1" dirty="0" smtClean="0"/>
              <a:t>This </a:t>
            </a:r>
            <a:r>
              <a:rPr lang="en-US" sz="3200" b="1" dirty="0"/>
              <a:t>approach is characterized by a global systems approach to management. Managers with this perspective believe that top qualified people can come from any background and culture. They also believe that the whole world is their market. </a:t>
            </a:r>
            <a:endParaRPr lang="en-US" sz="3200" b="1" dirty="0" smtClean="0"/>
          </a:p>
          <a:p>
            <a:pPr algn="just"/>
            <a:endParaRPr lang="en-US" sz="3200" b="1" dirty="0"/>
          </a:p>
          <a:p>
            <a:pPr algn="just"/>
            <a:r>
              <a:rPr lang="en-US" sz="3200" b="1" dirty="0" smtClean="0"/>
              <a:t>Therefore</a:t>
            </a:r>
            <a:r>
              <a:rPr lang="en-US" sz="3200" b="1" dirty="0"/>
              <a:t>, resource allocation, staffing, manufacturing, and marketing should be done within the framework of the global economy</a:t>
            </a:r>
          </a:p>
        </p:txBody>
      </p:sp>
      <p:sp>
        <p:nvSpPr>
          <p:cNvPr id="3" name="Rectangle 2"/>
          <p:cNvSpPr/>
          <p:nvPr/>
        </p:nvSpPr>
        <p:spPr>
          <a:xfrm>
            <a:off x="4582701" y="512712"/>
            <a:ext cx="3026598" cy="584775"/>
          </a:xfrm>
          <a:prstGeom prst="rect">
            <a:avLst/>
          </a:prstGeom>
        </p:spPr>
        <p:txBody>
          <a:bodyPr wrap="none">
            <a:spAutoFit/>
          </a:bodyPr>
          <a:lstStyle/>
          <a:p>
            <a:r>
              <a:rPr lang="en-US" sz="3200" b="1" dirty="0">
                <a:solidFill>
                  <a:schemeClr val="bg1"/>
                </a:solidFill>
              </a:rPr>
              <a:t>Global Approach</a:t>
            </a:r>
          </a:p>
        </p:txBody>
      </p:sp>
    </p:spTree>
    <p:extLst>
      <p:ext uri="{BB962C8B-B14F-4D97-AF65-F5344CB8AC3E}">
        <p14:creationId xmlns:p14="http://schemas.microsoft.com/office/powerpoint/2010/main" val="2941163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4" name="Picture 3"/>
          <p:cNvPicPr>
            <a:picLocks noChangeAspect="1"/>
          </p:cNvPicPr>
          <p:nvPr/>
        </p:nvPicPr>
        <p:blipFill>
          <a:blip r:embed="rId3"/>
          <a:stretch>
            <a:fillRect/>
          </a:stretch>
        </p:blipFill>
        <p:spPr>
          <a:xfrm>
            <a:off x="10174722" y="301493"/>
            <a:ext cx="1700931" cy="1524132"/>
          </a:xfrm>
          <a:prstGeom prst="rect">
            <a:avLst/>
          </a:prstGeom>
        </p:spPr>
      </p:pic>
      <p:sp>
        <p:nvSpPr>
          <p:cNvPr id="6" name="Rectangle 5"/>
          <p:cNvSpPr/>
          <p:nvPr/>
        </p:nvSpPr>
        <p:spPr>
          <a:xfrm>
            <a:off x="4530300" y="620434"/>
            <a:ext cx="3100336" cy="584775"/>
          </a:xfrm>
          <a:prstGeom prst="rect">
            <a:avLst/>
          </a:prstGeom>
        </p:spPr>
        <p:txBody>
          <a:bodyPr wrap="none">
            <a:spAutoFit/>
          </a:bodyPr>
          <a:lstStyle/>
          <a:p>
            <a:r>
              <a:rPr lang="en-US" sz="3200" b="1" dirty="0">
                <a:solidFill>
                  <a:schemeClr val="bg1"/>
                </a:solidFill>
              </a:rPr>
              <a:t>Selection Criteria</a:t>
            </a:r>
          </a:p>
        </p:txBody>
      </p:sp>
      <p:sp>
        <p:nvSpPr>
          <p:cNvPr id="7" name="Rectangle 6"/>
          <p:cNvSpPr/>
          <p:nvPr/>
        </p:nvSpPr>
        <p:spPr>
          <a:xfrm>
            <a:off x="119062" y="1893887"/>
            <a:ext cx="5367337" cy="4524315"/>
          </a:xfrm>
          <a:prstGeom prst="rect">
            <a:avLst/>
          </a:prstGeom>
        </p:spPr>
        <p:txBody>
          <a:bodyPr wrap="square">
            <a:spAutoFit/>
          </a:bodyPr>
          <a:lstStyle/>
          <a:p>
            <a:pPr algn="just"/>
            <a:r>
              <a:rPr lang="en-US" sz="3200" b="1" dirty="0"/>
              <a:t>The success or failure of an operation hinges on the quality of home country managers assigned to foreign business operations. The following are characteristics crucial for any manager sent on a foreign assignment (see Table 11.2):</a:t>
            </a:r>
          </a:p>
        </p:txBody>
      </p:sp>
      <p:pic>
        <p:nvPicPr>
          <p:cNvPr id="8" name="Picture 7"/>
          <p:cNvPicPr>
            <a:picLocks noChangeAspect="1"/>
          </p:cNvPicPr>
          <p:nvPr/>
        </p:nvPicPr>
        <p:blipFill>
          <a:blip r:embed="rId4"/>
          <a:stretch>
            <a:fillRect/>
          </a:stretch>
        </p:blipFill>
        <p:spPr>
          <a:xfrm>
            <a:off x="5757863" y="1825624"/>
            <a:ext cx="6434138" cy="4760913"/>
          </a:xfrm>
          <a:prstGeom prst="rect">
            <a:avLst/>
          </a:prstGeom>
        </p:spPr>
      </p:pic>
    </p:spTree>
    <p:extLst>
      <p:ext uri="{BB962C8B-B14F-4D97-AF65-F5344CB8AC3E}">
        <p14:creationId xmlns:p14="http://schemas.microsoft.com/office/powerpoint/2010/main" val="3402241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2" y="43034"/>
            <a:ext cx="1700931" cy="1524132"/>
          </a:xfrm>
          <a:prstGeom prst="rect">
            <a:avLst/>
          </a:prstGeom>
        </p:spPr>
      </p:pic>
      <p:sp>
        <p:nvSpPr>
          <p:cNvPr id="7" name="Rectangle 6"/>
          <p:cNvSpPr/>
          <p:nvPr/>
        </p:nvSpPr>
        <p:spPr>
          <a:xfrm>
            <a:off x="285750" y="1348800"/>
            <a:ext cx="11761353" cy="5016758"/>
          </a:xfrm>
          <a:prstGeom prst="rect">
            <a:avLst/>
          </a:prstGeom>
        </p:spPr>
        <p:txBody>
          <a:bodyPr wrap="square">
            <a:spAutoFit/>
          </a:bodyPr>
          <a:lstStyle/>
          <a:p>
            <a:pPr algn="just"/>
            <a:r>
              <a:rPr lang="en-US" sz="3200" b="1" dirty="0" smtClean="0"/>
              <a:t>are </a:t>
            </a:r>
            <a:r>
              <a:rPr lang="en-US" sz="3200" b="1" dirty="0"/>
              <a:t>very crucial for a manager assigned to a foreign operation. In foreign assignments, managers will need all the technical, administrative, and managerial skills that make them succeed at home. An </a:t>
            </a:r>
            <a:r>
              <a:rPr lang="en-US" sz="3200" b="1" dirty="0" smtClean="0"/>
              <a:t>international </a:t>
            </a:r>
            <a:r>
              <a:rPr lang="en-US" sz="3200" b="1" dirty="0"/>
              <a:t>manager is usually expected to train local employees. Many of these </a:t>
            </a:r>
            <a:r>
              <a:rPr lang="en-US" sz="3200" b="1" dirty="0" smtClean="0"/>
              <a:t>employees </a:t>
            </a:r>
            <a:r>
              <a:rPr lang="en-US" sz="3200" b="1" dirty="0"/>
              <a:t>are being introduced to a new method, a new process, or the use of new machinery. Support from other colleagues may not be readily available. Therefore, expatriate managers must be able to function with minimum or no support. Innovative ability and insight are crucial in assignments where the expatriate is the only expert in the organization.</a:t>
            </a:r>
          </a:p>
        </p:txBody>
      </p:sp>
      <p:sp>
        <p:nvSpPr>
          <p:cNvPr id="2" name="Rectangle 1"/>
          <p:cNvSpPr/>
          <p:nvPr/>
        </p:nvSpPr>
        <p:spPr>
          <a:xfrm>
            <a:off x="3826284" y="620434"/>
            <a:ext cx="5449890" cy="584775"/>
          </a:xfrm>
          <a:prstGeom prst="rect">
            <a:avLst/>
          </a:prstGeom>
        </p:spPr>
        <p:txBody>
          <a:bodyPr wrap="none">
            <a:spAutoFit/>
          </a:bodyPr>
          <a:lstStyle/>
          <a:p>
            <a:r>
              <a:rPr lang="en-US" sz="3200" b="1" dirty="0">
                <a:solidFill>
                  <a:schemeClr val="bg1"/>
                </a:solidFill>
              </a:rPr>
              <a:t>Technical and Managerial Skills</a:t>
            </a:r>
            <a:endParaRPr lang="en-US" sz="3200" dirty="0">
              <a:solidFill>
                <a:schemeClr val="bg1"/>
              </a:solidFill>
            </a:endParaRPr>
          </a:p>
        </p:txBody>
      </p:sp>
    </p:spTree>
    <p:extLst>
      <p:ext uri="{BB962C8B-B14F-4D97-AF65-F5344CB8AC3E}">
        <p14:creationId xmlns:p14="http://schemas.microsoft.com/office/powerpoint/2010/main" val="3160708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
        <p:nvSpPr>
          <p:cNvPr id="2" name="Rectangle 1"/>
          <p:cNvSpPr/>
          <p:nvPr/>
        </p:nvSpPr>
        <p:spPr>
          <a:xfrm>
            <a:off x="271464" y="1610200"/>
            <a:ext cx="11515724" cy="5016758"/>
          </a:xfrm>
          <a:prstGeom prst="rect">
            <a:avLst/>
          </a:prstGeom>
        </p:spPr>
        <p:txBody>
          <a:bodyPr wrap="square">
            <a:spAutoFit/>
          </a:bodyPr>
          <a:lstStyle/>
          <a:p>
            <a:pPr algn="just"/>
            <a:r>
              <a:rPr lang="en-US" sz="3200" b="1" dirty="0" smtClean="0"/>
              <a:t>Individuals </a:t>
            </a:r>
            <a:r>
              <a:rPr lang="en-US" sz="3200" b="1" dirty="0"/>
              <a:t>who possess a genuine interest in foreign </a:t>
            </a:r>
            <a:r>
              <a:rPr lang="en-US" sz="3200" b="1" dirty="0" smtClean="0"/>
              <a:t>countries, </a:t>
            </a:r>
            <a:r>
              <a:rPr lang="en-US" sz="3200" b="1" dirty="0"/>
              <a:t>their people, and their cultures are ideal candidates for a position abroad. Those who seek the assignment solely for extra money, added prestige, or the “boost” such an assignment might give to their careers are not as likely to be </a:t>
            </a:r>
            <a:r>
              <a:rPr lang="en-US" sz="3200" b="1" dirty="0" smtClean="0"/>
              <a:t>successful </a:t>
            </a:r>
            <a:r>
              <a:rPr lang="en-US" sz="3200" b="1" dirty="0"/>
              <a:t>in expatriate </a:t>
            </a:r>
            <a:r>
              <a:rPr lang="en-US" sz="3200" b="1" dirty="0" smtClean="0"/>
              <a:t>situations. </a:t>
            </a:r>
            <a:r>
              <a:rPr lang="en-US" sz="3200" b="1" dirty="0"/>
              <a:t>A good indication of a manager’s interest is past experience. If a manager knows foreign languages, has taken international business courses, and has traveled extensively or lived abroad, he or she is obviously </a:t>
            </a:r>
            <a:r>
              <a:rPr lang="en-US" sz="3200" b="1" dirty="0" smtClean="0"/>
              <a:t>interested </a:t>
            </a:r>
            <a:r>
              <a:rPr lang="en-US" sz="3200" b="1" dirty="0"/>
              <a:t>in foreign countries and </a:t>
            </a:r>
            <a:r>
              <a:rPr lang="en-US" sz="3200" b="1" dirty="0" smtClean="0"/>
              <a:t>cultures.</a:t>
            </a:r>
            <a:endParaRPr lang="en-US" sz="3200" b="1" dirty="0"/>
          </a:p>
        </p:txBody>
      </p:sp>
      <p:sp>
        <p:nvSpPr>
          <p:cNvPr id="3" name="Rectangle 2"/>
          <p:cNvSpPr/>
          <p:nvPr/>
        </p:nvSpPr>
        <p:spPr>
          <a:xfrm>
            <a:off x="4658514" y="620434"/>
            <a:ext cx="3675622" cy="584775"/>
          </a:xfrm>
          <a:prstGeom prst="rect">
            <a:avLst/>
          </a:prstGeom>
        </p:spPr>
        <p:txBody>
          <a:bodyPr wrap="none">
            <a:spAutoFit/>
          </a:bodyPr>
          <a:lstStyle/>
          <a:p>
            <a:r>
              <a:rPr lang="en-US" sz="3200" b="1" dirty="0">
                <a:solidFill>
                  <a:schemeClr val="bg1"/>
                </a:solidFill>
              </a:rPr>
              <a:t>Motives and Desire. </a:t>
            </a:r>
            <a:endParaRPr lang="en-US" sz="3200" dirty="0">
              <a:solidFill>
                <a:schemeClr val="bg1"/>
              </a:solidFill>
            </a:endParaRPr>
          </a:p>
        </p:txBody>
      </p:sp>
    </p:spTree>
    <p:extLst>
      <p:ext uri="{BB962C8B-B14F-4D97-AF65-F5344CB8AC3E}">
        <p14:creationId xmlns:p14="http://schemas.microsoft.com/office/powerpoint/2010/main" val="2106950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
        <p:nvSpPr>
          <p:cNvPr id="3" name="Rectangle 2"/>
          <p:cNvSpPr/>
          <p:nvPr/>
        </p:nvSpPr>
        <p:spPr>
          <a:xfrm>
            <a:off x="514350" y="1827550"/>
            <a:ext cx="11172825" cy="4524315"/>
          </a:xfrm>
          <a:prstGeom prst="rect">
            <a:avLst/>
          </a:prstGeom>
        </p:spPr>
        <p:txBody>
          <a:bodyPr wrap="square">
            <a:spAutoFit/>
          </a:bodyPr>
          <a:lstStyle/>
          <a:p>
            <a:pPr algn="just"/>
            <a:r>
              <a:rPr lang="en-US" sz="3200" b="1" dirty="0" smtClean="0"/>
              <a:t>Probably </a:t>
            </a:r>
            <a:r>
              <a:rPr lang="en-US" sz="3200" b="1" dirty="0"/>
              <a:t>the most important success factor for the international manager is social skills. These are not necessarily the same social skills that are successful at home. A person socially skilled in a domestic operation is a person who has learned the rules and norms for developing and maintaining relationships with people and knows the proper behavior for various circumstances. International managers must be able to understand why foreigners behave the way they do. To understand people, we have to understand their culture.</a:t>
            </a:r>
          </a:p>
        </p:txBody>
      </p:sp>
      <p:sp>
        <p:nvSpPr>
          <p:cNvPr id="7" name="Rectangle 6"/>
          <p:cNvSpPr/>
          <p:nvPr/>
        </p:nvSpPr>
        <p:spPr>
          <a:xfrm>
            <a:off x="4402975" y="555746"/>
            <a:ext cx="2125903" cy="584775"/>
          </a:xfrm>
          <a:prstGeom prst="rect">
            <a:avLst/>
          </a:prstGeom>
        </p:spPr>
        <p:txBody>
          <a:bodyPr wrap="none">
            <a:spAutoFit/>
          </a:bodyPr>
          <a:lstStyle/>
          <a:p>
            <a:r>
              <a:rPr lang="en-US" sz="3200" b="1" dirty="0">
                <a:solidFill>
                  <a:schemeClr val="bg1"/>
                </a:solidFill>
              </a:rPr>
              <a:t>Social Skills</a:t>
            </a:r>
            <a:endParaRPr lang="en-US" sz="3200" dirty="0">
              <a:solidFill>
                <a:schemeClr val="bg1"/>
              </a:solidFill>
            </a:endParaRPr>
          </a:p>
        </p:txBody>
      </p:sp>
    </p:spTree>
    <p:extLst>
      <p:ext uri="{BB962C8B-B14F-4D97-AF65-F5344CB8AC3E}">
        <p14:creationId xmlns:p14="http://schemas.microsoft.com/office/powerpoint/2010/main" val="2149775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36408"/>
            <a:ext cx="9533101" cy="1370032"/>
          </a:xfrm>
          <a:prstGeom prst="rect">
            <a:avLst/>
          </a:prstGeom>
        </p:spPr>
      </p:pic>
      <p:pic>
        <p:nvPicPr>
          <p:cNvPr id="4" name="Picture 3"/>
          <p:cNvPicPr>
            <a:picLocks noChangeAspect="1"/>
          </p:cNvPicPr>
          <p:nvPr/>
        </p:nvPicPr>
        <p:blipFill>
          <a:blip r:embed="rId3"/>
          <a:stretch>
            <a:fillRect/>
          </a:stretch>
        </p:blipFill>
        <p:spPr>
          <a:xfrm>
            <a:off x="10374747" y="-13217"/>
            <a:ext cx="1700931" cy="1524132"/>
          </a:xfrm>
          <a:prstGeom prst="rect">
            <a:avLst/>
          </a:prstGeom>
        </p:spPr>
      </p:pic>
      <p:sp>
        <p:nvSpPr>
          <p:cNvPr id="6" name="Rectangle 5"/>
          <p:cNvSpPr/>
          <p:nvPr/>
        </p:nvSpPr>
        <p:spPr>
          <a:xfrm>
            <a:off x="74178" y="1348800"/>
            <a:ext cx="11818503" cy="5509200"/>
          </a:xfrm>
          <a:prstGeom prst="rect">
            <a:avLst/>
          </a:prstGeom>
        </p:spPr>
        <p:txBody>
          <a:bodyPr wrap="square">
            <a:spAutoFit/>
          </a:bodyPr>
          <a:lstStyle/>
          <a:p>
            <a:pPr algn="just"/>
            <a:r>
              <a:rPr lang="en-US" sz="3200" b="1" dirty="0" smtClean="0"/>
              <a:t>On </a:t>
            </a:r>
            <a:r>
              <a:rPr lang="en-US" sz="3200" b="1" dirty="0"/>
              <a:t>foreign assignments, international managers interact with business associates, governmental agencies, and political leaders. In most </a:t>
            </a:r>
            <a:r>
              <a:rPr lang="en-US" sz="3200" b="1" dirty="0" smtClean="0"/>
              <a:t>developing </a:t>
            </a:r>
            <a:r>
              <a:rPr lang="en-US" sz="3200" b="1" dirty="0"/>
              <a:t>countries, the government assumes a larger role in business and trade than is customary in the United States. Diplomatic skills are needed to relate to government officials properly and to conduct business transactions under unfamiliar conditions. The manager serves as an ambassador, representing the company to other </a:t>
            </a:r>
            <a:r>
              <a:rPr lang="en-US" sz="3200" b="1" dirty="0" smtClean="0"/>
              <a:t>businesses </a:t>
            </a:r>
            <a:r>
              <a:rPr lang="en-US" sz="3200" b="1" dirty="0"/>
              <a:t>and to host government </a:t>
            </a:r>
            <a:r>
              <a:rPr lang="en-US" sz="3200" b="1" dirty="0" smtClean="0"/>
              <a:t>bureaucrats. </a:t>
            </a:r>
            <a:r>
              <a:rPr lang="en-US" sz="3200" b="1" dirty="0"/>
              <a:t>Successful managers in global companies should have the qualities of diplomats, such as patience and sharp negotiating skills, to achieve desired, favorable terms</a:t>
            </a:r>
          </a:p>
        </p:txBody>
      </p:sp>
      <p:sp>
        <p:nvSpPr>
          <p:cNvPr id="7" name="Rectangle 6"/>
          <p:cNvSpPr/>
          <p:nvPr/>
        </p:nvSpPr>
        <p:spPr>
          <a:xfrm>
            <a:off x="4233415" y="356220"/>
            <a:ext cx="2982932" cy="584775"/>
          </a:xfrm>
          <a:prstGeom prst="rect">
            <a:avLst/>
          </a:prstGeom>
        </p:spPr>
        <p:txBody>
          <a:bodyPr wrap="none">
            <a:spAutoFit/>
          </a:bodyPr>
          <a:lstStyle/>
          <a:p>
            <a:r>
              <a:rPr lang="en-US" sz="3200" b="1" dirty="0">
                <a:solidFill>
                  <a:schemeClr val="bg1"/>
                </a:solidFill>
              </a:rPr>
              <a:t>Diplomatic Skills</a:t>
            </a:r>
            <a:endParaRPr lang="en-US" sz="3200" dirty="0">
              <a:solidFill>
                <a:schemeClr val="bg1"/>
              </a:solidFill>
            </a:endParaRPr>
          </a:p>
        </p:txBody>
      </p:sp>
    </p:spTree>
    <p:extLst>
      <p:ext uri="{BB962C8B-B14F-4D97-AF65-F5344CB8AC3E}">
        <p14:creationId xmlns:p14="http://schemas.microsoft.com/office/powerpoint/2010/main" val="2737081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99285"/>
            <a:ext cx="9533101" cy="1610200"/>
          </a:xfrm>
          <a:prstGeom prst="rect">
            <a:avLst/>
          </a:prstGeom>
        </p:spPr>
      </p:pic>
      <p:pic>
        <p:nvPicPr>
          <p:cNvPr id="4" name="Picture 3"/>
          <p:cNvPicPr>
            <a:picLocks noChangeAspect="1"/>
          </p:cNvPicPr>
          <p:nvPr/>
        </p:nvPicPr>
        <p:blipFill>
          <a:blip r:embed="rId3"/>
          <a:stretch>
            <a:fillRect/>
          </a:stretch>
        </p:blipFill>
        <p:spPr>
          <a:xfrm>
            <a:off x="10374747" y="86068"/>
            <a:ext cx="1700931" cy="1524132"/>
          </a:xfrm>
          <a:prstGeom prst="rect">
            <a:avLst/>
          </a:prstGeom>
        </p:spPr>
      </p:pic>
      <p:sp>
        <p:nvSpPr>
          <p:cNvPr id="6" name="Rectangle 5"/>
          <p:cNvSpPr/>
          <p:nvPr/>
        </p:nvSpPr>
        <p:spPr>
          <a:xfrm>
            <a:off x="328612" y="1510915"/>
            <a:ext cx="11501437" cy="5016758"/>
          </a:xfrm>
          <a:prstGeom prst="rect">
            <a:avLst/>
          </a:prstGeom>
        </p:spPr>
        <p:txBody>
          <a:bodyPr wrap="square">
            <a:spAutoFit/>
          </a:bodyPr>
          <a:lstStyle/>
          <a:p>
            <a:pPr algn="just"/>
            <a:r>
              <a:rPr lang="en-US" sz="3200" b="1" dirty="0" smtClean="0"/>
              <a:t>Venturing </a:t>
            </a:r>
            <a:r>
              <a:rPr lang="en-US" sz="3200" b="1" dirty="0"/>
              <a:t>into a strange environment, facing unfamiliar conditions, and dealing with unexpected situations are all part of going abroad and conducting business transactions in a foreign country. Emotionally and </a:t>
            </a:r>
            <a:r>
              <a:rPr lang="en-US" sz="3200" b="1" dirty="0" smtClean="0"/>
              <a:t>intellectually </a:t>
            </a:r>
            <a:r>
              <a:rPr lang="en-US" sz="3200" b="1" dirty="0"/>
              <a:t>mature persons more readily handle the burden of foreign assignments. They recognize their own assumptions, values, motives, needs, and shortcomings. Consequently, they are in a better position to understand the attitudes and </a:t>
            </a:r>
            <a:r>
              <a:rPr lang="en-US" sz="3200" b="1" dirty="0" smtClean="0"/>
              <a:t>behaviors </a:t>
            </a:r>
            <a:r>
              <a:rPr lang="en-US" sz="3200" b="1" dirty="0"/>
              <a:t>of other people, appreciate cultural differences for what they are, and be able to suspend judgment when there is insufficient understanding of circumstances</a:t>
            </a:r>
          </a:p>
        </p:txBody>
      </p:sp>
      <p:sp>
        <p:nvSpPr>
          <p:cNvPr id="7" name="Rectangle 6"/>
          <p:cNvSpPr/>
          <p:nvPr/>
        </p:nvSpPr>
        <p:spPr>
          <a:xfrm>
            <a:off x="4440460" y="478802"/>
            <a:ext cx="4085542" cy="584775"/>
          </a:xfrm>
          <a:prstGeom prst="rect">
            <a:avLst/>
          </a:prstGeom>
        </p:spPr>
        <p:txBody>
          <a:bodyPr wrap="none">
            <a:spAutoFit/>
          </a:bodyPr>
          <a:lstStyle/>
          <a:p>
            <a:r>
              <a:rPr lang="en-US" sz="3200" b="1" dirty="0">
                <a:solidFill>
                  <a:schemeClr val="bg1"/>
                </a:solidFill>
              </a:rPr>
              <a:t>Maturity and Stability. </a:t>
            </a:r>
          </a:p>
        </p:txBody>
      </p:sp>
    </p:spTree>
    <p:extLst>
      <p:ext uri="{BB962C8B-B14F-4D97-AF65-F5344CB8AC3E}">
        <p14:creationId xmlns:p14="http://schemas.microsoft.com/office/powerpoint/2010/main" val="2848300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1" y="-18108"/>
            <a:ext cx="9533101" cy="1089672"/>
          </a:xfrm>
          <a:prstGeom prst="rect">
            <a:avLst/>
          </a:prstGeom>
        </p:spPr>
      </p:pic>
      <p:sp>
        <p:nvSpPr>
          <p:cNvPr id="5" name="Rectangle 4"/>
          <p:cNvSpPr/>
          <p:nvPr/>
        </p:nvSpPr>
        <p:spPr>
          <a:xfrm>
            <a:off x="53776" y="1749377"/>
            <a:ext cx="11858624" cy="4524315"/>
          </a:xfrm>
          <a:prstGeom prst="rect">
            <a:avLst/>
          </a:prstGeom>
        </p:spPr>
        <p:txBody>
          <a:bodyPr wrap="square">
            <a:spAutoFit/>
          </a:bodyPr>
          <a:lstStyle/>
          <a:p>
            <a:pPr algn="just"/>
            <a:r>
              <a:rPr lang="en-US" sz="3200" b="1" dirty="0" smtClean="0"/>
              <a:t>When </a:t>
            </a:r>
            <a:r>
              <a:rPr lang="en-US" sz="3200" b="1" dirty="0"/>
              <a:t>evaluating candidates for foreign assignments, it is very important to review both the candidate and the family. The inability of spouses or children to adapt to their new surroundings is a major reason for failure in overseas transfers, including premature returns and job performance </a:t>
            </a:r>
            <a:r>
              <a:rPr lang="en-US" sz="3200" b="1" dirty="0" smtClean="0"/>
              <a:t>slumps. </a:t>
            </a:r>
            <a:r>
              <a:rPr lang="en-US" sz="3200" b="1" dirty="0"/>
              <a:t>While the expatriate manager has the relative security of a familiar work and office routine, the family must cope with an unfamiliar environment every day. To prevent failures due to family difficulties, MNCs have to address family-related </a:t>
            </a:r>
            <a:r>
              <a:rPr lang="en-US" sz="3200" b="1" dirty="0" smtClean="0"/>
              <a:t>issues</a:t>
            </a:r>
            <a:endParaRPr lang="en-US" sz="3200" b="1" dirty="0"/>
          </a:p>
        </p:txBody>
      </p:sp>
      <p:sp>
        <p:nvSpPr>
          <p:cNvPr id="6" name="Rectangle 5"/>
          <p:cNvSpPr/>
          <p:nvPr/>
        </p:nvSpPr>
        <p:spPr>
          <a:xfrm>
            <a:off x="4580813" y="339585"/>
            <a:ext cx="2804550" cy="584775"/>
          </a:xfrm>
          <a:prstGeom prst="rect">
            <a:avLst/>
          </a:prstGeom>
        </p:spPr>
        <p:txBody>
          <a:bodyPr wrap="none">
            <a:spAutoFit/>
          </a:bodyPr>
          <a:lstStyle/>
          <a:p>
            <a:r>
              <a:rPr lang="en-US" sz="3200" b="1" dirty="0">
                <a:solidFill>
                  <a:schemeClr val="bg1"/>
                </a:solidFill>
              </a:rPr>
              <a:t>Family Factors. </a:t>
            </a:r>
            <a:endParaRPr lang="en-US" sz="3200" dirty="0">
              <a:solidFill>
                <a:schemeClr val="bg1"/>
              </a:solidFill>
            </a:endParaRPr>
          </a:p>
        </p:txBody>
      </p:sp>
    </p:spTree>
    <p:extLst>
      <p:ext uri="{BB962C8B-B14F-4D97-AF65-F5344CB8AC3E}">
        <p14:creationId xmlns:p14="http://schemas.microsoft.com/office/powerpoint/2010/main" val="2076221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28738"/>
          </a:xfrm>
          <a:prstGeom prst="rect">
            <a:avLst/>
          </a:prstGeom>
        </p:spPr>
      </p:pic>
      <p:pic>
        <p:nvPicPr>
          <p:cNvPr id="5" name="Picture 4"/>
          <p:cNvPicPr>
            <a:picLocks noChangeAspect="1"/>
          </p:cNvPicPr>
          <p:nvPr/>
        </p:nvPicPr>
        <p:blipFill>
          <a:blip r:embed="rId3"/>
          <a:stretch>
            <a:fillRect/>
          </a:stretch>
        </p:blipFill>
        <p:spPr>
          <a:xfrm>
            <a:off x="10289022" y="86068"/>
            <a:ext cx="1700931" cy="1242670"/>
          </a:xfrm>
          <a:prstGeom prst="rect">
            <a:avLst/>
          </a:prstGeom>
        </p:spPr>
      </p:pic>
      <p:sp>
        <p:nvSpPr>
          <p:cNvPr id="2" name="Rectangle 1"/>
          <p:cNvSpPr/>
          <p:nvPr/>
        </p:nvSpPr>
        <p:spPr>
          <a:xfrm>
            <a:off x="271464" y="1530237"/>
            <a:ext cx="11718489" cy="4524315"/>
          </a:xfrm>
          <a:prstGeom prst="rect">
            <a:avLst/>
          </a:prstGeom>
        </p:spPr>
        <p:txBody>
          <a:bodyPr wrap="square">
            <a:spAutoFit/>
          </a:bodyPr>
          <a:lstStyle/>
          <a:p>
            <a:pPr algn="just"/>
            <a:r>
              <a:rPr lang="en-US" sz="3200" b="1" dirty="0" smtClean="0"/>
              <a:t>For </a:t>
            </a:r>
            <a:r>
              <a:rPr lang="en-US" sz="3200" b="1" dirty="0"/>
              <a:t>assignments to certain countries, attributes such as the candidate’s age and gender must also be considered. Older people are respected, and seniority is emphasized in many countries, such as Asia and Africa. In these cultures, young representatives may have a great deal of difficulty in </a:t>
            </a:r>
            <a:r>
              <a:rPr lang="en-US" sz="3200" b="1" dirty="0" smtClean="0"/>
              <a:t>gaining </a:t>
            </a:r>
            <a:r>
              <a:rPr lang="en-US" sz="3200" b="1" dirty="0"/>
              <a:t>access to important personnel and key </a:t>
            </a:r>
            <a:r>
              <a:rPr lang="en-US" sz="3200" b="1" dirty="0" smtClean="0"/>
              <a:t>decision-makers. </a:t>
            </a:r>
            <a:r>
              <a:rPr lang="en-US" sz="3200" b="1" dirty="0"/>
              <a:t>In some countries, women encounter a great deal of resistance from superiors, subordinates, </a:t>
            </a:r>
            <a:r>
              <a:rPr lang="en-US" sz="3200" b="1" dirty="0" smtClean="0"/>
              <a:t>colleagues, </a:t>
            </a:r>
            <a:r>
              <a:rPr lang="en-US" sz="3200" b="1" dirty="0"/>
              <a:t>and clients. Many high-level officials refuse to work with women and do not promote them to key decision-making positions</a:t>
            </a:r>
          </a:p>
        </p:txBody>
      </p:sp>
      <p:sp>
        <p:nvSpPr>
          <p:cNvPr id="3" name="Rectangle 2"/>
          <p:cNvSpPr/>
          <p:nvPr/>
        </p:nvSpPr>
        <p:spPr>
          <a:xfrm>
            <a:off x="3649462" y="522737"/>
            <a:ext cx="5115503" cy="584775"/>
          </a:xfrm>
          <a:prstGeom prst="rect">
            <a:avLst/>
          </a:prstGeom>
        </p:spPr>
        <p:txBody>
          <a:bodyPr wrap="none">
            <a:spAutoFit/>
          </a:bodyPr>
          <a:lstStyle/>
          <a:p>
            <a:r>
              <a:rPr lang="en-US" sz="3200" b="1" dirty="0">
                <a:solidFill>
                  <a:schemeClr val="bg1"/>
                </a:solidFill>
              </a:rPr>
              <a:t>Locally Contingent Attributes</a:t>
            </a:r>
            <a:endParaRPr lang="en-US" sz="3200" dirty="0">
              <a:solidFill>
                <a:schemeClr val="bg1"/>
              </a:solidFill>
            </a:endParaRPr>
          </a:p>
        </p:txBody>
      </p:sp>
    </p:spTree>
    <p:extLst>
      <p:ext uri="{BB962C8B-B14F-4D97-AF65-F5344CB8AC3E}">
        <p14:creationId xmlns:p14="http://schemas.microsoft.com/office/powerpoint/2010/main" val="2902922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193781"/>
            <a:ext cx="1700931" cy="1524132"/>
          </a:xfrm>
          <a:prstGeom prst="rect">
            <a:avLst/>
          </a:prstGeom>
        </p:spPr>
      </p:pic>
      <p:sp>
        <p:nvSpPr>
          <p:cNvPr id="3" name="Rectangle 2"/>
          <p:cNvSpPr/>
          <p:nvPr/>
        </p:nvSpPr>
        <p:spPr>
          <a:xfrm>
            <a:off x="3873214" y="663459"/>
            <a:ext cx="4969245" cy="584775"/>
          </a:xfrm>
          <a:prstGeom prst="rect">
            <a:avLst/>
          </a:prstGeom>
        </p:spPr>
        <p:txBody>
          <a:bodyPr wrap="none">
            <a:spAutoFit/>
          </a:bodyPr>
          <a:lstStyle/>
          <a:p>
            <a:r>
              <a:rPr lang="en-US" sz="3200" b="1" dirty="0">
                <a:solidFill>
                  <a:schemeClr val="bg1"/>
                </a:solidFill>
              </a:rPr>
              <a:t>Personnel Selection Options</a:t>
            </a:r>
          </a:p>
        </p:txBody>
      </p:sp>
      <p:sp>
        <p:nvSpPr>
          <p:cNvPr id="7" name="Rectangle 6"/>
          <p:cNvSpPr/>
          <p:nvPr/>
        </p:nvSpPr>
        <p:spPr>
          <a:xfrm>
            <a:off x="285751" y="1717913"/>
            <a:ext cx="11672886" cy="4524315"/>
          </a:xfrm>
          <a:prstGeom prst="rect">
            <a:avLst/>
          </a:prstGeom>
        </p:spPr>
        <p:txBody>
          <a:bodyPr wrap="square">
            <a:spAutoFit/>
          </a:bodyPr>
          <a:lstStyle/>
          <a:p>
            <a:pPr algn="just"/>
            <a:r>
              <a:rPr lang="en-US" sz="3200" b="1" dirty="0"/>
              <a:t>The selection and hiring process of MNCs is a very complex and difficult task. Each foreign office has different staffing requirements and needs. There are a </a:t>
            </a:r>
            <a:r>
              <a:rPr lang="en-US" sz="3200" b="1" dirty="0" smtClean="0"/>
              <a:t>multitude </a:t>
            </a:r>
            <a:r>
              <a:rPr lang="en-US" sz="3200" b="1" dirty="0"/>
              <a:t>of other factors, such as local laws and contractual obligations, that have to be considered. In addition, the MNC’s management philosophy regarding staffing plays a pivotal role in personnel selection. The prevailing managerial philosophy influences the choice among the three alternatives: expatriate, host country national, or third-country national managers</a:t>
            </a:r>
          </a:p>
        </p:txBody>
      </p:sp>
    </p:spTree>
    <p:extLst>
      <p:ext uri="{BB962C8B-B14F-4D97-AF65-F5344CB8AC3E}">
        <p14:creationId xmlns:p14="http://schemas.microsoft.com/office/powerpoint/2010/main" val="719045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214845" y="86068"/>
            <a:ext cx="1700931" cy="1524132"/>
          </a:xfrm>
          <a:prstGeom prst="rect">
            <a:avLst/>
          </a:prstGeom>
        </p:spPr>
      </p:pic>
      <p:sp>
        <p:nvSpPr>
          <p:cNvPr id="3" name="Rectangle 2"/>
          <p:cNvSpPr/>
          <p:nvPr/>
        </p:nvSpPr>
        <p:spPr>
          <a:xfrm>
            <a:off x="485776" y="1905419"/>
            <a:ext cx="11272838" cy="4031873"/>
          </a:xfrm>
          <a:prstGeom prst="rect">
            <a:avLst/>
          </a:prstGeom>
        </p:spPr>
        <p:txBody>
          <a:bodyPr wrap="square">
            <a:spAutoFit/>
          </a:bodyPr>
          <a:lstStyle/>
          <a:p>
            <a:pPr algn="just"/>
            <a:r>
              <a:rPr lang="en-US" sz="3200" b="1" dirty="0">
                <a:solidFill>
                  <a:srgbClr val="FF0000"/>
                </a:solidFill>
              </a:rPr>
              <a:t>The Expatriate Manager</a:t>
            </a:r>
            <a:r>
              <a:rPr lang="en-US" sz="3200" b="1" dirty="0"/>
              <a:t>. The MNC may choose expatriates to fill managerial positions in its foreign offices. The selection of expatriates for foreign </a:t>
            </a:r>
            <a:r>
              <a:rPr lang="en-US" sz="3200" b="1" dirty="0" smtClean="0"/>
              <a:t>assignments </a:t>
            </a:r>
            <a:r>
              <a:rPr lang="en-US" sz="3200" b="1" dirty="0"/>
              <a:t>is influenced by the ethnocentric attitudes and philosophy of the MNC’s top executives. It may also be determined by operational needs. </a:t>
            </a:r>
            <a:endParaRPr lang="en-US" sz="3200" b="1" dirty="0" smtClean="0"/>
          </a:p>
          <a:p>
            <a:pPr algn="just"/>
            <a:endParaRPr lang="en-US" sz="3200" b="1" dirty="0"/>
          </a:p>
          <a:p>
            <a:pPr algn="just"/>
            <a:r>
              <a:rPr lang="en-US" sz="3200" b="1" dirty="0" smtClean="0"/>
              <a:t>For </a:t>
            </a:r>
            <a:r>
              <a:rPr lang="en-US" sz="3200" b="1" dirty="0"/>
              <a:t>example, home country managers may have a long history of service with the parent company. </a:t>
            </a:r>
          </a:p>
        </p:txBody>
      </p:sp>
    </p:spTree>
    <p:extLst>
      <p:ext uri="{BB962C8B-B14F-4D97-AF65-F5344CB8AC3E}">
        <p14:creationId xmlns:p14="http://schemas.microsoft.com/office/powerpoint/2010/main" val="564395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1574750"/>
            <a:ext cx="11287125" cy="4524315"/>
          </a:xfrm>
          <a:prstGeom prst="rect">
            <a:avLst/>
          </a:prstGeom>
        </p:spPr>
        <p:txBody>
          <a:bodyPr wrap="square">
            <a:spAutoFit/>
          </a:bodyPr>
          <a:lstStyle/>
          <a:p>
            <a:pPr algn="just"/>
            <a:r>
              <a:rPr lang="en-US" sz="3200" b="1" dirty="0"/>
              <a:t>They possess an in-depth knowledge and understanding of the policies and procedures of the firm and are familiar with the business and industry. They may also have technical training or possess functional expertise that local managers lack. Sometimes, due to a shortage of well-trained local managers, expatriates are the only logical choice </a:t>
            </a:r>
            <a:r>
              <a:rPr lang="en-US" sz="3200" b="1" dirty="0" smtClean="0"/>
              <a:t>.</a:t>
            </a:r>
          </a:p>
          <a:p>
            <a:pPr algn="just"/>
            <a:endParaRPr lang="en-US" sz="3200" b="1" dirty="0"/>
          </a:p>
          <a:p>
            <a:pPr algn="just"/>
            <a:r>
              <a:rPr lang="en-US" sz="3200" b="1" dirty="0" smtClean="0"/>
              <a:t> </a:t>
            </a:r>
            <a:r>
              <a:rPr lang="en-US" sz="3200" b="1" dirty="0"/>
              <a:t>MNCs may also select expatriates to fill foreign positions as part of their corporate managerial training program</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214845" y="86068"/>
            <a:ext cx="1700931" cy="1524132"/>
          </a:xfrm>
          <a:prstGeom prst="rect">
            <a:avLst/>
          </a:prstGeom>
        </p:spPr>
      </p:pic>
    </p:spTree>
    <p:extLst>
      <p:ext uri="{BB962C8B-B14F-4D97-AF65-F5344CB8AC3E}">
        <p14:creationId xmlns:p14="http://schemas.microsoft.com/office/powerpoint/2010/main" val="18265674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10382770"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pic>
        <p:nvPicPr>
          <p:cNvPr id="2" name="Picture 1"/>
          <p:cNvPicPr>
            <a:picLocks noChangeAspect="1"/>
          </p:cNvPicPr>
          <p:nvPr/>
        </p:nvPicPr>
        <p:blipFill>
          <a:blip r:embed="rId4"/>
          <a:stretch>
            <a:fillRect/>
          </a:stretch>
        </p:blipFill>
        <p:spPr>
          <a:xfrm>
            <a:off x="1147762" y="2019299"/>
            <a:ext cx="9839325" cy="4124325"/>
          </a:xfrm>
          <a:prstGeom prst="rect">
            <a:avLst/>
          </a:prstGeom>
        </p:spPr>
      </p:pic>
    </p:spTree>
    <p:extLst>
      <p:ext uri="{BB962C8B-B14F-4D97-AF65-F5344CB8AC3E}">
        <p14:creationId xmlns:p14="http://schemas.microsoft.com/office/powerpoint/2010/main" val="41294007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10382770" cy="1300163"/>
          </a:xfrm>
          <a:prstGeom prst="rect">
            <a:avLst/>
          </a:prstGeom>
        </p:spPr>
      </p:pic>
      <p:pic>
        <p:nvPicPr>
          <p:cNvPr id="4" name="Picture 3"/>
          <p:cNvPicPr>
            <a:picLocks noChangeAspect="1"/>
          </p:cNvPicPr>
          <p:nvPr/>
        </p:nvPicPr>
        <p:blipFill>
          <a:blip r:embed="rId3"/>
          <a:stretch>
            <a:fillRect/>
          </a:stretch>
        </p:blipFill>
        <p:spPr>
          <a:xfrm>
            <a:off x="10289022" y="79145"/>
            <a:ext cx="1700931" cy="1524132"/>
          </a:xfrm>
          <a:prstGeom prst="rect">
            <a:avLst/>
          </a:prstGeom>
        </p:spPr>
      </p:pic>
      <p:sp>
        <p:nvSpPr>
          <p:cNvPr id="6" name="Rectangle 5"/>
          <p:cNvSpPr/>
          <p:nvPr/>
        </p:nvSpPr>
        <p:spPr>
          <a:xfrm>
            <a:off x="114300" y="1300163"/>
            <a:ext cx="11875653" cy="5509200"/>
          </a:xfrm>
          <a:prstGeom prst="rect">
            <a:avLst/>
          </a:prstGeom>
        </p:spPr>
        <p:txBody>
          <a:bodyPr wrap="square">
            <a:spAutoFit/>
          </a:bodyPr>
          <a:lstStyle/>
          <a:p>
            <a:pPr algn="just"/>
            <a:r>
              <a:rPr lang="en-US" sz="3200" b="1" dirty="0">
                <a:solidFill>
                  <a:srgbClr val="FF0000"/>
                </a:solidFill>
              </a:rPr>
              <a:t>The Host Country National Manager. </a:t>
            </a:r>
            <a:r>
              <a:rPr lang="en-US" sz="3200" b="1" dirty="0"/>
              <a:t>In the past, many multinational firms </a:t>
            </a:r>
            <a:r>
              <a:rPr lang="en-US" sz="3200" b="1" dirty="0" smtClean="0"/>
              <a:t>displayed </a:t>
            </a:r>
            <a:r>
              <a:rPr lang="en-US" sz="3200" b="1" dirty="0"/>
              <a:t>an ethnocentric view, staffing foreign offices almost exclusively with </a:t>
            </a:r>
            <a:r>
              <a:rPr lang="en-US" sz="3200" b="1" dirty="0" smtClean="0"/>
              <a:t>expatriate </a:t>
            </a:r>
            <a:r>
              <a:rPr lang="en-US" sz="3200" b="1" dirty="0"/>
              <a:t>personnel. Today, many MNCs are selecting more host country and third-country nationals to fill managerial positions in their foreign subsidiaries. This is due to the increasing costs and the high failure rate of expatriate assignments. The cost of relocation can be very high for the company and the expatriate. Host country nationals may be selected because of their knowledge and </a:t>
            </a:r>
            <a:r>
              <a:rPr lang="en-US" sz="3200" b="1" dirty="0" smtClean="0"/>
              <a:t>understanding </a:t>
            </a:r>
            <a:r>
              <a:rPr lang="en-US" sz="3200" b="1" dirty="0"/>
              <a:t>of local markets, consumers, and governments. Local managers may </a:t>
            </a:r>
            <a:r>
              <a:rPr lang="en-US" sz="3200" b="1" dirty="0" smtClean="0"/>
              <a:t>provide </a:t>
            </a:r>
            <a:r>
              <a:rPr lang="en-US" sz="3200" b="1" dirty="0"/>
              <a:t>the company with valuable governmental contacts</a:t>
            </a:r>
          </a:p>
        </p:txBody>
      </p:sp>
    </p:spTree>
    <p:extLst>
      <p:ext uri="{BB962C8B-B14F-4D97-AF65-F5344CB8AC3E}">
        <p14:creationId xmlns:p14="http://schemas.microsoft.com/office/powerpoint/2010/main" val="2015657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382770" y="79145"/>
            <a:ext cx="1607183" cy="1524132"/>
          </a:xfrm>
          <a:prstGeom prst="rect">
            <a:avLst/>
          </a:prstGeom>
        </p:spPr>
      </p:pic>
      <p:pic>
        <p:nvPicPr>
          <p:cNvPr id="5" name="Picture 4"/>
          <p:cNvPicPr>
            <a:picLocks noChangeAspect="1"/>
          </p:cNvPicPr>
          <p:nvPr/>
        </p:nvPicPr>
        <p:blipFill>
          <a:blip r:embed="rId4"/>
          <a:stretch>
            <a:fillRect/>
          </a:stretch>
        </p:blipFill>
        <p:spPr>
          <a:xfrm>
            <a:off x="1109662" y="1624012"/>
            <a:ext cx="9972675" cy="4319588"/>
          </a:xfrm>
          <a:prstGeom prst="rect">
            <a:avLst/>
          </a:prstGeom>
        </p:spPr>
      </p:pic>
    </p:spTree>
    <p:extLst>
      <p:ext uri="{BB962C8B-B14F-4D97-AF65-F5344CB8AC3E}">
        <p14:creationId xmlns:p14="http://schemas.microsoft.com/office/powerpoint/2010/main" val="25237799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10382770" cy="1241597"/>
          </a:xfrm>
          <a:prstGeom prst="rect">
            <a:avLst/>
          </a:prstGeom>
        </p:spPr>
      </p:pic>
      <p:pic>
        <p:nvPicPr>
          <p:cNvPr id="4" name="Picture 3"/>
          <p:cNvPicPr>
            <a:picLocks noChangeAspect="1"/>
          </p:cNvPicPr>
          <p:nvPr/>
        </p:nvPicPr>
        <p:blipFill>
          <a:blip r:embed="rId3"/>
          <a:stretch>
            <a:fillRect/>
          </a:stretch>
        </p:blipFill>
        <p:spPr>
          <a:xfrm>
            <a:off x="10274734" y="122343"/>
            <a:ext cx="1700931" cy="1292120"/>
          </a:xfrm>
          <a:prstGeom prst="rect">
            <a:avLst/>
          </a:prstGeom>
        </p:spPr>
      </p:pic>
      <p:sp>
        <p:nvSpPr>
          <p:cNvPr id="6" name="Rectangle 5"/>
          <p:cNvSpPr/>
          <p:nvPr/>
        </p:nvSpPr>
        <p:spPr>
          <a:xfrm>
            <a:off x="300038" y="1241597"/>
            <a:ext cx="11430000" cy="5509200"/>
          </a:xfrm>
          <a:prstGeom prst="rect">
            <a:avLst/>
          </a:prstGeom>
        </p:spPr>
        <p:txBody>
          <a:bodyPr wrap="square">
            <a:spAutoFit/>
          </a:bodyPr>
          <a:lstStyle/>
          <a:p>
            <a:pPr algn="just"/>
            <a:r>
              <a:rPr lang="en-US" sz="3200" b="1" dirty="0">
                <a:solidFill>
                  <a:srgbClr val="FF0000"/>
                </a:solidFill>
              </a:rPr>
              <a:t>The Third-Country National Manager</a:t>
            </a:r>
            <a:r>
              <a:rPr lang="en-US" sz="3200" b="1" dirty="0"/>
              <a:t>. Sometimes, local managers do not have enough managerial expertise or do not wish to work for the MNC. In those </a:t>
            </a:r>
            <a:r>
              <a:rPr lang="en-US" sz="3200" b="1" dirty="0" smtClean="0"/>
              <a:t>situations, </a:t>
            </a:r>
            <a:r>
              <a:rPr lang="en-US" sz="3200" b="1" dirty="0"/>
              <a:t>third-country managers may provide a viable staffing alternative. For </a:t>
            </a:r>
            <a:r>
              <a:rPr lang="en-US" sz="3200" b="1" dirty="0" smtClean="0"/>
              <a:t>example, </a:t>
            </a:r>
            <a:r>
              <a:rPr lang="en-US" sz="3200" b="1" dirty="0"/>
              <a:t>because of the political tensions in Iran during the early 1980s, American firms doing business in Iran often used British or Canadian personnel to represent their interests in Iran. Sometimes, the third-country national may simply be the best person and the right manager for the job. Third-country executives often speak several languages and know the region and its industry well. Many international hotel firms commonly employ third-country nationals</a:t>
            </a:r>
          </a:p>
        </p:txBody>
      </p:sp>
    </p:spTree>
    <p:extLst>
      <p:ext uri="{BB962C8B-B14F-4D97-AF65-F5344CB8AC3E}">
        <p14:creationId xmlns:p14="http://schemas.microsoft.com/office/powerpoint/2010/main" val="15788132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0" y="0"/>
            <a:ext cx="9533101" cy="1523136"/>
          </a:xfrm>
          <a:prstGeom prst="rect">
            <a:avLst/>
          </a:prstGeom>
        </p:spPr>
      </p:pic>
      <p:sp>
        <p:nvSpPr>
          <p:cNvPr id="5" name="Rectangle 4"/>
          <p:cNvSpPr/>
          <p:nvPr/>
        </p:nvSpPr>
        <p:spPr>
          <a:xfrm>
            <a:off x="500063" y="1610200"/>
            <a:ext cx="11389877" cy="4524315"/>
          </a:xfrm>
          <a:prstGeom prst="rect">
            <a:avLst/>
          </a:prstGeom>
        </p:spPr>
        <p:txBody>
          <a:bodyPr wrap="square">
            <a:spAutoFit/>
          </a:bodyPr>
          <a:lstStyle/>
          <a:p>
            <a:pPr algn="just"/>
            <a:r>
              <a:rPr lang="en-US" sz="3200" b="1" dirty="0" smtClean="0"/>
              <a:t>The </a:t>
            </a:r>
            <a:r>
              <a:rPr lang="en-US" sz="3200" b="1" dirty="0"/>
              <a:t>criteria for selecting a host country and third-country national managers are much the same as those used for selecting expatriate managers. </a:t>
            </a:r>
            <a:r>
              <a:rPr lang="en-US" sz="3200" b="1" dirty="0">
                <a:solidFill>
                  <a:srgbClr val="FF0000"/>
                </a:solidFill>
              </a:rPr>
              <a:t>Technical expertise, adaptability, flexibility, and communication and decision-making skills are key desirable characteristics. </a:t>
            </a:r>
            <a:endParaRPr lang="en-US" sz="3200" b="1" dirty="0" smtClean="0">
              <a:solidFill>
                <a:srgbClr val="FF0000"/>
              </a:solidFill>
            </a:endParaRPr>
          </a:p>
          <a:p>
            <a:pPr algn="just"/>
            <a:endParaRPr lang="en-US" sz="3200" b="1" dirty="0"/>
          </a:p>
          <a:p>
            <a:pPr algn="just"/>
            <a:r>
              <a:rPr lang="en-US" sz="3200" b="1" dirty="0" smtClean="0"/>
              <a:t>Making </a:t>
            </a:r>
            <a:r>
              <a:rPr lang="en-US" sz="3200" b="1" dirty="0"/>
              <a:t>the decision to hire a host country manager may be much easier than finding a local citizen who has the qualifications for the job and/or who is willing to take up a job with the MNC</a:t>
            </a:r>
          </a:p>
        </p:txBody>
      </p:sp>
      <p:sp>
        <p:nvSpPr>
          <p:cNvPr id="2" name="Rectangle 1"/>
          <p:cNvSpPr/>
          <p:nvPr/>
        </p:nvSpPr>
        <p:spPr>
          <a:xfrm>
            <a:off x="2202771" y="586524"/>
            <a:ext cx="7190558" cy="523220"/>
          </a:xfrm>
          <a:prstGeom prst="rect">
            <a:avLst/>
          </a:prstGeom>
        </p:spPr>
        <p:txBody>
          <a:bodyPr wrap="none">
            <a:spAutoFit/>
          </a:bodyPr>
          <a:lstStyle/>
          <a:p>
            <a:r>
              <a:rPr lang="en-US" sz="2800" b="1" dirty="0">
                <a:solidFill>
                  <a:schemeClr val="bg1"/>
                </a:solidFill>
              </a:rPr>
              <a:t>Host Country or Third-Country Staffing Criteria </a:t>
            </a:r>
            <a:endParaRPr lang="en-US" sz="2800" dirty="0">
              <a:solidFill>
                <a:schemeClr val="bg1"/>
              </a:solidFill>
            </a:endParaRPr>
          </a:p>
        </p:txBody>
      </p:sp>
    </p:spTree>
    <p:extLst>
      <p:ext uri="{BB962C8B-B14F-4D97-AF65-F5344CB8AC3E}">
        <p14:creationId xmlns:p14="http://schemas.microsoft.com/office/powerpoint/2010/main" val="8654974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0" y="0"/>
            <a:ext cx="9533101" cy="1431875"/>
          </a:xfrm>
          <a:prstGeom prst="rect">
            <a:avLst/>
          </a:prstGeom>
        </p:spPr>
      </p:pic>
      <p:sp>
        <p:nvSpPr>
          <p:cNvPr id="5" name="Rectangle 4"/>
          <p:cNvSpPr/>
          <p:nvPr/>
        </p:nvSpPr>
        <p:spPr>
          <a:xfrm>
            <a:off x="428624" y="1610200"/>
            <a:ext cx="11229975" cy="5016758"/>
          </a:xfrm>
          <a:prstGeom prst="rect">
            <a:avLst/>
          </a:prstGeom>
        </p:spPr>
        <p:txBody>
          <a:bodyPr wrap="square">
            <a:spAutoFit/>
          </a:bodyPr>
          <a:lstStyle/>
          <a:p>
            <a:pPr algn="just"/>
            <a:r>
              <a:rPr lang="en-US" sz="3200" b="1" dirty="0"/>
              <a:t>The advent of the Internet has enabled some new ventures to directly start off as an international enterprise, but this is not very common. During its evolution, the MNC establishes its basic HRM policies and practices. These policies and practices are usually the outgrowths of the cultural environment of its diverse markets. As the MNC expands to different </a:t>
            </a:r>
            <a:r>
              <a:rPr lang="en-US" sz="3200" b="1" dirty="0" smtClean="0"/>
              <a:t>markets, </a:t>
            </a:r>
            <a:r>
              <a:rPr lang="en-US" sz="3200" b="1" dirty="0"/>
              <a:t>it gains experience in dealing with different cultures. </a:t>
            </a:r>
            <a:r>
              <a:rPr lang="en-US" sz="3200" b="1" dirty="0">
                <a:solidFill>
                  <a:srgbClr val="FF0000"/>
                </a:solidFill>
              </a:rPr>
              <a:t>The four stages that MNCs go through are (1) high tech or product </a:t>
            </a:r>
            <a:r>
              <a:rPr lang="en-US" sz="3200" b="1" dirty="0" smtClean="0">
                <a:solidFill>
                  <a:srgbClr val="FF0000"/>
                </a:solidFill>
              </a:rPr>
              <a:t>orientation, </a:t>
            </a:r>
            <a:r>
              <a:rPr lang="en-US" sz="3200" b="1" dirty="0">
                <a:solidFill>
                  <a:srgbClr val="FF0000"/>
                </a:solidFill>
              </a:rPr>
              <a:t>(2) growth and internationalization or market orientation, (3) </a:t>
            </a:r>
            <a:r>
              <a:rPr lang="en-US" sz="3200" b="1" dirty="0" smtClean="0">
                <a:solidFill>
                  <a:srgbClr val="FF0000"/>
                </a:solidFill>
              </a:rPr>
              <a:t>multinationalization </a:t>
            </a:r>
            <a:r>
              <a:rPr lang="en-US" sz="3200" b="1" dirty="0">
                <a:solidFill>
                  <a:srgbClr val="FF0000"/>
                </a:solidFill>
              </a:rPr>
              <a:t>or price orientation, and (4) globalization</a:t>
            </a:r>
            <a:r>
              <a:rPr lang="en-US" sz="3200" b="1" dirty="0"/>
              <a:t>.</a:t>
            </a:r>
          </a:p>
        </p:txBody>
      </p:sp>
      <p:sp>
        <p:nvSpPr>
          <p:cNvPr id="6" name="Rectangle 5"/>
          <p:cNvSpPr/>
          <p:nvPr/>
        </p:nvSpPr>
        <p:spPr>
          <a:xfrm>
            <a:off x="1936315" y="532982"/>
            <a:ext cx="8214592" cy="1077218"/>
          </a:xfrm>
          <a:prstGeom prst="rect">
            <a:avLst/>
          </a:prstGeom>
        </p:spPr>
        <p:txBody>
          <a:bodyPr wrap="square">
            <a:spAutoFit/>
          </a:bodyPr>
          <a:lstStyle/>
          <a:p>
            <a:r>
              <a:rPr lang="en-US" sz="3200" b="1" dirty="0">
                <a:solidFill>
                  <a:schemeClr val="bg1"/>
                </a:solidFill>
              </a:rPr>
              <a:t>Product Life Cycle and International Human Resource Management </a:t>
            </a:r>
          </a:p>
        </p:txBody>
      </p:sp>
    </p:spTree>
    <p:extLst>
      <p:ext uri="{BB962C8B-B14F-4D97-AF65-F5344CB8AC3E}">
        <p14:creationId xmlns:p14="http://schemas.microsoft.com/office/powerpoint/2010/main" val="11242684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316"/>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
        <p:nvSpPr>
          <p:cNvPr id="8" name="Rectangle 7"/>
          <p:cNvSpPr/>
          <p:nvPr/>
        </p:nvSpPr>
        <p:spPr>
          <a:xfrm>
            <a:off x="3125496" y="516028"/>
            <a:ext cx="5600059" cy="584775"/>
          </a:xfrm>
          <a:prstGeom prst="rect">
            <a:avLst/>
          </a:prstGeom>
        </p:spPr>
        <p:txBody>
          <a:bodyPr wrap="none">
            <a:spAutoFit/>
          </a:bodyPr>
          <a:lstStyle/>
          <a:p>
            <a:r>
              <a:rPr lang="en-US" sz="3200" b="1" dirty="0">
                <a:solidFill>
                  <a:schemeClr val="bg1"/>
                </a:solidFill>
              </a:rPr>
              <a:t>International Product Life Cycle </a:t>
            </a:r>
          </a:p>
        </p:txBody>
      </p:sp>
      <p:sp>
        <p:nvSpPr>
          <p:cNvPr id="6" name="Rectangle 5"/>
          <p:cNvSpPr/>
          <p:nvPr/>
        </p:nvSpPr>
        <p:spPr>
          <a:xfrm>
            <a:off x="363903" y="1981633"/>
            <a:ext cx="11123247" cy="3539430"/>
          </a:xfrm>
          <a:prstGeom prst="rect">
            <a:avLst/>
          </a:prstGeom>
        </p:spPr>
        <p:txBody>
          <a:bodyPr wrap="square">
            <a:spAutoFit/>
          </a:bodyPr>
          <a:lstStyle/>
          <a:p>
            <a:pPr algn="just"/>
            <a:r>
              <a:rPr lang="en-US" sz="3200" b="1" dirty="0">
                <a:solidFill>
                  <a:srgbClr val="FF0000"/>
                </a:solidFill>
              </a:rPr>
              <a:t>In Phase 1, </a:t>
            </a:r>
            <a:r>
              <a:rPr lang="en-US" sz="3200" b="1" dirty="0"/>
              <a:t>the product-orientation stage, firms produce new and unique products that command a high price relative to direct costs. </a:t>
            </a:r>
            <a:endParaRPr lang="en-US" sz="3200" b="1" dirty="0" smtClean="0"/>
          </a:p>
          <a:p>
            <a:pPr algn="just"/>
            <a:endParaRPr lang="en-US" sz="3200" b="1" dirty="0"/>
          </a:p>
          <a:p>
            <a:pPr algn="just"/>
            <a:r>
              <a:rPr lang="en-US" sz="3200" b="1" dirty="0" smtClean="0"/>
              <a:t>They </a:t>
            </a:r>
            <a:r>
              <a:rPr lang="en-US" sz="3200" b="1" dirty="0"/>
              <a:t>depend on R&amp;D and apply advances in science and engineering to product development. At this stage, there are only a few firms capable of producing these products</a:t>
            </a:r>
          </a:p>
        </p:txBody>
      </p:sp>
    </p:spTree>
    <p:extLst>
      <p:ext uri="{BB962C8B-B14F-4D97-AF65-F5344CB8AC3E}">
        <p14:creationId xmlns:p14="http://schemas.microsoft.com/office/powerpoint/2010/main" val="26401264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
        <p:nvSpPr>
          <p:cNvPr id="6" name="Rectangle 5"/>
          <p:cNvSpPr/>
          <p:nvPr/>
        </p:nvSpPr>
        <p:spPr>
          <a:xfrm>
            <a:off x="266632" y="2210276"/>
            <a:ext cx="11123246" cy="3046988"/>
          </a:xfrm>
          <a:prstGeom prst="rect">
            <a:avLst/>
          </a:prstGeom>
        </p:spPr>
        <p:txBody>
          <a:bodyPr wrap="square">
            <a:spAutoFit/>
          </a:bodyPr>
          <a:lstStyle/>
          <a:p>
            <a:pPr algn="just"/>
            <a:r>
              <a:rPr lang="en-US" sz="3200" b="1" dirty="0">
                <a:solidFill>
                  <a:srgbClr val="FF0000"/>
                </a:solidFill>
              </a:rPr>
              <a:t>Phase 2 </a:t>
            </a:r>
            <a:r>
              <a:rPr lang="en-US" sz="3200" b="1" dirty="0"/>
              <a:t>is the market-orientation stage. It begins with the entrance of </a:t>
            </a:r>
            <a:r>
              <a:rPr lang="en-US" sz="3200" b="1" dirty="0" smtClean="0"/>
              <a:t>competition, </a:t>
            </a:r>
            <a:r>
              <a:rPr lang="en-US" sz="3200" b="1" dirty="0"/>
              <a:t>which forces firms to focus on expanding to new markets</a:t>
            </a:r>
            <a:r>
              <a:rPr lang="en-US" sz="3200" b="1" dirty="0" smtClean="0"/>
              <a:t>.</a:t>
            </a:r>
          </a:p>
          <a:p>
            <a:pPr algn="just"/>
            <a:endParaRPr lang="en-US" sz="3200" b="1" dirty="0"/>
          </a:p>
          <a:p>
            <a:pPr algn="just"/>
            <a:r>
              <a:rPr lang="en-US" sz="3200" b="1" dirty="0" smtClean="0"/>
              <a:t> </a:t>
            </a:r>
            <a:r>
              <a:rPr lang="en-US" sz="3200" b="1" dirty="0"/>
              <a:t>International </a:t>
            </a:r>
            <a:r>
              <a:rPr lang="en-US" sz="3200" b="1" dirty="0" smtClean="0"/>
              <a:t>expansion </a:t>
            </a:r>
            <a:r>
              <a:rPr lang="en-US" sz="3200" b="1" dirty="0"/>
              <a:t>is an option they may choose. Initially, foreign markets are supplied by exports from the home country</a:t>
            </a:r>
          </a:p>
        </p:txBody>
      </p:sp>
    </p:spTree>
    <p:extLst>
      <p:ext uri="{BB962C8B-B14F-4D97-AF65-F5344CB8AC3E}">
        <p14:creationId xmlns:p14="http://schemas.microsoft.com/office/powerpoint/2010/main" val="40565590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7" name="Rectangle 6"/>
          <p:cNvSpPr/>
          <p:nvPr/>
        </p:nvSpPr>
        <p:spPr>
          <a:xfrm>
            <a:off x="386157" y="1524132"/>
            <a:ext cx="11415710" cy="2554545"/>
          </a:xfrm>
          <a:prstGeom prst="rect">
            <a:avLst/>
          </a:prstGeom>
        </p:spPr>
        <p:txBody>
          <a:bodyPr wrap="square">
            <a:spAutoFit/>
          </a:bodyPr>
          <a:lstStyle/>
          <a:p>
            <a:pPr algn="just"/>
            <a:r>
              <a:rPr lang="en-US" sz="3200" b="1" dirty="0">
                <a:solidFill>
                  <a:srgbClr val="FF0000"/>
                </a:solidFill>
              </a:rPr>
              <a:t>Phase 3 </a:t>
            </a:r>
            <a:r>
              <a:rPr lang="en-US" sz="3200" b="1" dirty="0"/>
              <a:t>is the price orientation stage. It marks the realization that competitive advantage can be achieved only by managing and controlling costs. Increased </a:t>
            </a:r>
            <a:r>
              <a:rPr lang="en-US" sz="3200" b="1" dirty="0" smtClean="0"/>
              <a:t>competition </a:t>
            </a:r>
            <a:r>
              <a:rPr lang="en-US" sz="3200" b="1" dirty="0"/>
              <a:t>and standardization of products at the end of Phase 2 drives prices down and creates a need for further cost reduction</a:t>
            </a:r>
          </a:p>
        </p:txBody>
      </p:sp>
      <p:sp>
        <p:nvSpPr>
          <p:cNvPr id="9" name="Rectangle 8"/>
          <p:cNvSpPr/>
          <p:nvPr/>
        </p:nvSpPr>
        <p:spPr>
          <a:xfrm>
            <a:off x="386157" y="4156590"/>
            <a:ext cx="11415710" cy="1569660"/>
          </a:xfrm>
          <a:prstGeom prst="rect">
            <a:avLst/>
          </a:prstGeom>
        </p:spPr>
        <p:txBody>
          <a:bodyPr wrap="square">
            <a:spAutoFit/>
          </a:bodyPr>
          <a:lstStyle/>
          <a:p>
            <a:pPr algn="just"/>
            <a:r>
              <a:rPr lang="en-US" sz="3200" b="1" dirty="0" smtClean="0">
                <a:solidFill>
                  <a:srgbClr val="FF0000"/>
                </a:solidFill>
              </a:rPr>
              <a:t>Phase </a:t>
            </a:r>
            <a:r>
              <a:rPr lang="en-US" sz="3200" b="1" dirty="0">
                <a:solidFill>
                  <a:srgbClr val="FF0000"/>
                </a:solidFill>
              </a:rPr>
              <a:t>4</a:t>
            </a:r>
            <a:r>
              <a:rPr lang="en-US" sz="3200" b="1" dirty="0"/>
              <a:t>, however, is the culmination of the previous three phases. It is the result of </a:t>
            </a:r>
            <a:r>
              <a:rPr lang="en-US" sz="3200" b="1" dirty="0" smtClean="0"/>
              <a:t>dramatic </a:t>
            </a:r>
            <a:r>
              <a:rPr lang="en-US" sz="3200" b="1" dirty="0"/>
              <a:t>changes in market forces that are best described as a progression from one stage to another, as follows</a:t>
            </a:r>
          </a:p>
        </p:txBody>
      </p:sp>
    </p:spTree>
    <p:extLst>
      <p:ext uri="{BB962C8B-B14F-4D97-AF65-F5344CB8AC3E}">
        <p14:creationId xmlns:p14="http://schemas.microsoft.com/office/powerpoint/2010/main" val="33199159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pic>
        <p:nvPicPr>
          <p:cNvPr id="7" name="Picture 6"/>
          <p:cNvPicPr>
            <a:picLocks noChangeAspect="1"/>
          </p:cNvPicPr>
          <p:nvPr/>
        </p:nvPicPr>
        <p:blipFill>
          <a:blip r:embed="rId4"/>
          <a:stretch>
            <a:fillRect/>
          </a:stretch>
        </p:blipFill>
        <p:spPr>
          <a:xfrm>
            <a:off x="757238" y="1683782"/>
            <a:ext cx="11132702" cy="4381500"/>
          </a:xfrm>
          <a:prstGeom prst="rect">
            <a:avLst/>
          </a:prstGeom>
        </p:spPr>
      </p:pic>
    </p:spTree>
    <p:extLst>
      <p:ext uri="{BB962C8B-B14F-4D97-AF65-F5344CB8AC3E}">
        <p14:creationId xmlns:p14="http://schemas.microsoft.com/office/powerpoint/2010/main" val="20648845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
        <p:nvSpPr>
          <p:cNvPr id="6" name="Rectangle 5"/>
          <p:cNvSpPr/>
          <p:nvPr/>
        </p:nvSpPr>
        <p:spPr>
          <a:xfrm>
            <a:off x="4342654" y="657225"/>
            <a:ext cx="2734018" cy="584775"/>
          </a:xfrm>
          <a:prstGeom prst="rect">
            <a:avLst/>
          </a:prstGeom>
        </p:spPr>
        <p:txBody>
          <a:bodyPr wrap="none">
            <a:spAutoFit/>
          </a:bodyPr>
          <a:lstStyle/>
          <a:p>
            <a:r>
              <a:rPr lang="en-US" sz="3200" b="1" dirty="0">
                <a:solidFill>
                  <a:schemeClr val="bg1"/>
                </a:solidFill>
              </a:rPr>
              <a:t>HRM Practices </a:t>
            </a:r>
          </a:p>
        </p:txBody>
      </p:sp>
      <p:sp>
        <p:nvSpPr>
          <p:cNvPr id="3" name="Rectangle 2"/>
          <p:cNvSpPr/>
          <p:nvPr/>
        </p:nvSpPr>
        <p:spPr>
          <a:xfrm>
            <a:off x="171450" y="1277927"/>
            <a:ext cx="11718490" cy="5509200"/>
          </a:xfrm>
          <a:prstGeom prst="rect">
            <a:avLst/>
          </a:prstGeom>
        </p:spPr>
        <p:txBody>
          <a:bodyPr wrap="square">
            <a:spAutoFit/>
          </a:bodyPr>
          <a:lstStyle/>
          <a:p>
            <a:pPr algn="just"/>
            <a:r>
              <a:rPr lang="en-US" sz="3200" b="1" dirty="0"/>
              <a:t>Product lifecycle indicates the impact of culture on the firm. It can be used to suggest corresponding HRM practices for each phase. Firms operating in Phase 1, which produce unique products and sell them </a:t>
            </a:r>
            <a:r>
              <a:rPr lang="en-US" sz="3200" b="1" dirty="0" smtClean="0"/>
              <a:t>primarily </a:t>
            </a:r>
            <a:r>
              <a:rPr lang="en-US" sz="3200" b="1" dirty="0"/>
              <a:t>to the home market, do not require much international sophistication from their employees. The firms’ monopoly power insulates them from the impact of cultural differences and forces the buyers of the product to absorb the cost of the cross-cultural mismatch. Foreign customers must speak the language of the MNC, accept the MNC’s cultural and managerial practices, and after the </a:t>
            </a:r>
            <a:r>
              <a:rPr lang="en-US" sz="3200" b="1" dirty="0" smtClean="0"/>
              <a:t>purchase, </a:t>
            </a:r>
            <a:r>
              <a:rPr lang="en-US" sz="3200" b="1" dirty="0"/>
              <a:t>modify products and services themselves to match their needs and </a:t>
            </a:r>
            <a:r>
              <a:rPr lang="en-US" sz="3200" b="1" dirty="0" smtClean="0"/>
              <a:t>requirements</a:t>
            </a:r>
            <a:endParaRPr lang="en-US" sz="3200" b="1" dirty="0"/>
          </a:p>
        </p:txBody>
      </p:sp>
    </p:spTree>
    <p:extLst>
      <p:ext uri="{BB962C8B-B14F-4D97-AF65-F5344CB8AC3E}">
        <p14:creationId xmlns:p14="http://schemas.microsoft.com/office/powerpoint/2010/main" val="42614692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189009" y="86068"/>
            <a:ext cx="1700931" cy="1524132"/>
          </a:xfrm>
          <a:prstGeom prst="rect">
            <a:avLst/>
          </a:prstGeom>
        </p:spPr>
      </p:pic>
      <p:sp>
        <p:nvSpPr>
          <p:cNvPr id="7" name="Rectangle 6"/>
          <p:cNvSpPr/>
          <p:nvPr/>
        </p:nvSpPr>
        <p:spPr>
          <a:xfrm>
            <a:off x="228600" y="1462325"/>
            <a:ext cx="11661340" cy="5016758"/>
          </a:xfrm>
          <a:prstGeom prst="rect">
            <a:avLst/>
          </a:prstGeom>
        </p:spPr>
        <p:txBody>
          <a:bodyPr wrap="square">
            <a:spAutoFit/>
          </a:bodyPr>
          <a:lstStyle/>
          <a:p>
            <a:pPr algn="just"/>
            <a:r>
              <a:rPr lang="en-US" sz="3200" b="1" dirty="0">
                <a:solidFill>
                  <a:srgbClr val="FF0000"/>
                </a:solidFill>
              </a:rPr>
              <a:t>For Phase 2 </a:t>
            </a:r>
            <a:r>
              <a:rPr lang="en-US" sz="3200" b="1" dirty="0"/>
              <a:t>firms, however, cultural adaptability and sensitivity are important, but personnel selection is still based mostly on technical competence and the willingness to accept foreign assignments. In Phase 2, firms could gain a </a:t>
            </a:r>
            <a:r>
              <a:rPr lang="en-US" sz="3200" b="1" dirty="0" smtClean="0"/>
              <a:t>competitive </a:t>
            </a:r>
            <a:r>
              <a:rPr lang="en-US" sz="3200" b="1" dirty="0"/>
              <a:t>advantage by producing culturally appropriate products and services and 11 International Human Resource Management 359 tailoring their marketing programs to host countries’ cultural requirements. These firms, besides employing expatriate managers, quite often employ host nationals in some host country positions, such as marketing and personnel. </a:t>
            </a:r>
          </a:p>
        </p:txBody>
      </p:sp>
    </p:spTree>
    <p:extLst>
      <p:ext uri="{BB962C8B-B14F-4D97-AF65-F5344CB8AC3E}">
        <p14:creationId xmlns:p14="http://schemas.microsoft.com/office/powerpoint/2010/main" val="36474869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9533101" cy="1610200"/>
          </a:xfrm>
          <a:prstGeom prst="rect">
            <a:avLst/>
          </a:prstGeom>
        </p:spPr>
      </p:pic>
      <p:pic>
        <p:nvPicPr>
          <p:cNvPr id="8" name="Picture 7"/>
          <p:cNvPicPr>
            <a:picLocks noChangeAspect="1"/>
          </p:cNvPicPr>
          <p:nvPr/>
        </p:nvPicPr>
        <p:blipFill>
          <a:blip r:embed="rId3"/>
          <a:stretch>
            <a:fillRect/>
          </a:stretch>
        </p:blipFill>
        <p:spPr>
          <a:xfrm>
            <a:off x="10189009" y="86068"/>
            <a:ext cx="1700931" cy="1524132"/>
          </a:xfrm>
          <a:prstGeom prst="rect">
            <a:avLst/>
          </a:prstGeom>
        </p:spPr>
      </p:pic>
      <p:sp>
        <p:nvSpPr>
          <p:cNvPr id="2" name="Rectangle 1"/>
          <p:cNvSpPr/>
          <p:nvPr/>
        </p:nvSpPr>
        <p:spPr>
          <a:xfrm>
            <a:off x="214314" y="1610200"/>
            <a:ext cx="11675626" cy="4524315"/>
          </a:xfrm>
          <a:prstGeom prst="rect">
            <a:avLst/>
          </a:prstGeom>
        </p:spPr>
        <p:txBody>
          <a:bodyPr wrap="square">
            <a:spAutoFit/>
          </a:bodyPr>
          <a:lstStyle/>
          <a:p>
            <a:pPr algn="just"/>
            <a:r>
              <a:rPr lang="en-US" sz="3200" b="1" dirty="0"/>
              <a:t>Survival for a </a:t>
            </a:r>
            <a:r>
              <a:rPr lang="en-US" sz="3200" b="1" dirty="0">
                <a:solidFill>
                  <a:srgbClr val="FF0000"/>
                </a:solidFill>
              </a:rPr>
              <a:t>Phase 3 </a:t>
            </a:r>
            <a:r>
              <a:rPr lang="en-US" sz="3200" b="1" dirty="0"/>
              <a:t>firm in the global market depends on price </a:t>
            </a:r>
            <a:r>
              <a:rPr lang="en-US" sz="3200" b="1" dirty="0" smtClean="0"/>
              <a:t>competitiveness. </a:t>
            </a:r>
            <a:r>
              <a:rPr lang="en-US" sz="3200" b="1" dirty="0"/>
              <a:t>For geographically dispersed MNCs with a worldwide network of </a:t>
            </a:r>
            <a:r>
              <a:rPr lang="en-US" sz="3200" b="1" dirty="0" smtClean="0"/>
              <a:t>suppliers, </a:t>
            </a:r>
            <a:r>
              <a:rPr lang="en-US" sz="3200" b="1" dirty="0"/>
              <a:t>manufacturers, and distributors, integration becomes an important undertaking. They become integrated primarily by standardizing their products and services and centralizing their operations and structure. Phase 3 firms attempt to integrate by assuming similarity or creating it. They assume similarity by producing generic products and services to take advantage of economies of scale and scope. </a:t>
            </a:r>
          </a:p>
        </p:txBody>
      </p:sp>
    </p:spTree>
    <p:extLst>
      <p:ext uri="{BB962C8B-B14F-4D97-AF65-F5344CB8AC3E}">
        <p14:creationId xmlns:p14="http://schemas.microsoft.com/office/powerpoint/2010/main" val="26969568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
        <p:nvSpPr>
          <p:cNvPr id="6" name="Rectangle 5"/>
          <p:cNvSpPr/>
          <p:nvPr/>
        </p:nvSpPr>
        <p:spPr>
          <a:xfrm>
            <a:off x="1" y="1348800"/>
            <a:ext cx="12044362" cy="5509200"/>
          </a:xfrm>
          <a:prstGeom prst="rect">
            <a:avLst/>
          </a:prstGeom>
        </p:spPr>
        <p:txBody>
          <a:bodyPr wrap="square">
            <a:spAutoFit/>
          </a:bodyPr>
          <a:lstStyle/>
          <a:p>
            <a:pPr algn="just"/>
            <a:r>
              <a:rPr lang="en-US" sz="3200" b="1" dirty="0">
                <a:solidFill>
                  <a:srgbClr val="FF0000"/>
                </a:solidFill>
              </a:rPr>
              <a:t>Phase 4 </a:t>
            </a:r>
            <a:r>
              <a:rPr lang="en-US" sz="3200" b="1" dirty="0"/>
              <a:t>MNCs produce and sell top-quality, least-cost, differentiated products for local tastes globally. The need for global integration and national </a:t>
            </a:r>
            <a:r>
              <a:rPr lang="en-US" sz="3200" b="1" dirty="0" smtClean="0"/>
              <a:t>responsiveness </a:t>
            </a:r>
            <a:r>
              <a:rPr lang="en-US" sz="3200" b="1" dirty="0"/>
              <a:t>impels Phase 4 firms to select their best people for assignments scattered all over the globe. The home country market is no longer dominant and the </a:t>
            </a:r>
            <a:r>
              <a:rPr lang="en-US" sz="3200" b="1" dirty="0" smtClean="0"/>
              <a:t>boundaries </a:t>
            </a:r>
            <a:r>
              <a:rPr lang="en-US" sz="3200" b="1" dirty="0"/>
              <a:t>between home country, host country, and third-country managers vanish. Internally and externally, firms are faced with cultural diversity, which they </a:t>
            </a:r>
            <a:r>
              <a:rPr lang="en-US" sz="3200" b="1" dirty="0" smtClean="0"/>
              <a:t>cannot </a:t>
            </a:r>
            <a:r>
              <a:rPr lang="en-US" sz="3200" b="1" dirty="0"/>
              <a:t>ignore and have to manage. Successful Phase 4 MNCs are those that can identify situations where cultural differences could be used as an asset to serve culturally differentiated market segments worldwide</a:t>
            </a:r>
          </a:p>
        </p:txBody>
      </p:sp>
    </p:spTree>
    <p:extLst>
      <p:ext uri="{BB962C8B-B14F-4D97-AF65-F5344CB8AC3E}">
        <p14:creationId xmlns:p14="http://schemas.microsoft.com/office/powerpoint/2010/main" val="820381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139573"/>
            <a:ext cx="9533101" cy="1243013"/>
          </a:xfrm>
          <a:prstGeom prst="rect">
            <a:avLst/>
          </a:prstGeom>
        </p:spPr>
      </p:pic>
      <p:pic>
        <p:nvPicPr>
          <p:cNvPr id="5" name="Picture 4"/>
          <p:cNvPicPr>
            <a:picLocks noChangeAspect="1"/>
          </p:cNvPicPr>
          <p:nvPr/>
        </p:nvPicPr>
        <p:blipFill>
          <a:blip r:embed="rId3"/>
          <a:stretch>
            <a:fillRect/>
          </a:stretch>
        </p:blipFill>
        <p:spPr>
          <a:xfrm>
            <a:off x="10303309" y="43034"/>
            <a:ext cx="1700931" cy="1199979"/>
          </a:xfrm>
          <a:prstGeom prst="rect">
            <a:avLst/>
          </a:prstGeom>
        </p:spPr>
      </p:pic>
      <p:sp>
        <p:nvSpPr>
          <p:cNvPr id="7" name="Rectangle 6"/>
          <p:cNvSpPr/>
          <p:nvPr/>
        </p:nvSpPr>
        <p:spPr>
          <a:xfrm>
            <a:off x="364769" y="251100"/>
            <a:ext cx="9060296" cy="461665"/>
          </a:xfrm>
          <a:prstGeom prst="rect">
            <a:avLst/>
          </a:prstGeom>
        </p:spPr>
        <p:txBody>
          <a:bodyPr wrap="square">
            <a:spAutoFit/>
          </a:bodyPr>
          <a:lstStyle/>
          <a:p>
            <a:r>
              <a:rPr lang="en-US" sz="2400" b="1" dirty="0">
                <a:solidFill>
                  <a:schemeClr val="bg1"/>
                </a:solidFill>
              </a:rPr>
              <a:t>International Management and Intercultural Training and Preparation </a:t>
            </a:r>
          </a:p>
        </p:txBody>
      </p:sp>
      <p:sp>
        <p:nvSpPr>
          <p:cNvPr id="2" name="Rectangle 1"/>
          <p:cNvSpPr/>
          <p:nvPr/>
        </p:nvSpPr>
        <p:spPr>
          <a:xfrm>
            <a:off x="185737" y="1410861"/>
            <a:ext cx="11672888" cy="5509200"/>
          </a:xfrm>
          <a:prstGeom prst="rect">
            <a:avLst/>
          </a:prstGeom>
        </p:spPr>
        <p:txBody>
          <a:bodyPr wrap="square">
            <a:spAutoFit/>
          </a:bodyPr>
          <a:lstStyle/>
          <a:p>
            <a:pPr algn="just"/>
            <a:r>
              <a:rPr lang="en-US" sz="3200" b="1" dirty="0"/>
              <a:t>The primary reason for failure is the inability of the employee or the family to adjust properly to the new environment and </a:t>
            </a:r>
            <a:r>
              <a:rPr lang="en-US" sz="3200" b="1" dirty="0" smtClean="0"/>
              <a:t>culture. </a:t>
            </a:r>
            <a:r>
              <a:rPr lang="en-US" sz="3200" b="1" dirty="0"/>
              <a:t>The failure, however, begins with selecting the wrong person. Adequate screening and proper selection procedures allow MNCs to select managers with a higher probability of success. The screening process includes interviews, tests, and the use of assessment </a:t>
            </a:r>
            <a:r>
              <a:rPr lang="en-US" sz="3200" b="1" dirty="0" smtClean="0"/>
              <a:t>centers. </a:t>
            </a:r>
            <a:r>
              <a:rPr lang="en-US" sz="3200" b="1" dirty="0"/>
              <a:t>While some psychological and technical skills tests are available, these tests are not widely used by MNCs. This is because, first, there are no specific criteria for overseas success and, second, psychological tests have the potential for </a:t>
            </a:r>
            <a:r>
              <a:rPr lang="en-US" sz="3200" b="1" dirty="0" smtClean="0"/>
              <a:t>cultural </a:t>
            </a:r>
            <a:r>
              <a:rPr lang="en-US" sz="3200" b="1" dirty="0"/>
              <a:t>bias and have relatively low validity</a:t>
            </a:r>
          </a:p>
        </p:txBody>
      </p:sp>
    </p:spTree>
    <p:extLst>
      <p:ext uri="{BB962C8B-B14F-4D97-AF65-F5344CB8AC3E}">
        <p14:creationId xmlns:p14="http://schemas.microsoft.com/office/powerpoint/2010/main" val="35053225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148553"/>
            <a:ext cx="1700931" cy="1461647"/>
          </a:xfrm>
          <a:prstGeom prst="rect">
            <a:avLst/>
          </a:prstGeom>
        </p:spPr>
      </p:pic>
      <p:sp>
        <p:nvSpPr>
          <p:cNvPr id="3" name="Rectangle 2"/>
          <p:cNvSpPr/>
          <p:nvPr/>
        </p:nvSpPr>
        <p:spPr>
          <a:xfrm>
            <a:off x="-1" y="1348800"/>
            <a:ext cx="11932803" cy="5509200"/>
          </a:xfrm>
          <a:prstGeom prst="rect">
            <a:avLst/>
          </a:prstGeom>
        </p:spPr>
        <p:txBody>
          <a:bodyPr wrap="square">
            <a:spAutoFit/>
          </a:bodyPr>
          <a:lstStyle/>
          <a:p>
            <a:pPr algn="just"/>
            <a:r>
              <a:rPr lang="en-US" sz="3200" b="1" dirty="0" smtClean="0"/>
              <a:t>When </a:t>
            </a:r>
            <a:r>
              <a:rPr lang="en-US" sz="3200" b="1" dirty="0"/>
              <a:t>expatriates return home, they face problems and cultural shock similar to what they had encountered on the assignment abroad. This is particularly true after a prolonged stay abroad. Not many expatriates are prepared to deal with reentry difficulties. Repatriation issues are quite often ignored by MNCs </a:t>
            </a:r>
            <a:r>
              <a:rPr lang="en-US" sz="3200" b="1" dirty="0" smtClean="0"/>
              <a:t>. </a:t>
            </a:r>
            <a:r>
              <a:rPr lang="en-US" sz="3200" b="1" dirty="0"/>
              <a:t>It is assumed that coming back to the home country environment should be a very easy task that does not require much preparation. Contrary to this assumption, </a:t>
            </a:r>
            <a:r>
              <a:rPr lang="en-US" sz="3200" b="1" dirty="0" smtClean="0"/>
              <a:t>expatriates </a:t>
            </a:r>
            <a:r>
              <a:rPr lang="en-US" sz="3200" b="1" dirty="0"/>
              <a:t>not only may find themselves feeling like foreigners in their own country, but they may also face many unpleasant surprises at work. They have to adjust and adapt to changes that have taken place during their absence</a:t>
            </a:r>
          </a:p>
        </p:txBody>
      </p:sp>
      <p:sp>
        <p:nvSpPr>
          <p:cNvPr id="6" name="Rectangle 5"/>
          <p:cNvSpPr/>
          <p:nvPr/>
        </p:nvSpPr>
        <p:spPr>
          <a:xfrm>
            <a:off x="4047683" y="589508"/>
            <a:ext cx="4096634" cy="584775"/>
          </a:xfrm>
          <a:prstGeom prst="rect">
            <a:avLst/>
          </a:prstGeom>
        </p:spPr>
        <p:txBody>
          <a:bodyPr wrap="none">
            <a:spAutoFit/>
          </a:bodyPr>
          <a:lstStyle/>
          <a:p>
            <a:r>
              <a:rPr lang="en-US" sz="3200" b="1" dirty="0">
                <a:solidFill>
                  <a:schemeClr val="bg1"/>
                </a:solidFill>
              </a:rPr>
              <a:t>Repatriation Problems </a:t>
            </a:r>
          </a:p>
        </p:txBody>
      </p:sp>
    </p:spTree>
    <p:extLst>
      <p:ext uri="{BB962C8B-B14F-4D97-AF65-F5344CB8AC3E}">
        <p14:creationId xmlns:p14="http://schemas.microsoft.com/office/powerpoint/2010/main" val="4848929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613" y="1610200"/>
            <a:ext cx="11601450" cy="5016758"/>
          </a:xfrm>
          <a:prstGeom prst="rect">
            <a:avLst/>
          </a:prstGeom>
        </p:spPr>
        <p:txBody>
          <a:bodyPr wrap="square">
            <a:spAutoFit/>
          </a:bodyPr>
          <a:lstStyle/>
          <a:p>
            <a:pPr algn="just"/>
            <a:r>
              <a:rPr lang="en-US" sz="3200" b="1" dirty="0" smtClean="0"/>
              <a:t>compensation </a:t>
            </a:r>
            <a:r>
              <a:rPr lang="en-US" sz="3200" b="1" dirty="0"/>
              <a:t>is a very important and complicated aspect of HRM. The complexity and importance of executive compensation increase as an organization expands beyond its home market. In formulating a compensation package, a </a:t>
            </a:r>
            <a:r>
              <a:rPr lang="en-US" sz="3200" b="1" dirty="0" smtClean="0"/>
              <a:t>domestic </a:t>
            </a:r>
            <a:r>
              <a:rPr lang="en-US" sz="3200" b="1" dirty="0"/>
              <a:t>business has to deal with only one set of cultural, legal, financial, and structural considerations. In the construction of an international compensation package, these considerations are multiplied. Besides the issue of compensation for executives who serve the global operations, the compensation of local host country employees poses additional difficulties for MNCs</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329145" y="148553"/>
            <a:ext cx="1700931" cy="1461647"/>
          </a:xfrm>
          <a:prstGeom prst="rect">
            <a:avLst/>
          </a:prstGeom>
        </p:spPr>
      </p:pic>
      <p:sp>
        <p:nvSpPr>
          <p:cNvPr id="5" name="Rectangle 4"/>
          <p:cNvSpPr/>
          <p:nvPr/>
        </p:nvSpPr>
        <p:spPr>
          <a:xfrm>
            <a:off x="4047683" y="589508"/>
            <a:ext cx="2742482" cy="584775"/>
          </a:xfrm>
          <a:prstGeom prst="rect">
            <a:avLst/>
          </a:prstGeom>
        </p:spPr>
        <p:txBody>
          <a:bodyPr wrap="none">
            <a:spAutoFit/>
          </a:bodyPr>
          <a:lstStyle/>
          <a:p>
            <a:r>
              <a:rPr lang="en-US" sz="3200" b="1" dirty="0" smtClean="0">
                <a:solidFill>
                  <a:schemeClr val="bg1"/>
                </a:solidFill>
              </a:rPr>
              <a:t>Compensation </a:t>
            </a:r>
            <a:endParaRPr lang="en-US" sz="3200" b="1" dirty="0">
              <a:solidFill>
                <a:schemeClr val="bg1"/>
              </a:solidFill>
            </a:endParaRPr>
          </a:p>
        </p:txBody>
      </p:sp>
    </p:spTree>
    <p:extLst>
      <p:ext uri="{BB962C8B-B14F-4D97-AF65-F5344CB8AC3E}">
        <p14:creationId xmlns:p14="http://schemas.microsoft.com/office/powerpoint/2010/main" val="1395244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8240</TotalTime>
  <Words>2866</Words>
  <Application>Microsoft Office PowerPoint</Application>
  <PresentationFormat>Widescreen</PresentationFormat>
  <Paragraphs>93</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200</cp:revision>
  <dcterms:created xsi:type="dcterms:W3CDTF">2021-08-03T13:03:26Z</dcterms:created>
  <dcterms:modified xsi:type="dcterms:W3CDTF">2022-08-05T09:51:10Z</dcterms:modified>
</cp:coreProperties>
</file>