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0"/>
  </p:notesMasterIdLst>
  <p:sldIdLst>
    <p:sldId id="515" r:id="rId5"/>
    <p:sldId id="497" r:id="rId6"/>
    <p:sldId id="498" r:id="rId7"/>
    <p:sldId id="506" r:id="rId8"/>
    <p:sldId id="516" r:id="rId9"/>
    <p:sldId id="500" r:id="rId10"/>
    <p:sldId id="509" r:id="rId11"/>
    <p:sldId id="510" r:id="rId12"/>
    <p:sldId id="502" r:id="rId13"/>
    <p:sldId id="511" r:id="rId14"/>
    <p:sldId id="512" r:id="rId15"/>
    <p:sldId id="513" r:id="rId16"/>
    <p:sldId id="503" r:id="rId17"/>
    <p:sldId id="504" r:id="rId18"/>
    <p:sldId id="51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497"/>
            <p14:sldId id="498"/>
            <p14:sldId id="506"/>
            <p14:sldId id="516"/>
            <p14:sldId id="500"/>
            <p14:sldId id="509"/>
            <p14:sldId id="510"/>
            <p14:sldId id="502"/>
            <p14:sldId id="511"/>
            <p14:sldId id="512"/>
            <p14:sldId id="513"/>
            <p14:sldId id="503"/>
            <p14:sldId id="504"/>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CC0000"/>
    <a:srgbClr val="FCFCFC"/>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3B5CFE-56EC-C73B-EBB7-54E9FD00E112}" v="1" dt="2026-05-16T10:08:19.1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76"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lgharib" userId="S::mohamedalgharib@midocean.edu.km::48cbc037-c210-4d36-bb89-891ee3f2f9d2" providerId="AD" clId="Web-{113B5CFE-56EC-C73B-EBB7-54E9FD00E112}"/>
    <pc:docChg chg="sldOrd">
      <pc:chgData name="Mohamed Algharib" userId="S::mohamedalgharib@midocean.edu.km::48cbc037-c210-4d36-bb89-891ee3f2f9d2" providerId="AD" clId="Web-{113B5CFE-56EC-C73B-EBB7-54E9FD00E112}" dt="2026-05-16T10:08:19.183" v="0"/>
      <pc:docMkLst>
        <pc:docMk/>
      </pc:docMkLst>
      <pc:sldChg chg="ord">
        <pc:chgData name="Mohamed Algharib" userId="S::mohamedalgharib@midocean.edu.km::48cbc037-c210-4d36-bb89-891ee3f2f9d2" providerId="AD" clId="Web-{113B5CFE-56EC-C73B-EBB7-54E9FD00E112}" dt="2026-05-16T10:08:19.183" v="0"/>
        <pc:sldMkLst>
          <pc:docMk/>
          <pc:sldMk cId="1151314328" sldId="51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32664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265794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59389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8468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01007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88735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91180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35120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257017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6945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44687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93477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97016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22403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8.gi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hyperlink" Target="http://www.hubspot.com/" TargetMode="External"/><Relationship Id="rId5" Type="http://schemas.openxmlformats.org/officeDocument/2006/relationships/hyperlink" Target="http://www.rebootonline.com/" TargetMode="External"/><Relationship Id="rId4" Type="http://schemas.openxmlformats.org/officeDocument/2006/relationships/hyperlink" Target="http://www.digitalmarketinginstitute.com/"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2944520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تمرير عمودي 3"/>
          <p:cNvSpPr/>
          <p:nvPr/>
        </p:nvSpPr>
        <p:spPr>
          <a:xfrm>
            <a:off x="4924595" y="1345474"/>
            <a:ext cx="5603966" cy="5512526"/>
          </a:xfrm>
          <a:prstGeom prst="verticalScroll">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AE" sz="2400" b="1" dirty="0"/>
              <a:t>محتويات المحاضرة التعريفية </a:t>
            </a:r>
            <a:endParaRPr lang="en-US" sz="2400" b="1" dirty="0"/>
          </a:p>
          <a:p>
            <a:pPr algn="r" rtl="1">
              <a:lnSpc>
                <a:spcPct val="150000"/>
              </a:lnSpc>
            </a:pPr>
            <a:r>
              <a:rPr lang="ar-AE" dirty="0"/>
              <a:t>1.لمحة تعريفية عن أستاذ المقرر</a:t>
            </a:r>
            <a:endParaRPr lang="en-US" dirty="0"/>
          </a:p>
          <a:p>
            <a:pPr algn="r" rtl="1">
              <a:lnSpc>
                <a:spcPct val="150000"/>
              </a:lnSpc>
            </a:pPr>
            <a:r>
              <a:rPr lang="ar-AE" dirty="0"/>
              <a:t>2.توصيف المقرر</a:t>
            </a:r>
            <a:endParaRPr lang="en-US" dirty="0"/>
          </a:p>
          <a:p>
            <a:pPr algn="r" rtl="1">
              <a:lnSpc>
                <a:spcPct val="150000"/>
              </a:lnSpc>
            </a:pPr>
            <a:r>
              <a:rPr lang="ar-AE" dirty="0"/>
              <a:t>3.مخرجات التعلم </a:t>
            </a:r>
            <a:endParaRPr lang="en-US" dirty="0"/>
          </a:p>
          <a:p>
            <a:pPr algn="r" rtl="1">
              <a:lnSpc>
                <a:spcPct val="150000"/>
              </a:lnSpc>
            </a:pPr>
            <a:r>
              <a:rPr lang="ar-AE" dirty="0"/>
              <a:t>4.محتويات المقرر</a:t>
            </a:r>
            <a:endParaRPr lang="en-US" dirty="0"/>
          </a:p>
          <a:p>
            <a:pPr algn="r" rtl="1">
              <a:lnSpc>
                <a:spcPct val="150000"/>
              </a:lnSpc>
            </a:pPr>
            <a:r>
              <a:rPr lang="ar-AE" dirty="0"/>
              <a:t>5.تمهيد عام حول المقرر</a:t>
            </a:r>
            <a:endParaRPr lang="en-US" dirty="0"/>
          </a:p>
          <a:p>
            <a:pPr algn="r" rtl="1">
              <a:lnSpc>
                <a:spcPct val="150000"/>
              </a:lnSpc>
            </a:pPr>
            <a:r>
              <a:rPr lang="ar-AE" dirty="0"/>
              <a:t>6.طرق التدريس للمقرر</a:t>
            </a:r>
            <a:endParaRPr lang="en-US" dirty="0"/>
          </a:p>
          <a:p>
            <a:pPr algn="r" rtl="1">
              <a:lnSpc>
                <a:spcPct val="150000"/>
              </a:lnSpc>
            </a:pPr>
            <a:r>
              <a:rPr lang="ar-AE" dirty="0"/>
              <a:t>7.المصادر والمراجع </a:t>
            </a:r>
            <a:endParaRPr lang="en-US" dirty="0"/>
          </a:p>
          <a:p>
            <a:pPr algn="r">
              <a:lnSpc>
                <a:spcPct val="150000"/>
              </a:lnSpc>
            </a:pPr>
            <a:endParaRPr lang="en-US" dirty="0"/>
          </a:p>
        </p:txBody>
      </p:sp>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40" y="1898917"/>
            <a:ext cx="5303520" cy="3626672"/>
          </a:xfrm>
          <a:prstGeom prst="rect">
            <a:avLst/>
          </a:prstGeom>
        </p:spPr>
      </p:pic>
    </p:spTree>
    <p:extLst>
      <p:ext uri="{BB962C8B-B14F-4D97-AF65-F5344CB8AC3E}">
        <p14:creationId xmlns:p14="http://schemas.microsoft.com/office/powerpoint/2010/main" val="144948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19892" y="1913708"/>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434632" y="1197207"/>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أستاذ المقرر</a:t>
            </a:r>
            <a:endParaRPr lang="en-US" sz="3600" b="1" dirty="0"/>
          </a:p>
        </p:txBody>
      </p:sp>
      <p:pic>
        <p:nvPicPr>
          <p:cNvPr id="8" name="صورة 7"/>
          <p:cNvPicPr>
            <a:picLocks noChangeAspect="1"/>
          </p:cNvPicPr>
          <p:nvPr/>
        </p:nvPicPr>
        <p:blipFill rotWithShape="1">
          <a:blip r:embed="rId4" cstate="print">
            <a:extLst>
              <a:ext uri="{28A0092B-C50C-407E-A947-70E740481C1C}">
                <a14:useLocalDpi xmlns:a14="http://schemas.microsoft.com/office/drawing/2010/main" val="0"/>
              </a:ext>
            </a:extLst>
          </a:blip>
          <a:srcRect b="20400"/>
          <a:stretch/>
        </p:blipFill>
        <p:spPr>
          <a:xfrm>
            <a:off x="437498" y="2279830"/>
            <a:ext cx="3995275" cy="3160485"/>
          </a:xfrm>
          <a:prstGeom prst="rect">
            <a:avLst/>
          </a:prstGeom>
        </p:spPr>
      </p:pic>
      <p:sp>
        <p:nvSpPr>
          <p:cNvPr id="9" name="مربع نص 8"/>
          <p:cNvSpPr txBox="1"/>
          <p:nvPr/>
        </p:nvSpPr>
        <p:spPr>
          <a:xfrm>
            <a:off x="4650378" y="2534194"/>
            <a:ext cx="5760618" cy="2954655"/>
          </a:xfrm>
          <a:prstGeom prst="rect">
            <a:avLst/>
          </a:prstGeom>
          <a:noFill/>
        </p:spPr>
        <p:txBody>
          <a:bodyPr wrap="square" rtlCol="0">
            <a:spAutoFit/>
          </a:bodyPr>
          <a:lstStyle/>
          <a:p>
            <a:pPr algn="just" rtl="1"/>
            <a:r>
              <a:rPr lang="ar-AE" sz="2400" dirty="0"/>
              <a:t>دكتوراه في التسويق من جامعة حلب- سورية وحاصل على درجة الماجستير في التسويق والإجازة في الاقتصاد تخصص التسويق من نفس الجامعة، أستاذ مشارك</a:t>
            </a:r>
            <a:r>
              <a:rPr lang="ar-SY" sz="2400" dirty="0"/>
              <a:t> في كلية الاعلام والتسويق في جامعة ميد أوشن، لديه أكثر من 30 بحث علمي </a:t>
            </a:r>
            <a:r>
              <a:rPr lang="ar-AE" sz="2400" dirty="0"/>
              <a:t>ومشارك في عدة مؤتمرات علمية، استشاري ومدرب في مجال التسويق وريادة الأعمال لدى العديد من الشركات والمنظمات</a:t>
            </a:r>
            <a:r>
              <a:rPr lang="ar-SY" sz="2400" dirty="0"/>
              <a:t>.</a:t>
            </a:r>
            <a:endParaRPr lang="en-US" sz="2400" dirty="0"/>
          </a:p>
          <a:p>
            <a:pPr algn="l" rtl="1"/>
            <a:endParaRPr lang="en-US" dirty="0"/>
          </a:p>
        </p:txBody>
      </p:sp>
    </p:spTree>
    <p:extLst>
      <p:ext uri="{BB962C8B-B14F-4D97-AF65-F5344CB8AC3E}">
        <p14:creationId xmlns:p14="http://schemas.microsoft.com/office/powerpoint/2010/main" val="2772210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54874" y="1913708"/>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630575" y="1307470"/>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1104744" y="2687092"/>
            <a:ext cx="9737327"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2285272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19892" y="1913708"/>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55930" y="1214749"/>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توصيف المقرر</a:t>
            </a:r>
            <a:endParaRPr lang="en-US" sz="3600" b="1" dirty="0"/>
          </a:p>
        </p:txBody>
      </p:sp>
      <p:sp>
        <p:nvSpPr>
          <p:cNvPr id="9" name="مربع نص 8"/>
          <p:cNvSpPr txBox="1"/>
          <p:nvPr/>
        </p:nvSpPr>
        <p:spPr>
          <a:xfrm>
            <a:off x="489857" y="2672845"/>
            <a:ext cx="10609789" cy="2677656"/>
          </a:xfrm>
          <a:prstGeom prst="rect">
            <a:avLst/>
          </a:prstGeom>
          <a:noFill/>
        </p:spPr>
        <p:txBody>
          <a:bodyPr wrap="square" rtlCol="0">
            <a:spAutoFit/>
          </a:bodyPr>
          <a:lstStyle/>
          <a:p>
            <a:pPr algn="just" rtl="1">
              <a:lnSpc>
                <a:spcPct val="150000"/>
              </a:lnSpc>
            </a:pPr>
            <a:r>
              <a:rPr lang="ar-AE" sz="2000" dirty="0"/>
              <a:t>يركز هذا المقرر على إكساب الطالب مهارات عملية في التسويق الرقمي من خلال عرض وتحليل حالات دراسية في مختلف مجالات التسويق الرقمي مثل المبيعات الالكترونية والتسويق عبر المحتوى والتسويق عبر مواقع التواصل الاجتماعي واستخدامات الذكاء الاصطناعي في التسويق، هذه الحالات الدراسية من شأنها أن تعرف الطالب على أفضل الممارسات التسويقية الرقمية والتي اتبعتها شركات ومؤسسات عالمية وتمكنت من خلالها من تحقيق نتائج فعالة وهذا ما يعزز فهم الطالب للمفاهيم النظرية ويمكنه من تطبيقها بشكل عملي للوصول إلى بناء استراتيجية  تسويق رقمي. </a:t>
            </a:r>
            <a:endParaRPr lang="en-US" sz="2000" dirty="0"/>
          </a:p>
          <a:p>
            <a:pPr algn="l" rtl="1"/>
            <a:endParaRPr lang="en-US" dirty="0"/>
          </a:p>
        </p:txBody>
      </p:sp>
    </p:spTree>
    <p:extLst>
      <p:ext uri="{BB962C8B-B14F-4D97-AF65-F5344CB8AC3E}">
        <p14:creationId xmlns:p14="http://schemas.microsoft.com/office/powerpoint/2010/main" val="1461370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مستدير الزوايا 8"/>
          <p:cNvSpPr/>
          <p:nvPr/>
        </p:nvSpPr>
        <p:spPr>
          <a:xfrm>
            <a:off x="6096000" y="1138162"/>
            <a:ext cx="5884505" cy="5719838"/>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5210" y="-170752"/>
            <a:ext cx="2954655" cy="1379622"/>
          </a:xfrm>
          <a:prstGeom prst="rect">
            <a:avLst/>
          </a:prstGeom>
        </p:spPr>
      </p:pic>
      <p:sp>
        <p:nvSpPr>
          <p:cNvPr id="4" name="Freeform 44"/>
          <p:cNvSpPr>
            <a:spLocks/>
          </p:cNvSpPr>
          <p:nvPr/>
        </p:nvSpPr>
        <p:spPr bwMode="auto">
          <a:xfrm>
            <a:off x="-20738" y="2298681"/>
            <a:ext cx="2320475" cy="3462689"/>
          </a:xfrm>
          <a:custGeom>
            <a:avLst/>
            <a:gdLst>
              <a:gd name="connsiteX0" fmla="*/ 864869 w 1724024"/>
              <a:gd name="connsiteY0" fmla="*/ 0 h 2572646"/>
              <a:gd name="connsiteX1" fmla="*/ 1724024 w 1724024"/>
              <a:gd name="connsiteY1" fmla="*/ 859155 h 2572646"/>
              <a:gd name="connsiteX2" fmla="*/ 0 w 1724024"/>
              <a:gd name="connsiteY2" fmla="*/ 2572646 h 2572646"/>
              <a:gd name="connsiteX3" fmla="*/ 0 w 1724024"/>
              <a:gd name="connsiteY3" fmla="*/ 859596 h 2572646"/>
            </a:gdLst>
            <a:ahLst/>
            <a:cxnLst>
              <a:cxn ang="0">
                <a:pos x="connsiteX0" y="connsiteY0"/>
              </a:cxn>
              <a:cxn ang="0">
                <a:pos x="connsiteX1" y="connsiteY1"/>
              </a:cxn>
              <a:cxn ang="0">
                <a:pos x="connsiteX2" y="connsiteY2"/>
              </a:cxn>
              <a:cxn ang="0">
                <a:pos x="connsiteX3" y="connsiteY3"/>
              </a:cxn>
            </a:cxnLst>
            <a:rect l="l" t="t" r="r" b="b"/>
            <a:pathLst>
              <a:path w="1724024" h="2572646">
                <a:moveTo>
                  <a:pt x="864869" y="0"/>
                </a:moveTo>
                <a:lnTo>
                  <a:pt x="1724024" y="859155"/>
                </a:lnTo>
                <a:lnTo>
                  <a:pt x="0" y="2572646"/>
                </a:lnTo>
                <a:lnTo>
                  <a:pt x="0" y="859596"/>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5" name="Freeform 52"/>
          <p:cNvSpPr>
            <a:spLocks/>
          </p:cNvSpPr>
          <p:nvPr/>
        </p:nvSpPr>
        <p:spPr bwMode="auto">
          <a:xfrm>
            <a:off x="-20737" y="1138162"/>
            <a:ext cx="1164083" cy="2316915"/>
          </a:xfrm>
          <a:custGeom>
            <a:avLst/>
            <a:gdLst>
              <a:gd name="connsiteX0" fmla="*/ 0 w 864869"/>
              <a:gd name="connsiteY0" fmla="*/ 0 h 1721379"/>
              <a:gd name="connsiteX1" fmla="*/ 864869 w 864869"/>
              <a:gd name="connsiteY1" fmla="*/ 862224 h 1721379"/>
              <a:gd name="connsiteX2" fmla="*/ 475 w 864869"/>
              <a:gd name="connsiteY2" fmla="*/ 1721379 h 1721379"/>
              <a:gd name="connsiteX3" fmla="*/ 0 w 864869"/>
              <a:gd name="connsiteY3" fmla="*/ 1720905 h 1721379"/>
            </a:gdLst>
            <a:ahLst/>
            <a:cxnLst>
              <a:cxn ang="0">
                <a:pos x="connsiteX0" y="connsiteY0"/>
              </a:cxn>
              <a:cxn ang="0">
                <a:pos x="connsiteX1" y="connsiteY1"/>
              </a:cxn>
              <a:cxn ang="0">
                <a:pos x="connsiteX2" y="connsiteY2"/>
              </a:cxn>
              <a:cxn ang="0">
                <a:pos x="connsiteX3" y="connsiteY3"/>
              </a:cxn>
            </a:cxnLst>
            <a:rect l="l" t="t" r="r" b="b"/>
            <a:pathLst>
              <a:path w="864869" h="1721379">
                <a:moveTo>
                  <a:pt x="0" y="0"/>
                </a:moveTo>
                <a:lnTo>
                  <a:pt x="864869" y="862224"/>
                </a:lnTo>
                <a:lnTo>
                  <a:pt x="475" y="1721379"/>
                </a:lnTo>
                <a:lnTo>
                  <a:pt x="0" y="1720905"/>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6" name="Freeform 71"/>
          <p:cNvSpPr>
            <a:spLocks/>
          </p:cNvSpPr>
          <p:nvPr/>
        </p:nvSpPr>
        <p:spPr bwMode="auto">
          <a:xfrm>
            <a:off x="-20738" y="2298681"/>
            <a:ext cx="4646078" cy="4597363"/>
          </a:xfrm>
          <a:custGeom>
            <a:avLst/>
            <a:gdLst>
              <a:gd name="connsiteX0" fmla="*/ 2592704 w 3451859"/>
              <a:gd name="connsiteY0" fmla="*/ 0 h 3415665"/>
              <a:gd name="connsiteX1" fmla="*/ 3451859 w 3451859"/>
              <a:gd name="connsiteY1" fmla="*/ 859155 h 3415665"/>
              <a:gd name="connsiteX2" fmla="*/ 879633 w 3451859"/>
              <a:gd name="connsiteY2" fmla="*/ 3415665 h 3415665"/>
              <a:gd name="connsiteX3" fmla="*/ 0 w 3451859"/>
              <a:gd name="connsiteY3" fmla="*/ 3415665 h 3415665"/>
              <a:gd name="connsiteX4" fmla="*/ 0 w 3451859"/>
              <a:gd name="connsiteY4" fmla="*/ 2576895 h 341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1859" h="3415665">
                <a:moveTo>
                  <a:pt x="2592704" y="0"/>
                </a:moveTo>
                <a:lnTo>
                  <a:pt x="3451859" y="859155"/>
                </a:lnTo>
                <a:lnTo>
                  <a:pt x="879633" y="3415665"/>
                </a:lnTo>
                <a:lnTo>
                  <a:pt x="0" y="3415665"/>
                </a:lnTo>
                <a:lnTo>
                  <a:pt x="0" y="2576895"/>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7" name="Freeform 64"/>
          <p:cNvSpPr>
            <a:spLocks/>
          </p:cNvSpPr>
          <p:nvPr/>
        </p:nvSpPr>
        <p:spPr bwMode="auto">
          <a:xfrm>
            <a:off x="-20738" y="0"/>
            <a:ext cx="3489686" cy="3455074"/>
          </a:xfrm>
          <a:custGeom>
            <a:avLst/>
            <a:gdLst>
              <a:gd name="connsiteX0" fmla="*/ 0 w 2592704"/>
              <a:gd name="connsiteY0" fmla="*/ 0 h 2566988"/>
              <a:gd name="connsiteX1" fmla="*/ 879633 w 2592704"/>
              <a:gd name="connsiteY1" fmla="*/ 0 h 2566988"/>
              <a:gd name="connsiteX2" fmla="*/ 2592704 w 2592704"/>
              <a:gd name="connsiteY2" fmla="*/ 1707833 h 2566988"/>
              <a:gd name="connsiteX3" fmla="*/ 1728310 w 2592704"/>
              <a:gd name="connsiteY3" fmla="*/ 2566988 h 2566988"/>
              <a:gd name="connsiteX4" fmla="*/ 0 w 2592704"/>
              <a:gd name="connsiteY4" fmla="*/ 842197 h 2566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704" h="2566988">
                <a:moveTo>
                  <a:pt x="0" y="0"/>
                </a:moveTo>
                <a:lnTo>
                  <a:pt x="879633" y="0"/>
                </a:lnTo>
                <a:lnTo>
                  <a:pt x="2592704" y="1707833"/>
                </a:lnTo>
                <a:lnTo>
                  <a:pt x="1728310" y="2566988"/>
                </a:lnTo>
                <a:lnTo>
                  <a:pt x="0" y="84219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8" name="Title 236"/>
          <p:cNvSpPr txBox="1">
            <a:spLocks/>
          </p:cNvSpPr>
          <p:nvPr/>
        </p:nvSpPr>
        <p:spPr>
          <a:xfrm rot="18883833">
            <a:off x="-145245" y="4256489"/>
            <a:ext cx="4356893" cy="58869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AE" sz="6600" dirty="0">
                <a:solidFill>
                  <a:schemeClr val="bg2"/>
                </a:solidFill>
              </a:rPr>
              <a:t>مخرجات التعلم</a:t>
            </a:r>
            <a:endParaRPr lang="id-ID" sz="6600" dirty="0">
              <a:solidFill>
                <a:schemeClr val="bg2"/>
              </a:solidFill>
            </a:endParaRPr>
          </a:p>
        </p:txBody>
      </p:sp>
      <p:sp>
        <p:nvSpPr>
          <p:cNvPr id="3" name="مستطيل 2"/>
          <p:cNvSpPr/>
          <p:nvPr/>
        </p:nvSpPr>
        <p:spPr>
          <a:xfrm>
            <a:off x="5422331" y="1237722"/>
            <a:ext cx="6096000" cy="6148863"/>
          </a:xfrm>
          <a:prstGeom prst="rect">
            <a:avLst/>
          </a:prstGeom>
        </p:spPr>
        <p:txBody>
          <a:bodyPr>
            <a:spAutoFit/>
          </a:bodyPr>
          <a:lstStyle/>
          <a:p>
            <a:pPr algn="just" rtl="1">
              <a:lnSpc>
                <a:spcPct val="150000"/>
              </a:lnSpc>
              <a:spcAft>
                <a:spcPts val="800"/>
              </a:spcAft>
            </a:pPr>
            <a:r>
              <a:rPr lang="ar-SA" sz="2000" dirty="0">
                <a:latin typeface="Calibri" panose="020F0502020204030204" pitchFamily="34" charset="0"/>
                <a:ea typeface="Calibri" panose="020F0502020204030204" pitchFamily="34" charset="0"/>
              </a:rPr>
              <a:t>في نهاية هذا المقرر سيكون الطالب قادراُ على: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-فهم المفاهيم النظرية الأساسية في التسويق الرقمي.</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-تصميم استراتيجية تسويق رقمي متكاملة.</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-فهم أهم الممارسات العملية في مجال التسويق الرقمي.</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-تعلم الطالب لاستخدامات الذكاء الاصطناعي في التسويق.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-استخدام أفضل أساليب التواجد الرقمي للعلامة التجارية.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-الإلمام بأساليب متقدمة في كتابة المحتوى التسويقي. </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-القدرة على إدارة المبيعات الالكترونية.</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sz="2000" dirty="0">
                <a:latin typeface="Calibri" panose="020F0502020204030204" pitchFamily="34" charset="0"/>
                <a:ea typeface="Calibri" panose="020F0502020204030204" pitchFamily="34" charset="0"/>
              </a:rPr>
              <a:t>-إنشاء برنامج التسويق بالعمولة. </a:t>
            </a:r>
            <a:endParaRPr lang="ar-SY" sz="2000" dirty="0">
              <a:latin typeface="Calibri" panose="020F0502020204030204" pitchFamily="34" charset="0"/>
              <a:ea typeface="Calibri" panose="020F0502020204030204" pitchFamily="34" charset="0"/>
            </a:endParaRPr>
          </a:p>
          <a:p>
            <a:pPr algn="just" rtl="1">
              <a:lnSpc>
                <a:spcPct val="150000"/>
              </a:lnSpc>
              <a:spcAft>
                <a:spcPts val="800"/>
              </a:spcAft>
            </a:pPr>
            <a:r>
              <a:rPr lang="ar-SY" sz="2000" dirty="0">
                <a:latin typeface="Calibri" panose="020F0502020204030204" pitchFamily="34" charset="0"/>
                <a:ea typeface="Calibri" panose="020F0502020204030204" pitchFamily="34" charset="0"/>
              </a:rPr>
              <a:t>-تحقيق أهداف التنمية المستدامة من خلال التسويق الرقمي</a:t>
            </a:r>
          </a:p>
          <a:p>
            <a:pPr algn="just" rtl="1">
              <a:lnSpc>
                <a:spcPct val="150000"/>
              </a:lnSpc>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573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3477289" y="2114120"/>
            <a:ext cx="5968942"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الأول: حالة دراسية في التسويق عبر المحتوى </a:t>
            </a:r>
            <a:r>
              <a:rPr lang="en-US" dirty="0">
                <a:latin typeface="Calibri" panose="020F0502020204030204" pitchFamily="34" charset="0"/>
                <a:ea typeface="Calibri" panose="020F0502020204030204" pitchFamily="34" charset="0"/>
                <a:cs typeface="Arial" panose="020B0604020202020204" pitchFamily="34" charset="0"/>
              </a:rPr>
              <a:t>Content Marketing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مستطيل 2"/>
          <p:cNvSpPr/>
          <p:nvPr/>
        </p:nvSpPr>
        <p:spPr>
          <a:xfrm>
            <a:off x="3966847" y="3001237"/>
            <a:ext cx="5479384"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الثاني: حالة دراسية في المبيعات الالكترونية </a:t>
            </a:r>
            <a:r>
              <a:rPr lang="en-US" dirty="0">
                <a:latin typeface="Calibri" panose="020F0502020204030204" pitchFamily="34" charset="0"/>
                <a:ea typeface="Calibri" panose="020F0502020204030204" pitchFamily="34" charset="0"/>
                <a:cs typeface="Arial" panose="020B0604020202020204" pitchFamily="34" charset="0"/>
              </a:rPr>
              <a:t>Online Selling</a:t>
            </a:r>
            <a:r>
              <a:rPr lang="ar-AE" dirty="0">
                <a:latin typeface="Calibri" panose="020F0502020204030204" pitchFamily="34" charset="0"/>
                <a:ea typeface="Calibri" panose="020F0502020204030204" pitchFamily="34"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4271417" y="4014414"/>
            <a:ext cx="5174814"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الثالث: حالة دراسية في التسويق عبر محركات البحث </a:t>
            </a:r>
            <a:r>
              <a:rPr lang="en-US" dirty="0">
                <a:latin typeface="Calibri" panose="020F0502020204030204" pitchFamily="34" charset="0"/>
                <a:ea typeface="Calibri" panose="020F0502020204030204" pitchFamily="34" charset="0"/>
                <a:cs typeface="Arial" panose="020B0604020202020204" pitchFamily="34" charset="0"/>
              </a:rPr>
              <a:t>SEM</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مستطيل 10"/>
          <p:cNvSpPr/>
          <p:nvPr/>
        </p:nvSpPr>
        <p:spPr>
          <a:xfrm>
            <a:off x="1603686" y="5201702"/>
            <a:ext cx="7882126" cy="388696"/>
          </a:xfrm>
          <a:prstGeom prst="rect">
            <a:avLst/>
          </a:prstGeom>
        </p:spPr>
        <p:txBody>
          <a:bodyPr wrap="squar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الرابع: حالة دراسية في التسويق عبر المؤثرين </a:t>
            </a:r>
            <a:r>
              <a:rPr lang="en-US" dirty="0">
                <a:latin typeface="Calibri" panose="020F0502020204030204" pitchFamily="34" charset="0"/>
                <a:ea typeface="Calibri" panose="020F0502020204030204" pitchFamily="34" charset="0"/>
                <a:cs typeface="Arial" panose="020B0604020202020204" pitchFamily="34" charset="0"/>
              </a:rPr>
              <a:t>Influencer Marketing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مستطيل 11"/>
          <p:cNvSpPr/>
          <p:nvPr/>
        </p:nvSpPr>
        <p:spPr>
          <a:xfrm>
            <a:off x="3861049" y="6167808"/>
            <a:ext cx="5585182" cy="388696"/>
          </a:xfrm>
          <a:prstGeom prst="rect">
            <a:avLst/>
          </a:prstGeom>
        </p:spPr>
        <p:txBody>
          <a:bodyPr wrap="none">
            <a:spAutoFit/>
          </a:bodyPr>
          <a:lstStyle/>
          <a:p>
            <a:pPr algn="r" rtl="1">
              <a:lnSpc>
                <a:spcPct val="107000"/>
              </a:lnSpc>
              <a:spcAft>
                <a:spcPts val="800"/>
              </a:spcAft>
            </a:pPr>
            <a:r>
              <a:rPr lang="ar-AE" dirty="0">
                <a:latin typeface="Calibri" panose="020F0502020204030204" pitchFamily="34" charset="0"/>
                <a:ea typeface="Calibri" panose="020F0502020204030204" pitchFamily="34" charset="0"/>
              </a:rPr>
              <a:t>الأسبوع الخامس: حالة دراسية في التسعير الديناميكي </a:t>
            </a:r>
            <a:r>
              <a:rPr lang="en-US" dirty="0">
                <a:latin typeface="Calibri" panose="020F0502020204030204" pitchFamily="34" charset="0"/>
                <a:ea typeface="Calibri" panose="020F0502020204030204" pitchFamily="34" charset="0"/>
                <a:cs typeface="Arial" panose="020B0604020202020204" pitchFamily="34" charset="0"/>
              </a:rPr>
              <a:t>Dynamic Pricing</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5" name="مربع نص 14"/>
          <p:cNvSpPr txBox="1"/>
          <p:nvPr/>
        </p:nvSpPr>
        <p:spPr>
          <a:xfrm>
            <a:off x="3477289" y="955233"/>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1997851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Rectangle 32"/>
          <p:cNvSpPr/>
          <p:nvPr/>
        </p:nvSpPr>
        <p:spPr>
          <a:xfrm>
            <a:off x="10157427" y="2033044"/>
            <a:ext cx="525459" cy="5600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6" name="Rectangle 30"/>
          <p:cNvSpPr/>
          <p:nvPr/>
        </p:nvSpPr>
        <p:spPr>
          <a:xfrm>
            <a:off x="10144362" y="2913430"/>
            <a:ext cx="525459" cy="5600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7" name="Rectangle 28"/>
          <p:cNvSpPr/>
          <p:nvPr/>
        </p:nvSpPr>
        <p:spPr>
          <a:xfrm>
            <a:off x="10144465" y="5030302"/>
            <a:ext cx="525459" cy="5600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8" name="Rectangle 26"/>
          <p:cNvSpPr/>
          <p:nvPr/>
        </p:nvSpPr>
        <p:spPr>
          <a:xfrm>
            <a:off x="10157427" y="3928714"/>
            <a:ext cx="525459" cy="56009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9" name="Rectangle 15"/>
          <p:cNvSpPr/>
          <p:nvPr/>
        </p:nvSpPr>
        <p:spPr>
          <a:xfrm>
            <a:off x="10144464" y="6104432"/>
            <a:ext cx="525459" cy="56009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rgbClr val="0070C0"/>
              </a:solidFill>
            </a:endParaRPr>
          </a:p>
        </p:txBody>
      </p:sp>
      <p:sp>
        <p:nvSpPr>
          <p:cNvPr id="2" name="مستطيل 1"/>
          <p:cNvSpPr/>
          <p:nvPr/>
        </p:nvSpPr>
        <p:spPr>
          <a:xfrm>
            <a:off x="1544260" y="2177338"/>
            <a:ext cx="8017901" cy="369332"/>
          </a:xfrm>
          <a:prstGeom prst="rect">
            <a:avLst/>
          </a:prstGeom>
        </p:spPr>
        <p:txBody>
          <a:bodyPr wrap="none">
            <a:spAutoFit/>
          </a:bodyPr>
          <a:lstStyle/>
          <a:p>
            <a:pPr rtl="1"/>
            <a:r>
              <a:rPr lang="ar-AE" dirty="0"/>
              <a:t>الأسبوع السادس: حالة دراسية في استخدامات الذكاء الاصطناعي في التسويق </a:t>
            </a:r>
            <a:r>
              <a:rPr lang="en-US" dirty="0"/>
              <a:t>Uses of AI in Marketing</a:t>
            </a:r>
          </a:p>
        </p:txBody>
      </p:sp>
      <p:sp>
        <p:nvSpPr>
          <p:cNvPr id="3" name="مستطيل 2"/>
          <p:cNvSpPr/>
          <p:nvPr/>
        </p:nvSpPr>
        <p:spPr>
          <a:xfrm>
            <a:off x="3966847" y="3008812"/>
            <a:ext cx="5595314" cy="369332"/>
          </a:xfrm>
          <a:prstGeom prst="rect">
            <a:avLst/>
          </a:prstGeom>
        </p:spPr>
        <p:txBody>
          <a:bodyPr wrap="none">
            <a:spAutoFit/>
          </a:bodyPr>
          <a:lstStyle/>
          <a:p>
            <a:pPr rtl="1"/>
            <a:r>
              <a:rPr lang="ar-AE" dirty="0"/>
              <a:t>الأسبوع السابع: حالة دراسية في التسويق بالعمولة </a:t>
            </a:r>
            <a:r>
              <a:rPr lang="en-US" dirty="0"/>
              <a:t>Affiliate Marketing</a:t>
            </a:r>
          </a:p>
        </p:txBody>
      </p:sp>
      <p:sp>
        <p:nvSpPr>
          <p:cNvPr id="4" name="مستطيل 3"/>
          <p:cNvSpPr/>
          <p:nvPr/>
        </p:nvSpPr>
        <p:spPr>
          <a:xfrm>
            <a:off x="2626736" y="4058472"/>
            <a:ext cx="6935425" cy="369332"/>
          </a:xfrm>
          <a:prstGeom prst="rect">
            <a:avLst/>
          </a:prstGeom>
        </p:spPr>
        <p:txBody>
          <a:bodyPr wrap="none">
            <a:spAutoFit/>
          </a:bodyPr>
          <a:lstStyle/>
          <a:p>
            <a:pPr rtl="1"/>
            <a:r>
              <a:rPr lang="ar-AE" dirty="0"/>
              <a:t>الأسبوع الثامن: حالة دراسية في خدمة العملاء عبر الإنترنت </a:t>
            </a:r>
            <a:r>
              <a:rPr lang="en-US" dirty="0"/>
              <a:t>Online Customer Service</a:t>
            </a:r>
          </a:p>
        </p:txBody>
      </p:sp>
      <p:sp>
        <p:nvSpPr>
          <p:cNvPr id="11" name="مستطيل 10"/>
          <p:cNvSpPr/>
          <p:nvPr/>
        </p:nvSpPr>
        <p:spPr>
          <a:xfrm>
            <a:off x="1968759" y="5169917"/>
            <a:ext cx="7593402" cy="369332"/>
          </a:xfrm>
          <a:prstGeom prst="rect">
            <a:avLst/>
          </a:prstGeom>
        </p:spPr>
        <p:txBody>
          <a:bodyPr wrap="square">
            <a:spAutoFit/>
          </a:bodyPr>
          <a:lstStyle/>
          <a:p>
            <a:pPr algn="r" rtl="1"/>
            <a:r>
              <a:rPr lang="ar-AE" dirty="0"/>
              <a:t>الأسبوع التاسع: حالة دراسية في التسويق عبر مواقع التواصل الاجتماعي</a:t>
            </a:r>
            <a:r>
              <a:rPr lang="ar-SY" dirty="0"/>
              <a:t> ودوره في التنمية المستدامة </a:t>
            </a:r>
            <a:endParaRPr lang="en-US" dirty="0"/>
          </a:p>
        </p:txBody>
      </p:sp>
      <p:sp>
        <p:nvSpPr>
          <p:cNvPr id="12" name="مستطيل 11"/>
          <p:cNvSpPr/>
          <p:nvPr/>
        </p:nvSpPr>
        <p:spPr>
          <a:xfrm>
            <a:off x="3599054" y="6192896"/>
            <a:ext cx="5963107" cy="711605"/>
          </a:xfrm>
          <a:prstGeom prst="rect">
            <a:avLst/>
          </a:prstGeom>
        </p:spPr>
        <p:txBody>
          <a:bodyPr wrap="none">
            <a:spAutoFit/>
          </a:bodyPr>
          <a:lstStyle/>
          <a:p>
            <a:pPr algn="r" rtl="1">
              <a:lnSpc>
                <a:spcPct val="107000"/>
              </a:lnSpc>
              <a:spcAft>
                <a:spcPts val="800"/>
              </a:spcAft>
            </a:pPr>
            <a:r>
              <a:rPr lang="ar-AE" dirty="0"/>
              <a:t>الأسبوع العاشر: حالة دراسية في توليد العملاء المحتملين </a:t>
            </a:r>
            <a:r>
              <a:rPr lang="en-US" dirty="0"/>
              <a:t>Lead Generation </a:t>
            </a:r>
          </a:p>
          <a:p>
            <a:pPr algn="r" rtl="1">
              <a:lnSpc>
                <a:spcPct val="107000"/>
              </a:lnSpc>
              <a:spcAft>
                <a:spcPts val="80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736" y="1694598"/>
            <a:ext cx="6739109" cy="95051"/>
          </a:xfrm>
          <a:prstGeom prst="rect">
            <a:avLst/>
          </a:prstGeom>
        </p:spPr>
      </p:pic>
      <p:sp>
        <p:nvSpPr>
          <p:cNvPr id="13" name="مربع نص 12"/>
          <p:cNvSpPr txBox="1"/>
          <p:nvPr/>
        </p:nvSpPr>
        <p:spPr>
          <a:xfrm>
            <a:off x="3466161" y="949437"/>
            <a:ext cx="5129199" cy="861774"/>
          </a:xfrm>
          <a:prstGeom prst="rect">
            <a:avLst/>
          </a:prstGeom>
          <a:noFill/>
        </p:spPr>
        <p:txBody>
          <a:bodyPr wrap="square" rtlCol="0">
            <a:spAutoFit/>
          </a:bodyPr>
          <a:lstStyle/>
          <a:p>
            <a:pPr algn="ctr"/>
            <a:r>
              <a:rPr lang="ar-AE" sz="3200" b="1" dirty="0">
                <a:solidFill>
                  <a:srgbClr val="00AEEF"/>
                </a:solidFill>
              </a:rPr>
              <a:t>محتويات المقرر</a:t>
            </a:r>
            <a:endParaRPr lang="en-US" sz="3200" dirty="0">
              <a:solidFill>
                <a:srgbClr val="00AEEF"/>
              </a:solidFill>
            </a:endParaRPr>
          </a:p>
          <a:p>
            <a:endParaRPr lang="en-US" dirty="0"/>
          </a:p>
        </p:txBody>
      </p:sp>
    </p:spTree>
    <p:extLst>
      <p:ext uri="{BB962C8B-B14F-4D97-AF65-F5344CB8AC3E}">
        <p14:creationId xmlns:p14="http://schemas.microsoft.com/office/powerpoint/2010/main" val="3741911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4807130" y="1658591"/>
            <a:ext cx="7384869" cy="4598518"/>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مع التطور التكنولوجي الكبير الذي نعيشه في الوقت الحالي سيطر الإنترنت على حياتنا اليومية وأصبح كل ما يحيط بنا رقمي ومتصل عبر الإنترنت، حيث أننا نقضي يومياً ساعات طويلة بتصفح مواقع التواصل الاجتماعي ولا يمكن أن تمضي ساعة واحد دون أن نتصفح تطبيقات المحادثة المباشرة مثل </a:t>
            </a:r>
            <a:r>
              <a:rPr lang="en-US" sz="2000" dirty="0"/>
              <a:t>WhatsApp</a:t>
            </a:r>
            <a:r>
              <a:rPr lang="ar-AE" sz="2000" dirty="0"/>
              <a:t>، وهذا ما انعكس على التسويق إذ أصبح التسويق الرقمي أكثر أهمية وفعالية من التسويق التقليدي ويتضح تفوق التسويق الرقمي على التسويق التقليدي جلياً من خلال حجم الإنفاق الإعلاني إذ تشير التقديرات وفقاً لمنصة </a:t>
            </a:r>
            <a:r>
              <a:rPr lang="en-US" sz="2000" dirty="0" err="1"/>
              <a:t>Dentsu</a:t>
            </a:r>
            <a:r>
              <a:rPr lang="ar-AE" sz="2000" dirty="0"/>
              <a:t> إلى أن حجم الإنفاق الإعلاني الرقمي يشكل أكثر من 68 % من إجمالي الإنفاق الإعلاني العالمي، ولذلك لا يمكن أن تستمر أي منظمة أو مؤسسة سواء كانت ربحية أو غير ربحية دون استخدام أدوات التسويق الرقمي لتعزيز التواجد الرقمي للعلامة التجارية الخاصة بها. </a:t>
            </a:r>
            <a:endParaRPr lang="en-US" sz="2000" dirty="0"/>
          </a:p>
          <a:p>
            <a:pPr algn="ctr">
              <a:lnSpc>
                <a:spcPct val="150000"/>
              </a:lnSpc>
            </a:pPr>
            <a:endParaRPr lang="en-US" sz="1053" b="1" dirty="0"/>
          </a:p>
        </p:txBody>
      </p:sp>
      <p:sp>
        <p:nvSpPr>
          <p:cNvPr id="6" name="مربع نص 5"/>
          <p:cNvSpPr txBox="1"/>
          <p:nvPr/>
        </p:nvSpPr>
        <p:spPr>
          <a:xfrm>
            <a:off x="2962768" y="439883"/>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8"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13530"/>
          <a:stretch/>
        </p:blipFill>
        <p:spPr>
          <a:xfrm>
            <a:off x="0" y="2318461"/>
            <a:ext cx="4806818" cy="3278778"/>
          </a:xfrm>
          <a:prstGeom prst="rect">
            <a:avLst/>
          </a:prstGeom>
        </p:spPr>
      </p:pic>
    </p:spTree>
    <p:extLst>
      <p:ext uri="{BB962C8B-B14F-4D97-AF65-F5344CB8AC3E}">
        <p14:creationId xmlns:p14="http://schemas.microsoft.com/office/powerpoint/2010/main" val="1822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4833256" y="1815738"/>
            <a:ext cx="7358743" cy="4127862"/>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إن بناء استراتيجية تسويق رقمي متكاملة هو العامل الحاسم لنجاح التسويق الرقمي إذ أن أحد أهم أسباب فشل العلامات التجارية في التسويق الالكتروني هو عدم وجود استراتيجية واضحة توضح المعالم الرئيسية التي يجب أن تسير وفقها أنشطة التسويق الرقمي للعلامة التجارية، ومن المهم أن تعتمد استراتيجية التسويق الرقمي على مزيج تسويقي رقمي متكامل فالتسويق الرقمي لا يعني الترويج الرقمي أو الإعلان الرقمي فقط بل يتضمن المنتج الرقمي، التسعير الرقمي، التوزيع الرقمي، الترويج الرقمي (والذي يتضمن المبيعات الالكترونية والإعلان الرقمي...</a:t>
            </a:r>
            <a:r>
              <a:rPr lang="ar-AE" sz="2000" dirty="0" err="1"/>
              <a:t>ألخ</a:t>
            </a:r>
            <a:r>
              <a:rPr lang="ar-AE" sz="2000" dirty="0"/>
              <a:t>)، بالإضافة إلى خدمة الزبائن الالكترونية وعناصر أخرى.</a:t>
            </a:r>
            <a:endParaRPr lang="en-US" sz="2000" dirty="0"/>
          </a:p>
          <a:p>
            <a:pPr algn="ctr">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7"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0830" y="1815738"/>
            <a:ext cx="5324086" cy="4327616"/>
          </a:xfrm>
          <a:prstGeom prst="rect">
            <a:avLst/>
          </a:prstGeom>
        </p:spPr>
      </p:pic>
    </p:spTree>
    <p:extLst>
      <p:ext uri="{BB962C8B-B14F-4D97-AF65-F5344CB8AC3E}">
        <p14:creationId xmlns:p14="http://schemas.microsoft.com/office/powerpoint/2010/main" val="1828444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120641" y="1479458"/>
            <a:ext cx="7071359" cy="484515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وبشكل عام فإن استراتيجية التسويق الرقمي تنقسم إلى قسمين رئيسين هما التسويق العضوي أو المجاني </a:t>
            </a:r>
            <a:r>
              <a:rPr lang="en-US" sz="2000" dirty="0"/>
              <a:t>Organic Marketing</a:t>
            </a:r>
            <a:r>
              <a:rPr lang="ar-AE" sz="2000" dirty="0"/>
              <a:t> والتسويق المدفوع </a:t>
            </a:r>
            <a:r>
              <a:rPr lang="en-US" sz="2000" dirty="0"/>
              <a:t>Paid Marketing</a:t>
            </a:r>
            <a:r>
              <a:rPr lang="ar-AE" sz="2000" dirty="0"/>
              <a:t>، ويعتمد التسويق المجاني على نشر محتوى ذو قيمة عالية عبر منصات التواصل الاجتماعي بالإضافة إلى التسويق عبر محركات البحث من خلال استخدام تقنيات مجانية ، وكذلك التواصل المباشر مع العملاء المحتملين عبر البريد الالكتروني أو تطبيقات المحادثة المباشرة من خلال فريق المبيعات الالكترونية، أما التسويق المدفوع فهو يعتمد على اطلاق الحملات الإعلانية المدفوعة مثل حملات التسويق عبر المؤثرين أو الحملات الإعلانية المدفوعة عبر المنصات المختلفة او من خلال الاشتراك في خدمات مدفوعة في تسويق محركات البحث أو أدوات تسويقية أخرى بمقابل مالي معين. </a:t>
            </a:r>
            <a:endParaRPr lang="en-US" sz="2000" dirty="0"/>
          </a:p>
          <a:p>
            <a:pPr algn="ctr">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7"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191" y="1614458"/>
            <a:ext cx="5277832" cy="4935897"/>
          </a:xfrm>
          <a:prstGeom prst="rect">
            <a:avLst/>
          </a:prstGeom>
        </p:spPr>
      </p:pic>
    </p:spTree>
    <p:extLst>
      <p:ext uri="{BB962C8B-B14F-4D97-AF65-F5344CB8AC3E}">
        <p14:creationId xmlns:p14="http://schemas.microsoft.com/office/powerpoint/2010/main" val="130535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Rectangle 7"/>
          <p:cNvSpPr/>
          <p:nvPr/>
        </p:nvSpPr>
        <p:spPr>
          <a:xfrm>
            <a:off x="5708469" y="2358965"/>
            <a:ext cx="6483531" cy="40233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AE" sz="2000" dirty="0"/>
              <a:t>بناءً على ما سبق فإننا في هذا المقرر سنقدم شرح لأدوات التسويق الرقمي الرئيسية مع عرض دراسة حالة </a:t>
            </a:r>
            <a:r>
              <a:rPr lang="en-US" sz="2000" dirty="0"/>
              <a:t>Case Study</a:t>
            </a:r>
            <a:r>
              <a:rPr lang="ar-AE" sz="2000" dirty="0"/>
              <a:t> لكل أداة بما يعزز من قدرة الطالب على الفهم العملي للأداة والاستفادة من التجارب العملية للعلامات التجارية في استخدام تقنيات التسويق الرقمي، كل حالة دراسية ستتضمن النتائج الفعلية التي حققتها العلامة التجارية المدروسة من خلال استخدام إحدى تقنيات التسويق الرقمي مع توضيح أفضل الممارسات التي قامت بها للوصول لهذه النتائج. </a:t>
            </a:r>
            <a:endParaRPr lang="en-US" sz="2000" dirty="0"/>
          </a:p>
          <a:p>
            <a:pPr algn="just">
              <a:lnSpc>
                <a:spcPct val="150000"/>
              </a:lnSpc>
            </a:pPr>
            <a:endParaRPr lang="en-US" sz="1053" b="1" dirty="0"/>
          </a:p>
        </p:txBody>
      </p:sp>
      <p:sp>
        <p:nvSpPr>
          <p:cNvPr id="6" name="مربع نص 5"/>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تمهيد</a:t>
            </a:r>
            <a:endParaRPr lang="en-US" sz="3200" dirty="0">
              <a:solidFill>
                <a:srgbClr val="00AEEF"/>
              </a:solidFill>
            </a:endParaRPr>
          </a:p>
          <a:p>
            <a:endParaRPr lang="en-US" dirty="0"/>
          </a:p>
        </p:txBody>
      </p:sp>
      <p:pic>
        <p:nvPicPr>
          <p:cNvPr id="7"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994877"/>
            <a:ext cx="5140839" cy="4863123"/>
          </a:xfrm>
          <a:prstGeom prst="rect">
            <a:avLst/>
          </a:prstGeom>
        </p:spPr>
      </p:pic>
    </p:spTree>
    <p:extLst>
      <p:ext uri="{BB962C8B-B14F-4D97-AF65-F5344CB8AC3E}">
        <p14:creationId xmlns:p14="http://schemas.microsoft.com/office/powerpoint/2010/main" val="3935396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طرق التدريس</a:t>
            </a:r>
            <a:endParaRPr lang="en-US" sz="3200" dirty="0">
              <a:solidFill>
                <a:srgbClr val="00AEEF"/>
              </a:solidFill>
            </a:endParaRPr>
          </a:p>
          <a:p>
            <a:endParaRPr lang="en-US" dirty="0"/>
          </a:p>
        </p:txBody>
      </p:sp>
      <p:sp>
        <p:nvSpPr>
          <p:cNvPr id="6" name="Rectangle 15"/>
          <p:cNvSpPr/>
          <p:nvPr/>
        </p:nvSpPr>
        <p:spPr>
          <a:xfrm flipH="1">
            <a:off x="0" y="2243398"/>
            <a:ext cx="5943600" cy="3407833"/>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lgn="ctr" rtl="1">
              <a:lnSpc>
                <a:spcPct val="150000"/>
              </a:lnSpc>
            </a:pPr>
            <a:endParaRPr lang="en-US" sz="2400" dirty="0"/>
          </a:p>
        </p:txBody>
      </p:sp>
      <p:sp>
        <p:nvSpPr>
          <p:cNvPr id="7" name="Rectangle 16"/>
          <p:cNvSpPr/>
          <p:nvPr/>
        </p:nvSpPr>
        <p:spPr>
          <a:xfrm flipH="1">
            <a:off x="5943600" y="2218979"/>
            <a:ext cx="6248400" cy="3407833"/>
          </a:xfrm>
          <a:prstGeom prst="rect">
            <a:avLst/>
          </a:prstGeom>
          <a:solidFill>
            <a:srgbClr val="00B0F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100" dirty="0"/>
          </a:p>
        </p:txBody>
      </p:sp>
      <p:sp>
        <p:nvSpPr>
          <p:cNvPr id="2" name="مستطيل 1"/>
          <p:cNvSpPr/>
          <p:nvPr/>
        </p:nvSpPr>
        <p:spPr>
          <a:xfrm>
            <a:off x="6258736" y="3109910"/>
            <a:ext cx="5628464" cy="1243289"/>
          </a:xfrm>
          <a:prstGeom prst="rect">
            <a:avLst/>
          </a:prstGeom>
        </p:spPr>
        <p:txBody>
          <a:bodyPr wrap="none">
            <a:spAutoFit/>
          </a:bodyPr>
          <a:lstStyle/>
          <a:p>
            <a:pPr lvl="1" algn="ctr" rtl="1">
              <a:lnSpc>
                <a:spcPct val="150000"/>
              </a:lnSpc>
              <a:spcAft>
                <a:spcPts val="800"/>
              </a:spcAft>
            </a:pPr>
            <a:r>
              <a:rPr lang="ar-AE" sz="2400" b="1" dirty="0">
                <a:solidFill>
                  <a:schemeClr val="lt1"/>
                </a:solidFill>
              </a:rPr>
              <a:t>محاضرات تفاعلية</a:t>
            </a:r>
          </a:p>
          <a:p>
            <a:pPr lvl="1" algn="ctr" rtl="1">
              <a:lnSpc>
                <a:spcPct val="150000"/>
              </a:lnSpc>
              <a:spcAft>
                <a:spcPts val="800"/>
              </a:spcAft>
            </a:pPr>
            <a:r>
              <a:rPr lang="ar-AE" sz="2400" dirty="0">
                <a:solidFill>
                  <a:schemeClr val="lt1"/>
                </a:solidFill>
              </a:rPr>
              <a:t>لشرح المفاهيم النظرية المرتبطة بالحالات الدراسية </a:t>
            </a:r>
            <a:endParaRPr lang="en-US" sz="2400" dirty="0">
              <a:solidFill>
                <a:schemeClr val="lt1"/>
              </a:solidFill>
            </a:endParaRPr>
          </a:p>
        </p:txBody>
      </p:sp>
      <p:sp>
        <p:nvSpPr>
          <p:cNvPr id="9" name="مستطيل 8"/>
          <p:cNvSpPr/>
          <p:nvPr/>
        </p:nvSpPr>
        <p:spPr>
          <a:xfrm>
            <a:off x="102353" y="3109910"/>
            <a:ext cx="5910592" cy="1243289"/>
          </a:xfrm>
          <a:prstGeom prst="rect">
            <a:avLst/>
          </a:prstGeom>
        </p:spPr>
        <p:txBody>
          <a:bodyPr wrap="none">
            <a:spAutoFit/>
          </a:bodyPr>
          <a:lstStyle/>
          <a:p>
            <a:pPr lvl="1" algn="ctr" rtl="1">
              <a:lnSpc>
                <a:spcPct val="150000"/>
              </a:lnSpc>
              <a:spcAft>
                <a:spcPts val="800"/>
              </a:spcAft>
            </a:pPr>
            <a:r>
              <a:rPr lang="ar-AE" sz="2400" b="1" dirty="0">
                <a:solidFill>
                  <a:schemeClr val="lt1"/>
                </a:solidFill>
              </a:rPr>
              <a:t>حالات دراسية</a:t>
            </a:r>
          </a:p>
          <a:p>
            <a:pPr lvl="1" algn="ctr" rtl="1">
              <a:lnSpc>
                <a:spcPct val="150000"/>
              </a:lnSpc>
              <a:spcAft>
                <a:spcPts val="800"/>
              </a:spcAft>
            </a:pPr>
            <a:r>
              <a:rPr lang="ar-AE" sz="2400" b="1" dirty="0">
                <a:solidFill>
                  <a:schemeClr val="lt1"/>
                </a:solidFill>
              </a:rPr>
              <a:t>تشمل تحليل الحالات الدراسية وكيفية الاستفادة منها. </a:t>
            </a:r>
            <a:endParaRPr lang="en-US" sz="2400" b="1" dirty="0">
              <a:solidFill>
                <a:schemeClr val="lt1"/>
              </a:solidFill>
            </a:endParaRPr>
          </a:p>
        </p:txBody>
      </p:sp>
    </p:spTree>
    <p:extLst>
      <p:ext uri="{BB962C8B-B14F-4D97-AF65-F5344CB8AC3E}">
        <p14:creationId xmlns:p14="http://schemas.microsoft.com/office/powerpoint/2010/main" val="586544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850527"/>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dirty="0"/>
              <a:t>1-Shoot The </a:t>
            </a:r>
            <a:r>
              <a:rPr lang="en-US" dirty="0" err="1"/>
              <a:t>HiPPO</a:t>
            </a:r>
            <a:r>
              <a:rPr lang="en-US" dirty="0"/>
              <a:t>: </a:t>
            </a:r>
            <a:r>
              <a:rPr lang="en-US" sz="2000" dirty="0"/>
              <a:t>How to be a killer Digital Marketing Manager, Tom </a:t>
            </a:r>
            <a:r>
              <a:rPr lang="en-US" sz="2000" dirty="0" err="1"/>
              <a:t>Bowde&amp;Tom</a:t>
            </a:r>
            <a:r>
              <a:rPr lang="en-US" sz="2000" dirty="0"/>
              <a:t> Jepson(2020) </a:t>
            </a:r>
          </a:p>
          <a:p>
            <a:pPr>
              <a:lnSpc>
                <a:spcPct val="150000"/>
              </a:lnSpc>
            </a:pPr>
            <a:r>
              <a:rPr lang="en-US" sz="2000" dirty="0"/>
              <a:t>2-Digital Marketing Analytics: In Theory And In Practice (Black &amp;</a:t>
            </a:r>
            <a:r>
              <a:rPr lang="ar-AE" sz="2000" dirty="0"/>
              <a:t>  </a:t>
            </a:r>
            <a:r>
              <a:rPr lang="en-US" sz="2000" dirty="0"/>
              <a:t> White Print Version, by Kevin Hartman(2020)</a:t>
            </a:r>
            <a:br>
              <a:rPr lang="en-US" sz="2000" dirty="0"/>
            </a:br>
            <a:r>
              <a:rPr lang="en-US" sz="2000" dirty="0"/>
              <a:t>3-MARKETING4.0: Moving from Traditional to Digital, Philip Kotler, </a:t>
            </a:r>
            <a:r>
              <a:rPr lang="en-US" sz="2000" dirty="0" err="1"/>
              <a:t>Hermawan</a:t>
            </a:r>
            <a:r>
              <a:rPr lang="en-US" sz="2000" dirty="0"/>
              <a:t> </a:t>
            </a:r>
            <a:r>
              <a:rPr lang="en-US" sz="2000" dirty="0" err="1"/>
              <a:t>Kartajaya</a:t>
            </a:r>
            <a:r>
              <a:rPr lang="en-US" sz="2000" dirty="0"/>
              <a:t>, </a:t>
            </a:r>
            <a:r>
              <a:rPr lang="en-US" sz="2000" dirty="0" err="1"/>
              <a:t>Iwan</a:t>
            </a:r>
            <a:r>
              <a:rPr lang="en-US" sz="2000" dirty="0"/>
              <a:t> </a:t>
            </a:r>
            <a:r>
              <a:rPr lang="en-US" sz="2000" dirty="0" err="1"/>
              <a:t>Setiawan</a:t>
            </a:r>
            <a:r>
              <a:rPr lang="en-US" sz="2000" dirty="0"/>
              <a:t>(2017)   </a:t>
            </a:r>
          </a:p>
          <a:p>
            <a:pPr>
              <a:lnSpc>
                <a:spcPct val="150000"/>
              </a:lnSpc>
            </a:pPr>
            <a:r>
              <a:rPr lang="en-US" sz="2000" dirty="0"/>
              <a:t>4- </a:t>
            </a:r>
            <a:r>
              <a:rPr lang="en-US" sz="2000" u="sng" dirty="0">
                <a:hlinkClick r:id="rId4"/>
              </a:rPr>
              <a:t>www.digitalmarketinginstitute.com</a:t>
            </a:r>
            <a:r>
              <a:rPr lang="en-US" sz="2000" dirty="0"/>
              <a:t>    </a:t>
            </a:r>
          </a:p>
          <a:p>
            <a:pPr>
              <a:lnSpc>
                <a:spcPct val="150000"/>
              </a:lnSpc>
            </a:pPr>
            <a:r>
              <a:rPr lang="en-US" sz="2000" dirty="0"/>
              <a:t>5-  </a:t>
            </a:r>
            <a:r>
              <a:rPr lang="en-US" sz="2000" u="sng" dirty="0">
                <a:hlinkClick r:id="rId5"/>
              </a:rPr>
              <a:t>www.rebootonline.com</a:t>
            </a:r>
            <a:r>
              <a:rPr lang="en-US" sz="2000" dirty="0"/>
              <a:t>   </a:t>
            </a:r>
          </a:p>
          <a:p>
            <a:pPr>
              <a:lnSpc>
                <a:spcPct val="150000"/>
              </a:lnSpc>
            </a:pPr>
            <a:r>
              <a:rPr lang="en-US" sz="2000" dirty="0"/>
              <a:t>6- </a:t>
            </a:r>
            <a:r>
              <a:rPr lang="en-US" sz="2000" u="sng" dirty="0">
                <a:hlinkClick r:id="rId6"/>
              </a:rPr>
              <a:t>www.hubspot.com</a:t>
            </a:r>
            <a:r>
              <a:rPr lang="en-US" sz="2000" dirty="0"/>
              <a:t>  </a:t>
            </a:r>
          </a:p>
          <a:p>
            <a:pPr algn="ctr">
              <a:lnSpc>
                <a:spcPct val="150000"/>
              </a:lnSpc>
            </a:pPr>
            <a:endParaRPr lang="en-US" sz="2000" dirty="0"/>
          </a:p>
        </p:txBody>
      </p:sp>
    </p:spTree>
    <p:extLst>
      <p:ext uri="{BB962C8B-B14F-4D97-AF65-F5344CB8AC3E}">
        <p14:creationId xmlns:p14="http://schemas.microsoft.com/office/powerpoint/2010/main" val="3036267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78"/>
            <a:ext cx="12191999" cy="6856641"/>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586ADE3-059D-4183-AB07-9FBFA2CB9E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schemas.openxmlformats.org/package/2006/metadata/core-properties"/>
    <ds:schemaRef ds:uri="http://purl.org/dc/dcmitype/"/>
    <ds:schemaRef ds:uri="http://purl.org/dc/terms/"/>
    <ds:schemaRef ds:uri="http://purl.org/dc/elements/1.1/"/>
    <ds:schemaRef ds:uri="688354b5-287c-4cda-825e-1d7935aea40e"/>
    <ds:schemaRef ds:uri="http://schemas.microsoft.com/office/infopath/2007/PartnerControls"/>
    <ds:schemaRef ds:uri="aca13214-df29-4e3c-a050-857c0bf7bd8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823</TotalTime>
  <Words>1017</Words>
  <Application>Microsoft Office PowerPoint</Application>
  <PresentationFormat>شاشة عريضة</PresentationFormat>
  <Paragraphs>77</Paragraphs>
  <Slides>15</Slides>
  <Notes>14</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15</vt:i4>
      </vt:variant>
    </vt:vector>
  </HeadingPairs>
  <TitlesOfParts>
    <vt:vector size="20"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Gharib</cp:lastModifiedBy>
  <cp:revision>41</cp:revision>
  <dcterms:created xsi:type="dcterms:W3CDTF">2023-04-29T09:08:00Z</dcterms:created>
  <dcterms:modified xsi:type="dcterms:W3CDTF">2026-09-16T04:33:53Z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