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03" r:id="rId2"/>
    <p:sldId id="313" r:id="rId3"/>
    <p:sldId id="276" r:id="rId4"/>
    <p:sldId id="387" r:id="rId5"/>
    <p:sldId id="388" r:id="rId6"/>
    <p:sldId id="389" r:id="rId7"/>
    <p:sldId id="390" r:id="rId8"/>
    <p:sldId id="391" r:id="rId9"/>
    <p:sldId id="392" r:id="rId10"/>
    <p:sldId id="393" r:id="rId11"/>
    <p:sldId id="394" r:id="rId12"/>
    <p:sldId id="396" r:id="rId13"/>
    <p:sldId id="397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34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387"/>
            <p14:sldId id="388"/>
            <p14:sldId id="389"/>
            <p14:sldId id="390"/>
            <p14:sldId id="391"/>
            <p14:sldId id="392"/>
            <p14:sldId id="393"/>
            <p14:sldId id="394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7"/>
            <p14:sldId id="408"/>
            <p14:sldId id="409"/>
            <p14:sldId id="41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</a:t>
          </a:r>
          <a:r>
            <a:rPr lang="en-US" b="1" dirty="0"/>
            <a:t>The Economic problem </a:t>
          </a:r>
          <a:endParaRPr lang="en-US" dirty="0">
            <a:solidFill>
              <a:schemeClr val="tx1"/>
            </a:solidFill>
          </a:endParaRP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 dirty="0"/>
            <a:t>LEC 2 </a:t>
          </a:r>
          <a:r>
            <a:rPr lang="en-US" b="1" dirty="0"/>
            <a:t>Demand Theory </a:t>
          </a:r>
          <a:endParaRPr lang="en-US" dirty="0"/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 dirty="0"/>
            <a:t>LEC 3 </a:t>
          </a:r>
          <a:r>
            <a:rPr lang="en-US" b="1" dirty="0"/>
            <a:t>Supply theory </a:t>
          </a:r>
          <a:endParaRPr lang="en-US" dirty="0"/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 dirty="0"/>
            <a:t>LEC 4 </a:t>
          </a:r>
          <a:r>
            <a:rPr lang="en-US" b="1" dirty="0"/>
            <a:t>Market Equilibrium, and its applications</a:t>
          </a:r>
          <a:endParaRPr lang="en-US" dirty="0"/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 dirty="0"/>
            <a:t>LEC 5 </a:t>
          </a:r>
          <a:r>
            <a:rPr lang="en-US" b="1" dirty="0"/>
            <a:t>Elasticity of Demand, and Elasticity of Supply </a:t>
          </a:r>
          <a:endParaRPr lang="en-US" dirty="0"/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</a:t>
          </a:r>
          <a:r>
            <a:rPr lang="en-US" b="1" dirty="0"/>
            <a:t>Government Intervention in Markets </a:t>
          </a:r>
          <a:endParaRPr lang="en-US" dirty="0"/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 dirty="0"/>
            <a:t>LEC 7 </a:t>
          </a:r>
          <a:r>
            <a:rPr lang="en-US" b="1" dirty="0"/>
            <a:t>output, and Cost </a:t>
          </a:r>
          <a:endParaRPr lang="en-US" dirty="0"/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 dirty="0"/>
            <a:t>LEC 8 </a:t>
          </a:r>
          <a:r>
            <a:rPr lang="en-US" b="1" dirty="0"/>
            <a:t>Monetary Policy, and Fiscal policies </a:t>
          </a:r>
          <a:endParaRPr lang="en-US" dirty="0"/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 dirty="0"/>
            <a:t>LEC 9 </a:t>
          </a:r>
          <a:r>
            <a:rPr lang="en-US" b="1" dirty="0"/>
            <a:t>MEASURING GDP AND ECONOMIC GROWTH </a:t>
          </a:r>
          <a:endParaRPr lang="en-US" dirty="0"/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 dirty="0"/>
            <a:t>LEC 10 </a:t>
          </a:r>
          <a:r>
            <a:rPr lang="en-US" b="1" dirty="0"/>
            <a:t>International Trade </a:t>
          </a:r>
          <a:endParaRPr lang="en-US" dirty="0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105933"/>
          <a:ext cx="7682051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</a:t>
          </a:r>
          <a:r>
            <a:rPr lang="en-US" sz="1800" b="1" kern="1200" dirty="0"/>
            <a:t>The Economic problem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1075" y="127008"/>
        <a:ext cx="7639901" cy="389580"/>
      </dsp:txXfrm>
    </dsp:sp>
    <dsp:sp modelId="{D7EBA4BA-FB6A-4C74-8746-6BA33CFAF059}">
      <dsp:nvSpPr>
        <dsp:cNvPr id="0" name=""/>
        <dsp:cNvSpPr/>
      </dsp:nvSpPr>
      <dsp:spPr>
        <a:xfrm>
          <a:off x="0" y="589503"/>
          <a:ext cx="7682051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2 </a:t>
          </a:r>
          <a:r>
            <a:rPr lang="en-US" sz="1800" b="1" kern="1200" dirty="0"/>
            <a:t>Demand Theory </a:t>
          </a:r>
          <a:endParaRPr lang="en-US" sz="1800" kern="1200" dirty="0"/>
        </a:p>
      </dsp:txBody>
      <dsp:txXfrm>
        <a:off x="21075" y="610578"/>
        <a:ext cx="7639901" cy="389580"/>
      </dsp:txXfrm>
    </dsp:sp>
    <dsp:sp modelId="{B002B1A1-325E-45B8-BFE2-488EA2F7B741}">
      <dsp:nvSpPr>
        <dsp:cNvPr id="0" name=""/>
        <dsp:cNvSpPr/>
      </dsp:nvSpPr>
      <dsp:spPr>
        <a:xfrm>
          <a:off x="0" y="1073073"/>
          <a:ext cx="7682051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3 </a:t>
          </a:r>
          <a:r>
            <a:rPr lang="en-US" sz="1800" b="1" kern="1200" dirty="0"/>
            <a:t>Supply theory </a:t>
          </a:r>
          <a:endParaRPr lang="en-US" sz="1800" kern="1200" dirty="0"/>
        </a:p>
      </dsp:txBody>
      <dsp:txXfrm>
        <a:off x="21075" y="1094148"/>
        <a:ext cx="7639901" cy="389580"/>
      </dsp:txXfrm>
    </dsp:sp>
    <dsp:sp modelId="{06BE6155-EA9B-45F1-9C1D-7864A7D58150}">
      <dsp:nvSpPr>
        <dsp:cNvPr id="0" name=""/>
        <dsp:cNvSpPr/>
      </dsp:nvSpPr>
      <dsp:spPr>
        <a:xfrm>
          <a:off x="0" y="1556643"/>
          <a:ext cx="7682051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4 </a:t>
          </a:r>
          <a:r>
            <a:rPr lang="en-US" sz="1800" b="1" kern="1200" dirty="0"/>
            <a:t>Market Equilibrium, and its applications</a:t>
          </a:r>
          <a:endParaRPr lang="en-US" sz="1800" kern="1200" dirty="0"/>
        </a:p>
      </dsp:txBody>
      <dsp:txXfrm>
        <a:off x="21075" y="1577718"/>
        <a:ext cx="7639901" cy="389580"/>
      </dsp:txXfrm>
    </dsp:sp>
    <dsp:sp modelId="{3B83CE69-7AC7-4DAD-BDED-04570FF7B890}">
      <dsp:nvSpPr>
        <dsp:cNvPr id="0" name=""/>
        <dsp:cNvSpPr/>
      </dsp:nvSpPr>
      <dsp:spPr>
        <a:xfrm>
          <a:off x="0" y="2040213"/>
          <a:ext cx="7682051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5 </a:t>
          </a:r>
          <a:r>
            <a:rPr lang="en-US" sz="1800" b="1" kern="1200" dirty="0"/>
            <a:t>Elasticity of Demand, and Elasticity of Supply </a:t>
          </a:r>
          <a:endParaRPr lang="en-US" sz="1800" kern="1200" dirty="0"/>
        </a:p>
      </dsp:txBody>
      <dsp:txXfrm>
        <a:off x="21075" y="2061288"/>
        <a:ext cx="7639901" cy="389580"/>
      </dsp:txXfrm>
    </dsp:sp>
    <dsp:sp modelId="{37521A56-3C7A-45F3-9AA4-A102F66935B1}">
      <dsp:nvSpPr>
        <dsp:cNvPr id="0" name=""/>
        <dsp:cNvSpPr/>
      </dsp:nvSpPr>
      <dsp:spPr>
        <a:xfrm>
          <a:off x="0" y="2523783"/>
          <a:ext cx="7682051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</a:t>
          </a:r>
          <a:r>
            <a:rPr lang="en-US" sz="1800" b="1" kern="1200" dirty="0"/>
            <a:t>Government Intervention in Markets </a:t>
          </a:r>
          <a:endParaRPr lang="en-US" sz="1800" kern="1200" dirty="0"/>
        </a:p>
      </dsp:txBody>
      <dsp:txXfrm>
        <a:off x="21075" y="2544858"/>
        <a:ext cx="7639901" cy="389580"/>
      </dsp:txXfrm>
    </dsp:sp>
    <dsp:sp modelId="{5EBB60AC-6265-4F5B-8EDA-4948860AB232}">
      <dsp:nvSpPr>
        <dsp:cNvPr id="0" name=""/>
        <dsp:cNvSpPr/>
      </dsp:nvSpPr>
      <dsp:spPr>
        <a:xfrm>
          <a:off x="0" y="3007353"/>
          <a:ext cx="7682051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7 </a:t>
          </a:r>
          <a:r>
            <a:rPr lang="en-US" sz="1800" b="1" kern="1200" dirty="0"/>
            <a:t>output, and Cost </a:t>
          </a:r>
          <a:endParaRPr lang="en-US" sz="1800" kern="1200" dirty="0"/>
        </a:p>
      </dsp:txBody>
      <dsp:txXfrm>
        <a:off x="21075" y="3028428"/>
        <a:ext cx="7639901" cy="389580"/>
      </dsp:txXfrm>
    </dsp:sp>
    <dsp:sp modelId="{BCA12B3E-CFFA-45F0-ABD6-FDF9B37B6C48}">
      <dsp:nvSpPr>
        <dsp:cNvPr id="0" name=""/>
        <dsp:cNvSpPr/>
      </dsp:nvSpPr>
      <dsp:spPr>
        <a:xfrm>
          <a:off x="0" y="3490923"/>
          <a:ext cx="7682051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8 </a:t>
          </a:r>
          <a:r>
            <a:rPr lang="en-US" sz="1800" b="1" kern="1200" dirty="0"/>
            <a:t>Monetary Policy, and Fiscal policies </a:t>
          </a:r>
          <a:endParaRPr lang="en-US" sz="1800" kern="1200" dirty="0"/>
        </a:p>
      </dsp:txBody>
      <dsp:txXfrm>
        <a:off x="21075" y="3511998"/>
        <a:ext cx="7639901" cy="389580"/>
      </dsp:txXfrm>
    </dsp:sp>
    <dsp:sp modelId="{F05907DF-9B23-4799-B4BF-344AE0FE7B71}">
      <dsp:nvSpPr>
        <dsp:cNvPr id="0" name=""/>
        <dsp:cNvSpPr/>
      </dsp:nvSpPr>
      <dsp:spPr>
        <a:xfrm>
          <a:off x="0" y="3974493"/>
          <a:ext cx="7682051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9 </a:t>
          </a:r>
          <a:r>
            <a:rPr lang="en-US" sz="1800" b="1" kern="1200" dirty="0"/>
            <a:t>MEASURING GDP AND ECONOMIC GROWTH </a:t>
          </a:r>
          <a:endParaRPr lang="en-US" sz="1800" kern="1200" dirty="0"/>
        </a:p>
      </dsp:txBody>
      <dsp:txXfrm>
        <a:off x="21075" y="3995568"/>
        <a:ext cx="7639901" cy="389580"/>
      </dsp:txXfrm>
    </dsp:sp>
    <dsp:sp modelId="{2A7A31BD-5384-45A2-90AD-E8EC2229E8E6}">
      <dsp:nvSpPr>
        <dsp:cNvPr id="0" name=""/>
        <dsp:cNvSpPr/>
      </dsp:nvSpPr>
      <dsp:spPr>
        <a:xfrm>
          <a:off x="0" y="4458063"/>
          <a:ext cx="7682051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LEC 10 </a:t>
          </a:r>
          <a:r>
            <a:rPr lang="en-US" sz="1800" b="1" kern="1200" dirty="0"/>
            <a:t>International Trade </a:t>
          </a:r>
          <a:endParaRPr lang="en-US" sz="1800" kern="1200" dirty="0"/>
        </a:p>
      </dsp:txBody>
      <dsp:txXfrm>
        <a:off x="21075" y="4479138"/>
        <a:ext cx="7639901" cy="38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4807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28128A5-9E47-1B34-2ECE-567BE3ED4F38}"/>
              </a:ext>
            </a:extLst>
          </p:cNvPr>
          <p:cNvSpPr txBox="1">
            <a:spLocks/>
          </p:cNvSpPr>
          <p:nvPr/>
        </p:nvSpPr>
        <p:spPr>
          <a:xfrm>
            <a:off x="3471255" y="2164336"/>
            <a:ext cx="8497267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Course Name: MGM112- Introduction to Economics</a:t>
            </a:r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Course Instructor: Dina Samir </a:t>
            </a:r>
            <a:r>
              <a:rPr lang="en-US" b="1" dirty="0" err="1">
                <a:solidFill>
                  <a:schemeClr val="bg1"/>
                </a:solidFill>
              </a:rPr>
              <a:t>ElWakkad</a:t>
            </a: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Email: dina.elwakkad@esu.ac.ae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33005FA-D328-80E3-B453-88964F08CD13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/>
              <a:t>ترفع </a:t>
            </a:r>
            <a:r>
              <a:rPr lang="ar-EG" sz="3200" dirty="0">
                <a:solidFill>
                  <a:schemeClr val="accent2"/>
                </a:solidFill>
              </a:rPr>
              <a:t>المحاضرات الأسبوعية </a:t>
            </a:r>
            <a:r>
              <a:rPr lang="ar-EG" sz="3200" dirty="0"/>
              <a:t>على المنصة التعليمية </a:t>
            </a:r>
            <a:r>
              <a:rPr lang="en-US" sz="3200" dirty="0"/>
              <a:t> Moodle</a:t>
            </a:r>
            <a:r>
              <a:rPr lang="ar-EG" sz="3200" dirty="0"/>
              <a:t>يوم السبت من كل أسبوع في تمام الساعة </a:t>
            </a:r>
            <a:r>
              <a:rPr lang="ar-EG" sz="3200" dirty="0">
                <a:solidFill>
                  <a:srgbClr val="0070C0"/>
                </a:solidFill>
              </a:rPr>
              <a:t>12 ظهرًا </a:t>
            </a:r>
            <a:r>
              <a:rPr lang="ar-EG" sz="3200" dirty="0"/>
              <a:t>بتوقيت الرياض</a:t>
            </a:r>
            <a:endParaRPr lang="en-US" sz="3200" dirty="0"/>
          </a:p>
          <a:p>
            <a:pPr marL="0" indent="0" algn="r" rtl="1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94F613C-0DCB-C6AB-98A1-EA51C38B8D48}"/>
              </a:ext>
            </a:extLst>
          </p:cNvPr>
          <p:cNvSpPr txBox="1">
            <a:spLocks/>
          </p:cNvSpPr>
          <p:nvPr/>
        </p:nvSpPr>
        <p:spPr>
          <a:xfrm>
            <a:off x="1957543" y="2223738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endParaRPr lang="ar-EG" dirty="0"/>
          </a:p>
          <a:p>
            <a:pPr algn="just" rtl="1"/>
            <a:r>
              <a:rPr lang="ar-EG" dirty="0">
                <a:solidFill>
                  <a:schemeClr val="accent2"/>
                </a:solidFill>
              </a:rPr>
              <a:t>حلقات النقاش </a:t>
            </a:r>
            <a:r>
              <a:rPr lang="ar-EG" dirty="0"/>
              <a:t>وهي حلقات أسبوعية اختيارية للطالب وغرضها مناقشة ما تم طرحه خلال المحاضرة المسجلة لكل أسبوع ستكون بأذن الله علي رابط زوم والذي سوف يتم الإعلان عنه علي المنصة التعليمية</a:t>
            </a:r>
            <a:r>
              <a:rPr lang="en-US" dirty="0"/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118804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Quizzes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E4997C-3D5A-EE09-9798-158C070B8098}"/>
              </a:ext>
            </a:extLst>
          </p:cNvPr>
          <p:cNvSpPr txBox="1">
            <a:spLocks/>
          </p:cNvSpPr>
          <p:nvPr/>
        </p:nvSpPr>
        <p:spPr>
          <a:xfrm>
            <a:off x="1608802" y="2441585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400" b="1" dirty="0"/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400" b="1" dirty="0"/>
              <a:t>الاختبار يشمل أسئلة كتابية وصوتية</a:t>
            </a:r>
          </a:p>
          <a:p>
            <a:pPr algn="r" rtl="1"/>
            <a:r>
              <a:rPr lang="ar-EG" sz="2400" b="1" dirty="0"/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400" b="1" dirty="0"/>
              <a:t>الاختبار القصير من 8 درجات (بمجموع 80 درجة)</a:t>
            </a:r>
          </a:p>
          <a:p>
            <a:pPr algn="r" rtl="1"/>
            <a:r>
              <a:rPr lang="ar-EG" sz="2400" b="1" dirty="0"/>
              <a:t>فترة السماحية للاختبار القصير 24 دقيقة.</a:t>
            </a:r>
            <a:r>
              <a:rPr lang="en-US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564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Quizzes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BDFD994D-373C-ABF4-A43E-EACEB9F41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016255"/>
              </p:ext>
            </p:extLst>
          </p:nvPr>
        </p:nvGraphicFramePr>
        <p:xfrm>
          <a:off x="2032000" y="2180974"/>
          <a:ext cx="8128000" cy="283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46017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5481983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1501289">
                <a:tc rowSpan="2"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FF0000"/>
                          </a:solidFill>
                        </a:rPr>
                        <a:t>Exams &amp; Marks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058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864394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Content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4D37BBFD-CAF1-74E1-18AC-54AC08451C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5495277"/>
              </p:ext>
            </p:extLst>
          </p:nvPr>
        </p:nvGraphicFramePr>
        <p:xfrm>
          <a:off x="2557606" y="1372837"/>
          <a:ext cx="7682051" cy="4995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9199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05291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A42EF0C-91BF-D08E-5EF8-ACF66BD07E40}"/>
              </a:ext>
            </a:extLst>
          </p:cNvPr>
          <p:cNvSpPr txBox="1">
            <a:spLocks/>
          </p:cNvSpPr>
          <p:nvPr/>
        </p:nvSpPr>
        <p:spPr>
          <a:xfrm>
            <a:off x="942308" y="2083124"/>
            <a:ext cx="10515600" cy="38394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At the end of this course, students should be able to:</a:t>
            </a:r>
            <a:endParaRPr lang="en-US" sz="3600" b="1" dirty="0">
              <a:solidFill>
                <a:srgbClr val="FF0000"/>
              </a:solidFill>
              <a:effectLst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Describe and evaluate the models and methods used in economic analysis.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Formulate real world examples in the language of economic modeling.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Apply and use the economic models to analyze these issues.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Assess the potential and limitations of the models and methods used in economic analysis.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program level competencies.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3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05291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CA5F288-F0D8-848E-0632-6AA356AAC0DF}"/>
              </a:ext>
            </a:extLst>
          </p:cNvPr>
          <p:cNvSpPr txBox="1">
            <a:spLocks/>
          </p:cNvSpPr>
          <p:nvPr/>
        </p:nvSpPr>
        <p:spPr>
          <a:xfrm>
            <a:off x="762000" y="2410934"/>
            <a:ext cx="11092542" cy="29676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lecture, you will be able to: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Define economics and distinguish between microeconomics and macroeconomics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three big questions of microeconomics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three big questions of macroeconomics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dirty="0"/>
              <a:t>Explain the ideas that define the economic way of thinking</a:t>
            </a:r>
          </a:p>
        </p:txBody>
      </p:sp>
    </p:spTree>
    <p:extLst>
      <p:ext uri="{BB962C8B-B14F-4D97-AF65-F5344CB8AC3E}">
        <p14:creationId xmlns:p14="http://schemas.microsoft.com/office/powerpoint/2010/main" val="340075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05291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846304" y="1982552"/>
            <a:ext cx="6151245" cy="3792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952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05291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F830FB-F81D-58FF-EFA0-4BEBF73F209F}"/>
              </a:ext>
            </a:extLst>
          </p:cNvPr>
          <p:cNvSpPr txBox="1">
            <a:spLocks noChangeArrowheads="1"/>
          </p:cNvSpPr>
          <p:nvPr/>
        </p:nvSpPr>
        <p:spPr>
          <a:xfrm>
            <a:off x="1394531" y="2202279"/>
            <a:ext cx="8747362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Scarcity</a:t>
            </a:r>
          </a:p>
          <a:p>
            <a:pPr lvl="1">
              <a:defRPr/>
            </a:pPr>
            <a:r>
              <a:rPr lang="en-US" altLang="en-US" dirty="0"/>
              <a:t>All economic questions arise because we are unable to satisfy all our wants</a:t>
            </a:r>
            <a:r>
              <a:rPr lang="en-US" altLang="en-US" dirty="0">
                <a:latin typeface="Gill Sans MT" panose="020B0502020104020203" pitchFamily="34" charset="0"/>
              </a:rPr>
              <a:t>—</a:t>
            </a:r>
            <a:r>
              <a:rPr lang="en-US" altLang="en-US" dirty="0"/>
              <a:t>because we face </a:t>
            </a:r>
            <a:r>
              <a:rPr lang="en-US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scarcity</a:t>
            </a:r>
            <a:r>
              <a:rPr lang="en-US" altLang="en-US" dirty="0"/>
              <a:t>.</a:t>
            </a:r>
          </a:p>
          <a:p>
            <a:pPr lvl="1">
              <a:defRPr/>
            </a:pPr>
            <a:endParaRPr lang="en-US" altLang="en-US" dirty="0"/>
          </a:p>
          <a:p>
            <a:pPr lvl="1">
              <a:defRPr/>
            </a:pPr>
            <a:endParaRPr lang="en-US" altLang="en-US" dirty="0"/>
          </a:p>
          <a:p>
            <a:pPr lvl="1">
              <a:defRPr/>
            </a:pPr>
            <a:r>
              <a:rPr lang="en-US" altLang="en-US" b="1" dirty="0">
                <a:solidFill>
                  <a:srgbClr val="FF0000"/>
                </a:solidFill>
              </a:rPr>
              <a:t>Economics</a:t>
            </a:r>
            <a:r>
              <a:rPr lang="en-US" altLang="en-US" dirty="0"/>
              <a:t> is the social science that studies the </a:t>
            </a:r>
            <a:r>
              <a:rPr lang="en-US" altLang="en-US" dirty="0">
                <a:solidFill>
                  <a:srgbClr val="C00000"/>
                </a:solidFill>
                <a:highlight>
                  <a:srgbClr val="FFFF00"/>
                </a:highlight>
              </a:rPr>
              <a:t>choices</a:t>
            </a:r>
            <a:r>
              <a:rPr lang="en-US" altLang="en-US" dirty="0"/>
              <a:t> that individuals, businesses, governments, and societies make as they cope with </a:t>
            </a:r>
            <a:r>
              <a:rPr lang="en-US" altLang="en-US" dirty="0">
                <a:solidFill>
                  <a:srgbClr val="C00000"/>
                </a:solidFill>
                <a:highlight>
                  <a:srgbClr val="FFFF00"/>
                </a:highlight>
              </a:rPr>
              <a:t>scarcity</a:t>
            </a:r>
            <a:r>
              <a:rPr lang="en-US" alt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39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052918"/>
            <a:ext cx="730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4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4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4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400" b="1" u="sng" dirty="0"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>
                <a:latin typeface="AGaramond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8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2069600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dirty="0">
                <a:solidFill>
                  <a:srgbClr val="002060"/>
                </a:solidFill>
                <a:latin typeface="Calibri (Body)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</a:t>
            </a:r>
            <a:r>
              <a:rPr lang="en-US" dirty="0">
                <a:solidFill>
                  <a:srgbClr val="00206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Microeconomics, 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Macroeconomics</a:t>
            </a:r>
            <a:endParaRPr lang="en-US" dirty="0">
              <a:solidFill>
                <a:srgbClr val="00206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665118"/>
              </p:ext>
            </p:extLst>
          </p:nvPr>
        </p:nvGraphicFramePr>
        <p:xfrm>
          <a:off x="512062" y="2812572"/>
          <a:ext cx="10917938" cy="3542052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Microeconomics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b="0" cap="none" spc="0">
                          <a:solidFill>
                            <a:schemeClr val="bg1"/>
                          </a:solidFill>
                          <a:effectLst/>
                        </a:rPr>
                        <a:t>Macroeconomics</a:t>
                      </a:r>
                      <a:endParaRPr lang="en-US" sz="1500" b="0" cap="none" spc="0">
                        <a:solidFill>
                          <a:schemeClr val="bg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Definition 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Microeconomics </a:t>
                      </a:r>
                      <a:r>
                        <a:rPr lang="en-US" sz="1500" b="1" cap="none" spc="0" dirty="0">
                          <a:solidFill>
                            <a:srgbClr val="FF0000"/>
                          </a:solidFill>
                          <a:effectLst/>
                        </a:rPr>
                        <a:t>is the study of choices that individuals and businesses </a:t>
                      </a: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make, the way those choices interact in markets, and the influence of governments.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Macroeconomics is </a:t>
                      </a:r>
                      <a:r>
                        <a:rPr lang="en-US" sz="1500" b="1" cap="none" spc="0" dirty="0">
                          <a:solidFill>
                            <a:srgbClr val="FF0000"/>
                          </a:solidFill>
                          <a:effectLst/>
                        </a:rPr>
                        <a:t>the study of the performance of the national and global economies</a:t>
                      </a: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Examples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Why are people buying more e-books and fewer hard copy books?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Why is the unemployment rate so high? 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i="0" cap="none" spc="0" dirty="0">
                          <a:solidFill>
                            <a:schemeClr val="tx1"/>
                          </a:solidFill>
                          <a:effectLst/>
                        </a:rPr>
                        <a:t>Questions</a:t>
                      </a:r>
                      <a:endParaRPr lang="en-US" sz="1500" i="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500" cap="none" spc="0" dirty="0">
                          <a:solidFill>
                            <a:schemeClr val="tx1"/>
                          </a:solidFill>
                          <a:effectLst/>
                        </a:rPr>
                        <a:t>3)Why Does Our Economy Fluctuate?</a:t>
                      </a:r>
                      <a:endParaRPr lang="en-US" sz="1500" cap="none" spc="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147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19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699763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6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>
                <a:highlight>
                  <a:srgbClr val="FFFF00"/>
                </a:highlight>
              </a:rPr>
              <a:t>Microeconomics</a:t>
            </a:r>
            <a:r>
              <a:rPr lang="en-US" altLang="en-US"/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55" y="3210514"/>
            <a:ext cx="10989165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24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dirty="0">
                <a:highlight>
                  <a:srgbClr val="FFFF00"/>
                </a:highlight>
              </a:rPr>
              <a:t>Microeconomics</a:t>
            </a:r>
            <a:r>
              <a:rPr lang="en-US" altLang="en-US" dirty="0"/>
              <a:t> seeks to understand what determines:</a:t>
            </a: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  <a:endParaRPr lang="en-US" sz="24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9" name="Picture 8" descr="Fig0101j.gif">
            <a:extLst>
              <a:ext uri="{FF2B5EF4-FFF2-40B4-BE49-F238E27FC236}">
                <a16:creationId xmlns:a16="http://schemas.microsoft.com/office/drawing/2014/main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90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dirty="0">
                <a:highlight>
                  <a:srgbClr val="FFFF00"/>
                </a:highlight>
              </a:rPr>
              <a:t>Microeconomics</a:t>
            </a:r>
            <a:r>
              <a:rPr lang="en-US" altLang="en-US" dirty="0"/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4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4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4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3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863" y="2365745"/>
            <a:ext cx="3385265" cy="329541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984302" y="2129261"/>
            <a:ext cx="7059561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Labor: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Capital: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: </a:t>
            </a:r>
            <a:endParaRPr lang="en-US" sz="1800" dirty="0">
              <a:solidFill>
                <a:srgbClr val="00B05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  <a:endParaRPr lang="en-US" sz="1800" dirty="0"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 eaLnBrk="1" hangingPunct="1">
              <a:buNone/>
              <a:defRPr/>
            </a:pPr>
            <a:endParaRPr lang="en-US" altLang="en-US" sz="11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389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1900" b="1" u="heavy" dirty="0">
                <a:solidFill>
                  <a:srgbClr val="FF0000"/>
                </a:solidFill>
                <a:latin typeface="Times New Roman" panose="02020603050405020304" pitchFamily="18" charset="0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1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590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1118246" y="2222797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18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0E96E7-E53D-E851-C552-2451B3C0E1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74053" y="2420866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3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0E96E7-E53D-E851-C552-2451B3C0E1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74053" y="2420866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37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  <a:endParaRPr lang="en-US" sz="20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7976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1196839"/>
            <a:ext cx="730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102692"/>
            <a:ext cx="7909821" cy="28199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64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5" y="925553"/>
            <a:ext cx="73023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E8F11E0-28E6-6E22-6675-C2ED46B33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815140"/>
              </p:ext>
            </p:extLst>
          </p:nvPr>
        </p:nvGraphicFramePr>
        <p:xfrm>
          <a:off x="906721" y="1813844"/>
          <a:ext cx="10342970" cy="4186254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:a16="http://schemas.microsoft.com/office/drawing/2014/main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:a16="http://schemas.microsoft.com/office/drawing/2014/main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:a16="http://schemas.microsoft.com/office/drawing/2014/main" val="355742099"/>
                    </a:ext>
                  </a:extLst>
                </a:gridCol>
              </a:tblGrid>
              <a:tr h="499826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6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u="sng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17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52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5" y="925553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5884EF-DC34-9B2C-9D2F-FAA8A0FF3C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20814" y="2315180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0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5" y="925553"/>
            <a:ext cx="730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dirty="0"/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Comparison between Positive statements and Normative statements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14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1541</Words>
  <Application>Microsoft Office PowerPoint</Application>
  <PresentationFormat>Widescreen</PresentationFormat>
  <Paragraphs>257</Paragraphs>
  <Slides>27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0" baseType="lpstr">
      <vt:lpstr>AGaramond</vt:lpstr>
      <vt:lpstr>Arial</vt:lpstr>
      <vt:lpstr>Calibri</vt:lpstr>
      <vt:lpstr>Calibri (Body)</vt:lpstr>
      <vt:lpstr>Calibri Light</vt:lpstr>
      <vt:lpstr>Courier New</vt:lpstr>
      <vt:lpstr>Gill Sans MT</vt:lpstr>
      <vt:lpstr>Noto Sans Symbols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19</cp:revision>
  <dcterms:created xsi:type="dcterms:W3CDTF">2023-04-29T09:08:23Z</dcterms:created>
  <dcterms:modified xsi:type="dcterms:W3CDTF">2023-09-20T21:36:21Z</dcterms:modified>
</cp:coreProperties>
</file>