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53" r:id="rId6"/>
    <p:sldId id="626" r:id="rId7"/>
    <p:sldId id="590" r:id="rId8"/>
    <p:sldId id="591" r:id="rId9"/>
    <p:sldId id="634" r:id="rId10"/>
    <p:sldId id="642" r:id="rId11"/>
    <p:sldId id="640" r:id="rId12"/>
    <p:sldId id="636" r:id="rId13"/>
    <p:sldId id="638" r:id="rId14"/>
    <p:sldId id="624" r:id="rId15"/>
    <p:sldId id="497" r:id="rId16"/>
    <p:sldId id="589" r:id="rId17"/>
    <p:sldId id="592" r:id="rId18"/>
    <p:sldId id="628" r:id="rId19"/>
    <p:sldId id="627" r:id="rId20"/>
    <p:sldId id="595" r:id="rId21"/>
    <p:sldId id="644" r:id="rId22"/>
    <p:sldId id="645" r:id="rId23"/>
    <p:sldId id="646" r:id="rId24"/>
    <p:sldId id="648" r:id="rId25"/>
    <p:sldId id="649" r:id="rId26"/>
    <p:sldId id="650" r:id="rId27"/>
    <p:sldId id="654" r:id="rId28"/>
    <p:sldId id="652" r:id="rId29"/>
    <p:sldId id="596" r:id="rId30"/>
    <p:sldId id="632" r:id="rId31"/>
    <p:sldId id="597" r:id="rId32"/>
    <p:sldId id="630" r:id="rId33"/>
    <p:sldId id="313" r:id="rId34"/>
    <p:sldId id="503" r:id="rId35"/>
    <p:sldId id="656" r:id="rId36"/>
    <p:sldId id="660" r:id="rId37"/>
    <p:sldId id="657" r:id="rId38"/>
    <p:sldId id="658" r:id="rId39"/>
    <p:sldId id="598" r:id="rId40"/>
    <p:sldId id="599" r:id="rId41"/>
    <p:sldId id="663" r:id="rId42"/>
    <p:sldId id="66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626"/>
            <p14:sldId id="590"/>
            <p14:sldId id="591"/>
            <p14:sldId id="634"/>
            <p14:sldId id="642"/>
            <p14:sldId id="640"/>
            <p14:sldId id="636"/>
            <p14:sldId id="638"/>
            <p14:sldId id="624"/>
            <p14:sldId id="497"/>
            <p14:sldId id="589"/>
            <p14:sldId id="592"/>
            <p14:sldId id="628"/>
            <p14:sldId id="627"/>
            <p14:sldId id="595"/>
            <p14:sldId id="644"/>
            <p14:sldId id="645"/>
            <p14:sldId id="646"/>
            <p14:sldId id="648"/>
            <p14:sldId id="649"/>
            <p14:sldId id="650"/>
            <p14:sldId id="654"/>
            <p14:sldId id="652"/>
            <p14:sldId id="596"/>
            <p14:sldId id="632"/>
            <p14:sldId id="597"/>
            <p14:sldId id="630"/>
            <p14:sldId id="313"/>
            <p14:sldId id="503"/>
            <p14:sldId id="656"/>
            <p14:sldId id="660"/>
            <p14:sldId id="657"/>
            <p14:sldId id="658"/>
            <p14:sldId id="598"/>
            <p14:sldId id="599"/>
            <p14:sldId id="663"/>
            <p14:sldId id="6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03E5F"/>
    <a:srgbClr val="000000"/>
    <a:srgbClr val="FFD2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3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Hesham</a:t>
            </a:r>
            <a:r>
              <a:rPr lang="en-US" sz="2000" dirty="0">
                <a:latin typeface="Alexandria" charset="0"/>
                <a:cs typeface="Alexandria" charset="0"/>
              </a:rPr>
              <a:t> </a:t>
            </a:r>
            <a:r>
              <a:rPr lang="en-US" sz="2000" dirty="0" err="1">
                <a:latin typeface="Alexandria" charset="0"/>
                <a:cs typeface="Alexandria" charset="0"/>
              </a:rPr>
              <a:t>Mousli</a:t>
            </a:r>
            <a:endParaRPr lang="en-US" sz="2000" dirty="0">
              <a:latin typeface="Alexandria" charset="0"/>
              <a:cs typeface="Alexandria" charset="0"/>
            </a:endParaRPr>
          </a:p>
        </p:txBody>
      </p:sp>
      <p:sp>
        <p:nvSpPr>
          <p:cNvPr id="31" name="TextBox 30"/>
          <p:cNvSpPr txBox="1"/>
          <p:nvPr/>
        </p:nvSpPr>
        <p:spPr>
          <a:xfrm>
            <a:off x="114539" y="2061111"/>
            <a:ext cx="5859811" cy="1323439"/>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Safety Culture and Patient Safety</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972912" cy="677108"/>
          </a:xfrm>
          <a:prstGeom prst="rect">
            <a:avLst/>
          </a:prstGeom>
          <a:noFill/>
        </p:spPr>
        <p:txBody>
          <a:bodyPr wrap="none" rtlCol="0">
            <a:spAutoFit/>
          </a:bodyPr>
          <a:lstStyle/>
          <a:p>
            <a:r>
              <a:rPr lang="en-US" sz="2000" dirty="0">
                <a:latin typeface="Alexandria" charset="0"/>
                <a:cs typeface="Alexandria" charset="0"/>
              </a:rPr>
              <a:t>MHA623</a:t>
            </a:r>
          </a:p>
          <a:p>
            <a:r>
              <a:rPr lang="en-US" b="1" dirty="0"/>
              <a:t>Healthcare Quality</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dirty="0">
                <a:solidFill>
                  <a:srgbClr val="F58221"/>
                </a:solidFill>
                <a:latin typeface="Alexandria" charset="0"/>
                <a:cs typeface="Alexandria" charset="0"/>
              </a:rPr>
              <a:t>Intended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703684" y="2095405"/>
            <a:ext cx="10639912" cy="4247317"/>
          </a:xfrm>
          <a:prstGeom prst="rect">
            <a:avLst/>
          </a:prstGeom>
          <a:noFill/>
        </p:spPr>
        <p:txBody>
          <a:bodyPr wrap="square" rtlCol="0">
            <a:spAutoFit/>
          </a:bodyPr>
          <a:lstStyle/>
          <a:p>
            <a:pPr marL="800100" lvl="1" indent="-342900" fontAlgn="base">
              <a:lnSpc>
                <a:spcPct val="150000"/>
              </a:lnSpc>
              <a:spcBef>
                <a:spcPct val="0"/>
              </a:spcBef>
              <a:spcAft>
                <a:spcPct val="0"/>
              </a:spcAft>
              <a:buFont typeface="+mj-lt"/>
              <a:buAutoNum type="arabicPeriod"/>
            </a:pPr>
            <a:r>
              <a:rPr lang="en-US" altLang="en-US" sz="2000" dirty="0">
                <a:latin typeface="Alexandria"/>
              </a:rPr>
              <a:t>Define patient safety and its importance in healthcare systems.</a:t>
            </a:r>
          </a:p>
          <a:p>
            <a:pPr marL="800100" lvl="1" indent="-342900" fontAlgn="base">
              <a:lnSpc>
                <a:spcPct val="150000"/>
              </a:lnSpc>
              <a:spcBef>
                <a:spcPct val="0"/>
              </a:spcBef>
              <a:spcAft>
                <a:spcPct val="0"/>
              </a:spcAft>
              <a:buFont typeface="+mj-lt"/>
              <a:buAutoNum type="arabicPeriod"/>
            </a:pPr>
            <a:r>
              <a:rPr lang="en-US" altLang="en-US" sz="2000" dirty="0">
                <a:latin typeface="Alexandria"/>
              </a:rPr>
              <a:t>Explain the principles and characteristics of High-Reliability Organizations (HROs) with examples.</a:t>
            </a:r>
          </a:p>
          <a:p>
            <a:pPr marL="800100" lvl="1" indent="-342900" fontAlgn="base">
              <a:lnSpc>
                <a:spcPct val="150000"/>
              </a:lnSpc>
              <a:spcBef>
                <a:spcPct val="0"/>
              </a:spcBef>
              <a:spcAft>
                <a:spcPct val="0"/>
              </a:spcAft>
              <a:buFont typeface="+mj-lt"/>
              <a:buAutoNum type="arabicPeriod"/>
            </a:pPr>
            <a:r>
              <a:rPr lang="en-US" altLang="en-US" sz="2000" dirty="0">
                <a:latin typeface="Alexandria"/>
              </a:rPr>
              <a:t>Analyze the Swiss Cheese Model and its application in identifying and addressing system vulnerabilities.</a:t>
            </a:r>
          </a:p>
          <a:p>
            <a:pPr marL="800100" lvl="1" indent="-342900" fontAlgn="base">
              <a:lnSpc>
                <a:spcPct val="150000"/>
              </a:lnSpc>
              <a:spcBef>
                <a:spcPct val="0"/>
              </a:spcBef>
              <a:spcAft>
                <a:spcPct val="0"/>
              </a:spcAft>
              <a:buFont typeface="+mj-lt"/>
              <a:buAutoNum type="arabicPeriod"/>
            </a:pPr>
            <a:r>
              <a:rPr lang="en-US" altLang="en-US" sz="2000" dirty="0">
                <a:latin typeface="Alexandria"/>
              </a:rPr>
              <a:t>Discuss the elements of a safety culture and strategies for fostering a no-blame environment.</a:t>
            </a:r>
          </a:p>
          <a:p>
            <a:pPr marL="800100" lvl="1" indent="-342900" fontAlgn="base">
              <a:lnSpc>
                <a:spcPct val="150000"/>
              </a:lnSpc>
              <a:spcBef>
                <a:spcPct val="0"/>
              </a:spcBef>
              <a:spcAft>
                <a:spcPct val="0"/>
              </a:spcAft>
              <a:buFont typeface="+mj-lt"/>
              <a:buAutoNum type="arabicPeriod"/>
            </a:pPr>
            <a:r>
              <a:rPr lang="en-US" altLang="en-US" sz="2000" dirty="0">
                <a:latin typeface="Alexandria"/>
              </a:rPr>
              <a:t>Evaluate tools such as the WHO Surgical Safety Checklist, RCA, and FMEA for improving patient safety.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4827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6B74F-ACB7-0E2E-A27C-2F06D41260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BD370-B70B-1898-BBD6-E0CAC46C60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DBEF532-15E9-5AF6-F5FD-87D95194C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3F34D-ACA4-A222-4D3D-0111CAFD413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493184-99AC-E00E-BBDA-3D1A845D64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1224E3A-E59F-6E20-1B3A-3D8197228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5250" y="268963"/>
            <a:ext cx="2305141" cy="1076343"/>
          </a:xfrm>
          <a:prstGeom prst="rect">
            <a:avLst/>
          </a:prstGeom>
        </p:spPr>
      </p:pic>
      <p:sp>
        <p:nvSpPr>
          <p:cNvPr id="8" name="Rectangle: Rounded Corners 7">
            <a:extLst>
              <a:ext uri="{FF2B5EF4-FFF2-40B4-BE49-F238E27FC236}">
                <a16:creationId xmlns:a16="http://schemas.microsoft.com/office/drawing/2014/main" id="{5B7C884C-47F9-3888-9EBB-027FD4E54F1F}"/>
              </a:ext>
            </a:extLst>
          </p:cNvPr>
          <p:cNvSpPr/>
          <p:nvPr/>
        </p:nvSpPr>
        <p:spPr>
          <a:xfrm>
            <a:off x="1267730" y="2441585"/>
            <a:ext cx="5680980" cy="3026151"/>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4000" b="1" dirty="0">
                <a:solidFill>
                  <a:srgbClr val="00B0F0"/>
                </a:solidFill>
                <a:latin typeface="Alexandria" charset="0"/>
                <a:cs typeface="Alexandria" charset="0"/>
              </a:rPr>
              <a:t>High-Reliability Organizations (HROs)</a:t>
            </a:r>
          </a:p>
        </p:txBody>
      </p:sp>
      <p:pic>
        <p:nvPicPr>
          <p:cNvPr id="3" name="Picture 2"/>
          <p:cNvPicPr>
            <a:picLocks noChangeAspect="1"/>
          </p:cNvPicPr>
          <p:nvPr/>
        </p:nvPicPr>
        <p:blipFill>
          <a:blip r:embed="rId3"/>
          <a:stretch>
            <a:fillRect/>
          </a:stretch>
        </p:blipFill>
        <p:spPr>
          <a:xfrm>
            <a:off x="7345180" y="1345306"/>
            <a:ext cx="4391653" cy="484268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36707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524787"/>
            <a:ext cx="5689614" cy="1508105"/>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High-Reliability Organizations (HROs)</a:t>
            </a:r>
          </a:p>
          <a:p>
            <a:pPr algn="ctr"/>
            <a:r>
              <a:rPr lang="en-US" sz="3600" b="1" dirty="0">
                <a:solidFill>
                  <a:srgbClr val="00B0F0"/>
                </a:solidFill>
                <a:latin typeface="Alexandria" charset="0"/>
                <a:cs typeface="Alexandria"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777293" y="2032892"/>
            <a:ext cx="10492694" cy="3970318"/>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Definition:</a:t>
            </a:r>
            <a:r>
              <a:rPr lang="en-US" sz="2800" dirty="0">
                <a:solidFill>
                  <a:srgbClr val="F58221"/>
                </a:solidFill>
                <a:latin typeface="Alexandria"/>
              </a:rPr>
              <a:t> </a:t>
            </a:r>
            <a:r>
              <a:rPr lang="en-US" sz="2800" dirty="0">
                <a:latin typeface="Alexandria"/>
              </a:rPr>
              <a:t>Organizations operating in high-risk environments with consistently low failure rates.</a:t>
            </a:r>
          </a:p>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Core Concept: </a:t>
            </a:r>
            <a:r>
              <a:rPr lang="en-US" sz="2800" dirty="0">
                <a:latin typeface="Alexandria"/>
              </a:rPr>
              <a:t>Focus on safety, adaptability, and continuous improvement.</a:t>
            </a:r>
          </a:p>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Examples:</a:t>
            </a:r>
            <a:r>
              <a:rPr lang="en-US" sz="2800" dirty="0">
                <a:solidFill>
                  <a:srgbClr val="F58221"/>
                </a:solidFill>
                <a:latin typeface="Alexandria"/>
              </a:rPr>
              <a:t> </a:t>
            </a:r>
            <a:r>
              <a:rPr lang="en-US" sz="2800" dirty="0">
                <a:latin typeface="Alexandria"/>
              </a:rPr>
              <a:t>Aviation, nuclear power, and high-performing healthcare systems.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0880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314693" y="585458"/>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Characteristics of HROs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61808" y="2141974"/>
            <a:ext cx="10195384" cy="3532505"/>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3200" b="1" dirty="0">
                <a:solidFill>
                  <a:srgbClr val="F58221"/>
                </a:solidFill>
                <a:latin typeface="Alexandria"/>
              </a:rPr>
              <a:t>Key Attributes:</a:t>
            </a:r>
            <a:r>
              <a:rPr lang="en-US" sz="3200" dirty="0">
                <a:solidFill>
                  <a:srgbClr val="F58221"/>
                </a:solidFill>
                <a:latin typeface="Alexandria"/>
              </a:rPr>
              <a:t> </a:t>
            </a:r>
            <a:endParaRPr lang="en-US" sz="2800" dirty="0">
              <a:solidFill>
                <a:srgbClr val="F58221"/>
              </a:solidFill>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Preoccupation with Failure: </a:t>
            </a:r>
            <a:r>
              <a:rPr lang="en-US" sz="2400" dirty="0">
                <a:latin typeface="Alexandria"/>
              </a:rPr>
              <a:t>Treat small errors as warning signs.</a:t>
            </a:r>
            <a:endParaRPr lang="en-US" sz="2000" dirty="0">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Reluctance to Simplify: </a:t>
            </a:r>
            <a:r>
              <a:rPr lang="en-US" sz="2400" dirty="0">
                <a:latin typeface="Alexandria"/>
              </a:rPr>
              <a:t>Avoid oversimplifying complex problems.</a:t>
            </a:r>
            <a:endParaRPr lang="en-US" sz="2000" dirty="0">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Sensitivity to Operations: </a:t>
            </a:r>
            <a:r>
              <a:rPr lang="en-US" sz="2400" dirty="0">
                <a:latin typeface="Alexandria"/>
              </a:rPr>
              <a:t>Stay attuned to real-time conditions.</a:t>
            </a:r>
            <a:endParaRPr lang="en-US" sz="2000" dirty="0">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Commitment to Resilience: </a:t>
            </a:r>
            <a:r>
              <a:rPr lang="en-US" sz="2400" dirty="0">
                <a:latin typeface="Alexandria"/>
              </a:rPr>
              <a:t>Quickly recover from adverse events.</a:t>
            </a:r>
            <a:endParaRPr lang="en-US" sz="2000" dirty="0">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Deference to Expertise: </a:t>
            </a:r>
            <a:r>
              <a:rPr lang="en-US" sz="2400" dirty="0">
                <a:latin typeface="Alexandria"/>
              </a:rPr>
              <a:t>Empower staff closest to the problem.</a:t>
            </a:r>
            <a:endParaRPr lang="en-US" sz="4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8514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6B74F-ACB7-0E2E-A27C-2F06D41260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BD370-B70B-1898-BBD6-E0CAC46C60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DBEF532-15E9-5AF6-F5FD-87D95194C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3F34D-ACA4-A222-4D3D-0111CAFD413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493184-99AC-E00E-BBDA-3D1A845D64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1224E3A-E59F-6E20-1B3A-3D8197228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5250" y="268963"/>
            <a:ext cx="2305141" cy="1076343"/>
          </a:xfrm>
          <a:prstGeom prst="rect">
            <a:avLst/>
          </a:prstGeom>
        </p:spPr>
      </p:pic>
      <p:sp>
        <p:nvSpPr>
          <p:cNvPr id="8" name="Rectangle: Rounded Corners 7">
            <a:extLst>
              <a:ext uri="{FF2B5EF4-FFF2-40B4-BE49-F238E27FC236}">
                <a16:creationId xmlns:a16="http://schemas.microsoft.com/office/drawing/2014/main" id="{5B7C884C-47F9-3888-9EBB-027FD4E54F1F}"/>
              </a:ext>
            </a:extLst>
          </p:cNvPr>
          <p:cNvSpPr/>
          <p:nvPr/>
        </p:nvSpPr>
        <p:spPr>
          <a:xfrm>
            <a:off x="1356852" y="2483865"/>
            <a:ext cx="5680980" cy="2768518"/>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solidFill>
                  <a:srgbClr val="00B0F0"/>
                </a:solidFill>
                <a:latin typeface="Alexandria" charset="0"/>
                <a:cs typeface="Alexandria" charset="0"/>
              </a:rPr>
              <a:t>Safety Culture</a:t>
            </a:r>
            <a:endParaRPr lang="en-US" sz="6000" b="1" i="1" dirty="0">
              <a:solidFill>
                <a:srgbClr val="203E5F"/>
              </a:solidFill>
              <a:latin typeface="Alexandria"/>
            </a:endParaRPr>
          </a:p>
        </p:txBody>
      </p:sp>
      <p:pic>
        <p:nvPicPr>
          <p:cNvPr id="3" name="Picture 2"/>
          <p:cNvPicPr>
            <a:picLocks noChangeAspect="1"/>
          </p:cNvPicPr>
          <p:nvPr/>
        </p:nvPicPr>
        <p:blipFill>
          <a:blip r:embed="rId3"/>
          <a:stretch>
            <a:fillRect/>
          </a:stretch>
        </p:blipFill>
        <p:spPr>
          <a:xfrm>
            <a:off x="7369506" y="1396941"/>
            <a:ext cx="4385522" cy="49423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6602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901" y="1661075"/>
            <a:ext cx="11467475" cy="4844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57381" y="268963"/>
            <a:ext cx="6332514"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Definition Examples of Safety Culture</a:t>
            </a:r>
          </a:p>
        </p:txBody>
      </p:sp>
      <p:sp>
        <p:nvSpPr>
          <p:cNvPr id="5" name="Rectangle 4"/>
          <p:cNvSpPr/>
          <p:nvPr/>
        </p:nvSpPr>
        <p:spPr>
          <a:xfrm>
            <a:off x="511859" y="855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17279"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730973" y="1201802"/>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a:p>
            <a:pPr algn="ctr"/>
            <a:endParaRPr lang="en-US" sz="4400" b="1" dirty="0">
              <a:solidFill>
                <a:schemeClr val="bg1"/>
              </a:solidFill>
              <a:latin typeface="Alexandria" charset="0"/>
              <a:cs typeface="Alexandria" charset="0"/>
            </a:endParaRPr>
          </a:p>
        </p:txBody>
      </p:sp>
      <p:sp>
        <p:nvSpPr>
          <p:cNvPr id="48" name="TextBox 47"/>
          <p:cNvSpPr txBox="1"/>
          <p:nvPr/>
        </p:nvSpPr>
        <p:spPr>
          <a:xfrm>
            <a:off x="511859" y="1819418"/>
            <a:ext cx="10812719" cy="4708981"/>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solidFill>
                  <a:srgbClr val="F58221"/>
                </a:solidFill>
                <a:latin typeface="Alexandria"/>
              </a:rPr>
              <a:t>American Nurses Association (ANA):</a:t>
            </a:r>
            <a:endParaRPr lang="en-US" sz="2800" dirty="0">
              <a:solidFill>
                <a:srgbClr val="F58221"/>
              </a:solidFill>
              <a:latin typeface="Alexandria"/>
            </a:endParaRPr>
          </a:p>
          <a:p>
            <a:pPr marL="914400" lvl="1" indent="-457200" algn="just">
              <a:lnSpc>
                <a:spcPct val="150000"/>
              </a:lnSpc>
              <a:buFont typeface="Wingdings" panose="05000000000000000000" pitchFamily="2" charset="2"/>
              <a:buChar char="§"/>
            </a:pPr>
            <a:r>
              <a:rPr lang="en-US" sz="2400" dirty="0">
                <a:latin typeface="Alexandria"/>
              </a:rPr>
              <a:t>A culture of safety describes the core values and behaviors that come about when there is collective and continuous commitment by organizational leadership, managers, and healthcare workers to emphasize safety over competing goals (ANA, 2016).</a:t>
            </a:r>
          </a:p>
          <a:p>
            <a:pPr marL="457200" indent="-457200" algn="just">
              <a:lnSpc>
                <a:spcPct val="150000"/>
              </a:lnSpc>
              <a:buFont typeface="Wingdings" panose="05000000000000000000" pitchFamily="2" charset="2"/>
              <a:buChar char="Ø"/>
            </a:pPr>
            <a:r>
              <a:rPr lang="en-US" sz="2800" b="1" dirty="0">
                <a:solidFill>
                  <a:srgbClr val="F58221"/>
                </a:solidFill>
                <a:latin typeface="Alexandria"/>
              </a:rPr>
              <a:t>The Joint Commission (TJC)</a:t>
            </a:r>
            <a:endParaRPr lang="en-US" sz="2800" dirty="0">
              <a:solidFill>
                <a:srgbClr val="F58221"/>
              </a:solidFill>
              <a:latin typeface="Alexandria"/>
            </a:endParaRPr>
          </a:p>
          <a:p>
            <a:pPr marL="914400" lvl="1" indent="-457200" algn="just">
              <a:lnSpc>
                <a:spcPct val="150000"/>
              </a:lnSpc>
              <a:buFont typeface="Wingdings" panose="05000000000000000000" pitchFamily="2" charset="2"/>
              <a:buChar char="§"/>
            </a:pPr>
            <a:r>
              <a:rPr lang="en-US" sz="2400" dirty="0">
                <a:latin typeface="Alexandria"/>
              </a:rPr>
              <a:t>Safety culture is the sum of what an organization is and does in the pursuit of safety (TJC, 2021).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122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901" y="1661076"/>
            <a:ext cx="11467475" cy="4703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57381" y="302862"/>
            <a:ext cx="6332514"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Challenges in Developing a Safety Culture</a:t>
            </a:r>
          </a:p>
        </p:txBody>
      </p:sp>
      <p:sp>
        <p:nvSpPr>
          <p:cNvPr id="5" name="Rectangle 4"/>
          <p:cNvSpPr/>
          <p:nvPr/>
        </p:nvSpPr>
        <p:spPr>
          <a:xfrm>
            <a:off x="511859" y="855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17279"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730973" y="1293086"/>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a:p>
            <a:pPr algn="ctr"/>
            <a:endParaRPr lang="en-US" sz="4400" b="1" dirty="0">
              <a:solidFill>
                <a:schemeClr val="bg1"/>
              </a:solidFill>
              <a:latin typeface="Alexandria" charset="0"/>
              <a:cs typeface="Alexandria" charset="0"/>
            </a:endParaRPr>
          </a:p>
        </p:txBody>
      </p:sp>
      <p:sp>
        <p:nvSpPr>
          <p:cNvPr id="48" name="TextBox 47"/>
          <p:cNvSpPr txBox="1"/>
          <p:nvPr/>
        </p:nvSpPr>
        <p:spPr>
          <a:xfrm>
            <a:off x="511859" y="2227006"/>
            <a:ext cx="10812719" cy="3571299"/>
          </a:xfrm>
          <a:prstGeom prst="rect">
            <a:avLst/>
          </a:prstGeom>
          <a:noFill/>
        </p:spPr>
        <p:txBody>
          <a:bodyPr wrap="square" rtlCol="0">
            <a:spAutoFit/>
          </a:bodyPr>
          <a:lstStyle/>
          <a:p>
            <a:pPr marL="457200" indent="-457200" algn="just" eaLnBrk="0" fontAlgn="base" hangingPunct="0">
              <a:lnSpc>
                <a:spcPct val="250000"/>
              </a:lnSpc>
              <a:spcBef>
                <a:spcPct val="0"/>
              </a:spcBef>
              <a:spcAft>
                <a:spcPct val="0"/>
              </a:spcAft>
              <a:buFont typeface="Wingdings" panose="05000000000000000000" pitchFamily="2" charset="2"/>
              <a:buChar char="Ø"/>
            </a:pPr>
            <a:r>
              <a:rPr lang="en-US" altLang="en-US" sz="3200" dirty="0">
                <a:latin typeface="Alexandria"/>
              </a:rPr>
              <a:t>Reporting errors discouraged due to fear of punishment.</a:t>
            </a:r>
          </a:p>
          <a:p>
            <a:pPr marL="457200" indent="-457200" algn="just" eaLnBrk="0" fontAlgn="base" hangingPunct="0">
              <a:lnSpc>
                <a:spcPct val="250000"/>
              </a:lnSpc>
              <a:spcBef>
                <a:spcPct val="0"/>
              </a:spcBef>
              <a:spcAft>
                <a:spcPct val="0"/>
              </a:spcAft>
              <a:buFont typeface="Wingdings" panose="05000000000000000000" pitchFamily="2" charset="2"/>
              <a:buChar char="Ø"/>
            </a:pPr>
            <a:r>
              <a:rPr lang="en-US" altLang="en-US" sz="3200" dirty="0">
                <a:latin typeface="Alexandria"/>
              </a:rPr>
              <a:t>Ignorance about errors allows them to persist.</a:t>
            </a:r>
          </a:p>
          <a:p>
            <a:pPr marL="457200" indent="-457200" algn="just" eaLnBrk="0" fontAlgn="base" hangingPunct="0">
              <a:lnSpc>
                <a:spcPct val="250000"/>
              </a:lnSpc>
              <a:spcBef>
                <a:spcPct val="0"/>
              </a:spcBef>
              <a:spcAft>
                <a:spcPct val="0"/>
              </a:spcAft>
              <a:buFont typeface="Wingdings" panose="05000000000000000000" pitchFamily="2" charset="2"/>
              <a:buChar char="Ø"/>
            </a:pPr>
            <a:r>
              <a:rPr lang="en-US" altLang="en-US" sz="3200" dirty="0">
                <a:latin typeface="Alexandria"/>
              </a:rPr>
              <a:t>Solutions involve system changes, not individual blame.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888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901" y="1761893"/>
            <a:ext cx="11467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46550" y="698975"/>
            <a:ext cx="63325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Safety Culture</a:t>
            </a:r>
          </a:p>
        </p:txBody>
      </p:sp>
      <p:sp>
        <p:nvSpPr>
          <p:cNvPr id="5" name="Rectangle 4"/>
          <p:cNvSpPr/>
          <p:nvPr/>
        </p:nvSpPr>
        <p:spPr>
          <a:xfrm>
            <a:off x="511859" y="9706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17280" y="102214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730974" y="1337909"/>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a:p>
            <a:pPr algn="ctr"/>
            <a:endParaRPr lang="en-US" sz="4400" b="1" dirty="0">
              <a:solidFill>
                <a:schemeClr val="bg1"/>
              </a:solidFill>
              <a:latin typeface="Alexandria" charset="0"/>
              <a:cs typeface="Alexandria" charset="0"/>
            </a:endParaRPr>
          </a:p>
        </p:txBody>
      </p:sp>
      <p:sp>
        <p:nvSpPr>
          <p:cNvPr id="48" name="TextBox 47"/>
          <p:cNvSpPr txBox="1"/>
          <p:nvPr/>
        </p:nvSpPr>
        <p:spPr>
          <a:xfrm>
            <a:off x="617280" y="1931163"/>
            <a:ext cx="10812719" cy="4031873"/>
          </a:xfrm>
          <a:prstGeom prst="rect">
            <a:avLst/>
          </a:prstGeom>
          <a:noFill/>
        </p:spPr>
        <p:txBody>
          <a:bodyPr wrap="square" rtlCol="0">
            <a:spAutoFit/>
          </a:bodyPr>
          <a:lstStyle/>
          <a:p>
            <a:pPr marL="457200" indent="-457200" algn="just" eaLnBrk="0" fontAlgn="base" hangingPunct="0">
              <a:lnSpc>
                <a:spcPct val="200000"/>
              </a:lnSpc>
              <a:spcBef>
                <a:spcPct val="0"/>
              </a:spcBef>
              <a:spcAft>
                <a:spcPct val="0"/>
              </a:spcAft>
              <a:buFont typeface="Wingdings" panose="05000000000000000000" pitchFamily="2" charset="2"/>
              <a:buChar char="Ø"/>
            </a:pPr>
            <a:r>
              <a:rPr lang="en-US" altLang="en-US" sz="3200" dirty="0">
                <a:latin typeface="Alexandria"/>
              </a:rPr>
              <a:t>Safety must be a priority at all levels </a:t>
            </a:r>
            <a:r>
              <a:rPr lang="en-US" altLang="en-US" sz="3200" b="1" dirty="0">
                <a:solidFill>
                  <a:srgbClr val="F58221"/>
                </a:solidFill>
                <a:latin typeface="Alexandria"/>
              </a:rPr>
              <a:t>(leaders to staff).</a:t>
            </a:r>
          </a:p>
          <a:p>
            <a:pPr marL="457200" indent="-457200" algn="just" eaLnBrk="0" fontAlgn="base" hangingPunct="0">
              <a:lnSpc>
                <a:spcPct val="200000"/>
              </a:lnSpc>
              <a:spcBef>
                <a:spcPct val="0"/>
              </a:spcBef>
              <a:spcAft>
                <a:spcPct val="0"/>
              </a:spcAft>
              <a:buFont typeface="Wingdings" panose="05000000000000000000" pitchFamily="2" charset="2"/>
              <a:buChar char="Ø"/>
            </a:pPr>
            <a:r>
              <a:rPr lang="en-US" altLang="en-US" sz="3200" dirty="0">
                <a:solidFill>
                  <a:srgbClr val="F58221"/>
                </a:solidFill>
                <a:latin typeface="Alexandria"/>
              </a:rPr>
              <a:t>Leaders</a:t>
            </a:r>
            <a:r>
              <a:rPr lang="en-US" altLang="en-US" sz="3200" dirty="0">
                <a:latin typeface="Alexandria"/>
              </a:rPr>
              <a:t> should </a:t>
            </a:r>
            <a:r>
              <a:rPr lang="en-US" altLang="en-US" sz="3200" dirty="0">
                <a:solidFill>
                  <a:srgbClr val="F58221"/>
                </a:solidFill>
                <a:latin typeface="Alexandria"/>
              </a:rPr>
              <a:t>promote safety </a:t>
            </a:r>
            <a:r>
              <a:rPr lang="en-US" altLang="en-US" sz="3200" dirty="0">
                <a:latin typeface="Alexandria"/>
              </a:rPr>
              <a:t>through </a:t>
            </a:r>
            <a:r>
              <a:rPr lang="en-US" altLang="en-US" sz="3200" dirty="0">
                <a:solidFill>
                  <a:srgbClr val="F58221"/>
                </a:solidFill>
                <a:latin typeface="Alexandria"/>
              </a:rPr>
              <a:t>systems</a:t>
            </a:r>
            <a:r>
              <a:rPr lang="en-US" altLang="en-US" sz="3200" dirty="0">
                <a:latin typeface="Alexandria"/>
              </a:rPr>
              <a:t> and </a:t>
            </a:r>
            <a:r>
              <a:rPr lang="en-US" altLang="en-US" sz="3200" dirty="0">
                <a:solidFill>
                  <a:srgbClr val="F58221"/>
                </a:solidFill>
                <a:latin typeface="Alexandria"/>
              </a:rPr>
              <a:t>actions</a:t>
            </a:r>
            <a:r>
              <a:rPr lang="en-US" altLang="en-US" sz="3200" dirty="0">
                <a:latin typeface="Alexandria"/>
              </a:rPr>
              <a:t>.</a:t>
            </a:r>
          </a:p>
          <a:p>
            <a:pPr marL="457200" indent="-457200" algn="just" eaLnBrk="0" fontAlgn="base" hangingPunct="0">
              <a:lnSpc>
                <a:spcPct val="200000"/>
              </a:lnSpc>
              <a:spcBef>
                <a:spcPct val="0"/>
              </a:spcBef>
              <a:spcAft>
                <a:spcPct val="0"/>
              </a:spcAft>
              <a:buFont typeface="Wingdings" panose="05000000000000000000" pitchFamily="2" charset="2"/>
              <a:buChar char="Ø"/>
            </a:pPr>
            <a:r>
              <a:rPr lang="en-US" altLang="en-US" sz="3200" dirty="0">
                <a:latin typeface="Alexandria"/>
              </a:rPr>
              <a:t>Focus on </a:t>
            </a:r>
            <a:r>
              <a:rPr lang="en-US" altLang="en-US" sz="3200" dirty="0">
                <a:solidFill>
                  <a:srgbClr val="F58221"/>
                </a:solidFill>
                <a:latin typeface="Alexandria"/>
              </a:rPr>
              <a:t>solutions</a:t>
            </a:r>
            <a:r>
              <a:rPr lang="en-US" altLang="en-US" sz="3200" dirty="0">
                <a:latin typeface="Alexandria"/>
              </a:rPr>
              <a:t>, </a:t>
            </a:r>
            <a:r>
              <a:rPr lang="en-US" altLang="en-US" sz="3200" dirty="0">
                <a:solidFill>
                  <a:srgbClr val="F58221"/>
                </a:solidFill>
                <a:latin typeface="Alexandria"/>
              </a:rPr>
              <a:t>not blame</a:t>
            </a:r>
            <a:r>
              <a:rPr lang="en-US" altLang="en-US" sz="3200" dirty="0">
                <a:latin typeface="Alexandria"/>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7124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901" y="1661076"/>
            <a:ext cx="11467475" cy="4703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57381" y="375809"/>
            <a:ext cx="6332514"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Elements of a Safety Culture</a:t>
            </a:r>
          </a:p>
        </p:txBody>
      </p:sp>
      <p:sp>
        <p:nvSpPr>
          <p:cNvPr id="5" name="Rectangle 4"/>
          <p:cNvSpPr/>
          <p:nvPr/>
        </p:nvSpPr>
        <p:spPr>
          <a:xfrm>
            <a:off x="511859" y="855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17279"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730973" y="1293086"/>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a:p>
            <a:pPr algn="ctr"/>
            <a:endParaRPr lang="en-US" sz="4400" b="1" dirty="0">
              <a:solidFill>
                <a:schemeClr val="bg1"/>
              </a:solidFill>
              <a:latin typeface="Alexandria" charset="0"/>
              <a:cs typeface="Alexandria" charset="0"/>
            </a:endParaRPr>
          </a:p>
        </p:txBody>
      </p:sp>
      <p:sp>
        <p:nvSpPr>
          <p:cNvPr id="48" name="TextBox 47"/>
          <p:cNvSpPr txBox="1"/>
          <p:nvPr/>
        </p:nvSpPr>
        <p:spPr>
          <a:xfrm>
            <a:off x="606447" y="1931162"/>
            <a:ext cx="10812719" cy="4433073"/>
          </a:xfrm>
          <a:prstGeom prst="rect">
            <a:avLst/>
          </a:prstGeom>
          <a:noFill/>
        </p:spPr>
        <p:txBody>
          <a:bodyPr wrap="square" rtlCol="0">
            <a:spAutoFit/>
          </a:bodyPr>
          <a:lstStyle/>
          <a:p>
            <a:pPr marL="457200" marR="0" lvl="0" indent="-457200" algn="just" eaLnBrk="0" fontAlgn="base" hangingPunct="0">
              <a:lnSpc>
                <a:spcPct val="150000"/>
              </a:lnSpc>
              <a:spcBef>
                <a:spcPct val="0"/>
              </a:spcBef>
              <a:spcAft>
                <a:spcPct val="0"/>
              </a:spcAft>
              <a:buClrTx/>
              <a:buSzTx/>
              <a:buFont typeface="Wingdings" panose="05000000000000000000" pitchFamily="2" charset="2"/>
              <a:buChar char="Ø"/>
              <a:tabLst/>
            </a:pPr>
            <a:r>
              <a:rPr lang="en-US" altLang="en-US" sz="3200" b="1" dirty="0">
                <a:solidFill>
                  <a:srgbClr val="F58221"/>
                </a:solidFill>
                <a:latin typeface="Alexandria"/>
              </a:rPr>
              <a:t>Shared Responsibility: </a:t>
            </a:r>
            <a:r>
              <a:rPr lang="en-US" altLang="en-US" sz="3200" dirty="0">
                <a:latin typeface="Alexandria"/>
              </a:rPr>
              <a:t>Everyone works to protect patients.</a:t>
            </a:r>
          </a:p>
          <a:p>
            <a:pPr marL="457200" marR="0" lvl="0" indent="-457200" algn="just" eaLnBrk="0" fontAlgn="base" hangingPunct="0">
              <a:lnSpc>
                <a:spcPct val="150000"/>
              </a:lnSpc>
              <a:spcBef>
                <a:spcPct val="0"/>
              </a:spcBef>
              <a:spcAft>
                <a:spcPct val="0"/>
              </a:spcAft>
              <a:buClrTx/>
              <a:buSzTx/>
              <a:buFont typeface="Wingdings" panose="05000000000000000000" pitchFamily="2" charset="2"/>
              <a:buChar char="Ø"/>
              <a:tabLst/>
            </a:pPr>
            <a:r>
              <a:rPr lang="en-US" altLang="en-US" sz="3200" b="1" dirty="0">
                <a:solidFill>
                  <a:srgbClr val="F58221"/>
                </a:solidFill>
                <a:latin typeface="Alexandria"/>
              </a:rPr>
              <a:t>Information Sharing: </a:t>
            </a:r>
            <a:r>
              <a:rPr lang="en-US" altLang="en-US" sz="3200" dirty="0">
                <a:latin typeface="Alexandria"/>
              </a:rPr>
              <a:t>Open discussions to reduce patient risk.</a:t>
            </a:r>
          </a:p>
          <a:p>
            <a:pPr marL="457200" marR="0" lvl="0" indent="-457200" algn="just" eaLnBrk="0" fontAlgn="base" hangingPunct="0">
              <a:lnSpc>
                <a:spcPct val="150000"/>
              </a:lnSpc>
              <a:spcBef>
                <a:spcPct val="0"/>
              </a:spcBef>
              <a:spcAft>
                <a:spcPct val="0"/>
              </a:spcAft>
              <a:buClrTx/>
              <a:buSzTx/>
              <a:buFont typeface="Wingdings" panose="05000000000000000000" pitchFamily="2" charset="2"/>
              <a:buChar char="Ø"/>
              <a:tabLst/>
            </a:pPr>
            <a:r>
              <a:rPr lang="en-US" altLang="en-US" sz="3200" b="1" dirty="0">
                <a:solidFill>
                  <a:srgbClr val="F58221"/>
                </a:solidFill>
                <a:latin typeface="Alexandria"/>
              </a:rPr>
              <a:t>No Blame Culture: </a:t>
            </a:r>
            <a:r>
              <a:rPr lang="en-US" altLang="en-US" sz="3200" dirty="0">
                <a:latin typeface="Alexandria"/>
              </a:rPr>
              <a:t>Focus on system errors rather than individuals.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03490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6B74F-ACB7-0E2E-A27C-2F06D41260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BD370-B70B-1898-BBD6-E0CAC46C60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DBEF532-15E9-5AF6-F5FD-87D95194C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3F34D-ACA4-A222-4D3D-0111CAFD413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493184-99AC-E00E-BBDA-3D1A845D64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1224E3A-E59F-6E20-1B3A-3D8197228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5250" y="268963"/>
            <a:ext cx="2305141" cy="1076343"/>
          </a:xfrm>
          <a:prstGeom prst="rect">
            <a:avLst/>
          </a:prstGeom>
        </p:spPr>
      </p:pic>
      <p:sp>
        <p:nvSpPr>
          <p:cNvPr id="8" name="Rectangle: Rounded Corners 7">
            <a:extLst>
              <a:ext uri="{FF2B5EF4-FFF2-40B4-BE49-F238E27FC236}">
                <a16:creationId xmlns:a16="http://schemas.microsoft.com/office/drawing/2014/main" id="{5B7C884C-47F9-3888-9EBB-027FD4E54F1F}"/>
              </a:ext>
            </a:extLst>
          </p:cNvPr>
          <p:cNvSpPr/>
          <p:nvPr/>
        </p:nvSpPr>
        <p:spPr>
          <a:xfrm>
            <a:off x="1356852" y="2483865"/>
            <a:ext cx="5680980" cy="2768518"/>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solidFill>
                  <a:srgbClr val="00B0F0"/>
                </a:solidFill>
                <a:latin typeface="Alexandria" charset="0"/>
                <a:cs typeface="Alexandria" charset="0"/>
              </a:rPr>
              <a:t>Patient Safety</a:t>
            </a:r>
            <a:endParaRPr lang="en-US" sz="6000" b="1" i="1" dirty="0">
              <a:solidFill>
                <a:srgbClr val="203E5F"/>
              </a:solidFill>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9160" y="1415387"/>
            <a:ext cx="4102711" cy="49054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41926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46550" y="698975"/>
            <a:ext cx="63325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Definition of Patient Safety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a:p>
            <a:pPr algn="ctr"/>
            <a:endParaRPr lang="en-US" sz="4400" b="1" dirty="0">
              <a:solidFill>
                <a:schemeClr val="bg1"/>
              </a:solidFill>
              <a:latin typeface="Alexandria" charset="0"/>
              <a:cs typeface="Alexandria" charset="0"/>
            </a:endParaRPr>
          </a:p>
        </p:txBody>
      </p:sp>
      <p:sp>
        <p:nvSpPr>
          <p:cNvPr id="48" name="TextBox 47"/>
          <p:cNvSpPr txBox="1"/>
          <p:nvPr/>
        </p:nvSpPr>
        <p:spPr>
          <a:xfrm>
            <a:off x="915115" y="2357211"/>
            <a:ext cx="10195384" cy="3323987"/>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WHO Definition:</a:t>
            </a:r>
            <a:r>
              <a:rPr lang="en-US" sz="2800" dirty="0">
                <a:solidFill>
                  <a:srgbClr val="F58221"/>
                </a:solidFill>
                <a:latin typeface="Alexandria"/>
              </a:rPr>
              <a:t> </a:t>
            </a:r>
            <a:endParaRPr lang="en-US" sz="2400" dirty="0">
              <a:solidFill>
                <a:srgbClr val="F58221"/>
              </a:solidFill>
              <a:latin typeface="Alexandria"/>
            </a:endParaRPr>
          </a:p>
          <a:p>
            <a:pPr lvl="1" algn="just">
              <a:lnSpc>
                <a:spcPct val="150000"/>
              </a:lnSpc>
            </a:pPr>
            <a:r>
              <a:rPr lang="en-US" sz="2800" b="1" i="1" dirty="0">
                <a:latin typeface="Alexandria"/>
              </a:rPr>
              <a:t>"The prevention of errors and adverse effects associated with healthcare delivery."</a:t>
            </a:r>
            <a:endParaRPr lang="en-US" sz="2400" b="1" i="1" dirty="0">
              <a:latin typeface="Alexandria"/>
            </a:endParaRPr>
          </a:p>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Core Goal: </a:t>
            </a:r>
            <a:r>
              <a:rPr lang="en-US" sz="2800" dirty="0">
                <a:latin typeface="Alexandria"/>
              </a:rPr>
              <a:t>Minimize risks and harm to patients during care processes.</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6322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84886" y="698975"/>
            <a:ext cx="594922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Patient Safety Importance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61808" y="2002912"/>
            <a:ext cx="10195384" cy="4062651"/>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solidFill>
                  <a:srgbClr val="F58221"/>
                </a:solidFill>
                <a:latin typeface="Alexandria"/>
              </a:rPr>
              <a:t>Why Patient Safety Matters?</a:t>
            </a:r>
            <a:endParaRPr lang="en-US" sz="2000" dirty="0">
              <a:solidFill>
                <a:srgbClr val="F58221"/>
              </a:solidFill>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Global Statistics:</a:t>
            </a:r>
            <a:r>
              <a:rPr lang="en-US" sz="2400" dirty="0">
                <a:latin typeface="Alexandria"/>
              </a:rPr>
              <a:t> </a:t>
            </a:r>
            <a:endParaRPr lang="en-US" sz="2000" dirty="0">
              <a:latin typeface="Alexandria"/>
            </a:endParaRPr>
          </a:p>
          <a:p>
            <a:pPr marL="1257300" lvl="2" indent="-342900" algn="just">
              <a:lnSpc>
                <a:spcPct val="150000"/>
              </a:lnSpc>
              <a:buFont typeface="Arial" panose="020B0604020202020204" pitchFamily="34" charset="0"/>
              <a:buChar char="•"/>
            </a:pPr>
            <a:r>
              <a:rPr lang="en-US" sz="2400" dirty="0">
                <a:latin typeface="Alexandria"/>
              </a:rPr>
              <a:t>WHO: 134 million adverse events annually in hospitals in low- and middle-income countries.</a:t>
            </a:r>
            <a:endParaRPr lang="en-US" sz="2000" dirty="0">
              <a:latin typeface="Alexandria"/>
            </a:endParaRPr>
          </a:p>
          <a:p>
            <a:pPr marL="1257300" lvl="2" indent="-342900" algn="just">
              <a:lnSpc>
                <a:spcPct val="150000"/>
              </a:lnSpc>
              <a:buFont typeface="Arial" panose="020B0604020202020204" pitchFamily="34" charset="0"/>
              <a:buChar char="•"/>
            </a:pPr>
            <a:r>
              <a:rPr lang="en-US" sz="2400" dirty="0">
                <a:latin typeface="Alexandria"/>
              </a:rPr>
              <a:t>Estimated 2.6 million deaths per year due to unsafe care.</a:t>
            </a:r>
            <a:endParaRPr lang="en-US" sz="2000" dirty="0">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Economic Impact: </a:t>
            </a:r>
          </a:p>
          <a:p>
            <a:pPr marL="1257300" lvl="2" indent="-342900" algn="just">
              <a:lnSpc>
                <a:spcPct val="150000"/>
              </a:lnSpc>
              <a:buFont typeface="Arial" panose="020B0604020202020204" pitchFamily="34" charset="0"/>
              <a:buChar char="•"/>
            </a:pPr>
            <a:r>
              <a:rPr lang="en-US" sz="2400" dirty="0">
                <a:latin typeface="Alexandria"/>
              </a:rPr>
              <a:t>Annual global cost of medication errors is $42 billion.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1770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EA62F-8B7F-AB25-EF14-3B687B0B6B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651093-A9BE-55B2-4105-0917E90BF46F}"/>
              </a:ext>
            </a:extLst>
          </p:cNvPr>
          <p:cNvSpPr/>
          <p:nvPr/>
        </p:nvSpPr>
        <p:spPr>
          <a:xfrm>
            <a:off x="374754" y="1685495"/>
            <a:ext cx="1148246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85E7A8-0727-E054-8C5C-633CB300D1B6}"/>
              </a:ext>
            </a:extLst>
          </p:cNvPr>
          <p:cNvSpPr txBox="1"/>
          <p:nvPr/>
        </p:nvSpPr>
        <p:spPr>
          <a:xfrm>
            <a:off x="2695014" y="760531"/>
            <a:ext cx="6928971"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Key Principles of Patient Safety</a:t>
            </a:r>
          </a:p>
        </p:txBody>
      </p:sp>
      <p:sp>
        <p:nvSpPr>
          <p:cNvPr id="5" name="Rectangle 4">
            <a:extLst>
              <a:ext uri="{FF2B5EF4-FFF2-40B4-BE49-F238E27FC236}">
                <a16:creationId xmlns:a16="http://schemas.microsoft.com/office/drawing/2014/main" id="{1A284F7D-1B11-F005-87DE-9206EB158D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17B097-9A38-8138-09AA-1022AC63C8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BCF8AE-2B5F-B21A-08F6-E7C80DFA00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5BA4C5E-9C77-218B-E70C-42938B72D31F}"/>
              </a:ext>
            </a:extLst>
          </p:cNvPr>
          <p:cNvSpPr txBox="1"/>
          <p:nvPr/>
        </p:nvSpPr>
        <p:spPr>
          <a:xfrm>
            <a:off x="649708" y="1993256"/>
            <a:ext cx="10932557" cy="4062651"/>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3200" b="1" dirty="0">
                <a:solidFill>
                  <a:srgbClr val="F58221"/>
                </a:solidFill>
                <a:latin typeface="Alexandria"/>
              </a:rPr>
              <a:t>Principles:</a:t>
            </a:r>
            <a:r>
              <a:rPr lang="en-US" sz="3200" dirty="0">
                <a:solidFill>
                  <a:srgbClr val="F58221"/>
                </a:solidFill>
                <a:latin typeface="Alexandria"/>
              </a:rPr>
              <a:t> </a:t>
            </a:r>
            <a:endParaRPr lang="en-US" sz="2800" dirty="0">
              <a:solidFill>
                <a:srgbClr val="F58221"/>
              </a:solidFill>
              <a:latin typeface="Alexandria"/>
            </a:endParaRPr>
          </a:p>
          <a:p>
            <a:pPr marL="914400" lvl="1" indent="-457200" algn="just">
              <a:lnSpc>
                <a:spcPct val="150000"/>
              </a:lnSpc>
              <a:buFont typeface="Arial" panose="020B0604020202020204" pitchFamily="34" charset="0"/>
              <a:buChar char="•"/>
            </a:pPr>
            <a:r>
              <a:rPr lang="en-US" sz="2800" b="1" dirty="0">
                <a:latin typeface="Alexandria"/>
              </a:rPr>
              <a:t>Safety as a System Property: </a:t>
            </a:r>
            <a:r>
              <a:rPr lang="en-US" sz="2800" dirty="0">
                <a:latin typeface="Alexandria"/>
              </a:rPr>
              <a:t>Integrate safety into workflows.</a:t>
            </a:r>
            <a:endParaRPr lang="en-US" sz="2400" dirty="0">
              <a:latin typeface="Alexandria"/>
            </a:endParaRPr>
          </a:p>
          <a:p>
            <a:pPr marL="914400" lvl="1" indent="-457200" algn="just">
              <a:lnSpc>
                <a:spcPct val="150000"/>
              </a:lnSpc>
              <a:buFont typeface="Arial" panose="020B0604020202020204" pitchFamily="34" charset="0"/>
              <a:buChar char="•"/>
            </a:pPr>
            <a:r>
              <a:rPr lang="en-US" sz="2800" b="1" dirty="0">
                <a:latin typeface="Alexandria"/>
              </a:rPr>
              <a:t>Leadership Commitment: </a:t>
            </a:r>
            <a:r>
              <a:rPr lang="en-US" sz="2800" dirty="0">
                <a:latin typeface="Alexandria"/>
              </a:rPr>
              <a:t>Drive cultural and operational safety.</a:t>
            </a:r>
            <a:endParaRPr lang="en-US" sz="2400" dirty="0">
              <a:latin typeface="Alexandria"/>
            </a:endParaRPr>
          </a:p>
          <a:p>
            <a:pPr marL="914400" lvl="1" indent="-457200" algn="just">
              <a:lnSpc>
                <a:spcPct val="150000"/>
              </a:lnSpc>
              <a:buFont typeface="Arial" panose="020B0604020202020204" pitchFamily="34" charset="0"/>
              <a:buChar char="•"/>
            </a:pPr>
            <a:r>
              <a:rPr lang="en-US" sz="2800" b="1" dirty="0">
                <a:latin typeface="Alexandria"/>
              </a:rPr>
              <a:t>Continuous Learning: </a:t>
            </a:r>
            <a:r>
              <a:rPr lang="en-US" sz="2800" dirty="0">
                <a:latin typeface="Alexandria"/>
              </a:rPr>
              <a:t>Adapt and improve based on insights.</a:t>
            </a:r>
            <a:endParaRPr lang="en-US" sz="4800" dirty="0">
              <a:latin typeface="Alexandria"/>
            </a:endParaRPr>
          </a:p>
        </p:txBody>
      </p:sp>
      <p:pic>
        <p:nvPicPr>
          <p:cNvPr id="7" name="Graphic 21">
            <a:extLst>
              <a:ext uri="{FF2B5EF4-FFF2-40B4-BE49-F238E27FC236}">
                <a16:creationId xmlns:a16="http://schemas.microsoft.com/office/drawing/2014/main" id="{A6383D39-73F5-D865-EC48-166AFAA947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9653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6B74F-ACB7-0E2E-A27C-2F06D41260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BD370-B70B-1898-BBD6-E0CAC46C60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DBEF532-15E9-5AF6-F5FD-87D95194C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3F34D-ACA4-A222-4D3D-0111CAFD413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493184-99AC-E00E-BBDA-3D1A845D64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1224E3A-E59F-6E20-1B3A-3D8197228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5250" y="268963"/>
            <a:ext cx="2305141" cy="1076343"/>
          </a:xfrm>
          <a:prstGeom prst="rect">
            <a:avLst/>
          </a:prstGeom>
        </p:spPr>
      </p:pic>
      <p:sp>
        <p:nvSpPr>
          <p:cNvPr id="8" name="Rectangle: Rounded Corners 7">
            <a:extLst>
              <a:ext uri="{FF2B5EF4-FFF2-40B4-BE49-F238E27FC236}">
                <a16:creationId xmlns:a16="http://schemas.microsoft.com/office/drawing/2014/main" id="{5B7C884C-47F9-3888-9EBB-027FD4E54F1F}"/>
              </a:ext>
            </a:extLst>
          </p:cNvPr>
          <p:cNvSpPr/>
          <p:nvPr/>
        </p:nvSpPr>
        <p:spPr>
          <a:xfrm>
            <a:off x="1356852" y="2483865"/>
            <a:ext cx="5680980" cy="2768518"/>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00B0F0"/>
                </a:solidFill>
                <a:latin typeface="Alexandria" charset="0"/>
                <a:cs typeface="Alexandria" charset="0"/>
              </a:rPr>
              <a:t>The Swiss Cheese Model</a:t>
            </a:r>
            <a:endParaRPr lang="en-US" sz="5400" b="1" i="1" dirty="0">
              <a:solidFill>
                <a:srgbClr val="203E5F"/>
              </a:solidFill>
              <a:latin typeface="Alexandria"/>
            </a:endParaRPr>
          </a:p>
        </p:txBody>
      </p:sp>
      <p:pic>
        <p:nvPicPr>
          <p:cNvPr id="3" name="Picture 2"/>
          <p:cNvPicPr>
            <a:picLocks noChangeAspect="1"/>
          </p:cNvPicPr>
          <p:nvPr/>
        </p:nvPicPr>
        <p:blipFill>
          <a:blip r:embed="rId3"/>
          <a:stretch>
            <a:fillRect/>
          </a:stretch>
        </p:blipFill>
        <p:spPr>
          <a:xfrm>
            <a:off x="7432012" y="1516863"/>
            <a:ext cx="4497049" cy="470252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079061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402328" y="1286195"/>
            <a:ext cx="11242623" cy="51690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33091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178833" y="698975"/>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Swiss Cheese Model </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852718" y="2141974"/>
            <a:ext cx="10341843" cy="3693319"/>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solidFill>
                  <a:srgbClr val="00AEEF"/>
                </a:solidFill>
                <a:latin typeface="Alexandria"/>
              </a:rPr>
              <a:t>Explanation:</a:t>
            </a:r>
            <a:r>
              <a:rPr lang="en-US" sz="2800" dirty="0">
                <a:solidFill>
                  <a:srgbClr val="00AEEF"/>
                </a:solidFill>
                <a:latin typeface="Alexandria"/>
              </a:rPr>
              <a:t> </a:t>
            </a:r>
            <a:endParaRPr lang="en-US" sz="2400" dirty="0">
              <a:solidFill>
                <a:srgbClr val="00AEEF"/>
              </a:solidFill>
              <a:latin typeface="Alexandria"/>
            </a:endParaRPr>
          </a:p>
          <a:p>
            <a:pPr marL="800100" lvl="1" indent="-342900" algn="just">
              <a:lnSpc>
                <a:spcPct val="150000"/>
              </a:lnSpc>
              <a:buFont typeface="Wingdings" panose="05000000000000000000" pitchFamily="2" charset="2"/>
              <a:buChar char="§"/>
            </a:pPr>
            <a:r>
              <a:rPr lang="en-US" sz="2400" dirty="0">
                <a:latin typeface="Alexandria"/>
              </a:rPr>
              <a:t>Errors occur when multiple system gaps align </a:t>
            </a:r>
            <a:r>
              <a:rPr lang="en-US" sz="2400" b="1" i="1" u="sng" dirty="0">
                <a:latin typeface="Alexandria"/>
              </a:rPr>
              <a:t>(holes in the cheese).</a:t>
            </a:r>
            <a:endParaRPr lang="en-US" sz="2000" b="1" i="1" u="sng" dirty="0">
              <a:latin typeface="Alexandria"/>
            </a:endParaRPr>
          </a:p>
          <a:p>
            <a:pPr marL="457200" indent="-457200" algn="just">
              <a:lnSpc>
                <a:spcPct val="150000"/>
              </a:lnSpc>
              <a:buFont typeface="Wingdings" panose="05000000000000000000" pitchFamily="2" charset="2"/>
              <a:buChar char="Ø"/>
            </a:pPr>
            <a:r>
              <a:rPr lang="en-US" sz="2800" b="1" dirty="0">
                <a:solidFill>
                  <a:srgbClr val="00AEEF"/>
                </a:solidFill>
                <a:latin typeface="Alexandria"/>
              </a:rPr>
              <a:t>Visualization: </a:t>
            </a:r>
          </a:p>
          <a:p>
            <a:pPr marL="800100" lvl="1" indent="-342900" algn="just">
              <a:lnSpc>
                <a:spcPct val="150000"/>
              </a:lnSpc>
              <a:buFont typeface="Wingdings" panose="05000000000000000000" pitchFamily="2" charset="2"/>
              <a:buChar char="§"/>
            </a:pPr>
            <a:r>
              <a:rPr lang="en-US" sz="2400" dirty="0">
                <a:latin typeface="Alexandria"/>
              </a:rPr>
              <a:t>Show layers of defense and where failures occur.</a:t>
            </a:r>
          </a:p>
          <a:p>
            <a:pPr marL="457200" indent="-457200" algn="just">
              <a:lnSpc>
                <a:spcPct val="150000"/>
              </a:lnSpc>
              <a:buFont typeface="Wingdings" panose="05000000000000000000" pitchFamily="2" charset="2"/>
              <a:buChar char="Ø"/>
            </a:pPr>
            <a:r>
              <a:rPr lang="en-US" sz="2800" b="1" dirty="0">
                <a:solidFill>
                  <a:srgbClr val="00AEEF"/>
                </a:solidFill>
                <a:latin typeface="Alexandria"/>
              </a:rPr>
              <a:t>Application: </a:t>
            </a:r>
          </a:p>
          <a:p>
            <a:pPr marL="800100" lvl="1" indent="-342900" algn="just">
              <a:lnSpc>
                <a:spcPct val="150000"/>
              </a:lnSpc>
              <a:buFont typeface="Wingdings" panose="05000000000000000000" pitchFamily="2" charset="2"/>
              <a:buChar char="§"/>
            </a:pPr>
            <a:r>
              <a:rPr lang="en-US" sz="2400" dirty="0">
                <a:latin typeface="Alexandria"/>
              </a:rPr>
              <a:t>Identify vulnerabilities in workflows to strengthen defenses.</a:t>
            </a: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9678850" y="3458767"/>
            <a:ext cx="2091469" cy="218703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137281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178833"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852718" y="1996921"/>
            <a:ext cx="10341843" cy="3970318"/>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dirty="0">
                <a:latin typeface="Alexandria"/>
              </a:rPr>
              <a:t>A routine laparoscopic appendectomy resulted in a preventable surgical site infection </a:t>
            </a:r>
            <a:r>
              <a:rPr lang="en-US" sz="2800" b="1" dirty="0">
                <a:latin typeface="Alexandria"/>
              </a:rPr>
              <a:t>(SSI) </a:t>
            </a:r>
            <a:r>
              <a:rPr lang="en-US" sz="2800" dirty="0">
                <a:latin typeface="Alexandria"/>
              </a:rPr>
              <a:t>due to small failures across </a:t>
            </a:r>
            <a:r>
              <a:rPr lang="en-US" sz="2800" b="1" dirty="0">
                <a:latin typeface="Alexandria"/>
              </a:rPr>
              <a:t>patient preparation</a:t>
            </a:r>
            <a:r>
              <a:rPr lang="en-US" sz="2800" dirty="0">
                <a:latin typeface="Alexandria"/>
              </a:rPr>
              <a:t>, </a:t>
            </a:r>
            <a:r>
              <a:rPr lang="en-US" sz="2800" b="1" dirty="0">
                <a:latin typeface="Alexandria"/>
              </a:rPr>
              <a:t>equipment maintenance</a:t>
            </a:r>
            <a:r>
              <a:rPr lang="en-US" sz="2800" dirty="0">
                <a:latin typeface="Alexandria"/>
              </a:rPr>
              <a:t>, </a:t>
            </a:r>
            <a:r>
              <a:rPr lang="en-US" sz="2800" b="1" dirty="0">
                <a:latin typeface="Alexandria"/>
              </a:rPr>
              <a:t>operating room protocols</a:t>
            </a:r>
            <a:r>
              <a:rPr lang="en-US" sz="2800" dirty="0">
                <a:latin typeface="Alexandria"/>
              </a:rPr>
              <a:t>, and </a:t>
            </a:r>
            <a:r>
              <a:rPr lang="en-US" sz="2800" b="1" dirty="0">
                <a:latin typeface="Alexandria"/>
              </a:rPr>
              <a:t>post-operative care</a:t>
            </a:r>
            <a:r>
              <a:rPr lang="en-US" sz="2800" dirty="0">
                <a:latin typeface="Alexandria"/>
              </a:rPr>
              <a:t>. These errors aligned, </a:t>
            </a:r>
            <a:r>
              <a:rPr lang="en-US" sz="2800" b="1" dirty="0">
                <a:latin typeface="Alexandria"/>
              </a:rPr>
              <a:t>bypassing safety layers </a:t>
            </a:r>
            <a:r>
              <a:rPr lang="en-US" sz="2800" dirty="0">
                <a:latin typeface="Alexandria"/>
              </a:rPr>
              <a:t>and leading to an </a:t>
            </a:r>
            <a:r>
              <a:rPr lang="en-US" sz="2800" b="1" dirty="0">
                <a:latin typeface="Alexandria"/>
              </a:rPr>
              <a:t>adverse event</a:t>
            </a:r>
            <a:r>
              <a:rPr lang="en-US" sz="2800" dirty="0">
                <a:latin typeface="Alexandria"/>
              </a:rPr>
              <a:t>.</a:t>
            </a:r>
            <a:endParaRPr lang="en-US" sz="2400" dirty="0">
              <a:latin typeface="Alexandria"/>
            </a:endParaRP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868447" y="5201588"/>
            <a:ext cx="3115544" cy="1604418"/>
          </a:xfrm>
          <a:prstGeom prst="ellipse">
            <a:avLst/>
          </a:prstGeom>
          <a:ln>
            <a:noFill/>
          </a:ln>
          <a:effectLst>
            <a:softEdge rad="112500"/>
          </a:effectLst>
        </p:spPr>
      </p:pic>
    </p:spTree>
    <p:extLst>
      <p:ext uri="{BB962C8B-B14F-4D97-AF65-F5344CB8AC3E}">
        <p14:creationId xmlns:p14="http://schemas.microsoft.com/office/powerpoint/2010/main" val="1689464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178833"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852718" y="2332950"/>
            <a:ext cx="10341843" cy="3416320"/>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400" b="1" dirty="0">
                <a:solidFill>
                  <a:srgbClr val="00AEEF"/>
                </a:solidFill>
                <a:latin typeface="Alexandria"/>
              </a:rPr>
              <a:t>Patient Preparation (layer 1): </a:t>
            </a:r>
          </a:p>
          <a:p>
            <a:pPr marL="800100" lvl="1" indent="-342900" algn="just">
              <a:lnSpc>
                <a:spcPct val="150000"/>
              </a:lnSpc>
              <a:buFont typeface="Wingdings" panose="05000000000000000000" pitchFamily="2" charset="2"/>
              <a:buChar char="§"/>
            </a:pPr>
            <a:r>
              <a:rPr lang="en-US" sz="2400" dirty="0">
                <a:latin typeface="Alexandria"/>
              </a:rPr>
              <a:t>A patient is scheduled for a laparoscopic appendectomy.</a:t>
            </a:r>
          </a:p>
          <a:p>
            <a:pPr marL="800100" lvl="1" indent="-342900" algn="just">
              <a:lnSpc>
                <a:spcPct val="150000"/>
              </a:lnSpc>
              <a:buFont typeface="Wingdings" panose="05000000000000000000" pitchFamily="2" charset="2"/>
              <a:buChar char="§"/>
            </a:pPr>
            <a:r>
              <a:rPr lang="en-US" sz="2400" dirty="0">
                <a:latin typeface="Alexandria"/>
              </a:rPr>
              <a:t>The pre-operative nurse forgets to confirm if the patient received the pre-surgical antibiotic prophylaxis due to a busy schedule.</a:t>
            </a:r>
          </a:p>
          <a:p>
            <a:pPr marL="457200" indent="-457200" algn="just">
              <a:lnSpc>
                <a:spcPct val="150000"/>
              </a:lnSpc>
              <a:buFont typeface="Wingdings" panose="05000000000000000000" pitchFamily="2" charset="2"/>
              <a:buChar char="Ø"/>
            </a:pPr>
            <a:r>
              <a:rPr lang="en-US" sz="2400" b="1" dirty="0">
                <a:solidFill>
                  <a:srgbClr val="00AEEF"/>
                </a:solidFill>
                <a:latin typeface="Alexandria"/>
              </a:rPr>
              <a:t>A hole in the Swiss Cheese Layer: </a:t>
            </a:r>
            <a:r>
              <a:rPr lang="en-US" sz="2400" i="1" dirty="0">
                <a:latin typeface="Alexandria"/>
              </a:rPr>
              <a:t>Failure in pre-op checklist adherence.</a:t>
            </a:r>
            <a:endParaRPr lang="en-US" sz="2000" dirty="0">
              <a:latin typeface="Alexandria"/>
            </a:endParaRP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868447" y="5126636"/>
            <a:ext cx="3115544" cy="1679370"/>
          </a:xfrm>
          <a:prstGeom prst="ellipse">
            <a:avLst/>
          </a:prstGeom>
          <a:ln>
            <a:noFill/>
          </a:ln>
          <a:effectLst>
            <a:softEdge rad="112500"/>
          </a:effectLst>
        </p:spPr>
      </p:pic>
    </p:spTree>
    <p:extLst>
      <p:ext uri="{BB962C8B-B14F-4D97-AF65-F5344CB8AC3E}">
        <p14:creationId xmlns:p14="http://schemas.microsoft.com/office/powerpoint/2010/main" val="1959904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11200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332482"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774880" y="2029095"/>
            <a:ext cx="10804817" cy="3970318"/>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400" b="1" dirty="0">
                <a:solidFill>
                  <a:srgbClr val="00AEEF"/>
                </a:solidFill>
                <a:latin typeface="Alexandria"/>
              </a:rPr>
              <a:t>Sterilization of Instruments (layer 2):</a:t>
            </a:r>
            <a:endParaRPr lang="en-US" altLang="en-US" sz="2400" dirty="0">
              <a:latin typeface="Arial" panose="020B0604020202020204" pitchFamily="34" charset="0"/>
            </a:endParaRP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The surgical instruments used for the procedure were not sterilized correctly due to a malfunctioning autoclave, which the staff didn’t notice.</a:t>
            </a: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The hospital did not have a routine maintenance schedule for sterilization equipment. </a:t>
            </a:r>
            <a:endParaRPr lang="en-US" sz="2400" dirty="0">
              <a:latin typeface="Alexandria"/>
            </a:endParaRPr>
          </a:p>
          <a:p>
            <a:pPr marL="457200" indent="-457200" algn="just">
              <a:lnSpc>
                <a:spcPct val="150000"/>
              </a:lnSpc>
              <a:buFont typeface="Wingdings" panose="05000000000000000000" pitchFamily="2" charset="2"/>
              <a:buChar char="Ø"/>
            </a:pPr>
            <a:r>
              <a:rPr lang="en-US" sz="2400" b="1" dirty="0">
                <a:solidFill>
                  <a:srgbClr val="00AEEF"/>
                </a:solidFill>
                <a:latin typeface="Alexandria"/>
              </a:rPr>
              <a:t>A hole in the Swiss Cheese Layer: </a:t>
            </a:r>
            <a:r>
              <a:rPr lang="en-US" sz="2400" i="1" dirty="0">
                <a:latin typeface="Alexandria"/>
              </a:rPr>
              <a:t>Lapses in equipment maintenance and monitoring.</a:t>
            </a: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022096" y="5305828"/>
            <a:ext cx="3115544" cy="1558069"/>
          </a:xfrm>
          <a:prstGeom prst="ellipse">
            <a:avLst/>
          </a:prstGeom>
          <a:ln>
            <a:noFill/>
          </a:ln>
          <a:effectLst>
            <a:softEdge rad="112500"/>
          </a:effectLst>
        </p:spPr>
      </p:pic>
    </p:spTree>
    <p:extLst>
      <p:ext uri="{BB962C8B-B14F-4D97-AF65-F5344CB8AC3E}">
        <p14:creationId xmlns:p14="http://schemas.microsoft.com/office/powerpoint/2010/main" val="2548281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11200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332482"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774880" y="2305409"/>
            <a:ext cx="10804817" cy="3416320"/>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400" b="1" dirty="0">
                <a:solidFill>
                  <a:srgbClr val="00AEEF"/>
                </a:solidFill>
                <a:latin typeface="Alexandria"/>
              </a:rPr>
              <a:t>Operating Room Protocols (layer 3):</a:t>
            </a:r>
            <a:endParaRPr lang="en-US" altLang="en-US" dirty="0">
              <a:latin typeface="Arial" panose="020B0604020202020204" pitchFamily="34" charset="0"/>
            </a:endParaRP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During surgery, one of the OR staff touches the surgical field without changing their gloves after adjusting equipment.</a:t>
            </a: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The team failed to notice the break in aseptic technique. </a:t>
            </a:r>
            <a:endParaRPr lang="en-US" sz="2400" dirty="0">
              <a:latin typeface="Alexandria"/>
            </a:endParaRPr>
          </a:p>
          <a:p>
            <a:pPr marL="457200" indent="-457200" algn="just">
              <a:lnSpc>
                <a:spcPct val="150000"/>
              </a:lnSpc>
              <a:buFont typeface="Wingdings" panose="05000000000000000000" pitchFamily="2" charset="2"/>
              <a:buChar char="Ø"/>
            </a:pPr>
            <a:r>
              <a:rPr lang="en-US" sz="2400" b="1" dirty="0">
                <a:solidFill>
                  <a:srgbClr val="00AEEF"/>
                </a:solidFill>
                <a:latin typeface="Alexandria"/>
              </a:rPr>
              <a:t>A hole in the Swiss Cheese Layer: </a:t>
            </a:r>
            <a:r>
              <a:rPr lang="en-US" sz="2400" i="1" dirty="0">
                <a:latin typeface="Alexandria"/>
              </a:rPr>
              <a:t>Inadequate enforcement of aseptic protocols</a:t>
            </a:r>
            <a:r>
              <a:rPr lang="en-US" sz="2400" dirty="0"/>
              <a:t>.</a:t>
            </a:r>
            <a:endParaRPr lang="en-US" sz="2400" i="1" dirty="0">
              <a:latin typeface="Alexandria"/>
            </a:endParaRP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022096" y="5171608"/>
            <a:ext cx="3115544" cy="1504213"/>
          </a:xfrm>
          <a:prstGeom prst="ellipse">
            <a:avLst/>
          </a:prstGeom>
          <a:ln>
            <a:noFill/>
          </a:ln>
          <a:effectLst>
            <a:softEdge rad="112500"/>
          </a:effectLst>
        </p:spPr>
      </p:pic>
    </p:spTree>
    <p:extLst>
      <p:ext uri="{BB962C8B-B14F-4D97-AF65-F5344CB8AC3E}">
        <p14:creationId xmlns:p14="http://schemas.microsoft.com/office/powerpoint/2010/main" val="2231425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11200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332482"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774880" y="2357211"/>
            <a:ext cx="10804817" cy="2862322"/>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400" b="1" dirty="0">
                <a:solidFill>
                  <a:srgbClr val="00AEEF"/>
                </a:solidFill>
                <a:latin typeface="Alexandria"/>
              </a:rPr>
              <a:t>Post-Operative Care (layer 4):</a:t>
            </a:r>
            <a:endParaRPr lang="en-US" altLang="en-US" dirty="0">
              <a:latin typeface="Arial" panose="020B0604020202020204" pitchFamily="34" charset="0"/>
            </a:endParaRPr>
          </a:p>
          <a:p>
            <a:pPr marL="800100" lvl="1" indent="-342900" algn="just" fontAlgn="base">
              <a:lnSpc>
                <a:spcPct val="150000"/>
              </a:lnSpc>
              <a:spcBef>
                <a:spcPct val="0"/>
              </a:spcBef>
              <a:spcAft>
                <a:spcPct val="0"/>
              </a:spcAft>
              <a:buFont typeface="Wingdings" panose="05000000000000000000" pitchFamily="2" charset="2"/>
              <a:buChar char="§"/>
            </a:pPr>
            <a:r>
              <a:rPr lang="en-US" sz="2400" dirty="0">
                <a:latin typeface="Alexandria"/>
              </a:rPr>
              <a:t>After surgery, the patient develops a fever, but the nursing staff delays notifying the physician because the patient’s vitals were slightly elevated and not flagged as critical in the electronic monitoring system.</a:t>
            </a:r>
            <a:endParaRPr lang="en-US" altLang="en-US" sz="2400" dirty="0">
              <a:latin typeface="Alexandria"/>
            </a:endParaRPr>
          </a:p>
          <a:p>
            <a:pPr marL="457200" indent="-457200" algn="just">
              <a:lnSpc>
                <a:spcPct val="150000"/>
              </a:lnSpc>
              <a:buFont typeface="Wingdings" panose="05000000000000000000" pitchFamily="2" charset="2"/>
              <a:buChar char="Ø"/>
            </a:pPr>
            <a:r>
              <a:rPr lang="en-US" sz="2400" b="1" dirty="0">
                <a:solidFill>
                  <a:srgbClr val="00AEEF"/>
                </a:solidFill>
                <a:latin typeface="Alexandria"/>
              </a:rPr>
              <a:t>A hole in the Swiss Cheese Layer:</a:t>
            </a:r>
            <a:r>
              <a:rPr lang="en-US" sz="2400" dirty="0"/>
              <a:t> </a:t>
            </a:r>
            <a:r>
              <a:rPr lang="en-US" sz="2400" i="1" dirty="0">
                <a:latin typeface="Alexandria"/>
              </a:rPr>
              <a:t>Delayed recognition of infection signs.</a:t>
            </a: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022096" y="5171608"/>
            <a:ext cx="3115544" cy="1504213"/>
          </a:xfrm>
          <a:prstGeom prst="ellipse">
            <a:avLst/>
          </a:prstGeom>
          <a:ln>
            <a:noFill/>
          </a:ln>
          <a:effectLst>
            <a:softEdge rad="112500"/>
          </a:effectLst>
        </p:spPr>
      </p:pic>
    </p:spTree>
    <p:extLst>
      <p:ext uri="{BB962C8B-B14F-4D97-AF65-F5344CB8AC3E}">
        <p14:creationId xmlns:p14="http://schemas.microsoft.com/office/powerpoint/2010/main" val="3342789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11200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332482"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774880" y="2357211"/>
            <a:ext cx="10804817" cy="2308324"/>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400" b="1" dirty="0">
                <a:latin typeface="Alexandria"/>
              </a:rPr>
              <a:t>Outcome: </a:t>
            </a:r>
            <a:r>
              <a:rPr lang="en-US" sz="2400" dirty="0">
                <a:latin typeface="Alexandria"/>
              </a:rPr>
              <a:t>The patient is diagnosed with a surgical site infection requiring prolonged hospitalization, intravenous antibiotics, and additional monitoring. This could have been avoided if each defense layer had functioned properly.</a:t>
            </a: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60753" y="4183993"/>
            <a:ext cx="3318944" cy="23534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427133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11200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332482"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959675" y="1990038"/>
            <a:ext cx="10435227" cy="4062651"/>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3200" b="1" i="1" dirty="0">
                <a:solidFill>
                  <a:srgbClr val="F58221"/>
                </a:solidFill>
                <a:latin typeface="Alexandria"/>
              </a:rPr>
              <a:t>Learning Points:</a:t>
            </a:r>
            <a:endParaRPr lang="en-US" sz="3200" b="1" dirty="0">
              <a:latin typeface="Alexandria"/>
            </a:endParaRPr>
          </a:p>
          <a:p>
            <a:pPr marL="800100" lvl="1" indent="-342900" algn="just">
              <a:lnSpc>
                <a:spcPct val="150000"/>
              </a:lnSpc>
              <a:buFont typeface="Wingdings" panose="05000000000000000000" pitchFamily="2" charset="2"/>
              <a:buChar char="§"/>
            </a:pPr>
            <a:r>
              <a:rPr lang="en-US" sz="2800" b="1" dirty="0">
                <a:solidFill>
                  <a:srgbClr val="00AEEF"/>
                </a:solidFill>
                <a:latin typeface="Alexandria"/>
              </a:rPr>
              <a:t>Standardized Checklists:</a:t>
            </a:r>
            <a:r>
              <a:rPr lang="en-US" sz="2800" dirty="0">
                <a:solidFill>
                  <a:srgbClr val="00AEEF"/>
                </a:solidFill>
                <a:latin typeface="Alexandria"/>
              </a:rPr>
              <a:t> </a:t>
            </a:r>
            <a:r>
              <a:rPr lang="en-US" sz="2800" dirty="0">
                <a:latin typeface="Alexandria"/>
              </a:rPr>
              <a:t>Ensure compliance with pre-op and intra-op safety checklists to prevent critical steps from being missed.</a:t>
            </a:r>
          </a:p>
          <a:p>
            <a:pPr marL="800100" lvl="1" indent="-342900" algn="just">
              <a:lnSpc>
                <a:spcPct val="150000"/>
              </a:lnSpc>
              <a:buFont typeface="Wingdings" panose="05000000000000000000" pitchFamily="2" charset="2"/>
              <a:buChar char="§"/>
            </a:pPr>
            <a:r>
              <a:rPr lang="en-US" sz="2800" b="1" dirty="0">
                <a:solidFill>
                  <a:srgbClr val="00AEEF"/>
                </a:solidFill>
                <a:latin typeface="Alexandria"/>
              </a:rPr>
              <a:t>Regular Equipment Audits:</a:t>
            </a:r>
            <a:r>
              <a:rPr lang="en-US" sz="2800" dirty="0">
                <a:solidFill>
                  <a:srgbClr val="00AEEF"/>
                </a:solidFill>
                <a:latin typeface="Alexandria"/>
              </a:rPr>
              <a:t> </a:t>
            </a:r>
            <a:r>
              <a:rPr lang="en-US" sz="2800" dirty="0">
                <a:latin typeface="Alexandria"/>
              </a:rPr>
              <a:t>Maintain and monitor sterilization equipment rigorously.</a:t>
            </a: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6110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ADEA-67C8-163C-F305-04938688DC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AAA555-6084-9275-9487-B64DE6A7FB47}"/>
              </a:ext>
            </a:extLst>
          </p:cNvPr>
          <p:cNvSpPr/>
          <p:nvPr/>
        </p:nvSpPr>
        <p:spPr>
          <a:xfrm>
            <a:off x="617280" y="1685495"/>
            <a:ext cx="111200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96BBC0-DB62-DED3-4291-35504883F99D}"/>
              </a:ext>
            </a:extLst>
          </p:cNvPr>
          <p:cNvSpPr txBox="1"/>
          <p:nvPr/>
        </p:nvSpPr>
        <p:spPr>
          <a:xfrm>
            <a:off x="3332482" y="698975"/>
            <a:ext cx="5689614"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Scenario</a:t>
            </a:r>
          </a:p>
        </p:txBody>
      </p:sp>
      <p:sp>
        <p:nvSpPr>
          <p:cNvPr id="5" name="Rectangle 4">
            <a:extLst>
              <a:ext uri="{FF2B5EF4-FFF2-40B4-BE49-F238E27FC236}">
                <a16:creationId xmlns:a16="http://schemas.microsoft.com/office/drawing/2014/main" id="{1A7EE500-2300-13BF-EECC-45D0EBB013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796B9-0ECE-CF85-8F88-CBB7FF85B3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BD3E3-ABA1-7B57-188D-E531B9FAE4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E30FC17-ECA5-DC74-0F8B-897C9FD4987F}"/>
              </a:ext>
            </a:extLst>
          </p:cNvPr>
          <p:cNvSpPr txBox="1"/>
          <p:nvPr/>
        </p:nvSpPr>
        <p:spPr>
          <a:xfrm>
            <a:off x="875962" y="2247411"/>
            <a:ext cx="10602654" cy="3416320"/>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3200" b="1" i="1" dirty="0">
                <a:solidFill>
                  <a:srgbClr val="F58221"/>
                </a:solidFill>
                <a:latin typeface="Alexandria"/>
              </a:rPr>
              <a:t>Learning Points:</a:t>
            </a:r>
          </a:p>
          <a:p>
            <a:pPr marL="800100" lvl="1" indent="-342900" algn="just">
              <a:lnSpc>
                <a:spcPct val="150000"/>
              </a:lnSpc>
              <a:buFont typeface="Wingdings" panose="05000000000000000000" pitchFamily="2" charset="2"/>
              <a:buChar char="§"/>
            </a:pPr>
            <a:r>
              <a:rPr lang="en-US" sz="2800" b="1" dirty="0">
                <a:solidFill>
                  <a:srgbClr val="00AEEF"/>
                </a:solidFill>
                <a:latin typeface="Alexandria"/>
              </a:rPr>
              <a:t>Aseptic Technique Training: </a:t>
            </a:r>
            <a:r>
              <a:rPr lang="en-US" sz="2800" dirty="0">
                <a:latin typeface="Alexandria"/>
              </a:rPr>
              <a:t>Reinforce training and accountability for all OR staff.</a:t>
            </a:r>
          </a:p>
          <a:p>
            <a:pPr marL="800100" lvl="1" indent="-342900" algn="just">
              <a:lnSpc>
                <a:spcPct val="150000"/>
              </a:lnSpc>
              <a:buFont typeface="Wingdings" panose="05000000000000000000" pitchFamily="2" charset="2"/>
              <a:buChar char="§"/>
            </a:pPr>
            <a:r>
              <a:rPr lang="en-US" sz="2800" b="1" dirty="0">
                <a:solidFill>
                  <a:srgbClr val="00AEEF"/>
                </a:solidFill>
                <a:latin typeface="Alexandria"/>
              </a:rPr>
              <a:t>Early Warning Systems: </a:t>
            </a:r>
            <a:r>
              <a:rPr lang="en-US" sz="2800" dirty="0">
                <a:latin typeface="Alexandria"/>
              </a:rPr>
              <a:t>Improve systems for identifying and escalating early signs of post-operative complications.</a:t>
            </a:r>
          </a:p>
        </p:txBody>
      </p:sp>
      <p:pic>
        <p:nvPicPr>
          <p:cNvPr id="7" name="Graphic 21">
            <a:extLst>
              <a:ext uri="{FF2B5EF4-FFF2-40B4-BE49-F238E27FC236}">
                <a16:creationId xmlns:a16="http://schemas.microsoft.com/office/drawing/2014/main" id="{88D5DA29-6C16-6CCC-2029-1296C49D8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4670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4F895-6BFE-82D6-6082-CFBE6BD42F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C2DAF6-183D-4586-9E83-F5CFB47F25F8}"/>
              </a:ext>
            </a:extLst>
          </p:cNvPr>
          <p:cNvSpPr/>
          <p:nvPr/>
        </p:nvSpPr>
        <p:spPr>
          <a:xfrm>
            <a:off x="359763" y="1685495"/>
            <a:ext cx="11452485" cy="4655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A6134F-8571-1CA8-0815-F1EF1EE48795}"/>
              </a:ext>
            </a:extLst>
          </p:cNvPr>
          <p:cNvSpPr txBox="1"/>
          <p:nvPr/>
        </p:nvSpPr>
        <p:spPr>
          <a:xfrm>
            <a:off x="3241198" y="698975"/>
            <a:ext cx="5689614" cy="646331"/>
          </a:xfrm>
          <a:prstGeom prst="rect">
            <a:avLst/>
          </a:prstGeom>
          <a:noFill/>
        </p:spPr>
        <p:txBody>
          <a:bodyPr wrap="square" rtlCol="0">
            <a:spAutoFit/>
          </a:bodyPr>
          <a:lstStyle/>
          <a:p>
            <a:pPr algn="ctr"/>
            <a:r>
              <a:rPr lang="en-US" sz="3600" b="1" dirty="0">
                <a:solidFill>
                  <a:srgbClr val="F58221"/>
                </a:solidFill>
                <a:latin typeface="Alexandria"/>
              </a:rPr>
              <a:t>Patient Safety Strategies</a:t>
            </a:r>
            <a:r>
              <a:rPr lang="en-US" sz="3600" b="1" dirty="0">
                <a:solidFill>
                  <a:srgbClr val="00B0F0"/>
                </a:solidFill>
                <a:latin typeface="Alexandria" charset="0"/>
                <a:cs typeface="Alexandria" charset="0"/>
              </a:rPr>
              <a:t> </a:t>
            </a:r>
          </a:p>
        </p:txBody>
      </p:sp>
      <p:sp>
        <p:nvSpPr>
          <p:cNvPr id="5" name="Rectangle 4">
            <a:extLst>
              <a:ext uri="{FF2B5EF4-FFF2-40B4-BE49-F238E27FC236}">
                <a16:creationId xmlns:a16="http://schemas.microsoft.com/office/drawing/2014/main" id="{DCC8E0E3-62DF-B9AC-AE56-F50D90EF80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7A077F-E3E9-0489-F8C8-ADECA555E84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341CB8-7CFF-DBB5-8F6F-10ADAC1BC9E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3F859CD-F44E-FD12-F4F5-64FFB3EBC99D}"/>
              </a:ext>
            </a:extLst>
          </p:cNvPr>
          <p:cNvSpPr txBox="1"/>
          <p:nvPr/>
        </p:nvSpPr>
        <p:spPr>
          <a:xfrm>
            <a:off x="935847" y="2441585"/>
            <a:ext cx="10300316" cy="3416320"/>
          </a:xfrm>
          <a:prstGeom prst="rect">
            <a:avLst/>
          </a:prstGeom>
          <a:noFill/>
        </p:spPr>
        <p:txBody>
          <a:bodyPr wrap="square" rtlCol="0">
            <a:spAutoFit/>
          </a:bodyPr>
          <a:lstStyle/>
          <a:p>
            <a:pPr marL="914400" lvl="1" indent="-457200" algn="just">
              <a:lnSpc>
                <a:spcPct val="150000"/>
              </a:lnSpc>
              <a:buFont typeface="Wingdings" panose="05000000000000000000" pitchFamily="2" charset="2"/>
              <a:buChar char="§"/>
            </a:pPr>
            <a:r>
              <a:rPr lang="en-US" sz="3200" b="1" dirty="0">
                <a:latin typeface="Alexandria"/>
              </a:rPr>
              <a:t>Best Practices:</a:t>
            </a:r>
            <a:r>
              <a:rPr lang="en-US" sz="3200" dirty="0">
                <a:latin typeface="Alexandria"/>
              </a:rPr>
              <a:t> </a:t>
            </a:r>
            <a:endParaRPr lang="en-US" sz="2800" dirty="0">
              <a:latin typeface="Alexandria"/>
            </a:endParaRPr>
          </a:p>
          <a:p>
            <a:pPr marL="1371600" lvl="2" indent="-457200" algn="just">
              <a:lnSpc>
                <a:spcPct val="150000"/>
              </a:lnSpc>
              <a:buFont typeface="Courier New" panose="02070309020205020404" pitchFamily="49" charset="0"/>
              <a:buChar char="o"/>
            </a:pPr>
            <a:r>
              <a:rPr lang="en-US" sz="2800" dirty="0">
                <a:latin typeface="Alexandria"/>
              </a:rPr>
              <a:t>Use of Standard Operating Procedures </a:t>
            </a:r>
            <a:r>
              <a:rPr lang="en-US" sz="2800" b="1" dirty="0">
                <a:latin typeface="Alexandria"/>
              </a:rPr>
              <a:t>(SOPs)</a:t>
            </a:r>
            <a:r>
              <a:rPr lang="en-US" sz="2800" dirty="0">
                <a:latin typeface="Alexandria"/>
              </a:rPr>
              <a:t>.</a:t>
            </a:r>
            <a:endParaRPr lang="en-US" sz="2400" dirty="0">
              <a:latin typeface="Alexandria"/>
            </a:endParaRPr>
          </a:p>
          <a:p>
            <a:pPr marL="1371600" lvl="2" indent="-457200" algn="just">
              <a:lnSpc>
                <a:spcPct val="150000"/>
              </a:lnSpc>
              <a:buFont typeface="Courier New" panose="02070309020205020404" pitchFamily="49" charset="0"/>
              <a:buChar char="o"/>
            </a:pPr>
            <a:r>
              <a:rPr lang="en-US" sz="2800" dirty="0">
                <a:latin typeface="Alexandria"/>
              </a:rPr>
              <a:t>Regular training and simulations for staff.</a:t>
            </a:r>
            <a:endParaRPr lang="en-US" sz="2400" dirty="0">
              <a:latin typeface="Alexandria"/>
            </a:endParaRPr>
          </a:p>
          <a:p>
            <a:pPr marL="1371600" lvl="2" indent="-457200" algn="just">
              <a:lnSpc>
                <a:spcPct val="150000"/>
              </a:lnSpc>
              <a:buFont typeface="Courier New" panose="02070309020205020404" pitchFamily="49" charset="0"/>
              <a:buChar char="o"/>
            </a:pPr>
            <a:r>
              <a:rPr lang="en-US" sz="2800" dirty="0">
                <a:latin typeface="Alexandria"/>
              </a:rPr>
              <a:t>Deployment of </a:t>
            </a:r>
            <a:r>
              <a:rPr lang="en-US" sz="2800" b="1" dirty="0">
                <a:latin typeface="Alexandria"/>
              </a:rPr>
              <a:t>checklists</a:t>
            </a:r>
            <a:r>
              <a:rPr lang="en-US" sz="2800" dirty="0">
                <a:latin typeface="Alexandria"/>
              </a:rPr>
              <a:t> and </a:t>
            </a:r>
            <a:r>
              <a:rPr lang="en-US" sz="2800" b="1" dirty="0">
                <a:latin typeface="Alexandria"/>
              </a:rPr>
              <a:t>real-time monitoring systems</a:t>
            </a:r>
            <a:r>
              <a:rPr lang="en-US" sz="2800" dirty="0">
                <a:latin typeface="Alexandria"/>
              </a:rPr>
              <a:t>.</a:t>
            </a:r>
            <a:endParaRPr lang="en-US" sz="2400" dirty="0">
              <a:latin typeface="Alexandria"/>
            </a:endParaRPr>
          </a:p>
        </p:txBody>
      </p:sp>
      <p:pic>
        <p:nvPicPr>
          <p:cNvPr id="7" name="Graphic 21">
            <a:extLst>
              <a:ext uri="{FF2B5EF4-FFF2-40B4-BE49-F238E27FC236}">
                <a16:creationId xmlns:a16="http://schemas.microsoft.com/office/drawing/2014/main" id="{7ADDEB70-AB34-ECBC-E40F-E1D9D37E18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6625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6B74F-ACB7-0E2E-A27C-2F06D41260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BD370-B70B-1898-BBD6-E0CAC46C60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DBEF532-15E9-5AF6-F5FD-87D95194C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3F34D-ACA4-A222-4D3D-0111CAFD413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493184-99AC-E00E-BBDA-3D1A845D64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1224E3A-E59F-6E20-1B3A-3D8197228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5250" y="268963"/>
            <a:ext cx="2305141" cy="1076343"/>
          </a:xfrm>
          <a:prstGeom prst="rect">
            <a:avLst/>
          </a:prstGeom>
        </p:spPr>
      </p:pic>
      <p:sp>
        <p:nvSpPr>
          <p:cNvPr id="8" name="Rectangle: Rounded Corners 7">
            <a:extLst>
              <a:ext uri="{FF2B5EF4-FFF2-40B4-BE49-F238E27FC236}">
                <a16:creationId xmlns:a16="http://schemas.microsoft.com/office/drawing/2014/main" id="{5B7C884C-47F9-3888-9EBB-027FD4E54F1F}"/>
              </a:ext>
            </a:extLst>
          </p:cNvPr>
          <p:cNvSpPr/>
          <p:nvPr/>
        </p:nvSpPr>
        <p:spPr>
          <a:xfrm>
            <a:off x="1356852" y="2483865"/>
            <a:ext cx="5680980" cy="2768518"/>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800" b="1" dirty="0">
                <a:solidFill>
                  <a:srgbClr val="00B0F0"/>
                </a:solidFill>
                <a:latin typeface="Alexandria" charset="0"/>
                <a:cs typeface="Alexandria" charset="0"/>
              </a:rPr>
              <a:t>Practical Applications</a:t>
            </a:r>
            <a:endParaRPr lang="en-US" sz="4800" b="1" i="1" dirty="0">
              <a:solidFill>
                <a:srgbClr val="203E5F"/>
              </a:solidFill>
              <a:latin typeface="Alexandria"/>
            </a:endParaRPr>
          </a:p>
        </p:txBody>
      </p:sp>
      <p:pic>
        <p:nvPicPr>
          <p:cNvPr id="2" name="Picture 1"/>
          <p:cNvPicPr>
            <a:picLocks noChangeAspect="1"/>
          </p:cNvPicPr>
          <p:nvPr/>
        </p:nvPicPr>
        <p:blipFill>
          <a:blip r:embed="rId3"/>
          <a:stretch>
            <a:fillRect/>
          </a:stretch>
        </p:blipFill>
        <p:spPr>
          <a:xfrm>
            <a:off x="7407442" y="1345306"/>
            <a:ext cx="4502900" cy="5250366"/>
          </a:xfrm>
          <a:prstGeom prst="ellipse">
            <a:avLst/>
          </a:prstGeom>
          <a:ln>
            <a:noFill/>
          </a:ln>
          <a:effectLst>
            <a:softEdge rad="112500"/>
          </a:effectLst>
        </p:spPr>
      </p:pic>
    </p:spTree>
    <p:extLst>
      <p:ext uri="{BB962C8B-B14F-4D97-AF65-F5344CB8AC3E}">
        <p14:creationId xmlns:p14="http://schemas.microsoft.com/office/powerpoint/2010/main" val="355395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4B019-2E7A-ACC1-880A-D936E6805C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FE65D9-4E4B-A3E5-40DF-F0D1EA1F0D33}"/>
              </a:ext>
            </a:extLst>
          </p:cNvPr>
          <p:cNvSpPr/>
          <p:nvPr/>
        </p:nvSpPr>
        <p:spPr>
          <a:xfrm>
            <a:off x="617280" y="1685495"/>
            <a:ext cx="10812720" cy="4648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9837925-FE0C-41E5-30DE-CD1B7C545A3B}"/>
              </a:ext>
            </a:extLst>
          </p:cNvPr>
          <p:cNvSpPr txBox="1"/>
          <p:nvPr/>
        </p:nvSpPr>
        <p:spPr>
          <a:xfrm>
            <a:off x="3178833" y="396787"/>
            <a:ext cx="5689614" cy="1077218"/>
          </a:xfrm>
          <a:prstGeom prst="rect">
            <a:avLst/>
          </a:prstGeom>
          <a:noFill/>
        </p:spPr>
        <p:txBody>
          <a:bodyPr wrap="square" rtlCol="0">
            <a:spAutoFit/>
          </a:bodyPr>
          <a:lstStyle/>
          <a:p>
            <a:pPr marL="514350" indent="-514350" algn="ctr">
              <a:buFont typeface="+mj-lt"/>
              <a:buAutoNum type="arabicPeriod"/>
            </a:pPr>
            <a:r>
              <a:rPr lang="en-US" sz="3200" b="1" dirty="0">
                <a:solidFill>
                  <a:srgbClr val="F58221"/>
                </a:solidFill>
                <a:latin typeface="Alexandria"/>
              </a:rPr>
              <a:t>WHO Surgical Safety Checklist</a:t>
            </a:r>
            <a:r>
              <a:rPr lang="en-US" sz="3200" b="1" dirty="0">
                <a:solidFill>
                  <a:srgbClr val="00B0F0"/>
                </a:solidFill>
                <a:latin typeface="Alexandria" charset="0"/>
                <a:cs typeface="Alexandria" charset="0"/>
              </a:rPr>
              <a:t> </a:t>
            </a:r>
          </a:p>
        </p:txBody>
      </p:sp>
      <p:sp>
        <p:nvSpPr>
          <p:cNvPr id="5" name="Rectangle 4">
            <a:extLst>
              <a:ext uri="{FF2B5EF4-FFF2-40B4-BE49-F238E27FC236}">
                <a16:creationId xmlns:a16="http://schemas.microsoft.com/office/drawing/2014/main" id="{981C2966-35D4-3527-58C9-2A9C30C43D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BB6B5B-EC08-9437-CF70-84182BCFDB9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C5BC14-B8A6-ECE9-EE68-5D1BCC4B97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983B04E-8A8A-E38A-79D0-35CDA8BEB24D}"/>
              </a:ext>
            </a:extLst>
          </p:cNvPr>
          <p:cNvSpPr txBox="1"/>
          <p:nvPr/>
        </p:nvSpPr>
        <p:spPr>
          <a:xfrm>
            <a:off x="925948" y="2095405"/>
            <a:ext cx="10195384" cy="4154984"/>
          </a:xfrm>
          <a:prstGeom prst="rect">
            <a:avLst/>
          </a:prstGeom>
          <a:noFill/>
        </p:spPr>
        <p:txBody>
          <a:bodyPr wrap="square" rtlCol="0">
            <a:spAutoFit/>
          </a:bodyPr>
          <a:lstStyle/>
          <a:p>
            <a:pPr marL="800100" lvl="1" indent="-342900" algn="just">
              <a:lnSpc>
                <a:spcPct val="150000"/>
              </a:lnSpc>
              <a:buFont typeface="Wingdings" panose="05000000000000000000" pitchFamily="2" charset="2"/>
              <a:buChar char="§"/>
            </a:pPr>
            <a:r>
              <a:rPr lang="en-US" sz="3200" b="1" dirty="0">
                <a:solidFill>
                  <a:srgbClr val="F58221"/>
                </a:solidFill>
                <a:latin typeface="Alexandria"/>
              </a:rPr>
              <a:t>What It Covers:</a:t>
            </a:r>
            <a:r>
              <a:rPr lang="en-US" sz="3200" dirty="0">
                <a:solidFill>
                  <a:srgbClr val="F58221"/>
                </a:solidFill>
                <a:latin typeface="Alexandria"/>
              </a:rPr>
              <a:t> </a:t>
            </a:r>
          </a:p>
          <a:p>
            <a:pPr marL="1257300" lvl="2" indent="-342900" algn="just">
              <a:lnSpc>
                <a:spcPct val="150000"/>
              </a:lnSpc>
              <a:buFont typeface="Arial" panose="020B0604020202020204" pitchFamily="34" charset="0"/>
              <a:buChar char="•"/>
            </a:pPr>
            <a:r>
              <a:rPr lang="en-US" sz="2800" dirty="0">
                <a:latin typeface="Alexandria"/>
              </a:rPr>
              <a:t>Verification of patient identity, procedure, and consent.</a:t>
            </a:r>
            <a:endParaRPr lang="en-US" sz="2400" dirty="0">
              <a:latin typeface="Alexandria"/>
            </a:endParaRPr>
          </a:p>
          <a:p>
            <a:pPr marL="1257300" lvl="2" indent="-342900" algn="just">
              <a:lnSpc>
                <a:spcPct val="150000"/>
              </a:lnSpc>
              <a:buFont typeface="Arial" panose="020B0604020202020204" pitchFamily="34" charset="0"/>
              <a:buChar char="•"/>
            </a:pPr>
            <a:r>
              <a:rPr lang="en-US" sz="2800" dirty="0">
                <a:latin typeface="Alexandria"/>
              </a:rPr>
              <a:t>Pre-operative briefing for surgical teams.</a:t>
            </a:r>
            <a:endParaRPr lang="en-US" sz="2400" dirty="0">
              <a:latin typeface="Alexandria"/>
            </a:endParaRPr>
          </a:p>
          <a:p>
            <a:pPr marL="1257300" lvl="2" indent="-342900" algn="just">
              <a:lnSpc>
                <a:spcPct val="150000"/>
              </a:lnSpc>
              <a:buFont typeface="Arial" panose="020B0604020202020204" pitchFamily="34" charset="0"/>
              <a:buChar char="•"/>
            </a:pPr>
            <a:r>
              <a:rPr lang="en-US" sz="2800" dirty="0">
                <a:latin typeface="Alexandria"/>
              </a:rPr>
              <a:t>Post-operative checks for complications.</a:t>
            </a:r>
            <a:endParaRPr lang="en-US" sz="2400" dirty="0">
              <a:latin typeface="Alexandria"/>
            </a:endParaRPr>
          </a:p>
          <a:p>
            <a:pPr marL="800100" lvl="1" indent="-342900" algn="just">
              <a:lnSpc>
                <a:spcPct val="150000"/>
              </a:lnSpc>
              <a:buFont typeface="Wingdings" panose="05000000000000000000" pitchFamily="2" charset="2"/>
              <a:buChar char="§"/>
            </a:pPr>
            <a:r>
              <a:rPr lang="en-US" sz="3200" b="1" dirty="0">
                <a:solidFill>
                  <a:srgbClr val="F58221"/>
                </a:solidFill>
                <a:latin typeface="Alexandria"/>
              </a:rPr>
              <a:t>Outcome: </a:t>
            </a:r>
          </a:p>
          <a:p>
            <a:pPr marL="1257300" lvl="2" indent="-342900" algn="just">
              <a:lnSpc>
                <a:spcPct val="150000"/>
              </a:lnSpc>
              <a:buFont typeface="Arial" panose="020B0604020202020204" pitchFamily="34" charset="0"/>
              <a:buChar char="•"/>
            </a:pPr>
            <a:r>
              <a:rPr lang="en-US" sz="2800" dirty="0">
                <a:latin typeface="Alexandria"/>
              </a:rPr>
              <a:t>Reduced surgical mortality rates by over 40%.</a:t>
            </a:r>
          </a:p>
        </p:txBody>
      </p:sp>
      <p:pic>
        <p:nvPicPr>
          <p:cNvPr id="7" name="Graphic 21">
            <a:extLst>
              <a:ext uri="{FF2B5EF4-FFF2-40B4-BE49-F238E27FC236}">
                <a16:creationId xmlns:a16="http://schemas.microsoft.com/office/drawing/2014/main" id="{F2B95EFB-8404-04EB-F8EC-EF3147BAF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2550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1276" t="1911" r="3489" b="1832"/>
          <a:stretch/>
        </p:blipFill>
        <p:spPr>
          <a:xfrm>
            <a:off x="247312" y="1231789"/>
            <a:ext cx="1933733" cy="5243962"/>
          </a:xfrm>
          <a:prstGeom prst="rect">
            <a:avLst/>
          </a:prstGeom>
        </p:spPr>
      </p:pic>
      <p:pic>
        <p:nvPicPr>
          <p:cNvPr id="4" name="Picture 3"/>
          <p:cNvPicPr>
            <a:picLocks noChangeAspect="1"/>
          </p:cNvPicPr>
          <p:nvPr/>
        </p:nvPicPr>
        <p:blipFill rotWithShape="1">
          <a:blip r:embed="rId4"/>
          <a:srcRect l="2198" t="2086" r="2169"/>
          <a:stretch/>
        </p:blipFill>
        <p:spPr>
          <a:xfrm>
            <a:off x="2551013" y="1231789"/>
            <a:ext cx="9221660" cy="56262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04352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59662" y="1106372"/>
            <a:ext cx="5668944" cy="1077218"/>
          </a:xfrm>
          <a:prstGeom prst="rect">
            <a:avLst/>
          </a:prstGeom>
          <a:noFill/>
        </p:spPr>
        <p:txBody>
          <a:bodyPr wrap="square" rtlCol="0">
            <a:spAutoFit/>
          </a:bodyPr>
          <a:lstStyle/>
          <a:p>
            <a:pPr marL="514350" indent="-514350" algn="ctr">
              <a:buFont typeface="+mj-lt"/>
              <a:buAutoNum type="arabicPeriod" startAt="2"/>
            </a:pPr>
            <a:r>
              <a:rPr lang="en-US" sz="3200" b="1" dirty="0">
                <a:solidFill>
                  <a:srgbClr val="F58221"/>
                </a:solidFill>
                <a:latin typeface="Alexandria"/>
              </a:rPr>
              <a:t>Role of Technology in Patient Safety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557420"/>
            <a:ext cx="8417320" cy="4062651"/>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Examples:</a:t>
            </a:r>
            <a:r>
              <a:rPr lang="en-US" sz="2800" dirty="0">
                <a:solidFill>
                  <a:srgbClr val="F58221"/>
                </a:solidFill>
                <a:latin typeface="Alexandria"/>
              </a:rPr>
              <a:t> </a:t>
            </a:r>
            <a:endParaRPr lang="en-US" sz="2400" dirty="0">
              <a:solidFill>
                <a:srgbClr val="F58221"/>
              </a:solidFill>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Electronic Health Records (EHRs):</a:t>
            </a:r>
            <a:r>
              <a:rPr lang="en-US" sz="2400" dirty="0">
                <a:latin typeface="Alexandria"/>
              </a:rPr>
              <a:t> Centralized access to patient information.</a:t>
            </a:r>
            <a:endParaRPr lang="en-US" sz="2000" dirty="0">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Barcode Medication Administration (BCMA):</a:t>
            </a:r>
            <a:r>
              <a:rPr lang="en-US" sz="2400" dirty="0">
                <a:latin typeface="Alexandria"/>
              </a:rPr>
              <a:t> Reduces drug administration errors.</a:t>
            </a:r>
            <a:endParaRPr lang="en-US" sz="2000" dirty="0">
              <a:latin typeface="Alexandria"/>
            </a:endParaRPr>
          </a:p>
          <a:p>
            <a:pPr marL="800100" lvl="1" indent="-342900" algn="just">
              <a:lnSpc>
                <a:spcPct val="150000"/>
              </a:lnSpc>
              <a:buFont typeface="Wingdings" panose="05000000000000000000" pitchFamily="2" charset="2"/>
              <a:buChar char="§"/>
            </a:pPr>
            <a:r>
              <a:rPr lang="en-US" sz="2400" b="1" dirty="0">
                <a:latin typeface="Alexandria"/>
              </a:rPr>
              <a:t>Clinical Decision Support (CDS):</a:t>
            </a:r>
            <a:r>
              <a:rPr lang="en-US" sz="2400" dirty="0">
                <a:latin typeface="Alexandria"/>
              </a:rPr>
              <a:t> Alerts clinicians to potential errors.</a:t>
            </a:r>
            <a:endParaRPr lang="en-US" sz="20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2368" y="1685495"/>
            <a:ext cx="11362544" cy="443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396787"/>
            <a:ext cx="5689614" cy="1077218"/>
          </a:xfrm>
          <a:prstGeom prst="rect">
            <a:avLst/>
          </a:prstGeom>
          <a:noFill/>
        </p:spPr>
        <p:txBody>
          <a:bodyPr wrap="square" rtlCol="0">
            <a:spAutoFit/>
          </a:bodyPr>
          <a:lstStyle/>
          <a:p>
            <a:pPr marL="514350" indent="-514350" algn="ctr">
              <a:buFont typeface="+mj-lt"/>
              <a:buAutoNum type="arabicPeriod" startAt="3"/>
            </a:pPr>
            <a:r>
              <a:rPr lang="en-US" sz="3200" b="1" dirty="0">
                <a:solidFill>
                  <a:srgbClr val="F58221"/>
                </a:solidFill>
                <a:latin typeface="Alexandria"/>
              </a:rPr>
              <a:t>Reporting Systems for Patient Safety</a:t>
            </a:r>
          </a:p>
        </p:txBody>
      </p:sp>
      <p:sp>
        <p:nvSpPr>
          <p:cNvPr id="5" name="Rectangle 4"/>
          <p:cNvSpPr/>
          <p:nvPr/>
        </p:nvSpPr>
        <p:spPr>
          <a:xfrm>
            <a:off x="694447" y="9354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799867"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913561" y="121958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94447" y="1968539"/>
            <a:ext cx="10658386" cy="4154984"/>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3200" b="1" dirty="0">
                <a:solidFill>
                  <a:srgbClr val="F58221"/>
                </a:solidFill>
                <a:latin typeface="Alexandria"/>
              </a:rPr>
              <a:t>Purpose:</a:t>
            </a:r>
            <a:r>
              <a:rPr lang="en-US" sz="3200" dirty="0">
                <a:solidFill>
                  <a:srgbClr val="F58221"/>
                </a:solidFill>
                <a:latin typeface="Alexandria"/>
              </a:rPr>
              <a:t> </a:t>
            </a:r>
            <a:endParaRPr lang="en-US" sz="2800" dirty="0">
              <a:solidFill>
                <a:srgbClr val="F58221"/>
              </a:solidFill>
              <a:latin typeface="Alexandria"/>
            </a:endParaRPr>
          </a:p>
          <a:p>
            <a:pPr marL="914400" lvl="1" indent="-457200" algn="just">
              <a:lnSpc>
                <a:spcPct val="150000"/>
              </a:lnSpc>
              <a:buFont typeface="Wingdings" panose="05000000000000000000" pitchFamily="2" charset="2"/>
              <a:buChar char="§"/>
            </a:pPr>
            <a:r>
              <a:rPr lang="en-US" sz="2800" dirty="0">
                <a:latin typeface="Alexandria"/>
              </a:rPr>
              <a:t>Capture data on errors and near-misses.</a:t>
            </a:r>
            <a:endParaRPr lang="en-US" sz="2400" dirty="0">
              <a:latin typeface="Alexandria"/>
            </a:endParaRPr>
          </a:p>
          <a:p>
            <a:pPr marL="914400" lvl="1" indent="-457200" algn="just">
              <a:lnSpc>
                <a:spcPct val="150000"/>
              </a:lnSpc>
              <a:buFont typeface="Wingdings" panose="05000000000000000000" pitchFamily="2" charset="2"/>
              <a:buChar char="§"/>
            </a:pPr>
            <a:r>
              <a:rPr lang="en-US" sz="2800" dirty="0">
                <a:latin typeface="Alexandria"/>
              </a:rPr>
              <a:t>Facilitate learning and prevention of future incidents.</a:t>
            </a:r>
            <a:endParaRPr lang="en-US" sz="2400" dirty="0">
              <a:latin typeface="Alexandria"/>
            </a:endParaRPr>
          </a:p>
          <a:p>
            <a:pPr marL="457200" indent="-457200" algn="just">
              <a:lnSpc>
                <a:spcPct val="150000"/>
              </a:lnSpc>
              <a:buFont typeface="Wingdings" panose="05000000000000000000" pitchFamily="2" charset="2"/>
              <a:buChar char="Ø"/>
            </a:pPr>
            <a:r>
              <a:rPr lang="en-US" sz="3200" b="1" dirty="0">
                <a:solidFill>
                  <a:srgbClr val="F58221"/>
                </a:solidFill>
                <a:latin typeface="Alexandria"/>
              </a:rPr>
              <a:t>Examples: </a:t>
            </a:r>
          </a:p>
          <a:p>
            <a:pPr marL="914400" lvl="1" indent="-457200" algn="just">
              <a:lnSpc>
                <a:spcPct val="150000"/>
              </a:lnSpc>
              <a:buFont typeface="Wingdings" panose="05000000000000000000" pitchFamily="2" charset="2"/>
              <a:buChar char="§"/>
            </a:pPr>
            <a:r>
              <a:rPr lang="en-US" sz="2800" dirty="0">
                <a:latin typeface="Alexandria"/>
              </a:rPr>
              <a:t>Voluntary incident reporting systems </a:t>
            </a:r>
            <a:r>
              <a:rPr lang="en-US" sz="2800" b="1" dirty="0">
                <a:latin typeface="Alexandria"/>
              </a:rPr>
              <a:t>(Occurrence Variance Reports (OVRs.)</a:t>
            </a:r>
            <a:r>
              <a:rPr lang="en-US" sz="2800" dirty="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2533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2368" y="1685495"/>
            <a:ext cx="11362544" cy="443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396787"/>
            <a:ext cx="5689614" cy="1077218"/>
          </a:xfrm>
          <a:prstGeom prst="rect">
            <a:avLst/>
          </a:prstGeom>
          <a:noFill/>
        </p:spPr>
        <p:txBody>
          <a:bodyPr wrap="square" rtlCol="0">
            <a:spAutoFit/>
          </a:bodyPr>
          <a:lstStyle/>
          <a:p>
            <a:pPr marL="514350" indent="-514350" algn="ctr">
              <a:buFont typeface="+mj-lt"/>
              <a:buAutoNum type="arabicPeriod" startAt="3"/>
            </a:pPr>
            <a:r>
              <a:rPr lang="en-US" sz="3200" b="1" dirty="0">
                <a:solidFill>
                  <a:srgbClr val="F58221"/>
                </a:solidFill>
                <a:latin typeface="Alexandria"/>
              </a:rPr>
              <a:t>Reporting Systems for Patient Safety</a:t>
            </a:r>
          </a:p>
        </p:txBody>
      </p:sp>
      <p:sp>
        <p:nvSpPr>
          <p:cNvPr id="5" name="Rectangle 4"/>
          <p:cNvSpPr/>
          <p:nvPr/>
        </p:nvSpPr>
        <p:spPr>
          <a:xfrm>
            <a:off x="694447" y="9354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799867"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913561" y="121958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94447" y="2196349"/>
            <a:ext cx="10658386" cy="3416320"/>
          </a:xfrm>
          <a:prstGeom prst="rect">
            <a:avLst/>
          </a:prstGeom>
          <a:noFill/>
        </p:spPr>
        <p:txBody>
          <a:bodyPr wrap="square" rtlCol="0">
            <a:spAutoFit/>
          </a:bodyPr>
          <a:lstStyle/>
          <a:p>
            <a:pPr marL="457200" lvl="0" indent="-457200" algn="just" eaLnBrk="0" fontAlgn="base" hangingPunct="0">
              <a:lnSpc>
                <a:spcPct val="150000"/>
              </a:lnSpc>
              <a:spcBef>
                <a:spcPct val="0"/>
              </a:spcBef>
              <a:spcAft>
                <a:spcPct val="0"/>
              </a:spcAft>
              <a:buFont typeface="Wingdings" panose="05000000000000000000" pitchFamily="2" charset="2"/>
              <a:buChar char="Ø"/>
            </a:pPr>
            <a:r>
              <a:rPr lang="en-US" altLang="en-US" sz="3600" b="1" dirty="0">
                <a:solidFill>
                  <a:srgbClr val="F58221"/>
                </a:solidFill>
                <a:latin typeface="Alexandria"/>
              </a:rPr>
              <a:t>Incident:</a:t>
            </a:r>
            <a:endParaRPr lang="en-US" altLang="en-US" sz="3600" dirty="0">
              <a:solidFill>
                <a:srgbClr val="F58221"/>
              </a:solidFill>
              <a:latin typeface="Alexandria"/>
            </a:endParaRP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b="1" dirty="0">
                <a:solidFill>
                  <a:srgbClr val="00AEEF"/>
                </a:solidFill>
                <a:latin typeface="Alexandria"/>
              </a:rPr>
              <a:t>Definition:</a:t>
            </a:r>
            <a:r>
              <a:rPr lang="en-US" altLang="en-US" sz="2800" dirty="0">
                <a:solidFill>
                  <a:srgbClr val="00AEEF"/>
                </a:solidFill>
                <a:latin typeface="Alexandria"/>
              </a:rPr>
              <a:t> </a:t>
            </a:r>
            <a:r>
              <a:rPr lang="en-US" altLang="en-US" sz="2800" dirty="0">
                <a:latin typeface="Alexandria"/>
              </a:rPr>
              <a:t>An event that causes harm to a patient but was preventable.</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b="1" dirty="0">
                <a:solidFill>
                  <a:srgbClr val="00AEEF"/>
                </a:solidFill>
                <a:latin typeface="Alexandria"/>
              </a:rPr>
              <a:t>Example:</a:t>
            </a:r>
            <a:r>
              <a:rPr lang="en-US" altLang="en-US" sz="2800" dirty="0">
                <a:solidFill>
                  <a:srgbClr val="00AEEF"/>
                </a:solidFill>
                <a:latin typeface="Alexandria"/>
              </a:rPr>
              <a:t> </a:t>
            </a:r>
            <a:r>
              <a:rPr lang="en-US" altLang="en-US" sz="2800" dirty="0">
                <a:latin typeface="Alexandria"/>
              </a:rPr>
              <a:t>A patient receives the wrong medication due to a mislabeling error and develops an allergic reaction.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7302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2368" y="1685495"/>
            <a:ext cx="11362544" cy="443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396787"/>
            <a:ext cx="5689614" cy="1077218"/>
          </a:xfrm>
          <a:prstGeom prst="rect">
            <a:avLst/>
          </a:prstGeom>
          <a:noFill/>
        </p:spPr>
        <p:txBody>
          <a:bodyPr wrap="square" rtlCol="0">
            <a:spAutoFit/>
          </a:bodyPr>
          <a:lstStyle/>
          <a:p>
            <a:pPr marL="514350" indent="-514350" algn="ctr">
              <a:buFont typeface="+mj-lt"/>
              <a:buAutoNum type="arabicPeriod" startAt="3"/>
            </a:pPr>
            <a:r>
              <a:rPr lang="en-US" sz="3200" b="1" dirty="0">
                <a:solidFill>
                  <a:srgbClr val="F58221"/>
                </a:solidFill>
                <a:latin typeface="Alexandria"/>
              </a:rPr>
              <a:t>Reporting Systems for Patient Safety</a:t>
            </a:r>
          </a:p>
        </p:txBody>
      </p:sp>
      <p:sp>
        <p:nvSpPr>
          <p:cNvPr id="5" name="Rectangle 4"/>
          <p:cNvSpPr/>
          <p:nvPr/>
        </p:nvSpPr>
        <p:spPr>
          <a:xfrm>
            <a:off x="694447" y="9354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799867"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913561" y="121958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94447" y="2224088"/>
            <a:ext cx="10658386" cy="3508653"/>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altLang="en-US" sz="3600" b="1" dirty="0">
                <a:solidFill>
                  <a:srgbClr val="F58221"/>
                </a:solidFill>
                <a:latin typeface="Alexandria"/>
              </a:rPr>
              <a:t>Near Miss:</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b="1" dirty="0">
                <a:solidFill>
                  <a:srgbClr val="00AEEF"/>
                </a:solidFill>
                <a:latin typeface="Alexandria"/>
              </a:rPr>
              <a:t>Definition:</a:t>
            </a:r>
            <a:r>
              <a:rPr lang="en-US" altLang="en-US" sz="2800" dirty="0">
                <a:solidFill>
                  <a:srgbClr val="00AEEF"/>
                </a:solidFill>
                <a:latin typeface="Alexandria"/>
              </a:rPr>
              <a:t> </a:t>
            </a:r>
            <a:r>
              <a:rPr lang="en-US" altLang="en-US" sz="2800" dirty="0">
                <a:latin typeface="Alexandria"/>
              </a:rPr>
              <a:t>An event that could have caused harm but was prevented before it reached the patient.</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b="1" dirty="0">
                <a:solidFill>
                  <a:srgbClr val="00AEEF"/>
                </a:solidFill>
                <a:latin typeface="Alexandria"/>
              </a:rPr>
              <a:t>Example:</a:t>
            </a:r>
            <a:r>
              <a:rPr lang="en-US" altLang="en-US" sz="2800" dirty="0">
                <a:solidFill>
                  <a:srgbClr val="00AEEF"/>
                </a:solidFill>
                <a:latin typeface="Alexandria"/>
              </a:rPr>
              <a:t> </a:t>
            </a:r>
            <a:r>
              <a:rPr lang="en-US" altLang="en-US" sz="2800" dirty="0">
                <a:latin typeface="Alexandria"/>
              </a:rPr>
              <a:t>A nurse notices a mismatched blood unit during verification and stops its transfusion just in time.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6080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2368" y="1685495"/>
            <a:ext cx="11362544" cy="443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396787"/>
            <a:ext cx="5689614" cy="1077218"/>
          </a:xfrm>
          <a:prstGeom prst="rect">
            <a:avLst/>
          </a:prstGeom>
          <a:noFill/>
        </p:spPr>
        <p:txBody>
          <a:bodyPr wrap="square" rtlCol="0">
            <a:spAutoFit/>
          </a:bodyPr>
          <a:lstStyle/>
          <a:p>
            <a:pPr marL="514350" indent="-514350" algn="ctr">
              <a:buFont typeface="+mj-lt"/>
              <a:buAutoNum type="arabicPeriod" startAt="3"/>
            </a:pPr>
            <a:r>
              <a:rPr lang="en-US" sz="3200" b="1" dirty="0">
                <a:solidFill>
                  <a:srgbClr val="F58221"/>
                </a:solidFill>
                <a:latin typeface="Alexandria"/>
              </a:rPr>
              <a:t>Reporting Systems for Patient Safety</a:t>
            </a:r>
          </a:p>
        </p:txBody>
      </p:sp>
      <p:sp>
        <p:nvSpPr>
          <p:cNvPr id="5" name="Rectangle 4"/>
          <p:cNvSpPr/>
          <p:nvPr/>
        </p:nvSpPr>
        <p:spPr>
          <a:xfrm>
            <a:off x="694447" y="9354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799867"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913561" y="121958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94447" y="1968539"/>
            <a:ext cx="10658386" cy="4647426"/>
          </a:xfrm>
          <a:prstGeom prst="rect">
            <a:avLst/>
          </a:prstGeom>
          <a:noFill/>
        </p:spPr>
        <p:txBody>
          <a:bodyPr wrap="square" rtlCol="0">
            <a:spAutoFit/>
          </a:bodyPr>
          <a:lstStyle/>
          <a:p>
            <a:pPr marL="457200" lvl="0" indent="-457200" algn="just" eaLnBrk="0" fontAlgn="base" hangingPunct="0">
              <a:lnSpc>
                <a:spcPct val="150000"/>
              </a:lnSpc>
              <a:spcBef>
                <a:spcPct val="0"/>
              </a:spcBef>
              <a:spcAft>
                <a:spcPct val="0"/>
              </a:spcAft>
              <a:buFont typeface="Wingdings" panose="05000000000000000000" pitchFamily="2" charset="2"/>
              <a:buChar char="Ø"/>
            </a:pPr>
            <a:r>
              <a:rPr lang="en-US" altLang="en-US" sz="3600" b="1" dirty="0">
                <a:solidFill>
                  <a:srgbClr val="F58221"/>
                </a:solidFill>
                <a:latin typeface="Alexandria"/>
              </a:rPr>
              <a:t>Sentinel Event:</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b="1" dirty="0">
                <a:solidFill>
                  <a:srgbClr val="00AEEF"/>
                </a:solidFill>
                <a:latin typeface="Alexandria"/>
              </a:rPr>
              <a:t>Definition: </a:t>
            </a:r>
            <a:r>
              <a:rPr lang="en-US" altLang="en-US" sz="2800" dirty="0">
                <a:latin typeface="Alexandria"/>
              </a:rPr>
              <a:t>A severe event resulting in death, permanent harm, or significant temporary harm that requires immediate investigation.</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b="1" dirty="0">
                <a:solidFill>
                  <a:srgbClr val="00AEEF"/>
                </a:solidFill>
                <a:latin typeface="Alexandria"/>
              </a:rPr>
              <a:t>Example: </a:t>
            </a:r>
            <a:r>
              <a:rPr lang="en-US" altLang="en-US" sz="2800" dirty="0">
                <a:latin typeface="Alexandria"/>
              </a:rPr>
              <a:t>A patient undergoes surgery on the wrong limb due to a failure in site-marking protocols.</a:t>
            </a:r>
          </a:p>
          <a:p>
            <a:pPr lvl="0" eaLnBrk="0" fontAlgn="base" hangingPunct="0">
              <a:spcBef>
                <a:spcPct val="0"/>
              </a:spcBef>
              <a:spcAft>
                <a:spcPct val="0"/>
              </a:spcAft>
            </a:pPr>
            <a:endParaRPr lang="en-US" altLang="en-US" sz="3200" dirty="0">
              <a:latin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2784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2368" y="1685495"/>
            <a:ext cx="11362544" cy="443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396787"/>
            <a:ext cx="5689614" cy="1077218"/>
          </a:xfrm>
          <a:prstGeom prst="rect">
            <a:avLst/>
          </a:prstGeom>
          <a:noFill/>
        </p:spPr>
        <p:txBody>
          <a:bodyPr wrap="square" rtlCol="0">
            <a:spAutoFit/>
          </a:bodyPr>
          <a:lstStyle/>
          <a:p>
            <a:pPr marL="514350" indent="-514350" algn="ctr">
              <a:buFont typeface="+mj-lt"/>
              <a:buAutoNum type="arabicPeriod" startAt="3"/>
            </a:pPr>
            <a:r>
              <a:rPr lang="en-US" sz="3200" b="1" dirty="0">
                <a:solidFill>
                  <a:srgbClr val="F58221"/>
                </a:solidFill>
                <a:latin typeface="Alexandria"/>
              </a:rPr>
              <a:t>Reporting Systems for Patient Safety</a:t>
            </a:r>
          </a:p>
        </p:txBody>
      </p:sp>
      <p:sp>
        <p:nvSpPr>
          <p:cNvPr id="5" name="Rectangle 4"/>
          <p:cNvSpPr/>
          <p:nvPr/>
        </p:nvSpPr>
        <p:spPr>
          <a:xfrm>
            <a:off x="694447" y="9354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799867"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913561" y="121958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94447" y="2095389"/>
            <a:ext cx="10658386" cy="3994170"/>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sz="2800" b="1" dirty="0">
                <a:solidFill>
                  <a:srgbClr val="F58221"/>
                </a:solidFill>
                <a:latin typeface="Alexandria"/>
              </a:rPr>
              <a:t>OVR (Occurrence Variance Reporting):</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sz="2400" b="1" dirty="0">
                <a:solidFill>
                  <a:srgbClr val="00AEEF"/>
                </a:solidFill>
                <a:latin typeface="Alexandria"/>
              </a:rPr>
              <a:t>Definition: </a:t>
            </a:r>
            <a:r>
              <a:rPr lang="en-US" sz="2400" dirty="0">
                <a:latin typeface="Alexandria"/>
              </a:rPr>
              <a:t>A system for documenting and reporting any unexpected event (incident, near miss, or sentinel event) in a hospital.</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sz="2400" b="1" dirty="0">
                <a:solidFill>
                  <a:srgbClr val="00AEEF"/>
                </a:solidFill>
                <a:latin typeface="Alexandria"/>
              </a:rPr>
              <a:t>Focus: </a:t>
            </a:r>
            <a:r>
              <a:rPr lang="en-US" sz="2400" dirty="0">
                <a:latin typeface="Alexandria"/>
              </a:rPr>
              <a:t>Broader system to ensure all events (harmful, non-harmful, or potentially harmful) are tracked, analyzed, and corrected.</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sz="2400" b="1" dirty="0">
                <a:solidFill>
                  <a:srgbClr val="00AEEF"/>
                </a:solidFill>
                <a:latin typeface="Alexandria"/>
              </a:rPr>
              <a:t>Example: </a:t>
            </a:r>
            <a:r>
              <a:rPr lang="en-US" sz="2400" dirty="0">
                <a:latin typeface="Alexandria"/>
              </a:rPr>
              <a:t>Reporting a malfunctioning dialysis machine, even if it didn’t cause harm, to prevent future incidents.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3802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4194B-5E47-2404-B61F-394FCEDFE2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73FAF6-389A-8FFB-629D-21D3A66ABD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1A5AFC-E819-236A-C046-50D7222233F3}"/>
              </a:ext>
            </a:extLst>
          </p:cNvPr>
          <p:cNvSpPr txBox="1"/>
          <p:nvPr/>
        </p:nvSpPr>
        <p:spPr>
          <a:xfrm>
            <a:off x="3168000" y="437365"/>
            <a:ext cx="5689614" cy="1077218"/>
          </a:xfrm>
          <a:prstGeom prst="rect">
            <a:avLst/>
          </a:prstGeom>
          <a:noFill/>
        </p:spPr>
        <p:txBody>
          <a:bodyPr wrap="square" rtlCol="0">
            <a:spAutoFit/>
          </a:bodyPr>
          <a:lstStyle/>
          <a:p>
            <a:pPr marL="514350" indent="-514350" algn="ctr">
              <a:buFont typeface="+mj-lt"/>
              <a:buAutoNum type="arabicPeriod" startAt="4"/>
            </a:pPr>
            <a:r>
              <a:rPr lang="en-US" sz="3200" b="1" dirty="0">
                <a:solidFill>
                  <a:srgbClr val="F58221"/>
                </a:solidFill>
                <a:latin typeface="Alexandria"/>
              </a:rPr>
              <a:t>Root Cause Analysis (RCA)</a:t>
            </a:r>
          </a:p>
        </p:txBody>
      </p:sp>
      <p:sp>
        <p:nvSpPr>
          <p:cNvPr id="5" name="Rectangle 4">
            <a:extLst>
              <a:ext uri="{FF2B5EF4-FFF2-40B4-BE49-F238E27FC236}">
                <a16:creationId xmlns:a16="http://schemas.microsoft.com/office/drawing/2014/main" id="{8BF7166C-3C6F-E3C6-3406-893AB4198F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AAB4EF-069A-ACBB-E6FC-44647991D8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E2A71C-3B60-C28F-B2B7-2B5DA6F00AA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44A1449-9D8E-4B5C-3885-DBBC5DAC7E91}"/>
              </a:ext>
            </a:extLst>
          </p:cNvPr>
          <p:cNvSpPr txBox="1"/>
          <p:nvPr/>
        </p:nvSpPr>
        <p:spPr>
          <a:xfrm>
            <a:off x="915115" y="2095405"/>
            <a:ext cx="10195384" cy="3970318"/>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400" b="1" dirty="0">
                <a:solidFill>
                  <a:srgbClr val="F58221"/>
                </a:solidFill>
                <a:latin typeface="Alexandria"/>
              </a:rPr>
              <a:t>Definition:</a:t>
            </a:r>
            <a:r>
              <a:rPr lang="en-US" sz="2400" dirty="0">
                <a:solidFill>
                  <a:srgbClr val="F58221"/>
                </a:solidFill>
                <a:latin typeface="Alexandria"/>
              </a:rPr>
              <a:t> </a:t>
            </a:r>
            <a:r>
              <a:rPr lang="en-US" sz="2400" dirty="0">
                <a:latin typeface="Alexandria"/>
              </a:rPr>
              <a:t>Systematic investigation to identify underlying causes of errors.</a:t>
            </a:r>
          </a:p>
          <a:p>
            <a:pPr marL="514350" lvl="0" indent="-514350" algn="just">
              <a:lnSpc>
                <a:spcPct val="150000"/>
              </a:lnSpc>
              <a:buFont typeface="Wingdings" panose="05000000000000000000" pitchFamily="2" charset="2"/>
              <a:buChar char="Ø"/>
            </a:pPr>
            <a:r>
              <a:rPr lang="en-US" sz="2400" b="1" dirty="0">
                <a:solidFill>
                  <a:srgbClr val="F58221"/>
                </a:solidFill>
                <a:latin typeface="Alexandria"/>
              </a:rPr>
              <a:t>Steps: </a:t>
            </a:r>
          </a:p>
          <a:p>
            <a:pPr marL="800100" lvl="1" indent="-342900" algn="just">
              <a:lnSpc>
                <a:spcPct val="150000"/>
              </a:lnSpc>
              <a:buFont typeface="Arial" panose="020B0604020202020204" pitchFamily="34" charset="0"/>
              <a:buChar char="•"/>
            </a:pPr>
            <a:r>
              <a:rPr lang="en-US" sz="2400" dirty="0">
                <a:latin typeface="Alexandria"/>
              </a:rPr>
              <a:t>Define the problem.</a:t>
            </a:r>
          </a:p>
          <a:p>
            <a:pPr marL="800100" lvl="1" indent="-342900" algn="just">
              <a:lnSpc>
                <a:spcPct val="150000"/>
              </a:lnSpc>
              <a:buFont typeface="Arial" panose="020B0604020202020204" pitchFamily="34" charset="0"/>
              <a:buChar char="•"/>
            </a:pPr>
            <a:r>
              <a:rPr lang="en-US" sz="2400" dirty="0">
                <a:latin typeface="Alexandria"/>
              </a:rPr>
              <a:t>Gather data.</a:t>
            </a:r>
          </a:p>
          <a:p>
            <a:pPr marL="800100" lvl="1" indent="-342900" algn="just">
              <a:lnSpc>
                <a:spcPct val="150000"/>
              </a:lnSpc>
              <a:buFont typeface="Arial" panose="020B0604020202020204" pitchFamily="34" charset="0"/>
              <a:buChar char="•"/>
            </a:pPr>
            <a:r>
              <a:rPr lang="en-US" sz="2400" dirty="0">
                <a:latin typeface="Alexandria"/>
              </a:rPr>
              <a:t>Identify root causes.</a:t>
            </a:r>
          </a:p>
          <a:p>
            <a:pPr marL="800100" lvl="1" indent="-342900" algn="just">
              <a:lnSpc>
                <a:spcPct val="150000"/>
              </a:lnSpc>
              <a:buFont typeface="Arial" panose="020B0604020202020204" pitchFamily="34" charset="0"/>
              <a:buChar char="•"/>
            </a:pPr>
            <a:r>
              <a:rPr lang="en-US" sz="2400" dirty="0">
                <a:latin typeface="Alexandria"/>
              </a:rPr>
              <a:t>Implement corrective actions.</a:t>
            </a:r>
          </a:p>
        </p:txBody>
      </p:sp>
      <p:pic>
        <p:nvPicPr>
          <p:cNvPr id="7" name="Graphic 21">
            <a:extLst>
              <a:ext uri="{FF2B5EF4-FFF2-40B4-BE49-F238E27FC236}">
                <a16:creationId xmlns:a16="http://schemas.microsoft.com/office/drawing/2014/main" id="{F71C1612-7420-781A-3500-8EBCB1FEC7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436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D0A3E-4F21-07CB-8D4B-E12F49E105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3C4365-200D-2FAE-F198-2BE5B463B5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BD2872C-E6A4-22FE-C494-69C2EE70FF78}"/>
              </a:ext>
            </a:extLst>
          </p:cNvPr>
          <p:cNvSpPr txBox="1"/>
          <p:nvPr/>
        </p:nvSpPr>
        <p:spPr>
          <a:xfrm>
            <a:off x="3178833" y="396787"/>
            <a:ext cx="5689614" cy="1077218"/>
          </a:xfrm>
          <a:prstGeom prst="rect">
            <a:avLst/>
          </a:prstGeom>
          <a:noFill/>
        </p:spPr>
        <p:txBody>
          <a:bodyPr wrap="square" rtlCol="0">
            <a:spAutoFit/>
          </a:bodyPr>
          <a:lstStyle/>
          <a:p>
            <a:pPr marL="514350" indent="-514350" algn="ctr">
              <a:buFont typeface="+mj-lt"/>
              <a:buAutoNum type="arabicPeriod" startAt="5"/>
            </a:pPr>
            <a:r>
              <a:rPr lang="en-US" sz="3200" b="1" dirty="0">
                <a:solidFill>
                  <a:srgbClr val="F58221"/>
                </a:solidFill>
                <a:latin typeface="Alexandria"/>
              </a:rPr>
              <a:t>Failure Mode and Effects Analysis (FMEA)</a:t>
            </a:r>
          </a:p>
        </p:txBody>
      </p:sp>
      <p:sp>
        <p:nvSpPr>
          <p:cNvPr id="5" name="Rectangle 4">
            <a:extLst>
              <a:ext uri="{FF2B5EF4-FFF2-40B4-BE49-F238E27FC236}">
                <a16:creationId xmlns:a16="http://schemas.microsoft.com/office/drawing/2014/main" id="{9DCED7B6-019F-F672-4606-43F866D0AA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05C90C-4177-A076-D836-B1BC1CA3B7E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200EF0-70A5-AE60-ED1A-A99B5380F7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9A0AFD2-BF63-A589-A0A6-A4FA95B0F7A6}"/>
              </a:ext>
            </a:extLst>
          </p:cNvPr>
          <p:cNvSpPr txBox="1"/>
          <p:nvPr/>
        </p:nvSpPr>
        <p:spPr>
          <a:xfrm>
            <a:off x="925948" y="2023227"/>
            <a:ext cx="10195384" cy="3877985"/>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800" b="1" dirty="0">
                <a:solidFill>
                  <a:srgbClr val="F58221"/>
                </a:solidFill>
                <a:latin typeface="Alexandria"/>
              </a:rPr>
              <a:t>Definition: </a:t>
            </a:r>
            <a:r>
              <a:rPr lang="en-US" sz="2800" dirty="0">
                <a:latin typeface="Alexandria"/>
              </a:rPr>
              <a:t>A proactive tool to identify potential failures and their impacts.</a:t>
            </a:r>
          </a:p>
          <a:p>
            <a:pPr marL="342900" lvl="0" indent="-342900" algn="just">
              <a:lnSpc>
                <a:spcPct val="150000"/>
              </a:lnSpc>
              <a:buFont typeface="Wingdings" panose="05000000000000000000" pitchFamily="2" charset="2"/>
              <a:buChar char="Ø"/>
            </a:pPr>
            <a:r>
              <a:rPr lang="en-US" sz="2800" b="1" dirty="0">
                <a:solidFill>
                  <a:srgbClr val="F58221"/>
                </a:solidFill>
                <a:latin typeface="Alexandria"/>
              </a:rPr>
              <a:t>Steps: </a:t>
            </a:r>
          </a:p>
          <a:p>
            <a:pPr marL="914400" lvl="1" indent="-457200" algn="just">
              <a:lnSpc>
                <a:spcPct val="150000"/>
              </a:lnSpc>
              <a:buFont typeface="Wingdings" panose="05000000000000000000" pitchFamily="2" charset="2"/>
              <a:buChar char="§"/>
            </a:pPr>
            <a:r>
              <a:rPr lang="en-US" sz="2800" dirty="0">
                <a:latin typeface="Alexandria"/>
              </a:rPr>
              <a:t>Identify processes.</a:t>
            </a:r>
          </a:p>
          <a:p>
            <a:pPr marL="914400" lvl="1" indent="-457200" algn="just">
              <a:lnSpc>
                <a:spcPct val="150000"/>
              </a:lnSpc>
              <a:buFont typeface="Wingdings" panose="05000000000000000000" pitchFamily="2" charset="2"/>
              <a:buChar char="§"/>
            </a:pPr>
            <a:r>
              <a:rPr lang="en-US" sz="2800" dirty="0">
                <a:latin typeface="Alexandria"/>
              </a:rPr>
              <a:t>Analyze failure modes and their effects.</a:t>
            </a:r>
          </a:p>
          <a:p>
            <a:pPr marL="914400" lvl="1" indent="-457200" algn="just">
              <a:lnSpc>
                <a:spcPct val="150000"/>
              </a:lnSpc>
              <a:buFont typeface="Wingdings" panose="05000000000000000000" pitchFamily="2" charset="2"/>
              <a:buChar char="§"/>
            </a:pPr>
            <a:r>
              <a:rPr lang="en-US" sz="2800" dirty="0">
                <a:latin typeface="Alexandria"/>
              </a:rPr>
              <a:t>Implement preventive measures.</a:t>
            </a:r>
          </a:p>
        </p:txBody>
      </p:sp>
      <p:pic>
        <p:nvPicPr>
          <p:cNvPr id="7" name="Graphic 21">
            <a:extLst>
              <a:ext uri="{FF2B5EF4-FFF2-40B4-BE49-F238E27FC236}">
                <a16:creationId xmlns:a16="http://schemas.microsoft.com/office/drawing/2014/main" id="{4221A65F-DA20-3C1B-81BD-E15D8D9A4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51543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A2C0B-1794-FBA4-A338-BB50D18062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65E204-3F68-558A-CC14-E1361CFFE2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17958B-5B24-418B-B41E-B95506567CB5}"/>
              </a:ext>
            </a:extLst>
          </p:cNvPr>
          <p:cNvSpPr txBox="1"/>
          <p:nvPr/>
        </p:nvSpPr>
        <p:spPr>
          <a:xfrm>
            <a:off x="2864990" y="698975"/>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Wrap Up</a:t>
            </a:r>
          </a:p>
        </p:txBody>
      </p:sp>
      <p:sp>
        <p:nvSpPr>
          <p:cNvPr id="5" name="Rectangle 4">
            <a:extLst>
              <a:ext uri="{FF2B5EF4-FFF2-40B4-BE49-F238E27FC236}">
                <a16:creationId xmlns:a16="http://schemas.microsoft.com/office/drawing/2014/main" id="{AA802DCC-B822-76C2-ADC0-E606A1A04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7FF8A3-02C9-C39C-B610-941A6BCE680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BBE70D-F362-4804-1880-8F4457CFEED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C54043E-A1FE-53A5-7231-979509705200}"/>
              </a:ext>
            </a:extLst>
          </p:cNvPr>
          <p:cNvSpPr txBox="1"/>
          <p:nvPr/>
        </p:nvSpPr>
        <p:spPr>
          <a:xfrm>
            <a:off x="698535" y="2095405"/>
            <a:ext cx="10650207" cy="3785652"/>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mj-lt"/>
              <a:buAutoNum type="arabicPeriod"/>
            </a:pPr>
            <a:r>
              <a:rPr lang="en-US" altLang="en-US" sz="2000" b="1" dirty="0">
                <a:latin typeface="Alexandria"/>
              </a:rPr>
              <a:t>Patient Safety Importance: </a:t>
            </a:r>
            <a:r>
              <a:rPr lang="en-US" altLang="en-US" sz="2000" dirty="0">
                <a:latin typeface="Alexandria"/>
              </a:rPr>
              <a:t>Minimizing risks and harm is a core healthcare priority, supported by global statistics and economic impact data.</a:t>
            </a:r>
          </a:p>
          <a:p>
            <a:pPr marL="457200" indent="-457200" algn="just" eaLnBrk="0" fontAlgn="base" hangingPunct="0">
              <a:lnSpc>
                <a:spcPct val="150000"/>
              </a:lnSpc>
              <a:spcBef>
                <a:spcPct val="0"/>
              </a:spcBef>
              <a:spcAft>
                <a:spcPct val="0"/>
              </a:spcAft>
              <a:buFont typeface="+mj-lt"/>
              <a:buAutoNum type="arabicPeriod"/>
            </a:pPr>
            <a:r>
              <a:rPr lang="en-US" altLang="en-US" sz="2000" b="1" dirty="0">
                <a:latin typeface="Alexandria"/>
              </a:rPr>
              <a:t>High-Reliability Organizations (HROs): </a:t>
            </a:r>
            <a:r>
              <a:rPr lang="en-US" altLang="en-US" sz="2000" dirty="0">
                <a:latin typeface="Alexandria"/>
              </a:rPr>
              <a:t>Key attributes include a focus on failure, operational sensitivity, resilience, and deference to expertise.</a:t>
            </a:r>
          </a:p>
          <a:p>
            <a:pPr marL="457200" indent="-457200" algn="just" eaLnBrk="0" fontAlgn="base" hangingPunct="0">
              <a:lnSpc>
                <a:spcPct val="150000"/>
              </a:lnSpc>
              <a:spcBef>
                <a:spcPct val="0"/>
              </a:spcBef>
              <a:spcAft>
                <a:spcPct val="0"/>
              </a:spcAft>
              <a:buFont typeface="+mj-lt"/>
              <a:buAutoNum type="arabicPeriod"/>
            </a:pPr>
            <a:r>
              <a:rPr lang="en-US" altLang="en-US" sz="2000" b="1" dirty="0">
                <a:latin typeface="Alexandria"/>
              </a:rPr>
              <a:t>Swiss Cheese Model: </a:t>
            </a:r>
            <a:r>
              <a:rPr lang="en-US" altLang="en-US" sz="2000" dirty="0">
                <a:latin typeface="Alexandria"/>
              </a:rPr>
              <a:t>Errors occur when system gaps align; identifying and closing these gaps is critical.</a:t>
            </a:r>
          </a:p>
          <a:p>
            <a:pPr marL="457200" indent="-457200" algn="just" eaLnBrk="0" fontAlgn="base" hangingPunct="0">
              <a:lnSpc>
                <a:spcPct val="150000"/>
              </a:lnSpc>
              <a:spcBef>
                <a:spcPct val="0"/>
              </a:spcBef>
              <a:spcAft>
                <a:spcPct val="0"/>
              </a:spcAft>
              <a:buFont typeface="+mj-lt"/>
              <a:buAutoNum type="arabicPeriod"/>
            </a:pPr>
            <a:r>
              <a:rPr lang="en-US" altLang="en-US" sz="2000" b="1" dirty="0">
                <a:latin typeface="Alexandria"/>
              </a:rPr>
              <a:t>Safety Culture: </a:t>
            </a:r>
            <a:r>
              <a:rPr lang="en-US" altLang="en-US" sz="2000" dirty="0">
                <a:latin typeface="Alexandria"/>
              </a:rPr>
              <a:t>Leadership commitment and shared responsibility are vital for ensuring safety.</a:t>
            </a:r>
          </a:p>
        </p:txBody>
      </p:sp>
      <p:pic>
        <p:nvPicPr>
          <p:cNvPr id="7" name="Graphic 21">
            <a:extLst>
              <a:ext uri="{FF2B5EF4-FFF2-40B4-BE49-F238E27FC236}">
                <a16:creationId xmlns:a16="http://schemas.microsoft.com/office/drawing/2014/main" id="{AB45B883-677E-CE72-7838-0A3CF2D7A3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3906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A2C0B-1794-FBA4-A338-BB50D18062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65E204-3F68-558A-CC14-E1361CFFE2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17958B-5B24-418B-B41E-B95506567CB5}"/>
              </a:ext>
            </a:extLst>
          </p:cNvPr>
          <p:cNvSpPr txBox="1"/>
          <p:nvPr/>
        </p:nvSpPr>
        <p:spPr>
          <a:xfrm>
            <a:off x="2864990" y="698975"/>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Wrap Up</a:t>
            </a:r>
          </a:p>
        </p:txBody>
      </p:sp>
      <p:sp>
        <p:nvSpPr>
          <p:cNvPr id="5" name="Rectangle 4">
            <a:extLst>
              <a:ext uri="{FF2B5EF4-FFF2-40B4-BE49-F238E27FC236}">
                <a16:creationId xmlns:a16="http://schemas.microsoft.com/office/drawing/2014/main" id="{AA802DCC-B822-76C2-ADC0-E606A1A04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7FF8A3-02C9-C39C-B610-941A6BCE680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BBE70D-F362-4804-1880-8F4457CFEED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C54043E-A1FE-53A5-7231-979509705200}"/>
              </a:ext>
            </a:extLst>
          </p:cNvPr>
          <p:cNvSpPr txBox="1"/>
          <p:nvPr/>
        </p:nvSpPr>
        <p:spPr>
          <a:xfrm>
            <a:off x="698535" y="2095405"/>
            <a:ext cx="10650207" cy="4190314"/>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mj-lt"/>
              <a:buAutoNum type="arabicPeriod" startAt="5"/>
            </a:pPr>
            <a:r>
              <a:rPr lang="en-US" altLang="en-US" sz="2000" b="1" dirty="0">
                <a:latin typeface="Alexandria"/>
              </a:rPr>
              <a:t>Learning from Errors: </a:t>
            </a:r>
            <a:r>
              <a:rPr lang="en-US" altLang="en-US" sz="2000" dirty="0">
                <a:latin typeface="Alexandria"/>
              </a:rPr>
              <a:t>Systems like OVR help capture incidents, near misses, and sentinel events for analysis and prevention.</a:t>
            </a:r>
          </a:p>
          <a:p>
            <a:pPr marL="457200" indent="-457200" algn="just" eaLnBrk="0" fontAlgn="base" hangingPunct="0">
              <a:lnSpc>
                <a:spcPct val="150000"/>
              </a:lnSpc>
              <a:spcBef>
                <a:spcPct val="0"/>
              </a:spcBef>
              <a:spcAft>
                <a:spcPct val="0"/>
              </a:spcAft>
              <a:buFont typeface="+mj-lt"/>
              <a:buAutoNum type="arabicPeriod" startAt="5"/>
            </a:pPr>
            <a:r>
              <a:rPr lang="en-US" altLang="en-US" sz="2000" b="1" dirty="0">
                <a:latin typeface="Alexandria"/>
              </a:rPr>
              <a:t>Practical Tools: </a:t>
            </a:r>
            <a:r>
              <a:rPr lang="en-US" altLang="en-US" sz="2000" dirty="0">
                <a:latin typeface="Alexandria"/>
              </a:rPr>
              <a:t>Standard operating procedures, training, and checklists (e.g., WHO Surgical Safety Checklist) reduce error rates.</a:t>
            </a:r>
          </a:p>
          <a:p>
            <a:pPr marL="457200" indent="-457200" algn="just" eaLnBrk="0" fontAlgn="base" hangingPunct="0">
              <a:lnSpc>
                <a:spcPct val="150000"/>
              </a:lnSpc>
              <a:spcBef>
                <a:spcPct val="0"/>
              </a:spcBef>
              <a:spcAft>
                <a:spcPct val="0"/>
              </a:spcAft>
              <a:buFont typeface="+mj-lt"/>
              <a:buAutoNum type="arabicPeriod" startAt="5"/>
            </a:pPr>
            <a:r>
              <a:rPr lang="en-US" altLang="en-US" sz="2000" b="1" dirty="0">
                <a:latin typeface="Alexandria"/>
              </a:rPr>
              <a:t>Role of Technology: </a:t>
            </a:r>
            <a:r>
              <a:rPr lang="en-US" altLang="en-US" sz="2000" dirty="0">
                <a:latin typeface="Alexandria"/>
              </a:rPr>
              <a:t>EHRs, BCMA, and CDS systems enhance safety by reducing errors and improving communication.</a:t>
            </a:r>
          </a:p>
          <a:p>
            <a:pPr marL="457200" indent="-457200" algn="just" eaLnBrk="0" fontAlgn="base" hangingPunct="0">
              <a:lnSpc>
                <a:spcPct val="150000"/>
              </a:lnSpc>
              <a:spcBef>
                <a:spcPct val="0"/>
              </a:spcBef>
              <a:spcAft>
                <a:spcPct val="0"/>
              </a:spcAft>
              <a:buFont typeface="+mj-lt"/>
              <a:buAutoNum type="arabicPeriod" startAt="5"/>
            </a:pPr>
            <a:r>
              <a:rPr lang="en-US" altLang="en-US" sz="2000" b="1" dirty="0">
                <a:latin typeface="Alexandria"/>
              </a:rPr>
              <a:t>Proactive Measures: </a:t>
            </a:r>
            <a:r>
              <a:rPr lang="en-US" altLang="en-US" sz="2000" dirty="0">
                <a:latin typeface="Alexandria"/>
              </a:rPr>
              <a:t>Failure Mode and Effects Analysis (FMEA</a:t>
            </a:r>
            <a:r>
              <a:rPr lang="en-US" altLang="en-US" sz="2000">
                <a:latin typeface="Alexandria"/>
              </a:rPr>
              <a:t>) is </a:t>
            </a:r>
            <a:r>
              <a:rPr lang="en-US" altLang="en-US" sz="2000" dirty="0">
                <a:latin typeface="Alexandria"/>
              </a:rPr>
              <a:t>essential for identifying risks and preventing future incidents. </a:t>
            </a:r>
          </a:p>
          <a:p>
            <a:pPr marL="457200" lvl="0" indent="-457200" algn="just" eaLnBrk="0" fontAlgn="base" hangingPunct="0">
              <a:lnSpc>
                <a:spcPct val="150000"/>
              </a:lnSpc>
              <a:spcBef>
                <a:spcPct val="0"/>
              </a:spcBef>
              <a:spcAft>
                <a:spcPct val="0"/>
              </a:spcAft>
              <a:buFont typeface="+mj-lt"/>
              <a:buAutoNum type="arabicPeriod" startAt="5"/>
            </a:pPr>
            <a:endParaRPr lang="en-US" altLang="en-US" sz="2000" dirty="0">
              <a:latin typeface="Alexandria"/>
            </a:endParaRPr>
          </a:p>
        </p:txBody>
      </p:sp>
      <p:pic>
        <p:nvPicPr>
          <p:cNvPr id="7" name="Graphic 21">
            <a:extLst>
              <a:ext uri="{FF2B5EF4-FFF2-40B4-BE49-F238E27FC236}">
                <a16:creationId xmlns:a16="http://schemas.microsoft.com/office/drawing/2014/main" id="{AB45B883-677E-CE72-7838-0A3CF2D7A3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8130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AA8E9A4-36DF-4799-A42E-4041063B7A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3400</TotalTime>
  <Words>1601</Words>
  <Application>Microsoft Office PowerPoint</Application>
  <PresentationFormat>Widescreen</PresentationFormat>
  <Paragraphs>239</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Courier New</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hisham mosly</cp:lastModifiedBy>
  <cp:revision>373</cp:revision>
  <dcterms:created xsi:type="dcterms:W3CDTF">2023-04-29T09:08:00Z</dcterms:created>
  <dcterms:modified xsi:type="dcterms:W3CDTF">2025-01-31T16:20:44Z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