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6"/>
  </p:notesMasterIdLst>
  <p:sldIdLst>
    <p:sldId id="480" r:id="rId5"/>
    <p:sldId id="551" r:id="rId6"/>
    <p:sldId id="303" r:id="rId7"/>
    <p:sldId id="541" r:id="rId8"/>
    <p:sldId id="635" r:id="rId9"/>
    <p:sldId id="704" r:id="rId10"/>
    <p:sldId id="705" r:id="rId11"/>
    <p:sldId id="703" r:id="rId12"/>
    <p:sldId id="707" r:id="rId13"/>
    <p:sldId id="708" r:id="rId14"/>
    <p:sldId id="709" r:id="rId15"/>
    <p:sldId id="710" r:id="rId16"/>
    <p:sldId id="711" r:id="rId17"/>
    <p:sldId id="712" r:id="rId18"/>
    <p:sldId id="713" r:id="rId19"/>
    <p:sldId id="715" r:id="rId20"/>
    <p:sldId id="714" r:id="rId21"/>
    <p:sldId id="716" r:id="rId22"/>
    <p:sldId id="717" r:id="rId23"/>
    <p:sldId id="718" r:id="rId24"/>
    <p:sldId id="719" r:id="rId25"/>
    <p:sldId id="720" r:id="rId26"/>
    <p:sldId id="721" r:id="rId27"/>
    <p:sldId id="722" r:id="rId28"/>
    <p:sldId id="723" r:id="rId29"/>
    <p:sldId id="740" r:id="rId30"/>
    <p:sldId id="724" r:id="rId31"/>
    <p:sldId id="725" r:id="rId32"/>
    <p:sldId id="726" r:id="rId33"/>
    <p:sldId id="727" r:id="rId34"/>
    <p:sldId id="728" r:id="rId35"/>
    <p:sldId id="731" r:id="rId36"/>
    <p:sldId id="732" r:id="rId37"/>
    <p:sldId id="734" r:id="rId38"/>
    <p:sldId id="735" r:id="rId39"/>
    <p:sldId id="737" r:id="rId40"/>
    <p:sldId id="738" r:id="rId41"/>
    <p:sldId id="739" r:id="rId42"/>
    <p:sldId id="552" r:id="rId43"/>
    <p:sldId id="529" r:id="rId44"/>
    <p:sldId id="349" r:id="rId45"/>
  </p:sldIdLst>
  <p:sldSz cx="12192000" cy="6858000"/>
  <p:notesSz cx="6858000" cy="9144000"/>
  <p:embeddedFontLst>
    <p:embeddedFont>
      <p:font typeface="Alexandria" pitchFamily="2" charset="-78"/>
      <p:regular r:id="rId47"/>
      <p:bold r:id="rId48"/>
    </p:embeddedFont>
    <p:embeddedFont>
      <p:font typeface="Roboto" panose="02000000000000000000" pitchFamily="2" charset="0"/>
      <p:regular r:id="rId49"/>
      <p:bold r:id="rId50"/>
      <p:italic r:id="rId51"/>
      <p:boldItalic r:id="rId5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1"/>
            <p14:sldId id="303"/>
            <p14:sldId id="541"/>
            <p14:sldId id="635"/>
            <p14:sldId id="704"/>
            <p14:sldId id="705"/>
            <p14:sldId id="703"/>
            <p14:sldId id="707"/>
            <p14:sldId id="708"/>
            <p14:sldId id="709"/>
            <p14:sldId id="710"/>
            <p14:sldId id="711"/>
            <p14:sldId id="712"/>
            <p14:sldId id="713"/>
            <p14:sldId id="715"/>
            <p14:sldId id="714"/>
            <p14:sldId id="716"/>
            <p14:sldId id="717"/>
            <p14:sldId id="718"/>
            <p14:sldId id="719"/>
            <p14:sldId id="720"/>
            <p14:sldId id="721"/>
            <p14:sldId id="722"/>
            <p14:sldId id="723"/>
            <p14:sldId id="740"/>
            <p14:sldId id="724"/>
            <p14:sldId id="725"/>
            <p14:sldId id="726"/>
            <p14:sldId id="727"/>
            <p14:sldId id="728"/>
            <p14:sldId id="731"/>
            <p14:sldId id="732"/>
            <p14:sldId id="734"/>
            <p14:sldId id="735"/>
            <p14:sldId id="737"/>
            <p14:sldId id="738"/>
            <p14:sldId id="739"/>
            <p14:sldId id="552"/>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49021F"/>
    <a:srgbClr val="F58221"/>
    <a:srgbClr val="FF6600"/>
    <a:srgbClr val="259F6C"/>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22" autoAdjust="0"/>
    <p:restoredTop sz="93595" autoAdjust="0"/>
  </p:normalViewPr>
  <p:slideViewPr>
    <p:cSldViewPr snapToGrid="0">
      <p:cViewPr varScale="1">
        <p:scale>
          <a:sx n="79" d="100"/>
          <a:sy n="79" d="100"/>
        </p:scale>
        <p:origin x="869"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font" Target="fonts/font5.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07-Nov-25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07-Nov-25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07-Nov-25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07-Nov-25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07-Nov-25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07-Nov-25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07-Nov-25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07-Nov-25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07-Nov-25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07-Nov-25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07-Nov-25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07-Nov-25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07-Nov-25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4.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15618" y="4127099"/>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936166" y="1753550"/>
            <a:ext cx="4426212"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الإبداع الإعلامي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السابعة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DGM333</a:t>
            </a:r>
            <a:endParaRPr lang="ar-SA" sz="2000" dirty="0">
              <a:latin typeface="Alexandria" charset="0"/>
              <a:cs typeface="Alexandria" charset="0"/>
            </a:endParaRP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680935" y="1593860"/>
            <a:ext cx="10622605" cy="5135317"/>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في المحاضرة</a:t>
            </a:r>
            <a:r>
              <a:rPr lang="en-US" b="1" dirty="0">
                <a:latin typeface="Alexandria" charset="0"/>
                <a:cs typeface="Alexandria" charset="0"/>
              </a:rPr>
              <a:t> </a:t>
            </a:r>
            <a:r>
              <a:rPr lang="ar-SA" b="1" dirty="0">
                <a:latin typeface="Alexandria" charset="0"/>
                <a:cs typeface="Alexandria" charset="0"/>
              </a:rPr>
              <a:t> السابقة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algn="just" rtl="1">
              <a:lnSpc>
                <a:spcPct val="200000"/>
              </a:lnSpc>
            </a:pPr>
            <a:r>
              <a:rPr lang="ar-SA" dirty="0">
                <a:latin typeface="Alexandria" charset="0"/>
                <a:cs typeface="Alexandria" charset="0"/>
              </a:rPr>
              <a:t>1. استكشفنا عالم الفيديو الرقمي المتطور، بدءاً من فهم أساسياته ومراحله، مروراً بتقنيات السرد القصصي والمرئي الإبداعي، وصولاً إلى التحديات والفرص التي يواجهها هذا المجال، وناقشنا أهمية التخطيط المسبق، مرحلة الإنتاج الفعلي، ومرحلة ما بعد الإنتاج، وكيف أن كل مرحلة تتطلب اهتماماً دقيقاً بالتفاصيل لضمان جودة المنتج النهائي.</a:t>
            </a:r>
          </a:p>
          <a:p>
            <a:pPr algn="just" rtl="1">
              <a:lnSpc>
                <a:spcPct val="200000"/>
              </a:lnSpc>
            </a:pPr>
            <a:r>
              <a:rPr lang="ar-SA" dirty="0">
                <a:latin typeface="Alexandria" charset="0"/>
                <a:cs typeface="Alexandria" charset="0"/>
              </a:rPr>
              <a:t>2. كما سلطنا الضوء على أهمية السرد القصصي الإبداعي، وكيف يمكن للقصة الجيدة أن تحول الفيديو من مجرد لقطات إلى تجربة مؤثرة وذات معنى، وتطرقنا إلى عناصر السرد المرئي، وكيف يمكن لهذه العناصر أن تعزز الرسالة البصرية وتجذب انتباه المشاهد، وتناولنا أيضاً التحديات الرئيسية التي تواجه منتجي الفيديو الرقمي، واستعرضنا أمثلة ناجحة لمحتوى الفيديو الإبداعي</a:t>
            </a:r>
            <a:r>
              <a:rPr lang="en-US" dirty="0">
                <a:latin typeface="Alexandria" charset="0"/>
                <a:cs typeface="Alexandria" charset="0"/>
              </a:rPr>
              <a:t>.</a:t>
            </a:r>
            <a:endParaRPr lang="ar-SA" dirty="0">
              <a:latin typeface="Alexandria" charset="0"/>
              <a:cs typeface="Alexandria" charset="0"/>
            </a:endParaRP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السابقة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6000" y="2762500"/>
            <a:ext cx="6096000" cy="1834926"/>
          </a:xfrm>
          <a:prstGeom prst="rect">
            <a:avLst/>
          </a:prstGeom>
          <a:noFill/>
        </p:spPr>
        <p:txBody>
          <a:bodyPr wrap="square" rtlCol="0">
            <a:spAutoFit/>
          </a:bodyPr>
          <a:lstStyle/>
          <a:p>
            <a:pPr algn="ctr" rtl="1">
              <a:lnSpc>
                <a:spcPct val="150000"/>
              </a:lnSpc>
            </a:pPr>
            <a:r>
              <a:rPr lang="ar-SA" sz="4000" b="1" dirty="0">
                <a:solidFill>
                  <a:srgbClr val="203E5F"/>
                </a:solidFill>
                <a:latin typeface="Alexandria" panose="020F0502020204030204" pitchFamily="2" charset="-78"/>
                <a:cs typeface="Alexandria" panose="020F0502020204030204" pitchFamily="2" charset="-78"/>
              </a:rPr>
              <a:t>بناء الهوية</a:t>
            </a:r>
          </a:p>
          <a:p>
            <a:pPr algn="ctr" rtl="1">
              <a:lnSpc>
                <a:spcPct val="150000"/>
              </a:lnSpc>
            </a:pPr>
            <a:r>
              <a:rPr lang="ar-SA" sz="4000" b="1" dirty="0">
                <a:solidFill>
                  <a:srgbClr val="203E5F"/>
                </a:solidFill>
                <a:latin typeface="Alexandria" panose="020F0502020204030204" pitchFamily="2" charset="-78"/>
                <a:cs typeface="Alexandria" panose="020F0502020204030204" pitchFamily="2" charset="-78"/>
              </a:rPr>
              <a:t> الإعلامية الإبداعية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3608963" y="1603586"/>
            <a:ext cx="8126172" cy="4131196"/>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بنهاية هذه المحاضرة سيكون الطلاب قادرين على:</a:t>
            </a:r>
          </a:p>
          <a:p>
            <a:pPr algn="just" rtl="1">
              <a:lnSpc>
                <a:spcPct val="250000"/>
              </a:lnSpc>
            </a:pPr>
            <a:r>
              <a:rPr lang="ar-SA" dirty="0">
                <a:latin typeface="Alexandria" charset="0"/>
                <a:cs typeface="Alexandria" charset="0"/>
              </a:rPr>
              <a:t>1. فهم مفهوم الهوية الإعلامية وأهميتها في البيئة الرقمية.</a:t>
            </a:r>
          </a:p>
          <a:p>
            <a:pPr algn="just" rtl="1">
              <a:lnSpc>
                <a:spcPct val="250000"/>
              </a:lnSpc>
            </a:pPr>
            <a:r>
              <a:rPr lang="ar-SA" dirty="0">
                <a:latin typeface="Alexandria" charset="0"/>
                <a:cs typeface="Alexandria" charset="0"/>
              </a:rPr>
              <a:t>2. تحديد عناصر الهوية البصرية والصوتية وتصميمها بشكل إبداعي. </a:t>
            </a:r>
          </a:p>
          <a:p>
            <a:pPr algn="just" rtl="1">
              <a:lnSpc>
                <a:spcPct val="250000"/>
              </a:lnSpc>
            </a:pPr>
            <a:r>
              <a:rPr lang="ar-SA" dirty="0">
                <a:latin typeface="Alexandria" charset="0"/>
                <a:cs typeface="Alexandria" charset="0"/>
              </a:rPr>
              <a:t>3. صياغة رسالة وقيم واضحة لهوية إعلامية قوية. </a:t>
            </a:r>
          </a:p>
          <a:p>
            <a:pPr algn="just" rtl="1">
              <a:lnSpc>
                <a:spcPct val="250000"/>
              </a:lnSpc>
            </a:pPr>
            <a:r>
              <a:rPr lang="ar-SA" dirty="0">
                <a:latin typeface="Alexandria" charset="0"/>
                <a:cs typeface="Alexandria" charset="0"/>
              </a:rPr>
              <a:t>4. تطبيق استراتيجيات للحفاظ على الاتساق عبر المنصات الرقمية المختلفة.</a:t>
            </a:r>
          </a:p>
          <a:p>
            <a:pPr algn="just" rtl="1">
              <a:lnSpc>
                <a:spcPct val="250000"/>
              </a:lnSpc>
            </a:pPr>
            <a:r>
              <a:rPr lang="ar-SA" dirty="0">
                <a:latin typeface="Alexandria" charset="0"/>
                <a:cs typeface="Alexandria" charset="0"/>
              </a:rPr>
              <a:t>5. بناء سمعة رقمية إيجابية وإدارة الأزمات بفعالية. </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78401" y="2351314"/>
            <a:ext cx="3126279" cy="3458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1026"/>
                                        </p:tgtEl>
                                        <p:attrNameLst>
                                          <p:attrName>style.visibility</p:attrName>
                                        </p:attrNameLst>
                                      </p:cBhvr>
                                      <p:to>
                                        <p:strVal val="visible"/>
                                      </p:to>
                                    </p:set>
                                    <p:animEffect transition="in" filter="fade">
                                      <p:cBhvr>
                                        <p:cTn id="37" dur="1000"/>
                                        <p:tgtEl>
                                          <p:spTgt spid="1026"/>
                                        </p:tgtEl>
                                      </p:cBhvr>
                                    </p:animEffect>
                                    <p:anim calcmode="lin" valueType="num">
                                      <p:cBhvr>
                                        <p:cTn id="38" dur="1000" fill="hold"/>
                                        <p:tgtEl>
                                          <p:spTgt spid="1026"/>
                                        </p:tgtEl>
                                        <p:attrNameLst>
                                          <p:attrName>ppt_x</p:attrName>
                                        </p:attrNameLst>
                                      </p:cBhvr>
                                      <p:tavLst>
                                        <p:tav tm="0">
                                          <p:val>
                                            <p:strVal val="#ppt_x"/>
                                          </p:val>
                                        </p:tav>
                                        <p:tav tm="100000">
                                          <p:val>
                                            <p:strVal val="#ppt_x"/>
                                          </p:val>
                                        </p:tav>
                                      </p:tavLst>
                                    </p:anim>
                                    <p:anim calcmode="lin" valueType="num">
                                      <p:cBhvr>
                                        <p:cTn id="3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A0FAA-8B28-593D-EFE8-6C4E75EC694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65B9619-6387-A551-F5D3-D4BB54AF7C05}"/>
              </a:ext>
            </a:extLst>
          </p:cNvPr>
          <p:cNvSpPr txBox="1"/>
          <p:nvPr/>
        </p:nvSpPr>
        <p:spPr>
          <a:xfrm>
            <a:off x="739302" y="1532065"/>
            <a:ext cx="10826334" cy="4750596"/>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الهوية الإعلامية</a:t>
            </a:r>
            <a:r>
              <a:rPr lang="en-US" dirty="0">
                <a:latin typeface="Alexandria" charset="0"/>
                <a:cs typeface="Alexandria" charset="0"/>
              </a:rPr>
              <a:t> </a:t>
            </a:r>
            <a:r>
              <a:rPr lang="ar-SA" dirty="0">
                <a:latin typeface="Alexandria" charset="0"/>
                <a:cs typeface="Alexandria" charset="0"/>
              </a:rPr>
              <a:t>بمثابة </a:t>
            </a:r>
            <a:r>
              <a:rPr lang="ar-SA" dirty="0">
                <a:solidFill>
                  <a:srgbClr val="C00000"/>
                </a:solidFill>
                <a:latin typeface="Alexandria" charset="0"/>
                <a:cs typeface="Alexandria" charset="0"/>
              </a:rPr>
              <a:t>البصمة الفريدة </a:t>
            </a:r>
            <a:r>
              <a:rPr lang="ar-SA" dirty="0">
                <a:latin typeface="Alexandria" charset="0"/>
                <a:cs typeface="Alexandria" charset="0"/>
              </a:rPr>
              <a:t>التي تميز فرداً، مؤسسة، أو علامة تجارية في المشهد الإعلامي الرقمي المزدحم، هي ليست مجرد شعار أو اسم، بل هي </a:t>
            </a:r>
            <a:r>
              <a:rPr lang="ar-SA" dirty="0">
                <a:solidFill>
                  <a:srgbClr val="C00000"/>
                </a:solidFill>
                <a:latin typeface="Alexandria" charset="0"/>
                <a:cs typeface="Alexandria" charset="0"/>
              </a:rPr>
              <a:t>مجموعة</a:t>
            </a:r>
            <a:r>
              <a:rPr lang="ar-SA" dirty="0">
                <a:latin typeface="Alexandria" charset="0"/>
                <a:cs typeface="Alexandria" charset="0"/>
              </a:rPr>
              <a:t> </a:t>
            </a:r>
            <a:r>
              <a:rPr lang="ar-SA" dirty="0">
                <a:solidFill>
                  <a:srgbClr val="C00000"/>
                </a:solidFill>
                <a:latin typeface="Alexandria" charset="0"/>
                <a:cs typeface="Alexandria" charset="0"/>
              </a:rPr>
              <a:t>متكاملة</a:t>
            </a:r>
            <a:r>
              <a:rPr lang="ar-SA" dirty="0">
                <a:latin typeface="Alexandria" charset="0"/>
                <a:cs typeface="Alexandria" charset="0"/>
              </a:rPr>
              <a:t> من </a:t>
            </a:r>
            <a:r>
              <a:rPr lang="ar-SA" dirty="0">
                <a:solidFill>
                  <a:srgbClr val="C00000"/>
                </a:solidFill>
                <a:latin typeface="Alexandria" charset="0"/>
                <a:cs typeface="Alexandria" charset="0"/>
              </a:rPr>
              <a:t>العناصر</a:t>
            </a:r>
            <a:r>
              <a:rPr lang="ar-SA" dirty="0">
                <a:latin typeface="Alexandria" charset="0"/>
                <a:cs typeface="Alexandria" charset="0"/>
              </a:rPr>
              <a:t> </a:t>
            </a:r>
            <a:r>
              <a:rPr lang="ar-SA" dirty="0">
                <a:solidFill>
                  <a:srgbClr val="C00000"/>
                </a:solidFill>
                <a:latin typeface="Alexandria" charset="0"/>
                <a:cs typeface="Alexandria" charset="0"/>
              </a:rPr>
              <a:t>المرئية</a:t>
            </a:r>
            <a:r>
              <a:rPr lang="ar-SA" dirty="0">
                <a:latin typeface="Alexandria" charset="0"/>
                <a:cs typeface="Alexandria" charset="0"/>
              </a:rPr>
              <a:t>، الصوتية، اللفظية، والسلوكية التي تعكس </a:t>
            </a:r>
            <a:r>
              <a:rPr lang="ar-SA" dirty="0">
                <a:solidFill>
                  <a:srgbClr val="C00000"/>
                </a:solidFill>
                <a:latin typeface="Alexandria" charset="0"/>
                <a:cs typeface="Alexandria" charset="0"/>
              </a:rPr>
              <a:t>جوهر الكيان</a:t>
            </a:r>
            <a:r>
              <a:rPr lang="ar-SA" dirty="0">
                <a:latin typeface="Alexandria" charset="0"/>
                <a:cs typeface="Alexandria" charset="0"/>
              </a:rPr>
              <a:t>، </a:t>
            </a:r>
            <a:r>
              <a:rPr lang="ar-SA" dirty="0">
                <a:solidFill>
                  <a:srgbClr val="C00000"/>
                </a:solidFill>
                <a:latin typeface="Alexandria" charset="0"/>
                <a:cs typeface="Alexandria" charset="0"/>
              </a:rPr>
              <a:t>قيمه</a:t>
            </a:r>
            <a:r>
              <a:rPr lang="ar-SA" dirty="0">
                <a:latin typeface="Alexandria" charset="0"/>
                <a:cs typeface="Alexandria" charset="0"/>
              </a:rPr>
              <a:t>، </a:t>
            </a:r>
            <a:r>
              <a:rPr lang="ar-SA" dirty="0">
                <a:solidFill>
                  <a:srgbClr val="C00000"/>
                </a:solidFill>
                <a:latin typeface="Alexandria" charset="0"/>
                <a:cs typeface="Alexandria" charset="0"/>
              </a:rPr>
              <a:t>ورسالته</a:t>
            </a:r>
            <a:r>
              <a:rPr lang="ar-SA" dirty="0">
                <a:latin typeface="Alexandria" charset="0"/>
                <a:cs typeface="Alexandria" charset="0"/>
              </a:rPr>
              <a:t>. </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يمكن تعريفها بأنها </a:t>
            </a:r>
            <a:r>
              <a:rPr lang="ar-SA" dirty="0">
                <a:solidFill>
                  <a:srgbClr val="C00000"/>
                </a:solidFill>
                <a:latin typeface="Alexandria" charset="0"/>
                <a:cs typeface="Alexandria" charset="0"/>
              </a:rPr>
              <a:t>الصورة</a:t>
            </a:r>
            <a:r>
              <a:rPr lang="ar-SA" dirty="0">
                <a:latin typeface="Alexandria" charset="0"/>
                <a:cs typeface="Alexandria" charset="0"/>
              </a:rPr>
              <a:t> </a:t>
            </a:r>
            <a:r>
              <a:rPr lang="ar-SA" dirty="0">
                <a:solidFill>
                  <a:srgbClr val="C00000"/>
                </a:solidFill>
                <a:latin typeface="Alexandria" charset="0"/>
                <a:cs typeface="Alexandria" charset="0"/>
              </a:rPr>
              <a:t>الذهنية</a:t>
            </a:r>
            <a:r>
              <a:rPr lang="ar-SA" dirty="0">
                <a:latin typeface="Alexandria" charset="0"/>
                <a:cs typeface="Alexandria" charset="0"/>
              </a:rPr>
              <a:t> التي تتكون لدى الجمهور عن هذا الكيان من خلال جميع نقاط الاتصال الإعلامية، وهنا في العصر الرقمي حيث تتعدد المنصات وتتزايد سرعة تدفق المعلومات، أصبحت الهوية الإعلامية أكثر أهمية من أي وقت مضى، فهي الأداة التي تمكن الكيانات من </a:t>
            </a:r>
            <a:r>
              <a:rPr lang="ar-SA" dirty="0">
                <a:solidFill>
                  <a:srgbClr val="C00000"/>
                </a:solidFill>
                <a:latin typeface="Alexandria" charset="0"/>
                <a:cs typeface="Alexandria" charset="0"/>
              </a:rPr>
              <a:t>التميز</a:t>
            </a:r>
            <a:r>
              <a:rPr lang="ar-SA" dirty="0">
                <a:latin typeface="Alexandria" charset="0"/>
                <a:cs typeface="Alexandria" charset="0"/>
              </a:rPr>
              <a:t> عن </a:t>
            </a:r>
            <a:r>
              <a:rPr lang="ar-SA" dirty="0">
                <a:solidFill>
                  <a:srgbClr val="C00000"/>
                </a:solidFill>
                <a:latin typeface="Alexandria" charset="0"/>
                <a:cs typeface="Alexandria" charset="0"/>
              </a:rPr>
              <a:t>المنافسين</a:t>
            </a:r>
            <a:r>
              <a:rPr lang="ar-SA" dirty="0">
                <a:latin typeface="Alexandria" charset="0"/>
                <a:cs typeface="Alexandria" charset="0"/>
              </a:rPr>
              <a:t>، بناء </a:t>
            </a:r>
            <a:r>
              <a:rPr lang="ar-SA" dirty="0">
                <a:solidFill>
                  <a:srgbClr val="C00000"/>
                </a:solidFill>
                <a:latin typeface="Alexandria" charset="0"/>
                <a:cs typeface="Alexandria" charset="0"/>
              </a:rPr>
              <a:t>الثقة</a:t>
            </a:r>
            <a:r>
              <a:rPr lang="ar-SA" dirty="0">
                <a:latin typeface="Alexandria" charset="0"/>
                <a:cs typeface="Alexandria" charset="0"/>
              </a:rPr>
              <a:t>، وخلق اتصال دائم مع الجمهور، وبدون هوية إعلامية واضحة ومميزة، يصبح من الصعب جداً جذب الانتباه، ترك انطباع، أو بناء ولاء في العالم الرقمي.</a:t>
            </a:r>
          </a:p>
        </p:txBody>
      </p:sp>
      <p:sp>
        <p:nvSpPr>
          <p:cNvPr id="24" name="Rectangle 23">
            <a:extLst>
              <a:ext uri="{FF2B5EF4-FFF2-40B4-BE49-F238E27FC236}">
                <a16:creationId xmlns:a16="http://schemas.microsoft.com/office/drawing/2014/main" id="{1862B6EB-7062-80F5-2E03-FC3AF6D09EF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C524DCF-977F-8673-2438-55E1DCD6731E}"/>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6F97049-91F7-A312-7501-FA56A4C0E3D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تعريف الهوية الإعلامية وأهميتها في العصر الرقمي</a:t>
            </a:r>
          </a:p>
        </p:txBody>
      </p:sp>
      <p:pic>
        <p:nvPicPr>
          <p:cNvPr id="17" name="Graphic 21">
            <a:extLst>
              <a:ext uri="{FF2B5EF4-FFF2-40B4-BE49-F238E27FC236}">
                <a16:creationId xmlns:a16="http://schemas.microsoft.com/office/drawing/2014/main" id="{20918682-23D5-AB86-E472-46CE69ABB4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8810191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3E304-B54C-CC25-61DA-7017D5DE74F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8467134-6FE9-5180-9F2B-2F1798002683}"/>
              </a:ext>
            </a:extLst>
          </p:cNvPr>
          <p:cNvSpPr txBox="1"/>
          <p:nvPr/>
        </p:nvSpPr>
        <p:spPr>
          <a:xfrm>
            <a:off x="3365771" y="1880583"/>
            <a:ext cx="8385242" cy="564898"/>
          </a:xfrm>
          <a:prstGeom prst="rect">
            <a:avLst/>
          </a:prstGeom>
          <a:noFill/>
        </p:spPr>
        <p:txBody>
          <a:bodyPr wrap="square" rtlCol="0">
            <a:spAutoFit/>
          </a:bodyPr>
          <a:lstStyle/>
          <a:p>
            <a:pPr algn="just" rtl="1">
              <a:lnSpc>
                <a:spcPct val="200000"/>
              </a:lnSpc>
            </a:pPr>
            <a:r>
              <a:rPr lang="ar-SA" b="1" dirty="0">
                <a:solidFill>
                  <a:srgbClr val="C00000"/>
                </a:solidFill>
                <a:latin typeface="Alexandria" charset="0"/>
                <a:cs typeface="Alexandria" charset="0"/>
              </a:rPr>
              <a:t>3. تكمن أهمية الهوية الإعلامية في العصر الرقمي في عدة جوانب أساسية:</a:t>
            </a:r>
          </a:p>
        </p:txBody>
      </p:sp>
      <p:sp>
        <p:nvSpPr>
          <p:cNvPr id="24" name="Rectangle 23">
            <a:extLst>
              <a:ext uri="{FF2B5EF4-FFF2-40B4-BE49-F238E27FC236}">
                <a16:creationId xmlns:a16="http://schemas.microsoft.com/office/drawing/2014/main" id="{2D12312C-B5DD-94F1-C075-B109F4B5B29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EB55C9C-F2E8-6DFF-70DD-E1B1416EA6B6}"/>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08EF666-CE86-89C9-A758-106FFA0ECD4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تعريف الهوية الإعلامية وأهميتها في العصر الرقمي</a:t>
            </a:r>
          </a:p>
        </p:txBody>
      </p:sp>
      <p:pic>
        <p:nvPicPr>
          <p:cNvPr id="17" name="Graphic 21">
            <a:extLst>
              <a:ext uri="{FF2B5EF4-FFF2-40B4-BE49-F238E27FC236}">
                <a16:creationId xmlns:a16="http://schemas.microsoft.com/office/drawing/2014/main" id="{2A4A8C8A-882B-645F-411B-063275853D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21CC91CA-849E-4EDD-2675-16D066DC5268}"/>
              </a:ext>
            </a:extLst>
          </p:cNvPr>
          <p:cNvSpPr txBox="1"/>
          <p:nvPr/>
        </p:nvSpPr>
        <p:spPr>
          <a:xfrm>
            <a:off x="191317" y="2579670"/>
            <a:ext cx="11273805" cy="2746265"/>
          </a:xfrm>
          <a:prstGeom prst="rect">
            <a:avLst/>
          </a:prstGeom>
          <a:noFill/>
        </p:spPr>
        <p:txBody>
          <a:bodyPr wrap="square">
            <a:spAutoFit/>
          </a:bodyPr>
          <a:lstStyle/>
          <a:p>
            <a:pPr algn="just" rtl="1">
              <a:lnSpc>
                <a:spcPct val="250000"/>
              </a:lnSpc>
            </a:pPr>
            <a:r>
              <a:rPr lang="ar-SA" b="1" dirty="0">
                <a:latin typeface="Alexandria" charset="0"/>
                <a:cs typeface="Alexandria" charset="0"/>
              </a:rPr>
              <a:t>أولاً</a:t>
            </a:r>
            <a:r>
              <a:rPr lang="ar-SA" dirty="0">
                <a:latin typeface="Alexandria" charset="0"/>
                <a:cs typeface="Alexandria" charset="0"/>
              </a:rPr>
              <a:t>، </a:t>
            </a:r>
            <a:r>
              <a:rPr lang="ar-SA" dirty="0">
                <a:solidFill>
                  <a:srgbClr val="C00000"/>
                </a:solidFill>
                <a:latin typeface="Alexandria" charset="0"/>
                <a:cs typeface="Alexandria" charset="0"/>
              </a:rPr>
              <a:t>تحقيق التميز والتفرد </a:t>
            </a:r>
            <a:r>
              <a:rPr lang="ar-SA" dirty="0">
                <a:latin typeface="Alexandria" charset="0"/>
                <a:cs typeface="Alexandria" charset="0"/>
              </a:rPr>
              <a:t>عبر إبراز الكيان وسط المنافسة وجعله مميزاً في ذاكرة الجمهور.</a:t>
            </a:r>
          </a:p>
          <a:p>
            <a:pPr algn="just" rtl="1">
              <a:lnSpc>
                <a:spcPct val="250000"/>
              </a:lnSpc>
            </a:pPr>
            <a:r>
              <a:rPr lang="ar-SA" b="1" dirty="0">
                <a:latin typeface="Alexandria" charset="0"/>
                <a:cs typeface="Alexandria" charset="0"/>
              </a:rPr>
              <a:t>ثانياً</a:t>
            </a:r>
            <a:r>
              <a:rPr lang="ar-SA" dirty="0">
                <a:latin typeface="Alexandria" charset="0"/>
                <a:cs typeface="Alexandria" charset="0"/>
              </a:rPr>
              <a:t>، </a:t>
            </a:r>
            <a:r>
              <a:rPr lang="ar-SA" dirty="0">
                <a:solidFill>
                  <a:srgbClr val="C00000"/>
                </a:solidFill>
                <a:latin typeface="Alexandria" charset="0"/>
                <a:cs typeface="Alexandria" charset="0"/>
              </a:rPr>
              <a:t>بناء الثقة والمصداقية </a:t>
            </a:r>
            <a:r>
              <a:rPr lang="ar-SA" dirty="0">
                <a:latin typeface="Alexandria" charset="0"/>
                <a:cs typeface="Alexandria" charset="0"/>
              </a:rPr>
              <a:t>من خلال هوية متسقة واحترافية تعكس الجدية والتنظيم، مما يعزز ثقة الجمهور.</a:t>
            </a:r>
          </a:p>
          <a:p>
            <a:pPr algn="just" rtl="1">
              <a:lnSpc>
                <a:spcPct val="250000"/>
              </a:lnSpc>
            </a:pPr>
            <a:r>
              <a:rPr lang="ar-SA" b="1" dirty="0">
                <a:latin typeface="Alexandria" charset="0"/>
                <a:cs typeface="Alexandria" charset="0"/>
              </a:rPr>
              <a:t>ثالثاً</a:t>
            </a:r>
            <a:r>
              <a:rPr lang="ar-SA" dirty="0">
                <a:latin typeface="Alexandria" charset="0"/>
                <a:cs typeface="Alexandria" charset="0"/>
              </a:rPr>
              <a:t>، </a:t>
            </a:r>
            <a:r>
              <a:rPr lang="ar-SA" dirty="0">
                <a:solidFill>
                  <a:srgbClr val="C00000"/>
                </a:solidFill>
                <a:latin typeface="Alexandria" charset="0"/>
                <a:cs typeface="Alexandria" charset="0"/>
              </a:rPr>
              <a:t>تعزيز الولاء والانتماء </a:t>
            </a:r>
            <a:r>
              <a:rPr lang="ar-SA" dirty="0">
                <a:latin typeface="Alexandria" charset="0"/>
                <a:cs typeface="Alexandria" charset="0"/>
              </a:rPr>
              <a:t>عندما تعبّر الهوية عن قيم الجمهور وتطلعاته فتجعلهم أكثر ارتباطاً بالكيان.</a:t>
            </a:r>
          </a:p>
          <a:p>
            <a:pPr algn="just" rtl="1">
              <a:lnSpc>
                <a:spcPct val="250000"/>
              </a:lnSpc>
            </a:pPr>
            <a:r>
              <a:rPr lang="ar-SA" b="1" dirty="0">
                <a:latin typeface="Alexandria" charset="0"/>
                <a:cs typeface="Alexandria" charset="0"/>
              </a:rPr>
              <a:t>رابعاً</a:t>
            </a:r>
            <a:r>
              <a:rPr lang="ar-SA" dirty="0">
                <a:latin typeface="Alexandria" charset="0"/>
                <a:cs typeface="Alexandria" charset="0"/>
              </a:rPr>
              <a:t>، </a:t>
            </a:r>
            <a:r>
              <a:rPr lang="ar-SA" dirty="0">
                <a:solidFill>
                  <a:srgbClr val="C00000"/>
                </a:solidFill>
                <a:latin typeface="Alexandria" charset="0"/>
                <a:cs typeface="Alexandria" charset="0"/>
              </a:rPr>
              <a:t>تسهيل التواصل </a:t>
            </a:r>
            <a:r>
              <a:rPr lang="ar-SA" dirty="0">
                <a:latin typeface="Alexandria" charset="0"/>
                <a:cs typeface="Alexandria" charset="0"/>
              </a:rPr>
              <a:t>بفضل وضوح الهوية الذي يساعد الجمهور على فهم الكيان ورسائله بسرعة وفعالية.</a:t>
            </a:r>
          </a:p>
        </p:txBody>
      </p:sp>
    </p:spTree>
    <p:extLst>
      <p:ext uri="{BB962C8B-B14F-4D97-AF65-F5344CB8AC3E}">
        <p14:creationId xmlns:p14="http://schemas.microsoft.com/office/powerpoint/2010/main" val="505470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BA9DA-6802-AC40-0AE4-F1B0194D54D5}"/>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2B4DEEB3-A4BC-DFB7-9B1E-EDB52A806BA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0759A98-C1BD-D51E-7EC4-93865341E5C7}"/>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5871E8E-9949-712A-83D7-6ADFBB72325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تعريف الهوية الإعلامية وأهميتها في العصر الرقمي</a:t>
            </a:r>
          </a:p>
        </p:txBody>
      </p:sp>
      <p:pic>
        <p:nvPicPr>
          <p:cNvPr id="17" name="Graphic 21">
            <a:extLst>
              <a:ext uri="{FF2B5EF4-FFF2-40B4-BE49-F238E27FC236}">
                <a16:creationId xmlns:a16="http://schemas.microsoft.com/office/drawing/2014/main" id="{967A5888-1F7E-5A6C-30AB-13FC708984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792240EB-3CDC-9603-8669-807A0A544A1E}"/>
              </a:ext>
            </a:extLst>
          </p:cNvPr>
          <p:cNvSpPr txBox="1"/>
          <p:nvPr/>
        </p:nvSpPr>
        <p:spPr>
          <a:xfrm>
            <a:off x="5165387" y="1532065"/>
            <a:ext cx="6409976"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4. لضمان فاعلية الهوية الإعلامية في العصر الرقمي، يجب أن تتميز </a:t>
            </a:r>
            <a:r>
              <a:rPr lang="ar-SA" dirty="0">
                <a:solidFill>
                  <a:srgbClr val="C00000"/>
                </a:solidFill>
                <a:latin typeface="Alexandria" charset="0"/>
                <a:cs typeface="Alexandria" charset="0"/>
              </a:rPr>
              <a:t>بالمرونة</a:t>
            </a:r>
            <a:r>
              <a:rPr lang="ar-SA" dirty="0">
                <a:latin typeface="Alexandria" charset="0"/>
                <a:cs typeface="Alexandria" charset="0"/>
              </a:rPr>
              <a:t> للتكيف مع التطورات والتغيرات دون فقدان جوهرها.</a:t>
            </a:r>
          </a:p>
          <a:p>
            <a:pPr algn="just" rtl="1">
              <a:lnSpc>
                <a:spcPct val="200000"/>
              </a:lnSpc>
            </a:pPr>
            <a:r>
              <a:rPr lang="ar-SA" dirty="0">
                <a:latin typeface="Alexandria" charset="0"/>
                <a:cs typeface="Alexandria" charset="0"/>
              </a:rPr>
              <a:t>5.كذلك يجب أن تكون </a:t>
            </a:r>
            <a:r>
              <a:rPr lang="ar-SA" dirty="0">
                <a:solidFill>
                  <a:srgbClr val="C00000"/>
                </a:solidFill>
                <a:latin typeface="Alexandria" charset="0"/>
                <a:cs typeface="Alexandria" charset="0"/>
              </a:rPr>
              <a:t>شاملة</a:t>
            </a:r>
            <a:r>
              <a:rPr lang="ar-SA" dirty="0">
                <a:latin typeface="Alexandria" charset="0"/>
                <a:cs typeface="Alexandria" charset="0"/>
              </a:rPr>
              <a:t> لكل جوانب الحضور الرقمي، من المنصات الاجتماعية إلى المواقع والتطبيقات، كما ينبغي أن تكون </a:t>
            </a:r>
            <a:r>
              <a:rPr lang="ar-SA" dirty="0">
                <a:solidFill>
                  <a:srgbClr val="C00000"/>
                </a:solidFill>
                <a:latin typeface="Alexandria" charset="0"/>
                <a:cs typeface="Alexandria" charset="0"/>
              </a:rPr>
              <a:t>أصيلة</a:t>
            </a:r>
            <a:r>
              <a:rPr lang="ar-SA" dirty="0">
                <a:latin typeface="Alexandria" charset="0"/>
                <a:cs typeface="Alexandria" charset="0"/>
              </a:rPr>
              <a:t> تعبّر بصدق عن قيم الكيان وهويته، </a:t>
            </a:r>
            <a:r>
              <a:rPr lang="ar-SA" dirty="0">
                <a:solidFill>
                  <a:srgbClr val="C00000"/>
                </a:solidFill>
                <a:latin typeface="Alexandria" charset="0"/>
                <a:cs typeface="Alexandria" charset="0"/>
              </a:rPr>
              <a:t>ومتسقة</a:t>
            </a:r>
            <a:r>
              <a:rPr lang="ar-SA" dirty="0">
                <a:latin typeface="Alexandria" charset="0"/>
                <a:cs typeface="Alexandria" charset="0"/>
              </a:rPr>
              <a:t> في تطبيقها عبر جميع القنوات.</a:t>
            </a:r>
          </a:p>
          <a:p>
            <a:pPr algn="just" rtl="1">
              <a:lnSpc>
                <a:spcPct val="200000"/>
              </a:lnSpc>
            </a:pPr>
            <a:r>
              <a:rPr lang="ar-SA" dirty="0">
                <a:latin typeface="Alexandria" charset="0"/>
                <a:cs typeface="Alexandria" charset="0"/>
              </a:rPr>
              <a:t>5. هذه السمات مجتمعة تجعل الهوية الإعلامية أداة استراتيجية قوية لتحقيق أهداف الكيان في البيئة الرقمية.</a:t>
            </a:r>
          </a:p>
        </p:txBody>
      </p:sp>
      <p:sp>
        <p:nvSpPr>
          <p:cNvPr id="4" name="TextBox 3">
            <a:extLst>
              <a:ext uri="{FF2B5EF4-FFF2-40B4-BE49-F238E27FC236}">
                <a16:creationId xmlns:a16="http://schemas.microsoft.com/office/drawing/2014/main" id="{9FCA5440-3F98-89C6-70AF-A4C8E20A3B1B}"/>
              </a:ext>
            </a:extLst>
          </p:cNvPr>
          <p:cNvSpPr txBox="1"/>
          <p:nvPr/>
        </p:nvSpPr>
        <p:spPr>
          <a:xfrm>
            <a:off x="-202944" y="2811380"/>
            <a:ext cx="3518981" cy="276999"/>
          </a:xfrm>
          <a:prstGeom prst="rect">
            <a:avLst/>
          </a:prstGeom>
          <a:noFill/>
        </p:spPr>
        <p:txBody>
          <a:bodyPr wrap="square">
            <a:spAutoFit/>
          </a:bodyPr>
          <a:lstStyle/>
          <a:p>
            <a:pPr algn="ctr"/>
            <a:r>
              <a:rPr lang="en-US" sz="1200" b="1" dirty="0"/>
              <a:t>mugtama.com/a/aj4g9PW7</a:t>
            </a:r>
          </a:p>
        </p:txBody>
      </p:sp>
      <p:sp>
        <p:nvSpPr>
          <p:cNvPr id="6" name="TextBox 5">
            <a:extLst>
              <a:ext uri="{FF2B5EF4-FFF2-40B4-BE49-F238E27FC236}">
                <a16:creationId xmlns:a16="http://schemas.microsoft.com/office/drawing/2014/main" id="{DB274CAD-D137-C359-2FC2-0D1BE3B71345}"/>
              </a:ext>
            </a:extLst>
          </p:cNvPr>
          <p:cNvSpPr txBox="1"/>
          <p:nvPr/>
        </p:nvSpPr>
        <p:spPr>
          <a:xfrm>
            <a:off x="616637" y="1970811"/>
            <a:ext cx="1879821" cy="704616"/>
          </a:xfrm>
          <a:prstGeom prst="rect">
            <a:avLst/>
          </a:prstGeom>
          <a:noFill/>
        </p:spPr>
        <p:txBody>
          <a:bodyPr wrap="square">
            <a:spAutoFit/>
          </a:bodyPr>
          <a:lstStyle/>
          <a:p>
            <a:pPr algn="ctr" rtl="1">
              <a:lnSpc>
                <a:spcPct val="150000"/>
              </a:lnSpc>
            </a:pPr>
            <a:r>
              <a:rPr lang="ar-SA" sz="1400" dirty="0">
                <a:solidFill>
                  <a:srgbClr val="002060"/>
                </a:solidFill>
                <a:latin typeface="Alexandria" charset="0"/>
                <a:cs typeface="Alexandria" charset="0"/>
              </a:rPr>
              <a:t>رابط مقال عن الهوية في العصر الرقمي</a:t>
            </a:r>
            <a:endParaRPr lang="en-US" sz="1400" dirty="0">
              <a:solidFill>
                <a:srgbClr val="002060"/>
              </a:solidFill>
            </a:endParaRPr>
          </a:p>
        </p:txBody>
      </p:sp>
      <p:pic>
        <p:nvPicPr>
          <p:cNvPr id="1026" name="Picture 2">
            <a:extLst>
              <a:ext uri="{FF2B5EF4-FFF2-40B4-BE49-F238E27FC236}">
                <a16:creationId xmlns:a16="http://schemas.microsoft.com/office/drawing/2014/main" id="{9D03F9DB-B3B2-2384-382B-F1EF0C27873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31543"/>
          <a:stretch>
            <a:fillRect/>
          </a:stretch>
        </p:blipFill>
        <p:spPr bwMode="auto">
          <a:xfrm>
            <a:off x="2844271" y="1767021"/>
            <a:ext cx="1879821" cy="15927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7E27A100-AAE1-F34C-D3F6-0481ECECF087}"/>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0255"/>
          <a:stretch>
            <a:fillRect/>
          </a:stretch>
        </p:blipFill>
        <p:spPr bwMode="auto">
          <a:xfrm>
            <a:off x="2844271" y="3779351"/>
            <a:ext cx="1879821" cy="23203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A746110-C84E-8B0F-F14F-B8D1B8606E15}"/>
              </a:ext>
            </a:extLst>
          </p:cNvPr>
          <p:cNvSpPr txBox="1"/>
          <p:nvPr/>
        </p:nvSpPr>
        <p:spPr>
          <a:xfrm>
            <a:off x="626363" y="4103523"/>
            <a:ext cx="1879821" cy="1027782"/>
          </a:xfrm>
          <a:prstGeom prst="rect">
            <a:avLst/>
          </a:prstGeom>
          <a:noFill/>
        </p:spPr>
        <p:txBody>
          <a:bodyPr wrap="square">
            <a:spAutoFit/>
          </a:bodyPr>
          <a:lstStyle/>
          <a:p>
            <a:pPr algn="ctr" rtl="1">
              <a:lnSpc>
                <a:spcPct val="150000"/>
              </a:lnSpc>
            </a:pPr>
            <a:r>
              <a:rPr lang="ar-SA" sz="1400" dirty="0">
                <a:solidFill>
                  <a:srgbClr val="002060"/>
                </a:solidFill>
                <a:latin typeface="Alexandria" charset="0"/>
                <a:cs typeface="Alexandria" charset="0"/>
              </a:rPr>
              <a:t>رابط مقال عن إعادة بناء الهوية الإعلامية في البيئة الرقمية</a:t>
            </a:r>
            <a:endParaRPr lang="en-US" sz="1400" dirty="0">
              <a:solidFill>
                <a:srgbClr val="002060"/>
              </a:solidFill>
            </a:endParaRPr>
          </a:p>
        </p:txBody>
      </p:sp>
      <p:sp>
        <p:nvSpPr>
          <p:cNvPr id="8" name="TextBox 7">
            <a:extLst>
              <a:ext uri="{FF2B5EF4-FFF2-40B4-BE49-F238E27FC236}">
                <a16:creationId xmlns:a16="http://schemas.microsoft.com/office/drawing/2014/main" id="{D5C97A68-A219-0DEE-0FED-9D128275C193}"/>
              </a:ext>
            </a:extLst>
          </p:cNvPr>
          <p:cNvSpPr txBox="1"/>
          <p:nvPr/>
        </p:nvSpPr>
        <p:spPr>
          <a:xfrm>
            <a:off x="494364" y="5239652"/>
            <a:ext cx="2138988" cy="461665"/>
          </a:xfrm>
          <a:prstGeom prst="rect">
            <a:avLst/>
          </a:prstGeom>
          <a:noFill/>
        </p:spPr>
        <p:txBody>
          <a:bodyPr wrap="square">
            <a:spAutoFit/>
          </a:bodyPr>
          <a:lstStyle/>
          <a:p>
            <a:pPr algn="ctr"/>
            <a:r>
              <a:rPr lang="en-US" sz="1200" b="1" dirty="0"/>
              <a:t>arabicmagazine.net/arabic/ArticleDetails.aspx?id=8222</a:t>
            </a:r>
          </a:p>
        </p:txBody>
      </p:sp>
    </p:spTree>
    <p:extLst>
      <p:ext uri="{BB962C8B-B14F-4D97-AF65-F5344CB8AC3E}">
        <p14:creationId xmlns:p14="http://schemas.microsoft.com/office/powerpoint/2010/main" val="3183307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fade">
                                      <p:cBhvr>
                                        <p:cTn id="27" dur="500"/>
                                        <p:tgtEl>
                                          <p:spTgt spid="102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028"/>
                                        </p:tgtEl>
                                        <p:attrNameLst>
                                          <p:attrName>style.visibility</p:attrName>
                                        </p:attrNameLst>
                                      </p:cBhvr>
                                      <p:to>
                                        <p:strVal val="visible"/>
                                      </p:to>
                                    </p:set>
                                    <p:animEffect transition="in" filter="fade">
                                      <p:cBhvr>
                                        <p:cTn id="38" dur="500"/>
                                        <p:tgtEl>
                                          <p:spTgt spid="102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4" grpId="0"/>
      <p:bldP spid="6"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86BAC-7FD4-0F36-386A-84FCEDCCDD64}"/>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AA495B7D-2C0F-AF0A-332E-8D87753DDB7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AEECD70-AB73-E7F1-3C8B-6A5BD8D8FF88}"/>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7F0223F-08EE-6529-B228-621D3E36F883}"/>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lnSpc>
                <a:spcPct val="150000"/>
              </a:lnSpc>
            </a:pPr>
            <a:r>
              <a:rPr lang="ar-SA" sz="3200" b="1" dirty="0">
                <a:solidFill>
                  <a:schemeClr val="bg1"/>
                </a:solidFill>
                <a:latin typeface="Alexandria" charset="0"/>
                <a:cs typeface="Alexandria" charset="0"/>
              </a:rPr>
              <a:t>عناصر الهوية البصرية و الصوتية</a:t>
            </a:r>
          </a:p>
          <a:p>
            <a:pPr marL="0" lvl="1" algn="ctr" rtl="1">
              <a:lnSpc>
                <a:spcPct val="150000"/>
              </a:lnSpc>
            </a:pPr>
            <a:r>
              <a:rPr lang="ar-SA" sz="3200" b="1" dirty="0">
                <a:solidFill>
                  <a:schemeClr val="bg1"/>
                </a:solidFill>
                <a:latin typeface="Alexandria" charset="0"/>
                <a:cs typeface="Alexandria" charset="0"/>
              </a:rPr>
              <a:t> في المنصات الرقمية</a:t>
            </a:r>
          </a:p>
        </p:txBody>
      </p:sp>
      <p:pic>
        <p:nvPicPr>
          <p:cNvPr id="17" name="Graphic 21">
            <a:extLst>
              <a:ext uri="{FF2B5EF4-FFF2-40B4-BE49-F238E27FC236}">
                <a16:creationId xmlns:a16="http://schemas.microsoft.com/office/drawing/2014/main" id="{FD5F3CF1-E68E-EC4E-C48D-25F2EBA297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337333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7699EE-D451-187B-FCEF-28C820BDD6CA}"/>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98F515B2-7EFB-59A3-EC11-BC2564E2B57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0D6DA4B-32C1-9A40-DE5B-AABE0A83096E}"/>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5A900F0-6F85-110E-3D1C-C2619366BB6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أولاً: الشعار والألوان </a:t>
            </a:r>
          </a:p>
        </p:txBody>
      </p:sp>
      <p:pic>
        <p:nvPicPr>
          <p:cNvPr id="17" name="Graphic 21">
            <a:extLst>
              <a:ext uri="{FF2B5EF4-FFF2-40B4-BE49-F238E27FC236}">
                <a16:creationId xmlns:a16="http://schemas.microsoft.com/office/drawing/2014/main" id="{85ECC909-D7AC-1C1E-B85D-182E2FC193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7104FD5B-B7D4-E39B-C88A-34112F345FEE}"/>
              </a:ext>
            </a:extLst>
          </p:cNvPr>
          <p:cNvSpPr txBox="1"/>
          <p:nvPr/>
        </p:nvSpPr>
        <p:spPr>
          <a:xfrm>
            <a:off x="3453319" y="1545764"/>
            <a:ext cx="8206042"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1. تُعد الهوية البصرية </a:t>
            </a:r>
            <a:r>
              <a:rPr lang="ar-SA" dirty="0">
                <a:solidFill>
                  <a:srgbClr val="C00000"/>
                </a:solidFill>
                <a:latin typeface="Alexandria" charset="0"/>
                <a:cs typeface="Alexandria" charset="0"/>
              </a:rPr>
              <a:t>أساس بناء الصورة الذهنية </a:t>
            </a:r>
            <a:r>
              <a:rPr lang="ar-SA" dirty="0">
                <a:latin typeface="Alexandria" charset="0"/>
                <a:cs typeface="Alexandria" charset="0"/>
              </a:rPr>
              <a:t>للكيان في المنصات الرقمية، إذ تترك الانطباع الأول والأطول لدى الجمهور. يبدأ ذلك من الشعار الذي يمثل الرمز الأوضح للكيان، ويجب أن يكون بسيطاً وسهل التمييز ويعبّر عن جوهره بوضوح.</a:t>
            </a:r>
          </a:p>
          <a:p>
            <a:pPr algn="just" rtl="1">
              <a:lnSpc>
                <a:spcPct val="200000"/>
              </a:lnSpc>
            </a:pPr>
            <a:r>
              <a:rPr lang="ar-SA" dirty="0">
                <a:latin typeface="Alexandria" charset="0"/>
                <a:cs typeface="Alexandria" charset="0"/>
              </a:rPr>
              <a:t>2. تؤدي </a:t>
            </a:r>
            <a:r>
              <a:rPr lang="ar-SA" dirty="0">
                <a:solidFill>
                  <a:srgbClr val="C00000"/>
                </a:solidFill>
                <a:latin typeface="Alexandria" charset="0"/>
                <a:cs typeface="Alexandria" charset="0"/>
              </a:rPr>
              <a:t>الألوان دوراً مهماً في التأثير النفسي والعاطفي </a:t>
            </a:r>
            <a:r>
              <a:rPr lang="ar-SA" dirty="0">
                <a:latin typeface="Alexandria" charset="0"/>
                <a:cs typeface="Alexandria" charset="0"/>
              </a:rPr>
              <a:t>على الجمهور، فهي ليست مجرد اختيار جمالي بل وسيلة لنقل القيم والمشاعر. لذا ينبغي اختيار ألوان متناغمة ومحدودة تُستخدم بثبات في جميع المواد البصرية.</a:t>
            </a:r>
          </a:p>
          <a:p>
            <a:pPr algn="just" rtl="1">
              <a:lnSpc>
                <a:spcPct val="200000"/>
              </a:lnSpc>
            </a:pPr>
            <a:r>
              <a:rPr lang="ar-SA" dirty="0">
                <a:latin typeface="Alexandria" charset="0"/>
                <a:cs typeface="Alexandria" charset="0"/>
              </a:rPr>
              <a:t>3. كما تسهم </a:t>
            </a:r>
            <a:r>
              <a:rPr lang="ar-SA" dirty="0">
                <a:solidFill>
                  <a:srgbClr val="C00000"/>
                </a:solidFill>
                <a:latin typeface="Alexandria" charset="0"/>
                <a:cs typeface="Alexandria" charset="0"/>
              </a:rPr>
              <a:t>الخطوط في تعزيز هوية الكيان</a:t>
            </a:r>
            <a:r>
              <a:rPr lang="ar-SA" dirty="0">
                <a:latin typeface="Alexandria" charset="0"/>
                <a:cs typeface="Alexandria" charset="0"/>
              </a:rPr>
              <a:t>، إذ تعكس شخصيته سواء كانت رسمية أو عصرية، ويجب أن تكون واضحة وسهلة القراءة. ومع الالتزام بالبساطة والاتساق في جميع العناصر، تتكوّن هوية بصرية قوية يسهل تذكّرها.</a:t>
            </a:r>
          </a:p>
        </p:txBody>
      </p:sp>
      <p:pic>
        <p:nvPicPr>
          <p:cNvPr id="2050" name="Picture 2">
            <a:extLst>
              <a:ext uri="{FF2B5EF4-FFF2-40B4-BE49-F238E27FC236}">
                <a16:creationId xmlns:a16="http://schemas.microsoft.com/office/drawing/2014/main" id="{5A18FB94-1F47-9501-A5C6-9EBB9EA852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6561" r="55115" b="13480"/>
          <a:stretch>
            <a:fillRect/>
          </a:stretch>
        </p:blipFill>
        <p:spPr bwMode="auto">
          <a:xfrm>
            <a:off x="607441" y="4127787"/>
            <a:ext cx="2346442" cy="178000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 name="Picture 2">
            <a:extLst>
              <a:ext uri="{FF2B5EF4-FFF2-40B4-BE49-F238E27FC236}">
                <a16:creationId xmlns:a16="http://schemas.microsoft.com/office/drawing/2014/main" id="{A42BDDC5-6C84-E9CC-0688-C8EFC93CEF4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705" b="2769"/>
          <a:stretch>
            <a:fillRect/>
          </a:stretch>
        </p:blipFill>
        <p:spPr bwMode="auto">
          <a:xfrm>
            <a:off x="607440" y="1801784"/>
            <a:ext cx="2346443" cy="22078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BF25F43-732A-F994-DF82-307643E442D0}"/>
              </a:ext>
            </a:extLst>
          </p:cNvPr>
          <p:cNvSpPr txBox="1"/>
          <p:nvPr/>
        </p:nvSpPr>
        <p:spPr>
          <a:xfrm>
            <a:off x="532639" y="6030413"/>
            <a:ext cx="2495683" cy="523220"/>
          </a:xfrm>
          <a:prstGeom prst="rect">
            <a:avLst/>
          </a:prstGeom>
          <a:noFill/>
        </p:spPr>
        <p:txBody>
          <a:bodyPr wrap="square">
            <a:spAutoFit/>
          </a:bodyPr>
          <a:lstStyle/>
          <a:p>
            <a:pPr algn="ctr"/>
            <a:r>
              <a:rPr lang="en-US" sz="1400" b="1" dirty="0"/>
              <a:t>fenonist.blogspot.com/2016/08/choosing-logo-colors.html</a:t>
            </a:r>
          </a:p>
        </p:txBody>
      </p:sp>
    </p:spTree>
    <p:extLst>
      <p:ext uri="{BB962C8B-B14F-4D97-AF65-F5344CB8AC3E}">
        <p14:creationId xmlns:p14="http://schemas.microsoft.com/office/powerpoint/2010/main" val="4142559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par>
                                <p:cTn id="28" presetID="10" presetClass="entr" presetSubtype="0" fill="hold" nodeType="withEffect">
                                  <p:stCondLst>
                                    <p:cond delay="0"/>
                                  </p:stCondLst>
                                  <p:childTnLst>
                                    <p:set>
                                      <p:cBhvr>
                                        <p:cTn id="29" dur="1" fill="hold">
                                          <p:stCondLst>
                                            <p:cond delay="0"/>
                                          </p:stCondLst>
                                        </p:cTn>
                                        <p:tgtEl>
                                          <p:spTgt spid="2050"/>
                                        </p:tgtEl>
                                        <p:attrNameLst>
                                          <p:attrName>style.visibility</p:attrName>
                                        </p:attrNameLst>
                                      </p:cBhvr>
                                      <p:to>
                                        <p:strVal val="visible"/>
                                      </p:to>
                                    </p:set>
                                    <p:animEffect transition="in" filter="fade">
                                      <p:cBhvr>
                                        <p:cTn id="30" dur="500"/>
                                        <p:tgtEl>
                                          <p:spTgt spid="205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448AF-296D-638B-DBFC-A4480547573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277506AA-075E-8CC5-F86C-76B7C54DBA7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EF68E99-1D17-4EE5-2737-E697A1D8DDCA}"/>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04EAA77-959E-ABA4-5870-C5676BCC570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ثانياً: الصور والرسوم</a:t>
            </a:r>
          </a:p>
        </p:txBody>
      </p:sp>
      <p:pic>
        <p:nvPicPr>
          <p:cNvPr id="17" name="Graphic 21">
            <a:extLst>
              <a:ext uri="{FF2B5EF4-FFF2-40B4-BE49-F238E27FC236}">
                <a16:creationId xmlns:a16="http://schemas.microsoft.com/office/drawing/2014/main" id="{FFE19B95-90DF-D743-5A4B-26B50A4A9D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F1FC2F6F-8466-BCBA-1757-53181B63B413}"/>
              </a:ext>
            </a:extLst>
          </p:cNvPr>
          <p:cNvSpPr txBox="1"/>
          <p:nvPr/>
        </p:nvSpPr>
        <p:spPr>
          <a:xfrm>
            <a:off x="3399392" y="1545764"/>
            <a:ext cx="8259970"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1. تُعد الصور والرسوم أدوات رئيسية في </a:t>
            </a:r>
            <a:r>
              <a:rPr lang="ar-SA" dirty="0">
                <a:solidFill>
                  <a:srgbClr val="C00000"/>
                </a:solidFill>
                <a:latin typeface="Alexandria" charset="0"/>
                <a:cs typeface="Alexandria" charset="0"/>
              </a:rPr>
              <a:t>التعبير عن شخصية الكيان </a:t>
            </a:r>
            <a:r>
              <a:rPr lang="ar-SA" dirty="0">
                <a:latin typeface="Alexandria" charset="0"/>
                <a:cs typeface="Alexandria" charset="0"/>
              </a:rPr>
              <a:t>ونقل رسالته بطريقة مؤثرة، فالاختيار الذكي للصور والرسوم يعزز الانطباع العام ويجذب الجمهور.</a:t>
            </a:r>
          </a:p>
          <a:p>
            <a:pPr algn="just" rtl="1">
              <a:lnSpc>
                <a:spcPct val="200000"/>
              </a:lnSpc>
            </a:pPr>
            <a:r>
              <a:rPr lang="ar-SA" dirty="0">
                <a:latin typeface="Alexandria" charset="0"/>
                <a:cs typeface="Alexandria" charset="0"/>
              </a:rPr>
              <a:t>2. ينبغي أن تكون الصور والرسوم </a:t>
            </a:r>
            <a:r>
              <a:rPr lang="ar-SA" dirty="0">
                <a:solidFill>
                  <a:srgbClr val="C00000"/>
                </a:solidFill>
                <a:latin typeface="Alexandria" charset="0"/>
                <a:cs typeface="Alexandria" charset="0"/>
              </a:rPr>
              <a:t>أصيلة ومعبّرة عن قيم الكيان</a:t>
            </a:r>
            <a:r>
              <a:rPr lang="ar-SA" dirty="0">
                <a:latin typeface="Alexandria" charset="0"/>
                <a:cs typeface="Alexandria" charset="0"/>
              </a:rPr>
              <a:t>، وأن تُستخدم بأسلوب بصري موحد من حيث الألوان والإضاءة وزوايا العرض، مما يخلق تجربة بصرية منسجمة.</a:t>
            </a:r>
          </a:p>
          <a:p>
            <a:pPr algn="just" rtl="1">
              <a:lnSpc>
                <a:spcPct val="200000"/>
              </a:lnSpc>
            </a:pPr>
            <a:r>
              <a:rPr lang="ar-SA" dirty="0">
                <a:latin typeface="Alexandria" charset="0"/>
                <a:cs typeface="Alexandria" charset="0"/>
              </a:rPr>
              <a:t>3. كما يمكن توظيف الرسوم التوضيحية والموشن جرافيك </a:t>
            </a:r>
            <a:r>
              <a:rPr lang="ar-SA" dirty="0">
                <a:solidFill>
                  <a:srgbClr val="C00000"/>
                </a:solidFill>
                <a:latin typeface="Alexandria" charset="0"/>
                <a:cs typeface="Alexandria" charset="0"/>
              </a:rPr>
              <a:t>لتبسيط الأفكار وإضافة حيوية للمحتوى،</a:t>
            </a:r>
            <a:r>
              <a:rPr lang="ar-SA" dirty="0">
                <a:latin typeface="Alexandria" charset="0"/>
                <a:cs typeface="Alexandria" charset="0"/>
              </a:rPr>
              <a:t> وعند استخدام السرد البصري والتنوع المدروس مع الحفاظ على الجودة والاتساق، تصبح هذه العناصر وسيلة فعالة لترسيخ الهوية البصرية.</a:t>
            </a:r>
          </a:p>
        </p:txBody>
      </p:sp>
      <p:sp>
        <p:nvSpPr>
          <p:cNvPr id="4" name="TextBox 3">
            <a:extLst>
              <a:ext uri="{FF2B5EF4-FFF2-40B4-BE49-F238E27FC236}">
                <a16:creationId xmlns:a16="http://schemas.microsoft.com/office/drawing/2014/main" id="{CFA1B150-E60B-E003-5DFA-7949C9D459A2}"/>
              </a:ext>
            </a:extLst>
          </p:cNvPr>
          <p:cNvSpPr txBox="1"/>
          <p:nvPr/>
        </p:nvSpPr>
        <p:spPr>
          <a:xfrm>
            <a:off x="151995" y="3552111"/>
            <a:ext cx="3129874" cy="307777"/>
          </a:xfrm>
          <a:prstGeom prst="rect">
            <a:avLst/>
          </a:prstGeom>
          <a:noFill/>
        </p:spPr>
        <p:txBody>
          <a:bodyPr wrap="square">
            <a:spAutoFit/>
          </a:bodyPr>
          <a:lstStyle/>
          <a:p>
            <a:pPr algn="ctr"/>
            <a:r>
              <a:rPr lang="en-US" sz="1400" dirty="0"/>
              <a:t>youtube.com/watch?v=NC6PR8GaOMM</a:t>
            </a:r>
          </a:p>
        </p:txBody>
      </p:sp>
      <p:sp>
        <p:nvSpPr>
          <p:cNvPr id="6" name="TextBox 5">
            <a:extLst>
              <a:ext uri="{FF2B5EF4-FFF2-40B4-BE49-F238E27FC236}">
                <a16:creationId xmlns:a16="http://schemas.microsoft.com/office/drawing/2014/main" id="{03F32A0D-7DBB-42AC-D313-5783B5391C2D}"/>
              </a:ext>
            </a:extLst>
          </p:cNvPr>
          <p:cNvSpPr txBox="1"/>
          <p:nvPr/>
        </p:nvSpPr>
        <p:spPr>
          <a:xfrm>
            <a:off x="661481" y="3244334"/>
            <a:ext cx="2110902" cy="307777"/>
          </a:xfrm>
          <a:prstGeom prst="rect">
            <a:avLst/>
          </a:prstGeom>
          <a:noFill/>
        </p:spPr>
        <p:txBody>
          <a:bodyPr wrap="square">
            <a:spAutoFit/>
          </a:bodyPr>
          <a:lstStyle/>
          <a:p>
            <a:pPr algn="ctr">
              <a:buNone/>
            </a:pPr>
            <a:r>
              <a:rPr lang="ar-SA" sz="1400" dirty="0">
                <a:latin typeface="Alexandria" charset="0"/>
                <a:cs typeface="Alexandria" charset="0"/>
              </a:rPr>
              <a:t>تكوين الصورة</a:t>
            </a:r>
          </a:p>
        </p:txBody>
      </p:sp>
      <p:pic>
        <p:nvPicPr>
          <p:cNvPr id="8" name="Picture 7">
            <a:extLst>
              <a:ext uri="{FF2B5EF4-FFF2-40B4-BE49-F238E27FC236}">
                <a16:creationId xmlns:a16="http://schemas.microsoft.com/office/drawing/2014/main" id="{23F13B3B-B22C-B6E7-79ED-A14C5BC29044}"/>
              </a:ext>
            </a:extLst>
          </p:cNvPr>
          <p:cNvPicPr>
            <a:picLocks noChangeAspect="1"/>
          </p:cNvPicPr>
          <p:nvPr/>
        </p:nvPicPr>
        <p:blipFill>
          <a:blip r:embed="rId3"/>
          <a:stretch>
            <a:fillRect/>
          </a:stretch>
        </p:blipFill>
        <p:spPr>
          <a:xfrm>
            <a:off x="151995" y="1607996"/>
            <a:ext cx="3129874" cy="15253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Box 9">
            <a:extLst>
              <a:ext uri="{FF2B5EF4-FFF2-40B4-BE49-F238E27FC236}">
                <a16:creationId xmlns:a16="http://schemas.microsoft.com/office/drawing/2014/main" id="{C2CC88CB-2DBE-CAF4-684F-484AA32EE5E2}"/>
              </a:ext>
            </a:extLst>
          </p:cNvPr>
          <p:cNvSpPr txBox="1"/>
          <p:nvPr/>
        </p:nvSpPr>
        <p:spPr>
          <a:xfrm>
            <a:off x="192526" y="6152736"/>
            <a:ext cx="3048811" cy="307777"/>
          </a:xfrm>
          <a:prstGeom prst="rect">
            <a:avLst/>
          </a:prstGeom>
          <a:noFill/>
        </p:spPr>
        <p:txBody>
          <a:bodyPr wrap="square">
            <a:spAutoFit/>
          </a:bodyPr>
          <a:lstStyle/>
          <a:p>
            <a:pPr algn="ctr"/>
            <a:r>
              <a:rPr lang="en-US" sz="1400" dirty="0"/>
              <a:t>youtube.com/watch?v=ZypyICpvQXY</a:t>
            </a:r>
          </a:p>
        </p:txBody>
      </p:sp>
      <p:pic>
        <p:nvPicPr>
          <p:cNvPr id="13" name="Picture 12">
            <a:extLst>
              <a:ext uri="{FF2B5EF4-FFF2-40B4-BE49-F238E27FC236}">
                <a16:creationId xmlns:a16="http://schemas.microsoft.com/office/drawing/2014/main" id="{59D3AA32-FD1B-7AAB-B467-949ACD04962A}"/>
              </a:ext>
            </a:extLst>
          </p:cNvPr>
          <p:cNvPicPr>
            <a:picLocks noChangeAspect="1"/>
          </p:cNvPicPr>
          <p:nvPr/>
        </p:nvPicPr>
        <p:blipFill>
          <a:blip r:embed="rId4"/>
          <a:stretch>
            <a:fillRect/>
          </a:stretch>
        </p:blipFill>
        <p:spPr>
          <a:xfrm>
            <a:off x="201509" y="4122416"/>
            <a:ext cx="3118856" cy="15253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5" name="TextBox 14">
            <a:extLst>
              <a:ext uri="{FF2B5EF4-FFF2-40B4-BE49-F238E27FC236}">
                <a16:creationId xmlns:a16="http://schemas.microsoft.com/office/drawing/2014/main" id="{34E6E2E1-54F8-BE5A-83C2-662F9D048167}"/>
              </a:ext>
            </a:extLst>
          </p:cNvPr>
          <p:cNvSpPr txBox="1"/>
          <p:nvPr/>
        </p:nvSpPr>
        <p:spPr>
          <a:xfrm>
            <a:off x="345120" y="5763153"/>
            <a:ext cx="2740768" cy="307777"/>
          </a:xfrm>
          <a:prstGeom prst="rect">
            <a:avLst/>
          </a:prstGeom>
          <a:noFill/>
        </p:spPr>
        <p:txBody>
          <a:bodyPr wrap="square">
            <a:spAutoFit/>
          </a:bodyPr>
          <a:lstStyle/>
          <a:p>
            <a:pPr algn="ctr">
              <a:buNone/>
            </a:pPr>
            <a:r>
              <a:rPr lang="ar-SA" sz="1400" dirty="0">
                <a:latin typeface="Alexandria" charset="0"/>
                <a:cs typeface="Alexandria" charset="0"/>
              </a:rPr>
              <a:t>تعلّم فن تصوير الأشخاص</a:t>
            </a:r>
          </a:p>
        </p:txBody>
      </p:sp>
    </p:spTree>
    <p:extLst>
      <p:ext uri="{BB962C8B-B14F-4D97-AF65-F5344CB8AC3E}">
        <p14:creationId xmlns:p14="http://schemas.microsoft.com/office/powerpoint/2010/main" val="2370172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C46AE-1264-1B02-1E6D-0C8128451EE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74A72E85-98C7-BCEE-0DF6-9E55CE5C001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D1908B5-29B6-2B9D-67CC-5F971A77A5C0}"/>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172F893-855D-AE89-7E94-F282BE34AF3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ثالثاً: النبرة والموسيقى</a:t>
            </a:r>
          </a:p>
        </p:txBody>
      </p:sp>
      <p:pic>
        <p:nvPicPr>
          <p:cNvPr id="17" name="Graphic 21">
            <a:extLst>
              <a:ext uri="{FF2B5EF4-FFF2-40B4-BE49-F238E27FC236}">
                <a16:creationId xmlns:a16="http://schemas.microsoft.com/office/drawing/2014/main" id="{A8A8F8FA-59CA-5F4D-D95B-B0B1F8D9B0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EBA4D546-4717-FBF9-CCB2-3545BA18FB2F}"/>
              </a:ext>
            </a:extLst>
          </p:cNvPr>
          <p:cNvSpPr txBox="1"/>
          <p:nvPr/>
        </p:nvSpPr>
        <p:spPr>
          <a:xfrm>
            <a:off x="4426085" y="1545764"/>
            <a:ext cx="7233276"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1. الهوية الصوتية أصبحت جزءاً مهماً من تجربة الجمهور مع الكيان، إذ تسهم في بناء الانطباع وتعزيز الارتباط العاطفي، تبدأ من </a:t>
            </a:r>
            <a:r>
              <a:rPr lang="ar-SA" dirty="0">
                <a:solidFill>
                  <a:srgbClr val="C00000"/>
                </a:solidFill>
                <a:latin typeface="Alexandria" charset="0"/>
                <a:cs typeface="Alexandria" charset="0"/>
              </a:rPr>
              <a:t>النبرة الصوتية</a:t>
            </a:r>
            <a:r>
              <a:rPr lang="ar-SA" dirty="0">
                <a:latin typeface="Alexandria" charset="0"/>
                <a:cs typeface="Alexandria" charset="0"/>
              </a:rPr>
              <a:t> التي تعكس شخصية الكيان، سواء كانت رسمية أو ودية أو حماسية.</a:t>
            </a:r>
          </a:p>
          <a:p>
            <a:pPr algn="just" rtl="1">
              <a:lnSpc>
                <a:spcPct val="200000"/>
              </a:lnSpc>
            </a:pPr>
            <a:r>
              <a:rPr lang="ar-SA" dirty="0">
                <a:latin typeface="Alexandria" charset="0"/>
                <a:cs typeface="Alexandria" charset="0"/>
              </a:rPr>
              <a:t>2. الموسيقى عنصر محوري في نقل المشاعر وإبراز </a:t>
            </a:r>
            <a:r>
              <a:rPr lang="ar-SA" dirty="0">
                <a:solidFill>
                  <a:srgbClr val="C00000"/>
                </a:solidFill>
                <a:latin typeface="Alexandria" charset="0"/>
                <a:cs typeface="Alexandria" charset="0"/>
              </a:rPr>
              <a:t>هوية الكيان السمعية،</a:t>
            </a:r>
            <a:r>
              <a:rPr lang="ar-SA" dirty="0">
                <a:latin typeface="Alexandria" charset="0"/>
                <a:cs typeface="Alexandria" charset="0"/>
              </a:rPr>
              <a:t> ويُستحسن اختيار ألحان مميزة تُستخدم باستمرار في المواد الصوتية والمرئية لتعزيز التعرف على العلامة.</a:t>
            </a:r>
          </a:p>
          <a:p>
            <a:pPr algn="just" rtl="1">
              <a:lnSpc>
                <a:spcPct val="200000"/>
              </a:lnSpc>
            </a:pPr>
            <a:r>
              <a:rPr lang="ar-SA" dirty="0">
                <a:latin typeface="Alexandria" charset="0"/>
                <a:cs typeface="Alexandria" charset="0"/>
              </a:rPr>
              <a:t>3. كما تسهم </a:t>
            </a:r>
            <a:r>
              <a:rPr lang="ar-SA" dirty="0">
                <a:solidFill>
                  <a:srgbClr val="C00000"/>
                </a:solidFill>
                <a:latin typeface="Alexandria" charset="0"/>
                <a:cs typeface="Alexandria" charset="0"/>
              </a:rPr>
              <a:t>المؤثرات الصوتية</a:t>
            </a:r>
            <a:r>
              <a:rPr lang="ar-SA" dirty="0">
                <a:latin typeface="Alexandria" charset="0"/>
                <a:cs typeface="Alexandria" charset="0"/>
              </a:rPr>
              <a:t> في إضافة الواقعية والحيوية للمحتوى، ويجب توظيفها بدقة واتساق مع بقية العناصر، لتشكيل تجربة سمعية متكاملة تميز الكيان في ذهن الجمهور.</a:t>
            </a:r>
          </a:p>
        </p:txBody>
      </p:sp>
      <p:sp>
        <p:nvSpPr>
          <p:cNvPr id="4" name="TextBox 3">
            <a:extLst>
              <a:ext uri="{FF2B5EF4-FFF2-40B4-BE49-F238E27FC236}">
                <a16:creationId xmlns:a16="http://schemas.microsoft.com/office/drawing/2014/main" id="{70F73416-4255-14CF-7210-F663DC84F939}"/>
              </a:ext>
            </a:extLst>
          </p:cNvPr>
          <p:cNvSpPr txBox="1"/>
          <p:nvPr/>
        </p:nvSpPr>
        <p:spPr>
          <a:xfrm>
            <a:off x="369465" y="3961772"/>
            <a:ext cx="3548165" cy="307777"/>
          </a:xfrm>
          <a:prstGeom prst="rect">
            <a:avLst/>
          </a:prstGeom>
          <a:noFill/>
        </p:spPr>
        <p:txBody>
          <a:bodyPr wrap="square">
            <a:spAutoFit/>
          </a:bodyPr>
          <a:lstStyle/>
          <a:p>
            <a:pPr algn="ctr"/>
            <a:r>
              <a:rPr lang="en-US" sz="1400" dirty="0"/>
              <a:t>youtube.com/</a:t>
            </a:r>
            <a:r>
              <a:rPr lang="en-US" sz="1400" dirty="0" err="1"/>
              <a:t>watch?v</a:t>
            </a:r>
            <a:r>
              <a:rPr lang="en-US" sz="1400" dirty="0"/>
              <a:t>=jRO2mlkReII</a:t>
            </a:r>
          </a:p>
        </p:txBody>
      </p:sp>
      <p:sp>
        <p:nvSpPr>
          <p:cNvPr id="6" name="TextBox 5">
            <a:extLst>
              <a:ext uri="{FF2B5EF4-FFF2-40B4-BE49-F238E27FC236}">
                <a16:creationId xmlns:a16="http://schemas.microsoft.com/office/drawing/2014/main" id="{D61792BC-0683-B3EF-BED2-29A681D01BF9}"/>
              </a:ext>
            </a:extLst>
          </p:cNvPr>
          <p:cNvSpPr txBox="1"/>
          <p:nvPr/>
        </p:nvSpPr>
        <p:spPr>
          <a:xfrm>
            <a:off x="513263" y="3653995"/>
            <a:ext cx="3209814" cy="307777"/>
          </a:xfrm>
          <a:prstGeom prst="rect">
            <a:avLst/>
          </a:prstGeom>
        </p:spPr>
        <p:txBody>
          <a:bodyPr wrap="square">
            <a:spAutoFit/>
          </a:bodyPr>
          <a:lstStyle/>
          <a:p>
            <a:pPr algn="ctr">
              <a:buNone/>
            </a:pPr>
            <a:r>
              <a:rPr lang="ar-SA" sz="1400" dirty="0">
                <a:latin typeface="Alexandria" charset="0"/>
                <a:cs typeface="Alexandria" charset="0"/>
              </a:rPr>
              <a:t>طيران الرياض يُطلق هويته الصوتية</a:t>
            </a:r>
          </a:p>
        </p:txBody>
      </p:sp>
      <p:pic>
        <p:nvPicPr>
          <p:cNvPr id="8" name="Picture 7">
            <a:extLst>
              <a:ext uri="{FF2B5EF4-FFF2-40B4-BE49-F238E27FC236}">
                <a16:creationId xmlns:a16="http://schemas.microsoft.com/office/drawing/2014/main" id="{E9325B9D-E3A0-51CB-6929-4C5E82ADBA5D}"/>
              </a:ext>
            </a:extLst>
          </p:cNvPr>
          <p:cNvPicPr>
            <a:picLocks noChangeAspect="1"/>
          </p:cNvPicPr>
          <p:nvPr/>
        </p:nvPicPr>
        <p:blipFill>
          <a:blip r:embed="rId3"/>
          <a:stretch>
            <a:fillRect/>
          </a:stretch>
        </p:blipFill>
        <p:spPr>
          <a:xfrm>
            <a:off x="471975" y="1617519"/>
            <a:ext cx="3445655" cy="19115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Picture 9">
            <a:extLst>
              <a:ext uri="{FF2B5EF4-FFF2-40B4-BE49-F238E27FC236}">
                <a16:creationId xmlns:a16="http://schemas.microsoft.com/office/drawing/2014/main" id="{7D621AEF-1E99-1C2F-53CA-CABB84F21DA1}"/>
              </a:ext>
            </a:extLst>
          </p:cNvPr>
          <p:cNvPicPr>
            <a:picLocks noChangeAspect="1"/>
          </p:cNvPicPr>
          <p:nvPr/>
        </p:nvPicPr>
        <p:blipFill>
          <a:blip r:embed="rId4"/>
          <a:stretch>
            <a:fillRect/>
          </a:stretch>
        </p:blipFill>
        <p:spPr>
          <a:xfrm>
            <a:off x="532639" y="4394500"/>
            <a:ext cx="3284785" cy="160206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2" name="TextBox 11">
            <a:extLst>
              <a:ext uri="{FF2B5EF4-FFF2-40B4-BE49-F238E27FC236}">
                <a16:creationId xmlns:a16="http://schemas.microsoft.com/office/drawing/2014/main" id="{CA503794-D9E0-8F46-3646-CFEA3AC698B5}"/>
              </a:ext>
            </a:extLst>
          </p:cNvPr>
          <p:cNvSpPr txBox="1"/>
          <p:nvPr/>
        </p:nvSpPr>
        <p:spPr>
          <a:xfrm>
            <a:off x="369465" y="6423884"/>
            <a:ext cx="3548165" cy="307777"/>
          </a:xfrm>
          <a:prstGeom prst="rect">
            <a:avLst/>
          </a:prstGeom>
          <a:noFill/>
        </p:spPr>
        <p:txBody>
          <a:bodyPr wrap="square">
            <a:spAutoFit/>
          </a:bodyPr>
          <a:lstStyle/>
          <a:p>
            <a:pPr algn="ctr"/>
            <a:r>
              <a:rPr lang="en-US" sz="1400" dirty="0"/>
              <a:t>youtube.com/</a:t>
            </a:r>
            <a:r>
              <a:rPr lang="en-US" sz="1400" dirty="0" err="1"/>
              <a:t>watch?v</a:t>
            </a:r>
            <a:r>
              <a:rPr lang="en-US" sz="1400" dirty="0"/>
              <a:t>=</a:t>
            </a:r>
            <a:r>
              <a:rPr lang="en-US" sz="1400" dirty="0" err="1"/>
              <a:t>NXIVrQsMWzw</a:t>
            </a:r>
            <a:endParaRPr lang="en-US" sz="1400" dirty="0"/>
          </a:p>
        </p:txBody>
      </p:sp>
      <p:sp>
        <p:nvSpPr>
          <p:cNvPr id="13" name="TextBox 12">
            <a:extLst>
              <a:ext uri="{FF2B5EF4-FFF2-40B4-BE49-F238E27FC236}">
                <a16:creationId xmlns:a16="http://schemas.microsoft.com/office/drawing/2014/main" id="{D973A55B-3E41-41D0-93F6-41C0B04E9702}"/>
              </a:ext>
            </a:extLst>
          </p:cNvPr>
          <p:cNvSpPr txBox="1"/>
          <p:nvPr/>
        </p:nvSpPr>
        <p:spPr>
          <a:xfrm>
            <a:off x="513263" y="6116107"/>
            <a:ext cx="3209814" cy="307777"/>
          </a:xfrm>
          <a:prstGeom prst="rect">
            <a:avLst/>
          </a:prstGeom>
        </p:spPr>
        <p:txBody>
          <a:bodyPr wrap="square">
            <a:spAutoFit/>
          </a:bodyPr>
          <a:lstStyle/>
          <a:p>
            <a:pPr algn="ctr">
              <a:buNone/>
            </a:pPr>
            <a:r>
              <a:rPr lang="ar-SA" sz="1400" dirty="0">
                <a:latin typeface="Alexandria" charset="0"/>
                <a:cs typeface="Alexandria" charset="0"/>
              </a:rPr>
              <a:t>الهوية الصوتية لمطارات عمان</a:t>
            </a:r>
          </a:p>
        </p:txBody>
      </p:sp>
    </p:spTree>
    <p:extLst>
      <p:ext uri="{BB962C8B-B14F-4D97-AF65-F5344CB8AC3E}">
        <p14:creationId xmlns:p14="http://schemas.microsoft.com/office/powerpoint/2010/main" val="738729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4" grpId="0"/>
      <p:bldP spid="6" grpId="0"/>
      <p:bldP spid="12" grpId="0"/>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0AF381-1B4F-0BD4-0E80-895872FB1288}"/>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2833EF74-32FB-AB77-2BEB-B187966B9DE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8963A8D-D5F1-B575-99D9-076F003010F1}"/>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9ABF0D1-9BF7-F7D6-995A-D0E08B9DBE7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رابعاً: الصوت والمؤثرات الصوتية</a:t>
            </a:r>
          </a:p>
        </p:txBody>
      </p:sp>
      <p:pic>
        <p:nvPicPr>
          <p:cNvPr id="17" name="Graphic 21">
            <a:extLst>
              <a:ext uri="{FF2B5EF4-FFF2-40B4-BE49-F238E27FC236}">
                <a16:creationId xmlns:a16="http://schemas.microsoft.com/office/drawing/2014/main" id="{571B5321-2846-C3A0-0037-49DFAEA54E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99AC7E47-8832-4C93-9FD4-2824484C1521}"/>
              </a:ext>
            </a:extLst>
          </p:cNvPr>
          <p:cNvSpPr txBox="1"/>
          <p:nvPr/>
        </p:nvSpPr>
        <p:spPr>
          <a:xfrm>
            <a:off x="4192621" y="1545764"/>
            <a:ext cx="7466740"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1. </a:t>
            </a:r>
            <a:r>
              <a:rPr lang="ar-SA" dirty="0">
                <a:solidFill>
                  <a:srgbClr val="C00000"/>
                </a:solidFill>
                <a:latin typeface="Alexandria" charset="0"/>
                <a:cs typeface="Alexandria" charset="0"/>
              </a:rPr>
              <a:t>الصوت البشري والمؤثرات الصوتية</a:t>
            </a:r>
            <a:r>
              <a:rPr lang="ar-SA" dirty="0">
                <a:latin typeface="Alexandria" charset="0"/>
                <a:cs typeface="Alexandria" charset="0"/>
              </a:rPr>
              <a:t> يشكلان جوهر الهوية السمعية للكيان، إذ يساعدان في نقل الرسالة وإثارة المشاعر، اختيار الصوت المناسب يجب أن يعبّر عن شخصية الكيان ويكون واضحاً ومريحاً للمستمع.</a:t>
            </a:r>
          </a:p>
          <a:p>
            <a:pPr algn="just" rtl="1">
              <a:lnSpc>
                <a:spcPct val="200000"/>
              </a:lnSpc>
            </a:pPr>
            <a:r>
              <a:rPr lang="ar-SA" dirty="0">
                <a:latin typeface="Alexandria" charset="0"/>
                <a:cs typeface="Alexandria" charset="0"/>
              </a:rPr>
              <a:t>2. تُستخدم </a:t>
            </a:r>
            <a:r>
              <a:rPr lang="ar-SA" dirty="0">
                <a:solidFill>
                  <a:srgbClr val="C00000"/>
                </a:solidFill>
                <a:latin typeface="Alexandria" charset="0"/>
                <a:cs typeface="Alexandria" charset="0"/>
              </a:rPr>
              <a:t>المؤثرات الصوتية لإغناء التجربة السمعية</a:t>
            </a:r>
            <a:r>
              <a:rPr lang="ar-SA" dirty="0">
                <a:latin typeface="Alexandria" charset="0"/>
                <a:cs typeface="Alexandria" charset="0"/>
              </a:rPr>
              <a:t>، سواء كانت أصواتاً واقعية أو مصممة خصيصاً، على أن تكون متناسقة مع السياق وتعزز المعنى دون تشتيت الانتباه.</a:t>
            </a:r>
          </a:p>
          <a:p>
            <a:pPr algn="just" rtl="1">
              <a:lnSpc>
                <a:spcPct val="200000"/>
              </a:lnSpc>
            </a:pPr>
            <a:r>
              <a:rPr lang="ar-SA" dirty="0">
                <a:latin typeface="Alexandria" charset="0"/>
                <a:cs typeface="Alexandria" charset="0"/>
              </a:rPr>
              <a:t>3. لضمان </a:t>
            </a:r>
            <a:r>
              <a:rPr lang="ar-SA" dirty="0">
                <a:solidFill>
                  <a:srgbClr val="C00000"/>
                </a:solidFill>
                <a:latin typeface="Alexandria" charset="0"/>
                <a:cs typeface="Alexandria" charset="0"/>
              </a:rPr>
              <a:t>التميز</a:t>
            </a:r>
            <a:r>
              <a:rPr lang="ar-SA" dirty="0">
                <a:latin typeface="Alexandria" charset="0"/>
                <a:cs typeface="Alexandria" charset="0"/>
              </a:rPr>
              <a:t>، يجب تنسيق الصوت مع الصورة بإيقاع دقيق، والحفاظ على الأصالة والمرونة في الأسلوب، لتظل الهوية الصوتية قادرة على التكيف مع مختلف المنصات مع بقاء طابعها الفريد.</a:t>
            </a:r>
          </a:p>
        </p:txBody>
      </p:sp>
      <p:sp>
        <p:nvSpPr>
          <p:cNvPr id="4" name="TextBox 3">
            <a:extLst>
              <a:ext uri="{FF2B5EF4-FFF2-40B4-BE49-F238E27FC236}">
                <a16:creationId xmlns:a16="http://schemas.microsoft.com/office/drawing/2014/main" id="{4F2B20F3-085C-51AE-6572-184254A86B4B}"/>
              </a:ext>
            </a:extLst>
          </p:cNvPr>
          <p:cNvSpPr txBox="1"/>
          <p:nvPr/>
        </p:nvSpPr>
        <p:spPr>
          <a:xfrm>
            <a:off x="792485" y="6357915"/>
            <a:ext cx="2153049" cy="369332"/>
          </a:xfrm>
          <a:prstGeom prst="rect">
            <a:avLst/>
          </a:prstGeom>
          <a:noFill/>
        </p:spPr>
        <p:txBody>
          <a:bodyPr wrap="square">
            <a:spAutoFit/>
          </a:bodyPr>
          <a:lstStyle/>
          <a:p>
            <a:pPr algn="ctr"/>
            <a:r>
              <a:rPr lang="en-US" dirty="0"/>
              <a:t>adobe.com</a:t>
            </a:r>
          </a:p>
        </p:txBody>
      </p:sp>
      <p:pic>
        <p:nvPicPr>
          <p:cNvPr id="3074" name="Picture 2">
            <a:extLst>
              <a:ext uri="{FF2B5EF4-FFF2-40B4-BE49-F238E27FC236}">
                <a16:creationId xmlns:a16="http://schemas.microsoft.com/office/drawing/2014/main" id="{CCC0EE39-56DE-2F9D-B33A-DEF5DCCAB1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039" y="4671711"/>
            <a:ext cx="2857500" cy="16002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EF6616A4-DCAB-9E3F-EDF1-8B50010DB2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6079" y="1614422"/>
            <a:ext cx="2162175" cy="21145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D7E4BA3-6B40-D4E1-1049-D7474247FCD2}"/>
              </a:ext>
            </a:extLst>
          </p:cNvPr>
          <p:cNvSpPr txBox="1"/>
          <p:nvPr/>
        </p:nvSpPr>
        <p:spPr>
          <a:xfrm>
            <a:off x="107005" y="3748428"/>
            <a:ext cx="3774332" cy="792076"/>
          </a:xfrm>
          <a:prstGeom prst="rect">
            <a:avLst/>
          </a:prstGeom>
          <a:noFill/>
        </p:spPr>
        <p:txBody>
          <a:bodyPr wrap="square">
            <a:spAutoFit/>
          </a:bodyPr>
          <a:lstStyle/>
          <a:p>
            <a:pPr algn="ctr" rtl="1">
              <a:lnSpc>
                <a:spcPct val="150000"/>
              </a:lnSpc>
            </a:pPr>
            <a:r>
              <a:rPr lang="ar-SA" sz="1600" dirty="0">
                <a:latin typeface="Alexandria" charset="0"/>
                <a:cs typeface="Alexandria" charset="0"/>
              </a:rPr>
              <a:t>برنامج إنشاء ومعالجة الصوت والمؤثرات</a:t>
            </a:r>
          </a:p>
          <a:p>
            <a:pPr algn="ctr" rtl="1">
              <a:lnSpc>
                <a:spcPct val="150000"/>
              </a:lnSpc>
            </a:pPr>
            <a:r>
              <a:rPr lang="ar-SA" sz="1600" dirty="0">
                <a:latin typeface="Alexandria" charset="0"/>
                <a:cs typeface="Alexandria" charset="0"/>
              </a:rPr>
              <a:t> </a:t>
            </a:r>
            <a:r>
              <a:rPr lang="en-US" sz="1600" dirty="0">
                <a:latin typeface="Alexandria" charset="0"/>
                <a:cs typeface="Alexandria" charset="0"/>
              </a:rPr>
              <a:t>Audition</a:t>
            </a:r>
            <a:r>
              <a:rPr lang="ar-SA" sz="1600" dirty="0">
                <a:latin typeface="Alexandria" charset="0"/>
                <a:cs typeface="Alexandria" charset="0"/>
              </a:rPr>
              <a:t> </a:t>
            </a:r>
            <a:r>
              <a:rPr lang="en-US" sz="1600" dirty="0">
                <a:latin typeface="Alexandria" charset="0"/>
                <a:cs typeface="Alexandria" charset="0"/>
              </a:rPr>
              <a:t>Adobe</a:t>
            </a:r>
            <a:endParaRPr lang="en-US" sz="1600" dirty="0"/>
          </a:p>
        </p:txBody>
      </p:sp>
    </p:spTree>
    <p:extLst>
      <p:ext uri="{BB962C8B-B14F-4D97-AF65-F5344CB8AC3E}">
        <p14:creationId xmlns:p14="http://schemas.microsoft.com/office/powerpoint/2010/main" val="2826001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076"/>
                                        </p:tgtEl>
                                        <p:attrNameLst>
                                          <p:attrName>style.visibility</p:attrName>
                                        </p:attrNameLst>
                                      </p:cBhvr>
                                      <p:to>
                                        <p:strVal val="visible"/>
                                      </p:to>
                                    </p:set>
                                    <p:animEffect transition="in" filter="fade">
                                      <p:cBhvr>
                                        <p:cTn id="27" dur="500"/>
                                        <p:tgtEl>
                                          <p:spTgt spid="307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074"/>
                                        </p:tgtEl>
                                        <p:attrNameLst>
                                          <p:attrName>style.visibility</p:attrName>
                                        </p:attrNameLst>
                                      </p:cBhvr>
                                      <p:to>
                                        <p:strVal val="visible"/>
                                      </p:to>
                                    </p:set>
                                    <p:animEffect transition="in" filter="fade">
                                      <p:cBhvr>
                                        <p:cTn id="35" dur="500"/>
                                        <p:tgtEl>
                                          <p:spTgt spid="307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fade">
                                      <p:cBhvr>
                                        <p:cTn id="3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4"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027B8-9B85-875A-69DB-0CEDC25B37A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A6C5C8AC-4BC5-2649-307B-EDEFBA23AEA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CD27705-81C8-211E-1004-067466C110AF}"/>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B9ADE5C-CA29-277A-BBE8-F7F2DB02BF8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أهمية الرسالة والقيم في بناء الهوية الإعلامية</a:t>
            </a:r>
          </a:p>
        </p:txBody>
      </p:sp>
      <p:pic>
        <p:nvPicPr>
          <p:cNvPr id="17" name="Graphic 21">
            <a:extLst>
              <a:ext uri="{FF2B5EF4-FFF2-40B4-BE49-F238E27FC236}">
                <a16:creationId xmlns:a16="http://schemas.microsoft.com/office/drawing/2014/main" id="{75ACCFB0-EF54-D9A9-73E6-344AC5FBD3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1D6AC3CB-BB3F-B6BC-2462-8045CC9174AC}"/>
              </a:ext>
            </a:extLst>
          </p:cNvPr>
          <p:cNvSpPr txBox="1"/>
          <p:nvPr/>
        </p:nvSpPr>
        <p:spPr>
          <a:xfrm>
            <a:off x="661482" y="1672228"/>
            <a:ext cx="10997880" cy="3950377"/>
          </a:xfrm>
          <a:prstGeom prst="rect">
            <a:avLst/>
          </a:prstGeom>
          <a:noFill/>
        </p:spPr>
        <p:txBody>
          <a:bodyPr wrap="square">
            <a:spAutoFit/>
          </a:bodyPr>
          <a:lstStyle/>
          <a:p>
            <a:pPr algn="just" rtl="1">
              <a:lnSpc>
                <a:spcPct val="200000"/>
              </a:lnSpc>
            </a:pPr>
            <a:r>
              <a:rPr lang="ar-SA" dirty="0">
                <a:latin typeface="Alexandria" charset="0"/>
                <a:cs typeface="Alexandria" charset="0"/>
              </a:rPr>
              <a:t>1. تُعد الرسالة والقيم أساس الهوية الإعلامية، فهي التي تحدد جوهر الكيان وتوجه أنشطته وتبني العلاقة مع الجمهور، الرسالة </a:t>
            </a:r>
            <a:r>
              <a:rPr lang="ar-SA" dirty="0">
                <a:solidFill>
                  <a:srgbClr val="C00000"/>
                </a:solidFill>
                <a:latin typeface="Alexandria" charset="0"/>
                <a:cs typeface="Alexandria" charset="0"/>
              </a:rPr>
              <a:t>الواضحة</a:t>
            </a:r>
            <a:r>
              <a:rPr lang="ar-SA" dirty="0">
                <a:latin typeface="Alexandria" charset="0"/>
                <a:cs typeface="Alexandria" charset="0"/>
              </a:rPr>
              <a:t> </a:t>
            </a:r>
            <a:r>
              <a:rPr lang="ar-SA" dirty="0">
                <a:solidFill>
                  <a:srgbClr val="C00000"/>
                </a:solidFill>
                <a:latin typeface="Alexandria" charset="0"/>
                <a:cs typeface="Alexandria" charset="0"/>
              </a:rPr>
              <a:t>والمقنعة</a:t>
            </a:r>
            <a:r>
              <a:rPr lang="ar-SA" dirty="0">
                <a:latin typeface="Alexandria" charset="0"/>
                <a:cs typeface="Alexandria" charset="0"/>
              </a:rPr>
              <a:t> تعبر عن الهدف العام، بينما تجسد القيم المبادئ التي يقوم عليها الكيان.</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حتى تكون الرسالة فعالة، يجب أن تكون </a:t>
            </a:r>
            <a:r>
              <a:rPr lang="ar-SA" dirty="0">
                <a:solidFill>
                  <a:srgbClr val="C00000"/>
                </a:solidFill>
                <a:latin typeface="Alexandria" charset="0"/>
                <a:cs typeface="Alexandria" charset="0"/>
              </a:rPr>
              <a:t>صادقة</a:t>
            </a:r>
            <a:r>
              <a:rPr lang="ar-SA" dirty="0">
                <a:latin typeface="Alexandria" charset="0"/>
                <a:cs typeface="Alexandria" charset="0"/>
              </a:rPr>
              <a:t> وتعبر عن واقع الكيان، كما ينبغي أن تكون </a:t>
            </a:r>
            <a:r>
              <a:rPr lang="ar-SA" dirty="0">
                <a:solidFill>
                  <a:srgbClr val="C00000"/>
                </a:solidFill>
                <a:latin typeface="Alexandria" charset="0"/>
                <a:cs typeface="Alexandria" charset="0"/>
              </a:rPr>
              <a:t>قريبة</a:t>
            </a:r>
            <a:r>
              <a:rPr lang="ar-SA" dirty="0">
                <a:latin typeface="Alexandria" charset="0"/>
                <a:cs typeface="Alexandria" charset="0"/>
              </a:rPr>
              <a:t> من اهتمامات الجمهور وتلهمهم أو تدفعهم للتفاعل، </a:t>
            </a:r>
            <a:r>
              <a:rPr lang="ar-SA" dirty="0">
                <a:solidFill>
                  <a:srgbClr val="C00000"/>
                </a:solidFill>
                <a:latin typeface="Alexandria" charset="0"/>
                <a:cs typeface="Alexandria" charset="0"/>
              </a:rPr>
              <a:t>الأصالة</a:t>
            </a:r>
            <a:r>
              <a:rPr lang="ar-SA" dirty="0">
                <a:latin typeface="Alexandria" charset="0"/>
                <a:cs typeface="Alexandria" charset="0"/>
              </a:rPr>
              <a:t> </a:t>
            </a:r>
            <a:r>
              <a:rPr lang="ar-SA" dirty="0">
                <a:solidFill>
                  <a:srgbClr val="C00000"/>
                </a:solidFill>
                <a:latin typeface="Alexandria" charset="0"/>
                <a:cs typeface="Alexandria" charset="0"/>
              </a:rPr>
              <a:t>والارتباط</a:t>
            </a:r>
            <a:r>
              <a:rPr lang="ar-SA" dirty="0">
                <a:latin typeface="Alexandria" charset="0"/>
                <a:cs typeface="Alexandria" charset="0"/>
              </a:rPr>
              <a:t> </a:t>
            </a:r>
            <a:r>
              <a:rPr lang="ar-SA" dirty="0">
                <a:solidFill>
                  <a:srgbClr val="C00000"/>
                </a:solidFill>
                <a:latin typeface="Alexandria" charset="0"/>
                <a:cs typeface="Alexandria" charset="0"/>
              </a:rPr>
              <a:t>العاطفي</a:t>
            </a:r>
            <a:r>
              <a:rPr lang="ar-SA" dirty="0">
                <a:latin typeface="Alexandria" charset="0"/>
                <a:cs typeface="Alexandria" charset="0"/>
              </a:rPr>
              <a:t> هما ما يجعلها مؤثرة ومستمرة.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يمكن تعزيز قوة الرسالة والقيم من خلال استخدام </a:t>
            </a:r>
            <a:r>
              <a:rPr lang="ar-SA" dirty="0">
                <a:solidFill>
                  <a:srgbClr val="C00000"/>
                </a:solidFill>
                <a:latin typeface="Alexandria" charset="0"/>
                <a:cs typeface="Alexandria" charset="0"/>
              </a:rPr>
              <a:t>السرد</a:t>
            </a:r>
            <a:r>
              <a:rPr lang="ar-SA" dirty="0">
                <a:latin typeface="Alexandria" charset="0"/>
                <a:cs typeface="Alexandria" charset="0"/>
              </a:rPr>
              <a:t> </a:t>
            </a:r>
            <a:r>
              <a:rPr lang="ar-SA" dirty="0">
                <a:solidFill>
                  <a:srgbClr val="C00000"/>
                </a:solidFill>
                <a:latin typeface="Alexandria" charset="0"/>
                <a:cs typeface="Alexandria" charset="0"/>
              </a:rPr>
              <a:t>القصصي</a:t>
            </a:r>
            <a:r>
              <a:rPr lang="ar-SA" dirty="0">
                <a:latin typeface="Alexandria" charset="0"/>
                <a:cs typeface="Alexandria" charset="0"/>
              </a:rPr>
              <a:t> لعرضها بطريقة جذابة، والشفافية في تطبيقها لبناء الثقة، والاتساق في جميع القنوات الإعلامية لضمان ترسيخها في أذهان الجمهور.</a:t>
            </a:r>
          </a:p>
        </p:txBody>
      </p:sp>
    </p:spTree>
    <p:extLst>
      <p:ext uri="{BB962C8B-B14F-4D97-AF65-F5344CB8AC3E}">
        <p14:creationId xmlns:p14="http://schemas.microsoft.com/office/powerpoint/2010/main" val="3444015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44F21-541A-E4F3-8109-3895BB56B9E4}"/>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770B1FEA-2F64-27D7-8E39-FDB3C55CC5B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CD503F7-7635-7E05-D352-B92E52E1B055}"/>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F589E45-3F6F-8097-AD49-BE9C11AD2ED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كيفية صياغة رسالة وقيم واضحة للهوية الإعلامية؟</a:t>
            </a:r>
          </a:p>
        </p:txBody>
      </p:sp>
      <p:pic>
        <p:nvPicPr>
          <p:cNvPr id="17" name="Graphic 21">
            <a:extLst>
              <a:ext uri="{FF2B5EF4-FFF2-40B4-BE49-F238E27FC236}">
                <a16:creationId xmlns:a16="http://schemas.microsoft.com/office/drawing/2014/main" id="{10D67ED5-4C81-A028-0279-764DD45882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BB04B451-412A-C232-32C4-81BCEF88181B}"/>
              </a:ext>
            </a:extLst>
          </p:cNvPr>
          <p:cNvSpPr txBox="1"/>
          <p:nvPr/>
        </p:nvSpPr>
        <p:spPr>
          <a:xfrm>
            <a:off x="904672" y="1652772"/>
            <a:ext cx="10754689" cy="4504375"/>
          </a:xfrm>
          <a:prstGeom prst="rect">
            <a:avLst/>
          </a:prstGeom>
          <a:noFill/>
        </p:spPr>
        <p:txBody>
          <a:bodyPr wrap="square">
            <a:spAutoFit/>
          </a:bodyPr>
          <a:lstStyle/>
          <a:p>
            <a:pPr algn="just" rtl="1">
              <a:lnSpc>
                <a:spcPct val="200000"/>
              </a:lnSpc>
            </a:pPr>
            <a:r>
              <a:rPr lang="ar-SA" dirty="0">
                <a:latin typeface="Alexandria" charset="0"/>
                <a:cs typeface="Alexandria" charset="0"/>
              </a:rPr>
              <a:t>1. تبدأ صياغة الرسالة والقيم </a:t>
            </a:r>
            <a:r>
              <a:rPr lang="ar-SA" dirty="0">
                <a:solidFill>
                  <a:srgbClr val="C00000"/>
                </a:solidFill>
                <a:latin typeface="Alexandria" charset="0"/>
                <a:cs typeface="Alexandria" charset="0"/>
              </a:rPr>
              <a:t>بفهم عميق</a:t>
            </a:r>
            <a:r>
              <a:rPr lang="ar-SA" dirty="0">
                <a:latin typeface="Alexandria" charset="0"/>
                <a:cs typeface="Alexandria" charset="0"/>
              </a:rPr>
              <a:t> للجمهور المستهدف، ومعرفة ما يهمه وما يتوقعه، إضافة إلى تحديد الهدف الأساسي للكيان وما يميزه عن غيره.</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يجب أن تكون الرسالة </a:t>
            </a:r>
            <a:r>
              <a:rPr lang="ar-SA" dirty="0">
                <a:solidFill>
                  <a:srgbClr val="C00000"/>
                </a:solidFill>
                <a:latin typeface="Alexandria" charset="0"/>
                <a:cs typeface="Alexandria" charset="0"/>
              </a:rPr>
              <a:t>موجزة</a:t>
            </a:r>
            <a:r>
              <a:rPr lang="ar-SA" dirty="0">
                <a:latin typeface="Alexandria" charset="0"/>
                <a:cs typeface="Alexandria" charset="0"/>
              </a:rPr>
              <a:t> </a:t>
            </a:r>
            <a:r>
              <a:rPr lang="ar-SA" dirty="0">
                <a:solidFill>
                  <a:srgbClr val="C00000"/>
                </a:solidFill>
                <a:latin typeface="Alexandria" charset="0"/>
                <a:cs typeface="Alexandria" charset="0"/>
              </a:rPr>
              <a:t>وسهلة</a:t>
            </a:r>
            <a:r>
              <a:rPr lang="ar-SA" dirty="0">
                <a:latin typeface="Alexandria" charset="0"/>
                <a:cs typeface="Alexandria" charset="0"/>
              </a:rPr>
              <a:t> الفهم، وتبرز بوضوح ما يميز الكيان عن منافسيه، كما ينبغي أن تكون عملية تحفز الجمهور على التفكير أو التفاعل أو الإيمان بالفكرة المطروحة.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لتحقيق الإبداع، يمكن الاستفادة من </a:t>
            </a:r>
            <a:r>
              <a:rPr lang="ar-SA" dirty="0">
                <a:solidFill>
                  <a:srgbClr val="C00000"/>
                </a:solidFill>
                <a:latin typeface="Alexandria" charset="0"/>
                <a:cs typeface="Alexandria" charset="0"/>
              </a:rPr>
              <a:t>جلسات العصف الذهني</a:t>
            </a:r>
            <a:r>
              <a:rPr lang="ar-SA" dirty="0">
                <a:latin typeface="Alexandria" charset="0"/>
                <a:cs typeface="Alexandria" charset="0"/>
              </a:rPr>
              <a:t>، واستخدام </a:t>
            </a:r>
            <a:r>
              <a:rPr lang="ar-SA" dirty="0">
                <a:solidFill>
                  <a:srgbClr val="C00000"/>
                </a:solidFill>
                <a:latin typeface="Alexandria" charset="0"/>
                <a:cs typeface="Alexandria" charset="0"/>
              </a:rPr>
              <a:t>القصص الواقعية</a:t>
            </a:r>
            <a:r>
              <a:rPr lang="ar-SA" dirty="0">
                <a:latin typeface="Alexandria" charset="0"/>
                <a:cs typeface="Alexandria" charset="0"/>
              </a:rPr>
              <a:t> لتوضيح القيم، مع اختبار الرسالة على الجمهور المستهدف قبل اعتمادها، والتأكيد على الالتزام بها في جميع الأنشطة.</a:t>
            </a:r>
          </a:p>
        </p:txBody>
      </p:sp>
    </p:spTree>
    <p:extLst>
      <p:ext uri="{BB962C8B-B14F-4D97-AF65-F5344CB8AC3E}">
        <p14:creationId xmlns:p14="http://schemas.microsoft.com/office/powerpoint/2010/main" val="3042631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86F323-52D0-9B85-596D-B02EA1C5FF3C}"/>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7402442F-09C5-68EE-85F8-272508DD08F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8B2D19E-24F6-DBD8-6AF6-1B85BF1A4277}"/>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1725DC3-76A5-EA01-55C3-8047F62EDB6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الاتساق في الهوية الإعلامية عبر المنصات الرقمية</a:t>
            </a:r>
          </a:p>
        </p:txBody>
      </p:sp>
      <p:pic>
        <p:nvPicPr>
          <p:cNvPr id="17" name="Graphic 21">
            <a:extLst>
              <a:ext uri="{FF2B5EF4-FFF2-40B4-BE49-F238E27FC236}">
                <a16:creationId xmlns:a16="http://schemas.microsoft.com/office/drawing/2014/main" id="{1F11C392-6E55-95B8-6182-28E3AAFF58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6467FF31-E565-7F69-D647-D419FBA7B50F}"/>
              </a:ext>
            </a:extLst>
          </p:cNvPr>
          <p:cNvSpPr txBox="1"/>
          <p:nvPr/>
        </p:nvSpPr>
        <p:spPr>
          <a:xfrm>
            <a:off x="661482" y="1594404"/>
            <a:ext cx="10997880" cy="4504375"/>
          </a:xfrm>
          <a:prstGeom prst="rect">
            <a:avLst/>
          </a:prstGeom>
          <a:noFill/>
        </p:spPr>
        <p:txBody>
          <a:bodyPr wrap="square">
            <a:spAutoFit/>
          </a:bodyPr>
          <a:lstStyle/>
          <a:p>
            <a:pPr algn="just" rtl="1">
              <a:lnSpc>
                <a:spcPct val="200000"/>
              </a:lnSpc>
            </a:pPr>
            <a:r>
              <a:rPr lang="ar-SA" dirty="0">
                <a:latin typeface="Alexandria" charset="0"/>
                <a:cs typeface="Alexandria" charset="0"/>
              </a:rPr>
              <a:t>1. الاتساق في الهوية الإعلامية يعتبر بمثابة </a:t>
            </a:r>
            <a:r>
              <a:rPr lang="ar-SA" dirty="0">
                <a:solidFill>
                  <a:srgbClr val="C00000"/>
                </a:solidFill>
                <a:latin typeface="Alexandria" charset="0"/>
                <a:cs typeface="Alexandria" charset="0"/>
              </a:rPr>
              <a:t>مفتاح الثقة والتميّز</a:t>
            </a:r>
            <a:r>
              <a:rPr lang="ar-SA" dirty="0">
                <a:latin typeface="Alexandria" charset="0"/>
                <a:cs typeface="Alexandria" charset="0"/>
              </a:rPr>
              <a:t>، ويتطلب مواءمة المحتوى مع طبيعة كل منصة مع الحفاظ على الجوهر العام للهوية.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لضمان ذلك يجب إعداد </a:t>
            </a:r>
            <a:r>
              <a:rPr lang="ar-SA" dirty="0">
                <a:solidFill>
                  <a:srgbClr val="C00000"/>
                </a:solidFill>
                <a:latin typeface="Alexandria" charset="0"/>
                <a:cs typeface="Alexandria" charset="0"/>
              </a:rPr>
              <a:t>دليل واضح </a:t>
            </a:r>
            <a:r>
              <a:rPr lang="ar-SA" dirty="0">
                <a:latin typeface="Alexandria" charset="0"/>
                <a:cs typeface="Alexandria" charset="0"/>
              </a:rPr>
              <a:t>يحدد استخدام الشعار، الألوان، الخطوط، والأسلوب الصوتي والبصري، مع تدريب الفريق على الالتزام به، واستخدام أدوات تسهّل إدارة المحتوى عبر المنصات.</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كما يمكن الحفاظ على الاتساق </a:t>
            </a:r>
            <a:r>
              <a:rPr lang="ar-SA" dirty="0">
                <a:solidFill>
                  <a:srgbClr val="C00000"/>
                </a:solidFill>
                <a:latin typeface="Alexandria" charset="0"/>
                <a:cs typeface="Alexandria" charset="0"/>
              </a:rPr>
              <a:t>بطرق إبداعية </a:t>
            </a:r>
            <a:r>
              <a:rPr lang="ar-SA" dirty="0">
                <a:latin typeface="Alexandria" charset="0"/>
                <a:cs typeface="Alexandria" charset="0"/>
              </a:rPr>
              <a:t>مثل تكييف المحتوى لكل منصة دون تغيير الرسالة، واستخدام أسلوب السرد المتتابع بين القنوات، مع متابعة تفاعل الجمهور لتقييم فعالية الهوية وتطويرها باستمرار.</a:t>
            </a:r>
          </a:p>
        </p:txBody>
      </p:sp>
    </p:spTree>
    <p:extLst>
      <p:ext uri="{BB962C8B-B14F-4D97-AF65-F5344CB8AC3E}">
        <p14:creationId xmlns:p14="http://schemas.microsoft.com/office/powerpoint/2010/main" val="2947270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2BECC-7FD1-61E9-A17B-A13198FE717E}"/>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D43EB81E-0AA7-0EFD-0A5F-F0E6C7C07DB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21F35EC-3A52-BB45-EC3E-4435BFE31854}"/>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B0ACC80-C581-888D-3D07-B870304349C9}"/>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lnSpc>
                <a:spcPct val="150000"/>
              </a:lnSpc>
            </a:pPr>
            <a:r>
              <a:rPr lang="ar-SA" sz="3200" b="1" dirty="0">
                <a:solidFill>
                  <a:schemeClr val="bg1"/>
                </a:solidFill>
                <a:latin typeface="Alexandria" charset="0"/>
                <a:cs typeface="Alexandria" charset="0"/>
              </a:rPr>
              <a:t>السمعة الرقمية وإدارة الأزمات</a:t>
            </a:r>
          </a:p>
        </p:txBody>
      </p:sp>
      <p:pic>
        <p:nvPicPr>
          <p:cNvPr id="17" name="Graphic 21">
            <a:extLst>
              <a:ext uri="{FF2B5EF4-FFF2-40B4-BE49-F238E27FC236}">
                <a16:creationId xmlns:a16="http://schemas.microsoft.com/office/drawing/2014/main" id="{B8A4A4BF-A06E-BA8B-DA66-374B5A4B6D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197932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B88C8-EC23-4061-9F56-CCF8B273626C}"/>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5D82C58B-12CD-A522-C7E6-E708067AEC3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AF87F08-606D-EB9D-C011-D42262DF712C}"/>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3276CF9-D1FE-5D5E-C905-004BE969797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أولاً: بناء السمعة</a:t>
            </a:r>
          </a:p>
        </p:txBody>
      </p:sp>
      <p:pic>
        <p:nvPicPr>
          <p:cNvPr id="17" name="Graphic 21">
            <a:extLst>
              <a:ext uri="{FF2B5EF4-FFF2-40B4-BE49-F238E27FC236}">
                <a16:creationId xmlns:a16="http://schemas.microsoft.com/office/drawing/2014/main" id="{876BC2EF-732D-4CE8-3C30-FB2056FCE7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AEB49631-744D-36AF-B30D-5F98EA40230A}"/>
              </a:ext>
            </a:extLst>
          </p:cNvPr>
          <p:cNvSpPr txBox="1"/>
          <p:nvPr/>
        </p:nvSpPr>
        <p:spPr>
          <a:xfrm>
            <a:off x="4803494" y="1623588"/>
            <a:ext cx="6778043"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1. السمعة الرقمية هي </a:t>
            </a:r>
            <a:r>
              <a:rPr lang="ar-SA" dirty="0">
                <a:solidFill>
                  <a:srgbClr val="C00000"/>
                </a:solidFill>
                <a:latin typeface="Alexandria" charset="0"/>
                <a:cs typeface="Alexandria" charset="0"/>
              </a:rPr>
              <a:t>انعكاس</a:t>
            </a:r>
            <a:r>
              <a:rPr lang="ar-SA" dirty="0">
                <a:latin typeface="Alexandria" charset="0"/>
                <a:cs typeface="Alexandria" charset="0"/>
              </a:rPr>
              <a:t> </a:t>
            </a:r>
            <a:r>
              <a:rPr lang="ar-SA" dirty="0">
                <a:solidFill>
                  <a:srgbClr val="C00000"/>
                </a:solidFill>
                <a:latin typeface="Alexandria" charset="0"/>
                <a:cs typeface="Alexandria" charset="0"/>
              </a:rPr>
              <a:t>لصورة</a:t>
            </a:r>
            <a:r>
              <a:rPr lang="ar-SA" dirty="0">
                <a:latin typeface="Alexandria" charset="0"/>
                <a:cs typeface="Alexandria" charset="0"/>
              </a:rPr>
              <a:t> </a:t>
            </a:r>
            <a:r>
              <a:rPr lang="ar-SA" dirty="0">
                <a:solidFill>
                  <a:srgbClr val="C00000"/>
                </a:solidFill>
                <a:latin typeface="Alexandria" charset="0"/>
                <a:cs typeface="Alexandria" charset="0"/>
              </a:rPr>
              <a:t>الكيان</a:t>
            </a:r>
            <a:r>
              <a:rPr lang="ar-SA" dirty="0">
                <a:latin typeface="Alexandria" charset="0"/>
                <a:cs typeface="Alexandria" charset="0"/>
              </a:rPr>
              <a:t> لدى الجمهور عبر الإنترنت، وتشكل أحد أهم أصوله في العصر الرقمي، تبدأ ببناء الثقة من خلال مراقبة الانطباعات وتحليل ما يُقال عن الكيان باستمرار.</a:t>
            </a:r>
          </a:p>
          <a:p>
            <a:pPr algn="just" rtl="1">
              <a:lnSpc>
                <a:spcPct val="200000"/>
              </a:lnSpc>
            </a:pPr>
            <a:r>
              <a:rPr lang="ar-SA" dirty="0">
                <a:latin typeface="Alexandria" charset="0"/>
                <a:cs typeface="Alexandria" charset="0"/>
              </a:rPr>
              <a:t>2. تعتمد السمعة الجيدة على </a:t>
            </a:r>
            <a:r>
              <a:rPr lang="ar-SA" dirty="0">
                <a:solidFill>
                  <a:srgbClr val="C00000"/>
                </a:solidFill>
                <a:latin typeface="Alexandria" charset="0"/>
                <a:cs typeface="Alexandria" charset="0"/>
              </a:rPr>
              <a:t>تقديم</a:t>
            </a:r>
            <a:r>
              <a:rPr lang="ar-SA" dirty="0">
                <a:latin typeface="Alexandria" charset="0"/>
                <a:cs typeface="Alexandria" charset="0"/>
              </a:rPr>
              <a:t> </a:t>
            </a:r>
            <a:r>
              <a:rPr lang="ar-SA" dirty="0">
                <a:solidFill>
                  <a:srgbClr val="C00000"/>
                </a:solidFill>
                <a:latin typeface="Alexandria" charset="0"/>
                <a:cs typeface="Alexandria" charset="0"/>
              </a:rPr>
              <a:t>محتوى</a:t>
            </a:r>
            <a:r>
              <a:rPr lang="ar-SA" dirty="0">
                <a:latin typeface="Alexandria" charset="0"/>
                <a:cs typeface="Alexandria" charset="0"/>
              </a:rPr>
              <a:t> </a:t>
            </a:r>
            <a:r>
              <a:rPr lang="ar-SA" dirty="0">
                <a:solidFill>
                  <a:srgbClr val="C00000"/>
                </a:solidFill>
                <a:latin typeface="Alexandria" charset="0"/>
                <a:cs typeface="Alexandria" charset="0"/>
              </a:rPr>
              <a:t>قيم</a:t>
            </a:r>
            <a:r>
              <a:rPr lang="ar-SA" dirty="0">
                <a:latin typeface="Alexandria" charset="0"/>
                <a:cs typeface="Alexandria" charset="0"/>
              </a:rPr>
              <a:t> </a:t>
            </a:r>
            <a:r>
              <a:rPr lang="ar-SA" dirty="0">
                <a:solidFill>
                  <a:srgbClr val="C00000"/>
                </a:solidFill>
                <a:latin typeface="Alexandria" charset="0"/>
                <a:cs typeface="Alexandria" charset="0"/>
              </a:rPr>
              <a:t>ومتجدد</a:t>
            </a:r>
            <a:r>
              <a:rPr lang="ar-SA" dirty="0">
                <a:latin typeface="Alexandria" charset="0"/>
                <a:cs typeface="Alexandria" charset="0"/>
              </a:rPr>
              <a:t>، والتفاعل الإيجابي مع الجمهور بشفافية واحترام، مما يعزز المصداقية والانتماء.</a:t>
            </a:r>
          </a:p>
          <a:p>
            <a:pPr algn="just" rtl="1">
              <a:lnSpc>
                <a:spcPct val="200000"/>
              </a:lnSpc>
            </a:pPr>
            <a:r>
              <a:rPr lang="ar-SA" dirty="0">
                <a:latin typeface="Alexandria" charset="0"/>
                <a:cs typeface="Alexandria" charset="0"/>
              </a:rPr>
              <a:t>3. يمكن تعزيز السمعة عبر </a:t>
            </a:r>
            <a:r>
              <a:rPr lang="ar-SA" dirty="0">
                <a:solidFill>
                  <a:srgbClr val="C00000"/>
                </a:solidFill>
                <a:latin typeface="Alexandria" charset="0"/>
                <a:cs typeface="Alexandria" charset="0"/>
              </a:rPr>
              <a:t>التعاون مع مؤثرين موثوقين</a:t>
            </a:r>
            <a:r>
              <a:rPr lang="ar-SA" dirty="0">
                <a:latin typeface="Alexandria" charset="0"/>
                <a:cs typeface="Alexandria" charset="0"/>
              </a:rPr>
              <a:t>، وتسليط الضوء على </a:t>
            </a:r>
            <a:r>
              <a:rPr lang="ar-SA" dirty="0">
                <a:solidFill>
                  <a:srgbClr val="C00000"/>
                </a:solidFill>
                <a:latin typeface="Alexandria" charset="0"/>
                <a:cs typeface="Alexandria" charset="0"/>
              </a:rPr>
              <a:t>القصص الإنسانية</a:t>
            </a:r>
            <a:r>
              <a:rPr lang="ar-SA" dirty="0">
                <a:latin typeface="Alexandria" charset="0"/>
                <a:cs typeface="Alexandria" charset="0"/>
              </a:rPr>
              <a:t> التي تُظهر تأثير الكيان الإيجابي، إلى جانب إدارة التقييمات والمراجعات بوعي ومتابعة مستمرة.</a:t>
            </a:r>
          </a:p>
        </p:txBody>
      </p:sp>
      <p:pic>
        <p:nvPicPr>
          <p:cNvPr id="4" name="Picture 3">
            <a:extLst>
              <a:ext uri="{FF2B5EF4-FFF2-40B4-BE49-F238E27FC236}">
                <a16:creationId xmlns:a16="http://schemas.microsoft.com/office/drawing/2014/main" id="{7B199A7E-4A12-FEE9-7553-20009D7F0854}"/>
              </a:ext>
            </a:extLst>
          </p:cNvPr>
          <p:cNvPicPr>
            <a:picLocks noChangeAspect="1"/>
          </p:cNvPicPr>
          <p:nvPr/>
        </p:nvPicPr>
        <p:blipFill>
          <a:blip r:embed="rId3"/>
          <a:srcRect t="25283"/>
          <a:stretch>
            <a:fillRect/>
          </a:stretch>
        </p:blipFill>
        <p:spPr>
          <a:xfrm>
            <a:off x="426038" y="1896097"/>
            <a:ext cx="4025089" cy="30658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TextBox 5">
            <a:extLst>
              <a:ext uri="{FF2B5EF4-FFF2-40B4-BE49-F238E27FC236}">
                <a16:creationId xmlns:a16="http://schemas.microsoft.com/office/drawing/2014/main" id="{2A6718C6-F710-C884-B793-74F50708332B}"/>
              </a:ext>
            </a:extLst>
          </p:cNvPr>
          <p:cNvSpPr txBox="1"/>
          <p:nvPr/>
        </p:nvSpPr>
        <p:spPr>
          <a:xfrm>
            <a:off x="381966" y="5143072"/>
            <a:ext cx="4127036" cy="420051"/>
          </a:xfrm>
          <a:prstGeom prst="rect">
            <a:avLst/>
          </a:prstGeom>
          <a:noFill/>
        </p:spPr>
        <p:txBody>
          <a:bodyPr wrap="square">
            <a:spAutoFit/>
          </a:bodyPr>
          <a:lstStyle/>
          <a:p>
            <a:pPr algn="ctr" rtl="1">
              <a:lnSpc>
                <a:spcPct val="150000"/>
              </a:lnSpc>
            </a:pPr>
            <a:r>
              <a:rPr lang="ar-SA" sz="1600" dirty="0">
                <a:latin typeface="Alexandria" charset="0"/>
                <a:cs typeface="Alexandria" charset="0"/>
              </a:rPr>
              <a:t>مثال للتعاون بين قناة الجزيرة وأحد المؤثرين</a:t>
            </a:r>
            <a:endParaRPr lang="en-US" sz="1600" dirty="0">
              <a:latin typeface="Alexandria" charset="0"/>
              <a:cs typeface="Alexandria" charset="0"/>
            </a:endParaRPr>
          </a:p>
        </p:txBody>
      </p:sp>
      <p:sp>
        <p:nvSpPr>
          <p:cNvPr id="8" name="TextBox 7">
            <a:extLst>
              <a:ext uri="{FF2B5EF4-FFF2-40B4-BE49-F238E27FC236}">
                <a16:creationId xmlns:a16="http://schemas.microsoft.com/office/drawing/2014/main" id="{E9DEA9E3-2590-933C-378F-D04D10637A22}"/>
              </a:ext>
            </a:extLst>
          </p:cNvPr>
          <p:cNvSpPr txBox="1"/>
          <p:nvPr/>
        </p:nvSpPr>
        <p:spPr>
          <a:xfrm>
            <a:off x="381966" y="5744292"/>
            <a:ext cx="4025089" cy="307777"/>
          </a:xfrm>
          <a:prstGeom prst="rect">
            <a:avLst/>
          </a:prstGeom>
          <a:noFill/>
        </p:spPr>
        <p:txBody>
          <a:bodyPr wrap="square">
            <a:spAutoFit/>
          </a:bodyPr>
          <a:lstStyle/>
          <a:p>
            <a:pPr algn="ctr"/>
            <a:r>
              <a:rPr lang="en-US" sz="1400" b="1" dirty="0"/>
              <a:t>instagram.com/reel/</a:t>
            </a:r>
            <a:r>
              <a:rPr lang="en-US" sz="1400" b="1" dirty="0" err="1"/>
              <a:t>DQejOMIDIRA</a:t>
            </a:r>
            <a:endParaRPr lang="en-US" sz="1400" b="1" dirty="0"/>
          </a:p>
        </p:txBody>
      </p:sp>
    </p:spTree>
    <p:extLst>
      <p:ext uri="{BB962C8B-B14F-4D97-AF65-F5344CB8AC3E}">
        <p14:creationId xmlns:p14="http://schemas.microsoft.com/office/powerpoint/2010/main" val="3076662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6"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4BF09E-7953-C361-3CC2-43159490EC68}"/>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36F0D949-2298-C228-9209-6681916CCB6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7ECF4CD-F8E2-D9DE-ADC8-E4F32D2E566D}"/>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5AF3F14-C5C3-F192-D33B-D3563EFF483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ثانياً: إدارة الأزمات</a:t>
            </a:r>
          </a:p>
        </p:txBody>
      </p:sp>
      <p:pic>
        <p:nvPicPr>
          <p:cNvPr id="17" name="Graphic 21">
            <a:extLst>
              <a:ext uri="{FF2B5EF4-FFF2-40B4-BE49-F238E27FC236}">
                <a16:creationId xmlns:a16="http://schemas.microsoft.com/office/drawing/2014/main" id="{7A273FD2-917E-F8F9-AC81-E0F52C6F66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AEB84F18-820E-3D23-654A-60A311512DD7}"/>
              </a:ext>
            </a:extLst>
          </p:cNvPr>
          <p:cNvSpPr txBox="1"/>
          <p:nvPr/>
        </p:nvSpPr>
        <p:spPr>
          <a:xfrm>
            <a:off x="865762" y="1652772"/>
            <a:ext cx="10618501" cy="4504375"/>
          </a:xfrm>
          <a:prstGeom prst="rect">
            <a:avLst/>
          </a:prstGeom>
          <a:noFill/>
        </p:spPr>
        <p:txBody>
          <a:bodyPr wrap="square">
            <a:spAutoFit/>
          </a:bodyPr>
          <a:lstStyle/>
          <a:p>
            <a:pPr algn="just" rtl="1">
              <a:lnSpc>
                <a:spcPct val="200000"/>
              </a:lnSpc>
            </a:pPr>
            <a:r>
              <a:rPr lang="ar-SA" dirty="0">
                <a:latin typeface="Alexandria" charset="0"/>
                <a:cs typeface="Alexandria" charset="0"/>
              </a:rPr>
              <a:t>1. إدارة الأزمات الرقمية تتطلب استعداداً مسبقاً وخطة واضحة </a:t>
            </a:r>
            <a:r>
              <a:rPr lang="ar-SA" dirty="0">
                <a:solidFill>
                  <a:srgbClr val="C00000"/>
                </a:solidFill>
                <a:latin typeface="Alexandria" charset="0"/>
                <a:cs typeface="Alexandria" charset="0"/>
              </a:rPr>
              <a:t>تحدد الأدوار وطرق التواصل </a:t>
            </a:r>
            <a:r>
              <a:rPr lang="ar-SA" dirty="0">
                <a:latin typeface="Alexandria" charset="0"/>
                <a:cs typeface="Alexandria" charset="0"/>
              </a:rPr>
              <a:t>عند وقوع أي أزمة للحفاظ على السمعة والثقة.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a:t>
            </a:r>
            <a:r>
              <a:rPr lang="ar-SA" dirty="0">
                <a:solidFill>
                  <a:srgbClr val="C00000"/>
                </a:solidFill>
                <a:latin typeface="Alexandria" charset="0"/>
                <a:cs typeface="Alexandria" charset="0"/>
              </a:rPr>
              <a:t>الاستجابة السريعة والشفافة </a:t>
            </a:r>
            <a:r>
              <a:rPr lang="ar-SA" dirty="0">
                <a:latin typeface="Alexandria" charset="0"/>
                <a:cs typeface="Alexandria" charset="0"/>
              </a:rPr>
              <a:t>هي الأساس، إذ يجب الاعتراف بالمشكلة، والتعبير عن التعاطف، وتقديم المعلومات الدقيقة، مع متابعة مستمرة لما يُنشر على المنصات لتفادي تفاقم الموقف.</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a:t>
            </a:r>
            <a:r>
              <a:rPr lang="ar-SA" dirty="0">
                <a:solidFill>
                  <a:srgbClr val="C00000"/>
                </a:solidFill>
                <a:latin typeface="Alexandria" charset="0"/>
                <a:cs typeface="Alexandria" charset="0"/>
              </a:rPr>
              <a:t>لتحويل الأزمة إلى فرصة</a:t>
            </a:r>
            <a:r>
              <a:rPr lang="ar-SA" dirty="0">
                <a:latin typeface="Alexandria" charset="0"/>
                <a:cs typeface="Alexandria" charset="0"/>
              </a:rPr>
              <a:t>، يمكن استخدام </a:t>
            </a:r>
            <a:r>
              <a:rPr lang="ar-SA" dirty="0">
                <a:solidFill>
                  <a:srgbClr val="C00000"/>
                </a:solidFill>
                <a:latin typeface="Alexandria" charset="0"/>
                <a:cs typeface="Alexandria" charset="0"/>
              </a:rPr>
              <a:t>السرد</a:t>
            </a:r>
            <a:r>
              <a:rPr lang="ar-SA" dirty="0">
                <a:latin typeface="Alexandria" charset="0"/>
                <a:cs typeface="Alexandria" charset="0"/>
              </a:rPr>
              <a:t> </a:t>
            </a:r>
            <a:r>
              <a:rPr lang="ar-SA" dirty="0">
                <a:solidFill>
                  <a:srgbClr val="C00000"/>
                </a:solidFill>
                <a:latin typeface="Alexandria" charset="0"/>
                <a:cs typeface="Alexandria" charset="0"/>
              </a:rPr>
              <a:t>الإيجابي</a:t>
            </a:r>
            <a:r>
              <a:rPr lang="ar-SA" dirty="0">
                <a:latin typeface="Alexandria" charset="0"/>
                <a:cs typeface="Alexandria" charset="0"/>
              </a:rPr>
              <a:t> لتوضيح الجهود المبذولة، والتعاون مع المؤثرين لدعم الرسائل الموثوقة، والتعلم من التجربة لتقوية الأداء المستقبلي وتعزيز مرونة الكيان في مواجهة التحديات.</a:t>
            </a:r>
          </a:p>
        </p:txBody>
      </p:sp>
    </p:spTree>
    <p:extLst>
      <p:ext uri="{BB962C8B-B14F-4D97-AF65-F5344CB8AC3E}">
        <p14:creationId xmlns:p14="http://schemas.microsoft.com/office/powerpoint/2010/main" val="1455074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B9C04-B0C9-1E77-11E3-EECCE7E719A1}"/>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D82D2E6B-3613-7CF8-0C0F-48EB988D224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76047BC-CD45-55BC-C9DC-6DE5379FE881}"/>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B7200F8-3957-F121-F1B5-E4F1C312C6E9}"/>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lnSpc>
                <a:spcPct val="150000"/>
              </a:lnSpc>
            </a:pPr>
            <a:r>
              <a:rPr lang="ar-SA" sz="3200" b="1" dirty="0">
                <a:solidFill>
                  <a:schemeClr val="bg1"/>
                </a:solidFill>
                <a:latin typeface="Alexandria" charset="0"/>
                <a:cs typeface="Alexandria" charset="0"/>
              </a:rPr>
              <a:t>مستقبل الهوية الإعلامية </a:t>
            </a:r>
          </a:p>
        </p:txBody>
      </p:sp>
      <p:pic>
        <p:nvPicPr>
          <p:cNvPr id="17" name="Graphic 21">
            <a:extLst>
              <a:ext uri="{FF2B5EF4-FFF2-40B4-BE49-F238E27FC236}">
                <a16:creationId xmlns:a16="http://schemas.microsoft.com/office/drawing/2014/main" id="{36541EDF-682E-B441-A481-810B6529FE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952958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4CE9AD-D3A9-E595-A875-28D25F0CD610}"/>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7A939D10-D4E1-914B-79AB-1CA5223C4CC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2DD3479-02D7-756F-7717-723B49C7270B}"/>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EBD3049-1CCE-ECFC-44D6-3D11C56DCBF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التخصيص والذكاء الاصطناعي</a:t>
            </a:r>
          </a:p>
        </p:txBody>
      </p:sp>
      <p:pic>
        <p:nvPicPr>
          <p:cNvPr id="17" name="Graphic 21">
            <a:extLst>
              <a:ext uri="{FF2B5EF4-FFF2-40B4-BE49-F238E27FC236}">
                <a16:creationId xmlns:a16="http://schemas.microsoft.com/office/drawing/2014/main" id="{D83B466F-E5F5-151B-65B8-09F9FAF030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6F8C8518-31F4-079B-C701-B5C03C971FFE}"/>
              </a:ext>
            </a:extLst>
          </p:cNvPr>
          <p:cNvSpPr txBox="1"/>
          <p:nvPr/>
        </p:nvSpPr>
        <p:spPr>
          <a:xfrm>
            <a:off x="963038" y="1695243"/>
            <a:ext cx="10608775" cy="4504375"/>
          </a:xfrm>
          <a:prstGeom prst="rect">
            <a:avLst/>
          </a:prstGeom>
          <a:noFill/>
        </p:spPr>
        <p:txBody>
          <a:bodyPr wrap="square">
            <a:spAutoFit/>
          </a:bodyPr>
          <a:lstStyle/>
          <a:p>
            <a:pPr algn="just" rtl="1">
              <a:lnSpc>
                <a:spcPct val="200000"/>
              </a:lnSpc>
            </a:pPr>
            <a:r>
              <a:rPr lang="ar-SA" dirty="0">
                <a:latin typeface="Alexandria" charset="0"/>
                <a:cs typeface="Alexandria" charset="0"/>
              </a:rPr>
              <a:t>1. يشهد </a:t>
            </a:r>
            <a:r>
              <a:rPr lang="ar-SA" dirty="0">
                <a:solidFill>
                  <a:srgbClr val="C00000"/>
                </a:solidFill>
                <a:latin typeface="Alexandria" charset="0"/>
                <a:cs typeface="Alexandria" charset="0"/>
              </a:rPr>
              <a:t>مستقبل الهوية الإعلامية </a:t>
            </a:r>
            <a:r>
              <a:rPr lang="ar-SA" dirty="0">
                <a:latin typeface="Alexandria" charset="0"/>
                <a:cs typeface="Alexandria" charset="0"/>
              </a:rPr>
              <a:t>تحولاً كبيراً بفضل التطور التكنولوجي، خاصة في مجالي التخصيص والذكاء الاصطناعي، اللذين يتيحان بناء هويات تتفاعل مع الجمهور بطرق أكثر دقة ومرونة.</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يمكن </a:t>
            </a:r>
            <a:r>
              <a:rPr lang="ar-SA" dirty="0">
                <a:solidFill>
                  <a:srgbClr val="C00000"/>
                </a:solidFill>
                <a:latin typeface="Alexandria" charset="0"/>
                <a:cs typeface="Alexandria" charset="0"/>
              </a:rPr>
              <a:t>للذكاء الاصطناعي </a:t>
            </a:r>
            <a:r>
              <a:rPr lang="ar-SA" dirty="0">
                <a:latin typeface="Alexandria" charset="0"/>
                <a:cs typeface="Alexandria" charset="0"/>
              </a:rPr>
              <a:t>تحليل بيانات المستخدمين وفهم سلوكهم لتقديم محتوى يناسب اهتماماتهم، مما يجعل الهوية الإعلامية ديناميكية ومتجددة حسب التفاعل والزمان والمكان.</a:t>
            </a:r>
            <a:endParaRPr lang="en-US" dirty="0">
              <a:latin typeface="Alexandria" charset="0"/>
              <a:cs typeface="Alexandria" charset="0"/>
            </a:endParaRP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كما تسهم هذه التقنيات في </a:t>
            </a:r>
            <a:r>
              <a:rPr lang="ar-SA" dirty="0">
                <a:solidFill>
                  <a:srgbClr val="C00000"/>
                </a:solidFill>
                <a:latin typeface="Alexandria" charset="0"/>
                <a:cs typeface="Alexandria" charset="0"/>
              </a:rPr>
              <a:t>تطوير هوية متكيفة مع الجمهور </a:t>
            </a:r>
            <a:r>
              <a:rPr lang="ar-SA" dirty="0">
                <a:latin typeface="Alexandria" charset="0"/>
                <a:cs typeface="Alexandria" charset="0"/>
              </a:rPr>
              <a:t>بشكل شخصي، وتحسين أدائها باستمرار عبر التعلم من التفاعلات، مع ضرورة الالتزام بأخلاقيات استخدام البيانات وضمان الخصوصية. التعاون بين الإبداع البشري والذكاء الاصطناعي سيقود إلى عصر جديد من الهويات الإعلامية المبتكرة والمتطورة.</a:t>
            </a:r>
          </a:p>
        </p:txBody>
      </p:sp>
    </p:spTree>
    <p:extLst>
      <p:ext uri="{BB962C8B-B14F-4D97-AF65-F5344CB8AC3E}">
        <p14:creationId xmlns:p14="http://schemas.microsoft.com/office/powerpoint/2010/main" val="931317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452443-89FD-6FF5-07BF-877AF35CC237}"/>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AC7ED503-8613-CF09-286D-235EB3ECBE8E}"/>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4D9F4C6-EE81-6E58-940A-2E973EBD4FAD}"/>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BE231B0-5539-9CF0-EAF4-AF8E1978DE3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الميتافيرس والويب 3.0</a:t>
            </a:r>
          </a:p>
        </p:txBody>
      </p:sp>
      <p:pic>
        <p:nvPicPr>
          <p:cNvPr id="17" name="Graphic 21">
            <a:extLst>
              <a:ext uri="{FF2B5EF4-FFF2-40B4-BE49-F238E27FC236}">
                <a16:creationId xmlns:a16="http://schemas.microsoft.com/office/drawing/2014/main" id="{5CA452DE-A9AE-D98F-04A0-95A335CC93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DEC3146B-1DFB-7A31-B031-FE196FC5F25A}"/>
              </a:ext>
            </a:extLst>
          </p:cNvPr>
          <p:cNvSpPr txBox="1"/>
          <p:nvPr/>
        </p:nvSpPr>
        <p:spPr>
          <a:xfrm>
            <a:off x="3229582" y="1545764"/>
            <a:ext cx="8429779"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1. يشكل الميتافيرس والويب 3.0 نقلة نوعية في مفهوم الهوية الإعلامية، إذ تتحول من مجرد رموز وصور إلى تجارب رقمية ثلاثية الأبعاد يمكن للمستخدمين التفاعل معها والعيش داخلها.</a:t>
            </a:r>
          </a:p>
          <a:p>
            <a:pPr algn="just" rtl="1">
              <a:lnSpc>
                <a:spcPct val="200000"/>
              </a:lnSpc>
            </a:pPr>
            <a:r>
              <a:rPr lang="ar-SA" dirty="0">
                <a:latin typeface="Alexandria" charset="0"/>
                <a:cs typeface="Alexandria" charset="0"/>
              </a:rPr>
              <a:t>2. الهويات في هذه البيئة ستكون غامرة وتفاعلية، تتيح للجمهور تجسيدها والمشاركة في تطويرها داخل العوالم الافتراضية، مما يعزز الانتماء ويخلق تجارب فريدة.</a:t>
            </a:r>
          </a:p>
          <a:p>
            <a:pPr algn="just" rtl="1">
              <a:lnSpc>
                <a:spcPct val="200000"/>
              </a:lnSpc>
            </a:pPr>
            <a:r>
              <a:rPr lang="ar-SA" dirty="0">
                <a:latin typeface="Alexandria" charset="0"/>
                <a:cs typeface="Alexandria" charset="0"/>
              </a:rPr>
              <a:t>3. سيساهم التصميم ثلاثي الأبعاد والذكاء الاصطناعي في بناء شخصيات وعناصر رقمية قابلة للتفاعل، فيما يفتح التعاون بين المبدعين من مجالات متعددة آفاقاً جديدة لتجارب رقمية متكاملة تمزج بين الإبداع والتقنية في بناء الهوية المستقبلية.</a:t>
            </a:r>
          </a:p>
        </p:txBody>
      </p:sp>
      <p:sp>
        <p:nvSpPr>
          <p:cNvPr id="4" name="TextBox 3">
            <a:extLst>
              <a:ext uri="{FF2B5EF4-FFF2-40B4-BE49-F238E27FC236}">
                <a16:creationId xmlns:a16="http://schemas.microsoft.com/office/drawing/2014/main" id="{AD4B8C3B-F86A-50DC-0088-C674675918F8}"/>
              </a:ext>
            </a:extLst>
          </p:cNvPr>
          <p:cNvSpPr txBox="1"/>
          <p:nvPr/>
        </p:nvSpPr>
        <p:spPr>
          <a:xfrm>
            <a:off x="384032" y="4548260"/>
            <a:ext cx="2639873" cy="1384995"/>
          </a:xfrm>
          <a:prstGeom prst="rect">
            <a:avLst/>
          </a:prstGeom>
        </p:spPr>
        <p:txBody>
          <a:bodyPr wrap="square">
            <a:spAutoFit/>
          </a:bodyPr>
          <a:lstStyle/>
          <a:p>
            <a:pPr algn="ctr" rtl="1"/>
            <a:r>
              <a:rPr lang="ar-SA" sz="1400" dirty="0">
                <a:solidFill>
                  <a:srgbClr val="002060"/>
                </a:solidFill>
                <a:latin typeface="Alexandria" charset="0"/>
                <a:cs typeface="Alexandria" charset="0"/>
              </a:rPr>
              <a:t>مقابلة خاصة مع مارك زوكربيرج المؤسس والرئيس التنفيذي لشركة ميتا</a:t>
            </a:r>
          </a:p>
          <a:p>
            <a:pPr algn="ctr" rtl="1"/>
            <a:r>
              <a:rPr lang="ar-SA" sz="1400" dirty="0">
                <a:solidFill>
                  <a:srgbClr val="002060"/>
                </a:solidFill>
                <a:latin typeface="Alexandria" charset="0"/>
                <a:cs typeface="Alexandria" charset="0"/>
              </a:rPr>
              <a:t> </a:t>
            </a:r>
          </a:p>
          <a:p>
            <a:pPr algn="ctr" rtl="1"/>
            <a:r>
              <a:rPr lang="ar-SA" sz="1400" dirty="0">
                <a:solidFill>
                  <a:srgbClr val="002060"/>
                </a:solidFill>
                <a:latin typeface="Alexandria" charset="0"/>
                <a:cs typeface="Alexandria" charset="0"/>
              </a:rPr>
              <a:t>تناقش مستقبل الويب 3.0، والميتافيرس</a:t>
            </a:r>
            <a:endParaRPr lang="en-US" sz="1400" dirty="0">
              <a:solidFill>
                <a:srgbClr val="002060"/>
              </a:solidFill>
              <a:latin typeface="Alexandria" charset="0"/>
              <a:cs typeface="Alexandria" charset="0"/>
            </a:endParaRPr>
          </a:p>
        </p:txBody>
      </p:sp>
      <p:pic>
        <p:nvPicPr>
          <p:cNvPr id="6" name="Picture 5">
            <a:extLst>
              <a:ext uri="{FF2B5EF4-FFF2-40B4-BE49-F238E27FC236}">
                <a16:creationId xmlns:a16="http://schemas.microsoft.com/office/drawing/2014/main" id="{F72F7EA1-509A-5BE3-DD6C-10D5978B02F3}"/>
              </a:ext>
            </a:extLst>
          </p:cNvPr>
          <p:cNvPicPr>
            <a:picLocks noChangeAspect="1"/>
          </p:cNvPicPr>
          <p:nvPr/>
        </p:nvPicPr>
        <p:blipFill>
          <a:blip r:embed="rId3"/>
          <a:stretch>
            <a:fillRect/>
          </a:stretch>
        </p:blipFill>
        <p:spPr>
          <a:xfrm>
            <a:off x="384032" y="3230523"/>
            <a:ext cx="2639873" cy="118426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Box 7">
            <a:extLst>
              <a:ext uri="{FF2B5EF4-FFF2-40B4-BE49-F238E27FC236}">
                <a16:creationId xmlns:a16="http://schemas.microsoft.com/office/drawing/2014/main" id="{C98B5D2D-47B0-3D65-4458-C76235569FE3}"/>
              </a:ext>
            </a:extLst>
          </p:cNvPr>
          <p:cNvSpPr txBox="1"/>
          <p:nvPr/>
        </p:nvSpPr>
        <p:spPr>
          <a:xfrm>
            <a:off x="191317" y="6066726"/>
            <a:ext cx="3025302" cy="307777"/>
          </a:xfrm>
          <a:prstGeom prst="rect">
            <a:avLst/>
          </a:prstGeom>
          <a:noFill/>
        </p:spPr>
        <p:txBody>
          <a:bodyPr wrap="square">
            <a:spAutoFit/>
          </a:bodyPr>
          <a:lstStyle/>
          <a:p>
            <a:pPr algn="ctr"/>
            <a:r>
              <a:rPr lang="en-US" sz="1400" dirty="0"/>
              <a:t>youtube.com/</a:t>
            </a:r>
            <a:r>
              <a:rPr lang="en-US" sz="1400" dirty="0" err="1"/>
              <a:t>watch?v</a:t>
            </a:r>
            <a:r>
              <a:rPr lang="en-US" sz="1400" dirty="0"/>
              <a:t>=</a:t>
            </a:r>
            <a:r>
              <a:rPr lang="en-US" sz="1400" dirty="0" err="1"/>
              <a:t>wlkGOvzvQow</a:t>
            </a:r>
            <a:endParaRPr lang="en-US" sz="1400" dirty="0"/>
          </a:p>
        </p:txBody>
      </p:sp>
      <p:pic>
        <p:nvPicPr>
          <p:cNvPr id="4098" name="Picture 2" descr="النفاذ إلى عالم الميتافيرس : دليل المبتدئين">
            <a:extLst>
              <a:ext uri="{FF2B5EF4-FFF2-40B4-BE49-F238E27FC236}">
                <a16:creationId xmlns:a16="http://schemas.microsoft.com/office/drawing/2014/main" id="{5058D698-A332-7E20-EF44-E5CAEE2A92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033" y="1537332"/>
            <a:ext cx="2662756" cy="163901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165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098"/>
                                        </p:tgtEl>
                                        <p:attrNameLst>
                                          <p:attrName>style.visibility</p:attrName>
                                        </p:attrNameLst>
                                      </p:cBhvr>
                                      <p:to>
                                        <p:strVal val="visible"/>
                                      </p:to>
                                    </p:set>
                                    <p:animEffect transition="in" filter="fade">
                                      <p:cBhvr>
                                        <p:cTn id="27" dur="500"/>
                                        <p:tgtEl>
                                          <p:spTgt spid="4098"/>
                                        </p:tgtEl>
                                      </p:cBhvr>
                                    </p:animEffect>
                                  </p:childTnLst>
                                </p:cTn>
                              </p:par>
                              <p:par>
                                <p:cTn id="28" presetID="10" presetClass="entr" presetSubtype="0"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P spid="4"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C3BBF-FF07-8F07-0D11-EC1635D08530}"/>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A664FEBA-E407-D7B3-B0DB-907424AE677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DBE9E9C-A1E7-F71B-A449-B01DCD9D5F5D}"/>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38ECD62-9470-3F3B-AACF-BA5F27F1430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التحديات والفرص</a:t>
            </a:r>
          </a:p>
        </p:txBody>
      </p:sp>
      <p:pic>
        <p:nvPicPr>
          <p:cNvPr id="17" name="Graphic 21">
            <a:extLst>
              <a:ext uri="{FF2B5EF4-FFF2-40B4-BE49-F238E27FC236}">
                <a16:creationId xmlns:a16="http://schemas.microsoft.com/office/drawing/2014/main" id="{0B9D951A-D026-AD89-79C0-21173BE8DD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FBE8153D-D379-EA24-0D0D-DCB129310238}"/>
              </a:ext>
            </a:extLst>
          </p:cNvPr>
          <p:cNvSpPr txBox="1"/>
          <p:nvPr/>
        </p:nvSpPr>
        <p:spPr>
          <a:xfrm>
            <a:off x="749030" y="1652772"/>
            <a:ext cx="10846340" cy="4504375"/>
          </a:xfrm>
          <a:prstGeom prst="rect">
            <a:avLst/>
          </a:prstGeom>
          <a:noFill/>
        </p:spPr>
        <p:txBody>
          <a:bodyPr wrap="square">
            <a:spAutoFit/>
          </a:bodyPr>
          <a:lstStyle/>
          <a:p>
            <a:pPr algn="just" rtl="1">
              <a:lnSpc>
                <a:spcPct val="200000"/>
              </a:lnSpc>
            </a:pPr>
            <a:r>
              <a:rPr lang="ar-SA" dirty="0">
                <a:latin typeface="Alexandria" charset="0"/>
                <a:cs typeface="Alexandria" charset="0"/>
              </a:rPr>
              <a:t>1. رغم الإمكانيات الهائلة التي يوفرها المستقبل الرقمي، إلا أن </a:t>
            </a:r>
            <a:r>
              <a:rPr lang="ar-SA" dirty="0">
                <a:solidFill>
                  <a:srgbClr val="C00000"/>
                </a:solidFill>
                <a:latin typeface="Alexandria" charset="0"/>
                <a:cs typeface="Alexandria" charset="0"/>
              </a:rPr>
              <a:t>الهوية الإعلامية </a:t>
            </a:r>
            <a:r>
              <a:rPr lang="ar-SA" dirty="0">
                <a:latin typeface="Alexandria" charset="0"/>
                <a:cs typeface="Alexandria" charset="0"/>
              </a:rPr>
              <a:t>تواجه تحديات تتعلق بالمنافسة الشديدة، وتغير سلوك الجمهور، وتكاليف التقنيات الحديثة.</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لمواجهة ذلك، يجب الاستثمار في </a:t>
            </a:r>
            <a:r>
              <a:rPr lang="ar-SA" dirty="0">
                <a:solidFill>
                  <a:srgbClr val="C00000"/>
                </a:solidFill>
                <a:latin typeface="Alexandria" charset="0"/>
                <a:cs typeface="Alexandria" charset="0"/>
              </a:rPr>
              <a:t>المواهب الإبداعية</a:t>
            </a:r>
            <a:r>
              <a:rPr lang="ar-SA" dirty="0">
                <a:latin typeface="Alexandria" charset="0"/>
                <a:cs typeface="Alexandria" charset="0"/>
              </a:rPr>
              <a:t>، وتطوير نماذج عمل مرنة، وبناء مجتمعات رقمية حول الهوية تعزز الولاء والتفاعل المستمر.</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كما ينبغي توظيف </a:t>
            </a:r>
            <a:r>
              <a:rPr lang="ar-SA" dirty="0">
                <a:solidFill>
                  <a:srgbClr val="C00000"/>
                </a:solidFill>
                <a:latin typeface="Alexandria" charset="0"/>
                <a:cs typeface="Alexandria" charset="0"/>
              </a:rPr>
              <a:t>التحليلات المتقدمة </a:t>
            </a:r>
            <a:r>
              <a:rPr lang="ar-SA" dirty="0">
                <a:latin typeface="Alexandria" charset="0"/>
                <a:cs typeface="Alexandria" charset="0"/>
              </a:rPr>
              <a:t>لفهم الجمهور بدقة، وتعزيز القيم الأخلاقية والمسؤولية الاجتماعية في بناء الهوية، مع رؤية استراتيجية تستشرف المستقبل وتحول التحديات إلى فرص للإبداع والنمو المستدام.</a:t>
            </a:r>
          </a:p>
        </p:txBody>
      </p:sp>
    </p:spTree>
    <p:extLst>
      <p:ext uri="{BB962C8B-B14F-4D97-AF65-F5344CB8AC3E}">
        <p14:creationId xmlns:p14="http://schemas.microsoft.com/office/powerpoint/2010/main" val="2467143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BC2D4-3CEE-3855-81A7-8C085DB388CB}"/>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DF10949D-86CE-FEB0-BE55-C40B5A3903E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D9C7E8B-B2D8-05BA-C094-4771F7A30761}"/>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0E66ED5-759C-90C3-0985-2D824EF815F3}"/>
              </a:ext>
            </a:extLst>
          </p:cNvPr>
          <p:cNvSpPr/>
          <p:nvPr/>
        </p:nvSpPr>
        <p:spPr>
          <a:xfrm>
            <a:off x="1535207" y="2060113"/>
            <a:ext cx="9421571" cy="3340391"/>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lnSpc>
                <a:spcPct val="150000"/>
              </a:lnSpc>
            </a:pPr>
            <a:r>
              <a:rPr lang="ar-SA" sz="3200" b="1" dirty="0">
                <a:solidFill>
                  <a:schemeClr val="bg1"/>
                </a:solidFill>
                <a:latin typeface="Alexandria" charset="0"/>
                <a:cs typeface="Alexandria" charset="0"/>
              </a:rPr>
              <a:t>كيف نبني الهوية الإعلامية </a:t>
            </a:r>
          </a:p>
        </p:txBody>
      </p:sp>
      <p:pic>
        <p:nvPicPr>
          <p:cNvPr id="17" name="Graphic 21">
            <a:extLst>
              <a:ext uri="{FF2B5EF4-FFF2-40B4-BE49-F238E27FC236}">
                <a16:creationId xmlns:a16="http://schemas.microsoft.com/office/drawing/2014/main" id="{BA465E0E-8675-B87E-47CC-D172F759D7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2356096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555040-08FA-D08C-B0C4-3C8D54315F18}"/>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508C443-7C8C-E885-0C59-D2435B700049}"/>
              </a:ext>
            </a:extLst>
          </p:cNvPr>
          <p:cNvSpPr/>
          <p:nvPr/>
        </p:nvSpPr>
        <p:spPr>
          <a:xfrm>
            <a:off x="191317" y="1532065"/>
            <a:ext cx="2546885" cy="4996817"/>
          </a:xfrm>
          <a:prstGeom prst="roundRect">
            <a:avLst/>
          </a:prstGeom>
          <a:ln>
            <a:solidFill>
              <a:srgbClr val="203E5F"/>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4" name="Rectangle 23">
            <a:extLst>
              <a:ext uri="{FF2B5EF4-FFF2-40B4-BE49-F238E27FC236}">
                <a16:creationId xmlns:a16="http://schemas.microsoft.com/office/drawing/2014/main" id="{9FA1F5AE-3CE2-299C-9EBD-D5F61298864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D321C95-9167-0DC8-1D52-07486954D6FD}"/>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9BBF042D-66EF-D6E7-57FC-4AA61251AA7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هوية الشركات الناشئة</a:t>
            </a:r>
          </a:p>
        </p:txBody>
      </p:sp>
      <p:pic>
        <p:nvPicPr>
          <p:cNvPr id="17" name="Graphic 21">
            <a:extLst>
              <a:ext uri="{FF2B5EF4-FFF2-40B4-BE49-F238E27FC236}">
                <a16:creationId xmlns:a16="http://schemas.microsoft.com/office/drawing/2014/main" id="{8945CAC1-BF58-24B8-65E7-8F530F1395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6ED71344-7C69-2097-D0E1-0000A1053978}"/>
              </a:ext>
            </a:extLst>
          </p:cNvPr>
          <p:cNvSpPr txBox="1"/>
          <p:nvPr/>
        </p:nvSpPr>
        <p:spPr>
          <a:xfrm>
            <a:off x="2840477" y="1545764"/>
            <a:ext cx="8818885"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1. تمثل الهوية الإعلامية للشركات الناشئة حجر الأساس في </a:t>
            </a:r>
            <a:r>
              <a:rPr lang="ar-SA" dirty="0">
                <a:solidFill>
                  <a:srgbClr val="C00000"/>
                </a:solidFill>
                <a:latin typeface="Alexandria" charset="0"/>
                <a:cs typeface="Alexandria" charset="0"/>
              </a:rPr>
              <a:t>بناء صورتها الأولى أمام الجمهور والمستثمرين</a:t>
            </a:r>
            <a:r>
              <a:rPr lang="ar-SA" dirty="0">
                <a:latin typeface="Alexandria" charset="0"/>
                <a:cs typeface="Alexandria" charset="0"/>
              </a:rPr>
              <a:t>، فهي لا تقتصر على المظهر البصري كالاسم أو الشعار، بل تشمل القصة التي تحكي سبب التأسيس والرؤية المستقبلية والقيم التي تحرك العمل.</a:t>
            </a:r>
          </a:p>
          <a:p>
            <a:pPr algn="just" rtl="1">
              <a:lnSpc>
                <a:spcPct val="200000"/>
              </a:lnSpc>
            </a:pPr>
            <a:r>
              <a:rPr lang="ar-SA" dirty="0">
                <a:latin typeface="Alexandria" charset="0"/>
                <a:cs typeface="Alexandria" charset="0"/>
              </a:rPr>
              <a:t>2. تساعد الهوية القوية على خلق </a:t>
            </a:r>
            <a:r>
              <a:rPr lang="ar-SA" dirty="0">
                <a:solidFill>
                  <a:srgbClr val="C00000"/>
                </a:solidFill>
                <a:latin typeface="Alexandria" charset="0"/>
                <a:cs typeface="Alexandria" charset="0"/>
              </a:rPr>
              <a:t>انطباع أولي إيجابي</a:t>
            </a:r>
            <a:r>
              <a:rPr lang="ar-SA" dirty="0">
                <a:latin typeface="Alexandria" charset="0"/>
                <a:cs typeface="Alexandria" charset="0"/>
              </a:rPr>
              <a:t>، وتعزيز الثقة في قدرة الشركة على الابتكار والمنافسة في سوق سريع التغير، ولتحقيق </a:t>
            </a:r>
            <a:r>
              <a:rPr lang="ar-SA" dirty="0">
                <a:solidFill>
                  <a:srgbClr val="C00000"/>
                </a:solidFill>
                <a:latin typeface="Alexandria" charset="0"/>
                <a:cs typeface="Alexandria" charset="0"/>
              </a:rPr>
              <a:t>هوية</a:t>
            </a:r>
            <a:r>
              <a:rPr lang="ar-SA" dirty="0">
                <a:latin typeface="Alexandria" charset="0"/>
                <a:cs typeface="Alexandria" charset="0"/>
              </a:rPr>
              <a:t> </a:t>
            </a:r>
            <a:r>
              <a:rPr lang="ar-SA" dirty="0">
                <a:solidFill>
                  <a:srgbClr val="C00000"/>
                </a:solidFill>
                <a:latin typeface="Alexandria" charset="0"/>
                <a:cs typeface="Alexandria" charset="0"/>
              </a:rPr>
              <a:t>متميزة</a:t>
            </a:r>
            <a:r>
              <a:rPr lang="ar-SA" dirty="0">
                <a:latin typeface="Alexandria" charset="0"/>
                <a:cs typeface="Alexandria" charset="0"/>
              </a:rPr>
              <a:t>، يجب أن تكون </a:t>
            </a:r>
            <a:r>
              <a:rPr lang="ar-SA" dirty="0">
                <a:solidFill>
                  <a:srgbClr val="C00000"/>
                </a:solidFill>
                <a:latin typeface="Alexandria" charset="0"/>
                <a:cs typeface="Alexandria" charset="0"/>
              </a:rPr>
              <a:t>بسيطة ومرنة في الوقت ذاته</a:t>
            </a:r>
            <a:r>
              <a:rPr lang="ar-SA" dirty="0">
                <a:latin typeface="Alexandria" charset="0"/>
                <a:cs typeface="Alexandria" charset="0"/>
              </a:rPr>
              <a:t>، تعبّر عن روح المغامرة والإبداع التي تميز الشركات الناشئة.</a:t>
            </a:r>
          </a:p>
          <a:p>
            <a:pPr algn="just" rtl="1">
              <a:lnSpc>
                <a:spcPct val="200000"/>
              </a:lnSpc>
            </a:pPr>
            <a:r>
              <a:rPr lang="ar-SA" dirty="0">
                <a:latin typeface="Alexandria" charset="0"/>
                <a:cs typeface="Alexandria" charset="0"/>
              </a:rPr>
              <a:t>3. كما ينبغي </a:t>
            </a:r>
            <a:r>
              <a:rPr lang="ar-SA" dirty="0">
                <a:solidFill>
                  <a:srgbClr val="C00000"/>
                </a:solidFill>
                <a:latin typeface="Alexandria" charset="0"/>
                <a:cs typeface="Alexandria" charset="0"/>
              </a:rPr>
              <a:t>استخدامها بذكاء </a:t>
            </a:r>
            <a:r>
              <a:rPr lang="ar-SA" dirty="0">
                <a:latin typeface="Alexandria" charset="0"/>
                <a:cs typeface="Alexandria" charset="0"/>
              </a:rPr>
              <a:t>عبر المنصات الرقمية لبناء علاقة مع العملاء والمجتمع، مع توظيف القصة الإنسانية وراء المشروع في سرد إعلامي مؤثر يعزز من حضور الشركة في أذهان الجمهور.</a:t>
            </a:r>
          </a:p>
        </p:txBody>
      </p:sp>
      <p:pic>
        <p:nvPicPr>
          <p:cNvPr id="4" name="Picture 3">
            <a:extLst>
              <a:ext uri="{FF2B5EF4-FFF2-40B4-BE49-F238E27FC236}">
                <a16:creationId xmlns:a16="http://schemas.microsoft.com/office/drawing/2014/main" id="{E1E81A18-C326-2543-498B-B2653FC9DEB3}"/>
              </a:ext>
            </a:extLst>
          </p:cNvPr>
          <p:cNvPicPr>
            <a:picLocks noChangeAspect="1"/>
          </p:cNvPicPr>
          <p:nvPr/>
        </p:nvPicPr>
        <p:blipFill>
          <a:blip r:embed="rId3"/>
          <a:stretch>
            <a:fillRect/>
          </a:stretch>
        </p:blipFill>
        <p:spPr>
          <a:xfrm>
            <a:off x="312188" y="1965123"/>
            <a:ext cx="2305142" cy="505195"/>
          </a:xfrm>
          <a:prstGeom prst="roundRect">
            <a:avLst>
              <a:gd name="adj" fmla="val 16667"/>
            </a:avLst>
          </a:prstGeom>
          <a:noFill/>
        </p:spPr>
      </p:pic>
      <p:sp>
        <p:nvSpPr>
          <p:cNvPr id="6" name="TextBox 5">
            <a:extLst>
              <a:ext uri="{FF2B5EF4-FFF2-40B4-BE49-F238E27FC236}">
                <a16:creationId xmlns:a16="http://schemas.microsoft.com/office/drawing/2014/main" id="{D25E948A-DC6E-4758-D212-47CE58651B51}"/>
              </a:ext>
            </a:extLst>
          </p:cNvPr>
          <p:cNvSpPr txBox="1"/>
          <p:nvPr/>
        </p:nvSpPr>
        <p:spPr>
          <a:xfrm>
            <a:off x="332180" y="2625428"/>
            <a:ext cx="2121250" cy="307777"/>
          </a:xfrm>
          <a:prstGeom prst="rect">
            <a:avLst/>
          </a:prstGeom>
          <a:noFill/>
        </p:spPr>
        <p:txBody>
          <a:bodyPr wrap="square">
            <a:spAutoFit/>
          </a:bodyPr>
          <a:lstStyle/>
          <a:p>
            <a:pPr algn="r" rtl="1"/>
            <a:r>
              <a:rPr lang="en-US" sz="1400" b="1" dirty="0" err="1">
                <a:solidFill>
                  <a:srgbClr val="002060"/>
                </a:solidFill>
                <a:latin typeface="Alexandria" charset="0"/>
                <a:cs typeface="Alexandria" charset="0"/>
              </a:rPr>
              <a:t>شركة</a:t>
            </a:r>
            <a:r>
              <a:rPr lang="en-US" sz="1400" b="1" dirty="0">
                <a:solidFill>
                  <a:srgbClr val="002060"/>
                </a:solidFill>
                <a:latin typeface="Alexandria" charset="0"/>
                <a:cs typeface="Alexandria" charset="0"/>
              </a:rPr>
              <a:t> </a:t>
            </a:r>
            <a:r>
              <a:rPr lang="en-US" sz="1400" b="1" dirty="0" err="1">
                <a:solidFill>
                  <a:srgbClr val="002060"/>
                </a:solidFill>
                <a:latin typeface="Alexandria" charset="0"/>
                <a:cs typeface="Alexandria" charset="0"/>
              </a:rPr>
              <a:t>ناشئة</a:t>
            </a:r>
            <a:r>
              <a:rPr lang="en-US" sz="1400" b="1" dirty="0">
                <a:solidFill>
                  <a:srgbClr val="002060"/>
                </a:solidFill>
                <a:latin typeface="Alexandria" charset="0"/>
                <a:cs typeface="Alexandria" charset="0"/>
              </a:rPr>
              <a:t> </a:t>
            </a:r>
            <a:r>
              <a:rPr lang="en-US" sz="1400" b="1" dirty="0" err="1">
                <a:solidFill>
                  <a:srgbClr val="002060"/>
                </a:solidFill>
                <a:latin typeface="Alexandria" charset="0"/>
                <a:cs typeface="Alexandria" charset="0"/>
              </a:rPr>
              <a:t>سعودية</a:t>
            </a:r>
            <a:endParaRPr lang="en-US" sz="1400" b="1" dirty="0">
              <a:solidFill>
                <a:srgbClr val="002060"/>
              </a:solidFill>
              <a:latin typeface="Alexandria" charset="0"/>
              <a:cs typeface="Alexandria" charset="0"/>
            </a:endParaRPr>
          </a:p>
        </p:txBody>
      </p:sp>
      <p:sp>
        <p:nvSpPr>
          <p:cNvPr id="8" name="TextBox 7">
            <a:extLst>
              <a:ext uri="{FF2B5EF4-FFF2-40B4-BE49-F238E27FC236}">
                <a16:creationId xmlns:a16="http://schemas.microsoft.com/office/drawing/2014/main" id="{2DA2E8FB-3DF6-F2E3-924E-6A574BC04F35}"/>
              </a:ext>
            </a:extLst>
          </p:cNvPr>
          <p:cNvSpPr txBox="1"/>
          <p:nvPr/>
        </p:nvSpPr>
        <p:spPr>
          <a:xfrm>
            <a:off x="332180" y="3016808"/>
            <a:ext cx="2285150" cy="2964338"/>
          </a:xfrm>
          <a:prstGeom prst="rect">
            <a:avLst/>
          </a:prstGeom>
          <a:noFill/>
        </p:spPr>
        <p:txBody>
          <a:bodyPr wrap="square">
            <a:spAutoFit/>
          </a:bodyPr>
          <a:lstStyle/>
          <a:p>
            <a:pPr algn="justLow" rtl="1">
              <a:lnSpc>
                <a:spcPct val="150000"/>
              </a:lnSpc>
            </a:pPr>
            <a:r>
              <a:rPr lang="en-US" sz="1400" dirty="0" err="1">
                <a:latin typeface="Alexandria" pitchFamily="2" charset="-78"/>
                <a:cs typeface="Alexandria" pitchFamily="2" charset="-78"/>
              </a:rPr>
              <a:t>لوسيديا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منصة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إدارة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تجربة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العملاء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للعلامات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التجارية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الرائدة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العالم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العربي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خلالها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الرصد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والتحليل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والتفاعل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مع</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المحتوى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باللغتين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العربية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والإنجليزية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المنصات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الاجتماعية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وقنوات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التواصل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الخاصة</a:t>
            </a:r>
            <a:r>
              <a:rPr lang="en-US" sz="1400" dirty="0">
                <a:latin typeface="Alexandria" pitchFamily="2" charset="-78"/>
                <a:cs typeface="Alexandria" pitchFamily="2" charset="-78"/>
              </a:rPr>
              <a:t>.</a:t>
            </a:r>
          </a:p>
        </p:txBody>
      </p:sp>
      <p:sp>
        <p:nvSpPr>
          <p:cNvPr id="10" name="AutoShape 2">
            <a:extLst>
              <a:ext uri="{FF2B5EF4-FFF2-40B4-BE49-F238E27FC236}">
                <a16:creationId xmlns:a16="http://schemas.microsoft.com/office/drawing/2014/main" id="{67185C1A-9BCE-EA3D-FB67-5F1FD3CDC23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TextBox 12">
            <a:extLst>
              <a:ext uri="{FF2B5EF4-FFF2-40B4-BE49-F238E27FC236}">
                <a16:creationId xmlns:a16="http://schemas.microsoft.com/office/drawing/2014/main" id="{D57DD7DA-9977-0B15-475B-AB051DAD2A3F}"/>
              </a:ext>
            </a:extLst>
          </p:cNvPr>
          <p:cNvSpPr txBox="1"/>
          <p:nvPr/>
        </p:nvSpPr>
        <p:spPr>
          <a:xfrm>
            <a:off x="812236" y="6099285"/>
            <a:ext cx="1305045" cy="369332"/>
          </a:xfrm>
          <a:prstGeom prst="rect">
            <a:avLst/>
          </a:prstGeom>
          <a:noFill/>
        </p:spPr>
        <p:txBody>
          <a:bodyPr wrap="square">
            <a:spAutoFit/>
          </a:bodyPr>
          <a:lstStyle/>
          <a:p>
            <a:r>
              <a:rPr lang="en-US" dirty="0"/>
              <a:t>lucidya.com</a:t>
            </a:r>
          </a:p>
        </p:txBody>
      </p:sp>
    </p:spTree>
    <p:extLst>
      <p:ext uri="{BB962C8B-B14F-4D97-AF65-F5344CB8AC3E}">
        <p14:creationId xmlns:p14="http://schemas.microsoft.com/office/powerpoint/2010/main" val="2584720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6D095-BE43-96F3-C3FB-898467B7D5A7}"/>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54D49F0B-005E-70CC-CE11-596FAE1A798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017AAD6-A0B7-5966-9A5D-8EBA17FE4458}"/>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DA523D0-BE75-0BF7-BED6-621C557E962D}"/>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هوية المؤسسات التعليمية</a:t>
            </a:r>
          </a:p>
        </p:txBody>
      </p:sp>
      <p:pic>
        <p:nvPicPr>
          <p:cNvPr id="17" name="Graphic 21">
            <a:extLst>
              <a:ext uri="{FF2B5EF4-FFF2-40B4-BE49-F238E27FC236}">
                <a16:creationId xmlns:a16="http://schemas.microsoft.com/office/drawing/2014/main" id="{7EA3CB19-8E6F-5D2E-2C4B-51CE58F8C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012C5B3B-1B78-F59C-FED6-4419961610E9}"/>
              </a:ext>
            </a:extLst>
          </p:cNvPr>
          <p:cNvSpPr txBox="1"/>
          <p:nvPr/>
        </p:nvSpPr>
        <p:spPr>
          <a:xfrm>
            <a:off x="2840477" y="1672224"/>
            <a:ext cx="8686370"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1. تسهم الهوية الإعلامية في المؤسسات التعليمية في إبراز </a:t>
            </a:r>
            <a:r>
              <a:rPr lang="ar-SA" dirty="0">
                <a:solidFill>
                  <a:srgbClr val="C00000"/>
                </a:solidFill>
                <a:latin typeface="Alexandria" charset="0"/>
                <a:cs typeface="Alexandria" charset="0"/>
              </a:rPr>
              <a:t>تميزها الأكاديمي وقيمها ورسالتها التربوية</a:t>
            </a:r>
            <a:r>
              <a:rPr lang="ar-SA" dirty="0">
                <a:latin typeface="Alexandria" charset="0"/>
                <a:cs typeface="Alexandria" charset="0"/>
              </a:rPr>
              <a:t>، فهي تساعد على بناء صورة إيجابية لدى الطلاب وأولياء الأمور والمجتمع. </a:t>
            </a:r>
          </a:p>
          <a:p>
            <a:pPr algn="just" rtl="1">
              <a:lnSpc>
                <a:spcPct val="200000"/>
              </a:lnSpc>
            </a:pPr>
            <a:r>
              <a:rPr lang="ar-SA" dirty="0">
                <a:latin typeface="Alexandria" charset="0"/>
                <a:cs typeface="Alexandria" charset="0"/>
              </a:rPr>
              <a:t>2. تعكس هذه الهوية </a:t>
            </a:r>
            <a:r>
              <a:rPr lang="ar-SA" dirty="0">
                <a:solidFill>
                  <a:srgbClr val="C00000"/>
                </a:solidFill>
                <a:latin typeface="Alexandria" charset="0"/>
                <a:cs typeface="Alexandria" charset="0"/>
              </a:rPr>
              <a:t>جودة التعليم، والبيئة التعليمية، وفرص التطوير </a:t>
            </a:r>
            <a:r>
              <a:rPr lang="ar-SA" dirty="0">
                <a:latin typeface="Alexandria" charset="0"/>
                <a:cs typeface="Alexandria" charset="0"/>
              </a:rPr>
              <a:t>التي تقدمها المؤسسة، مما يجعلها أكثر جاذبية وثقة.</a:t>
            </a:r>
          </a:p>
          <a:p>
            <a:pPr algn="just" rtl="1">
              <a:lnSpc>
                <a:spcPct val="200000"/>
              </a:lnSpc>
            </a:pPr>
            <a:r>
              <a:rPr lang="ar-SA" dirty="0">
                <a:latin typeface="Alexandria" charset="0"/>
                <a:cs typeface="Alexandria" charset="0"/>
              </a:rPr>
              <a:t>3. لضمان فاعلية الهوية، ينبغي التركيز على </a:t>
            </a:r>
            <a:r>
              <a:rPr lang="ar-SA" dirty="0">
                <a:solidFill>
                  <a:srgbClr val="C00000"/>
                </a:solidFill>
                <a:latin typeface="Alexandria" charset="0"/>
                <a:cs typeface="Alexandria" charset="0"/>
              </a:rPr>
              <a:t>إبراز قصص النجاح والتميز الأكاديمي والبحثي</a:t>
            </a:r>
            <a:r>
              <a:rPr lang="ar-SA" dirty="0">
                <a:latin typeface="Alexandria" charset="0"/>
                <a:cs typeface="Alexandria" charset="0"/>
              </a:rPr>
              <a:t>، وتوظيف الوسائط المتعددة في عرض التجارب التعليمية والأنشطة الطلابية.</a:t>
            </a:r>
          </a:p>
          <a:p>
            <a:pPr algn="just" rtl="1">
              <a:lnSpc>
                <a:spcPct val="200000"/>
              </a:lnSpc>
            </a:pPr>
            <a:r>
              <a:rPr lang="ar-SA" dirty="0">
                <a:latin typeface="Alexandria" charset="0"/>
                <a:cs typeface="Alexandria" charset="0"/>
              </a:rPr>
              <a:t>4. كما يُعد </a:t>
            </a:r>
            <a:r>
              <a:rPr lang="ar-SA" dirty="0">
                <a:solidFill>
                  <a:srgbClr val="C00000"/>
                </a:solidFill>
                <a:latin typeface="Alexandria" charset="0"/>
                <a:cs typeface="Alexandria" charset="0"/>
              </a:rPr>
              <a:t>التواصل المستمر والشفاف مع المجتمع </a:t>
            </a:r>
            <a:r>
              <a:rPr lang="ar-SA" dirty="0">
                <a:latin typeface="Alexandria" charset="0"/>
                <a:cs typeface="Alexandria" charset="0"/>
              </a:rPr>
              <a:t>عنصراً مهماً في ترسيخ الهوية، وجعلها أداة استراتيجية لتعزيز الانتماء والسمعة المؤسسية.</a:t>
            </a:r>
          </a:p>
        </p:txBody>
      </p:sp>
      <p:sp>
        <p:nvSpPr>
          <p:cNvPr id="2" name="Rectangle: Rounded Corners 1">
            <a:extLst>
              <a:ext uri="{FF2B5EF4-FFF2-40B4-BE49-F238E27FC236}">
                <a16:creationId xmlns:a16="http://schemas.microsoft.com/office/drawing/2014/main" id="{0E6A3435-7872-2202-184D-13DE1194CC0A}"/>
              </a:ext>
            </a:extLst>
          </p:cNvPr>
          <p:cNvSpPr/>
          <p:nvPr/>
        </p:nvSpPr>
        <p:spPr>
          <a:xfrm>
            <a:off x="191317" y="1532065"/>
            <a:ext cx="2546885" cy="4996817"/>
          </a:xfrm>
          <a:prstGeom prst="roundRect">
            <a:avLst/>
          </a:prstGeom>
          <a:ln>
            <a:solidFill>
              <a:srgbClr val="203E5F"/>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id="{8A595454-A93A-500D-34FB-7D5F0C29E539}"/>
              </a:ext>
            </a:extLst>
          </p:cNvPr>
          <p:cNvSpPr txBox="1"/>
          <p:nvPr/>
        </p:nvSpPr>
        <p:spPr>
          <a:xfrm>
            <a:off x="332180" y="2808462"/>
            <a:ext cx="2285150" cy="3287503"/>
          </a:xfrm>
          <a:prstGeom prst="rect">
            <a:avLst/>
          </a:prstGeom>
          <a:noFill/>
        </p:spPr>
        <p:txBody>
          <a:bodyPr wrap="square">
            <a:spAutoFit/>
          </a:bodyPr>
          <a:lstStyle/>
          <a:p>
            <a:pPr algn="justLow" rtl="1">
              <a:lnSpc>
                <a:spcPct val="150000"/>
              </a:lnSpc>
            </a:pPr>
            <a:r>
              <a:rPr lang="ar-SA" sz="1400" dirty="0">
                <a:latin typeface="Alexandria" pitchFamily="2" charset="-78"/>
                <a:cs typeface="Alexandria" pitchFamily="2" charset="-78"/>
              </a:rPr>
              <a:t>جامعة ميدأوشن مؤسسة تعليمية حديثة تركز على تطوير مهارات الطلاب وتأهيلهم لسوق العمل عبر برامج أكاديمية تطبيقية وبيئة تعليم تعتمد على التكنولوجيا والتفاعل، مما يتيح تجربة تعلم مرنة ومبتكرة تعزز المعرفة والمهارات العملية.</a:t>
            </a:r>
            <a:endParaRPr lang="en-US" sz="1400" dirty="0">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92153CCA-ADCC-7741-4614-22A38B8CDE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82620" y="1662281"/>
            <a:ext cx="2164278" cy="1010570"/>
          </a:xfrm>
          <a:prstGeom prst="rect">
            <a:avLst/>
          </a:prstGeom>
        </p:spPr>
      </p:pic>
    </p:spTree>
    <p:extLst>
      <p:ext uri="{BB962C8B-B14F-4D97-AF65-F5344CB8AC3E}">
        <p14:creationId xmlns:p14="http://schemas.microsoft.com/office/powerpoint/2010/main" val="2843553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EDC42-965A-5989-9750-A4A9F3ED31B4}"/>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41CF50DC-56E8-2E1C-C21C-0CBF61621BC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BA81CE8-356D-E6DA-4942-25EC5A1FF178}"/>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D13AFB5-1B1F-BB1F-732F-FE719427D70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نموذج هوية المؤسسات التعليمية</a:t>
            </a:r>
          </a:p>
        </p:txBody>
      </p:sp>
      <p:pic>
        <p:nvPicPr>
          <p:cNvPr id="17" name="Graphic 21">
            <a:extLst>
              <a:ext uri="{FF2B5EF4-FFF2-40B4-BE49-F238E27FC236}">
                <a16:creationId xmlns:a16="http://schemas.microsoft.com/office/drawing/2014/main" id="{8C55105F-0D0C-6926-A125-220F45B980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EB29BC47-48FD-296C-ADA9-F5C07F146B41}"/>
              </a:ext>
            </a:extLst>
          </p:cNvPr>
          <p:cNvSpPr txBox="1"/>
          <p:nvPr/>
        </p:nvSpPr>
        <p:spPr>
          <a:xfrm>
            <a:off x="665153" y="1452302"/>
            <a:ext cx="10861694" cy="4996817"/>
          </a:xfrm>
          <a:prstGeom prst="rect">
            <a:avLst/>
          </a:prstGeom>
          <a:noFill/>
        </p:spPr>
        <p:txBody>
          <a:bodyPr wrap="square">
            <a:spAutoFit/>
          </a:bodyPr>
          <a:lstStyle/>
          <a:p>
            <a:pPr algn="just" rtl="1">
              <a:lnSpc>
                <a:spcPct val="200000"/>
              </a:lnSpc>
            </a:pPr>
            <a:endParaRPr lang="ar-SA" dirty="0">
              <a:latin typeface="Alexandria" charset="0"/>
              <a:cs typeface="Alexandria" charset="0"/>
            </a:endParaRPr>
          </a:p>
          <a:p>
            <a:pPr algn="just" rtl="1">
              <a:lnSpc>
                <a:spcPct val="200000"/>
              </a:lnSpc>
            </a:pPr>
            <a:endParaRPr lang="ar-SA" dirty="0">
              <a:latin typeface="Alexandria" charset="0"/>
              <a:cs typeface="Alexandria" charset="0"/>
            </a:endParaRPr>
          </a:p>
          <a:p>
            <a:pPr algn="just" rtl="1">
              <a:lnSpc>
                <a:spcPct val="200000"/>
              </a:lnSpc>
            </a:pPr>
            <a:endParaRPr lang="en-US" dirty="0">
              <a:latin typeface="Alexandria" charset="0"/>
              <a:cs typeface="Alexandria" charset="0"/>
            </a:endParaRPr>
          </a:p>
          <a:p>
            <a:pPr algn="just" rtl="1">
              <a:lnSpc>
                <a:spcPct val="200000"/>
              </a:lnSpc>
            </a:pPr>
            <a:endParaRPr lang="en-US" dirty="0">
              <a:latin typeface="Alexandria" charset="0"/>
              <a:cs typeface="Alexandria" charset="0"/>
            </a:endParaRPr>
          </a:p>
          <a:p>
            <a:pPr algn="just" rtl="1">
              <a:lnSpc>
                <a:spcPct val="200000"/>
              </a:lnSpc>
            </a:pPr>
            <a:r>
              <a:rPr lang="ar-SA" dirty="0">
                <a:latin typeface="Alexandria" charset="0"/>
                <a:cs typeface="Alexandria" charset="0"/>
              </a:rPr>
              <a:t>تمثل «ميداوشن» نموذجًا للهوية التعليمية المتكاملة، حيث تعتمد على توحيد الألوان والأسلوب البصري في جميع المنشورات، مع استخدام لوحة لونية واضحة وقواعد ثابتة للخطوط والعناصر البصرية بما يعزز التعرف على العلامة فورًا، كما يتم توحيد صياغة المحتوى عبر موقع الجامعة ومواقع التواصل الاجتماعي من خلال إدارة المحتوى، اعتمادًا على نبرة تعليمية رسمية وجذابة، لضمان اتساق الرسائل وتحقيق حضور احترافي يعكس قيم المؤسسة ويقوي ارتباط الجمهور بها.</a:t>
            </a:r>
          </a:p>
        </p:txBody>
      </p:sp>
      <p:pic>
        <p:nvPicPr>
          <p:cNvPr id="2" name="Graphic 21">
            <a:extLst>
              <a:ext uri="{FF2B5EF4-FFF2-40B4-BE49-F238E27FC236}">
                <a16:creationId xmlns:a16="http://schemas.microsoft.com/office/drawing/2014/main" id="{71F4A8B4-6C5A-E2D7-D233-6981FB7489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165349" y="1522245"/>
            <a:ext cx="3628220" cy="1694131"/>
          </a:xfrm>
          <a:prstGeom prst="rect">
            <a:avLst/>
          </a:prstGeom>
        </p:spPr>
      </p:pic>
      <p:sp>
        <p:nvSpPr>
          <p:cNvPr id="5" name="TextBox 4">
            <a:extLst>
              <a:ext uri="{FF2B5EF4-FFF2-40B4-BE49-F238E27FC236}">
                <a16:creationId xmlns:a16="http://schemas.microsoft.com/office/drawing/2014/main" id="{EDA6AE41-45FC-C644-F857-FA69CCD78A62}"/>
              </a:ext>
            </a:extLst>
          </p:cNvPr>
          <p:cNvSpPr txBox="1"/>
          <p:nvPr/>
        </p:nvSpPr>
        <p:spPr>
          <a:xfrm>
            <a:off x="5285148" y="3324495"/>
            <a:ext cx="1427534" cy="369332"/>
          </a:xfrm>
          <a:prstGeom prst="rect">
            <a:avLst/>
          </a:prstGeom>
          <a:noFill/>
        </p:spPr>
        <p:txBody>
          <a:bodyPr wrap="square">
            <a:spAutoFit/>
          </a:bodyPr>
          <a:lstStyle/>
          <a:p>
            <a:r>
              <a:rPr lang="en-US" dirty="0"/>
              <a:t>midocean.ae</a:t>
            </a:r>
          </a:p>
        </p:txBody>
      </p:sp>
      <p:sp>
        <p:nvSpPr>
          <p:cNvPr id="7" name="TextBox 6">
            <a:extLst>
              <a:ext uri="{FF2B5EF4-FFF2-40B4-BE49-F238E27FC236}">
                <a16:creationId xmlns:a16="http://schemas.microsoft.com/office/drawing/2014/main" id="{6F7A0CF8-8A73-D6A4-8E0C-05184273347A}"/>
              </a:ext>
            </a:extLst>
          </p:cNvPr>
          <p:cNvSpPr txBox="1"/>
          <p:nvPr/>
        </p:nvSpPr>
        <p:spPr>
          <a:xfrm>
            <a:off x="5138017" y="3050912"/>
            <a:ext cx="1682884" cy="307777"/>
          </a:xfrm>
          <a:prstGeom prst="rect">
            <a:avLst/>
          </a:prstGeom>
          <a:noFill/>
        </p:spPr>
        <p:txBody>
          <a:bodyPr wrap="square">
            <a:spAutoFit/>
          </a:bodyPr>
          <a:lstStyle/>
          <a:p>
            <a:pPr algn="ctr" rtl="1"/>
            <a:r>
              <a:rPr lang="ar-SA" sz="1400" dirty="0">
                <a:solidFill>
                  <a:srgbClr val="C00000"/>
                </a:solidFill>
                <a:latin typeface="Alexandria" charset="0"/>
                <a:cs typeface="Alexandria" charset="0"/>
              </a:rPr>
              <a:t>الموقع الإلكتروني</a:t>
            </a:r>
            <a:endParaRPr lang="en-US" sz="1400" dirty="0">
              <a:solidFill>
                <a:srgbClr val="C00000"/>
              </a:solidFill>
            </a:endParaRPr>
          </a:p>
        </p:txBody>
      </p:sp>
    </p:spTree>
    <p:extLst>
      <p:ext uri="{BB962C8B-B14F-4D97-AF65-F5344CB8AC3E}">
        <p14:creationId xmlns:p14="http://schemas.microsoft.com/office/powerpoint/2010/main" val="1238125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53D8F-C26E-C904-B25E-FC773FE1CC30}"/>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213FAD06-5BCB-F061-C8D8-3DB7F9FA81F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CA29FBD-3269-B17A-FA51-876752BA1890}"/>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FF0B0CD-EDE5-25F2-2CCC-052832FFCD5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هوية المؤسسات الحكومية</a:t>
            </a:r>
          </a:p>
        </p:txBody>
      </p:sp>
      <p:pic>
        <p:nvPicPr>
          <p:cNvPr id="17" name="Graphic 21">
            <a:extLst>
              <a:ext uri="{FF2B5EF4-FFF2-40B4-BE49-F238E27FC236}">
                <a16:creationId xmlns:a16="http://schemas.microsoft.com/office/drawing/2014/main" id="{5CA3EED3-3466-FF83-81D8-230220F3F4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FD3D17DD-0EAF-26EF-E92D-5B4E807CE85B}"/>
              </a:ext>
            </a:extLst>
          </p:cNvPr>
          <p:cNvSpPr txBox="1"/>
          <p:nvPr/>
        </p:nvSpPr>
        <p:spPr>
          <a:xfrm>
            <a:off x="2929505" y="1492567"/>
            <a:ext cx="8668328"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1. تُعد الهوية الإعلامية </a:t>
            </a:r>
            <a:r>
              <a:rPr lang="ar-SA" dirty="0">
                <a:solidFill>
                  <a:srgbClr val="C00000"/>
                </a:solidFill>
                <a:latin typeface="Alexandria" charset="0"/>
                <a:cs typeface="Alexandria" charset="0"/>
              </a:rPr>
              <a:t>أداة حيوية </a:t>
            </a:r>
            <a:r>
              <a:rPr lang="ar-SA" dirty="0">
                <a:latin typeface="Alexandria" charset="0"/>
                <a:cs typeface="Alexandria" charset="0"/>
              </a:rPr>
              <a:t>للمنظمات الحكومية في </a:t>
            </a:r>
            <a:r>
              <a:rPr lang="ar-SA" dirty="0">
                <a:solidFill>
                  <a:srgbClr val="C00000"/>
                </a:solidFill>
                <a:latin typeface="Alexandria" charset="0"/>
                <a:cs typeface="Alexandria" charset="0"/>
              </a:rPr>
              <a:t>تعزيز الثقة </a:t>
            </a:r>
            <a:r>
              <a:rPr lang="ar-SA" dirty="0">
                <a:latin typeface="Alexandria" charset="0"/>
                <a:cs typeface="Alexandria" charset="0"/>
              </a:rPr>
              <a:t>بين المواطن ومؤسسات الدولة، إذ تساهم في إيصال السياسات والخدمات بشكل واضح وشفاف. </a:t>
            </a:r>
          </a:p>
          <a:p>
            <a:pPr algn="just" rtl="1">
              <a:lnSpc>
                <a:spcPct val="200000"/>
              </a:lnSpc>
            </a:pPr>
            <a:r>
              <a:rPr lang="ar-SA" dirty="0">
                <a:latin typeface="Alexandria" charset="0"/>
                <a:cs typeface="Alexandria" charset="0"/>
              </a:rPr>
              <a:t>2. الهوية الناجحة تُظهر التزام الجهة </a:t>
            </a:r>
            <a:r>
              <a:rPr lang="ar-SA" dirty="0">
                <a:solidFill>
                  <a:srgbClr val="C00000"/>
                </a:solidFill>
                <a:latin typeface="Alexandria" charset="0"/>
                <a:cs typeface="Alexandria" charset="0"/>
              </a:rPr>
              <a:t>بخدمة المجتمع </a:t>
            </a:r>
            <a:r>
              <a:rPr lang="ar-SA" dirty="0">
                <a:latin typeface="Alexandria" charset="0"/>
                <a:cs typeface="Alexandria" charset="0"/>
              </a:rPr>
              <a:t>وتلبية احتياجاته بكفاءة ومصداقية.</a:t>
            </a:r>
          </a:p>
          <a:p>
            <a:pPr algn="just" rtl="1">
              <a:lnSpc>
                <a:spcPct val="200000"/>
              </a:lnSpc>
            </a:pPr>
            <a:r>
              <a:rPr lang="ar-SA" dirty="0">
                <a:latin typeface="Alexandria" charset="0"/>
                <a:cs typeface="Alexandria" charset="0"/>
              </a:rPr>
              <a:t>3. يتحقق ذلك من خلال </a:t>
            </a:r>
            <a:r>
              <a:rPr lang="ar-SA" dirty="0">
                <a:solidFill>
                  <a:srgbClr val="C00000"/>
                </a:solidFill>
                <a:latin typeface="Alexandria" charset="0"/>
                <a:cs typeface="Alexandria" charset="0"/>
              </a:rPr>
              <a:t>توحيد الخطاب الإعلامي </a:t>
            </a:r>
            <a:r>
              <a:rPr lang="ar-SA" dirty="0">
                <a:latin typeface="Alexandria" charset="0"/>
                <a:cs typeface="Alexandria" charset="0"/>
              </a:rPr>
              <a:t>واعتماد أسلوب تواصلي مبني على الشفافية والمعلومات الدقيقة.</a:t>
            </a:r>
          </a:p>
          <a:p>
            <a:pPr algn="just" rtl="1">
              <a:lnSpc>
                <a:spcPct val="200000"/>
              </a:lnSpc>
            </a:pPr>
            <a:r>
              <a:rPr lang="ar-SA" dirty="0">
                <a:latin typeface="Alexandria" charset="0"/>
                <a:cs typeface="Alexandria" charset="0"/>
              </a:rPr>
              <a:t>4. كما ينبغي </a:t>
            </a:r>
            <a:r>
              <a:rPr lang="ar-SA" dirty="0">
                <a:solidFill>
                  <a:srgbClr val="C00000"/>
                </a:solidFill>
                <a:latin typeface="Alexandria" charset="0"/>
                <a:cs typeface="Alexandria" charset="0"/>
              </a:rPr>
              <a:t>إبراز الأثر الإيجابي </a:t>
            </a:r>
            <a:r>
              <a:rPr lang="ar-SA" dirty="0">
                <a:latin typeface="Alexandria" charset="0"/>
                <a:cs typeface="Alexandria" charset="0"/>
              </a:rPr>
              <a:t>للمشروعات الحكومية </a:t>
            </a:r>
            <a:r>
              <a:rPr lang="ar-SA" dirty="0">
                <a:solidFill>
                  <a:srgbClr val="C00000"/>
                </a:solidFill>
                <a:latin typeface="Alexandria" charset="0"/>
                <a:cs typeface="Alexandria" charset="0"/>
              </a:rPr>
              <a:t>على حياة الناس</a:t>
            </a:r>
            <a:r>
              <a:rPr lang="ar-SA" dirty="0">
                <a:latin typeface="Alexandria" charset="0"/>
                <a:cs typeface="Alexandria" charset="0"/>
              </a:rPr>
              <a:t>، واستخدام وسائل الإعلام الرقمي في تقديم المحتوى التوعوي والخدماتي بطريقة مبتكرة تزيد من تفاعل الجمهور وثقته.</a:t>
            </a:r>
          </a:p>
        </p:txBody>
      </p:sp>
      <p:sp>
        <p:nvSpPr>
          <p:cNvPr id="2" name="Rectangle: Rounded Corners 1">
            <a:extLst>
              <a:ext uri="{FF2B5EF4-FFF2-40B4-BE49-F238E27FC236}">
                <a16:creationId xmlns:a16="http://schemas.microsoft.com/office/drawing/2014/main" id="{09AEA945-4255-ECC0-19A3-D9228D0F8194}"/>
              </a:ext>
            </a:extLst>
          </p:cNvPr>
          <p:cNvSpPr/>
          <p:nvPr/>
        </p:nvSpPr>
        <p:spPr>
          <a:xfrm>
            <a:off x="191317" y="1532065"/>
            <a:ext cx="2546885" cy="4996817"/>
          </a:xfrm>
          <a:prstGeom prst="roundRect">
            <a:avLst/>
          </a:prstGeom>
          <a:ln>
            <a:solidFill>
              <a:srgbClr val="203E5F"/>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5" name="TextBox 4">
            <a:extLst>
              <a:ext uri="{FF2B5EF4-FFF2-40B4-BE49-F238E27FC236}">
                <a16:creationId xmlns:a16="http://schemas.microsoft.com/office/drawing/2014/main" id="{218B7259-2B46-CF02-CC04-8195D54FD36A}"/>
              </a:ext>
            </a:extLst>
          </p:cNvPr>
          <p:cNvSpPr txBox="1"/>
          <p:nvPr/>
        </p:nvSpPr>
        <p:spPr>
          <a:xfrm>
            <a:off x="332180" y="2333904"/>
            <a:ext cx="2285150" cy="3610668"/>
          </a:xfrm>
          <a:prstGeom prst="rect">
            <a:avLst/>
          </a:prstGeom>
          <a:noFill/>
        </p:spPr>
        <p:txBody>
          <a:bodyPr wrap="square">
            <a:spAutoFit/>
          </a:bodyPr>
          <a:lstStyle/>
          <a:p>
            <a:pPr algn="justLow" rtl="1">
              <a:lnSpc>
                <a:spcPct val="150000"/>
              </a:lnSpc>
            </a:pPr>
            <a:r>
              <a:rPr lang="ar-SA" sz="1400" dirty="0">
                <a:latin typeface="Alexandria" pitchFamily="2" charset="-78"/>
                <a:cs typeface="Alexandria" pitchFamily="2" charset="-78"/>
              </a:rPr>
              <a:t>تعكس هوية مكتب الاتصال الحكومي في دولة قطر طابعًا رسميًا ورصينًا، يجمع بين الحداثة والرمزية الوطنية، ويظهر في الشعار استخدام اللون العنابي المميز للدولة، مع عناصر ترمز للتراث البحري والنخيل والسيوف، ما يعكس القوة والهوية القطرية والاعتزاز بالموروث.</a:t>
            </a:r>
            <a:endParaRPr lang="en-US" sz="1400" dirty="0">
              <a:latin typeface="Alexandria" pitchFamily="2" charset="-78"/>
              <a:cs typeface="Alexandria" pitchFamily="2" charset="-78"/>
            </a:endParaRPr>
          </a:p>
        </p:txBody>
      </p:sp>
      <p:pic>
        <p:nvPicPr>
          <p:cNvPr id="8" name="Picture 7">
            <a:extLst>
              <a:ext uri="{FF2B5EF4-FFF2-40B4-BE49-F238E27FC236}">
                <a16:creationId xmlns:a16="http://schemas.microsoft.com/office/drawing/2014/main" id="{0878F527-F479-7F8F-3A27-1F46CCD71674}"/>
              </a:ext>
            </a:extLst>
          </p:cNvPr>
          <p:cNvPicPr>
            <a:picLocks noChangeAspect="1"/>
          </p:cNvPicPr>
          <p:nvPr/>
        </p:nvPicPr>
        <p:blipFill>
          <a:blip r:embed="rId3"/>
          <a:stretch>
            <a:fillRect/>
          </a:stretch>
        </p:blipFill>
        <p:spPr>
          <a:xfrm>
            <a:off x="334012" y="1712862"/>
            <a:ext cx="2285151" cy="556886"/>
          </a:xfrm>
          <a:prstGeom prst="rect">
            <a:avLst/>
          </a:prstGeom>
        </p:spPr>
      </p:pic>
      <p:sp>
        <p:nvSpPr>
          <p:cNvPr id="10" name="TextBox 9">
            <a:extLst>
              <a:ext uri="{FF2B5EF4-FFF2-40B4-BE49-F238E27FC236}">
                <a16:creationId xmlns:a16="http://schemas.microsoft.com/office/drawing/2014/main" id="{ACB582BD-593B-24D2-CCE0-925AB89DF6A1}"/>
              </a:ext>
            </a:extLst>
          </p:cNvPr>
          <p:cNvSpPr txBox="1"/>
          <p:nvPr/>
        </p:nvSpPr>
        <p:spPr>
          <a:xfrm>
            <a:off x="813123" y="6014952"/>
            <a:ext cx="1200872" cy="369332"/>
          </a:xfrm>
          <a:prstGeom prst="rect">
            <a:avLst/>
          </a:prstGeom>
          <a:noFill/>
        </p:spPr>
        <p:txBody>
          <a:bodyPr wrap="square">
            <a:spAutoFit/>
          </a:bodyPr>
          <a:lstStyle/>
          <a:p>
            <a:r>
              <a:rPr lang="en-US" dirty="0"/>
              <a:t>gco.gov.qa</a:t>
            </a:r>
          </a:p>
        </p:txBody>
      </p:sp>
    </p:spTree>
    <p:extLst>
      <p:ext uri="{BB962C8B-B14F-4D97-AF65-F5344CB8AC3E}">
        <p14:creationId xmlns:p14="http://schemas.microsoft.com/office/powerpoint/2010/main" val="3801307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88CA2-9F64-A66D-4C4E-DABCA70DC589}"/>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885506D4-3421-890E-4143-EFB78960235E}"/>
              </a:ext>
            </a:extLst>
          </p:cNvPr>
          <p:cNvSpPr/>
          <p:nvPr/>
        </p:nvSpPr>
        <p:spPr>
          <a:xfrm>
            <a:off x="191317" y="1532065"/>
            <a:ext cx="3304237" cy="4996817"/>
          </a:xfrm>
          <a:prstGeom prst="roundRect">
            <a:avLst/>
          </a:prstGeom>
          <a:ln>
            <a:solidFill>
              <a:srgbClr val="203E5F"/>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3027A78E-162C-B18C-AC9A-2E6315C9A477}"/>
              </a:ext>
            </a:extLst>
          </p:cNvPr>
          <p:cNvSpPr txBox="1"/>
          <p:nvPr/>
        </p:nvSpPr>
        <p:spPr>
          <a:xfrm>
            <a:off x="333726" y="2785313"/>
            <a:ext cx="2964671" cy="3287503"/>
          </a:xfrm>
          <a:prstGeom prst="rect">
            <a:avLst/>
          </a:prstGeom>
          <a:noFill/>
        </p:spPr>
        <p:txBody>
          <a:bodyPr wrap="square">
            <a:spAutoFit/>
          </a:bodyPr>
          <a:lstStyle/>
          <a:p>
            <a:pPr algn="justLow" rtl="1">
              <a:lnSpc>
                <a:spcPct val="150000"/>
              </a:lnSpc>
            </a:pPr>
            <a:r>
              <a:rPr lang="ar-SA" sz="1400" dirty="0">
                <a:latin typeface="Alexandria" pitchFamily="2" charset="-78"/>
                <a:cs typeface="Alexandria" pitchFamily="2" charset="-78"/>
              </a:rPr>
              <a:t>تعكس الهوية دور المركز كمحفز ومُنظم للقطاع غير الربحي، حيث يوحي الاسم بالمرجعية الوطنية والموثوقية في تمكين العمل الأهلي والتنموي، ويرمز الشعار الديناميكي الذي يشبه النجمة أو زهرة متفتحة إلى النمو والتشعب والتأثير الإيجابي للمبادرات، بينما يعكس اللون الأخضر الداكن (البترولي) الاستدامة والنماء.</a:t>
            </a:r>
          </a:p>
        </p:txBody>
      </p:sp>
      <p:sp>
        <p:nvSpPr>
          <p:cNvPr id="5" name="TextBox 4">
            <a:extLst>
              <a:ext uri="{FF2B5EF4-FFF2-40B4-BE49-F238E27FC236}">
                <a16:creationId xmlns:a16="http://schemas.microsoft.com/office/drawing/2014/main" id="{8A7239F9-1BC2-FED3-E75F-AA6D3348E60C}"/>
              </a:ext>
            </a:extLst>
          </p:cNvPr>
          <p:cNvSpPr txBox="1"/>
          <p:nvPr/>
        </p:nvSpPr>
        <p:spPr>
          <a:xfrm>
            <a:off x="1037077" y="6099752"/>
            <a:ext cx="1557968" cy="369332"/>
          </a:xfrm>
          <a:prstGeom prst="rect">
            <a:avLst/>
          </a:prstGeom>
          <a:noFill/>
        </p:spPr>
        <p:txBody>
          <a:bodyPr wrap="square">
            <a:spAutoFit/>
          </a:bodyPr>
          <a:lstStyle/>
          <a:p>
            <a:pPr algn="ctr"/>
            <a:r>
              <a:rPr lang="en-US" dirty="0"/>
              <a:t>ncnp.gov.sa</a:t>
            </a:r>
          </a:p>
        </p:txBody>
      </p:sp>
      <p:sp>
        <p:nvSpPr>
          <p:cNvPr id="24" name="Rectangle 23">
            <a:extLst>
              <a:ext uri="{FF2B5EF4-FFF2-40B4-BE49-F238E27FC236}">
                <a16:creationId xmlns:a16="http://schemas.microsoft.com/office/drawing/2014/main" id="{5EE61C67-3BC4-CFBD-8FE0-6E560617636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3A1FFAF-342B-A111-A708-472F7CE2458F}"/>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354EDC5-9ACC-F068-C90D-6B23C734C7F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هوية المؤسسات غير الربحية</a:t>
            </a:r>
          </a:p>
        </p:txBody>
      </p:sp>
      <p:pic>
        <p:nvPicPr>
          <p:cNvPr id="17" name="Graphic 21">
            <a:extLst>
              <a:ext uri="{FF2B5EF4-FFF2-40B4-BE49-F238E27FC236}">
                <a16:creationId xmlns:a16="http://schemas.microsoft.com/office/drawing/2014/main" id="{E6CD8BF7-543A-9AAE-B785-52F6E3C1DA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D636B158-BE21-9C78-DFE7-6BED006BD798}"/>
              </a:ext>
            </a:extLst>
          </p:cNvPr>
          <p:cNvSpPr txBox="1"/>
          <p:nvPr/>
        </p:nvSpPr>
        <p:spPr>
          <a:xfrm>
            <a:off x="3657600" y="1526305"/>
            <a:ext cx="7807208"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1. تُعد الهوية الإعلامية للمنظمات غير الربحية أداة رئيسية لبناء الثقة وجذب </a:t>
            </a:r>
            <a:r>
              <a:rPr lang="ar-SA" dirty="0">
                <a:solidFill>
                  <a:srgbClr val="C00000"/>
                </a:solidFill>
                <a:latin typeface="Alexandria" charset="0"/>
                <a:cs typeface="Alexandria" charset="0"/>
              </a:rPr>
              <a:t>المتبرعين</a:t>
            </a:r>
            <a:r>
              <a:rPr lang="ar-SA" dirty="0">
                <a:latin typeface="Alexandria" charset="0"/>
                <a:cs typeface="Alexandria" charset="0"/>
              </a:rPr>
              <a:t> </a:t>
            </a:r>
            <a:r>
              <a:rPr lang="ar-SA" dirty="0">
                <a:solidFill>
                  <a:srgbClr val="C00000"/>
                </a:solidFill>
                <a:latin typeface="Alexandria" charset="0"/>
                <a:cs typeface="Alexandria" charset="0"/>
              </a:rPr>
              <a:t>والداعمين</a:t>
            </a:r>
            <a:r>
              <a:rPr lang="ar-SA" dirty="0">
                <a:latin typeface="Alexandria" charset="0"/>
                <a:cs typeface="Alexandria" charset="0"/>
              </a:rPr>
              <a:t>.</a:t>
            </a:r>
          </a:p>
          <a:p>
            <a:pPr algn="just" rtl="1">
              <a:lnSpc>
                <a:spcPct val="200000"/>
              </a:lnSpc>
            </a:pPr>
            <a:r>
              <a:rPr lang="ar-SA" dirty="0">
                <a:latin typeface="Alexandria" charset="0"/>
                <a:cs typeface="Alexandria" charset="0"/>
              </a:rPr>
              <a:t>2. فهي تعبّر عن القيم الإنسانية التي تتبناها المؤسسة، وتُظهر أثرها الواقعي في المجتمع من خلال </a:t>
            </a:r>
            <a:r>
              <a:rPr lang="ar-SA" dirty="0">
                <a:solidFill>
                  <a:srgbClr val="C00000"/>
                </a:solidFill>
                <a:latin typeface="Alexandria" charset="0"/>
                <a:cs typeface="Alexandria" charset="0"/>
              </a:rPr>
              <a:t>قصص</a:t>
            </a:r>
            <a:r>
              <a:rPr lang="ar-SA" dirty="0">
                <a:latin typeface="Alexandria" charset="0"/>
                <a:cs typeface="Alexandria" charset="0"/>
              </a:rPr>
              <a:t> </a:t>
            </a:r>
            <a:r>
              <a:rPr lang="ar-SA" dirty="0">
                <a:solidFill>
                  <a:srgbClr val="C00000"/>
                </a:solidFill>
                <a:latin typeface="Alexandria" charset="0"/>
                <a:cs typeface="Alexandria" charset="0"/>
              </a:rPr>
              <a:t>النجاح</a:t>
            </a:r>
            <a:r>
              <a:rPr lang="ar-SA" dirty="0">
                <a:latin typeface="Alexandria" charset="0"/>
                <a:cs typeface="Alexandria" charset="0"/>
              </a:rPr>
              <a:t> </a:t>
            </a:r>
            <a:r>
              <a:rPr lang="ar-SA" dirty="0">
                <a:solidFill>
                  <a:srgbClr val="C00000"/>
                </a:solidFill>
                <a:latin typeface="Alexandria" charset="0"/>
                <a:cs typeface="Alexandria" charset="0"/>
              </a:rPr>
              <a:t>والمبادرات</a:t>
            </a:r>
            <a:r>
              <a:rPr lang="ar-SA" dirty="0">
                <a:latin typeface="Alexandria" charset="0"/>
                <a:cs typeface="Alexandria" charset="0"/>
              </a:rPr>
              <a:t> التي أحدثت تغييراً ملموساً.</a:t>
            </a:r>
          </a:p>
          <a:p>
            <a:pPr algn="just" rtl="1">
              <a:lnSpc>
                <a:spcPct val="200000"/>
              </a:lnSpc>
            </a:pPr>
            <a:r>
              <a:rPr lang="ar-SA" dirty="0">
                <a:latin typeface="Alexandria" charset="0"/>
                <a:cs typeface="Alexandria" charset="0"/>
              </a:rPr>
              <a:t>3. تعتمد فاعلية الهوية على </a:t>
            </a:r>
            <a:r>
              <a:rPr lang="ar-SA" dirty="0">
                <a:solidFill>
                  <a:srgbClr val="C00000"/>
                </a:solidFill>
                <a:latin typeface="Alexandria" charset="0"/>
                <a:cs typeface="Alexandria" charset="0"/>
              </a:rPr>
              <a:t>الصدق</a:t>
            </a:r>
            <a:r>
              <a:rPr lang="ar-SA" dirty="0">
                <a:latin typeface="Alexandria" charset="0"/>
                <a:cs typeface="Alexandria" charset="0"/>
              </a:rPr>
              <a:t> </a:t>
            </a:r>
            <a:r>
              <a:rPr lang="ar-SA" dirty="0">
                <a:solidFill>
                  <a:srgbClr val="C00000"/>
                </a:solidFill>
                <a:latin typeface="Alexandria" charset="0"/>
                <a:cs typeface="Alexandria" charset="0"/>
              </a:rPr>
              <a:t>والشفافية</a:t>
            </a:r>
            <a:r>
              <a:rPr lang="ar-SA" dirty="0">
                <a:latin typeface="Alexandria" charset="0"/>
                <a:cs typeface="Alexandria" charset="0"/>
              </a:rPr>
              <a:t> في عرض </a:t>
            </a:r>
            <a:r>
              <a:rPr lang="ar-SA" dirty="0">
                <a:solidFill>
                  <a:srgbClr val="C00000"/>
                </a:solidFill>
                <a:latin typeface="Alexandria" charset="0"/>
                <a:cs typeface="Alexandria" charset="0"/>
              </a:rPr>
              <a:t>الأهداف</a:t>
            </a:r>
            <a:r>
              <a:rPr lang="ar-SA" dirty="0">
                <a:latin typeface="Alexandria" charset="0"/>
                <a:cs typeface="Alexandria" charset="0"/>
              </a:rPr>
              <a:t> </a:t>
            </a:r>
            <a:r>
              <a:rPr lang="ar-SA" dirty="0">
                <a:solidFill>
                  <a:srgbClr val="C00000"/>
                </a:solidFill>
                <a:latin typeface="Alexandria" charset="0"/>
                <a:cs typeface="Alexandria" charset="0"/>
              </a:rPr>
              <a:t>والنتائج</a:t>
            </a:r>
            <a:r>
              <a:rPr lang="ar-SA" dirty="0">
                <a:latin typeface="Alexandria" charset="0"/>
                <a:cs typeface="Alexandria" charset="0"/>
              </a:rPr>
              <a:t>، مع توظيف </a:t>
            </a:r>
            <a:r>
              <a:rPr lang="ar-SA" dirty="0">
                <a:solidFill>
                  <a:srgbClr val="C00000"/>
                </a:solidFill>
                <a:latin typeface="Alexandria" charset="0"/>
                <a:cs typeface="Alexandria" charset="0"/>
              </a:rPr>
              <a:t>القصص</a:t>
            </a:r>
            <a:r>
              <a:rPr lang="ar-SA" dirty="0">
                <a:latin typeface="Alexandria" charset="0"/>
                <a:cs typeface="Alexandria" charset="0"/>
              </a:rPr>
              <a:t> </a:t>
            </a:r>
            <a:r>
              <a:rPr lang="ar-SA" dirty="0">
                <a:solidFill>
                  <a:srgbClr val="C00000"/>
                </a:solidFill>
                <a:latin typeface="Alexandria" charset="0"/>
                <a:cs typeface="Alexandria" charset="0"/>
              </a:rPr>
              <a:t>الإنسانية</a:t>
            </a:r>
            <a:r>
              <a:rPr lang="ar-SA" dirty="0">
                <a:latin typeface="Alexandria" charset="0"/>
                <a:cs typeface="Alexandria" charset="0"/>
              </a:rPr>
              <a:t> المؤثرة في حملات التواصل.</a:t>
            </a:r>
          </a:p>
          <a:p>
            <a:pPr algn="just" rtl="1">
              <a:lnSpc>
                <a:spcPct val="200000"/>
              </a:lnSpc>
            </a:pPr>
            <a:r>
              <a:rPr lang="ar-SA" dirty="0">
                <a:latin typeface="Alexandria" charset="0"/>
                <a:cs typeface="Alexandria" charset="0"/>
              </a:rPr>
              <a:t>4. كما يمكن تعزيزها من خلال الشراكات مع </a:t>
            </a:r>
            <a:r>
              <a:rPr lang="ar-SA" dirty="0">
                <a:solidFill>
                  <a:srgbClr val="C00000"/>
                </a:solidFill>
                <a:latin typeface="Alexandria" charset="0"/>
                <a:cs typeface="Alexandria" charset="0"/>
              </a:rPr>
              <a:t>شخصيات</a:t>
            </a:r>
            <a:r>
              <a:rPr lang="ar-SA" dirty="0">
                <a:latin typeface="Alexandria" charset="0"/>
                <a:cs typeface="Alexandria" charset="0"/>
              </a:rPr>
              <a:t> </a:t>
            </a:r>
            <a:r>
              <a:rPr lang="ar-SA" dirty="0">
                <a:solidFill>
                  <a:srgbClr val="C00000"/>
                </a:solidFill>
                <a:latin typeface="Alexandria" charset="0"/>
                <a:cs typeface="Alexandria" charset="0"/>
              </a:rPr>
              <a:t>مؤثرة</a:t>
            </a:r>
            <a:r>
              <a:rPr lang="ar-SA" dirty="0">
                <a:latin typeface="Alexandria" charset="0"/>
                <a:cs typeface="Alexandria" charset="0"/>
              </a:rPr>
              <a:t> واستخدام المنصات الرقمية للتفاعل المباشر مع الجمهور، مما يرسخ مصداقية المؤسسة ويزيد من مشاركتها المجتمعية.</a:t>
            </a:r>
          </a:p>
        </p:txBody>
      </p:sp>
      <p:pic>
        <p:nvPicPr>
          <p:cNvPr id="7" name="Picture 6">
            <a:extLst>
              <a:ext uri="{FF2B5EF4-FFF2-40B4-BE49-F238E27FC236}">
                <a16:creationId xmlns:a16="http://schemas.microsoft.com/office/drawing/2014/main" id="{B3942F6D-08BE-0C38-1E18-EAEF2A712393}"/>
              </a:ext>
            </a:extLst>
          </p:cNvPr>
          <p:cNvPicPr>
            <a:picLocks noChangeAspect="1"/>
          </p:cNvPicPr>
          <p:nvPr/>
        </p:nvPicPr>
        <p:blipFill>
          <a:blip r:embed="rId3"/>
          <a:stretch>
            <a:fillRect/>
          </a:stretch>
        </p:blipFill>
        <p:spPr>
          <a:xfrm>
            <a:off x="506190" y="1703411"/>
            <a:ext cx="2619741" cy="105742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88729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77455-6AF7-FD2D-A31D-5245E86179FE}"/>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B0343B7-7652-94A7-D423-571741C20CA6}"/>
              </a:ext>
            </a:extLst>
          </p:cNvPr>
          <p:cNvSpPr/>
          <p:nvPr/>
        </p:nvSpPr>
        <p:spPr>
          <a:xfrm>
            <a:off x="191316" y="1532065"/>
            <a:ext cx="3732501" cy="4996817"/>
          </a:xfrm>
          <a:prstGeom prst="roundRect">
            <a:avLst/>
          </a:prstGeom>
          <a:ln>
            <a:solidFill>
              <a:srgbClr val="203E5F"/>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id="{F13E40B9-7B82-EBB7-A590-4BBAF94F58A0}"/>
              </a:ext>
            </a:extLst>
          </p:cNvPr>
          <p:cNvSpPr txBox="1"/>
          <p:nvPr/>
        </p:nvSpPr>
        <p:spPr>
          <a:xfrm>
            <a:off x="517376" y="3074683"/>
            <a:ext cx="3012902" cy="2318007"/>
          </a:xfrm>
          <a:prstGeom prst="rect">
            <a:avLst/>
          </a:prstGeom>
          <a:noFill/>
        </p:spPr>
        <p:txBody>
          <a:bodyPr wrap="square">
            <a:spAutoFit/>
          </a:bodyPr>
          <a:lstStyle/>
          <a:p>
            <a:pPr algn="justLow" rtl="1">
              <a:lnSpc>
                <a:spcPct val="150000"/>
              </a:lnSpc>
            </a:pPr>
            <a:r>
              <a:rPr lang="ar-SA" sz="1400" dirty="0">
                <a:latin typeface="Alexandria" pitchFamily="2" charset="-78"/>
                <a:cs typeface="Alexandria" pitchFamily="2" charset="-78"/>
              </a:rPr>
              <a:t>تعكس هوية فن جميل أسلوبًا بصريًا حديثًا ومبسّطًا يجمع بين العربية والإنجليزية، بما يعبر عن مزيج من الأصالة والانفتاح العالمي. تعتمد على خطوط واضحة وألوان محايدة لتسليط التركيز على الإبداع والمحتوى الفني.</a:t>
            </a:r>
          </a:p>
        </p:txBody>
      </p:sp>
      <p:sp>
        <p:nvSpPr>
          <p:cNvPr id="8" name="TextBox 7">
            <a:extLst>
              <a:ext uri="{FF2B5EF4-FFF2-40B4-BE49-F238E27FC236}">
                <a16:creationId xmlns:a16="http://schemas.microsoft.com/office/drawing/2014/main" id="{6358A709-4BB0-3302-2479-336874C455A7}"/>
              </a:ext>
            </a:extLst>
          </p:cNvPr>
          <p:cNvSpPr txBox="1"/>
          <p:nvPr/>
        </p:nvSpPr>
        <p:spPr>
          <a:xfrm>
            <a:off x="1296069" y="5686882"/>
            <a:ext cx="1455516" cy="369332"/>
          </a:xfrm>
          <a:prstGeom prst="rect">
            <a:avLst/>
          </a:prstGeom>
          <a:noFill/>
        </p:spPr>
        <p:txBody>
          <a:bodyPr wrap="square">
            <a:spAutoFit/>
          </a:bodyPr>
          <a:lstStyle/>
          <a:p>
            <a:pPr algn="ctr"/>
            <a:r>
              <a:rPr lang="en-US" dirty="0"/>
              <a:t>artjameel.org</a:t>
            </a:r>
          </a:p>
        </p:txBody>
      </p:sp>
      <p:sp>
        <p:nvSpPr>
          <p:cNvPr id="24" name="Rectangle 23">
            <a:extLst>
              <a:ext uri="{FF2B5EF4-FFF2-40B4-BE49-F238E27FC236}">
                <a16:creationId xmlns:a16="http://schemas.microsoft.com/office/drawing/2014/main" id="{5BE1BEC9-0195-C57B-4C1C-737FE748753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983BD68-E5AC-0F54-B4F1-4D28BDF49751}"/>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3413033-4BD8-E297-45FA-6B15303118E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هوية المؤسسات الثقافية والفنية</a:t>
            </a:r>
          </a:p>
        </p:txBody>
      </p:sp>
      <p:pic>
        <p:nvPicPr>
          <p:cNvPr id="17" name="Graphic 21">
            <a:extLst>
              <a:ext uri="{FF2B5EF4-FFF2-40B4-BE49-F238E27FC236}">
                <a16:creationId xmlns:a16="http://schemas.microsoft.com/office/drawing/2014/main" id="{C79A85CC-1B74-CFB6-71CC-22AD639880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C2EA4BAE-C194-A775-B570-CDC13E8217B8}"/>
              </a:ext>
            </a:extLst>
          </p:cNvPr>
          <p:cNvSpPr txBox="1"/>
          <p:nvPr/>
        </p:nvSpPr>
        <p:spPr>
          <a:xfrm>
            <a:off x="4120587" y="1635127"/>
            <a:ext cx="7344222"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1. تعكس الهوية الإعلامية للمنظمات الثقافية والفنية </a:t>
            </a:r>
            <a:r>
              <a:rPr lang="ar-SA" dirty="0">
                <a:solidFill>
                  <a:srgbClr val="C00000"/>
                </a:solidFill>
                <a:latin typeface="Alexandria" charset="0"/>
                <a:cs typeface="Alexandria" charset="0"/>
              </a:rPr>
              <a:t>شخصيتها الإبداعية ورؤيتها الجمالية</a:t>
            </a:r>
            <a:r>
              <a:rPr lang="ar-SA" dirty="0">
                <a:latin typeface="Alexandria" charset="0"/>
                <a:cs typeface="Alexandria" charset="0"/>
              </a:rPr>
              <a:t>، فهي الواجهة التي تعبّر عن فكرها ورسالتها الفنية. </a:t>
            </a:r>
          </a:p>
          <a:p>
            <a:pPr algn="just" rtl="1">
              <a:lnSpc>
                <a:spcPct val="200000"/>
              </a:lnSpc>
            </a:pPr>
            <a:r>
              <a:rPr lang="ar-SA" dirty="0">
                <a:latin typeface="Alexandria" charset="0"/>
                <a:cs typeface="Alexandria" charset="0"/>
              </a:rPr>
              <a:t>2. تساعد الهوية القوية في إبراز </a:t>
            </a:r>
            <a:r>
              <a:rPr lang="ar-SA" dirty="0">
                <a:solidFill>
                  <a:srgbClr val="C00000"/>
                </a:solidFill>
                <a:latin typeface="Alexandria" charset="0"/>
                <a:cs typeface="Alexandria" charset="0"/>
              </a:rPr>
              <a:t>الأصالة</a:t>
            </a:r>
            <a:r>
              <a:rPr lang="ar-SA" dirty="0">
                <a:latin typeface="Alexandria" charset="0"/>
                <a:cs typeface="Alexandria" charset="0"/>
              </a:rPr>
              <a:t> </a:t>
            </a:r>
            <a:r>
              <a:rPr lang="ar-SA" dirty="0">
                <a:solidFill>
                  <a:srgbClr val="C00000"/>
                </a:solidFill>
                <a:latin typeface="Alexandria" charset="0"/>
                <a:cs typeface="Alexandria" charset="0"/>
              </a:rPr>
              <a:t>والتميز</a:t>
            </a:r>
            <a:r>
              <a:rPr lang="ar-SA" dirty="0">
                <a:latin typeface="Alexandria" charset="0"/>
                <a:cs typeface="Alexandria" charset="0"/>
              </a:rPr>
              <a:t>، وجذب الجمهور المهتم بالفنون والثقافة.</a:t>
            </a:r>
          </a:p>
          <a:p>
            <a:pPr algn="just" rtl="1">
              <a:lnSpc>
                <a:spcPct val="200000"/>
              </a:lnSpc>
            </a:pPr>
            <a:r>
              <a:rPr lang="ar-SA" dirty="0">
                <a:latin typeface="Alexandria" charset="0"/>
                <a:cs typeface="Alexandria" charset="0"/>
              </a:rPr>
              <a:t>3. يتحقق ذلك من خلال استخدام لغة </a:t>
            </a:r>
            <a:r>
              <a:rPr lang="ar-SA" dirty="0">
                <a:solidFill>
                  <a:srgbClr val="C00000"/>
                </a:solidFill>
                <a:latin typeface="Alexandria" charset="0"/>
                <a:cs typeface="Alexandria" charset="0"/>
              </a:rPr>
              <a:t>بصرية</a:t>
            </a:r>
            <a:r>
              <a:rPr lang="ar-SA" dirty="0">
                <a:latin typeface="Alexandria" charset="0"/>
                <a:cs typeface="Alexandria" charset="0"/>
              </a:rPr>
              <a:t> </a:t>
            </a:r>
            <a:r>
              <a:rPr lang="ar-SA" dirty="0">
                <a:solidFill>
                  <a:srgbClr val="C00000"/>
                </a:solidFill>
                <a:latin typeface="Alexandria" charset="0"/>
                <a:cs typeface="Alexandria" charset="0"/>
              </a:rPr>
              <a:t>متفردة</a:t>
            </a:r>
            <a:r>
              <a:rPr lang="ar-SA" dirty="0">
                <a:latin typeface="Alexandria" charset="0"/>
                <a:cs typeface="Alexandria" charset="0"/>
              </a:rPr>
              <a:t>، وسرد قصصي يستعرض التجارب الفنية والمشاريع الإبداعية بأسلوب جذاب. </a:t>
            </a:r>
          </a:p>
          <a:p>
            <a:pPr algn="just" rtl="1">
              <a:lnSpc>
                <a:spcPct val="200000"/>
              </a:lnSpc>
            </a:pPr>
            <a:r>
              <a:rPr lang="ar-SA" dirty="0">
                <a:latin typeface="Alexandria" charset="0"/>
                <a:cs typeface="Alexandria" charset="0"/>
              </a:rPr>
              <a:t>4. كما تسهم الوسائط المتعددة والعروض التفاعلية في صنع </a:t>
            </a:r>
            <a:r>
              <a:rPr lang="ar-SA" dirty="0">
                <a:solidFill>
                  <a:srgbClr val="C00000"/>
                </a:solidFill>
                <a:latin typeface="Alexandria" charset="0"/>
                <a:cs typeface="Alexandria" charset="0"/>
              </a:rPr>
              <a:t>تجربة</a:t>
            </a:r>
            <a:r>
              <a:rPr lang="ar-SA" dirty="0">
                <a:latin typeface="Alexandria" charset="0"/>
                <a:cs typeface="Alexandria" charset="0"/>
              </a:rPr>
              <a:t> ثقافية </a:t>
            </a:r>
            <a:r>
              <a:rPr lang="ar-SA" dirty="0">
                <a:solidFill>
                  <a:srgbClr val="C00000"/>
                </a:solidFill>
                <a:latin typeface="Alexandria" charset="0"/>
                <a:cs typeface="Alexandria" charset="0"/>
              </a:rPr>
              <a:t>غنية</a:t>
            </a:r>
            <a:r>
              <a:rPr lang="ar-SA" dirty="0">
                <a:latin typeface="Alexandria" charset="0"/>
                <a:cs typeface="Alexandria" charset="0"/>
              </a:rPr>
              <a:t> تعزز الارتباط بين الجمهور والهوية الفنية للمنظمة.</a:t>
            </a:r>
          </a:p>
        </p:txBody>
      </p:sp>
      <p:pic>
        <p:nvPicPr>
          <p:cNvPr id="4" name="Picture 3">
            <a:extLst>
              <a:ext uri="{FF2B5EF4-FFF2-40B4-BE49-F238E27FC236}">
                <a16:creationId xmlns:a16="http://schemas.microsoft.com/office/drawing/2014/main" id="{60A7B617-11C6-92BD-2A8C-11C409A0FE39}"/>
              </a:ext>
            </a:extLst>
          </p:cNvPr>
          <p:cNvPicPr>
            <a:picLocks noChangeAspect="1"/>
          </p:cNvPicPr>
          <p:nvPr/>
        </p:nvPicPr>
        <p:blipFill>
          <a:blip r:embed="rId3"/>
          <a:stretch>
            <a:fillRect/>
          </a:stretch>
        </p:blipFill>
        <p:spPr>
          <a:xfrm>
            <a:off x="517376" y="1908921"/>
            <a:ext cx="2993492" cy="1126265"/>
          </a:xfrm>
          <a:prstGeom prst="rect">
            <a:avLst/>
          </a:prstGeom>
        </p:spPr>
      </p:pic>
    </p:spTree>
    <p:extLst>
      <p:ext uri="{BB962C8B-B14F-4D97-AF65-F5344CB8AC3E}">
        <p14:creationId xmlns:p14="http://schemas.microsoft.com/office/powerpoint/2010/main" val="149286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7938D9-16EE-DDE0-9B1C-120C55FC7251}"/>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08AD9E60-1DAD-DB3E-F1B3-CE8688A10C44}"/>
              </a:ext>
            </a:extLst>
          </p:cNvPr>
          <p:cNvSpPr/>
          <p:nvPr/>
        </p:nvSpPr>
        <p:spPr>
          <a:xfrm>
            <a:off x="191317" y="1532065"/>
            <a:ext cx="4508005" cy="4996817"/>
          </a:xfrm>
          <a:prstGeom prst="roundRect">
            <a:avLst/>
          </a:prstGeom>
          <a:ln>
            <a:solidFill>
              <a:srgbClr val="203E5F"/>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id="{26850AE9-3D63-8AE1-FED7-1FF3861FBCC9}"/>
              </a:ext>
            </a:extLst>
          </p:cNvPr>
          <p:cNvSpPr txBox="1"/>
          <p:nvPr/>
        </p:nvSpPr>
        <p:spPr>
          <a:xfrm>
            <a:off x="422953" y="3579723"/>
            <a:ext cx="4044732" cy="1994841"/>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هوية ملف الترشح تعكس التنوع الثقافي والوحدة من خلال أشرطة ملونة بنقوش تراثية تلتف حول كرة قدم، لترمز إلى احتضان المملكة للعالم، أما هوية الاتحاد السعودي </a:t>
            </a:r>
            <a:r>
              <a:rPr lang="en-US" sz="1400" dirty="0">
                <a:latin typeface="Alexandria" pitchFamily="2" charset="-78"/>
                <a:cs typeface="Alexandria" pitchFamily="2" charset="-78"/>
              </a:rPr>
              <a:t>SAFF، </a:t>
            </a:r>
            <a:r>
              <a:rPr lang="ar-SA" sz="1400" dirty="0">
                <a:latin typeface="Alexandria" pitchFamily="2" charset="-78"/>
                <a:cs typeface="Alexandria" pitchFamily="2" charset="-78"/>
              </a:rPr>
              <a:t>فتجسدها كرة قدم ديناميكية على شكل صقر أخضر، مما يرمز للقوة والطموح في الرؤية المستقبلية للكرة السعودية.</a:t>
            </a:r>
          </a:p>
        </p:txBody>
      </p:sp>
      <p:sp>
        <p:nvSpPr>
          <p:cNvPr id="7" name="TextBox 6">
            <a:extLst>
              <a:ext uri="{FF2B5EF4-FFF2-40B4-BE49-F238E27FC236}">
                <a16:creationId xmlns:a16="http://schemas.microsoft.com/office/drawing/2014/main" id="{279358BC-66E1-AA1C-2B44-78607DF2894C}"/>
              </a:ext>
            </a:extLst>
          </p:cNvPr>
          <p:cNvSpPr txBox="1"/>
          <p:nvPr/>
        </p:nvSpPr>
        <p:spPr>
          <a:xfrm>
            <a:off x="1089718" y="5780243"/>
            <a:ext cx="2585799" cy="369332"/>
          </a:xfrm>
          <a:prstGeom prst="rect">
            <a:avLst/>
          </a:prstGeom>
          <a:noFill/>
        </p:spPr>
        <p:txBody>
          <a:bodyPr wrap="square">
            <a:spAutoFit/>
          </a:bodyPr>
          <a:lstStyle/>
          <a:p>
            <a:pPr algn="ctr"/>
            <a:r>
              <a:rPr lang="en-US" dirty="0"/>
              <a:t>saudi2034.com.sa</a:t>
            </a:r>
          </a:p>
        </p:txBody>
      </p:sp>
      <p:sp>
        <p:nvSpPr>
          <p:cNvPr id="24" name="Rectangle 23">
            <a:extLst>
              <a:ext uri="{FF2B5EF4-FFF2-40B4-BE49-F238E27FC236}">
                <a16:creationId xmlns:a16="http://schemas.microsoft.com/office/drawing/2014/main" id="{C07C0FD8-112E-2B15-0BB0-52D22CDC195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C6FDD46-2E94-C5E3-349D-628A87A296C5}"/>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0FD2FD4-9E19-3BB0-F45C-0BA3A920595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هوية المؤسسات الرياضية</a:t>
            </a:r>
          </a:p>
        </p:txBody>
      </p:sp>
      <p:pic>
        <p:nvPicPr>
          <p:cNvPr id="17" name="Graphic 21">
            <a:extLst>
              <a:ext uri="{FF2B5EF4-FFF2-40B4-BE49-F238E27FC236}">
                <a16:creationId xmlns:a16="http://schemas.microsoft.com/office/drawing/2014/main" id="{B8E8A1D2-26D9-3400-B0C7-43C5BCC2A7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72AD54F6-8E5E-6F1D-E7DC-B3980ED8BFCD}"/>
              </a:ext>
            </a:extLst>
          </p:cNvPr>
          <p:cNvSpPr txBox="1"/>
          <p:nvPr/>
        </p:nvSpPr>
        <p:spPr>
          <a:xfrm>
            <a:off x="4919241" y="1526306"/>
            <a:ext cx="6516384"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1. الهوية الإعلامية للمنظمات الرياضية تُجسّد </a:t>
            </a:r>
            <a:r>
              <a:rPr lang="ar-SA" dirty="0">
                <a:solidFill>
                  <a:srgbClr val="C00000"/>
                </a:solidFill>
                <a:latin typeface="Alexandria" charset="0"/>
                <a:cs typeface="Alexandria" charset="0"/>
              </a:rPr>
              <a:t>روح</a:t>
            </a:r>
            <a:r>
              <a:rPr lang="ar-SA" dirty="0">
                <a:latin typeface="Alexandria" charset="0"/>
                <a:cs typeface="Alexandria" charset="0"/>
              </a:rPr>
              <a:t> </a:t>
            </a:r>
            <a:r>
              <a:rPr lang="ar-SA" dirty="0">
                <a:solidFill>
                  <a:srgbClr val="C00000"/>
                </a:solidFill>
                <a:latin typeface="Alexandria" charset="0"/>
                <a:cs typeface="Alexandria" charset="0"/>
              </a:rPr>
              <a:t>المنافسة</a:t>
            </a:r>
            <a:r>
              <a:rPr lang="ar-SA" dirty="0">
                <a:latin typeface="Alexandria" charset="0"/>
                <a:cs typeface="Alexandria" charset="0"/>
              </a:rPr>
              <a:t> </a:t>
            </a:r>
            <a:r>
              <a:rPr lang="ar-SA" dirty="0">
                <a:solidFill>
                  <a:srgbClr val="C00000"/>
                </a:solidFill>
                <a:latin typeface="Alexandria" charset="0"/>
                <a:cs typeface="Alexandria" charset="0"/>
              </a:rPr>
              <a:t>والإنجاز</a:t>
            </a:r>
            <a:r>
              <a:rPr lang="ar-SA" dirty="0">
                <a:latin typeface="Alexandria" charset="0"/>
                <a:cs typeface="Alexandria" charset="0"/>
              </a:rPr>
              <a:t>، وتبني علاقة عاطفية بين الفرق وجماهيرها. </a:t>
            </a:r>
          </a:p>
          <a:p>
            <a:pPr algn="just" rtl="1">
              <a:lnSpc>
                <a:spcPct val="200000"/>
              </a:lnSpc>
            </a:pPr>
            <a:r>
              <a:rPr lang="ar-SA" dirty="0">
                <a:latin typeface="Alexandria" charset="0"/>
                <a:cs typeface="Alexandria" charset="0"/>
              </a:rPr>
              <a:t>2. فهي لا تقتصر على </a:t>
            </a:r>
            <a:r>
              <a:rPr lang="ar-SA" dirty="0">
                <a:solidFill>
                  <a:srgbClr val="C00000"/>
                </a:solidFill>
                <a:latin typeface="Alexandria" charset="0"/>
                <a:cs typeface="Alexandria" charset="0"/>
              </a:rPr>
              <a:t>الشعارات</a:t>
            </a:r>
            <a:r>
              <a:rPr lang="ar-SA" dirty="0">
                <a:latin typeface="Alexandria" charset="0"/>
                <a:cs typeface="Alexandria" charset="0"/>
              </a:rPr>
              <a:t> </a:t>
            </a:r>
            <a:r>
              <a:rPr lang="ar-SA" dirty="0">
                <a:solidFill>
                  <a:srgbClr val="C00000"/>
                </a:solidFill>
                <a:latin typeface="Alexandria" charset="0"/>
                <a:cs typeface="Alexandria" charset="0"/>
              </a:rPr>
              <a:t>والألوان</a:t>
            </a:r>
            <a:r>
              <a:rPr lang="ar-SA" dirty="0">
                <a:latin typeface="Alexandria" charset="0"/>
                <a:cs typeface="Alexandria" charset="0"/>
              </a:rPr>
              <a:t>، بل تمتد إلى القيم التي تمثلها الرياضة مثل </a:t>
            </a:r>
            <a:r>
              <a:rPr lang="ar-SA" dirty="0">
                <a:solidFill>
                  <a:srgbClr val="C00000"/>
                </a:solidFill>
                <a:latin typeface="Alexandria" charset="0"/>
                <a:cs typeface="Alexandria" charset="0"/>
              </a:rPr>
              <a:t>العمل</a:t>
            </a:r>
            <a:r>
              <a:rPr lang="ar-SA" dirty="0">
                <a:latin typeface="Alexandria" charset="0"/>
                <a:cs typeface="Alexandria" charset="0"/>
              </a:rPr>
              <a:t> </a:t>
            </a:r>
            <a:r>
              <a:rPr lang="ar-SA" dirty="0">
                <a:solidFill>
                  <a:srgbClr val="C00000"/>
                </a:solidFill>
                <a:latin typeface="Alexandria" charset="0"/>
                <a:cs typeface="Alexandria" charset="0"/>
              </a:rPr>
              <a:t>الجماعي</a:t>
            </a:r>
            <a:r>
              <a:rPr lang="ar-SA" dirty="0">
                <a:latin typeface="Alexandria" charset="0"/>
                <a:cs typeface="Alexandria" charset="0"/>
              </a:rPr>
              <a:t>، </a:t>
            </a:r>
            <a:r>
              <a:rPr lang="ar-SA" dirty="0">
                <a:solidFill>
                  <a:srgbClr val="C00000"/>
                </a:solidFill>
                <a:latin typeface="Alexandria" charset="0"/>
                <a:cs typeface="Alexandria" charset="0"/>
              </a:rPr>
              <a:t>العزيمة</a:t>
            </a:r>
            <a:r>
              <a:rPr lang="ar-SA" dirty="0">
                <a:latin typeface="Alexandria" charset="0"/>
                <a:cs typeface="Alexandria" charset="0"/>
              </a:rPr>
              <a:t>، </a:t>
            </a:r>
            <a:r>
              <a:rPr lang="ar-SA" dirty="0">
                <a:solidFill>
                  <a:srgbClr val="C00000"/>
                </a:solidFill>
                <a:latin typeface="Alexandria" charset="0"/>
                <a:cs typeface="Alexandria" charset="0"/>
              </a:rPr>
              <a:t>والروح</a:t>
            </a:r>
            <a:r>
              <a:rPr lang="ar-SA" dirty="0">
                <a:latin typeface="Alexandria" charset="0"/>
                <a:cs typeface="Alexandria" charset="0"/>
              </a:rPr>
              <a:t> </a:t>
            </a:r>
            <a:r>
              <a:rPr lang="ar-SA" dirty="0">
                <a:solidFill>
                  <a:srgbClr val="C00000"/>
                </a:solidFill>
                <a:latin typeface="Alexandria" charset="0"/>
                <a:cs typeface="Alexandria" charset="0"/>
              </a:rPr>
              <a:t>الرياضية</a:t>
            </a:r>
            <a:r>
              <a:rPr lang="ar-SA" dirty="0">
                <a:latin typeface="Alexandria" charset="0"/>
                <a:cs typeface="Alexandria" charset="0"/>
              </a:rPr>
              <a:t>.</a:t>
            </a:r>
          </a:p>
          <a:p>
            <a:pPr algn="just" rtl="1">
              <a:lnSpc>
                <a:spcPct val="200000"/>
              </a:lnSpc>
            </a:pPr>
            <a:r>
              <a:rPr lang="ar-SA" dirty="0">
                <a:latin typeface="Alexandria" charset="0"/>
                <a:cs typeface="Alexandria" charset="0"/>
              </a:rPr>
              <a:t>3. يتم تعزيز هذه الهوية من خلال سرد قصص النجاح </a:t>
            </a:r>
            <a:r>
              <a:rPr lang="ar-SA" dirty="0">
                <a:solidFill>
                  <a:srgbClr val="C00000"/>
                </a:solidFill>
                <a:latin typeface="Alexandria" charset="0"/>
                <a:cs typeface="Alexandria" charset="0"/>
              </a:rPr>
              <a:t>والبطولات</a:t>
            </a:r>
            <a:r>
              <a:rPr lang="ar-SA" dirty="0">
                <a:latin typeface="Alexandria" charset="0"/>
                <a:cs typeface="Alexandria" charset="0"/>
              </a:rPr>
              <a:t>، وإبراز النجوم </a:t>
            </a:r>
            <a:r>
              <a:rPr lang="ar-SA" dirty="0">
                <a:solidFill>
                  <a:srgbClr val="C00000"/>
                </a:solidFill>
                <a:latin typeface="Alexandria" charset="0"/>
                <a:cs typeface="Alexandria" charset="0"/>
              </a:rPr>
              <a:t>كرموز</a:t>
            </a:r>
            <a:r>
              <a:rPr lang="ar-SA" dirty="0">
                <a:latin typeface="Alexandria" charset="0"/>
                <a:cs typeface="Alexandria" charset="0"/>
              </a:rPr>
              <a:t> ملهمة للجمهور. </a:t>
            </a:r>
          </a:p>
          <a:p>
            <a:pPr algn="just" rtl="1">
              <a:lnSpc>
                <a:spcPct val="200000"/>
              </a:lnSpc>
            </a:pPr>
            <a:r>
              <a:rPr lang="ar-SA" dirty="0">
                <a:latin typeface="Alexandria" charset="0"/>
                <a:cs typeface="Alexandria" charset="0"/>
              </a:rPr>
              <a:t>4. كما يساهم </a:t>
            </a:r>
            <a:r>
              <a:rPr lang="ar-SA" dirty="0">
                <a:solidFill>
                  <a:srgbClr val="C00000"/>
                </a:solidFill>
                <a:latin typeface="Alexandria" charset="0"/>
                <a:cs typeface="Alexandria" charset="0"/>
              </a:rPr>
              <a:t>التفاعل</a:t>
            </a:r>
            <a:r>
              <a:rPr lang="ar-SA" dirty="0">
                <a:latin typeface="Alexandria" charset="0"/>
                <a:cs typeface="Alexandria" charset="0"/>
              </a:rPr>
              <a:t> عبر المنصات الرقمية </a:t>
            </a:r>
            <a:r>
              <a:rPr lang="ar-SA" dirty="0">
                <a:solidFill>
                  <a:srgbClr val="C00000"/>
                </a:solidFill>
                <a:latin typeface="Alexandria" charset="0"/>
                <a:cs typeface="Alexandria" charset="0"/>
              </a:rPr>
              <a:t>والبث</a:t>
            </a:r>
            <a:r>
              <a:rPr lang="ar-SA" dirty="0">
                <a:latin typeface="Alexandria" charset="0"/>
                <a:cs typeface="Alexandria" charset="0"/>
              </a:rPr>
              <a:t> المباشر في </a:t>
            </a:r>
            <a:r>
              <a:rPr lang="ar-SA" dirty="0">
                <a:solidFill>
                  <a:srgbClr val="C00000"/>
                </a:solidFill>
                <a:latin typeface="Alexandria" charset="0"/>
                <a:cs typeface="Alexandria" charset="0"/>
              </a:rPr>
              <a:t>تقوية</a:t>
            </a:r>
            <a:r>
              <a:rPr lang="ar-SA" dirty="0">
                <a:latin typeface="Alexandria" charset="0"/>
                <a:cs typeface="Alexandria" charset="0"/>
              </a:rPr>
              <a:t> </a:t>
            </a:r>
            <a:r>
              <a:rPr lang="ar-SA" dirty="0">
                <a:solidFill>
                  <a:srgbClr val="C00000"/>
                </a:solidFill>
                <a:latin typeface="Alexandria" charset="0"/>
                <a:cs typeface="Alexandria" charset="0"/>
              </a:rPr>
              <a:t>التواصل</a:t>
            </a:r>
            <a:r>
              <a:rPr lang="ar-SA" dirty="0">
                <a:latin typeface="Alexandria" charset="0"/>
                <a:cs typeface="Alexandria" charset="0"/>
              </a:rPr>
              <a:t> مع المشجعين، مما يجعل الهوية الرياضية حاضرة ومؤثرة في </a:t>
            </a:r>
            <a:r>
              <a:rPr lang="ar-SA" dirty="0">
                <a:solidFill>
                  <a:srgbClr val="C00000"/>
                </a:solidFill>
                <a:latin typeface="Alexandria" charset="0"/>
                <a:cs typeface="Alexandria" charset="0"/>
              </a:rPr>
              <a:t>الوعي</a:t>
            </a:r>
            <a:r>
              <a:rPr lang="ar-SA" dirty="0">
                <a:latin typeface="Alexandria" charset="0"/>
                <a:cs typeface="Alexandria" charset="0"/>
              </a:rPr>
              <a:t> </a:t>
            </a:r>
            <a:r>
              <a:rPr lang="ar-SA" dirty="0">
                <a:solidFill>
                  <a:srgbClr val="C00000"/>
                </a:solidFill>
                <a:latin typeface="Alexandria" charset="0"/>
                <a:cs typeface="Alexandria" charset="0"/>
              </a:rPr>
              <a:t>الجماهيري</a:t>
            </a:r>
            <a:r>
              <a:rPr lang="ar-SA" dirty="0">
                <a:latin typeface="Alexandria" charset="0"/>
                <a:cs typeface="Alexandria" charset="0"/>
              </a:rPr>
              <a:t>.</a:t>
            </a:r>
          </a:p>
        </p:txBody>
      </p:sp>
      <p:pic>
        <p:nvPicPr>
          <p:cNvPr id="12290" name="Picture 2">
            <a:extLst>
              <a:ext uri="{FF2B5EF4-FFF2-40B4-BE49-F238E27FC236}">
                <a16:creationId xmlns:a16="http://schemas.microsoft.com/office/drawing/2014/main" id="{EF33B19B-58FD-5E22-9B85-7AA06D24108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2" t="3048" r="2945" b="37136"/>
          <a:stretch>
            <a:fillRect/>
          </a:stretch>
        </p:blipFill>
        <p:spPr bwMode="auto">
          <a:xfrm>
            <a:off x="580099" y="1616031"/>
            <a:ext cx="3651335" cy="17853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8329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8E7D4-A624-1E41-4618-DC756E366859}"/>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43F1B634-9970-04E6-D4B3-8B14B9A6EB0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2EF1472-AEB7-295B-AF17-60DE412A1B4C}"/>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B13C880-C32E-D9D0-B934-305DA9F0474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هوية المؤسسات الصحية</a:t>
            </a:r>
          </a:p>
        </p:txBody>
      </p:sp>
      <p:pic>
        <p:nvPicPr>
          <p:cNvPr id="17" name="Graphic 21">
            <a:extLst>
              <a:ext uri="{FF2B5EF4-FFF2-40B4-BE49-F238E27FC236}">
                <a16:creationId xmlns:a16="http://schemas.microsoft.com/office/drawing/2014/main" id="{C7B90516-7C27-89F8-45A9-5B2616E6EA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14D1E9A2-4270-CD10-72F3-56F06C8A5E52}"/>
              </a:ext>
            </a:extLst>
          </p:cNvPr>
          <p:cNvSpPr txBox="1"/>
          <p:nvPr/>
        </p:nvSpPr>
        <p:spPr>
          <a:xfrm>
            <a:off x="4317357" y="1779231"/>
            <a:ext cx="7336383" cy="4442819"/>
          </a:xfrm>
          <a:prstGeom prst="rect">
            <a:avLst/>
          </a:prstGeom>
          <a:noFill/>
        </p:spPr>
        <p:txBody>
          <a:bodyPr wrap="square">
            <a:spAutoFit/>
          </a:bodyPr>
          <a:lstStyle/>
          <a:p>
            <a:pPr algn="just" rtl="1">
              <a:lnSpc>
                <a:spcPct val="200000"/>
              </a:lnSpc>
            </a:pPr>
            <a:r>
              <a:rPr lang="ar-SA" dirty="0">
                <a:latin typeface="Alexandria" charset="0"/>
                <a:cs typeface="Alexandria" charset="0"/>
              </a:rPr>
              <a:t>1. تتمثل الهوية الإعلامية في القطاع الصحي في بناء </a:t>
            </a:r>
            <a:r>
              <a:rPr lang="ar-SA" dirty="0">
                <a:solidFill>
                  <a:srgbClr val="C00000"/>
                </a:solidFill>
                <a:latin typeface="Alexandria" charset="0"/>
                <a:cs typeface="Alexandria" charset="0"/>
              </a:rPr>
              <a:t>الثقة</a:t>
            </a:r>
            <a:r>
              <a:rPr lang="ar-SA" dirty="0">
                <a:latin typeface="Alexandria" charset="0"/>
                <a:cs typeface="Alexandria" charset="0"/>
              </a:rPr>
              <a:t> </a:t>
            </a:r>
            <a:r>
              <a:rPr lang="ar-SA" dirty="0">
                <a:solidFill>
                  <a:srgbClr val="C00000"/>
                </a:solidFill>
                <a:latin typeface="Alexandria" charset="0"/>
                <a:cs typeface="Alexandria" charset="0"/>
              </a:rPr>
              <a:t>والمصداقية</a:t>
            </a:r>
            <a:r>
              <a:rPr lang="ar-SA" dirty="0">
                <a:latin typeface="Alexandria" charset="0"/>
                <a:cs typeface="Alexandria" charset="0"/>
              </a:rPr>
              <a:t> من خلال التواصل الإنساني والشفافية. </a:t>
            </a:r>
          </a:p>
          <a:p>
            <a:pPr algn="just" rtl="1">
              <a:lnSpc>
                <a:spcPct val="200000"/>
              </a:lnSpc>
            </a:pPr>
            <a:r>
              <a:rPr lang="ar-SA" dirty="0">
                <a:latin typeface="Alexandria" charset="0"/>
                <a:cs typeface="Alexandria" charset="0"/>
              </a:rPr>
              <a:t>2. فهي تُظهر </a:t>
            </a:r>
            <a:r>
              <a:rPr lang="ar-SA" dirty="0">
                <a:solidFill>
                  <a:srgbClr val="C00000"/>
                </a:solidFill>
                <a:latin typeface="Alexandria" charset="0"/>
                <a:cs typeface="Alexandria" charset="0"/>
              </a:rPr>
              <a:t>التزام</a:t>
            </a:r>
            <a:r>
              <a:rPr lang="ar-SA" dirty="0">
                <a:latin typeface="Alexandria" charset="0"/>
                <a:cs typeface="Alexandria" charset="0"/>
              </a:rPr>
              <a:t> </a:t>
            </a:r>
            <a:r>
              <a:rPr lang="ar-SA" dirty="0">
                <a:solidFill>
                  <a:srgbClr val="C00000"/>
                </a:solidFill>
                <a:latin typeface="Alexandria" charset="0"/>
                <a:cs typeface="Alexandria" charset="0"/>
              </a:rPr>
              <a:t>المؤسسة</a:t>
            </a:r>
            <a:r>
              <a:rPr lang="ar-SA" dirty="0">
                <a:latin typeface="Alexandria" charset="0"/>
                <a:cs typeface="Alexandria" charset="0"/>
              </a:rPr>
              <a:t> برعاية المرضى وتقديم خدمات آمنة وعالية الجودة.</a:t>
            </a:r>
          </a:p>
          <a:p>
            <a:pPr algn="just" rtl="1">
              <a:lnSpc>
                <a:spcPct val="200000"/>
              </a:lnSpc>
            </a:pPr>
            <a:r>
              <a:rPr lang="ar-SA" dirty="0">
                <a:latin typeface="Alexandria" charset="0"/>
                <a:cs typeface="Alexandria" charset="0"/>
              </a:rPr>
              <a:t>3. لتحقيق ذلك يجب أن تركّز الهوية على قيم </a:t>
            </a:r>
            <a:r>
              <a:rPr lang="ar-SA" dirty="0">
                <a:solidFill>
                  <a:srgbClr val="C00000"/>
                </a:solidFill>
                <a:latin typeface="Alexandria" charset="0"/>
                <a:cs typeface="Alexandria" charset="0"/>
              </a:rPr>
              <a:t>الرحمة</a:t>
            </a:r>
            <a:r>
              <a:rPr lang="ar-SA" dirty="0">
                <a:latin typeface="Alexandria" charset="0"/>
                <a:cs typeface="Alexandria" charset="0"/>
              </a:rPr>
              <a:t> </a:t>
            </a:r>
            <a:r>
              <a:rPr lang="ar-SA" dirty="0">
                <a:solidFill>
                  <a:srgbClr val="C00000"/>
                </a:solidFill>
                <a:latin typeface="Alexandria" charset="0"/>
                <a:cs typeface="Alexandria" charset="0"/>
              </a:rPr>
              <a:t>والعناية</a:t>
            </a:r>
            <a:r>
              <a:rPr lang="ar-SA" dirty="0">
                <a:latin typeface="Alexandria" charset="0"/>
                <a:cs typeface="Alexandria" charset="0"/>
              </a:rPr>
              <a:t>، وأن تُبرز قصص </a:t>
            </a:r>
            <a:r>
              <a:rPr lang="ar-SA" dirty="0">
                <a:solidFill>
                  <a:srgbClr val="C00000"/>
                </a:solidFill>
                <a:latin typeface="Alexandria" charset="0"/>
                <a:cs typeface="Alexandria" charset="0"/>
              </a:rPr>
              <a:t>التعافي</a:t>
            </a:r>
            <a:r>
              <a:rPr lang="ar-SA" dirty="0">
                <a:latin typeface="Alexandria" charset="0"/>
                <a:cs typeface="Alexandria" charset="0"/>
              </a:rPr>
              <a:t> </a:t>
            </a:r>
            <a:r>
              <a:rPr lang="ar-SA" dirty="0">
                <a:solidFill>
                  <a:srgbClr val="C00000"/>
                </a:solidFill>
                <a:latin typeface="Alexandria" charset="0"/>
                <a:cs typeface="Alexandria" charset="0"/>
              </a:rPr>
              <a:t>والنجاح</a:t>
            </a:r>
            <a:r>
              <a:rPr lang="ar-SA" dirty="0">
                <a:latin typeface="Alexandria" charset="0"/>
                <a:cs typeface="Alexandria" charset="0"/>
              </a:rPr>
              <a:t> التي تمثل الجانب الإنساني للمهنة. </a:t>
            </a:r>
          </a:p>
          <a:p>
            <a:pPr algn="just" rtl="1">
              <a:lnSpc>
                <a:spcPct val="200000"/>
              </a:lnSpc>
            </a:pPr>
            <a:r>
              <a:rPr lang="ar-SA" dirty="0">
                <a:latin typeface="Alexandria" charset="0"/>
                <a:cs typeface="Alexandria" charset="0"/>
              </a:rPr>
              <a:t>4. كما يُسهم </a:t>
            </a:r>
            <a:r>
              <a:rPr lang="ar-SA" dirty="0">
                <a:solidFill>
                  <a:srgbClr val="C00000"/>
                </a:solidFill>
                <a:latin typeface="Alexandria" charset="0"/>
                <a:cs typeface="Alexandria" charset="0"/>
              </a:rPr>
              <a:t>المحتوى</a:t>
            </a:r>
            <a:r>
              <a:rPr lang="ar-SA" dirty="0">
                <a:latin typeface="Alexandria" charset="0"/>
                <a:cs typeface="Alexandria" charset="0"/>
              </a:rPr>
              <a:t> </a:t>
            </a:r>
            <a:r>
              <a:rPr lang="ar-SA" dirty="0">
                <a:solidFill>
                  <a:srgbClr val="C00000"/>
                </a:solidFill>
                <a:latin typeface="Alexandria" charset="0"/>
                <a:cs typeface="Alexandria" charset="0"/>
              </a:rPr>
              <a:t>التوعوي</a:t>
            </a:r>
            <a:r>
              <a:rPr lang="ar-SA" dirty="0">
                <a:latin typeface="Alexandria" charset="0"/>
                <a:cs typeface="Alexandria" charset="0"/>
              </a:rPr>
              <a:t> والحملات الصحية عبر المنصات الرقمية في تعزيز وعي المجتمع وترسيخ صورة إيجابية للمؤسسة الصحية.</a:t>
            </a:r>
          </a:p>
        </p:txBody>
      </p:sp>
      <p:sp>
        <p:nvSpPr>
          <p:cNvPr id="2" name="Rectangle: Rounded Corners 1">
            <a:extLst>
              <a:ext uri="{FF2B5EF4-FFF2-40B4-BE49-F238E27FC236}">
                <a16:creationId xmlns:a16="http://schemas.microsoft.com/office/drawing/2014/main" id="{D3561C17-868C-594B-6DB5-3F3136249A3C}"/>
              </a:ext>
            </a:extLst>
          </p:cNvPr>
          <p:cNvSpPr/>
          <p:nvPr/>
        </p:nvSpPr>
        <p:spPr>
          <a:xfrm>
            <a:off x="191318" y="1532065"/>
            <a:ext cx="3963994" cy="4996817"/>
          </a:xfrm>
          <a:prstGeom prst="roundRect">
            <a:avLst/>
          </a:prstGeom>
          <a:ln>
            <a:solidFill>
              <a:srgbClr val="203E5F"/>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0E40412E-C846-474A-7038-EAC00A21F112}"/>
              </a:ext>
            </a:extLst>
          </p:cNvPr>
          <p:cNvSpPr txBox="1"/>
          <p:nvPr/>
        </p:nvSpPr>
        <p:spPr>
          <a:xfrm>
            <a:off x="422953" y="3220905"/>
            <a:ext cx="3556627" cy="2318007"/>
          </a:xfrm>
          <a:prstGeom prst="rect">
            <a:avLst/>
          </a:prstGeom>
          <a:noFill/>
        </p:spPr>
        <p:txBody>
          <a:bodyPr wrap="square">
            <a:spAutoFit/>
          </a:bodyPr>
          <a:lstStyle/>
          <a:p>
            <a:pPr algn="justLow" rtl="1">
              <a:lnSpc>
                <a:spcPct val="150000"/>
              </a:lnSpc>
            </a:pPr>
            <a:r>
              <a:rPr lang="ar-SA" sz="1400" dirty="0">
                <a:latin typeface="Alexandria" pitchFamily="2" charset="-78"/>
                <a:cs typeface="Alexandria" pitchFamily="2" charset="-78"/>
              </a:rPr>
              <a:t>تجمع الهوية بذكاء بين السمعة الموثوقة التي توحي بالدقة والجودة، مع رسالة عاطفية دافئة "نرعاكم كأهالينا" لكسب ثقة الجمهور، ويعكس شعار القلب المتدرج بالأخضر والأزرق معاني الصحة والاحترافية، بينما تمنح الخطوط الحديثة الهوية طابعًا عالميًا.</a:t>
            </a:r>
            <a:endParaRPr lang="en-US" sz="1400"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51353774-6059-DF72-A9F4-0FE6AF8C9D24}"/>
              </a:ext>
            </a:extLst>
          </p:cNvPr>
          <p:cNvSpPr txBox="1"/>
          <p:nvPr/>
        </p:nvSpPr>
        <p:spPr>
          <a:xfrm>
            <a:off x="923470" y="5687648"/>
            <a:ext cx="2440001" cy="369332"/>
          </a:xfrm>
          <a:prstGeom prst="rect">
            <a:avLst/>
          </a:prstGeom>
          <a:noFill/>
        </p:spPr>
        <p:txBody>
          <a:bodyPr wrap="square">
            <a:spAutoFit/>
          </a:bodyPr>
          <a:lstStyle/>
          <a:p>
            <a:pPr algn="ctr"/>
            <a:r>
              <a:rPr lang="en-US" dirty="0"/>
              <a:t>saudigermanhealth.com</a:t>
            </a:r>
          </a:p>
        </p:txBody>
      </p:sp>
      <p:pic>
        <p:nvPicPr>
          <p:cNvPr id="6" name="Picture 5">
            <a:extLst>
              <a:ext uri="{FF2B5EF4-FFF2-40B4-BE49-F238E27FC236}">
                <a16:creationId xmlns:a16="http://schemas.microsoft.com/office/drawing/2014/main" id="{33322A9F-66CE-1EB3-FAA3-C349CC583B4F}"/>
              </a:ext>
            </a:extLst>
          </p:cNvPr>
          <p:cNvPicPr>
            <a:picLocks noChangeAspect="1"/>
          </p:cNvPicPr>
          <p:nvPr/>
        </p:nvPicPr>
        <p:blipFill>
          <a:blip r:embed="rId3"/>
          <a:stretch>
            <a:fillRect/>
          </a:stretch>
        </p:blipFill>
        <p:spPr>
          <a:xfrm>
            <a:off x="923470" y="1702566"/>
            <a:ext cx="2859987" cy="1448187"/>
          </a:xfrm>
          <a:prstGeom prst="rect">
            <a:avLst/>
          </a:prstGeom>
        </p:spPr>
      </p:pic>
    </p:spTree>
    <p:extLst>
      <p:ext uri="{BB962C8B-B14F-4D97-AF65-F5344CB8AC3E}">
        <p14:creationId xmlns:p14="http://schemas.microsoft.com/office/powerpoint/2010/main" val="1525459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3A18E-3B92-D751-F6EA-96C4BAE39381}"/>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8DB8DFA8-892E-D47C-A993-65E53D0B92A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4ABE2FF-3222-6444-2604-B51D385B98C7}"/>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D16EDB3-305C-9DDE-ABDB-27262D68334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هوية المؤسسات الإنسانية</a:t>
            </a:r>
          </a:p>
        </p:txBody>
      </p:sp>
      <p:pic>
        <p:nvPicPr>
          <p:cNvPr id="17" name="Graphic 21">
            <a:extLst>
              <a:ext uri="{FF2B5EF4-FFF2-40B4-BE49-F238E27FC236}">
                <a16:creationId xmlns:a16="http://schemas.microsoft.com/office/drawing/2014/main" id="{01241759-06DF-8640-9116-21058F946E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6998BDEE-2FAA-9A59-FE19-3B80B4F98051}"/>
              </a:ext>
            </a:extLst>
          </p:cNvPr>
          <p:cNvSpPr txBox="1"/>
          <p:nvPr/>
        </p:nvSpPr>
        <p:spPr>
          <a:xfrm>
            <a:off x="3692323" y="1740317"/>
            <a:ext cx="7573927" cy="4442819"/>
          </a:xfrm>
          <a:prstGeom prst="rect">
            <a:avLst/>
          </a:prstGeom>
          <a:noFill/>
        </p:spPr>
        <p:txBody>
          <a:bodyPr wrap="square">
            <a:spAutoFit/>
          </a:bodyPr>
          <a:lstStyle/>
          <a:p>
            <a:pPr algn="just" rtl="1">
              <a:lnSpc>
                <a:spcPct val="200000"/>
              </a:lnSpc>
            </a:pPr>
            <a:r>
              <a:rPr lang="ar-SA" dirty="0">
                <a:latin typeface="Alexandria" charset="0"/>
                <a:cs typeface="Alexandria" charset="0"/>
              </a:rPr>
              <a:t>1. تُعد الهوية الإعلامية للمنظمات الإنسانية </a:t>
            </a:r>
            <a:r>
              <a:rPr lang="ar-SA" dirty="0">
                <a:solidFill>
                  <a:srgbClr val="C00000"/>
                </a:solidFill>
                <a:latin typeface="Alexandria" charset="0"/>
                <a:cs typeface="Alexandria" charset="0"/>
              </a:rPr>
              <a:t>انعكاساً لقيم التعاطف والمسؤولية </a:t>
            </a:r>
            <a:r>
              <a:rPr lang="ar-SA" dirty="0">
                <a:latin typeface="Alexandria" charset="0"/>
                <a:cs typeface="Alexandria" charset="0"/>
              </a:rPr>
              <a:t>تجاه الفئات المحتاجة.</a:t>
            </a:r>
          </a:p>
          <a:p>
            <a:pPr algn="just" rtl="1">
              <a:lnSpc>
                <a:spcPct val="200000"/>
              </a:lnSpc>
            </a:pPr>
            <a:r>
              <a:rPr lang="ar-SA" dirty="0">
                <a:latin typeface="Alexandria" charset="0"/>
                <a:cs typeface="Alexandria" charset="0"/>
              </a:rPr>
              <a:t>2. فهي تركز على نقل القصص الإنسانية التي تعبّر عن </a:t>
            </a:r>
            <a:r>
              <a:rPr lang="ar-SA" dirty="0">
                <a:solidFill>
                  <a:srgbClr val="C00000"/>
                </a:solidFill>
                <a:latin typeface="Alexandria" charset="0"/>
                <a:cs typeface="Alexandria" charset="0"/>
              </a:rPr>
              <a:t>الأمل والمساندة </a:t>
            </a:r>
            <a:r>
              <a:rPr lang="ar-SA" dirty="0">
                <a:latin typeface="Alexandria" charset="0"/>
                <a:cs typeface="Alexandria" charset="0"/>
              </a:rPr>
              <a:t>في أوقات الأزمات.</a:t>
            </a:r>
          </a:p>
          <a:p>
            <a:pPr algn="just" rtl="1">
              <a:lnSpc>
                <a:spcPct val="200000"/>
              </a:lnSpc>
            </a:pPr>
            <a:r>
              <a:rPr lang="ar-SA" dirty="0">
                <a:latin typeface="Alexandria" charset="0"/>
                <a:cs typeface="Alexandria" charset="0"/>
              </a:rPr>
              <a:t>3. تعتمد الهوية القوية على </a:t>
            </a:r>
            <a:r>
              <a:rPr lang="ar-SA" dirty="0">
                <a:solidFill>
                  <a:srgbClr val="C00000"/>
                </a:solidFill>
                <a:latin typeface="Alexandria" charset="0"/>
                <a:cs typeface="Alexandria" charset="0"/>
              </a:rPr>
              <a:t>الصدق في عرض الحقائق، والشفافية في توضيح أثر المساعدات</a:t>
            </a:r>
            <a:r>
              <a:rPr lang="ar-SA" dirty="0">
                <a:latin typeface="Alexandria" charset="0"/>
                <a:cs typeface="Alexandria" charset="0"/>
              </a:rPr>
              <a:t>، مما يعزز ثقة الجمهور والداعمين.</a:t>
            </a:r>
          </a:p>
          <a:p>
            <a:pPr algn="just" rtl="1">
              <a:lnSpc>
                <a:spcPct val="200000"/>
              </a:lnSpc>
            </a:pPr>
            <a:r>
              <a:rPr lang="ar-SA" dirty="0">
                <a:latin typeface="Alexandria" charset="0"/>
                <a:cs typeface="Alexandria" charset="0"/>
              </a:rPr>
              <a:t>4. كما يمكن تعزيزها عبر الحملات الرقمية التفاعلية التي تتيح للجمهور </a:t>
            </a:r>
            <a:r>
              <a:rPr lang="ar-SA" dirty="0">
                <a:solidFill>
                  <a:srgbClr val="C00000"/>
                </a:solidFill>
                <a:latin typeface="Alexandria" charset="0"/>
                <a:cs typeface="Alexandria" charset="0"/>
              </a:rPr>
              <a:t>المساهمة في الأعمال </a:t>
            </a:r>
            <a:r>
              <a:rPr lang="ar-SA" dirty="0">
                <a:latin typeface="Alexandria" charset="0"/>
                <a:cs typeface="Alexandria" charset="0"/>
              </a:rPr>
              <a:t>الإنسانية </a:t>
            </a:r>
            <a:r>
              <a:rPr lang="ar-SA" dirty="0">
                <a:solidFill>
                  <a:srgbClr val="C00000"/>
                </a:solidFill>
                <a:latin typeface="Alexandria" charset="0"/>
                <a:cs typeface="Alexandria" charset="0"/>
              </a:rPr>
              <a:t>والمشاركة في التغيير</a:t>
            </a:r>
            <a:r>
              <a:rPr lang="ar-SA" dirty="0">
                <a:latin typeface="Alexandria" charset="0"/>
                <a:cs typeface="Alexandria" charset="0"/>
              </a:rPr>
              <a:t>.</a:t>
            </a:r>
          </a:p>
        </p:txBody>
      </p:sp>
      <p:sp>
        <p:nvSpPr>
          <p:cNvPr id="6" name="Rectangle: Rounded Corners 5">
            <a:extLst>
              <a:ext uri="{FF2B5EF4-FFF2-40B4-BE49-F238E27FC236}">
                <a16:creationId xmlns:a16="http://schemas.microsoft.com/office/drawing/2014/main" id="{33CBE823-2ADE-6D6E-F3AE-B22F785C0BF5}"/>
              </a:ext>
            </a:extLst>
          </p:cNvPr>
          <p:cNvSpPr/>
          <p:nvPr/>
        </p:nvSpPr>
        <p:spPr>
          <a:xfrm>
            <a:off x="191317" y="1532065"/>
            <a:ext cx="3049594" cy="4996817"/>
          </a:xfrm>
          <a:prstGeom prst="roundRect">
            <a:avLst/>
          </a:prstGeom>
          <a:ln>
            <a:solidFill>
              <a:srgbClr val="203E5F"/>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 name="TextBox 6">
            <a:extLst>
              <a:ext uri="{FF2B5EF4-FFF2-40B4-BE49-F238E27FC236}">
                <a16:creationId xmlns:a16="http://schemas.microsoft.com/office/drawing/2014/main" id="{35180C1D-1907-ECCC-F0FC-7737B10F70DD}"/>
              </a:ext>
            </a:extLst>
          </p:cNvPr>
          <p:cNvSpPr txBox="1"/>
          <p:nvPr/>
        </p:nvSpPr>
        <p:spPr>
          <a:xfrm>
            <a:off x="609976" y="2625428"/>
            <a:ext cx="2121250" cy="307777"/>
          </a:xfrm>
          <a:prstGeom prst="rect">
            <a:avLst/>
          </a:prstGeom>
          <a:noFill/>
        </p:spPr>
        <p:txBody>
          <a:bodyPr wrap="square">
            <a:spAutoFit/>
          </a:bodyPr>
          <a:lstStyle/>
          <a:p>
            <a:pPr algn="ctr" rtl="1"/>
            <a:r>
              <a:rPr lang="ar-SA" sz="1400" b="1" dirty="0">
                <a:solidFill>
                  <a:srgbClr val="002060"/>
                </a:solidFill>
                <a:latin typeface="Alexandria" charset="0"/>
                <a:cs typeface="Alexandria" charset="0"/>
              </a:rPr>
              <a:t>مؤسسة الهلال الأحمر</a:t>
            </a:r>
            <a:endParaRPr lang="en-US" sz="1400" b="1" dirty="0">
              <a:solidFill>
                <a:srgbClr val="002060"/>
              </a:solidFill>
              <a:latin typeface="Alexandria" charset="0"/>
              <a:cs typeface="Alexandria" charset="0"/>
            </a:endParaRPr>
          </a:p>
        </p:txBody>
      </p:sp>
      <p:sp>
        <p:nvSpPr>
          <p:cNvPr id="8" name="TextBox 7">
            <a:extLst>
              <a:ext uri="{FF2B5EF4-FFF2-40B4-BE49-F238E27FC236}">
                <a16:creationId xmlns:a16="http://schemas.microsoft.com/office/drawing/2014/main" id="{238F514B-2915-5CDF-975F-D9DBD1877805}"/>
              </a:ext>
            </a:extLst>
          </p:cNvPr>
          <p:cNvSpPr txBox="1"/>
          <p:nvPr/>
        </p:nvSpPr>
        <p:spPr>
          <a:xfrm>
            <a:off x="517376" y="3074683"/>
            <a:ext cx="2285150" cy="2641172"/>
          </a:xfrm>
          <a:prstGeom prst="rect">
            <a:avLst/>
          </a:prstGeom>
          <a:noFill/>
        </p:spPr>
        <p:txBody>
          <a:bodyPr wrap="square">
            <a:spAutoFit/>
          </a:bodyPr>
          <a:lstStyle/>
          <a:p>
            <a:pPr algn="justLow" rtl="1">
              <a:lnSpc>
                <a:spcPct val="150000"/>
              </a:lnSpc>
            </a:pPr>
            <a:r>
              <a:rPr lang="ar-SA" sz="1400" dirty="0">
                <a:latin typeface="Alexandria" pitchFamily="2" charset="-78"/>
                <a:cs typeface="Alexandria" pitchFamily="2" charset="-78"/>
              </a:rPr>
              <a:t>تعكس هوية الهلال الأحمر السعودي قيم الإنسانية والاستجابة السريعة، مع استخدام اللون الأحمر رمزًا للإسعاف والإنقاذ، بما يمنح حضورًا واضحًا وسهل التعرّف في جميع المواد الرسمية.</a:t>
            </a:r>
          </a:p>
        </p:txBody>
      </p:sp>
      <p:sp>
        <p:nvSpPr>
          <p:cNvPr id="9" name="TextBox 8">
            <a:extLst>
              <a:ext uri="{FF2B5EF4-FFF2-40B4-BE49-F238E27FC236}">
                <a16:creationId xmlns:a16="http://schemas.microsoft.com/office/drawing/2014/main" id="{5064614D-5BEF-443F-1A69-055544750026}"/>
              </a:ext>
            </a:extLst>
          </p:cNvPr>
          <p:cNvSpPr txBox="1"/>
          <p:nvPr/>
        </p:nvSpPr>
        <p:spPr>
          <a:xfrm>
            <a:off x="850243" y="5856158"/>
            <a:ext cx="1455516" cy="369332"/>
          </a:xfrm>
          <a:prstGeom prst="rect">
            <a:avLst/>
          </a:prstGeom>
          <a:noFill/>
        </p:spPr>
        <p:txBody>
          <a:bodyPr wrap="square">
            <a:spAutoFit/>
          </a:bodyPr>
          <a:lstStyle/>
          <a:p>
            <a:pPr algn="ctr"/>
            <a:r>
              <a:rPr lang="en-US" dirty="0"/>
              <a:t>srca.org.sa</a:t>
            </a:r>
          </a:p>
        </p:txBody>
      </p:sp>
      <p:pic>
        <p:nvPicPr>
          <p:cNvPr id="12" name="Picture 11">
            <a:extLst>
              <a:ext uri="{FF2B5EF4-FFF2-40B4-BE49-F238E27FC236}">
                <a16:creationId xmlns:a16="http://schemas.microsoft.com/office/drawing/2014/main" id="{894D9581-5515-573D-A182-8B8031C22363}"/>
              </a:ext>
            </a:extLst>
          </p:cNvPr>
          <p:cNvPicPr>
            <a:picLocks noChangeAspect="1"/>
          </p:cNvPicPr>
          <p:nvPr/>
        </p:nvPicPr>
        <p:blipFill>
          <a:blip r:embed="rId3"/>
          <a:stretch>
            <a:fillRect/>
          </a:stretch>
        </p:blipFill>
        <p:spPr>
          <a:xfrm>
            <a:off x="552101" y="1905132"/>
            <a:ext cx="2381421" cy="580138"/>
          </a:xfrm>
          <a:prstGeom prst="rect">
            <a:avLst/>
          </a:prstGeom>
        </p:spPr>
      </p:pic>
    </p:spTree>
    <p:extLst>
      <p:ext uri="{BB962C8B-B14F-4D97-AF65-F5344CB8AC3E}">
        <p14:creationId xmlns:p14="http://schemas.microsoft.com/office/powerpoint/2010/main" val="1038992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F0753-EC9B-98C4-5459-01BDDB8D8493}"/>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688D1BC0-AD04-D2C7-7D9F-FDEEBB3A627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AB4A6AA-D3C1-F8BD-0D4B-558A9314C665}"/>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96F18CD-EA49-A0F6-7A77-859CEEBDFCD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هوية المؤسسات الخيرية</a:t>
            </a:r>
          </a:p>
        </p:txBody>
      </p:sp>
      <p:pic>
        <p:nvPicPr>
          <p:cNvPr id="17" name="Graphic 21">
            <a:extLst>
              <a:ext uri="{FF2B5EF4-FFF2-40B4-BE49-F238E27FC236}">
                <a16:creationId xmlns:a16="http://schemas.microsoft.com/office/drawing/2014/main" id="{5643AEDA-2356-B273-FBBB-1DF1F78FFD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70EBA6A1-E97E-CFA3-8233-946ABAF0497F}"/>
              </a:ext>
            </a:extLst>
          </p:cNvPr>
          <p:cNvSpPr txBox="1"/>
          <p:nvPr/>
        </p:nvSpPr>
        <p:spPr>
          <a:xfrm>
            <a:off x="3717440" y="1750047"/>
            <a:ext cx="7786277" cy="4442819"/>
          </a:xfrm>
          <a:prstGeom prst="rect">
            <a:avLst/>
          </a:prstGeom>
          <a:noFill/>
        </p:spPr>
        <p:txBody>
          <a:bodyPr wrap="square">
            <a:spAutoFit/>
          </a:bodyPr>
          <a:lstStyle/>
          <a:p>
            <a:pPr algn="just" rtl="1">
              <a:lnSpc>
                <a:spcPct val="200000"/>
              </a:lnSpc>
            </a:pPr>
            <a:r>
              <a:rPr lang="ar-SA" dirty="0">
                <a:latin typeface="Alexandria" charset="0"/>
                <a:cs typeface="Alexandria" charset="0"/>
              </a:rPr>
              <a:t>1. تعمل الهوية الإعلامية في المؤسسات الخيرية على </a:t>
            </a:r>
            <a:r>
              <a:rPr lang="ar-SA" dirty="0">
                <a:solidFill>
                  <a:srgbClr val="C00000"/>
                </a:solidFill>
                <a:latin typeface="Alexandria" charset="0"/>
                <a:cs typeface="Alexandria" charset="0"/>
              </a:rPr>
              <a:t>نشر</a:t>
            </a:r>
            <a:r>
              <a:rPr lang="ar-SA" dirty="0">
                <a:latin typeface="Alexandria" charset="0"/>
                <a:cs typeface="Alexandria" charset="0"/>
              </a:rPr>
              <a:t> </a:t>
            </a:r>
            <a:r>
              <a:rPr lang="ar-SA" dirty="0">
                <a:solidFill>
                  <a:srgbClr val="C00000"/>
                </a:solidFill>
                <a:latin typeface="Alexandria" charset="0"/>
                <a:cs typeface="Alexandria" charset="0"/>
              </a:rPr>
              <a:t>ثقافة</a:t>
            </a:r>
            <a:r>
              <a:rPr lang="ar-SA" dirty="0">
                <a:latin typeface="Alexandria" charset="0"/>
                <a:cs typeface="Alexandria" charset="0"/>
              </a:rPr>
              <a:t> </a:t>
            </a:r>
            <a:r>
              <a:rPr lang="ar-SA" dirty="0">
                <a:solidFill>
                  <a:srgbClr val="C00000"/>
                </a:solidFill>
                <a:latin typeface="Alexandria" charset="0"/>
                <a:cs typeface="Alexandria" charset="0"/>
              </a:rPr>
              <a:t>العطاء</a:t>
            </a:r>
            <a:r>
              <a:rPr lang="ar-SA" dirty="0">
                <a:latin typeface="Alexandria" charset="0"/>
                <a:cs typeface="Alexandria" charset="0"/>
              </a:rPr>
              <a:t> </a:t>
            </a:r>
            <a:r>
              <a:rPr lang="ar-SA" dirty="0">
                <a:solidFill>
                  <a:srgbClr val="C00000"/>
                </a:solidFill>
                <a:latin typeface="Alexandria" charset="0"/>
                <a:cs typeface="Alexandria" charset="0"/>
              </a:rPr>
              <a:t>وتعزيز</a:t>
            </a:r>
            <a:r>
              <a:rPr lang="ar-SA" dirty="0">
                <a:latin typeface="Alexandria" charset="0"/>
                <a:cs typeface="Alexandria" charset="0"/>
              </a:rPr>
              <a:t> </a:t>
            </a:r>
            <a:r>
              <a:rPr lang="ar-SA" dirty="0">
                <a:solidFill>
                  <a:srgbClr val="C00000"/>
                </a:solidFill>
                <a:latin typeface="Alexandria" charset="0"/>
                <a:cs typeface="Alexandria" charset="0"/>
              </a:rPr>
              <a:t>ثقة</a:t>
            </a:r>
            <a:r>
              <a:rPr lang="ar-SA" dirty="0">
                <a:latin typeface="Alexandria" charset="0"/>
                <a:cs typeface="Alexandria" charset="0"/>
              </a:rPr>
              <a:t> </a:t>
            </a:r>
            <a:r>
              <a:rPr lang="ar-SA" dirty="0">
                <a:solidFill>
                  <a:srgbClr val="C00000"/>
                </a:solidFill>
                <a:latin typeface="Alexandria" charset="0"/>
                <a:cs typeface="Alexandria" charset="0"/>
              </a:rPr>
              <a:t>المجتمع</a:t>
            </a:r>
            <a:r>
              <a:rPr lang="ar-SA" dirty="0">
                <a:latin typeface="Alexandria" charset="0"/>
                <a:cs typeface="Alexandria" charset="0"/>
              </a:rPr>
              <a:t> بمشروعاتها. </a:t>
            </a:r>
          </a:p>
          <a:p>
            <a:pPr algn="just" rtl="1">
              <a:lnSpc>
                <a:spcPct val="200000"/>
              </a:lnSpc>
            </a:pPr>
            <a:r>
              <a:rPr lang="ar-SA" dirty="0">
                <a:latin typeface="Alexandria" charset="0"/>
                <a:cs typeface="Alexandria" charset="0"/>
              </a:rPr>
              <a:t>2. فهي تُبرز أثر </a:t>
            </a:r>
            <a:r>
              <a:rPr lang="ar-SA" dirty="0">
                <a:solidFill>
                  <a:srgbClr val="C00000"/>
                </a:solidFill>
                <a:latin typeface="Alexandria" charset="0"/>
                <a:cs typeface="Alexandria" charset="0"/>
              </a:rPr>
              <a:t>الأعمال</a:t>
            </a:r>
            <a:r>
              <a:rPr lang="ar-SA" dirty="0">
                <a:latin typeface="Alexandria" charset="0"/>
                <a:cs typeface="Alexandria" charset="0"/>
              </a:rPr>
              <a:t> </a:t>
            </a:r>
            <a:r>
              <a:rPr lang="ar-SA" dirty="0">
                <a:solidFill>
                  <a:srgbClr val="C00000"/>
                </a:solidFill>
                <a:latin typeface="Alexandria" charset="0"/>
                <a:cs typeface="Alexandria" charset="0"/>
              </a:rPr>
              <a:t>الخيرية</a:t>
            </a:r>
            <a:r>
              <a:rPr lang="ar-SA" dirty="0">
                <a:latin typeface="Alexandria" charset="0"/>
                <a:cs typeface="Alexandria" charset="0"/>
              </a:rPr>
              <a:t> في تحسين حياة الأفراد والمجتمعات بطريقة صادقة ومؤثرة.</a:t>
            </a:r>
          </a:p>
          <a:p>
            <a:pPr algn="just" rtl="1">
              <a:lnSpc>
                <a:spcPct val="200000"/>
              </a:lnSpc>
            </a:pPr>
            <a:r>
              <a:rPr lang="ar-SA" dirty="0">
                <a:latin typeface="Alexandria" charset="0"/>
                <a:cs typeface="Alexandria" charset="0"/>
              </a:rPr>
              <a:t>3. تقوم فاعلية الهوية على تبني </a:t>
            </a:r>
            <a:r>
              <a:rPr lang="ar-SA" dirty="0">
                <a:solidFill>
                  <a:srgbClr val="C00000"/>
                </a:solidFill>
                <a:latin typeface="Alexandria" charset="0"/>
                <a:cs typeface="Alexandria" charset="0"/>
              </a:rPr>
              <a:t>لغة</a:t>
            </a:r>
            <a:r>
              <a:rPr lang="ar-SA" dirty="0">
                <a:latin typeface="Alexandria" charset="0"/>
                <a:cs typeface="Alexandria" charset="0"/>
              </a:rPr>
              <a:t> </a:t>
            </a:r>
            <a:r>
              <a:rPr lang="ar-SA" dirty="0">
                <a:solidFill>
                  <a:srgbClr val="C00000"/>
                </a:solidFill>
                <a:latin typeface="Alexandria" charset="0"/>
                <a:cs typeface="Alexandria" charset="0"/>
              </a:rPr>
              <a:t>إنسانية</a:t>
            </a:r>
            <a:r>
              <a:rPr lang="ar-SA" dirty="0">
                <a:latin typeface="Alexandria" charset="0"/>
                <a:cs typeface="Alexandria" charset="0"/>
              </a:rPr>
              <a:t> </a:t>
            </a:r>
            <a:r>
              <a:rPr lang="ar-SA" dirty="0">
                <a:solidFill>
                  <a:srgbClr val="C00000"/>
                </a:solidFill>
                <a:latin typeface="Alexandria" charset="0"/>
                <a:cs typeface="Alexandria" charset="0"/>
              </a:rPr>
              <a:t>قريبة</a:t>
            </a:r>
            <a:r>
              <a:rPr lang="ar-SA" dirty="0">
                <a:latin typeface="Alexandria" charset="0"/>
                <a:cs typeface="Alexandria" charset="0"/>
              </a:rPr>
              <a:t> </a:t>
            </a:r>
            <a:r>
              <a:rPr lang="ar-SA" dirty="0">
                <a:solidFill>
                  <a:srgbClr val="C00000"/>
                </a:solidFill>
                <a:latin typeface="Alexandria" charset="0"/>
                <a:cs typeface="Alexandria" charset="0"/>
              </a:rPr>
              <a:t>من</a:t>
            </a:r>
            <a:r>
              <a:rPr lang="ar-SA" dirty="0">
                <a:latin typeface="Alexandria" charset="0"/>
                <a:cs typeface="Alexandria" charset="0"/>
              </a:rPr>
              <a:t> </a:t>
            </a:r>
            <a:r>
              <a:rPr lang="ar-SA" dirty="0">
                <a:solidFill>
                  <a:srgbClr val="C00000"/>
                </a:solidFill>
                <a:latin typeface="Alexandria" charset="0"/>
                <a:cs typeface="Alexandria" charset="0"/>
              </a:rPr>
              <a:t>القلب</a:t>
            </a:r>
            <a:r>
              <a:rPr lang="ar-SA" dirty="0">
                <a:latin typeface="Alexandria" charset="0"/>
                <a:cs typeface="Alexandria" charset="0"/>
              </a:rPr>
              <a:t>، وتوظيف الصور والقصص التي توضح نتائج الدعم المقدم. </a:t>
            </a:r>
          </a:p>
          <a:p>
            <a:pPr algn="just" rtl="1">
              <a:lnSpc>
                <a:spcPct val="200000"/>
              </a:lnSpc>
            </a:pPr>
            <a:r>
              <a:rPr lang="ar-SA" dirty="0">
                <a:latin typeface="Alexandria" charset="0"/>
                <a:cs typeface="Alexandria" charset="0"/>
              </a:rPr>
              <a:t>4. كما يُسهم التواصل المستمر عبر المنصات الرقمية في </a:t>
            </a:r>
            <a:r>
              <a:rPr lang="ar-SA" dirty="0">
                <a:solidFill>
                  <a:srgbClr val="C00000"/>
                </a:solidFill>
                <a:latin typeface="Alexandria" charset="0"/>
                <a:cs typeface="Alexandria" charset="0"/>
              </a:rPr>
              <a:t>بناء</a:t>
            </a:r>
            <a:r>
              <a:rPr lang="ar-SA" dirty="0">
                <a:latin typeface="Alexandria" charset="0"/>
                <a:cs typeface="Alexandria" charset="0"/>
              </a:rPr>
              <a:t> </a:t>
            </a:r>
            <a:r>
              <a:rPr lang="ar-SA" dirty="0">
                <a:solidFill>
                  <a:srgbClr val="C00000"/>
                </a:solidFill>
                <a:latin typeface="Alexandria" charset="0"/>
                <a:cs typeface="Alexandria" charset="0"/>
              </a:rPr>
              <a:t>علاقة</a:t>
            </a:r>
            <a:r>
              <a:rPr lang="ar-SA" dirty="0">
                <a:latin typeface="Alexandria" charset="0"/>
                <a:cs typeface="Alexandria" charset="0"/>
              </a:rPr>
              <a:t> طويلة الأمد مع </a:t>
            </a:r>
            <a:r>
              <a:rPr lang="ar-SA" dirty="0">
                <a:solidFill>
                  <a:srgbClr val="C00000"/>
                </a:solidFill>
                <a:latin typeface="Alexandria" charset="0"/>
                <a:cs typeface="Alexandria" charset="0"/>
              </a:rPr>
              <a:t>المتبرعين</a:t>
            </a:r>
            <a:r>
              <a:rPr lang="ar-SA" dirty="0">
                <a:latin typeface="Alexandria" charset="0"/>
                <a:cs typeface="Alexandria" charset="0"/>
              </a:rPr>
              <a:t> </a:t>
            </a:r>
            <a:r>
              <a:rPr lang="ar-SA" dirty="0">
                <a:solidFill>
                  <a:srgbClr val="C00000"/>
                </a:solidFill>
                <a:latin typeface="Alexandria" charset="0"/>
                <a:cs typeface="Alexandria" charset="0"/>
              </a:rPr>
              <a:t>والمستفيدين</a:t>
            </a:r>
            <a:r>
              <a:rPr lang="ar-SA" dirty="0">
                <a:latin typeface="Alexandria" charset="0"/>
                <a:cs typeface="Alexandria" charset="0"/>
              </a:rPr>
              <a:t> على حد سواء.</a:t>
            </a:r>
          </a:p>
        </p:txBody>
      </p:sp>
      <p:sp>
        <p:nvSpPr>
          <p:cNvPr id="9" name="Rectangle: Rounded Corners 8">
            <a:extLst>
              <a:ext uri="{FF2B5EF4-FFF2-40B4-BE49-F238E27FC236}">
                <a16:creationId xmlns:a16="http://schemas.microsoft.com/office/drawing/2014/main" id="{C7B53DA1-3D02-386C-0C24-576C1017F7D2}"/>
              </a:ext>
            </a:extLst>
          </p:cNvPr>
          <p:cNvSpPr/>
          <p:nvPr/>
        </p:nvSpPr>
        <p:spPr>
          <a:xfrm>
            <a:off x="191317" y="1532065"/>
            <a:ext cx="3304237" cy="4996817"/>
          </a:xfrm>
          <a:prstGeom prst="roundRect">
            <a:avLst/>
          </a:prstGeom>
          <a:ln>
            <a:solidFill>
              <a:srgbClr val="203E5F"/>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E040000F-7324-DC91-B2FA-C7B8A1638FE0}"/>
              </a:ext>
            </a:extLst>
          </p:cNvPr>
          <p:cNvSpPr txBox="1"/>
          <p:nvPr/>
        </p:nvSpPr>
        <p:spPr>
          <a:xfrm>
            <a:off x="333726" y="3097832"/>
            <a:ext cx="2964671" cy="2964338"/>
          </a:xfrm>
          <a:prstGeom prst="rect">
            <a:avLst/>
          </a:prstGeom>
          <a:noFill/>
        </p:spPr>
        <p:txBody>
          <a:bodyPr wrap="square">
            <a:spAutoFit/>
          </a:bodyPr>
          <a:lstStyle/>
          <a:p>
            <a:pPr algn="justLow" rtl="1">
              <a:lnSpc>
                <a:spcPct val="150000"/>
              </a:lnSpc>
            </a:pPr>
            <a:r>
              <a:rPr lang="ar-SA" sz="1400" dirty="0">
                <a:latin typeface="Alexandria" pitchFamily="2" charset="-78"/>
                <a:cs typeface="Alexandria" pitchFamily="2" charset="-78"/>
              </a:rPr>
              <a:t>تعكس هوية مؤسسة الملك فيصل الطابع الثقافي والإنساني من خلال تصميم أنيق يجمع بين الخط العربي التقليدي واللغة الإنجليزية بأسلوب احترافي، ما يبرز البعد العالمي للمؤسسة، واستخدام الألوان الهادئة والرمزية الفنية يمنح الهوية حضورًا راقيًا يعكس رسالتها في دعم العلم والمعرفة وخدمة المجتمع.</a:t>
            </a:r>
            <a:endParaRPr lang="en-US" sz="14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0F5CA876-7B5E-F5AC-2CE6-E0EBCC8E0595}"/>
              </a:ext>
            </a:extLst>
          </p:cNvPr>
          <p:cNvSpPr txBox="1"/>
          <p:nvPr/>
        </p:nvSpPr>
        <p:spPr>
          <a:xfrm>
            <a:off x="1037077" y="6099752"/>
            <a:ext cx="1557968" cy="369332"/>
          </a:xfrm>
          <a:prstGeom prst="rect">
            <a:avLst/>
          </a:prstGeom>
          <a:noFill/>
        </p:spPr>
        <p:txBody>
          <a:bodyPr wrap="square">
            <a:spAutoFit/>
          </a:bodyPr>
          <a:lstStyle/>
          <a:p>
            <a:pPr algn="ctr"/>
            <a:r>
              <a:rPr lang="en-US" dirty="0"/>
              <a:t>kff.com</a:t>
            </a:r>
          </a:p>
        </p:txBody>
      </p:sp>
      <p:pic>
        <p:nvPicPr>
          <p:cNvPr id="13" name="Picture 2">
            <a:extLst>
              <a:ext uri="{FF2B5EF4-FFF2-40B4-BE49-F238E27FC236}">
                <a16:creationId xmlns:a16="http://schemas.microsoft.com/office/drawing/2014/main" id="{6E7FBDE6-04F8-18EE-67C1-AAFDB689B3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491" y="1761178"/>
            <a:ext cx="2653888" cy="1142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028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22099-E4BE-EF61-05BE-D1CFA499372C}"/>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2C2B15A1-5790-C47F-F56E-95BB0E66282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E0C2B80-0EEC-5C5F-6D12-4E5E51460C7E}"/>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2463832-2FB2-15DB-1555-51AF23908A5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المؤسسات العسكرية والأمنية</a:t>
            </a:r>
          </a:p>
        </p:txBody>
      </p:sp>
      <p:pic>
        <p:nvPicPr>
          <p:cNvPr id="17" name="Graphic 21">
            <a:extLst>
              <a:ext uri="{FF2B5EF4-FFF2-40B4-BE49-F238E27FC236}">
                <a16:creationId xmlns:a16="http://schemas.microsoft.com/office/drawing/2014/main" id="{217BD264-0416-1AA3-755F-0E2258D55C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A5B9993D-F11B-4419-0A35-B83F4AA03D76}"/>
              </a:ext>
            </a:extLst>
          </p:cNvPr>
          <p:cNvSpPr txBox="1"/>
          <p:nvPr/>
        </p:nvSpPr>
        <p:spPr>
          <a:xfrm>
            <a:off x="3078866" y="1623585"/>
            <a:ext cx="8249754"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1. تحتاج المؤسسات العسكرية والأمنية إلى بناء هوية إعلامية قوية تعكس </a:t>
            </a:r>
            <a:r>
              <a:rPr lang="ar-SA" dirty="0">
                <a:solidFill>
                  <a:srgbClr val="C00000"/>
                </a:solidFill>
                <a:latin typeface="Alexandria" charset="0"/>
                <a:cs typeface="Alexandria" charset="0"/>
              </a:rPr>
              <a:t>قيم</a:t>
            </a:r>
            <a:r>
              <a:rPr lang="ar-SA" dirty="0">
                <a:latin typeface="Alexandria" charset="0"/>
                <a:cs typeface="Alexandria" charset="0"/>
              </a:rPr>
              <a:t> </a:t>
            </a:r>
            <a:r>
              <a:rPr lang="ar-SA" dirty="0">
                <a:solidFill>
                  <a:srgbClr val="C00000"/>
                </a:solidFill>
                <a:latin typeface="Alexandria" charset="0"/>
                <a:cs typeface="Alexandria" charset="0"/>
              </a:rPr>
              <a:t>الشجاعة</a:t>
            </a:r>
            <a:r>
              <a:rPr lang="ar-SA" dirty="0">
                <a:latin typeface="Alexandria" charset="0"/>
                <a:cs typeface="Alexandria" charset="0"/>
              </a:rPr>
              <a:t> </a:t>
            </a:r>
            <a:r>
              <a:rPr lang="ar-SA" dirty="0">
                <a:solidFill>
                  <a:srgbClr val="C00000"/>
                </a:solidFill>
                <a:latin typeface="Alexandria" charset="0"/>
                <a:cs typeface="Alexandria" charset="0"/>
              </a:rPr>
              <a:t>والتضحية</a:t>
            </a:r>
            <a:r>
              <a:rPr lang="ar-SA" dirty="0">
                <a:latin typeface="Alexandria" charset="0"/>
                <a:cs typeface="Alexandria" charset="0"/>
              </a:rPr>
              <a:t> والولاء، وتوضح </a:t>
            </a:r>
            <a:r>
              <a:rPr lang="ar-SA" dirty="0">
                <a:solidFill>
                  <a:srgbClr val="C00000"/>
                </a:solidFill>
                <a:latin typeface="Alexandria" charset="0"/>
                <a:cs typeface="Alexandria" charset="0"/>
              </a:rPr>
              <a:t>مهامها</a:t>
            </a:r>
            <a:r>
              <a:rPr lang="ar-SA" dirty="0">
                <a:latin typeface="Alexandria" charset="0"/>
                <a:cs typeface="Alexandria" charset="0"/>
              </a:rPr>
              <a:t> </a:t>
            </a:r>
            <a:r>
              <a:rPr lang="ar-SA" dirty="0">
                <a:solidFill>
                  <a:srgbClr val="C00000"/>
                </a:solidFill>
                <a:latin typeface="Alexandria" charset="0"/>
                <a:cs typeface="Alexandria" charset="0"/>
              </a:rPr>
              <a:t>الوطنية</a:t>
            </a:r>
            <a:r>
              <a:rPr lang="ar-SA" dirty="0">
                <a:latin typeface="Alexandria" charset="0"/>
                <a:cs typeface="Alexandria" charset="0"/>
              </a:rPr>
              <a:t> في حماية الوطن والمجتمع. </a:t>
            </a:r>
          </a:p>
          <a:p>
            <a:pPr algn="just" rtl="1">
              <a:lnSpc>
                <a:spcPct val="200000"/>
              </a:lnSpc>
            </a:pPr>
            <a:r>
              <a:rPr lang="ar-SA" dirty="0">
                <a:latin typeface="Alexandria" charset="0"/>
                <a:cs typeface="Alexandria" charset="0"/>
              </a:rPr>
              <a:t>2. تهدف الهوية إلى </a:t>
            </a:r>
            <a:r>
              <a:rPr lang="ar-SA" dirty="0">
                <a:solidFill>
                  <a:srgbClr val="C00000"/>
                </a:solidFill>
                <a:latin typeface="Alexandria" charset="0"/>
                <a:cs typeface="Alexandria" charset="0"/>
              </a:rPr>
              <a:t>تعزيز</a:t>
            </a:r>
            <a:r>
              <a:rPr lang="ar-SA" dirty="0">
                <a:latin typeface="Alexandria" charset="0"/>
                <a:cs typeface="Alexandria" charset="0"/>
              </a:rPr>
              <a:t> </a:t>
            </a:r>
            <a:r>
              <a:rPr lang="ar-SA" dirty="0">
                <a:solidFill>
                  <a:srgbClr val="C00000"/>
                </a:solidFill>
                <a:latin typeface="Alexandria" charset="0"/>
                <a:cs typeface="Alexandria" charset="0"/>
              </a:rPr>
              <a:t>الثقة</a:t>
            </a:r>
            <a:r>
              <a:rPr lang="ar-SA" dirty="0">
                <a:latin typeface="Alexandria" charset="0"/>
                <a:cs typeface="Alexandria" charset="0"/>
              </a:rPr>
              <a:t> مع المواطنين، وجذب الكفاءات، </a:t>
            </a:r>
            <a:r>
              <a:rPr lang="ar-SA" dirty="0">
                <a:solidFill>
                  <a:srgbClr val="C00000"/>
                </a:solidFill>
                <a:latin typeface="Alexandria" charset="0"/>
                <a:cs typeface="Alexandria" charset="0"/>
              </a:rPr>
              <a:t>وإيصال</a:t>
            </a:r>
            <a:r>
              <a:rPr lang="ar-SA" dirty="0">
                <a:latin typeface="Alexandria" charset="0"/>
                <a:cs typeface="Alexandria" charset="0"/>
              </a:rPr>
              <a:t> </a:t>
            </a:r>
            <a:r>
              <a:rPr lang="ar-SA" dirty="0">
                <a:solidFill>
                  <a:srgbClr val="C00000"/>
                </a:solidFill>
                <a:latin typeface="Alexandria" charset="0"/>
                <a:cs typeface="Alexandria" charset="0"/>
              </a:rPr>
              <a:t>رسالة</a:t>
            </a:r>
            <a:r>
              <a:rPr lang="ar-SA" dirty="0">
                <a:latin typeface="Alexandria" charset="0"/>
                <a:cs typeface="Alexandria" charset="0"/>
              </a:rPr>
              <a:t> واضحة عن الدور الحيوي لهذه المؤسسات في </a:t>
            </a:r>
            <a:r>
              <a:rPr lang="ar-SA" dirty="0">
                <a:solidFill>
                  <a:srgbClr val="C00000"/>
                </a:solidFill>
                <a:latin typeface="Alexandria" charset="0"/>
                <a:cs typeface="Alexandria" charset="0"/>
              </a:rPr>
              <a:t>الأمن</a:t>
            </a:r>
            <a:r>
              <a:rPr lang="ar-SA" dirty="0">
                <a:latin typeface="Alexandria" charset="0"/>
                <a:cs typeface="Alexandria" charset="0"/>
              </a:rPr>
              <a:t> </a:t>
            </a:r>
            <a:r>
              <a:rPr lang="ar-SA" dirty="0">
                <a:solidFill>
                  <a:srgbClr val="C00000"/>
                </a:solidFill>
                <a:latin typeface="Alexandria" charset="0"/>
                <a:cs typeface="Alexandria" charset="0"/>
              </a:rPr>
              <a:t>والاستقرار</a:t>
            </a:r>
            <a:r>
              <a:rPr lang="ar-SA" dirty="0">
                <a:latin typeface="Alexandria" charset="0"/>
                <a:cs typeface="Alexandria" charset="0"/>
              </a:rPr>
              <a:t>.</a:t>
            </a:r>
          </a:p>
          <a:p>
            <a:pPr algn="just" rtl="1">
              <a:lnSpc>
                <a:spcPct val="200000"/>
              </a:lnSpc>
            </a:pPr>
            <a:r>
              <a:rPr lang="ar-SA" dirty="0">
                <a:latin typeface="Alexandria" charset="0"/>
                <a:cs typeface="Alexandria" charset="0"/>
              </a:rPr>
              <a:t>3. لتنفيذ ذلك بفعالية يجب التركيز على </a:t>
            </a:r>
            <a:r>
              <a:rPr lang="ar-SA" dirty="0">
                <a:solidFill>
                  <a:srgbClr val="C00000"/>
                </a:solidFill>
                <a:latin typeface="Alexandria" charset="0"/>
                <a:cs typeface="Alexandria" charset="0"/>
              </a:rPr>
              <a:t>الشفافية</a:t>
            </a:r>
            <a:r>
              <a:rPr lang="ar-SA" dirty="0">
                <a:latin typeface="Alexandria" charset="0"/>
                <a:cs typeface="Alexandria" charset="0"/>
              </a:rPr>
              <a:t> </a:t>
            </a:r>
            <a:r>
              <a:rPr lang="ar-SA" dirty="0">
                <a:solidFill>
                  <a:srgbClr val="C00000"/>
                </a:solidFill>
                <a:latin typeface="Alexandria" charset="0"/>
                <a:cs typeface="Alexandria" charset="0"/>
              </a:rPr>
              <a:t>والمسؤولية</a:t>
            </a:r>
            <a:r>
              <a:rPr lang="ar-SA" dirty="0">
                <a:latin typeface="Alexandria" charset="0"/>
                <a:cs typeface="Alexandria" charset="0"/>
              </a:rPr>
              <a:t>، مع </a:t>
            </a:r>
            <a:r>
              <a:rPr lang="ar-SA" dirty="0">
                <a:solidFill>
                  <a:srgbClr val="C00000"/>
                </a:solidFill>
                <a:latin typeface="Alexandria" charset="0"/>
                <a:cs typeface="Alexandria" charset="0"/>
              </a:rPr>
              <a:t>مراعاة</a:t>
            </a:r>
            <a:r>
              <a:rPr lang="ar-SA" dirty="0">
                <a:latin typeface="Alexandria" charset="0"/>
                <a:cs typeface="Alexandria" charset="0"/>
              </a:rPr>
              <a:t> </a:t>
            </a:r>
            <a:r>
              <a:rPr lang="ar-SA" dirty="0">
                <a:solidFill>
                  <a:srgbClr val="C00000"/>
                </a:solidFill>
                <a:latin typeface="Alexandria" charset="0"/>
                <a:cs typeface="Alexandria" charset="0"/>
              </a:rPr>
              <a:t>الحساسيات</a:t>
            </a:r>
            <a:r>
              <a:rPr lang="ar-SA" dirty="0">
                <a:latin typeface="Alexandria" charset="0"/>
                <a:cs typeface="Alexandria" charset="0"/>
              </a:rPr>
              <a:t> </a:t>
            </a:r>
            <a:r>
              <a:rPr lang="ar-SA" dirty="0">
                <a:solidFill>
                  <a:srgbClr val="C00000"/>
                </a:solidFill>
                <a:latin typeface="Alexandria" charset="0"/>
                <a:cs typeface="Alexandria" charset="0"/>
              </a:rPr>
              <a:t>الأمنية</a:t>
            </a:r>
            <a:r>
              <a:rPr lang="ar-SA" dirty="0">
                <a:latin typeface="Alexandria" charset="0"/>
                <a:cs typeface="Alexandria" charset="0"/>
              </a:rPr>
              <a:t>، واستخدام السرد القصصي والوسائط المتعددة لتقديم </a:t>
            </a:r>
            <a:r>
              <a:rPr lang="ar-SA" dirty="0">
                <a:solidFill>
                  <a:srgbClr val="C00000"/>
                </a:solidFill>
                <a:latin typeface="Alexandria" charset="0"/>
                <a:cs typeface="Alexandria" charset="0"/>
              </a:rPr>
              <a:t>قصص</a:t>
            </a:r>
            <a:r>
              <a:rPr lang="ar-SA" dirty="0">
                <a:latin typeface="Alexandria" charset="0"/>
                <a:cs typeface="Alexandria" charset="0"/>
              </a:rPr>
              <a:t> </a:t>
            </a:r>
            <a:r>
              <a:rPr lang="ar-SA" dirty="0">
                <a:solidFill>
                  <a:srgbClr val="C00000"/>
                </a:solidFill>
                <a:latin typeface="Alexandria" charset="0"/>
                <a:cs typeface="Alexandria" charset="0"/>
              </a:rPr>
              <a:t>بطولية</a:t>
            </a:r>
            <a:r>
              <a:rPr lang="ar-SA" dirty="0">
                <a:latin typeface="Alexandria" charset="0"/>
                <a:cs typeface="Alexandria" charset="0"/>
              </a:rPr>
              <a:t> وتضحيات الأفراد. </a:t>
            </a:r>
          </a:p>
          <a:p>
            <a:pPr algn="just" rtl="1">
              <a:lnSpc>
                <a:spcPct val="200000"/>
              </a:lnSpc>
            </a:pPr>
            <a:r>
              <a:rPr lang="ar-SA" dirty="0">
                <a:latin typeface="Alexandria" charset="0"/>
                <a:cs typeface="Alexandria" charset="0"/>
              </a:rPr>
              <a:t>4. كما ينبغي </a:t>
            </a:r>
            <a:r>
              <a:rPr lang="ar-SA" dirty="0">
                <a:solidFill>
                  <a:srgbClr val="C00000"/>
                </a:solidFill>
                <a:latin typeface="Alexandria" charset="0"/>
                <a:cs typeface="Alexandria" charset="0"/>
              </a:rPr>
              <a:t>المرونة</a:t>
            </a:r>
            <a:r>
              <a:rPr lang="ar-SA" dirty="0">
                <a:latin typeface="Alexandria" charset="0"/>
                <a:cs typeface="Alexandria" charset="0"/>
              </a:rPr>
              <a:t> </a:t>
            </a:r>
            <a:r>
              <a:rPr lang="ar-SA" dirty="0">
                <a:solidFill>
                  <a:srgbClr val="C00000"/>
                </a:solidFill>
                <a:latin typeface="Alexandria" charset="0"/>
                <a:cs typeface="Alexandria" charset="0"/>
              </a:rPr>
              <a:t>والتكيف</a:t>
            </a:r>
            <a:r>
              <a:rPr lang="ar-SA" dirty="0">
                <a:latin typeface="Alexandria" charset="0"/>
                <a:cs typeface="Alexandria" charset="0"/>
              </a:rPr>
              <a:t> مع </a:t>
            </a:r>
            <a:r>
              <a:rPr lang="ar-SA" dirty="0">
                <a:solidFill>
                  <a:srgbClr val="C00000"/>
                </a:solidFill>
                <a:latin typeface="Alexandria" charset="0"/>
                <a:cs typeface="Alexandria" charset="0"/>
              </a:rPr>
              <a:t>التغيرات</a:t>
            </a:r>
            <a:r>
              <a:rPr lang="ar-SA" dirty="0">
                <a:latin typeface="Alexandria" charset="0"/>
                <a:cs typeface="Alexandria" charset="0"/>
              </a:rPr>
              <a:t> في </a:t>
            </a:r>
            <a:r>
              <a:rPr lang="ar-SA" dirty="0">
                <a:solidFill>
                  <a:srgbClr val="C00000"/>
                </a:solidFill>
                <a:latin typeface="Alexandria" charset="0"/>
                <a:cs typeface="Alexandria" charset="0"/>
              </a:rPr>
              <a:t>التهديدات</a:t>
            </a:r>
            <a:r>
              <a:rPr lang="ar-SA" dirty="0">
                <a:latin typeface="Alexandria" charset="0"/>
                <a:cs typeface="Alexandria" charset="0"/>
              </a:rPr>
              <a:t> </a:t>
            </a:r>
            <a:r>
              <a:rPr lang="ar-SA" dirty="0">
                <a:solidFill>
                  <a:srgbClr val="C00000"/>
                </a:solidFill>
                <a:latin typeface="Alexandria" charset="0"/>
                <a:cs typeface="Alexandria" charset="0"/>
              </a:rPr>
              <a:t>والتقنيات</a:t>
            </a:r>
            <a:r>
              <a:rPr lang="ar-SA" dirty="0">
                <a:latin typeface="Alexandria" charset="0"/>
                <a:cs typeface="Alexandria" charset="0"/>
              </a:rPr>
              <a:t> الحديثة، مع الحفاظ على أصالة الهوية وصدقها أمام الجمهور.</a:t>
            </a:r>
          </a:p>
        </p:txBody>
      </p:sp>
      <p:sp>
        <p:nvSpPr>
          <p:cNvPr id="4" name="TextBox 3">
            <a:extLst>
              <a:ext uri="{FF2B5EF4-FFF2-40B4-BE49-F238E27FC236}">
                <a16:creationId xmlns:a16="http://schemas.microsoft.com/office/drawing/2014/main" id="{2E4E0E1F-DFD8-665E-7CBE-DC724CDBD0BD}"/>
              </a:ext>
            </a:extLst>
          </p:cNvPr>
          <p:cNvSpPr txBox="1"/>
          <p:nvPr/>
        </p:nvSpPr>
        <p:spPr>
          <a:xfrm>
            <a:off x="436721" y="5559270"/>
            <a:ext cx="1814331" cy="369332"/>
          </a:xfrm>
          <a:prstGeom prst="rect">
            <a:avLst/>
          </a:prstGeom>
          <a:noFill/>
        </p:spPr>
        <p:txBody>
          <a:bodyPr wrap="square">
            <a:spAutoFit/>
          </a:bodyPr>
          <a:lstStyle/>
          <a:p>
            <a:pPr algn="ctr"/>
            <a:r>
              <a:rPr lang="en-US" dirty="0"/>
              <a:t>mod.gov.sa</a:t>
            </a:r>
          </a:p>
        </p:txBody>
      </p:sp>
      <p:sp>
        <p:nvSpPr>
          <p:cNvPr id="8" name="Rectangle: Rounded Corners 7">
            <a:extLst>
              <a:ext uri="{FF2B5EF4-FFF2-40B4-BE49-F238E27FC236}">
                <a16:creationId xmlns:a16="http://schemas.microsoft.com/office/drawing/2014/main" id="{8BA700C8-B8B7-986E-F112-2681077DC75E}"/>
              </a:ext>
            </a:extLst>
          </p:cNvPr>
          <p:cNvSpPr/>
          <p:nvPr/>
        </p:nvSpPr>
        <p:spPr>
          <a:xfrm>
            <a:off x="191317" y="1532065"/>
            <a:ext cx="2546885" cy="4996817"/>
          </a:xfrm>
          <a:prstGeom prst="roundRect">
            <a:avLst/>
          </a:prstGeom>
          <a:ln>
            <a:solidFill>
              <a:srgbClr val="203E5F"/>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 name="TextBox 8">
            <a:extLst>
              <a:ext uri="{FF2B5EF4-FFF2-40B4-BE49-F238E27FC236}">
                <a16:creationId xmlns:a16="http://schemas.microsoft.com/office/drawing/2014/main" id="{63BAFF2C-08C8-6545-8616-03ED746D4FD5}"/>
              </a:ext>
            </a:extLst>
          </p:cNvPr>
          <p:cNvSpPr txBox="1"/>
          <p:nvPr/>
        </p:nvSpPr>
        <p:spPr>
          <a:xfrm>
            <a:off x="332180" y="2625428"/>
            <a:ext cx="2121250" cy="307777"/>
          </a:xfrm>
          <a:prstGeom prst="rect">
            <a:avLst/>
          </a:prstGeom>
          <a:noFill/>
        </p:spPr>
        <p:txBody>
          <a:bodyPr wrap="square">
            <a:spAutoFit/>
          </a:bodyPr>
          <a:lstStyle/>
          <a:p>
            <a:pPr algn="ctr" rtl="1"/>
            <a:r>
              <a:rPr lang="ar-SA" sz="1400" b="1" dirty="0">
                <a:solidFill>
                  <a:srgbClr val="002060"/>
                </a:solidFill>
                <a:latin typeface="Alexandria" charset="0"/>
                <a:cs typeface="Alexandria" charset="0"/>
              </a:rPr>
              <a:t>وزارة الدفاع السعودية</a:t>
            </a:r>
            <a:endParaRPr lang="en-US" sz="1400" b="1" dirty="0">
              <a:solidFill>
                <a:srgbClr val="002060"/>
              </a:solidFill>
              <a:latin typeface="Alexandria" charset="0"/>
              <a:cs typeface="Alexandria" charset="0"/>
            </a:endParaRPr>
          </a:p>
        </p:txBody>
      </p:sp>
      <p:sp>
        <p:nvSpPr>
          <p:cNvPr id="10" name="TextBox 9">
            <a:extLst>
              <a:ext uri="{FF2B5EF4-FFF2-40B4-BE49-F238E27FC236}">
                <a16:creationId xmlns:a16="http://schemas.microsoft.com/office/drawing/2014/main" id="{239C92C9-B650-149F-EA74-47F911F9B308}"/>
              </a:ext>
            </a:extLst>
          </p:cNvPr>
          <p:cNvSpPr txBox="1"/>
          <p:nvPr/>
        </p:nvSpPr>
        <p:spPr>
          <a:xfrm>
            <a:off x="332180" y="3074683"/>
            <a:ext cx="2285150" cy="2318007"/>
          </a:xfrm>
          <a:prstGeom prst="rect">
            <a:avLst/>
          </a:prstGeom>
          <a:noFill/>
        </p:spPr>
        <p:txBody>
          <a:bodyPr wrap="square">
            <a:spAutoFit/>
          </a:bodyPr>
          <a:lstStyle/>
          <a:p>
            <a:pPr algn="justLow" rtl="1">
              <a:lnSpc>
                <a:spcPct val="150000"/>
              </a:lnSpc>
            </a:pPr>
            <a:r>
              <a:rPr lang="ar-SA" sz="1400" dirty="0">
                <a:latin typeface="Alexandria" pitchFamily="2" charset="-78"/>
                <a:cs typeface="Alexandria" pitchFamily="2" charset="-78"/>
              </a:rPr>
              <a:t>مؤسسة أمنية حكومية تعكس هويتها قيم الانضباط والجاهزية، مع اعتماد اللون الأخضر كرمز للسيادة والانتماء الوطني في جميع عناصرها البصرية.</a:t>
            </a:r>
            <a:endParaRPr lang="en-US" sz="1400" dirty="0">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E7313670-78A7-562C-27B0-C6F348412E91}"/>
              </a:ext>
            </a:extLst>
          </p:cNvPr>
          <p:cNvPicPr>
            <a:picLocks noChangeAspect="1"/>
          </p:cNvPicPr>
          <p:nvPr/>
        </p:nvPicPr>
        <p:blipFill>
          <a:blip r:embed="rId3"/>
          <a:stretch>
            <a:fillRect/>
          </a:stretch>
        </p:blipFill>
        <p:spPr>
          <a:xfrm>
            <a:off x="313323" y="1739764"/>
            <a:ext cx="2322863" cy="904160"/>
          </a:xfrm>
          <a:prstGeom prst="rect">
            <a:avLst/>
          </a:prstGeom>
        </p:spPr>
      </p:pic>
      <p:sp>
        <p:nvSpPr>
          <p:cNvPr id="13" name="TextBox 12">
            <a:extLst>
              <a:ext uri="{FF2B5EF4-FFF2-40B4-BE49-F238E27FC236}">
                <a16:creationId xmlns:a16="http://schemas.microsoft.com/office/drawing/2014/main" id="{DC1239C5-6F5B-ED1A-4774-AA331E9F39EC}"/>
              </a:ext>
            </a:extLst>
          </p:cNvPr>
          <p:cNvSpPr txBox="1"/>
          <p:nvPr/>
        </p:nvSpPr>
        <p:spPr>
          <a:xfrm>
            <a:off x="665047" y="5616611"/>
            <a:ext cx="1455516" cy="369332"/>
          </a:xfrm>
          <a:prstGeom prst="rect">
            <a:avLst/>
          </a:prstGeom>
          <a:noFill/>
        </p:spPr>
        <p:txBody>
          <a:bodyPr wrap="square">
            <a:spAutoFit/>
          </a:bodyPr>
          <a:lstStyle/>
          <a:p>
            <a:pPr algn="ctr"/>
            <a:r>
              <a:rPr lang="en-US" dirty="0"/>
              <a:t>mod.gov.sa</a:t>
            </a:r>
          </a:p>
        </p:txBody>
      </p:sp>
    </p:spTree>
    <p:extLst>
      <p:ext uri="{BB962C8B-B14F-4D97-AF65-F5344CB8AC3E}">
        <p14:creationId xmlns:p14="http://schemas.microsoft.com/office/powerpoint/2010/main" val="19166992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6CC4CA-796C-8BFC-A886-5E0F7D2180D0}"/>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E9349A0A-40AC-C4C0-BC45-FD8C139413A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87384F8D-278F-1521-883F-19F91C0C50FD}"/>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5093A09-5254-0CF9-3CA8-7D55C57CC395}"/>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 المؤسسات الدولية</a:t>
            </a:r>
          </a:p>
        </p:txBody>
      </p:sp>
      <p:pic>
        <p:nvPicPr>
          <p:cNvPr id="17" name="Graphic 21">
            <a:extLst>
              <a:ext uri="{FF2B5EF4-FFF2-40B4-BE49-F238E27FC236}">
                <a16:creationId xmlns:a16="http://schemas.microsoft.com/office/drawing/2014/main" id="{486F47EB-8E24-892B-5FCF-90D22E8995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4C15F18F-E97F-B83F-4534-736A91C5D4ED}"/>
              </a:ext>
            </a:extLst>
          </p:cNvPr>
          <p:cNvSpPr txBox="1"/>
          <p:nvPr/>
        </p:nvSpPr>
        <p:spPr>
          <a:xfrm>
            <a:off x="3163774" y="1793022"/>
            <a:ext cx="8577290" cy="4442819"/>
          </a:xfrm>
          <a:prstGeom prst="rect">
            <a:avLst/>
          </a:prstGeom>
          <a:noFill/>
        </p:spPr>
        <p:txBody>
          <a:bodyPr wrap="square">
            <a:spAutoFit/>
          </a:bodyPr>
          <a:lstStyle/>
          <a:p>
            <a:pPr algn="just" rtl="1">
              <a:lnSpc>
                <a:spcPct val="200000"/>
              </a:lnSpc>
            </a:pPr>
            <a:r>
              <a:rPr lang="ar-SA" dirty="0">
                <a:latin typeface="Alexandria" charset="0"/>
                <a:cs typeface="Alexandria" charset="0"/>
              </a:rPr>
              <a:t>1. تسعى المؤسسات الدولية إلى بناء هوية إعلامية </a:t>
            </a:r>
            <a:r>
              <a:rPr lang="ar-SA" dirty="0">
                <a:solidFill>
                  <a:srgbClr val="C00000"/>
                </a:solidFill>
                <a:latin typeface="Alexandria" charset="0"/>
                <a:cs typeface="Alexandria" charset="0"/>
              </a:rPr>
              <a:t>تعزز</a:t>
            </a:r>
            <a:r>
              <a:rPr lang="ar-SA" dirty="0">
                <a:latin typeface="Alexandria" charset="0"/>
                <a:cs typeface="Alexandria" charset="0"/>
              </a:rPr>
              <a:t> </a:t>
            </a:r>
            <a:r>
              <a:rPr lang="ar-SA" dirty="0">
                <a:solidFill>
                  <a:srgbClr val="C00000"/>
                </a:solidFill>
                <a:latin typeface="Alexandria" charset="0"/>
                <a:cs typeface="Alexandria" charset="0"/>
              </a:rPr>
              <a:t>التعاون</a:t>
            </a:r>
            <a:r>
              <a:rPr lang="ar-SA" dirty="0">
                <a:latin typeface="Alexandria" charset="0"/>
                <a:cs typeface="Alexandria" charset="0"/>
              </a:rPr>
              <a:t> </a:t>
            </a:r>
            <a:r>
              <a:rPr lang="ar-SA" dirty="0">
                <a:solidFill>
                  <a:srgbClr val="C00000"/>
                </a:solidFill>
                <a:latin typeface="Alexandria" charset="0"/>
                <a:cs typeface="Alexandria" charset="0"/>
              </a:rPr>
              <a:t>الدولي</a:t>
            </a:r>
            <a:r>
              <a:rPr lang="ar-SA" dirty="0">
                <a:latin typeface="Alexandria" charset="0"/>
                <a:cs typeface="Alexandria" charset="0"/>
              </a:rPr>
              <a:t> ونشر الوعي بالقضايا العالمية، وتجسد قيم السلام والتنمية والعدالة. </a:t>
            </a:r>
          </a:p>
          <a:p>
            <a:pPr algn="just" rtl="1">
              <a:lnSpc>
                <a:spcPct val="200000"/>
              </a:lnSpc>
            </a:pPr>
            <a:r>
              <a:rPr lang="ar-SA" dirty="0">
                <a:latin typeface="Alexandria" charset="0"/>
                <a:cs typeface="Alexandria" charset="0"/>
              </a:rPr>
              <a:t>2. تهدف الهوية إلى </a:t>
            </a:r>
            <a:r>
              <a:rPr lang="ar-SA" dirty="0">
                <a:solidFill>
                  <a:srgbClr val="C00000"/>
                </a:solidFill>
                <a:latin typeface="Alexandria" charset="0"/>
                <a:cs typeface="Alexandria" charset="0"/>
              </a:rPr>
              <a:t>التواصل</a:t>
            </a:r>
            <a:r>
              <a:rPr lang="ar-SA" dirty="0">
                <a:latin typeface="Alexandria" charset="0"/>
                <a:cs typeface="Alexandria" charset="0"/>
              </a:rPr>
              <a:t> </a:t>
            </a:r>
            <a:r>
              <a:rPr lang="ar-SA" dirty="0">
                <a:solidFill>
                  <a:srgbClr val="C00000"/>
                </a:solidFill>
                <a:latin typeface="Alexandria" charset="0"/>
                <a:cs typeface="Alexandria" charset="0"/>
              </a:rPr>
              <a:t>الفعّال</a:t>
            </a:r>
            <a:r>
              <a:rPr lang="ar-SA" dirty="0">
                <a:latin typeface="Alexandria" charset="0"/>
                <a:cs typeface="Alexandria" charset="0"/>
              </a:rPr>
              <a:t> مع جمهور متنوع من الدول الأعضاء </a:t>
            </a:r>
            <a:r>
              <a:rPr lang="ar-SA" dirty="0">
                <a:solidFill>
                  <a:srgbClr val="C00000"/>
                </a:solidFill>
                <a:latin typeface="Alexandria" charset="0"/>
                <a:cs typeface="Alexandria" charset="0"/>
              </a:rPr>
              <a:t>والجمهور</a:t>
            </a:r>
            <a:r>
              <a:rPr lang="ar-SA" dirty="0">
                <a:latin typeface="Alexandria" charset="0"/>
                <a:cs typeface="Alexandria" charset="0"/>
              </a:rPr>
              <a:t> </a:t>
            </a:r>
            <a:r>
              <a:rPr lang="ar-SA" dirty="0">
                <a:solidFill>
                  <a:srgbClr val="C00000"/>
                </a:solidFill>
                <a:latin typeface="Alexandria" charset="0"/>
                <a:cs typeface="Alexandria" charset="0"/>
              </a:rPr>
              <a:t>العام</a:t>
            </a:r>
            <a:r>
              <a:rPr lang="ar-SA" dirty="0">
                <a:latin typeface="Alexandria" charset="0"/>
                <a:cs typeface="Alexandria" charset="0"/>
              </a:rPr>
              <a:t>، وتوضيح أثر المنظمة في حل المشكلات العالمية وتحقيق التنمية المستدامة.</a:t>
            </a:r>
          </a:p>
          <a:p>
            <a:pPr algn="just" rtl="1">
              <a:lnSpc>
                <a:spcPct val="200000"/>
              </a:lnSpc>
            </a:pPr>
            <a:r>
              <a:rPr lang="ar-SA" dirty="0">
                <a:latin typeface="Alexandria" charset="0"/>
                <a:cs typeface="Alexandria" charset="0"/>
              </a:rPr>
              <a:t>3. لتحقيق ذلك يجب التركيز على </a:t>
            </a:r>
            <a:r>
              <a:rPr lang="ar-SA" dirty="0">
                <a:solidFill>
                  <a:srgbClr val="C00000"/>
                </a:solidFill>
                <a:latin typeface="Alexandria" charset="0"/>
                <a:cs typeface="Alexandria" charset="0"/>
              </a:rPr>
              <a:t>الشمولية</a:t>
            </a:r>
            <a:r>
              <a:rPr lang="ar-SA" dirty="0">
                <a:latin typeface="Alexandria" charset="0"/>
                <a:cs typeface="Alexandria" charset="0"/>
              </a:rPr>
              <a:t> </a:t>
            </a:r>
            <a:r>
              <a:rPr lang="ar-SA" dirty="0">
                <a:solidFill>
                  <a:srgbClr val="C00000"/>
                </a:solidFill>
                <a:latin typeface="Alexandria" charset="0"/>
                <a:cs typeface="Alexandria" charset="0"/>
              </a:rPr>
              <a:t>والتنوع</a:t>
            </a:r>
            <a:r>
              <a:rPr lang="ar-SA" dirty="0">
                <a:latin typeface="Alexandria" charset="0"/>
                <a:cs typeface="Alexandria" charset="0"/>
              </a:rPr>
              <a:t>، تقديم قصص نجاح ملموسة، واستخدام </a:t>
            </a:r>
            <a:r>
              <a:rPr lang="ar-SA" dirty="0">
                <a:solidFill>
                  <a:srgbClr val="C00000"/>
                </a:solidFill>
                <a:latin typeface="Alexandria" charset="0"/>
                <a:cs typeface="Alexandria" charset="0"/>
              </a:rPr>
              <a:t>الدبلوماسية</a:t>
            </a:r>
            <a:r>
              <a:rPr lang="ar-SA" dirty="0">
                <a:latin typeface="Alexandria" charset="0"/>
                <a:cs typeface="Alexandria" charset="0"/>
              </a:rPr>
              <a:t> </a:t>
            </a:r>
            <a:r>
              <a:rPr lang="ar-SA" dirty="0">
                <a:solidFill>
                  <a:srgbClr val="C00000"/>
                </a:solidFill>
                <a:latin typeface="Alexandria" charset="0"/>
                <a:cs typeface="Alexandria" charset="0"/>
              </a:rPr>
              <a:t>العامة</a:t>
            </a:r>
            <a:r>
              <a:rPr lang="ar-SA" dirty="0">
                <a:latin typeface="Alexandria" charset="0"/>
                <a:cs typeface="Alexandria" charset="0"/>
              </a:rPr>
              <a:t> والوسائط المتعددة لشرح القضايا المعقدة بطريقة مبسطة، كما يلزم التكيف مع </a:t>
            </a:r>
            <a:r>
              <a:rPr lang="ar-SA" dirty="0">
                <a:solidFill>
                  <a:srgbClr val="C00000"/>
                </a:solidFill>
                <a:latin typeface="Alexandria" charset="0"/>
                <a:cs typeface="Alexandria" charset="0"/>
              </a:rPr>
              <a:t>الظروف</a:t>
            </a:r>
            <a:r>
              <a:rPr lang="ar-SA" dirty="0">
                <a:latin typeface="Alexandria" charset="0"/>
                <a:cs typeface="Alexandria" charset="0"/>
              </a:rPr>
              <a:t> </a:t>
            </a:r>
            <a:r>
              <a:rPr lang="ar-SA" dirty="0">
                <a:solidFill>
                  <a:srgbClr val="C00000"/>
                </a:solidFill>
                <a:latin typeface="Alexandria" charset="0"/>
                <a:cs typeface="Alexandria" charset="0"/>
              </a:rPr>
              <a:t>الجيوسياسية</a:t>
            </a:r>
            <a:r>
              <a:rPr lang="ar-SA" dirty="0">
                <a:latin typeface="Alexandria" charset="0"/>
                <a:cs typeface="Alexandria" charset="0"/>
              </a:rPr>
              <a:t> المتغيرة والحفاظ على أصالة وشفافية الرسائل لتعزيز ثقة الجمهور.</a:t>
            </a:r>
          </a:p>
        </p:txBody>
      </p:sp>
      <p:sp>
        <p:nvSpPr>
          <p:cNvPr id="2" name="Rectangle: Rounded Corners 1">
            <a:extLst>
              <a:ext uri="{FF2B5EF4-FFF2-40B4-BE49-F238E27FC236}">
                <a16:creationId xmlns:a16="http://schemas.microsoft.com/office/drawing/2014/main" id="{ECAC0CB9-1FFC-0F19-7AA0-EA30AD7B28E5}"/>
              </a:ext>
            </a:extLst>
          </p:cNvPr>
          <p:cNvSpPr/>
          <p:nvPr/>
        </p:nvSpPr>
        <p:spPr>
          <a:xfrm>
            <a:off x="223326" y="1532065"/>
            <a:ext cx="2818448" cy="4996817"/>
          </a:xfrm>
          <a:prstGeom prst="roundRect">
            <a:avLst/>
          </a:prstGeom>
          <a:ln>
            <a:solidFill>
              <a:srgbClr val="203E5F"/>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 name="TextBox 3">
            <a:extLst>
              <a:ext uri="{FF2B5EF4-FFF2-40B4-BE49-F238E27FC236}">
                <a16:creationId xmlns:a16="http://schemas.microsoft.com/office/drawing/2014/main" id="{D097F4EF-007C-3092-6799-166832142A77}"/>
              </a:ext>
            </a:extLst>
          </p:cNvPr>
          <p:cNvSpPr txBox="1"/>
          <p:nvPr/>
        </p:nvSpPr>
        <p:spPr>
          <a:xfrm>
            <a:off x="436351" y="2662177"/>
            <a:ext cx="2285149" cy="307777"/>
          </a:xfrm>
          <a:prstGeom prst="rect">
            <a:avLst/>
          </a:prstGeom>
          <a:noFill/>
        </p:spPr>
        <p:txBody>
          <a:bodyPr wrap="square">
            <a:spAutoFit/>
          </a:bodyPr>
          <a:lstStyle/>
          <a:p>
            <a:pPr algn="ctr" rtl="1"/>
            <a:r>
              <a:rPr lang="ar-SA" sz="1400" b="1" dirty="0">
                <a:solidFill>
                  <a:srgbClr val="002060"/>
                </a:solidFill>
                <a:latin typeface="Alexandria" charset="0"/>
                <a:cs typeface="Alexandria" charset="0"/>
              </a:rPr>
              <a:t>مفوضية اللاجئين</a:t>
            </a:r>
            <a:endParaRPr lang="en-US" sz="1400" b="1" dirty="0">
              <a:solidFill>
                <a:srgbClr val="002060"/>
              </a:solidFill>
              <a:latin typeface="Alexandria" charset="0"/>
              <a:cs typeface="Alexandria" charset="0"/>
            </a:endParaRPr>
          </a:p>
        </p:txBody>
      </p:sp>
      <p:sp>
        <p:nvSpPr>
          <p:cNvPr id="5" name="TextBox 4">
            <a:extLst>
              <a:ext uri="{FF2B5EF4-FFF2-40B4-BE49-F238E27FC236}">
                <a16:creationId xmlns:a16="http://schemas.microsoft.com/office/drawing/2014/main" id="{2C44DB95-35A0-3D9F-45A6-B450514F0BEC}"/>
              </a:ext>
            </a:extLst>
          </p:cNvPr>
          <p:cNvSpPr txBox="1"/>
          <p:nvPr/>
        </p:nvSpPr>
        <p:spPr>
          <a:xfrm>
            <a:off x="335665" y="3074683"/>
            <a:ext cx="2615878" cy="2318007"/>
          </a:xfrm>
          <a:prstGeom prst="rect">
            <a:avLst/>
          </a:prstGeom>
          <a:noFill/>
        </p:spPr>
        <p:txBody>
          <a:bodyPr wrap="square">
            <a:spAutoFit/>
          </a:bodyPr>
          <a:lstStyle/>
          <a:p>
            <a:pPr algn="justLow" rtl="1">
              <a:lnSpc>
                <a:spcPct val="150000"/>
              </a:lnSpc>
            </a:pPr>
            <a:r>
              <a:rPr lang="ar-SA" sz="1400" dirty="0">
                <a:latin typeface="Alexandria" pitchFamily="2" charset="-78"/>
                <a:cs typeface="Alexandria" pitchFamily="2" charset="-78"/>
              </a:rPr>
              <a:t>تعكس هوية مفوضية اللاجئين </a:t>
            </a:r>
            <a:r>
              <a:rPr lang="en-US" sz="1400" dirty="0">
                <a:latin typeface="Alexandria" pitchFamily="2" charset="-78"/>
                <a:cs typeface="Alexandria" pitchFamily="2" charset="-78"/>
              </a:rPr>
              <a:t>UNHCR)</a:t>
            </a:r>
            <a:r>
              <a:rPr lang="ar-SA" sz="1400" dirty="0">
                <a:latin typeface="Alexandria" pitchFamily="2" charset="-78"/>
                <a:cs typeface="Alexandria" pitchFamily="2" charset="-78"/>
              </a:rPr>
              <a:t>) </a:t>
            </a:r>
            <a:r>
              <a:rPr lang="en-US" sz="1400" dirty="0">
                <a:latin typeface="Alexandria" pitchFamily="2" charset="-78"/>
                <a:cs typeface="Alexandria" pitchFamily="2" charset="-78"/>
              </a:rPr>
              <a:t> </a:t>
            </a:r>
            <a:r>
              <a:rPr lang="ar-SA" sz="1400" dirty="0">
                <a:latin typeface="Alexandria" pitchFamily="2" charset="-78"/>
                <a:cs typeface="Alexandria" pitchFamily="2" charset="-78"/>
              </a:rPr>
              <a:t>قيم الحماية والدعم الإنساني، مع استخدام اللون الأزرق رمزًا للسلام والأمان، وتظهر العلامة بشعار الأيدي الحامية الذي يرمز إلى الاحتواء ورعاية اللاجئين حول العالم.</a:t>
            </a:r>
          </a:p>
        </p:txBody>
      </p:sp>
      <p:sp>
        <p:nvSpPr>
          <p:cNvPr id="6" name="TextBox 5">
            <a:extLst>
              <a:ext uri="{FF2B5EF4-FFF2-40B4-BE49-F238E27FC236}">
                <a16:creationId xmlns:a16="http://schemas.microsoft.com/office/drawing/2014/main" id="{95BA16A0-BC9F-019E-7A6B-BBD47782D3DA}"/>
              </a:ext>
            </a:extLst>
          </p:cNvPr>
          <p:cNvSpPr txBox="1"/>
          <p:nvPr/>
        </p:nvSpPr>
        <p:spPr>
          <a:xfrm>
            <a:off x="868711" y="5731689"/>
            <a:ext cx="1455516" cy="369332"/>
          </a:xfrm>
          <a:prstGeom prst="rect">
            <a:avLst/>
          </a:prstGeom>
          <a:noFill/>
        </p:spPr>
        <p:txBody>
          <a:bodyPr wrap="square">
            <a:spAutoFit/>
          </a:bodyPr>
          <a:lstStyle/>
          <a:p>
            <a:pPr algn="ctr"/>
            <a:r>
              <a:rPr lang="en-US" dirty="0"/>
              <a:t>unhcr.org</a:t>
            </a:r>
          </a:p>
        </p:txBody>
      </p:sp>
      <p:pic>
        <p:nvPicPr>
          <p:cNvPr id="7" name="Picture 6">
            <a:extLst>
              <a:ext uri="{FF2B5EF4-FFF2-40B4-BE49-F238E27FC236}">
                <a16:creationId xmlns:a16="http://schemas.microsoft.com/office/drawing/2014/main" id="{77B15C34-E7F4-C4FD-BBAE-575E64C19C6C}"/>
              </a:ext>
            </a:extLst>
          </p:cNvPr>
          <p:cNvPicPr>
            <a:picLocks noChangeAspect="1"/>
          </p:cNvPicPr>
          <p:nvPr/>
        </p:nvPicPr>
        <p:blipFill>
          <a:blip r:embed="rId3"/>
          <a:stretch>
            <a:fillRect/>
          </a:stretch>
        </p:blipFill>
        <p:spPr>
          <a:xfrm>
            <a:off x="281201" y="1956036"/>
            <a:ext cx="2723137" cy="410316"/>
          </a:xfrm>
          <a:prstGeom prst="rect">
            <a:avLst/>
          </a:prstGeom>
        </p:spPr>
      </p:pic>
    </p:spTree>
    <p:extLst>
      <p:ext uri="{BB962C8B-B14F-4D97-AF65-F5344CB8AC3E}">
        <p14:creationId xmlns:p14="http://schemas.microsoft.com/office/powerpoint/2010/main" val="2984434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9AC6D8-4922-0064-033D-97A0C3EC4C71}"/>
            </a:ext>
          </a:extLst>
        </p:cNvPr>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6973DE52-5940-A0E6-CDA1-FB728ECFF6BA}"/>
              </a:ext>
            </a:extLst>
          </p:cNvPr>
          <p:cNvSpPr/>
          <p:nvPr/>
        </p:nvSpPr>
        <p:spPr>
          <a:xfrm>
            <a:off x="341788" y="1532065"/>
            <a:ext cx="4878394" cy="4996817"/>
          </a:xfrm>
          <a:prstGeom prst="roundRect">
            <a:avLst/>
          </a:prstGeom>
          <a:ln>
            <a:solidFill>
              <a:srgbClr val="203E5F"/>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 name="TextBox 5">
            <a:extLst>
              <a:ext uri="{FF2B5EF4-FFF2-40B4-BE49-F238E27FC236}">
                <a16:creationId xmlns:a16="http://schemas.microsoft.com/office/drawing/2014/main" id="{4B3FE3BF-8627-B645-E638-F020F58C4D4B}"/>
              </a:ext>
            </a:extLst>
          </p:cNvPr>
          <p:cNvSpPr txBox="1"/>
          <p:nvPr/>
        </p:nvSpPr>
        <p:spPr>
          <a:xfrm>
            <a:off x="688693" y="3629972"/>
            <a:ext cx="4184584" cy="2641172"/>
          </a:xfrm>
          <a:prstGeom prst="rect">
            <a:avLst/>
          </a:prstGeom>
          <a:noFill/>
        </p:spPr>
        <p:txBody>
          <a:bodyPr wrap="square">
            <a:spAutoFit/>
          </a:bodyPr>
          <a:lstStyle/>
          <a:p>
            <a:pPr algn="just" rtl="1">
              <a:lnSpc>
                <a:spcPct val="150000"/>
              </a:lnSpc>
            </a:pPr>
            <a:r>
              <a:rPr lang="ar-SA" sz="1400" dirty="0">
                <a:latin typeface="Alexandria" pitchFamily="2" charset="-78"/>
                <a:cs typeface="Alexandria" pitchFamily="2" charset="-78"/>
              </a:rPr>
              <a:t>تعكس الهوية البصرية لقناة الفضائية المصرية الطابع الإعلامي الرسمي وتعتمد على رمز الأهرامات الثلاثة بوصفه عنصرًا بصريًا قويًا يجسد التاريخ والحضارة المصرية، ويمنح الشعار حضورًا عالميًا يمكن التعرف عليه فورًا، يدل الشكل الهندسي الحاد والمنظم على القوة والرسوخ، ويرمز إلى الثبات والاستمرارية، بينما يعزز اللون الذهبي الإحساس بالفخامة والقيمة الإعلامية للمؤسسة.</a:t>
            </a:r>
          </a:p>
        </p:txBody>
      </p:sp>
      <p:sp>
        <p:nvSpPr>
          <p:cNvPr id="24" name="Rectangle 23">
            <a:extLst>
              <a:ext uri="{FF2B5EF4-FFF2-40B4-BE49-F238E27FC236}">
                <a16:creationId xmlns:a16="http://schemas.microsoft.com/office/drawing/2014/main" id="{EE401632-BD70-1010-8E89-5B90558B10F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A22031D-3CB3-DEBF-ADEC-0CDD057F1DBB}"/>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C59B6DA-0BC8-634B-DD89-CA36DB8330E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المؤسسات الإعلامية</a:t>
            </a:r>
          </a:p>
        </p:txBody>
      </p:sp>
      <p:pic>
        <p:nvPicPr>
          <p:cNvPr id="17" name="Graphic 21">
            <a:extLst>
              <a:ext uri="{FF2B5EF4-FFF2-40B4-BE49-F238E27FC236}">
                <a16:creationId xmlns:a16="http://schemas.microsoft.com/office/drawing/2014/main" id="{5CDE0B42-C9C8-A631-7125-BB664EA3AF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07E4DA44-AEE1-D34E-51A4-3B51AF087753}"/>
              </a:ext>
            </a:extLst>
          </p:cNvPr>
          <p:cNvSpPr txBox="1"/>
          <p:nvPr/>
        </p:nvSpPr>
        <p:spPr>
          <a:xfrm>
            <a:off x="5440101" y="1643044"/>
            <a:ext cx="6194174" cy="4996817"/>
          </a:xfrm>
          <a:prstGeom prst="rect">
            <a:avLst/>
          </a:prstGeom>
          <a:noFill/>
        </p:spPr>
        <p:txBody>
          <a:bodyPr wrap="square">
            <a:spAutoFit/>
          </a:bodyPr>
          <a:lstStyle/>
          <a:p>
            <a:pPr algn="just" rtl="1">
              <a:lnSpc>
                <a:spcPct val="200000"/>
              </a:lnSpc>
            </a:pPr>
            <a:r>
              <a:rPr lang="ar-SA" dirty="0">
                <a:latin typeface="Alexandria" charset="0"/>
                <a:cs typeface="Alexandria" charset="0"/>
              </a:rPr>
              <a:t>1. تسعى المؤسسات الإعلامية إلى هوية تعكس </a:t>
            </a:r>
            <a:r>
              <a:rPr lang="ar-SA" dirty="0">
                <a:solidFill>
                  <a:srgbClr val="C00000"/>
                </a:solidFill>
                <a:latin typeface="Alexandria" charset="0"/>
                <a:cs typeface="Alexandria" charset="0"/>
              </a:rPr>
              <a:t>المصداقية</a:t>
            </a:r>
            <a:r>
              <a:rPr lang="ar-SA" dirty="0">
                <a:latin typeface="Alexandria" charset="0"/>
                <a:cs typeface="Alexandria" charset="0"/>
              </a:rPr>
              <a:t> </a:t>
            </a:r>
            <a:r>
              <a:rPr lang="ar-SA" dirty="0">
                <a:solidFill>
                  <a:srgbClr val="C00000"/>
                </a:solidFill>
                <a:latin typeface="Alexandria" charset="0"/>
                <a:cs typeface="Alexandria" charset="0"/>
              </a:rPr>
              <a:t>والمهنية</a:t>
            </a:r>
            <a:r>
              <a:rPr lang="ar-SA" dirty="0">
                <a:latin typeface="Alexandria" charset="0"/>
                <a:cs typeface="Alexandria" charset="0"/>
              </a:rPr>
              <a:t>، وتجذب الجمهور المتنوع عبر تقديم محتوى واضح وشفاف، </a:t>
            </a:r>
            <a:r>
              <a:rPr lang="ar-SA" dirty="0">
                <a:solidFill>
                  <a:srgbClr val="C00000"/>
                </a:solidFill>
                <a:latin typeface="Alexandria" charset="0"/>
                <a:cs typeface="Alexandria" charset="0"/>
              </a:rPr>
              <a:t>وتهدف</a:t>
            </a:r>
            <a:r>
              <a:rPr lang="ar-SA" dirty="0">
                <a:latin typeface="Alexandria" charset="0"/>
                <a:cs typeface="Alexandria" charset="0"/>
              </a:rPr>
              <a:t> الهوية إلى بناء ثقة الجمهور وتحقيق تأثير إيجابي في المجتمع من خلال </a:t>
            </a:r>
            <a:r>
              <a:rPr lang="ar-SA" dirty="0">
                <a:solidFill>
                  <a:srgbClr val="C00000"/>
                </a:solidFill>
                <a:latin typeface="Alexandria" charset="0"/>
                <a:cs typeface="Alexandria" charset="0"/>
              </a:rPr>
              <a:t>التغطية</a:t>
            </a:r>
            <a:r>
              <a:rPr lang="ar-SA" dirty="0">
                <a:latin typeface="Alexandria" charset="0"/>
                <a:cs typeface="Alexandria" charset="0"/>
              </a:rPr>
              <a:t> </a:t>
            </a:r>
            <a:r>
              <a:rPr lang="ar-SA" dirty="0">
                <a:solidFill>
                  <a:srgbClr val="C00000"/>
                </a:solidFill>
                <a:latin typeface="Alexandria" charset="0"/>
                <a:cs typeface="Alexandria" charset="0"/>
              </a:rPr>
              <a:t>الموضوعية</a:t>
            </a:r>
            <a:r>
              <a:rPr lang="ar-SA" dirty="0">
                <a:latin typeface="Alexandria" charset="0"/>
                <a:cs typeface="Alexandria" charset="0"/>
              </a:rPr>
              <a:t> للأخبار.</a:t>
            </a:r>
          </a:p>
          <a:p>
            <a:pPr algn="just" rtl="1">
              <a:lnSpc>
                <a:spcPct val="200000"/>
              </a:lnSpc>
            </a:pPr>
            <a:r>
              <a:rPr lang="ar-SA" dirty="0">
                <a:latin typeface="Alexandria" charset="0"/>
                <a:cs typeface="Alexandria" charset="0"/>
              </a:rPr>
              <a:t>2. يمكن تعزيز الهوية عبر الالتزام </a:t>
            </a:r>
            <a:r>
              <a:rPr lang="ar-SA" dirty="0">
                <a:solidFill>
                  <a:srgbClr val="C00000"/>
                </a:solidFill>
                <a:latin typeface="Alexandria" charset="0"/>
                <a:cs typeface="Alexandria" charset="0"/>
              </a:rPr>
              <a:t>بالمصداقية</a:t>
            </a:r>
            <a:r>
              <a:rPr lang="ar-SA" dirty="0">
                <a:latin typeface="Alexandria" charset="0"/>
                <a:cs typeface="Alexandria" charset="0"/>
              </a:rPr>
              <a:t>، </a:t>
            </a:r>
            <a:r>
              <a:rPr lang="ar-SA" dirty="0">
                <a:solidFill>
                  <a:srgbClr val="C00000"/>
                </a:solidFill>
                <a:latin typeface="Alexandria" charset="0"/>
                <a:cs typeface="Alexandria" charset="0"/>
              </a:rPr>
              <a:t>التنوع</a:t>
            </a:r>
            <a:r>
              <a:rPr lang="ar-SA" dirty="0">
                <a:latin typeface="Alexandria" charset="0"/>
                <a:cs typeface="Alexandria" charset="0"/>
              </a:rPr>
              <a:t> </a:t>
            </a:r>
            <a:r>
              <a:rPr lang="ar-SA" dirty="0">
                <a:solidFill>
                  <a:srgbClr val="C00000"/>
                </a:solidFill>
                <a:latin typeface="Alexandria" charset="0"/>
                <a:cs typeface="Alexandria" charset="0"/>
              </a:rPr>
              <a:t>والشمولية</a:t>
            </a:r>
            <a:r>
              <a:rPr lang="ar-SA" dirty="0">
                <a:latin typeface="Alexandria" charset="0"/>
                <a:cs typeface="Alexandria" charset="0"/>
              </a:rPr>
              <a:t> في التغطية، استخدام </a:t>
            </a:r>
            <a:r>
              <a:rPr lang="ar-SA" dirty="0">
                <a:solidFill>
                  <a:srgbClr val="C00000"/>
                </a:solidFill>
                <a:latin typeface="Alexandria" charset="0"/>
                <a:cs typeface="Alexandria" charset="0"/>
              </a:rPr>
              <a:t>السرد</a:t>
            </a:r>
            <a:r>
              <a:rPr lang="ar-SA" dirty="0">
                <a:latin typeface="Alexandria" charset="0"/>
                <a:cs typeface="Alexandria" charset="0"/>
              </a:rPr>
              <a:t> </a:t>
            </a:r>
            <a:r>
              <a:rPr lang="ar-SA" dirty="0">
                <a:solidFill>
                  <a:srgbClr val="C00000"/>
                </a:solidFill>
                <a:latin typeface="Alexandria" charset="0"/>
                <a:cs typeface="Alexandria" charset="0"/>
              </a:rPr>
              <a:t>الاستقصائي</a:t>
            </a:r>
            <a:r>
              <a:rPr lang="ar-SA" dirty="0">
                <a:latin typeface="Alexandria" charset="0"/>
                <a:cs typeface="Alexandria" charset="0"/>
              </a:rPr>
              <a:t> والوسائط المتعددة، والمرونة في التكيف مع التقنيات الجديدة وتفضيلات الجمهور، مع الحفاظ على أصالة وشفافية الرسائل.</a:t>
            </a:r>
          </a:p>
        </p:txBody>
      </p:sp>
      <p:pic>
        <p:nvPicPr>
          <p:cNvPr id="4" name="Picture 3">
            <a:extLst>
              <a:ext uri="{FF2B5EF4-FFF2-40B4-BE49-F238E27FC236}">
                <a16:creationId xmlns:a16="http://schemas.microsoft.com/office/drawing/2014/main" id="{27E67A01-A60C-AEB7-9D2E-C11E09CCEC30}"/>
              </a:ext>
            </a:extLst>
          </p:cNvPr>
          <p:cNvPicPr>
            <a:picLocks noChangeAspect="1"/>
          </p:cNvPicPr>
          <p:nvPr/>
        </p:nvPicPr>
        <p:blipFill>
          <a:blip r:embed="rId3"/>
          <a:stretch>
            <a:fillRect/>
          </a:stretch>
        </p:blipFill>
        <p:spPr>
          <a:xfrm>
            <a:off x="1000713" y="1745657"/>
            <a:ext cx="3588152" cy="167884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10038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E4D72B-A6A7-EAA3-D3B9-EB750C6148F0}"/>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5B2C0841-F869-2409-0B48-A19607935A1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5533208-6515-0D32-0903-727DEE246484}"/>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E740FEC-DB02-5E6C-44CE-25723E6A947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مثال تطبيقي - تحليل الهوية الإعلامية لشركة </a:t>
            </a:r>
            <a:r>
              <a:rPr lang="en-US" sz="2400" b="1" dirty="0">
                <a:solidFill>
                  <a:schemeClr val="bg1"/>
                </a:solidFill>
                <a:latin typeface="Alexandria" charset="0"/>
                <a:cs typeface="Alexandria" charset="0"/>
              </a:rPr>
              <a:t>Apple</a:t>
            </a:r>
          </a:p>
        </p:txBody>
      </p:sp>
      <p:pic>
        <p:nvPicPr>
          <p:cNvPr id="17" name="Graphic 21">
            <a:extLst>
              <a:ext uri="{FF2B5EF4-FFF2-40B4-BE49-F238E27FC236}">
                <a16:creationId xmlns:a16="http://schemas.microsoft.com/office/drawing/2014/main" id="{8DF84AE9-5F5C-6705-C084-5CE396D4C0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689AD75C-AE05-6759-3C0A-17C115485624}"/>
              </a:ext>
            </a:extLst>
          </p:cNvPr>
          <p:cNvSpPr txBox="1"/>
          <p:nvPr/>
        </p:nvSpPr>
        <p:spPr>
          <a:xfrm>
            <a:off x="661471" y="1594404"/>
            <a:ext cx="10972804" cy="4996817"/>
          </a:xfrm>
          <a:prstGeom prst="rect">
            <a:avLst/>
          </a:prstGeom>
          <a:noFill/>
        </p:spPr>
        <p:txBody>
          <a:bodyPr wrap="square">
            <a:spAutoFit/>
          </a:bodyPr>
          <a:lstStyle/>
          <a:p>
            <a:pPr algn="just" rtl="1">
              <a:lnSpc>
                <a:spcPct val="200000"/>
              </a:lnSpc>
            </a:pPr>
            <a:r>
              <a:rPr lang="ar-SA" b="1" dirty="0">
                <a:latin typeface="Alexandria" charset="0"/>
                <a:cs typeface="Alexandria" charset="0"/>
              </a:rPr>
              <a:t>البساطة كقيمة أساسية </a:t>
            </a:r>
            <a:r>
              <a:rPr lang="ar-SA" dirty="0">
                <a:latin typeface="Alexandria" charset="0"/>
                <a:cs typeface="Alexandria" charset="0"/>
              </a:rPr>
              <a:t>تعتمد على تصميم بصري بسيط يركز على المنتج فقط، خلفيات بيضاء أو سوداء، صور نظيفة، عناوين قصيرة جدًا، ومساحات واسعة بدون عناصر مشتتة، وهذه البساطة تعزز الفخامة وتمنح المنتج مساحة ليتحدث عن نفسه دون أي ضجيج بصري.</a:t>
            </a:r>
          </a:p>
          <a:p>
            <a:pPr algn="just" rtl="1">
              <a:lnSpc>
                <a:spcPct val="200000"/>
              </a:lnSpc>
            </a:pPr>
            <a:r>
              <a:rPr lang="ar-SA" b="1" dirty="0">
                <a:latin typeface="Alexandria" charset="0"/>
                <a:cs typeface="Alexandria" charset="0"/>
              </a:rPr>
              <a:t>المنتج هو الرسالة </a:t>
            </a:r>
            <a:r>
              <a:rPr lang="ar-SA" dirty="0">
                <a:latin typeface="Alexandria" charset="0"/>
                <a:cs typeface="Alexandria" charset="0"/>
              </a:rPr>
              <a:t>في الحملات الإعلامية لآبل لا يتم الحديث عن الميزات التقنية المعقدة، بل يتم التركيز على الفائدة التي يحصل عليها المستخدم، مثل تحسين الصور أو زيادة الإنتاجية، وتستخدم لغة تحفيزية إنسانية واضحة بدلًا من لغة تقنية، مما يجعل الرسالة سهلة الفهم ومؤثرة على مستوى المشاعر والقرارات.</a:t>
            </a:r>
          </a:p>
          <a:p>
            <a:pPr algn="just" rtl="1">
              <a:lnSpc>
                <a:spcPct val="200000"/>
              </a:lnSpc>
            </a:pPr>
            <a:r>
              <a:rPr lang="ar-SA" b="1" dirty="0">
                <a:latin typeface="Alexandria" charset="0"/>
                <a:cs typeface="Alexandria" charset="0"/>
              </a:rPr>
              <a:t>التجربة جزء من الهوية </a:t>
            </a:r>
            <a:r>
              <a:rPr lang="ar-SA" dirty="0">
                <a:latin typeface="Alexandria" charset="0"/>
                <a:cs typeface="Alexandria" charset="0"/>
              </a:rPr>
              <a:t>الهوية ليست فقط على الشاشة، بل أيضًا في المتاجر وفتح العبوة وطريقة عرض المنتجات وأسلوب تقديم الأحداث، كل التفاصيل محسوبة لتولد شعورًا بالانتماء والرقي والتميز، وهذا يخلق ارتباطًا عاطفيًا قويًا بين المستخدم والمنتج، ويُحوّل العملاء إلى مروّجين للعلامة دون إعلان مباشر.</a:t>
            </a:r>
          </a:p>
        </p:txBody>
      </p:sp>
    </p:spTree>
    <p:extLst>
      <p:ext uri="{BB962C8B-B14F-4D97-AF65-F5344CB8AC3E}">
        <p14:creationId xmlns:p14="http://schemas.microsoft.com/office/powerpoint/2010/main" val="1960722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D9B57C-9E17-93AC-8B36-204A9946059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C27E9D71-7EF0-703D-0E6C-F1DE4CFD4F9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920DB05-C55C-4294-4C0F-651C62BE8C9C}"/>
              </a:ext>
            </a:extLst>
          </p:cNvPr>
          <p:cNvSpPr txBox="1"/>
          <p:nvPr/>
        </p:nvSpPr>
        <p:spPr>
          <a:xfrm>
            <a:off x="5979459" y="146142"/>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السابعة - بناء الهوية الإعلامية الإبداعية</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47FBFB3-111D-926F-152D-86C24BF7E21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فيديوهات إعلانية للعلامة </a:t>
            </a:r>
            <a:r>
              <a:rPr lang="en-US" sz="2400" b="1" dirty="0">
                <a:solidFill>
                  <a:schemeClr val="bg1"/>
                </a:solidFill>
                <a:latin typeface="Alexandria" charset="0"/>
                <a:cs typeface="Alexandria" charset="0"/>
              </a:rPr>
              <a:t>Apple</a:t>
            </a:r>
          </a:p>
        </p:txBody>
      </p:sp>
      <p:pic>
        <p:nvPicPr>
          <p:cNvPr id="17" name="Graphic 21">
            <a:extLst>
              <a:ext uri="{FF2B5EF4-FFF2-40B4-BE49-F238E27FC236}">
                <a16:creationId xmlns:a16="http://schemas.microsoft.com/office/drawing/2014/main" id="{D24A509A-95AB-9548-D354-5CEBF61324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4" name="TextBox 3">
            <a:extLst>
              <a:ext uri="{FF2B5EF4-FFF2-40B4-BE49-F238E27FC236}">
                <a16:creationId xmlns:a16="http://schemas.microsoft.com/office/drawing/2014/main" id="{26863816-FCAE-1245-DDDD-4C667B6CFCA5}"/>
              </a:ext>
            </a:extLst>
          </p:cNvPr>
          <p:cNvSpPr txBox="1"/>
          <p:nvPr/>
        </p:nvSpPr>
        <p:spPr>
          <a:xfrm>
            <a:off x="7793498" y="5068111"/>
            <a:ext cx="3048811" cy="369332"/>
          </a:xfrm>
          <a:prstGeom prst="rect">
            <a:avLst/>
          </a:prstGeom>
          <a:noFill/>
        </p:spPr>
        <p:txBody>
          <a:bodyPr wrap="square">
            <a:spAutoFit/>
          </a:bodyPr>
          <a:lstStyle/>
          <a:p>
            <a:r>
              <a:rPr lang="en-US" dirty="0"/>
              <a:t>https://youtu.be/_-AS5DtDeqs</a:t>
            </a:r>
          </a:p>
        </p:txBody>
      </p:sp>
      <p:pic>
        <p:nvPicPr>
          <p:cNvPr id="6" name="Picture 5">
            <a:extLst>
              <a:ext uri="{FF2B5EF4-FFF2-40B4-BE49-F238E27FC236}">
                <a16:creationId xmlns:a16="http://schemas.microsoft.com/office/drawing/2014/main" id="{F712DD79-DE93-F03F-320C-EE0A2AC2D5BB}"/>
              </a:ext>
            </a:extLst>
          </p:cNvPr>
          <p:cNvPicPr>
            <a:picLocks noChangeAspect="1"/>
          </p:cNvPicPr>
          <p:nvPr/>
        </p:nvPicPr>
        <p:blipFill>
          <a:blip r:embed="rId3"/>
          <a:stretch>
            <a:fillRect/>
          </a:stretch>
        </p:blipFill>
        <p:spPr>
          <a:xfrm>
            <a:off x="6959376" y="1877669"/>
            <a:ext cx="4444681" cy="248577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Picture 7">
            <a:extLst>
              <a:ext uri="{FF2B5EF4-FFF2-40B4-BE49-F238E27FC236}">
                <a16:creationId xmlns:a16="http://schemas.microsoft.com/office/drawing/2014/main" id="{C47A857D-9BA9-3547-306A-81C9535F1E2A}"/>
              </a:ext>
            </a:extLst>
          </p:cNvPr>
          <p:cNvPicPr>
            <a:picLocks noChangeAspect="1"/>
          </p:cNvPicPr>
          <p:nvPr/>
        </p:nvPicPr>
        <p:blipFill>
          <a:blip r:embed="rId4"/>
          <a:stretch>
            <a:fillRect/>
          </a:stretch>
        </p:blipFill>
        <p:spPr>
          <a:xfrm>
            <a:off x="1189002" y="2016182"/>
            <a:ext cx="4553951" cy="234726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Box 9">
            <a:extLst>
              <a:ext uri="{FF2B5EF4-FFF2-40B4-BE49-F238E27FC236}">
                <a16:creationId xmlns:a16="http://schemas.microsoft.com/office/drawing/2014/main" id="{092920CC-40E0-F78F-50AB-EAAD206FDD56}"/>
              </a:ext>
            </a:extLst>
          </p:cNvPr>
          <p:cNvSpPr txBox="1"/>
          <p:nvPr/>
        </p:nvSpPr>
        <p:spPr>
          <a:xfrm>
            <a:off x="1850686" y="5074107"/>
            <a:ext cx="6094378" cy="369332"/>
          </a:xfrm>
          <a:prstGeom prst="rect">
            <a:avLst/>
          </a:prstGeom>
          <a:noFill/>
        </p:spPr>
        <p:txBody>
          <a:bodyPr wrap="square">
            <a:spAutoFit/>
          </a:bodyPr>
          <a:lstStyle/>
          <a:p>
            <a:r>
              <a:rPr lang="en-US" dirty="0"/>
              <a:t>https://youtu.be/XOBE3FCyaqU</a:t>
            </a:r>
          </a:p>
        </p:txBody>
      </p:sp>
      <p:sp>
        <p:nvSpPr>
          <p:cNvPr id="13" name="TextBox 12">
            <a:extLst>
              <a:ext uri="{FF2B5EF4-FFF2-40B4-BE49-F238E27FC236}">
                <a16:creationId xmlns:a16="http://schemas.microsoft.com/office/drawing/2014/main" id="{E68B0276-5CA6-0A06-180B-85B21B199076}"/>
              </a:ext>
            </a:extLst>
          </p:cNvPr>
          <p:cNvSpPr txBox="1"/>
          <p:nvPr/>
        </p:nvSpPr>
        <p:spPr>
          <a:xfrm>
            <a:off x="1699120" y="4669675"/>
            <a:ext cx="6094378" cy="923330"/>
          </a:xfrm>
          <a:prstGeom prst="rect">
            <a:avLst/>
          </a:prstGeom>
          <a:noFill/>
        </p:spPr>
        <p:txBody>
          <a:bodyPr wrap="square">
            <a:spAutoFit/>
          </a:bodyPr>
          <a:lstStyle/>
          <a:p>
            <a:pPr algn="l">
              <a:buNone/>
            </a:pPr>
            <a:r>
              <a:rPr lang="en-US" b="1" i="0" dirty="0">
                <a:solidFill>
                  <a:srgbClr val="0F0F0F"/>
                </a:solidFill>
                <a:effectLst/>
                <a:latin typeface="Roboto" panose="02000000000000000000" pitchFamily="2" charset="0"/>
              </a:rPr>
              <a:t>Great ideas start on Mac | Apple</a:t>
            </a:r>
          </a:p>
          <a:p>
            <a:pPr>
              <a:buNone/>
            </a:pPr>
            <a:br>
              <a:rPr lang="en-US" dirty="0"/>
            </a:br>
            <a:endParaRPr lang="en-US" dirty="0"/>
          </a:p>
        </p:txBody>
      </p:sp>
      <p:sp>
        <p:nvSpPr>
          <p:cNvPr id="15" name="TextBox 14">
            <a:extLst>
              <a:ext uri="{FF2B5EF4-FFF2-40B4-BE49-F238E27FC236}">
                <a16:creationId xmlns:a16="http://schemas.microsoft.com/office/drawing/2014/main" id="{512D0A74-BE4A-5540-8038-485E1B2A0C0D}"/>
              </a:ext>
            </a:extLst>
          </p:cNvPr>
          <p:cNvSpPr txBox="1"/>
          <p:nvPr/>
        </p:nvSpPr>
        <p:spPr>
          <a:xfrm>
            <a:off x="7445691" y="4675671"/>
            <a:ext cx="6094378" cy="923330"/>
          </a:xfrm>
          <a:prstGeom prst="rect">
            <a:avLst/>
          </a:prstGeom>
          <a:noFill/>
        </p:spPr>
        <p:txBody>
          <a:bodyPr wrap="square">
            <a:spAutoFit/>
          </a:bodyPr>
          <a:lstStyle/>
          <a:p>
            <a:pPr algn="l">
              <a:buNone/>
            </a:pPr>
            <a:r>
              <a:rPr lang="en-US" b="1" i="0" dirty="0">
                <a:solidFill>
                  <a:srgbClr val="0F0F0F"/>
                </a:solidFill>
                <a:effectLst/>
                <a:latin typeface="Roboto" panose="02000000000000000000" pitchFamily="2" charset="0"/>
              </a:rPr>
              <a:t>Introducing iPhone 17 Pro | Apple</a:t>
            </a:r>
          </a:p>
          <a:p>
            <a:pPr>
              <a:buNone/>
            </a:pPr>
            <a:br>
              <a:rPr lang="en-US" dirty="0"/>
            </a:br>
            <a:endParaRPr lang="en-US" dirty="0"/>
          </a:p>
        </p:txBody>
      </p:sp>
    </p:spTree>
    <p:extLst>
      <p:ext uri="{BB962C8B-B14F-4D97-AF65-F5344CB8AC3E}">
        <p14:creationId xmlns:p14="http://schemas.microsoft.com/office/powerpoint/2010/main" val="123780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E6E7F-E383-C909-DE76-7206075FF86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02625A6-ADB4-DB4C-E588-A7D8A1C52BD3}"/>
              </a:ext>
            </a:extLst>
          </p:cNvPr>
          <p:cNvSpPr txBox="1"/>
          <p:nvPr/>
        </p:nvSpPr>
        <p:spPr>
          <a:xfrm>
            <a:off x="710118" y="1525764"/>
            <a:ext cx="10856069" cy="4442819"/>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في هذه المحاضرة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algn="just" rtl="1">
              <a:lnSpc>
                <a:spcPct val="200000"/>
              </a:lnSpc>
            </a:pPr>
            <a:r>
              <a:rPr lang="ar-SA" dirty="0">
                <a:latin typeface="Alexandria" charset="0"/>
                <a:cs typeface="Alexandria" charset="0"/>
              </a:rPr>
              <a:t>1. استعرضنا مفهوم الهوية الإعلامية الإبداعية وأهميتها في العصر الرقمي، موضحين أن الهوية تتجاوز العناصر البصرية لتشمل القيم، الرسالة، ونبرة التواصل مع الجمهور، كما تم تحليل أمثلة ناجحة من مختلف القطاعات لاستخلاص الدروس حول بناء هوية قوية ومؤثرة.</a:t>
            </a:r>
          </a:p>
          <a:p>
            <a:pPr algn="just" rtl="1">
              <a:lnSpc>
                <a:spcPct val="200000"/>
              </a:lnSpc>
            </a:pPr>
            <a:r>
              <a:rPr lang="ar-SA" dirty="0">
                <a:latin typeface="Alexandria" charset="0"/>
                <a:cs typeface="Alexandria" charset="0"/>
              </a:rPr>
              <a:t>2. تبيّن أن نجاح الهوية الإعلامية يعتمد على الأصالة والشفافية، السرد القصصي المؤثر، التفاعل والمشاركة، المرونة والتكيف، والاستفادة من التقنيات الحديثة، وبناءً على ذلك، توصى المؤسسات والمبدعون بتحديد الرؤية والرسالة بوضوح، الاستثمار في السرد القصصي، تشجيع التفاعل، التكيف مع التغيرات، استغلال التقنيات الجديدة بذكاء، والحفاظ على الأصالة والشفافية لضمان هوية إعلامية مؤثرة ومستدامة.</a:t>
            </a:r>
          </a:p>
        </p:txBody>
      </p:sp>
      <p:pic>
        <p:nvPicPr>
          <p:cNvPr id="12" name="Graphic 21">
            <a:extLst>
              <a:ext uri="{FF2B5EF4-FFF2-40B4-BE49-F238E27FC236}">
                <a16:creationId xmlns:a16="http://schemas.microsoft.com/office/drawing/2014/main" id="{A98FBD72-92EB-4A7D-6105-2415861999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CBD4DAD6-63FD-FC15-F265-A55B08522BFE}"/>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a:t>
            </a:r>
          </a:p>
        </p:txBody>
      </p:sp>
      <p:pic>
        <p:nvPicPr>
          <p:cNvPr id="7" name="Picture 2">
            <a:extLst>
              <a:ext uri="{FF2B5EF4-FFF2-40B4-BE49-F238E27FC236}">
                <a16:creationId xmlns:a16="http://schemas.microsoft.com/office/drawing/2014/main" id="{34AC6EE1-51ED-C64B-AFC5-1AFF24C2B3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6717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7DF1A506-788B-42C0-B845-C4F64162E815}"/>
              </a:ext>
            </a:extLst>
          </p:cNvPr>
          <p:cNvSpPr/>
          <p:nvPr/>
        </p:nvSpPr>
        <p:spPr>
          <a:xfrm>
            <a:off x="10243226" y="1667527"/>
            <a:ext cx="1948773" cy="53136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Alexandria" charset="0"/>
                <a:cs typeface="Alexandria" charset="0"/>
              </a:rPr>
              <a:t>المحاضرة</a:t>
            </a:r>
          </a:p>
          <a:p>
            <a:pPr algn="ctr" rtl="1"/>
            <a:endParaRPr lang="ar-SA" sz="2400" b="1" dirty="0">
              <a:latin typeface="Alexandria" charset="0"/>
              <a:cs typeface="Alexandria" charset="0"/>
            </a:endParaRPr>
          </a:p>
          <a:p>
            <a:pPr algn="ctr" rtl="1"/>
            <a:r>
              <a:rPr lang="ar-SA" sz="2400" b="1" dirty="0">
                <a:latin typeface="Alexandria" charset="0"/>
                <a:cs typeface="Alexandria" charset="0"/>
              </a:rPr>
              <a:t> الثامنة</a:t>
            </a:r>
          </a:p>
        </p:txBody>
      </p:sp>
      <p:sp>
        <p:nvSpPr>
          <p:cNvPr id="2" name="Rectangle 1">
            <a:extLst>
              <a:ext uri="{FF2B5EF4-FFF2-40B4-BE49-F238E27FC236}">
                <a16:creationId xmlns:a16="http://schemas.microsoft.com/office/drawing/2014/main" id="{C968BFFB-0F79-3E24-6758-E2BAD6D0C62C}"/>
              </a:ext>
            </a:extLst>
          </p:cNvPr>
          <p:cNvSpPr/>
          <p:nvPr/>
        </p:nvSpPr>
        <p:spPr>
          <a:xfrm>
            <a:off x="0" y="5904873"/>
            <a:ext cx="12192000" cy="107634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505838" y="3171219"/>
            <a:ext cx="9377465" cy="2226828"/>
          </a:xfrm>
          <a:prstGeom prst="rect">
            <a:avLst/>
          </a:prstGeom>
          <a:noFill/>
        </p:spPr>
        <p:txBody>
          <a:bodyPr wrap="square" rtlCol="0">
            <a:spAutoFit/>
          </a:bodyPr>
          <a:lstStyle/>
          <a:p>
            <a:pPr algn="just" rtl="1">
              <a:lnSpc>
                <a:spcPct val="200000"/>
              </a:lnSpc>
            </a:pPr>
            <a:r>
              <a:rPr lang="ar-SA" dirty="0">
                <a:latin typeface="Alexandria" charset="0"/>
                <a:cs typeface="Alexandria" charset="0"/>
              </a:rPr>
              <a:t>نتعرف على كيفية تحويل الأفكار الإبداعية إلى مشاريع ملموسة، من خلال الخطوات الأساسية في عملية تحويل الفكرة إلى مشروع، وتطبيق أدوات وتقنيات التخطيط والتنفيذ للمشاريع الإبداعية، وتحديد التحديات المحتملة في تنفيذ المشاريع الإبداعية وكيفية التغلب عليها، مع تقييم مدى نجاح المشاريع الإبداعية وتأثيرها.</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0" y="1667527"/>
            <a:ext cx="12192000" cy="120213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latin typeface="Alexandria" charset="0"/>
                <a:cs typeface="Alexandria" charset="0"/>
              </a:rPr>
              <a:t>تحويل الأفكار الإبداعية إلى مشاريع قابلة للتنفيذ</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f2262c286379a549d878d6bf2d33b56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9bf670458bf6d37f41c03f5afe839c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elements/1.1/"/>
    <ds:schemaRef ds:uri="http://schemas.microsoft.com/office/2006/documentManagement/types"/>
    <ds:schemaRef ds:uri="http://schemas.openxmlformats.org/package/2006/metadata/core-properties"/>
    <ds:schemaRef ds:uri="http://purl.org/dc/dcmitype/"/>
    <ds:schemaRef ds:uri="http://purl.org/dc/terms/"/>
    <ds:schemaRef ds:uri="http://schemas.microsoft.com/office/infopath/2007/PartnerControls"/>
    <ds:schemaRef ds:uri="49100919-8a76-4266-be0c-7dc583902cb4"/>
    <ds:schemaRef ds:uri="d13aca44-ef33-4cf4-9980-7f0b00e6eeb9"/>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FC78045D-B4DB-4F4D-985D-3D960072120B}"/>
</file>

<file path=docProps/app.xml><?xml version="1.0" encoding="utf-8"?>
<Properties xmlns="http://schemas.openxmlformats.org/officeDocument/2006/extended-properties" xmlns:vt="http://schemas.openxmlformats.org/officeDocument/2006/docPropsVTypes">
  <TotalTime>6492</TotalTime>
  <Words>4255</Words>
  <Application>Microsoft Office PowerPoint</Application>
  <PresentationFormat>Widescreen</PresentationFormat>
  <Paragraphs>269</Paragraphs>
  <Slides>41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Calibri Light</vt:lpstr>
      <vt:lpstr>Alexandria</vt:lpstr>
      <vt:lpstr>Roboto</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1503</cp:revision>
  <dcterms:created xsi:type="dcterms:W3CDTF">2023-04-29T09:08:00Z</dcterms:created>
  <dcterms:modified xsi:type="dcterms:W3CDTF">2025-11-07T12:50:50Z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