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5" r:id="rId1"/>
    <p:sldMasterId id="2147483683" r:id="rId2"/>
    <p:sldMasterId id="2147483716" r:id="rId3"/>
  </p:sldMasterIdLst>
  <p:notesMasterIdLst>
    <p:notesMasterId r:id="rId50"/>
  </p:notesMasterIdLst>
  <p:sldIdLst>
    <p:sldId id="480" r:id="rId4"/>
    <p:sldId id="303" r:id="rId5"/>
    <p:sldId id="1208" r:id="rId6"/>
    <p:sldId id="1209" r:id="rId7"/>
    <p:sldId id="795" r:id="rId8"/>
    <p:sldId id="777" r:id="rId9"/>
    <p:sldId id="1210" r:id="rId10"/>
    <p:sldId id="776" r:id="rId11"/>
    <p:sldId id="775" r:id="rId12"/>
    <p:sldId id="774" r:id="rId13"/>
    <p:sldId id="773" r:id="rId14"/>
    <p:sldId id="787" r:id="rId15"/>
    <p:sldId id="794" r:id="rId16"/>
    <p:sldId id="1211" r:id="rId17"/>
    <p:sldId id="793" r:id="rId18"/>
    <p:sldId id="792" r:id="rId19"/>
    <p:sldId id="791" r:id="rId20"/>
    <p:sldId id="790" r:id="rId21"/>
    <p:sldId id="789" r:id="rId22"/>
    <p:sldId id="1213" r:id="rId23"/>
    <p:sldId id="1212" r:id="rId24"/>
    <p:sldId id="788" r:id="rId25"/>
    <p:sldId id="785" r:id="rId26"/>
    <p:sldId id="784" r:id="rId27"/>
    <p:sldId id="783" r:id="rId28"/>
    <p:sldId id="782" r:id="rId29"/>
    <p:sldId id="781" r:id="rId30"/>
    <p:sldId id="780" r:id="rId31"/>
    <p:sldId id="779" r:id="rId32"/>
    <p:sldId id="778" r:id="rId33"/>
    <p:sldId id="772" r:id="rId34"/>
    <p:sldId id="771" r:id="rId35"/>
    <p:sldId id="770" r:id="rId36"/>
    <p:sldId id="758" r:id="rId37"/>
    <p:sldId id="769" r:id="rId38"/>
    <p:sldId id="767" r:id="rId39"/>
    <p:sldId id="768" r:id="rId40"/>
    <p:sldId id="766" r:id="rId41"/>
    <p:sldId id="765" r:id="rId42"/>
    <p:sldId id="764" r:id="rId43"/>
    <p:sldId id="1215" r:id="rId44"/>
    <p:sldId id="763" r:id="rId45"/>
    <p:sldId id="762" r:id="rId46"/>
    <p:sldId id="761" r:id="rId47"/>
    <p:sldId id="535" r:id="rId48"/>
    <p:sldId id="5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208"/>
            <p14:sldId id="1209"/>
            <p14:sldId id="795"/>
            <p14:sldId id="777"/>
            <p14:sldId id="1210"/>
            <p14:sldId id="776"/>
            <p14:sldId id="775"/>
            <p14:sldId id="774"/>
            <p14:sldId id="773"/>
            <p14:sldId id="787"/>
            <p14:sldId id="794"/>
            <p14:sldId id="1211"/>
            <p14:sldId id="793"/>
            <p14:sldId id="792"/>
            <p14:sldId id="791"/>
            <p14:sldId id="790"/>
            <p14:sldId id="789"/>
            <p14:sldId id="1213"/>
            <p14:sldId id="1212"/>
            <p14:sldId id="788"/>
            <p14:sldId id="785"/>
            <p14:sldId id="784"/>
            <p14:sldId id="783"/>
            <p14:sldId id="782"/>
            <p14:sldId id="781"/>
            <p14:sldId id="780"/>
            <p14:sldId id="779"/>
            <p14:sldId id="778"/>
            <p14:sldId id="772"/>
            <p14:sldId id="771"/>
            <p14:sldId id="770"/>
            <p14:sldId id="758"/>
            <p14:sldId id="769"/>
            <p14:sldId id="767"/>
            <p14:sldId id="768"/>
            <p14:sldId id="766"/>
            <p14:sldId id="765"/>
            <p14:sldId id="764"/>
            <p14:sldId id="1215"/>
            <p14:sldId id="763"/>
            <p14:sldId id="762"/>
            <p14:sldId id="761"/>
            <p14:sldId id="535"/>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7433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568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041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7298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1024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240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4587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6322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0839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783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245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64794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713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93575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066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1842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7/30/2024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898818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7/30/2024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657410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7/30/2024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9215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7/30/2024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232778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7/30/2024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442425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7/30/2024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215641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7/30/2024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607871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7/30/2024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68029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7/30/2024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590056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7/30/2024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7500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7/30/2024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852722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683522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5268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835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3409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8983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3460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30/07/2024</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34739873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fld id="{1661375A-C223-44C8-917C-F7C3A1BCD50F}" type="datetimeFigureOut">
              <a:rPr lang="en-GB" smtClean="0"/>
              <a:t>30/07/2024</a:t>
            </a:fld>
            <a:endParaRPr lang="en-GB"/>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6214408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fld id="{1661375A-C223-44C8-917C-F7C3A1BCD50F}" type="datetimeFigureOut">
              <a:rPr lang="en-GB" smtClean="0"/>
              <a:t>30/07/2024</a:t>
            </a:fld>
            <a:endParaRPr lang="en-GB"/>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60878772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fld id="{1661375A-C223-44C8-917C-F7C3A1BCD50F}" type="datetimeFigureOut">
              <a:rPr lang="en-GB" smtClean="0"/>
              <a:t>30/07/2024</a:t>
            </a:fld>
            <a:endParaRPr lang="en-GB"/>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50436920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fld id="{1661375A-C223-44C8-917C-F7C3A1BCD50F}" type="datetimeFigureOut">
              <a:rPr lang="en-GB" smtClean="0"/>
              <a:t>30/07/2024</a:t>
            </a:fld>
            <a:endParaRPr lang="en-GB"/>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55295449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fld id="{1661375A-C223-44C8-917C-F7C3A1BCD50F}" type="datetimeFigureOut">
              <a:rPr lang="en-GB" smtClean="0"/>
              <a:t>30/07/2024</a:t>
            </a:fld>
            <a:endParaRPr lang="en-GB"/>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45210154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fld id="{1661375A-C223-44C8-917C-F7C3A1BCD50F}" type="datetimeFigureOut">
              <a:rPr lang="en-GB" smtClean="0"/>
              <a:t>30/07/2024</a:t>
            </a:fld>
            <a:endParaRPr lang="en-GB"/>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424308239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fld id="{1661375A-C223-44C8-917C-F7C3A1BCD50F}" type="datetimeFigureOut">
              <a:rPr lang="en-GB" smtClean="0"/>
              <a:t>30/07/2024</a:t>
            </a:fld>
            <a:endParaRPr lang="en-GB"/>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55652364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fld id="{1661375A-C223-44C8-917C-F7C3A1BCD50F}" type="datetimeFigureOut">
              <a:rPr lang="en-GB" smtClean="0"/>
              <a:t>30/07/2024</a:t>
            </a:fld>
            <a:endParaRPr lang="en-GB"/>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7849884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fld id="{1661375A-C223-44C8-917C-F7C3A1BCD50F}" type="datetimeFigureOut">
              <a:rPr lang="en-GB" smtClean="0"/>
              <a:t>30/07/2024</a:t>
            </a:fld>
            <a:endParaRPr lang="en-GB"/>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08783317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fld id="{1661375A-C223-44C8-917C-F7C3A1BCD50F}" type="datetimeFigureOut">
              <a:rPr lang="en-GB" smtClean="0"/>
              <a:t>30/07/2024</a:t>
            </a:fld>
            <a:endParaRPr lang="en-GB"/>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889008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image" Target="../media/image1.png"/><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3.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45603266"/>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80" r:id="rId14"/>
    <p:sldLayoutId id="2147483681" r:id="rId15"/>
    <p:sldLayoutId id="2147483682" r:id="rId16"/>
    <p:sldLayoutId id="2147483660" r:id="rId17"/>
    <p:sldLayoutId id="2147483661" r:id="rId18"/>
    <p:sldLayoutId id="2147483663" r:id="rId19"/>
    <p:sldLayoutId id="2147483664"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7/30/2024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87972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61375A-C223-44C8-917C-F7C3A1BCD50F}" type="datetimeFigureOut">
              <a:rPr lang="en-GB" smtClean="0"/>
              <a:t>30/07/2024</a:t>
            </a:fld>
            <a:endParaRPr lang="en-GB"/>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83841B-0DB4-4C99-B5E5-79625F01DBF7}" type="slidenum">
              <a:rPr lang="en-GB" smtClean="0"/>
              <a:t>‹#›</a:t>
            </a:fld>
            <a:endParaRPr lang="en-GB"/>
          </a:p>
        </p:txBody>
      </p:sp>
    </p:spTree>
    <p:extLst>
      <p:ext uri="{BB962C8B-B14F-4D97-AF65-F5344CB8AC3E}">
        <p14:creationId xmlns:p14="http://schemas.microsoft.com/office/powerpoint/2010/main" val="3387200359"/>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33.png"/><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fourweekmba.com/ar/%D8%AF%D9%88%D8%B1%D8%A9-%D8%A7%D9%84%D8%A7%D8%AA%D8%B5%D8%A7%D9%84/" TargetMode="External"/><Relationship Id="rId1" Type="http://schemas.openxmlformats.org/officeDocument/2006/relationships/slideLayout" Target="../slideLayouts/slideLayout14.xml"/><Relationship Id="rId4" Type="http://schemas.openxmlformats.org/officeDocument/2006/relationships/image" Target="../media/image45.png"/></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7.svg"/><Relationship Id="rId2" Type="http://schemas.openxmlformats.org/officeDocument/2006/relationships/image" Target="../media/image47.jpeg"/><Relationship Id="rId1" Type="http://schemas.openxmlformats.org/officeDocument/2006/relationships/slideLayout" Target="../slideLayouts/slideLayout36.xml"/><Relationship Id="rId6" Type="http://schemas.openxmlformats.org/officeDocument/2006/relationships/image" Target="../media/image6.png"/><Relationship Id="rId5" Type="http://schemas.openxmlformats.org/officeDocument/2006/relationships/image" Target="../media/image50.png"/><Relationship Id="rId4"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8" y="3794396"/>
            <a:ext cx="5797042" cy="338554"/>
          </a:xfrm>
          <a:prstGeom prst="rect">
            <a:avLst/>
          </a:prstGeom>
          <a:noFill/>
        </p:spPr>
        <p:txBody>
          <a:bodyPr wrap="square" rtlCol="0">
            <a:spAutoFit/>
          </a:bodyPr>
          <a:lstStyle/>
          <a:p>
            <a:r>
              <a:rPr lang="ar-EG" sz="1600" b="1" dirty="0">
                <a:latin typeface="Alexandria" pitchFamily="2" charset="-78"/>
                <a:cs typeface="Alexandria" pitchFamily="2" charset="-78"/>
              </a:rPr>
              <a:t>إعداد د/ميرهان محسن </a:t>
            </a:r>
            <a:endParaRPr lang="en-US" sz="1600" b="1" dirty="0">
              <a:latin typeface="Alexandria" pitchFamily="2" charset="-78"/>
              <a:cs typeface="Alexandria" pitchFamily="2" charset="-78"/>
            </a:endParaRPr>
          </a:p>
        </p:txBody>
      </p:sp>
      <p:sp>
        <p:nvSpPr>
          <p:cNvPr id="31" name="TextBox 30"/>
          <p:cNvSpPr txBox="1"/>
          <p:nvPr/>
        </p:nvSpPr>
        <p:spPr>
          <a:xfrm>
            <a:off x="475302" y="2497454"/>
            <a:ext cx="5620698" cy="400110"/>
          </a:xfrm>
          <a:prstGeom prst="rect">
            <a:avLst/>
          </a:prstGeom>
          <a:noFill/>
        </p:spPr>
        <p:txBody>
          <a:bodyPr wrap="square" rtlCol="0">
            <a:spAutoFit/>
          </a:bodyPr>
          <a:lstStyle/>
          <a:p>
            <a:r>
              <a:rPr lang="ar-BH" sz="2000" b="1" dirty="0">
                <a:latin typeface="Alexandria" pitchFamily="2" charset="-78"/>
                <a:cs typeface="Alexandria" pitchFamily="2" charset="-78"/>
              </a:rPr>
              <a:t>نظريات العلاقات العامة </a:t>
            </a:r>
            <a:endParaRPr lang="en-US" sz="2000" b="1" dirty="0">
              <a:latin typeface="Alexandria" pitchFamily="2" charset="-78"/>
              <a:cs typeface="Alexandria" pitchFamily="2" charset="-78"/>
            </a:endParaRPr>
          </a:p>
        </p:txBody>
      </p:sp>
      <p:sp>
        <p:nvSpPr>
          <p:cNvPr id="34" name="Rectangle: Rounded Corners 33"/>
          <p:cNvSpPr/>
          <p:nvPr/>
        </p:nvSpPr>
        <p:spPr>
          <a:xfrm>
            <a:off x="475302" y="563869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pitchFamily="2" charset="-78"/>
                <a:cs typeface="Alexandria" pitchFamily="2" charset="-78"/>
              </a:rPr>
              <a:t>Lecture 8</a:t>
            </a:r>
          </a:p>
        </p:txBody>
      </p:sp>
      <p:sp>
        <p:nvSpPr>
          <p:cNvPr id="46" name="TextBox 45"/>
          <p:cNvSpPr txBox="1"/>
          <p:nvPr/>
        </p:nvSpPr>
        <p:spPr>
          <a:xfrm>
            <a:off x="538246" y="6167863"/>
            <a:ext cx="1128835" cy="400110"/>
          </a:xfrm>
          <a:prstGeom prst="rect">
            <a:avLst/>
          </a:prstGeom>
          <a:noFill/>
        </p:spPr>
        <p:txBody>
          <a:bodyPr wrap="none" rtlCol="0">
            <a:spAutoFit/>
          </a:bodyPr>
          <a:lstStyle/>
          <a:p>
            <a:r>
              <a:rPr lang="en-US" sz="2000" b="1" dirty="0">
                <a:latin typeface="Alexandria" pitchFamily="2" charset="-78"/>
                <a:cs typeface="Alexandria" pitchFamily="2" charset="-78"/>
              </a:rPr>
              <a:t>PRL </a:t>
            </a:r>
            <a:r>
              <a:rPr lang="ar-BH" sz="2000" b="1" dirty="0">
                <a:latin typeface="Alexandria" pitchFamily="2" charset="-78"/>
                <a:cs typeface="Alexandria" pitchFamily="2" charset="-78"/>
              </a:rPr>
              <a:t>611</a:t>
            </a:r>
            <a:endParaRPr lang="en-US" sz="2000" b="1"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83734" y="2635679"/>
            <a:ext cx="5708264" cy="707886"/>
          </a:xfrm>
          <a:prstGeom prst="rect">
            <a:avLst/>
          </a:prstGeom>
          <a:noFill/>
        </p:spPr>
        <p:txBody>
          <a:bodyPr wrap="square" rtlCol="0">
            <a:spAutoFit/>
          </a:bodyPr>
          <a:lstStyle/>
          <a:p>
            <a:pPr algn="ctr"/>
            <a:r>
              <a:rPr lang="ar-BH" sz="2000" b="1" i="1" u="sng">
                <a:latin typeface="Alexandria" pitchFamily="2" charset="-78"/>
                <a:cs typeface="Alexandria" pitchFamily="2" charset="-78"/>
              </a:rPr>
              <a:t>نماذج ونظريات العلاقات العامة في عصر الذكاء الإصطناعي</a:t>
            </a:r>
            <a:endParaRPr lang="ar-BH" sz="2000" b="1" i="1" u="sng" dirty="0">
              <a:latin typeface="Alexandria" pitchFamily="2" charset="-78"/>
              <a:cs typeface="Alexandria" pitchFamily="2"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p:cNvSpPr txBox="1"/>
          <p:nvPr/>
        </p:nvSpPr>
        <p:spPr>
          <a:xfrm>
            <a:off x="6370224" y="4802552"/>
            <a:ext cx="1103187" cy="400110"/>
          </a:xfrm>
          <a:prstGeom prst="rect">
            <a:avLst/>
          </a:prstGeom>
          <a:noFill/>
        </p:spPr>
        <p:txBody>
          <a:bodyPr wrap="none" rtlCol="0">
            <a:spAutoFit/>
          </a:bodyPr>
          <a:lstStyle/>
          <a:p>
            <a:r>
              <a:rPr lang="en-US" sz="2000" dirty="0">
                <a:latin typeface="Alexandria" pitchFamily="2" charset="-78"/>
                <a:cs typeface="Alexandria" pitchFamily="2" charset="-78"/>
              </a:rPr>
              <a:t>PRL </a:t>
            </a:r>
            <a:r>
              <a:rPr lang="ar-BH" sz="2000" dirty="0">
                <a:latin typeface="Alexandria" pitchFamily="2" charset="-78"/>
                <a:cs typeface="Alexandria" pitchFamily="2" charset="-78"/>
              </a:rPr>
              <a:t>611</a:t>
            </a:r>
            <a:endParaRPr lang="en-US" sz="2000" dirty="0">
              <a:latin typeface="Alexandria" pitchFamily="2" charset="-78"/>
              <a:cs typeface="Alexandria" pitchFamily="2" charset="-78"/>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ar-EG" dirty="0">
                <a:solidFill>
                  <a:srgbClr val="00B0F0"/>
                </a:solidFill>
                <a:latin typeface="Alexandria" pitchFamily="2" charset="-78"/>
                <a:cs typeface="Alexandria" pitchFamily="2" charset="-78"/>
              </a:rPr>
              <a:t>إ</a:t>
            </a:r>
            <a:r>
              <a:rPr lang="ar-EG" b="1" dirty="0">
                <a:solidFill>
                  <a:srgbClr val="00B0F0"/>
                </a:solidFill>
                <a:latin typeface="Alexandria" pitchFamily="2" charset="-78"/>
                <a:cs typeface="Alexandria" pitchFamily="2" charset="-78"/>
              </a:rPr>
              <a:t>عداد / د.ميرهان محسن</a:t>
            </a:r>
            <a:r>
              <a:rPr lang="ar-EG" dirty="0">
                <a:solidFill>
                  <a:srgbClr val="00B0F0"/>
                </a:solidFill>
                <a:latin typeface="Alexandria" pitchFamily="2" charset="-78"/>
                <a:cs typeface="Alexandria" pitchFamily="2" charset="-78"/>
              </a:rPr>
              <a:t> </a:t>
            </a:r>
            <a:endParaRPr lang="en-US"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TextBox 35">
            <a:extLst>
              <a:ext uri="{FF2B5EF4-FFF2-40B4-BE49-F238E27FC236}">
                <a16:creationId xmlns:a16="http://schemas.microsoft.com/office/drawing/2014/main" id="{B4598575-E0CD-4B0E-BD87-942520C95E42}"/>
              </a:ext>
            </a:extLst>
          </p:cNvPr>
          <p:cNvSpPr txBox="1"/>
          <p:nvPr/>
        </p:nvSpPr>
        <p:spPr>
          <a:xfrm>
            <a:off x="457200" y="6349245"/>
            <a:ext cx="113665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lumMod val="65000"/>
                  </a:srgbClr>
                </a:solidFill>
                <a:effectLst/>
                <a:uLnTx/>
                <a:uFillTx/>
                <a:latin typeface="Noto Sans" panose="020B0502040504020204" pitchFamily="34"/>
                <a:ea typeface="Noto Sans" panose="020B0502040504020204" pitchFamily="34"/>
                <a:cs typeface="Noto Sans" panose="020B0502040504020204" pitchFamily="34"/>
              </a:rPr>
              <a:t>www.yourwebsite.com</a:t>
            </a:r>
          </a:p>
        </p:txBody>
      </p:sp>
      <p:sp>
        <p:nvSpPr>
          <p:cNvPr id="5" name="TextBox 4">
            <a:extLst>
              <a:ext uri="{FF2B5EF4-FFF2-40B4-BE49-F238E27FC236}">
                <a16:creationId xmlns:a16="http://schemas.microsoft.com/office/drawing/2014/main" id="{6699AC3C-FE44-4341-B799-F20DE8937C2B}"/>
              </a:ext>
            </a:extLst>
          </p:cNvPr>
          <p:cNvSpPr txBox="1"/>
          <p:nvPr/>
        </p:nvSpPr>
        <p:spPr>
          <a:xfrm>
            <a:off x="1202748" y="959874"/>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sng"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rPr>
              <a:t>محتوى المحاضرة</a:t>
            </a:r>
            <a:endParaRPr kumimoji="0" lang="en-US" sz="2000" b="1" i="0" u="sng"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grpSp>
        <p:nvGrpSpPr>
          <p:cNvPr id="4" name="Group 3">
            <a:extLst>
              <a:ext uri="{FF2B5EF4-FFF2-40B4-BE49-F238E27FC236}">
                <a16:creationId xmlns:a16="http://schemas.microsoft.com/office/drawing/2014/main" id="{34157836-DB83-41E4-956D-A15CCCBA447F}"/>
              </a:ext>
            </a:extLst>
          </p:cNvPr>
          <p:cNvGrpSpPr/>
          <p:nvPr/>
        </p:nvGrpSpPr>
        <p:grpSpPr>
          <a:xfrm>
            <a:off x="1305126" y="4118651"/>
            <a:ext cx="4105074" cy="1498990"/>
            <a:chOff x="4137226" y="4377856"/>
            <a:chExt cx="3565005" cy="1301781"/>
          </a:xfrm>
        </p:grpSpPr>
        <p:sp>
          <p:nvSpPr>
            <p:cNvPr id="2" name="Flowchart: Decision 1">
              <a:extLst>
                <a:ext uri="{FF2B5EF4-FFF2-40B4-BE49-F238E27FC236}">
                  <a16:creationId xmlns:a16="http://schemas.microsoft.com/office/drawing/2014/main" id="{5067CFC8-BFCB-4F86-91CA-635B922321BF}"/>
                </a:ext>
              </a:extLst>
            </p:cNvPr>
            <p:cNvSpPr/>
            <p:nvPr/>
          </p:nvSpPr>
          <p:spPr>
            <a:xfrm>
              <a:off x="4137226" y="4377856"/>
              <a:ext cx="3565002" cy="587495"/>
            </a:xfrm>
            <a:prstGeom prst="flowChartDecision">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Parallelogram 13">
              <a:extLst>
                <a:ext uri="{FF2B5EF4-FFF2-40B4-BE49-F238E27FC236}">
                  <a16:creationId xmlns:a16="http://schemas.microsoft.com/office/drawing/2014/main" id="{823E8CAE-4C42-4CD6-9AE9-662BABD48BE3}"/>
                </a:ext>
              </a:extLst>
            </p:cNvPr>
            <p:cNvSpPr/>
            <p:nvPr/>
          </p:nvSpPr>
          <p:spPr>
            <a:xfrm rot="5400000">
              <a:off x="4524461" y="4284371"/>
              <a:ext cx="1008031" cy="1782501"/>
            </a:xfrm>
            <a:prstGeom prst="parallelogram">
              <a:avLst>
                <a:gd name="adj" fmla="val 2913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Parallelogram 14">
              <a:extLst>
                <a:ext uri="{FF2B5EF4-FFF2-40B4-BE49-F238E27FC236}">
                  <a16:creationId xmlns:a16="http://schemas.microsoft.com/office/drawing/2014/main" id="{CF1AAEA3-6A56-4C71-8028-DD1A9457CF86}"/>
                </a:ext>
              </a:extLst>
            </p:cNvPr>
            <p:cNvSpPr/>
            <p:nvPr/>
          </p:nvSpPr>
          <p:spPr>
            <a:xfrm rot="5400000" flipV="1">
              <a:off x="6306965" y="4284371"/>
              <a:ext cx="1008032" cy="1782500"/>
            </a:xfrm>
            <a:prstGeom prst="parallelogram">
              <a:avLst>
                <a:gd name="adj" fmla="val 2917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2" name="Group 21">
            <a:extLst>
              <a:ext uri="{FF2B5EF4-FFF2-40B4-BE49-F238E27FC236}">
                <a16:creationId xmlns:a16="http://schemas.microsoft.com/office/drawing/2014/main" id="{6F1D9846-746B-4E8E-B35C-FB7BFF440607}"/>
              </a:ext>
            </a:extLst>
          </p:cNvPr>
          <p:cNvGrpSpPr/>
          <p:nvPr/>
        </p:nvGrpSpPr>
        <p:grpSpPr>
          <a:xfrm>
            <a:off x="1838533" y="3435347"/>
            <a:ext cx="3038262" cy="1109437"/>
            <a:chOff x="4137226" y="4377856"/>
            <a:chExt cx="3565005" cy="1301781"/>
          </a:xfrm>
        </p:grpSpPr>
        <p:sp>
          <p:nvSpPr>
            <p:cNvPr id="23" name="Flowchart: Decision 22">
              <a:extLst>
                <a:ext uri="{FF2B5EF4-FFF2-40B4-BE49-F238E27FC236}">
                  <a16:creationId xmlns:a16="http://schemas.microsoft.com/office/drawing/2014/main" id="{58F2C9E4-EB3E-4E43-9C97-CAC085E60C51}"/>
                </a:ext>
              </a:extLst>
            </p:cNvPr>
            <p:cNvSpPr/>
            <p:nvPr/>
          </p:nvSpPr>
          <p:spPr>
            <a:xfrm>
              <a:off x="4137226" y="4377856"/>
              <a:ext cx="3565002" cy="587495"/>
            </a:xfrm>
            <a:prstGeom prst="flowChartDecision">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4" name="Parallelogram 23">
              <a:extLst>
                <a:ext uri="{FF2B5EF4-FFF2-40B4-BE49-F238E27FC236}">
                  <a16:creationId xmlns:a16="http://schemas.microsoft.com/office/drawing/2014/main" id="{597E1619-36C7-483B-840B-D1FA11853C3C}"/>
                </a:ext>
              </a:extLst>
            </p:cNvPr>
            <p:cNvSpPr/>
            <p:nvPr/>
          </p:nvSpPr>
          <p:spPr>
            <a:xfrm rot="5400000">
              <a:off x="4524461" y="4284371"/>
              <a:ext cx="1008031" cy="1782501"/>
            </a:xfrm>
            <a:prstGeom prst="parallelogram">
              <a:avLst>
                <a:gd name="adj" fmla="val 29132"/>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5" name="Parallelogram 24">
              <a:extLst>
                <a:ext uri="{FF2B5EF4-FFF2-40B4-BE49-F238E27FC236}">
                  <a16:creationId xmlns:a16="http://schemas.microsoft.com/office/drawing/2014/main" id="{62C452ED-CED1-44FB-B720-28DE4619F21B}"/>
                </a:ext>
              </a:extLst>
            </p:cNvPr>
            <p:cNvSpPr/>
            <p:nvPr/>
          </p:nvSpPr>
          <p:spPr>
            <a:xfrm rot="5400000" flipV="1">
              <a:off x="6306965" y="4284371"/>
              <a:ext cx="1008032" cy="1782500"/>
            </a:xfrm>
            <a:prstGeom prst="parallelogram">
              <a:avLst>
                <a:gd name="adj" fmla="val 2917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6" name="Group 25">
            <a:extLst>
              <a:ext uri="{FF2B5EF4-FFF2-40B4-BE49-F238E27FC236}">
                <a16:creationId xmlns:a16="http://schemas.microsoft.com/office/drawing/2014/main" id="{26956502-1750-4934-A5D2-F85268575FA9}"/>
              </a:ext>
            </a:extLst>
          </p:cNvPr>
          <p:cNvGrpSpPr/>
          <p:nvPr/>
        </p:nvGrpSpPr>
        <p:grpSpPr>
          <a:xfrm>
            <a:off x="2160261" y="2764634"/>
            <a:ext cx="2394806" cy="874475"/>
            <a:chOff x="4137226" y="4377856"/>
            <a:chExt cx="3565005" cy="1301781"/>
          </a:xfrm>
        </p:grpSpPr>
        <p:sp>
          <p:nvSpPr>
            <p:cNvPr id="27" name="Flowchart: Decision 26">
              <a:extLst>
                <a:ext uri="{FF2B5EF4-FFF2-40B4-BE49-F238E27FC236}">
                  <a16:creationId xmlns:a16="http://schemas.microsoft.com/office/drawing/2014/main" id="{37D70F86-AA74-46B5-B452-B1099CA8C04F}"/>
                </a:ext>
              </a:extLst>
            </p:cNvPr>
            <p:cNvSpPr/>
            <p:nvPr/>
          </p:nvSpPr>
          <p:spPr>
            <a:xfrm>
              <a:off x="4137226" y="4377856"/>
              <a:ext cx="3565002" cy="587495"/>
            </a:xfrm>
            <a:prstGeom prst="flowChartDecision">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Parallelogram 27">
              <a:extLst>
                <a:ext uri="{FF2B5EF4-FFF2-40B4-BE49-F238E27FC236}">
                  <a16:creationId xmlns:a16="http://schemas.microsoft.com/office/drawing/2014/main" id="{F5DE0881-6230-4217-AA2B-ED3E4F6FAE3D}"/>
                </a:ext>
              </a:extLst>
            </p:cNvPr>
            <p:cNvSpPr/>
            <p:nvPr/>
          </p:nvSpPr>
          <p:spPr>
            <a:xfrm rot="5400000">
              <a:off x="4524461" y="4284371"/>
              <a:ext cx="1008031" cy="1782501"/>
            </a:xfrm>
            <a:prstGeom prst="parallelogram">
              <a:avLst>
                <a:gd name="adj" fmla="val 29132"/>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9" name="Parallelogram 28">
              <a:extLst>
                <a:ext uri="{FF2B5EF4-FFF2-40B4-BE49-F238E27FC236}">
                  <a16:creationId xmlns:a16="http://schemas.microsoft.com/office/drawing/2014/main" id="{5D7597C3-7616-45E3-9921-E80728A2E2E3}"/>
                </a:ext>
              </a:extLst>
            </p:cNvPr>
            <p:cNvSpPr/>
            <p:nvPr/>
          </p:nvSpPr>
          <p:spPr>
            <a:xfrm rot="5400000" flipV="1">
              <a:off x="6306965" y="4284371"/>
              <a:ext cx="1008032" cy="1782500"/>
            </a:xfrm>
            <a:prstGeom prst="parallelogram">
              <a:avLst>
                <a:gd name="adj" fmla="val 2917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30" name="Group 29">
            <a:extLst>
              <a:ext uri="{FF2B5EF4-FFF2-40B4-BE49-F238E27FC236}">
                <a16:creationId xmlns:a16="http://schemas.microsoft.com/office/drawing/2014/main" id="{FCADD52A-5E48-41AF-8C6F-BBE579259625}"/>
              </a:ext>
            </a:extLst>
          </p:cNvPr>
          <p:cNvGrpSpPr/>
          <p:nvPr/>
        </p:nvGrpSpPr>
        <p:grpSpPr>
          <a:xfrm>
            <a:off x="2426338" y="2208076"/>
            <a:ext cx="1862651" cy="680156"/>
            <a:chOff x="4137226" y="4377856"/>
            <a:chExt cx="3565005" cy="1301781"/>
          </a:xfrm>
        </p:grpSpPr>
        <p:sp>
          <p:nvSpPr>
            <p:cNvPr id="31" name="Flowchart: Decision 30">
              <a:extLst>
                <a:ext uri="{FF2B5EF4-FFF2-40B4-BE49-F238E27FC236}">
                  <a16:creationId xmlns:a16="http://schemas.microsoft.com/office/drawing/2014/main" id="{B08E9880-039A-40D3-AB88-0F3B7B9AE611}"/>
                </a:ext>
              </a:extLst>
            </p:cNvPr>
            <p:cNvSpPr/>
            <p:nvPr/>
          </p:nvSpPr>
          <p:spPr>
            <a:xfrm>
              <a:off x="4137226" y="4377856"/>
              <a:ext cx="3565002" cy="587495"/>
            </a:xfrm>
            <a:prstGeom prst="flowChartDecision">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2" name="Parallelogram 31">
              <a:extLst>
                <a:ext uri="{FF2B5EF4-FFF2-40B4-BE49-F238E27FC236}">
                  <a16:creationId xmlns:a16="http://schemas.microsoft.com/office/drawing/2014/main" id="{3C20715F-64C0-4FE4-8D05-2E338AA5471C}"/>
                </a:ext>
              </a:extLst>
            </p:cNvPr>
            <p:cNvSpPr/>
            <p:nvPr/>
          </p:nvSpPr>
          <p:spPr>
            <a:xfrm rot="5400000">
              <a:off x="4524461" y="4284371"/>
              <a:ext cx="1008031" cy="1782501"/>
            </a:xfrm>
            <a:prstGeom prst="parallelogram">
              <a:avLst>
                <a:gd name="adj" fmla="val 29132"/>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3" name="Parallelogram 32">
              <a:extLst>
                <a:ext uri="{FF2B5EF4-FFF2-40B4-BE49-F238E27FC236}">
                  <a16:creationId xmlns:a16="http://schemas.microsoft.com/office/drawing/2014/main" id="{6F8F47A8-C5DD-4AC0-9BB7-8167FDC6D44D}"/>
                </a:ext>
              </a:extLst>
            </p:cNvPr>
            <p:cNvSpPr/>
            <p:nvPr/>
          </p:nvSpPr>
          <p:spPr>
            <a:xfrm rot="5400000" flipV="1">
              <a:off x="6306965" y="4284371"/>
              <a:ext cx="1008032" cy="1782500"/>
            </a:xfrm>
            <a:prstGeom prst="parallelogram">
              <a:avLst>
                <a:gd name="adj" fmla="val 29179"/>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40" name="TextBox 39">
            <a:extLst>
              <a:ext uri="{FF2B5EF4-FFF2-40B4-BE49-F238E27FC236}">
                <a16:creationId xmlns:a16="http://schemas.microsoft.com/office/drawing/2014/main" id="{F381B375-2743-4386-80B8-1FA1E80F7E9D}"/>
              </a:ext>
            </a:extLst>
          </p:cNvPr>
          <p:cNvSpPr txBox="1"/>
          <p:nvPr/>
        </p:nvSpPr>
        <p:spPr>
          <a:xfrm>
            <a:off x="7478723" y="1542598"/>
            <a:ext cx="3397727" cy="32316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282F39"/>
                </a:solidFill>
                <a:effectLst/>
                <a:uLnTx/>
                <a:uFillTx/>
                <a:latin typeface="Open Sans" panose="020B0606030504020204" pitchFamily="34" charset="0"/>
                <a:ea typeface="+mn-ea"/>
                <a:cs typeface="+mn-cs"/>
              </a:rPr>
              <a:t>. </a:t>
            </a:r>
            <a:endParaRPr kumimoji="0" lang="en-GB" sz="1500" b="0"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42" name="Oval 41">
            <a:extLst>
              <a:ext uri="{FF2B5EF4-FFF2-40B4-BE49-F238E27FC236}">
                <a16:creationId xmlns:a16="http://schemas.microsoft.com/office/drawing/2014/main" id="{1DC9CB7D-F47F-41EA-B7FF-319D97A7F478}"/>
              </a:ext>
            </a:extLst>
          </p:cNvPr>
          <p:cNvSpPr/>
          <p:nvPr/>
        </p:nvSpPr>
        <p:spPr>
          <a:xfrm>
            <a:off x="6615442" y="2481770"/>
            <a:ext cx="506366" cy="5063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1" i="0" u="none" strike="noStrike" kern="1200" cap="none" spc="0" normalizeH="0" baseline="0" noProof="0" dirty="0">
                <a:ln>
                  <a:noFill/>
                </a:ln>
                <a:solidFill>
                  <a:srgbClr val="FFFFFF"/>
                </a:solidFill>
                <a:effectLst/>
                <a:uLnTx/>
                <a:uFillTx/>
                <a:latin typeface="Calibri" panose="020F0502020204030204"/>
                <a:ea typeface="+mn-ea"/>
                <a:cs typeface="Arial" panose="020B0604020202020204" pitchFamily="34" charset="0"/>
              </a:rPr>
              <a:t>1</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3" name="Oval 42">
            <a:extLst>
              <a:ext uri="{FF2B5EF4-FFF2-40B4-BE49-F238E27FC236}">
                <a16:creationId xmlns:a16="http://schemas.microsoft.com/office/drawing/2014/main" id="{5CBEA206-30A3-4EC0-B498-D8EF0D8F27C0}"/>
              </a:ext>
            </a:extLst>
          </p:cNvPr>
          <p:cNvSpPr/>
          <p:nvPr/>
        </p:nvSpPr>
        <p:spPr>
          <a:xfrm>
            <a:off x="6615442" y="3352410"/>
            <a:ext cx="506366" cy="5063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1" i="0" u="none" strike="noStrike" kern="1200" cap="none" spc="0" normalizeH="0" baseline="0" noProof="0" dirty="0">
                <a:ln>
                  <a:noFill/>
                </a:ln>
                <a:solidFill>
                  <a:srgbClr val="FFFFFF"/>
                </a:solidFill>
                <a:effectLst/>
                <a:uLnTx/>
                <a:uFillTx/>
                <a:latin typeface="Calibri" panose="020F0502020204030204"/>
                <a:ea typeface="+mn-ea"/>
                <a:cs typeface="Arial" panose="020B0604020202020204" pitchFamily="34" charset="0"/>
              </a:rPr>
              <a:t>2</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4" name="TextBox 43">
            <a:extLst>
              <a:ext uri="{FF2B5EF4-FFF2-40B4-BE49-F238E27FC236}">
                <a16:creationId xmlns:a16="http://schemas.microsoft.com/office/drawing/2014/main" id="{86F59546-50F5-4584-ACAB-55B35DAFCB48}"/>
              </a:ext>
            </a:extLst>
          </p:cNvPr>
          <p:cNvSpPr txBox="1"/>
          <p:nvPr/>
        </p:nvSpPr>
        <p:spPr>
          <a:xfrm>
            <a:off x="7478723" y="2382622"/>
            <a:ext cx="4033560"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نموذج محفزات الذكاء الإصطناعي وخبرة العملاء</a:t>
            </a:r>
            <a:endParaRPr kumimoji="0" lang="en-GB" sz="16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5" name="TextBox 44">
            <a:extLst>
              <a:ext uri="{FF2B5EF4-FFF2-40B4-BE49-F238E27FC236}">
                <a16:creationId xmlns:a16="http://schemas.microsoft.com/office/drawing/2014/main" id="{B94A5F2C-56AA-40D0-9AE7-3D587E057123}"/>
              </a:ext>
            </a:extLst>
          </p:cNvPr>
          <p:cNvSpPr txBox="1"/>
          <p:nvPr/>
        </p:nvSpPr>
        <p:spPr>
          <a:xfrm>
            <a:off x="7478723" y="3224753"/>
            <a:ext cx="4105071"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نموذج أدوات الذكاء الإصطناعي لدعم خبرات العملاء</a:t>
            </a:r>
            <a:r>
              <a:rPr kumimoji="0" lang="en-US"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 </a:t>
            </a:r>
            <a:endParaRPr kumimoji="0" lang="en-GB" sz="16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6" name="Oval 45">
            <a:extLst>
              <a:ext uri="{FF2B5EF4-FFF2-40B4-BE49-F238E27FC236}">
                <a16:creationId xmlns:a16="http://schemas.microsoft.com/office/drawing/2014/main" id="{65935268-297F-46AB-A09D-CDD5F6F2F7A5}"/>
              </a:ext>
            </a:extLst>
          </p:cNvPr>
          <p:cNvSpPr/>
          <p:nvPr/>
        </p:nvSpPr>
        <p:spPr>
          <a:xfrm>
            <a:off x="6615442" y="4149549"/>
            <a:ext cx="506366" cy="50636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1" i="0" u="none" strike="noStrike" kern="1200" cap="none" spc="0" normalizeH="0" baseline="0" noProof="0" dirty="0">
                <a:ln>
                  <a:noFill/>
                </a:ln>
                <a:solidFill>
                  <a:srgbClr val="FFFFFF"/>
                </a:solidFill>
                <a:effectLst/>
                <a:uLnTx/>
                <a:uFillTx/>
                <a:latin typeface="Calibri" panose="020F0502020204030204"/>
                <a:ea typeface="+mn-ea"/>
                <a:cs typeface="Arial" panose="020B0604020202020204" pitchFamily="34" charset="0"/>
              </a:rPr>
              <a:t>3</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7" name="TextBox 46">
            <a:extLst>
              <a:ext uri="{FF2B5EF4-FFF2-40B4-BE49-F238E27FC236}">
                <a16:creationId xmlns:a16="http://schemas.microsoft.com/office/drawing/2014/main" id="{7EC3E097-A0DB-4CE0-A60B-A7EC9A8A34C0}"/>
              </a:ext>
            </a:extLst>
          </p:cNvPr>
          <p:cNvSpPr txBox="1"/>
          <p:nvPr/>
        </p:nvSpPr>
        <p:spPr>
          <a:xfrm>
            <a:off x="7478723" y="4010317"/>
            <a:ext cx="4105071"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نموذج </a:t>
            </a:r>
            <a:r>
              <a:rPr kumimoji="0" lang="en-US"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Rauschunbel </a:t>
            </a:r>
            <a:r>
              <a:rPr kumimoji="0" lang="ar-BH"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 للتأثير تطبيقات الواقع المعزز على المستخدم </a:t>
            </a:r>
            <a:r>
              <a:rPr kumimoji="0" lang="en-US"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 </a:t>
            </a:r>
            <a:endParaRPr kumimoji="0" lang="en-GB" sz="16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8" name="Oval 47">
            <a:extLst>
              <a:ext uri="{FF2B5EF4-FFF2-40B4-BE49-F238E27FC236}">
                <a16:creationId xmlns:a16="http://schemas.microsoft.com/office/drawing/2014/main" id="{282F2B23-94CC-4073-BC84-B3F0BF4D1110}"/>
              </a:ext>
            </a:extLst>
          </p:cNvPr>
          <p:cNvSpPr/>
          <p:nvPr/>
        </p:nvSpPr>
        <p:spPr>
          <a:xfrm>
            <a:off x="6615442" y="4987749"/>
            <a:ext cx="506366" cy="5063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1" i="0" u="none" strike="noStrike" kern="1200" cap="none" spc="0" normalizeH="0" baseline="0" noProof="0" dirty="0">
                <a:ln>
                  <a:noFill/>
                </a:ln>
                <a:solidFill>
                  <a:srgbClr val="FFFFFF"/>
                </a:solidFill>
                <a:effectLst/>
                <a:uLnTx/>
                <a:uFillTx/>
                <a:latin typeface="Calibri" panose="020F0502020204030204"/>
                <a:ea typeface="+mn-ea"/>
                <a:cs typeface="Arial" panose="020B0604020202020204" pitchFamily="34" charset="0"/>
              </a:rPr>
              <a:t>4</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9" name="TextBox 48">
            <a:extLst>
              <a:ext uri="{FF2B5EF4-FFF2-40B4-BE49-F238E27FC236}">
                <a16:creationId xmlns:a16="http://schemas.microsoft.com/office/drawing/2014/main" id="{A30B8A6C-97BE-4A44-AA7D-66F2A443C897}"/>
              </a:ext>
            </a:extLst>
          </p:cNvPr>
          <p:cNvSpPr txBox="1"/>
          <p:nvPr/>
        </p:nvSpPr>
        <p:spPr>
          <a:xfrm>
            <a:off x="7478723" y="4848517"/>
            <a:ext cx="3855584"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500" b="1" i="0" u="none" strike="noStrike" kern="1200" cap="none" spc="0" normalizeH="0" baseline="0" noProof="0" dirty="0">
                <a:ln>
                  <a:noFill/>
                </a:ln>
                <a:solidFill>
                  <a:srgbClr val="282F39"/>
                </a:solidFill>
                <a:effectLst/>
                <a:uLnTx/>
                <a:uFillTx/>
                <a:latin typeface="Open Sans" panose="020B0606030504020204" pitchFamily="34" charset="0"/>
                <a:ea typeface="+mn-ea"/>
                <a:cs typeface="Arial" panose="020B0604020202020204" pitchFamily="34" charset="0"/>
              </a:rPr>
              <a:t>ن</a:t>
            </a:r>
            <a:r>
              <a:rPr kumimoji="0" lang="ar-BH"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ظرية البيئة الإعلامية في ظل الذكاء الإصطناعي </a:t>
            </a:r>
            <a:endParaRPr kumimoji="0" lang="en-GB" sz="16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Tree>
    <p:extLst>
      <p:ext uri="{BB962C8B-B14F-4D97-AF65-F5344CB8AC3E}">
        <p14:creationId xmlns:p14="http://schemas.microsoft.com/office/powerpoint/2010/main" val="1899543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406615" y="2210104"/>
            <a:ext cx="6812265"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لاشك أن تعزيز تجارب العملاء مع المنظمات ،هو حجر الزاوية في بناء الثقة والولاء مع العملاء ، حيث يسهم الذكاء الإصطناعي بقدرته الكبيره في معالجة بيانات العملاء ، وكذلك سرعة الإستجابة لطلباتهم من خلال تحويل البيانات إلى  معلومات تركز على تحقيق الهدف المطلوب للعميل ؛ ومن ثم فالذكاء الإصطناعي يعزز من العلاقة بين المنظمة وعملائها ، الأمر الذي جعل بعض الباحثين يحكمون على المنشآت الراغبة في الدخول لعالم الأعمال في ظل التقدم التكنولوجي بمدى قدرتها على تطبيق تقنيات الذكاء الإصطناعي.</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F4BC212-DB79-3935-55E2-B09C836192C6}"/>
              </a:ext>
            </a:extLst>
          </p:cNvPr>
          <p:cNvPicPr>
            <a:picLocks noChangeAspect="1"/>
          </p:cNvPicPr>
          <p:nvPr/>
        </p:nvPicPr>
        <p:blipFill>
          <a:blip r:embed="rId3"/>
          <a:stretch>
            <a:fillRect/>
          </a:stretch>
        </p:blipFill>
        <p:spPr>
          <a:xfrm>
            <a:off x="1145722" y="879545"/>
            <a:ext cx="7523116" cy="792549"/>
          </a:xfrm>
          <a:prstGeom prst="rect">
            <a:avLst/>
          </a:prstGeom>
        </p:spPr>
      </p:pic>
      <p:pic>
        <p:nvPicPr>
          <p:cNvPr id="5" name="Picture 4">
            <a:extLst>
              <a:ext uri="{FF2B5EF4-FFF2-40B4-BE49-F238E27FC236}">
                <a16:creationId xmlns:a16="http://schemas.microsoft.com/office/drawing/2014/main" id="{96ED83FF-76E9-BDD9-CC90-6CDF71D35AEF}"/>
              </a:ext>
            </a:extLst>
          </p:cNvPr>
          <p:cNvPicPr>
            <a:picLocks noChangeAspect="1"/>
          </p:cNvPicPr>
          <p:nvPr/>
        </p:nvPicPr>
        <p:blipFill>
          <a:blip r:embed="rId4"/>
          <a:stretch>
            <a:fillRect/>
          </a:stretch>
        </p:blipFill>
        <p:spPr>
          <a:xfrm>
            <a:off x="689640" y="1922219"/>
            <a:ext cx="3716975" cy="4370412"/>
          </a:xfrm>
          <a:prstGeom prst="rect">
            <a:avLst/>
          </a:prstGeom>
        </p:spPr>
      </p:pic>
    </p:spTree>
    <p:extLst>
      <p:ext uri="{BB962C8B-B14F-4D97-AF65-F5344CB8AC3E}">
        <p14:creationId xmlns:p14="http://schemas.microsoft.com/office/powerpoint/2010/main" val="3964658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406615" y="2210104"/>
            <a:ext cx="6812265" cy="152798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 هذا المنطلق تنوعت وتعددت النماذج الداعمة لتوظيف الذكاء الإصطناعي في تعزيز تجارب وخبرات العملاء التي من شأنها خلق نوع من الإبهار في تجربة العميل مع الخدمة أو المنتج ، وفيما يلي سنتطرق لعدد من النماذج الخاصة بهذا الإطار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6250DDF7-921A-662B-BE63-8EC783836ABF}"/>
              </a:ext>
            </a:extLst>
          </p:cNvPr>
          <p:cNvPicPr>
            <a:picLocks noChangeAspect="1"/>
          </p:cNvPicPr>
          <p:nvPr/>
        </p:nvPicPr>
        <p:blipFill>
          <a:blip r:embed="rId3"/>
          <a:stretch>
            <a:fillRect/>
          </a:stretch>
        </p:blipFill>
        <p:spPr>
          <a:xfrm>
            <a:off x="1249167" y="2455100"/>
            <a:ext cx="2778983" cy="3304650"/>
          </a:xfrm>
          <a:prstGeom prst="rect">
            <a:avLst/>
          </a:prstGeom>
        </p:spPr>
      </p:pic>
    </p:spTree>
    <p:extLst>
      <p:ext uri="{BB962C8B-B14F-4D97-AF65-F5344CB8AC3E}">
        <p14:creationId xmlns:p14="http://schemas.microsoft.com/office/powerpoint/2010/main" val="1275520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22960" y="2214517"/>
            <a:ext cx="10395920"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إن الإهتمام بالتكنولوجيا يعد من القوى الدافعة وراء تحقيق التقدم لمنشآت الأعمال ،وهذا يتطلب من تلك المنشآت الإهتمام بتقديم خدمات تتواكب مع التطورات التكنولوجية الحديثة ،ومن ثم ظهر ما  يعرف بالخدمات الذكية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SMART SERVICES،</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حيث انه في ظل التقدم التكنولوجي وظهور الإعتماد على الذكاء الإصطناعي بما يحتويه من تطبيقات تكنولوجية ،أصبحت الخدمات الذكية ذات اهمية كبيرة لدى منظمات الأعمال التي ترغب في تحقيق ميزة تنافسية ،لاسيما في ظل التحول الرقمي ،فالخدمات الذكية تستهدف جمع وتحليل المعلومات المتعلقة بالعملاء من خلال تقنيات متصلة ومتزامنة لإثراء تجربة العميل ، كما أن ظهور إنترنت الأشياء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Internet of things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والذي يتيح الترابط بين الأجهزة وبعضها البعض بما تشملة من أدوات ذكاء إصطناعي تعزز من العلاقة مع العميل ، ومن هذا المنطلق،  فلابد من الإعتماد على الخدمات الذكية بما تشمله من أدوات تتعلق بالذكاء الإصطناعي حتى تتعزز  خبرة العملاء بشكل إيجابي وتتوطد العلاقة مع المنشأة من خلال </a:t>
            </a: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عوامل أساسية هي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9158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42416" y="2214517"/>
            <a:ext cx="10176464"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إستخدام الذكاء الإصطناعي يساهم في شعور العميل بمتعة التسوق عند قيامه بالتحدث مع المساعد الإفتراضي أثناء تعاملاته الإفتراضية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إستخدام الذكاء الإصطناعي يساعد العميل بشكل فعال في تحديد المنتجات التي يريد شراؤها بالفعل والتعرف على المقترحات التي يمكنها أن تحقق له المنفعه التي يريدها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إستخدام الذكاء الإصطناعي يساعد المنشآت في التعرف على رغبات العميل ومن ثم وضع الإستراتيجيات التسويقية التي تتناسب مع إحتياجات كل عميل وتحقق له المنفعه التييريدها وبالتالي تعزيز العلاقة بشكل طويل الآجل مع العملاء.</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0509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73121" y="19222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3722750" y="2214517"/>
            <a:ext cx="7496129" cy="152798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إن إستخدام المنشآت لتقنية الذكاء الإصطناعي من خلال العديد من الأدوات التكنولوجية والتي منها تقنين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catboats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يؤدي لفهم وتحليل البيانات والمعلومات التي يحتاجها العميل بالشكل الذي يساهم في تزويده بالمعلومات التي يريدها حول المنتجات أو الخدمات المعروضة ومن ثم تقديم المنتج أو الخدمة بفاعلية ؛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37F80EA-298A-3F97-B949-F80CEE3482F0}"/>
              </a:ext>
            </a:extLst>
          </p:cNvPr>
          <p:cNvPicPr>
            <a:picLocks noChangeAspect="1"/>
          </p:cNvPicPr>
          <p:nvPr/>
        </p:nvPicPr>
        <p:blipFill>
          <a:blip r:embed="rId3"/>
          <a:stretch>
            <a:fillRect/>
          </a:stretch>
        </p:blipFill>
        <p:spPr>
          <a:xfrm>
            <a:off x="689640" y="1968857"/>
            <a:ext cx="2785080" cy="4323773"/>
          </a:xfrm>
          <a:prstGeom prst="rect">
            <a:avLst/>
          </a:prstGeom>
        </p:spPr>
      </p:pic>
    </p:spTree>
    <p:extLst>
      <p:ext uri="{BB962C8B-B14F-4D97-AF65-F5344CB8AC3E}">
        <p14:creationId xmlns:p14="http://schemas.microsoft.com/office/powerpoint/2010/main" val="2413875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42416" y="2214517"/>
            <a:ext cx="10176464"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 كل هذه العوامل تعزز من ولاء العميل  تجاه المنشأة التي يتعامل معها ، وبالتبعية فإن ذلك الامر يعود على المنشأة بالعديد من المميزات والتي منها على سبيل المثال الحصه السوقية ،زيادة الإيرادات ،تحسين السمعة التنظيمية ، تحقيق الميزة التنافسية ، وذلك لقدرتها على خلق منتجات وخدمات مناسبة لظروف كل عميل ، الأمر الذي يعني ضرورة الإهتمام بجاهزية التكنولوجيا لدى منشآت الأعمال التي ترغب في المحافظة على عملائها وجذب عملاء جدد.</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وحظيت الجاهزية التكنولوجية بإهتمام كبير لقدرتها  على التأثير في سلوكيات العملاء نحو التعامل مع الخدمات الذكية بالشكل الذي يزيد من رضاه نحو ما تقدمه المنشأة ، الأمر الذي يعني أن إهتمام المنشآت بالتكنولوجيا سوف ينعكس على إستجابة العملاء للخدمات التي تقدمها ، ومن ثم التأثير على مستوى رضاه ،وولاءه لتلك المنشآت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828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77824" y="2214517"/>
            <a:ext cx="10341056"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وشخصية العميل تلعب دوراً رئيسياً في مدى تبنيه للخدمات الإلكترونية فالعميل الذي لديه قبول نحو التكنولوجيا يكون أكثر إستجابة للمنشآت التي تقدم الخدمات الذكية ومن ثم يجب على المنشآت ان تتعرف على مدى قبول عملائها للخدمات الذكية لأن ذلك سوف ينعكس على مستوى التكنولوجيا التي تسعى المنشأة لتحقيقة في تعاملاتهم معهم ، فالعملاء الذين لديهم توجه نحو الإبتكار والتفاؤل يكونوا أكثر إستجابة نحو الخدمات التكنولوجية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والشركات من خلال توظيفها للتكنولوجيا تلجأ لتوظيف تقنيات الذكاء الإصطناعي لتقديم خدمات وسلوكيات ماهرة تساعد منظمات الأعمال في المحافظة على عملائها الحاليين وجذب عملاء جدد من خلال تسهيل عمليات الشراء بقدرات فائقة عبر وسائل الكترونية متمثلة في الروبوتات الذكية خاصة وأن إستخدام هذه التقنيات يحقق العديد من </a:t>
            </a: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المزايا في خدمة العملاء منها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00A0F89-0EF7-12C7-FB66-0C39B511249B}"/>
              </a:ext>
            </a:extLst>
          </p:cNvPr>
          <p:cNvPicPr>
            <a:picLocks noChangeAspect="1"/>
          </p:cNvPicPr>
          <p:nvPr/>
        </p:nvPicPr>
        <p:blipFill>
          <a:blip r:embed="rId3"/>
          <a:stretch>
            <a:fillRect/>
          </a:stretch>
        </p:blipFill>
        <p:spPr>
          <a:xfrm>
            <a:off x="689640" y="4992624"/>
            <a:ext cx="1724376" cy="1335105"/>
          </a:xfrm>
          <a:prstGeom prst="rect">
            <a:avLst/>
          </a:prstGeom>
        </p:spPr>
      </p:pic>
    </p:spTree>
    <p:extLst>
      <p:ext uri="{BB962C8B-B14F-4D97-AF65-F5344CB8AC3E}">
        <p14:creationId xmlns:p14="http://schemas.microsoft.com/office/powerpoint/2010/main" val="927227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89640" y="2050772"/>
            <a:ext cx="10529240"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القدرة على الإبتكارات الجديده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خلال تحليل البيانات الضخمة التي تؤدي إلى تحقيق قيمة مضافة للعميل.</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القدرة على تحقيق وفورات في تكاليف الخدمات المقدمة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،بالإضافة إلى تقديمها بشكل أكثر كفاءة مما يحقق ميزة تنافسية.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الخدمات التي قدمها الروبوتات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تكون ذات جودة عاليه ،بالإضافة  إلى  القدرة على إختيار الخدمة على حسب التكلفة المطلوبة.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قدرة الروبوتات على تسجيل تصفح العملاء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وكل ما يبحث عنه العميل ، وردود أفعاله وكل شئ بكافة التفاصيل ، وذلك للإستفادة من هذه البيانات في تطوير الخدمة بشكل يحقق رضا كافة الأطراف.</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يحتوى الذكاء الإصطناعي على مجموعة من المحفزات التي تؤثر على السلوك الإنساني وتوثر على التعاملات مع المنشأة التي تسعى نحو توفير تلك المحفزات وهناك محفزات من شأنها تحقيق المتعه للعميل وهو ما يتعلق بالمشاعر الإيجابية للعميل والشغف للعميل من استخدام تقنيات الذكاء الإصطناعي ،والمحفزات الأخرى تتمثل في المنافع التي يحقهها العميل مثل سهوله الإستخدام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5895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69264" y="2214517"/>
            <a:ext cx="10249616"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فإستخدام المحفزات يساهم في زيادة متعة العميل ويسهل عملية الشراء ، بالإضافة إلى السهولة في التنبؤ بما يدور في عقله عند البحث عبر المواقع الإلكترونية ،وأيضاً محاولة تقديم مقترحات تزيد من متعة الشراء لديه وتقديم الحلول لكافة المشاكل التي يتعرض لها ومن ثم تعزيز خبرة العميل ، فخبرة العميل قد تنشأ عند شعور العميل بالمتعة نتيجة تفاعله مع التكنولوجيا الذكية ،فالخدمات الذكية تعتمد بشكل فعال على إستخدام المنظمات لتقنيات الذكاء الإصطناعي ، فتجربة العملاء الذكية هي حالة عاطفية يشعر بها العميل في </a:t>
            </a: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حال إستخدام تقنية الذكاء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الإصطناعي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52D2A4A-0572-118E-1860-040582871BAB}"/>
              </a:ext>
            </a:extLst>
          </p:cNvPr>
          <p:cNvPicPr>
            <a:picLocks noChangeAspect="1"/>
          </p:cNvPicPr>
          <p:nvPr/>
        </p:nvPicPr>
        <p:blipFill>
          <a:blip r:embed="rId3"/>
          <a:stretch>
            <a:fillRect/>
          </a:stretch>
        </p:blipFill>
        <p:spPr>
          <a:xfrm>
            <a:off x="685784" y="4369440"/>
            <a:ext cx="3959368" cy="1885950"/>
          </a:xfrm>
          <a:prstGeom prst="rect">
            <a:avLst/>
          </a:prstGeom>
        </p:spPr>
      </p:pic>
    </p:spTree>
    <p:extLst>
      <p:ext uri="{BB962C8B-B14F-4D97-AF65-F5344CB8AC3E}">
        <p14:creationId xmlns:p14="http://schemas.microsoft.com/office/powerpoint/2010/main" val="2097730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32688" y="2214517"/>
            <a:ext cx="10286192"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وتؤدي التجارب الإيجابية إلى الشعور بالرضا والثقة بشكل أفضل في العلامة التجارية، اعتمادًا على درجة مشاركة العميل وقيمة العلامة التجارية المتصورة. العملاء الذين عانوا من التخصيص والسلاسة والتفوق وسيكون لجودة الخدمة ولاء أكبر للعلامة التجارية. سيكون هؤلاء العملاء أكثر ميلًا لإحالة العلامة التجارية إلى المستهلكين الآخرين، وتقديم ملاحظات حول التحسينات وما إلى ذلك ، وتسعى المنظمات لتصميم وتطوير أدوات الذكاء الاصطناعي بحيث تعزز تجربة العملاء، والمديرين لتصميم استراتيجية تكنولوجيا المعلومات لشركاتهم، والأكاديميين لأنها تساعد في استكشاف الجديد في مجال التسويق والمجتمع لأنها ستساعد على تحسين تجربة العملاء مما يؤدي إلى رضا العملاء.</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5D873962-EA80-3678-D7B1-320ED064C9E1}"/>
              </a:ext>
            </a:extLst>
          </p:cNvPr>
          <p:cNvPicPr>
            <a:picLocks noChangeAspect="1"/>
          </p:cNvPicPr>
          <p:nvPr/>
        </p:nvPicPr>
        <p:blipFill>
          <a:blip r:embed="rId3"/>
          <a:stretch>
            <a:fillRect/>
          </a:stretch>
        </p:blipFill>
        <p:spPr>
          <a:xfrm>
            <a:off x="689640" y="4850495"/>
            <a:ext cx="3425160" cy="1442136"/>
          </a:xfrm>
          <a:prstGeom prst="rect">
            <a:avLst/>
          </a:prstGeom>
        </p:spPr>
      </p:pic>
    </p:spTree>
    <p:extLst>
      <p:ext uri="{BB962C8B-B14F-4D97-AF65-F5344CB8AC3E}">
        <p14:creationId xmlns:p14="http://schemas.microsoft.com/office/powerpoint/2010/main" val="724408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303520" y="2074466"/>
            <a:ext cx="5834992" cy="329320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إن إدارة علاقات العملاء الذكية عاملاً إستراتيجياً مميزاُ ، ويمكن أن  يخلق قيمة لكل من مقدمي الخدمة والعملاء وخاصة في ظل ظهور التكنولوجيا الذكية وإستخدام أنواع مختلفة من الخدمات الذكية ....حيث أتاحت تكنولوجيا الإنترنت وتطبيقات الهاتف المحمول فرصاً للعديد من المنشآت بالإحتفاظ بالعملاء الحاليين وجذب عملاء جدد من خلال العروض التي يتم تقديمها عبر الوسائل الإلكترونية ...فالخدمات الذكية تزيد من تعزيز العميل وخبراته ، وينظر إلى الخبرة على أنها عامل حاسم في الحكم على قيمة الخدمة سواء كانت خدمات تتعلق بتحقيق المتعة للعميل أو بالسعي نحو تقديم المنافع والفوائد له ...وهناك خمسة أبعاد يمكن من خلالهم قياس خبرة العميل الذكية وهم التفاعل المدرك ، الميزة النسبية ، المتعة المدركة ، السيطرة المدركة ، التخصيص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D5EEE3A-F94A-F753-0D6C-5493B3FD2BA0}"/>
              </a:ext>
            </a:extLst>
          </p:cNvPr>
          <p:cNvPicPr>
            <a:picLocks noChangeAspect="1"/>
          </p:cNvPicPr>
          <p:nvPr/>
        </p:nvPicPr>
        <p:blipFill>
          <a:blip r:embed="rId3"/>
          <a:stretch>
            <a:fillRect/>
          </a:stretch>
        </p:blipFill>
        <p:spPr>
          <a:xfrm>
            <a:off x="1862103" y="772232"/>
            <a:ext cx="5175953" cy="573074"/>
          </a:xfrm>
          <a:prstGeom prst="rect">
            <a:avLst/>
          </a:prstGeom>
        </p:spPr>
      </p:pic>
      <p:pic>
        <p:nvPicPr>
          <p:cNvPr id="5" name="Picture 4">
            <a:extLst>
              <a:ext uri="{FF2B5EF4-FFF2-40B4-BE49-F238E27FC236}">
                <a16:creationId xmlns:a16="http://schemas.microsoft.com/office/drawing/2014/main" id="{D16BE512-DEB3-16B9-027E-60B4E934150C}"/>
              </a:ext>
            </a:extLst>
          </p:cNvPr>
          <p:cNvPicPr>
            <a:picLocks noChangeAspect="1"/>
          </p:cNvPicPr>
          <p:nvPr/>
        </p:nvPicPr>
        <p:blipFill>
          <a:blip r:embed="rId4"/>
          <a:stretch>
            <a:fillRect/>
          </a:stretch>
        </p:blipFill>
        <p:spPr>
          <a:xfrm>
            <a:off x="689640" y="1922219"/>
            <a:ext cx="4412712" cy="4370412"/>
          </a:xfrm>
          <a:prstGeom prst="rect">
            <a:avLst/>
          </a:prstGeom>
        </p:spPr>
      </p:pic>
    </p:spTree>
    <p:extLst>
      <p:ext uri="{BB962C8B-B14F-4D97-AF65-F5344CB8AC3E}">
        <p14:creationId xmlns:p14="http://schemas.microsoft.com/office/powerpoint/2010/main" val="3844457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3856" y="2010049"/>
            <a:ext cx="10085024"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1"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التفاعل المدرك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يعني الدرجة التي تساعد بها الخدمات التي تقدمها روبوتات خدمة العملاء الذكية العملاء على تحقيق أهدافهم أثناء التعامل مع المنشأة عبر روبوتات خدمة العملاء.</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1"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الميزة النسبية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وتعني الدرجة التي تعتبر فيها روبوتات خدمة العملاء الذكية أفضل من العناصر البشرية التي تتفاعل مع العميل وذلك بسبب ملائمتها ودقتها وموثوقيتها وإتساقها ومن ثم تتحقق ميزة نسبية للعميل عند التعامل مع تلك الروبوتات.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D5EEE3A-F94A-F753-0D6C-5493B3FD2BA0}"/>
              </a:ext>
            </a:extLst>
          </p:cNvPr>
          <p:cNvPicPr>
            <a:picLocks noChangeAspect="1"/>
          </p:cNvPicPr>
          <p:nvPr/>
        </p:nvPicPr>
        <p:blipFill>
          <a:blip r:embed="rId3"/>
          <a:stretch>
            <a:fillRect/>
          </a:stretch>
        </p:blipFill>
        <p:spPr>
          <a:xfrm>
            <a:off x="1862103" y="772232"/>
            <a:ext cx="5175953" cy="573074"/>
          </a:xfrm>
          <a:prstGeom prst="rect">
            <a:avLst/>
          </a:prstGeom>
        </p:spPr>
      </p:pic>
      <p:pic>
        <p:nvPicPr>
          <p:cNvPr id="6" name="Picture 5">
            <a:extLst>
              <a:ext uri="{FF2B5EF4-FFF2-40B4-BE49-F238E27FC236}">
                <a16:creationId xmlns:a16="http://schemas.microsoft.com/office/drawing/2014/main" id="{EFE30481-E539-6C79-0D19-31401FA5676D}"/>
              </a:ext>
            </a:extLst>
          </p:cNvPr>
          <p:cNvPicPr>
            <a:picLocks noChangeAspect="1"/>
          </p:cNvPicPr>
          <p:nvPr/>
        </p:nvPicPr>
        <p:blipFill>
          <a:blip r:embed="rId4"/>
          <a:stretch>
            <a:fillRect/>
          </a:stretch>
        </p:blipFill>
        <p:spPr>
          <a:xfrm>
            <a:off x="689640" y="3995193"/>
            <a:ext cx="3918936" cy="2385268"/>
          </a:xfrm>
          <a:prstGeom prst="rect">
            <a:avLst/>
          </a:prstGeom>
        </p:spPr>
      </p:pic>
    </p:spTree>
    <p:extLst>
      <p:ext uri="{BB962C8B-B14F-4D97-AF65-F5344CB8AC3E}">
        <p14:creationId xmlns:p14="http://schemas.microsoft.com/office/powerpoint/2010/main" val="3137115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3383280" y="2214517"/>
            <a:ext cx="7835600"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أما المتعة المدركة وتتعلق بمدى إدراك العملاء للرفاهية والمتعو التي تقدمها التكنولوجيا الذكية فهي تسلط الضوء على الجانب العاطفي من خبرة العملاء الذكية والاداء الوظيفي المحتمل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والسيطرة المدركة أو التحكم تعني مدى إدراك العميل لسيطرته  على التكنولوجيا الذكية المستخدمة ،حيث يتمتع العملاء بالقدرة على التأثير والمشاركة والإنخراط في إستخدام التكنولوجيا الذكية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وهناك التخصيص الذي يعني قدرة التكنولوجيا الذكية على تقديم خدمات مخصصة للعملاء.</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 هنا يوضح النموذج أن هناك تأثير لخبرة العملاء الذكية على ولاء العميل</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4861A7C-166C-5459-4055-413199A4C684}"/>
              </a:ext>
            </a:extLst>
          </p:cNvPr>
          <p:cNvPicPr>
            <a:picLocks noChangeAspect="1"/>
          </p:cNvPicPr>
          <p:nvPr/>
        </p:nvPicPr>
        <p:blipFill>
          <a:blip r:embed="rId3"/>
          <a:stretch>
            <a:fillRect/>
          </a:stretch>
        </p:blipFill>
        <p:spPr>
          <a:xfrm>
            <a:off x="689640" y="3860116"/>
            <a:ext cx="2616200" cy="2432515"/>
          </a:xfrm>
          <a:prstGeom prst="rect">
            <a:avLst/>
          </a:prstGeom>
        </p:spPr>
      </p:pic>
    </p:spTree>
    <p:extLst>
      <p:ext uri="{BB962C8B-B14F-4D97-AF65-F5344CB8AC3E}">
        <p14:creationId xmlns:p14="http://schemas.microsoft.com/office/powerpoint/2010/main" val="1650318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58471" y="2050772"/>
            <a:ext cx="6058632"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فولاء العميل يحدث من تجاربه السابقة مع علامة معينة بالإضافة إلى تعرفه على تجارب الآخرين مع تلك العلامة من خلال الكلمة المنطوقة ، ومن ثم فإن الولاء يحدث عندما تعزز المنشأة من تجارب العملاء السايقة والحالية والمستقبلية من خلال إستخدام التقنيات التي تساعد في بناء علاقة طويلة الأجل مع العميل ،فالإبتكار التكنولوجي له تأثير إيجابي على العميل كما أن المنشآت عند تعاملها مع العملاء عليها أن تسعى نحو وضع إستراتيجية تسويقية لإدارة تجارب العملاء ؛ لاسيما في ظل التقنيات التكنولوجية التي تؤثر على ولاء العميل وتجعله يتجه نحو المنشأة التي تحقق له المنفعه المطلوبة بأعلى جودة وفي أقل وقت ممكن.</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1224BD5-886D-8758-73CB-AEDD9565966B}"/>
              </a:ext>
            </a:extLst>
          </p:cNvPr>
          <p:cNvPicPr>
            <a:picLocks noChangeAspect="1"/>
          </p:cNvPicPr>
          <p:nvPr/>
        </p:nvPicPr>
        <p:blipFill>
          <a:blip r:embed="rId3"/>
          <a:stretch>
            <a:fillRect/>
          </a:stretch>
        </p:blipFill>
        <p:spPr>
          <a:xfrm>
            <a:off x="7685933" y="2642500"/>
            <a:ext cx="3816427" cy="2670279"/>
          </a:xfrm>
          <a:prstGeom prst="rect">
            <a:avLst/>
          </a:prstGeom>
        </p:spPr>
      </p:pic>
    </p:spTree>
    <p:extLst>
      <p:ext uri="{BB962C8B-B14F-4D97-AF65-F5344CB8AC3E}">
        <p14:creationId xmlns:p14="http://schemas.microsoft.com/office/powerpoint/2010/main" val="3954201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39B33F6-2A2E-0E37-ACE4-D91443D87257}"/>
              </a:ext>
            </a:extLst>
          </p:cNvPr>
          <p:cNvPicPr>
            <a:picLocks noChangeAspect="1"/>
          </p:cNvPicPr>
          <p:nvPr/>
        </p:nvPicPr>
        <p:blipFill>
          <a:blip r:embed="rId3"/>
          <a:stretch>
            <a:fillRect/>
          </a:stretch>
        </p:blipFill>
        <p:spPr>
          <a:xfrm>
            <a:off x="658377" y="1793792"/>
            <a:ext cx="10843983" cy="4498839"/>
          </a:xfrm>
          <a:prstGeom prst="rect">
            <a:avLst/>
          </a:prstGeom>
        </p:spPr>
      </p:pic>
      <p:pic>
        <p:nvPicPr>
          <p:cNvPr id="5" name="Picture 4">
            <a:extLst>
              <a:ext uri="{FF2B5EF4-FFF2-40B4-BE49-F238E27FC236}">
                <a16:creationId xmlns:a16="http://schemas.microsoft.com/office/drawing/2014/main" id="{B801AAAC-C7CB-4D70-3B53-D070E7EB33DD}"/>
              </a:ext>
            </a:extLst>
          </p:cNvPr>
          <p:cNvPicPr>
            <a:picLocks noChangeAspect="1"/>
          </p:cNvPicPr>
          <p:nvPr/>
        </p:nvPicPr>
        <p:blipFill>
          <a:blip r:embed="rId4"/>
          <a:stretch>
            <a:fillRect/>
          </a:stretch>
        </p:blipFill>
        <p:spPr>
          <a:xfrm>
            <a:off x="1072573" y="650305"/>
            <a:ext cx="7449958" cy="871804"/>
          </a:xfrm>
          <a:prstGeom prst="rect">
            <a:avLst/>
          </a:prstGeom>
        </p:spPr>
      </p:pic>
    </p:spTree>
    <p:extLst>
      <p:ext uri="{BB962C8B-B14F-4D97-AF65-F5344CB8AC3E}">
        <p14:creationId xmlns:p14="http://schemas.microsoft.com/office/powerpoint/2010/main" val="1081606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89640" y="2214517"/>
            <a:ext cx="10529240"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هدف النموذج لدراسة  أدوات الذكاء الاصطناعي وكيف يمكن لهذه الأدوات مساعدة المؤسسات في الاحتفاظ بالعملاء ومساعدتهم على تقديم مشاركة أفضل لعملائهم أمرًا مهمًا...من خلال  أدوات متنوعه مثل تحليل المشاعر والمساعدين الإفتراضيين وروبوتات الدردشة  والمحتوى إبداعي  وهو ما يعزز الشعور بالرضا والثقة في العلامة التجارية  إعتماداً على  درجة مشاركة العميل وقيمة العلامة التجارية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يُظهر النموذج المقترح أن أدوات الذكاء الاصطناعي مثل تحليل المشاعر واكتشاف المشاعر والمساعدين الافتراضيين وروبوتات الدردشة وتنظيم المحتوى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sentiment analysis, emotion detection, virtual assistants, catboats, and content curation</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وكل هذه الأدوات من شأنها أن تؤدي إلى تخصيص أفضل وجودة الخدمة وخدمة خالية من المتاعب وتوفر بدورها تجربة معززة للعملاء.</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وفيما يلي سنتطرق لبعض من هذه الادوات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769B7A7-E5FC-6B9C-225A-65791ADA6FDA}"/>
              </a:ext>
            </a:extLst>
          </p:cNvPr>
          <p:cNvPicPr>
            <a:picLocks noChangeAspect="1"/>
          </p:cNvPicPr>
          <p:nvPr/>
        </p:nvPicPr>
        <p:blipFill>
          <a:blip r:embed="rId3"/>
          <a:stretch>
            <a:fillRect/>
          </a:stretch>
        </p:blipFill>
        <p:spPr>
          <a:xfrm>
            <a:off x="1334651" y="1254482"/>
            <a:ext cx="8608298" cy="542591"/>
          </a:xfrm>
          <a:prstGeom prst="rect">
            <a:avLst/>
          </a:prstGeom>
        </p:spPr>
      </p:pic>
      <p:sp>
        <p:nvSpPr>
          <p:cNvPr id="6" name="TextBox 5">
            <a:extLst>
              <a:ext uri="{FF2B5EF4-FFF2-40B4-BE49-F238E27FC236}">
                <a16:creationId xmlns:a16="http://schemas.microsoft.com/office/drawing/2014/main" id="{159E4A81-1C63-973B-DA09-1E281C237726}"/>
              </a:ext>
            </a:extLst>
          </p:cNvPr>
          <p:cNvSpPr txBox="1"/>
          <p:nvPr/>
        </p:nvSpPr>
        <p:spPr>
          <a:xfrm>
            <a:off x="2263439" y="845631"/>
            <a:ext cx="7415411" cy="369332"/>
          </a:xfrm>
          <a:prstGeom prst="rect">
            <a:avLst/>
          </a:prstGeom>
          <a:noFill/>
        </p:spPr>
        <p:txBody>
          <a:bodyPr wrap="square">
            <a:spAutoFit/>
          </a:bodyPr>
          <a:lstStyle/>
          <a:p>
            <a:r>
              <a:rPr kumimoji="0" lang="ar-BH"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نموذج أدوات الذكاء الإصطناعي ودورها في دعم خبرات العملاء</a:t>
            </a:r>
            <a:endParaRPr lang="en-US" b="1" dirty="0"/>
          </a:p>
        </p:txBody>
      </p:sp>
    </p:spTree>
    <p:extLst>
      <p:ext uri="{BB962C8B-B14F-4D97-AF65-F5344CB8AC3E}">
        <p14:creationId xmlns:p14="http://schemas.microsoft.com/office/powerpoint/2010/main" val="346559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950372" y="2214517"/>
            <a:ext cx="6268508"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تعرف بأنها ...عملية استخراج أنماط مفيدة من البيانات النصية، هذه الأنماط المفيدة تتضمّن تفسير وتصنيف المشاعر إلى: حيادية، أو إيجابية، أو سلبية، من تلك البيانات باستخدام تقنيات تحليل معيّنة.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آلية عمل تحليل المشاعر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تحليل المشاعر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هو تطبيق خاص بتقنيات معالجة اللغة الطبيعية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NLP)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التي تدرب برامج الكمبيوتر على فهم النص بطرق مشابهة للبشر، ويحاول تحليل المشاعر الإجابة عن السؤال التالي "ما الذي يشعر به الناس تجاه موضوع معين؟" عن طريق البحث في آراء الكثيرين باستخدام مجموعة متنوعة من الأدوات ،</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B91BFF1A-54FF-3407-5E69-E05A86FAD730}"/>
              </a:ext>
            </a:extLst>
          </p:cNvPr>
          <p:cNvPicPr>
            <a:picLocks noChangeAspect="1"/>
          </p:cNvPicPr>
          <p:nvPr/>
        </p:nvPicPr>
        <p:blipFill>
          <a:blip r:embed="rId3"/>
          <a:stretch>
            <a:fillRect/>
          </a:stretch>
        </p:blipFill>
        <p:spPr>
          <a:xfrm>
            <a:off x="1028700" y="2569779"/>
            <a:ext cx="3141381" cy="3153104"/>
          </a:xfrm>
          <a:prstGeom prst="rect">
            <a:avLst/>
          </a:prstGeom>
        </p:spPr>
      </p:pic>
      <p:sp>
        <p:nvSpPr>
          <p:cNvPr id="3" name="TextBox 2">
            <a:extLst>
              <a:ext uri="{FF2B5EF4-FFF2-40B4-BE49-F238E27FC236}">
                <a16:creationId xmlns:a16="http://schemas.microsoft.com/office/drawing/2014/main" id="{2A7AA939-539B-8B1F-8587-650A807D793A}"/>
              </a:ext>
            </a:extLst>
          </p:cNvPr>
          <p:cNvSpPr txBox="1"/>
          <p:nvPr/>
        </p:nvSpPr>
        <p:spPr>
          <a:xfrm>
            <a:off x="1028700" y="807817"/>
            <a:ext cx="6093372" cy="461024"/>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8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تحليل المشاعر </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Sentiment Analysis</a:t>
            </a:r>
          </a:p>
        </p:txBody>
      </p:sp>
    </p:spTree>
    <p:extLst>
      <p:ext uri="{BB962C8B-B14F-4D97-AF65-F5344CB8AC3E}">
        <p14:creationId xmlns:p14="http://schemas.microsoft.com/office/powerpoint/2010/main" val="140446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864772" y="2685645"/>
            <a:ext cx="5243749"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ويهدف تحليل المشاعر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إلى توسيع نطاق تحليل النصوص القائم على الحقائق التقليدية إلى حدود جديدة، لتحقيق نظم معلومات موجهة نحو الرأي العام.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ويسعى تحليل المشاعر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إلى الكشف عن الآراء الإيجابية وغيرها تجاه منتجات أو خدمات معينة باستخدام أعداد كبيرة من مصادر البيانات النصية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D0C7E274-52EC-99F8-4ED0-B709E983341E}"/>
              </a:ext>
            </a:extLst>
          </p:cNvPr>
          <p:cNvPicPr>
            <a:picLocks noChangeAspect="1"/>
          </p:cNvPicPr>
          <p:nvPr/>
        </p:nvPicPr>
        <p:blipFill>
          <a:blip r:embed="rId3"/>
          <a:stretch>
            <a:fillRect/>
          </a:stretch>
        </p:blipFill>
        <p:spPr>
          <a:xfrm>
            <a:off x="847295" y="2261499"/>
            <a:ext cx="4029804" cy="3691851"/>
          </a:xfrm>
          <a:prstGeom prst="rect">
            <a:avLst/>
          </a:prstGeom>
        </p:spPr>
      </p:pic>
    </p:spTree>
    <p:extLst>
      <p:ext uri="{BB962C8B-B14F-4D97-AF65-F5344CB8AC3E}">
        <p14:creationId xmlns:p14="http://schemas.microsoft.com/office/powerpoint/2010/main" val="2245006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285232" y="2214517"/>
            <a:ext cx="5933648"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وأصبح تحليل المشاعر ؛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أداة شائعة للغاية، يتم تطبيقها في العديد من المجالات التحليلية، خاصة على الويب ووسائل ً التواصل ووفقاً لمؤشرات جوجل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google trends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ومنذ إنتشار إستخدام الشبكات الإجتماعية عبر الإنترنت ، تم كتابة 7000 مقالاً حول تحليل المشاعر ، كما قامت العديد من الشركات الناشئة بتطوير أدوات وإستراتيجيات لإستخراج المشاعر من النص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837837E-AAFD-995C-B84C-C50B995109CB}"/>
              </a:ext>
            </a:extLst>
          </p:cNvPr>
          <p:cNvPicPr>
            <a:picLocks noChangeAspect="1"/>
          </p:cNvPicPr>
          <p:nvPr/>
        </p:nvPicPr>
        <p:blipFill>
          <a:blip r:embed="rId3"/>
          <a:stretch>
            <a:fillRect/>
          </a:stretch>
        </p:blipFill>
        <p:spPr>
          <a:xfrm>
            <a:off x="1709796" y="2424783"/>
            <a:ext cx="3029975" cy="3365284"/>
          </a:xfrm>
          <a:prstGeom prst="rect">
            <a:avLst/>
          </a:prstGeom>
        </p:spPr>
      </p:pic>
    </p:spTree>
    <p:extLst>
      <p:ext uri="{BB962C8B-B14F-4D97-AF65-F5344CB8AC3E}">
        <p14:creationId xmlns:p14="http://schemas.microsoft.com/office/powerpoint/2010/main" val="3536181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918302" y="2531202"/>
            <a:ext cx="5122880"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المساعد الإفتراضي</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Virtual Assistant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هو شخص محترف يمكنك تفويضه في جوانب مختلفة من عملك، ويجري التعاون معه عن بُعد عبر البريد الإلكتروني أو مكالمات الفيديو أو منصات إدارة المهام ، وقد يكون المساعد الافتراضي مقيمًا في بلدك أو في بلد آخر، وهو ليس بالأمر المهم؛ لأن العمل لن يتطلب غالبًا أن يجري بالتزامن معه، أي لن تكون هناك حاجة إلى العمل من المكتب نفسه أو بالتوقيت نفسه .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B8C9337-27C0-558B-8B8E-86290786F7FE}"/>
              </a:ext>
            </a:extLst>
          </p:cNvPr>
          <p:cNvPicPr>
            <a:picLocks noChangeAspect="1"/>
          </p:cNvPicPr>
          <p:nvPr/>
        </p:nvPicPr>
        <p:blipFill>
          <a:blip r:embed="rId3"/>
          <a:stretch>
            <a:fillRect/>
          </a:stretch>
        </p:blipFill>
        <p:spPr>
          <a:xfrm>
            <a:off x="689640" y="1922217"/>
            <a:ext cx="4767485" cy="4370413"/>
          </a:xfrm>
          <a:prstGeom prst="rect">
            <a:avLst/>
          </a:prstGeom>
        </p:spPr>
      </p:pic>
    </p:spTree>
    <p:extLst>
      <p:ext uri="{BB962C8B-B14F-4D97-AF65-F5344CB8AC3E}">
        <p14:creationId xmlns:p14="http://schemas.microsoft.com/office/powerpoint/2010/main" val="261099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508938" y="2214517"/>
            <a:ext cx="6709942"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روبوتات الدردشه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Chatbots</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هي أحد تطبيقات الذكاء الإصطناعي تتفاعل مع العملاء وتقدم الدعم لهم وتعزز من التفاعل مع العلامة التجارية وتحسن تجربة العميل ويمكنها التعامل مع عدة عملاء في آن واحد ، وتكسب الشركة ميزة تنافسية .وتعتمد الشركات والمنظمات عليها كأداه تسويقية للتواصل مع العملاء وتحديد العوامل الحاسمه التي تساهم في إعتماد روبوتات المحادثة التى تعتمد على معالجة اللغة الطبيعية للمستخدمين وفهمها والبحث عن إجابة لأسئلتهم في قواعيد البيانات المتوفرة لدى البوت ولديها القدرة على التفاعل وتوفير إجابات دقيقه كلما تفاعلت مع عدد اكبر من المستخدمين ، وبناء أساس لدمج هذا النظام الجديد مع الاعمال ، وتحديد العوامل التي تساهم في إعتماد المستخدم  لروبوتات المحادثه اثناء عملية الاختيار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9AA08A95-C1AF-278C-9C56-EF76D6A9586E}"/>
              </a:ext>
            </a:extLst>
          </p:cNvPr>
          <p:cNvPicPr>
            <a:picLocks noChangeAspect="1"/>
          </p:cNvPicPr>
          <p:nvPr/>
        </p:nvPicPr>
        <p:blipFill>
          <a:blip r:embed="rId3"/>
          <a:stretch>
            <a:fillRect/>
          </a:stretch>
        </p:blipFill>
        <p:spPr>
          <a:xfrm>
            <a:off x="944688" y="3011989"/>
            <a:ext cx="3185785" cy="2518362"/>
          </a:xfrm>
          <a:prstGeom prst="rect">
            <a:avLst/>
          </a:prstGeom>
        </p:spPr>
      </p:pic>
    </p:spTree>
    <p:extLst>
      <p:ext uri="{BB962C8B-B14F-4D97-AF65-F5344CB8AC3E}">
        <p14:creationId xmlns:p14="http://schemas.microsoft.com/office/powerpoint/2010/main" val="2348799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60704" y="2214517"/>
            <a:ext cx="10158176" cy="152798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أن الذكاء الإصطناعي أسهم في خلق تجارب شخصية مميزة للمستخدمين ، ساهم في تشكيل سلوكيات المستهلكين ، المساعدة في زيادة شعبية تطبيقات المراسله بإستخدام التقنيات الحديثة للذكاء الإصطناعي وتقديم طرق جديدة في التسويق والوصول للجمهور بسرعه وفاعليه اكبر مما يجعلها احد الاستراتيجيات المبتكره والهامة لدى كثير من منظمات الاعمال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0574AB70-2E0D-CBF0-02B6-B60065ADE0DD}"/>
              </a:ext>
            </a:extLst>
          </p:cNvPr>
          <p:cNvPicPr>
            <a:picLocks noChangeAspect="1"/>
          </p:cNvPicPr>
          <p:nvPr/>
        </p:nvPicPr>
        <p:blipFill>
          <a:blip r:embed="rId3"/>
          <a:stretch>
            <a:fillRect/>
          </a:stretch>
        </p:blipFill>
        <p:spPr>
          <a:xfrm>
            <a:off x="682239" y="4034797"/>
            <a:ext cx="4157775" cy="2213105"/>
          </a:xfrm>
          <a:prstGeom prst="rect">
            <a:avLst/>
          </a:prstGeom>
        </p:spPr>
      </p:pic>
    </p:spTree>
    <p:extLst>
      <p:ext uri="{BB962C8B-B14F-4D97-AF65-F5344CB8AC3E}">
        <p14:creationId xmlns:p14="http://schemas.microsoft.com/office/powerpoint/2010/main" val="1194134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31380" y="2050772"/>
            <a:ext cx="10529240"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يحقق روبوت المحادثه مزايا تنافسية للمنظمة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يؤدي الإعتماد  على روبوتات المحادثة إلى زيادة معدلات  تنفيذ العمليات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  يستطيع الـ</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Chatbot</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إجراء محادثات الحصر لها في نفس اللحظة وهو ما قد يساعد في كسب شريحة أكبر من العملاء المحتملين واختراق أسواق جديدة في وقت قياسي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يفيد استخدام روبوتات المحادثةفي حالة ماإذا كانت المنظمة تتلقى عددا ً كبيرا ً من الإستفسارات ، بحيث بالإمكان بالإمكان الإعتماد على العنصر البشري ،وتلقي طلبات واستفسارات العملاء.</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-تعمل روبوتات المحادثة على مساعدة العميل في اتخاذ القرارات الشرائية المثلى ولاسيما  في حالة ما إذا كانت المنتجات على درجة كبيرة من التقارب في مواصفاتها , وتساعد اولئك العملاء الذين يحتاجون لمزيد من الدعم في عملية  الإختيار  طبقا ً للمواصفات المطلوبة والميزانيات المتاحة.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-يتيح استخدام الـ</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Chatbot</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خاصية التفاعل مع المستخدمين على مدار الساعة وبكل اللغات , وأفاد المشاركون أنه قد تمكنت الشركات التي تتعامل مع عمالئها عن طريق روبوتات المحادثة من زيادة إنفاق العملاءعلى شراء</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4177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52144" y="2214517"/>
            <a:ext cx="10066736" cy="115865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منتجاتهم بنسبة تتراوح بين20-40%. كما وتفيد الأراء  التي يتم تلقيها والأسئلة  المطروحة في إجراء تحسينات على المنتجات وتحسين موقع الويب الخاص بالشركة , ويفيد استخدامها في تتبع الأنماط  الشرائية وسلوكيات المستهلك من خلال مراقبة المستخدم.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9AD96C1C-49ED-FBCD-E59A-63E29F81BB84}"/>
              </a:ext>
            </a:extLst>
          </p:cNvPr>
          <p:cNvPicPr>
            <a:picLocks noChangeAspect="1"/>
          </p:cNvPicPr>
          <p:nvPr/>
        </p:nvPicPr>
        <p:blipFill>
          <a:blip r:embed="rId3"/>
          <a:stretch>
            <a:fillRect/>
          </a:stretch>
        </p:blipFill>
        <p:spPr>
          <a:xfrm>
            <a:off x="689640" y="3373168"/>
            <a:ext cx="4698123" cy="2919463"/>
          </a:xfrm>
          <a:prstGeom prst="rect">
            <a:avLst/>
          </a:prstGeom>
        </p:spPr>
      </p:pic>
    </p:spTree>
    <p:extLst>
      <p:ext uri="{BB962C8B-B14F-4D97-AF65-F5344CB8AC3E}">
        <p14:creationId xmlns:p14="http://schemas.microsoft.com/office/powerpoint/2010/main" val="1075245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096000" y="2214517"/>
            <a:ext cx="5122880" cy="41998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كثيرا.....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EDCDF7C-EB6A-16E2-8221-9D02B17C9E3A}"/>
              </a:ext>
            </a:extLst>
          </p:cNvPr>
          <p:cNvPicPr>
            <a:picLocks noChangeAspect="1"/>
          </p:cNvPicPr>
          <p:nvPr/>
        </p:nvPicPr>
        <p:blipFill>
          <a:blip r:embed="rId3"/>
          <a:stretch>
            <a:fillRect/>
          </a:stretch>
        </p:blipFill>
        <p:spPr>
          <a:xfrm>
            <a:off x="687899" y="1955350"/>
            <a:ext cx="5029636" cy="2152075"/>
          </a:xfrm>
          <a:prstGeom prst="rect">
            <a:avLst/>
          </a:prstGeom>
        </p:spPr>
      </p:pic>
      <p:pic>
        <p:nvPicPr>
          <p:cNvPr id="5" name="Picture 4">
            <a:extLst>
              <a:ext uri="{FF2B5EF4-FFF2-40B4-BE49-F238E27FC236}">
                <a16:creationId xmlns:a16="http://schemas.microsoft.com/office/drawing/2014/main" id="{5AF47702-C050-97F2-8BB4-BD5FAFE8F4B9}"/>
              </a:ext>
            </a:extLst>
          </p:cNvPr>
          <p:cNvPicPr>
            <a:picLocks noChangeAspect="1"/>
          </p:cNvPicPr>
          <p:nvPr/>
        </p:nvPicPr>
        <p:blipFill>
          <a:blip r:embed="rId4"/>
          <a:stretch>
            <a:fillRect/>
          </a:stretch>
        </p:blipFill>
        <p:spPr>
          <a:xfrm>
            <a:off x="4029277" y="4228556"/>
            <a:ext cx="4133446" cy="2097206"/>
          </a:xfrm>
          <a:prstGeom prst="rect">
            <a:avLst/>
          </a:prstGeom>
        </p:spPr>
      </p:pic>
      <p:pic>
        <p:nvPicPr>
          <p:cNvPr id="6" name="Picture 5">
            <a:extLst>
              <a:ext uri="{FF2B5EF4-FFF2-40B4-BE49-F238E27FC236}">
                <a16:creationId xmlns:a16="http://schemas.microsoft.com/office/drawing/2014/main" id="{602E582D-C146-70E1-DC45-F1DB4AF5C39C}"/>
              </a:ext>
            </a:extLst>
          </p:cNvPr>
          <p:cNvPicPr>
            <a:picLocks noChangeAspect="1"/>
          </p:cNvPicPr>
          <p:nvPr/>
        </p:nvPicPr>
        <p:blipFill>
          <a:blip r:embed="rId5"/>
          <a:stretch>
            <a:fillRect/>
          </a:stretch>
        </p:blipFill>
        <p:spPr>
          <a:xfrm>
            <a:off x="6675856" y="1888289"/>
            <a:ext cx="4834547" cy="2219136"/>
          </a:xfrm>
          <a:prstGeom prst="rect">
            <a:avLst/>
          </a:prstGeom>
        </p:spPr>
      </p:pic>
    </p:spTree>
    <p:extLst>
      <p:ext uri="{BB962C8B-B14F-4D97-AF65-F5344CB8AC3E}">
        <p14:creationId xmlns:p14="http://schemas.microsoft.com/office/powerpoint/2010/main" val="3543207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406194" y="2538719"/>
            <a:ext cx="5122880"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صناعة المحتوى</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تُعد صناعة المحتوى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Content Creation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مفهومًا واسعًا، يشمل إنشاء الرسائل والمضامين المقروءة والمسموعة والمرئية. فهي عملية استراتيجية تتضمن توليد الأفكار والموضوعات التي تستهدف جمهورًا محددًا، وبلورتها، والتخطيط لإنشائها، ثم صناعتها ونشرها في أشكال مختلفة لمشاركتها مع جمهورك.</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DA2E0AE-9A78-C8FE-9610-AEA6F63C64B9}"/>
              </a:ext>
            </a:extLst>
          </p:cNvPr>
          <p:cNvPicPr>
            <a:picLocks noChangeAspect="1"/>
          </p:cNvPicPr>
          <p:nvPr/>
        </p:nvPicPr>
        <p:blipFill>
          <a:blip r:embed="rId3"/>
          <a:stretch>
            <a:fillRect/>
          </a:stretch>
        </p:blipFill>
        <p:spPr>
          <a:xfrm>
            <a:off x="689639" y="1793792"/>
            <a:ext cx="4338089" cy="4627265"/>
          </a:xfrm>
          <a:prstGeom prst="rect">
            <a:avLst/>
          </a:prstGeom>
        </p:spPr>
      </p:pic>
    </p:spTree>
    <p:extLst>
      <p:ext uri="{BB962C8B-B14F-4D97-AF65-F5344CB8AC3E}">
        <p14:creationId xmlns:p14="http://schemas.microsoft.com/office/powerpoint/2010/main" val="2721298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096000" y="2050772"/>
            <a:ext cx="5122880"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وتتعدد وتتنوع أنواع ومجالات صناعة المحتوى بمساعدة الذكاء الإصطناعي ومنها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كتابة التدوينات  وتشمل التدوينات التثقيفية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منشورات الشبكات الإجتماعية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الكتب الإلكترونية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المدونات الصوتية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إنتاج الفيديوهات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تصميم الإنفوجرايك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تصميم الرسوم المتحركة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المحتوى التفاعلي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محتوى البريد الإلكتروني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F0128FD-6BF4-D66C-6C8C-03F1B5782B69}"/>
              </a:ext>
            </a:extLst>
          </p:cNvPr>
          <p:cNvPicPr>
            <a:picLocks noChangeAspect="1"/>
          </p:cNvPicPr>
          <p:nvPr/>
        </p:nvPicPr>
        <p:blipFill>
          <a:blip r:embed="rId3"/>
          <a:stretch>
            <a:fillRect/>
          </a:stretch>
        </p:blipFill>
        <p:spPr>
          <a:xfrm>
            <a:off x="1671096" y="2018076"/>
            <a:ext cx="3443448" cy="4178698"/>
          </a:xfrm>
          <a:prstGeom prst="rect">
            <a:avLst/>
          </a:prstGeom>
        </p:spPr>
      </p:pic>
    </p:spTree>
    <p:extLst>
      <p:ext uri="{BB962C8B-B14F-4D97-AF65-F5344CB8AC3E}">
        <p14:creationId xmlns:p14="http://schemas.microsoft.com/office/powerpoint/2010/main" val="2374659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EB9A0BC-48E5-0215-0D48-00D80DC485ED}"/>
              </a:ext>
            </a:extLst>
          </p:cNvPr>
          <p:cNvPicPr>
            <a:picLocks noChangeAspect="1"/>
          </p:cNvPicPr>
          <p:nvPr/>
        </p:nvPicPr>
        <p:blipFill>
          <a:blip r:embed="rId3"/>
          <a:stretch>
            <a:fillRect/>
          </a:stretch>
        </p:blipFill>
        <p:spPr>
          <a:xfrm>
            <a:off x="599979" y="1115367"/>
            <a:ext cx="10992041" cy="4627265"/>
          </a:xfrm>
          <a:prstGeom prst="rect">
            <a:avLst/>
          </a:prstGeom>
        </p:spPr>
      </p:pic>
      <p:sp>
        <p:nvSpPr>
          <p:cNvPr id="10" name="Rectangle 9">
            <a:extLst>
              <a:ext uri="{FF2B5EF4-FFF2-40B4-BE49-F238E27FC236}">
                <a16:creationId xmlns:a16="http://schemas.microsoft.com/office/drawing/2014/main" id="{6D6B4B2F-06E3-E021-7E3B-7200B5149D9E}"/>
              </a:ext>
            </a:extLst>
          </p:cNvPr>
          <p:cNvSpPr/>
          <p:nvPr/>
        </p:nvSpPr>
        <p:spPr>
          <a:xfrm>
            <a:off x="1317198" y="640313"/>
            <a:ext cx="8553945" cy="400110"/>
          </a:xfrm>
          <a:prstGeom prst="rect">
            <a:avLst/>
          </a:prstGeom>
        </p:spPr>
        <p:txBody>
          <a:bodyPr wrap="none">
            <a:spAutoFit/>
          </a:bodyPr>
          <a:lstStyle/>
          <a:p>
            <a:pPr algn="ctr"/>
            <a:r>
              <a:rPr lang="en-US" sz="2000" b="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Artificial Intelligence Tools for Enhancing Customer Experience</a:t>
            </a:r>
          </a:p>
        </p:txBody>
      </p:sp>
      <p:sp>
        <p:nvSpPr>
          <p:cNvPr id="11" name="Rectangle 10">
            <a:extLst>
              <a:ext uri="{FF2B5EF4-FFF2-40B4-BE49-F238E27FC236}">
                <a16:creationId xmlns:a16="http://schemas.microsoft.com/office/drawing/2014/main" id="{1B9DD092-58D1-4A2D-A979-88CAEDC02897}"/>
              </a:ext>
            </a:extLst>
          </p:cNvPr>
          <p:cNvSpPr/>
          <p:nvPr/>
        </p:nvSpPr>
        <p:spPr>
          <a:xfrm>
            <a:off x="2814900" y="264287"/>
            <a:ext cx="4649030" cy="338554"/>
          </a:xfrm>
          <a:prstGeom prst="rect">
            <a:avLst/>
          </a:prstGeom>
        </p:spPr>
        <p:txBody>
          <a:bodyPr wrap="none">
            <a:spAutoFit/>
          </a:bodyPr>
          <a:lstStyle/>
          <a:p>
            <a:r>
              <a:rPr lang="ar-EG" sz="1600" b="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تشكل يوضح نموذج أدوات الذكاء الإصطناعي </a:t>
            </a:r>
            <a:endParaRPr lang="en-US" sz="1600" b="1" u="sng"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p:txBody>
      </p:sp>
    </p:spTree>
    <p:extLst>
      <p:ext uri="{BB962C8B-B14F-4D97-AF65-F5344CB8AC3E}">
        <p14:creationId xmlns:p14="http://schemas.microsoft.com/office/powerpoint/2010/main" val="161513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3552624" y="1991721"/>
            <a:ext cx="7949736"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إن تطبيقات الواقع المعزز عديدة ومتنوعه ، وتستخدمها المنظمات وتوظفها من أجل خلق حاله مميزة لعملائها ، وهناك علاقة بين الإتجاه نحو تطبيقات التسويق المعزز للواقع وبين الخبرة المتكونة بخصوص العلامة التجارية ،كما وجدت الأبحاث أن هناك علاقة بين درجة الإبداع المدركة لتطبيق الواقع المعزز وبين الخبرة الخاصة بالعلامة التجارية ،وإتضح أيضاً وجود علاقة إرتباطية بين الخبرة المتكونة بخصوص العلامة التجارية والناتجة عن التفاعل مع تطبيقات التسويق المعزز للواقع الخاصة بالعلامة التجارية وبين الإتجاه نحوها.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مصطلح التسويق المعزز للواقع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Marketing Augmented Reality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أصبح يفرض نفسه بشكل كبير بوصفه أحد الاساليب التسويقية الحديثة ويعرف بانه شكل تسويقي يمثل حلقة الوصل بين المعلومات الإلكترونية والبيئة الواقعية بشكل تفاعلي حيث يتيح الواقع المعزز  خلق تجربة حقيقية للمنتج وتعزيز البيئة الإفتراضية بالمعلومات المرئية.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6D5A8AE-734F-86D1-4C80-06130B97FAE3}"/>
              </a:ext>
            </a:extLst>
          </p:cNvPr>
          <p:cNvSpPr txBox="1"/>
          <p:nvPr/>
        </p:nvSpPr>
        <p:spPr>
          <a:xfrm>
            <a:off x="689640" y="930287"/>
            <a:ext cx="8989210" cy="400110"/>
          </a:xfrm>
          <a:prstGeom prst="rect">
            <a:avLst/>
          </a:prstGeom>
          <a:noFill/>
        </p:spPr>
        <p:txBody>
          <a:bodyPr wrap="square">
            <a:spAutoFit/>
          </a:bodyPr>
          <a:lstStyle/>
          <a:p>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لتأثير تطبيقات الواقع المعزز على المستخدم </a:t>
            </a:r>
            <a:r>
              <a:rPr kumimoji="0" lang="en-US" sz="20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Ruchenbel</a:t>
            </a:r>
            <a:r>
              <a:rPr lang="ar-BH" b="1" dirty="0">
                <a:solidFill>
                  <a:prstClr val="black"/>
                </a:solidFill>
                <a:latin typeface="Alexandria" pitchFamily="2" charset="-78"/>
                <a:cs typeface="Alexandria" pitchFamily="2" charset="-78"/>
              </a:rPr>
              <a:t>نموذج</a:t>
            </a:r>
            <a:endParaRPr lang="en-US" b="1" dirty="0"/>
          </a:p>
        </p:txBody>
      </p:sp>
      <p:pic>
        <p:nvPicPr>
          <p:cNvPr id="2" name="Picture 1">
            <a:extLst>
              <a:ext uri="{FF2B5EF4-FFF2-40B4-BE49-F238E27FC236}">
                <a16:creationId xmlns:a16="http://schemas.microsoft.com/office/drawing/2014/main" id="{913CF455-C0B8-D005-625D-92FDBB3098FE}"/>
              </a:ext>
            </a:extLst>
          </p:cNvPr>
          <p:cNvPicPr>
            <a:picLocks noChangeAspect="1"/>
          </p:cNvPicPr>
          <p:nvPr/>
        </p:nvPicPr>
        <p:blipFill>
          <a:blip r:embed="rId3"/>
          <a:stretch>
            <a:fillRect/>
          </a:stretch>
        </p:blipFill>
        <p:spPr>
          <a:xfrm>
            <a:off x="904674" y="2435874"/>
            <a:ext cx="2647950" cy="2892871"/>
          </a:xfrm>
          <a:prstGeom prst="rect">
            <a:avLst/>
          </a:prstGeom>
        </p:spPr>
      </p:pic>
    </p:spTree>
    <p:extLst>
      <p:ext uri="{BB962C8B-B14F-4D97-AF65-F5344CB8AC3E}">
        <p14:creationId xmlns:p14="http://schemas.microsoft.com/office/powerpoint/2010/main" val="2324968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3783724" y="2214517"/>
            <a:ext cx="7435156"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ولاشك أن هذا الشكل التسويقي أثر على إستجابة العملاء وعلاقتهم بالعلامة التجارية ،  وأدى إلى  خلق قيمه مضافة وزيادة الخبرة الإيجابية الخاصة بذلك المنتج،  فضلا عن خلق الاحساس بالمتعة والشغف والتسلية في التسويق وتوصيل المعلومات بشكل فاعل مما يسهم في اتخاذ القرار الشرائي.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 الأهمية بمكان، خلق تجربة واقعية للمنتج من خلال التطبيق والإهتمام من خلال توظيف المحتوى المرئي بإمكانية تحديد ملامح المنتج ومدى ملائمته لإحتياجات المستخدم مما يعكس اهمية الخبرة الإلكترونية المتكونة عبر تطبيق الواقع المعزز في التأثير الإتجاه نحو منتجات الشركة وعلامتها التجارية وأكدت نتائج العديد من الدراسات ، اهمية تطبيقات  التسويق المعزز للواقع  كونه من الأدوات التسويقية الحديثة التي ينبغى اخذها في الاعتبار لخلق خبره إيجابية بمنتجات الشركة وعلامتها التجارية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CFFDA7B-28AF-274C-F4CF-2E65D12AF1AD}"/>
              </a:ext>
            </a:extLst>
          </p:cNvPr>
          <p:cNvPicPr>
            <a:picLocks noChangeAspect="1"/>
          </p:cNvPicPr>
          <p:nvPr/>
        </p:nvPicPr>
        <p:blipFill>
          <a:blip r:embed="rId3"/>
          <a:stretch>
            <a:fillRect/>
          </a:stretch>
        </p:blipFill>
        <p:spPr>
          <a:xfrm>
            <a:off x="812695" y="2475186"/>
            <a:ext cx="2847975" cy="3531475"/>
          </a:xfrm>
          <a:prstGeom prst="rect">
            <a:avLst/>
          </a:prstGeom>
        </p:spPr>
      </p:pic>
    </p:spTree>
    <p:extLst>
      <p:ext uri="{BB962C8B-B14F-4D97-AF65-F5344CB8AC3E}">
        <p14:creationId xmlns:p14="http://schemas.microsoft.com/office/powerpoint/2010/main" val="2272922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3405352" y="2214517"/>
            <a:ext cx="7813528"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يتكون البناء النظري لهذا النموذج من عدة مستويات منها :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المستوى الاول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ويتمثل في العوامل التي تحدد فعالية تطبيقات الواقع المعزز وفقاً للإمكانات التقنية والمعلومات التي يتيحها التطبيق الذي توظفه الشركة وتتمثل هذه العوامل والمتغيرات </a:t>
            </a: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فيما يلي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المنفعة الوظيفية المدركة وتعني المنافع العملية المرتبطة بإستخدام تطبيق الواقع المعزز ، وذلك من حيث جودة المعلومات الي يتم الحصول عليها لتشبع الإحتياجات المعرفية للمستخدم.</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المنفعة الحسية المدركة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ويقصد بها المنافع المرتبطة بالإحساس بالمتعة والتسلية الناتجة من خلال التجارب الواقعية التي تتيجها تطبيقات الواقع المعزز.</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الجودة المدركة للتطبيق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وتشير إلى  المدى الذي يدرك فيه مستخدك التطبيق أن المحتوى الرقمي واقعي ، بحيث يتمكن ذلك المستخدم من تحديد ملامح المنتج.</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412D00C-E649-5F68-B3C2-5294F3343287}"/>
              </a:ext>
            </a:extLst>
          </p:cNvPr>
          <p:cNvPicPr>
            <a:picLocks noChangeAspect="1"/>
          </p:cNvPicPr>
          <p:nvPr/>
        </p:nvPicPr>
        <p:blipFill>
          <a:blip r:embed="rId3"/>
          <a:stretch>
            <a:fillRect/>
          </a:stretch>
        </p:blipFill>
        <p:spPr>
          <a:xfrm>
            <a:off x="831380" y="2655078"/>
            <a:ext cx="2432232" cy="3303413"/>
          </a:xfrm>
          <a:prstGeom prst="rect">
            <a:avLst/>
          </a:prstGeom>
        </p:spPr>
      </p:pic>
    </p:spTree>
    <p:extLst>
      <p:ext uri="{BB962C8B-B14F-4D97-AF65-F5344CB8AC3E}">
        <p14:creationId xmlns:p14="http://schemas.microsoft.com/office/powerpoint/2010/main" val="481552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776952" y="2214517"/>
            <a:ext cx="6441928"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المنفعة الوظيفية المدركة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وتعني المنافع العملية المرتبطة بإستخدام تطبيق الواقع المعزز ، وذلك من حيث جودة المعلومات التي يتم الحصول عليها لتشبع الإحتياجات المعرفية للمستخدم.</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المنفعة الحسية المدركة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ويقصد بها المنافع المرتبطة بالإحساس بالمتعة والتسلية الناتجة من خلال التجارب الواقع</a:t>
            </a:r>
            <a:r>
              <a:rPr lang="ar-BH" sz="1600" dirty="0">
                <a:solidFill>
                  <a:prstClr val="black"/>
                </a:solidFill>
                <a:latin typeface="Alexandria" pitchFamily="2" charset="-78"/>
                <a:cs typeface="Alexandria" pitchFamily="2" charset="-78"/>
              </a:rPr>
              <a:t>ية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التي تتيجها تطبيقات الواقع المعزز.</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الجودة المدركة للتطبيق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وتشير إلى  المدى الذي يدرك فيه مستخدمي  التطبيق أن المحتوى الرقمي واقعي ، بحيث يتمكن ذلك المستخدم من تحديد ملامح المنتج.</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96E065B-0BFF-5888-641C-8FEC0B044ECB}"/>
              </a:ext>
            </a:extLst>
          </p:cNvPr>
          <p:cNvPicPr>
            <a:picLocks noChangeAspect="1"/>
          </p:cNvPicPr>
          <p:nvPr/>
        </p:nvPicPr>
        <p:blipFill>
          <a:blip r:embed="rId3"/>
          <a:stretch>
            <a:fillRect/>
          </a:stretch>
        </p:blipFill>
        <p:spPr>
          <a:xfrm>
            <a:off x="852551" y="2159338"/>
            <a:ext cx="3761491" cy="3989214"/>
          </a:xfrm>
          <a:prstGeom prst="rect">
            <a:avLst/>
          </a:prstGeom>
        </p:spPr>
      </p:pic>
    </p:spTree>
    <p:extLst>
      <p:ext uri="{BB962C8B-B14F-4D97-AF65-F5344CB8AC3E}">
        <p14:creationId xmlns:p14="http://schemas.microsoft.com/office/powerpoint/2010/main" val="1397645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15568" y="2316313"/>
            <a:ext cx="10060661"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المستوى الثاني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ويتمثل في مدركات المستخدم المتكونة بخصوص تطبيقات الواقع المعزز، ووفقاً لهذا النموذج فإن هذه المدركات تتأثر بالعوامل التي تحدد فعالية تطبيقات الواقع المعزز، وتتمثل هذه المدركات في </a:t>
            </a: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المتغيرات التالية: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الإبداع المدرك لتطبيق الواقع المعزز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ويعني مدركات المستهلك نحو قدرة تطبيق الواقع المعزز على توظيف أفكار جديدة في الترويج لمنتجات الشركة وخلق الإحساس بالإثارة نتيجة التفاعل مع التقنيات التي توظفها تطبيقات الواقع المعزز.</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الإتجاه نحو تطبيق الواقع المعزز: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ويعني تقييم الفرد لتطبيق الواقع المعزز وذلك وفقاُ للمعلومات التي يتم الحصول عليها والإحساس بالمتعة والقدرة على خلق قيمة مضافة في التسوق.</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8478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211614" y="2214517"/>
            <a:ext cx="5007266"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المستوى الثالث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ويتمثل في خبرة المستخدم بالعلامة التجارية ، والتي تشير إلى الصور المادية والمشاعر والأحاسيس  التي تثيرها العلامة التجارية عند المستخدم والناتجة من التفاعلات التي تتم بين الشركة وعملائها عبر مختلف الوسائل الإعلانية.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المستوى الرابع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ويتمثل في الإتجاه نحو العلامة التجارية والتي تعني بالتغيير في الموقف من العلامة التجارية بعد حدوث الخبرة الإكترونية للشركة من خلال تطبيقات الواقع المعزز</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1EC6F0C-AAC1-BD2F-7DF5-AE4AD73050AE}"/>
              </a:ext>
            </a:extLst>
          </p:cNvPr>
          <p:cNvPicPr>
            <a:picLocks noChangeAspect="1"/>
          </p:cNvPicPr>
          <p:nvPr/>
        </p:nvPicPr>
        <p:blipFill>
          <a:blip r:embed="rId3"/>
          <a:stretch>
            <a:fillRect/>
          </a:stretch>
        </p:blipFill>
        <p:spPr>
          <a:xfrm>
            <a:off x="689639" y="1922219"/>
            <a:ext cx="5290747" cy="4370411"/>
          </a:xfrm>
          <a:prstGeom prst="rect">
            <a:avLst/>
          </a:prstGeom>
        </p:spPr>
      </p:pic>
    </p:spTree>
    <p:extLst>
      <p:ext uri="{BB962C8B-B14F-4D97-AF65-F5344CB8AC3E}">
        <p14:creationId xmlns:p14="http://schemas.microsoft.com/office/powerpoint/2010/main" val="1745383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908048" y="807134"/>
            <a:ext cx="5122880" cy="46102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الشكل التوضيحي للنموذج</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269A02E6-A40B-45FA-58C9-3D9C42467364}"/>
              </a:ext>
            </a:extLst>
          </p:cNvPr>
          <p:cNvPicPr>
            <a:picLocks noChangeAspect="1"/>
          </p:cNvPicPr>
          <p:nvPr/>
        </p:nvPicPr>
        <p:blipFill rotWithShape="1">
          <a:blip r:embed="rId3"/>
          <a:srcRect l="2030" t="27029" r="3778" b="8139"/>
          <a:stretch/>
        </p:blipFill>
        <p:spPr>
          <a:xfrm>
            <a:off x="689640" y="1922219"/>
            <a:ext cx="10812720" cy="4370412"/>
          </a:xfrm>
          <a:prstGeom prst="rect">
            <a:avLst/>
          </a:prstGeom>
        </p:spPr>
      </p:pic>
    </p:spTree>
    <p:extLst>
      <p:ext uri="{BB962C8B-B14F-4D97-AF65-F5344CB8AC3E}">
        <p14:creationId xmlns:p14="http://schemas.microsoft.com/office/powerpoint/2010/main" val="3979231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24128" y="2214517"/>
            <a:ext cx="10194752"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أن الذكاء الاصطناعي أثر بشكل كبير على قطاع الإعلام من خلال التقنيات المبهرة وتسريع وتيرة وصول المحتوى الإعلامي بشكل مميز وعبر قنوات متعددة وبأشكال متنوعة تقدم للجمهور محتوى من خلال تطور النماذج اللغوية الضخمة والصور المرئية التي سيتم تطويرها باستخدام تطبيقات جديدة ومتعمقة تؤدي إلى توليد المحتوى بشكل آلي، وسيتم تأهيل وتطوير  هذه النماذج لتكون واقعية وعملية ومعتمدة على المدى القريب، لتكون مرحلة جديدة من دون استخدام بشري بشكل نسبي، ويتمكن من توفير عدة ممارسات، مثل الترجمة الآلية وإنتاج الحوارات، وإنشاء محتوى الوسائط المرئية الاجتماعية، ونماذج أخرى تمكن الفئات الإعلامية من الوصول لأكبر قدر ممكن من الشرائح المجتمعية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2BF8FBC1-86F5-13DF-8ECC-BBB23EF30D80}"/>
              </a:ext>
            </a:extLst>
          </p:cNvPr>
          <p:cNvSpPr txBox="1"/>
          <p:nvPr/>
        </p:nvSpPr>
        <p:spPr>
          <a:xfrm>
            <a:off x="1970531" y="975974"/>
            <a:ext cx="7294093" cy="400110"/>
          </a:xfrm>
          <a:prstGeom prst="rect">
            <a:avLst/>
          </a:prstGeom>
          <a:noFill/>
        </p:spPr>
        <p:txBody>
          <a:bodyPr wrap="square">
            <a:spAutoFit/>
          </a:bodyPr>
          <a:lstStyle/>
          <a:p>
            <a:r>
              <a:rPr kumimoji="0" lang="ar-BH"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نظرية البيئة الإعلامية في ظل الذكاء الإصطناعي </a:t>
            </a:r>
            <a:endParaRPr lang="en-US" sz="2000" b="1" u="sng" dirty="0"/>
          </a:p>
        </p:txBody>
      </p:sp>
      <p:pic>
        <p:nvPicPr>
          <p:cNvPr id="6" name="Picture 5">
            <a:extLst>
              <a:ext uri="{FF2B5EF4-FFF2-40B4-BE49-F238E27FC236}">
                <a16:creationId xmlns:a16="http://schemas.microsoft.com/office/drawing/2014/main" id="{FB035D91-70D1-9876-13BF-39D96F305283}"/>
              </a:ext>
            </a:extLst>
          </p:cNvPr>
          <p:cNvPicPr>
            <a:picLocks noChangeAspect="1"/>
          </p:cNvPicPr>
          <p:nvPr/>
        </p:nvPicPr>
        <p:blipFill>
          <a:blip r:embed="rId3"/>
          <a:stretch>
            <a:fillRect/>
          </a:stretch>
        </p:blipFill>
        <p:spPr>
          <a:xfrm>
            <a:off x="740647" y="4713033"/>
            <a:ext cx="2175973" cy="1579598"/>
          </a:xfrm>
          <a:prstGeom prst="rect">
            <a:avLst/>
          </a:prstGeom>
        </p:spPr>
      </p:pic>
    </p:spTree>
    <p:extLst>
      <p:ext uri="{BB962C8B-B14F-4D97-AF65-F5344CB8AC3E}">
        <p14:creationId xmlns:p14="http://schemas.microsoft.com/office/powerpoint/2010/main" val="1754802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817476" y="2214517"/>
            <a:ext cx="5401404"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يقصد بنظرية البيئة الإعلامية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هي دراسة كيفية تشكيل البيئات الإعلامية للإدراك البشري والثقافة والتفاعل الاتصالات. وهو يتعمق في المفاهيم الأساسية مثل وسائل الإعلام كبيئات، والحتمية التكنولوجية، ومحو الأمية الإعلامية. وقد ساهمت شخصيات مؤثرة مثل مارشال ماكلوهان ونيل بوستمان بشكل كبير في هذا المجال. يستكشف تأثيرات وسائل الإعلام على الإدراك والثقافة ويثير المخاوف بشأن إدمان وسائل الإعلام والخصوصية في مجتمع اليوم.</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6500C663-BEC5-680C-B90E-B13DF6EEE91A}"/>
              </a:ext>
            </a:extLst>
          </p:cNvPr>
          <p:cNvPicPr>
            <a:picLocks noChangeAspect="1"/>
          </p:cNvPicPr>
          <p:nvPr/>
        </p:nvPicPr>
        <p:blipFill>
          <a:blip r:embed="rId3"/>
          <a:stretch>
            <a:fillRect/>
          </a:stretch>
        </p:blipFill>
        <p:spPr>
          <a:xfrm>
            <a:off x="973120" y="2214517"/>
            <a:ext cx="4024549" cy="3823676"/>
          </a:xfrm>
          <a:prstGeom prst="rect">
            <a:avLst/>
          </a:prstGeom>
        </p:spPr>
      </p:pic>
    </p:spTree>
    <p:extLst>
      <p:ext uri="{BB962C8B-B14F-4D97-AF65-F5344CB8AC3E}">
        <p14:creationId xmlns:p14="http://schemas.microsoft.com/office/powerpoint/2010/main" val="689462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430110" y="2214517"/>
            <a:ext cx="6788769" cy="3005310"/>
          </a:xfrm>
          <a:prstGeom prst="rect">
            <a:avLst/>
          </a:prstGeom>
          <a:noFill/>
        </p:spPr>
        <p:txBody>
          <a:bodyPr wrap="square" rtlCol="0">
            <a:spAutoFit/>
          </a:bodyPr>
          <a:lstStyle/>
          <a:p>
            <a:pPr algn="just" rtl="1" fontAlgn="base">
              <a:lnSpc>
                <a:spcPct val="150000"/>
              </a:lnSpc>
            </a:pPr>
            <a:r>
              <a:rPr lang="ar-BH" sz="1600" b="1" i="0" dirty="0">
                <a:solidFill>
                  <a:srgbClr val="000000"/>
                </a:solidFill>
                <a:effectLst/>
                <a:highlight>
                  <a:srgbClr val="FFFFFF"/>
                </a:highlight>
                <a:latin typeface="Alexandria" pitchFamily="2" charset="-78"/>
                <a:cs typeface="Alexandria" pitchFamily="2" charset="-78"/>
              </a:rPr>
              <a:t>المفاهيم الأساسية للبيئة الإعلامية:</a:t>
            </a:r>
            <a:endParaRPr lang="ar-BH" sz="1600" b="0" i="0" dirty="0">
              <a:solidFill>
                <a:srgbClr val="000000"/>
              </a:solidFill>
              <a:effectLst/>
              <a:highlight>
                <a:srgbClr val="FFFFFF"/>
              </a:highlight>
              <a:latin typeface="Alexandria" pitchFamily="2" charset="-78"/>
              <a:cs typeface="Alexandria" pitchFamily="2" charset="-78"/>
            </a:endParaRPr>
          </a:p>
          <a:p>
            <a:pPr algn="just" rtl="1" fontAlgn="base">
              <a:lnSpc>
                <a:spcPct val="150000"/>
              </a:lnSpc>
              <a:buFont typeface="+mj-lt"/>
              <a:buAutoNum type="arabicPeriod"/>
            </a:pPr>
            <a:r>
              <a:rPr lang="ar-BH" sz="1600" b="1" i="0" dirty="0">
                <a:solidFill>
                  <a:srgbClr val="000000"/>
                </a:solidFill>
                <a:effectLst/>
                <a:highlight>
                  <a:srgbClr val="FFFFFF"/>
                </a:highlight>
                <a:latin typeface="Alexandria" pitchFamily="2" charset="-78"/>
                <a:cs typeface="Alexandria" pitchFamily="2" charset="-78"/>
              </a:rPr>
              <a:t>البيئة الإعلامية:</a:t>
            </a:r>
            <a:r>
              <a:rPr lang="ar-BH" sz="1600" b="0" i="0" dirty="0">
                <a:solidFill>
                  <a:srgbClr val="000000"/>
                </a:solidFill>
                <a:effectLst/>
                <a:highlight>
                  <a:srgbClr val="FFFFFF"/>
                </a:highlight>
                <a:latin typeface="Alexandria" pitchFamily="2" charset="-78"/>
                <a:cs typeface="Alexandria" pitchFamily="2" charset="-78"/>
              </a:rPr>
              <a:t> يشير إلى السياق بأكمله  في  وسائل الإعلام و </a:t>
            </a:r>
            <a:r>
              <a:rPr lang="ar-BH" sz="1600" b="0" i="0" u="none" strike="noStrike" dirty="0">
                <a:solidFill>
                  <a:srgbClr val="307EB2"/>
                </a:solidFill>
                <a:effectLst/>
                <a:highlight>
                  <a:srgbClr val="FFFFFF"/>
                </a:highlight>
                <a:latin typeface="Alexandria" pitchFamily="2" charset="-78"/>
                <a:cs typeface="Alexandria" pitchFamily="2" charset="-78"/>
                <a:hlinkClick r:id="rId2"/>
              </a:rPr>
              <a:t>الاتصالات</a:t>
            </a:r>
            <a:r>
              <a:rPr lang="ar-BH" sz="1600" b="0" i="0" dirty="0">
                <a:solidFill>
                  <a:srgbClr val="000000"/>
                </a:solidFill>
                <a:effectLst/>
                <a:highlight>
                  <a:srgbClr val="FFFFFF"/>
                </a:highlight>
                <a:latin typeface="Alexandria" pitchFamily="2" charset="-78"/>
                <a:cs typeface="Alexandria" pitchFamily="2" charset="-78"/>
              </a:rPr>
              <a:t> التكنولوجيات، بما في ذلك آثارها على المجتمع والأفراد.</a:t>
            </a:r>
          </a:p>
          <a:p>
            <a:pPr algn="just" rtl="1" fontAlgn="base">
              <a:lnSpc>
                <a:spcPct val="150000"/>
              </a:lnSpc>
              <a:buFont typeface="+mj-lt"/>
              <a:buAutoNum type="arabicPeriod"/>
            </a:pPr>
            <a:r>
              <a:rPr lang="ar-BH" sz="1600" b="1" i="0" dirty="0">
                <a:solidFill>
                  <a:srgbClr val="000000"/>
                </a:solidFill>
                <a:effectLst/>
                <a:highlight>
                  <a:srgbClr val="FFFFFF"/>
                </a:highlight>
                <a:latin typeface="Alexandria" pitchFamily="2" charset="-78"/>
                <a:cs typeface="Alexandria" pitchFamily="2" charset="-78"/>
              </a:rPr>
              <a:t>النظرية المتوسطة:</a:t>
            </a:r>
            <a:r>
              <a:rPr lang="ar-BH" sz="1600" b="0" i="0" dirty="0">
                <a:solidFill>
                  <a:srgbClr val="000000"/>
                </a:solidFill>
                <a:effectLst/>
                <a:highlight>
                  <a:srgbClr val="FFFFFF"/>
                </a:highlight>
                <a:latin typeface="Alexandria" pitchFamily="2" charset="-78"/>
                <a:cs typeface="Alexandria" pitchFamily="2" charset="-78"/>
              </a:rPr>
              <a:t> تؤكد البيئة الإعلامية على أهمية الوسيط نفسه، بحجة أن الوسائط المختلفة لها تأثيرات فريدة على الإدراك البشري والثقافة.</a:t>
            </a:r>
          </a:p>
          <a:p>
            <a:pPr algn="just" rtl="1" fontAlgn="base">
              <a:lnSpc>
                <a:spcPct val="150000"/>
              </a:lnSpc>
              <a:buFont typeface="+mj-lt"/>
              <a:buAutoNum type="arabicPeriod"/>
            </a:pPr>
            <a:r>
              <a:rPr lang="ar-BH" sz="1600" b="1" i="0" dirty="0">
                <a:solidFill>
                  <a:srgbClr val="000000"/>
                </a:solidFill>
                <a:effectLst/>
                <a:highlight>
                  <a:srgbClr val="FFFFFF"/>
                </a:highlight>
                <a:latin typeface="Alexandria" pitchFamily="2" charset="-78"/>
                <a:cs typeface="Alexandria" pitchFamily="2" charset="-78"/>
              </a:rPr>
              <a:t>الحتمية التكنولوجية:</a:t>
            </a:r>
            <a:r>
              <a:rPr lang="ar-BH" sz="1600" b="0" i="0" dirty="0">
                <a:solidFill>
                  <a:srgbClr val="000000"/>
                </a:solidFill>
                <a:effectLst/>
                <a:highlight>
                  <a:srgbClr val="FFFFFF"/>
                </a:highlight>
                <a:latin typeface="Alexandria" pitchFamily="2" charset="-78"/>
                <a:cs typeface="Alexandria" pitchFamily="2" charset="-78"/>
              </a:rPr>
              <a:t> يشير هذا المفهوم إلى أن التقنيات تلعب دورًا مركزيًا في تشكيل المجتمعات والثقافات، وغالبًا ما تؤثر على كيفية إدراك الأفراد للعالم وتفاعلهم معه.</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9B7405B-85DE-14DB-CA45-F12743D8CB1D}"/>
              </a:ext>
            </a:extLst>
          </p:cNvPr>
          <p:cNvPicPr>
            <a:picLocks noChangeAspect="1"/>
          </p:cNvPicPr>
          <p:nvPr/>
        </p:nvPicPr>
        <p:blipFill rotWithShape="1">
          <a:blip r:embed="rId4"/>
          <a:srcRect l="6011" t="32511"/>
          <a:stretch/>
        </p:blipFill>
        <p:spPr>
          <a:xfrm>
            <a:off x="973122" y="2214517"/>
            <a:ext cx="3173508" cy="3855207"/>
          </a:xfrm>
          <a:prstGeom prst="rect">
            <a:avLst/>
          </a:prstGeom>
        </p:spPr>
      </p:pic>
    </p:spTree>
    <p:extLst>
      <p:ext uri="{BB962C8B-B14F-4D97-AF65-F5344CB8AC3E}">
        <p14:creationId xmlns:p14="http://schemas.microsoft.com/office/powerpoint/2010/main" val="1090873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31380" y="2235438"/>
            <a:ext cx="10529240"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وتوفر البيئة الإعلامية الوسائل التفاعلية ما بين الأفراد، بحيث تمكنّهم من التواصل فيما بينهم، وبالتالي فإنَّ البيئة الإعلامية تساهم في إحداث التغيير الاجتماعي، والذي تطور بالتزامن مع التطور في تقنية الاتصالات،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قامت نظرية علم البيئة الإعلامية بدراسة المحتويات الإعلامية، وتأثيرها على الجمهور، بالإضافة إلى دراسة المعايير الجماهيرية ، وبالتالي </a:t>
            </a: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فإنَّ الوسيلة الإعلامية المستخدمة في هذه النظرية لا تقل أهمية عن الرسائل الإعلامية الذي يتم إنتاجها وإعدادها</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كما تولَّى الباحثين في مجال علم الإعلام وبيئته دراسة العلاقة التي تربط البيئة الإعلامية بالوسيلة بالإضافة إلى معرفة النطاق التي تشتمل عليها القناة الإعلامية، وذلك من خلال التعرف على البنية التحتية للنظام الإعلامي في المؤسسة الإعلامية بالإضافة إلى الثقافة المجتمعية وطبيعتها ومن ثمَّ العمل على ربطها بعلم البيئة الإعلامي، على اعتبار أنَّه الوسيط ما بين الوسيلة والجمهور.</a:t>
            </a:r>
            <a:b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9692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05840" y="2214517"/>
            <a:ext cx="10213040"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وتركز النظريه  على تفاعل وسائل  الإعلام والتقنيات وعمليات الإتصال مع التجارب والمشاعر والافكار والسلوك الإنساني وتأثير وسائل الإعلام في الإدراك والفهم للمشاعر الإنسانية ويسمح الاتصال وفقاً لهذه النظرية بإمكانية الإتصال الإفتراضي  للآخرين داخل العقل.</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ووفقاُ للباحث ماكلوهان فأن بيئة الإتصال تتمثل في:</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BH" sz="1600" dirty="0">
                <a:solidFill>
                  <a:prstClr val="black"/>
                </a:solidFill>
                <a:latin typeface="Alexandria" pitchFamily="2" charset="-78"/>
                <a:cs typeface="Alexandria" pitchFamily="2" charset="-78"/>
              </a:rPr>
              <a:t>المرحلة الاولي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الوسيلة هي الرسالة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"وهي إحدى العبارات التي أشار إليها في نظرية البيئة الإعلامية ، فلا يقصد بها تغافل بقية عناصر الإتصال ، وإنما يشير لأهمية وقيمة الوسيلة الإعلامية التي تؤثر تأثيراً جماُ في الرسالة الإعلامية وضرورة إختيارها الإختيار الأمثل ليتوافق مع الرسالة المرسلة ، خاصة مع ظهور تقنيات حديثة أثرت في طبيعة الوسائل الإعلامية ، وظهور وسائل عديدة نتيجة التطور الحادث في تكنولوجيا الاتصال والمعلومات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52822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740146" y="2214517"/>
            <a:ext cx="5478734"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المرحلة الثانية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:هي التعرض للوسيلة الإعلامية ويتأثر التعرض بعوامل عديدة أهمها الإهتمام بالموضوع ،وخبرة التعامل مع التكنولوجيا يؤثر في التعرض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ثم العوامل الفسيولوجية كالحواس التي يمتلكها البشر ،كقوة البصر على سبيل المثال.</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المرحلة الثالثة والأخيرة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الإدراك البشري فالإدراك بنظرية تمثيل المعلومات يشعل جذب الإنتباه ، التعرض ، تفسير المعلومات ، التذكر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B5BC899-615C-F9C6-B621-A8005F35453F}"/>
              </a:ext>
            </a:extLst>
          </p:cNvPr>
          <p:cNvPicPr>
            <a:picLocks noChangeAspect="1"/>
          </p:cNvPicPr>
          <p:nvPr/>
        </p:nvPicPr>
        <p:blipFill>
          <a:blip r:embed="rId3"/>
          <a:stretch>
            <a:fillRect/>
          </a:stretch>
        </p:blipFill>
        <p:spPr>
          <a:xfrm>
            <a:off x="846924" y="2214517"/>
            <a:ext cx="3979194" cy="3596728"/>
          </a:xfrm>
          <a:prstGeom prst="rect">
            <a:avLst/>
          </a:prstGeom>
        </p:spPr>
      </p:pic>
    </p:spTree>
    <p:extLst>
      <p:ext uri="{BB962C8B-B14F-4D97-AF65-F5344CB8AC3E}">
        <p14:creationId xmlns:p14="http://schemas.microsoft.com/office/powerpoint/2010/main" val="3490196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3374642"/>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وختاماً ...، سيّطر الذكاء الاصطناعي التوليدي على ميادين الابتكار وأصبح من التقنيات الأكثر قدرة على إحداث تحوّلات هائلة في عصرنا الحالي، إذ سيساهم الذكاء الاصطناعي في إعادة تشكيل مختلف القطاعات</a:t>
            </a:r>
            <a:r>
              <a:rPr lang="ar-BH" sz="1600" dirty="0">
                <a:solidFill>
                  <a:prstClr val="black"/>
                </a:solidFill>
                <a:latin typeface="Alexandria" pitchFamily="2" charset="-78"/>
                <a:cs typeface="Alexandria" pitchFamily="2" charset="-78"/>
              </a:rPr>
              <a:t>.</a:t>
            </a: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ويزداد التأثير الواسع للذكاء الاصطناعي وضوحًا يومًا بعد آخر، ومن المتوقع أن يمس جميع جوانب الحياة، بدايةً من مكان العمل وحتى التعاملات اليوميّة. </a:t>
            </a:r>
            <a:r>
              <a:rPr lang="ar-BH" sz="1600" dirty="0">
                <a:solidFill>
                  <a:prstClr val="black"/>
                </a:solidFill>
                <a:latin typeface="Alexandria" pitchFamily="2" charset="-78"/>
                <a:cs typeface="Alexandria" pitchFamily="2" charset="-78"/>
              </a:rPr>
              <a:t>ويعد </a:t>
            </a:r>
            <a:r>
              <a:rPr lang="ar-EG" sz="1600" dirty="0">
                <a:solidFill>
                  <a:prstClr val="black"/>
                </a:solidFill>
                <a:latin typeface="Alexandria" pitchFamily="2" charset="-78"/>
                <a:cs typeface="Alexandria" pitchFamily="2" charset="-78"/>
              </a:rPr>
              <a:t>محركًا قويًا للإنتاجية، من المتوقع أن يحفّز الذكاء الاصطناعي عملية تكوين الثروات ويفتح مجالات جديدة حافلة بالفرص الواعدة. فمن خلال تعزيز الأدوار والمهام ودعمها، يتيح للأفراد ميزة إنجاز المزيد في وقت أقل. وعليه، فإن تبنّي طاقاته التحويليّة يقتضي التزامًا جماعيًا بتطوير مهاراتنا ومواءمة قدراتنا، والاستعداد جيّدًا لتسخير إمكانيات الذكاء الاصطناعي بفاعلية والاستفادة منها وتحقيق أقصى أثر ممكن</a:t>
            </a:r>
            <a:r>
              <a:rPr lang="ar-BH" sz="1600" dirty="0">
                <a:solidFill>
                  <a:prstClr val="black"/>
                </a:solidFill>
                <a:latin typeface="Alexandria" pitchFamily="2" charset="-78"/>
                <a:cs typeface="Alexandria" pitchFamily="2" charset="-78"/>
              </a:rPr>
              <a:t> ، ولاشك أن توظيف المنظمات لنظريات الذكاء </a:t>
            </a:r>
            <a:r>
              <a:rPr lang="ar-BH" sz="1600">
                <a:solidFill>
                  <a:prstClr val="black"/>
                </a:solidFill>
                <a:latin typeface="Alexandria" pitchFamily="2" charset="-78"/>
                <a:cs typeface="Alexandria" pitchFamily="2" charset="-78"/>
              </a:rPr>
              <a:t>الإصطناعي ونظرياته من شأنه تحقيق العديد من الفوائد والمنافع للمنظمات.</a:t>
            </a: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60722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077866691"/>
      </p:ext>
    </p:extLst>
  </p:cSld>
  <p:clrMapOvr>
    <a:masterClrMapping/>
  </p:clrMapOvr>
</p:sld>
</file>

<file path=ppt/theme/theme1.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1341</TotalTime>
  <Words>3782</Words>
  <Application>Microsoft Office PowerPoint</Application>
  <PresentationFormat>Widescreen</PresentationFormat>
  <Paragraphs>165</Paragraphs>
  <Slides>46</Slides>
  <Notes>2</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46</vt:i4>
      </vt:variant>
    </vt:vector>
  </HeadingPairs>
  <TitlesOfParts>
    <vt:vector size="56" baseType="lpstr">
      <vt:lpstr>Alexandria</vt:lpstr>
      <vt:lpstr>Arial</vt:lpstr>
      <vt:lpstr>Calibri</vt:lpstr>
      <vt:lpstr>Calibri Light</vt:lpstr>
      <vt:lpstr>Noto Sans</vt:lpstr>
      <vt:lpstr>Open Sans</vt:lpstr>
      <vt:lpstr>Times New Roman</vt:lpstr>
      <vt:lpstr>1</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89</cp:revision>
  <dcterms:created xsi:type="dcterms:W3CDTF">2023-04-29T09:08:00Z</dcterms:created>
  <dcterms:modified xsi:type="dcterms:W3CDTF">2024-07-30T16:27:20Z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