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303" r:id="rId5"/>
    <p:sldId id="313" r:id="rId6"/>
    <p:sldId id="276" r:id="rId7"/>
    <p:sldId id="350" r:id="rId8"/>
    <p:sldId id="351" r:id="rId9"/>
    <p:sldId id="353" r:id="rId10"/>
    <p:sldId id="352" r:id="rId11"/>
    <p:sldId id="354" r:id="rId12"/>
    <p:sldId id="355" r:id="rId13"/>
    <p:sldId id="356" r:id="rId14"/>
    <p:sldId id="357" r:id="rId15"/>
    <p:sldId id="358" r:id="rId16"/>
    <p:sldId id="359" r:id="rId17"/>
    <p:sldId id="360" r:id="rId18"/>
    <p:sldId id="361" r:id="rId19"/>
    <p:sldId id="362" r:id="rId20"/>
    <p:sldId id="363" r:id="rId21"/>
    <p:sldId id="364" r:id="rId22"/>
    <p:sldId id="365" r:id="rId23"/>
    <p:sldId id="366" r:id="rId24"/>
    <p:sldId id="368" r:id="rId25"/>
    <p:sldId id="367" r:id="rId26"/>
    <p:sldId id="370" r:id="rId27"/>
    <p:sldId id="369" r:id="rId28"/>
    <p:sldId id="371" r:id="rId29"/>
    <p:sldId id="372" r:id="rId30"/>
    <p:sldId id="373" r:id="rId31"/>
    <p:sldId id="374" r:id="rId32"/>
    <p:sldId id="375" r:id="rId33"/>
    <p:sldId id="376" r:id="rId34"/>
    <p:sldId id="378" r:id="rId35"/>
    <p:sldId id="379" r:id="rId36"/>
    <p:sldId id="380" r:id="rId37"/>
    <p:sldId id="381" r:id="rId38"/>
    <p:sldId id="382" r:id="rId39"/>
    <p:sldId id="383" r:id="rId40"/>
    <p:sldId id="384" r:id="rId41"/>
    <p:sldId id="385" r:id="rId42"/>
    <p:sldId id="387" r:id="rId43"/>
    <p:sldId id="388" r:id="rId44"/>
    <p:sldId id="389" r:id="rId45"/>
    <p:sldId id="391" r:id="rId46"/>
    <p:sldId id="392" r:id="rId47"/>
    <p:sldId id="3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50"/>
            <p14:sldId id="351"/>
            <p14:sldId id="353"/>
            <p14:sldId id="352"/>
            <p14:sldId id="354"/>
            <p14:sldId id="355"/>
            <p14:sldId id="356"/>
            <p14:sldId id="357"/>
            <p14:sldId id="358"/>
            <p14:sldId id="359"/>
            <p14:sldId id="360"/>
            <p14:sldId id="361"/>
            <p14:sldId id="362"/>
            <p14:sldId id="363"/>
            <p14:sldId id="364"/>
            <p14:sldId id="365"/>
            <p14:sldId id="366"/>
            <p14:sldId id="368"/>
            <p14:sldId id="367"/>
            <p14:sldId id="370"/>
            <p14:sldId id="369"/>
            <p14:sldId id="371"/>
            <p14:sldId id="372"/>
            <p14:sldId id="373"/>
            <p14:sldId id="374"/>
            <p14:sldId id="375"/>
            <p14:sldId id="376"/>
            <p14:sldId id="378"/>
            <p14:sldId id="379"/>
            <p14:sldId id="380"/>
            <p14:sldId id="381"/>
            <p14:sldId id="382"/>
            <p14:sldId id="383"/>
            <p14:sldId id="384"/>
            <p14:sldId id="385"/>
            <p14:sldId id="387"/>
            <p14:sldId id="388"/>
            <p14:sldId id="389"/>
            <p14:sldId id="391"/>
            <p14:sldId id="392"/>
            <p14:sldId id="3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9EDE"/>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12685F-8DEA-4E53-9169-6D8FA56D706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CB34E27-421F-46CE-9231-66971CFE2DF4}">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الأجهزة والمعدات والبرامج </a:t>
          </a:r>
          <a:endParaRPr lang="en-US" b="1" dirty="0"/>
        </a:p>
      </dgm:t>
    </dgm:pt>
    <dgm:pt modelId="{8EFF0ADD-91F4-4BD4-9285-4A2ED6DE7964}" type="parTrans" cxnId="{EB2EBBA5-FB77-491E-938D-A46F86DCC8E8}">
      <dgm:prSet/>
      <dgm:spPr/>
      <dgm:t>
        <a:bodyPr/>
        <a:lstStyle/>
        <a:p>
          <a:endParaRPr lang="en-US"/>
        </a:p>
      </dgm:t>
    </dgm:pt>
    <dgm:pt modelId="{74A3871C-55DC-4EC7-8A65-27776AA49BB0}" type="sibTrans" cxnId="{EB2EBBA5-FB77-491E-938D-A46F86DCC8E8}">
      <dgm:prSet/>
      <dgm:spPr/>
      <dgm:t>
        <a:bodyPr/>
        <a:lstStyle/>
        <a:p>
          <a:endParaRPr lang="en-US"/>
        </a:p>
      </dgm:t>
    </dgm:pt>
    <dgm:pt modelId="{3EEA3978-FE9D-4B48-A7C8-CD7C35588849}">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المادة التحريرية </a:t>
          </a:r>
          <a:endParaRPr lang="en-US" b="1" dirty="0"/>
        </a:p>
      </dgm:t>
    </dgm:pt>
    <dgm:pt modelId="{A45C1037-3B83-48EC-B626-574EFFC14E72}" type="parTrans" cxnId="{B4E17DBE-8011-4E1A-BBA0-E5AB089AF4F0}">
      <dgm:prSet/>
      <dgm:spPr/>
      <dgm:t>
        <a:bodyPr/>
        <a:lstStyle/>
        <a:p>
          <a:endParaRPr lang="en-US"/>
        </a:p>
      </dgm:t>
    </dgm:pt>
    <dgm:pt modelId="{614ACBE2-C205-447F-A419-6F0D3E61E269}" type="sibTrans" cxnId="{B4E17DBE-8011-4E1A-BBA0-E5AB089AF4F0}">
      <dgm:prSet/>
      <dgm:spPr/>
      <dgm:t>
        <a:bodyPr/>
        <a:lstStyle/>
        <a:p>
          <a:endParaRPr lang="en-US"/>
        </a:p>
      </dgm:t>
    </dgm:pt>
    <dgm:pt modelId="{B5BE5A56-134F-412B-9DF9-6B0D2C4ABA56}" type="pres">
      <dgm:prSet presAssocID="{B312685F-8DEA-4E53-9169-6D8FA56D706B}" presName="diagram" presStyleCnt="0">
        <dgm:presLayoutVars>
          <dgm:dir/>
          <dgm:resizeHandles val="exact"/>
        </dgm:presLayoutVars>
      </dgm:prSet>
      <dgm:spPr/>
    </dgm:pt>
    <dgm:pt modelId="{E89A77CE-8CC6-4D64-ADBF-99721377BF9E}" type="pres">
      <dgm:prSet presAssocID="{5CB34E27-421F-46CE-9231-66971CFE2DF4}" presName="node" presStyleLbl="node1" presStyleIdx="0" presStyleCnt="2">
        <dgm:presLayoutVars>
          <dgm:bulletEnabled val="1"/>
        </dgm:presLayoutVars>
      </dgm:prSet>
      <dgm:spPr/>
    </dgm:pt>
    <dgm:pt modelId="{6B4EC6A4-1021-4ACD-B5D6-F6238EA4BD90}" type="pres">
      <dgm:prSet presAssocID="{74A3871C-55DC-4EC7-8A65-27776AA49BB0}" presName="sibTrans" presStyleCnt="0"/>
      <dgm:spPr/>
    </dgm:pt>
    <dgm:pt modelId="{C36EAEAE-EDFA-40B2-9376-100F0E912B64}" type="pres">
      <dgm:prSet presAssocID="{3EEA3978-FE9D-4B48-A7C8-CD7C35588849}" presName="node" presStyleLbl="node1" presStyleIdx="1" presStyleCnt="2">
        <dgm:presLayoutVars>
          <dgm:bulletEnabled val="1"/>
        </dgm:presLayoutVars>
      </dgm:prSet>
      <dgm:spPr/>
    </dgm:pt>
  </dgm:ptLst>
  <dgm:cxnLst>
    <dgm:cxn modelId="{824B4601-CF7A-4964-8203-8D30906218BC}" type="presOf" srcId="{3EEA3978-FE9D-4B48-A7C8-CD7C35588849}" destId="{C36EAEAE-EDFA-40B2-9376-100F0E912B64}" srcOrd="0" destOrd="0" presId="urn:microsoft.com/office/officeart/2005/8/layout/default"/>
    <dgm:cxn modelId="{D8E1C102-4342-432A-B3BE-8AEBD52FE5FA}" type="presOf" srcId="{B312685F-8DEA-4E53-9169-6D8FA56D706B}" destId="{B5BE5A56-134F-412B-9DF9-6B0D2C4ABA56}" srcOrd="0" destOrd="0" presId="urn:microsoft.com/office/officeart/2005/8/layout/default"/>
    <dgm:cxn modelId="{A6A5D166-A7A4-4ECB-AE3F-592CA4406410}" type="presOf" srcId="{5CB34E27-421F-46CE-9231-66971CFE2DF4}" destId="{E89A77CE-8CC6-4D64-ADBF-99721377BF9E}" srcOrd="0" destOrd="0" presId="urn:microsoft.com/office/officeart/2005/8/layout/default"/>
    <dgm:cxn modelId="{EB2EBBA5-FB77-491E-938D-A46F86DCC8E8}" srcId="{B312685F-8DEA-4E53-9169-6D8FA56D706B}" destId="{5CB34E27-421F-46CE-9231-66971CFE2DF4}" srcOrd="0" destOrd="0" parTransId="{8EFF0ADD-91F4-4BD4-9285-4A2ED6DE7964}" sibTransId="{74A3871C-55DC-4EC7-8A65-27776AA49BB0}"/>
    <dgm:cxn modelId="{B4E17DBE-8011-4E1A-BBA0-E5AB089AF4F0}" srcId="{B312685F-8DEA-4E53-9169-6D8FA56D706B}" destId="{3EEA3978-FE9D-4B48-A7C8-CD7C35588849}" srcOrd="1" destOrd="0" parTransId="{A45C1037-3B83-48EC-B626-574EFFC14E72}" sibTransId="{614ACBE2-C205-447F-A419-6F0D3E61E269}"/>
    <dgm:cxn modelId="{12066387-273D-41F5-B96E-204953115EDC}" type="presParOf" srcId="{B5BE5A56-134F-412B-9DF9-6B0D2C4ABA56}" destId="{E89A77CE-8CC6-4D64-ADBF-99721377BF9E}" srcOrd="0" destOrd="0" presId="urn:microsoft.com/office/officeart/2005/8/layout/default"/>
    <dgm:cxn modelId="{30E06FCF-C832-455F-961B-7F54E4AB47B6}" type="presParOf" srcId="{B5BE5A56-134F-412B-9DF9-6B0D2C4ABA56}" destId="{6B4EC6A4-1021-4ACD-B5D6-F6238EA4BD90}" srcOrd="1" destOrd="0" presId="urn:microsoft.com/office/officeart/2005/8/layout/default"/>
    <dgm:cxn modelId="{B6A6F0BA-E97A-4770-A3CA-06E2C2B52120}" type="presParOf" srcId="{B5BE5A56-134F-412B-9DF9-6B0D2C4ABA56}" destId="{C36EAEAE-EDFA-40B2-9376-100F0E912B64}"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F946FD-4D55-40F9-B15C-E11416AD41B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8FACBD3F-453A-44B1-A7FD-3C31A0B38C57}">
      <dgm:prSet phldrT="[Text]" custT="1"/>
      <dgm:spPr/>
      <dgm:t>
        <a:bodyPr/>
        <a:lstStyle/>
        <a:p>
          <a:r>
            <a:rPr lang="ar-EG" sz="1600" b="1" dirty="0"/>
            <a:t>الصوت الصورة</a:t>
          </a:r>
          <a:endParaRPr lang="en-US" sz="1600" b="1" dirty="0"/>
        </a:p>
      </dgm:t>
    </dgm:pt>
    <dgm:pt modelId="{F9D100D6-EA6B-4D32-81BD-58B8B09C3314}" type="parTrans" cxnId="{A9F6C42A-11AA-45B2-8124-1B2A4E5900F6}">
      <dgm:prSet/>
      <dgm:spPr/>
      <dgm:t>
        <a:bodyPr/>
        <a:lstStyle/>
        <a:p>
          <a:endParaRPr lang="en-US"/>
        </a:p>
      </dgm:t>
    </dgm:pt>
    <dgm:pt modelId="{040876FC-A1F2-48C9-8B03-3AD44ECE0B60}" type="sibTrans" cxnId="{A9F6C42A-11AA-45B2-8124-1B2A4E5900F6}">
      <dgm:prSet/>
      <dgm:spPr/>
      <dgm:t>
        <a:bodyPr/>
        <a:lstStyle/>
        <a:p>
          <a:endParaRPr lang="en-US"/>
        </a:p>
      </dgm:t>
    </dgm:pt>
    <dgm:pt modelId="{7F1EF3B7-09CE-4369-BC6B-E6438C382F87}">
      <dgm:prSet phldrT="[Text]" custT="1"/>
      <dgm:spPr/>
      <dgm:t>
        <a:bodyPr/>
        <a:lstStyle/>
        <a:p>
          <a:r>
            <a:rPr lang="ar-EG" sz="1600" b="1" dirty="0">
              <a:effectLst/>
              <a:latin typeface="Simplified Arabic" panose="02020603050405020304" pitchFamily="18" charset="-78"/>
              <a:ea typeface="Calibri" panose="020F0502020204030204" pitchFamily="34" charset="0"/>
              <a:cs typeface="Simplified Arabic" panose="02020603050405020304" pitchFamily="18" charset="-78"/>
            </a:rPr>
            <a:t>المسرح والسينما</a:t>
          </a:r>
          <a:endParaRPr lang="en-US" sz="1600" b="1" dirty="0"/>
        </a:p>
      </dgm:t>
    </dgm:pt>
    <dgm:pt modelId="{CB5C6E5A-79C2-476C-83CD-A3F4A710A6D7}" type="parTrans" cxnId="{FB50A347-5867-4393-A724-FB8026B5BA31}">
      <dgm:prSet/>
      <dgm:spPr/>
      <dgm:t>
        <a:bodyPr/>
        <a:lstStyle/>
        <a:p>
          <a:endParaRPr lang="en-US"/>
        </a:p>
      </dgm:t>
    </dgm:pt>
    <dgm:pt modelId="{363C14C4-42FB-4E4D-86C1-5224E5A4DE20}" type="sibTrans" cxnId="{FB50A347-5867-4393-A724-FB8026B5BA31}">
      <dgm:prSet/>
      <dgm:spPr/>
      <dgm:t>
        <a:bodyPr/>
        <a:lstStyle/>
        <a:p>
          <a:endParaRPr lang="en-US"/>
        </a:p>
      </dgm:t>
    </dgm:pt>
    <dgm:pt modelId="{6760BBA6-D4B8-478D-978D-0E18794CA9AD}">
      <dgm:prSet phldrT="[Text]" custT="1"/>
      <dgm:spPr/>
      <dgm:t>
        <a:bodyPr/>
        <a:lstStyle/>
        <a:p>
          <a:r>
            <a:rPr lang="ar-EG" sz="1600" b="1" dirty="0"/>
            <a:t>الخصوصية</a:t>
          </a:r>
          <a:endParaRPr lang="en-US" sz="1600" b="1" dirty="0"/>
        </a:p>
      </dgm:t>
    </dgm:pt>
    <dgm:pt modelId="{9DB40AA1-75DE-4898-A963-EC7F2744BC8A}" type="parTrans" cxnId="{49081EE0-B110-412B-B229-3DC09D195EFF}">
      <dgm:prSet/>
      <dgm:spPr/>
      <dgm:t>
        <a:bodyPr/>
        <a:lstStyle/>
        <a:p>
          <a:endParaRPr lang="en-US"/>
        </a:p>
      </dgm:t>
    </dgm:pt>
    <dgm:pt modelId="{8E6C1346-6AE7-4DD2-8AD6-629C6CAAD6A1}" type="sibTrans" cxnId="{49081EE0-B110-412B-B229-3DC09D195EFF}">
      <dgm:prSet/>
      <dgm:spPr/>
      <dgm:t>
        <a:bodyPr/>
        <a:lstStyle/>
        <a:p>
          <a:endParaRPr lang="en-US"/>
        </a:p>
      </dgm:t>
    </dgm:pt>
    <dgm:pt modelId="{89B6A530-9F4F-4B08-8A67-DCB0EEAB2A0B}">
      <dgm:prSet phldrT="[Text]" custT="1"/>
      <dgm:spPr/>
      <dgm:t>
        <a:bodyPr/>
        <a:lstStyle/>
        <a:p>
          <a:r>
            <a:rPr lang="ar-EG" sz="1600" b="1" dirty="0"/>
            <a:t>جمهور خاص</a:t>
          </a:r>
          <a:endParaRPr lang="en-US" sz="1600" b="1" dirty="0"/>
        </a:p>
      </dgm:t>
    </dgm:pt>
    <dgm:pt modelId="{CF12EB17-5FDA-4AE7-94B5-E49CCE436828}" type="parTrans" cxnId="{91937177-D182-4A2D-99C1-51B4A886A351}">
      <dgm:prSet/>
      <dgm:spPr/>
      <dgm:t>
        <a:bodyPr/>
        <a:lstStyle/>
        <a:p>
          <a:endParaRPr lang="en-US"/>
        </a:p>
      </dgm:t>
    </dgm:pt>
    <dgm:pt modelId="{97D26F0A-D02D-49EB-B3FE-5D066361741A}" type="sibTrans" cxnId="{91937177-D182-4A2D-99C1-51B4A886A351}">
      <dgm:prSet/>
      <dgm:spPr/>
      <dgm:t>
        <a:bodyPr/>
        <a:lstStyle/>
        <a:p>
          <a:endParaRPr lang="en-US"/>
        </a:p>
      </dgm:t>
    </dgm:pt>
    <dgm:pt modelId="{86E82982-A7E4-4B8E-A1DF-E8B7E31D1F61}">
      <dgm:prSet phldrT="[Text]" custT="1"/>
      <dgm:spPr/>
      <dgm:t>
        <a:bodyPr/>
        <a:lstStyle/>
        <a:p>
          <a:r>
            <a:rPr lang="ar-EG" sz="1600" b="1" dirty="0"/>
            <a:t>المشاهدة</a:t>
          </a:r>
          <a:endParaRPr lang="en-US" sz="1600" b="1" dirty="0"/>
        </a:p>
      </dgm:t>
    </dgm:pt>
    <dgm:pt modelId="{D5D4645F-EEAF-4559-9640-79B76E9105C8}" type="parTrans" cxnId="{695EB666-BA94-471E-9393-BF180F3C8961}">
      <dgm:prSet/>
      <dgm:spPr/>
      <dgm:t>
        <a:bodyPr/>
        <a:lstStyle/>
        <a:p>
          <a:endParaRPr lang="en-US"/>
        </a:p>
      </dgm:t>
    </dgm:pt>
    <dgm:pt modelId="{D4C435AC-0273-4F92-9B94-F7F3DF4F35FF}" type="sibTrans" cxnId="{695EB666-BA94-471E-9393-BF180F3C8961}">
      <dgm:prSet/>
      <dgm:spPr/>
      <dgm:t>
        <a:bodyPr/>
        <a:lstStyle/>
        <a:p>
          <a:endParaRPr lang="en-US"/>
        </a:p>
      </dgm:t>
    </dgm:pt>
    <dgm:pt modelId="{32FD021C-0BEE-460C-B6F9-00A5FA7EC6AE}">
      <dgm:prSet phldrT="[Text]" custT="1"/>
      <dgm:spPr/>
      <dgm:t>
        <a:bodyPr/>
        <a:lstStyle/>
        <a:p>
          <a:r>
            <a:rPr lang="ar-EG" sz="1600" b="1" dirty="0"/>
            <a:t>التفرغ</a:t>
          </a:r>
          <a:r>
            <a:rPr lang="ar-EG" sz="1100" dirty="0"/>
            <a:t> </a:t>
          </a:r>
          <a:endParaRPr lang="en-US" sz="1100" dirty="0"/>
        </a:p>
      </dgm:t>
    </dgm:pt>
    <dgm:pt modelId="{4B6A3ED8-C173-4793-8D7E-00405258797D}" type="parTrans" cxnId="{FB51DFF2-20A6-4283-B8C7-8C1E8D149B2C}">
      <dgm:prSet/>
      <dgm:spPr/>
      <dgm:t>
        <a:bodyPr/>
        <a:lstStyle/>
        <a:p>
          <a:endParaRPr lang="en-US"/>
        </a:p>
      </dgm:t>
    </dgm:pt>
    <dgm:pt modelId="{477E16E8-A39A-41E7-A0B0-50AF2FB29F11}" type="sibTrans" cxnId="{FB51DFF2-20A6-4283-B8C7-8C1E8D149B2C}">
      <dgm:prSet/>
      <dgm:spPr/>
      <dgm:t>
        <a:bodyPr/>
        <a:lstStyle/>
        <a:p>
          <a:endParaRPr lang="en-US"/>
        </a:p>
      </dgm:t>
    </dgm:pt>
    <dgm:pt modelId="{BB0C6C09-D98E-4CF7-9054-41C9882588AE}">
      <dgm:prSet phldrT="[Text]" custT="1"/>
      <dgm:spPr/>
      <dgm:t>
        <a:bodyPr/>
        <a:lstStyle/>
        <a:p>
          <a:r>
            <a:rPr lang="ar-EG" sz="1600" b="1" dirty="0"/>
            <a:t>معدات معقدة</a:t>
          </a:r>
          <a:endParaRPr lang="en-US" sz="1600" b="1" dirty="0"/>
        </a:p>
      </dgm:t>
    </dgm:pt>
    <dgm:pt modelId="{A663B582-C1BF-471C-82C6-5F4A34FC1C77}" type="parTrans" cxnId="{59C2439C-3E20-42E9-ABEA-46E27B03FFEA}">
      <dgm:prSet/>
      <dgm:spPr/>
      <dgm:t>
        <a:bodyPr/>
        <a:lstStyle/>
        <a:p>
          <a:endParaRPr lang="en-US"/>
        </a:p>
      </dgm:t>
    </dgm:pt>
    <dgm:pt modelId="{5C13A996-5110-47D1-BF24-3171B8EDE8E2}" type="sibTrans" cxnId="{59C2439C-3E20-42E9-ABEA-46E27B03FFEA}">
      <dgm:prSet/>
      <dgm:spPr/>
      <dgm:t>
        <a:bodyPr/>
        <a:lstStyle/>
        <a:p>
          <a:endParaRPr lang="en-US"/>
        </a:p>
      </dgm:t>
    </dgm:pt>
    <dgm:pt modelId="{59C08D60-E4F8-4F48-816F-6F0DEBE2D24D}">
      <dgm:prSet phldrT="[Text]" custT="1"/>
      <dgm:spPr/>
      <dgm:t>
        <a:bodyPr/>
        <a:lstStyle/>
        <a:p>
          <a:r>
            <a:rPr lang="ar-EG" sz="1600" b="1" dirty="0"/>
            <a:t>عملية مركبة</a:t>
          </a:r>
          <a:endParaRPr lang="en-US" sz="1600" b="1" dirty="0"/>
        </a:p>
      </dgm:t>
    </dgm:pt>
    <dgm:pt modelId="{665A34A6-F62C-44F8-A52F-62DBD6DFAD8E}" type="parTrans" cxnId="{43C27798-B7BC-462C-A21C-75525F4CAA22}">
      <dgm:prSet/>
      <dgm:spPr/>
      <dgm:t>
        <a:bodyPr/>
        <a:lstStyle/>
        <a:p>
          <a:endParaRPr lang="en-US"/>
        </a:p>
      </dgm:t>
    </dgm:pt>
    <dgm:pt modelId="{B8DA2E1F-8A89-4D1C-BEAC-279CF4528857}" type="sibTrans" cxnId="{43C27798-B7BC-462C-A21C-75525F4CAA22}">
      <dgm:prSet/>
      <dgm:spPr/>
      <dgm:t>
        <a:bodyPr/>
        <a:lstStyle/>
        <a:p>
          <a:endParaRPr lang="en-US"/>
        </a:p>
      </dgm:t>
    </dgm:pt>
    <dgm:pt modelId="{800DA485-F722-4039-ADBA-8592AEA28B77}">
      <dgm:prSet phldrT="[Text]" custT="1"/>
      <dgm:spPr/>
      <dgm:t>
        <a:bodyPr/>
        <a:lstStyle/>
        <a:p>
          <a:r>
            <a:rPr lang="ar-EG" sz="1600" b="1" dirty="0"/>
            <a:t>البث الحي</a:t>
          </a:r>
          <a:endParaRPr lang="en-US" sz="1600" b="1" dirty="0"/>
        </a:p>
      </dgm:t>
    </dgm:pt>
    <dgm:pt modelId="{2BB7BE5F-112C-49B5-AC33-F22C63651AE0}" type="parTrans" cxnId="{D17C589B-1EB4-490F-A0AA-BAB1570EF486}">
      <dgm:prSet/>
      <dgm:spPr/>
      <dgm:t>
        <a:bodyPr/>
        <a:lstStyle/>
        <a:p>
          <a:endParaRPr lang="en-US"/>
        </a:p>
      </dgm:t>
    </dgm:pt>
    <dgm:pt modelId="{45669F87-7EFF-47F5-9220-4D4DDF8DACA1}" type="sibTrans" cxnId="{D17C589B-1EB4-490F-A0AA-BAB1570EF486}">
      <dgm:prSet/>
      <dgm:spPr/>
      <dgm:t>
        <a:bodyPr/>
        <a:lstStyle/>
        <a:p>
          <a:endParaRPr lang="en-US"/>
        </a:p>
      </dgm:t>
    </dgm:pt>
    <dgm:pt modelId="{1F89CF88-C776-4386-8127-62F463A7057C}">
      <dgm:prSet phldrT="[Text]"/>
      <dgm:spPr/>
      <dgm:t>
        <a:bodyPr/>
        <a:lstStyle/>
        <a:p>
          <a:r>
            <a:rPr lang="ar-EG" b="1" dirty="0"/>
            <a:t>الوثائقي</a:t>
          </a:r>
          <a:endParaRPr lang="en-US" b="1" dirty="0"/>
        </a:p>
      </dgm:t>
    </dgm:pt>
    <dgm:pt modelId="{8FD61514-F0D0-4418-85C0-53B431DB55FE}" type="parTrans" cxnId="{F52ED284-FA95-4A17-A8E1-7D3CB003C000}">
      <dgm:prSet/>
      <dgm:spPr/>
      <dgm:t>
        <a:bodyPr/>
        <a:lstStyle/>
        <a:p>
          <a:endParaRPr lang="en-US"/>
        </a:p>
      </dgm:t>
    </dgm:pt>
    <dgm:pt modelId="{D6DF0BB6-B26E-4958-B4A6-876BDE34F944}" type="sibTrans" cxnId="{F52ED284-FA95-4A17-A8E1-7D3CB003C000}">
      <dgm:prSet/>
      <dgm:spPr/>
      <dgm:t>
        <a:bodyPr/>
        <a:lstStyle/>
        <a:p>
          <a:endParaRPr lang="en-US"/>
        </a:p>
      </dgm:t>
    </dgm:pt>
    <dgm:pt modelId="{6F062A47-8C0A-44E0-887C-A781AA738F5F}" type="pres">
      <dgm:prSet presAssocID="{68F946FD-4D55-40F9-B15C-E11416AD41B0}" presName="cycle" presStyleCnt="0">
        <dgm:presLayoutVars>
          <dgm:dir/>
          <dgm:resizeHandles val="exact"/>
        </dgm:presLayoutVars>
      </dgm:prSet>
      <dgm:spPr/>
    </dgm:pt>
    <dgm:pt modelId="{2BFD74BF-3C6F-4BE6-B674-67CDC75B5D64}" type="pres">
      <dgm:prSet presAssocID="{8FACBD3F-453A-44B1-A7FD-3C31A0B38C57}" presName="node" presStyleLbl="node1" presStyleIdx="0" presStyleCnt="10" custScaleX="141446" custScaleY="170532">
        <dgm:presLayoutVars>
          <dgm:bulletEnabled val="1"/>
        </dgm:presLayoutVars>
      </dgm:prSet>
      <dgm:spPr/>
    </dgm:pt>
    <dgm:pt modelId="{6D6BCA1D-6AA6-4E47-835E-1E22F471505C}" type="pres">
      <dgm:prSet presAssocID="{8FACBD3F-453A-44B1-A7FD-3C31A0B38C57}" presName="spNode" presStyleCnt="0"/>
      <dgm:spPr/>
    </dgm:pt>
    <dgm:pt modelId="{82D77885-24E7-492B-B3E1-A84B062AA6E7}" type="pres">
      <dgm:prSet presAssocID="{040876FC-A1F2-48C9-8B03-3AD44ECE0B60}" presName="sibTrans" presStyleLbl="sibTrans1D1" presStyleIdx="0" presStyleCnt="10"/>
      <dgm:spPr/>
    </dgm:pt>
    <dgm:pt modelId="{1A3AEBE4-C317-4B6C-A260-A72A36BBC7D4}" type="pres">
      <dgm:prSet presAssocID="{7F1EF3B7-09CE-4369-BC6B-E6438C382F87}" presName="node" presStyleLbl="node1" presStyleIdx="1" presStyleCnt="10" custScaleX="121943" custScaleY="138116">
        <dgm:presLayoutVars>
          <dgm:bulletEnabled val="1"/>
        </dgm:presLayoutVars>
      </dgm:prSet>
      <dgm:spPr/>
    </dgm:pt>
    <dgm:pt modelId="{8588F4F5-74B4-4F01-9D66-724D97FF0D77}" type="pres">
      <dgm:prSet presAssocID="{7F1EF3B7-09CE-4369-BC6B-E6438C382F87}" presName="spNode" presStyleCnt="0"/>
      <dgm:spPr/>
    </dgm:pt>
    <dgm:pt modelId="{F6ACDF63-CA4C-4DAB-AEB5-D86E9164EA23}" type="pres">
      <dgm:prSet presAssocID="{363C14C4-42FB-4E4D-86C1-5224E5A4DE20}" presName="sibTrans" presStyleLbl="sibTrans1D1" presStyleIdx="1" presStyleCnt="10"/>
      <dgm:spPr/>
    </dgm:pt>
    <dgm:pt modelId="{752E5438-C6DF-41DB-8875-4F70A6298CE7}" type="pres">
      <dgm:prSet presAssocID="{6760BBA6-D4B8-478D-978D-0E18794CA9AD}" presName="node" presStyleLbl="node1" presStyleIdx="2" presStyleCnt="10" custScaleX="135383" custScaleY="165756">
        <dgm:presLayoutVars>
          <dgm:bulletEnabled val="1"/>
        </dgm:presLayoutVars>
      </dgm:prSet>
      <dgm:spPr/>
    </dgm:pt>
    <dgm:pt modelId="{DC7F49EA-EC30-4F81-B7BD-FF95F1E1E9F5}" type="pres">
      <dgm:prSet presAssocID="{6760BBA6-D4B8-478D-978D-0E18794CA9AD}" presName="spNode" presStyleCnt="0"/>
      <dgm:spPr/>
    </dgm:pt>
    <dgm:pt modelId="{87738CD8-4A74-4423-9476-814CCBCEC39D}" type="pres">
      <dgm:prSet presAssocID="{8E6C1346-6AE7-4DD2-8AD6-629C6CAAD6A1}" presName="sibTrans" presStyleLbl="sibTrans1D1" presStyleIdx="2" presStyleCnt="10"/>
      <dgm:spPr/>
    </dgm:pt>
    <dgm:pt modelId="{5DCB8B29-F31F-4255-9978-23AAA3161729}" type="pres">
      <dgm:prSet presAssocID="{89B6A530-9F4F-4B08-8A67-DCB0EEAB2A0B}" presName="node" presStyleLbl="node1" presStyleIdx="3" presStyleCnt="10" custScaleX="126191" custScaleY="164010">
        <dgm:presLayoutVars>
          <dgm:bulletEnabled val="1"/>
        </dgm:presLayoutVars>
      </dgm:prSet>
      <dgm:spPr/>
    </dgm:pt>
    <dgm:pt modelId="{9B9374A4-C4B6-4214-979A-39B4ADB1F309}" type="pres">
      <dgm:prSet presAssocID="{89B6A530-9F4F-4B08-8A67-DCB0EEAB2A0B}" presName="spNode" presStyleCnt="0"/>
      <dgm:spPr/>
    </dgm:pt>
    <dgm:pt modelId="{C95D976D-6EF3-4FEF-9256-A67283CDD8B9}" type="pres">
      <dgm:prSet presAssocID="{97D26F0A-D02D-49EB-B3FE-5D066361741A}" presName="sibTrans" presStyleLbl="sibTrans1D1" presStyleIdx="3" presStyleCnt="10"/>
      <dgm:spPr/>
    </dgm:pt>
    <dgm:pt modelId="{8DBCD570-7744-435C-AB3B-9A29A8CE912C}" type="pres">
      <dgm:prSet presAssocID="{86E82982-A7E4-4B8E-A1DF-E8B7E31D1F61}" presName="node" presStyleLbl="node1" presStyleIdx="4" presStyleCnt="10" custScaleX="135474" custScaleY="148039">
        <dgm:presLayoutVars>
          <dgm:bulletEnabled val="1"/>
        </dgm:presLayoutVars>
      </dgm:prSet>
      <dgm:spPr/>
    </dgm:pt>
    <dgm:pt modelId="{846D568F-ADA4-4FB6-A30A-CF8FD69464B8}" type="pres">
      <dgm:prSet presAssocID="{86E82982-A7E4-4B8E-A1DF-E8B7E31D1F61}" presName="spNode" presStyleCnt="0"/>
      <dgm:spPr/>
    </dgm:pt>
    <dgm:pt modelId="{CD7921A1-DAA1-4D30-95A6-F10F1A88CDAF}" type="pres">
      <dgm:prSet presAssocID="{D4C435AC-0273-4F92-9B94-F7F3DF4F35FF}" presName="sibTrans" presStyleLbl="sibTrans1D1" presStyleIdx="4" presStyleCnt="10"/>
      <dgm:spPr/>
    </dgm:pt>
    <dgm:pt modelId="{DA983C50-0AFC-46B2-BBBE-6440E96BAAD2}" type="pres">
      <dgm:prSet presAssocID="{32FD021C-0BEE-460C-B6F9-00A5FA7EC6AE}" presName="node" presStyleLbl="node1" presStyleIdx="5" presStyleCnt="10" custScaleX="138035" custScaleY="116315" custRadScaleRad="106460" custRadScaleInc="14244">
        <dgm:presLayoutVars>
          <dgm:bulletEnabled val="1"/>
        </dgm:presLayoutVars>
      </dgm:prSet>
      <dgm:spPr/>
    </dgm:pt>
    <dgm:pt modelId="{419B2FB1-C300-468B-A987-DE9FC327C77E}" type="pres">
      <dgm:prSet presAssocID="{32FD021C-0BEE-460C-B6F9-00A5FA7EC6AE}" presName="spNode" presStyleCnt="0"/>
      <dgm:spPr/>
    </dgm:pt>
    <dgm:pt modelId="{937C70CE-41BA-4DCF-A548-5F18CDAF9C21}" type="pres">
      <dgm:prSet presAssocID="{477E16E8-A39A-41E7-A0B0-50AF2FB29F11}" presName="sibTrans" presStyleLbl="sibTrans1D1" presStyleIdx="5" presStyleCnt="10"/>
      <dgm:spPr/>
    </dgm:pt>
    <dgm:pt modelId="{D3D90291-95E7-4946-BC07-F9D94F867E2B}" type="pres">
      <dgm:prSet presAssocID="{BB0C6C09-D98E-4CF7-9054-41C9882588AE}" presName="node" presStyleLbl="node1" presStyleIdx="6" presStyleCnt="10" custScaleX="146444" custScaleY="166429" custRadScaleRad="103678" custRadScaleInc="25126">
        <dgm:presLayoutVars>
          <dgm:bulletEnabled val="1"/>
        </dgm:presLayoutVars>
      </dgm:prSet>
      <dgm:spPr/>
    </dgm:pt>
    <dgm:pt modelId="{B967F6C1-F929-462E-B0C6-08C8E6E6181C}" type="pres">
      <dgm:prSet presAssocID="{BB0C6C09-D98E-4CF7-9054-41C9882588AE}" presName="spNode" presStyleCnt="0"/>
      <dgm:spPr/>
    </dgm:pt>
    <dgm:pt modelId="{35BC13A7-E5D3-495A-A52C-D8C45017041F}" type="pres">
      <dgm:prSet presAssocID="{5C13A996-5110-47D1-BF24-3171B8EDE8E2}" presName="sibTrans" presStyleLbl="sibTrans1D1" presStyleIdx="6" presStyleCnt="10"/>
      <dgm:spPr/>
    </dgm:pt>
    <dgm:pt modelId="{91D2FBC3-3E86-40AA-9AC8-85F39B272D32}" type="pres">
      <dgm:prSet presAssocID="{59C08D60-E4F8-4F48-816F-6F0DEBE2D24D}" presName="node" presStyleLbl="node1" presStyleIdx="7" presStyleCnt="10" custScaleX="129622" custScaleY="170390">
        <dgm:presLayoutVars>
          <dgm:bulletEnabled val="1"/>
        </dgm:presLayoutVars>
      </dgm:prSet>
      <dgm:spPr/>
    </dgm:pt>
    <dgm:pt modelId="{59FECD56-9ADD-4275-9CAB-3780C0C8FAF3}" type="pres">
      <dgm:prSet presAssocID="{59C08D60-E4F8-4F48-816F-6F0DEBE2D24D}" presName="spNode" presStyleCnt="0"/>
      <dgm:spPr/>
    </dgm:pt>
    <dgm:pt modelId="{0B87D54E-928E-493A-8BC0-2E0987B24C73}" type="pres">
      <dgm:prSet presAssocID="{B8DA2E1F-8A89-4D1C-BEAC-279CF4528857}" presName="sibTrans" presStyleLbl="sibTrans1D1" presStyleIdx="7" presStyleCnt="10"/>
      <dgm:spPr/>
    </dgm:pt>
    <dgm:pt modelId="{6F61C61A-EC17-4610-BAD5-EAD2EC300F26}" type="pres">
      <dgm:prSet presAssocID="{800DA485-F722-4039-ADBA-8592AEA28B77}" presName="node" presStyleLbl="node1" presStyleIdx="8" presStyleCnt="10" custScaleX="121415" custScaleY="176555">
        <dgm:presLayoutVars>
          <dgm:bulletEnabled val="1"/>
        </dgm:presLayoutVars>
      </dgm:prSet>
      <dgm:spPr/>
    </dgm:pt>
    <dgm:pt modelId="{C5B00565-7660-44E3-B434-976A01CD35F6}" type="pres">
      <dgm:prSet presAssocID="{800DA485-F722-4039-ADBA-8592AEA28B77}" presName="spNode" presStyleCnt="0"/>
      <dgm:spPr/>
    </dgm:pt>
    <dgm:pt modelId="{155154F3-1745-458A-9697-CF491E4EBBEB}" type="pres">
      <dgm:prSet presAssocID="{45669F87-7EFF-47F5-9220-4D4DDF8DACA1}" presName="sibTrans" presStyleLbl="sibTrans1D1" presStyleIdx="8" presStyleCnt="10"/>
      <dgm:spPr/>
    </dgm:pt>
    <dgm:pt modelId="{3CA95CB3-EBDF-4B41-AB2E-0E3FA4995D1A}" type="pres">
      <dgm:prSet presAssocID="{1F89CF88-C776-4386-8127-62F463A7057C}" presName="node" presStyleLbl="node1" presStyleIdx="9" presStyleCnt="10" custScaleX="123828" custScaleY="162510">
        <dgm:presLayoutVars>
          <dgm:bulletEnabled val="1"/>
        </dgm:presLayoutVars>
      </dgm:prSet>
      <dgm:spPr/>
    </dgm:pt>
    <dgm:pt modelId="{1B10DAB2-6F96-4492-A40E-0D129EEDB636}" type="pres">
      <dgm:prSet presAssocID="{1F89CF88-C776-4386-8127-62F463A7057C}" presName="spNode" presStyleCnt="0"/>
      <dgm:spPr/>
    </dgm:pt>
    <dgm:pt modelId="{5DE4F28A-3341-4A9B-8F32-FD22A36DC0A4}" type="pres">
      <dgm:prSet presAssocID="{D6DF0BB6-B26E-4958-B4A6-876BDE34F944}" presName="sibTrans" presStyleLbl="sibTrans1D1" presStyleIdx="9" presStyleCnt="10"/>
      <dgm:spPr/>
    </dgm:pt>
  </dgm:ptLst>
  <dgm:cxnLst>
    <dgm:cxn modelId="{0E624201-9ED0-4276-B8D6-DC2FE37BE433}" type="presOf" srcId="{6760BBA6-D4B8-478D-978D-0E18794CA9AD}" destId="{752E5438-C6DF-41DB-8875-4F70A6298CE7}" srcOrd="0" destOrd="0" presId="urn:microsoft.com/office/officeart/2005/8/layout/cycle6"/>
    <dgm:cxn modelId="{607BAB11-0516-4B38-B7AB-7E6CD3DC617E}" type="presOf" srcId="{040876FC-A1F2-48C9-8B03-3AD44ECE0B60}" destId="{82D77885-24E7-492B-B3E1-A84B062AA6E7}" srcOrd="0" destOrd="0" presId="urn:microsoft.com/office/officeart/2005/8/layout/cycle6"/>
    <dgm:cxn modelId="{CAFDA61B-EB08-4F14-A061-44B7191B5E20}" type="presOf" srcId="{B8DA2E1F-8A89-4D1C-BEAC-279CF4528857}" destId="{0B87D54E-928E-493A-8BC0-2E0987B24C73}" srcOrd="0" destOrd="0" presId="urn:microsoft.com/office/officeart/2005/8/layout/cycle6"/>
    <dgm:cxn modelId="{A9F6C42A-11AA-45B2-8124-1B2A4E5900F6}" srcId="{68F946FD-4D55-40F9-B15C-E11416AD41B0}" destId="{8FACBD3F-453A-44B1-A7FD-3C31A0B38C57}" srcOrd="0" destOrd="0" parTransId="{F9D100D6-EA6B-4D32-81BD-58B8B09C3314}" sibTransId="{040876FC-A1F2-48C9-8B03-3AD44ECE0B60}"/>
    <dgm:cxn modelId="{DEB24730-77A3-4C39-82D6-9A7123B98228}" type="presOf" srcId="{BB0C6C09-D98E-4CF7-9054-41C9882588AE}" destId="{D3D90291-95E7-4946-BC07-F9D94F867E2B}" srcOrd="0" destOrd="0" presId="urn:microsoft.com/office/officeart/2005/8/layout/cycle6"/>
    <dgm:cxn modelId="{55ECB531-EEE8-4F29-B7E9-080E12B9F72D}" type="presOf" srcId="{477E16E8-A39A-41E7-A0B0-50AF2FB29F11}" destId="{937C70CE-41BA-4DCF-A548-5F18CDAF9C21}" srcOrd="0" destOrd="0" presId="urn:microsoft.com/office/officeart/2005/8/layout/cycle6"/>
    <dgm:cxn modelId="{BB7BC131-6FEC-4ACD-8DEE-1C5BC9AB7E03}" type="presOf" srcId="{8FACBD3F-453A-44B1-A7FD-3C31A0B38C57}" destId="{2BFD74BF-3C6F-4BE6-B674-67CDC75B5D64}" srcOrd="0" destOrd="0" presId="urn:microsoft.com/office/officeart/2005/8/layout/cycle6"/>
    <dgm:cxn modelId="{8A539035-48C2-4414-8F56-24353FB28242}" type="presOf" srcId="{5C13A996-5110-47D1-BF24-3171B8EDE8E2}" destId="{35BC13A7-E5D3-495A-A52C-D8C45017041F}" srcOrd="0" destOrd="0" presId="urn:microsoft.com/office/officeart/2005/8/layout/cycle6"/>
    <dgm:cxn modelId="{66CDE038-CC5F-44BE-9F5D-AB422277EE7D}" type="presOf" srcId="{45669F87-7EFF-47F5-9220-4D4DDF8DACA1}" destId="{155154F3-1745-458A-9697-CF491E4EBBEB}" srcOrd="0" destOrd="0" presId="urn:microsoft.com/office/officeart/2005/8/layout/cycle6"/>
    <dgm:cxn modelId="{FCAD6B40-D438-4AF6-8792-D110C026F1D5}" type="presOf" srcId="{97D26F0A-D02D-49EB-B3FE-5D066361741A}" destId="{C95D976D-6EF3-4FEF-9256-A67283CDD8B9}" srcOrd="0" destOrd="0" presId="urn:microsoft.com/office/officeart/2005/8/layout/cycle6"/>
    <dgm:cxn modelId="{1EC47640-7EDA-4FBE-94AE-9FFD62C81275}" type="presOf" srcId="{8E6C1346-6AE7-4DD2-8AD6-629C6CAAD6A1}" destId="{87738CD8-4A74-4423-9476-814CCBCEC39D}" srcOrd="0" destOrd="0" presId="urn:microsoft.com/office/officeart/2005/8/layout/cycle6"/>
    <dgm:cxn modelId="{695EB666-BA94-471E-9393-BF180F3C8961}" srcId="{68F946FD-4D55-40F9-B15C-E11416AD41B0}" destId="{86E82982-A7E4-4B8E-A1DF-E8B7E31D1F61}" srcOrd="4" destOrd="0" parTransId="{D5D4645F-EEAF-4559-9640-79B76E9105C8}" sibTransId="{D4C435AC-0273-4F92-9B94-F7F3DF4F35FF}"/>
    <dgm:cxn modelId="{FB50A347-5867-4393-A724-FB8026B5BA31}" srcId="{68F946FD-4D55-40F9-B15C-E11416AD41B0}" destId="{7F1EF3B7-09CE-4369-BC6B-E6438C382F87}" srcOrd="1" destOrd="0" parTransId="{CB5C6E5A-79C2-476C-83CD-A3F4A710A6D7}" sibTransId="{363C14C4-42FB-4E4D-86C1-5224E5A4DE20}"/>
    <dgm:cxn modelId="{5FCF276D-180B-4A7F-8723-5E578654D853}" type="presOf" srcId="{1F89CF88-C776-4386-8127-62F463A7057C}" destId="{3CA95CB3-EBDF-4B41-AB2E-0E3FA4995D1A}" srcOrd="0" destOrd="0" presId="urn:microsoft.com/office/officeart/2005/8/layout/cycle6"/>
    <dgm:cxn modelId="{79F45272-4AF8-4767-9D8D-0F5F52F29E4E}" type="presOf" srcId="{68F946FD-4D55-40F9-B15C-E11416AD41B0}" destId="{6F062A47-8C0A-44E0-887C-A781AA738F5F}" srcOrd="0" destOrd="0" presId="urn:microsoft.com/office/officeart/2005/8/layout/cycle6"/>
    <dgm:cxn modelId="{91937177-D182-4A2D-99C1-51B4A886A351}" srcId="{68F946FD-4D55-40F9-B15C-E11416AD41B0}" destId="{89B6A530-9F4F-4B08-8A67-DCB0EEAB2A0B}" srcOrd="3" destOrd="0" parTransId="{CF12EB17-5FDA-4AE7-94B5-E49CCE436828}" sibTransId="{97D26F0A-D02D-49EB-B3FE-5D066361741A}"/>
    <dgm:cxn modelId="{F52ED284-FA95-4A17-A8E1-7D3CB003C000}" srcId="{68F946FD-4D55-40F9-B15C-E11416AD41B0}" destId="{1F89CF88-C776-4386-8127-62F463A7057C}" srcOrd="9" destOrd="0" parTransId="{8FD61514-F0D0-4418-85C0-53B431DB55FE}" sibTransId="{D6DF0BB6-B26E-4958-B4A6-876BDE34F944}"/>
    <dgm:cxn modelId="{FD31B18A-5FC2-4220-B09F-A983D89226DE}" type="presOf" srcId="{D4C435AC-0273-4F92-9B94-F7F3DF4F35FF}" destId="{CD7921A1-DAA1-4D30-95A6-F10F1A88CDAF}" srcOrd="0" destOrd="0" presId="urn:microsoft.com/office/officeart/2005/8/layout/cycle6"/>
    <dgm:cxn modelId="{5837668F-039A-43E0-A206-9C6F3332DBD0}" type="presOf" srcId="{D6DF0BB6-B26E-4958-B4A6-876BDE34F944}" destId="{5DE4F28A-3341-4A9B-8F32-FD22A36DC0A4}" srcOrd="0" destOrd="0" presId="urn:microsoft.com/office/officeart/2005/8/layout/cycle6"/>
    <dgm:cxn modelId="{43C27798-B7BC-462C-A21C-75525F4CAA22}" srcId="{68F946FD-4D55-40F9-B15C-E11416AD41B0}" destId="{59C08D60-E4F8-4F48-816F-6F0DEBE2D24D}" srcOrd="7" destOrd="0" parTransId="{665A34A6-F62C-44F8-A52F-62DBD6DFAD8E}" sibTransId="{B8DA2E1F-8A89-4D1C-BEAC-279CF4528857}"/>
    <dgm:cxn modelId="{D17C589B-1EB4-490F-A0AA-BAB1570EF486}" srcId="{68F946FD-4D55-40F9-B15C-E11416AD41B0}" destId="{800DA485-F722-4039-ADBA-8592AEA28B77}" srcOrd="8" destOrd="0" parTransId="{2BB7BE5F-112C-49B5-AC33-F22C63651AE0}" sibTransId="{45669F87-7EFF-47F5-9220-4D4DDF8DACA1}"/>
    <dgm:cxn modelId="{59C2439C-3E20-42E9-ABEA-46E27B03FFEA}" srcId="{68F946FD-4D55-40F9-B15C-E11416AD41B0}" destId="{BB0C6C09-D98E-4CF7-9054-41C9882588AE}" srcOrd="6" destOrd="0" parTransId="{A663B582-C1BF-471C-82C6-5F4A34FC1C77}" sibTransId="{5C13A996-5110-47D1-BF24-3171B8EDE8E2}"/>
    <dgm:cxn modelId="{F999C4A6-23AA-41D6-8035-A3593FD8F23C}" type="presOf" srcId="{59C08D60-E4F8-4F48-816F-6F0DEBE2D24D}" destId="{91D2FBC3-3E86-40AA-9AC8-85F39B272D32}" srcOrd="0" destOrd="0" presId="urn:microsoft.com/office/officeart/2005/8/layout/cycle6"/>
    <dgm:cxn modelId="{EF3D23A8-B583-40E3-8D73-4F845F4FA247}" type="presOf" srcId="{7F1EF3B7-09CE-4369-BC6B-E6438C382F87}" destId="{1A3AEBE4-C317-4B6C-A260-A72A36BBC7D4}" srcOrd="0" destOrd="0" presId="urn:microsoft.com/office/officeart/2005/8/layout/cycle6"/>
    <dgm:cxn modelId="{7B6EDED7-6FFF-44C4-A948-3B28FC2638E1}" type="presOf" srcId="{32FD021C-0BEE-460C-B6F9-00A5FA7EC6AE}" destId="{DA983C50-0AFC-46B2-BBBE-6440E96BAAD2}" srcOrd="0" destOrd="0" presId="urn:microsoft.com/office/officeart/2005/8/layout/cycle6"/>
    <dgm:cxn modelId="{3AFEA5D8-3A39-4F8E-96D1-A782D273B43A}" type="presOf" srcId="{800DA485-F722-4039-ADBA-8592AEA28B77}" destId="{6F61C61A-EC17-4610-BAD5-EAD2EC300F26}" srcOrd="0" destOrd="0" presId="urn:microsoft.com/office/officeart/2005/8/layout/cycle6"/>
    <dgm:cxn modelId="{49081EE0-B110-412B-B229-3DC09D195EFF}" srcId="{68F946FD-4D55-40F9-B15C-E11416AD41B0}" destId="{6760BBA6-D4B8-478D-978D-0E18794CA9AD}" srcOrd="2" destOrd="0" parTransId="{9DB40AA1-75DE-4898-A963-EC7F2744BC8A}" sibTransId="{8E6C1346-6AE7-4DD2-8AD6-629C6CAAD6A1}"/>
    <dgm:cxn modelId="{CF26FCE3-EAC3-45B9-8851-E3967C56CAEC}" type="presOf" srcId="{363C14C4-42FB-4E4D-86C1-5224E5A4DE20}" destId="{F6ACDF63-CA4C-4DAB-AEB5-D86E9164EA23}" srcOrd="0" destOrd="0" presId="urn:microsoft.com/office/officeart/2005/8/layout/cycle6"/>
    <dgm:cxn modelId="{88C2D5EE-AE15-40FB-ACD2-A3AC12B709CD}" type="presOf" srcId="{86E82982-A7E4-4B8E-A1DF-E8B7E31D1F61}" destId="{8DBCD570-7744-435C-AB3B-9A29A8CE912C}" srcOrd="0" destOrd="0" presId="urn:microsoft.com/office/officeart/2005/8/layout/cycle6"/>
    <dgm:cxn modelId="{FB51DFF2-20A6-4283-B8C7-8C1E8D149B2C}" srcId="{68F946FD-4D55-40F9-B15C-E11416AD41B0}" destId="{32FD021C-0BEE-460C-B6F9-00A5FA7EC6AE}" srcOrd="5" destOrd="0" parTransId="{4B6A3ED8-C173-4793-8D7E-00405258797D}" sibTransId="{477E16E8-A39A-41E7-A0B0-50AF2FB29F11}"/>
    <dgm:cxn modelId="{1F0537F5-7022-4C2A-B471-B3C15413D568}" type="presOf" srcId="{89B6A530-9F4F-4B08-8A67-DCB0EEAB2A0B}" destId="{5DCB8B29-F31F-4255-9978-23AAA3161729}" srcOrd="0" destOrd="0" presId="urn:microsoft.com/office/officeart/2005/8/layout/cycle6"/>
    <dgm:cxn modelId="{C575B411-3866-40B9-92FD-7EC6823DA774}" type="presParOf" srcId="{6F062A47-8C0A-44E0-887C-A781AA738F5F}" destId="{2BFD74BF-3C6F-4BE6-B674-67CDC75B5D64}" srcOrd="0" destOrd="0" presId="urn:microsoft.com/office/officeart/2005/8/layout/cycle6"/>
    <dgm:cxn modelId="{449969D7-7F01-4AA7-A1D1-40C0AA562216}" type="presParOf" srcId="{6F062A47-8C0A-44E0-887C-A781AA738F5F}" destId="{6D6BCA1D-6AA6-4E47-835E-1E22F471505C}" srcOrd="1" destOrd="0" presId="urn:microsoft.com/office/officeart/2005/8/layout/cycle6"/>
    <dgm:cxn modelId="{CFEF30CA-FEBB-41DC-83C0-44BB7E9113BB}" type="presParOf" srcId="{6F062A47-8C0A-44E0-887C-A781AA738F5F}" destId="{82D77885-24E7-492B-B3E1-A84B062AA6E7}" srcOrd="2" destOrd="0" presId="urn:microsoft.com/office/officeart/2005/8/layout/cycle6"/>
    <dgm:cxn modelId="{CF33680B-43C7-4D61-8B17-94C11F09EB3E}" type="presParOf" srcId="{6F062A47-8C0A-44E0-887C-A781AA738F5F}" destId="{1A3AEBE4-C317-4B6C-A260-A72A36BBC7D4}" srcOrd="3" destOrd="0" presId="urn:microsoft.com/office/officeart/2005/8/layout/cycle6"/>
    <dgm:cxn modelId="{EE73EBA7-0622-4CA4-AB33-5588B01CC12B}" type="presParOf" srcId="{6F062A47-8C0A-44E0-887C-A781AA738F5F}" destId="{8588F4F5-74B4-4F01-9D66-724D97FF0D77}" srcOrd="4" destOrd="0" presId="urn:microsoft.com/office/officeart/2005/8/layout/cycle6"/>
    <dgm:cxn modelId="{759112A6-332E-44BC-B193-0284220AC9C1}" type="presParOf" srcId="{6F062A47-8C0A-44E0-887C-A781AA738F5F}" destId="{F6ACDF63-CA4C-4DAB-AEB5-D86E9164EA23}" srcOrd="5" destOrd="0" presId="urn:microsoft.com/office/officeart/2005/8/layout/cycle6"/>
    <dgm:cxn modelId="{4D2E3283-8705-4707-8E5F-8C16449BCD79}" type="presParOf" srcId="{6F062A47-8C0A-44E0-887C-A781AA738F5F}" destId="{752E5438-C6DF-41DB-8875-4F70A6298CE7}" srcOrd="6" destOrd="0" presId="urn:microsoft.com/office/officeart/2005/8/layout/cycle6"/>
    <dgm:cxn modelId="{270BA33B-9C72-47F8-A6DC-88AFF3B728CE}" type="presParOf" srcId="{6F062A47-8C0A-44E0-887C-A781AA738F5F}" destId="{DC7F49EA-EC30-4F81-B7BD-FF95F1E1E9F5}" srcOrd="7" destOrd="0" presId="urn:microsoft.com/office/officeart/2005/8/layout/cycle6"/>
    <dgm:cxn modelId="{D9F5F864-52C3-4796-9261-21FCEC73F05C}" type="presParOf" srcId="{6F062A47-8C0A-44E0-887C-A781AA738F5F}" destId="{87738CD8-4A74-4423-9476-814CCBCEC39D}" srcOrd="8" destOrd="0" presId="urn:microsoft.com/office/officeart/2005/8/layout/cycle6"/>
    <dgm:cxn modelId="{3F23CEF7-F0ED-4139-8510-D19A74B1F19A}" type="presParOf" srcId="{6F062A47-8C0A-44E0-887C-A781AA738F5F}" destId="{5DCB8B29-F31F-4255-9978-23AAA3161729}" srcOrd="9" destOrd="0" presId="urn:microsoft.com/office/officeart/2005/8/layout/cycle6"/>
    <dgm:cxn modelId="{4D441CC5-5683-4431-944F-17174B0FE519}" type="presParOf" srcId="{6F062A47-8C0A-44E0-887C-A781AA738F5F}" destId="{9B9374A4-C4B6-4214-979A-39B4ADB1F309}" srcOrd="10" destOrd="0" presId="urn:microsoft.com/office/officeart/2005/8/layout/cycle6"/>
    <dgm:cxn modelId="{329FCF9E-24C2-49C3-A336-F638B1045011}" type="presParOf" srcId="{6F062A47-8C0A-44E0-887C-A781AA738F5F}" destId="{C95D976D-6EF3-4FEF-9256-A67283CDD8B9}" srcOrd="11" destOrd="0" presId="urn:microsoft.com/office/officeart/2005/8/layout/cycle6"/>
    <dgm:cxn modelId="{B3541268-E986-4188-9159-D7BEDE6CBC2D}" type="presParOf" srcId="{6F062A47-8C0A-44E0-887C-A781AA738F5F}" destId="{8DBCD570-7744-435C-AB3B-9A29A8CE912C}" srcOrd="12" destOrd="0" presId="urn:microsoft.com/office/officeart/2005/8/layout/cycle6"/>
    <dgm:cxn modelId="{D3074DB1-AB47-4726-8D62-07091CE802DE}" type="presParOf" srcId="{6F062A47-8C0A-44E0-887C-A781AA738F5F}" destId="{846D568F-ADA4-4FB6-A30A-CF8FD69464B8}" srcOrd="13" destOrd="0" presId="urn:microsoft.com/office/officeart/2005/8/layout/cycle6"/>
    <dgm:cxn modelId="{A9B2194C-116B-4B85-90EB-54648FD4E465}" type="presParOf" srcId="{6F062A47-8C0A-44E0-887C-A781AA738F5F}" destId="{CD7921A1-DAA1-4D30-95A6-F10F1A88CDAF}" srcOrd="14" destOrd="0" presId="urn:microsoft.com/office/officeart/2005/8/layout/cycle6"/>
    <dgm:cxn modelId="{D5971C93-04FA-4AD2-A2A6-DF4885E97387}" type="presParOf" srcId="{6F062A47-8C0A-44E0-887C-A781AA738F5F}" destId="{DA983C50-0AFC-46B2-BBBE-6440E96BAAD2}" srcOrd="15" destOrd="0" presId="urn:microsoft.com/office/officeart/2005/8/layout/cycle6"/>
    <dgm:cxn modelId="{1E65AEFC-7251-448A-8076-F38DB542B601}" type="presParOf" srcId="{6F062A47-8C0A-44E0-887C-A781AA738F5F}" destId="{419B2FB1-C300-468B-A987-DE9FC327C77E}" srcOrd="16" destOrd="0" presId="urn:microsoft.com/office/officeart/2005/8/layout/cycle6"/>
    <dgm:cxn modelId="{49A6AB95-A588-4DF1-A309-DE16DDEDAE97}" type="presParOf" srcId="{6F062A47-8C0A-44E0-887C-A781AA738F5F}" destId="{937C70CE-41BA-4DCF-A548-5F18CDAF9C21}" srcOrd="17" destOrd="0" presId="urn:microsoft.com/office/officeart/2005/8/layout/cycle6"/>
    <dgm:cxn modelId="{F562F12E-21C7-41C1-AF0C-EEB65671820E}" type="presParOf" srcId="{6F062A47-8C0A-44E0-887C-A781AA738F5F}" destId="{D3D90291-95E7-4946-BC07-F9D94F867E2B}" srcOrd="18" destOrd="0" presId="urn:microsoft.com/office/officeart/2005/8/layout/cycle6"/>
    <dgm:cxn modelId="{85E0A364-8D01-42C2-9025-A41F48739DD5}" type="presParOf" srcId="{6F062A47-8C0A-44E0-887C-A781AA738F5F}" destId="{B967F6C1-F929-462E-B0C6-08C8E6E6181C}" srcOrd="19" destOrd="0" presId="urn:microsoft.com/office/officeart/2005/8/layout/cycle6"/>
    <dgm:cxn modelId="{DAB0FD04-FA4B-4E2D-9E18-7D57D5C9D5E2}" type="presParOf" srcId="{6F062A47-8C0A-44E0-887C-A781AA738F5F}" destId="{35BC13A7-E5D3-495A-A52C-D8C45017041F}" srcOrd="20" destOrd="0" presId="urn:microsoft.com/office/officeart/2005/8/layout/cycle6"/>
    <dgm:cxn modelId="{4B8AE030-5333-4D0F-82C4-E49A044F7F22}" type="presParOf" srcId="{6F062A47-8C0A-44E0-887C-A781AA738F5F}" destId="{91D2FBC3-3E86-40AA-9AC8-85F39B272D32}" srcOrd="21" destOrd="0" presId="urn:microsoft.com/office/officeart/2005/8/layout/cycle6"/>
    <dgm:cxn modelId="{312D194B-419F-4AFC-8250-B901DB08BA80}" type="presParOf" srcId="{6F062A47-8C0A-44E0-887C-A781AA738F5F}" destId="{59FECD56-9ADD-4275-9CAB-3780C0C8FAF3}" srcOrd="22" destOrd="0" presId="urn:microsoft.com/office/officeart/2005/8/layout/cycle6"/>
    <dgm:cxn modelId="{0A7788CF-AE75-47D8-8610-9D02597B0AF8}" type="presParOf" srcId="{6F062A47-8C0A-44E0-887C-A781AA738F5F}" destId="{0B87D54E-928E-493A-8BC0-2E0987B24C73}" srcOrd="23" destOrd="0" presId="urn:microsoft.com/office/officeart/2005/8/layout/cycle6"/>
    <dgm:cxn modelId="{79CBA713-D420-4BC4-AC77-EB858E5B13DC}" type="presParOf" srcId="{6F062A47-8C0A-44E0-887C-A781AA738F5F}" destId="{6F61C61A-EC17-4610-BAD5-EAD2EC300F26}" srcOrd="24" destOrd="0" presId="urn:microsoft.com/office/officeart/2005/8/layout/cycle6"/>
    <dgm:cxn modelId="{76810675-0B9B-46E5-86CD-360B6E122CBA}" type="presParOf" srcId="{6F062A47-8C0A-44E0-887C-A781AA738F5F}" destId="{C5B00565-7660-44E3-B434-976A01CD35F6}" srcOrd="25" destOrd="0" presId="urn:microsoft.com/office/officeart/2005/8/layout/cycle6"/>
    <dgm:cxn modelId="{759D24D2-EE06-44B6-87CB-7D83D7685A0A}" type="presParOf" srcId="{6F062A47-8C0A-44E0-887C-A781AA738F5F}" destId="{155154F3-1745-458A-9697-CF491E4EBBEB}" srcOrd="26" destOrd="0" presId="urn:microsoft.com/office/officeart/2005/8/layout/cycle6"/>
    <dgm:cxn modelId="{3475F5A9-09C4-414D-992A-03DF5778EE97}" type="presParOf" srcId="{6F062A47-8C0A-44E0-887C-A781AA738F5F}" destId="{3CA95CB3-EBDF-4B41-AB2E-0E3FA4995D1A}" srcOrd="27" destOrd="0" presId="urn:microsoft.com/office/officeart/2005/8/layout/cycle6"/>
    <dgm:cxn modelId="{A99B1DDA-D582-4D27-93BD-BE3198E6BCA8}" type="presParOf" srcId="{6F062A47-8C0A-44E0-887C-A781AA738F5F}" destId="{1B10DAB2-6F96-4492-A40E-0D129EEDB636}" srcOrd="28" destOrd="0" presId="urn:microsoft.com/office/officeart/2005/8/layout/cycle6"/>
    <dgm:cxn modelId="{4DEA60E5-C5FD-4812-A0AE-D2CFF178AD1F}" type="presParOf" srcId="{6F062A47-8C0A-44E0-887C-A781AA738F5F}" destId="{5DE4F28A-3341-4A9B-8F32-FD22A36DC0A4}" srcOrd="29"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9A77CE-8CC6-4D64-ADBF-99721377BF9E}">
      <dsp:nvSpPr>
        <dsp:cNvPr id="0" name=""/>
        <dsp:cNvSpPr/>
      </dsp:nvSpPr>
      <dsp:spPr>
        <a:xfrm>
          <a:off x="802" y="624520"/>
          <a:ext cx="3131343" cy="18788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b="1" kern="1200" dirty="0">
              <a:effectLst/>
              <a:latin typeface="Simplified Arabic" panose="02020603050405020304" pitchFamily="18" charset="-78"/>
              <a:ea typeface="Calibri" panose="020F0502020204030204" pitchFamily="34" charset="0"/>
              <a:cs typeface="Simplified Arabic" panose="02020603050405020304" pitchFamily="18" charset="-78"/>
            </a:rPr>
            <a:t>الأجهزة والمعدات والبرامج </a:t>
          </a:r>
          <a:endParaRPr lang="en-US" sz="4000" b="1" kern="1200" dirty="0"/>
        </a:p>
      </dsp:txBody>
      <dsp:txXfrm>
        <a:off x="802" y="624520"/>
        <a:ext cx="3131343" cy="1878806"/>
      </dsp:txXfrm>
    </dsp:sp>
    <dsp:sp modelId="{C36EAEAE-EDFA-40B2-9376-100F0E912B64}">
      <dsp:nvSpPr>
        <dsp:cNvPr id="0" name=""/>
        <dsp:cNvSpPr/>
      </dsp:nvSpPr>
      <dsp:spPr>
        <a:xfrm>
          <a:off x="3445281" y="624520"/>
          <a:ext cx="3131343" cy="18788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b="1" kern="1200" dirty="0">
              <a:effectLst/>
              <a:latin typeface="Simplified Arabic" panose="02020603050405020304" pitchFamily="18" charset="-78"/>
              <a:ea typeface="Calibri" panose="020F0502020204030204" pitchFamily="34" charset="0"/>
              <a:cs typeface="Simplified Arabic" panose="02020603050405020304" pitchFamily="18" charset="-78"/>
            </a:rPr>
            <a:t>المادة التحريرية </a:t>
          </a:r>
          <a:endParaRPr lang="en-US" sz="4000" b="1" kern="1200" dirty="0"/>
        </a:p>
      </dsp:txBody>
      <dsp:txXfrm>
        <a:off x="3445281" y="624520"/>
        <a:ext cx="3131343" cy="18788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D74BF-3C6F-4BE6-B674-67CDC75B5D64}">
      <dsp:nvSpPr>
        <dsp:cNvPr id="0" name=""/>
        <dsp:cNvSpPr/>
      </dsp:nvSpPr>
      <dsp:spPr>
        <a:xfrm>
          <a:off x="3098354" y="-101732"/>
          <a:ext cx="1019665" cy="7990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الصوت الصورة</a:t>
          </a:r>
          <a:endParaRPr lang="en-US" sz="1600" b="1" kern="1200" dirty="0"/>
        </a:p>
      </dsp:txBody>
      <dsp:txXfrm>
        <a:off x="3137361" y="-62725"/>
        <a:ext cx="941651" cy="721058"/>
      </dsp:txXfrm>
    </dsp:sp>
    <dsp:sp modelId="{82D77885-24E7-492B-B3E1-A84B062AA6E7}">
      <dsp:nvSpPr>
        <dsp:cNvPr id="0" name=""/>
        <dsp:cNvSpPr/>
      </dsp:nvSpPr>
      <dsp:spPr>
        <a:xfrm>
          <a:off x="1657272" y="297803"/>
          <a:ext cx="3901828" cy="3901828"/>
        </a:xfrm>
        <a:custGeom>
          <a:avLst/>
          <a:gdLst/>
          <a:ahLst/>
          <a:cxnLst/>
          <a:rect l="0" t="0" r="0" b="0"/>
          <a:pathLst>
            <a:path>
              <a:moveTo>
                <a:pt x="2462751" y="68339"/>
              </a:moveTo>
              <a:arcTo wR="1950914" hR="1950914" stAng="17112601" swAng="35892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A3AEBE4-C317-4B6C-A260-A72A36BBC7D4}">
      <dsp:nvSpPr>
        <dsp:cNvPr id="0" name=""/>
        <dsp:cNvSpPr/>
      </dsp:nvSpPr>
      <dsp:spPr>
        <a:xfrm>
          <a:off x="4315369" y="346805"/>
          <a:ext cx="879071" cy="6471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effectLst/>
              <a:latin typeface="Simplified Arabic" panose="02020603050405020304" pitchFamily="18" charset="-78"/>
              <a:ea typeface="Calibri" panose="020F0502020204030204" pitchFamily="34" charset="0"/>
              <a:cs typeface="Simplified Arabic" panose="02020603050405020304" pitchFamily="18" charset="-78"/>
            </a:rPr>
            <a:t>المسرح والسينما</a:t>
          </a:r>
          <a:endParaRPr lang="en-US" sz="1600" b="1" kern="1200" dirty="0"/>
        </a:p>
      </dsp:txBody>
      <dsp:txXfrm>
        <a:off x="4346962" y="378398"/>
        <a:ext cx="815885" cy="583993"/>
      </dsp:txXfrm>
    </dsp:sp>
    <dsp:sp modelId="{F6ACDF63-CA4C-4DAB-AEB5-D86E9164EA23}">
      <dsp:nvSpPr>
        <dsp:cNvPr id="0" name=""/>
        <dsp:cNvSpPr/>
      </dsp:nvSpPr>
      <dsp:spPr>
        <a:xfrm>
          <a:off x="1657272" y="297803"/>
          <a:ext cx="3901828" cy="3901828"/>
        </a:xfrm>
        <a:custGeom>
          <a:avLst/>
          <a:gdLst/>
          <a:ahLst/>
          <a:cxnLst/>
          <a:rect l="0" t="0" r="0" b="0"/>
          <a:pathLst>
            <a:path>
              <a:moveTo>
                <a:pt x="3446879" y="698654"/>
              </a:moveTo>
              <a:arcTo wR="1950914" hR="1950914" stAng="19204055" swAng="558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52E5438-C6DF-41DB-8875-4F70A6298CE7}">
      <dsp:nvSpPr>
        <dsp:cNvPr id="0" name=""/>
        <dsp:cNvSpPr/>
      </dsp:nvSpPr>
      <dsp:spPr>
        <a:xfrm>
          <a:off x="4975637" y="1257505"/>
          <a:ext cx="975958" cy="77669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الخصوصية</a:t>
          </a:r>
          <a:endParaRPr lang="en-US" sz="1600" b="1" kern="1200" dirty="0"/>
        </a:p>
      </dsp:txBody>
      <dsp:txXfrm>
        <a:off x="5013552" y="1295420"/>
        <a:ext cx="900128" cy="700863"/>
      </dsp:txXfrm>
    </dsp:sp>
    <dsp:sp modelId="{87738CD8-4A74-4423-9476-814CCBCEC39D}">
      <dsp:nvSpPr>
        <dsp:cNvPr id="0" name=""/>
        <dsp:cNvSpPr/>
      </dsp:nvSpPr>
      <dsp:spPr>
        <a:xfrm>
          <a:off x="1657272" y="297803"/>
          <a:ext cx="3901828" cy="3901828"/>
        </a:xfrm>
        <a:custGeom>
          <a:avLst/>
          <a:gdLst/>
          <a:ahLst/>
          <a:cxnLst/>
          <a:rect l="0" t="0" r="0" b="0"/>
          <a:pathLst>
            <a:path>
              <a:moveTo>
                <a:pt x="3890469" y="1740700"/>
              </a:moveTo>
              <a:arcTo wR="1950914" hR="1950914" stAng="21228858" swAng="74953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DCB8B29-F31F-4255-9978-23AAA3161729}">
      <dsp:nvSpPr>
        <dsp:cNvPr id="0" name=""/>
        <dsp:cNvSpPr/>
      </dsp:nvSpPr>
      <dsp:spPr>
        <a:xfrm>
          <a:off x="5008769" y="2467327"/>
          <a:ext cx="909694" cy="7685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جمهور خاص</a:t>
          </a:r>
          <a:endParaRPr lang="en-US" sz="1600" b="1" kern="1200" dirty="0"/>
        </a:p>
      </dsp:txBody>
      <dsp:txXfrm>
        <a:off x="5046285" y="2504843"/>
        <a:ext cx="834662" cy="693480"/>
      </dsp:txXfrm>
    </dsp:sp>
    <dsp:sp modelId="{C95D976D-6EF3-4FEF-9256-A67283CDD8B9}">
      <dsp:nvSpPr>
        <dsp:cNvPr id="0" name=""/>
        <dsp:cNvSpPr/>
      </dsp:nvSpPr>
      <dsp:spPr>
        <a:xfrm>
          <a:off x="1657272" y="297803"/>
          <a:ext cx="3901828" cy="3901828"/>
        </a:xfrm>
        <a:custGeom>
          <a:avLst/>
          <a:gdLst/>
          <a:ahLst/>
          <a:cxnLst/>
          <a:rect l="0" t="0" r="0" b="0"/>
          <a:pathLst>
            <a:path>
              <a:moveTo>
                <a:pt x="3632159" y="2940600"/>
              </a:moveTo>
              <a:arcTo wR="1950914" hR="1950914" stAng="1829024" swAng="5142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DBCD570-7744-435C-AB3B-9A29A8CE912C}">
      <dsp:nvSpPr>
        <dsp:cNvPr id="0" name=""/>
        <dsp:cNvSpPr/>
      </dsp:nvSpPr>
      <dsp:spPr>
        <a:xfrm>
          <a:off x="4266598" y="3480202"/>
          <a:ext cx="976614" cy="6936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المشاهدة</a:t>
          </a:r>
          <a:endParaRPr lang="en-US" sz="1600" b="1" kern="1200" dirty="0"/>
        </a:p>
      </dsp:txBody>
      <dsp:txXfrm>
        <a:off x="4300460" y="3514064"/>
        <a:ext cx="908890" cy="625951"/>
      </dsp:txXfrm>
    </dsp:sp>
    <dsp:sp modelId="{CD7921A1-DAA1-4D30-95A6-F10F1A88CDAF}">
      <dsp:nvSpPr>
        <dsp:cNvPr id="0" name=""/>
        <dsp:cNvSpPr/>
      </dsp:nvSpPr>
      <dsp:spPr>
        <a:xfrm>
          <a:off x="1649494" y="300611"/>
          <a:ext cx="3901828" cy="3901828"/>
        </a:xfrm>
        <a:custGeom>
          <a:avLst/>
          <a:gdLst/>
          <a:ahLst/>
          <a:cxnLst/>
          <a:rect l="0" t="0" r="0" b="0"/>
          <a:pathLst>
            <a:path>
              <a:moveTo>
                <a:pt x="2614918" y="3785352"/>
              </a:moveTo>
              <a:arcTo wR="1950914" hR="1950914" stAng="4206089" swAng="40166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A983C50-0AFC-46B2-BBBE-6440E96BAAD2}">
      <dsp:nvSpPr>
        <dsp:cNvPr id="0" name=""/>
        <dsp:cNvSpPr/>
      </dsp:nvSpPr>
      <dsp:spPr>
        <a:xfrm>
          <a:off x="3048697" y="3927119"/>
          <a:ext cx="995076" cy="54502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التفرغ</a:t>
          </a:r>
          <a:r>
            <a:rPr lang="ar-EG" sz="1100" kern="1200" dirty="0"/>
            <a:t> </a:t>
          </a:r>
          <a:endParaRPr lang="en-US" sz="1100" kern="1200" dirty="0"/>
        </a:p>
      </dsp:txBody>
      <dsp:txXfrm>
        <a:off x="3075303" y="3953725"/>
        <a:ext cx="941864" cy="491812"/>
      </dsp:txXfrm>
    </dsp:sp>
    <dsp:sp modelId="{937C70CE-41BA-4DCF-A548-5F18CDAF9C21}">
      <dsp:nvSpPr>
        <dsp:cNvPr id="0" name=""/>
        <dsp:cNvSpPr/>
      </dsp:nvSpPr>
      <dsp:spPr>
        <a:xfrm>
          <a:off x="897162" y="227225"/>
          <a:ext cx="3901828" cy="3901828"/>
        </a:xfrm>
        <a:custGeom>
          <a:avLst/>
          <a:gdLst/>
          <a:ahLst/>
          <a:cxnLst/>
          <a:rect l="0" t="0" r="0" b="0"/>
          <a:pathLst>
            <a:path>
              <a:moveTo>
                <a:pt x="2149682" y="3891676"/>
              </a:moveTo>
              <a:arcTo wR="1950914" hR="1950914" stAng="5049137" swAng="32178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3D90291-95E7-4946-BC07-F9D94F867E2B}">
      <dsp:nvSpPr>
        <dsp:cNvPr id="0" name=""/>
        <dsp:cNvSpPr/>
      </dsp:nvSpPr>
      <dsp:spPr>
        <a:xfrm>
          <a:off x="1807017" y="3430367"/>
          <a:ext cx="1055695" cy="77984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معدات معقدة</a:t>
          </a:r>
          <a:endParaRPr lang="en-US" sz="1600" b="1" kern="1200" dirty="0"/>
        </a:p>
      </dsp:txBody>
      <dsp:txXfrm>
        <a:off x="1845086" y="3468436"/>
        <a:ext cx="979557" cy="703709"/>
      </dsp:txXfrm>
    </dsp:sp>
    <dsp:sp modelId="{35BC13A7-E5D3-495A-A52C-D8C45017041F}">
      <dsp:nvSpPr>
        <dsp:cNvPr id="0" name=""/>
        <dsp:cNvSpPr/>
      </dsp:nvSpPr>
      <dsp:spPr>
        <a:xfrm>
          <a:off x="1917555" y="1044875"/>
          <a:ext cx="3901828" cy="3901828"/>
        </a:xfrm>
        <a:custGeom>
          <a:avLst/>
          <a:gdLst/>
          <a:ahLst/>
          <a:cxnLst/>
          <a:rect l="0" t="0" r="0" b="0"/>
          <a:pathLst>
            <a:path>
              <a:moveTo>
                <a:pt x="48612" y="2383712"/>
              </a:moveTo>
              <a:arcTo wR="1950914" hR="1950914" stAng="10030959" swAng="31520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1D2FBC3-3E86-40AA-9AC8-85F39B272D32}">
      <dsp:nvSpPr>
        <dsp:cNvPr id="0" name=""/>
        <dsp:cNvSpPr/>
      </dsp:nvSpPr>
      <dsp:spPr>
        <a:xfrm>
          <a:off x="1285543" y="2452379"/>
          <a:ext cx="934428" cy="7984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عملية مركبة</a:t>
          </a:r>
          <a:endParaRPr lang="en-US" sz="1600" b="1" kern="1200" dirty="0"/>
        </a:p>
      </dsp:txBody>
      <dsp:txXfrm>
        <a:off x="1324518" y="2491354"/>
        <a:ext cx="856478" cy="720457"/>
      </dsp:txXfrm>
    </dsp:sp>
    <dsp:sp modelId="{0B87D54E-928E-493A-8BC0-2E0987B24C73}">
      <dsp:nvSpPr>
        <dsp:cNvPr id="0" name=""/>
        <dsp:cNvSpPr/>
      </dsp:nvSpPr>
      <dsp:spPr>
        <a:xfrm>
          <a:off x="1657272" y="297803"/>
          <a:ext cx="3901828" cy="3901828"/>
        </a:xfrm>
        <a:custGeom>
          <a:avLst/>
          <a:gdLst/>
          <a:ahLst/>
          <a:cxnLst/>
          <a:rect l="0" t="0" r="0" b="0"/>
          <a:pathLst>
            <a:path>
              <a:moveTo>
                <a:pt x="10253" y="2150668"/>
              </a:moveTo>
              <a:arcTo wR="1950914" hR="1950914" stAng="10447391" swAng="67963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F61C61A-EC17-4610-BAD5-EAD2EC300F26}">
      <dsp:nvSpPr>
        <dsp:cNvPr id="0" name=""/>
        <dsp:cNvSpPr/>
      </dsp:nvSpPr>
      <dsp:spPr>
        <a:xfrm>
          <a:off x="1315124" y="1232204"/>
          <a:ext cx="875264" cy="8272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البث الحي</a:t>
          </a:r>
          <a:endParaRPr lang="en-US" sz="1600" b="1" kern="1200" dirty="0"/>
        </a:p>
      </dsp:txBody>
      <dsp:txXfrm>
        <a:off x="1355509" y="1272589"/>
        <a:ext cx="794494" cy="746525"/>
      </dsp:txXfrm>
    </dsp:sp>
    <dsp:sp modelId="{155154F3-1745-458A-9697-CF491E4EBBEB}">
      <dsp:nvSpPr>
        <dsp:cNvPr id="0" name=""/>
        <dsp:cNvSpPr/>
      </dsp:nvSpPr>
      <dsp:spPr>
        <a:xfrm>
          <a:off x="1657272" y="297803"/>
          <a:ext cx="3901828" cy="3901828"/>
        </a:xfrm>
        <a:custGeom>
          <a:avLst/>
          <a:gdLst/>
          <a:ahLst/>
          <a:cxnLst/>
          <a:rect l="0" t="0" r="0" b="0"/>
          <a:pathLst>
            <a:path>
              <a:moveTo>
                <a:pt x="286899" y="932523"/>
              </a:moveTo>
              <a:arcTo wR="1950914" hR="1950914" stAng="12688019" swAng="38023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CA95CB3-EBDF-4B41-AB2E-0E3FA4995D1A}">
      <dsp:nvSpPr>
        <dsp:cNvPr id="0" name=""/>
        <dsp:cNvSpPr/>
      </dsp:nvSpPr>
      <dsp:spPr>
        <a:xfrm>
          <a:off x="2015138" y="289653"/>
          <a:ext cx="892659" cy="7614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الوثائقي</a:t>
          </a:r>
          <a:endParaRPr lang="en-US" sz="2000" b="1" kern="1200" dirty="0"/>
        </a:p>
      </dsp:txBody>
      <dsp:txXfrm>
        <a:off x="2052311" y="326826"/>
        <a:ext cx="818313" cy="687137"/>
      </dsp:txXfrm>
    </dsp:sp>
    <dsp:sp modelId="{5DE4F28A-3341-4A9B-8F32-FD22A36DC0A4}">
      <dsp:nvSpPr>
        <dsp:cNvPr id="0" name=""/>
        <dsp:cNvSpPr/>
      </dsp:nvSpPr>
      <dsp:spPr>
        <a:xfrm>
          <a:off x="1657272" y="297803"/>
          <a:ext cx="3901828" cy="3901828"/>
        </a:xfrm>
        <a:custGeom>
          <a:avLst/>
          <a:gdLst/>
          <a:ahLst/>
          <a:cxnLst/>
          <a:rect l="0" t="0" r="0" b="0"/>
          <a:pathLst>
            <a:path>
              <a:moveTo>
                <a:pt x="1252396" y="129337"/>
              </a:moveTo>
              <a:arcTo wR="1950914" hR="1950914" stAng="14941185" swAng="34634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0.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24.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الخامسة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781515"/>
            <a:ext cx="8417320" cy="4053417"/>
          </a:xfrm>
          <a:prstGeom prst="rect">
            <a:avLst/>
          </a:prstGeom>
          <a:noFill/>
        </p:spPr>
        <p:txBody>
          <a:bodyPr wrap="square" rtlCol="0">
            <a:spAutoFit/>
          </a:bodyPr>
          <a:lstStyle/>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مفهوم التحرير التلفزيوني</a:t>
            </a:r>
          </a:p>
          <a:p>
            <a:pPr marL="342900" indent="-342900" algn="r" rtl="1">
              <a:lnSpc>
                <a:spcPct val="120000"/>
              </a:lnSpc>
              <a:buFont typeface="Arial" panose="020B0604020202020204" pitchFamily="34" charset="0"/>
              <a:buChar char="•"/>
              <a:defRPr/>
            </a:pPr>
            <a:r>
              <a:rPr lang="ar-EG" sz="3600" dirty="0">
                <a:latin typeface="Simplified Arabic" panose="02020603050405020304" pitchFamily="18" charset="-78"/>
                <a:cs typeface="Simplified Arabic" panose="02020603050405020304" pitchFamily="18" charset="-78"/>
              </a:rPr>
              <a:t>مبادئ التحرير التلفزيوني</a:t>
            </a:r>
            <a:r>
              <a:rPr lang="en-US" sz="3600" dirty="0">
                <a:latin typeface="Simplified Arabic" panose="02020603050405020304" pitchFamily="18" charset="-78"/>
                <a:cs typeface="Simplified Arabic" panose="02020603050405020304" pitchFamily="18" charset="-78"/>
              </a:rPr>
              <a:t>.</a:t>
            </a:r>
            <a:endPar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خصائص التحرير التلفزيوني</a:t>
            </a:r>
            <a:r>
              <a:rPr kumimoji="0" lang="en-US"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سمات الخصوصية التكنولوجية للتلفزيون</a:t>
            </a:r>
            <a:r>
              <a:rPr kumimoji="0" lang="en-US"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تأثير سمات وخصائص جمهور التلفزيون في التحرير</a:t>
            </a:r>
            <a:r>
              <a:rPr kumimoji="0" lang="en-US"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endPar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4" y="2101396"/>
            <a:ext cx="8966007" cy="5874685"/>
          </a:xfrm>
          <a:prstGeom prst="rect">
            <a:avLst/>
          </a:prstGeom>
          <a:noFill/>
        </p:spPr>
        <p:txBody>
          <a:bodyPr wrap="square" rtlCol="0">
            <a:spAutoFit/>
          </a:bodyPr>
          <a:lstStyle/>
          <a:p>
            <a:pPr marL="457200" lvl="0" indent="-457200" algn="just" rtl="1">
              <a:lnSpc>
                <a:spcPct val="107000"/>
              </a:lnSpc>
              <a:spcAft>
                <a:spcPts val="800"/>
              </a:spcAft>
              <a:buFont typeface="Arial" panose="020B0604020202020204" pitchFamily="34" charset="0"/>
              <a:buChar char="•"/>
              <a:defRP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يعتبر التحرير التلفزيوني إعادة صياغة ما توفر للمحرر التلفزيوني من معلومات وأحداث واختيار الصور المناسبة من مصادرها المختلفة بعد ترتيب مكونات المادة التحريرية.</a:t>
            </a:r>
          </a:p>
          <a:p>
            <a:pPr marL="457200" lvl="0" indent="-457200" algn="just" rtl="1">
              <a:lnSpc>
                <a:spcPct val="107000"/>
              </a:lnSpc>
              <a:spcAft>
                <a:spcPts val="800"/>
              </a:spcAft>
              <a:buFont typeface="Arial" panose="020B0604020202020204" pitchFamily="34" charset="0"/>
              <a:buChar char="•"/>
              <a:defRP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يعتمد التلفزيون على قوانين وقوة تأثير الصوت والصورة والحركة معاً</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lvl="0" indent="-457200" algn="just" rtl="1">
              <a:lnSpc>
                <a:spcPct val="107000"/>
              </a:lnSpc>
              <a:spcAft>
                <a:spcPts val="800"/>
              </a:spcAft>
              <a:buFont typeface="Arial" panose="020B0604020202020204" pitchFamily="34" charset="0"/>
              <a:buChar char="•"/>
              <a:defRP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يشترك في إنتاج المادة التلفزيونية فريق يتألف من متخصصين مختلفين.</a:t>
            </a:r>
          </a:p>
          <a:p>
            <a:pPr marL="457200" lvl="0" indent="-457200" algn="just" rtl="1">
              <a:lnSpc>
                <a:spcPct val="107000"/>
              </a:lnSpc>
              <a:spcAft>
                <a:spcPts val="800"/>
              </a:spcAft>
              <a:buFont typeface="Arial" panose="020B0604020202020204" pitchFamily="34" charset="0"/>
              <a:buChar char="•"/>
              <a:defRP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Aft>
                <a:spcPts val="800"/>
              </a:spcAft>
              <a:buFont typeface="Arial" panose="020B0604020202020204" pitchFamily="34" charset="0"/>
              <a:buChar char="•"/>
              <a:defRP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Aft>
                <a:spcPts val="800"/>
              </a:spcAft>
              <a:buFont typeface="Arial" panose="020B0604020202020204" pitchFamily="34" charset="0"/>
              <a:buChar char="•"/>
              <a:defRPr/>
            </a:pP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BC7DA2EA-7F3D-5EE4-2441-842F0F8E0F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174" y="4756605"/>
            <a:ext cx="1359081" cy="13590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F9E07-9E38-9962-B103-E7833F8E8F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D27A1-ED37-29B6-4D75-0492ABA1247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465A1E-7675-D931-6B6F-B7C37AD6ED32}"/>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EB13102-F9D0-1B87-00E6-8F0C97043B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FE2A74-0B94-5F49-84BC-4ACF09D047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F5733DE-B81F-F3E8-93FA-F6555B93F1F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8BE59AF5-991A-B087-D787-E9F2C46FA2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2BC841F-25C8-138E-7CCA-4B1C7D4822DB}"/>
              </a:ext>
            </a:extLst>
          </p:cNvPr>
          <p:cNvSpPr txBox="1"/>
          <p:nvPr/>
        </p:nvSpPr>
        <p:spPr>
          <a:xfrm>
            <a:off x="2346765" y="2500805"/>
            <a:ext cx="8737495"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فرضت التقنيات والتطورات الإلكترونية المتزايدة التي تتمتع بها الوسائل الإعلامية المرئية ومنها التلفزيون إيجاد صيغ وأساليب تحريرية تنسجم مع طبيعة هذه التقنيات والتطورات، وذلك من حيث إعداد البرامج الثقافية والترفيهية والإخبارية والنشرات.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04B99817-F761-4B59-C7C6-E7F07DFA84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175" y="4222984"/>
            <a:ext cx="1892702" cy="1892702"/>
          </a:xfrm>
          <a:prstGeom prst="rect">
            <a:avLst/>
          </a:prstGeom>
        </p:spPr>
      </p:pic>
    </p:spTree>
    <p:extLst>
      <p:ext uri="{BB962C8B-B14F-4D97-AF65-F5344CB8AC3E}">
        <p14:creationId xmlns:p14="http://schemas.microsoft.com/office/powerpoint/2010/main" val="938504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85F79-1BB3-C790-33BF-B3782D2A9D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DB086D-C9BA-485A-1B62-D0E6364686A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FA6629-1F6A-0893-9D1A-E20EDE36A493}"/>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0CE3C0C-AEB1-D889-CB19-FFDD059041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9877AE-0806-7F8E-1F53-1342E1E251B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F3C7DD9-B584-EECA-0081-6153FB2ABEE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25ED2458-6F09-CDCD-3196-A3D1972BB1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C9FD90-B076-4B99-7ABC-477994049E21}"/>
              </a:ext>
            </a:extLst>
          </p:cNvPr>
          <p:cNvSpPr txBox="1"/>
          <p:nvPr/>
        </p:nvSpPr>
        <p:spPr>
          <a:xfrm>
            <a:off x="2346765" y="2500805"/>
            <a:ext cx="8737495"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وحتمت طبيعة المنافسة التي تتعرض لها المحطات التلفزيونية من غيرها من الوسائل الإعلامية، ضرورة التفكير في إيجاد الجديد في مجال التطور التقني من جهة، وتطوير المضمون وطريقة تقديمه من جهة أخرى.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EC23BB42-9835-FA5D-9777-5F06B6A5A5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174" y="4251119"/>
            <a:ext cx="1864567" cy="1864567"/>
          </a:xfrm>
          <a:prstGeom prst="rect">
            <a:avLst/>
          </a:prstGeom>
        </p:spPr>
      </p:pic>
    </p:spTree>
    <p:extLst>
      <p:ext uri="{BB962C8B-B14F-4D97-AF65-F5344CB8AC3E}">
        <p14:creationId xmlns:p14="http://schemas.microsoft.com/office/powerpoint/2010/main" val="3003842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8AB8C-9E44-9060-E51D-D646419D37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5BC478-E96A-1470-E722-A7F115C23C1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773738-74E9-4E68-50DB-8C3853040C2D}"/>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53BE6AC-1EC5-05D7-AED7-CF345BEFE4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3B045-68C9-123B-4B47-E78EACEC5C2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C577E7A-6CCD-B0F7-CB68-AB752B68C2E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5357011A-DB26-8955-C120-9D58821E04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97D1B6-4F98-7B20-935B-D17D82FE6AD8}"/>
              </a:ext>
            </a:extLst>
          </p:cNvPr>
          <p:cNvSpPr txBox="1"/>
          <p:nvPr/>
        </p:nvSpPr>
        <p:spPr>
          <a:xfrm>
            <a:off x="2727144" y="2373144"/>
            <a:ext cx="8571110"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التلفزيوني بأنه إعادة صياغة ما توفر للمحرر التلفزيوني من معلومات وأحداث واختيار الصور المناسبة من مصادرها المختلفة بعد ترتيب مكونات المادة التحريرية، وتقديم ما يتناسب مع سياسة التلفزيون الذي يعمل به، وتأخير أو إغفال ما لا يتناسب معه، وتحقيق تكامل النص والصورة بما يخدم المادة التحريرية وأداء المهام المطلوبة منها.</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39733F36-E589-6C3C-E1FA-BDDB669473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922" y="4156110"/>
            <a:ext cx="1822940" cy="1822940"/>
          </a:xfrm>
          <a:prstGeom prst="rect">
            <a:avLst/>
          </a:prstGeom>
        </p:spPr>
      </p:pic>
    </p:spTree>
    <p:extLst>
      <p:ext uri="{BB962C8B-B14F-4D97-AF65-F5344CB8AC3E}">
        <p14:creationId xmlns:p14="http://schemas.microsoft.com/office/powerpoint/2010/main" val="474278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C1D14-CCED-C689-74F5-6C7E2144E1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E5755-76D3-CAEC-CC20-5E1B0015FCE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D1EB31-383E-539E-32DC-19E1E3C56606}"/>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18D206D-C550-C04E-B445-40DED04F4F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99B04E-E642-92CC-6D18-98F09F60CA1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BDC8D09-52C6-195D-3942-542A00ABBFE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DE3A6CF8-0134-89BA-3DA9-71A4F3A18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BBB2E21-F70C-F91E-772D-59F9029009A2}"/>
              </a:ext>
            </a:extLst>
          </p:cNvPr>
          <p:cNvSpPr txBox="1"/>
          <p:nvPr/>
        </p:nvSpPr>
        <p:spPr>
          <a:xfrm>
            <a:off x="2305200" y="2417447"/>
            <a:ext cx="8779060"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وتستخدم القنوات التلفزيونية برامج تحريرية متطورة ويجري تحديثها باستمرار بحيث تخدم المحرر بشكل كبير، فمثلاً في الخبر التلفزيوني يقوم المحرر بتحرير النص الذي يقرأه المذيع على نافذة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(Window)</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من البرنامج التحريري التلفزيوني والصور المرافقة على نافذة أخرى</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11" name="Picture 10">
            <a:extLst>
              <a:ext uri="{FF2B5EF4-FFF2-40B4-BE49-F238E27FC236}">
                <a16:creationId xmlns:a16="http://schemas.microsoft.com/office/drawing/2014/main" id="{042D4C6D-0726-D4EC-699F-31E93962DB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72960"/>
            <a:ext cx="1581394" cy="1581394"/>
          </a:xfrm>
          <a:prstGeom prst="rect">
            <a:avLst/>
          </a:prstGeom>
        </p:spPr>
      </p:pic>
    </p:spTree>
    <p:extLst>
      <p:ext uri="{BB962C8B-B14F-4D97-AF65-F5344CB8AC3E}">
        <p14:creationId xmlns:p14="http://schemas.microsoft.com/office/powerpoint/2010/main" val="2186942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EA63C-3D7C-5E33-DE97-0EA21D9DBF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89815-9DC5-7CD1-CADA-B9C90416F0A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6B5E39-3396-AE3C-8463-21A8E773A4DE}"/>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3F7C2F6-47F7-0112-8875-B5E5F31146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53C492-D804-F008-AE38-6FF0A4EE369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AE3193A-2F8A-50F8-2277-57FFF7E428E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0EC892F4-A714-6C96-218A-25A26685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E0C9EC-7E2A-0AF7-BFFD-E748D36DA109}"/>
              </a:ext>
            </a:extLst>
          </p:cNvPr>
          <p:cNvSpPr txBox="1"/>
          <p:nvPr/>
        </p:nvSpPr>
        <p:spPr>
          <a:xfrm>
            <a:off x="2305200" y="2417447"/>
            <a:ext cx="8779060" cy="335656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يبدأ المذيع بقراءة بداية الخبر والذي يسمى في أدبيات التحرير التلفزيوني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(Press،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أي ظهور المذيع، ومن ثم يجري تقديم صور تلفزيونية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مرافقة للخبر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Arial" panose="020B0604020202020204" pitchFamily="34" charset="0"/>
              <a:buChar char="•"/>
            </a:pP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ويختفي المذيع على نافذة في البرنامج التلفزيوني واسمها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OOV)</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وهي اختصار لـ</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out of vision</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وتعني المذيع خارج الرؤية.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E19A53CF-04A9-44C7-BECA-D5B598740A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72960"/>
            <a:ext cx="1581394" cy="1581394"/>
          </a:xfrm>
          <a:prstGeom prst="rect">
            <a:avLst/>
          </a:prstGeom>
        </p:spPr>
      </p:pic>
    </p:spTree>
    <p:extLst>
      <p:ext uri="{BB962C8B-B14F-4D97-AF65-F5344CB8AC3E}">
        <p14:creationId xmlns:p14="http://schemas.microsoft.com/office/powerpoint/2010/main" val="14965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CD873-FFA5-2FE7-16CC-A01CE7E99D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E1DC19-E989-8F54-433F-85A8113EC1A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EC4B5D-CA41-F502-A2A1-56899345665F}"/>
              </a:ext>
            </a:extLst>
          </p:cNvPr>
          <p:cNvSpPr txBox="1"/>
          <p:nvPr/>
        </p:nvSpPr>
        <p:spPr>
          <a:xfrm>
            <a:off x="2513150" y="1019069"/>
            <a:ext cx="4998998"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871560B-A87B-9D50-7410-97B7332805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4AE533-4EEC-2A90-F756-80EFD682F60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B646FDB-3F3E-770E-B617-B4B92730D68F}"/>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D1F4C24-EDD8-0A86-CDAF-B2FB526122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62F8B3-7A90-CCA1-E84F-5D9C24F86EFE}"/>
              </a:ext>
            </a:extLst>
          </p:cNvPr>
          <p:cNvSpPr txBox="1"/>
          <p:nvPr/>
        </p:nvSpPr>
        <p:spPr>
          <a:xfrm>
            <a:off x="2346765" y="2155184"/>
            <a:ext cx="8779060" cy="388349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الخبر التلفزيوني يتألف من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(Press + OOV،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أما التقرير فيتألف من قسمين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Press)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ويشكل المدخل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intro</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الذي يقرأه المذيع لتقديم التقرير</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ومن ثم (</a:t>
            </a:r>
            <a:r>
              <a:rPr lang="en-US" sz="3200" dirty="0" err="1">
                <a:latin typeface="Simplified Arabic" panose="02020603050405020304" pitchFamily="18" charset="-78"/>
                <a:ea typeface="Calibri" panose="020F0502020204030204" pitchFamily="34" charset="0"/>
                <a:cs typeface="Simplified Arabic" panose="02020603050405020304" pitchFamily="18" charset="-78"/>
              </a:rPr>
              <a:t>VoT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ومعناها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Voice on Tape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وتعني الصوت على الشريط، أي التقرير الذي يقوم المحرر أو المراسل بكتابته وإعداده وتسجيل صوته عليه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Voice Over</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دون أي ظهور للمذيع.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71170C3F-8188-576F-CC54-2B2CAC2118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806" y="4359196"/>
            <a:ext cx="1581394" cy="1581394"/>
          </a:xfrm>
          <a:prstGeom prst="rect">
            <a:avLst/>
          </a:prstGeom>
        </p:spPr>
      </p:pic>
    </p:spTree>
    <p:extLst>
      <p:ext uri="{BB962C8B-B14F-4D97-AF65-F5344CB8AC3E}">
        <p14:creationId xmlns:p14="http://schemas.microsoft.com/office/powerpoint/2010/main" val="766382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15099-4EAD-F0EE-CD75-E7364C2409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FF2F62-827F-283F-620F-53812887865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9D8421-0AD9-C846-6787-33D0C12B31EA}"/>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822C7C8-9CD5-F072-EB0D-9D3573053E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D5313B-075A-4810-EF2A-3B101D11408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E9DF2B6-C045-5081-FD47-760B937E5FA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297BEF77-74D9-0D19-70F9-B1E274A89B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8955EE-CC9D-F733-D6A1-F331049C5810}"/>
              </a:ext>
            </a:extLst>
          </p:cNvPr>
          <p:cNvSpPr txBox="1"/>
          <p:nvPr/>
        </p:nvSpPr>
        <p:spPr>
          <a:xfrm>
            <a:off x="2744265" y="1973176"/>
            <a:ext cx="8505427" cy="3780907"/>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عملية التحرير التلفزيوني عملًا جماعيًا وليس فردياً أي تعتمد على فريق، فإنتاج المادة يتطلب جهوداً يقوم بها المحرر من تحرير النص واختيار اللقطات المناسبة، ويقوم فني المونتاج بإجراء التعديلات على اللقطات لتتكامل مع النص،  ويشارك مصمم الجرافيك في المادة من خلال العروض الجرافيكية التي يمكن أن ترافق الخبر أو التقرير التلفزيوني، وكذلك المتخصص في كتابة العناوين.</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579F5B19-F0A1-2C5A-2A2A-33C1F59A9F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87032"/>
            <a:ext cx="1635572" cy="1635572"/>
          </a:xfrm>
          <a:prstGeom prst="rect">
            <a:avLst/>
          </a:prstGeom>
        </p:spPr>
      </p:pic>
    </p:spTree>
    <p:extLst>
      <p:ext uri="{BB962C8B-B14F-4D97-AF65-F5344CB8AC3E}">
        <p14:creationId xmlns:p14="http://schemas.microsoft.com/office/powerpoint/2010/main" val="4121462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AE824-9056-C286-B8F6-E139A38F74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03740-C4FF-8537-F56D-29830C1AF46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51C7DD-B6AC-287E-5BEB-3E1B152848F9}"/>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0D9A902-0FEA-2363-1134-A26C95CA5B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703454-13E5-FD2F-6C9D-D211ED2D652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56882A4-C07C-01D2-E214-7629AE77EEF6}"/>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2369D14-15B7-DC53-DCA2-376E45CD73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E0E646-B64D-ECA8-5C85-0F4C72BBB261}"/>
              </a:ext>
            </a:extLst>
          </p:cNvPr>
          <p:cNvSpPr txBox="1"/>
          <p:nvPr/>
        </p:nvSpPr>
        <p:spPr>
          <a:xfrm>
            <a:off x="2735466" y="2090155"/>
            <a:ext cx="8472571" cy="3780907"/>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وفي غرفة التحكم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control room</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نجد فريق عمل آخر يتقدمهم رئيس تحرير النشرة، حيث فرضت العلاقة بين النص المكتوب والصوت برموزه اللغوية وغير اللغوية والصورة المتحركة، لتحقيق معادلة مهمة في التحرير للتلفزيون يجب فيها تحقيق التوازن بين هذه الأطراف، ليتم تحقيق التناغم بينها، ولا يتم تغليب طرف على آخر، أو أن يأتي النص المكتوب كشارح للصورة الواضحة أمام المشاهد.</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8F7BCAA6-6919-7DCA-A31E-B14F7571E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963" y="4225803"/>
            <a:ext cx="1762238" cy="1762238"/>
          </a:xfrm>
          <a:prstGeom prst="rect">
            <a:avLst/>
          </a:prstGeom>
        </p:spPr>
      </p:pic>
    </p:spTree>
    <p:extLst>
      <p:ext uri="{BB962C8B-B14F-4D97-AF65-F5344CB8AC3E}">
        <p14:creationId xmlns:p14="http://schemas.microsoft.com/office/powerpoint/2010/main" val="3137246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E1A51-F9F9-A03D-D7A3-C3331B4109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238970-C006-2202-CEFC-AE1B924E7BE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14319A-03D8-BFF4-20D3-30AC2E48F96C}"/>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38EEEB6-3DE2-EF67-E407-2CB2AE7234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B62D4C-A15C-A2AD-BB7B-AA275C2508A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A370560-6AD5-0C30-B05A-94D67521AED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A3ED7E4-50B2-785E-579D-8DB47228B6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F6831D-A3D4-0E31-519C-3AA1427AD412}"/>
              </a:ext>
            </a:extLst>
          </p:cNvPr>
          <p:cNvSpPr txBox="1"/>
          <p:nvPr/>
        </p:nvSpPr>
        <p:spPr>
          <a:xfrm>
            <a:off x="2840579" y="2090155"/>
            <a:ext cx="8367458" cy="451303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المحرر التلفزيوني يجعل الصورة تتنفس وتخدم النص، فالعلاقة بين جودة النص والصورة متبادلة، وكلما زاد الإتقان فيهما انعكس ذلك بشكل إيجابي على جودة المادة التلفزيونية.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ودفعت التطورات التقنية لآلية العمل التلفزيوني إلى حدوث تغييرات، لأنها نتاج تطور تقني وتفكير عقلي بشري لتحديث المنتج التلفزيوني بشكل مستمر، وتنعكس هذه التغييرات على أسلوب وشكل وطريقة تقديم المادة التلفزيونية.</a:t>
            </a: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D8F0462A-FB5C-80CF-44F3-BE2016E04E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341" y="4192116"/>
            <a:ext cx="1762238" cy="1762238"/>
          </a:xfrm>
          <a:prstGeom prst="rect">
            <a:avLst/>
          </a:prstGeom>
        </p:spPr>
      </p:pic>
    </p:spTree>
    <p:extLst>
      <p:ext uri="{BB962C8B-B14F-4D97-AF65-F5344CB8AC3E}">
        <p14:creationId xmlns:p14="http://schemas.microsoft.com/office/powerpoint/2010/main" val="1471672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81D69-4C40-1DC6-FE10-87A2F6510C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F20A5B-33A6-2334-95E0-4902543ACBC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7556797-45B5-404B-E1C7-4E019368A2FC}"/>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59E1294-4D95-7CB6-6149-0D9AF8E355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666F63-73ED-C16D-D74F-867190AEF95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C961E93-B8B3-31ED-8BA5-99E48017355A}"/>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E7FEABE0-141F-EA42-76A4-378AEF0E54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6D4A469-E26C-3BD0-A4A3-881733A3BBB6}"/>
              </a:ext>
            </a:extLst>
          </p:cNvPr>
          <p:cNvSpPr txBox="1"/>
          <p:nvPr/>
        </p:nvSpPr>
        <p:spPr>
          <a:xfrm>
            <a:off x="2746201" y="2465499"/>
            <a:ext cx="8367458"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فمثلاً سرّعت تلك التغييرات في اختفاء مفهوم المواعيد المحددة مسبقاً للبرامج، وأصبحت الأخبار متوفرة ومحدثة باستمرار، مما أدى إلى عدم توفر الوقت لدى المراسلين للسعي وراء الأنباء، نظرًا لكونهم مضطرين على الدوام لتقديم تقارير جديدة مباشرة على الهواء.</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152892B-1F0D-7362-603B-2F9D655E4A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341" y="4192116"/>
            <a:ext cx="1762238" cy="1762238"/>
          </a:xfrm>
          <a:prstGeom prst="rect">
            <a:avLst/>
          </a:prstGeom>
        </p:spPr>
      </p:pic>
    </p:spTree>
    <p:extLst>
      <p:ext uri="{BB962C8B-B14F-4D97-AF65-F5344CB8AC3E}">
        <p14:creationId xmlns:p14="http://schemas.microsoft.com/office/powerpoint/2010/main" val="4124801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D3117-6958-622F-5F8C-3E7C1F9AE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28C33A-9D9F-9A35-9829-7FEE0947254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A30AD2-84C6-7DFD-B3F7-A07DB5CC34C9}"/>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DD9437A-CBA4-6C77-871F-348EDF7CF3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0A4A79-8DC5-AF5F-0DD8-E6DA23BAF73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2BC3C9D-A5D2-356C-5623-291924683068}"/>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25B5E8ED-B6D8-F826-8865-4DEC61BE26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2FC1130-DE27-6493-5BBF-1845F10D43C1}"/>
              </a:ext>
            </a:extLst>
          </p:cNvPr>
          <p:cNvSpPr txBox="1"/>
          <p:nvPr/>
        </p:nvSpPr>
        <p:spPr>
          <a:xfrm>
            <a:off x="2890417" y="1973176"/>
            <a:ext cx="8367458" cy="451303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بعض برامج الأخبار أصبحت تعلن عن موعد بث التقارير الإخبارية لإغراء المتنقلين بين المحطات المختلفة بالعودة إليها إن كانوا قد تحولوا عنها لمشاهدة برامج أخرى. </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وتحتم الكتابة للتلفزيون على المحرر أن يذكر مصدر المادة في المقدمة وليس في النهاية، لأنه في التلفزيون من المهم أن يعرف المشاهد مصدر المعلومات، لعدم وجود أي التباس،  بحيث يظهر أن المصدر هو المراسل أو أي شخص آخر.</a:t>
            </a:r>
          </a:p>
          <a:p>
            <a:pPr algn="just" rtl="1">
              <a:lnSpc>
                <a:spcPct val="107000"/>
              </a:lnSpc>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15E45FA5-E48B-9328-245B-B8B1E64887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700" y="3956887"/>
            <a:ext cx="1965717" cy="1965717"/>
          </a:xfrm>
          <a:prstGeom prst="rect">
            <a:avLst/>
          </a:prstGeom>
        </p:spPr>
      </p:pic>
    </p:spTree>
    <p:extLst>
      <p:ext uri="{BB962C8B-B14F-4D97-AF65-F5344CB8AC3E}">
        <p14:creationId xmlns:p14="http://schemas.microsoft.com/office/powerpoint/2010/main" val="211039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E11FC-E74D-9868-7C34-FB7C702C20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0399A6-7AE1-CB97-FE3C-3A585F4B5A2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8E9032-ACAE-F1F6-39F5-2182025B003C}"/>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A1C609A-00CF-83E8-7370-471A5D6901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22E113-2902-AEB6-05B0-D10B3F78944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D534FDF-C988-5CBF-0ED6-72E11930F9B7}"/>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11E2B3CC-5F1B-D81C-43E6-89B9C0155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5BE216-D0D3-E228-5A9D-FA67A0B9E654}"/>
              </a:ext>
            </a:extLst>
          </p:cNvPr>
          <p:cNvSpPr txBox="1"/>
          <p:nvPr/>
        </p:nvSpPr>
        <p:spPr>
          <a:xfrm>
            <a:off x="2840579" y="2187018"/>
            <a:ext cx="8367458"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وتقوم اللغة الإخبارية للمحطة التلفزيونية على تكثيف المعاني والألفاظ لتستطيع تقديم الأحداث المتسارعة محققة التميز للوسيلة، في ظل منافسة المحطات التلفزيونية الأخرى، معتمدة على الصورة المباشرة للأحداث بوقائعها كاملة، والتي توفر على المحرر التلفزيوني الكثير من التفاصيل اللغوية في طرح ملابسات المادة الإعلامية.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CB8ADAEB-1A1D-1A4E-3CF1-04899E322B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65563"/>
            <a:ext cx="1910089" cy="1910089"/>
          </a:xfrm>
          <a:prstGeom prst="rect">
            <a:avLst/>
          </a:prstGeom>
        </p:spPr>
      </p:pic>
    </p:spTree>
    <p:extLst>
      <p:ext uri="{BB962C8B-B14F-4D97-AF65-F5344CB8AC3E}">
        <p14:creationId xmlns:p14="http://schemas.microsoft.com/office/powerpoint/2010/main" val="300371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659C2-C2E4-FBB9-F199-B00E3A2DDC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34390A-CCF2-1916-A419-817625B19E4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80F18D-24F6-5024-A4A6-A2D47032111A}"/>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1ED9621-FD75-A05D-1546-E54B367532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3E78B8-1352-5CC8-09ED-D8ABCA51B1C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B8D5899-0265-34F0-A70E-4EDA6193A55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E9E5352-0E04-95EC-F9BB-8F93608EB5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6A5050-2413-B5A2-0BAC-693B001D21C8}"/>
              </a:ext>
            </a:extLst>
          </p:cNvPr>
          <p:cNvSpPr txBox="1"/>
          <p:nvPr/>
        </p:nvSpPr>
        <p:spPr>
          <a:xfrm>
            <a:off x="2840579" y="2187018"/>
            <a:ext cx="8367458" cy="335656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وكما أن الإذاعة تستطيع أن توفر التفاعلية(</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Interactivity</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بين القائم بالاتصال والمتلقي، فإن التلفزيون يستطيع توفير نفس مستوى هذا التفاعل، مضافاً إليه مميزات ذات أهمية كبيرة، من خلال تقديمه الصورة التي تنقل رموزاً غير لغوية، وردود فعل تعبيرية نفسية، وبالتالي تحقيق تواصل أكثر تقارباً عبر الصورة واللون والحركة.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0131B01A-B4E1-AB23-ACEF-8A04A18E34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406" y="4152796"/>
            <a:ext cx="2176732" cy="2176732"/>
          </a:xfrm>
          <a:prstGeom prst="rect">
            <a:avLst/>
          </a:prstGeom>
        </p:spPr>
      </p:pic>
    </p:spTree>
    <p:extLst>
      <p:ext uri="{BB962C8B-B14F-4D97-AF65-F5344CB8AC3E}">
        <p14:creationId xmlns:p14="http://schemas.microsoft.com/office/powerpoint/2010/main" val="1351780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AA1EF-2D40-4E4D-930F-59C5455B0A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4EBCE6-4CF4-5960-0D76-BFEC93FA4AC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AE92A3-9B67-D6CB-1D62-96D2334AE340}"/>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9DF5C6D-3F41-8F30-D2E0-278BB742AA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D4A48A-2B86-7F96-E4C2-5AAFADD3785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E1FF3E-958A-BEFE-3B45-DC350764D9D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1454CFC-6CC0-6273-A06B-08F8BE0DB1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DA6BD2D-B25A-3931-E92C-57009E074B54}"/>
              </a:ext>
            </a:extLst>
          </p:cNvPr>
          <p:cNvSpPr txBox="1"/>
          <p:nvPr/>
        </p:nvSpPr>
        <p:spPr>
          <a:xfrm>
            <a:off x="2840579" y="2423663"/>
            <a:ext cx="8367458"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نجد وسائل الإعلام المرئية أكثر اهتماماً من الإذاعات حيال ضرورة حصولها على تقييمات المشاهدين لبرامجها، لأن لديها عناصر تقنية أكثر تحتاج إلى الحصول على ردود فعل المشاهدين عليها، إضافة إلى أهمية المحطات التلفزيونية، ودورها وتأثيرها في المجتمع.</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559AA137-8FBC-CD3A-08FD-371DC5D3DC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341" y="4192116"/>
            <a:ext cx="1762238" cy="1762238"/>
          </a:xfrm>
          <a:prstGeom prst="rect">
            <a:avLst/>
          </a:prstGeom>
        </p:spPr>
      </p:pic>
    </p:spTree>
    <p:extLst>
      <p:ext uri="{BB962C8B-B14F-4D97-AF65-F5344CB8AC3E}">
        <p14:creationId xmlns:p14="http://schemas.microsoft.com/office/powerpoint/2010/main" val="161911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6F899-5009-E326-3ADB-7CDF6376FE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66AC7A-E0D1-B656-0103-65F8085C7A8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9426F3-9512-90A9-C3F7-BD8868E6F80F}"/>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1B88B48-729A-A6EF-3CDD-F3B66A7D58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91C73-97DB-5456-8C8C-0FAE5F30ACF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36C1C9B-C11D-BC9D-78F3-B621DCE7ACEB}"/>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92273552-5312-7B0B-D110-15981CE62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AF26779-2E71-EBCD-F7FA-6254616B2260}"/>
              </a:ext>
            </a:extLst>
          </p:cNvPr>
          <p:cNvSpPr txBox="1"/>
          <p:nvPr/>
        </p:nvSpPr>
        <p:spPr>
          <a:xfrm>
            <a:off x="2840579" y="2346206"/>
            <a:ext cx="8367458" cy="272702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وأكثر ما يقلق تلك المحطات التلفزيونية، هو معرفة حجمها ومكانتها على خارطة الوسائل الإعلامية المرئية، فهي تسعى جاهدة لتحديد جمهورها بدقة، وتعتبر حالات التواصل مع الجمهور أحد هذه الوسائل، وأحياناً يعتمد تقديم برامج أو اختفائها من أجندة المحطة على تقييم الجمهور لها.</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05C87FA-BA4B-4D73-FA17-4A18923350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6167" y="3938192"/>
            <a:ext cx="1984412" cy="1984412"/>
          </a:xfrm>
          <a:prstGeom prst="rect">
            <a:avLst/>
          </a:prstGeom>
        </p:spPr>
      </p:pic>
    </p:spTree>
    <p:extLst>
      <p:ext uri="{BB962C8B-B14F-4D97-AF65-F5344CB8AC3E}">
        <p14:creationId xmlns:p14="http://schemas.microsoft.com/office/powerpoint/2010/main" val="60431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FFF27-04D3-A4F8-96D9-3F1CA80F0E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08338B-0324-CF28-720A-568102409B8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9ADAB5-FA41-98C0-9E5A-A39F8CBE5961}"/>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A36FBF2-8ADB-5226-D1DC-C4D8756AAA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88C089-F811-F5D5-E5FD-8A426DDE6D6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F2E5784-B578-AE84-C94D-AD08AA7D327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5137337-27D3-C89D-A895-A080668404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8E775F-A400-D14B-7008-45E950305872}"/>
              </a:ext>
            </a:extLst>
          </p:cNvPr>
          <p:cNvSpPr txBox="1"/>
          <p:nvPr/>
        </p:nvSpPr>
        <p:spPr>
          <a:xfrm>
            <a:off x="2840579" y="2187018"/>
            <a:ext cx="8367458" cy="388349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وتشجع المحطات التلفزيونية تحقيق التواصل مع الجمهور من خلال برامج المسابقات وعرض الرسائل القصيرة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SMS</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على الشاشة. </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وتزداد أهمية البرامج الحوارية (</a:t>
            </a:r>
            <a:r>
              <a:rPr lang="en-US" sz="3200" b="1" dirty="0">
                <a:latin typeface="Simplified Arabic" panose="02020603050405020304" pitchFamily="18" charset="-78"/>
                <a:ea typeface="Calibri" panose="020F0502020204030204" pitchFamily="34" charset="0"/>
                <a:cs typeface="Simplified Arabic" panose="02020603050405020304" pitchFamily="18" charset="-78"/>
              </a:rPr>
              <a:t>talk show</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التي تعتبر أحد عوامل جذب الجمهور، عندما يتم الإعلان عن موعد البرنامج وتحديد اسم الضيف، ليتم تقديم شخصيات ذات أهمية كبيرة، ليسأل ويستفسر ويواجه بالحقائق</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9" name="Picture 8">
            <a:extLst>
              <a:ext uri="{FF2B5EF4-FFF2-40B4-BE49-F238E27FC236}">
                <a16:creationId xmlns:a16="http://schemas.microsoft.com/office/drawing/2014/main" id="{6371BA69-5F41-06F7-3169-4B0B4D4056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280" y="4178104"/>
            <a:ext cx="1744499" cy="1744499"/>
          </a:xfrm>
          <a:prstGeom prst="rect">
            <a:avLst/>
          </a:prstGeom>
        </p:spPr>
      </p:pic>
    </p:spTree>
    <p:extLst>
      <p:ext uri="{BB962C8B-B14F-4D97-AF65-F5344CB8AC3E}">
        <p14:creationId xmlns:p14="http://schemas.microsoft.com/office/powerpoint/2010/main" val="1863380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0FC5F-B4D7-2C8D-A054-69D69B2CCE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1AC149-C6FD-A83E-337C-1C96645D040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0FC117-2333-712E-EC00-B93C605D03E6}"/>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6B23DC4-B7A6-B7AA-7AB0-08BF1770D6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8DE61E-4504-2112-1A20-E0599A9B99F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4ED5648-E7E1-D3E5-370E-4C734084AF1A}"/>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073E1713-6581-8AD8-1E75-2E806A89E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D629F68-6668-1DCE-6F23-EDED9BB9A341}"/>
              </a:ext>
            </a:extLst>
          </p:cNvPr>
          <p:cNvSpPr txBox="1"/>
          <p:nvPr/>
        </p:nvSpPr>
        <p:spPr>
          <a:xfrm>
            <a:off x="2840579" y="2187018"/>
            <a:ext cx="8367458" cy="2507866"/>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الإنتاج التلفزيوني يقوم على دعامتين أساسيتين:</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11" name="Diagram 10">
            <a:extLst>
              <a:ext uri="{FF2B5EF4-FFF2-40B4-BE49-F238E27FC236}">
                <a16:creationId xmlns:a16="http://schemas.microsoft.com/office/drawing/2014/main" id="{BD2971FA-418B-3E76-C0FB-A2E9663CD7E0}"/>
              </a:ext>
            </a:extLst>
          </p:cNvPr>
          <p:cNvGraphicFramePr/>
          <p:nvPr>
            <p:extLst>
              <p:ext uri="{D42A27DB-BD31-4B8C-83A1-F6EECF244321}">
                <p14:modId xmlns:p14="http://schemas.microsoft.com/office/powerpoint/2010/main" val="2320641541"/>
              </p:ext>
            </p:extLst>
          </p:nvPr>
        </p:nvGraphicFramePr>
        <p:xfrm>
          <a:off x="3882755" y="2987839"/>
          <a:ext cx="6577428" cy="3127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9279293C-C7E3-DFCE-993F-C4937D072D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3572" y="3744204"/>
            <a:ext cx="2438095" cy="2438095"/>
          </a:xfrm>
          <a:prstGeom prst="rect">
            <a:avLst/>
          </a:prstGeom>
        </p:spPr>
      </p:pic>
    </p:spTree>
    <p:extLst>
      <p:ext uri="{BB962C8B-B14F-4D97-AF65-F5344CB8AC3E}">
        <p14:creationId xmlns:p14="http://schemas.microsoft.com/office/powerpoint/2010/main" val="1695845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4E681-0409-8065-628C-D3AC0E006D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6DBFC-CB0C-96ED-1349-0208924D7C5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BE2DDBD-4395-F81D-CBCF-D5ABF375CBAF}"/>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F8F8E78-6240-9BC6-9A0D-6A522BC593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6BD106-ABF8-9A17-2BE5-705FA9E90CD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8DA3241-6B68-E0A0-B5AB-FCABEFAA4FD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E3303A32-9BD4-486E-AB2B-B186DB3449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62A1A52-8182-CD24-B283-0DB4249EABE4}"/>
              </a:ext>
            </a:extLst>
          </p:cNvPr>
          <p:cNvSpPr txBox="1"/>
          <p:nvPr/>
        </p:nvSpPr>
        <p:spPr>
          <a:xfrm>
            <a:off x="2840579" y="2187018"/>
            <a:ext cx="8367458" cy="2932213"/>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الأولى</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المادة التحريرية التلفزيونية التي أبدعها الصحفيون.</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الثانية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الأجهزة والمعدات والبرامج التقنية التي يستخدمها هؤلاء المبدعين وغيرهم من الفنيين من أجل الحصول على هذه المادة ومعالجتها وعرضها وإخراجها وتقديمها وإيصالها إلى المشاهد.</a:t>
            </a:r>
          </a:p>
        </p:txBody>
      </p:sp>
      <p:pic>
        <p:nvPicPr>
          <p:cNvPr id="9" name="Picture 8">
            <a:extLst>
              <a:ext uri="{FF2B5EF4-FFF2-40B4-BE49-F238E27FC236}">
                <a16:creationId xmlns:a16="http://schemas.microsoft.com/office/drawing/2014/main" id="{449A26B6-B718-58B9-6CE6-D8BDBF9E94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7730" y="4158207"/>
            <a:ext cx="1764397" cy="1764397"/>
          </a:xfrm>
          <a:prstGeom prst="rect">
            <a:avLst/>
          </a:prstGeom>
        </p:spPr>
      </p:pic>
    </p:spTree>
    <p:extLst>
      <p:ext uri="{BB962C8B-B14F-4D97-AF65-F5344CB8AC3E}">
        <p14:creationId xmlns:p14="http://schemas.microsoft.com/office/powerpoint/2010/main" val="3947542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EFBC2-04AC-C4DE-AF1F-E79154C9AA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BC4CC9-2CE2-3DBE-918D-334769D53E3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1D2D49A-116A-FA4A-7CEA-9457EF9B1B66}"/>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خصائص التحرير التلفزيوني</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39EECA9-093A-A294-9CFE-F293AF468D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261665-5DCE-721D-129F-6BD79C22958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130B5CF-14F0-4CDA-9A3A-3C153192816B}"/>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1C906C97-694A-1D53-F892-40AC3FAB27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3DCC37-80F1-69B2-EC8D-1E33DC6F58D6}"/>
              </a:ext>
            </a:extLst>
          </p:cNvPr>
          <p:cNvSpPr txBox="1"/>
          <p:nvPr/>
        </p:nvSpPr>
        <p:spPr>
          <a:xfrm>
            <a:off x="2746201" y="2280811"/>
            <a:ext cx="8367458" cy="3356560"/>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المؤسسة الإعلامية مشروع فكري أيديولوجي يعبر عن أفكار ويخدم مصالح قوى سياسية أو اجتماعية أو اقتصادية أو ثقافية أو دينية وبالتالي توجهه.</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المادة التلفزيونية والإعلامية عمومًا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سلعة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وهذا لا يتناقض إطلاقاً مع حقيقة أنها رسالة تحمل مضموناً معينًا للوصول إلى المتلقي من أجل التأثير فيه بشكل معين.</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F5ED7500-07AE-BB47-D7F0-9CB78C9D86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0300" y="4257006"/>
            <a:ext cx="1915902" cy="1915902"/>
          </a:xfrm>
          <a:prstGeom prst="rect">
            <a:avLst/>
          </a:prstGeom>
        </p:spPr>
      </p:pic>
    </p:spTree>
    <p:extLst>
      <p:ext uri="{BB962C8B-B14F-4D97-AF65-F5344CB8AC3E}">
        <p14:creationId xmlns:p14="http://schemas.microsoft.com/office/powerpoint/2010/main" val="3384194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B758D-5412-F6E1-5CFC-8854045CDB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BEEABB-02B5-4896-2464-27A517D729F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B1FB8B-FC05-1C66-8F20-3E56BE3E21C2}"/>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B1D8388-A79B-5519-38B8-55473FA9F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A19C1E-4030-ECD9-3AB6-0B7BACD1A0F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B2D2C14-8DDF-09D3-4F3E-22B42A97971C}"/>
              </a:ext>
            </a:extLst>
          </p:cNvPr>
          <p:cNvSpPr txBox="1"/>
          <p:nvPr/>
        </p:nvSpPr>
        <p:spPr>
          <a:xfrm>
            <a:off x="1161422" y="1301320"/>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a:p>
            <a:pPr algn="ct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31A9D43-359A-9CA3-7111-B589982109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7A8C4F-B616-872D-B4BC-41D11CACD89F}"/>
              </a:ext>
            </a:extLst>
          </p:cNvPr>
          <p:cNvSpPr txBox="1"/>
          <p:nvPr/>
        </p:nvSpPr>
        <p:spPr>
          <a:xfrm>
            <a:off x="2669113" y="2155184"/>
            <a:ext cx="8638896" cy="451303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إن التكنولوجيا المستخدمة في إنتاج المادة التلفزيونية والإعلامية عامة ليست محايدة، بل تحمل قيم المجتمعات التي أنتجتها وهي موضوعياً تمتلك قوة حضور فاعلة تجعلها تسهم موضوعياً في تغيير المفاهيم والقيم والسلوكيات. </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تتزايد أهمية الدور الذي تؤديه التكنولوجيا المعاصرة في مضمون وشكل الإنتاج التلفزيوني، فمن يملك التكنولوجيا المتطورة يصبح أكثر قدرة على المنافسة.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9F2639C-4CF3-DB80-88B2-60BB87101B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2879548"/>
            <a:ext cx="2223563" cy="3125620"/>
          </a:xfrm>
          <a:prstGeom prst="rect">
            <a:avLst/>
          </a:prstGeom>
        </p:spPr>
      </p:pic>
    </p:spTree>
    <p:extLst>
      <p:ext uri="{BB962C8B-B14F-4D97-AF65-F5344CB8AC3E}">
        <p14:creationId xmlns:p14="http://schemas.microsoft.com/office/powerpoint/2010/main" val="3876532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66AFE-36FA-D6C0-5322-84EC514B6E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3D68D8-201F-EBC5-4B14-7C800E68672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70D6F4B-0472-9C11-C0AD-DDDE14589CBA}"/>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EB44E66-48C5-B8C7-B5CF-E5361E248D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8A632-1097-93B7-158C-EEA18BE88EA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E07F82B-5644-9D91-52D5-636C74B3206D}"/>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C17A1F2-54C1-6988-6AF7-5AA65CD00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D39193A-4FF2-32A9-7613-1379425CD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8341" y="4557932"/>
            <a:ext cx="1396422" cy="1396422"/>
          </a:xfrm>
          <a:prstGeom prst="rect">
            <a:avLst/>
          </a:prstGeom>
        </p:spPr>
      </p:pic>
      <p:graphicFrame>
        <p:nvGraphicFramePr>
          <p:cNvPr id="4" name="Diagram 3">
            <a:extLst>
              <a:ext uri="{FF2B5EF4-FFF2-40B4-BE49-F238E27FC236}">
                <a16:creationId xmlns:a16="http://schemas.microsoft.com/office/drawing/2014/main" id="{AC2F9023-00A0-840D-2781-533EE8846F4F}"/>
              </a:ext>
            </a:extLst>
          </p:cNvPr>
          <p:cNvGraphicFramePr/>
          <p:nvPr>
            <p:extLst>
              <p:ext uri="{D42A27DB-BD31-4B8C-83A1-F6EECF244321}">
                <p14:modId xmlns:p14="http://schemas.microsoft.com/office/powerpoint/2010/main" val="82517169"/>
              </p:ext>
            </p:extLst>
          </p:nvPr>
        </p:nvGraphicFramePr>
        <p:xfrm>
          <a:off x="2177488" y="1732086"/>
          <a:ext cx="7237139"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a:extLst>
              <a:ext uri="{FF2B5EF4-FFF2-40B4-BE49-F238E27FC236}">
                <a16:creationId xmlns:a16="http://schemas.microsoft.com/office/drawing/2014/main" id="{0D686F61-DFC0-2CA7-0DC7-9E1142A418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0282" y="4580893"/>
            <a:ext cx="1396422" cy="1396422"/>
          </a:xfrm>
          <a:prstGeom prst="rect">
            <a:avLst/>
          </a:prstGeom>
        </p:spPr>
      </p:pic>
    </p:spTree>
    <p:extLst>
      <p:ext uri="{BB962C8B-B14F-4D97-AF65-F5344CB8AC3E}">
        <p14:creationId xmlns:p14="http://schemas.microsoft.com/office/powerpoint/2010/main" val="581213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ED9CF-5B85-993B-6BCC-5A4A57E42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B45CE4-3482-3DE2-5D8C-9420D09B9DE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99B29C-C3EF-0B89-AB3E-7D658C9ADB72}"/>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1B415C4-23D6-F459-C3D1-69763E1039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CE869B-A025-6BC2-2C04-6E4B74ABCB9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DC628BD-29CA-5205-C29D-46D9BE6C818B}"/>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10FA5B1-541E-BA35-B4C7-4215B199E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FB48E82-4D43-9750-EBAB-7F4EF56C68C1}"/>
              </a:ext>
            </a:extLst>
          </p:cNvPr>
          <p:cNvSpPr txBox="1"/>
          <p:nvPr/>
        </p:nvSpPr>
        <p:spPr>
          <a:xfrm>
            <a:off x="2474763" y="2585745"/>
            <a:ext cx="8586719"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يعتمد التلفزيون على قوانين وقوة تأثير الصوت والصورة والحركة معاً</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باعتبار أن الخصوصية التكنولوجية للتلفزيون تتمثل في الاعتماد على حاستي الرؤية والسمع من خلال تقديم الصورة والحركة والكلمة المنطوقة.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07BF6B0B-2D08-EAC7-2A3E-9CD9E5EDDA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8065" y="4557931"/>
            <a:ext cx="1396422" cy="1396422"/>
          </a:xfrm>
          <a:prstGeom prst="rect">
            <a:avLst/>
          </a:prstGeom>
        </p:spPr>
      </p:pic>
      <p:pic>
        <p:nvPicPr>
          <p:cNvPr id="9" name="Picture 8">
            <a:extLst>
              <a:ext uri="{FF2B5EF4-FFF2-40B4-BE49-F238E27FC236}">
                <a16:creationId xmlns:a16="http://schemas.microsoft.com/office/drawing/2014/main" id="{C1C6993A-CA9C-75D6-E8A7-20F1BAF3BD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7512" y="4809440"/>
            <a:ext cx="1177926" cy="1177926"/>
          </a:xfrm>
          <a:prstGeom prst="rect">
            <a:avLst/>
          </a:prstGeom>
        </p:spPr>
      </p:pic>
      <p:pic>
        <p:nvPicPr>
          <p:cNvPr id="12" name="Picture 11">
            <a:extLst>
              <a:ext uri="{FF2B5EF4-FFF2-40B4-BE49-F238E27FC236}">
                <a16:creationId xmlns:a16="http://schemas.microsoft.com/office/drawing/2014/main" id="{2F14E099-6CC4-EABD-2143-62399E03AA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82692" y="4242835"/>
            <a:ext cx="2026615" cy="2026615"/>
          </a:xfrm>
          <a:prstGeom prst="rect">
            <a:avLst/>
          </a:prstGeom>
        </p:spPr>
      </p:pic>
    </p:spTree>
    <p:extLst>
      <p:ext uri="{BB962C8B-B14F-4D97-AF65-F5344CB8AC3E}">
        <p14:creationId xmlns:p14="http://schemas.microsoft.com/office/powerpoint/2010/main" val="2977815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75FC0-3208-96C3-4EB1-AD5129D5FD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83A12D-8ED0-DD8C-8C06-F52CD5BA2D4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3917F6-E342-40D5-C327-EBF1340DB132}"/>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5B7CCCB-B6C7-E80B-F1AA-A3E56C9161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3EF51-A888-9F53-1854-B858DA6A1B8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0A95D60-3778-A16F-CB35-952468072CF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C08F188D-684C-2BE4-A78B-290632D16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3A4EA8-7CBD-FF9E-3FEC-294CA35D483B}"/>
              </a:ext>
            </a:extLst>
          </p:cNvPr>
          <p:cNvSpPr txBox="1"/>
          <p:nvPr/>
        </p:nvSpPr>
        <p:spPr>
          <a:xfrm>
            <a:off x="2346765" y="2076205"/>
            <a:ext cx="8586719" cy="272702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 استفاد التلفزيون من تقنيات المسرح والسينما والإذاعة، حيث أخذ عن السينما الشاشة وطريقة التعبير والحركة، وأخذ عن المسرح الحركة والحوار وتطور الحدث والتمثيل وقوانين الإنتاج المركب، وأخذ عن الإذاعة القدرة على الانتشار الواسع والوصول إلى داخل المنازل.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E3F6F78F-B164-AD5D-033F-FC7209B9AC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1289" y="4677284"/>
            <a:ext cx="1409616" cy="1409616"/>
          </a:xfrm>
          <a:prstGeom prst="rect">
            <a:avLst/>
          </a:prstGeom>
        </p:spPr>
      </p:pic>
      <p:pic>
        <p:nvPicPr>
          <p:cNvPr id="12" name="Picture 11">
            <a:extLst>
              <a:ext uri="{FF2B5EF4-FFF2-40B4-BE49-F238E27FC236}">
                <a16:creationId xmlns:a16="http://schemas.microsoft.com/office/drawing/2014/main" id="{D8A0DABF-CC60-70F8-12A2-DE230A70A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7344" y="4629366"/>
            <a:ext cx="1409615" cy="1409615"/>
          </a:xfrm>
          <a:prstGeom prst="rect">
            <a:avLst/>
          </a:prstGeom>
        </p:spPr>
      </p:pic>
      <p:pic>
        <p:nvPicPr>
          <p:cNvPr id="14" name="Picture 13">
            <a:extLst>
              <a:ext uri="{FF2B5EF4-FFF2-40B4-BE49-F238E27FC236}">
                <a16:creationId xmlns:a16="http://schemas.microsoft.com/office/drawing/2014/main" id="{917C2127-ADCE-5F7B-B54F-9E00E5629E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45235" y="4780240"/>
            <a:ext cx="1279198" cy="1279198"/>
          </a:xfrm>
          <a:prstGeom prst="rect">
            <a:avLst/>
          </a:prstGeom>
        </p:spPr>
      </p:pic>
    </p:spTree>
    <p:extLst>
      <p:ext uri="{BB962C8B-B14F-4D97-AF65-F5344CB8AC3E}">
        <p14:creationId xmlns:p14="http://schemas.microsoft.com/office/powerpoint/2010/main" val="229084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4283-DBA7-B80C-9CA4-AF220EA060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CDCBA3-BF21-EF38-7D20-9D578C003C4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3D6B80-5C65-02E0-1CE7-09FB3284C864}"/>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1578F49-A822-583B-89C9-50704794C7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064DA2-1675-EF4A-18B5-ACF892BF199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FE902C5-642F-33F5-8CC5-3595288A8C52}"/>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483526E-E8A1-B9EE-CB4D-0D9533D25D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DA4A3A-6AED-CCAF-52D3-2F37FD5D0C08}"/>
              </a:ext>
            </a:extLst>
          </p:cNvPr>
          <p:cNvSpPr txBox="1"/>
          <p:nvPr/>
        </p:nvSpPr>
        <p:spPr>
          <a:xfrm>
            <a:off x="2785403" y="2464373"/>
            <a:ext cx="8328256"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 يقدم التلفزيون مادته في مكان يتمتع بقدر كبير من الخصوصية وهو في الأغلب غرفة المعيشة في المنزل.</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 يقدّم التلفزيون مادته لجمهور خاص ومحدد، والخلية الأساسية لجمهور التلفزيون هي الأسرة.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B19D0BAE-C783-2CBC-5F5B-9CC1B8459B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483864"/>
            <a:ext cx="2438740" cy="2438740"/>
          </a:xfrm>
          <a:prstGeom prst="rect">
            <a:avLst/>
          </a:prstGeom>
        </p:spPr>
      </p:pic>
    </p:spTree>
    <p:extLst>
      <p:ext uri="{BB962C8B-B14F-4D97-AF65-F5344CB8AC3E}">
        <p14:creationId xmlns:p14="http://schemas.microsoft.com/office/powerpoint/2010/main" val="4167639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904CB-7C41-C450-74E0-D008BB86ED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E9828A-9FD0-4927-5AA0-E0794DC3227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A8D258-3771-3FFD-8169-9CCA122CCE58}"/>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10C37F4-8F78-B425-CF3A-75FC4A7F99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6A916E-6425-797B-8144-B79F4E49D7A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174A32A-60DE-D4C0-9B05-62B156B8B4D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471D93F1-D6CA-965D-0856-F0269C9E5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C28F83-62BD-9AA9-F3F4-073D80FC7156}"/>
              </a:ext>
            </a:extLst>
          </p:cNvPr>
          <p:cNvSpPr txBox="1"/>
          <p:nvPr/>
        </p:nvSpPr>
        <p:spPr>
          <a:xfrm>
            <a:off x="2757268" y="2464373"/>
            <a:ext cx="8356391" cy="2200089"/>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5 - فعل مشاهدة التلفزيون ليس كفعل القراءة والكتابة أو الاستماع، إذ نادراً ما يكون فردياً بل غالباً ما يكون جماعياً، بمعنى أن مشاهدة التلفزيون تمثل تجربة مشتركة مع آخرين وهي في الأغلب تجربة جماعية في حين أن القراءة تجربة فردية.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8CB1C6F-D285-8456-4970-98854333DC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671" y="3564417"/>
            <a:ext cx="2440066" cy="2440066"/>
          </a:xfrm>
          <a:prstGeom prst="rect">
            <a:avLst/>
          </a:prstGeom>
        </p:spPr>
      </p:pic>
    </p:spTree>
    <p:extLst>
      <p:ext uri="{BB962C8B-B14F-4D97-AF65-F5344CB8AC3E}">
        <p14:creationId xmlns:p14="http://schemas.microsoft.com/office/powerpoint/2010/main" val="1556484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75878-46DF-1F10-9A3D-A76673E702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ADA628-0B61-CA8D-A8EF-BAB966D0BEA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0F0B799-AAE6-D2E2-C14D-1CA1EDC9A3A8}"/>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EFE5A82-0118-8725-98CB-C00E6580B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9B07C-4CBE-55B1-AD19-5F408399033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C13DF59-6070-AFDE-905A-39A7257A4DF9}"/>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E22D046-4656-4187-A924-B81B6BE4B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1490D1-C8BF-C456-B4D7-E114C7B47511}"/>
              </a:ext>
            </a:extLst>
          </p:cNvPr>
          <p:cNvSpPr txBox="1"/>
          <p:nvPr/>
        </p:nvSpPr>
        <p:spPr>
          <a:xfrm>
            <a:off x="2672862" y="2280811"/>
            <a:ext cx="8440797"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6 - تتطلب مشاهدة التلفزيون حداً معيناً من التفرغ والتركيز أقل من القراءة ولكنه أكثر من الإذاعة.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7 - الصورة التي تظهر على شاشة التلفزيون في الواقع مؤلفة من عدد كبير من النقاط المضيئة أو المظلمة بمعنى (سيرك) كما وصفها بعض علماء الإعلام.</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382EEBF-437C-27AF-64EA-C0592A112F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671" y="3564417"/>
            <a:ext cx="2440066" cy="2440066"/>
          </a:xfrm>
          <a:prstGeom prst="rect">
            <a:avLst/>
          </a:prstGeom>
        </p:spPr>
      </p:pic>
    </p:spTree>
    <p:extLst>
      <p:ext uri="{BB962C8B-B14F-4D97-AF65-F5344CB8AC3E}">
        <p14:creationId xmlns:p14="http://schemas.microsoft.com/office/powerpoint/2010/main" val="2550669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ACA47-FE44-8A5F-69CB-3BCA69675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1D8F2C-7960-BFD6-84E4-002DE34EC12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8C9199-3FCE-1DE3-2E6B-E79172B69AF1}"/>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BDBC56A-8B4A-98DE-89EE-039CE77C99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7D27E9-49CC-0117-012C-AB5B72937CC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250BA47-C8AC-9EAA-A811-8DC46693E487}"/>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C13CC8A-9A71-8D1E-02A8-6317F6BB63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CD2AB6-4826-36A2-498C-AC64471335AB}"/>
              </a:ext>
            </a:extLst>
          </p:cNvPr>
          <p:cNvSpPr txBox="1"/>
          <p:nvPr/>
        </p:nvSpPr>
        <p:spPr>
          <a:xfrm>
            <a:off x="2918418" y="2101396"/>
            <a:ext cx="8331552"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8 - يتطلب البث التلفزيوني الأرضي أو الفضائي أجهزة ومعدات معقدة وغالية الثمن، الأمر الذي يتطلب استثمارات ضخمة أكثر مما هو الحال في الصحافة المقروءة أو في الإذاعة المسموعة.</a:t>
            </a: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9 - الإنتاج التلفزيوني عملية مركبة ومعقدة يحتاج إلى إمكانيات مادية وبشرية وفنية متنوعة وضخمة نتج عن ذلك ارتفاع تكاليف إنتاج المادة التلفزيونية مقارنة بإنتاج المادة الصحفية أو الإذاعية.</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ADC8CD8-B6A5-9656-884C-00FE03A34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653" y="3429000"/>
            <a:ext cx="2547765" cy="2547765"/>
          </a:xfrm>
          <a:prstGeom prst="rect">
            <a:avLst/>
          </a:prstGeom>
        </p:spPr>
      </p:pic>
    </p:spTree>
    <p:extLst>
      <p:ext uri="{BB962C8B-B14F-4D97-AF65-F5344CB8AC3E}">
        <p14:creationId xmlns:p14="http://schemas.microsoft.com/office/powerpoint/2010/main" val="2866992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11EAF-85DE-16A2-2F67-2CC11CAB81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01E8F6-92CC-5355-9A2D-1CF77A67146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FCF352-B373-B2E7-A8CA-92F3C933BF54}"/>
              </a:ext>
            </a:extLst>
          </p:cNvPr>
          <p:cNvSpPr txBox="1"/>
          <p:nvPr/>
        </p:nvSpPr>
        <p:spPr>
          <a:xfrm>
            <a:off x="2513150" y="1019069"/>
            <a:ext cx="4998998"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سمات الخصوصية التكنولوجية للتلفزيون</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9AF1982-51DF-BAFD-9257-BABDA6FD55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40BF05-031B-A648-23F9-B1D14194E41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19A7FCB-E6E7-E641-EE6F-6DE02EEA931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B57117A-697C-701D-3205-456B3EF610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8242A4-8E0B-B550-2D20-E4ED2707C6DC}"/>
              </a:ext>
            </a:extLst>
          </p:cNvPr>
          <p:cNvSpPr txBox="1"/>
          <p:nvPr/>
        </p:nvSpPr>
        <p:spPr>
          <a:xfrm>
            <a:off x="2768708" y="2069670"/>
            <a:ext cx="8511335" cy="5245154"/>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10- مكنت الخصوصية التكنولوجية للتلفزيون ليس نقل الحدث بسرعة، بل تقديمه وهو يحدث بواسطة البث الحي وأصبح بإمكان التلفزيون أن يعيش الحدث وربما أن يشارك في صنعه.</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11 -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أعطت الخصوصية التكنولوجية للتلفزيون إمكانية التقديم الوثائقي والتسجيلي للأحداث، الأمر الذي جعل المادة أكثر مصداقية، وبالتالي أكثر فعالية وأكثر قدرة على الوصول والتأثير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44FF094E-3DF5-2656-843A-79F2B52F27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305" y="4238532"/>
            <a:ext cx="1826795" cy="1826795"/>
          </a:xfrm>
          <a:prstGeom prst="rect">
            <a:avLst/>
          </a:prstGeom>
        </p:spPr>
      </p:pic>
    </p:spTree>
    <p:extLst>
      <p:ext uri="{BB962C8B-B14F-4D97-AF65-F5344CB8AC3E}">
        <p14:creationId xmlns:p14="http://schemas.microsoft.com/office/powerpoint/2010/main" val="304937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35560-876B-6D94-041C-223B45D5C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3CF150-FB43-225B-92A4-099E379EE2C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7AF173-C272-6983-B5A0-9EAB5A3426DE}"/>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EE8C45D-82A7-9EEE-26A8-B8F1A073EB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298DB7-C6A2-6431-3C2A-664E25B898B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4680F19-A764-6A66-EA7B-7CDB2789EB35}"/>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8AD8A59-762E-E2BF-D7E9-64A010806F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A1099D-0E95-3712-5609-61C9D8898CB1}"/>
              </a:ext>
            </a:extLst>
          </p:cNvPr>
          <p:cNvSpPr txBox="1"/>
          <p:nvPr/>
        </p:nvSpPr>
        <p:spPr>
          <a:xfrm>
            <a:off x="2513150" y="2069670"/>
            <a:ext cx="876689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إن مركز الثقل الأساسي في المادة التلفزيونية الصورة بكل مميزاتها، ولذلك فإن القيم أو المعايير البصرية هي مقياس الحكم الأساسي على المادة التلفزيونية، والصورة قوة فاعلة حقيقية بسبب جاذبيتها وحيويتها ودرجة مصداقيتها.</a:t>
            </a:r>
          </a:p>
          <a:p>
            <a:pPr marL="457200" marR="0" indent="-457200" algn="just" rtl="1">
              <a:lnSpc>
                <a:spcPct val="107000"/>
              </a:lnSpc>
              <a:spcBef>
                <a:spcPts val="0"/>
              </a:spcBef>
              <a:spcAft>
                <a:spcPts val="800"/>
              </a:spcAft>
              <a:buFont typeface="Arial" panose="020B0604020202020204" pitchFamily="34" charset="0"/>
              <a:buChar cha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تتوجه الصورة أساساً إلى عواطف المشاهد وتسعى للتأثير فيه من خلال الانفعالات وتختلف القيم الموجودة في الصورة وتتعدد وفقاً لنوعية المادة ولكن تبقى القيمة الاتصالية أساسية في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الصورة.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3F585A0C-BBB1-BE0E-29B9-99EC497BD9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7589" y="4500126"/>
            <a:ext cx="1615560" cy="1615560"/>
          </a:xfrm>
          <a:prstGeom prst="rect">
            <a:avLst/>
          </a:prstGeom>
        </p:spPr>
      </p:pic>
    </p:spTree>
    <p:extLst>
      <p:ext uri="{BB962C8B-B14F-4D97-AF65-F5344CB8AC3E}">
        <p14:creationId xmlns:p14="http://schemas.microsoft.com/office/powerpoint/2010/main" val="2840034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E1834-83CD-C2DD-D63D-53557DA923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43E077-E87B-B670-5442-28B74AA5F70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C38730-1D3C-E201-AD57-C98D5CBBDD48}"/>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D26D12F-FADA-374B-B9B3-9E009B06B9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0F3408-3A7A-C7FC-4109-FB59D4CAAFA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1543E2D-2322-1EEA-D54B-E855EA99AE13}"/>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EFFE67D0-D44D-9660-1EDE-4DA531A6D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51F351-85D4-8F96-FF53-F2D78719249C}"/>
              </a:ext>
            </a:extLst>
          </p:cNvPr>
          <p:cNvSpPr txBox="1"/>
          <p:nvPr/>
        </p:nvSpPr>
        <p:spPr>
          <a:xfrm>
            <a:off x="2637986" y="2069670"/>
            <a:ext cx="8642058"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لا تؤدي في الغالب دوراً مستقلاً</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كما</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في الكتابة الصحفية أو الإذاعية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بل إ</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نها</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غالبًا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تقوم بدور المكمل مع العناصر الأخرى وخاصة الصورة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ولكن الكلمة يمكن أن تكون أحياناً الأساس الذي تبنى عليه مجمل المادة التلفزيونية وبمختلف عناصرها ومنها الصورة، الأمر الذي يؤكد أهمية الكلمة، واستمرار كونها حاملاً رئيسياً للأفكار والمعاني والمعلومات.</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D7019E93-9069-A030-FEA4-BC16851DEE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2164" y="4248443"/>
            <a:ext cx="1785984" cy="1785984"/>
          </a:xfrm>
          <a:prstGeom prst="rect">
            <a:avLst/>
          </a:prstGeom>
        </p:spPr>
      </p:pic>
    </p:spTree>
    <p:extLst>
      <p:ext uri="{BB962C8B-B14F-4D97-AF65-F5344CB8AC3E}">
        <p14:creationId xmlns:p14="http://schemas.microsoft.com/office/powerpoint/2010/main" val="2481588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34A84-F868-4A82-B12D-F0D5185FB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B11371-C0A6-67A8-AA32-BC429441840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E13395-556C-28AF-88BD-721B7518BEE4}"/>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126B115-31DE-9AF9-3E07-58BDAD4614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C04842-EB35-D555-D079-AC22E3C7550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C9AE0F7-3429-DC38-FA33-7B19B1707EFF}"/>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3907BD5B-A11F-8E33-A192-EF14DFD6D2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058577-2350-2509-3E7A-B194DE7FF14B}"/>
              </a:ext>
            </a:extLst>
          </p:cNvPr>
          <p:cNvSpPr txBox="1"/>
          <p:nvPr/>
        </p:nvSpPr>
        <p:spPr>
          <a:xfrm>
            <a:off x="2474763" y="2303496"/>
            <a:ext cx="8766894" cy="3253968"/>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طبيعة الدور الذي تقوم به الكلمة في المادة التلفزيونية يتوقف على نوعية المادة التلفزيونية وطبيعتها ومدى تنوع وتوفر القيم البصرية المتاحة، وغالباً تكون الكلمة في الكتابة التلفزيونية قادرة على توضيح ما عجزت عنه الصورة وعلى تجسيد وإبراز ما لم تستطع الصورة الوصول إليه، والكلمة في الكتابة التلفزيونية لا تستثير الصور الذهنية ولا الخيال.</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365EB054-85C8-C332-4D8A-54A8599116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72664"/>
            <a:ext cx="2014683" cy="2014683"/>
          </a:xfrm>
          <a:prstGeom prst="rect">
            <a:avLst/>
          </a:prstGeom>
        </p:spPr>
      </p:pic>
    </p:spTree>
    <p:extLst>
      <p:ext uri="{BB962C8B-B14F-4D97-AF65-F5344CB8AC3E}">
        <p14:creationId xmlns:p14="http://schemas.microsoft.com/office/powerpoint/2010/main" val="142585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ACB3E-BE2B-510A-172E-BDA0FA0C02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746AA-C588-44E9-5F10-FFC198ABD79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97866A-68DE-C70A-BA3F-0D0FF16B64EE}"/>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C7FB99B-394B-9769-B595-1E6F81FDF7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6DB48A-9DB8-B29A-797E-8AD5BBC3E86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480DACB-64E8-1C72-1830-E1CE8FDCB4A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B528930-78FA-D0DD-FE82-9D5D02B0D9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BC1CCF7-7C82-9E87-F8FF-C292BEDABAEC}"/>
              </a:ext>
            </a:extLst>
          </p:cNvPr>
          <p:cNvSpPr txBox="1"/>
          <p:nvPr/>
        </p:nvSpPr>
        <p:spPr>
          <a:xfrm>
            <a:off x="2513149" y="2573397"/>
            <a:ext cx="876689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يتحدد دور الكلمة في الكتابة التلفزيونية في توضيح وتفسير وربما تحليل ما تريد أن تقوله الصورة خاصة في المواد الإخبارية،  فمهمة الكلمة إضافة معطيات جديدة إلى الصورة والمساعدة على قراءتها وفهمها والإسهام بذلك في قوة تأثيرها وفعاليتها.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21BFC3DE-25DA-E0DB-00D1-FC0268C00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598" y="4198937"/>
            <a:ext cx="1853940" cy="1853940"/>
          </a:xfrm>
          <a:prstGeom prst="rect">
            <a:avLst/>
          </a:prstGeom>
        </p:spPr>
      </p:pic>
    </p:spTree>
    <p:extLst>
      <p:ext uri="{BB962C8B-B14F-4D97-AF65-F5344CB8AC3E}">
        <p14:creationId xmlns:p14="http://schemas.microsoft.com/office/powerpoint/2010/main" val="226373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48FA2-F34F-FC10-728E-2DE0330138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FE62C-FEB6-5061-4FA2-C98532432D3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082C70-E4E3-16F6-0CBF-70EBE3C4B9CD}"/>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3A20322-8A4C-5A80-0A4B-67B5FDE7FE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662D92-477A-523F-FF88-504876FF36A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6368A04-B05B-C5E0-4307-6495EE1DBB6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DF76A056-0C22-606A-F7C8-2B6529BA02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B09860A-BF65-5D7A-4AE1-CC651E35D41E}"/>
              </a:ext>
            </a:extLst>
          </p:cNvPr>
          <p:cNvSpPr txBox="1"/>
          <p:nvPr/>
        </p:nvSpPr>
        <p:spPr>
          <a:xfrm>
            <a:off x="2686929" y="2417447"/>
            <a:ext cx="859311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غير معنية بالوصف، على عكس نظيرتها في الكتابتين الصحفية والإذاعية، فالوجود المكثف والمتنوع للصور على الشاشة ألغى المهمة الوصفية للكلمة المنطوقة في التلفزيون، وبهذا تصبح الكلمة مصدر قوة في الكتابة التلفزيونية حين تكون على مستوى الصورة أو تفوقها في براعة التعبير.</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BB878B97-6505-C0DA-4A68-4B7DB791D7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598" y="4431323"/>
            <a:ext cx="1621554" cy="1621554"/>
          </a:xfrm>
          <a:prstGeom prst="rect">
            <a:avLst/>
          </a:prstGeom>
        </p:spPr>
      </p:pic>
    </p:spTree>
    <p:extLst>
      <p:ext uri="{BB962C8B-B14F-4D97-AF65-F5344CB8AC3E}">
        <p14:creationId xmlns:p14="http://schemas.microsoft.com/office/powerpoint/2010/main" val="2133787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449F4-C367-3118-3CBB-5BCC70743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9B808D-8066-74E9-3AAA-5067DD89510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BB0763-8956-85F2-B76F-FA60E2A08F57}"/>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D86E5B2-C077-AA01-D531-C7D251345A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B91B9C-1759-7C09-2089-D348DFFF606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54BA0D0-1CEC-EB5F-440B-C4AD57D3B56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B0AAFBB2-BDE3-63F3-FA7D-6766EECC6D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22C171-0115-7538-B501-58C57FDCE899}"/>
              </a:ext>
            </a:extLst>
          </p:cNvPr>
          <p:cNvSpPr txBox="1"/>
          <p:nvPr/>
        </p:nvSpPr>
        <p:spPr>
          <a:xfrm>
            <a:off x="2524601" y="2069670"/>
            <a:ext cx="8766894" cy="451303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سرعة الوصول واتساع الانتشار</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في التلفزيون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نقطة قوة ونقطة ضعف، فهي مصدر قوة لأنها تجعل التلفزيون أول من يصل إلى مكان الحدث، وربما أسرع من يستطيع أن يقدم هذا الحدث بالصوت والصورة وتغطية واسعة.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وتعتبر نقطة ضعف نظراً لأن قيمة السرعة في الوصول والتقديم والعرض قد تتطلب أحياناً التضحية نسبياً بقيم أخرى مثل عمق ودقة ومصداقية العرض والتقديم وربما المعالجة الجيدة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AE655405-C409-77B8-0647-3BE731499E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531" y="4614203"/>
            <a:ext cx="1501483" cy="1501483"/>
          </a:xfrm>
          <a:prstGeom prst="rect">
            <a:avLst/>
          </a:prstGeom>
        </p:spPr>
      </p:pic>
    </p:spTree>
    <p:extLst>
      <p:ext uri="{BB962C8B-B14F-4D97-AF65-F5344CB8AC3E}">
        <p14:creationId xmlns:p14="http://schemas.microsoft.com/office/powerpoint/2010/main" val="121041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6AA9F-F8E3-5E72-FA6D-0AAC6CF754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8D27B1-7EF0-7EE1-67F2-A5DF59F407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B0C3BB-C632-E883-2140-F484AB44A836}"/>
              </a:ext>
            </a:extLst>
          </p:cNvPr>
          <p:cNvSpPr txBox="1"/>
          <p:nvPr/>
        </p:nvSpPr>
        <p:spPr>
          <a:xfrm>
            <a:off x="2513149" y="1019069"/>
            <a:ext cx="6054075"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آثار الخصوصية التكنولوجية للتلفزيون في التحرير</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360BE24-5AB0-C6C4-B841-05380BBBA6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308478-C5AE-D504-76F7-AA68CDAC12E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BA5069D-A071-5B4B-6D27-8C7F464B278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6F0C8F00-D123-9069-F933-AE9DC67918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00B0BC-118D-B602-9512-2AA96DA8F10F}"/>
              </a:ext>
            </a:extLst>
          </p:cNvPr>
          <p:cNvSpPr txBox="1"/>
          <p:nvPr/>
        </p:nvSpPr>
        <p:spPr>
          <a:xfrm>
            <a:off x="2346765" y="2300068"/>
            <a:ext cx="876689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المادة التلفزيونية إنتاج مركب ومعقد يشترك في عملية خلقها فريق عمل يتألف من عدد من الأشخاص ينتمون إلى مجالات اختصاصية مختلفة، يتوقف عددهم على طبيعة المادة التلفزيونية ونوعيتها، ويتوقف نجاح المادة التلفزيونية على قدرة العمل الإبداعي.</a:t>
            </a:r>
          </a:p>
        </p:txBody>
      </p:sp>
      <p:pic>
        <p:nvPicPr>
          <p:cNvPr id="9" name="Picture 8">
            <a:extLst>
              <a:ext uri="{FF2B5EF4-FFF2-40B4-BE49-F238E27FC236}">
                <a16:creationId xmlns:a16="http://schemas.microsoft.com/office/drawing/2014/main" id="{551BEF35-DE37-7DBC-53CA-5129645727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25091"/>
            <a:ext cx="1616512" cy="1616512"/>
          </a:xfrm>
          <a:prstGeom prst="rect">
            <a:avLst/>
          </a:prstGeom>
        </p:spPr>
      </p:pic>
    </p:spTree>
    <p:extLst>
      <p:ext uri="{BB962C8B-B14F-4D97-AF65-F5344CB8AC3E}">
        <p14:creationId xmlns:p14="http://schemas.microsoft.com/office/powerpoint/2010/main" val="1463869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26908-3910-C865-6F7B-AA166C1EC8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239D8-A303-7E37-449D-FA88D2E138F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60061B-7218-13B4-40E8-5C000E0017F0}"/>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سمات وخصائص جمهور التلفزيون في التحرير </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5C1862B-CCBF-3C38-B663-42C2993434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D419CA-DFAD-848E-170A-00D6C41855B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04F03E5-5A82-64FA-DE60-F6B449415AEC}"/>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1C91A092-DE4D-3D51-DB67-B610E1A87A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0A8456-44CD-8BD1-EDAC-7E81961DAE99}"/>
              </a:ext>
            </a:extLst>
          </p:cNvPr>
          <p:cNvSpPr txBox="1"/>
          <p:nvPr/>
        </p:nvSpPr>
        <p:spPr>
          <a:xfrm>
            <a:off x="2697421" y="2069670"/>
            <a:ext cx="8582621"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جمهور التلفزيون عامة ضخم ومتنوع وغير متجانس وفقاً لمتغيرات عديدة (السن، الجنس، المكان، المزاج، المستوى الحضاري، المستوى التعليمي، المستوى الثقافي، درجة الاهتمام والتركيز).</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جمهور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التلفزيون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موحد في الزمن</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أي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أنه يشاهد نفس المادة في نفس الوقت، ولكنه</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موجود في أماكن متعددة وبالتالي في ظروف مشاهدة مختلفة.</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B72FCFC-358A-E2FC-C098-5A83E42049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420" y="4157742"/>
            <a:ext cx="1957944" cy="1957944"/>
          </a:xfrm>
          <a:prstGeom prst="rect">
            <a:avLst/>
          </a:prstGeom>
        </p:spPr>
      </p:pic>
    </p:spTree>
    <p:extLst>
      <p:ext uri="{BB962C8B-B14F-4D97-AF65-F5344CB8AC3E}">
        <p14:creationId xmlns:p14="http://schemas.microsoft.com/office/powerpoint/2010/main" val="1576780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23CE3-5115-B9D3-A7AD-98E4295230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814DF1-3606-0387-6B1C-F39D31B8E42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21418E-21A0-DE11-D5DD-11FC076D789F}"/>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سمات وخصائص جمهور التلفزيون في التحرير </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5475AD2-8BD2-A807-0244-A653AFC1BD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0BF13F-F975-019D-12E5-3D70ABE998C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9354CEC-D0CA-B7B9-F417-CE9A08099150}"/>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CD5A8AEC-2D82-154C-A6DC-CDE8D31B60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1A7684-0FDC-EE91-CE7E-7E5DDCB8AF47}"/>
              </a:ext>
            </a:extLst>
          </p:cNvPr>
          <p:cNvSpPr txBox="1"/>
          <p:nvPr/>
        </p:nvSpPr>
        <p:spPr>
          <a:xfrm>
            <a:off x="2346765" y="2315855"/>
            <a:ext cx="8766894" cy="2200089"/>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تطور تقنيات البث العالمية وكثرة الأقمار الصناعية جعل جمهور القنوات التلفزيونية مجهولاً وغير محدد أو معروف، مما دفع إلى تقديم قنوات تلفزيونية بلغات متعددة بحيث يختار الجمهور اللغة التي تناسبه.</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2E7B7B5-0FE4-1D1D-6C70-1C506C54BE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935192"/>
            <a:ext cx="2180494" cy="2180494"/>
          </a:xfrm>
          <a:prstGeom prst="rect">
            <a:avLst/>
          </a:prstGeom>
        </p:spPr>
      </p:pic>
      <p:pic>
        <p:nvPicPr>
          <p:cNvPr id="13" name="Picture 12">
            <a:extLst>
              <a:ext uri="{FF2B5EF4-FFF2-40B4-BE49-F238E27FC236}">
                <a16:creationId xmlns:a16="http://schemas.microsoft.com/office/drawing/2014/main" id="{5281980B-EF88-3300-44F4-887F9FB285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27259" y="4008587"/>
            <a:ext cx="2042353" cy="2042353"/>
          </a:xfrm>
          <a:prstGeom prst="rect">
            <a:avLst/>
          </a:prstGeom>
        </p:spPr>
      </p:pic>
    </p:spTree>
    <p:extLst>
      <p:ext uri="{BB962C8B-B14F-4D97-AF65-F5344CB8AC3E}">
        <p14:creationId xmlns:p14="http://schemas.microsoft.com/office/powerpoint/2010/main" val="3997323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4A686-5365-F79E-5791-F60B6E7B6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1F2A9F-8705-4FF1-AF15-E4397DF2553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3AACC0-3557-80AC-13F7-BC4E54B2BCEE}"/>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سمات وخصائص جمهور التلفزيون في التحرير </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64B843D-E96D-D8EA-2C6C-5817F98EC6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9FEAC0-BE8C-A160-7A12-F86CE4626CD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BBD648B-D22A-611C-3230-579C72460BF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BBE8554-A335-0EF3-1DDA-3D1510FAA5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2DEC2D-9662-F59E-C753-9ECE506160F5}"/>
              </a:ext>
            </a:extLst>
          </p:cNvPr>
          <p:cNvSpPr txBox="1"/>
          <p:nvPr/>
        </p:nvSpPr>
        <p:spPr>
          <a:xfrm>
            <a:off x="2513149" y="2069670"/>
            <a:ext cx="8766894" cy="514256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latin typeface="Simplified Arabic" panose="02020603050405020304" pitchFamily="18" charset="-78"/>
                <a:ea typeface="Calibri" panose="020F0502020204030204" pitchFamily="34" charset="0"/>
                <a:cs typeface="Simplified Arabic" panose="02020603050405020304" pitchFamily="18" charset="-78"/>
              </a:rPr>
              <a:t>جمهور التلفزيون ينجذب إلى الشاشة بدافع المتعة والتسلية وتمضية الوقت</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وبالتالي فإن مشاهدته للتلفزيون هي أقرب إلى التلقي السلبي منها إلى الفعالية الإيجابية كقراءة الصحيفة أو الذهاب إلى السينما أو المسرح أو حضور محاضرة.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أما التلفزيون عبر الإنترنت فيجعله يسبح في بيئة افتراضية مثله مثل المواقع الإلكترونية، مما يجعل مهمة المحرر التلفزيوني من أصعب ما يمكن.</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2405E43C-17D7-1C25-DD54-5162B0A957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973" y="4398636"/>
            <a:ext cx="1657125" cy="1657125"/>
          </a:xfrm>
          <a:prstGeom prst="rect">
            <a:avLst/>
          </a:prstGeom>
        </p:spPr>
      </p:pic>
    </p:spTree>
    <p:extLst>
      <p:ext uri="{BB962C8B-B14F-4D97-AF65-F5344CB8AC3E}">
        <p14:creationId xmlns:p14="http://schemas.microsoft.com/office/powerpoint/2010/main" val="3503871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63DF4-9F9B-484B-646C-9B5CDC718C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B3C300-B986-78A7-E83E-821D08B8A11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9CD0FD-0EF0-6127-301A-9E50C742B030}"/>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سمات وخصائص جمهور التلفزيون في التحرير </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0756A7F-E5F4-45F0-9F0E-E3A0C8B00F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E62FCC-9FEB-748C-7AFD-6AC6DFAB1C2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615B16E-7E9A-2141-DF17-E392BE1D11F1}"/>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6B733CDB-9B88-FE22-C1FE-0509946CA5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108D45C-CC09-E333-847B-7E150D063D3E}"/>
              </a:ext>
            </a:extLst>
          </p:cNvPr>
          <p:cNvSpPr txBox="1"/>
          <p:nvPr/>
        </p:nvSpPr>
        <p:spPr>
          <a:xfrm>
            <a:off x="2474763" y="2438327"/>
            <a:ext cx="876689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 محررو التلفزيون المهرة يجمعون بين النص التحريري ولقطات الفيديو لتقديم مادة تلفزيونية متكاملة واللقطات المرفقة ليست مجرد ورق جدران للزينة، بل هي جزء أساسي من المادة التلفزيونية، والبصريات يجب أن تقدم الإجابة عن السؤال ماذا،  بينما يقدم النص التحريري جواباً للسؤال لماذا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15A4481C-EFD6-5B1D-27AE-A7A335EA2D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077" y="4450162"/>
            <a:ext cx="1525072" cy="1525072"/>
          </a:xfrm>
          <a:prstGeom prst="rect">
            <a:avLst/>
          </a:prstGeom>
        </p:spPr>
      </p:pic>
    </p:spTree>
    <p:extLst>
      <p:ext uri="{BB962C8B-B14F-4D97-AF65-F5344CB8AC3E}">
        <p14:creationId xmlns:p14="http://schemas.microsoft.com/office/powerpoint/2010/main" val="203382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C232B-35BE-AD7E-C126-9E5F4F9C0C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3BDFAD-A164-5AC2-84CA-EBD16B6900F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B3EA57-C9B2-CEB4-C918-C5BBDBAEE358}"/>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تأثير سمات وخصائص جمهور التلفزيون في التحرير </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134A6CF-A14C-EFDE-CEA0-617EE5AAE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5D5234-777E-6FF1-C5DB-98FE1F48B7F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C62F813-583A-CE66-FEE2-C1CB187074C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F277306F-350E-827F-3DC5-E4D71CFE37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00A8640-64C9-EC3E-0287-FD3185551D4F}"/>
              </a:ext>
            </a:extLst>
          </p:cNvPr>
          <p:cNvSpPr txBox="1"/>
          <p:nvPr/>
        </p:nvSpPr>
        <p:spPr>
          <a:xfrm>
            <a:off x="2727143" y="2069670"/>
            <a:ext cx="8552900"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جمهور التلفزيون ملول بطبيعته، وقد يكون من السهل جذبه في البداية، لكن من الصعب الاحتفاظ به، والتلفزيون وسيلة إعلام أكثر بكثير من مجرد نص تحريري مع صور.</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إعادة صياغة العناوين الخاصة بالنص الصحفي، الرئيسية منها والثانوية وكذلك الفرعية، حيث تعتبر عنصر مهم لراحة القارئ بصرياً وفكرياً، ويجب إضافتها إن لم تكن موجودة في النص الأصلي. </a:t>
            </a:r>
          </a:p>
        </p:txBody>
      </p:sp>
      <p:pic>
        <p:nvPicPr>
          <p:cNvPr id="12" name="Picture 11">
            <a:extLst>
              <a:ext uri="{FF2B5EF4-FFF2-40B4-BE49-F238E27FC236}">
                <a16:creationId xmlns:a16="http://schemas.microsoft.com/office/drawing/2014/main" id="{F5E1E06D-BFC8-BB36-EF8F-0A0CCD2234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99095"/>
            <a:ext cx="1823509" cy="1823509"/>
          </a:xfrm>
          <a:prstGeom prst="rect">
            <a:avLst/>
          </a:prstGeom>
        </p:spPr>
      </p:pic>
    </p:spTree>
    <p:extLst>
      <p:ext uri="{BB962C8B-B14F-4D97-AF65-F5344CB8AC3E}">
        <p14:creationId xmlns:p14="http://schemas.microsoft.com/office/powerpoint/2010/main" val="3216467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1AB04-C26A-2CD6-9F5E-A6C674D7A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7F9404-26D0-08E5-DD9F-E01BC7B981D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01AD75-79A4-217F-E906-7CC4508683DE}"/>
              </a:ext>
            </a:extLst>
          </p:cNvPr>
          <p:cNvSpPr txBox="1"/>
          <p:nvPr/>
        </p:nvSpPr>
        <p:spPr>
          <a:xfrm>
            <a:off x="2513149" y="1019069"/>
            <a:ext cx="7124136"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11633F2-4F3E-1EF7-C3AD-309CA9AFC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164FCC-5034-0E22-E4B5-E880EBCA613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65C60BC-4928-4CFB-C408-727938F89524}"/>
              </a:ext>
            </a:extLst>
          </p:cNvPr>
          <p:cNvSpPr txBox="1"/>
          <p:nvPr/>
        </p:nvSpPr>
        <p:spPr>
          <a:xfrm>
            <a:off x="1161422" y="1301320"/>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pic>
        <p:nvPicPr>
          <p:cNvPr id="7" name="Graphic 21">
            <a:extLst>
              <a:ext uri="{FF2B5EF4-FFF2-40B4-BE49-F238E27FC236}">
                <a16:creationId xmlns:a16="http://schemas.microsoft.com/office/drawing/2014/main" id="{88BC8E38-5370-8602-DA88-83823A0406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7562CD-A218-2456-61DD-1F50927F0A51}"/>
              </a:ext>
            </a:extLst>
          </p:cNvPr>
          <p:cNvSpPr txBox="1"/>
          <p:nvPr/>
        </p:nvSpPr>
        <p:spPr>
          <a:xfrm>
            <a:off x="2513149" y="2069670"/>
            <a:ext cx="8766894" cy="4718215"/>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جمهور التلفزيون جمهور متنوع وغير متجانس وفقاً لمتغيرات عديدة (السن، الجنس، المكان وغيرها).</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جمهور التلفزيون ملول بطبيعته، وقد يكون من السهل جذبه في البداية، لكن من الصعب الاحتفاظ به.</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استفاد التلفزيون من تقنيات المسرح والسينما والإذاعة.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محررو التلفزيون المهرة يجمعون بين النص التحريري ولقطات الفيديو لتقديم مادة تلفزيونية متكاملة.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EF86101F-56F4-4D7C-41F2-665D0A8EB6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01099"/>
            <a:ext cx="1621505" cy="1621505"/>
          </a:xfrm>
          <a:prstGeom prst="rect">
            <a:avLst/>
          </a:prstGeom>
        </p:spPr>
      </p:pic>
    </p:spTree>
    <p:extLst>
      <p:ext uri="{BB962C8B-B14F-4D97-AF65-F5344CB8AC3E}">
        <p14:creationId xmlns:p14="http://schemas.microsoft.com/office/powerpoint/2010/main" val="1104768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6A73200F-B0C2-4273-8EB4-84FA8798F9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1710</TotalTime>
  <Words>2369</Words>
  <Application>Microsoft Office PowerPoint</Application>
  <PresentationFormat>Widescreen</PresentationFormat>
  <Paragraphs>225</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157</cp:revision>
  <dcterms:created xsi:type="dcterms:W3CDTF">2023-04-29T09:08:00Z</dcterms:created>
  <dcterms:modified xsi:type="dcterms:W3CDTF">2025-07-05T20:07:08Z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