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7" r:id="rId2"/>
  </p:sldMasterIdLst>
  <p:notesMasterIdLst>
    <p:notesMasterId r:id="rId48"/>
  </p:notesMasterIdLst>
  <p:sldIdLst>
    <p:sldId id="480" r:id="rId3"/>
    <p:sldId id="303" r:id="rId4"/>
    <p:sldId id="610" r:id="rId5"/>
    <p:sldId id="611" r:id="rId6"/>
    <p:sldId id="612" r:id="rId7"/>
    <p:sldId id="613" r:id="rId8"/>
    <p:sldId id="496" r:id="rId9"/>
    <p:sldId id="575" r:id="rId10"/>
    <p:sldId id="576" r:id="rId11"/>
    <p:sldId id="577" r:id="rId12"/>
    <p:sldId id="574" r:id="rId13"/>
    <p:sldId id="517" r:id="rId14"/>
    <p:sldId id="587" r:id="rId15"/>
    <p:sldId id="591" r:id="rId16"/>
    <p:sldId id="592" r:id="rId17"/>
    <p:sldId id="595" r:id="rId18"/>
    <p:sldId id="599" r:id="rId19"/>
    <p:sldId id="578" r:id="rId20"/>
    <p:sldId id="582" r:id="rId21"/>
    <p:sldId id="556" r:id="rId22"/>
    <p:sldId id="601" r:id="rId23"/>
    <p:sldId id="485" r:id="rId24"/>
    <p:sldId id="519" r:id="rId25"/>
    <p:sldId id="520" r:id="rId26"/>
    <p:sldId id="521" r:id="rId27"/>
    <p:sldId id="563" r:id="rId28"/>
    <p:sldId id="616" r:id="rId29"/>
    <p:sldId id="618" r:id="rId30"/>
    <p:sldId id="614" r:id="rId31"/>
    <p:sldId id="565" r:id="rId32"/>
    <p:sldId id="535" r:id="rId33"/>
    <p:sldId id="622" r:id="rId34"/>
    <p:sldId id="626" r:id="rId35"/>
    <p:sldId id="624" r:id="rId36"/>
    <p:sldId id="620" r:id="rId37"/>
    <p:sldId id="602" r:id="rId38"/>
    <p:sldId id="604" r:id="rId39"/>
    <p:sldId id="605" r:id="rId40"/>
    <p:sldId id="606" r:id="rId41"/>
    <p:sldId id="607" r:id="rId42"/>
    <p:sldId id="608" r:id="rId43"/>
    <p:sldId id="630" r:id="rId44"/>
    <p:sldId id="609" r:id="rId45"/>
    <p:sldId id="621" r:id="rId46"/>
    <p:sldId id="600"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610"/>
            <p14:sldId id="611"/>
            <p14:sldId id="612"/>
            <p14:sldId id="613"/>
            <p14:sldId id="496"/>
            <p14:sldId id="575"/>
            <p14:sldId id="576"/>
            <p14:sldId id="577"/>
            <p14:sldId id="574"/>
            <p14:sldId id="517"/>
            <p14:sldId id="587"/>
            <p14:sldId id="591"/>
            <p14:sldId id="592"/>
            <p14:sldId id="595"/>
            <p14:sldId id="599"/>
            <p14:sldId id="578"/>
            <p14:sldId id="582"/>
            <p14:sldId id="556"/>
            <p14:sldId id="601"/>
            <p14:sldId id="485"/>
            <p14:sldId id="519"/>
            <p14:sldId id="520"/>
            <p14:sldId id="521"/>
            <p14:sldId id="563"/>
            <p14:sldId id="616"/>
            <p14:sldId id="618"/>
            <p14:sldId id="614"/>
            <p14:sldId id="565"/>
            <p14:sldId id="535"/>
            <p14:sldId id="622"/>
            <p14:sldId id="626"/>
            <p14:sldId id="624"/>
            <p14:sldId id="620"/>
            <p14:sldId id="602"/>
            <p14:sldId id="604"/>
            <p14:sldId id="605"/>
            <p14:sldId id="606"/>
            <p14:sldId id="607"/>
            <p14:sldId id="608"/>
            <p14:sldId id="630"/>
            <p14:sldId id="609"/>
            <p14:sldId id="621"/>
            <p14:sldId id="600"/>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C748"/>
    <a:srgbClr val="000000"/>
    <a:srgbClr val="669BBC"/>
    <a:srgbClr val="2D3956"/>
    <a:srgbClr val="8E5A6D"/>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8727" autoAdjust="0"/>
  </p:normalViewPr>
  <p:slideViewPr>
    <p:cSldViewPr snapToGrid="0">
      <p:cViewPr>
        <p:scale>
          <a:sx n="69" d="100"/>
          <a:sy n="69" d="100"/>
        </p:scale>
        <p:origin x="48" y="-2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8178014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617846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340299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11/2/2023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60525101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11/2/2023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8186576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11/2/2023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993147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11/2/2023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8164975"/>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11/2/2023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1371271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11/2/2023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6371772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11/2/2023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4281187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11/2/2023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883220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11/2/2023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1619009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11/2/2023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922615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11/2/2023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1085290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2442646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4115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802981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4262393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2.xml"/><Relationship Id="rId13" Type="http://schemas.openxmlformats.org/officeDocument/2006/relationships/slideLayout" Target="../slideLayouts/slideLayout27.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slideLayout" Target="../slideLayouts/slideLayout26.xml"/><Relationship Id="rId17" Type="http://schemas.openxmlformats.org/officeDocument/2006/relationships/image" Target="../media/image1.png"/><Relationship Id="rId2" Type="http://schemas.openxmlformats.org/officeDocument/2006/relationships/slideLayout" Target="../slideLayouts/slideLayout16.xml"/><Relationship Id="rId16" Type="http://schemas.openxmlformats.org/officeDocument/2006/relationships/theme" Target="../theme/theme2.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5" Type="http://schemas.openxmlformats.org/officeDocument/2006/relationships/slideLayout" Target="../slideLayouts/slideLayout2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 Id="rId14" Type="http://schemas.openxmlformats.org/officeDocument/2006/relationships/slideLayout" Target="../slideLayouts/slideLayout2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6"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7AD86B2E-B702-4422-B277-3A08C7449694}"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11/2/2023</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F7542ADD-394E-41F3-B704-951748884AEE}"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95238300"/>
      </p:ext>
    </p:extLst>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 id="2147483679" r:id="rId12"/>
    <p:sldLayoutId id="2147483680" r:id="rId13"/>
    <p:sldLayoutId id="2147483681" r:id="rId14"/>
    <p:sldLayoutId id="2147483682"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8" Type="http://schemas.openxmlformats.org/officeDocument/2006/relationships/image" Target="../media/image16.jpg"/><Relationship Id="rId3" Type="http://schemas.openxmlformats.org/officeDocument/2006/relationships/image" Target="../media/image15.png"/><Relationship Id="rId7"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9.xml"/><Relationship Id="rId6" Type="http://schemas.openxmlformats.org/officeDocument/2006/relationships/image" Target="../media/image60.svg"/><Relationship Id="rId5" Type="http://schemas.openxmlformats.org/officeDocument/2006/relationships/image" Target="../media/image5.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9979" y="-44450"/>
            <a:ext cx="1363023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533111" y="4060773"/>
            <a:ext cx="4886463" cy="461665"/>
          </a:xfrm>
          <a:prstGeom prst="rect">
            <a:avLst/>
          </a:prstGeom>
          <a:noFill/>
        </p:spPr>
        <p:txBody>
          <a:bodyPr wrap="square" rtlCol="0">
            <a:spAutoFit/>
          </a:bodyPr>
          <a:lstStyle/>
          <a:p>
            <a:r>
              <a:rPr lang="ar-EG" sz="2400" dirty="0" smtClean="0">
                <a:solidFill>
                  <a:schemeClr val="bg1"/>
                </a:solidFill>
                <a:latin typeface="Times New Roman" panose="02020603050405020304" pitchFamily="18" charset="0"/>
                <a:cs typeface="Times New Roman" panose="02020603050405020304" pitchFamily="18" charset="0"/>
              </a:rPr>
              <a:t>د.ميرهان محسن طنطاوي </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98894" y="2439168"/>
            <a:ext cx="6292735" cy="923330"/>
          </a:xfrm>
          <a:prstGeom prst="rect">
            <a:avLst/>
          </a:prstGeom>
          <a:noFill/>
        </p:spPr>
        <p:txBody>
          <a:bodyPr wrap="square" rtlCol="0">
            <a:spAutoFit/>
          </a:bodyPr>
          <a:lstStyle/>
          <a:p>
            <a:r>
              <a:rPr lang="ar-EG" sz="5400" b="1" i="1" u="sng" dirty="0" smtClean="0">
                <a:solidFill>
                  <a:srgbClr val="00B0F0"/>
                </a:solidFill>
                <a:latin typeface="Times New Roman" panose="02020603050405020304" pitchFamily="18" charset="0"/>
                <a:cs typeface="Times New Roman" panose="02020603050405020304" pitchFamily="18" charset="0"/>
              </a:rPr>
              <a:t>نظريات العلاقات العامة </a:t>
            </a:r>
            <a:endParaRPr lang="en-US" sz="5400" b="1" i="1" u="sng"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8545" y="5959234"/>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a:t>
            </a:r>
            <a:r>
              <a:rPr lang="ar-EG" sz="2800" b="1" dirty="0" smtClean="0">
                <a:solidFill>
                  <a:srgbClr val="000000"/>
                </a:solidFill>
                <a:latin typeface="Times New Roman" panose="02020603050405020304" pitchFamily="18" charset="0"/>
                <a:cs typeface="Times New Roman" panose="02020603050405020304" pitchFamily="18" charset="0"/>
              </a:rPr>
              <a:t>5</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289648" cy="400110"/>
          </a:xfrm>
          <a:prstGeom prst="rect">
            <a:avLst/>
          </a:prstGeom>
          <a:noFill/>
        </p:spPr>
        <p:txBody>
          <a:bodyPr wrap="none" rtlCol="0">
            <a:spAutoFit/>
          </a:bodyPr>
          <a:lstStyle/>
          <a:p>
            <a:r>
              <a:rPr lang="en-US" sz="2000" b="1" dirty="0" smtClean="0">
                <a:solidFill>
                  <a:schemeClr val="bg1"/>
                </a:solidFill>
                <a:latin typeface="Times New Roman" panose="02020603050405020304" pitchFamily="18" charset="0"/>
                <a:cs typeface="Times New Roman" panose="02020603050405020304" pitchFamily="18" charset="0"/>
              </a:rPr>
              <a:t>PRL (611)</a:t>
            </a:r>
            <a:endParaRPr lang="en-US" sz="20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309917"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0" y="260575"/>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4329832" y="3818496"/>
            <a:ext cx="7550993" cy="769441"/>
          </a:xfrm>
          <a:prstGeom prst="rect">
            <a:avLst/>
          </a:prstGeom>
          <a:noFill/>
        </p:spPr>
        <p:txBody>
          <a:bodyPr wrap="square" rtlCol="0">
            <a:spAutoFit/>
          </a:bodyPr>
          <a:lstStyle/>
          <a:p>
            <a:pPr algn="ctr"/>
            <a:r>
              <a:rPr lang="ar-EG" sz="4400" b="1" dirty="0">
                <a:solidFill>
                  <a:srgbClr val="00B0F0"/>
                </a:solidFill>
                <a:latin typeface="Times New Roman" panose="02020603050405020304" pitchFamily="18" charset="0"/>
                <a:cs typeface="Times New Roman" panose="02020603050405020304" pitchFamily="18" charset="0"/>
              </a:rPr>
              <a:t>نماذج ونظريات ثقافة إتصالات المنظمة</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813224" y="5402558"/>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ar-EG" sz="2800" b="1" dirty="0" smtClean="0">
                <a:solidFill>
                  <a:schemeClr val="tx1"/>
                </a:solidFill>
                <a:latin typeface="Times New Roman" panose="02020603050405020304" pitchFamily="18" charset="0"/>
                <a:cs typeface="Times New Roman" panose="02020603050405020304" pitchFamily="18" charset="0"/>
              </a:rPr>
              <a:t>5</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338107"/>
            <a:ext cx="4886463" cy="523220"/>
          </a:xfrm>
          <a:prstGeom prst="rect">
            <a:avLst/>
          </a:prstGeom>
          <a:noFill/>
        </p:spPr>
        <p:txBody>
          <a:bodyPr wrap="square" rtlCol="0">
            <a:spAutoFit/>
          </a:bodyPr>
          <a:lstStyle/>
          <a:p>
            <a:pPr algn="ctr"/>
            <a:r>
              <a:rPr lang="ar-EG" sz="2800" b="1" dirty="0" smtClean="0">
                <a:solidFill>
                  <a:srgbClr val="00B0F0"/>
                </a:solidFill>
                <a:latin typeface="Times New Roman" panose="02020603050405020304" pitchFamily="18" charset="0"/>
                <a:cs typeface="Times New Roman" panose="02020603050405020304" pitchFamily="18" charset="0"/>
              </a:rPr>
              <a:t>د.ميرهان محسن </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6044916"/>
            <a:ext cx="4886463" cy="523220"/>
          </a:xfrm>
          <a:prstGeom prst="rect">
            <a:avLst/>
          </a:prstGeom>
          <a:noFill/>
        </p:spPr>
        <p:txBody>
          <a:bodyPr wrap="square" rtlCol="0">
            <a:spAutoFit/>
          </a:bodyPr>
          <a:lstStyle/>
          <a:p>
            <a:pPr algn="ctr"/>
            <a:r>
              <a:rPr lang="ar-EG" sz="2400" dirty="0" smtClean="0">
                <a:solidFill>
                  <a:srgbClr val="00B0F0"/>
                </a:solidFill>
                <a:latin typeface="Times New Roman" panose="02020603050405020304" pitchFamily="18" charset="0"/>
                <a:cs typeface="Times New Roman" panose="02020603050405020304" pitchFamily="18" charset="0"/>
              </a:rPr>
              <a:t>إ</a:t>
            </a:r>
            <a:r>
              <a:rPr lang="ar-EG" sz="2800" b="1" dirty="0" smtClean="0">
                <a:solidFill>
                  <a:srgbClr val="00B0F0"/>
                </a:solidFill>
                <a:latin typeface="Times New Roman" panose="02020603050405020304" pitchFamily="18" charset="0"/>
                <a:cs typeface="Times New Roman" panose="02020603050405020304" pitchFamily="18" charset="0"/>
              </a:rPr>
              <a:t>عداد</a:t>
            </a:r>
            <a:r>
              <a:rPr lang="ar-EG" sz="2400" dirty="0" smtClean="0">
                <a:solidFill>
                  <a:srgbClr val="00B0F0"/>
                </a:solidFill>
                <a:latin typeface="Times New Roman" panose="02020603050405020304" pitchFamily="18" charset="0"/>
                <a:cs typeface="Times New Roman" panose="02020603050405020304" pitchFamily="18" charset="0"/>
              </a:rPr>
              <a:t> </a:t>
            </a:r>
            <a:endParaRPr lang="en-US" sz="2400"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5" name="Picture 4"/>
          <p:cNvPicPr>
            <a:picLocks noChangeAspect="1"/>
          </p:cNvPicPr>
          <p:nvPr/>
        </p:nvPicPr>
        <p:blipFill>
          <a:blip r:embed="rId3"/>
          <a:stretch>
            <a:fillRect/>
          </a:stretch>
        </p:blipFill>
        <p:spPr>
          <a:xfrm>
            <a:off x="617280" y="1633537"/>
            <a:ext cx="10812720" cy="4767228"/>
          </a:xfrm>
          <a:prstGeom prst="rect">
            <a:avLst/>
          </a:prstGeom>
        </p:spPr>
      </p:pic>
      <p:sp>
        <p:nvSpPr>
          <p:cNvPr id="6" name="Rectangle 5"/>
          <p:cNvSpPr/>
          <p:nvPr/>
        </p:nvSpPr>
        <p:spPr>
          <a:xfrm>
            <a:off x="823403" y="838415"/>
            <a:ext cx="6580697" cy="584775"/>
          </a:xfrm>
          <a:prstGeom prst="rect">
            <a:avLst/>
          </a:prstGeom>
        </p:spPr>
        <p:txBody>
          <a:bodyPr wrap="square">
            <a:spAutoFit/>
          </a:bodyPr>
          <a:lstStyle/>
          <a:p>
            <a:pPr algn="ctr"/>
            <a:r>
              <a:rPr lang="ar-EG" sz="3200" b="1" dirty="0">
                <a:solidFill>
                  <a:schemeClr val="bg1"/>
                </a:solidFill>
              </a:rPr>
              <a:t>نماذج ونظريات ثقافة إتصالات المنظمة</a:t>
            </a:r>
          </a:p>
        </p:txBody>
      </p:sp>
    </p:spTree>
    <p:extLst>
      <p:ext uri="{BB962C8B-B14F-4D97-AF65-F5344CB8AC3E}">
        <p14:creationId xmlns:p14="http://schemas.microsoft.com/office/powerpoint/2010/main" val="15039056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1981026"/>
            <a:ext cx="10616593" cy="4124206"/>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600"/>
              </a:spcBef>
              <a:spcAft>
                <a:spcPts val="0"/>
              </a:spcAft>
              <a:buClrTx/>
              <a:buSzTx/>
              <a:buFontTx/>
              <a:buNone/>
              <a:tabLst/>
              <a:defRPr/>
            </a:pPr>
            <a:r>
              <a:rPr lang="ar-EG" sz="28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الثقافة التنظيميةهي المعايير والمعتقدات والمبادئ وطرق التصرف المميزة التي تتضافر لمنح كل منظمة طابعها الخاص ،فهي تميز منظمة عن أخرى ، وتمثل للمنظمة شخصية الفرد مثل نمط المعتقدات والقيم والطرق المكتسبة للتعامل مع الخبرة التي تطورت خلال تاريخ المنظمة بهدف تشكيل الطريقة التي يجب أن يتصرف بها أعضاء المنظمة .وهذا النمط من القيم والمعايير والمبادئ قد يكون سلوكاً غير مكتوب أو غير لفظي يصف الطريقة التي يتم بها إنجاز الأمور لإعطاء المنظمة طابعها الفريد.</a:t>
            </a:r>
          </a:p>
          <a:p>
            <a:pPr marL="0" marR="0" lvl="0" indent="0" algn="just" defTabSz="914400" rtl="1" eaLnBrk="1" fontAlgn="auto" latinLnBrk="0" hangingPunct="1">
              <a:lnSpc>
                <a:spcPct val="100000"/>
              </a:lnSpc>
              <a:spcBef>
                <a:spcPts val="600"/>
              </a:spcBef>
              <a:spcAft>
                <a:spcPts val="0"/>
              </a:spcAft>
              <a:buClrTx/>
              <a:buSzTx/>
              <a:buFontTx/>
              <a:buNone/>
              <a:tabLst/>
              <a:defRPr/>
            </a:pPr>
            <a:r>
              <a:rPr kumimoji="0" lang="ar-EG" sz="28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والمنظمات تسعى دوماً لأن يكون</a:t>
            </a:r>
            <a:r>
              <a:rPr kumimoji="0" lang="ar-EG" sz="2800" b="0" i="0" u="none" strike="noStrike" kern="1200" cap="none" spc="0" normalizeH="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لديها ثقافات محددة تدور حول إستراتيجيات وسياسة الأعمال والسلوك التنظيمي .</a:t>
            </a:r>
          </a:p>
          <a:p>
            <a:pPr marL="0" marR="0" lvl="0" indent="0" algn="just" defTabSz="914400" rtl="1" eaLnBrk="1" fontAlgn="auto" latinLnBrk="0" hangingPunct="1">
              <a:lnSpc>
                <a:spcPct val="100000"/>
              </a:lnSpc>
              <a:spcBef>
                <a:spcPts val="600"/>
              </a:spcBef>
              <a:spcAft>
                <a:spcPts val="0"/>
              </a:spcAft>
              <a:buClrTx/>
              <a:buSzTx/>
              <a:buFontTx/>
              <a:buNone/>
              <a:tabLst/>
              <a:defRPr/>
            </a:pPr>
            <a:endPar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0808052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79" y="1474453"/>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87703" y="1736062"/>
            <a:ext cx="10616593" cy="2754600"/>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600"/>
              </a:spcBef>
              <a:spcAft>
                <a:spcPts val="0"/>
              </a:spcAft>
              <a:buClrTx/>
              <a:buSzTx/>
              <a:buFontTx/>
              <a:buNone/>
              <a:tabLst/>
              <a:defRPr/>
            </a:pPr>
            <a:r>
              <a:rPr lang="ar-EG" sz="2800" b="1" i="1" dirty="0" smtClean="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تتمثل الوظيفة الرئيسية للثقافة التنظيمية </a:t>
            </a:r>
            <a:r>
              <a:rPr lang="ar-EG" sz="28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في تحديد طريقة القيام بالأشياء من أجل إعطاء معنى للحياة التنظيمية ،كما أن الثقافة التنظيمية تحدد السلوك التنظيمي من خلال تحديد الأهداف الرئيسية وطرق العمل وكيف يجب على الأعضاء التفاعل ومخاطبة بعضهم البعض وكيفية إدارة العلاقات الشخصية.</a:t>
            </a:r>
            <a:endParaRPr kumimoji="0" lang="ar-EG" sz="28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0" algn="just" defTabSz="914400" rtl="1" eaLnBrk="1" fontAlgn="auto" latinLnBrk="0" hangingPunct="1">
              <a:lnSpc>
                <a:spcPct val="100000"/>
              </a:lnSpc>
              <a:spcBef>
                <a:spcPts val="600"/>
              </a:spcBef>
              <a:spcAft>
                <a:spcPts val="0"/>
              </a:spcAft>
              <a:buClrTx/>
              <a:buSzTx/>
              <a:buFontTx/>
              <a:buNone/>
              <a:tabLst/>
              <a:defRPr/>
            </a:pPr>
            <a:r>
              <a:rPr lang="ar-EG" sz="28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ولاشك أن الثقافة التنظيمية يمكن من خلالها إبراز مدى الإستفادة من تجارب الآخرين فيما يتعلق بالمعرفة التي تمكن الآخرين من تجميعها.</a:t>
            </a:r>
            <a:endPar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Rectangle 2"/>
          <p:cNvSpPr/>
          <p:nvPr/>
        </p:nvSpPr>
        <p:spPr>
          <a:xfrm>
            <a:off x="430923" y="520346"/>
            <a:ext cx="8902263" cy="954107"/>
          </a:xfrm>
          <a:prstGeom prst="rect">
            <a:avLst/>
          </a:prstGeom>
        </p:spPr>
        <p:txBody>
          <a:bodyPr wrap="square">
            <a:spAutoFit/>
          </a:bodyPr>
          <a:lstStyle/>
          <a:p>
            <a:pPr algn="r" rtl="1"/>
            <a:r>
              <a:rPr lang="ar-EG" sz="2800" b="1" u="sng" dirty="0">
                <a:solidFill>
                  <a:schemeClr val="bg1"/>
                </a:solidFill>
                <a:effectLst>
                  <a:outerShdw blurRad="38100" dist="38100" dir="2700000" algn="tl">
                    <a:srgbClr val="000000">
                      <a:alpha val="43137"/>
                    </a:srgbClr>
                  </a:outerShdw>
                </a:effectLst>
              </a:rPr>
              <a:t>وظائف الثقافة التنظيمية  </a:t>
            </a:r>
            <a:r>
              <a:rPr lang="en-US" sz="2800" b="1" u="sng" dirty="0">
                <a:solidFill>
                  <a:schemeClr val="bg1"/>
                </a:solidFill>
              </a:rPr>
              <a:t>Functions of organizational Culture</a:t>
            </a:r>
          </a:p>
          <a:p>
            <a:endParaRPr lang="en-US" sz="2800" dirty="0"/>
          </a:p>
        </p:txBody>
      </p:sp>
      <p:pic>
        <p:nvPicPr>
          <p:cNvPr id="4" name="Picture 3"/>
          <p:cNvPicPr>
            <a:picLocks noChangeAspect="1"/>
          </p:cNvPicPr>
          <p:nvPr/>
        </p:nvPicPr>
        <p:blipFill>
          <a:blip r:embed="rId3"/>
          <a:stretch>
            <a:fillRect/>
          </a:stretch>
        </p:blipFill>
        <p:spPr>
          <a:xfrm>
            <a:off x="1024760" y="4227982"/>
            <a:ext cx="4619296" cy="1847218"/>
          </a:xfrm>
          <a:prstGeom prst="rect">
            <a:avLst/>
          </a:prstGeom>
        </p:spPr>
      </p:pic>
    </p:spTree>
    <p:extLst>
      <p:ext uri="{BB962C8B-B14F-4D97-AF65-F5344CB8AC3E}">
        <p14:creationId xmlns:p14="http://schemas.microsoft.com/office/powerpoint/2010/main" val="37143409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88276" y="353166"/>
            <a:ext cx="6826469" cy="1461939"/>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600"/>
              </a:spcBef>
              <a:spcAft>
                <a:spcPts val="0"/>
              </a:spcAft>
              <a:buClrTx/>
              <a:buSzTx/>
              <a:buFontTx/>
              <a:buNone/>
              <a:tabLst/>
              <a:defRPr/>
            </a:pPr>
            <a:r>
              <a:rPr lang="ar-EG" sz="2800" b="1" u="sng" dirty="0" smtClean="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ويوضح براون أحد أبرزالباحثين في مجال الثقافة التنظيمية أن أبرز وظائف الثقافة التنظيمية تتمثل فيما يلي :</a:t>
            </a:r>
          </a:p>
          <a:p>
            <a:pPr marL="0" marR="0" lvl="0" indent="0" algn="just" defTabSz="914400" rtl="1" eaLnBrk="1" fontAlgn="auto" latinLnBrk="0" hangingPunct="1">
              <a:lnSpc>
                <a:spcPct val="100000"/>
              </a:lnSpc>
              <a:spcBef>
                <a:spcPts val="600"/>
              </a:spcBef>
              <a:spcAft>
                <a:spcPts val="0"/>
              </a:spcAft>
              <a:buClrTx/>
              <a:buSzTx/>
              <a:buFontTx/>
              <a:buNone/>
              <a:tabLst/>
              <a:defRPr/>
            </a:pPr>
            <a:endParaRPr kumimoji="0" lang="ar-EG" sz="2800" b="1" i="0" u="sng" strike="noStrike" kern="1200" cap="none" spc="0" normalizeH="0" baseline="0" noProof="0" dirty="0">
              <a:ln>
                <a:noFill/>
              </a:ln>
              <a:solidFill>
                <a:schemeClr val="accent1"/>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5" name="Picture 4"/>
          <p:cNvPicPr>
            <a:picLocks noChangeAspect="1"/>
          </p:cNvPicPr>
          <p:nvPr/>
        </p:nvPicPr>
        <p:blipFill>
          <a:blip r:embed="rId4"/>
          <a:stretch>
            <a:fillRect/>
          </a:stretch>
        </p:blipFill>
        <p:spPr>
          <a:xfrm>
            <a:off x="0" y="1543050"/>
            <a:ext cx="12192000" cy="5314950"/>
          </a:xfrm>
          <a:prstGeom prst="rect">
            <a:avLst/>
          </a:prstGeom>
        </p:spPr>
      </p:pic>
    </p:spTree>
    <p:extLst>
      <p:ext uri="{BB962C8B-B14F-4D97-AF65-F5344CB8AC3E}">
        <p14:creationId xmlns:p14="http://schemas.microsoft.com/office/powerpoint/2010/main" val="22803256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26929" y="429586"/>
            <a:ext cx="9270159" cy="1077218"/>
          </a:xfrm>
          <a:prstGeom prst="rect">
            <a:avLst/>
          </a:prstGeom>
          <a:noFill/>
        </p:spPr>
        <p:txBody>
          <a:bodyPr wrap="square" rtlCol="0">
            <a:spAutoFit/>
          </a:bodyPr>
          <a:lstStyle/>
          <a:p>
            <a:pPr algn="ctr" rtl="1">
              <a:defRPr/>
            </a:pPr>
            <a:r>
              <a:rPr lang="ar-EG" sz="3200" b="1" u="sng" dirty="0" smtClean="0">
                <a:solidFill>
                  <a:schemeClr val="accent4">
                    <a:lumMod val="40000"/>
                    <a:lumOff val="60000"/>
                  </a:schemeClr>
                </a:solidFill>
                <a:latin typeface="Times New Roman" panose="02020603050405020304" pitchFamily="18" charset="0"/>
                <a:cs typeface="Times New Roman" panose="02020603050405020304" pitchFamily="18" charset="0"/>
              </a:rPr>
              <a:t>نظرية  التواصل بين الثقافات (نموذج هول للتواصل الثقافي)</a:t>
            </a:r>
            <a:r>
              <a:rPr lang="en-US" sz="3200" b="1" u="sng" dirty="0" smtClean="0">
                <a:solidFill>
                  <a:schemeClr val="accent4">
                    <a:lumMod val="40000"/>
                    <a:lumOff val="60000"/>
                  </a:schemeClr>
                </a:solidFill>
                <a:latin typeface="Times New Roman" panose="02020603050405020304" pitchFamily="18" charset="0"/>
                <a:cs typeface="Times New Roman" panose="02020603050405020304" pitchFamily="18" charset="0"/>
              </a:rPr>
              <a:t>Intercultural </a:t>
            </a:r>
            <a:r>
              <a:rPr lang="en-US" sz="3200" b="1" u="sng" dirty="0">
                <a:solidFill>
                  <a:schemeClr val="accent4">
                    <a:lumMod val="40000"/>
                    <a:lumOff val="60000"/>
                  </a:schemeClr>
                </a:solidFill>
                <a:latin typeface="Times New Roman" panose="02020603050405020304" pitchFamily="18" charset="0"/>
                <a:cs typeface="Times New Roman" panose="02020603050405020304" pitchFamily="18" charset="0"/>
              </a:rPr>
              <a:t>Communication Theory</a:t>
            </a:r>
            <a:endParaRPr kumimoji="0" lang="en-US" sz="3200" b="1" i="0" u="sng" strike="noStrike" kern="1200" cap="none" spc="0" normalizeH="0" baseline="0" noProof="0" dirty="0">
              <a:ln>
                <a:noFill/>
              </a:ln>
              <a:solidFill>
                <a:prstClr val="white"/>
              </a:solidFill>
              <a:uLnTx/>
              <a:uFillTx/>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2488857"/>
            <a:ext cx="10616593" cy="2246769"/>
          </a:xfrm>
          <a:prstGeom prst="rect">
            <a:avLst/>
          </a:prstGeom>
          <a:noFill/>
        </p:spPr>
        <p:txBody>
          <a:bodyPr wrap="square" rtlCol="0">
            <a:spAutoFit/>
          </a:bodyPr>
          <a:lstStyle/>
          <a:p>
            <a:pPr algn="just" rtl="1">
              <a:spcBef>
                <a:spcPts val="600"/>
              </a:spcBef>
            </a:pPr>
            <a:r>
              <a:rPr lang="ar-EG" sz="2800" dirty="0">
                <a:latin typeface="Times New Roman" panose="02020603050405020304" pitchFamily="18" charset="0"/>
                <a:ea typeface="Times New Roman" panose="02020603050405020304" pitchFamily="18" charset="0"/>
                <a:cs typeface="Times New Roman" panose="02020603050405020304" pitchFamily="18" charset="0"/>
              </a:rPr>
              <a:t>صرح إدوارد هول مؤسس </a:t>
            </a:r>
            <a:r>
              <a:rPr lang="ar-EG" sz="2800" b="1" dirty="0">
                <a:latin typeface="Times New Roman" panose="02020603050405020304" pitchFamily="18" charset="0"/>
                <a:ea typeface="Times New Roman" panose="02020603050405020304" pitchFamily="18" charset="0"/>
                <a:cs typeface="Times New Roman" panose="02020603050405020304" pitchFamily="18" charset="0"/>
              </a:rPr>
              <a:t>نظرية التواصل بين الثقافات </a:t>
            </a:r>
            <a:r>
              <a:rPr lang="ar-EG" sz="2800" dirty="0">
                <a:latin typeface="Times New Roman" panose="02020603050405020304" pitchFamily="18" charset="0"/>
                <a:ea typeface="Times New Roman" panose="02020603050405020304" pitchFamily="18" charset="0"/>
                <a:cs typeface="Times New Roman" panose="02020603050405020304" pitchFamily="18" charset="0"/>
              </a:rPr>
              <a:t>في كتابه المحوري "اللغة الصامتة": "الثقافة هي الاتصال والتواصل ثقافة" وقدم ستة عوامل لتصنيف الثقافات: ثقافات السياق العالي مقابل ثقافات السياق المنخفض؛ الثقافات الأحادية مقابل الثقافات المتعددة؛ تباين المساحة الشخصية (التقاربات)؛ الرسائل السريعة مقابل الرسائل البطيئة؛ تدفق المعلومات السريع مقابل البطيء، وأخيراً وليس آخراً سلاسل الإجراءات.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6398059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87703" y="1768728"/>
            <a:ext cx="10616593" cy="4632037"/>
          </a:xfrm>
          <a:prstGeom prst="rect">
            <a:avLst/>
          </a:prstGeom>
          <a:noFill/>
        </p:spPr>
        <p:txBody>
          <a:bodyPr wrap="square" rtlCol="0">
            <a:spAutoFit/>
          </a:bodyPr>
          <a:lstStyle/>
          <a:p>
            <a:pPr lvl="0" algn="just" rtl="1">
              <a:spcBef>
                <a:spcPts val="600"/>
              </a:spcBef>
            </a:pPr>
            <a:r>
              <a:rPr lang="ar-EG" sz="2800" b="1" u="sng" dirty="0">
                <a:solidFill>
                  <a:schemeClr val="accent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شمل المسح الذي أجراه هول أربع ثقافات مختلفة من ثلاث قارات</a:t>
            </a: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ألمانيا وفرنسا والولايات المتحدة الأمريكية واليابان، وبالتالي قدم معايير ثقافية أكثر موثوقية وملاءمة، حيث لاتزال ثلاثة أبعاد من هول </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Hall </a:t>
            </a: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تستخدم على نطاق واسع للتمييز بين السلوك اللفظي وغير اللفظي للثقافات المختلفة في ممارسات الاتصال بين الثقافات والتدريب على الإدارة عبر </a:t>
            </a:r>
            <a:r>
              <a:rPr lang="ar-EG" sz="28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الثقافات، وهي :</a:t>
            </a:r>
          </a:p>
          <a:p>
            <a:pPr lvl="0" algn="just" rtl="1">
              <a:spcBef>
                <a:spcPts val="600"/>
              </a:spcBef>
            </a:pPr>
            <a:r>
              <a:rPr lang="ar-EG" sz="2800" b="1" dirty="0" smtClean="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الثقافات </a:t>
            </a:r>
            <a:r>
              <a:rPr lang="ar-EG" sz="2800" b="1"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ذات السياق العالي مقابل الثقافات ذات السياق </a:t>
            </a:r>
            <a:r>
              <a:rPr lang="ar-EG" sz="2800" b="1" dirty="0" smtClean="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المنخفض.</a:t>
            </a:r>
          </a:p>
          <a:p>
            <a:pPr lvl="0" algn="just" rtl="1">
              <a:spcBef>
                <a:spcPts val="600"/>
              </a:spcBef>
            </a:pPr>
            <a:r>
              <a:rPr lang="ar-EG" sz="28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ar-EG" sz="2800" b="1"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وثقافات تباين المساحة الشخصية والثقافات أحادية اللون مقابل الثقافات متعددة الألوان</a:t>
            </a: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إذ يرتبط العاملان الأولان ارتباطاً مباشراًباستخدام اللغة ولغة </a:t>
            </a:r>
            <a:r>
              <a:rPr lang="ar-EG" sz="28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الجسد </a:t>
            </a:r>
            <a:r>
              <a:rPr lang="ar-EG" sz="2800" b="1" dirty="0">
                <a:solidFill>
                  <a:schemeClr val="accent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بينما يتعلق الثالث </a:t>
            </a: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بالاتجاهات الشائعة لمجموعة معينة من الأشخاص في الوقت المناسب. والأبعاد الثلاثة الأخرى، هي الرسائل السريعة مقابل الرسائل البطيئة، وتدفق المعلومات السريع مقابل البطيء، وسلاسل الإجراءات والتي ترتب ارتباطاً دقيقاً بالسلوك اللفظي وغير اللفظي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5213627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15343" y="1922800"/>
            <a:ext cx="10616593" cy="4047262"/>
          </a:xfrm>
          <a:prstGeom prst="rect">
            <a:avLst/>
          </a:prstGeom>
          <a:noFill/>
        </p:spPr>
        <p:txBody>
          <a:bodyPr wrap="square" rtlCol="0">
            <a:spAutoFit/>
          </a:bodyPr>
          <a:lstStyle/>
          <a:p>
            <a:pPr lvl="0" algn="just" rtl="1">
              <a:spcBef>
                <a:spcPts val="600"/>
              </a:spcBef>
            </a:pPr>
            <a:r>
              <a:rPr lang="ar-EG" sz="2800" b="1" i="1" u="sng" dirty="0" smtClean="0">
                <a:solidFill>
                  <a:schemeClr val="accent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وفي </a:t>
            </a:r>
            <a:r>
              <a:rPr lang="ar-EG" sz="2800" b="1" i="1" u="sng" dirty="0">
                <a:solidFill>
                  <a:schemeClr val="accent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الثقافات ذات السياق المنخفض</a:t>
            </a: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يتم توصيل المعلومات بشكل صريح وتميل الكلمات إلى الاحتفاظ بمعناها الأساسي. ويتسم الكلام عموماً بنقص الاستعارات واستخدام المعنى المجازي للكلمات </a:t>
            </a:r>
            <a:r>
              <a:rPr lang="ar-EG" sz="28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،حيث </a:t>
            </a: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يتم تقديم الأفكار في أجزاء ذات هيكل واضح وحيث تكون نقطة البداية هي الفكرة العامة التي تم تطويرها لاحقاً من خلال تقديم تفاصيل محددة.</a:t>
            </a:r>
          </a:p>
          <a:p>
            <a:pPr lvl="0" algn="just" rtl="1">
              <a:spcBef>
                <a:spcPts val="600"/>
              </a:spcBef>
            </a:pPr>
            <a:r>
              <a:rPr lang="ar-EG" sz="2800" b="1" i="1" u="sng" dirty="0">
                <a:solidFill>
                  <a:schemeClr val="accent1"/>
                </a:solidFill>
                <a:latin typeface="Times New Roman" panose="02020603050405020304" pitchFamily="18" charset="0"/>
                <a:ea typeface="Times New Roman" panose="02020603050405020304" pitchFamily="18" charset="0"/>
                <a:cs typeface="Times New Roman" panose="02020603050405020304" pitchFamily="18" charset="0"/>
              </a:rPr>
              <a:t>في الثقافات ذات السياق المرتفع</a:t>
            </a: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يتم توصيل المعلومات ضمنياً مما يعني أن  الرسائل توضع في السياق ويشمل السياق كل شيء: التاريخ، والخلفية الاجتماعية، والعلاقة، والمكانة وما إلى ذلك. في السياق المرتفع، فإن الثقافات التي تبدأ بالسياق هي التفضيل السائد في التفاعل البشري، وتمثل إحدى السمات الرئيسية للتواصل في ثقافات السياق المرتفع، نظراً لأن الكلمات لا تعتبر مهمة، يعتبر التواصل غير اللفظي عادةً أكثر أهمية من اللفظي.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6671903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15343" y="1817293"/>
            <a:ext cx="10616593" cy="4047262"/>
          </a:xfrm>
          <a:prstGeom prst="rect">
            <a:avLst/>
          </a:prstGeom>
          <a:noFill/>
        </p:spPr>
        <p:txBody>
          <a:bodyPr wrap="square" rtlCol="0">
            <a:spAutoFit/>
          </a:bodyPr>
          <a:lstStyle/>
          <a:p>
            <a:pPr lvl="0" algn="just" rtl="1">
              <a:spcBef>
                <a:spcPts val="600"/>
              </a:spcBef>
              <a:defRPr/>
            </a:pP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وتنقسم الثقافات إلى أنواع من الفضاء الإقليمي والمجتمعي وفقاً للمساحة الشخصية (القريبة). فمثلاً تحتاج الثقافات الإقليمية مثل المملكة المتحدة والولايات المتحدة واليابان إلى مساحة شخصية محددة بوضوح أكبر بينها وبين الآخرين. بينما في الثقافات المجتمعية، يتشارك المشاركون مساحتهم الشخصية مع الآخرين كما هو الحال في البلدان العربية وأمريكا اللاتينية على سبيل المثال. </a:t>
            </a:r>
          </a:p>
          <a:p>
            <a:pPr lvl="0" algn="just" rtl="1">
              <a:spcBef>
                <a:spcPts val="600"/>
              </a:spcBef>
              <a:defRPr/>
            </a:pP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ويعتمد التمييز بين الثقافات أحادية اللون والمتعددة الألوان على التفضيل العام للأشخاص لأداء مهمة واحدة في وقت واحد أو العديد من المهام نفس الوقت. ففي الثقافات أحادية اللون مثل الولايات المتحدة والدول الإسكندنافية وما إلى ذلك يتم تحديد المهام بترتيب معين ويتم تنفيذها حسب </a:t>
            </a:r>
            <a:r>
              <a:rPr lang="ar-EG" sz="28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الأهمية</a:t>
            </a:r>
            <a:endPar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1873306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15343" y="2384282"/>
            <a:ext cx="10616593" cy="2677656"/>
          </a:xfrm>
          <a:prstGeom prst="rect">
            <a:avLst/>
          </a:prstGeom>
          <a:noFill/>
        </p:spPr>
        <p:txBody>
          <a:bodyPr wrap="square" rtlCol="0">
            <a:spAutoFit/>
          </a:bodyPr>
          <a:lstStyle/>
          <a:p>
            <a:pPr lvl="0" algn="just" rtl="1">
              <a:spcBef>
                <a:spcPts val="600"/>
              </a:spcBef>
              <a:defRPr/>
            </a:pPr>
            <a:r>
              <a:rPr lang="ar-EG" sz="28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بينما </a:t>
            </a: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في الثقافات المغايرة يكون الوقت نسبي وتعدد المهام هو الطريق المعتادة التي يتصرف بها الأفراد من أجل تحقيق أهدافهم. وتتمثل مساهمة هول </a:t>
            </a:r>
            <a:r>
              <a:rPr lang="en-US"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Hall  </a:t>
            </a: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الرئيسية في أنه الشخص الوحيد الذي يركز على استخدام اللغة ولغة الجسد ويقترح أنها معايير أساسية تميز ثقافة ما عن أخرى، في حين أن النظريات الأخرى لا تتعامل مع اللغة، ومن الواضح أنها تعتبرها أحد الآثار الجانبية لأبعاد أخرى. وقد حلل </a:t>
            </a:r>
            <a:r>
              <a:rPr lang="ar-EG" sz="28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إدوارد هول </a:t>
            </a: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عالم الأنثروبولوجي ثلاث فئات رئيسية في فهم الثقافات والتواصل بين الثقافات وهي السياق والمكان والوقت. </a:t>
            </a:r>
            <a:endPar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9592902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96978" y="2083100"/>
            <a:ext cx="11339113" cy="3770263"/>
          </a:xfrm>
          <a:prstGeom prst="rect">
            <a:avLst/>
          </a:prstGeom>
          <a:noFill/>
        </p:spPr>
        <p:txBody>
          <a:bodyPr wrap="square" rtlCol="0">
            <a:spAutoFit/>
          </a:bodyPr>
          <a:lstStyle/>
          <a:p>
            <a:pPr indent="247650" algn="justLow" rtl="1">
              <a:spcBef>
                <a:spcPts val="600"/>
              </a:spcBef>
            </a:pPr>
            <a:r>
              <a:rPr lang="ar-EG" sz="2800" b="1" dirty="0">
                <a:latin typeface="Times New Roman" panose="02020603050405020304" pitchFamily="18" charset="0"/>
                <a:ea typeface="Times New Roman" panose="02020603050405020304" pitchFamily="18" charset="0"/>
                <a:cs typeface="+mj-cs"/>
              </a:rPr>
              <a:t>1</a:t>
            </a:r>
            <a:r>
              <a:rPr lang="ar-EG" sz="2800" b="1" dirty="0" smtClean="0">
                <a:latin typeface="Times New Roman" panose="02020603050405020304" pitchFamily="18" charset="0"/>
                <a:ea typeface="Times New Roman" panose="02020603050405020304" pitchFamily="18" charset="0"/>
                <a:cs typeface="+mj-cs"/>
              </a:rPr>
              <a:t>. السياق</a:t>
            </a:r>
            <a:r>
              <a:rPr lang="ar-EG" sz="2800" b="1" dirty="0">
                <a:latin typeface="Times New Roman" panose="02020603050405020304" pitchFamily="18" charset="0"/>
                <a:ea typeface="Times New Roman" panose="02020603050405020304" pitchFamily="18" charset="0"/>
                <a:cs typeface="+mj-cs"/>
              </a:rPr>
              <a:t>:</a:t>
            </a:r>
          </a:p>
          <a:p>
            <a:pPr indent="247650" algn="justLow" rtl="1">
              <a:spcBef>
                <a:spcPts val="600"/>
              </a:spcBef>
            </a:pPr>
            <a:r>
              <a:rPr lang="ar-EG" sz="2800" b="1" dirty="0">
                <a:latin typeface="Times New Roman" panose="02020603050405020304" pitchFamily="18" charset="0"/>
                <a:ea typeface="Times New Roman" panose="02020603050405020304" pitchFamily="18" charset="0"/>
                <a:cs typeface="+mj-cs"/>
              </a:rPr>
              <a:t>ثقافات مرتفعة السياق مقابل ثقافات منخفضة السياق </a:t>
            </a:r>
            <a:r>
              <a:rPr lang="en-US" sz="2800" b="1" dirty="0">
                <a:latin typeface="Times New Roman" panose="02020603050405020304" pitchFamily="18" charset="0"/>
                <a:ea typeface="Times New Roman" panose="02020603050405020304" pitchFamily="18" charset="0"/>
                <a:cs typeface="+mj-cs"/>
              </a:rPr>
              <a:t>High-Context versus Low-Context Cultures</a:t>
            </a:r>
          </a:p>
          <a:p>
            <a:pPr indent="247650" algn="justLow" rtl="1">
              <a:spcBef>
                <a:spcPts val="600"/>
              </a:spcBef>
            </a:pPr>
            <a:r>
              <a:rPr lang="ar-EG" sz="2800" b="1" dirty="0">
                <a:latin typeface="Times New Roman" panose="02020603050405020304" pitchFamily="18" charset="0"/>
                <a:ea typeface="Times New Roman" panose="02020603050405020304" pitchFamily="18" charset="0"/>
                <a:cs typeface="+mj-cs"/>
              </a:rPr>
              <a:t>في الثقافات منخفضة السياق مثل الولايات المتحدة ومعظم دول أوروبا الشمالية يميل الأفراد أن يكونوا صريحين ومباشرين في اتصالاتهم لتلبية الاحتياجات الفردية، المبدأ التوجيهي هو تقليل هوامش سوء الفهم أو الشك ويطمح الاتصال منخفض السياق إلى الوصول مباشرة إلى هذه النقطة.</a:t>
            </a:r>
          </a:p>
          <a:p>
            <a:pPr indent="247650" algn="justLow" rtl="1">
              <a:spcBef>
                <a:spcPts val="600"/>
              </a:spcBef>
            </a:pPr>
            <a:r>
              <a:rPr lang="ar-EG" sz="2800" b="1" dirty="0">
                <a:latin typeface="Times New Roman" panose="02020603050405020304" pitchFamily="18" charset="0"/>
                <a:ea typeface="Times New Roman" panose="02020603050405020304" pitchFamily="18" charset="0"/>
                <a:cs typeface="+mj-cs"/>
              </a:rPr>
              <a:t>ويمكن أن يكون التواصل بين الأشخاص من ثقافات ذات سياق عالٍ وأخرى  ذات سياق منخفض أمراً مربكاً. </a:t>
            </a:r>
            <a:endParaRPr lang="en-US" sz="2800" b="1" dirty="0">
              <a:latin typeface="Times New Roman" panose="02020603050405020304" pitchFamily="18" charset="0"/>
              <a:ea typeface="Times New Roman" panose="02020603050405020304" pitchFamily="18" charset="0"/>
              <a:cs typeface="+mj-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9688991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62941" y="2621613"/>
            <a:ext cx="10927080" cy="2754600"/>
          </a:xfrm>
          <a:prstGeom prst="rect">
            <a:avLst/>
          </a:prstGeom>
          <a:noFill/>
        </p:spPr>
        <p:txBody>
          <a:bodyPr wrap="square" rtlCol="0">
            <a:spAutoFit/>
          </a:bodyPr>
          <a:lstStyle/>
          <a:p>
            <a:pPr lvl="0" indent="247650" algn="justLow" rtl="1">
              <a:spcBef>
                <a:spcPts val="600"/>
              </a:spcBef>
            </a:pPr>
            <a:r>
              <a:rPr lang="ar-EG"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على سبيل المثال  في التفاعلات التجارية يميل الأشخاص من ثقافات منخفضة السياق إلى الاستماع فقط إلى الكلمات المنطوقة ولا يميلون إلى إدراك لغة الجسد. نتيجة لذلك، غالباً ما يفقد الأشخاص أدلة مهمة يمكن أن تخبرهم المزيد عن المشكلة المحددة. في الثقافة مرتفعة السياق هناك العديد من العناصر السياقية التي تساعد الناس على فهم الموقف. </a:t>
            </a:r>
            <a:endParaRPr lang="ar-EG" sz="24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lvl="0" indent="247650" algn="justLow" rtl="1">
              <a:spcBef>
                <a:spcPts val="600"/>
              </a:spcBef>
            </a:pPr>
            <a:r>
              <a:rPr lang="ar-EG" sz="24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نتيجة </a:t>
            </a:r>
            <a:r>
              <a:rPr lang="ar-EG" sz="24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لذلك، يتم أخذ الكثير كأمر مسلم به، قد يكون هذا مربكاً للغاية بالنسبة لشخص لا يفهم "القواعد غير المكتوبة" للثقافة. في الثقافة ذات السياق المنخفض لا يؤخذ إلا القليل جداً كأمر مسلم به، ما يعني أن هناك حاجة لمزيد من التوضيح وأن هناك فرصة أقل لسوء الفهم بين الأفراد.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774592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96310" y="2532363"/>
            <a:ext cx="10799379" cy="2308324"/>
          </a:xfrm>
          <a:prstGeom prst="rect">
            <a:avLst/>
          </a:prstGeom>
          <a:noFill/>
        </p:spPr>
        <p:txBody>
          <a:bodyPr wrap="square" rtlCol="0">
            <a:spAutoFit/>
          </a:bodyPr>
          <a:lstStyle/>
          <a:p>
            <a:pPr lvl="0" algn="justLow" rtl="1">
              <a:spcBef>
                <a:spcPts val="600"/>
              </a:spcBef>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ويشير السياق المرتفع والمنخفض إلى كيفية توصيل الرسالة، ففي الثقافات ذات السياق العالي مثل تلك الموجودة في أمريكا اللاتينية وآسيا وأفريقيا، يحمل السياق المادي للرسالة قدراً كبيراً من الأهمية ويميل الأفراد أن يكونوا أكثر مباشرة ويتوقعون أن يقوم الشخص الذي يتواصلون معه بفك شفرة الجزء الضمني من رسالتهم. في حين أن الشخص الذي يرسل الرسالة يتوخى الحذر الشديد في صياغة الرسالة، فقد تفتقر الرسالة إلى التوجيه اللفظي الذي تتوقعه في ثقافة ذات سياق منخفض. ففي الثقافات ذات السياق العالي تعتبر لغة الجسد مهمة وأحياناً أكثر أهمية من الكلمات الفعلية المنطوقة.</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9901205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66845" y="2111385"/>
            <a:ext cx="10799379" cy="4401205"/>
          </a:xfrm>
          <a:prstGeom prst="rect">
            <a:avLst/>
          </a:prstGeom>
          <a:noFill/>
        </p:spPr>
        <p:txBody>
          <a:bodyPr wrap="square" rtlCol="0">
            <a:spAutoFit/>
          </a:bodyPr>
          <a:lstStyle/>
          <a:p>
            <a:pPr lvl="0" algn="justLow" rtl="1">
              <a:spcBef>
                <a:spcPts val="600"/>
              </a:spcBef>
            </a:pPr>
            <a:r>
              <a:rPr lang="ar-EG" sz="20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2-المساحة</a:t>
            </a:r>
            <a:r>
              <a:rPr lang="ar-EG"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p>
          <a:p>
            <a:pPr lvl="0" algn="justLow" rtl="1">
              <a:spcBef>
                <a:spcPts val="600"/>
              </a:spcBef>
            </a:pPr>
            <a:r>
              <a:rPr lang="ar-EG"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تشير إلى دراسة المساحة المادية والتي تركز على المسافة بين الأفراد أثناء تفاعلهم، وتشير المساحة إلى كل شيء بدءاً من مدى قرب الأشخاص من بعضهم البعض إلى كيفية تحديد الأشخاص لأراضيهم أو حدودهم في مكان العمل وفي أماكن أخرى. على سبيل المثال تفضل الولايات المتحدة مسافة جسدية "آمنة" وتتقلص مسافات القرب الأشخاص وتتوسع باختلاف الثقافات. على سبيل المثال اللاتينية والإسبان والفلبينيين (الذين تأثرت ثقافتهم بثلاثة قرون من الاستعمار الإسباني) يقفون قريبين إلى حد ما حتى في لقاءات العمل.</a:t>
            </a:r>
          </a:p>
          <a:p>
            <a:pPr lvl="0" algn="justLow" rtl="1">
              <a:spcBef>
                <a:spcPts val="600"/>
              </a:spcBef>
            </a:pPr>
            <a:r>
              <a:rPr lang="ar-EG" sz="20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3-الوقت</a:t>
            </a:r>
            <a:r>
              <a:rPr lang="ar-EG"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p>
          <a:p>
            <a:pPr lvl="0" algn="justLow" rtl="1">
              <a:spcBef>
                <a:spcPts val="600"/>
              </a:spcBef>
            </a:pPr>
            <a:r>
              <a:rPr lang="ar-EG"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حدد هول  مفهوم مهم للوقت يتأثر بشكل كبير بالثقافة، في الثقافات متعددة الأزمنة </a:t>
            </a:r>
            <a:r>
              <a:rPr lang="ar-EG" sz="20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يمكن </a:t>
            </a:r>
            <a:r>
              <a:rPr lang="ar-EG"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للناس القيام بعدة أشياء في نفس الوقت. بينما في الثقافات أحادية اللون أو ثقافات "المرة الواحدة" يميل الناس إلى القيام بمهمة واحدة في كل </a:t>
            </a:r>
            <a:r>
              <a:rPr lang="ar-EG" sz="20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مرة، </a:t>
            </a:r>
            <a:r>
              <a:rPr lang="ar-EG"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ويفترض التخطيط الدقيق والجدولة وهو نهج غربي مألوف يظهر في تخصصات مثل "إدارة الوقت". ويميل الأشخاص في الثقافة أحادية الوقت أيضاً إلى أن يكونوا منخفضي السياق بينما الوقت المتعدد في الثقافات متعددة الأزمنة يتم تقييم التفاعل البشري بمرور الوقت والأشياء المادية مما يؤدي إلى تقليل الاهتمام بـ"إنجاز أشياء"- يتم إنجازها بالفعل، ولكن أكثر من وقتها المفترض. </a:t>
            </a:r>
          </a:p>
          <a:p>
            <a:pPr lvl="0" algn="justLow" rtl="1">
              <a:spcBef>
                <a:spcPts val="600"/>
              </a:spcBef>
            </a:pPr>
            <a:endParaRPr lang="ar-EG"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6848392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02879" y="2324867"/>
            <a:ext cx="10799379" cy="3416320"/>
          </a:xfrm>
          <a:prstGeom prst="rect">
            <a:avLst/>
          </a:prstGeom>
          <a:noFill/>
        </p:spPr>
        <p:txBody>
          <a:bodyPr wrap="square" rtlCol="0">
            <a:spAutoFit/>
          </a:bodyPr>
          <a:lstStyle/>
          <a:p>
            <a:pPr indent="16510" algn="justLow" rtl="1"/>
            <a:r>
              <a:rPr lang="ar-EG" sz="2400" dirty="0">
                <a:latin typeface="Times New Roman" panose="02020603050405020304" pitchFamily="18" charset="0"/>
                <a:ea typeface="Times New Roman" panose="02020603050405020304" pitchFamily="18" charset="0"/>
                <a:cs typeface="Simplified Arabic" panose="02020603050405020304" pitchFamily="18" charset="-78"/>
              </a:rPr>
              <a:t>على النقيض من ذلك، في الثقافات متعددة الأزمنة، يكون الوقت لطيفاً لكن الأشخاص والعلاقات أكثر أهمية وقد يكون إنهاء مهمة أكثر أهمية أيضاً. إذا كنت في أي وقت مضى في أمريكا اللاتينية أو البحر الأبيض المتوسط أو الشرق الأوسط، فأنت تعرف كل شيء عن العيش بجداول زمنية مربحة، قد يجتمعون بشكل غير رسمي بدلا من ترتيب موعد، وفي الثقافات متعددة الأزمنة لا يعتبر الذهاب إلى اجتماع بعد الوقت المحدد إهانة.</a:t>
            </a:r>
          </a:p>
          <a:p>
            <a:pPr indent="16510" algn="justLow" rtl="1"/>
            <a:r>
              <a:rPr lang="ar-EG" sz="2400" dirty="0">
                <a:latin typeface="Times New Roman" panose="02020603050405020304" pitchFamily="18" charset="0"/>
                <a:ea typeface="Times New Roman" panose="02020603050405020304" pitchFamily="18" charset="0"/>
                <a:cs typeface="Simplified Arabic" panose="02020603050405020304" pitchFamily="18" charset="-78"/>
              </a:rPr>
              <a:t>في الثقافات متعددة الأزمنة يعتبر الأفراد العمل جزءاً من تفاعل أكبر مع المجتمع. إذا لم يكن جدول الأعمال مكتملاً، فمن غير </a:t>
            </a:r>
            <a:r>
              <a:rPr lang="ar-EG" sz="2400" dirty="0" smtClean="0">
                <a:latin typeface="Times New Roman" panose="02020603050405020304" pitchFamily="18" charset="0"/>
                <a:ea typeface="Times New Roman" panose="02020603050405020304" pitchFamily="18" charset="0"/>
                <a:cs typeface="Simplified Arabic" panose="02020603050405020304" pitchFamily="18" charset="-78"/>
              </a:rPr>
              <a:t>المرجح </a:t>
            </a:r>
            <a:r>
              <a:rPr lang="ar-EG" sz="2400" dirty="0">
                <a:latin typeface="Times New Roman" panose="02020603050405020304" pitchFamily="18" charset="0"/>
                <a:ea typeface="Times New Roman" panose="02020603050405020304" pitchFamily="18" charset="0"/>
                <a:cs typeface="Simplified Arabic" panose="02020603050405020304" pitchFamily="18" charset="-78"/>
              </a:rPr>
              <a:t>أن يقوم الأشخاص في الثقافات متعددة الثقافات بإنهاء الاجماع ببساطة، ومن المرجح أن يستمر في إنهاء العمل </a:t>
            </a:r>
            <a:r>
              <a:rPr lang="ar-EG" sz="2400" dirty="0" smtClean="0">
                <a:latin typeface="Times New Roman" panose="02020603050405020304" pitchFamily="18" charset="0"/>
                <a:ea typeface="Times New Roman" panose="02020603050405020304" pitchFamily="18" charset="0"/>
                <a:cs typeface="Simplified Arabic" panose="02020603050405020304" pitchFamily="18" charset="-78"/>
              </a:rPr>
              <a:t>المطروح </a:t>
            </a:r>
            <a:r>
              <a:rPr lang="ar-EG" sz="2400" dirty="0">
                <a:latin typeface="Times New Roman" panose="02020603050405020304" pitchFamily="18" charset="0"/>
                <a:ea typeface="Times New Roman" panose="02020603050405020304" pitchFamily="18" charset="0"/>
                <a:cs typeface="Simplified Arabic" panose="02020603050405020304" pitchFamily="18" charset="-78"/>
              </a:rPr>
              <a:t>أولئك الذين يفضلون النظام الأحادي، لأنهم قد يجدون النظام متعدد الألوان محبطاً ويصعب إدارته بشكل فعال. من ناحية أخرى، قد يستاء أولئك الذين نشأوا بحساسية متعددة الألوان من "استبداد الوقت" ويفضلون التركيز على إكمال المهام المطروحة.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3952980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66845" y="2074378"/>
            <a:ext cx="10799379" cy="2946961"/>
          </a:xfrm>
          <a:prstGeom prst="rect">
            <a:avLst/>
          </a:prstGeom>
          <a:noFill/>
        </p:spPr>
        <p:txBody>
          <a:bodyPr wrap="square" rtlCol="0">
            <a:spAutoFit/>
          </a:bodyPr>
          <a:lstStyle/>
          <a:p>
            <a:pPr indent="457200" algn="justLow" rtl="1">
              <a:spcBef>
                <a:spcPts val="600"/>
              </a:spcBef>
            </a:pPr>
            <a:r>
              <a:rPr lang="ar-EG" sz="2400" b="1" u="sng" dirty="0">
                <a:solidFill>
                  <a:schemeClr val="accent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mj-cs"/>
              </a:rPr>
              <a:t>محددات الثقافة في نموذج هول </a:t>
            </a:r>
            <a:endParaRPr lang="en-US" sz="2400" b="1" u="sng" dirty="0">
              <a:solidFill>
                <a:schemeClr val="accent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mj-cs"/>
            </a:endParaRPr>
          </a:p>
          <a:p>
            <a:pPr indent="457200" algn="justLow" rtl="1">
              <a:spcBef>
                <a:spcPts val="600"/>
              </a:spcBef>
            </a:pPr>
            <a:r>
              <a:rPr lang="ar-EG" sz="2400" b="1" dirty="0">
                <a:latin typeface="Times New Roman" panose="02020603050405020304" pitchFamily="18" charset="0"/>
                <a:ea typeface="Times New Roman" panose="02020603050405020304" pitchFamily="18" charset="0"/>
                <a:cs typeface="+mj-cs"/>
              </a:rPr>
              <a:t>هناك عوامل خارجية أخرى تشكل أيضاً الثقافة في نموذج هول وهي الأخلاق، والعقليات، والقيم، والطقوس، والمعتقدات الدينية، والقوانين، والفنون، والأفكار، والعادات، والمعتقدات، والاحتفالات، والمؤسسات الاجتماعية، والأساطير، واللغة، والهوية الفردية، والسلوكيات، على سبيل المثال لا الحصر. في حين أن هذه العوامل أقل تنظيماً ولا توفر إطاراً مقارناً، إلا أنها مفيدة في إكمال فهمنا لما يؤثر على الثقافة. عندما ننظر إلى هذه العوامل الإضافية فإننا نسعى لفهم كيف تنظر كل ثقافة وتدمج كل منها من بين هذه العوامل الإضافية فإن العامل الوحيد الأكثر أهمية </a:t>
            </a:r>
            <a:r>
              <a:rPr lang="ar-EG" sz="2400" b="1" u="sng"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mj-cs"/>
              </a:rPr>
              <a:t>هو التواصل وينقسم إلى: </a:t>
            </a:r>
            <a:endParaRPr lang="en-US" sz="2400" b="1" u="sng" dirty="0">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mj-cs"/>
            </a:endParaRPr>
          </a:p>
          <a:p>
            <a:pPr indent="457200" algn="justLow" rtl="1">
              <a:lnSpc>
                <a:spcPts val="1200"/>
              </a:lnSpc>
            </a:pPr>
            <a:r>
              <a:rPr lang="ar-EG" sz="2000" b="1" dirty="0" smtClean="0">
                <a:solidFill>
                  <a:srgbClr val="FF0000"/>
                </a:solidFill>
                <a:latin typeface="Times New Roman" panose="02020603050405020304" pitchFamily="18" charset="0"/>
                <a:ea typeface="Times New Roman" panose="02020603050405020304" pitchFamily="18" charset="0"/>
                <a:cs typeface="Simplified Arabic" panose="02020603050405020304" pitchFamily="18" charset="-78"/>
              </a:rPr>
              <a:t> </a:t>
            </a:r>
            <a:endParaRPr lang="en-US" sz="2000" dirty="0">
              <a:effectLst/>
              <a:latin typeface="Times New Roman" panose="02020603050405020304" pitchFamily="18" charset="0"/>
              <a:ea typeface="Times New Roman" panose="02020603050405020304" pitchFamily="18" charset="0"/>
              <a:cs typeface="Simplified Arabic" panose="02020603050405020304" pitchFamily="18" charset="-78"/>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7524101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2247" y="164620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26443" y="2251998"/>
            <a:ext cx="11339113" cy="3647152"/>
          </a:xfrm>
          <a:prstGeom prst="rect">
            <a:avLst/>
          </a:prstGeom>
          <a:noFill/>
        </p:spPr>
        <p:txBody>
          <a:bodyPr wrap="square" rtlCol="0">
            <a:spAutoFit/>
          </a:bodyPr>
          <a:lstStyle/>
          <a:p>
            <a:pPr lvl="0" indent="247650" algn="justLow" rtl="1">
              <a:spcBef>
                <a:spcPts val="600"/>
              </a:spcBef>
            </a:pPr>
            <a:r>
              <a:rPr lang="ar-EG" sz="28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1-</a:t>
            </a:r>
            <a:r>
              <a:rPr lang="ar-EG" sz="20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اللغة </a:t>
            </a:r>
            <a:r>
              <a:rPr lang="ar-EG"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اللفظية </a:t>
            </a:r>
            <a:r>
              <a:rPr lang="en-US"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Verbal Language</a:t>
            </a:r>
          </a:p>
          <a:p>
            <a:pPr lvl="0" indent="247650" algn="justLow" rtl="1">
              <a:spcBef>
                <a:spcPts val="600"/>
              </a:spcBef>
            </a:pPr>
            <a:r>
              <a:rPr lang="ar-EG"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اللغة هي واحدة من أكثر تعبيرات الثقافة وضوحاً كما أوضح هول، فإن فهم سياق كيفية استخدام اللغة ضروري لتفسير المعنى بدقة. بصرف النظر عن الاختلافات فغالباً ما تُبنى المفردات على الخبرات الثقافية للمستخدمين. على سبيل المثال، في حالة افتتاح شركة </a:t>
            </a:r>
            <a:r>
              <a:rPr lang="en-US"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Dunkin Donuts </a:t>
            </a:r>
            <a:r>
              <a:rPr lang="ar-EG"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الصينية أدى الالتزام بالثقافة المحلية إلى تعقيد قدرة المنظمة على إدراج اسمها بالأحرف الصينية.</a:t>
            </a:r>
          </a:p>
          <a:p>
            <a:pPr lvl="0" indent="247650" algn="justLow" rtl="1">
              <a:spcBef>
                <a:spcPts val="600"/>
              </a:spcBef>
            </a:pPr>
            <a:r>
              <a:rPr lang="ar-EG" sz="20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وبالمثل، من المثير للاهتمام ملاحظة أن المتحدثين باللغة العربية لديهم كلمة واحدة فقط للجليد وهي ثلج والتي تنطبق على الجليد والثلج والبرد وما إلى ذلك. في المقابل تحتوي لغات الإسيكمو على كلمات مختلفة لكل نوع من أنواع الثلج حتى كلمات وصفية محددة للإشارة إلى كميات الثلج. مثال آخر على كيفية تأثير اللغة على العمل هو في الاتصالات المكتوبة أو عبر البريد الإلكتروني حيث لا تستفيد من رؤية الإيماءات الجسدية أو المواقف الجسدية لشخص ما. على سبيل المثال تعتبر الهند رسمياً دولة ناطقة باللغة الإنجليزية ومع ذلك يعاني العديد من رجال الأعمال من سوء التواصل المرتبط بسوء الفهم في اللغة. </a:t>
            </a:r>
          </a:p>
          <a:p>
            <a:pPr lvl="0" indent="247650" algn="justLow" rtl="1">
              <a:spcBef>
                <a:spcPts val="600"/>
              </a:spcBef>
            </a:pPr>
            <a:endParaRPr lang="ar-EG" sz="28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7160920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81711" y="1634778"/>
            <a:ext cx="11628577" cy="462846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71500" y="2785401"/>
            <a:ext cx="11049324" cy="2816156"/>
          </a:xfrm>
          <a:prstGeom prst="rect">
            <a:avLst/>
          </a:prstGeom>
          <a:noFill/>
        </p:spPr>
        <p:txBody>
          <a:bodyPr wrap="square" rtlCol="0">
            <a:spAutoFit/>
          </a:bodyPr>
          <a:lstStyle/>
          <a:p>
            <a:pPr lvl="0" indent="247650" algn="justLow" rtl="1">
              <a:spcBef>
                <a:spcPts val="600"/>
              </a:spcBef>
              <a:defRPr/>
            </a:pP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وبالنسبة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للهنود، فإن الاستخدام الشائع والمقبول للكلمة هو أكثر بساطة ويعني "العودة إلى شخص ما". ولمعرفة كيف تؤثر اللغة على الاتصالات، حدث الموقف لمدير أمريكي أثناء التفاوض على شروط مشروع حيث أصيب بالإحباط من رسائل البريد الإلكتروني التي قالت إن المنظمة الهندية ستعود "إلى الوراء".هو اعتبر ذلك على أنه يعني عدم إحراز أي تقدم في بعض القضايا وأنهم سيعودون إلى الشروط الأصلية. ولكن الواقع، قصد الهنود ببساطة أنهم سيعودون إليه بشأن القضايا المعلقة. دلالة اختلاف الكلمة بسبب الاختلافات الثقافية يؤدي إلى أن اللغة أو الكلمات تصبح رمزاً وتحتاج إلى تفسير الكلمة والسياق.</a:t>
            </a:r>
          </a:p>
          <a:p>
            <a:pPr marL="0" marR="0" lvl="0" indent="247650" algn="justLow" defTabSz="914400" rtl="1" eaLnBrk="1" fontAlgn="auto" latinLnBrk="0" hangingPunct="1">
              <a:lnSpc>
                <a:spcPct val="100000"/>
              </a:lnSpc>
              <a:spcBef>
                <a:spcPts val="600"/>
              </a:spcBef>
              <a:spcAft>
                <a:spcPts val="0"/>
              </a:spcAft>
              <a:buClrTx/>
              <a:buSzTx/>
              <a:buFontTx/>
              <a:buNone/>
              <a:tabLst/>
              <a:defRPr/>
            </a:pPr>
            <a:endParaRPr lang="ar-EG" sz="28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2014121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257299" y="2270263"/>
            <a:ext cx="10043485" cy="3570208"/>
          </a:xfrm>
          <a:prstGeom prst="rect">
            <a:avLst/>
          </a:prstGeom>
          <a:noFill/>
        </p:spPr>
        <p:txBody>
          <a:bodyPr wrap="square" rtlCol="0">
            <a:spAutoFit/>
          </a:bodyPr>
          <a:lstStyle/>
          <a:p>
            <a:pPr indent="245110" algn="justLow" rtl="1">
              <a:spcBef>
                <a:spcPts val="600"/>
              </a:spcBef>
            </a:pPr>
            <a:r>
              <a:rPr lang="ar-EG" sz="2400" dirty="0" smtClean="0">
                <a:latin typeface="Times New Roman" panose="02020603050405020304" pitchFamily="18" charset="0"/>
                <a:ea typeface="Times New Roman" panose="02020603050405020304" pitchFamily="18" charset="0"/>
                <a:cs typeface="+mj-cs"/>
              </a:rPr>
              <a:t>2-</a:t>
            </a:r>
            <a:r>
              <a:rPr lang="ar-EG" sz="2400" b="1" dirty="0" smtClean="0">
                <a:latin typeface="Times New Roman" panose="02020603050405020304" pitchFamily="18" charset="0"/>
                <a:ea typeface="Times New Roman" panose="02020603050405020304" pitchFamily="18" charset="0"/>
                <a:cs typeface="+mj-cs"/>
              </a:rPr>
              <a:t>لغة </a:t>
            </a:r>
            <a:r>
              <a:rPr lang="ar-EG" sz="2400" b="1" dirty="0">
                <a:latin typeface="Times New Roman" panose="02020603050405020304" pitchFamily="18" charset="0"/>
                <a:ea typeface="Times New Roman" panose="02020603050405020304" pitchFamily="18" charset="0"/>
                <a:cs typeface="+mj-cs"/>
              </a:rPr>
              <a:t>الجسد </a:t>
            </a:r>
            <a:r>
              <a:rPr lang="en-US" sz="2400" b="1" dirty="0">
                <a:latin typeface="Times New Roman" panose="02020603050405020304" pitchFamily="18" charset="0"/>
                <a:ea typeface="Times New Roman" panose="02020603050405020304" pitchFamily="18" charset="0"/>
                <a:cs typeface="+mj-cs"/>
              </a:rPr>
              <a:t>Body Language</a:t>
            </a:r>
          </a:p>
          <a:p>
            <a:pPr indent="245110" algn="justLow" rtl="1">
              <a:spcBef>
                <a:spcPts val="600"/>
              </a:spcBef>
            </a:pPr>
            <a:r>
              <a:rPr lang="ar-EG" sz="2400" dirty="0">
                <a:latin typeface="Times New Roman" panose="02020603050405020304" pitchFamily="18" charset="0"/>
                <a:ea typeface="Times New Roman" panose="02020603050405020304" pitchFamily="18" charset="0"/>
                <a:cs typeface="+mj-cs"/>
              </a:rPr>
              <a:t>في الثقافات مرتفعة السياق، من الضروري فهم لغة الجسد من أجل تفسير دقيق للموقف أو التعليق أو الإيماءة. قد لا يفهم الأفراد الكلمات لكنهم بالتأكيد سيفسرون لغة الجسد وفقاً لمعاييرهم المقبولة، فمعرفة هذه التصورات ستستند إلى خبرات وتجارب ثقافتهم وليس ثقافة الآخرين.</a:t>
            </a:r>
          </a:p>
          <a:p>
            <a:pPr indent="245110" algn="justLow" rtl="1">
              <a:spcBef>
                <a:spcPts val="600"/>
              </a:spcBef>
            </a:pPr>
            <a:r>
              <a:rPr lang="ar-EG" sz="2400" dirty="0">
                <a:latin typeface="Times New Roman" panose="02020603050405020304" pitchFamily="18" charset="0"/>
                <a:ea typeface="Times New Roman" panose="02020603050405020304" pitchFamily="18" charset="0"/>
                <a:cs typeface="+mj-cs"/>
              </a:rPr>
              <a:t>ويعتبر الاتصال بالعين أيضاً جزءاً مهماً من المفردات غير المنطوقة حيث يتم تعليم الأفراد في الثقافات الغربية النظر في عيون مستمعيهم. وبالمثل، إنها طريقة يبادل المستمع الاهتمام بها. على النقيض من ذلك، في بعض الأماكن بالشرق قد يبدو النظر والتركيز مباشرة في عين شخص ما على أنه عدم احترام، لذلك قد يفسر هذا عند التفاعل مع أشخاص من ثقافات أخرى، بأن قلة التواصل البصري تعني شيء سلبي.</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6261416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7018" y="2424151"/>
            <a:ext cx="10307902" cy="2893100"/>
          </a:xfrm>
          <a:prstGeom prst="rect">
            <a:avLst/>
          </a:prstGeom>
          <a:noFill/>
        </p:spPr>
        <p:txBody>
          <a:bodyPr wrap="square" rtlCol="0">
            <a:spAutoFit/>
          </a:bodyPr>
          <a:lstStyle/>
          <a:p>
            <a:pPr lvl="0" indent="245110" algn="justLow" rtl="1">
              <a:spcBef>
                <a:spcPts val="600"/>
              </a:spcBef>
            </a:pPr>
            <a:r>
              <a:rPr lang="ar-EG" sz="2400" b="1" dirty="0" smtClean="0">
                <a:solidFill>
                  <a:prstClr val="black"/>
                </a:solidFill>
                <a:latin typeface="Times New Roman" panose="02020603050405020304" pitchFamily="18" charset="0"/>
                <a:ea typeface="Times New Roman" panose="02020603050405020304" pitchFamily="18" charset="0"/>
              </a:rPr>
              <a:t>3-التعصب </a:t>
            </a:r>
            <a:r>
              <a:rPr lang="ar-EG" sz="2400" b="1" dirty="0">
                <a:solidFill>
                  <a:prstClr val="black"/>
                </a:solidFill>
                <a:latin typeface="Times New Roman" panose="02020603050405020304" pitchFamily="18" charset="0"/>
                <a:ea typeface="Times New Roman" panose="02020603050405020304" pitchFamily="18" charset="0"/>
              </a:rPr>
              <a:t>العرقي </a:t>
            </a:r>
            <a:r>
              <a:rPr lang="en-US" sz="2400" dirty="0">
                <a:solidFill>
                  <a:prstClr val="black"/>
                </a:solidFill>
                <a:latin typeface="Times New Roman" panose="02020603050405020304" pitchFamily="18" charset="0"/>
                <a:ea typeface="Times New Roman" panose="02020603050405020304" pitchFamily="18" charset="0"/>
              </a:rPr>
              <a:t>Ethnic intolerance</a:t>
            </a:r>
          </a:p>
          <a:p>
            <a:pPr lvl="0" indent="245110" algn="justLow" rtl="1">
              <a:spcBef>
                <a:spcPts val="600"/>
              </a:spcBef>
            </a:pPr>
            <a:r>
              <a:rPr lang="ar-EG" sz="2400" dirty="0">
                <a:solidFill>
                  <a:prstClr val="black"/>
                </a:solidFill>
                <a:latin typeface="Times New Roman" panose="02020603050405020304" pitchFamily="18" charset="0"/>
                <a:ea typeface="Times New Roman" panose="02020603050405020304" pitchFamily="18" charset="0"/>
              </a:rPr>
              <a:t>التعصب العرقي هو الرأي القائل بأن ثقافة الشخص "مركزية" ويتم قياس الثقافات الأخرى في ضوء العلاقة بها. إنه أقرب إلى تفكير الشخص في أن ثقافته هي "الشمس" التي تدور حولها جميع الثقافات الأخرى. في أسوأ أشكالها، يمكن أن تخلق إحساساً زائفاً بتفوق ثقافة ما على ثقافة أخرى. </a:t>
            </a:r>
          </a:p>
          <a:p>
            <a:pPr lvl="0" indent="245110" algn="justLow" rtl="1">
              <a:spcBef>
                <a:spcPts val="600"/>
              </a:spcBef>
            </a:pPr>
            <a:r>
              <a:rPr lang="ar-EG" sz="2400" dirty="0">
                <a:solidFill>
                  <a:prstClr val="black"/>
                </a:solidFill>
                <a:latin typeface="Times New Roman" panose="02020603050405020304" pitchFamily="18" charset="0"/>
                <a:ea typeface="Times New Roman" panose="02020603050405020304" pitchFamily="18" charset="0"/>
              </a:rPr>
              <a:t>السياق والمعلومات والمعنى هي المصطلحات الأساسية لمفهوم هول، الذي يناقش فكرة عدم وجود معنى بدون مزيج من المعلومات والسياق. ونتيجة لذلك، فإن نهج التعريف الخاص بالمفهوم ضروري لإنتاج نمط أكثر قابلية للتفسير ومثير للاهتمام من الناحية النظرية</a:t>
            </a:r>
            <a:r>
              <a:rPr lang="ar-EG" sz="2400" dirty="0" smtClean="0">
                <a:solidFill>
                  <a:prstClr val="black"/>
                </a:solidFill>
                <a:latin typeface="Times New Roman" panose="02020603050405020304" pitchFamily="18" charset="0"/>
                <a:ea typeface="Times New Roman" panose="02020603050405020304" pitchFamily="18" charset="0"/>
              </a:rPr>
              <a:t>.</a:t>
            </a:r>
            <a:endParaRPr lang="en-US" sz="2400" dirty="0">
              <a:solidFill>
                <a:prstClr val="black"/>
              </a:solidFill>
              <a:latin typeface="Times New Roman" panose="02020603050405020304" pitchFamily="18" charset="0"/>
              <a:ea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9492553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marR="0" lvl="0" indent="-342900" algn="justLow" rtl="1">
              <a:spcBef>
                <a:spcPts val="600"/>
              </a:spcBef>
              <a:spcAft>
                <a:spcPts val="0"/>
              </a:spcAft>
              <a:buFont typeface="Times New Roman" panose="02020603050405020304" pitchFamily="18" charset="0"/>
              <a:buChar char="-"/>
              <a:tabLst>
                <a:tab pos="228600" algn="l"/>
              </a:tabLst>
            </a:pPr>
            <a:r>
              <a:rPr lang="ar-EG" b="1">
                <a:latin typeface="Times New Roman" panose="02020603050405020304" pitchFamily="18" charset="0"/>
                <a:ea typeface="Times New Roman" panose="02020603050405020304" pitchFamily="18" charset="0"/>
                <a:cs typeface="Simplified Arabic" panose="02020603050405020304" pitchFamily="18" charset="-78"/>
              </a:rPr>
              <a:t>المرحلة الثانية: بناء الانطباع</a:t>
            </a:r>
            <a:endParaRPr lang="en-US" sz="1400">
              <a:latin typeface="Times New Roman" panose="02020603050405020304" pitchFamily="18" charset="0"/>
              <a:ea typeface="Times New Roman" panose="02020603050405020304" pitchFamily="18" charset="0"/>
              <a:cs typeface="Simplified Arabic" panose="02020603050405020304" pitchFamily="18" charset="-78"/>
            </a:endParaRPr>
          </a:p>
          <a:p>
            <a:pPr indent="245110" algn="justLow" rtl="1">
              <a:spcBef>
                <a:spcPts val="600"/>
              </a:spcBef>
            </a:pPr>
            <a:r>
              <a:rPr lang="ar-EG">
                <a:latin typeface="Times New Roman" panose="02020603050405020304" pitchFamily="18" charset="0"/>
                <a:ea typeface="Times New Roman" panose="02020603050405020304" pitchFamily="18" charset="0"/>
                <a:cs typeface="Simplified Arabic" panose="02020603050405020304" pitchFamily="18" charset="-78"/>
              </a:rPr>
              <a:t>وتنطوي على حاجة متزايدة لتقليل التنافر فيقوم مقدمو الخدمة بتعديل وزيادة الميزات وفقاً لاحتياجات المشاركين، وهنا يميل عدد المشاركين إلى الزيادة بسرعة أكبر مما كان عليه في المرحلة السابقة، وكذلك  ينمو معدل المشاهدين، ويحاول مقدمو الخدمة مساعدة المستخدمين في التعبير عن أنفسهم بطريقة ملائمة، وتعزيز مناقشة الموضوعات حول المنتجات من أجل المزيد من الحوار، أو حتى لإنشاء جمهور زائف ينشر آراء مؤيدة أو معارضة. </a:t>
            </a:r>
            <a:endParaRPr lang="en-US" sz="1400">
              <a:latin typeface="Times New Roman" panose="02020603050405020304" pitchFamily="18" charset="0"/>
              <a:ea typeface="Times New Roman" panose="02020603050405020304" pitchFamily="18" charset="0"/>
            </a:endParaRPr>
          </a:p>
          <a:p>
            <a:pPr indent="245110" algn="justLow" rtl="1">
              <a:spcBef>
                <a:spcPts val="600"/>
              </a:spcBef>
            </a:pPr>
            <a:r>
              <a:rPr lang="ar-EG">
                <a:latin typeface="Times New Roman" panose="02020603050405020304" pitchFamily="18" charset="0"/>
                <a:ea typeface="Times New Roman" panose="02020603050405020304" pitchFamily="18" charset="0"/>
                <a:cs typeface="Simplified Arabic" panose="02020603050405020304" pitchFamily="18" charset="-78"/>
              </a:rPr>
              <a:t>في هذه المرحلة أدوار الفاعلين والجمهور تكون قابلة للتبادل، فالتغذية الراجعة قد تكون بمزيد من التعليقات ليس فقط عن المنتج ولكن في المجال الخاص به، أي ليس فقط بناء انطباع معين عن تناول الطعام ولكن يمكن إضافة بناء انطباع عن المطعم بنشر تعليقات مؤيدة ومناقشة موضوعات متعلقة بالبيئة والطهاة وجودة الطعام والمأكولات، وهنا يتم توسيع الصدى بوجه عام عن المنظمة.</a:t>
            </a:r>
            <a:endParaRPr lang="en-US" sz="1400">
              <a:effectLst/>
              <a:latin typeface="Times New Roman" panose="02020603050405020304" pitchFamily="18" charset="0"/>
              <a:ea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69731" y="2762595"/>
            <a:ext cx="10452538" cy="2446824"/>
          </a:xfrm>
          <a:prstGeom prst="rect">
            <a:avLst/>
          </a:prstGeom>
          <a:noFill/>
        </p:spPr>
        <p:txBody>
          <a:bodyPr wrap="square" rtlCol="0">
            <a:spAutoFit/>
          </a:bodyPr>
          <a:lstStyle/>
          <a:p>
            <a:pPr marL="342900" marR="0" lvl="0" indent="-342900" algn="just" rtl="1">
              <a:spcBef>
                <a:spcPts val="600"/>
              </a:spcBef>
              <a:spcAft>
                <a:spcPts val="0"/>
              </a:spcAft>
              <a:buFont typeface="Times New Roman" panose="02020603050405020304" pitchFamily="18" charset="0"/>
              <a:buChar char="-"/>
              <a:tabLst>
                <a:tab pos="228600" algn="l"/>
              </a:tabLst>
            </a:pPr>
            <a:r>
              <a:rPr lang="ar-EG" sz="2400" dirty="0">
                <a:latin typeface="Times New Roman" panose="02020603050405020304" pitchFamily="18" charset="0"/>
                <a:ea typeface="Times New Roman" panose="02020603050405020304" pitchFamily="18" charset="0"/>
                <a:cs typeface="+mj-cs"/>
              </a:rPr>
              <a:t> </a:t>
            </a:r>
            <a:r>
              <a:rPr lang="ar-EG" sz="2400" dirty="0" smtClean="0">
                <a:latin typeface="Times New Roman" panose="02020603050405020304" pitchFamily="18" charset="0"/>
                <a:ea typeface="Times New Roman" panose="02020603050405020304" pitchFamily="18" charset="0"/>
                <a:cs typeface="+mj-cs"/>
              </a:rPr>
              <a:t>ويقر </a:t>
            </a:r>
            <a:r>
              <a:rPr lang="ar-EG" sz="2400" b="1" dirty="0" smtClean="0">
                <a:latin typeface="Times New Roman" panose="02020603050405020304" pitchFamily="18" charset="0"/>
                <a:ea typeface="Times New Roman" panose="02020603050405020304" pitchFamily="18" charset="0"/>
                <a:cs typeface="+mj-cs"/>
              </a:rPr>
              <a:t>الباحث </a:t>
            </a:r>
            <a:r>
              <a:rPr lang="ar-EG" sz="2400" b="1" dirty="0">
                <a:latin typeface="Times New Roman" panose="02020603050405020304" pitchFamily="18" charset="0"/>
                <a:ea typeface="Times New Roman" panose="02020603050405020304" pitchFamily="18" charset="0"/>
                <a:cs typeface="+mj-cs"/>
              </a:rPr>
              <a:t>هول </a:t>
            </a:r>
            <a:r>
              <a:rPr lang="ar-EG" sz="2400" dirty="0">
                <a:latin typeface="Times New Roman" panose="02020603050405020304" pitchFamily="18" charset="0"/>
                <a:ea typeface="Times New Roman" panose="02020603050405020304" pitchFamily="18" charset="0"/>
                <a:cs typeface="+mj-cs"/>
              </a:rPr>
              <a:t>بأهمية تحديد المصطلحات الأساسية مثل السياق والذي يكون دائماً مهماً وصعباً في كثير من الأحيان، لتقديم مفهوم واضح يتم فيه تضمين السياق مع المعلومات لخلق المعنى. ويجب عدم الخلط بين المعلومات والمعنى حيث ثم يعتبر المعنى نتيجة لتوليف السياق والمعلومات ومفهوم المعنى له جانب شخصي يتجاوز فكرة معالجة المعلومات وبالتالي، يمكن فهم المعنى على أنه نتيجة لمجموعة معرفية من السياق والمعلومات. </a:t>
            </a:r>
          </a:p>
          <a:p>
            <a:pPr marL="342900" marR="0" lvl="0" indent="-342900" algn="r" rtl="1">
              <a:spcBef>
                <a:spcPts val="600"/>
              </a:spcBef>
              <a:spcAft>
                <a:spcPts val="0"/>
              </a:spcAft>
              <a:buFont typeface="Times New Roman" panose="02020603050405020304" pitchFamily="18" charset="0"/>
              <a:buChar char="-"/>
              <a:tabLst>
                <a:tab pos="228600" algn="l"/>
              </a:tabLst>
            </a:pPr>
            <a:endParaRPr lang="en-US" sz="2800" dirty="0">
              <a:effectLst/>
              <a:latin typeface="Times New Roman" panose="02020603050405020304" pitchFamily="18" charset="0"/>
              <a:ea typeface="Times New Roman" panose="02020603050405020304" pitchFamily="18" charset="0"/>
              <a:cs typeface="+mj-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94098667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02100" y="2281039"/>
            <a:ext cx="10443079" cy="2015936"/>
          </a:xfrm>
          <a:prstGeom prst="rect">
            <a:avLst/>
          </a:prstGeom>
          <a:noFill/>
        </p:spPr>
        <p:txBody>
          <a:bodyPr wrap="square" rtlCol="0">
            <a:spAutoFit/>
          </a:bodyPr>
          <a:lstStyle/>
          <a:p>
            <a:pPr marR="0" lvl="0" algn="justLow" rtl="1">
              <a:spcBef>
                <a:spcPts val="600"/>
              </a:spcBef>
              <a:spcAft>
                <a:spcPts val="0"/>
              </a:spcAft>
              <a:tabLst>
                <a:tab pos="63500" algn="l"/>
              </a:tabLst>
            </a:pPr>
            <a:r>
              <a:rPr lang="en-US" sz="2400" dirty="0" err="1" smtClean="0">
                <a:solidFill>
                  <a:prstClr val="black"/>
                </a:solidFill>
                <a:cs typeface="+mj-cs"/>
              </a:rPr>
              <a:t>Trompenaars</a:t>
            </a:r>
            <a:r>
              <a:rPr lang="en-US" sz="2400" dirty="0" smtClean="0">
                <a:solidFill>
                  <a:prstClr val="black"/>
                </a:solidFill>
                <a:cs typeface="+mj-cs"/>
              </a:rPr>
              <a:t> </a:t>
            </a:r>
            <a:r>
              <a:rPr lang="en-US" sz="2400" dirty="0">
                <a:solidFill>
                  <a:prstClr val="black"/>
                </a:solidFill>
                <a:cs typeface="+mj-cs"/>
              </a:rPr>
              <a:t>and Turner's Model of National Culture Differences </a:t>
            </a:r>
          </a:p>
          <a:p>
            <a:pPr marR="0" lvl="0" algn="justLow" rtl="1">
              <a:spcBef>
                <a:spcPts val="600"/>
              </a:spcBef>
              <a:spcAft>
                <a:spcPts val="0"/>
              </a:spcAft>
              <a:tabLst>
                <a:tab pos="63500" algn="l"/>
              </a:tabLst>
            </a:pPr>
            <a:r>
              <a:rPr lang="ar-EG" sz="2400" dirty="0">
                <a:solidFill>
                  <a:prstClr val="black"/>
                </a:solidFill>
                <a:cs typeface="+mj-cs"/>
              </a:rPr>
              <a:t>استند نموذج ترومبينارس وهامبدن-تورنر (1997) إلى استطلاع شمل أكثر من 8500 مدير في شركة شل في 43 دولة، وكان يهدف إلى تحديد القيم الثقافية والعلاقات الشخصية عبر الثقافات، ونتيجة لذلك تم تحديد 7 أبعاد ثقافية، تعكس </a:t>
            </a:r>
            <a:r>
              <a:rPr lang="ar-EG" sz="2400" b="1" dirty="0">
                <a:solidFill>
                  <a:schemeClr val="accent1"/>
                </a:solidFill>
                <a:effectLst>
                  <a:outerShdw blurRad="38100" dist="38100" dir="2700000" algn="tl">
                    <a:srgbClr val="000000">
                      <a:alpha val="43137"/>
                    </a:srgbClr>
                  </a:outerShdw>
                </a:effectLst>
                <a:cs typeface="+mj-cs"/>
              </a:rPr>
              <a:t>الأبعاد الخمسة الأولى </a:t>
            </a:r>
            <a:r>
              <a:rPr lang="ar-EG" sz="2400" dirty="0">
                <a:solidFill>
                  <a:schemeClr val="accent1"/>
                </a:solidFill>
                <a:cs typeface="+mj-cs"/>
              </a:rPr>
              <a:t>العلاقات المختلفة بين الأفراد</a:t>
            </a:r>
            <a:r>
              <a:rPr lang="ar-EG" sz="2400" dirty="0">
                <a:solidFill>
                  <a:prstClr val="black"/>
                </a:solidFill>
                <a:cs typeface="+mj-cs"/>
              </a:rPr>
              <a:t>، </a:t>
            </a:r>
            <a:r>
              <a:rPr lang="ar-EG" sz="2400" b="1" dirty="0">
                <a:solidFill>
                  <a:schemeClr val="accent1"/>
                </a:solidFill>
                <a:effectLst>
                  <a:outerShdw blurRad="38100" dist="38100" dir="2700000" algn="tl">
                    <a:srgbClr val="000000">
                      <a:alpha val="43137"/>
                    </a:srgbClr>
                  </a:outerShdw>
                </a:effectLst>
                <a:cs typeface="+mj-cs"/>
              </a:rPr>
              <a:t>والبعد السادس </a:t>
            </a:r>
            <a:r>
              <a:rPr lang="ar-EG" sz="2400" dirty="0">
                <a:solidFill>
                  <a:prstClr val="black"/>
                </a:solidFill>
                <a:cs typeface="+mj-cs"/>
              </a:rPr>
              <a:t>فيتناول العلاقة بين الأفراد والزمن، </a:t>
            </a:r>
            <a:r>
              <a:rPr lang="ar-EG" sz="2400" dirty="0">
                <a:solidFill>
                  <a:schemeClr val="accent1"/>
                </a:solidFill>
                <a:cs typeface="+mj-cs"/>
              </a:rPr>
              <a:t>أما السابع فيركز على علاقة المجتمع بالبيئة</a:t>
            </a:r>
            <a:r>
              <a:rPr lang="ar-EG" sz="2400" dirty="0" smtClean="0">
                <a:solidFill>
                  <a:prstClr val="black"/>
                </a:solidFill>
                <a:cs typeface="+mj-cs"/>
              </a:rPr>
              <a:t>.</a:t>
            </a:r>
            <a:endParaRPr lang="ar-EG" sz="2400" dirty="0">
              <a:solidFill>
                <a:prstClr val="black"/>
              </a:solidFill>
              <a:cs typeface="+mj-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Rectangle 2"/>
          <p:cNvSpPr/>
          <p:nvPr/>
        </p:nvSpPr>
        <p:spPr>
          <a:xfrm>
            <a:off x="765963" y="1079838"/>
            <a:ext cx="5713424" cy="461665"/>
          </a:xfrm>
          <a:prstGeom prst="rect">
            <a:avLst/>
          </a:prstGeom>
        </p:spPr>
        <p:txBody>
          <a:bodyPr wrap="none">
            <a:spAutoFit/>
          </a:bodyPr>
          <a:lstStyle/>
          <a:p>
            <a:pPr marR="0" lvl="0" algn="justLow" rtl="1">
              <a:spcBef>
                <a:spcPts val="600"/>
              </a:spcBef>
              <a:spcAft>
                <a:spcPts val="0"/>
              </a:spcAft>
              <a:tabLst>
                <a:tab pos="63500" algn="l"/>
              </a:tabLst>
            </a:pPr>
            <a:r>
              <a:rPr lang="ar-EG" sz="2400" b="1" u="sng" dirty="0" smtClean="0">
                <a:solidFill>
                  <a:schemeClr val="bg1"/>
                </a:solidFill>
                <a:effectLst>
                  <a:outerShdw blurRad="38100" dist="38100" dir="2700000" algn="tl">
                    <a:srgbClr val="000000">
                      <a:alpha val="43137"/>
                    </a:srgbClr>
                  </a:outerShdw>
                </a:effectLst>
                <a:cs typeface="+mj-cs"/>
              </a:rPr>
              <a:t>نموذج </a:t>
            </a:r>
            <a:r>
              <a:rPr lang="ar-EG" sz="2400" b="1" u="sng" dirty="0">
                <a:solidFill>
                  <a:schemeClr val="bg1"/>
                </a:solidFill>
                <a:effectLst>
                  <a:outerShdw blurRad="38100" dist="38100" dir="2700000" algn="tl">
                    <a:srgbClr val="000000">
                      <a:alpha val="43137"/>
                    </a:srgbClr>
                  </a:outerShdw>
                </a:effectLst>
                <a:cs typeface="+mj-cs"/>
              </a:rPr>
              <a:t>الاختلافات الثقافية الوطنية (ترومبينارس وتيرنر)</a:t>
            </a:r>
          </a:p>
        </p:txBody>
      </p:sp>
    </p:spTree>
    <p:extLst>
      <p:ext uri="{BB962C8B-B14F-4D97-AF65-F5344CB8AC3E}">
        <p14:creationId xmlns:p14="http://schemas.microsoft.com/office/powerpoint/2010/main" val="1871641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1720510"/>
            <a:ext cx="10812719" cy="4662815"/>
          </a:xfrm>
          <a:prstGeom prst="rect">
            <a:avLst/>
          </a:prstGeom>
          <a:solidFill>
            <a:schemeClr val="bg1"/>
          </a:solidFill>
        </p:spPr>
        <p:txBody>
          <a:bodyPr wrap="square" rtlCol="0">
            <a:spAutoFit/>
          </a:bodyPr>
          <a:lstStyle/>
          <a:p>
            <a:pPr indent="459740" algn="justLow" rtl="1">
              <a:spcBef>
                <a:spcPts val="600"/>
              </a:spcBef>
            </a:pPr>
            <a:r>
              <a:rPr lang="ar-EG" sz="2000" b="1" u="sng" dirty="0">
                <a:solidFill>
                  <a:schemeClr val="accent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mj-cs"/>
              </a:rPr>
              <a:t>البعد الأول: </a:t>
            </a:r>
            <a:r>
              <a:rPr lang="ar-EG" sz="2000" dirty="0">
                <a:latin typeface="Times New Roman" panose="02020603050405020304" pitchFamily="18" charset="0"/>
                <a:ea typeface="Times New Roman" panose="02020603050405020304" pitchFamily="18" charset="0"/>
                <a:cs typeface="+mj-cs"/>
              </a:rPr>
              <a:t>تنقسم الثقافات إلى ثقافات ذات شمولية عالية تعارض الثقافات ذات الخصوصية العالية. </a:t>
            </a:r>
            <a:endParaRPr lang="ar-EG" sz="2000" dirty="0" smtClean="0">
              <a:latin typeface="Times New Roman" panose="02020603050405020304" pitchFamily="18" charset="0"/>
              <a:ea typeface="Times New Roman" panose="02020603050405020304" pitchFamily="18" charset="0"/>
              <a:cs typeface="+mj-cs"/>
            </a:endParaRPr>
          </a:p>
          <a:p>
            <a:pPr indent="459740" algn="justLow" rtl="1">
              <a:spcBef>
                <a:spcPts val="600"/>
              </a:spcBef>
            </a:pPr>
            <a:r>
              <a:rPr lang="ar-EG" sz="2000" dirty="0">
                <a:latin typeface="Times New Roman" panose="02020603050405020304" pitchFamily="18" charset="0"/>
                <a:ea typeface="Times New Roman" panose="02020603050405020304" pitchFamily="18" charset="0"/>
                <a:cs typeface="+mj-cs"/>
              </a:rPr>
              <a:t>و</a:t>
            </a:r>
            <a:r>
              <a:rPr lang="ar-EG" sz="2000" dirty="0" smtClean="0">
                <a:latin typeface="Times New Roman" panose="02020603050405020304" pitchFamily="18" charset="0"/>
                <a:ea typeface="Times New Roman" panose="02020603050405020304" pitchFamily="18" charset="0"/>
                <a:cs typeface="+mj-cs"/>
              </a:rPr>
              <a:t>تفترض </a:t>
            </a:r>
            <a:r>
              <a:rPr lang="ar-EG" sz="2000" dirty="0">
                <a:latin typeface="Times New Roman" panose="02020603050405020304" pitchFamily="18" charset="0"/>
                <a:ea typeface="Times New Roman" panose="02020603050405020304" pitchFamily="18" charset="0"/>
                <a:cs typeface="+mj-cs"/>
              </a:rPr>
              <a:t>النظرية أن المجتمع يؤمن بضرورة تطبيق الأفكار والممارسات على كل مجال اجتماعي دون تعديل، بينما تتبنى الخصوصية وجهة النظر القائلة بأن الممارسات والأفكار تخضع لظروف معينة ويجب تغييرها وفقاً لها. </a:t>
            </a:r>
          </a:p>
          <a:p>
            <a:pPr indent="459740" algn="justLow" rtl="1">
              <a:spcBef>
                <a:spcPts val="600"/>
              </a:spcBef>
            </a:pPr>
            <a:r>
              <a:rPr lang="ar-EG" sz="2000" b="1" u="sng" dirty="0" smtClean="0">
                <a:solidFill>
                  <a:schemeClr val="accent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mj-cs"/>
              </a:rPr>
              <a:t>البعد الثاني </a:t>
            </a:r>
            <a:r>
              <a:rPr lang="ar-EG" sz="2000" dirty="0" smtClean="0">
                <a:latin typeface="Times New Roman" panose="02020603050405020304" pitchFamily="18" charset="0"/>
                <a:ea typeface="Times New Roman" panose="02020603050405020304" pitchFamily="18" charset="0"/>
                <a:cs typeface="+mj-cs"/>
              </a:rPr>
              <a:t>:الفردية </a:t>
            </a:r>
            <a:r>
              <a:rPr lang="ar-EG" sz="2000" dirty="0">
                <a:latin typeface="Times New Roman" panose="02020603050405020304" pitchFamily="18" charset="0"/>
                <a:ea typeface="Times New Roman" panose="02020603050405020304" pitchFamily="18" charset="0"/>
                <a:cs typeface="+mj-cs"/>
              </a:rPr>
              <a:t>مقابل الجماعية، وتفترض الفردية التركيز على الإنجاز الفردي والاستقلال بينما تهتم الجماعية بإنجاز المجموعة والرفاهية العامة</a:t>
            </a:r>
            <a:r>
              <a:rPr lang="ar-EG" sz="2000" dirty="0" smtClean="0">
                <a:latin typeface="Times New Roman" panose="02020603050405020304" pitchFamily="18" charset="0"/>
                <a:ea typeface="Times New Roman" panose="02020603050405020304" pitchFamily="18" charset="0"/>
                <a:cs typeface="+mj-cs"/>
              </a:rPr>
              <a:t>.</a:t>
            </a:r>
          </a:p>
          <a:p>
            <a:pPr indent="459740" algn="justLow" rtl="1">
              <a:spcBef>
                <a:spcPts val="600"/>
              </a:spcBef>
            </a:pPr>
            <a:r>
              <a:rPr lang="ar-EG" sz="2000" dirty="0" smtClean="0">
                <a:latin typeface="Times New Roman" panose="02020603050405020304" pitchFamily="18" charset="0"/>
                <a:ea typeface="Times New Roman" panose="02020603050405020304" pitchFamily="18" charset="0"/>
                <a:cs typeface="+mj-cs"/>
              </a:rPr>
              <a:t> </a:t>
            </a:r>
            <a:r>
              <a:rPr lang="ar-EG" sz="2000" b="1" u="sng" dirty="0">
                <a:solidFill>
                  <a:schemeClr val="accent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mj-cs"/>
              </a:rPr>
              <a:t>البعد الثالث</a:t>
            </a:r>
            <a:r>
              <a:rPr lang="ar-EG" sz="2000" dirty="0">
                <a:latin typeface="Times New Roman" panose="02020603050405020304" pitchFamily="18" charset="0"/>
                <a:ea typeface="Times New Roman" panose="02020603050405020304" pitchFamily="18" charset="0"/>
                <a:cs typeface="+mj-cs"/>
              </a:rPr>
              <a:t>: يتعلق بمدى تصنيف الأدوار الاجتماعية للأفراد أو </a:t>
            </a:r>
            <a:r>
              <a:rPr lang="ar-EG" sz="2000" dirty="0" smtClean="0">
                <a:latin typeface="Times New Roman" panose="02020603050405020304" pitchFamily="18" charset="0"/>
                <a:ea typeface="Times New Roman" panose="02020603050405020304" pitchFamily="18" charset="0"/>
                <a:cs typeface="+mj-cs"/>
              </a:rPr>
              <a:t>دمجها ، ففي </a:t>
            </a:r>
            <a:r>
              <a:rPr lang="ar-EG" sz="2000" dirty="0">
                <a:latin typeface="Times New Roman" panose="02020603050405020304" pitchFamily="18" charset="0"/>
                <a:ea typeface="Times New Roman" panose="02020603050405020304" pitchFamily="18" charset="0"/>
                <a:cs typeface="+mj-cs"/>
              </a:rPr>
              <a:t>ثقافات معينة يتم ملاحظة فصل واضح بين الأدوار المختلفة للشخص بينما تتميز بعض الثقافات المنتشرة بتكامل الأدوار المختلفة </a:t>
            </a:r>
            <a:r>
              <a:rPr lang="ar-EG" sz="2000" dirty="0" smtClean="0">
                <a:latin typeface="Times New Roman" panose="02020603050405020304" pitchFamily="18" charset="0"/>
                <a:ea typeface="Times New Roman" panose="02020603050405020304" pitchFamily="18" charset="0"/>
                <a:cs typeface="+mj-cs"/>
              </a:rPr>
              <a:t>للشخص،  </a:t>
            </a:r>
            <a:r>
              <a:rPr lang="ar-EG" sz="2000" dirty="0">
                <a:latin typeface="Times New Roman" panose="02020603050405020304" pitchFamily="18" charset="0"/>
                <a:ea typeface="Times New Roman" panose="02020603050405020304" pitchFamily="18" charset="0"/>
                <a:cs typeface="+mj-cs"/>
              </a:rPr>
              <a:t>ويرتبط هذا البعد ارتباطاً وثيقاً </a:t>
            </a:r>
            <a:r>
              <a:rPr lang="ar-EG" sz="2000" dirty="0">
                <a:solidFill>
                  <a:schemeClr val="accent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mj-cs"/>
              </a:rPr>
              <a:t>بمفهوم هول </a:t>
            </a:r>
            <a:r>
              <a:rPr lang="ar-EG" sz="2000" dirty="0">
                <a:latin typeface="Times New Roman" panose="02020603050405020304" pitchFamily="18" charset="0"/>
                <a:ea typeface="Times New Roman" panose="02020603050405020304" pitchFamily="18" charset="0"/>
                <a:cs typeface="+mj-cs"/>
              </a:rPr>
              <a:t>عن الثقافات، كما تسمح ثقافات معينة بمساحة عامة أوسع ومساحة خاصة صغيرة للفرد، بينما في الثقافات المنتشرة يتساوى الفضاء العام والمساحة الخاصة. </a:t>
            </a:r>
          </a:p>
          <a:p>
            <a:pPr indent="459740" algn="justLow" rtl="1">
              <a:spcBef>
                <a:spcPts val="600"/>
              </a:spcBef>
            </a:pPr>
            <a:r>
              <a:rPr lang="ar-EG" sz="2000" b="1" u="sng" dirty="0">
                <a:solidFill>
                  <a:schemeClr val="accent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mj-cs"/>
              </a:rPr>
              <a:t>البعد الرابع</a:t>
            </a:r>
            <a:r>
              <a:rPr lang="ar-EG" sz="2000" dirty="0">
                <a:latin typeface="Times New Roman" panose="02020603050405020304" pitchFamily="18" charset="0"/>
                <a:ea typeface="Times New Roman" panose="02020603050405020304" pitchFamily="18" charset="0"/>
                <a:cs typeface="+mj-cs"/>
              </a:rPr>
              <a:t>: الإنجاز مقابل ثقافات الإسناد، ويتعلق الأمر بكيفية اكتساب الأفراد للمكانة الاجتماعية والاحترام في ثقافاتهم. ففي ثقافات الإنجاز احترام الفرد بناء على إنجازاته المكتسبة بينما في ثقافات الإسناد يعتمد الاحترام والوضع الاجتماعي على الحالة المعطاة أو الموروثة.</a:t>
            </a:r>
          </a:p>
          <a:p>
            <a:pPr indent="459740" algn="justLow" rtl="1">
              <a:spcBef>
                <a:spcPts val="600"/>
              </a:spcBef>
            </a:pPr>
            <a:endParaRPr lang="ar-EG" sz="3200" dirty="0" smtClean="0">
              <a:latin typeface="Times New Roman" panose="02020603050405020304" pitchFamily="18" charset="0"/>
              <a:ea typeface="Times New Roman" panose="02020603050405020304" pitchFamily="18" charset="0"/>
              <a:cs typeface="+mj-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2370225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37270" y="18131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81080" y="2403425"/>
            <a:ext cx="10629840" cy="3468642"/>
          </a:xfrm>
          <a:prstGeom prst="rect">
            <a:avLst/>
          </a:prstGeom>
          <a:noFill/>
        </p:spPr>
        <p:txBody>
          <a:bodyPr wrap="square" rtlCol="0">
            <a:spAutoFit/>
          </a:bodyPr>
          <a:lstStyle/>
          <a:p>
            <a:pPr marL="228600" lvl="0" indent="-228600" algn="just" rtl="1">
              <a:lnSpc>
                <a:spcPct val="90000"/>
              </a:lnSpc>
              <a:spcBef>
                <a:spcPts val="1000"/>
              </a:spcBef>
              <a:buFont typeface="Arial" panose="020B0604020202020204" pitchFamily="34" charset="0"/>
              <a:buChar char="•"/>
            </a:pPr>
            <a:r>
              <a:rPr lang="ar-EG" sz="2000" b="1" u="sng" dirty="0">
                <a:solidFill>
                  <a:schemeClr val="accent1"/>
                </a:solidFill>
                <a:effectLst>
                  <a:outerShdw blurRad="38100" dist="38100" dir="2700000" algn="tl">
                    <a:srgbClr val="000000">
                      <a:alpha val="43137"/>
                    </a:srgbClr>
                  </a:outerShdw>
                </a:effectLst>
                <a:cs typeface="+mj-cs"/>
              </a:rPr>
              <a:t>البعد الخامس: </a:t>
            </a:r>
            <a:r>
              <a:rPr lang="ar-EG" sz="2000" dirty="0">
                <a:cs typeface="+mj-cs"/>
              </a:rPr>
              <a:t>يتعلق بمدى شعور الأفراد بالحرية في التعبير عن مشاعرهم في الأماكن العامة. ووفقاً لهذا البعد تنقسم الثقافات إلى محايدة وعاطفية. فالأفراد في الثقافات المحايدة يتجنبون إظهار المشاعر في الأماكن العامة، بينما في الثقافات العاطفية يظهرون عواطفهم علانية وغالباً ما يبتسمون ويضحكون ويتحدثون بصوت عالٍ في الأماكن العامة.</a:t>
            </a:r>
          </a:p>
          <a:p>
            <a:pPr marL="228600" lvl="0" indent="-228600" algn="just" rtl="1">
              <a:lnSpc>
                <a:spcPct val="90000"/>
              </a:lnSpc>
              <a:spcBef>
                <a:spcPts val="1000"/>
              </a:spcBef>
              <a:buFont typeface="Arial" panose="020B0604020202020204" pitchFamily="34" charset="0"/>
              <a:buChar char="•"/>
            </a:pPr>
            <a:r>
              <a:rPr lang="ar-EG" sz="2000" b="1" u="sng" dirty="0">
                <a:solidFill>
                  <a:schemeClr val="accent1"/>
                </a:solidFill>
                <a:effectLst>
                  <a:outerShdw blurRad="38100" dist="38100" dir="2700000" algn="tl">
                    <a:srgbClr val="000000">
                      <a:alpha val="43137"/>
                    </a:srgbClr>
                  </a:outerShdw>
                </a:effectLst>
                <a:cs typeface="+mj-cs"/>
              </a:rPr>
              <a:t>البعد السادس: </a:t>
            </a:r>
            <a:r>
              <a:rPr lang="ar-EG" sz="2000" dirty="0">
                <a:cs typeface="+mj-cs"/>
              </a:rPr>
              <a:t>يتعلق بالتوجه الزمني وبشكل أكثر دقة بإدارة الوقت، تنقسم الثقافات إلى مجموعتين: الماضي والحاضر مقابل المستقبل. إذ تميل الثقافات السابقة والحالية إلى التركيز على الانتصارات الماضية والمجد، بينما تركز الثقافات المستقبلية على الحاضر والتخطيط من أجل تحقيق النتائج المستقبلية</a:t>
            </a:r>
            <a:r>
              <a:rPr lang="ar-EG" sz="2800" dirty="0" smtClean="0">
                <a:cs typeface="+mj-cs"/>
              </a:rPr>
              <a:t>.</a:t>
            </a:r>
          </a:p>
          <a:p>
            <a:pPr marL="228600" lvl="0" indent="-228600" algn="just" rtl="1">
              <a:lnSpc>
                <a:spcPct val="90000"/>
              </a:lnSpc>
              <a:spcBef>
                <a:spcPts val="1000"/>
              </a:spcBef>
              <a:buFont typeface="Arial" panose="020B0604020202020204" pitchFamily="34" charset="0"/>
              <a:buChar char="•"/>
            </a:pPr>
            <a:r>
              <a:rPr lang="ar-EG" sz="2000" b="1" u="sng" dirty="0">
                <a:solidFill>
                  <a:schemeClr val="accent1"/>
                </a:solidFill>
                <a:effectLst>
                  <a:outerShdw blurRad="38100" dist="38100" dir="2700000" algn="tl">
                    <a:srgbClr val="000000">
                      <a:alpha val="43137"/>
                    </a:srgbClr>
                  </a:outerShdw>
                </a:effectLst>
                <a:cs typeface="+mj-cs"/>
              </a:rPr>
              <a:t>البعد السابع: </a:t>
            </a:r>
            <a:r>
              <a:rPr lang="ar-EG" sz="2000" dirty="0">
                <a:cs typeface="+mj-cs"/>
              </a:rPr>
              <a:t>يتعلق بعلاقة الإنسان والبيئة، وتنقسم الثقافات إلى مجموعتين: داخلي وموجه وخارجي موجه. وتميل الثقافات الموجهة داخلياً إلى التحكم في البيئة بينما تفضل الثقافات الخارجية الموجهة عدم التدخل في البيئة والعيش في وئام معها. ويرتبط هذا البعد الأخير تقريباً بشكل كامل مع إتقان المعارضة لشوارتز مقابل ثقافات الانسجام. </a:t>
            </a:r>
          </a:p>
          <a:p>
            <a:pPr lvl="0" algn="just" rtl="1">
              <a:lnSpc>
                <a:spcPct val="90000"/>
              </a:lnSpc>
              <a:spcBef>
                <a:spcPts val="1000"/>
              </a:spcBef>
            </a:pPr>
            <a:endParaRPr lang="ar-EG" sz="2800" dirty="0">
              <a:cs typeface="+mj-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912689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4021"/>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17329" y="1903013"/>
            <a:ext cx="9846862" cy="2400657"/>
          </a:xfrm>
          <a:prstGeom prst="rect">
            <a:avLst/>
          </a:prstGeom>
          <a:noFill/>
        </p:spPr>
        <p:txBody>
          <a:bodyPr wrap="square" rtlCol="0">
            <a:spAutoFit/>
          </a:bodyPr>
          <a:lstStyle/>
          <a:p>
            <a:pPr lvl="0" indent="457200" algn="justLow" rtl="1">
              <a:spcBef>
                <a:spcPts val="600"/>
              </a:spcBef>
              <a:defRPr/>
            </a:pPr>
            <a:r>
              <a:rPr lang="ar-EG" sz="2000" b="1" dirty="0">
                <a:latin typeface="Times New Roman" panose="02020603050405020304" pitchFamily="18" charset="0"/>
                <a:ea typeface="Times New Roman" panose="02020603050405020304" pitchFamily="18" charset="0"/>
                <a:cs typeface="Times New Roman" panose="02020603050405020304" pitchFamily="18" charset="0"/>
              </a:rPr>
              <a:t>طرح عالم الاقتصاد الراحل إدوارد فريمان؛ عام 1984، في كتابة “الإدارة الاستراتيجية”، ما سُمي فيما بعد “نظرية أصحاب المصالح”. </a:t>
            </a:r>
          </a:p>
          <a:p>
            <a:pPr lvl="0" indent="457200" algn="justLow" rtl="1">
              <a:spcBef>
                <a:spcPts val="600"/>
              </a:spcBef>
              <a:defRPr/>
            </a:pPr>
            <a:r>
              <a:rPr lang="ar-EG" sz="2000" b="1" dirty="0" smtClean="0">
                <a:latin typeface="Times New Roman" panose="02020603050405020304" pitchFamily="18" charset="0"/>
                <a:ea typeface="Times New Roman" panose="02020603050405020304" pitchFamily="18" charset="0"/>
                <a:cs typeface="Times New Roman" panose="02020603050405020304" pitchFamily="18" charset="0"/>
              </a:rPr>
              <a:t>وتقترب نظرية </a:t>
            </a:r>
            <a:r>
              <a:rPr lang="ar-EG" sz="2000" b="1" dirty="0">
                <a:latin typeface="Times New Roman" panose="02020603050405020304" pitchFamily="18" charset="0"/>
                <a:ea typeface="Times New Roman" panose="02020603050405020304" pitchFamily="18" charset="0"/>
                <a:cs typeface="Times New Roman" panose="02020603050405020304" pitchFamily="18" charset="0"/>
              </a:rPr>
              <a:t>أصحاب المصالح </a:t>
            </a:r>
            <a:r>
              <a:rPr lang="ar-EG" sz="2000" dirty="0">
                <a:latin typeface="Times New Roman" panose="02020603050405020304" pitchFamily="18" charset="0"/>
                <a:ea typeface="Times New Roman" panose="02020603050405020304" pitchFamily="18" charset="0"/>
                <a:cs typeface="Times New Roman" panose="02020603050405020304" pitchFamily="18" charset="0"/>
              </a:rPr>
              <a:t>من التنظيم من المنظور ما بعد الصناعي، فالسمة المميزة للمنظمات ما بعد الصناعة هي اللامحدودية مما يعني أن الحدود مع البيئة أو بين المجموعات الداخلية إما شفافة، أو قابلة للاختراق، أو اختفت (2013 </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Hatch &amp; </a:t>
            </a:r>
            <a:r>
              <a:rPr lang="en-US" sz="2000" dirty="0" err="1">
                <a:latin typeface="Times New Roman" panose="02020603050405020304" pitchFamily="18" charset="0"/>
                <a:ea typeface="Times New Roman" panose="02020603050405020304" pitchFamily="18" charset="0"/>
                <a:cs typeface="Times New Roman" panose="02020603050405020304" pitchFamily="18" charset="0"/>
              </a:rPr>
              <a:t>Cunliffe</a:t>
            </a:r>
            <a:r>
              <a:rPr lang="en-US" sz="2000" dirty="0">
                <a:latin typeface="Times New Roman" panose="02020603050405020304" pitchFamily="18" charset="0"/>
                <a:ea typeface="Times New Roman" panose="02020603050405020304" pitchFamily="18" charset="0"/>
                <a:cs typeface="Times New Roman" panose="02020603050405020304" pitchFamily="18" charset="0"/>
              </a:rPr>
              <a:t>) </a:t>
            </a:r>
            <a:r>
              <a:rPr lang="ar-EG" sz="2000" dirty="0">
                <a:latin typeface="Times New Roman" panose="02020603050405020304" pitchFamily="18" charset="0"/>
                <a:ea typeface="Times New Roman" panose="02020603050405020304" pitchFamily="18" charset="0"/>
                <a:cs typeface="Times New Roman" panose="02020603050405020304" pitchFamily="18" charset="0"/>
              </a:rPr>
              <a:t>ويتعاون الأشخاص بطريقة متعددة الوظائف والتغيير موجود دائماً. </a:t>
            </a:r>
          </a:p>
          <a:p>
            <a:pPr lvl="0" indent="457200" algn="justLow" rtl="1">
              <a:spcBef>
                <a:spcPts val="600"/>
              </a:spcBef>
              <a:defRPr/>
            </a:pPr>
            <a:r>
              <a:rPr lang="ar-EG" sz="2000" dirty="0">
                <a:latin typeface="Times New Roman" panose="02020603050405020304" pitchFamily="18" charset="0"/>
                <a:ea typeface="Times New Roman" panose="02020603050405020304" pitchFamily="18" charset="0"/>
                <a:cs typeface="Times New Roman" panose="02020603050405020304" pitchFamily="18" charset="0"/>
              </a:rPr>
              <a:t>وتناقش نظرية أصحاب المصالح الالتزام الأخلاقي حيث الاستدامة البيئية والمسئولية الاجتماعية للشركات كعنصرين رئيسيين، وأبعاد الثقافة الأكثر صلة هي تجنب عدم اليقين ومسافة السلطة والتوجه البشري.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6" name="Rectangle 5"/>
          <p:cNvSpPr/>
          <p:nvPr/>
        </p:nvSpPr>
        <p:spPr>
          <a:xfrm>
            <a:off x="1578058" y="571460"/>
            <a:ext cx="6295942" cy="590931"/>
          </a:xfrm>
          <a:prstGeom prst="rect">
            <a:avLst/>
          </a:prstGeom>
        </p:spPr>
        <p:txBody>
          <a:bodyPr wrap="square">
            <a:spAutoFit/>
          </a:bodyPr>
          <a:lstStyle/>
          <a:p>
            <a:pPr marL="0" marR="0" lvl="0" indent="0" algn="just" defTabSz="914400" rtl="1" eaLnBrk="1" fontAlgn="auto" latinLnBrk="0" hangingPunct="1">
              <a:lnSpc>
                <a:spcPct val="90000"/>
              </a:lnSpc>
              <a:spcBef>
                <a:spcPts val="1000"/>
              </a:spcBef>
              <a:spcAft>
                <a:spcPts val="0"/>
              </a:spcAft>
              <a:buClrTx/>
              <a:buSzTx/>
              <a:buFontTx/>
              <a:buNone/>
              <a:tabLst/>
              <a:defRPr/>
            </a:pPr>
            <a:endParaRPr kumimoji="0" lang="ar-EG" sz="3600" b="1" i="0" u="sng" strike="noStrike" kern="1200" cap="none" spc="0" normalizeH="0" baseline="0" noProof="0" dirty="0">
              <a:ln>
                <a:noFill/>
              </a:ln>
              <a:solidFill>
                <a:srgbClr val="FFC000"/>
              </a:solidFill>
              <a:effectLst>
                <a:outerShdw blurRad="38100" dist="38100" dir="2700000" algn="tl">
                  <a:srgbClr val="000000">
                    <a:alpha val="43137"/>
                  </a:srgbClr>
                </a:outerShdw>
              </a:effectLst>
              <a:uLnTx/>
              <a:uFillTx/>
              <a:latin typeface="Calibri" panose="020F0502020204030204"/>
              <a:ea typeface="+mn-ea"/>
              <a:cs typeface="Arial" panose="020B0604020202020204" pitchFamily="34" charset="0"/>
            </a:endParaRPr>
          </a:p>
        </p:txBody>
      </p:sp>
      <p:sp>
        <p:nvSpPr>
          <p:cNvPr id="3" name="Rectangle 2"/>
          <p:cNvSpPr/>
          <p:nvPr/>
        </p:nvSpPr>
        <p:spPr>
          <a:xfrm>
            <a:off x="841213" y="838163"/>
            <a:ext cx="6562887" cy="523220"/>
          </a:xfrm>
          <a:prstGeom prst="rect">
            <a:avLst/>
          </a:prstGeom>
        </p:spPr>
        <p:txBody>
          <a:bodyPr wrap="none">
            <a:spAutoFit/>
          </a:bodyPr>
          <a:lstStyle/>
          <a:p>
            <a:pPr lvl="0" indent="457200" algn="justLow" rtl="1">
              <a:spcBef>
                <a:spcPts val="600"/>
              </a:spcBef>
              <a:defRPr/>
            </a:pPr>
            <a:r>
              <a:rPr lang="ar-EG" sz="2800" b="1" u="sng" dirty="0">
                <a:solidFill>
                  <a:schemeClr val="bg1"/>
                </a:solidFill>
                <a:latin typeface="Times New Roman" panose="02020603050405020304" pitchFamily="18" charset="0"/>
                <a:ea typeface="Times New Roman" panose="02020603050405020304" pitchFamily="18" charset="0"/>
                <a:cs typeface="Times New Roman" panose="02020603050405020304" pitchFamily="18" charset="0"/>
              </a:rPr>
              <a:t>نظرية أصحاب المصالح </a:t>
            </a:r>
            <a:r>
              <a:rPr lang="en-US" sz="2800" b="1" u="sng"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Stakeholder  Theory</a:t>
            </a:r>
          </a:p>
        </p:txBody>
      </p:sp>
      <p:pic>
        <p:nvPicPr>
          <p:cNvPr id="4" name="Picture 3"/>
          <p:cNvPicPr>
            <a:picLocks noChangeAspect="1"/>
          </p:cNvPicPr>
          <p:nvPr/>
        </p:nvPicPr>
        <p:blipFill>
          <a:blip r:embed="rId3"/>
          <a:stretch>
            <a:fillRect/>
          </a:stretch>
        </p:blipFill>
        <p:spPr>
          <a:xfrm>
            <a:off x="841213" y="4222911"/>
            <a:ext cx="3095625" cy="1737457"/>
          </a:xfrm>
          <a:prstGeom prst="rect">
            <a:avLst/>
          </a:prstGeom>
        </p:spPr>
      </p:pic>
    </p:spTree>
    <p:extLst>
      <p:ext uri="{BB962C8B-B14F-4D97-AF65-F5344CB8AC3E}">
        <p14:creationId xmlns:p14="http://schemas.microsoft.com/office/powerpoint/2010/main" val="39143755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537270" y="181317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73475" y="2496713"/>
            <a:ext cx="10340310" cy="2803844"/>
          </a:xfrm>
          <a:prstGeom prst="rect">
            <a:avLst/>
          </a:prstGeom>
          <a:noFill/>
        </p:spPr>
        <p:txBody>
          <a:bodyPr wrap="square" rtlCol="0">
            <a:spAutoFit/>
          </a:bodyPr>
          <a:lstStyle/>
          <a:p>
            <a:pPr lvl="0" algn="just" rtl="1">
              <a:lnSpc>
                <a:spcPct val="90000"/>
              </a:lnSpc>
              <a:spcBef>
                <a:spcPts val="1000"/>
              </a:spcBef>
            </a:pPr>
            <a:r>
              <a:rPr lang="ar-EG" sz="2800" dirty="0">
                <a:solidFill>
                  <a:prstClr val="black"/>
                </a:solidFill>
                <a:cs typeface="Times New Roman" panose="02020603050405020304" pitchFamily="18" charset="0"/>
              </a:rPr>
              <a:t> </a:t>
            </a:r>
            <a:r>
              <a:rPr lang="ar-EG" sz="2000" dirty="0" smtClean="0">
                <a:solidFill>
                  <a:prstClr val="black"/>
                </a:solidFill>
                <a:cs typeface="Times New Roman" panose="02020603050405020304" pitchFamily="18" charset="0"/>
              </a:rPr>
              <a:t>وتضم </a:t>
            </a:r>
            <a:r>
              <a:rPr lang="ar-EG" sz="2000" dirty="0">
                <a:solidFill>
                  <a:prstClr val="black"/>
                </a:solidFill>
                <a:cs typeface="Times New Roman" panose="02020603050405020304" pitchFamily="18" charset="0"/>
              </a:rPr>
              <a:t>فئة أصحاب المصالح كل من تربطه بالشركة علاقة مميزة، والذين لهم تأثير حاسم في تلبية مصالح الشركة.</a:t>
            </a:r>
          </a:p>
          <a:p>
            <a:pPr lvl="0" algn="just" rtl="1">
              <a:lnSpc>
                <a:spcPct val="90000"/>
              </a:lnSpc>
              <a:spcBef>
                <a:spcPts val="1000"/>
              </a:spcBef>
            </a:pPr>
            <a:r>
              <a:rPr lang="ar-EG" sz="2000" dirty="0" smtClean="0">
                <a:solidFill>
                  <a:prstClr val="black"/>
                </a:solidFill>
                <a:cs typeface="Times New Roman" panose="02020603050405020304" pitchFamily="18" charset="0"/>
              </a:rPr>
              <a:t>وتشمل </a:t>
            </a:r>
            <a:r>
              <a:rPr lang="ar-EG" sz="2000" dirty="0">
                <a:solidFill>
                  <a:prstClr val="black"/>
                </a:solidFill>
                <a:cs typeface="Times New Roman" panose="02020603050405020304" pitchFamily="18" charset="0"/>
              </a:rPr>
              <a:t>هذه الفئة: المساهمون؛ أي الذين لهم حقوق ملكية في المؤسسة، والعملاء؛ وهؤلاء هم المعول الأساسي لجلب الأرباح للشركة، والموردون والموزعون؛ وهم أولئك الأشخاص الموكل إليهم نقل وتوصيل منتجات الشركة إلى الشرائح المستهدفة، والعملاء الحاليين والفعليين.</a:t>
            </a:r>
          </a:p>
          <a:p>
            <a:pPr lvl="0" algn="just" rtl="1">
              <a:lnSpc>
                <a:spcPct val="90000"/>
              </a:lnSpc>
              <a:spcBef>
                <a:spcPts val="1000"/>
              </a:spcBef>
            </a:pPr>
            <a:r>
              <a:rPr lang="ar-EG" sz="2000" dirty="0" smtClean="0">
                <a:solidFill>
                  <a:prstClr val="black"/>
                </a:solidFill>
                <a:cs typeface="Times New Roman" panose="02020603050405020304" pitchFamily="18" charset="0"/>
              </a:rPr>
              <a:t>والموظفون </a:t>
            </a:r>
            <a:r>
              <a:rPr lang="ar-EG" sz="2000" dirty="0">
                <a:solidFill>
                  <a:prstClr val="black"/>
                </a:solidFill>
                <a:cs typeface="Times New Roman" panose="02020603050405020304" pitchFamily="18" charset="0"/>
              </a:rPr>
              <a:t>والعمال هم أحد أصحاب المصالح، كذلك، وربما هم أحد أهم الأطراف في هذه العملية، فتروس ماكينات الشركة لا تدور إلا عن طريقهم</a:t>
            </a:r>
            <a:r>
              <a:rPr lang="ar-EG" sz="2000" dirty="0" smtClean="0">
                <a:solidFill>
                  <a:prstClr val="black"/>
                </a:solidFill>
                <a:cs typeface="Times New Roman" panose="02020603050405020304" pitchFamily="18" charset="0"/>
              </a:rPr>
              <a:t>.</a:t>
            </a:r>
          </a:p>
          <a:p>
            <a:pPr lvl="0" algn="just" rtl="1">
              <a:lnSpc>
                <a:spcPct val="90000"/>
              </a:lnSpc>
              <a:spcBef>
                <a:spcPts val="1000"/>
              </a:spcBef>
            </a:pPr>
            <a:r>
              <a:rPr lang="ar-EG" sz="2000" b="1" u="sng" dirty="0" smtClean="0">
                <a:solidFill>
                  <a:schemeClr val="accent1"/>
                </a:solidFill>
                <a:effectLst>
                  <a:outerShdw blurRad="38100" dist="38100" dir="2700000" algn="tl">
                    <a:srgbClr val="000000">
                      <a:alpha val="43137"/>
                    </a:srgbClr>
                  </a:outerShdw>
                </a:effectLst>
                <a:cs typeface="Times New Roman" panose="02020603050405020304" pitchFamily="18" charset="0"/>
              </a:rPr>
              <a:t>ويعرف أصحاب المصالح بأنهم </a:t>
            </a:r>
            <a:r>
              <a:rPr lang="ar-EG" sz="2000" dirty="0" smtClean="0">
                <a:solidFill>
                  <a:prstClr val="black"/>
                </a:solidFill>
                <a:cs typeface="Times New Roman" panose="02020603050405020304" pitchFamily="18" charset="0"/>
              </a:rPr>
              <a:t>: "مجموعة </a:t>
            </a:r>
            <a:r>
              <a:rPr lang="ar-EG" sz="2000" dirty="0">
                <a:solidFill>
                  <a:prstClr val="black"/>
                </a:solidFill>
                <a:cs typeface="Times New Roman" panose="02020603050405020304" pitchFamily="18" charset="0"/>
              </a:rPr>
              <a:t>من الأشخاص الذين يمكنهم التأثير أو يمكن أن يتأثروا بتحقيق أهداف المنظمة” </a:t>
            </a:r>
            <a:r>
              <a:rPr lang="ar-EG" sz="2000" dirty="0" smtClean="0">
                <a:solidFill>
                  <a:prstClr val="black"/>
                </a:solidFill>
                <a:cs typeface="Times New Roman" panose="02020603050405020304" pitchFamily="18" charset="0"/>
              </a:rPr>
              <a:t> وهناك تعريف آخر يرى أنهم “تلك </a:t>
            </a:r>
            <a:r>
              <a:rPr lang="ar-EG" sz="2000" dirty="0">
                <a:solidFill>
                  <a:prstClr val="black"/>
                </a:solidFill>
                <a:cs typeface="Times New Roman" panose="02020603050405020304" pitchFamily="18" charset="0"/>
              </a:rPr>
              <a:t>المجموعات الحيوية لبقاء المنظمة</a:t>
            </a:r>
            <a:r>
              <a:rPr lang="ar-EG" sz="2000" dirty="0" smtClean="0">
                <a:solidFill>
                  <a:prstClr val="black"/>
                </a:solidFill>
                <a:cs typeface="Times New Roman" panose="02020603050405020304" pitchFamily="18" charset="0"/>
              </a:rPr>
              <a:t>”.</a:t>
            </a:r>
            <a:endParaRPr kumimoji="0" lang="ar-EG" sz="2000" b="0" i="0" u="none" strike="noStrike" kern="1200" cap="none" spc="0" normalizeH="0" baseline="0" noProof="0" dirty="0">
              <a:ln>
                <a:noFill/>
              </a:ln>
              <a:solidFill>
                <a:prstClr val="black"/>
              </a:solidFill>
              <a:effectLst/>
              <a:uLnTx/>
              <a:uFillTx/>
              <a:latin typeface="Calibri" panose="020F0502020204030204"/>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86512276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40140" y="187474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25845" y="2297926"/>
            <a:ext cx="10340310" cy="3524042"/>
          </a:xfrm>
          <a:prstGeom prst="rect">
            <a:avLst/>
          </a:prstGeom>
          <a:noFill/>
        </p:spPr>
        <p:txBody>
          <a:bodyPr wrap="square" rtlCol="0">
            <a:spAutoFit/>
          </a:bodyPr>
          <a:lstStyle/>
          <a:p>
            <a:pPr lvl="0" algn="just" rtl="1">
              <a:lnSpc>
                <a:spcPct val="90000"/>
              </a:lnSpc>
              <a:spcBef>
                <a:spcPts val="1000"/>
              </a:spcBef>
            </a:pPr>
            <a:r>
              <a:rPr lang="ar-EG" sz="2000" dirty="0" smtClean="0">
                <a:solidFill>
                  <a:prstClr val="black"/>
                </a:solidFill>
                <a:cs typeface="Times New Roman" panose="02020603050405020304" pitchFamily="18" charset="0"/>
              </a:rPr>
              <a:t>ويرى “فريمان</a:t>
            </a:r>
            <a:r>
              <a:rPr lang="ar-EG" sz="2000" dirty="0">
                <a:solidFill>
                  <a:prstClr val="black"/>
                </a:solidFill>
                <a:cs typeface="Times New Roman" panose="02020603050405020304" pitchFamily="18" charset="0"/>
              </a:rPr>
              <a:t>” </a:t>
            </a:r>
            <a:r>
              <a:rPr lang="ar-EG" sz="2000" dirty="0" smtClean="0">
                <a:solidFill>
                  <a:prstClr val="black"/>
                </a:solidFill>
                <a:cs typeface="Times New Roman" panose="02020603050405020304" pitchFamily="18" charset="0"/>
              </a:rPr>
              <a:t>أن </a:t>
            </a:r>
            <a:r>
              <a:rPr lang="ar-EG" sz="2000" dirty="0">
                <a:solidFill>
                  <a:prstClr val="black"/>
                </a:solidFill>
                <a:cs typeface="Times New Roman" panose="02020603050405020304" pitchFamily="18" charset="0"/>
              </a:rPr>
              <a:t>بقاء المؤسسة مرهون بحسن إدارتها للعلاقة مع أصحاب المصالح، يعني، ضمنًا، أن استمرار وجود أصحاب المصالح هو استمرار لأنشطة وفعاليات المسؤولية الاجتماعية المختلفة؛ طالما فهمنا أن الشركة برمتها، وما تقوم به من نشاطات اجتماعية متنوعة مرهون بمحافظ هؤلاء المستثمرين والمساهمين فيها.</a:t>
            </a:r>
          </a:p>
          <a:p>
            <a:pPr lvl="0" algn="just" rtl="1">
              <a:lnSpc>
                <a:spcPct val="90000"/>
              </a:lnSpc>
              <a:spcBef>
                <a:spcPts val="1000"/>
              </a:spcBef>
            </a:pPr>
            <a:r>
              <a:rPr lang="ar-EG" sz="2000" dirty="0" smtClean="0">
                <a:solidFill>
                  <a:prstClr val="black"/>
                </a:solidFill>
                <a:cs typeface="Times New Roman" panose="02020603050405020304" pitchFamily="18" charset="0"/>
              </a:rPr>
              <a:t> وهو ما يبدو منطقياً ، فاستدامة </a:t>
            </a:r>
            <a:r>
              <a:rPr lang="ar-EG" sz="2000" dirty="0">
                <a:solidFill>
                  <a:prstClr val="black"/>
                </a:solidFill>
                <a:cs typeface="Times New Roman" panose="02020603050405020304" pitchFamily="18" charset="0"/>
              </a:rPr>
              <a:t>الثروة تأتي من استدامة مصادرها، ومصادر المؤسسة، وسبب تحقيقها الأرباح هو هؤلاء المساهمين وأصحاب المصالح، وإن كان بمقدورنا تمديد هذا المفهوم (أصحاب المصالح) ليشمل حتى الموظفين والعاملين في المؤسسة.</a:t>
            </a:r>
          </a:p>
          <a:p>
            <a:pPr lvl="0" algn="just" rtl="1">
              <a:lnSpc>
                <a:spcPct val="90000"/>
              </a:lnSpc>
              <a:spcBef>
                <a:spcPts val="1000"/>
              </a:spcBef>
            </a:pPr>
            <a:r>
              <a:rPr lang="ar-EG" sz="2000" dirty="0" smtClean="0">
                <a:solidFill>
                  <a:prstClr val="black"/>
                </a:solidFill>
                <a:cs typeface="Times New Roman" panose="02020603050405020304" pitchFamily="18" charset="0"/>
              </a:rPr>
              <a:t>وقيام </a:t>
            </a:r>
            <a:r>
              <a:rPr lang="ar-EG" sz="2000" dirty="0">
                <a:solidFill>
                  <a:prstClr val="black"/>
                </a:solidFill>
                <a:cs typeface="Times New Roman" panose="02020603050405020304" pitchFamily="18" charset="0"/>
              </a:rPr>
              <a:t>المؤسسة بمسؤولياتها تجاه هؤلاء الموظفين والعاملين (مجتمع الشركة الداخلي) هو، في حد ذاته، قيام بمفاعيل ومقتضيات المسؤولية الاجتماعية للشركات</a:t>
            </a:r>
            <a:r>
              <a:rPr lang="ar-EG" sz="2000" dirty="0" smtClean="0">
                <a:solidFill>
                  <a:prstClr val="black"/>
                </a:solidFill>
                <a:cs typeface="Times New Roman" panose="02020603050405020304" pitchFamily="18" charset="0"/>
              </a:rPr>
              <a:t>.</a:t>
            </a:r>
          </a:p>
          <a:p>
            <a:pPr lvl="0" algn="just" rtl="1">
              <a:lnSpc>
                <a:spcPct val="90000"/>
              </a:lnSpc>
              <a:spcBef>
                <a:spcPts val="1000"/>
              </a:spcBef>
            </a:pPr>
            <a:r>
              <a:rPr lang="ar-EG" sz="2000" b="1" dirty="0" smtClean="0">
                <a:solidFill>
                  <a:prstClr val="black"/>
                </a:solidFill>
                <a:cs typeface="Times New Roman" panose="02020603050405020304" pitchFamily="18" charset="0"/>
              </a:rPr>
              <a:t>و"نظرية </a:t>
            </a:r>
            <a:r>
              <a:rPr lang="ar-EG" sz="2000" b="1" dirty="0">
                <a:solidFill>
                  <a:prstClr val="black"/>
                </a:solidFill>
                <a:cs typeface="Times New Roman" panose="02020603050405020304" pitchFamily="18" charset="0"/>
              </a:rPr>
              <a:t>أصحاب </a:t>
            </a:r>
            <a:r>
              <a:rPr lang="ar-EG" sz="2000" b="1" dirty="0" smtClean="0">
                <a:solidFill>
                  <a:prstClr val="black"/>
                </a:solidFill>
                <a:cs typeface="Times New Roman" panose="02020603050405020304" pitchFamily="18" charset="0"/>
              </a:rPr>
              <a:t>المصالح </a:t>
            </a:r>
            <a:r>
              <a:rPr lang="ar-EG" sz="2000" dirty="0" smtClean="0">
                <a:solidFill>
                  <a:prstClr val="black"/>
                </a:solidFill>
                <a:cs typeface="Times New Roman" panose="02020603050405020304" pitchFamily="18" charset="0"/>
              </a:rPr>
              <a:t>" </a:t>
            </a:r>
            <a:r>
              <a:rPr lang="ar-EG" sz="2000" dirty="0">
                <a:solidFill>
                  <a:prstClr val="black"/>
                </a:solidFill>
                <a:cs typeface="Times New Roman" panose="02020603050405020304" pitchFamily="18" charset="0"/>
              </a:rPr>
              <a:t>تقوم على مبدأين </a:t>
            </a:r>
            <a:r>
              <a:rPr lang="ar-EG" sz="2000" dirty="0" smtClean="0">
                <a:solidFill>
                  <a:prstClr val="black"/>
                </a:solidFill>
                <a:cs typeface="Times New Roman" panose="02020603050405020304" pitchFamily="18" charset="0"/>
              </a:rPr>
              <a:t>أساسيين الأول </a:t>
            </a:r>
            <a:r>
              <a:rPr lang="ar-EG" sz="2000" dirty="0">
                <a:solidFill>
                  <a:prstClr val="black"/>
                </a:solidFill>
                <a:cs typeface="Times New Roman" panose="02020603050405020304" pitchFamily="18" charset="0"/>
              </a:rPr>
              <a:t>، "</a:t>
            </a:r>
            <a:r>
              <a:rPr lang="ar-EG" sz="2000" b="1" u="sng" dirty="0">
                <a:solidFill>
                  <a:prstClr val="black"/>
                </a:solidFill>
                <a:effectLst>
                  <a:outerShdw blurRad="38100" dist="38100" dir="2700000" algn="tl">
                    <a:srgbClr val="000000">
                      <a:alpha val="43137"/>
                    </a:srgbClr>
                  </a:outerShdw>
                </a:effectLst>
                <a:cs typeface="Times New Roman" panose="02020603050405020304" pitchFamily="18" charset="0"/>
              </a:rPr>
              <a:t>مبدأ حقوق الشركات</a:t>
            </a:r>
            <a:r>
              <a:rPr lang="ar-EG" sz="2000" dirty="0">
                <a:solidFill>
                  <a:prstClr val="black"/>
                </a:solidFill>
                <a:cs typeface="Times New Roman" panose="02020603050405020304" pitchFamily="18" charset="0"/>
              </a:rPr>
              <a:t>" الذي يطالب الشركة بالتزام ، أو القول ، واجب عدم انتهاك حقوق الآخرين. </a:t>
            </a:r>
            <a:r>
              <a:rPr lang="ar-EG" sz="2000" b="1" u="sng" dirty="0" smtClean="0">
                <a:solidFill>
                  <a:prstClr val="black"/>
                </a:solidFill>
                <a:effectLst>
                  <a:outerShdw blurRad="38100" dist="38100" dir="2700000" algn="tl">
                    <a:srgbClr val="000000">
                      <a:alpha val="43137"/>
                    </a:srgbClr>
                  </a:outerShdw>
                </a:effectLst>
                <a:cs typeface="Times New Roman" panose="02020603050405020304" pitchFamily="18" charset="0"/>
              </a:rPr>
              <a:t>و"مبدأ </a:t>
            </a:r>
            <a:r>
              <a:rPr lang="ar-EG" sz="2000" b="1" u="sng" dirty="0">
                <a:solidFill>
                  <a:prstClr val="black"/>
                </a:solidFill>
                <a:effectLst>
                  <a:outerShdw blurRad="38100" dist="38100" dir="2700000" algn="tl">
                    <a:srgbClr val="000000">
                      <a:alpha val="43137"/>
                    </a:srgbClr>
                  </a:outerShdw>
                </a:effectLst>
                <a:cs typeface="Times New Roman" panose="02020603050405020304" pitchFamily="18" charset="0"/>
              </a:rPr>
              <a:t>آثار الشركات</a:t>
            </a:r>
            <a:r>
              <a:rPr lang="ar-EG" sz="2000" dirty="0">
                <a:solidFill>
                  <a:prstClr val="black"/>
                </a:solidFill>
                <a:cs typeface="Times New Roman" panose="02020603050405020304" pitchFamily="18" charset="0"/>
              </a:rPr>
              <a:t>" التي تنص على أن الشركة هي المسؤولة عن آثار أفعالهم على الآخرين</a:t>
            </a:r>
            <a:r>
              <a:rPr lang="ar-EG" sz="2000" dirty="0" smtClean="0">
                <a:solidFill>
                  <a:prstClr val="black"/>
                </a:solidFill>
                <a:cs typeface="Times New Roman" panose="02020603050405020304" pitchFamily="18" charset="0"/>
              </a:rPr>
              <a:t>.</a:t>
            </a:r>
            <a:endParaRPr kumimoji="0" lang="ar-EG" sz="2000" b="0" i="0" u="none" strike="noStrike" kern="1200" cap="none" spc="0" normalizeH="0" baseline="0" noProof="0" dirty="0">
              <a:ln>
                <a:noFill/>
              </a:ln>
              <a:solidFill>
                <a:prstClr val="black"/>
              </a:solidFill>
              <a:effectLst/>
              <a:uLnTx/>
              <a:uFillTx/>
              <a:latin typeface="Calibri" panose="020F0502020204030204"/>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925665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4021"/>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17329" y="1903013"/>
            <a:ext cx="9846862" cy="461665"/>
          </a:xfrm>
          <a:prstGeom prst="rect">
            <a:avLst/>
          </a:prstGeom>
          <a:noFill/>
        </p:spPr>
        <p:txBody>
          <a:bodyPr wrap="square" rtlCol="0">
            <a:spAutoFit/>
          </a:bodyPr>
          <a:lstStyle/>
          <a:p>
            <a:pPr marL="0" marR="0" lvl="0" indent="457200" algn="justLow" defTabSz="914400" rtl="1" eaLnBrk="1" fontAlgn="auto" latinLnBrk="0" hangingPunct="1">
              <a:lnSpc>
                <a:spcPct val="100000"/>
              </a:lnSpc>
              <a:spcBef>
                <a:spcPts val="600"/>
              </a:spcBef>
              <a:spcAft>
                <a:spcPts val="0"/>
              </a:spcAft>
              <a:buClrTx/>
              <a:buSzTx/>
              <a:buFontTx/>
              <a:buNone/>
              <a:tabLst/>
              <a:defRPr/>
            </a:pPr>
            <a:r>
              <a:rPr kumimoji="0" lang="ar-EG"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6" name="Rectangle 5"/>
          <p:cNvSpPr/>
          <p:nvPr/>
        </p:nvSpPr>
        <p:spPr>
          <a:xfrm>
            <a:off x="1578058" y="571460"/>
            <a:ext cx="6295942" cy="590931"/>
          </a:xfrm>
          <a:prstGeom prst="rect">
            <a:avLst/>
          </a:prstGeom>
        </p:spPr>
        <p:txBody>
          <a:bodyPr wrap="square">
            <a:spAutoFit/>
          </a:bodyPr>
          <a:lstStyle/>
          <a:p>
            <a:pPr marL="0" marR="0" lvl="0" indent="0" algn="just" defTabSz="914400" rtl="1" eaLnBrk="1" fontAlgn="auto" latinLnBrk="0" hangingPunct="1">
              <a:lnSpc>
                <a:spcPct val="90000"/>
              </a:lnSpc>
              <a:spcBef>
                <a:spcPts val="1000"/>
              </a:spcBef>
              <a:spcAft>
                <a:spcPts val="0"/>
              </a:spcAft>
              <a:buClrTx/>
              <a:buSzTx/>
              <a:buFontTx/>
              <a:buNone/>
              <a:tabLst/>
              <a:defRPr/>
            </a:pPr>
            <a:endParaRPr kumimoji="0" lang="ar-EG" sz="3600" b="1" i="0" u="sng" strike="noStrike" kern="1200" cap="none" spc="0" normalizeH="0" baseline="0" noProof="0" dirty="0">
              <a:ln>
                <a:noFill/>
              </a:ln>
              <a:solidFill>
                <a:srgbClr val="FFC000"/>
              </a:solidFill>
              <a:effectLst>
                <a:outerShdw blurRad="38100" dist="38100" dir="2700000" algn="tl">
                  <a:srgbClr val="000000">
                    <a:alpha val="43137"/>
                  </a:srgbClr>
                </a:outerShdw>
              </a:effectLst>
              <a:uLnTx/>
              <a:uFillTx/>
              <a:latin typeface="Calibri" panose="020F0502020204030204"/>
              <a:ea typeface="+mn-ea"/>
              <a:cs typeface="Arial" panose="020B0604020202020204" pitchFamily="34" charset="0"/>
            </a:endParaRPr>
          </a:p>
        </p:txBody>
      </p:sp>
      <p:pic>
        <p:nvPicPr>
          <p:cNvPr id="5" name="Picture 4"/>
          <p:cNvPicPr>
            <a:picLocks noChangeAspect="1"/>
          </p:cNvPicPr>
          <p:nvPr/>
        </p:nvPicPr>
        <p:blipFill>
          <a:blip r:embed="rId3"/>
          <a:stretch>
            <a:fillRect/>
          </a:stretch>
        </p:blipFill>
        <p:spPr>
          <a:xfrm>
            <a:off x="342900" y="994411"/>
            <a:ext cx="10904220" cy="5063718"/>
          </a:xfrm>
          <a:prstGeom prst="rect">
            <a:avLst/>
          </a:prstGeom>
        </p:spPr>
      </p:pic>
    </p:spTree>
    <p:extLst>
      <p:ext uri="{BB962C8B-B14F-4D97-AF65-F5344CB8AC3E}">
        <p14:creationId xmlns:p14="http://schemas.microsoft.com/office/powerpoint/2010/main" val="14650023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4021"/>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44843" y="1883482"/>
            <a:ext cx="10391833" cy="4185761"/>
          </a:xfrm>
          <a:prstGeom prst="rect">
            <a:avLst/>
          </a:prstGeom>
          <a:noFill/>
        </p:spPr>
        <p:txBody>
          <a:bodyPr wrap="square" rtlCol="0">
            <a:spAutoFit/>
          </a:bodyPr>
          <a:lstStyle/>
          <a:p>
            <a:pPr lvl="0" algn="just" rtl="1">
              <a:lnSpc>
                <a:spcPct val="90000"/>
              </a:lnSpc>
              <a:spcBef>
                <a:spcPts val="1000"/>
              </a:spcBef>
              <a:defRPr/>
            </a:pPr>
            <a:r>
              <a:rPr lang="ar-EG" sz="2400" dirty="0" smtClean="0">
                <a:solidFill>
                  <a:prstClr val="black"/>
                </a:solidFill>
              </a:rPr>
              <a:t>تُعد </a:t>
            </a:r>
            <a:r>
              <a:rPr lang="ar-EG" sz="2400" dirty="0">
                <a:solidFill>
                  <a:prstClr val="black"/>
                </a:solidFill>
              </a:rPr>
              <a:t>إدارة علاقات العملاءة </a:t>
            </a:r>
            <a:r>
              <a:rPr lang="en-US" sz="2400" dirty="0">
                <a:solidFill>
                  <a:prstClr val="black"/>
                </a:solidFill>
              </a:rPr>
              <a:t>CRM </a:t>
            </a:r>
            <a:r>
              <a:rPr lang="ar-EG" sz="2400" dirty="0">
                <a:solidFill>
                  <a:prstClr val="black"/>
                </a:solidFill>
              </a:rPr>
              <a:t>جزءاً أساسياً من إدارة الأعمال الحديثة. </a:t>
            </a:r>
            <a:r>
              <a:rPr lang="ar-EG" sz="2400" dirty="0" smtClean="0">
                <a:solidFill>
                  <a:prstClr val="black"/>
                </a:solidFill>
              </a:rPr>
              <a:t> </a:t>
            </a:r>
            <a:r>
              <a:rPr lang="ar-EG" sz="2400" dirty="0">
                <a:solidFill>
                  <a:prstClr val="black"/>
                </a:solidFill>
              </a:rPr>
              <a:t>فالعملاء هم شريان الحياة لأي مؤسسة سواء كانت شركة عالمية تضم آلاف الموظفين ويبلغ حجم مبيعاتها عدة مليارات، أو تاجراً وحيداً لديه عدد قليل من العملاء المنتظمين. فإدارة علاقات العملاء هي نفسها بالنسبة لهذين المثالين</a:t>
            </a:r>
            <a:r>
              <a:rPr lang="ar-EG" sz="2400" dirty="0" smtClean="0">
                <a:solidFill>
                  <a:prstClr val="black"/>
                </a:solidFill>
              </a:rPr>
              <a:t>.</a:t>
            </a:r>
          </a:p>
          <a:p>
            <a:pPr lvl="0" algn="just" rtl="1">
              <a:lnSpc>
                <a:spcPct val="90000"/>
              </a:lnSpc>
              <a:spcBef>
                <a:spcPts val="1000"/>
              </a:spcBef>
              <a:defRPr/>
            </a:pPr>
            <a:r>
              <a:rPr lang="ar-EG" sz="2400" dirty="0">
                <a:solidFill>
                  <a:prstClr val="black"/>
                </a:solidFill>
              </a:rPr>
              <a:t>إن إدارة علاقات العملاء </a:t>
            </a:r>
            <a:r>
              <a:rPr lang="ar-EG" sz="2400" dirty="0" smtClean="0">
                <a:solidFill>
                  <a:prstClr val="black"/>
                </a:solidFill>
              </a:rPr>
              <a:t>،  </a:t>
            </a:r>
            <a:r>
              <a:rPr lang="ar-EG" sz="2400" dirty="0">
                <a:solidFill>
                  <a:prstClr val="black"/>
                </a:solidFill>
              </a:rPr>
              <a:t>نهج يساعد الشركات على تحسين العلاقات مع العملاء الحاليين واكتساب عملاء جدد بشكل أسرع. </a:t>
            </a:r>
            <a:endParaRPr lang="ar-EG" sz="2400" dirty="0" smtClean="0">
              <a:solidFill>
                <a:prstClr val="black"/>
              </a:solidFill>
            </a:endParaRPr>
          </a:p>
          <a:p>
            <a:pPr lvl="0" algn="just" rtl="1">
              <a:lnSpc>
                <a:spcPct val="90000"/>
              </a:lnSpc>
              <a:spcBef>
                <a:spcPts val="1000"/>
              </a:spcBef>
              <a:defRPr/>
            </a:pPr>
            <a:r>
              <a:rPr lang="ar-EG" sz="2400" b="1" dirty="0" smtClean="0">
                <a:solidFill>
                  <a:prstClr val="black"/>
                </a:solidFill>
                <a:effectLst>
                  <a:outerShdw blurRad="38100" dist="38100" dir="2700000" algn="tl">
                    <a:srgbClr val="000000">
                      <a:alpha val="43137"/>
                    </a:srgbClr>
                  </a:outerShdw>
                </a:effectLst>
              </a:rPr>
              <a:t>وتستخدم </a:t>
            </a:r>
            <a:r>
              <a:rPr lang="ar-EG" sz="2400" b="1" dirty="0">
                <a:solidFill>
                  <a:prstClr val="black"/>
                </a:solidFill>
                <a:effectLst>
                  <a:outerShdw blurRad="38100" dist="38100" dir="2700000" algn="tl">
                    <a:srgbClr val="000000">
                      <a:alpha val="43137"/>
                    </a:srgbClr>
                  </a:outerShdw>
                </a:effectLst>
              </a:rPr>
              <a:t>المنظمات الناجحة ثلاث خطوات لبناء علاقات مع العملاء وهي: </a:t>
            </a:r>
          </a:p>
          <a:p>
            <a:pPr lvl="0" algn="just" rtl="1">
              <a:lnSpc>
                <a:spcPct val="90000"/>
              </a:lnSpc>
              <a:spcBef>
                <a:spcPts val="1000"/>
              </a:spcBef>
              <a:defRPr/>
            </a:pPr>
            <a:r>
              <a:rPr lang="ar-EG" sz="2400" dirty="0" smtClean="0">
                <a:solidFill>
                  <a:prstClr val="black"/>
                </a:solidFill>
              </a:rPr>
              <a:t>-تحديد </a:t>
            </a:r>
            <a:r>
              <a:rPr lang="ar-EG" sz="2400" dirty="0">
                <a:solidFill>
                  <a:prstClr val="black"/>
                </a:solidFill>
              </a:rPr>
              <a:t>أهداف مرضية بشكل متبادل بين المنظمات والعملاء. </a:t>
            </a:r>
          </a:p>
          <a:p>
            <a:pPr lvl="0" algn="just" rtl="1">
              <a:lnSpc>
                <a:spcPct val="90000"/>
              </a:lnSpc>
              <a:spcBef>
                <a:spcPts val="1000"/>
              </a:spcBef>
              <a:defRPr/>
            </a:pPr>
            <a:r>
              <a:rPr lang="ar-EG" sz="2400" dirty="0" smtClean="0">
                <a:solidFill>
                  <a:prstClr val="black"/>
                </a:solidFill>
              </a:rPr>
              <a:t>-إقامة </a:t>
            </a:r>
            <a:r>
              <a:rPr lang="ar-EG" sz="2400" dirty="0">
                <a:solidFill>
                  <a:prstClr val="black"/>
                </a:solidFill>
              </a:rPr>
              <a:t>علاقة مع العملاء والحفاظ عليها.</a:t>
            </a:r>
          </a:p>
          <a:p>
            <a:pPr lvl="0" algn="just" rtl="1">
              <a:lnSpc>
                <a:spcPct val="90000"/>
              </a:lnSpc>
              <a:spcBef>
                <a:spcPts val="1000"/>
              </a:spcBef>
              <a:defRPr/>
            </a:pPr>
            <a:r>
              <a:rPr lang="ar-EG" sz="2400" dirty="0" smtClean="0">
                <a:solidFill>
                  <a:prstClr val="black"/>
                </a:solidFill>
              </a:rPr>
              <a:t>-إنتاج </a:t>
            </a:r>
            <a:r>
              <a:rPr lang="ar-EG" sz="2400" dirty="0">
                <a:solidFill>
                  <a:prstClr val="black"/>
                </a:solidFill>
              </a:rPr>
              <a:t>مشاعر إيجابية في المنظمات والعملاء. </a:t>
            </a:r>
          </a:p>
          <a:p>
            <a:pPr lvl="0" algn="just" rtl="1">
              <a:lnSpc>
                <a:spcPct val="90000"/>
              </a:lnSpc>
              <a:spcBef>
                <a:spcPts val="1000"/>
              </a:spcBef>
              <a:defRPr/>
            </a:pPr>
            <a:endParaRPr lang="ar-EG" sz="2400" dirty="0">
              <a:solidFill>
                <a:prstClr val="black"/>
              </a:solidFil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6" name="Rectangle 5"/>
          <p:cNvSpPr/>
          <p:nvPr/>
        </p:nvSpPr>
        <p:spPr>
          <a:xfrm>
            <a:off x="899516" y="304562"/>
            <a:ext cx="5533941" cy="590931"/>
          </a:xfrm>
          <a:prstGeom prst="rect">
            <a:avLst/>
          </a:prstGeom>
        </p:spPr>
        <p:txBody>
          <a:bodyPr wrap="square">
            <a:spAutoFit/>
          </a:bodyPr>
          <a:lstStyle/>
          <a:p>
            <a:pPr marL="0" marR="0" lvl="0" indent="0" algn="just" defTabSz="914400" rtl="1" eaLnBrk="1" fontAlgn="auto" latinLnBrk="0" hangingPunct="1">
              <a:lnSpc>
                <a:spcPct val="90000"/>
              </a:lnSpc>
              <a:spcBef>
                <a:spcPts val="1000"/>
              </a:spcBef>
              <a:spcAft>
                <a:spcPts val="0"/>
              </a:spcAft>
              <a:buClrTx/>
              <a:buSzTx/>
              <a:buFontTx/>
              <a:buNone/>
              <a:tabLst/>
              <a:defRPr/>
            </a:pPr>
            <a:r>
              <a:rPr kumimoji="0" lang="ar-EG" sz="3600" b="1" i="0" u="sng" strike="noStrike" kern="1200" cap="none" spc="0" normalizeH="0" baseline="0" noProof="0" dirty="0">
                <a:ln>
                  <a:noFill/>
                </a:ln>
                <a:solidFill>
                  <a:srgbClr val="FFC000">
                    <a:lumMod val="40000"/>
                    <a:lumOff val="60000"/>
                  </a:srgbClr>
                </a:solidFill>
                <a:effectLst/>
                <a:uLnTx/>
                <a:uFillTx/>
                <a:latin typeface="Calibri" panose="020F0502020204030204"/>
                <a:ea typeface="+mn-ea"/>
                <a:cs typeface="Arial" panose="020B0604020202020204" pitchFamily="34" charset="0"/>
              </a:rPr>
              <a:t> </a:t>
            </a:r>
            <a:endParaRPr kumimoji="0" lang="ar-EG" sz="3600" b="1" i="0" u="sng" strike="noStrike" kern="1200" cap="none" spc="0" normalizeH="0" baseline="0" noProof="0" dirty="0">
              <a:ln>
                <a:noFill/>
              </a:ln>
              <a:solidFill>
                <a:srgbClr val="FFC000"/>
              </a:solidFill>
              <a:effectLst>
                <a:outerShdw blurRad="38100" dist="38100" dir="2700000" algn="tl">
                  <a:srgbClr val="000000">
                    <a:alpha val="43137"/>
                  </a:srgbClr>
                </a:outerShdw>
              </a:effectLst>
              <a:uLnTx/>
              <a:uFillTx/>
              <a:latin typeface="Calibri" panose="020F0502020204030204"/>
              <a:ea typeface="+mn-ea"/>
              <a:cs typeface="Arial" panose="020B0604020202020204" pitchFamily="34" charset="0"/>
            </a:endParaRPr>
          </a:p>
        </p:txBody>
      </p:sp>
      <p:sp>
        <p:nvSpPr>
          <p:cNvPr id="3" name="Rectangle 2"/>
          <p:cNvSpPr/>
          <p:nvPr/>
        </p:nvSpPr>
        <p:spPr>
          <a:xfrm>
            <a:off x="15216" y="1060713"/>
            <a:ext cx="8950592" cy="480131"/>
          </a:xfrm>
          <a:prstGeom prst="rect">
            <a:avLst/>
          </a:prstGeom>
        </p:spPr>
        <p:txBody>
          <a:bodyPr wrap="none">
            <a:spAutoFit/>
          </a:bodyPr>
          <a:lstStyle/>
          <a:p>
            <a:pPr lvl="0" algn="just" rtl="1">
              <a:lnSpc>
                <a:spcPct val="90000"/>
              </a:lnSpc>
              <a:spcBef>
                <a:spcPts val="1000"/>
              </a:spcBef>
              <a:defRPr/>
            </a:pPr>
            <a:r>
              <a:rPr lang="ar-EG" sz="2800" b="1" dirty="0" smtClean="0">
                <a:solidFill>
                  <a:schemeClr val="bg1"/>
                </a:solidFill>
              </a:rPr>
              <a:t>نموذج إدارة </a:t>
            </a:r>
            <a:r>
              <a:rPr lang="ar-EG" sz="2800" b="1" dirty="0">
                <a:solidFill>
                  <a:schemeClr val="bg1"/>
                </a:solidFill>
              </a:rPr>
              <a:t>علاقات العملاء </a:t>
            </a:r>
            <a:r>
              <a:rPr lang="en-US" sz="2800" b="1" u="sng" dirty="0">
                <a:solidFill>
                  <a:schemeClr val="bg1"/>
                </a:solidFill>
                <a:effectLst>
                  <a:outerShdw blurRad="38100" dist="38100" dir="2700000" algn="tl">
                    <a:srgbClr val="000000">
                      <a:alpha val="43137"/>
                    </a:srgbClr>
                  </a:outerShdw>
                </a:effectLst>
              </a:rPr>
              <a:t>Customer Relationship </a:t>
            </a:r>
            <a:r>
              <a:rPr lang="en-US" sz="2800" b="1" u="sng" dirty="0" smtClean="0">
                <a:solidFill>
                  <a:schemeClr val="bg1"/>
                </a:solidFill>
                <a:effectLst>
                  <a:outerShdw blurRad="38100" dist="38100" dir="2700000" algn="tl">
                    <a:srgbClr val="000000">
                      <a:alpha val="43137"/>
                    </a:srgbClr>
                  </a:outerShdw>
                </a:effectLst>
              </a:rPr>
              <a:t>Management</a:t>
            </a:r>
            <a:endParaRPr lang="en-US" sz="2800" b="1" u="sng"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756271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4021"/>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61244" y="1861062"/>
            <a:ext cx="10359031" cy="4170372"/>
          </a:xfrm>
          <a:prstGeom prst="rect">
            <a:avLst/>
          </a:prstGeom>
          <a:noFill/>
        </p:spPr>
        <p:txBody>
          <a:bodyPr wrap="square" rtlCol="0">
            <a:spAutoFit/>
          </a:bodyPr>
          <a:lstStyle/>
          <a:p>
            <a:pPr indent="247650" algn="justLow" rtl="1">
              <a:spcBef>
                <a:spcPts val="600"/>
              </a:spcBef>
            </a:pPr>
            <a:r>
              <a:rPr lang="ar-EG" sz="2400" dirty="0" smtClean="0">
                <a:latin typeface="Times New Roman" panose="02020603050405020304" pitchFamily="18" charset="0"/>
                <a:ea typeface="Times New Roman" panose="02020603050405020304" pitchFamily="18" charset="0"/>
                <a:cs typeface="+mj-cs"/>
              </a:rPr>
              <a:t>ولدى </a:t>
            </a:r>
            <a:r>
              <a:rPr lang="ar-EG" sz="2400" dirty="0">
                <a:latin typeface="Times New Roman" panose="02020603050405020304" pitchFamily="18" charset="0"/>
                <a:ea typeface="Times New Roman" panose="02020603050405020304" pitchFamily="18" charset="0"/>
                <a:cs typeface="+mj-cs"/>
              </a:rPr>
              <a:t>كل من المؤسسة والعملاء مجموعة من الشروط التي يجب مراعاتها عند بناء العلاقة، مثل رغبات واحتياجات كلا الطرفين؛ وتحتاج المنظمات إلى تحقيق ربح من أجل البقاء والنمو، ويريد العملاء خدمة جيدة ومنتجات عالية الجودة وسعر مقبول.</a:t>
            </a:r>
          </a:p>
          <a:p>
            <a:pPr indent="247650" algn="justLow" rtl="1">
              <a:spcBef>
                <a:spcPts val="600"/>
              </a:spcBef>
            </a:pPr>
            <a:r>
              <a:rPr lang="ar-EG" sz="2400" dirty="0">
                <a:latin typeface="Times New Roman" panose="02020603050405020304" pitchFamily="18" charset="0"/>
                <a:ea typeface="Times New Roman" panose="02020603050405020304" pitchFamily="18" charset="0"/>
                <a:cs typeface="+mj-cs"/>
              </a:rPr>
              <a:t>وإدارة العلاقات مع العملاء مفهوم جديد للعديد من المنظمات. فمعظم المنظمات ذات التفكير المستقبلي تكرس الكثير من الطاقة والموارد لإدارة العلاقات مع العملاء. ويمكن أن يكون لإدارةعلاقا العملاء تأثير كبير على المؤسسة من خلال</a:t>
            </a:r>
            <a:r>
              <a:rPr lang="ar-EG" sz="2400" dirty="0" smtClean="0">
                <a:latin typeface="Times New Roman" panose="02020603050405020304" pitchFamily="18" charset="0"/>
                <a:ea typeface="Times New Roman" panose="02020603050405020304" pitchFamily="18" charset="0"/>
                <a:cs typeface="+mj-cs"/>
              </a:rPr>
              <a:t>:</a:t>
            </a:r>
          </a:p>
          <a:p>
            <a:pPr indent="247650" algn="justLow" rtl="1">
              <a:spcBef>
                <a:spcPts val="600"/>
              </a:spcBef>
            </a:pPr>
            <a:r>
              <a:rPr lang="ar-EG" sz="2400" dirty="0" smtClean="0">
                <a:latin typeface="Times New Roman" panose="02020603050405020304" pitchFamily="18" charset="0"/>
                <a:ea typeface="Times New Roman" panose="02020603050405020304" pitchFamily="18" charset="0"/>
                <a:cs typeface="+mj-cs"/>
              </a:rPr>
              <a:t>- تحويل </a:t>
            </a:r>
            <a:r>
              <a:rPr lang="ar-EG" sz="2400" dirty="0">
                <a:latin typeface="Times New Roman" panose="02020603050405020304" pitchFamily="18" charset="0"/>
                <a:ea typeface="Times New Roman" panose="02020603050405020304" pitchFamily="18" charset="0"/>
                <a:cs typeface="+mj-cs"/>
              </a:rPr>
              <a:t>التركيز من المنتج إلى العميل.</a:t>
            </a:r>
          </a:p>
          <a:p>
            <a:pPr indent="247650" algn="justLow" rtl="1">
              <a:spcBef>
                <a:spcPts val="600"/>
              </a:spcBef>
            </a:pPr>
            <a:r>
              <a:rPr lang="ar-EG" sz="2400" dirty="0" smtClean="0">
                <a:latin typeface="Times New Roman" panose="02020603050405020304" pitchFamily="18" charset="0"/>
                <a:ea typeface="Times New Roman" panose="02020603050405020304" pitchFamily="18" charset="0"/>
                <a:cs typeface="+mj-cs"/>
              </a:rPr>
              <a:t>-تبسيط </a:t>
            </a:r>
            <a:r>
              <a:rPr lang="ar-EG" sz="2400" dirty="0">
                <a:latin typeface="Times New Roman" panose="02020603050405020304" pitchFamily="18" charset="0"/>
                <a:ea typeface="Times New Roman" panose="02020603050405020304" pitchFamily="18" charset="0"/>
                <a:cs typeface="+mj-cs"/>
              </a:rPr>
              <a:t>العرض إلى ما يطلبه العميل وليس رغبة المنظمة في تقديمه. </a:t>
            </a:r>
          </a:p>
          <a:p>
            <a:pPr indent="247650" algn="justLow" rtl="1">
              <a:spcBef>
                <a:spcPts val="600"/>
              </a:spcBef>
            </a:pPr>
            <a:r>
              <a:rPr lang="ar-EG" sz="2400" dirty="0" smtClean="0">
                <a:latin typeface="Times New Roman" panose="02020603050405020304" pitchFamily="18" charset="0"/>
                <a:ea typeface="Times New Roman" panose="02020603050405020304" pitchFamily="18" charset="0"/>
                <a:cs typeface="+mj-cs"/>
              </a:rPr>
              <a:t>-تسليط </a:t>
            </a:r>
            <a:r>
              <a:rPr lang="ar-EG" sz="2400" dirty="0">
                <a:latin typeface="Times New Roman" panose="02020603050405020304" pitchFamily="18" charset="0"/>
                <a:ea typeface="Times New Roman" panose="02020603050405020304" pitchFamily="18" charset="0"/>
                <a:cs typeface="+mj-cs"/>
              </a:rPr>
              <a:t>الضوء على الكفاءات المطلوبة لعملية إدارة علاقات العملاء الفعالة. </a:t>
            </a:r>
          </a:p>
          <a:p>
            <a:pPr indent="247650" algn="justLow" rtl="1">
              <a:spcBef>
                <a:spcPts val="600"/>
              </a:spcBef>
            </a:pPr>
            <a:endParaRPr lang="ar-EG" sz="2400" dirty="0">
              <a:latin typeface="Times New Roman" panose="02020603050405020304" pitchFamily="18" charset="0"/>
              <a:ea typeface="Times New Roman" panose="02020603050405020304" pitchFamily="18" charset="0"/>
              <a:cs typeface="+mj-cs"/>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6181558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4021"/>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61244" y="1861062"/>
            <a:ext cx="10359031" cy="3862596"/>
          </a:xfrm>
          <a:prstGeom prst="rect">
            <a:avLst/>
          </a:prstGeom>
          <a:noFill/>
        </p:spPr>
        <p:txBody>
          <a:bodyPr wrap="square" rtlCol="0">
            <a:spAutoFit/>
          </a:bodyPr>
          <a:lstStyle/>
          <a:p>
            <a:pPr lvl="0" indent="247650" algn="justLow" rtl="1">
              <a:spcBef>
                <a:spcPts val="600"/>
              </a:spcBef>
            </a:pPr>
            <a:r>
              <a:rPr lang="ar-EG" sz="2400" b="1" dirty="0" smtClean="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مع </a:t>
            </a:r>
            <a:r>
              <a:rPr lang="ar-EG" sz="2400" b="1" dirty="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تزايد أهمية وسائل التواصل الاجتماعي</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أصبحت المنظمات تعي جيدا ضرورة الاهتمام بشكل وطبيعة العلاقة بينها وبين الجمهور على أساس تفاعلي من شأنه تكوين انطباعات جيدة وصورة إيجابية مع الجمهور، وسمعه مثلى؛ لذا حرصت المنظمات وعبر مواقع التواصل الاجتماعي أن تكون هذه القنوات أحد وسائل تدعيم العلاقات بينها وبين الجمهور والتي تتم من خلال إدارة الانطباع الجيد بين المنظمة </a:t>
            </a: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وعملائها</a:t>
            </a:r>
          </a:p>
          <a:p>
            <a:pPr lvl="0" indent="247650" algn="justLow" rtl="1">
              <a:spcBef>
                <a:spcPts val="600"/>
              </a:spcBef>
            </a:pPr>
            <a:r>
              <a:rPr lang="ar-EG" sz="2400" b="1" dirty="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إن إدارة علاقات العملاء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تعد إستراتيجية ونهج قوي وأكثر فاعلية  في الحفاظ على العملاء الحاليين للمنظمة، واستقطاب عملاء جدد، إن مدخل إدارة علاقات العملاء الاجتماعي لا يعد مهماً فقط في  مجال الأعمال، وإنما يعمل أيضاً على خلق علاقات وروابط قوية مع العملاء، ويعمل على تنميتها مما يقود الأعمال إلى مستويات أفضل من النجاح، وتبدو أهمية إدارة علاقات العملاء الاجتماعية من خلال تمكين المنظمات من التفاعل بأسلوب سهل ومعاصر وبشكل مباشر مع العملاء في اتجاهين من خلال تأثير البعد الاجتماعي، وتعتمد إستراتيجية إدارة علاقات العملاء على تكوين قاعدة معلوماتية عن العملاء، ومن ثم إمكانية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Rectangle 2"/>
          <p:cNvSpPr/>
          <p:nvPr/>
        </p:nvSpPr>
        <p:spPr>
          <a:xfrm>
            <a:off x="1273670" y="880261"/>
            <a:ext cx="4272323" cy="646331"/>
          </a:xfrm>
          <a:prstGeom prst="rect">
            <a:avLst/>
          </a:prstGeom>
        </p:spPr>
        <p:txBody>
          <a:bodyPr wrap="none">
            <a:spAutoFit/>
          </a:bodyPr>
          <a:lstStyle/>
          <a:p>
            <a:r>
              <a:rPr lang="ar-EG" sz="3600" b="1"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أهمية إدارة علاقات العملاء </a:t>
            </a:r>
            <a:endParaRPr lang="en-US" sz="3600" dirty="0">
              <a:solidFill>
                <a:schemeClr val="bg1"/>
              </a:solidFill>
            </a:endParaRPr>
          </a:p>
        </p:txBody>
      </p:sp>
    </p:spTree>
    <p:extLst>
      <p:ext uri="{BB962C8B-B14F-4D97-AF65-F5344CB8AC3E}">
        <p14:creationId xmlns:p14="http://schemas.microsoft.com/office/powerpoint/2010/main" val="225522240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4021"/>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61244" y="1861062"/>
            <a:ext cx="10359031" cy="2754600"/>
          </a:xfrm>
          <a:prstGeom prst="rect">
            <a:avLst/>
          </a:prstGeom>
          <a:noFill/>
        </p:spPr>
        <p:txBody>
          <a:bodyPr wrap="square" rtlCol="0">
            <a:spAutoFit/>
          </a:bodyPr>
          <a:lstStyle/>
          <a:p>
            <a:pPr lvl="0" indent="247650" algn="justLow" rtl="1">
              <a:spcBef>
                <a:spcPts val="600"/>
              </a:spcBef>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التعرف على احتياجات العملاء، والحرص دوماً على تلبيتها بفاعلية لتحقيق مستوى ولاشك أن المنظمات تسعى للحصول على سمعة أعلى من خلال تقديم أفضل الحلول الممكنة والمنتجات المناسبة </a:t>
            </a: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للعملاء</a:t>
            </a:r>
          </a:p>
          <a:p>
            <a:pPr lvl="0" indent="247650" algn="justLow" rtl="1">
              <a:spcBef>
                <a:spcPts val="600"/>
              </a:spcBef>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إضافة إلى ذلك فإن وسائل التواصل الاجتماعي تمكن منظمات الأعمال من التواصل مع العملاء في الوقت المناسب، مباشرة بتكلفة أقل وأعلى كفاءة من أدوات الاتصال التقليدية الأخرى، وبالإضافة إلى ذلك، تسمح مواقع وسائل التواصل الاجتماعي مثل الفيسبوك وتويتر للمستخدمين لمتابعة العلامات التجارية المفضلة لديهم والتعليق أو نشر الأسئلة المتعلقة بالمنتجات أو الخدمات ذات الصلة، ومن خلال مواقع التواصل الاجتماعي، تستطيع منظمات الأعمال تحديد ما يقال عن علامتها التجارية والتواصل مباشرة مع المستهلكين</a:t>
            </a: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5554573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4021"/>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61244" y="1861062"/>
            <a:ext cx="10359031" cy="3862596"/>
          </a:xfrm>
          <a:prstGeom prst="rect">
            <a:avLst/>
          </a:prstGeom>
          <a:noFill/>
        </p:spPr>
        <p:txBody>
          <a:bodyPr wrap="square" rtlCol="0">
            <a:spAutoFit/>
          </a:bodyPr>
          <a:lstStyle/>
          <a:p>
            <a:pPr lvl="0" indent="247650" algn="justLow" rtl="1">
              <a:spcBef>
                <a:spcPts val="600"/>
              </a:spcBef>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وقد أحدثت وسائل التواصل الاجتماعي  تغييرات هائلة في الإستراتيجيات والأدوات المستخدمة في منظمات الأعمال للاتصال بالمستخدمين، ولعل ما تتميز به وسائل التواصل الاجتماعي المزاوجة بين أدوات الاتصالات التسويقية المتكاملة التقليدية، والاتصالات التنظيمية مع المستخدمين إضافة إلى التسويق من خلال الكلمة المنطوقة (اتصال المستخدمين مع بعضهم البعض)، والتفاعل في وسائل التواصل الاجتماعي له عدة أشكال منها: تبادل الخبرات والمعلومات وتشارك الخبرات والنكات ومقاطع الفيديو والتعليقات </a:t>
            </a: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endPar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lvl="0" indent="247650" algn="justLow" rtl="1">
              <a:spcBef>
                <a:spcPts val="600"/>
              </a:spcBef>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إن فضاء ويب  2.0 أو الويب الاجتماعي </a:t>
            </a: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أسهم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بصورة إيجابية في دعم التواصل والتشارك بين المستخدمين في فضاء الإنترنت مما أتاح للجميع فرصاً اتصالية متساوية، كما أسهم تحسين أداء المنظمات المختلفة نحو جمهورها،حيث أتاح للمنظمات الوصول إلي قطاعات عريضة من المجتمع والمتابعة المستمرة لتعليقات وتغريدات المستخدمين من أصحاب المصالح، وتحميل ومشاركة  فيديوهات ومقاطع الصوت والصورة المتعلقة بالمنظمة وإنشاء وإدارة وتحديث المدونات الإليكترونية بصفة مستمرة </a:t>
            </a: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endPar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5675812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04021"/>
            <a:ext cx="10812720" cy="43541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335405" y="2295402"/>
            <a:ext cx="9248775" cy="2015936"/>
          </a:xfrm>
          <a:prstGeom prst="rect">
            <a:avLst/>
          </a:prstGeom>
          <a:noFill/>
        </p:spPr>
        <p:txBody>
          <a:bodyPr wrap="square" rtlCol="0">
            <a:spAutoFit/>
          </a:bodyPr>
          <a:lstStyle/>
          <a:p>
            <a:pPr marL="0" marR="0" lvl="0" indent="247650" algn="justLow" defTabSz="914400" rtl="1" eaLnBrk="1" fontAlgn="auto" latinLnBrk="0" hangingPunct="1">
              <a:lnSpc>
                <a:spcPct val="100000"/>
              </a:lnSpc>
              <a:spcBef>
                <a:spcPts val="600"/>
              </a:spcBef>
              <a:spcAft>
                <a:spcPts val="0"/>
              </a:spcAft>
              <a:buClrTx/>
              <a:buSzTx/>
              <a:buFontTx/>
              <a:buNone/>
              <a:tabLst/>
              <a:defRPr/>
            </a:pPr>
            <a:r>
              <a:rPr kumimoji="0" lang="ar-EG" sz="2400" b="1" i="1"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والغرض النهائي من إدارة علاقات العملاء </a:t>
            </a:r>
            <a:r>
              <a:rPr kumimoji="0" lang="ar-EG" sz="2400"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هو زيادة الأرباح ويتحقق ذلك بشكل أساسي من خلال تقديم خدمة أفضل للعملاء ولا يقتصر نظام إدارة العلاقات مع العملاء على تحسين خدمة العملاء فحسب بل ستعمل إدارة</a:t>
            </a:r>
            <a:r>
              <a:rPr kumimoji="0" lang="ar-EG" sz="2400" b="0" i="0" u="none" strike="noStrike" kern="1200" cap="none" spc="0" normalizeH="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العلاقات مع العملاء الجيدة على تقليل التكاليف والهدر والشكاوى.</a:t>
            </a: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a:p>
            <a:pPr marL="0" marR="0" lvl="0" indent="247650" algn="justLow" defTabSz="914400" rtl="1" eaLnBrk="1" fontAlgn="auto" latinLnBrk="0" hangingPunct="1">
              <a:lnSpc>
                <a:spcPct val="100000"/>
              </a:lnSpc>
              <a:spcBef>
                <a:spcPts val="60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p:cNvPicPr>
            <a:picLocks noChangeAspect="1"/>
          </p:cNvPicPr>
          <p:nvPr/>
        </p:nvPicPr>
        <p:blipFill>
          <a:blip r:embed="rId3"/>
          <a:stretch>
            <a:fillRect/>
          </a:stretch>
        </p:blipFill>
        <p:spPr>
          <a:xfrm>
            <a:off x="789651" y="3211829"/>
            <a:ext cx="3736629" cy="3224439"/>
          </a:xfrm>
          <a:prstGeom prst="rect">
            <a:avLst/>
          </a:prstGeom>
        </p:spPr>
      </p:pic>
    </p:spTree>
    <p:extLst>
      <p:ext uri="{BB962C8B-B14F-4D97-AF65-F5344CB8AC3E}">
        <p14:creationId xmlns:p14="http://schemas.microsoft.com/office/powerpoint/2010/main" val="42166555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97269"/>
            <a:ext cx="10812720" cy="42608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7568" y="2327260"/>
            <a:ext cx="10166384" cy="3200876"/>
          </a:xfrm>
          <a:prstGeom prst="rect">
            <a:avLst/>
          </a:prstGeom>
          <a:noFill/>
        </p:spPr>
        <p:txBody>
          <a:bodyPr wrap="square" rtlCol="0">
            <a:spAutoFit/>
          </a:bodyPr>
          <a:lstStyle/>
          <a:p>
            <a:pPr lvl="0" indent="247650" algn="justLow" rtl="1">
              <a:spcBef>
                <a:spcPts val="600"/>
              </a:spcBef>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ويقلل نظام إدارة علاقات العملاء الفعال أيضاً من إجهاد الموظفين، لأن الاستنزاف أحد الأسباب الرئيسية للتوتر ويقل مع تحسن الخدمات والعلاقات</a:t>
            </a: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a:t>
            </a:r>
          </a:p>
          <a:p>
            <a:pPr lvl="0" indent="247650" algn="justLow" rtl="1">
              <a:spcBef>
                <a:spcPts val="600"/>
              </a:spcBef>
              <a:defRPr/>
            </a:pPr>
            <a:r>
              <a:rPr lang="ar-EG" sz="24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ويتيح أيضاً إجراء بحث فوري عن السوق، وفتح خطوط الاتصال مع العملاء، ورد فعل مباشر ومستمرٍ للسوق تجاه المنتجات والخدمات وهو أفضل بكثير من أي دراسة استقصائية للسوق. </a:t>
            </a:r>
          </a:p>
          <a:p>
            <a:pPr lvl="0" indent="247650" algn="justLow" rtl="1">
              <a:spcBef>
                <a:spcPts val="600"/>
              </a:spcBef>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وقد تم إجراء الكثير من الأبحاث حول إدارة علاقات العملاء (</a:t>
            </a:r>
            <a:r>
              <a:rPr lang="en-US"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CRM)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منذ ظهورها الأكاديمي عام 1997. وبعد أكثر من عقد من الزمان، تم إهمالها من بعض المجالات الأكاديمية والمهنية – ورؤيتهم أنه غالباً ما يُنظر إليها على أنها "حل سريع"، وتركز العديد من مناهج إدارة علاقات العملاء على الأسواق الكبيرة وعلى مبادرات إدارة علاقات العملاء ذات الصلة مثل إدارة الاحتفاظ بالبيانات.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0597281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97269"/>
            <a:ext cx="10812720" cy="42608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98508" y="2399671"/>
            <a:ext cx="10084503" cy="4001095"/>
          </a:xfrm>
          <a:prstGeom prst="rect">
            <a:avLst/>
          </a:prstGeom>
          <a:noFill/>
        </p:spPr>
        <p:txBody>
          <a:bodyPr wrap="square" rtlCol="0">
            <a:spAutoFit/>
          </a:bodyPr>
          <a:lstStyle/>
          <a:p>
            <a:pPr lvl="0" indent="247650" algn="justLow" rtl="1">
              <a:spcBef>
                <a:spcPts val="600"/>
              </a:spcBef>
              <a:defRPr/>
            </a:pP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وهي </a:t>
            </a:r>
            <a:r>
              <a:rPr lang="ar-EG" sz="28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فلسفة </a:t>
            </a:r>
            <a:r>
              <a:rPr lang="ar-EG" sz="28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توفر رؤية للمنظمة للتعامل مع العملاء. ويتمثل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هدف إستراتيجيتها في تعظيم العلاقات المربحة مع العملاء من خلال زيادة قيمة العلاقة لكل من البائع والعميل، ففي معظم المنظمات ولنجاح أي مؤسسة، تُعد إدارة علاقات العملاء مطلباً أساسياً وتتطلب إستراتيجية وعملية شاملة لإنجاحها. </a:t>
            </a:r>
          </a:p>
          <a:p>
            <a:pPr lvl="0" indent="247650" algn="justLow" rtl="1">
              <a:spcBef>
                <a:spcPts val="600"/>
              </a:spcBef>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وقد تطورت لتصبح أهم إستراتيجية مؤسسية للعديد من المؤسسات. وتهتم بإنشاء وتطوير وإثراء علاقات العملاء الفردية مع استهداف العملاء بعناية. وأدت إلى تعظيم القيمة الإجمالية للعميل، فهي الأسلوب المميز والمبتكر مع تطوير تقنيات المعلومات والاتصالات. ويعد هذا النظام إستراتيجية لتجميع احتياجات وسلوكيات عمل العملاء التي تؤدي إلى علاقات أقوى مع العملاء. أخيراً، فالعلاقة القوية هي الطريق إلى النجاح أو الإنجاز في أي عمل تجاري، وبناء علاقات دائمة مع العملاء هو السبيل لخلق قيمة ورضا العملاء.</a:t>
            </a:r>
          </a:p>
          <a:p>
            <a:pPr marL="0" marR="0" lvl="0" indent="247650" algn="justLow" defTabSz="914400" rtl="1" eaLnBrk="1" fontAlgn="auto" latinLnBrk="0" hangingPunct="1">
              <a:lnSpc>
                <a:spcPct val="100000"/>
              </a:lnSpc>
              <a:spcBef>
                <a:spcPts val="60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15765878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97269"/>
            <a:ext cx="10812720" cy="42608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98508" y="2435073"/>
            <a:ext cx="10084503" cy="1938992"/>
          </a:xfrm>
          <a:prstGeom prst="rect">
            <a:avLst/>
          </a:prstGeom>
          <a:noFill/>
        </p:spPr>
        <p:txBody>
          <a:bodyPr wrap="square" rtlCol="0">
            <a:spAutoFit/>
          </a:bodyPr>
          <a:lstStyle/>
          <a:p>
            <a:pPr lvl="0" indent="247650" algn="justLow" rtl="1">
              <a:spcBef>
                <a:spcPts val="600"/>
              </a:spcBef>
              <a:defRPr/>
            </a:pPr>
            <a:r>
              <a:rPr lang="ar-EG" sz="2400" b="1" dirty="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وإدارة علاقات العملاء </a:t>
            </a: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هي عملية ثقافة موجهة نحو العملاء والذي يتم من خلالها وضع إستراتيجية لاكتساب والارتقاء بالربحية، والاحتفاظ بالعملاء، والتي يتم تمكينها من خلال تطبيق تكنولوجيا المعلومات لتحقيق المنافع المتبادلة لكل من المنظمة والعملاء وبالتالي زيادة فهم تصور إدارة علاقات العملاء. وإدارة علاقات العملاء هي نشاط تسويقي محدد تقوم المؤسسة من خلاله بإعداد عملائها لاستخدام مورادها لإنتاج وتسويق منتج لا يقدر بثمن لهم. </a:t>
            </a: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3" name="Picture 2"/>
          <p:cNvPicPr>
            <a:picLocks noChangeAspect="1"/>
          </p:cNvPicPr>
          <p:nvPr/>
        </p:nvPicPr>
        <p:blipFill>
          <a:blip r:embed="rId3"/>
          <a:stretch>
            <a:fillRect/>
          </a:stretch>
        </p:blipFill>
        <p:spPr>
          <a:xfrm>
            <a:off x="1152838" y="4084253"/>
            <a:ext cx="5268554" cy="1748473"/>
          </a:xfrm>
          <a:prstGeom prst="rect">
            <a:avLst/>
          </a:prstGeom>
        </p:spPr>
      </p:pic>
    </p:spTree>
    <p:extLst>
      <p:ext uri="{BB962C8B-B14F-4D97-AF65-F5344CB8AC3E}">
        <p14:creationId xmlns:p14="http://schemas.microsoft.com/office/powerpoint/2010/main" val="4462880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97269"/>
            <a:ext cx="10812720" cy="42608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25549" y="1841589"/>
            <a:ext cx="10084503" cy="3893374"/>
          </a:xfrm>
          <a:prstGeom prst="rect">
            <a:avLst/>
          </a:prstGeom>
          <a:noFill/>
        </p:spPr>
        <p:txBody>
          <a:bodyPr wrap="square" rtlCol="0">
            <a:spAutoFit/>
          </a:bodyPr>
          <a:lstStyle/>
          <a:p>
            <a:pPr marL="342900" indent="-342900" algn="r" rtl="1">
              <a:spcBef>
                <a:spcPts val="600"/>
              </a:spcBef>
              <a:buFontTx/>
              <a:buChar char="-"/>
              <a:defRPr/>
            </a:pPr>
            <a:r>
              <a:rPr lang="ar-EG" sz="16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تقليل </a:t>
            </a:r>
            <a:r>
              <a:rPr lang="ar-EG" sz="16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النفقات العامة </a:t>
            </a:r>
            <a:r>
              <a:rPr lang="ar-EG" sz="16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للتسويق</a:t>
            </a:r>
            <a:endParaRPr lang="en-US" sz="16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indent="-342900" algn="r" rtl="1">
              <a:spcBef>
                <a:spcPts val="600"/>
              </a:spcBef>
              <a:buFontTx/>
              <a:buChar char="-"/>
              <a:defRPr/>
            </a:pPr>
            <a:r>
              <a:rPr lang="ar-EG" sz="16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إنتاج </a:t>
            </a:r>
            <a:r>
              <a:rPr lang="ar-EG" sz="16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جهود تسويقية أفضل</a:t>
            </a:r>
          </a:p>
          <a:p>
            <a:pPr marL="342900" lvl="0" indent="-342900" algn="r" rtl="1">
              <a:spcBef>
                <a:spcPts val="600"/>
              </a:spcBef>
              <a:buFontTx/>
              <a:buChar char="-"/>
              <a:defRPr/>
            </a:pPr>
            <a:r>
              <a:rPr lang="ar-EG" sz="16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زيادة </a:t>
            </a:r>
            <a:r>
              <a:rPr lang="ar-EG" sz="16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العملاء الجدد.</a:t>
            </a:r>
          </a:p>
          <a:p>
            <a:pPr marL="342900" lvl="0" indent="-342900" algn="r" rtl="1">
              <a:spcBef>
                <a:spcPts val="600"/>
              </a:spcBef>
              <a:buFontTx/>
              <a:buChar char="-"/>
              <a:defRPr/>
            </a:pPr>
            <a:r>
              <a:rPr lang="ar-EG" sz="16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تعزيز </a:t>
            </a:r>
            <a:r>
              <a:rPr lang="ar-EG" sz="16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رضا العملاء.	</a:t>
            </a:r>
            <a:endParaRPr lang="en-US" sz="16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r" rtl="1">
              <a:spcBef>
                <a:spcPts val="600"/>
              </a:spcBef>
              <a:buFontTx/>
              <a:buChar char="-"/>
              <a:defRPr/>
            </a:pPr>
            <a:r>
              <a:rPr lang="ar-EG" sz="16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الاحتفاظ </a:t>
            </a:r>
            <a:r>
              <a:rPr lang="ar-EG" sz="16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بالعملاء الحاليين.</a:t>
            </a:r>
          </a:p>
          <a:p>
            <a:pPr marL="342900" lvl="0" indent="-342900" algn="r" rtl="1">
              <a:spcBef>
                <a:spcPts val="600"/>
              </a:spcBef>
              <a:buFontTx/>
              <a:buChar char="-"/>
              <a:defRPr/>
            </a:pPr>
            <a:r>
              <a:rPr lang="ar-EG" sz="16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زيادة </a:t>
            </a:r>
            <a:r>
              <a:rPr lang="ar-EG" sz="16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الدقة.		</a:t>
            </a:r>
            <a:endParaRPr lang="en-US" sz="16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r" rtl="1">
              <a:spcBef>
                <a:spcPts val="600"/>
              </a:spcBef>
              <a:buFontTx/>
              <a:buChar char="-"/>
              <a:defRPr/>
            </a:pPr>
            <a:r>
              <a:rPr lang="ar-EG" sz="16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تحسين </a:t>
            </a:r>
            <a:r>
              <a:rPr lang="ar-EG" sz="16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ولاء العملاء.</a:t>
            </a:r>
          </a:p>
          <a:p>
            <a:pPr marL="342900" lvl="0" indent="-342900" algn="r" rtl="1">
              <a:spcBef>
                <a:spcPts val="600"/>
              </a:spcBef>
              <a:buFontTx/>
              <a:buChar char="-"/>
              <a:defRPr/>
            </a:pPr>
            <a:r>
              <a:rPr lang="ar-EG" sz="16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تقديم </a:t>
            </a:r>
            <a:r>
              <a:rPr lang="ar-EG" sz="16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خدمة عملاء أفضل.	</a:t>
            </a:r>
            <a:endParaRPr lang="en-US" sz="16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lgn="r" rtl="1">
              <a:spcBef>
                <a:spcPts val="600"/>
              </a:spcBef>
              <a:buFontTx/>
              <a:buChar char="-"/>
              <a:defRPr/>
            </a:pPr>
            <a:r>
              <a:rPr lang="ar-EG" sz="16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تقليل </a:t>
            </a:r>
            <a:r>
              <a:rPr lang="ar-EG" sz="16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المصاريف المختلفة.</a:t>
            </a:r>
          </a:p>
          <a:p>
            <a:pPr marL="342900" lvl="0" indent="-285750" algn="r" rtl="1">
              <a:spcBef>
                <a:spcPts val="600"/>
              </a:spcBef>
              <a:buFontTx/>
              <a:buChar char="-"/>
              <a:defRPr/>
            </a:pPr>
            <a:r>
              <a:rPr lang="ar-EG" sz="16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مواكبة </a:t>
            </a:r>
            <a:r>
              <a:rPr lang="ar-EG" sz="16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الحفاظ على العملاء.		</a:t>
            </a:r>
            <a:endParaRPr lang="en-US" sz="16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285750" algn="r" rtl="1">
              <a:spcBef>
                <a:spcPts val="600"/>
              </a:spcBef>
              <a:buFontTx/>
              <a:buChar char="-"/>
              <a:defRPr/>
            </a:pPr>
            <a:r>
              <a:rPr lang="ar-EG" sz="16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زيادة </a:t>
            </a:r>
            <a:r>
              <a:rPr lang="ar-EG" sz="16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المبيعات.</a:t>
            </a:r>
          </a:p>
          <a:p>
            <a:pPr marL="342900" lvl="0" indent="-342900" algn="r" rtl="1">
              <a:spcBef>
                <a:spcPts val="600"/>
              </a:spcBef>
              <a:buFontTx/>
              <a:buChar char="-"/>
              <a:defRPr/>
            </a:pPr>
            <a:r>
              <a:rPr lang="ar-EG" sz="1600" b="1"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تطوير </a:t>
            </a:r>
            <a:r>
              <a:rPr lang="ar-EG" sz="1600" b="1"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ممارسات عمل أفضل والحفاظ على كفاءة الأعمال.	</a:t>
            </a:r>
            <a:r>
              <a:rPr lang="ar-EG" sz="16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a:t>
            </a:r>
            <a:endParaRPr lang="en-US" sz="1600" dirty="0" smtClean="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Rectangle 2"/>
          <p:cNvSpPr/>
          <p:nvPr/>
        </p:nvSpPr>
        <p:spPr>
          <a:xfrm>
            <a:off x="1935887" y="1085495"/>
            <a:ext cx="4160113" cy="584775"/>
          </a:xfrm>
          <a:prstGeom prst="rect">
            <a:avLst/>
          </a:prstGeom>
        </p:spPr>
        <p:txBody>
          <a:bodyPr wrap="none">
            <a:spAutoFit/>
          </a:bodyPr>
          <a:lstStyle/>
          <a:p>
            <a:pPr lvl="0" indent="247650" algn="ctr" rtl="1">
              <a:spcBef>
                <a:spcPts val="600"/>
              </a:spcBef>
              <a:defRPr/>
            </a:pPr>
            <a:r>
              <a:rPr lang="ar-EG" sz="3200" b="1" u="sng" dirty="0">
                <a:solidFill>
                  <a:schemeClr val="bg1"/>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أهداف إدارة علاقات العملاء </a:t>
            </a:r>
          </a:p>
        </p:txBody>
      </p:sp>
    </p:spTree>
    <p:extLst>
      <p:ext uri="{BB962C8B-B14F-4D97-AF65-F5344CB8AC3E}">
        <p14:creationId xmlns:p14="http://schemas.microsoft.com/office/powerpoint/2010/main" val="5947515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98508" y="1572416"/>
            <a:ext cx="10812720" cy="42608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162616" y="1910735"/>
            <a:ext cx="10084503" cy="1200329"/>
          </a:xfrm>
          <a:prstGeom prst="rect">
            <a:avLst/>
          </a:prstGeom>
          <a:noFill/>
        </p:spPr>
        <p:txBody>
          <a:bodyPr wrap="square" rtlCol="0">
            <a:spAutoFit/>
          </a:bodyPr>
          <a:lstStyle/>
          <a:p>
            <a:pPr lvl="0" indent="247650" algn="justLow" rtl="1">
              <a:spcBef>
                <a:spcPts val="600"/>
              </a:spcBef>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وهي عملية تعليمية يتم فيها تحديث المعلومات باستمرار والتحدث مع العملاء بحيث يمكن تشريح طلب العميل وإكمال رد الفعل المناسب للعميل، وتعد أمراً ضرورياً لأي مؤسسة من أجل التنمية والربح، ويتم استخدام محددات المسئولية الاجتماعية للشركة لتحسين جودة الإدارة لجعل العميل مرضياً. ومن فوائدها:</a:t>
            </a: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graphicFrame>
        <p:nvGraphicFramePr>
          <p:cNvPr id="4" name="Table 3"/>
          <p:cNvGraphicFramePr>
            <a:graphicFrameLocks noGrp="1"/>
          </p:cNvGraphicFramePr>
          <p:nvPr>
            <p:extLst>
              <p:ext uri="{D42A27DB-BD31-4B8C-83A1-F6EECF244321}">
                <p14:modId xmlns:p14="http://schemas.microsoft.com/office/powerpoint/2010/main" val="947981808"/>
              </p:ext>
            </p:extLst>
          </p:nvPr>
        </p:nvGraphicFramePr>
        <p:xfrm>
          <a:off x="6668539" y="3420609"/>
          <a:ext cx="3692375" cy="2233696"/>
        </p:xfrm>
        <a:graphic>
          <a:graphicData uri="http://schemas.openxmlformats.org/drawingml/2006/table">
            <a:tbl>
              <a:tblPr rtl="1" firstRow="1" firstCol="1" lastRow="1" lastCol="1" bandRow="1" bandCol="1">
                <a:tableStyleId>{5C22544A-7EE6-4342-B048-85BDC9FD1C3A}</a:tableStyleId>
              </a:tblPr>
              <a:tblGrid>
                <a:gridCol w="3692375">
                  <a:extLst>
                    <a:ext uri="{9D8B030D-6E8A-4147-A177-3AD203B41FA5}">
                      <a16:colId xmlns:a16="http://schemas.microsoft.com/office/drawing/2014/main" val="2005152224"/>
                    </a:ext>
                  </a:extLst>
                </a:gridCol>
              </a:tblGrid>
              <a:tr h="258979">
                <a:tc>
                  <a:txBody>
                    <a:bodyPr/>
                    <a:lstStyle/>
                    <a:p>
                      <a:pPr marL="342900" marR="0" lvl="0" indent="-342900" algn="justLow" rtl="1">
                        <a:spcBef>
                          <a:spcPts val="600"/>
                        </a:spcBef>
                        <a:spcAft>
                          <a:spcPts val="0"/>
                        </a:spcAft>
                        <a:buFont typeface="Times New Roman" panose="02020603050405020304" pitchFamily="18" charset="0"/>
                        <a:buChar char="-"/>
                        <a:tabLst>
                          <a:tab pos="473710" algn="l"/>
                        </a:tabLst>
                      </a:pPr>
                      <a:r>
                        <a:rPr lang="ar-EG" sz="1600">
                          <a:effectLst/>
                        </a:rPr>
                        <a:t>تحديد أفضل قنوات للمراسلات</a:t>
                      </a:r>
                      <a:endParaRPr lang="en-US" sz="1200">
                        <a:effectLst/>
                        <a:latin typeface="Times New Roman" panose="02020603050405020304" pitchFamily="18" charset="0"/>
                        <a:ea typeface="Times New Roman" panose="02020603050405020304" pitchFamily="18" charset="0"/>
                        <a:cs typeface="Simplified Arabic" panose="02020603050405020304" pitchFamily="18" charset="-78"/>
                      </a:endParaRPr>
                    </a:p>
                  </a:txBody>
                  <a:tcPr marL="68580" marR="68580" marT="0" marB="0"/>
                </a:tc>
                <a:extLst>
                  <a:ext uri="{0D108BD9-81ED-4DB2-BD59-A6C34878D82A}">
                    <a16:rowId xmlns:a16="http://schemas.microsoft.com/office/drawing/2014/main" val="843856918"/>
                  </a:ext>
                </a:extLst>
              </a:tr>
              <a:tr h="258979">
                <a:tc>
                  <a:txBody>
                    <a:bodyPr/>
                    <a:lstStyle/>
                    <a:p>
                      <a:pPr marL="342900" marR="0" lvl="0" indent="-342900" algn="justLow" rtl="1">
                        <a:spcBef>
                          <a:spcPts val="600"/>
                        </a:spcBef>
                        <a:spcAft>
                          <a:spcPts val="0"/>
                        </a:spcAft>
                        <a:buFont typeface="Times New Roman" panose="02020603050405020304" pitchFamily="18" charset="0"/>
                        <a:buChar char="-"/>
                        <a:tabLst>
                          <a:tab pos="473710" algn="l"/>
                        </a:tabLst>
                      </a:pPr>
                      <a:r>
                        <a:rPr lang="ar-EG" sz="1600" dirty="0">
                          <a:effectLst/>
                        </a:rPr>
                        <a:t>جمع البيانات المتعلقة بالعملاء.</a:t>
                      </a:r>
                      <a:endParaRPr lang="en-US" sz="1200" dirty="0">
                        <a:effectLst/>
                        <a:latin typeface="Times New Roman" panose="02020603050405020304" pitchFamily="18" charset="0"/>
                        <a:ea typeface="Times New Roman" panose="02020603050405020304" pitchFamily="18" charset="0"/>
                        <a:cs typeface="Simplified Arabic" panose="02020603050405020304" pitchFamily="18" charset="-78"/>
                      </a:endParaRPr>
                    </a:p>
                  </a:txBody>
                  <a:tcPr marL="68580" marR="68580" marT="0" marB="0"/>
                </a:tc>
                <a:extLst>
                  <a:ext uri="{0D108BD9-81ED-4DB2-BD59-A6C34878D82A}">
                    <a16:rowId xmlns:a16="http://schemas.microsoft.com/office/drawing/2014/main" val="3901495609"/>
                  </a:ext>
                </a:extLst>
              </a:tr>
              <a:tr h="598890">
                <a:tc>
                  <a:txBody>
                    <a:bodyPr/>
                    <a:lstStyle/>
                    <a:p>
                      <a:pPr marL="342900" marR="0" lvl="0" indent="-342900" algn="justLow" rtl="1">
                        <a:spcBef>
                          <a:spcPts val="600"/>
                        </a:spcBef>
                        <a:spcAft>
                          <a:spcPts val="0"/>
                        </a:spcAft>
                        <a:buFont typeface="Times New Roman" panose="02020603050405020304" pitchFamily="18" charset="0"/>
                        <a:buChar char="-"/>
                        <a:tabLst>
                          <a:tab pos="473710" algn="l"/>
                        </a:tabLst>
                      </a:pPr>
                      <a:r>
                        <a:rPr lang="ar-EG" sz="1600">
                          <a:effectLst/>
                        </a:rPr>
                        <a:t>عمل ملفات تعريف مفصلة للعملاء كأفراد.</a:t>
                      </a:r>
                      <a:endParaRPr lang="en-US" sz="1200">
                        <a:effectLst/>
                      </a:endParaRPr>
                    </a:p>
                    <a:p>
                      <a:pPr marL="342900" marR="0" lvl="0" indent="-342900" algn="justLow" rtl="1">
                        <a:spcBef>
                          <a:spcPts val="600"/>
                        </a:spcBef>
                        <a:spcAft>
                          <a:spcPts val="0"/>
                        </a:spcAft>
                        <a:buFont typeface="Times New Roman" panose="02020603050405020304" pitchFamily="18" charset="0"/>
                        <a:buChar char="-"/>
                        <a:tabLst>
                          <a:tab pos="473710" algn="l"/>
                        </a:tabLst>
                      </a:pPr>
                      <a:r>
                        <a:rPr lang="ar-EG" sz="1600">
                          <a:effectLst/>
                        </a:rPr>
                        <a:t>تحسين رضا العملاء.</a:t>
                      </a:r>
                      <a:endParaRPr lang="en-US" sz="1200">
                        <a:effectLst/>
                        <a:latin typeface="Times New Roman" panose="02020603050405020304" pitchFamily="18" charset="0"/>
                        <a:ea typeface="Times New Roman" panose="02020603050405020304" pitchFamily="18" charset="0"/>
                        <a:cs typeface="Simplified Arabic" panose="02020603050405020304" pitchFamily="18" charset="-78"/>
                      </a:endParaRPr>
                    </a:p>
                  </a:txBody>
                  <a:tcPr marL="68580" marR="68580" marT="0" marB="0"/>
                </a:tc>
                <a:extLst>
                  <a:ext uri="{0D108BD9-81ED-4DB2-BD59-A6C34878D82A}">
                    <a16:rowId xmlns:a16="http://schemas.microsoft.com/office/drawing/2014/main" val="3546773831"/>
                  </a:ext>
                </a:extLst>
              </a:tr>
              <a:tr h="258979">
                <a:tc>
                  <a:txBody>
                    <a:bodyPr/>
                    <a:lstStyle/>
                    <a:p>
                      <a:pPr marL="342900" marR="0" lvl="0" indent="-342900" algn="justLow" rtl="1">
                        <a:spcBef>
                          <a:spcPts val="600"/>
                        </a:spcBef>
                        <a:spcAft>
                          <a:spcPts val="0"/>
                        </a:spcAft>
                        <a:buFont typeface="Times New Roman" panose="02020603050405020304" pitchFamily="18" charset="0"/>
                        <a:buChar char="-"/>
                        <a:tabLst>
                          <a:tab pos="473710" algn="l"/>
                        </a:tabLst>
                      </a:pPr>
                      <a:r>
                        <a:rPr lang="ar-EG" sz="1600">
                          <a:effectLst/>
                        </a:rPr>
                        <a:t>الوصول إلى سجل اتصال العملاء.</a:t>
                      </a:r>
                      <a:endParaRPr lang="en-US" sz="1200">
                        <a:effectLst/>
                        <a:latin typeface="Times New Roman" panose="02020603050405020304" pitchFamily="18" charset="0"/>
                        <a:ea typeface="Times New Roman" panose="02020603050405020304" pitchFamily="18" charset="0"/>
                        <a:cs typeface="Simplified Arabic" panose="02020603050405020304" pitchFamily="18" charset="-78"/>
                      </a:endParaRPr>
                    </a:p>
                  </a:txBody>
                  <a:tcPr marL="68580" marR="68580" marT="0" marB="0"/>
                </a:tc>
                <a:extLst>
                  <a:ext uri="{0D108BD9-81ED-4DB2-BD59-A6C34878D82A}">
                    <a16:rowId xmlns:a16="http://schemas.microsoft.com/office/drawing/2014/main" val="2913867181"/>
                  </a:ext>
                </a:extLst>
              </a:tr>
              <a:tr h="258979">
                <a:tc>
                  <a:txBody>
                    <a:bodyPr/>
                    <a:lstStyle/>
                    <a:p>
                      <a:pPr marL="342900" marR="0" lvl="0" indent="-342900" algn="justLow" rtl="1">
                        <a:spcBef>
                          <a:spcPts val="600"/>
                        </a:spcBef>
                        <a:spcAft>
                          <a:spcPts val="0"/>
                        </a:spcAft>
                        <a:buFont typeface="Times New Roman" panose="02020603050405020304" pitchFamily="18" charset="0"/>
                        <a:buChar char="-"/>
                        <a:tabLst>
                          <a:tab pos="473710" algn="l"/>
                        </a:tabLst>
                      </a:pPr>
                      <a:r>
                        <a:rPr lang="ar-EG" sz="1600">
                          <a:effectLst/>
                        </a:rPr>
                        <a:t>ترتيب المعلومات بيانات العملاء.</a:t>
                      </a:r>
                      <a:endParaRPr lang="en-US" sz="1200">
                        <a:effectLst/>
                        <a:latin typeface="Times New Roman" panose="02020603050405020304" pitchFamily="18" charset="0"/>
                        <a:ea typeface="Times New Roman" panose="02020603050405020304" pitchFamily="18" charset="0"/>
                        <a:cs typeface="Simplified Arabic" panose="02020603050405020304" pitchFamily="18" charset="-78"/>
                      </a:endParaRPr>
                    </a:p>
                  </a:txBody>
                  <a:tcPr marL="68580" marR="68580" marT="0" marB="0"/>
                </a:tc>
                <a:extLst>
                  <a:ext uri="{0D108BD9-81ED-4DB2-BD59-A6C34878D82A}">
                    <a16:rowId xmlns:a16="http://schemas.microsoft.com/office/drawing/2014/main" val="3798347792"/>
                  </a:ext>
                </a:extLst>
              </a:tr>
              <a:tr h="598890">
                <a:tc>
                  <a:txBody>
                    <a:bodyPr/>
                    <a:lstStyle/>
                    <a:p>
                      <a:pPr marL="342900" marR="0" lvl="0" indent="-342900" algn="justLow" rtl="1">
                        <a:spcBef>
                          <a:spcPts val="600"/>
                        </a:spcBef>
                        <a:spcAft>
                          <a:spcPts val="0"/>
                        </a:spcAft>
                        <a:buFont typeface="Times New Roman" panose="02020603050405020304" pitchFamily="18" charset="0"/>
                        <a:buChar char="-"/>
                        <a:tabLst>
                          <a:tab pos="473710" algn="l"/>
                        </a:tabLst>
                      </a:pPr>
                      <a:r>
                        <a:rPr lang="ar-EG" sz="1600" dirty="0">
                          <a:effectLst/>
                        </a:rPr>
                        <a:t>التعرف على العروض الجديدة.</a:t>
                      </a:r>
                      <a:endParaRPr lang="en-US" sz="1200" dirty="0">
                        <a:effectLst/>
                      </a:endParaRPr>
                    </a:p>
                    <a:p>
                      <a:pPr marL="342900" marR="0" lvl="0" indent="-342900" algn="justLow" rtl="1">
                        <a:spcBef>
                          <a:spcPts val="600"/>
                        </a:spcBef>
                        <a:spcAft>
                          <a:spcPts val="0"/>
                        </a:spcAft>
                        <a:buFont typeface="Times New Roman" panose="02020603050405020304" pitchFamily="18" charset="0"/>
                        <a:buChar char="-"/>
                        <a:tabLst>
                          <a:tab pos="473710" algn="l"/>
                        </a:tabLst>
                      </a:pPr>
                      <a:r>
                        <a:rPr lang="ar-EG" sz="1600" dirty="0">
                          <a:effectLst/>
                        </a:rPr>
                        <a:t>زيادة سعر الحصة السوقية والأرباح.</a:t>
                      </a:r>
                      <a:endParaRPr lang="en-US" sz="1200" dirty="0">
                        <a:effectLst/>
                        <a:latin typeface="Times New Roman" panose="02020603050405020304" pitchFamily="18" charset="0"/>
                        <a:ea typeface="Times New Roman" panose="02020603050405020304" pitchFamily="18" charset="0"/>
                        <a:cs typeface="Simplified Arabic" panose="02020603050405020304" pitchFamily="18" charset="-78"/>
                      </a:endParaRPr>
                    </a:p>
                  </a:txBody>
                  <a:tcPr marL="68580" marR="68580" marT="0" marB="0"/>
                </a:tc>
                <a:extLst>
                  <a:ext uri="{0D108BD9-81ED-4DB2-BD59-A6C34878D82A}">
                    <a16:rowId xmlns:a16="http://schemas.microsoft.com/office/drawing/2014/main" val="3372476507"/>
                  </a:ext>
                </a:extLst>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2996095951"/>
              </p:ext>
            </p:extLst>
          </p:nvPr>
        </p:nvGraphicFramePr>
        <p:xfrm>
          <a:off x="2088630" y="3383547"/>
          <a:ext cx="3756290" cy="2270760"/>
        </p:xfrm>
        <a:graphic>
          <a:graphicData uri="http://schemas.openxmlformats.org/drawingml/2006/table">
            <a:tbl>
              <a:tblPr rtl="1" firstRow="1" firstCol="1" lastRow="1" lastCol="1" bandRow="1" bandCol="1">
                <a:tableStyleId>{5C22544A-7EE6-4342-B048-85BDC9FD1C3A}</a:tableStyleId>
              </a:tblPr>
              <a:tblGrid>
                <a:gridCol w="3756290">
                  <a:extLst>
                    <a:ext uri="{9D8B030D-6E8A-4147-A177-3AD203B41FA5}">
                      <a16:colId xmlns:a16="http://schemas.microsoft.com/office/drawing/2014/main" val="1816026545"/>
                    </a:ext>
                  </a:extLst>
                </a:gridCol>
              </a:tblGrid>
              <a:tr h="243840">
                <a:tc>
                  <a:txBody>
                    <a:bodyPr/>
                    <a:lstStyle/>
                    <a:p>
                      <a:pPr marL="342900" marR="0" lvl="0" indent="-342900" algn="justLow" rtl="1">
                        <a:spcBef>
                          <a:spcPts val="600"/>
                        </a:spcBef>
                        <a:spcAft>
                          <a:spcPts val="0"/>
                        </a:spcAft>
                        <a:buFont typeface="Times New Roman" panose="02020603050405020304" pitchFamily="18" charset="0"/>
                        <a:buChar char="-"/>
                        <a:tabLst>
                          <a:tab pos="473710" algn="l"/>
                        </a:tabLst>
                      </a:pPr>
                      <a:r>
                        <a:rPr lang="ar-EG" sz="1600">
                          <a:effectLst/>
                        </a:rPr>
                        <a:t>زيادة الدخل. </a:t>
                      </a:r>
                      <a:endParaRPr lang="en-US" sz="1200">
                        <a:effectLst/>
                        <a:latin typeface="Times New Roman" panose="02020603050405020304" pitchFamily="18" charset="0"/>
                        <a:ea typeface="Times New Roman" panose="02020603050405020304" pitchFamily="18" charset="0"/>
                        <a:cs typeface="Simplified Arabic" panose="02020603050405020304" pitchFamily="18" charset="-78"/>
                      </a:endParaRPr>
                    </a:p>
                  </a:txBody>
                  <a:tcPr marL="68580" marR="68580" marT="0" marB="0"/>
                </a:tc>
                <a:extLst>
                  <a:ext uri="{0D108BD9-81ED-4DB2-BD59-A6C34878D82A}">
                    <a16:rowId xmlns:a16="http://schemas.microsoft.com/office/drawing/2014/main" val="3313401284"/>
                  </a:ext>
                </a:extLst>
              </a:tr>
              <a:tr h="243840">
                <a:tc>
                  <a:txBody>
                    <a:bodyPr/>
                    <a:lstStyle/>
                    <a:p>
                      <a:pPr marL="342900" marR="0" lvl="0" indent="-342900" algn="justLow" rtl="1">
                        <a:spcBef>
                          <a:spcPts val="600"/>
                        </a:spcBef>
                        <a:spcAft>
                          <a:spcPts val="0"/>
                        </a:spcAft>
                        <a:buFont typeface="Times New Roman" panose="02020603050405020304" pitchFamily="18" charset="0"/>
                        <a:buChar char="-"/>
                        <a:tabLst>
                          <a:tab pos="473710" algn="l"/>
                        </a:tabLst>
                      </a:pPr>
                      <a:r>
                        <a:rPr lang="ar-EG" sz="1600">
                          <a:effectLst/>
                        </a:rPr>
                        <a:t>تسويق أكثر إقناعاً</a:t>
                      </a:r>
                      <a:endParaRPr lang="en-US" sz="1200">
                        <a:effectLst/>
                        <a:latin typeface="Times New Roman" panose="02020603050405020304" pitchFamily="18" charset="0"/>
                        <a:ea typeface="Times New Roman" panose="02020603050405020304" pitchFamily="18" charset="0"/>
                        <a:cs typeface="Simplified Arabic" panose="02020603050405020304" pitchFamily="18" charset="-78"/>
                      </a:endParaRPr>
                    </a:p>
                  </a:txBody>
                  <a:tcPr marL="68580" marR="68580" marT="0" marB="0"/>
                </a:tc>
                <a:extLst>
                  <a:ext uri="{0D108BD9-81ED-4DB2-BD59-A6C34878D82A}">
                    <a16:rowId xmlns:a16="http://schemas.microsoft.com/office/drawing/2014/main" val="3979397161"/>
                  </a:ext>
                </a:extLst>
              </a:tr>
              <a:tr h="807720">
                <a:tc>
                  <a:txBody>
                    <a:bodyPr/>
                    <a:lstStyle/>
                    <a:p>
                      <a:pPr marL="342900" marR="0" lvl="0" indent="-342900" algn="justLow" rtl="1">
                        <a:spcBef>
                          <a:spcPts val="600"/>
                        </a:spcBef>
                        <a:spcAft>
                          <a:spcPts val="0"/>
                        </a:spcAft>
                        <a:buFont typeface="Times New Roman" panose="02020603050405020304" pitchFamily="18" charset="0"/>
                        <a:buChar char="-"/>
                        <a:tabLst>
                          <a:tab pos="473710" algn="l"/>
                        </a:tabLst>
                      </a:pPr>
                      <a:r>
                        <a:rPr lang="ar-EG" sz="1600" dirty="0">
                          <a:effectLst/>
                        </a:rPr>
                        <a:t>تحسين منفعة العميل.</a:t>
                      </a:r>
                      <a:endParaRPr lang="en-US" sz="1200" dirty="0">
                        <a:effectLst/>
                      </a:endParaRPr>
                    </a:p>
                    <a:p>
                      <a:pPr marL="342900" marR="0" lvl="0" indent="-342900" algn="justLow" rtl="1">
                        <a:spcBef>
                          <a:spcPts val="600"/>
                        </a:spcBef>
                        <a:spcAft>
                          <a:spcPts val="0"/>
                        </a:spcAft>
                        <a:buFont typeface="Times New Roman" panose="02020603050405020304" pitchFamily="18" charset="0"/>
                        <a:buChar char="-"/>
                        <a:tabLst>
                          <a:tab pos="473710" algn="l"/>
                        </a:tabLst>
                      </a:pPr>
                      <a:r>
                        <a:rPr lang="ar-EG" sz="1600" dirty="0">
                          <a:effectLst/>
                        </a:rPr>
                        <a:t>تحسين وقت رد الفعل لمتطلبات العميل للحصول على المعلومات. </a:t>
                      </a:r>
                      <a:endParaRPr lang="en-US" sz="1200" dirty="0">
                        <a:effectLst/>
                        <a:latin typeface="Times New Roman" panose="02020603050405020304" pitchFamily="18" charset="0"/>
                        <a:ea typeface="Times New Roman" panose="02020603050405020304" pitchFamily="18" charset="0"/>
                        <a:cs typeface="Simplified Arabic" panose="02020603050405020304" pitchFamily="18" charset="-78"/>
                      </a:endParaRPr>
                    </a:p>
                  </a:txBody>
                  <a:tcPr marL="68580" marR="68580" marT="0" marB="0"/>
                </a:tc>
                <a:extLst>
                  <a:ext uri="{0D108BD9-81ED-4DB2-BD59-A6C34878D82A}">
                    <a16:rowId xmlns:a16="http://schemas.microsoft.com/office/drawing/2014/main" val="1911038651"/>
                  </a:ext>
                </a:extLst>
              </a:tr>
              <a:tr h="243840">
                <a:tc>
                  <a:txBody>
                    <a:bodyPr/>
                    <a:lstStyle/>
                    <a:p>
                      <a:pPr marL="342900" marR="0" lvl="0" indent="-342900" algn="justLow" rtl="1">
                        <a:spcBef>
                          <a:spcPts val="600"/>
                        </a:spcBef>
                        <a:spcAft>
                          <a:spcPts val="0"/>
                        </a:spcAft>
                        <a:buFont typeface="Times New Roman" panose="02020603050405020304" pitchFamily="18" charset="0"/>
                        <a:buChar char="-"/>
                        <a:tabLst>
                          <a:tab pos="473710" algn="l"/>
                        </a:tabLst>
                      </a:pPr>
                      <a:r>
                        <a:rPr lang="ar-EG" sz="1600">
                          <a:effectLst/>
                        </a:rPr>
                        <a:t>تعزيز ولاء العملاء.</a:t>
                      </a:r>
                      <a:endParaRPr lang="en-US" sz="1200">
                        <a:effectLst/>
                        <a:latin typeface="Times New Roman" panose="02020603050405020304" pitchFamily="18" charset="0"/>
                        <a:ea typeface="Times New Roman" panose="02020603050405020304" pitchFamily="18" charset="0"/>
                        <a:cs typeface="Simplified Arabic" panose="02020603050405020304" pitchFamily="18" charset="-78"/>
                      </a:endParaRPr>
                    </a:p>
                  </a:txBody>
                  <a:tcPr marL="68580" marR="68580" marT="0" marB="0"/>
                </a:tc>
                <a:extLst>
                  <a:ext uri="{0D108BD9-81ED-4DB2-BD59-A6C34878D82A}">
                    <a16:rowId xmlns:a16="http://schemas.microsoft.com/office/drawing/2014/main" val="2543389779"/>
                  </a:ext>
                </a:extLst>
              </a:tr>
              <a:tr h="243840">
                <a:tc>
                  <a:txBody>
                    <a:bodyPr/>
                    <a:lstStyle/>
                    <a:p>
                      <a:pPr marL="342900" marR="0" lvl="0" indent="-342900" algn="justLow" rtl="1">
                        <a:spcBef>
                          <a:spcPts val="600"/>
                        </a:spcBef>
                        <a:spcAft>
                          <a:spcPts val="0"/>
                        </a:spcAft>
                        <a:buFont typeface="Times New Roman" panose="02020603050405020304" pitchFamily="18" charset="0"/>
                        <a:buChar char="-"/>
                        <a:tabLst>
                          <a:tab pos="473710" algn="l"/>
                        </a:tabLst>
                      </a:pPr>
                      <a:r>
                        <a:rPr lang="ar-EG" sz="1600">
                          <a:effectLst/>
                        </a:rPr>
                        <a:t>تحسين الجودة وإدارة النظام.</a:t>
                      </a:r>
                      <a:endParaRPr lang="en-US" sz="1200">
                        <a:effectLst/>
                        <a:latin typeface="Times New Roman" panose="02020603050405020304" pitchFamily="18" charset="0"/>
                        <a:ea typeface="Times New Roman" panose="02020603050405020304" pitchFamily="18" charset="0"/>
                        <a:cs typeface="Simplified Arabic" panose="02020603050405020304" pitchFamily="18" charset="-78"/>
                      </a:endParaRPr>
                    </a:p>
                  </a:txBody>
                  <a:tcPr marL="68580" marR="68580" marT="0" marB="0"/>
                </a:tc>
                <a:extLst>
                  <a:ext uri="{0D108BD9-81ED-4DB2-BD59-A6C34878D82A}">
                    <a16:rowId xmlns:a16="http://schemas.microsoft.com/office/drawing/2014/main" val="3060041965"/>
                  </a:ext>
                </a:extLst>
              </a:tr>
              <a:tr h="487680">
                <a:tc>
                  <a:txBody>
                    <a:bodyPr/>
                    <a:lstStyle/>
                    <a:p>
                      <a:pPr marL="342900" marR="0" lvl="0" indent="-342900" algn="justLow" rtl="1">
                        <a:spcBef>
                          <a:spcPts val="600"/>
                        </a:spcBef>
                        <a:spcAft>
                          <a:spcPts val="0"/>
                        </a:spcAft>
                        <a:buFont typeface="Times New Roman" panose="02020603050405020304" pitchFamily="18" charset="0"/>
                        <a:buChar char="-"/>
                        <a:tabLst>
                          <a:tab pos="473710" algn="l"/>
                        </a:tabLst>
                      </a:pPr>
                      <a:r>
                        <a:rPr lang="ar-EG" sz="1600" dirty="0">
                          <a:effectLst/>
                        </a:rPr>
                        <a:t>خفض نفقات الشراء واستخدام المنتجات والخدمات.</a:t>
                      </a:r>
                      <a:endParaRPr lang="en-US" sz="1200" dirty="0">
                        <a:effectLst/>
                        <a:latin typeface="Times New Roman" panose="02020603050405020304" pitchFamily="18" charset="0"/>
                        <a:ea typeface="Times New Roman" panose="02020603050405020304" pitchFamily="18" charset="0"/>
                        <a:cs typeface="Simplified Arabic" panose="02020603050405020304" pitchFamily="18" charset="-78"/>
                      </a:endParaRPr>
                    </a:p>
                  </a:txBody>
                  <a:tcPr marL="68580" marR="68580" marT="0" marB="0"/>
                </a:tc>
                <a:extLst>
                  <a:ext uri="{0D108BD9-81ED-4DB2-BD59-A6C34878D82A}">
                    <a16:rowId xmlns:a16="http://schemas.microsoft.com/office/drawing/2014/main" val="558030631"/>
                  </a:ext>
                </a:extLst>
              </a:tr>
            </a:tbl>
          </a:graphicData>
        </a:graphic>
      </p:graphicFrame>
    </p:spTree>
    <p:extLst>
      <p:ext uri="{BB962C8B-B14F-4D97-AF65-F5344CB8AC3E}">
        <p14:creationId xmlns:p14="http://schemas.microsoft.com/office/powerpoint/2010/main" val="14920625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97269"/>
            <a:ext cx="10812720" cy="42608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98508" y="2435073"/>
            <a:ext cx="10084503" cy="1938992"/>
          </a:xfrm>
          <a:prstGeom prst="rect">
            <a:avLst/>
          </a:prstGeom>
          <a:noFill/>
        </p:spPr>
        <p:txBody>
          <a:bodyPr wrap="square" rtlCol="0">
            <a:spAutoFit/>
          </a:bodyPr>
          <a:lstStyle/>
          <a:p>
            <a:pPr marL="0" marR="0" lvl="0" indent="247650" algn="justLow" defTabSz="914400" rtl="1" eaLnBrk="1" fontAlgn="auto" latinLnBrk="0" hangingPunct="1">
              <a:lnSpc>
                <a:spcPct val="100000"/>
              </a:lnSpc>
              <a:spcBef>
                <a:spcPts val="600"/>
              </a:spcBef>
              <a:spcAft>
                <a:spcPts val="0"/>
              </a:spcAft>
              <a:buClrTx/>
              <a:buSzTx/>
              <a:buFontTx/>
              <a:buNone/>
              <a:tabLst/>
              <a:defRPr/>
            </a:pPr>
            <a:r>
              <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وإدارة علاقات العملاء هي عملية ثقافة موجهة نحو العملاء والذي يتم من خلالها وضع إستراتيجية لاكتساب والارتقاء بالربحية، والاحتفاظ بالعملاء، والتي يتم تمكينها من خلال تطبيق تكنولوجيا المعلومات لتحقيق المنافع المتبادلة لكل من المنظمة والعملاء وبالتالي زيادة فهم تصور إدارة علاقات العملاء. وإدارة علاقات العملاء هي نشاط تسويقي محدد تقوم المؤسسة من خلاله بإعداد عملائها لاستخدام مورادها لإنتاج وتسويق منتج لا يقدر بثمن لهم. </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5784256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97269"/>
            <a:ext cx="10812720" cy="42608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98508" y="2342648"/>
            <a:ext cx="10084503" cy="3170099"/>
          </a:xfrm>
          <a:prstGeom prst="rect">
            <a:avLst/>
          </a:prstGeom>
          <a:noFill/>
        </p:spPr>
        <p:txBody>
          <a:bodyPr wrap="square" rtlCol="0">
            <a:spAutoFit/>
          </a:bodyPr>
          <a:lstStyle/>
          <a:p>
            <a:pPr marL="0" marR="0" lvl="0" indent="247650" algn="justLow" defTabSz="914400" rtl="1" eaLnBrk="1" fontAlgn="auto" latinLnBrk="0" hangingPunct="1">
              <a:lnSpc>
                <a:spcPct val="100000"/>
              </a:lnSpc>
              <a:spcBef>
                <a:spcPts val="600"/>
              </a:spcBef>
              <a:spcAft>
                <a:spcPts val="0"/>
              </a:spcAft>
              <a:buClrTx/>
              <a:buSzTx/>
              <a:buFontTx/>
              <a:buNone/>
              <a:tabLst/>
              <a:defRPr/>
            </a:pPr>
            <a:r>
              <a:rPr kumimoji="0" lang="ar-EG"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Times New Roman" panose="02020603050405020304" pitchFamily="18" charset="0"/>
              </a:rPr>
              <a:t>وقد </a:t>
            </a:r>
            <a:r>
              <a:rPr kumimoji="0" lang="ar-EG" b="1" i="0" u="none" strike="noStrike" kern="1200" cap="none" spc="0" normalizeH="0" baseline="0" noProof="0" dirty="0" smtClean="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Times New Roman" panose="02020603050405020304" pitchFamily="18" charset="0"/>
              </a:rPr>
              <a:t>اقترح الباحث شارب مراحل </a:t>
            </a:r>
            <a:r>
              <a:rPr kumimoji="0" lang="ar-EG"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Times New Roman" panose="02020603050405020304" pitchFamily="18" charset="0"/>
              </a:rPr>
              <a:t>لبناء إستراتيجية ناجحة لعلاقات ناجحة مع العملاء وتشمل هذه المراحل :</a:t>
            </a:r>
          </a:p>
          <a:p>
            <a:pPr marL="0" marR="0" lvl="0" indent="247650" algn="justLow" defTabSz="914400" rtl="1" eaLnBrk="1" fontAlgn="auto" latinLnBrk="0" hangingPunct="1">
              <a:lnSpc>
                <a:spcPct val="100000"/>
              </a:lnSpc>
              <a:spcBef>
                <a:spcPts val="60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التفاعل:</a:t>
            </a:r>
            <a:r>
              <a:rPr kumimoji="0" lang="en-US"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Interacting </a:t>
            </a:r>
            <a:r>
              <a:rPr kumimoji="0" lang="en-US"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ar-EG"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وفي هذه المرحلة، فإن الحوار يتم بين المنظمة والعملاء حول معلومات عن المنتج، وشكاوى من المنتج، ومقترحات، ومعاملات (طلب منتج أو خدمه).</a:t>
            </a:r>
          </a:p>
          <a:p>
            <a:pPr marL="0" marR="0" lvl="0" indent="247650" algn="justLow" defTabSz="914400" rtl="1" eaLnBrk="1" fontAlgn="auto" latinLnBrk="0" hangingPunct="1">
              <a:lnSpc>
                <a:spcPct val="100000"/>
              </a:lnSpc>
              <a:spcBef>
                <a:spcPts val="600"/>
              </a:spcBef>
              <a:spcAft>
                <a:spcPts val="0"/>
              </a:spcAft>
              <a:buClrTx/>
              <a:buSzTx/>
              <a:buFontTx/>
              <a:buNone/>
              <a:tabLst/>
              <a:defRPr/>
            </a:pPr>
            <a:r>
              <a:rPr kumimoji="0" lang="ar-EG"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التحليل:</a:t>
            </a:r>
            <a:r>
              <a:rPr kumimoji="0" lang="en-US" b="0" i="0" u="none" strike="noStrike" kern="1200" cap="none" spc="0" normalizeH="0" baseline="0" noProof="0" dirty="0" err="1"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Analysing</a:t>
            </a:r>
            <a:r>
              <a:rPr kumimoji="0" lang="en-US"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ar-EG"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وتعني هذه المرحلة ضرورة تطبيق الممارسات التسويقية مثل: (تلبية احتياجات العملاء، وتحديد دقيق للأسعار، وذلك من أجل خلق تفاعلات وعلاقات مع العملاء.</a:t>
            </a:r>
          </a:p>
          <a:p>
            <a:pPr marL="0" marR="0" lvl="0" indent="247650" algn="justLow" defTabSz="914400" rtl="1" eaLnBrk="1" fontAlgn="auto" latinLnBrk="0" hangingPunct="1">
              <a:lnSpc>
                <a:spcPct val="100000"/>
              </a:lnSpc>
              <a:spcBef>
                <a:spcPts val="600"/>
              </a:spcBef>
              <a:spcAft>
                <a:spcPts val="0"/>
              </a:spcAft>
              <a:buClrTx/>
              <a:buSzTx/>
              <a:buFontTx/>
              <a:buNone/>
              <a:tabLst/>
              <a:defRPr/>
            </a:pPr>
            <a:r>
              <a:rPr kumimoji="0" lang="ar-EG"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التعلم</a:t>
            </a:r>
            <a:r>
              <a:rPr kumimoji="0" lang="ar-EG"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 </a:t>
            </a:r>
            <a:r>
              <a:rPr kumimoji="0" lang="en-US"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Learning </a:t>
            </a:r>
            <a:r>
              <a:rPr kumimoji="0" lang="ar-EG"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وتهدف </a:t>
            </a:r>
            <a:r>
              <a:rPr kumimoji="0" lang="ar-EG"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هذه المرحلة من التعلم وتطبيق المعلومات المكتسبة من تحليل سلوك العملاء من أجل خلق التفاعلات بين العميل والمنظمة.</a:t>
            </a:r>
          </a:p>
          <a:p>
            <a:pPr marL="0" marR="0" lvl="0" indent="247650" algn="justLow" defTabSz="914400" rtl="1" eaLnBrk="1" fontAlgn="auto" latinLnBrk="0" hangingPunct="1">
              <a:lnSpc>
                <a:spcPct val="100000"/>
              </a:lnSpc>
              <a:spcBef>
                <a:spcPts val="600"/>
              </a:spcBef>
              <a:spcAft>
                <a:spcPts val="0"/>
              </a:spcAft>
              <a:buClrTx/>
              <a:buSzTx/>
              <a:buFontTx/>
              <a:buNone/>
              <a:tabLst/>
              <a:defRPr/>
            </a:pPr>
            <a:r>
              <a:rPr kumimoji="0" lang="ar-EG"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التخطيط: </a:t>
            </a:r>
            <a:r>
              <a:rPr kumimoji="0" lang="en-US"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Planning  </a:t>
            </a:r>
            <a:r>
              <a:rPr kumimoji="0" lang="ar-EG"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وهي المرحلة الأخيرة حول التخطيط لأفضل الإستراتيجيات الممكنة والتخطيط لتلبية احتياجات كل مستهلك والذين يرتبطون بالمنظمة، وتعد هذه المرحلة حيوية للغاية لنجاح إستراتيجية إدارة علاقات العملاء وبخاصة أن العميل في العصر الحالي لديه معلومات وتعليم جيد وأصبحت متطلباته من السلع والخدمات </a:t>
            </a:r>
            <a:r>
              <a:rPr kumimoji="0" lang="ar-EG" b="0" i="0" u="none" strike="noStrike" kern="1200" cap="none" spc="0" normalizeH="0" baseline="0" noProof="0" dirty="0" smtClean="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rPr>
              <a:t>أكثر.</a:t>
            </a:r>
            <a:endParaRPr kumimoji="0" lang="ar-EG"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7721386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97269"/>
            <a:ext cx="10812720" cy="42608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98508" y="1950233"/>
            <a:ext cx="10084503" cy="3954929"/>
          </a:xfrm>
          <a:prstGeom prst="rect">
            <a:avLst/>
          </a:prstGeom>
          <a:noFill/>
        </p:spPr>
        <p:txBody>
          <a:bodyPr wrap="square" rtlCol="0">
            <a:spAutoFit/>
          </a:bodyPr>
          <a:lstStyle/>
          <a:p>
            <a:pPr lvl="0" indent="247650" algn="justLow" rtl="1">
              <a:spcBef>
                <a:spcPts val="600"/>
              </a:spcBef>
              <a:defRPr/>
            </a:pPr>
            <a:r>
              <a:rPr lang="ar-EG" sz="2400" b="1" dirty="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ووفقا لـ (</a:t>
            </a:r>
            <a:r>
              <a:rPr lang="en-US" sz="2400" b="1" dirty="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Nor </a:t>
            </a:r>
            <a:r>
              <a:rPr lang="en-US" sz="2400" b="1" dirty="0" err="1">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Hidayati</a:t>
            </a:r>
            <a:r>
              <a:rPr lang="en-US" sz="2400" b="1" dirty="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b="1" dirty="0" err="1">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et.all</a:t>
            </a:r>
            <a:r>
              <a:rPr lang="en-US" sz="2400" b="1" dirty="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 2012) </a:t>
            </a:r>
            <a:r>
              <a:rPr lang="ar-EG" sz="2400" b="1" dirty="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تعتبر مزايا إدارة علاقات العملاء أكثر أهمية في إرضاء العملاء من حيث: </a:t>
            </a:r>
          </a:p>
          <a:p>
            <a:pPr lvl="0" indent="247650" algn="justLow" rtl="1">
              <a:spcBef>
                <a:spcPts val="600"/>
              </a:spcBef>
              <a:tabLst>
                <a:tab pos="514350" algn="l"/>
              </a:tabLst>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زيادة منفعة العميل.</a:t>
            </a:r>
          </a:p>
          <a:p>
            <a:pPr lvl="0" indent="247650" algn="justLow" rtl="1">
              <a:spcBef>
                <a:spcPts val="600"/>
              </a:spcBef>
              <a:tabLst>
                <a:tab pos="514350" algn="l"/>
              </a:tabLst>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توسيع الإدارة الشخصية المتوازنة.  </a:t>
            </a:r>
          </a:p>
          <a:p>
            <a:pPr lvl="0" indent="247650" algn="justLow" rtl="1">
              <a:spcBef>
                <a:spcPts val="600"/>
              </a:spcBef>
              <a:tabLst>
                <a:tab pos="514350" algn="l"/>
              </a:tabLst>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الاستجابة لمتطلبات العميل أو ضروراته. </a:t>
            </a:r>
          </a:p>
          <a:p>
            <a:pPr lvl="0" indent="247650" algn="justLow" rtl="1">
              <a:spcBef>
                <a:spcPts val="600"/>
              </a:spcBef>
              <a:tabLst>
                <a:tab pos="514350" algn="l"/>
              </a:tabLst>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تحسين تخصيص التسويق. </a:t>
            </a:r>
          </a:p>
          <a:p>
            <a:pPr lvl="0" indent="247650" algn="justLow" rtl="1">
              <a:spcBef>
                <a:spcPts val="600"/>
              </a:spcBef>
              <a:tabLst>
                <a:tab pos="514350" algn="l"/>
              </a:tabLst>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تكامل متعدد لقنوات الاتصال.</a:t>
            </a:r>
          </a:p>
          <a:p>
            <a:pPr lvl="0" indent="247650" algn="justLow" rtl="1">
              <a:spcBef>
                <a:spcPts val="600"/>
              </a:spcBef>
              <a:tabLst>
                <a:tab pos="514350" algn="l"/>
              </a:tabLst>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توفير الوقت. </a:t>
            </a:r>
          </a:p>
          <a:p>
            <a:pPr lvl="0" indent="247650" algn="justLow" rtl="1">
              <a:spcBef>
                <a:spcPts val="600"/>
              </a:spcBef>
              <a:tabLst>
                <a:tab pos="514350" algn="l"/>
              </a:tabLst>
              <a:defRPr/>
            </a:pPr>
            <a:r>
              <a:rPr lang="ar-EG" sz="2400" dirty="0">
                <a:solidFill>
                  <a:prstClr val="black"/>
                </a:solidFill>
                <a:latin typeface="Times New Roman" panose="02020603050405020304" pitchFamily="18" charset="0"/>
                <a:ea typeface="Times New Roman" panose="02020603050405020304" pitchFamily="18" charset="0"/>
                <a:cs typeface="Times New Roman" panose="02020603050405020304" pitchFamily="18" charset="0"/>
              </a:rPr>
              <a:t>-	تطوير معلومات العميل.</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106492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434400" y="1797269"/>
            <a:ext cx="10812720" cy="426085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98508" y="2453153"/>
            <a:ext cx="10084503" cy="3200876"/>
          </a:xfrm>
          <a:prstGeom prst="rect">
            <a:avLst/>
          </a:prstGeom>
          <a:noFill/>
        </p:spPr>
        <p:txBody>
          <a:bodyPr wrap="square" rtlCol="0">
            <a:spAutoFit/>
          </a:bodyPr>
          <a:lstStyle/>
          <a:p>
            <a:pPr marL="0" marR="0" lvl="0" indent="247650" algn="justLow" defTabSz="914400" rtl="1" eaLnBrk="1" fontAlgn="auto" latinLnBrk="0" hangingPunct="1">
              <a:lnSpc>
                <a:spcPct val="100000"/>
              </a:lnSpc>
              <a:spcBef>
                <a:spcPts val="600"/>
              </a:spcBef>
              <a:spcAft>
                <a:spcPts val="0"/>
              </a:spcAft>
              <a:buClrTx/>
              <a:buSzTx/>
              <a:buFontTx/>
              <a:buNone/>
              <a:tabLst/>
              <a:defRPr/>
            </a:pPr>
            <a:r>
              <a:rPr lang="ar-EG" sz="2400" b="1" noProof="0" dirty="0" smtClean="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وختاماً ....</a:t>
            </a:r>
          </a:p>
          <a:p>
            <a:pPr marL="0" marR="0" lvl="0" indent="247650" algn="justLow" defTabSz="914400" rtl="1" eaLnBrk="1" fontAlgn="auto" latinLnBrk="0" hangingPunct="1">
              <a:lnSpc>
                <a:spcPct val="100000"/>
              </a:lnSpc>
              <a:spcBef>
                <a:spcPts val="600"/>
              </a:spcBef>
              <a:spcAft>
                <a:spcPts val="0"/>
              </a:spcAft>
              <a:buClrTx/>
              <a:buSzTx/>
              <a:buFontTx/>
              <a:buNone/>
              <a:tabLst/>
              <a:defRPr/>
            </a:pPr>
            <a:r>
              <a:rPr lang="ar-EG" sz="2400" b="1" dirty="0" smtClean="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فإن </a:t>
            </a:r>
            <a:r>
              <a:rPr lang="ar-EG" sz="2400" b="1" noProof="0" dirty="0" smtClean="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إدارة علاقات العملاء </a:t>
            </a:r>
            <a:r>
              <a:rPr lang="ar-EG" sz="2400" noProof="0" dirty="0" smtClean="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هي فن إدارة الخدمة والتي تقوم على العلاقة والمعلومات المكثفة وتلبي توقعات العملاء وتحسن من جودة الخدمة وتحتفظ بالعملاء وتحسن ربحية المؤسسة .</a:t>
            </a:r>
          </a:p>
          <a:p>
            <a:pPr marL="0" marR="0" lvl="0" indent="247650" algn="justLow" defTabSz="914400" rtl="1" eaLnBrk="1" fontAlgn="auto" latinLnBrk="0" hangingPunct="1">
              <a:lnSpc>
                <a:spcPct val="100000"/>
              </a:lnSpc>
              <a:spcBef>
                <a:spcPts val="600"/>
              </a:spcBef>
              <a:spcAft>
                <a:spcPts val="0"/>
              </a:spcAft>
              <a:buClrTx/>
              <a:buSzTx/>
              <a:buFontTx/>
              <a:buNone/>
              <a:tabLst/>
              <a:defRPr/>
            </a:pPr>
            <a:r>
              <a:rPr kumimoji="0" lang="ar-EG" sz="2400" i="0" u="none" strike="noStrike" kern="1200" cap="none" spc="0" normalizeH="0" baseline="0" dirty="0" smtClean="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Times New Roman" panose="02020603050405020304" pitchFamily="18" charset="0"/>
              </a:rPr>
              <a:t>وتتأثر</a:t>
            </a:r>
            <a:r>
              <a:rPr kumimoji="0" lang="ar-EG" sz="2400" i="0" u="none" strike="noStrike" kern="1200" cap="none" spc="0" normalizeH="0" dirty="0" smtClean="0">
                <a:ln>
                  <a:noFill/>
                </a:ln>
                <a:solidFill>
                  <a:prstClr val="black"/>
                </a:solidFill>
                <a:effectLst>
                  <a:outerShdw blurRad="38100" dist="38100" dir="2700000" algn="tl">
                    <a:srgbClr val="000000">
                      <a:alpha val="43137"/>
                    </a:srgbClr>
                  </a:outerShdw>
                </a:effectLst>
                <a:uLnTx/>
                <a:uFillTx/>
                <a:latin typeface="Times New Roman" panose="02020603050405020304" pitchFamily="18" charset="0"/>
                <a:ea typeface="Times New Roman" panose="02020603050405020304" pitchFamily="18" charset="0"/>
                <a:cs typeface="Times New Roman" panose="02020603050405020304" pitchFamily="18" charset="0"/>
              </a:rPr>
              <a:t> المنظمات بالإبتكارات الجديدة من خلال تسريع سرعة المعرفة والبيانات ، وفي الوقت الحالي يقتنع المشرفون والمالكون شيئاً فشيئاُ بإستخدام إدارة علاقات العملاء في مؤسستهم لتعزيز الدخل والفائدة وطبيعة المنتجات والخدمات من خلال تنفيذ إدارة ناجحة تظهر المزايا ، وبالطبع فإن المنظمات أكثر حرصاً على إستخدام نظام إدارة علاقات العملاء وعلى الرغم من حقيقة أن هناك عدداً كبيراً من المزايا للمؤسسات نتيجة تفعيل </a:t>
            </a:r>
            <a:r>
              <a:rPr lang="en-US" sz="2400" dirty="0" smtClean="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CRM </a:t>
            </a:r>
            <a:r>
              <a:rPr lang="ar-EG" sz="2400" dirty="0" smtClean="0">
                <a:solidFill>
                  <a:prstClr val="black"/>
                </a:solidFill>
                <a:effectLst>
                  <a:outerShdw blurRad="38100" dist="38100" dir="2700000" algn="tl">
                    <a:srgbClr val="000000">
                      <a:alpha val="43137"/>
                    </a:srgbClr>
                  </a:outerShdw>
                </a:effectLst>
                <a:latin typeface="Times New Roman" panose="02020603050405020304" pitchFamily="18" charset="0"/>
                <a:ea typeface="Times New Roman" panose="02020603050405020304" pitchFamily="18" charset="0"/>
                <a:cs typeface="Times New Roman" panose="02020603050405020304" pitchFamily="18" charset="0"/>
              </a:rPr>
              <a:t> إلا أن هناك بعض المزايا التي سنؤثر إيجاباً على العملاء أيضأ.</a:t>
            </a:r>
            <a:endParaRPr kumimoji="0" lang="ar-EG" sz="240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6808581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121B20AF-04F0-22A2-15B6-B1C1AE520C9F}"/>
              </a:ext>
            </a:extLst>
          </p:cNvPr>
          <p:cNvSpPr/>
          <p:nvPr/>
        </p:nvSpPr>
        <p:spPr>
          <a:xfrm>
            <a:off x="1270959" y="1410089"/>
            <a:ext cx="9866733" cy="44837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833108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2586</TotalTime>
  <Words>4558</Words>
  <Application>Microsoft Office PowerPoint</Application>
  <PresentationFormat>Widescreen</PresentationFormat>
  <Paragraphs>201</Paragraphs>
  <Slides>45</Slides>
  <Notes>5</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45</vt:i4>
      </vt:variant>
    </vt:vector>
  </HeadingPairs>
  <TitlesOfParts>
    <vt:vector size="52" baseType="lpstr">
      <vt:lpstr>Arial</vt:lpstr>
      <vt:lpstr>Calibri</vt:lpstr>
      <vt:lpstr>Calibri Light</vt:lpstr>
      <vt:lpstr>Simplified Arabic</vt:lpstr>
      <vt:lpstr>Times New Roman</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 AHLAWY</cp:lastModifiedBy>
  <cp:revision>175</cp:revision>
  <dcterms:created xsi:type="dcterms:W3CDTF">2023-04-29T09:08:23Z</dcterms:created>
  <dcterms:modified xsi:type="dcterms:W3CDTF">2023-11-02T09:31:31Z</dcterms:modified>
</cp:coreProperties>
</file>