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7" r:id="rId2"/>
    <p:sldId id="283" r:id="rId3"/>
    <p:sldId id="262" r:id="rId4"/>
    <p:sldId id="277" r:id="rId5"/>
    <p:sldId id="264" r:id="rId6"/>
    <p:sldId id="284" r:id="rId7"/>
    <p:sldId id="285" r:id="rId8"/>
    <p:sldId id="265" r:id="rId9"/>
    <p:sldId id="266" r:id="rId10"/>
    <p:sldId id="263" r:id="rId11"/>
    <p:sldId id="278" r:id="rId12"/>
    <p:sldId id="260" r:id="rId13"/>
    <p:sldId id="261" r:id="rId14"/>
    <p:sldId id="267" r:id="rId15"/>
    <p:sldId id="258" r:id="rId16"/>
    <p:sldId id="268" r:id="rId17"/>
    <p:sldId id="269" r:id="rId18"/>
    <p:sldId id="270" r:id="rId19"/>
    <p:sldId id="271" r:id="rId20"/>
    <p:sldId id="273" r:id="rId21"/>
    <p:sldId id="275" r:id="rId22"/>
    <p:sldId id="279" r:id="rId23"/>
    <p:sldId id="282" r:id="rId24"/>
    <p:sldId id="280" r:id="rId25"/>
    <p:sldId id="281" r:id="rId26"/>
    <p:sldId id="320" r:id="rId27"/>
    <p:sldId id="276" r:id="rId28"/>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7" autoAdjust="0"/>
    <p:restoredTop sz="94660"/>
  </p:normalViewPr>
  <p:slideViewPr>
    <p:cSldViewPr snapToGrid="0">
      <p:cViewPr varScale="1">
        <p:scale>
          <a:sx n="67" d="100"/>
          <a:sy n="67" d="100"/>
        </p:scale>
        <p:origin x="1018"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5F8036B0-2AC2-487E-9C85-AD6284539CD9}" type="datetimeFigureOut">
              <a:rPr lang="ar-SA" smtClean="0"/>
              <a:t>21/11/1445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5FC9B810-29CB-418A-8264-336BD44321CA}" type="slidenum">
              <a:rPr lang="ar-SA" smtClean="0"/>
              <a:t>‹#›</a:t>
            </a:fld>
            <a:endParaRPr lang="ar-SA"/>
          </a:p>
        </p:txBody>
      </p:sp>
    </p:spTree>
    <p:extLst>
      <p:ext uri="{BB962C8B-B14F-4D97-AF65-F5344CB8AC3E}">
        <p14:creationId xmlns:p14="http://schemas.microsoft.com/office/powerpoint/2010/main" val="29874230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27</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FB0A45-82C7-7CB6-ECAA-CE6F36F4936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040A110E-2E0C-461A-D277-92871C281C0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3FD39FAC-BA0B-4B0D-8F65-236D906F3A4B}"/>
              </a:ext>
            </a:extLst>
          </p:cNvPr>
          <p:cNvSpPr>
            <a:spLocks noGrp="1"/>
          </p:cNvSpPr>
          <p:nvPr>
            <p:ph type="dt" sz="half" idx="10"/>
          </p:nvPr>
        </p:nvSpPr>
        <p:spPr/>
        <p:txBody>
          <a:bodyPr/>
          <a:lstStyle/>
          <a:p>
            <a:fld id="{FE1065BC-40FD-45B2-AB56-B4C6F7E78E86}" type="datetimeFigureOut">
              <a:rPr lang="ar-SA" smtClean="0"/>
              <a:t>21/11/1445</a:t>
            </a:fld>
            <a:endParaRPr lang="ar-SA"/>
          </a:p>
        </p:txBody>
      </p:sp>
      <p:sp>
        <p:nvSpPr>
          <p:cNvPr id="5" name="Footer Placeholder 4">
            <a:extLst>
              <a:ext uri="{FF2B5EF4-FFF2-40B4-BE49-F238E27FC236}">
                <a16:creationId xmlns:a16="http://schemas.microsoft.com/office/drawing/2014/main" id="{4E0491D1-3CB2-ED2E-880F-76925A6DA362}"/>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B7289F8-08D0-2326-0AE2-C2DF9256DBA7}"/>
              </a:ext>
            </a:extLst>
          </p:cNvPr>
          <p:cNvSpPr>
            <a:spLocks noGrp="1"/>
          </p:cNvSpPr>
          <p:nvPr>
            <p:ph type="sldNum" sz="quarter" idx="12"/>
          </p:nvPr>
        </p:nvSpPr>
        <p:spPr/>
        <p:txBody>
          <a:bodyPr/>
          <a:lstStyle/>
          <a:p>
            <a:fld id="{A7258FE6-67C7-4BF5-BE11-62DC33181FDB}" type="slidenum">
              <a:rPr lang="ar-SA" smtClean="0"/>
              <a:t>‹#›</a:t>
            </a:fld>
            <a:endParaRPr lang="ar-SA"/>
          </a:p>
        </p:txBody>
      </p:sp>
    </p:spTree>
    <p:extLst>
      <p:ext uri="{BB962C8B-B14F-4D97-AF65-F5344CB8AC3E}">
        <p14:creationId xmlns:p14="http://schemas.microsoft.com/office/powerpoint/2010/main" val="11299954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F3FB3-BDC1-CC59-55BE-1436CAD5878A}"/>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C254506E-7915-06E1-2A45-3930591076E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2B92E292-9893-9825-5B46-20C1935B8CE3}"/>
              </a:ext>
            </a:extLst>
          </p:cNvPr>
          <p:cNvSpPr>
            <a:spLocks noGrp="1"/>
          </p:cNvSpPr>
          <p:nvPr>
            <p:ph type="dt" sz="half" idx="10"/>
          </p:nvPr>
        </p:nvSpPr>
        <p:spPr/>
        <p:txBody>
          <a:bodyPr/>
          <a:lstStyle/>
          <a:p>
            <a:fld id="{FE1065BC-40FD-45B2-AB56-B4C6F7E78E86}" type="datetimeFigureOut">
              <a:rPr lang="ar-SA" smtClean="0"/>
              <a:t>21/11/1445</a:t>
            </a:fld>
            <a:endParaRPr lang="ar-SA"/>
          </a:p>
        </p:txBody>
      </p:sp>
      <p:sp>
        <p:nvSpPr>
          <p:cNvPr id="5" name="Footer Placeholder 4">
            <a:extLst>
              <a:ext uri="{FF2B5EF4-FFF2-40B4-BE49-F238E27FC236}">
                <a16:creationId xmlns:a16="http://schemas.microsoft.com/office/drawing/2014/main" id="{ECF65F16-5964-8B6A-ACA8-AA6CBC1BD29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727BF52F-EFC0-B603-C722-68312F5B2392}"/>
              </a:ext>
            </a:extLst>
          </p:cNvPr>
          <p:cNvSpPr>
            <a:spLocks noGrp="1"/>
          </p:cNvSpPr>
          <p:nvPr>
            <p:ph type="sldNum" sz="quarter" idx="12"/>
          </p:nvPr>
        </p:nvSpPr>
        <p:spPr/>
        <p:txBody>
          <a:bodyPr/>
          <a:lstStyle/>
          <a:p>
            <a:fld id="{A7258FE6-67C7-4BF5-BE11-62DC33181FDB}" type="slidenum">
              <a:rPr lang="ar-SA" smtClean="0"/>
              <a:t>‹#›</a:t>
            </a:fld>
            <a:endParaRPr lang="ar-SA"/>
          </a:p>
        </p:txBody>
      </p:sp>
    </p:spTree>
    <p:extLst>
      <p:ext uri="{BB962C8B-B14F-4D97-AF65-F5344CB8AC3E}">
        <p14:creationId xmlns:p14="http://schemas.microsoft.com/office/powerpoint/2010/main" val="39955904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B6276-0EB5-1437-3D74-0CA3E3FCACE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7BACC534-F10C-C1ED-A50D-6F0BA2E8538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AB37799-6126-E84E-4317-2F2137EE4CB3}"/>
              </a:ext>
            </a:extLst>
          </p:cNvPr>
          <p:cNvSpPr>
            <a:spLocks noGrp="1"/>
          </p:cNvSpPr>
          <p:nvPr>
            <p:ph type="dt" sz="half" idx="10"/>
          </p:nvPr>
        </p:nvSpPr>
        <p:spPr/>
        <p:txBody>
          <a:bodyPr/>
          <a:lstStyle/>
          <a:p>
            <a:fld id="{FE1065BC-40FD-45B2-AB56-B4C6F7E78E86}" type="datetimeFigureOut">
              <a:rPr lang="ar-SA" smtClean="0"/>
              <a:t>21/11/1445</a:t>
            </a:fld>
            <a:endParaRPr lang="ar-SA"/>
          </a:p>
        </p:txBody>
      </p:sp>
      <p:sp>
        <p:nvSpPr>
          <p:cNvPr id="5" name="Footer Placeholder 4">
            <a:extLst>
              <a:ext uri="{FF2B5EF4-FFF2-40B4-BE49-F238E27FC236}">
                <a16:creationId xmlns:a16="http://schemas.microsoft.com/office/drawing/2014/main" id="{0EBDAE4A-8DBC-390C-D4AF-A8ABEB4303E4}"/>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AF81BD7-F55D-316D-91A7-6C9B60C327E8}"/>
              </a:ext>
            </a:extLst>
          </p:cNvPr>
          <p:cNvSpPr>
            <a:spLocks noGrp="1"/>
          </p:cNvSpPr>
          <p:nvPr>
            <p:ph type="sldNum" sz="quarter" idx="12"/>
          </p:nvPr>
        </p:nvSpPr>
        <p:spPr/>
        <p:txBody>
          <a:bodyPr/>
          <a:lstStyle/>
          <a:p>
            <a:fld id="{A7258FE6-67C7-4BF5-BE11-62DC33181FDB}" type="slidenum">
              <a:rPr lang="ar-SA" smtClean="0"/>
              <a:t>‹#›</a:t>
            </a:fld>
            <a:endParaRPr lang="ar-SA"/>
          </a:p>
        </p:txBody>
      </p:sp>
    </p:spTree>
    <p:extLst>
      <p:ext uri="{BB962C8B-B14F-4D97-AF65-F5344CB8AC3E}">
        <p14:creationId xmlns:p14="http://schemas.microsoft.com/office/powerpoint/2010/main" val="341959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AB9C50-9BD4-CED6-8A34-CE232605F9B3}"/>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93D0E39-864A-F4F1-6FE4-B415951FB9C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1763894A-03DB-25F9-D6EF-8938538FED6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E2F561C1-6FA1-B712-0648-53DE841BBEEC}"/>
              </a:ext>
            </a:extLst>
          </p:cNvPr>
          <p:cNvSpPr>
            <a:spLocks noGrp="1"/>
          </p:cNvSpPr>
          <p:nvPr>
            <p:ph type="dt" sz="half" idx="10"/>
          </p:nvPr>
        </p:nvSpPr>
        <p:spPr/>
        <p:txBody>
          <a:bodyPr/>
          <a:lstStyle/>
          <a:p>
            <a:fld id="{FE1065BC-40FD-45B2-AB56-B4C6F7E78E86}" type="datetimeFigureOut">
              <a:rPr lang="ar-SA" smtClean="0"/>
              <a:t>21/11/1445</a:t>
            </a:fld>
            <a:endParaRPr lang="ar-SA"/>
          </a:p>
        </p:txBody>
      </p:sp>
      <p:sp>
        <p:nvSpPr>
          <p:cNvPr id="6" name="Footer Placeholder 5">
            <a:extLst>
              <a:ext uri="{FF2B5EF4-FFF2-40B4-BE49-F238E27FC236}">
                <a16:creationId xmlns:a16="http://schemas.microsoft.com/office/drawing/2014/main" id="{24B7F020-AF57-C408-E8CF-5A8E79ECF674}"/>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D1C255D1-D494-27A6-3A6D-846E234B61C8}"/>
              </a:ext>
            </a:extLst>
          </p:cNvPr>
          <p:cNvSpPr>
            <a:spLocks noGrp="1"/>
          </p:cNvSpPr>
          <p:nvPr>
            <p:ph type="sldNum" sz="quarter" idx="12"/>
          </p:nvPr>
        </p:nvSpPr>
        <p:spPr/>
        <p:txBody>
          <a:bodyPr/>
          <a:lstStyle/>
          <a:p>
            <a:fld id="{A7258FE6-67C7-4BF5-BE11-62DC33181FDB}" type="slidenum">
              <a:rPr lang="ar-SA" smtClean="0"/>
              <a:t>‹#›</a:t>
            </a:fld>
            <a:endParaRPr lang="ar-SA"/>
          </a:p>
        </p:txBody>
      </p:sp>
    </p:spTree>
    <p:extLst>
      <p:ext uri="{BB962C8B-B14F-4D97-AF65-F5344CB8AC3E}">
        <p14:creationId xmlns:p14="http://schemas.microsoft.com/office/powerpoint/2010/main" val="3981890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CF749-D0C4-44B3-2F24-86AD0A6B6646}"/>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D7689CC0-5A04-5FFD-AC39-167C6BAAB04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8553233-8BD9-6CB1-014E-79B60089FFF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41C42A68-6322-267B-C4EB-72EC10F680B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F2F602D-E292-0CD5-D976-162E89FFA34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26EE61FB-CD92-07B0-C722-DB04284FBAA9}"/>
              </a:ext>
            </a:extLst>
          </p:cNvPr>
          <p:cNvSpPr>
            <a:spLocks noGrp="1"/>
          </p:cNvSpPr>
          <p:nvPr>
            <p:ph type="dt" sz="half" idx="10"/>
          </p:nvPr>
        </p:nvSpPr>
        <p:spPr/>
        <p:txBody>
          <a:bodyPr/>
          <a:lstStyle/>
          <a:p>
            <a:fld id="{FE1065BC-40FD-45B2-AB56-B4C6F7E78E86}" type="datetimeFigureOut">
              <a:rPr lang="ar-SA" smtClean="0"/>
              <a:t>21/11/1445</a:t>
            </a:fld>
            <a:endParaRPr lang="ar-SA"/>
          </a:p>
        </p:txBody>
      </p:sp>
      <p:sp>
        <p:nvSpPr>
          <p:cNvPr id="8" name="Footer Placeholder 7">
            <a:extLst>
              <a:ext uri="{FF2B5EF4-FFF2-40B4-BE49-F238E27FC236}">
                <a16:creationId xmlns:a16="http://schemas.microsoft.com/office/drawing/2014/main" id="{FE3B97D1-DE3F-0C49-4833-68E256C3D405}"/>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96B31CB0-2EE1-E62A-ED52-2F8C96D530D4}"/>
              </a:ext>
            </a:extLst>
          </p:cNvPr>
          <p:cNvSpPr>
            <a:spLocks noGrp="1"/>
          </p:cNvSpPr>
          <p:nvPr>
            <p:ph type="sldNum" sz="quarter" idx="12"/>
          </p:nvPr>
        </p:nvSpPr>
        <p:spPr/>
        <p:txBody>
          <a:bodyPr/>
          <a:lstStyle/>
          <a:p>
            <a:fld id="{A7258FE6-67C7-4BF5-BE11-62DC33181FDB}" type="slidenum">
              <a:rPr lang="ar-SA" smtClean="0"/>
              <a:t>‹#›</a:t>
            </a:fld>
            <a:endParaRPr lang="ar-SA"/>
          </a:p>
        </p:txBody>
      </p:sp>
    </p:spTree>
    <p:extLst>
      <p:ext uri="{BB962C8B-B14F-4D97-AF65-F5344CB8AC3E}">
        <p14:creationId xmlns:p14="http://schemas.microsoft.com/office/powerpoint/2010/main" val="7956019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8AD76-11F9-4D9E-3E65-64C07C1BD775}"/>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7B3E2E3E-7447-391E-C2E2-A8D9C1AD3F98}"/>
              </a:ext>
            </a:extLst>
          </p:cNvPr>
          <p:cNvSpPr>
            <a:spLocks noGrp="1"/>
          </p:cNvSpPr>
          <p:nvPr>
            <p:ph type="dt" sz="half" idx="10"/>
          </p:nvPr>
        </p:nvSpPr>
        <p:spPr/>
        <p:txBody>
          <a:bodyPr/>
          <a:lstStyle/>
          <a:p>
            <a:fld id="{FE1065BC-40FD-45B2-AB56-B4C6F7E78E86}" type="datetimeFigureOut">
              <a:rPr lang="ar-SA" smtClean="0"/>
              <a:t>21/11/1445</a:t>
            </a:fld>
            <a:endParaRPr lang="ar-SA"/>
          </a:p>
        </p:txBody>
      </p:sp>
      <p:sp>
        <p:nvSpPr>
          <p:cNvPr id="4" name="Footer Placeholder 3">
            <a:extLst>
              <a:ext uri="{FF2B5EF4-FFF2-40B4-BE49-F238E27FC236}">
                <a16:creationId xmlns:a16="http://schemas.microsoft.com/office/drawing/2014/main" id="{887CCE15-5845-0B34-D757-03D145E8D863}"/>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F3B444D3-37A3-C155-073E-122C0E061BC6}"/>
              </a:ext>
            </a:extLst>
          </p:cNvPr>
          <p:cNvSpPr>
            <a:spLocks noGrp="1"/>
          </p:cNvSpPr>
          <p:nvPr>
            <p:ph type="sldNum" sz="quarter" idx="12"/>
          </p:nvPr>
        </p:nvSpPr>
        <p:spPr/>
        <p:txBody>
          <a:bodyPr/>
          <a:lstStyle/>
          <a:p>
            <a:fld id="{A7258FE6-67C7-4BF5-BE11-62DC33181FDB}" type="slidenum">
              <a:rPr lang="ar-SA" smtClean="0"/>
              <a:t>‹#›</a:t>
            </a:fld>
            <a:endParaRPr lang="ar-SA"/>
          </a:p>
        </p:txBody>
      </p:sp>
    </p:spTree>
    <p:extLst>
      <p:ext uri="{BB962C8B-B14F-4D97-AF65-F5344CB8AC3E}">
        <p14:creationId xmlns:p14="http://schemas.microsoft.com/office/powerpoint/2010/main" val="1966369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26FBE2-B3A3-C0CD-A144-841B5650184E}"/>
              </a:ext>
            </a:extLst>
          </p:cNvPr>
          <p:cNvSpPr>
            <a:spLocks noGrp="1"/>
          </p:cNvSpPr>
          <p:nvPr>
            <p:ph type="dt" sz="half" idx="10"/>
          </p:nvPr>
        </p:nvSpPr>
        <p:spPr/>
        <p:txBody>
          <a:bodyPr/>
          <a:lstStyle/>
          <a:p>
            <a:fld id="{FE1065BC-40FD-45B2-AB56-B4C6F7E78E86}" type="datetimeFigureOut">
              <a:rPr lang="ar-SA" smtClean="0"/>
              <a:t>21/11/1445</a:t>
            </a:fld>
            <a:endParaRPr lang="ar-SA"/>
          </a:p>
        </p:txBody>
      </p:sp>
      <p:sp>
        <p:nvSpPr>
          <p:cNvPr id="3" name="Footer Placeholder 2">
            <a:extLst>
              <a:ext uri="{FF2B5EF4-FFF2-40B4-BE49-F238E27FC236}">
                <a16:creationId xmlns:a16="http://schemas.microsoft.com/office/drawing/2014/main" id="{A41AE115-BED8-937B-FE79-E73A5460E1F1}"/>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B2AEA49D-45BE-B69A-36FC-2C2F13B5DB45}"/>
              </a:ext>
            </a:extLst>
          </p:cNvPr>
          <p:cNvSpPr>
            <a:spLocks noGrp="1"/>
          </p:cNvSpPr>
          <p:nvPr>
            <p:ph type="sldNum" sz="quarter" idx="12"/>
          </p:nvPr>
        </p:nvSpPr>
        <p:spPr/>
        <p:txBody>
          <a:bodyPr/>
          <a:lstStyle/>
          <a:p>
            <a:fld id="{A7258FE6-67C7-4BF5-BE11-62DC33181FDB}" type="slidenum">
              <a:rPr lang="ar-SA" smtClean="0"/>
              <a:t>‹#›</a:t>
            </a:fld>
            <a:endParaRPr lang="ar-SA"/>
          </a:p>
        </p:txBody>
      </p:sp>
    </p:spTree>
    <p:extLst>
      <p:ext uri="{BB962C8B-B14F-4D97-AF65-F5344CB8AC3E}">
        <p14:creationId xmlns:p14="http://schemas.microsoft.com/office/powerpoint/2010/main" val="22659192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4D5FE-38AE-17B2-0040-A40C19E6304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88540A8-2261-889C-2EEF-4673680286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6A0D9415-0D6F-9B2B-9592-5C611EEAED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9735CF3-8E78-8446-426D-B57A638A4766}"/>
              </a:ext>
            </a:extLst>
          </p:cNvPr>
          <p:cNvSpPr>
            <a:spLocks noGrp="1"/>
          </p:cNvSpPr>
          <p:nvPr>
            <p:ph type="dt" sz="half" idx="10"/>
          </p:nvPr>
        </p:nvSpPr>
        <p:spPr/>
        <p:txBody>
          <a:bodyPr/>
          <a:lstStyle/>
          <a:p>
            <a:fld id="{FE1065BC-40FD-45B2-AB56-B4C6F7E78E86}" type="datetimeFigureOut">
              <a:rPr lang="ar-SA" smtClean="0"/>
              <a:t>21/11/1445</a:t>
            </a:fld>
            <a:endParaRPr lang="ar-SA"/>
          </a:p>
        </p:txBody>
      </p:sp>
      <p:sp>
        <p:nvSpPr>
          <p:cNvPr id="6" name="Footer Placeholder 5">
            <a:extLst>
              <a:ext uri="{FF2B5EF4-FFF2-40B4-BE49-F238E27FC236}">
                <a16:creationId xmlns:a16="http://schemas.microsoft.com/office/drawing/2014/main" id="{502D3549-7C84-EE31-8069-B5E763323131}"/>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98BC3A7-63CB-8669-1E96-A127312D4639}"/>
              </a:ext>
            </a:extLst>
          </p:cNvPr>
          <p:cNvSpPr>
            <a:spLocks noGrp="1"/>
          </p:cNvSpPr>
          <p:nvPr>
            <p:ph type="sldNum" sz="quarter" idx="12"/>
          </p:nvPr>
        </p:nvSpPr>
        <p:spPr/>
        <p:txBody>
          <a:bodyPr/>
          <a:lstStyle/>
          <a:p>
            <a:fld id="{A7258FE6-67C7-4BF5-BE11-62DC33181FDB}" type="slidenum">
              <a:rPr lang="ar-SA" smtClean="0"/>
              <a:t>‹#›</a:t>
            </a:fld>
            <a:endParaRPr lang="ar-SA"/>
          </a:p>
        </p:txBody>
      </p:sp>
    </p:spTree>
    <p:extLst>
      <p:ext uri="{BB962C8B-B14F-4D97-AF65-F5344CB8AC3E}">
        <p14:creationId xmlns:p14="http://schemas.microsoft.com/office/powerpoint/2010/main" val="22292946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F54D5-1833-505C-3A0D-25EA7BA5EDA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AA95980E-9C62-801B-C46E-2E15843680C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9514AF2F-8729-5C2B-AB7B-0528317EFF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432728F-B174-583E-199A-D19B0CE709E7}"/>
              </a:ext>
            </a:extLst>
          </p:cNvPr>
          <p:cNvSpPr>
            <a:spLocks noGrp="1"/>
          </p:cNvSpPr>
          <p:nvPr>
            <p:ph type="dt" sz="half" idx="10"/>
          </p:nvPr>
        </p:nvSpPr>
        <p:spPr/>
        <p:txBody>
          <a:bodyPr/>
          <a:lstStyle/>
          <a:p>
            <a:fld id="{FE1065BC-40FD-45B2-AB56-B4C6F7E78E86}" type="datetimeFigureOut">
              <a:rPr lang="ar-SA" smtClean="0"/>
              <a:t>21/11/1445</a:t>
            </a:fld>
            <a:endParaRPr lang="ar-SA"/>
          </a:p>
        </p:txBody>
      </p:sp>
      <p:sp>
        <p:nvSpPr>
          <p:cNvPr id="6" name="Footer Placeholder 5">
            <a:extLst>
              <a:ext uri="{FF2B5EF4-FFF2-40B4-BE49-F238E27FC236}">
                <a16:creationId xmlns:a16="http://schemas.microsoft.com/office/drawing/2014/main" id="{DDB3F713-74F0-4BEF-9F01-33B10022B3C4}"/>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502A6FCC-7F2C-EF30-E10E-1DC9BD61B2E3}"/>
              </a:ext>
            </a:extLst>
          </p:cNvPr>
          <p:cNvSpPr>
            <a:spLocks noGrp="1"/>
          </p:cNvSpPr>
          <p:nvPr>
            <p:ph type="sldNum" sz="quarter" idx="12"/>
          </p:nvPr>
        </p:nvSpPr>
        <p:spPr/>
        <p:txBody>
          <a:bodyPr/>
          <a:lstStyle/>
          <a:p>
            <a:fld id="{A7258FE6-67C7-4BF5-BE11-62DC33181FDB}" type="slidenum">
              <a:rPr lang="ar-SA" smtClean="0"/>
              <a:t>‹#›</a:t>
            </a:fld>
            <a:endParaRPr lang="ar-SA"/>
          </a:p>
        </p:txBody>
      </p:sp>
    </p:spTree>
    <p:extLst>
      <p:ext uri="{BB962C8B-B14F-4D97-AF65-F5344CB8AC3E}">
        <p14:creationId xmlns:p14="http://schemas.microsoft.com/office/powerpoint/2010/main" val="619574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014FC4-D97B-BF42-650D-8065AE911B39}"/>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4BB59A69-3AF3-D913-6472-42718375E5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1FC56B42-9684-3CAE-2D78-E1F9B37943E1}"/>
              </a:ext>
            </a:extLst>
          </p:cNvPr>
          <p:cNvSpPr>
            <a:spLocks noGrp="1"/>
          </p:cNvSpPr>
          <p:nvPr>
            <p:ph type="dt" sz="half" idx="10"/>
          </p:nvPr>
        </p:nvSpPr>
        <p:spPr/>
        <p:txBody>
          <a:bodyPr/>
          <a:lstStyle/>
          <a:p>
            <a:fld id="{FE1065BC-40FD-45B2-AB56-B4C6F7E78E86}" type="datetimeFigureOut">
              <a:rPr lang="ar-SA" smtClean="0"/>
              <a:t>21/11/1445</a:t>
            </a:fld>
            <a:endParaRPr lang="ar-SA"/>
          </a:p>
        </p:txBody>
      </p:sp>
      <p:sp>
        <p:nvSpPr>
          <p:cNvPr id="5" name="Footer Placeholder 4">
            <a:extLst>
              <a:ext uri="{FF2B5EF4-FFF2-40B4-BE49-F238E27FC236}">
                <a16:creationId xmlns:a16="http://schemas.microsoft.com/office/drawing/2014/main" id="{564C9F10-526F-176F-6884-9C0A0CBFD898}"/>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FB263D6-8BF5-B6A9-A73B-3B8122A2B9E5}"/>
              </a:ext>
            </a:extLst>
          </p:cNvPr>
          <p:cNvSpPr>
            <a:spLocks noGrp="1"/>
          </p:cNvSpPr>
          <p:nvPr>
            <p:ph type="sldNum" sz="quarter" idx="12"/>
          </p:nvPr>
        </p:nvSpPr>
        <p:spPr/>
        <p:txBody>
          <a:bodyPr/>
          <a:lstStyle/>
          <a:p>
            <a:fld id="{A7258FE6-67C7-4BF5-BE11-62DC33181FDB}" type="slidenum">
              <a:rPr lang="ar-SA" smtClean="0"/>
              <a:t>‹#›</a:t>
            </a:fld>
            <a:endParaRPr lang="ar-SA"/>
          </a:p>
        </p:txBody>
      </p:sp>
    </p:spTree>
    <p:extLst>
      <p:ext uri="{BB962C8B-B14F-4D97-AF65-F5344CB8AC3E}">
        <p14:creationId xmlns:p14="http://schemas.microsoft.com/office/powerpoint/2010/main" val="1003913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8A2A4D4-37B5-6EA6-7EAF-3CA9F7EA59C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0A905487-CC82-47D3-56B3-766AD34F6FC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EF8F333-8386-36A1-DC69-0A2C27134D79}"/>
              </a:ext>
            </a:extLst>
          </p:cNvPr>
          <p:cNvSpPr>
            <a:spLocks noGrp="1"/>
          </p:cNvSpPr>
          <p:nvPr>
            <p:ph type="dt" sz="half" idx="10"/>
          </p:nvPr>
        </p:nvSpPr>
        <p:spPr/>
        <p:txBody>
          <a:bodyPr/>
          <a:lstStyle/>
          <a:p>
            <a:fld id="{FE1065BC-40FD-45B2-AB56-B4C6F7E78E86}" type="datetimeFigureOut">
              <a:rPr lang="ar-SA" smtClean="0"/>
              <a:t>21/11/1445</a:t>
            </a:fld>
            <a:endParaRPr lang="ar-SA"/>
          </a:p>
        </p:txBody>
      </p:sp>
      <p:sp>
        <p:nvSpPr>
          <p:cNvPr id="5" name="Footer Placeholder 4">
            <a:extLst>
              <a:ext uri="{FF2B5EF4-FFF2-40B4-BE49-F238E27FC236}">
                <a16:creationId xmlns:a16="http://schemas.microsoft.com/office/drawing/2014/main" id="{B2045BEB-09FD-789B-E166-101121ED90F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8EBE6464-4FF8-02C0-6E9A-B664CB86D4AF}"/>
              </a:ext>
            </a:extLst>
          </p:cNvPr>
          <p:cNvSpPr>
            <a:spLocks noGrp="1"/>
          </p:cNvSpPr>
          <p:nvPr>
            <p:ph type="sldNum" sz="quarter" idx="12"/>
          </p:nvPr>
        </p:nvSpPr>
        <p:spPr/>
        <p:txBody>
          <a:bodyPr/>
          <a:lstStyle/>
          <a:p>
            <a:fld id="{A7258FE6-67C7-4BF5-BE11-62DC33181FDB}" type="slidenum">
              <a:rPr lang="ar-SA" smtClean="0"/>
              <a:t>‹#›</a:t>
            </a:fld>
            <a:endParaRPr lang="ar-SA"/>
          </a:p>
        </p:txBody>
      </p:sp>
    </p:spTree>
    <p:extLst>
      <p:ext uri="{BB962C8B-B14F-4D97-AF65-F5344CB8AC3E}">
        <p14:creationId xmlns:p14="http://schemas.microsoft.com/office/powerpoint/2010/main" val="33674672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768C338-A67D-EA37-BB5D-CB5455AB679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E2C56F21-535A-575A-BF1D-25BD7F99858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25D6D7CB-544E-62C0-DDA4-DF64B5BC331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E1065BC-40FD-45B2-AB56-B4C6F7E78E86}" type="datetimeFigureOut">
              <a:rPr lang="ar-SA" smtClean="0"/>
              <a:t>21/11/1445</a:t>
            </a:fld>
            <a:endParaRPr lang="ar-SA"/>
          </a:p>
        </p:txBody>
      </p:sp>
      <p:sp>
        <p:nvSpPr>
          <p:cNvPr id="5" name="Footer Placeholder 4">
            <a:extLst>
              <a:ext uri="{FF2B5EF4-FFF2-40B4-BE49-F238E27FC236}">
                <a16:creationId xmlns:a16="http://schemas.microsoft.com/office/drawing/2014/main" id="{F3B258E1-A6BE-9727-3D01-5398A71E48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ar-SA"/>
          </a:p>
        </p:txBody>
      </p:sp>
      <p:sp>
        <p:nvSpPr>
          <p:cNvPr id="6" name="Slide Number Placeholder 5">
            <a:extLst>
              <a:ext uri="{FF2B5EF4-FFF2-40B4-BE49-F238E27FC236}">
                <a16:creationId xmlns:a16="http://schemas.microsoft.com/office/drawing/2014/main" id="{3423C991-0AC2-53E3-FF8A-3F6C3D8248A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7258FE6-67C7-4BF5-BE11-62DC33181FDB}" type="slidenum">
              <a:rPr lang="ar-SA" smtClean="0"/>
              <a:t>‹#›</a:t>
            </a:fld>
            <a:endParaRPr lang="ar-SA"/>
          </a:p>
        </p:txBody>
      </p:sp>
    </p:spTree>
    <p:extLst>
      <p:ext uri="{BB962C8B-B14F-4D97-AF65-F5344CB8AC3E}">
        <p14:creationId xmlns:p14="http://schemas.microsoft.com/office/powerpoint/2010/main" val="7428309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emf"/><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jpg"/><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jpg"/><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_rels/slide4.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emf"/><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3.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2.jpg"/><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3.jpg"/><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4.emf"/><Relationship Id="rId7" Type="http://schemas.openxmlformats.org/officeDocument/2006/relationships/image" Target="../media/image16.jpe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4.emf"/><Relationship Id="rId7" Type="http://schemas.openxmlformats.org/officeDocument/2006/relationships/image" Target="../media/image17.jp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8.png"/><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emf"/><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3.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9.png"/><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20.png"/><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4.emf"/><Relationship Id="rId7"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22.jpg"/><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jpg"/><Relationship Id="rId2" Type="http://schemas.openxmlformats.org/officeDocument/2006/relationships/slideLayout" Target="../slideLayouts/slideLayout1.xml"/><Relationship Id="rId1" Type="http://schemas.openxmlformats.org/officeDocument/2006/relationships/tags" Target="../tags/tag15.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5.jpg"/><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5.jpg"/><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4.emf"/><Relationship Id="rId7" Type="http://schemas.openxmlformats.org/officeDocument/2006/relationships/image" Target="../media/image23.jp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5.jpg"/><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jp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5.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4.emf"/><Relationship Id="rId7" Type="http://schemas.openxmlformats.org/officeDocument/2006/relationships/image" Target="../media/image25.jp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5.emf"/><Relationship Id="rId5" Type="http://schemas.openxmlformats.org/officeDocument/2006/relationships/image" Target="../media/image7.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26.jpg"/><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5.jpg"/><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5.jpg"/><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5.jpg"/><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27.png"/><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Introduction</a:t>
            </a:r>
          </a:p>
        </p:txBody>
      </p:sp>
      <p:sp>
        <p:nvSpPr>
          <p:cNvPr id="16" name="TextBox 15"/>
          <p:cNvSpPr txBox="1"/>
          <p:nvPr/>
        </p:nvSpPr>
        <p:spPr>
          <a:xfrm>
            <a:off x="7054076" y="3361534"/>
            <a:ext cx="4172424" cy="523220"/>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pic>
        <p:nvPicPr>
          <p:cNvPr id="7" name="Picture 6" descr="A logo for a university&#10;&#10;Description automatically generated">
            <a:extLst>
              <a:ext uri="{FF2B5EF4-FFF2-40B4-BE49-F238E27FC236}">
                <a16:creationId xmlns:a16="http://schemas.microsoft.com/office/drawing/2014/main" id="{BF70CEBD-94F0-2B8E-5A89-B08829ACFB7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88865" y="4725041"/>
            <a:ext cx="2306156" cy="1929991"/>
          </a:xfrm>
          <a:prstGeom prst="rect">
            <a:avLst/>
          </a:prstGeom>
        </p:spPr>
      </p:pic>
    </p:spTree>
    <p:custDataLst>
      <p:tags r:id="rId1"/>
    </p:custDataLst>
    <p:extLst>
      <p:ext uri="{BB962C8B-B14F-4D97-AF65-F5344CB8AC3E}">
        <p14:creationId xmlns:p14="http://schemas.microsoft.com/office/powerpoint/2010/main" val="258683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7774" y="49159"/>
            <a:ext cx="10521904" cy="1604145"/>
          </a:xfrm>
          <a:prstGeom prst="rect">
            <a:avLst/>
          </a:prstGeom>
        </p:spPr>
      </p:pic>
      <p:sp>
        <p:nvSpPr>
          <p:cNvPr id="7" name="TextBox 6"/>
          <p:cNvSpPr txBox="1"/>
          <p:nvPr/>
        </p:nvSpPr>
        <p:spPr>
          <a:xfrm>
            <a:off x="1917291" y="617829"/>
            <a:ext cx="8379407"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Rectangle 10">
            <a:extLst>
              <a:ext uri="{FF2B5EF4-FFF2-40B4-BE49-F238E27FC236}">
                <a16:creationId xmlns:a16="http://schemas.microsoft.com/office/drawing/2014/main" id="{CDC003FF-D5A3-49E3-9A5A-D7D30D1DFCF7}"/>
              </a:ext>
            </a:extLst>
          </p:cNvPr>
          <p:cNvSpPr/>
          <p:nvPr/>
        </p:nvSpPr>
        <p:spPr>
          <a:xfrm>
            <a:off x="733607" y="2081927"/>
            <a:ext cx="8596001" cy="2677656"/>
          </a:xfrm>
          <a:prstGeom prst="rect">
            <a:avLst/>
          </a:prstGeom>
        </p:spPr>
        <p:txBody>
          <a:bodyPr wrap="square">
            <a:spAutoFit/>
          </a:bodyPr>
          <a:lstStyle/>
          <a:p>
            <a:pPr lvl="0"/>
            <a:r>
              <a:rPr lang="en-US" sz="2800"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US"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COURSE DESCRIPTION</a:t>
            </a:r>
          </a:p>
          <a:p>
            <a:r>
              <a:rPr lang="en-US" sz="2800"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US"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LEARNING OUTCOMES</a:t>
            </a:r>
          </a:p>
          <a:p>
            <a:r>
              <a:rPr lang="en-US" sz="2800"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US"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TOPICS</a:t>
            </a:r>
          </a:p>
          <a:p>
            <a:pPr lvl="0"/>
            <a:r>
              <a:rPr lang="en-US" sz="2800"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INTRODUCTION TO DIGITAL MEDIA ETHICS</a:t>
            </a:r>
          </a:p>
          <a:p>
            <a:pPr lvl="0"/>
            <a:r>
              <a:rPr lang="en-US" sz="2800"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“WHAT DO WE MEAN WITH DIGITAL MEDIA ETHICS?”</a:t>
            </a:r>
          </a:p>
        </p:txBody>
      </p:sp>
      <p:pic>
        <p:nvPicPr>
          <p:cNvPr id="12" name="Picture 11" descr="Text, letter&#10;&#10;Description automatically generated">
            <a:extLst>
              <a:ext uri="{FF2B5EF4-FFF2-40B4-BE49-F238E27FC236}">
                <a16:creationId xmlns:a16="http://schemas.microsoft.com/office/drawing/2014/main" id="{67C6DCFF-0D9A-423B-9E5C-FE7ECF4AB37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62661" y="2061929"/>
            <a:ext cx="2330943" cy="2168498"/>
          </a:xfrm>
          <a:prstGeom prst="rect">
            <a:avLst/>
          </a:prstGeom>
          <a:ln>
            <a:noFill/>
          </a:ln>
          <a:effectLst>
            <a:outerShdw blurRad="292100" dist="139700" dir="2700000" algn="tl" rotWithShape="0">
              <a:srgbClr val="333333">
                <a:alpha val="65000"/>
              </a:srgbClr>
            </a:outerShdw>
          </a:effectLst>
        </p:spPr>
      </p:pic>
      <p:pic>
        <p:nvPicPr>
          <p:cNvPr id="10" name="Picture 9" descr="A logo for a university&#10;&#10;Description automatically generated">
            <a:extLst>
              <a:ext uri="{FF2B5EF4-FFF2-40B4-BE49-F238E27FC236}">
                <a16:creationId xmlns:a16="http://schemas.microsoft.com/office/drawing/2014/main" id="{C9E2625F-812B-C3CA-8138-C231818F1C3B}"/>
              </a:ext>
            </a:extLst>
          </p:cNvPr>
          <p:cNvPicPr>
            <a:picLocks noChangeAspect="1"/>
          </p:cNvPicPr>
          <p:nvPr/>
        </p:nvPicPr>
        <p:blipFill rotWithShape="1">
          <a:blip r:embed="rId7">
            <a:extLst>
              <a:ext uri="{28A0092B-C50C-407E-A947-70E740481C1C}">
                <a14:useLocalDpi xmlns:a14="http://schemas.microsoft.com/office/drawing/2010/main" val="0"/>
              </a:ext>
            </a:extLst>
          </a:blip>
          <a:srcRect t="24465" b="21273"/>
          <a:stretch/>
        </p:blipFill>
        <p:spPr>
          <a:xfrm>
            <a:off x="537882" y="5680036"/>
            <a:ext cx="1686262" cy="609600"/>
          </a:xfrm>
          <a:prstGeom prst="rect">
            <a:avLst/>
          </a:prstGeom>
        </p:spPr>
      </p:pic>
    </p:spTree>
    <p:custDataLst>
      <p:tags r:id="rId1"/>
    </p:custDataLst>
    <p:extLst>
      <p:ext uri="{BB962C8B-B14F-4D97-AF65-F5344CB8AC3E}">
        <p14:creationId xmlns:p14="http://schemas.microsoft.com/office/powerpoint/2010/main" val="2463876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12" name="Picture 11"/>
          <p:cNvPicPr>
            <a:picLocks noChangeAspect="1"/>
          </p:cNvPicPr>
          <p:nvPr/>
        </p:nvPicPr>
        <p:blipFill>
          <a:blip r:embed="rId5"/>
          <a:stretch>
            <a:fillRect/>
          </a:stretch>
        </p:blipFill>
        <p:spPr>
          <a:xfrm>
            <a:off x="-112889" y="4288121"/>
            <a:ext cx="6208889" cy="1972334"/>
          </a:xfrm>
          <a:prstGeom prst="rect">
            <a:avLst/>
          </a:prstGeom>
        </p:spPr>
      </p:pic>
      <p:pic>
        <p:nvPicPr>
          <p:cNvPr id="13" name="Picture 12"/>
          <p:cNvPicPr>
            <a:picLocks noChangeAspect="1"/>
          </p:cNvPicPr>
          <p:nvPr/>
        </p:nvPicPr>
        <p:blipFill>
          <a:blip r:embed="rId6"/>
          <a:stretch>
            <a:fillRect/>
          </a:stretch>
        </p:blipFill>
        <p:spPr>
          <a:xfrm>
            <a:off x="7072604" y="4689793"/>
            <a:ext cx="5219551" cy="1034667"/>
          </a:xfrm>
          <a:prstGeom prst="rect">
            <a:avLst/>
          </a:prstGeom>
        </p:spPr>
      </p:pic>
      <p:sp>
        <p:nvSpPr>
          <p:cNvPr id="14" name="TextBox 13"/>
          <p:cNvSpPr txBox="1"/>
          <p:nvPr/>
        </p:nvSpPr>
        <p:spPr>
          <a:xfrm>
            <a:off x="429742" y="4914028"/>
            <a:ext cx="4860626" cy="584775"/>
          </a:xfrm>
          <a:prstGeom prst="rect">
            <a:avLst/>
          </a:prstGeom>
          <a:noFill/>
        </p:spPr>
        <p:txBody>
          <a:bodyPr wrap="none" rtlCol="0">
            <a:spAutoFit/>
          </a:bodyPr>
          <a:lstStyle/>
          <a:p>
            <a:r>
              <a:rPr lang="en-US" sz="32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COURSE DESCRIPTION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6" name="TextBox 15"/>
          <p:cNvSpPr txBox="1"/>
          <p:nvPr/>
        </p:nvSpPr>
        <p:spPr>
          <a:xfrm>
            <a:off x="7909214" y="4916813"/>
            <a:ext cx="4172424" cy="523220"/>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pic>
        <p:nvPicPr>
          <p:cNvPr id="3" name="Picture 2" descr="A logo for a university&#10;&#10;Description automatically generated">
            <a:extLst>
              <a:ext uri="{FF2B5EF4-FFF2-40B4-BE49-F238E27FC236}">
                <a16:creationId xmlns:a16="http://schemas.microsoft.com/office/drawing/2014/main" id="{BB4FDC27-9154-6DF0-E28E-9A7A3D9CC4F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07019" y="0"/>
            <a:ext cx="2201941" cy="1814755"/>
          </a:xfrm>
          <a:prstGeom prst="rect">
            <a:avLst/>
          </a:prstGeom>
        </p:spPr>
      </p:pic>
    </p:spTree>
    <p:custDataLst>
      <p:tags r:id="rId1"/>
    </p:custDataLst>
    <p:extLst>
      <p:ext uri="{BB962C8B-B14F-4D97-AF65-F5344CB8AC3E}">
        <p14:creationId xmlns:p14="http://schemas.microsoft.com/office/powerpoint/2010/main" val="987129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ircle(in)">
                                      <p:cBhvr>
                                        <p:cTn id="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872252" y="-39441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14872"/>
            <a:ext cx="4272323"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COURSE DESCRIPTION</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7"/>
          <a:stretch>
            <a:fillRect/>
          </a:stretch>
        </p:blipFill>
        <p:spPr>
          <a:xfrm rot="10800000">
            <a:off x="3612443" y="5284187"/>
            <a:ext cx="8526726" cy="1034667"/>
          </a:xfrm>
          <a:prstGeom prst="rect">
            <a:avLst/>
          </a:prstGeom>
        </p:spPr>
      </p:pic>
      <p:sp>
        <p:nvSpPr>
          <p:cNvPr id="16" name="TextBox 15"/>
          <p:cNvSpPr txBox="1"/>
          <p:nvPr/>
        </p:nvSpPr>
        <p:spPr>
          <a:xfrm>
            <a:off x="3583372" y="5496150"/>
            <a:ext cx="8617487" cy="553998"/>
          </a:xfrm>
          <a:prstGeom prst="rect">
            <a:avLst/>
          </a:prstGeom>
          <a:noFill/>
        </p:spPr>
        <p:txBody>
          <a:bodyPr wrap="none" rtlCol="0">
            <a:spAutoFit/>
          </a:bodyPr>
          <a:lstStyle/>
          <a:p>
            <a:r>
              <a:rPr lang="en-US" sz="3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WHY DO WE LEARN DIGITAL MEDIA ETHICS?</a:t>
            </a:r>
            <a:endParaRPr lang="en-US" sz="30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5" name="Picture 4" descr="A logo for a university&#10;&#10;Description automatically generated">
            <a:extLst>
              <a:ext uri="{FF2B5EF4-FFF2-40B4-BE49-F238E27FC236}">
                <a16:creationId xmlns:a16="http://schemas.microsoft.com/office/drawing/2014/main" id="{40876A4B-AB16-1E1E-0BAA-23EE3D582C6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08791" y="4636549"/>
            <a:ext cx="2361533" cy="2067324"/>
          </a:xfrm>
          <a:prstGeom prst="rect">
            <a:avLst/>
          </a:prstGeom>
        </p:spPr>
      </p:pic>
    </p:spTree>
    <p:custDataLst>
      <p:tags r:id="rId1"/>
    </p:custDataLst>
    <p:extLst>
      <p:ext uri="{BB962C8B-B14F-4D97-AF65-F5344CB8AC3E}">
        <p14:creationId xmlns:p14="http://schemas.microsoft.com/office/powerpoint/2010/main" val="2013942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9451" y="68824"/>
            <a:ext cx="9533101" cy="1610200"/>
          </a:xfrm>
          <a:prstGeom prst="rect">
            <a:avLst/>
          </a:prstGeom>
        </p:spPr>
      </p:pic>
      <p:sp>
        <p:nvSpPr>
          <p:cNvPr id="7" name="TextBox 6"/>
          <p:cNvSpPr txBox="1"/>
          <p:nvPr/>
        </p:nvSpPr>
        <p:spPr>
          <a:xfrm>
            <a:off x="3353566" y="645679"/>
            <a:ext cx="4272323"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COURSE DESCRIPTION</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1068303" y="1397094"/>
            <a:ext cx="7122386" cy="4959050"/>
          </a:xfrm>
          <a:prstGeom prst="rect">
            <a:avLst/>
          </a:prstGeom>
          <a:noFill/>
        </p:spPr>
        <p:txBody>
          <a:bodyPr wrap="square" rtlCol="0">
            <a:spAutoFit/>
          </a:bodyPr>
          <a:lstStyle/>
          <a:p>
            <a:pPr algn="just">
              <a:lnSpc>
                <a:spcPct val="200000"/>
              </a:lnSpc>
            </a:pPr>
            <a:r>
              <a:rPr lang="en-US" sz="23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a:t>
            </a:r>
            <a:r>
              <a:rPr lang="en-US" sz="23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Exploring the active process of </a:t>
            </a:r>
            <a:r>
              <a:rPr lang="en-US" sz="23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moral decision</a:t>
            </a:r>
            <a:r>
              <a:rPr lang="en-US" sz="23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-making—that is, doing ethics—is an inescapable part of life.</a:t>
            </a:r>
          </a:p>
          <a:p>
            <a:pPr algn="just">
              <a:lnSpc>
                <a:spcPct val="200000"/>
              </a:lnSpc>
            </a:pPr>
            <a:r>
              <a:rPr lang="en-US" sz="23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We routinely make </a:t>
            </a:r>
            <a:r>
              <a:rPr lang="en-US" sz="23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ethical judgments</a:t>
            </a:r>
            <a:r>
              <a:rPr lang="en-US" sz="23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assess our ideological values, and interrogate our moral outlooks.</a:t>
            </a:r>
          </a:p>
          <a:p>
            <a:pPr algn="just">
              <a:lnSpc>
                <a:spcPct val="200000"/>
              </a:lnSpc>
            </a:pPr>
            <a:r>
              <a:rPr lang="en-US" sz="23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a:t>
            </a:r>
            <a:endParaRPr lang="en-US" sz="23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endParaRPr>
          </a:p>
        </p:txBody>
      </p:sp>
      <p:pic>
        <p:nvPicPr>
          <p:cNvPr id="13" name="Picture 12">
            <a:extLst>
              <a:ext uri="{FF2B5EF4-FFF2-40B4-BE49-F238E27FC236}">
                <a16:creationId xmlns:a16="http://schemas.microsoft.com/office/drawing/2014/main" id="{A4488999-82AE-4239-892E-B8CF9DE0280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750910" y="1769806"/>
            <a:ext cx="2895768" cy="2920181"/>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87198332-C44A-FABE-0990-910AD512498A}"/>
              </a:ext>
            </a:extLst>
          </p:cNvPr>
          <p:cNvPicPr>
            <a:picLocks noChangeAspect="1"/>
          </p:cNvPicPr>
          <p:nvPr/>
        </p:nvPicPr>
        <p:blipFill rotWithShape="1">
          <a:blip r:embed="rId7">
            <a:extLst>
              <a:ext uri="{28A0092B-C50C-407E-A947-70E740481C1C}">
                <a14:useLocalDpi xmlns:a14="http://schemas.microsoft.com/office/drawing/2010/main" val="0"/>
              </a:ext>
            </a:extLst>
          </a:blip>
          <a:srcRect t="24465" b="21273"/>
          <a:stretch/>
        </p:blipFill>
        <p:spPr>
          <a:xfrm>
            <a:off x="537882" y="5755340"/>
            <a:ext cx="1686262" cy="609600"/>
          </a:xfrm>
          <a:prstGeom prst="rect">
            <a:avLst/>
          </a:prstGeom>
        </p:spPr>
      </p:pic>
    </p:spTree>
    <p:custDataLst>
      <p:tags r:id="rId1"/>
    </p:custDataLst>
    <p:extLst>
      <p:ext uri="{BB962C8B-B14F-4D97-AF65-F5344CB8AC3E}">
        <p14:creationId xmlns:p14="http://schemas.microsoft.com/office/powerpoint/2010/main" val="2875934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ircle(in)">
                                      <p:cBhvr>
                                        <p:cTn id="1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9449" y="39327"/>
            <a:ext cx="9533101" cy="1610200"/>
          </a:xfrm>
          <a:prstGeom prst="rect">
            <a:avLst/>
          </a:prstGeom>
        </p:spPr>
      </p:pic>
      <p:sp>
        <p:nvSpPr>
          <p:cNvPr id="7" name="TextBox 6"/>
          <p:cNvSpPr txBox="1"/>
          <p:nvPr/>
        </p:nvSpPr>
        <p:spPr>
          <a:xfrm>
            <a:off x="2980943" y="587188"/>
            <a:ext cx="427232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COURSE DESCRIPTION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993874" y="1385819"/>
            <a:ext cx="7387488" cy="4131900"/>
          </a:xfrm>
          <a:prstGeom prst="rect">
            <a:avLst/>
          </a:prstGeom>
          <a:noFill/>
        </p:spPr>
        <p:txBody>
          <a:bodyPr wrap="square" rtlCol="0">
            <a:spAutoFit/>
          </a:bodyPr>
          <a:lstStyle/>
          <a:p>
            <a:pPr algn="just">
              <a:lnSpc>
                <a:spcPct val="200000"/>
              </a:lnSpc>
            </a:pPr>
            <a:r>
              <a:rPr lang="en-US" sz="2400" dirty="0">
                <a:solidFill>
                  <a:srgbClr val="0A1F61"/>
                </a:solidFill>
                <a:effectLst>
                  <a:outerShdw blurRad="38100" dist="38100" dir="2700000" algn="tl">
                    <a:srgbClr val="000000">
                      <a:alpha val="43137"/>
                    </a:srgbClr>
                  </a:outerShdw>
                </a:effectLst>
                <a:latin typeface="Tisa Offc Serif Pro" panose="020B0604020202020204" pitchFamily="2" charset="0"/>
                <a:cs typeface="Tajawal ExtraBold" panose="00000800000000000000" pitchFamily="2" charset="-78"/>
              </a:rPr>
              <a:t>	</a:t>
            </a:r>
            <a:r>
              <a:rPr lang="en-US" sz="2400" dirty="0">
                <a:effectLst>
                  <a:outerShdw blurRad="38100" dist="38100" dir="2700000" algn="tl">
                    <a:srgbClr val="000000">
                      <a:alpha val="43137"/>
                    </a:srgbClr>
                  </a:outerShdw>
                </a:effectLst>
                <a:latin typeface="Tisa Offc Serif Pro" panose="020B0604020202020204" pitchFamily="2" charset="0"/>
              </a:rPr>
              <a:t> </a:t>
            </a: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While you may unquestioningly embrace the beliefs and values you inherited from your culture, society, and/or family</a:t>
            </a:r>
            <a:r>
              <a:rPr lang="en-US" sz="22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a:t>
            </a: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critically examining your </a:t>
            </a:r>
            <a:r>
              <a:rPr lang="en-US" sz="22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decision-making process</a:t>
            </a: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through</a:t>
            </a:r>
            <a:r>
              <a:rPr lang="en-US" sz="22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ethical deliberation </a:t>
            </a: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is the only way to make your ethical framework truly yours. </a:t>
            </a:r>
            <a:endParaRPr lang="en-US" sz="22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endParaRPr>
          </a:p>
        </p:txBody>
      </p:sp>
      <p:pic>
        <p:nvPicPr>
          <p:cNvPr id="11" name="Picture 10" descr="A picture containing text, stationary&#10;&#10;Description automatically generated">
            <a:extLst>
              <a:ext uri="{FF2B5EF4-FFF2-40B4-BE49-F238E27FC236}">
                <a16:creationId xmlns:a16="http://schemas.microsoft.com/office/drawing/2014/main" id="{BED9E3C7-93FA-479A-8CB9-BE4A9B50AA6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92221" y="1934070"/>
            <a:ext cx="2837029" cy="2980285"/>
          </a:xfrm>
          <a:prstGeom prst="rect">
            <a:avLst/>
          </a:prstGeom>
        </p:spPr>
      </p:pic>
      <p:pic>
        <p:nvPicPr>
          <p:cNvPr id="12" name="Picture 11" descr="A logo for a university&#10;&#10;Description automatically generated">
            <a:extLst>
              <a:ext uri="{FF2B5EF4-FFF2-40B4-BE49-F238E27FC236}">
                <a16:creationId xmlns:a16="http://schemas.microsoft.com/office/drawing/2014/main" id="{556CB7C9-13B4-D958-2F2D-3C666C788E88}"/>
              </a:ext>
            </a:extLst>
          </p:cNvPr>
          <p:cNvPicPr>
            <a:picLocks noChangeAspect="1"/>
          </p:cNvPicPr>
          <p:nvPr/>
        </p:nvPicPr>
        <p:blipFill rotWithShape="1">
          <a:blip r:embed="rId7">
            <a:extLst>
              <a:ext uri="{28A0092B-C50C-407E-A947-70E740481C1C}">
                <a14:useLocalDpi xmlns:a14="http://schemas.microsoft.com/office/drawing/2010/main" val="0"/>
              </a:ext>
            </a:extLst>
          </a:blip>
          <a:srcRect t="24465" b="21273"/>
          <a:stretch/>
        </p:blipFill>
        <p:spPr>
          <a:xfrm>
            <a:off x="537882" y="5744582"/>
            <a:ext cx="1686262" cy="609600"/>
          </a:xfrm>
          <a:prstGeom prst="rect">
            <a:avLst/>
          </a:prstGeom>
        </p:spPr>
      </p:pic>
    </p:spTree>
    <p:custDataLst>
      <p:tags r:id="rId1"/>
    </p:custDataLst>
    <p:extLst>
      <p:ext uri="{BB962C8B-B14F-4D97-AF65-F5344CB8AC3E}">
        <p14:creationId xmlns:p14="http://schemas.microsoft.com/office/powerpoint/2010/main" val="3064611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ircle(in)">
                                      <p:cBhvr>
                                        <p:cTn id="1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8728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723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COURSE DESCRIPTION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284085" y="-27434"/>
            <a:ext cx="1033134" cy="6912868"/>
          </a:xfrm>
          <a:prstGeom prst="rect">
            <a:avLst/>
          </a:prstGeom>
        </p:spPr>
      </p:pic>
      <p:sp>
        <p:nvSpPr>
          <p:cNvPr id="19" name="TextBox 18"/>
          <p:cNvSpPr txBox="1"/>
          <p:nvPr/>
        </p:nvSpPr>
        <p:spPr>
          <a:xfrm>
            <a:off x="1439693" y="1004436"/>
            <a:ext cx="7602361" cy="4747453"/>
          </a:xfrm>
          <a:prstGeom prst="rect">
            <a:avLst/>
          </a:prstGeom>
          <a:noFill/>
        </p:spPr>
        <p:txBody>
          <a:bodyPr wrap="square" rtlCol="0">
            <a:spAutoFit/>
          </a:bodyPr>
          <a:lstStyle/>
          <a:p>
            <a:pPr algn="just">
              <a:lnSpc>
                <a:spcPct val="200000"/>
              </a:lnSpc>
            </a:pPr>
            <a:r>
              <a:rPr lang="en-US" sz="2000" dirty="0">
                <a:solidFill>
                  <a:srgbClr val="0A1F61"/>
                </a:solidFill>
                <a:latin typeface="Tajawal ExtraBold" panose="00000800000000000000" pitchFamily="2" charset="-78"/>
                <a:cs typeface="Tajawal ExtraBold" panose="00000800000000000000" pitchFamily="2" charset="-78"/>
              </a:rPr>
              <a:t>	</a:t>
            </a:r>
            <a:r>
              <a:rPr lang="en-US" sz="22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Thus, this course raises questions with no ready answers, spurring you to reflect on your moral approaches.</a:t>
            </a:r>
          </a:p>
          <a:p>
            <a:pPr algn="just">
              <a:lnSpc>
                <a:spcPct val="200000"/>
              </a:lnSpc>
            </a:pPr>
            <a:r>
              <a:rPr lang="en-US" sz="22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The goal is to help you reason through ethical issues using various theoretical frameworks to reach logically defensible answers, instead of reacting with your gut or anecdotal evidence.</a:t>
            </a:r>
          </a:p>
        </p:txBody>
      </p:sp>
      <p:pic>
        <p:nvPicPr>
          <p:cNvPr id="8" name="Picture 7">
            <a:extLst>
              <a:ext uri="{FF2B5EF4-FFF2-40B4-BE49-F238E27FC236}">
                <a16:creationId xmlns:a16="http://schemas.microsoft.com/office/drawing/2014/main" id="{B364B6D2-DC57-4C39-A7C8-C3B7D808007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150005" y="1633538"/>
            <a:ext cx="2889595" cy="3584354"/>
          </a:xfrm>
          <a:prstGeom prst="rect">
            <a:avLst/>
          </a:prstGeom>
        </p:spPr>
      </p:pic>
      <p:pic>
        <p:nvPicPr>
          <p:cNvPr id="10" name="Picture 9" descr="A logo for a university&#10;&#10;Description automatically generated">
            <a:extLst>
              <a:ext uri="{FF2B5EF4-FFF2-40B4-BE49-F238E27FC236}">
                <a16:creationId xmlns:a16="http://schemas.microsoft.com/office/drawing/2014/main" id="{5A42D55F-984E-743C-2A2D-7FA7AC8A985B}"/>
              </a:ext>
            </a:extLst>
          </p:cNvPr>
          <p:cNvPicPr>
            <a:picLocks noChangeAspect="1"/>
          </p:cNvPicPr>
          <p:nvPr/>
        </p:nvPicPr>
        <p:blipFill rotWithShape="1">
          <a:blip r:embed="rId8">
            <a:extLst>
              <a:ext uri="{28A0092B-C50C-407E-A947-70E740481C1C}">
                <a14:useLocalDpi xmlns:a14="http://schemas.microsoft.com/office/drawing/2010/main" val="0"/>
              </a:ext>
            </a:extLst>
          </a:blip>
          <a:srcRect t="24465" b="21273"/>
          <a:stretch/>
        </p:blipFill>
        <p:spPr>
          <a:xfrm>
            <a:off x="537882" y="5809130"/>
            <a:ext cx="1686262" cy="609600"/>
          </a:xfrm>
          <a:prstGeom prst="rect">
            <a:avLst/>
          </a:prstGeom>
        </p:spPr>
      </p:pic>
    </p:spTree>
    <p:custDataLst>
      <p:tags r:id="rId1"/>
    </p:custDataLst>
    <p:extLst>
      <p:ext uri="{BB962C8B-B14F-4D97-AF65-F5344CB8AC3E}">
        <p14:creationId xmlns:p14="http://schemas.microsoft.com/office/powerpoint/2010/main" val="2766429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8728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2723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COURSE DESCRIPTION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219279" y="-27434"/>
            <a:ext cx="1097939" cy="6912868"/>
          </a:xfrm>
          <a:prstGeom prst="rect">
            <a:avLst/>
          </a:prstGeom>
        </p:spPr>
      </p:pic>
      <p:sp>
        <p:nvSpPr>
          <p:cNvPr id="19" name="TextBox 18"/>
          <p:cNvSpPr txBox="1"/>
          <p:nvPr/>
        </p:nvSpPr>
        <p:spPr>
          <a:xfrm>
            <a:off x="3065996" y="1567057"/>
            <a:ext cx="7959607" cy="4747453"/>
          </a:xfrm>
          <a:prstGeom prst="rect">
            <a:avLst/>
          </a:prstGeom>
          <a:noFill/>
        </p:spPr>
        <p:txBody>
          <a:bodyPr wrap="square" rtlCol="0">
            <a:spAutoFit/>
          </a:bodyPr>
          <a:lstStyle/>
          <a:p>
            <a:pPr algn="just">
              <a:lnSpc>
                <a:spcPct val="200000"/>
              </a:lnSpc>
            </a:pPr>
            <a:r>
              <a:rPr lang="en-US" sz="2000" dirty="0">
                <a:solidFill>
                  <a:srgbClr val="0A1F61"/>
                </a:solidFill>
                <a:latin typeface="Tajawal ExtraBold" panose="00000800000000000000" pitchFamily="2" charset="-78"/>
                <a:cs typeface="Tajawal ExtraBold" panose="00000800000000000000" pitchFamily="2" charset="-78"/>
              </a:rPr>
              <a:t>	</a:t>
            </a:r>
            <a:r>
              <a:rPr lang="en-US" sz="22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The process of doing ethics is nothing if not devoted to serious, careful reflection and application.</a:t>
            </a:r>
          </a:p>
          <a:p>
            <a:pPr algn="just">
              <a:lnSpc>
                <a:spcPct val="200000"/>
              </a:lnSpc>
            </a:pPr>
            <a:r>
              <a:rPr lang="en-US" sz="22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As such, this course emphasizes both the </a:t>
            </a:r>
            <a:r>
              <a:rPr lang="en-US" sz="22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theoretical underpinnings </a:t>
            </a:r>
            <a:r>
              <a:rPr lang="en-US" sz="22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of how we come to a given moral philosophy and case studies specific to digital media. </a:t>
            </a:r>
          </a:p>
          <a:p>
            <a:pPr algn="just">
              <a:lnSpc>
                <a:spcPct val="200000"/>
              </a:lnSpc>
            </a:pPr>
            <a:endParaRPr lang="en-US" sz="22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endParaRPr>
          </a:p>
        </p:txBody>
      </p:sp>
      <p:pic>
        <p:nvPicPr>
          <p:cNvPr id="10" name="Picture 9">
            <a:extLst>
              <a:ext uri="{FF2B5EF4-FFF2-40B4-BE49-F238E27FC236}">
                <a16:creationId xmlns:a16="http://schemas.microsoft.com/office/drawing/2014/main" id="{7AD202A4-0765-42E0-89FC-6F8516A7636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1929" y="2081743"/>
            <a:ext cx="2270391" cy="2695884"/>
          </a:xfrm>
          <a:prstGeom prst="rect">
            <a:avLst/>
          </a:prstGeom>
        </p:spPr>
      </p:pic>
      <p:pic>
        <p:nvPicPr>
          <p:cNvPr id="8" name="Picture 7" descr="A logo for a university&#10;&#10;Description automatically generated">
            <a:extLst>
              <a:ext uri="{FF2B5EF4-FFF2-40B4-BE49-F238E27FC236}">
                <a16:creationId xmlns:a16="http://schemas.microsoft.com/office/drawing/2014/main" id="{651F64AC-A893-401C-6F27-72EA08A206BD}"/>
              </a:ext>
            </a:extLst>
          </p:cNvPr>
          <p:cNvPicPr>
            <a:picLocks noChangeAspect="1"/>
          </p:cNvPicPr>
          <p:nvPr/>
        </p:nvPicPr>
        <p:blipFill rotWithShape="1">
          <a:blip r:embed="rId8">
            <a:extLst>
              <a:ext uri="{28A0092B-C50C-407E-A947-70E740481C1C}">
                <a14:useLocalDpi xmlns:a14="http://schemas.microsoft.com/office/drawing/2010/main" val="0"/>
              </a:ext>
            </a:extLst>
          </a:blip>
          <a:srcRect t="24465" b="21273"/>
          <a:stretch/>
        </p:blipFill>
        <p:spPr>
          <a:xfrm>
            <a:off x="537882" y="5755340"/>
            <a:ext cx="1686262" cy="609600"/>
          </a:xfrm>
          <a:prstGeom prst="rect">
            <a:avLst/>
          </a:prstGeom>
        </p:spPr>
      </p:pic>
    </p:spTree>
    <p:custDataLst>
      <p:tags r:id="rId1"/>
    </p:custDataLst>
    <p:extLst>
      <p:ext uri="{BB962C8B-B14F-4D97-AF65-F5344CB8AC3E}">
        <p14:creationId xmlns:p14="http://schemas.microsoft.com/office/powerpoint/2010/main" val="880761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980943" y="587188"/>
            <a:ext cx="427232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COURSE DESCRIPTION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856" y="1318375"/>
            <a:ext cx="9666288" cy="3393237"/>
          </a:xfrm>
          <a:prstGeom prst="rect">
            <a:avLst/>
          </a:prstGeom>
          <a:noFill/>
        </p:spPr>
        <p:txBody>
          <a:bodyPr wrap="square" rtlCol="0">
            <a:spAutoFit/>
          </a:bodyPr>
          <a:lstStyle/>
          <a:p>
            <a:pPr algn="just">
              <a:lnSpc>
                <a:spcPct val="200000"/>
              </a:lnSpc>
            </a:pPr>
            <a:r>
              <a:rPr lang="en-US" sz="2000" b="1" dirty="0">
                <a:solidFill>
                  <a:srgbClr val="0A1F61"/>
                </a:solidFill>
                <a:cs typeface="Tajawal ExtraBold" panose="00000800000000000000" pitchFamily="2" charset="-78"/>
              </a:rPr>
              <a:t>	</a:t>
            </a: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We will consider how </a:t>
            </a:r>
            <a:r>
              <a:rPr lang="en-US" sz="22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different moral philosophies </a:t>
            </a: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apply across cultures and across </a:t>
            </a:r>
            <a:r>
              <a:rPr lang="en-US" sz="22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different contemporary media practices </a:t>
            </a: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and platforms in areas such as advertising, promotional marketing, big data, software and interface design, and fake news.</a:t>
            </a:r>
          </a:p>
        </p:txBody>
      </p:sp>
      <p:pic>
        <p:nvPicPr>
          <p:cNvPr id="10" name="Picture 9" descr="Text, whiteboard&#10;&#10;Description automatically generated">
            <a:extLst>
              <a:ext uri="{FF2B5EF4-FFF2-40B4-BE49-F238E27FC236}">
                <a16:creationId xmlns:a16="http://schemas.microsoft.com/office/drawing/2014/main" id="{BDA97554-1FE9-4BB6-8070-185B1D6A81F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85088" y="4405348"/>
            <a:ext cx="7306058" cy="1338982"/>
          </a:xfrm>
          <a:prstGeom prst="rect">
            <a:avLst/>
          </a:prstGeom>
        </p:spPr>
      </p:pic>
      <p:pic>
        <p:nvPicPr>
          <p:cNvPr id="12" name="Picture 11" descr="A logo for a university&#10;&#10;Description automatically generated">
            <a:extLst>
              <a:ext uri="{FF2B5EF4-FFF2-40B4-BE49-F238E27FC236}">
                <a16:creationId xmlns:a16="http://schemas.microsoft.com/office/drawing/2014/main" id="{3A720DBD-4999-782F-CE9A-8033EDAAC971}"/>
              </a:ext>
            </a:extLst>
          </p:cNvPr>
          <p:cNvPicPr>
            <a:picLocks noChangeAspect="1"/>
          </p:cNvPicPr>
          <p:nvPr/>
        </p:nvPicPr>
        <p:blipFill rotWithShape="1">
          <a:blip r:embed="rId7">
            <a:extLst>
              <a:ext uri="{28A0092B-C50C-407E-A947-70E740481C1C}">
                <a14:useLocalDpi xmlns:a14="http://schemas.microsoft.com/office/drawing/2010/main" val="0"/>
              </a:ext>
            </a:extLst>
          </a:blip>
          <a:srcRect t="24465" b="21273"/>
          <a:stretch/>
        </p:blipFill>
        <p:spPr>
          <a:xfrm>
            <a:off x="537882" y="5809130"/>
            <a:ext cx="1686262" cy="609600"/>
          </a:xfrm>
          <a:prstGeom prst="rect">
            <a:avLst/>
          </a:prstGeom>
        </p:spPr>
      </p:pic>
    </p:spTree>
    <p:custDataLst>
      <p:tags r:id="rId1"/>
    </p:custDataLst>
    <p:extLst>
      <p:ext uri="{BB962C8B-B14F-4D97-AF65-F5344CB8AC3E}">
        <p14:creationId xmlns:p14="http://schemas.microsoft.com/office/powerpoint/2010/main" val="653337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872252" y="-39441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17242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FF9518"/>
                </a:solidFill>
                <a:latin typeface="Tajawal Medium" panose="00000600000000000000" pitchFamily="2" charset="-78"/>
                <a:cs typeface="Tajawal Medium" panose="00000600000000000000" pitchFamily="2" charset="-78"/>
              </a:rPr>
              <a:t>LEARNING OUTCOMES</a:t>
            </a:r>
          </a:p>
        </p:txBody>
      </p:sp>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225401" y="5496150"/>
            <a:ext cx="419377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LEARNING OUTCOMES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4" descr="A logo for a university&#10;&#10;Description automatically generated">
            <a:extLst>
              <a:ext uri="{FF2B5EF4-FFF2-40B4-BE49-F238E27FC236}">
                <a16:creationId xmlns:a16="http://schemas.microsoft.com/office/drawing/2014/main" id="{C9256720-D461-B75A-DDA4-EDAB1217975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1499" y="4485939"/>
            <a:ext cx="2125655" cy="2171778"/>
          </a:xfrm>
          <a:prstGeom prst="rect">
            <a:avLst/>
          </a:prstGeom>
        </p:spPr>
      </p:pic>
    </p:spTree>
    <p:custDataLst>
      <p:tags r:id="rId1"/>
    </p:custDataLst>
    <p:extLst>
      <p:ext uri="{BB962C8B-B14F-4D97-AF65-F5344CB8AC3E}">
        <p14:creationId xmlns:p14="http://schemas.microsoft.com/office/powerpoint/2010/main" val="2896330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030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925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LEARNING OUTCOMES: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86794" y="2618316"/>
            <a:ext cx="8042577" cy="1784143"/>
          </a:xfrm>
          <a:prstGeom prst="rect">
            <a:avLst/>
          </a:prstGeom>
          <a:noFill/>
        </p:spPr>
        <p:txBody>
          <a:bodyPr wrap="square" rtlCol="0">
            <a:spAutoFit/>
          </a:bodyPr>
          <a:lstStyle/>
          <a:p>
            <a:pPr>
              <a:lnSpc>
                <a:spcPct val="200000"/>
              </a:lnSpc>
            </a:pPr>
            <a:r>
              <a:rPr lang="en-US" sz="2800" dirty="0">
                <a:solidFill>
                  <a:srgbClr val="C00000"/>
                </a:solidFill>
                <a:effectLst>
                  <a:outerShdw blurRad="38100" dist="38100" dir="2700000" algn="tl">
                    <a:srgbClr val="000000">
                      <a:alpha val="43137"/>
                    </a:srgbClr>
                  </a:outerShdw>
                </a:effectLst>
                <a:latin typeface="Microsoft Sans Serif" panose="020B0604020202020204" pitchFamily="34" charset="0"/>
                <a:ea typeface="Microsoft Sans Serif" panose="020B0604020202020204" pitchFamily="34" charset="0"/>
                <a:cs typeface="Microsoft Sans Serif" panose="020B0604020202020204" pitchFamily="34" charset="0"/>
              </a:rPr>
              <a:t>After Learning this course, We have to </a:t>
            </a:r>
            <a:r>
              <a:rPr lang="en-US" sz="2800" dirty="0">
                <a:solidFill>
                  <a:srgbClr val="0A1F61"/>
                </a:solidFill>
                <a:effectLst>
                  <a:outerShdw blurRad="38100" dist="38100" dir="2700000" algn="tl">
                    <a:srgbClr val="000000">
                      <a:alpha val="43137"/>
                    </a:srgbClr>
                  </a:outerShdw>
                </a:effectLst>
                <a:latin typeface="Microsoft Sans Serif" panose="020B0604020202020204" pitchFamily="34" charset="0"/>
                <a:ea typeface="Microsoft Sans Serif" panose="020B0604020202020204" pitchFamily="34" charset="0"/>
                <a:cs typeface="Microsoft Sans Serif" panose="020B0604020202020204" pitchFamily="34" charset="0"/>
              </a:rPr>
              <a:t>ASK…</a:t>
            </a:r>
          </a:p>
          <a:p>
            <a:pPr>
              <a:lnSpc>
                <a:spcPct val="200000"/>
              </a:lnSpc>
            </a:pPr>
            <a:r>
              <a:rPr lang="en-US" sz="3200" dirty="0">
                <a:solidFill>
                  <a:srgbClr val="0A1F61"/>
                </a:solidFill>
                <a:effectLst>
                  <a:outerShdw blurRad="38100" dist="38100" dir="2700000" algn="tl">
                    <a:srgbClr val="000000">
                      <a:alpha val="43137"/>
                    </a:srgbClr>
                  </a:outerShdw>
                </a:effectLst>
                <a:latin typeface="Microsoft Sans Serif" panose="020B0604020202020204" pitchFamily="34" charset="0"/>
                <a:ea typeface="Microsoft Sans Serif" panose="020B0604020202020204" pitchFamily="34" charset="0"/>
                <a:cs typeface="Microsoft Sans Serif" panose="020B0604020202020204" pitchFamily="34" charset="0"/>
              </a:rPr>
              <a:t>WHAT WILL THIS COURSE ADD TO ME?</a:t>
            </a:r>
          </a:p>
        </p:txBody>
      </p:sp>
      <p:pic>
        <p:nvPicPr>
          <p:cNvPr id="10" name="Picture 9" descr="A picture containing text&#10;&#10;Description automatically generated">
            <a:extLst>
              <a:ext uri="{FF2B5EF4-FFF2-40B4-BE49-F238E27FC236}">
                <a16:creationId xmlns:a16="http://schemas.microsoft.com/office/drawing/2014/main" id="{A8B7992D-A55D-4A61-8143-0C75F2863C3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37523" y="2244481"/>
            <a:ext cx="2825280" cy="24240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11" descr="A logo for a university&#10;&#10;Description automatically generated">
            <a:extLst>
              <a:ext uri="{FF2B5EF4-FFF2-40B4-BE49-F238E27FC236}">
                <a16:creationId xmlns:a16="http://schemas.microsoft.com/office/drawing/2014/main" id="{946A8D7A-3666-DE23-05AE-6E007FC137A7}"/>
              </a:ext>
            </a:extLst>
          </p:cNvPr>
          <p:cNvPicPr>
            <a:picLocks noChangeAspect="1"/>
          </p:cNvPicPr>
          <p:nvPr/>
        </p:nvPicPr>
        <p:blipFill rotWithShape="1">
          <a:blip r:embed="rId7">
            <a:extLst>
              <a:ext uri="{28A0092B-C50C-407E-A947-70E740481C1C}">
                <a14:useLocalDpi xmlns:a14="http://schemas.microsoft.com/office/drawing/2010/main" val="0"/>
              </a:ext>
            </a:extLst>
          </a:blip>
          <a:srcRect t="24465" b="21273"/>
          <a:stretch/>
        </p:blipFill>
        <p:spPr>
          <a:xfrm>
            <a:off x="537882" y="5809130"/>
            <a:ext cx="1686262" cy="609600"/>
          </a:xfrm>
          <a:prstGeom prst="rect">
            <a:avLst/>
          </a:prstGeom>
        </p:spPr>
      </p:pic>
    </p:spTree>
    <p:custDataLst>
      <p:tags r:id="rId1"/>
    </p:custDataLst>
    <p:extLst>
      <p:ext uri="{BB962C8B-B14F-4D97-AF65-F5344CB8AC3E}">
        <p14:creationId xmlns:p14="http://schemas.microsoft.com/office/powerpoint/2010/main" val="3013280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grpId="0" nodeType="clickEffect">
                                  <p:stCondLst>
                                    <p:cond delay="0"/>
                                  </p:stCondLst>
                                  <p:childTnLst>
                                    <p:animEffect transition="out" filter="wheel(1)">
                                      <p:cBhvr>
                                        <p:cTn id="6" dur="2000"/>
                                        <p:tgtEl>
                                          <p:spTgt spid="9">
                                            <p:txEl>
                                              <p:pRg st="0" end="0"/>
                                            </p:txEl>
                                          </p:spTgt>
                                        </p:tgtEl>
                                      </p:cBhvr>
                                    </p:animEffect>
                                    <p:set>
                                      <p:cBhvr>
                                        <p:cTn id="7" dur="1" fill="hold">
                                          <p:stCondLst>
                                            <p:cond delay="1999"/>
                                          </p:stCondLst>
                                        </p:cTn>
                                        <p:tgtEl>
                                          <p:spTgt spid="9">
                                            <p:txEl>
                                              <p:pRg st="0" end="0"/>
                                            </p:txEl>
                                          </p:spTgt>
                                        </p:tgtEl>
                                        <p:attrNameLst>
                                          <p:attrName>style.visibility</p:attrName>
                                        </p:attrNameLst>
                                      </p:cBhvr>
                                      <p:to>
                                        <p:strVal val="hidden"/>
                                      </p:to>
                                    </p:set>
                                  </p:childTnLst>
                                </p:cTn>
                              </p:par>
                              <p:par>
                                <p:cTn id="8" presetID="21" presetClass="exit" presetSubtype="1" fill="hold" grpId="0" nodeType="withEffect">
                                  <p:stCondLst>
                                    <p:cond delay="0"/>
                                  </p:stCondLst>
                                  <p:childTnLst>
                                    <p:animEffect transition="out" filter="wheel(1)">
                                      <p:cBhvr>
                                        <p:cTn id="9" dur="2000"/>
                                        <p:tgtEl>
                                          <p:spTgt spid="9">
                                            <p:txEl>
                                              <p:pRg st="1" end="1"/>
                                            </p:txEl>
                                          </p:spTgt>
                                        </p:tgtEl>
                                      </p:cBhvr>
                                    </p:animEffect>
                                    <p:set>
                                      <p:cBhvr>
                                        <p:cTn id="10" dur="1" fill="hold">
                                          <p:stCondLst>
                                            <p:cond delay="1999"/>
                                          </p:stCondLst>
                                        </p:cTn>
                                        <p:tgtEl>
                                          <p:spTgt spid="9">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925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LEARNING OUTCOMES: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755771" y="1400531"/>
            <a:ext cx="6920674" cy="4431983"/>
          </a:xfrm>
          <a:prstGeom prst="rect">
            <a:avLst/>
          </a:prstGeom>
          <a:noFill/>
        </p:spPr>
        <p:txBody>
          <a:bodyPr wrap="square" rtlCol="0">
            <a:spAutoFit/>
          </a:bodyPr>
          <a:lstStyle/>
          <a:p>
            <a:pPr>
              <a:lnSpc>
                <a:spcPct val="200000"/>
              </a:lnSpc>
            </a:pPr>
            <a:r>
              <a:rPr lang="en-US" sz="2200" dirty="0">
                <a:solidFill>
                  <a:srgbClr val="0A1F61"/>
                </a:solidFill>
                <a:effectLst>
                  <a:outerShdw blurRad="38100" dist="38100" dir="2700000" algn="tl">
                    <a:srgbClr val="000000">
                      <a:alpha val="43137"/>
                    </a:srgbClr>
                  </a:outerShdw>
                </a:effectLst>
                <a:latin typeface="Tisa Offc Serif Pro" panose="020B0604020202020204" pitchFamily="2" charset="0"/>
                <a:cs typeface="Tajawal ExtraBold" panose="00000800000000000000" pitchFamily="2" charset="-78"/>
              </a:rPr>
              <a:t>	</a:t>
            </a:r>
            <a:r>
              <a:rPr lang="en-US" sz="24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Having successfully completed this course, student should be able to:</a:t>
            </a:r>
          </a:p>
          <a:p>
            <a:pPr>
              <a:lnSpc>
                <a:spcPct val="200000"/>
              </a:lnSpc>
            </a:pPr>
            <a:r>
              <a:rPr lang="en-US" sz="24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Identify and explain key ethical theories.</a:t>
            </a:r>
          </a:p>
          <a:p>
            <a:pPr>
              <a:lnSpc>
                <a:spcPct val="200000"/>
              </a:lnSpc>
            </a:pPr>
            <a:r>
              <a:rPr lang="en-US" sz="24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Articulate current codes of behavior for media professionals working in digital media environments.</a:t>
            </a:r>
          </a:p>
        </p:txBody>
      </p:sp>
      <p:pic>
        <p:nvPicPr>
          <p:cNvPr id="10" name="Picture 9" descr="Diagram&#10;&#10;Description automatically generated">
            <a:extLst>
              <a:ext uri="{FF2B5EF4-FFF2-40B4-BE49-F238E27FC236}">
                <a16:creationId xmlns:a16="http://schemas.microsoft.com/office/drawing/2014/main" id="{F52CF6DB-9664-4801-9DC5-3D9A4014601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740" y="1726930"/>
            <a:ext cx="3676214" cy="3666420"/>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4E2B550D-6D08-CC55-BCF7-A9CE1EBA07A6}"/>
              </a:ext>
            </a:extLst>
          </p:cNvPr>
          <p:cNvPicPr>
            <a:picLocks noChangeAspect="1"/>
          </p:cNvPicPr>
          <p:nvPr/>
        </p:nvPicPr>
        <p:blipFill rotWithShape="1">
          <a:blip r:embed="rId7">
            <a:extLst>
              <a:ext uri="{28A0092B-C50C-407E-A947-70E740481C1C}">
                <a14:useLocalDpi xmlns:a14="http://schemas.microsoft.com/office/drawing/2010/main" val="0"/>
              </a:ext>
            </a:extLst>
          </a:blip>
          <a:srcRect t="24465" b="21273"/>
          <a:stretch/>
        </p:blipFill>
        <p:spPr>
          <a:xfrm>
            <a:off x="537882" y="5809130"/>
            <a:ext cx="1686262" cy="609600"/>
          </a:xfrm>
          <a:prstGeom prst="rect">
            <a:avLst/>
          </a:prstGeom>
        </p:spPr>
      </p:pic>
    </p:spTree>
    <p:custDataLst>
      <p:tags r:id="rId1"/>
    </p:custDataLst>
    <p:extLst>
      <p:ext uri="{BB962C8B-B14F-4D97-AF65-F5344CB8AC3E}">
        <p14:creationId xmlns:p14="http://schemas.microsoft.com/office/powerpoint/2010/main" val="105714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92772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925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LEARNING OUTCOMES: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348275" y="-27434"/>
            <a:ext cx="968944" cy="6912868"/>
          </a:xfrm>
          <a:prstGeom prst="rect">
            <a:avLst/>
          </a:prstGeom>
        </p:spPr>
      </p:pic>
      <p:sp>
        <p:nvSpPr>
          <p:cNvPr id="19" name="TextBox 18"/>
          <p:cNvSpPr txBox="1"/>
          <p:nvPr/>
        </p:nvSpPr>
        <p:spPr>
          <a:xfrm>
            <a:off x="843725" y="1724130"/>
            <a:ext cx="7517379" cy="3671005"/>
          </a:xfrm>
          <a:prstGeom prst="rect">
            <a:avLst/>
          </a:prstGeom>
          <a:noFill/>
        </p:spPr>
        <p:txBody>
          <a:bodyPr wrap="square" rtlCol="0">
            <a:spAutoFit/>
          </a:bodyPr>
          <a:lstStyle/>
          <a:p>
            <a:pPr algn="just">
              <a:lnSpc>
                <a:spcPct val="200000"/>
              </a:lnSpc>
            </a:pPr>
            <a:r>
              <a:rPr lang="en-US" sz="24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Apply ethical models across communications professions.</a:t>
            </a:r>
          </a:p>
          <a:p>
            <a:pPr algn="just">
              <a:lnSpc>
                <a:spcPct val="200000"/>
              </a:lnSpc>
            </a:pPr>
            <a:r>
              <a:rPr lang="en-US" sz="24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Discuss and deliberate on moral dilemmas involving digital media practices and forms, using various ethical frameworks.</a:t>
            </a:r>
          </a:p>
        </p:txBody>
      </p:sp>
      <p:pic>
        <p:nvPicPr>
          <p:cNvPr id="8" name="Picture 7" descr="A picture containing diagram&#10;&#10;Description automatically generated">
            <a:extLst>
              <a:ext uri="{FF2B5EF4-FFF2-40B4-BE49-F238E27FC236}">
                <a16:creationId xmlns:a16="http://schemas.microsoft.com/office/drawing/2014/main" id="{5E0738DC-EA75-4946-BDD4-F51114FC167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479419" y="1455810"/>
            <a:ext cx="3389016" cy="38476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descr="A logo for a university&#10;&#10;Description automatically generated">
            <a:extLst>
              <a:ext uri="{FF2B5EF4-FFF2-40B4-BE49-F238E27FC236}">
                <a16:creationId xmlns:a16="http://schemas.microsoft.com/office/drawing/2014/main" id="{CCC5B864-7C61-D93A-B291-DC127D0F1819}"/>
              </a:ext>
            </a:extLst>
          </p:cNvPr>
          <p:cNvPicPr>
            <a:picLocks noChangeAspect="1"/>
          </p:cNvPicPr>
          <p:nvPr/>
        </p:nvPicPr>
        <p:blipFill rotWithShape="1">
          <a:blip r:embed="rId8">
            <a:extLst>
              <a:ext uri="{28A0092B-C50C-407E-A947-70E740481C1C}">
                <a14:useLocalDpi xmlns:a14="http://schemas.microsoft.com/office/drawing/2010/main" val="0"/>
              </a:ext>
            </a:extLst>
          </a:blip>
          <a:srcRect t="24465" b="21273"/>
          <a:stretch/>
        </p:blipFill>
        <p:spPr>
          <a:xfrm>
            <a:off x="537882" y="5809130"/>
            <a:ext cx="1686262" cy="609600"/>
          </a:xfrm>
          <a:prstGeom prst="rect">
            <a:avLst/>
          </a:prstGeom>
        </p:spPr>
      </p:pic>
    </p:spTree>
    <p:custDataLst>
      <p:tags r:id="rId1"/>
    </p:custDataLst>
    <p:extLst>
      <p:ext uri="{BB962C8B-B14F-4D97-AF65-F5344CB8AC3E}">
        <p14:creationId xmlns:p14="http://schemas.microsoft.com/office/powerpoint/2010/main" val="241612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circle(in)">
                                      <p:cBhvr>
                                        <p:cTn id="7"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92650"/>
            <a:ext cx="43925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LEARNING OUTCOMES: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42417" y="1654122"/>
            <a:ext cx="7309096" cy="3693319"/>
          </a:xfrm>
          <a:prstGeom prst="rect">
            <a:avLst/>
          </a:prstGeom>
          <a:noFill/>
        </p:spPr>
        <p:txBody>
          <a:bodyPr wrap="square" rtlCol="0">
            <a:spAutoFit/>
          </a:bodyPr>
          <a:lstStyle/>
          <a:p>
            <a:pPr>
              <a:lnSpc>
                <a:spcPct val="200000"/>
              </a:lnSpc>
            </a:pPr>
            <a:r>
              <a:rPr lang="en-US" sz="24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Logically justify your ethical decision-making process in a given scenario.</a:t>
            </a:r>
          </a:p>
          <a:p>
            <a:pPr>
              <a:lnSpc>
                <a:spcPct val="200000"/>
              </a:lnSpc>
            </a:pPr>
            <a:r>
              <a:rPr lang="en-US" sz="24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Retroactively apply theories of ethics to better understand your decision-making processes in past real-life dilemmas.</a:t>
            </a:r>
          </a:p>
        </p:txBody>
      </p:sp>
      <p:pic>
        <p:nvPicPr>
          <p:cNvPr id="10" name="Picture 9" descr="Diagram&#10;&#10;Description automatically generated">
            <a:extLst>
              <a:ext uri="{FF2B5EF4-FFF2-40B4-BE49-F238E27FC236}">
                <a16:creationId xmlns:a16="http://schemas.microsoft.com/office/drawing/2014/main" id="{61A52D26-8201-4C2F-A6F2-5B6C225B36C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33344" y="2204822"/>
            <a:ext cx="2857500" cy="24255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11" descr="A logo for a university&#10;&#10;Description automatically generated">
            <a:extLst>
              <a:ext uri="{FF2B5EF4-FFF2-40B4-BE49-F238E27FC236}">
                <a16:creationId xmlns:a16="http://schemas.microsoft.com/office/drawing/2014/main" id="{1828F9E9-5B88-E78F-1F76-53B1AFACB8E8}"/>
              </a:ext>
            </a:extLst>
          </p:cNvPr>
          <p:cNvPicPr>
            <a:picLocks noChangeAspect="1"/>
          </p:cNvPicPr>
          <p:nvPr/>
        </p:nvPicPr>
        <p:blipFill rotWithShape="1">
          <a:blip r:embed="rId7">
            <a:extLst>
              <a:ext uri="{28A0092B-C50C-407E-A947-70E740481C1C}">
                <a14:useLocalDpi xmlns:a14="http://schemas.microsoft.com/office/drawing/2010/main" val="0"/>
              </a:ext>
            </a:extLst>
          </a:blip>
          <a:srcRect t="24465" b="21273"/>
          <a:stretch/>
        </p:blipFill>
        <p:spPr>
          <a:xfrm>
            <a:off x="537882" y="5755340"/>
            <a:ext cx="1686262" cy="609600"/>
          </a:xfrm>
          <a:prstGeom prst="rect">
            <a:avLst/>
          </a:prstGeom>
        </p:spPr>
      </p:pic>
    </p:spTree>
    <p:custDataLst>
      <p:tags r:id="rId1"/>
    </p:custDataLst>
    <p:extLst>
      <p:ext uri="{BB962C8B-B14F-4D97-AF65-F5344CB8AC3E}">
        <p14:creationId xmlns:p14="http://schemas.microsoft.com/office/powerpoint/2010/main" val="1310433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28223" y="4708455"/>
            <a:ext cx="5063777" cy="1034667"/>
          </a:xfrm>
          <a:prstGeom prst="rect">
            <a:avLst/>
          </a:prstGeom>
        </p:spPr>
      </p:pic>
      <p:sp>
        <p:nvSpPr>
          <p:cNvPr id="14" name="TextBox 13"/>
          <p:cNvSpPr txBox="1"/>
          <p:nvPr/>
        </p:nvSpPr>
        <p:spPr>
          <a:xfrm>
            <a:off x="730762" y="4708455"/>
            <a:ext cx="417242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TOPICS</a:t>
            </a:r>
          </a:p>
        </p:txBody>
      </p:sp>
      <p:sp>
        <p:nvSpPr>
          <p:cNvPr id="16" name="TextBox 15"/>
          <p:cNvSpPr txBox="1"/>
          <p:nvPr/>
        </p:nvSpPr>
        <p:spPr>
          <a:xfrm>
            <a:off x="8437885" y="4958293"/>
            <a:ext cx="15134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TOPICS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descr="A logo for a university&#10;&#10;Description automatically generated">
            <a:extLst>
              <a:ext uri="{FF2B5EF4-FFF2-40B4-BE49-F238E27FC236}">
                <a16:creationId xmlns:a16="http://schemas.microsoft.com/office/drawing/2014/main" id="{C13C7EB5-72EC-4051-AE4B-79AC3119040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76857" y="-134841"/>
            <a:ext cx="2333317" cy="1963638"/>
          </a:xfrm>
          <a:prstGeom prst="rect">
            <a:avLst/>
          </a:prstGeom>
        </p:spPr>
      </p:pic>
    </p:spTree>
    <p:custDataLst>
      <p:tags r:id="rId1"/>
    </p:custDataLst>
    <p:extLst>
      <p:ext uri="{BB962C8B-B14F-4D97-AF65-F5344CB8AC3E}">
        <p14:creationId xmlns:p14="http://schemas.microsoft.com/office/powerpoint/2010/main" val="3253018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460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5134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7867" y="1138511"/>
            <a:ext cx="10042393" cy="4870564"/>
          </a:xfrm>
          <a:prstGeom prst="rect">
            <a:avLst/>
          </a:prstGeom>
          <a:noFill/>
        </p:spPr>
        <p:txBody>
          <a:bodyPr wrap="square" rtlCol="0">
            <a:spAutoFit/>
          </a:bodyPr>
          <a:lstStyle/>
          <a:p>
            <a:pPr algn="just">
              <a:lnSpc>
                <a:spcPct val="200000"/>
              </a:lnSpc>
            </a:pPr>
            <a:r>
              <a:rPr lang="en-US" sz="24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1. Central Issues in the Ethics of Digital Media</a:t>
            </a:r>
            <a:r>
              <a:rPr lang="en-US" sz="24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a:t>
            </a:r>
          </a:p>
          <a:p>
            <a:pPr algn="just">
              <a:lnSpc>
                <a:spcPct val="200000"/>
              </a:lnSpc>
            </a:pPr>
            <a:r>
              <a:rPr lang="en-US" sz="24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a:t>
            </a:r>
            <a:r>
              <a:rPr lang="en-US" sz="22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Trough this chapter we will take a look on a classic case-study of cyberbullying that introduces representative ethical issues evoked by digital media. This case study is accompanied by one of the primary pedagogical/teaching elements of the book – questions designed to foster initial reflection and discussion (for individuals, small groups, or a class at large).</a:t>
            </a:r>
            <a:endParaRPr lang="en-US" sz="24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endParaRPr>
          </a:p>
        </p:txBody>
      </p:sp>
      <p:pic>
        <p:nvPicPr>
          <p:cNvPr id="10" name="Picture 9" descr="A logo for a university&#10;&#10;Description automatically generated">
            <a:extLst>
              <a:ext uri="{FF2B5EF4-FFF2-40B4-BE49-F238E27FC236}">
                <a16:creationId xmlns:a16="http://schemas.microsoft.com/office/drawing/2014/main" id="{DE7100D7-E7E4-D974-D650-E5CAFCFEF3B4}"/>
              </a:ext>
            </a:extLst>
          </p:cNvPr>
          <p:cNvPicPr>
            <a:picLocks noChangeAspect="1"/>
          </p:cNvPicPr>
          <p:nvPr/>
        </p:nvPicPr>
        <p:blipFill rotWithShape="1">
          <a:blip r:embed="rId6">
            <a:extLst>
              <a:ext uri="{28A0092B-C50C-407E-A947-70E740481C1C}">
                <a14:useLocalDpi xmlns:a14="http://schemas.microsoft.com/office/drawing/2010/main" val="0"/>
              </a:ext>
            </a:extLst>
          </a:blip>
          <a:srcRect t="24465" b="21273"/>
          <a:stretch/>
        </p:blipFill>
        <p:spPr>
          <a:xfrm>
            <a:off x="537882" y="5852162"/>
            <a:ext cx="1686262" cy="609600"/>
          </a:xfrm>
          <a:prstGeom prst="rect">
            <a:avLst/>
          </a:prstGeom>
        </p:spPr>
      </p:pic>
    </p:spTree>
    <p:custDataLst>
      <p:tags r:id="rId1"/>
    </p:custDataLst>
    <p:extLst>
      <p:ext uri="{BB962C8B-B14F-4D97-AF65-F5344CB8AC3E}">
        <p14:creationId xmlns:p14="http://schemas.microsoft.com/office/powerpoint/2010/main" val="557430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5134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7867" y="1299951"/>
            <a:ext cx="10042393" cy="4431983"/>
          </a:xfrm>
          <a:prstGeom prst="rect">
            <a:avLst/>
          </a:prstGeom>
          <a:noFill/>
        </p:spPr>
        <p:txBody>
          <a:bodyPr wrap="square" rtlCol="0">
            <a:spAutoFit/>
          </a:bodyPr>
          <a:lstStyle/>
          <a:p>
            <a:pPr marL="457200" indent="-457200" algn="just">
              <a:lnSpc>
                <a:spcPct val="200000"/>
              </a:lnSpc>
              <a:buAutoNum type="arabicPeriod" startAt="2"/>
            </a:pPr>
            <a:r>
              <a:rPr lang="en-US" sz="24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Privacy in the (Post-)Digital Era.</a:t>
            </a:r>
          </a:p>
          <a:p>
            <a:pPr algn="just">
              <a:lnSpc>
                <a:spcPct val="200000"/>
              </a:lnSpc>
            </a:pPr>
            <a:r>
              <a:rPr lang="en-US" sz="24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 We explore how different people in different cultures understand and value “privacy” and private life in different ways. </a:t>
            </a:r>
          </a:p>
          <a:p>
            <a:pPr algn="just">
              <a:lnSpc>
                <a:spcPct val="200000"/>
              </a:lnSpc>
            </a:pPr>
            <a:r>
              <a:rPr lang="en-US" sz="24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 We then examine the important meta-ethical positions of ethical absolutism, ethical relativism, and ethical pluralism. </a:t>
            </a:r>
          </a:p>
        </p:txBody>
      </p:sp>
      <p:pic>
        <p:nvPicPr>
          <p:cNvPr id="11" name="Picture 10" descr="A logo for a university&#10;&#10;Description automatically generated">
            <a:extLst>
              <a:ext uri="{FF2B5EF4-FFF2-40B4-BE49-F238E27FC236}">
                <a16:creationId xmlns:a16="http://schemas.microsoft.com/office/drawing/2014/main" id="{1381A06A-E715-6947-FCE3-97CDD628FD1F}"/>
              </a:ext>
            </a:extLst>
          </p:cNvPr>
          <p:cNvPicPr>
            <a:picLocks noChangeAspect="1"/>
          </p:cNvPicPr>
          <p:nvPr/>
        </p:nvPicPr>
        <p:blipFill rotWithShape="1">
          <a:blip r:embed="rId6">
            <a:extLst>
              <a:ext uri="{28A0092B-C50C-407E-A947-70E740481C1C}">
                <a14:useLocalDpi xmlns:a14="http://schemas.microsoft.com/office/drawing/2010/main" val="0"/>
              </a:ext>
            </a:extLst>
          </a:blip>
          <a:srcRect t="24465" b="21273"/>
          <a:stretch/>
        </p:blipFill>
        <p:spPr>
          <a:xfrm>
            <a:off x="537882" y="5809130"/>
            <a:ext cx="1686262" cy="609600"/>
          </a:xfrm>
          <a:prstGeom prst="rect">
            <a:avLst/>
          </a:prstGeom>
        </p:spPr>
      </p:pic>
    </p:spTree>
    <p:custDataLst>
      <p:tags r:id="rId1"/>
    </p:custDataLst>
    <p:extLst>
      <p:ext uri="{BB962C8B-B14F-4D97-AF65-F5344CB8AC3E}">
        <p14:creationId xmlns:p14="http://schemas.microsoft.com/office/powerpoint/2010/main" val="3546921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92772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134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TOPICS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540259" y="-27434"/>
            <a:ext cx="776959" cy="6912868"/>
          </a:xfrm>
          <a:prstGeom prst="rect">
            <a:avLst/>
          </a:prstGeom>
        </p:spPr>
      </p:pic>
      <p:sp>
        <p:nvSpPr>
          <p:cNvPr id="19" name="TextBox 18"/>
          <p:cNvSpPr txBox="1"/>
          <p:nvPr/>
        </p:nvSpPr>
        <p:spPr>
          <a:xfrm>
            <a:off x="3792183" y="1473821"/>
            <a:ext cx="7520288" cy="4193456"/>
          </a:xfrm>
          <a:prstGeom prst="rect">
            <a:avLst/>
          </a:prstGeom>
          <a:noFill/>
        </p:spPr>
        <p:txBody>
          <a:bodyPr wrap="square" rtlCol="0">
            <a:spAutoFit/>
          </a:bodyPr>
          <a:lstStyle/>
          <a:p>
            <a:pPr algn="just">
              <a:lnSpc>
                <a:spcPct val="200000"/>
              </a:lnSpc>
            </a:pPr>
            <a:r>
              <a:rPr lang="en-US" sz="24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3. Copying and Distributing via Digital Media: Copyright, Copyleft, Global Perspectives.</a:t>
            </a:r>
          </a:p>
          <a:p>
            <a:pPr algn="just">
              <a:lnSpc>
                <a:spcPct val="200000"/>
              </a:lnSpc>
            </a:pPr>
            <a:r>
              <a:rPr lang="en-US" sz="2200" dirty="0">
                <a:solidFill>
                  <a:schemeClr val="tx2"/>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We explore four aspects of life online that offer remarkable new possibilities in our personal and shared lives while also confronting</a:t>
            </a:r>
          </a:p>
          <a:p>
            <a:pPr algn="just">
              <a:lnSpc>
                <a:spcPct val="200000"/>
              </a:lnSpc>
            </a:pPr>
            <a:r>
              <a:rPr lang="en-US" sz="2200" dirty="0">
                <a:solidFill>
                  <a:schemeClr val="tx2"/>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us with new ethical questions and challenges.</a:t>
            </a:r>
            <a:endParaRPr lang="en-US" sz="24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endParaRPr>
          </a:p>
        </p:txBody>
      </p:sp>
      <p:pic>
        <p:nvPicPr>
          <p:cNvPr id="8" name="Picture 7" descr="A picture containing graphical user interface&#10;&#10;Description automatically generated">
            <a:extLst>
              <a:ext uri="{FF2B5EF4-FFF2-40B4-BE49-F238E27FC236}">
                <a16:creationId xmlns:a16="http://schemas.microsoft.com/office/drawing/2014/main" id="{56498AA6-3E9C-4BFF-9E70-A2AF2A14513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3664" y="2037585"/>
            <a:ext cx="3190698" cy="2709534"/>
          </a:xfrm>
          <a:prstGeom prst="rect">
            <a:avLst/>
          </a:prstGeom>
          <a:ln>
            <a:noFill/>
          </a:ln>
          <a:effectLst>
            <a:outerShdw blurRad="292100" dist="139700" dir="2700000" algn="tl" rotWithShape="0">
              <a:srgbClr val="333333">
                <a:alpha val="65000"/>
              </a:srgbClr>
            </a:outerShdw>
          </a:effectLst>
        </p:spPr>
      </p:pic>
      <p:pic>
        <p:nvPicPr>
          <p:cNvPr id="10" name="Picture 9" descr="A logo for a university&#10;&#10;Description automatically generated">
            <a:extLst>
              <a:ext uri="{FF2B5EF4-FFF2-40B4-BE49-F238E27FC236}">
                <a16:creationId xmlns:a16="http://schemas.microsoft.com/office/drawing/2014/main" id="{1360BCD3-F997-CC96-3931-138ED64E2C9B}"/>
              </a:ext>
            </a:extLst>
          </p:cNvPr>
          <p:cNvPicPr>
            <a:picLocks noChangeAspect="1"/>
          </p:cNvPicPr>
          <p:nvPr/>
        </p:nvPicPr>
        <p:blipFill rotWithShape="1">
          <a:blip r:embed="rId8">
            <a:extLst>
              <a:ext uri="{28A0092B-C50C-407E-A947-70E740481C1C}">
                <a14:useLocalDpi xmlns:a14="http://schemas.microsoft.com/office/drawing/2010/main" val="0"/>
              </a:ext>
            </a:extLst>
          </a:blip>
          <a:srcRect t="24465" b="21273"/>
          <a:stretch/>
        </p:blipFill>
        <p:spPr>
          <a:xfrm>
            <a:off x="537882" y="5809130"/>
            <a:ext cx="1686262" cy="609600"/>
          </a:xfrm>
          <a:prstGeom prst="rect">
            <a:avLst/>
          </a:prstGeom>
        </p:spPr>
      </p:pic>
    </p:spTree>
    <p:custDataLst>
      <p:tags r:id="rId1"/>
    </p:custDataLst>
    <p:extLst>
      <p:ext uri="{BB962C8B-B14F-4D97-AF65-F5344CB8AC3E}">
        <p14:creationId xmlns:p14="http://schemas.microsoft.com/office/powerpoint/2010/main" val="2766153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5134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7867" y="1439916"/>
            <a:ext cx="10042393" cy="4131900"/>
          </a:xfrm>
          <a:prstGeom prst="rect">
            <a:avLst/>
          </a:prstGeom>
          <a:noFill/>
        </p:spPr>
        <p:txBody>
          <a:bodyPr wrap="square" rtlCol="0">
            <a:spAutoFit/>
          </a:bodyPr>
          <a:lstStyle/>
          <a:p>
            <a:pPr algn="just">
              <a:lnSpc>
                <a:spcPct val="200000"/>
              </a:lnSpc>
            </a:pPr>
            <a:r>
              <a:rPr lang="en-US" sz="24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4. Friendship, Slow/Fair Technology, and Democracy.</a:t>
            </a:r>
          </a:p>
          <a:p>
            <a:pPr algn="just">
              <a:lnSpc>
                <a:spcPct val="200000"/>
              </a:lnSpc>
            </a:pPr>
            <a:r>
              <a:rPr lang="en-US" sz="22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We explore some aspects of life online that offer remarkable new possibilities in our personal and shared lives while also confronting us with new ethical questions and challenges. We examine first how friendship is both amplified and threatened by social networking sites (SNSs) such as Facebook. </a:t>
            </a:r>
          </a:p>
        </p:txBody>
      </p:sp>
      <p:pic>
        <p:nvPicPr>
          <p:cNvPr id="11" name="Picture 10" descr="A logo for a university&#10;&#10;Description automatically generated">
            <a:extLst>
              <a:ext uri="{FF2B5EF4-FFF2-40B4-BE49-F238E27FC236}">
                <a16:creationId xmlns:a16="http://schemas.microsoft.com/office/drawing/2014/main" id="{9FD0684D-3DBA-67A5-B503-BBC5BBF0AD23}"/>
              </a:ext>
            </a:extLst>
          </p:cNvPr>
          <p:cNvPicPr>
            <a:picLocks noChangeAspect="1"/>
          </p:cNvPicPr>
          <p:nvPr/>
        </p:nvPicPr>
        <p:blipFill rotWithShape="1">
          <a:blip r:embed="rId6">
            <a:extLst>
              <a:ext uri="{28A0092B-C50C-407E-A947-70E740481C1C}">
                <a14:useLocalDpi xmlns:a14="http://schemas.microsoft.com/office/drawing/2010/main" val="0"/>
              </a:ext>
            </a:extLst>
          </a:blip>
          <a:srcRect t="24465" b="21273"/>
          <a:stretch/>
        </p:blipFill>
        <p:spPr>
          <a:xfrm>
            <a:off x="537882" y="5809130"/>
            <a:ext cx="1686262" cy="609600"/>
          </a:xfrm>
          <a:prstGeom prst="rect">
            <a:avLst/>
          </a:prstGeom>
        </p:spPr>
      </p:pic>
    </p:spTree>
    <p:custDataLst>
      <p:tags r:id="rId1"/>
    </p:custDataLst>
    <p:extLst>
      <p:ext uri="{BB962C8B-B14F-4D97-AF65-F5344CB8AC3E}">
        <p14:creationId xmlns:p14="http://schemas.microsoft.com/office/powerpoint/2010/main" val="2109092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2772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15134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TOPICS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11400817" y="-27434"/>
            <a:ext cx="916401" cy="6912868"/>
          </a:xfrm>
          <a:prstGeom prst="rect">
            <a:avLst/>
          </a:prstGeom>
        </p:spPr>
      </p:pic>
      <p:sp>
        <p:nvSpPr>
          <p:cNvPr id="19" name="TextBox 18"/>
          <p:cNvSpPr txBox="1"/>
          <p:nvPr/>
        </p:nvSpPr>
        <p:spPr>
          <a:xfrm>
            <a:off x="3502474" y="1383448"/>
            <a:ext cx="7615031" cy="4193456"/>
          </a:xfrm>
          <a:prstGeom prst="rect">
            <a:avLst/>
          </a:prstGeom>
          <a:noFill/>
        </p:spPr>
        <p:txBody>
          <a:bodyPr wrap="square" rtlCol="0">
            <a:spAutoFit/>
          </a:bodyPr>
          <a:lstStyle/>
          <a:p>
            <a:pPr algn="just">
              <a:lnSpc>
                <a:spcPct val="200000"/>
              </a:lnSpc>
            </a:pPr>
            <a:r>
              <a:rPr lang="en-US" sz="24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5. Digital Media Ethics: Overview, Frameworks, Resources</a:t>
            </a:r>
          </a:p>
          <a:p>
            <a:pPr algn="just">
              <a:lnSpc>
                <a:spcPct val="200000"/>
              </a:lnSpc>
            </a:pPr>
            <a:r>
              <a:rPr lang="en-US" sz="2200" dirty="0">
                <a:solidFill>
                  <a:schemeClr val="tx2"/>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This chapter provides especially those new to ethics with an overview of the most commonly used theoretical frameworks for ethical analysis and decision-making. </a:t>
            </a:r>
          </a:p>
        </p:txBody>
      </p:sp>
      <p:pic>
        <p:nvPicPr>
          <p:cNvPr id="8" name="Picture 7">
            <a:extLst>
              <a:ext uri="{FF2B5EF4-FFF2-40B4-BE49-F238E27FC236}">
                <a16:creationId xmlns:a16="http://schemas.microsoft.com/office/drawing/2014/main" id="{3EF608A7-C146-4032-88D0-081ACBCA517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9560" y="2062742"/>
            <a:ext cx="2446338" cy="3206236"/>
          </a:xfrm>
          <a:prstGeom prst="rect">
            <a:avLst/>
          </a:prstGeom>
          <a:ln>
            <a:noFill/>
          </a:ln>
          <a:effectLst>
            <a:outerShdw blurRad="292100" dist="139700" dir="2700000" algn="tl" rotWithShape="0">
              <a:srgbClr val="333333">
                <a:alpha val="65000"/>
              </a:srgbClr>
            </a:outerShdw>
          </a:effectLst>
        </p:spPr>
      </p:pic>
      <p:pic>
        <p:nvPicPr>
          <p:cNvPr id="10" name="Picture 9" descr="A logo for a university&#10;&#10;Description automatically generated">
            <a:extLst>
              <a:ext uri="{FF2B5EF4-FFF2-40B4-BE49-F238E27FC236}">
                <a16:creationId xmlns:a16="http://schemas.microsoft.com/office/drawing/2014/main" id="{CA7DD3DB-FABD-BE6A-9622-46300A83EEFD}"/>
              </a:ext>
            </a:extLst>
          </p:cNvPr>
          <p:cNvPicPr>
            <a:picLocks noChangeAspect="1"/>
          </p:cNvPicPr>
          <p:nvPr/>
        </p:nvPicPr>
        <p:blipFill rotWithShape="1">
          <a:blip r:embed="rId7">
            <a:extLst>
              <a:ext uri="{28A0092B-C50C-407E-A947-70E740481C1C}">
                <a14:useLocalDpi xmlns:a14="http://schemas.microsoft.com/office/drawing/2010/main" val="0"/>
              </a:ext>
            </a:extLst>
          </a:blip>
          <a:srcRect t="24465" b="21273"/>
          <a:stretch/>
        </p:blipFill>
        <p:spPr>
          <a:xfrm>
            <a:off x="537882" y="5798372"/>
            <a:ext cx="1686262" cy="609600"/>
          </a:xfrm>
          <a:prstGeom prst="rect">
            <a:avLst/>
          </a:prstGeom>
        </p:spPr>
      </p:pic>
    </p:spTree>
    <p:extLst>
      <p:ext uri="{BB962C8B-B14F-4D97-AF65-F5344CB8AC3E}">
        <p14:creationId xmlns:p14="http://schemas.microsoft.com/office/powerpoint/2010/main" val="35013044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92772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855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Recommended Reference: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9" name="TextBox 18"/>
          <p:cNvSpPr txBox="1"/>
          <p:nvPr/>
        </p:nvSpPr>
        <p:spPr>
          <a:xfrm>
            <a:off x="992220" y="2307020"/>
            <a:ext cx="7255239" cy="1708160"/>
          </a:xfrm>
          <a:prstGeom prst="rect">
            <a:avLst/>
          </a:prstGeom>
          <a:noFill/>
        </p:spPr>
        <p:txBody>
          <a:bodyPr wrap="square" rtlCol="0">
            <a:spAutoFit/>
          </a:bodyPr>
          <a:lstStyle/>
          <a:p>
            <a:pPr algn="just">
              <a:lnSpc>
                <a:spcPct val="200000"/>
              </a:lnSpc>
            </a:pPr>
            <a:r>
              <a:rPr lang="en-US" sz="28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Media Ethics </a:t>
            </a:r>
            <a:r>
              <a:rPr lang="en-US" sz="28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Media and Society Series), 3rd Edition, by Charles </a:t>
            </a:r>
            <a:r>
              <a:rPr lang="en-US" sz="2800" dirty="0" err="1">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Ess</a:t>
            </a:r>
            <a:endParaRPr lang="en-US" sz="20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8" name="Picture 7" descr="Text, application&#10;&#10;Description automatically generated">
            <a:extLst>
              <a:ext uri="{FF2B5EF4-FFF2-40B4-BE49-F238E27FC236}">
                <a16:creationId xmlns:a16="http://schemas.microsoft.com/office/drawing/2014/main" id="{B07FF9E0-BA95-4A44-B90B-4CDEA0B58B4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54560" y="875070"/>
            <a:ext cx="3248352" cy="4522655"/>
          </a:xfrm>
          <a:prstGeom prst="rect">
            <a:avLst/>
          </a:prstGeom>
          <a:ln>
            <a:noFill/>
          </a:ln>
          <a:effectLst>
            <a:outerShdw blurRad="292100" dist="139700" dir="2700000" algn="tl" rotWithShape="0">
              <a:srgbClr val="333333">
                <a:alpha val="65000"/>
              </a:srgbClr>
            </a:outerShdw>
          </a:effectLst>
        </p:spPr>
      </p:pic>
      <p:pic>
        <p:nvPicPr>
          <p:cNvPr id="10" name="Picture 9" descr="A logo for a university&#10;&#10;Description automatically generated">
            <a:extLst>
              <a:ext uri="{FF2B5EF4-FFF2-40B4-BE49-F238E27FC236}">
                <a16:creationId xmlns:a16="http://schemas.microsoft.com/office/drawing/2014/main" id="{16B7028F-7432-1AA8-B752-946D05736BF5}"/>
              </a:ext>
            </a:extLst>
          </p:cNvPr>
          <p:cNvPicPr>
            <a:picLocks noChangeAspect="1"/>
          </p:cNvPicPr>
          <p:nvPr/>
        </p:nvPicPr>
        <p:blipFill rotWithShape="1">
          <a:blip r:embed="rId8">
            <a:extLst>
              <a:ext uri="{28A0092B-C50C-407E-A947-70E740481C1C}">
                <a14:useLocalDpi xmlns:a14="http://schemas.microsoft.com/office/drawing/2010/main" val="0"/>
              </a:ext>
            </a:extLst>
          </a:blip>
          <a:srcRect t="24465" b="21273"/>
          <a:stretch/>
        </p:blipFill>
        <p:spPr>
          <a:xfrm>
            <a:off x="537882" y="5809130"/>
            <a:ext cx="1686262" cy="609600"/>
          </a:xfrm>
          <a:prstGeom prst="rect">
            <a:avLst/>
          </a:prstGeom>
        </p:spPr>
      </p:pic>
    </p:spTree>
    <p:custDataLst>
      <p:tags r:id="rId1"/>
    </p:custDataLst>
    <p:extLst>
      <p:ext uri="{BB962C8B-B14F-4D97-AF65-F5344CB8AC3E}">
        <p14:creationId xmlns:p14="http://schemas.microsoft.com/office/powerpoint/2010/main" val="4102181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975781" cy="1690962"/>
          </a:xfrm>
          <a:prstGeom prst="rect">
            <a:avLst/>
          </a:prstGeom>
        </p:spPr>
      </p:pic>
      <p:sp>
        <p:nvSpPr>
          <p:cNvPr id="7" name="TextBox 6"/>
          <p:cNvSpPr txBox="1"/>
          <p:nvPr/>
        </p:nvSpPr>
        <p:spPr>
          <a:xfrm>
            <a:off x="2782111" y="626098"/>
            <a:ext cx="9260732"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DIGITAL MEDIA ETHICS?</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0" name="Picture 9" descr="Text&#10;&#10;Description automatically generated">
            <a:extLst>
              <a:ext uri="{FF2B5EF4-FFF2-40B4-BE49-F238E27FC236}">
                <a16:creationId xmlns:a16="http://schemas.microsoft.com/office/drawing/2014/main" id="{0479B0EF-89D5-4C26-A242-E3D2AD64316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56427" y="1697596"/>
            <a:ext cx="9416374" cy="3944448"/>
          </a:xfrm>
          <a:prstGeom prst="rect">
            <a:avLst/>
          </a:prstGeom>
        </p:spPr>
      </p:pic>
      <p:pic>
        <p:nvPicPr>
          <p:cNvPr id="11" name="Picture 10" descr="A logo for a university&#10;&#10;Description automatically generated">
            <a:extLst>
              <a:ext uri="{FF2B5EF4-FFF2-40B4-BE49-F238E27FC236}">
                <a16:creationId xmlns:a16="http://schemas.microsoft.com/office/drawing/2014/main" id="{14657201-2709-820D-7E9F-BEEFA11CEAEB}"/>
              </a:ext>
            </a:extLst>
          </p:cNvPr>
          <p:cNvPicPr>
            <a:picLocks noChangeAspect="1"/>
          </p:cNvPicPr>
          <p:nvPr/>
        </p:nvPicPr>
        <p:blipFill rotWithShape="1">
          <a:blip r:embed="rId7">
            <a:extLst>
              <a:ext uri="{28A0092B-C50C-407E-A947-70E740481C1C}">
                <a14:useLocalDpi xmlns:a14="http://schemas.microsoft.com/office/drawing/2010/main" val="0"/>
              </a:ext>
            </a:extLst>
          </a:blip>
          <a:srcRect t="24465" b="21273"/>
          <a:stretch/>
        </p:blipFill>
        <p:spPr>
          <a:xfrm>
            <a:off x="537882" y="5809130"/>
            <a:ext cx="1686262" cy="609600"/>
          </a:xfrm>
          <a:prstGeom prst="rect">
            <a:avLst/>
          </a:prstGeom>
        </p:spPr>
      </p:pic>
    </p:spTree>
    <p:custDataLst>
      <p:tags r:id="rId1"/>
    </p:custDataLst>
    <p:extLst>
      <p:ext uri="{BB962C8B-B14F-4D97-AF65-F5344CB8AC3E}">
        <p14:creationId xmlns:p14="http://schemas.microsoft.com/office/powerpoint/2010/main" val="3639395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751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975781" cy="1690962"/>
          </a:xfrm>
          <a:prstGeom prst="rect">
            <a:avLst/>
          </a:prstGeom>
        </p:spPr>
      </p:pic>
      <p:sp>
        <p:nvSpPr>
          <p:cNvPr id="7" name="TextBox 6"/>
          <p:cNvSpPr txBox="1"/>
          <p:nvPr/>
        </p:nvSpPr>
        <p:spPr>
          <a:xfrm>
            <a:off x="2782111" y="626098"/>
            <a:ext cx="9260732"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DIGITAL MEDIA ETHICS?</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282407"/>
            <a:ext cx="9482996" cy="4728987"/>
          </a:xfrm>
          <a:prstGeom prst="rect">
            <a:avLst/>
          </a:prstGeom>
          <a:noFill/>
        </p:spPr>
        <p:txBody>
          <a:bodyPr wrap="square" rtlCol="0">
            <a:spAutoFit/>
          </a:bodyPr>
          <a:lstStyle/>
          <a:p>
            <a:pPr algn="just">
              <a:lnSpc>
                <a:spcPct val="200000"/>
              </a:lnSpc>
            </a:pPr>
            <a:r>
              <a:rPr lang="en-US" sz="2200" dirty="0">
                <a:solidFill>
                  <a:srgbClr val="0A1F61"/>
                </a:solidFill>
                <a:latin typeface="Sitka Small" panose="02000505000000020004" pitchFamily="2" charset="0"/>
                <a:cs typeface="Tajawal ExtraBold" panose="00000800000000000000" pitchFamily="2" charset="-78"/>
              </a:rPr>
              <a:t>	</a:t>
            </a: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Digital media ethics deals with the distinct ethical problems, practices and norms of digital news media. </a:t>
            </a:r>
          </a:p>
          <a:p>
            <a:pPr algn="just">
              <a:lnSpc>
                <a:spcPct val="200000"/>
              </a:lnSpc>
            </a:pP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Digital news media includes online journalism, blogging, digital photojournalism, citizen journalism and social media. </a:t>
            </a:r>
          </a:p>
          <a:p>
            <a:pPr algn="just">
              <a:lnSpc>
                <a:spcPct val="200000"/>
              </a:lnSpc>
            </a:pP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It includes questions about how professional journalism should use this ‘new media’ to research and publish stories, as well as how to use text or images provided by citizens.</a:t>
            </a:r>
            <a:endParaRPr lang="en-US" sz="22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endParaRPr>
          </a:p>
        </p:txBody>
      </p:sp>
      <p:pic>
        <p:nvPicPr>
          <p:cNvPr id="11" name="Picture 10" descr="A logo for a university&#10;&#10;Description automatically generated">
            <a:extLst>
              <a:ext uri="{FF2B5EF4-FFF2-40B4-BE49-F238E27FC236}">
                <a16:creationId xmlns:a16="http://schemas.microsoft.com/office/drawing/2014/main" id="{F614A759-BE19-E745-8E8E-522A81319D96}"/>
              </a:ext>
            </a:extLst>
          </p:cNvPr>
          <p:cNvPicPr>
            <a:picLocks noChangeAspect="1"/>
          </p:cNvPicPr>
          <p:nvPr/>
        </p:nvPicPr>
        <p:blipFill rotWithShape="1">
          <a:blip r:embed="rId6">
            <a:extLst>
              <a:ext uri="{28A0092B-C50C-407E-A947-70E740481C1C}">
                <a14:useLocalDpi xmlns:a14="http://schemas.microsoft.com/office/drawing/2010/main" val="0"/>
              </a:ext>
            </a:extLst>
          </a:blip>
          <a:srcRect t="24465" b="21273"/>
          <a:stretch/>
        </p:blipFill>
        <p:spPr>
          <a:xfrm>
            <a:off x="537882" y="5895194"/>
            <a:ext cx="1686262" cy="609600"/>
          </a:xfrm>
          <a:prstGeom prst="rect">
            <a:avLst/>
          </a:prstGeom>
        </p:spPr>
      </p:pic>
    </p:spTree>
    <p:custDataLst>
      <p:tags r:id="rId1"/>
    </p:custDataLst>
    <p:extLst>
      <p:ext uri="{BB962C8B-B14F-4D97-AF65-F5344CB8AC3E}">
        <p14:creationId xmlns:p14="http://schemas.microsoft.com/office/powerpoint/2010/main" val="4230494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975781" cy="1755883"/>
          </a:xfrm>
          <a:prstGeom prst="rect">
            <a:avLst/>
          </a:prstGeom>
        </p:spPr>
      </p:pic>
      <p:sp>
        <p:nvSpPr>
          <p:cNvPr id="7" name="TextBox 6"/>
          <p:cNvSpPr txBox="1"/>
          <p:nvPr/>
        </p:nvSpPr>
        <p:spPr>
          <a:xfrm>
            <a:off x="2859931" y="645553"/>
            <a:ext cx="9260732"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DIGITAL MEDIA ETHICS?</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1874164" y="1230606"/>
            <a:ext cx="9666096" cy="4747453"/>
          </a:xfrm>
          <a:prstGeom prst="rect">
            <a:avLst/>
          </a:prstGeom>
          <a:noFill/>
        </p:spPr>
        <p:txBody>
          <a:bodyPr wrap="square" rtlCol="0">
            <a:spAutoFit/>
          </a:bodyPr>
          <a:lstStyle/>
          <a:p>
            <a:pPr algn="just">
              <a:lnSpc>
                <a:spcPct val="200000"/>
              </a:lnSpc>
            </a:pPr>
            <a:r>
              <a:rPr lang="en-US" sz="2200" b="1"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a:t>
            </a: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A central question is </a:t>
            </a:r>
            <a:r>
              <a:rPr lang="en-US" sz="22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to what extent existing media ethics is suitable for today’s and tomorrow’s news media </a:t>
            </a: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that is immediate, interactive and “always on” – a journalism of amateurs and professionals?</a:t>
            </a:r>
          </a:p>
          <a:p>
            <a:pPr algn="just">
              <a:lnSpc>
                <a:spcPct val="200000"/>
              </a:lnSpc>
            </a:pP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Most of the principles were developed over the past century, originating in the construction of professional, objective ethics for mass commercial newspapers in the late 19th century.</a:t>
            </a:r>
          </a:p>
        </p:txBody>
      </p:sp>
      <p:pic>
        <p:nvPicPr>
          <p:cNvPr id="11" name="Picture 10" descr="A logo for a university&#10;&#10;Description automatically generated">
            <a:extLst>
              <a:ext uri="{FF2B5EF4-FFF2-40B4-BE49-F238E27FC236}">
                <a16:creationId xmlns:a16="http://schemas.microsoft.com/office/drawing/2014/main" id="{289C79B9-1409-7220-8D36-541E1C4A735E}"/>
              </a:ext>
            </a:extLst>
          </p:cNvPr>
          <p:cNvPicPr>
            <a:picLocks noChangeAspect="1"/>
          </p:cNvPicPr>
          <p:nvPr/>
        </p:nvPicPr>
        <p:blipFill rotWithShape="1">
          <a:blip r:embed="rId6">
            <a:extLst>
              <a:ext uri="{28A0092B-C50C-407E-A947-70E740481C1C}">
                <a14:useLocalDpi xmlns:a14="http://schemas.microsoft.com/office/drawing/2010/main" val="0"/>
              </a:ext>
            </a:extLst>
          </a:blip>
          <a:srcRect t="24465" b="21273"/>
          <a:stretch/>
        </p:blipFill>
        <p:spPr>
          <a:xfrm>
            <a:off x="537882" y="5809130"/>
            <a:ext cx="1686262" cy="609600"/>
          </a:xfrm>
          <a:prstGeom prst="rect">
            <a:avLst/>
          </a:prstGeom>
        </p:spPr>
      </p:pic>
    </p:spTree>
    <p:custDataLst>
      <p:tags r:id="rId1"/>
    </p:custDataLst>
    <p:extLst>
      <p:ext uri="{BB962C8B-B14F-4D97-AF65-F5344CB8AC3E}">
        <p14:creationId xmlns:p14="http://schemas.microsoft.com/office/powerpoint/2010/main" val="526243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08514" y="614288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975781" cy="1930978"/>
          </a:xfrm>
          <a:prstGeom prst="rect">
            <a:avLst/>
          </a:prstGeom>
        </p:spPr>
      </p:pic>
      <p:sp>
        <p:nvSpPr>
          <p:cNvPr id="7" name="TextBox 6"/>
          <p:cNvSpPr txBox="1"/>
          <p:nvPr/>
        </p:nvSpPr>
        <p:spPr>
          <a:xfrm>
            <a:off x="2879386" y="762283"/>
            <a:ext cx="9260732" cy="523220"/>
          </a:xfrm>
          <a:prstGeom prst="rect">
            <a:avLst/>
          </a:prstGeom>
          <a:noFill/>
        </p:spPr>
        <p:txBody>
          <a:bodyPr wrap="squar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DIGITAL MEDIA ETHICS?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1696396" y="1305213"/>
            <a:ext cx="9902229" cy="4727000"/>
          </a:xfrm>
          <a:prstGeom prst="rect">
            <a:avLst/>
          </a:prstGeom>
          <a:noFill/>
        </p:spPr>
        <p:txBody>
          <a:bodyPr wrap="square" rtlCol="0">
            <a:spAutoFit/>
          </a:bodyPr>
          <a:lstStyle/>
          <a:p>
            <a:pPr algn="just">
              <a:lnSpc>
                <a:spcPct val="200000"/>
              </a:lnSpc>
            </a:pPr>
            <a:r>
              <a:rPr lang="en-US" sz="2000" b="1"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a:t>
            </a: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A related problem, created by new media, is..</a:t>
            </a:r>
          </a:p>
          <a:p>
            <a:pPr algn="just">
              <a:lnSpc>
                <a:spcPct val="200000"/>
              </a:lnSpc>
            </a:pP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 How to handle errors and corrections when reports and commentary are constantly being updated. </a:t>
            </a:r>
          </a:p>
          <a:p>
            <a:pPr algn="just">
              <a:lnSpc>
                <a:spcPct val="200000"/>
              </a:lnSpc>
            </a:pP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 Should news organizations go back and correct all of these mistakes which populate mountains of material? </a:t>
            </a:r>
          </a:p>
          <a:p>
            <a:pPr algn="just">
              <a:lnSpc>
                <a:spcPct val="200000"/>
              </a:lnSpc>
            </a:pP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 Should they correct errors later and not leave a trace of the original mistake –what is called “unpublishing?”</a:t>
            </a:r>
          </a:p>
        </p:txBody>
      </p:sp>
      <p:pic>
        <p:nvPicPr>
          <p:cNvPr id="11" name="Picture 10" descr="A logo for a university&#10;&#10;Description automatically generated">
            <a:extLst>
              <a:ext uri="{FF2B5EF4-FFF2-40B4-BE49-F238E27FC236}">
                <a16:creationId xmlns:a16="http://schemas.microsoft.com/office/drawing/2014/main" id="{C3CFA9E1-5FB2-34AE-807D-7262F13B4F6B}"/>
              </a:ext>
            </a:extLst>
          </p:cNvPr>
          <p:cNvPicPr>
            <a:picLocks noChangeAspect="1"/>
          </p:cNvPicPr>
          <p:nvPr/>
        </p:nvPicPr>
        <p:blipFill rotWithShape="1">
          <a:blip r:embed="rId6">
            <a:extLst>
              <a:ext uri="{28A0092B-C50C-407E-A947-70E740481C1C}">
                <a14:useLocalDpi xmlns:a14="http://schemas.microsoft.com/office/drawing/2010/main" val="0"/>
              </a:ext>
            </a:extLst>
          </a:blip>
          <a:srcRect t="24465" b="21273"/>
          <a:stretch/>
        </p:blipFill>
        <p:spPr>
          <a:xfrm>
            <a:off x="537882" y="5905952"/>
            <a:ext cx="1686262" cy="609600"/>
          </a:xfrm>
          <a:prstGeom prst="rect">
            <a:avLst/>
          </a:prstGeom>
        </p:spPr>
      </p:pic>
    </p:spTree>
    <p:custDataLst>
      <p:tags r:id="rId1"/>
    </p:custDataLst>
    <p:extLst>
      <p:ext uri="{BB962C8B-B14F-4D97-AF65-F5344CB8AC3E}">
        <p14:creationId xmlns:p14="http://schemas.microsoft.com/office/powerpoint/2010/main" val="373027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THANKS</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A picture containing graphical user interface&#10;&#10;Description automatically generated">
            <a:extLst>
              <a:ext uri="{FF2B5EF4-FFF2-40B4-BE49-F238E27FC236}">
                <a16:creationId xmlns:a16="http://schemas.microsoft.com/office/drawing/2014/main" id="{74B589DC-EF58-4710-9060-88240076F7E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6930" y="1986638"/>
            <a:ext cx="10398642" cy="3446176"/>
          </a:xfrm>
          <a:prstGeom prst="rect">
            <a:avLst/>
          </a:prstGeom>
        </p:spPr>
      </p:pic>
      <p:pic>
        <p:nvPicPr>
          <p:cNvPr id="8" name="Picture 7" descr="A logo for a university&#10;&#10;Description automatically generated">
            <a:extLst>
              <a:ext uri="{FF2B5EF4-FFF2-40B4-BE49-F238E27FC236}">
                <a16:creationId xmlns:a16="http://schemas.microsoft.com/office/drawing/2014/main" id="{D50256F6-CDCF-12ED-DCAD-B39070D8B7FE}"/>
              </a:ext>
            </a:extLst>
          </p:cNvPr>
          <p:cNvPicPr>
            <a:picLocks noChangeAspect="1"/>
          </p:cNvPicPr>
          <p:nvPr/>
        </p:nvPicPr>
        <p:blipFill rotWithShape="1">
          <a:blip r:embed="rId7">
            <a:extLst>
              <a:ext uri="{28A0092B-C50C-407E-A947-70E740481C1C}">
                <a14:useLocalDpi xmlns:a14="http://schemas.microsoft.com/office/drawing/2010/main" val="0"/>
              </a:ext>
            </a:extLst>
          </a:blip>
          <a:srcRect t="24465" b="21273"/>
          <a:stretch/>
        </p:blipFill>
        <p:spPr>
          <a:xfrm>
            <a:off x="537882" y="5809130"/>
            <a:ext cx="1686262" cy="609600"/>
          </a:xfrm>
          <a:prstGeom prst="rect">
            <a:avLst/>
          </a:prstGeom>
        </p:spPr>
      </p:pic>
    </p:spTree>
    <p:custDataLst>
      <p:tags r:id="rId1"/>
    </p:custDataLst>
    <p:extLst>
      <p:ext uri="{BB962C8B-B14F-4D97-AF65-F5344CB8AC3E}">
        <p14:creationId xmlns:p14="http://schemas.microsoft.com/office/powerpoint/2010/main" val="238169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Introduction</a:t>
            </a:r>
          </a:p>
        </p:txBody>
      </p:sp>
      <p:sp>
        <p:nvSpPr>
          <p:cNvPr id="16" name="TextBox 15"/>
          <p:cNvSpPr txBox="1"/>
          <p:nvPr/>
        </p:nvSpPr>
        <p:spPr>
          <a:xfrm>
            <a:off x="7054076" y="3361534"/>
            <a:ext cx="4172424" cy="523220"/>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pic>
        <p:nvPicPr>
          <p:cNvPr id="3" name="Picture 2" descr="A logo for a university&#10;&#10;Description automatically generated">
            <a:extLst>
              <a:ext uri="{FF2B5EF4-FFF2-40B4-BE49-F238E27FC236}">
                <a16:creationId xmlns:a16="http://schemas.microsoft.com/office/drawing/2014/main" id="{C1330761-7A18-44DA-6B07-84ED44F4E14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64885" y="5002307"/>
            <a:ext cx="2042861" cy="1655410"/>
          </a:xfrm>
          <a:prstGeom prst="rect">
            <a:avLst/>
          </a:prstGeom>
        </p:spPr>
      </p:pic>
    </p:spTree>
    <p:extLst>
      <p:ext uri="{BB962C8B-B14F-4D97-AF65-F5344CB8AC3E}">
        <p14:creationId xmlns:p14="http://schemas.microsoft.com/office/powerpoint/2010/main" val="292202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2|0.3"/>
</p:tagLst>
</file>

<file path=ppt/tags/tag2.xml><?xml version="1.0" encoding="utf-8"?>
<p:tagLst xmlns:a="http://schemas.openxmlformats.org/drawingml/2006/main" xmlns:r="http://schemas.openxmlformats.org/officeDocument/2006/relationships" xmlns:p="http://schemas.openxmlformats.org/presentationml/2006/main">
  <p:tag name="TIMING" val="|2.2"/>
</p:tagLst>
</file>

<file path=ppt/tags/tag3.xml><?xml version="1.0" encoding="utf-8"?>
<p:tagLst xmlns:a="http://schemas.openxmlformats.org/drawingml/2006/main" xmlns:r="http://schemas.openxmlformats.org/officeDocument/2006/relationships" xmlns:p="http://schemas.openxmlformats.org/presentationml/2006/main">
  <p:tag name="TIMING" val="|0.1"/>
</p:tagLst>
</file>

<file path=ppt/tags/tag4.xml><?xml version="1.0" encoding="utf-8"?>
<p:tagLst xmlns:a="http://schemas.openxmlformats.org/drawingml/2006/main" xmlns:r="http://schemas.openxmlformats.org/officeDocument/2006/relationships" xmlns:p="http://schemas.openxmlformats.org/presentationml/2006/main">
  <p:tag name="TIMING" val="|2.3"/>
</p:tagLst>
</file>

<file path=ppt/tags/tag5.xml><?xml version="1.0" encoding="utf-8"?>
<p:tagLst xmlns:a="http://schemas.openxmlformats.org/drawingml/2006/main" xmlns:r="http://schemas.openxmlformats.org/officeDocument/2006/relationships" xmlns:p="http://schemas.openxmlformats.org/presentationml/2006/main">
  <p:tag name="TIMING" val="|5.9|6.5"/>
</p:tagLst>
</file>

<file path=ppt/tags/tag6.xml><?xml version="1.0" encoding="utf-8"?>
<p:tagLst xmlns:a="http://schemas.openxmlformats.org/drawingml/2006/main" xmlns:r="http://schemas.openxmlformats.org/officeDocument/2006/relationships" xmlns:p="http://schemas.openxmlformats.org/presentationml/2006/main">
  <p:tag name="TIMING" val="|1.1|21.9"/>
</p:tagLst>
</file>

<file path=ppt/tags/tag7.xml><?xml version="1.0" encoding="utf-8"?>
<p:tagLst xmlns:a="http://schemas.openxmlformats.org/drawingml/2006/main" xmlns:r="http://schemas.openxmlformats.org/officeDocument/2006/relationships" xmlns:p="http://schemas.openxmlformats.org/presentationml/2006/main">
  <p:tag name="TIMING" val="|0.7"/>
</p:tagLst>
</file>

<file path=ppt/tags/tag8.xml><?xml version="1.0" encoding="utf-8"?>
<p:tagLst xmlns:a="http://schemas.openxmlformats.org/drawingml/2006/main" xmlns:r="http://schemas.openxmlformats.org/officeDocument/2006/relationships" xmlns:p="http://schemas.openxmlformats.org/presentationml/2006/main">
  <p:tag name="TIMING" val="|3.7"/>
</p:tagLst>
</file>

<file path=ppt/tags/tag9.xml><?xml version="1.0" encoding="utf-8"?>
<p:tagLst xmlns:a="http://schemas.openxmlformats.org/drawingml/2006/main" xmlns:r="http://schemas.openxmlformats.org/officeDocument/2006/relationships" xmlns:p="http://schemas.openxmlformats.org/presentationml/2006/main">
  <p:tag name="TIMING" val="|1"/>
</p:tagLst>
</file>

<file path=ppt/tags/tag10.xml><?xml version="1.0" encoding="utf-8"?>
<p:tagLst xmlns:a="http://schemas.openxmlformats.org/drawingml/2006/main" xmlns:r="http://schemas.openxmlformats.org/officeDocument/2006/relationships" xmlns:p="http://schemas.openxmlformats.org/presentationml/2006/main">
  <p:tag name="TIMING" val="|1.7"/>
</p:tagLst>
</file>

<file path=ppt/tags/tag11.xml><?xml version="1.0" encoding="utf-8"?>
<p:tagLst xmlns:a="http://schemas.openxmlformats.org/drawingml/2006/main" xmlns:r="http://schemas.openxmlformats.org/officeDocument/2006/relationships" xmlns:p="http://schemas.openxmlformats.org/presentationml/2006/main">
  <p:tag name="TIMING" val="|96.6"/>
</p:tagLst>
</file>

<file path=ppt/tags/tag12.xml><?xml version="1.0" encoding="utf-8"?>
<p:tagLst xmlns:a="http://schemas.openxmlformats.org/drawingml/2006/main" xmlns:r="http://schemas.openxmlformats.org/officeDocument/2006/relationships" xmlns:p="http://schemas.openxmlformats.org/presentationml/2006/main">
  <p:tag name="TIMING" val="|7.6"/>
</p:tagLst>
</file>

<file path=ppt/tags/tag13.xml><?xml version="1.0" encoding="utf-8"?>
<p:tagLst xmlns:a="http://schemas.openxmlformats.org/drawingml/2006/main" xmlns:r="http://schemas.openxmlformats.org/officeDocument/2006/relationships" xmlns:p="http://schemas.openxmlformats.org/presentationml/2006/main">
  <p:tag name="TIMING" val="|1.5"/>
</p:tagLst>
</file>

<file path=ppt/tags/tag14.xml><?xml version="1.0" encoding="utf-8"?>
<p:tagLst xmlns:a="http://schemas.openxmlformats.org/drawingml/2006/main" xmlns:r="http://schemas.openxmlformats.org/officeDocument/2006/relationships" xmlns:p="http://schemas.openxmlformats.org/presentationml/2006/main">
  <p:tag name="TIMING" val="|0.7"/>
</p:tagLst>
</file>

<file path=ppt/tags/tag15.xml><?xml version="1.0" encoding="utf-8"?>
<p:tagLst xmlns:a="http://schemas.openxmlformats.org/drawingml/2006/main" xmlns:r="http://schemas.openxmlformats.org/officeDocument/2006/relationships" xmlns:p="http://schemas.openxmlformats.org/presentationml/2006/main">
  <p:tag name="TIMING" val="|2.4"/>
</p:tagLst>
</file>

<file path=ppt/tags/tag16.xml><?xml version="1.0" encoding="utf-8"?>
<p:tagLst xmlns:a="http://schemas.openxmlformats.org/drawingml/2006/main" xmlns:r="http://schemas.openxmlformats.org/officeDocument/2006/relationships" xmlns:p="http://schemas.openxmlformats.org/presentationml/2006/main">
  <p:tag name="TIMING" val="|0.9"/>
</p:tagLst>
</file>

<file path=ppt/tags/tag17.xml><?xml version="1.0" encoding="utf-8"?>
<p:tagLst xmlns:a="http://schemas.openxmlformats.org/drawingml/2006/main" xmlns:r="http://schemas.openxmlformats.org/officeDocument/2006/relationships" xmlns:p="http://schemas.openxmlformats.org/presentationml/2006/main">
  <p:tag name="TIMING" val="|1.3"/>
</p:tagLst>
</file>

<file path=ppt/tags/tag18.xml><?xml version="1.0" encoding="utf-8"?>
<p:tagLst xmlns:a="http://schemas.openxmlformats.org/drawingml/2006/main" xmlns:r="http://schemas.openxmlformats.org/officeDocument/2006/relationships" xmlns:p="http://schemas.openxmlformats.org/presentationml/2006/main">
  <p:tag name="TIMING" val="|2.1"/>
</p:tagLst>
</file>

<file path=ppt/tags/tag19.xml><?xml version="1.0" encoding="utf-8"?>
<p:tagLst xmlns:a="http://schemas.openxmlformats.org/drawingml/2006/main" xmlns:r="http://schemas.openxmlformats.org/officeDocument/2006/relationships" xmlns:p="http://schemas.openxmlformats.org/presentationml/2006/main">
  <p:tag name="TIMING" val="|0.8"/>
</p:tagLst>
</file>

<file path=ppt/tags/tag20.xml><?xml version="1.0" encoding="utf-8"?>
<p:tagLst xmlns:a="http://schemas.openxmlformats.org/drawingml/2006/main" xmlns:r="http://schemas.openxmlformats.org/officeDocument/2006/relationships" xmlns:p="http://schemas.openxmlformats.org/presentationml/2006/main">
  <p:tag name="TIMING" val="|0.2"/>
</p:tagLst>
</file>

<file path=ppt/tags/tag21.xml><?xml version="1.0" encoding="utf-8"?>
<p:tagLst xmlns:a="http://schemas.openxmlformats.org/drawingml/2006/main" xmlns:r="http://schemas.openxmlformats.org/officeDocument/2006/relationships" xmlns:p="http://schemas.openxmlformats.org/presentationml/2006/main">
  <p:tag name="TIMING" val="|132.7"/>
</p:tagLst>
</file>

<file path=ppt/tags/tag22.xml><?xml version="1.0" encoding="utf-8"?>
<p:tagLst xmlns:a="http://schemas.openxmlformats.org/drawingml/2006/main" xmlns:r="http://schemas.openxmlformats.org/officeDocument/2006/relationships" xmlns:p="http://schemas.openxmlformats.org/presentationml/2006/main">
  <p:tag name="TIMING" val="|1|2.7"/>
</p:tagLst>
</file>

<file path=ppt/tags/tag23.xml><?xml version="1.0" encoding="utf-8"?>
<p:tagLst xmlns:a="http://schemas.openxmlformats.org/drawingml/2006/main" xmlns:r="http://schemas.openxmlformats.org/officeDocument/2006/relationships" xmlns:p="http://schemas.openxmlformats.org/presentationml/2006/main">
  <p:tag name="TIMING" val="|1.6"/>
</p:tagLst>
</file>

<file path=ppt/tags/tag24.xml><?xml version="1.0" encoding="utf-8"?>
<p:tagLst xmlns:a="http://schemas.openxmlformats.org/drawingml/2006/main" xmlns:r="http://schemas.openxmlformats.org/officeDocument/2006/relationships" xmlns:p="http://schemas.openxmlformats.org/presentationml/2006/main">
  <p:tag name="TIMING" val="|1.5"/>
</p:tagLst>
</file>

<file path=ppt/tags/tag25.xml><?xml version="1.0" encoding="utf-8"?>
<p:tagLst xmlns:a="http://schemas.openxmlformats.org/drawingml/2006/main" xmlns:r="http://schemas.openxmlformats.org/officeDocument/2006/relationships" xmlns:p="http://schemas.openxmlformats.org/presentationml/2006/main">
  <p:tag name="TIMING" val="|0.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988</Words>
  <Application>Microsoft Office PowerPoint</Application>
  <PresentationFormat>Widescreen</PresentationFormat>
  <Paragraphs>87</Paragraphs>
  <Slides>27</Slides>
  <Notes>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27</vt:i4>
      </vt:variant>
    </vt:vector>
  </HeadingPairs>
  <TitlesOfParts>
    <vt:vector size="39" baseType="lpstr">
      <vt:lpstr>Microsoft GothicNeo</vt:lpstr>
      <vt:lpstr>Aptos</vt:lpstr>
      <vt:lpstr>Aptos Display</vt:lpstr>
      <vt:lpstr>Arial</vt:lpstr>
      <vt:lpstr>Kartika</vt:lpstr>
      <vt:lpstr>Maiandra GD</vt:lpstr>
      <vt:lpstr>Microsoft Sans Serif</vt:lpstr>
      <vt:lpstr>Sitka Small</vt:lpstr>
      <vt:lpstr>Tajawal ExtraBold</vt:lpstr>
      <vt:lpstr>Tajawal Medium</vt:lpstr>
      <vt:lpstr>Tisa Offc Serif Pro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1</cp:revision>
  <dcterms:created xsi:type="dcterms:W3CDTF">2024-05-27T22:11:29Z</dcterms:created>
  <dcterms:modified xsi:type="dcterms:W3CDTF">2024-05-27T22:12:27Z</dcterms:modified>
</cp:coreProperties>
</file>