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260" r:id="rId2"/>
    <p:sldId id="520" r:id="rId3"/>
    <p:sldId id="581" r:id="rId4"/>
    <p:sldId id="339" r:id="rId5"/>
    <p:sldId id="299" r:id="rId6"/>
    <p:sldId id="576" r:id="rId7"/>
    <p:sldId id="306" r:id="rId8"/>
    <p:sldId id="521" r:id="rId9"/>
    <p:sldId id="522" r:id="rId10"/>
    <p:sldId id="523" r:id="rId11"/>
    <p:sldId id="524" r:id="rId12"/>
    <p:sldId id="525" r:id="rId13"/>
    <p:sldId id="526" r:id="rId14"/>
    <p:sldId id="532" r:id="rId15"/>
    <p:sldId id="527" r:id="rId16"/>
    <p:sldId id="533" r:id="rId17"/>
    <p:sldId id="528" r:id="rId18"/>
    <p:sldId id="534" r:id="rId19"/>
    <p:sldId id="529" r:id="rId20"/>
    <p:sldId id="577" r:id="rId21"/>
    <p:sldId id="530" r:id="rId22"/>
    <p:sldId id="579" r:id="rId23"/>
    <p:sldId id="544" r:id="rId24"/>
    <p:sldId id="536" r:id="rId25"/>
    <p:sldId id="538" r:id="rId26"/>
    <p:sldId id="535" r:id="rId27"/>
    <p:sldId id="537" r:id="rId28"/>
    <p:sldId id="539" r:id="rId29"/>
    <p:sldId id="545" r:id="rId30"/>
    <p:sldId id="540" r:id="rId31"/>
    <p:sldId id="541" r:id="rId32"/>
    <p:sldId id="542" r:id="rId33"/>
    <p:sldId id="546" r:id="rId34"/>
    <p:sldId id="547" r:id="rId35"/>
    <p:sldId id="548" r:id="rId36"/>
    <p:sldId id="549" r:id="rId37"/>
    <p:sldId id="578" r:id="rId38"/>
    <p:sldId id="560" r:id="rId39"/>
    <p:sldId id="561" r:id="rId40"/>
    <p:sldId id="562" r:id="rId41"/>
    <p:sldId id="563" r:id="rId42"/>
    <p:sldId id="564" r:id="rId43"/>
    <p:sldId id="565" r:id="rId44"/>
    <p:sldId id="566" r:id="rId45"/>
    <p:sldId id="569" r:id="rId46"/>
    <p:sldId id="568" r:id="rId47"/>
    <p:sldId id="570" r:id="rId48"/>
    <p:sldId id="571" r:id="rId49"/>
    <p:sldId id="572" r:id="rId50"/>
    <p:sldId id="573" r:id="rId51"/>
    <p:sldId id="555" r:id="rId52"/>
    <p:sldId id="474" r:id="rId53"/>
    <p:sldId id="574" r:id="rId54"/>
    <p:sldId id="575" r:id="rId55"/>
    <p:sldId id="580" r:id="rId56"/>
    <p:sldId id="276"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323" autoAdjust="0"/>
    <p:restoredTop sz="88369" autoAdjust="0"/>
  </p:normalViewPr>
  <p:slideViewPr>
    <p:cSldViewPr snapToGrid="0">
      <p:cViewPr varScale="1">
        <p:scale>
          <a:sx n="99" d="100"/>
          <a:sy n="99" d="100"/>
        </p:scale>
        <p:origin x="1128" y="78"/>
      </p:cViewPr>
      <p:guideLst/>
    </p:cSldViewPr>
  </p:slideViewPr>
  <p:outlineViewPr>
    <p:cViewPr>
      <p:scale>
        <a:sx n="33" d="100"/>
        <a:sy n="33" d="100"/>
      </p:scale>
      <p:origin x="0" y="-19974"/>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4/12/2023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dirty="0"/>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753438" cy="378047"/>
          </a:xfrm>
        </p:spPr>
        <p:txBody>
          <a:bodyPr/>
          <a:lstStyle/>
          <a:p>
            <a:r>
              <a:rPr lang="en-US" dirty="0"/>
              <a:t>Lecture 10 Cybercrime and Information System Security</a:t>
            </a:r>
          </a:p>
        </p:txBody>
      </p:sp>
      <p:sp>
        <p:nvSpPr>
          <p:cNvPr id="27" name="Footer Placeholder 26"/>
          <p:cNvSpPr>
            <a:spLocks noGrp="1"/>
          </p:cNvSpPr>
          <p:nvPr>
            <p:ph type="ftr" sz="quarter" idx="11"/>
          </p:nvPr>
        </p:nvSpPr>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dirty="0"/>
              <a:t>Lecture 10 Cybercrime and Information System Security</a:t>
            </a:r>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dirty="0"/>
              <a:t>Lecture 10 Cybercrime and Information System Security</a:t>
            </a:r>
          </a:p>
        </p:txBody>
      </p:sp>
      <p:sp>
        <p:nvSpPr>
          <p:cNvPr id="8" name="Footer Placeholder 7"/>
          <p:cNvSpPr>
            <a:spLocks noGrp="1"/>
          </p:cNvSpPr>
          <p:nvPr>
            <p:ph type="ftr" sz="quarter" idx="11"/>
          </p:nvPr>
        </p:nvSpPr>
        <p:spPr/>
        <p:txBody>
          <a:bodyPr/>
          <a:lstStyle/>
          <a:p>
            <a:r>
              <a:rPr lang="en-US" dirty="0"/>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dirty="0"/>
              <a:t>Lecture 10 Cybercrime and Information System Security</a:t>
            </a:r>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Lecture 10 Cybercrime and Information System Security</a:t>
            </a:r>
          </a:p>
        </p:txBody>
      </p:sp>
      <p:sp>
        <p:nvSpPr>
          <p:cNvPr id="3" name="Footer Placeholder 2"/>
          <p:cNvSpPr>
            <a:spLocks noGrp="1"/>
          </p:cNvSpPr>
          <p:nvPr>
            <p:ph type="ftr" sz="quarter" idx="11"/>
          </p:nvPr>
        </p:nvSpPr>
        <p:spPr/>
        <p:txBody>
          <a:bodyPr/>
          <a:lstStyle/>
          <a:p>
            <a:r>
              <a:rPr lang="en-US" dirty="0"/>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dirty="0"/>
              <a:t>Lecture 10 Cybercrime and Information System Security</a:t>
            </a:r>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dirty="0"/>
              <a:t>Lecture 10 Cybercrime and Information System Security</a:t>
            </a:r>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dirty="0"/>
              <a:t>Lecture 10 Cybercrime and Information System Security</a:t>
            </a:r>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dirty="0"/>
              <a:t>Lecture 10 Cybercrime and Information System Security</a:t>
            </a:r>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0.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1877437"/>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Principles of Management Information Systems</a:t>
            </a:r>
          </a:p>
          <a:p>
            <a:r>
              <a:rPr lang="en-US" sz="2800" b="1" dirty="0">
                <a:solidFill>
                  <a:srgbClr val="00B0F0"/>
                </a:solidFill>
                <a:latin typeface="Times New Roman" panose="02020603050405020304" pitchFamily="18" charset="0"/>
                <a:cs typeface="Times New Roman" panose="02020603050405020304" pitchFamily="18" charset="0"/>
              </a:rPr>
              <a:t>MGM331</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10</a:t>
            </a:r>
          </a:p>
          <a:p>
            <a:r>
              <a:rPr lang="en-US" sz="2800" b="1" dirty="0">
                <a:solidFill>
                  <a:schemeClr val="tx1"/>
                </a:solidFill>
                <a:latin typeface="Times New Roman" panose="02020603050405020304" pitchFamily="18" charset="0"/>
                <a:cs typeface="Times New Roman" panose="02020603050405020304" pitchFamily="18" charset="0"/>
              </a:rPr>
              <a:t>Cybercrime and Information System Security</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Eng. Youssef Ntefeh</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Lecture 10</a:t>
            </a:r>
          </a:p>
        </p:txBody>
      </p:sp>
      <p:sp>
        <p:nvSpPr>
          <p:cNvPr id="3" name="Content Placeholder 2"/>
          <p:cNvSpPr>
            <a:spLocks noGrp="1"/>
          </p:cNvSpPr>
          <p:nvPr>
            <p:ph idx="1"/>
          </p:nvPr>
        </p:nvSpPr>
        <p:spPr/>
        <p:txBody>
          <a:bodyPr>
            <a:normAutofit/>
          </a:bodyPr>
          <a:lstStyle/>
          <a:p>
            <a:r>
              <a:rPr lang="en-US" dirty="0"/>
              <a:t>The security of data and information systems used in business is of utmost importance.</a:t>
            </a:r>
          </a:p>
          <a:p>
            <a:r>
              <a:rPr lang="en-US" dirty="0"/>
              <a:t>Confidential business data and private customer and employee information must be safeguarded, and systems must be protected against malicious acts of theft or disruption.</a:t>
            </a:r>
          </a:p>
          <a:p>
            <a:r>
              <a:rPr lang="en-US" dirty="0"/>
              <a:t>Although the need for security is obvious, it must often be balanced against other business needs. </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2759387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Lecture 10</a:t>
            </a:r>
          </a:p>
        </p:txBody>
      </p:sp>
      <p:sp>
        <p:nvSpPr>
          <p:cNvPr id="3" name="Content Placeholder 2"/>
          <p:cNvSpPr>
            <a:spLocks noGrp="1"/>
          </p:cNvSpPr>
          <p:nvPr>
            <p:ph idx="1"/>
          </p:nvPr>
        </p:nvSpPr>
        <p:spPr/>
        <p:txBody>
          <a:bodyPr>
            <a:normAutofit fontScale="77500" lnSpcReduction="20000"/>
          </a:bodyPr>
          <a:lstStyle/>
          <a:p>
            <a:r>
              <a:rPr lang="en-US" dirty="0"/>
              <a:t>Business managers, IS professionals, and IS users all face a number of complex trade-offs regarding IS security, such as the following: </a:t>
            </a:r>
          </a:p>
          <a:p>
            <a:pPr marL="627063">
              <a:buFont typeface="Wingdings" panose="05000000000000000000" pitchFamily="2" charset="2"/>
              <a:buChar char="q"/>
            </a:pPr>
            <a:r>
              <a:rPr lang="en-US" dirty="0"/>
              <a:t>How much effort and money should be spent to safeguard against computer crime? (In other words, how safe is safe enough?) </a:t>
            </a:r>
          </a:p>
          <a:p>
            <a:pPr marL="627063">
              <a:buFont typeface="Wingdings" panose="05000000000000000000" pitchFamily="2" charset="2"/>
              <a:buChar char="q"/>
            </a:pPr>
            <a:r>
              <a:rPr lang="en-US" dirty="0"/>
              <a:t>What should be done if recommended computer security safeguards make conducting business more difficult for customers and employees, resulting in lost sales and increased costs?</a:t>
            </a:r>
          </a:p>
          <a:p>
            <a:pPr marL="627063">
              <a:buFont typeface="Wingdings" panose="05000000000000000000" pitchFamily="2" charset="2"/>
              <a:buChar char="q"/>
            </a:pPr>
            <a:r>
              <a:rPr lang="en-US" dirty="0"/>
              <a:t>If a firm is a victim of a computer crime, should it pursue the criminals at all costs, maintain a low profile to avoid the negative publicity, inform affected customers, or take some other action?</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2419168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Principles</a:t>
            </a:r>
          </a:p>
        </p:txBody>
      </p:sp>
      <p:sp>
        <p:nvSpPr>
          <p:cNvPr id="3" name="Content Placeholder 2"/>
          <p:cNvSpPr>
            <a:spLocks noGrp="1"/>
          </p:cNvSpPr>
          <p:nvPr>
            <p:ph idx="1"/>
          </p:nvPr>
        </p:nvSpPr>
        <p:spPr/>
        <p:txBody>
          <a:bodyPr>
            <a:normAutofit/>
          </a:bodyPr>
          <a:lstStyle/>
          <a:p>
            <a:pPr marL="228600" lvl="1">
              <a:spcBef>
                <a:spcPts val="1000"/>
              </a:spcBef>
              <a:buFont typeface="Wingdings" panose="05000000000000000000" pitchFamily="2" charset="2"/>
              <a:buChar char="ü"/>
            </a:pPr>
            <a:r>
              <a:rPr lang="en-US" dirty="0"/>
              <a:t>Computer crime is a serious and rapidly growing area of concern requiring management attention.</a:t>
            </a:r>
            <a:endParaRPr lang="en-US" sz="3200" dirty="0"/>
          </a:p>
          <a:p>
            <a:pPr marL="228600" lvl="1">
              <a:spcBef>
                <a:spcPts val="1000"/>
              </a:spcBef>
              <a:buFont typeface="Wingdings" panose="05000000000000000000" pitchFamily="2" charset="2"/>
              <a:buChar char="ü"/>
            </a:pPr>
            <a:r>
              <a:rPr lang="en-US" dirty="0"/>
              <a:t>Organizations must take strong measures to ensure secure, private, and reliable computing experiences for their employees, customers, and business partners.</a:t>
            </a:r>
          </a:p>
          <a:p>
            <a:pPr>
              <a:buFont typeface="Wingdings" panose="05000000000000000000" pitchFamily="2" charset="2"/>
              <a:buChar char="ü"/>
            </a:pPr>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553590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a:bodyPr>
          <a:lstStyle/>
          <a:p>
            <a:pPr lvl="0">
              <a:buFont typeface="Wingdings" panose="05000000000000000000" pitchFamily="2" charset="2"/>
              <a:buChar char="Ø"/>
            </a:pPr>
            <a:r>
              <a:rPr lang="en-US" dirty="0"/>
              <a:t>Explain why computer incidents are so prevalent.</a:t>
            </a:r>
          </a:p>
          <a:p>
            <a:pPr lvl="0">
              <a:buFont typeface="Wingdings" panose="05000000000000000000" pitchFamily="2" charset="2"/>
              <a:buChar char="Ø"/>
            </a:pPr>
            <a:r>
              <a:rPr lang="en-US" dirty="0"/>
              <a:t>Identify and briefly describe the types of computer exploits and their impact.</a:t>
            </a:r>
          </a:p>
          <a:p>
            <a:pPr lvl="0">
              <a:buFont typeface="Wingdings" panose="05000000000000000000" pitchFamily="2" charset="2"/>
              <a:buChar char="Ø"/>
            </a:pPr>
            <a:r>
              <a:rPr lang="en-US" dirty="0"/>
              <a:t>Identify specific measures used to prevent computer crime.</a:t>
            </a:r>
          </a:p>
          <a:p>
            <a:pPr lvl="0">
              <a:buFont typeface="Wingdings" panose="05000000000000000000" pitchFamily="2" charset="2"/>
              <a:buChar char="Ø"/>
            </a:pPr>
            <a:r>
              <a:rPr lang="en-US" dirty="0"/>
              <a:t>Outline actions that must be taken in the event of a successful security intrusion.</a:t>
            </a:r>
          </a:p>
          <a:p>
            <a:pPr lvl="0">
              <a:buFont typeface="Wingdings" panose="05000000000000000000" pitchFamily="2" charset="2"/>
              <a:buChar char="Ø"/>
            </a:pPr>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38981842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Freeform 7"/>
          <p:cNvSpPr/>
          <p:nvPr/>
        </p:nvSpPr>
        <p:spPr>
          <a:xfrm>
            <a:off x="188913" y="1422400"/>
            <a:ext cx="2362835" cy="5029199"/>
          </a:xfrm>
          <a:custGeom>
            <a:avLst/>
            <a:gdLst>
              <a:gd name="connsiteX0" fmla="*/ 0 w 2362835"/>
              <a:gd name="connsiteY0" fmla="*/ 0 h 5029199"/>
              <a:gd name="connsiteX1" fmla="*/ 2362835 w 2362835"/>
              <a:gd name="connsiteY1" fmla="*/ 0 h 5029199"/>
              <a:gd name="connsiteX2" fmla="*/ 2362835 w 2362835"/>
              <a:gd name="connsiteY2" fmla="*/ 5029199 h 5029199"/>
              <a:gd name="connsiteX3" fmla="*/ 0 w 2362835"/>
              <a:gd name="connsiteY3" fmla="*/ 5029199 h 5029199"/>
              <a:gd name="connsiteX4" fmla="*/ 0 w 2362835"/>
              <a:gd name="connsiteY4" fmla="*/ 0 h 5029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5029199">
                <a:moveTo>
                  <a:pt x="0" y="0"/>
                </a:moveTo>
                <a:lnTo>
                  <a:pt x="2362835" y="0"/>
                </a:lnTo>
                <a:lnTo>
                  <a:pt x="2362835" y="5029199"/>
                </a:lnTo>
                <a:lnTo>
                  <a:pt x="0" y="50291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endParaRPr lang="en-US" sz="3400" b="0" i="0" kern="1200" dirty="0">
              <a:solidFill>
                <a:schemeClr val="tx1"/>
              </a:solidFill>
              <a:latin typeface="Times New Roman" panose="02020603050405020304" pitchFamily="18" charset="0"/>
              <a:cs typeface="Times New Roman" panose="02020603050405020304" pitchFamily="18" charset="0"/>
            </a:endParaRP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Lecture 10:</a:t>
            </a: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Cybercrime and Information System Security</a:t>
            </a:r>
            <a:endParaRPr lang="en-US" sz="3400" b="0" i="0" kern="1200" dirty="0">
              <a:latin typeface="Times New Roman" panose="02020603050405020304" pitchFamily="18" charset="0"/>
              <a:cs typeface="Times New Roman" panose="02020603050405020304" pitchFamily="18" charset="0"/>
            </a:endParaRPr>
          </a:p>
        </p:txBody>
      </p:sp>
      <p:sp>
        <p:nvSpPr>
          <p:cNvPr id="9" name="Freeform 8"/>
          <p:cNvSpPr/>
          <p:nvPr/>
        </p:nvSpPr>
        <p:spPr>
          <a:xfrm>
            <a:off x="2728960" y="1539289"/>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The Threat Landscape</a:t>
            </a:r>
          </a:p>
        </p:txBody>
      </p:sp>
      <p:sp>
        <p:nvSpPr>
          <p:cNvPr id="10" name="Freeform 9"/>
          <p:cNvSpPr/>
          <p:nvPr/>
        </p:nvSpPr>
        <p:spPr>
          <a:xfrm>
            <a:off x="5878618" y="1413559"/>
            <a:ext cx="4636982" cy="460385"/>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Why Computer Incidents Are So Prevalent</a:t>
            </a:r>
          </a:p>
        </p:txBody>
      </p:sp>
      <p:sp>
        <p:nvSpPr>
          <p:cNvPr id="11" name="Straight Connector 10"/>
          <p:cNvSpPr/>
          <p:nvPr/>
        </p:nvSpPr>
        <p:spPr>
          <a:xfrm>
            <a:off x="5703769" y="176099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11"/>
          <p:cNvSpPr/>
          <p:nvPr/>
        </p:nvSpPr>
        <p:spPr>
          <a:xfrm>
            <a:off x="5878619" y="1770925"/>
            <a:ext cx="2972446" cy="1168896"/>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Types of Exploits</a:t>
            </a:r>
          </a:p>
        </p:txBody>
      </p:sp>
      <p:sp>
        <p:nvSpPr>
          <p:cNvPr id="13" name="Freeform 12"/>
          <p:cNvSpPr/>
          <p:nvPr/>
        </p:nvSpPr>
        <p:spPr>
          <a:xfrm>
            <a:off x="10367951" y="1788091"/>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Ransomware</a:t>
            </a:r>
          </a:p>
        </p:txBody>
      </p:sp>
      <p:sp>
        <p:nvSpPr>
          <p:cNvPr id="14" name="Freeform 13"/>
          <p:cNvSpPr/>
          <p:nvPr/>
        </p:nvSpPr>
        <p:spPr>
          <a:xfrm>
            <a:off x="10365588" y="2031810"/>
            <a:ext cx="1645920" cy="274320"/>
          </a:xfrm>
          <a:custGeom>
            <a:avLst/>
            <a:gdLst>
              <a:gd name="connsiteX0" fmla="*/ 0 w 2972446"/>
              <a:gd name="connsiteY0" fmla="*/ 0 h 269189"/>
              <a:gd name="connsiteX1" fmla="*/ 2972446 w 2972446"/>
              <a:gd name="connsiteY1" fmla="*/ 0 h 269189"/>
              <a:gd name="connsiteX2" fmla="*/ 2972446 w 2972446"/>
              <a:gd name="connsiteY2" fmla="*/ 269189 h 269189"/>
              <a:gd name="connsiteX3" fmla="*/ 0 w 2972446"/>
              <a:gd name="connsiteY3" fmla="*/ 269189 h 269189"/>
              <a:gd name="connsiteX4" fmla="*/ 0 w 2972446"/>
              <a:gd name="connsiteY4" fmla="*/ 0 h 269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69189">
                <a:moveTo>
                  <a:pt x="0" y="0"/>
                </a:moveTo>
                <a:lnTo>
                  <a:pt x="2972446" y="0"/>
                </a:lnTo>
                <a:lnTo>
                  <a:pt x="2972446" y="269189"/>
                </a:lnTo>
                <a:lnTo>
                  <a:pt x="0" y="2691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Viruses</a:t>
            </a:r>
          </a:p>
        </p:txBody>
      </p:sp>
      <p:sp>
        <p:nvSpPr>
          <p:cNvPr id="15" name="Freeform 14"/>
          <p:cNvSpPr/>
          <p:nvPr/>
        </p:nvSpPr>
        <p:spPr>
          <a:xfrm>
            <a:off x="10365588" y="230100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Worms</a:t>
            </a:r>
          </a:p>
        </p:txBody>
      </p:sp>
      <p:sp>
        <p:nvSpPr>
          <p:cNvPr id="16" name="Freeform 15"/>
          <p:cNvSpPr/>
          <p:nvPr/>
        </p:nvSpPr>
        <p:spPr>
          <a:xfrm>
            <a:off x="10365588" y="258474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Trojan Horses</a:t>
            </a:r>
          </a:p>
        </p:txBody>
      </p:sp>
      <p:sp>
        <p:nvSpPr>
          <p:cNvPr id="17" name="Freeform 16"/>
          <p:cNvSpPr/>
          <p:nvPr/>
        </p:nvSpPr>
        <p:spPr>
          <a:xfrm>
            <a:off x="10365588" y="287992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Spam</a:t>
            </a:r>
          </a:p>
        </p:txBody>
      </p:sp>
      <p:sp>
        <p:nvSpPr>
          <p:cNvPr id="18" name="Freeform 17"/>
          <p:cNvSpPr/>
          <p:nvPr/>
        </p:nvSpPr>
        <p:spPr>
          <a:xfrm>
            <a:off x="10365588" y="31408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err="1">
                <a:latin typeface="Times New Roman" panose="02020603050405020304" pitchFamily="18" charset="0"/>
                <a:cs typeface="Times New Roman" panose="02020603050405020304" pitchFamily="18" charset="0"/>
              </a:rPr>
              <a:t>DDoS</a:t>
            </a:r>
            <a:r>
              <a:rPr lang="en-US" b="0" i="0" kern="1200" dirty="0">
                <a:latin typeface="Times New Roman" panose="02020603050405020304" pitchFamily="18" charset="0"/>
                <a:cs typeface="Times New Roman" panose="02020603050405020304" pitchFamily="18" charset="0"/>
              </a:rPr>
              <a:t> attack</a:t>
            </a:r>
          </a:p>
        </p:txBody>
      </p:sp>
      <p:sp>
        <p:nvSpPr>
          <p:cNvPr id="19" name="Freeform 18"/>
          <p:cNvSpPr/>
          <p:nvPr/>
        </p:nvSpPr>
        <p:spPr>
          <a:xfrm>
            <a:off x="10365588" y="340169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Phishing</a:t>
            </a:r>
          </a:p>
        </p:txBody>
      </p:sp>
      <p:sp>
        <p:nvSpPr>
          <p:cNvPr id="20" name="Freeform 19"/>
          <p:cNvSpPr/>
          <p:nvPr/>
        </p:nvSpPr>
        <p:spPr>
          <a:xfrm>
            <a:off x="10365588" y="36740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Identity Theft</a:t>
            </a:r>
          </a:p>
        </p:txBody>
      </p:sp>
      <p:sp>
        <p:nvSpPr>
          <p:cNvPr id="22" name="Straight Connector 21"/>
          <p:cNvSpPr/>
          <p:nvPr/>
        </p:nvSpPr>
        <p:spPr>
          <a:xfrm>
            <a:off x="2551748" y="4025671"/>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22"/>
          <p:cNvSpPr/>
          <p:nvPr/>
        </p:nvSpPr>
        <p:spPr>
          <a:xfrm>
            <a:off x="2728960" y="3993971"/>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Implementing Secure, Private, Reliable Computing</a:t>
            </a:r>
          </a:p>
        </p:txBody>
      </p:sp>
      <p:sp>
        <p:nvSpPr>
          <p:cNvPr id="24" name="Freeform 23"/>
          <p:cNvSpPr/>
          <p:nvPr/>
        </p:nvSpPr>
        <p:spPr>
          <a:xfrm>
            <a:off x="5878619" y="3993971"/>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Risk Assessment</a:t>
            </a:r>
          </a:p>
        </p:txBody>
      </p:sp>
      <p:sp>
        <p:nvSpPr>
          <p:cNvPr id="25" name="Straight Connector 24"/>
          <p:cNvSpPr/>
          <p:nvPr/>
        </p:nvSpPr>
        <p:spPr>
          <a:xfrm>
            <a:off x="5701407" y="432786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25"/>
          <p:cNvSpPr/>
          <p:nvPr/>
        </p:nvSpPr>
        <p:spPr>
          <a:xfrm>
            <a:off x="5878618" y="4327860"/>
            <a:ext cx="3425401"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Establishing a Security Policy</a:t>
            </a:r>
          </a:p>
        </p:txBody>
      </p:sp>
      <p:sp>
        <p:nvSpPr>
          <p:cNvPr id="27" name="Straight Connector 26"/>
          <p:cNvSpPr/>
          <p:nvPr/>
        </p:nvSpPr>
        <p:spPr>
          <a:xfrm>
            <a:off x="5701407" y="4661748"/>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27"/>
          <p:cNvSpPr/>
          <p:nvPr/>
        </p:nvSpPr>
        <p:spPr>
          <a:xfrm>
            <a:off x="5878619" y="4661748"/>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Educating Employees</a:t>
            </a:r>
          </a:p>
        </p:txBody>
      </p:sp>
      <p:sp>
        <p:nvSpPr>
          <p:cNvPr id="29" name="Straight Connector 28"/>
          <p:cNvSpPr/>
          <p:nvPr/>
        </p:nvSpPr>
        <p:spPr>
          <a:xfrm>
            <a:off x="5701407" y="4995637"/>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29"/>
          <p:cNvSpPr/>
          <p:nvPr/>
        </p:nvSpPr>
        <p:spPr>
          <a:xfrm>
            <a:off x="5878619" y="4995637"/>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Prevention</a:t>
            </a:r>
          </a:p>
        </p:txBody>
      </p:sp>
      <p:sp>
        <p:nvSpPr>
          <p:cNvPr id="31" name="Straight Connector 30"/>
          <p:cNvSpPr/>
          <p:nvPr/>
        </p:nvSpPr>
        <p:spPr>
          <a:xfrm>
            <a:off x="5701407" y="5329526"/>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31"/>
          <p:cNvSpPr/>
          <p:nvPr/>
        </p:nvSpPr>
        <p:spPr>
          <a:xfrm>
            <a:off x="5878619" y="5329526"/>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Detection</a:t>
            </a:r>
          </a:p>
        </p:txBody>
      </p:sp>
      <p:sp>
        <p:nvSpPr>
          <p:cNvPr id="33" name="Straight Connector 32"/>
          <p:cNvSpPr/>
          <p:nvPr/>
        </p:nvSpPr>
        <p:spPr>
          <a:xfrm>
            <a:off x="5701407" y="5663415"/>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33"/>
          <p:cNvSpPr/>
          <p:nvPr/>
        </p:nvSpPr>
        <p:spPr>
          <a:xfrm>
            <a:off x="5878619" y="5663415"/>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Response</a:t>
            </a:r>
          </a:p>
        </p:txBody>
      </p:sp>
      <p:sp>
        <p:nvSpPr>
          <p:cNvPr id="35" name="Straight Connector 34"/>
          <p:cNvSpPr/>
          <p:nvPr/>
        </p:nvSpPr>
        <p:spPr>
          <a:xfrm>
            <a:off x="5701407" y="5997304"/>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35"/>
          <p:cNvSpPr/>
          <p:nvPr/>
        </p:nvSpPr>
        <p:spPr>
          <a:xfrm>
            <a:off x="5878619" y="5997304"/>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Computer Forensics</a:t>
            </a:r>
            <a:endParaRPr lang="en-US" sz="2000" b="0" i="0" kern="1200" dirty="0">
              <a:latin typeface="Times New Roman" panose="02020603050405020304" pitchFamily="18" charset="0"/>
              <a:cs typeface="Times New Roman" panose="02020603050405020304" pitchFamily="18" charset="0"/>
            </a:endParaRPr>
          </a:p>
        </p:txBody>
      </p:sp>
      <p:sp>
        <p:nvSpPr>
          <p:cNvPr id="37" name="Straight Connector 36"/>
          <p:cNvSpPr/>
          <p:nvPr/>
        </p:nvSpPr>
        <p:spPr>
          <a:xfrm>
            <a:off x="2551748" y="63317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 name="Date Placeholder 3"/>
          <p:cNvSpPr>
            <a:spLocks noGrp="1"/>
          </p:cNvSpPr>
          <p:nvPr>
            <p:ph type="dt" sz="half" idx="10"/>
          </p:nvPr>
        </p:nvSpPr>
        <p:spPr/>
        <p:txBody>
          <a:bodyPr/>
          <a:lstStyle/>
          <a:p>
            <a:r>
              <a:rPr lang="en-US"/>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0504718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Threat Landscape</a:t>
            </a:r>
          </a:p>
        </p:txBody>
      </p:sp>
      <p:sp>
        <p:nvSpPr>
          <p:cNvPr id="3" name="Content Placeholder 2"/>
          <p:cNvSpPr>
            <a:spLocks noGrp="1"/>
          </p:cNvSpPr>
          <p:nvPr>
            <p:ph idx="1"/>
          </p:nvPr>
        </p:nvSpPr>
        <p:spPr/>
        <p:txBody>
          <a:bodyPr>
            <a:normAutofit fontScale="92500" lnSpcReduction="10000"/>
          </a:bodyPr>
          <a:lstStyle/>
          <a:p>
            <a:r>
              <a:rPr lang="en-US" dirty="0"/>
              <a:t>The number of cybercrimes being committed against individuals, organizations, and governments continues to increase, and the destructive impact of these crimes is also intensifying.</a:t>
            </a:r>
          </a:p>
          <a:p>
            <a:r>
              <a:rPr lang="en-US" dirty="0"/>
              <a:t>The brands, reputation, and earnings of many organizations around the world have been negatively impacted by such crimes. </a:t>
            </a:r>
          </a:p>
          <a:p>
            <a:r>
              <a:rPr lang="en-US" dirty="0"/>
              <a:t>As a result, organizations are putting in place a range of countermeasures to combat cybercrime. For instance, the worldwide financial services industry spent $27.4 billion on IT security and fraud prevention in 2015.</a:t>
            </a:r>
          </a:p>
        </p:txBody>
      </p:sp>
      <p:sp>
        <p:nvSpPr>
          <p:cNvPr id="10" name="Date Placeholder 9"/>
          <p:cNvSpPr>
            <a:spLocks noGrp="1"/>
          </p:cNvSpPr>
          <p:nvPr>
            <p:ph type="dt" sz="half" idx="10"/>
          </p:nvPr>
        </p:nvSpPr>
        <p:spPr/>
        <p:txBody>
          <a:bodyPr/>
          <a:lstStyle/>
          <a:p>
            <a:r>
              <a:rPr lang="en-US" dirty="0"/>
              <a:t>Lecture 10 Cybercrime and Information System Security</a:t>
            </a:r>
          </a:p>
        </p:txBody>
      </p:sp>
      <p:sp>
        <p:nvSpPr>
          <p:cNvPr id="11" name="Footer Placeholder 10"/>
          <p:cNvSpPr>
            <a:spLocks noGrp="1"/>
          </p:cNvSpPr>
          <p:nvPr>
            <p:ph type="ftr" sz="quarter" idx="11"/>
          </p:nvPr>
        </p:nvSpPr>
        <p:spPr/>
        <p:txBody>
          <a:bodyPr/>
          <a:lstStyle/>
          <a:p>
            <a:r>
              <a:rPr lang="en-US" dirty="0">
                <a:solidFill>
                  <a:schemeClr val="bg1"/>
                </a:solidFill>
              </a:rPr>
              <a:t>www.midocean.ae</a:t>
            </a:r>
          </a:p>
        </p:txBody>
      </p:sp>
      <p:sp>
        <p:nvSpPr>
          <p:cNvPr id="12" name="Slide Number Placeholder 11"/>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42150050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Threat Landscape</a:t>
            </a:r>
          </a:p>
        </p:txBody>
      </p:sp>
      <p:sp>
        <p:nvSpPr>
          <p:cNvPr id="3" name="Content Placeholder 2"/>
          <p:cNvSpPr>
            <a:spLocks noGrp="1"/>
          </p:cNvSpPr>
          <p:nvPr>
            <p:ph idx="1"/>
          </p:nvPr>
        </p:nvSpPr>
        <p:spPr/>
        <p:txBody>
          <a:bodyPr>
            <a:normAutofit lnSpcReduction="10000"/>
          </a:bodyPr>
          <a:lstStyle/>
          <a:p>
            <a:r>
              <a:rPr lang="en-US" dirty="0"/>
              <a:t>And a recent survey of more than 10,000 IT professionals around the world revealed the following:</a:t>
            </a:r>
          </a:p>
          <a:p>
            <a:pPr lvl="1">
              <a:buFont typeface="Wingdings" panose="05000000000000000000" pitchFamily="2" charset="2"/>
              <a:buChar char="q"/>
            </a:pPr>
            <a:r>
              <a:rPr lang="en-US" dirty="0"/>
              <a:t>58 percent of global companies have an overall security strategy.</a:t>
            </a:r>
            <a:endParaRPr lang="en-US" sz="3200" dirty="0"/>
          </a:p>
          <a:p>
            <a:pPr lvl="1">
              <a:buFont typeface="Wingdings" panose="05000000000000000000" pitchFamily="2" charset="2"/>
              <a:buChar char="q"/>
            </a:pPr>
            <a:r>
              <a:rPr lang="en-US" dirty="0"/>
              <a:t>54 percent have a CISO (chief information security officer) in charge of security.</a:t>
            </a:r>
            <a:endParaRPr lang="en-US" sz="3200" dirty="0"/>
          </a:p>
          <a:p>
            <a:pPr lvl="1">
              <a:buFont typeface="Wingdings" panose="05000000000000000000" pitchFamily="2" charset="2"/>
              <a:buChar char="q"/>
            </a:pPr>
            <a:r>
              <a:rPr lang="en-US" dirty="0"/>
              <a:t>53 percent have employee security awareness and training programs.</a:t>
            </a:r>
            <a:endParaRPr lang="en-US" sz="3200" dirty="0"/>
          </a:p>
          <a:p>
            <a:pPr lvl="1">
              <a:buFont typeface="Wingdings" panose="05000000000000000000" pitchFamily="2" charset="2"/>
              <a:buChar char="q"/>
            </a:pPr>
            <a:r>
              <a:rPr lang="en-US" dirty="0"/>
              <a:t>52 percent have security standards for third parties.</a:t>
            </a:r>
            <a:endParaRPr lang="en-US" sz="3200" dirty="0"/>
          </a:p>
          <a:p>
            <a:pPr lvl="1">
              <a:buFont typeface="Wingdings" panose="05000000000000000000" pitchFamily="2" charset="2"/>
              <a:buChar char="q"/>
            </a:pPr>
            <a:r>
              <a:rPr lang="en-US" dirty="0"/>
              <a:t>49 percent conduct threat assessments.</a:t>
            </a:r>
            <a:endParaRPr lang="en-US" sz="3200" dirty="0"/>
          </a:p>
          <a:p>
            <a:pPr lvl="1">
              <a:buFont typeface="Wingdings" panose="05000000000000000000" pitchFamily="2" charset="2"/>
              <a:buChar char="q"/>
            </a:pPr>
            <a:r>
              <a:rPr lang="en-US" dirty="0"/>
              <a:t>48 percent actively monitor and analyze security intelligence.</a:t>
            </a:r>
            <a:endParaRPr lang="en-US" sz="3200" dirty="0"/>
          </a:p>
          <a:p>
            <a:pPr marL="0" indent="0">
              <a:buNone/>
            </a:pPr>
            <a:endParaRPr lang="en-US" dirty="0"/>
          </a:p>
        </p:txBody>
      </p:sp>
      <p:sp>
        <p:nvSpPr>
          <p:cNvPr id="10" name="Date Placeholder 9"/>
          <p:cNvSpPr>
            <a:spLocks noGrp="1"/>
          </p:cNvSpPr>
          <p:nvPr>
            <p:ph type="dt" sz="half" idx="10"/>
          </p:nvPr>
        </p:nvSpPr>
        <p:spPr/>
        <p:txBody>
          <a:bodyPr/>
          <a:lstStyle/>
          <a:p>
            <a:r>
              <a:rPr lang="en-US" dirty="0"/>
              <a:t>Lecture 10 Cybercrime and Information System Security</a:t>
            </a:r>
          </a:p>
        </p:txBody>
      </p:sp>
      <p:sp>
        <p:nvSpPr>
          <p:cNvPr id="11" name="Footer Placeholder 10"/>
          <p:cNvSpPr>
            <a:spLocks noGrp="1"/>
          </p:cNvSpPr>
          <p:nvPr>
            <p:ph type="ftr" sz="quarter" idx="11"/>
          </p:nvPr>
        </p:nvSpPr>
        <p:spPr/>
        <p:txBody>
          <a:bodyPr/>
          <a:lstStyle/>
          <a:p>
            <a:r>
              <a:rPr lang="en-US" dirty="0">
                <a:solidFill>
                  <a:schemeClr val="bg1"/>
                </a:solidFill>
              </a:rPr>
              <a:t>www.midocean.ae</a:t>
            </a:r>
          </a:p>
        </p:txBody>
      </p:sp>
      <p:sp>
        <p:nvSpPr>
          <p:cNvPr id="12" name="Slide Number Placeholder 11"/>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21781779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lstStyle/>
          <a:p>
            <a:r>
              <a:rPr lang="en-US" dirty="0"/>
              <a:t>Increasing computing complexity, higher computer user expectations, expanding and changing systems, an increase in the prevalence of bring your own device (BYOD) policies, a growing reliance on software with known vulnerabilities, and the increasing sophistication of those who would do harm have caused a dramatic increase in the number, variety, and severity of security incidents are increasing dramatically.</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459673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92500" lnSpcReduction="10000"/>
          </a:bodyPr>
          <a:lstStyle/>
          <a:p>
            <a:pPr marL="0" indent="0">
              <a:buNone/>
            </a:pPr>
            <a:r>
              <a:rPr lang="en-US" b="1" i="1" dirty="0">
                <a:solidFill>
                  <a:srgbClr val="FF0000"/>
                </a:solidFill>
              </a:rPr>
              <a:t>Increasing Complexity Increases Vulnerability</a:t>
            </a:r>
            <a:endParaRPr lang="en-US" b="1" dirty="0">
              <a:solidFill>
                <a:srgbClr val="FF0000"/>
              </a:solidFill>
            </a:endParaRPr>
          </a:p>
          <a:p>
            <a:r>
              <a:rPr lang="en-US" dirty="0"/>
              <a:t>The computing environment has become enormously complex.</a:t>
            </a:r>
          </a:p>
          <a:p>
            <a:r>
              <a:rPr lang="en-US" dirty="0"/>
              <a:t>Cloud computing, networks, computers, mobile devices, virtualization, operating systems applications, Web sites, switches, routers, and gateways are interconnected and driven by hundreds of millions of lines of code.</a:t>
            </a:r>
          </a:p>
          <a:p>
            <a:r>
              <a:rPr lang="en-US" dirty="0"/>
              <a:t>This environment continues to increase in complexity every day. The number of possible entry points to a network expands continually as more devices are added, increasing the possibility of security breaches.</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21668653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77500" lnSpcReduction="20000"/>
          </a:bodyPr>
          <a:lstStyle/>
          <a:p>
            <a:pPr marL="0" indent="0">
              <a:buNone/>
            </a:pPr>
            <a:r>
              <a:rPr lang="en-US" b="1" i="1" dirty="0">
                <a:solidFill>
                  <a:srgbClr val="FF0000"/>
                </a:solidFill>
              </a:rPr>
              <a:t>Higher Computer User Expectations</a:t>
            </a:r>
            <a:endParaRPr lang="en-US" b="1" dirty="0">
              <a:solidFill>
                <a:srgbClr val="FF0000"/>
              </a:solidFill>
            </a:endParaRPr>
          </a:p>
          <a:p>
            <a:r>
              <a:rPr lang="en-US" dirty="0"/>
              <a:t>Today, time means money, and the faster computer users can solve a problem, the sooner they can be productive. As a result, computer help desks are under intense pressure to respond very quickly to users’ questions. </a:t>
            </a:r>
          </a:p>
          <a:p>
            <a:r>
              <a:rPr lang="en-US" dirty="0"/>
              <a:t>Under duress, help desk personnel sometimes forget to verify users’ identities or to check whether they are authorized to perform a requested action. </a:t>
            </a:r>
          </a:p>
          <a:p>
            <a:r>
              <a:rPr lang="en-US" dirty="0"/>
              <a:t>In addition, even though most have been warned against doing so, some computer users share their login ID and password with other coworkers who have forgotten their own passwords. This can enable workers to gain access to information systems and data for which they are not authorized.</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6757325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77500" lnSpcReduction="20000"/>
          </a:bodyPr>
          <a:lstStyle/>
          <a:p>
            <a:pPr marL="0" indent="0">
              <a:buNone/>
            </a:pPr>
            <a:r>
              <a:rPr lang="en-US" b="1" i="1" dirty="0">
                <a:solidFill>
                  <a:srgbClr val="FF0000"/>
                </a:solidFill>
              </a:rPr>
              <a:t>Expanding and Changing Systems Introduce New Risks</a:t>
            </a:r>
            <a:endParaRPr lang="en-US" b="1" dirty="0">
              <a:solidFill>
                <a:srgbClr val="FF0000"/>
              </a:solidFill>
            </a:endParaRPr>
          </a:p>
          <a:p>
            <a:r>
              <a:rPr lang="en-US" dirty="0"/>
              <a:t>Business has moved from an era of stand-alone computers, in which critical data was stored on an isolated mainframe computer in a locked room, to an era in which personal computers and mobile devices connect to networks with millions of other computers, all capable of sharing information. </a:t>
            </a:r>
          </a:p>
          <a:p>
            <a:r>
              <a:rPr lang="en-US" dirty="0"/>
              <a:t>Businesses have moved quickly into e-commerce, mobile computing, collaborative work groups, global business, and interorganizational information systems. Information technology has become a necessary tool for organizations to achieve their goals. </a:t>
            </a:r>
          </a:p>
          <a:p>
            <a:r>
              <a:rPr lang="en-US" dirty="0"/>
              <a:t>However, it is increasingly difficult for IT organizations to keep up with the pace of technological change, successfully perform an ongoing assessment of new security risks, and implement approaches for dealing with them.</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2359679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92500" lnSpcReduction="10000"/>
          </a:bodyPr>
          <a:lstStyle/>
          <a:p>
            <a:pPr marL="0" indent="0">
              <a:buNone/>
            </a:pPr>
            <a:r>
              <a:rPr lang="en-US" b="1" i="1" dirty="0">
                <a:solidFill>
                  <a:srgbClr val="FF0000"/>
                </a:solidFill>
              </a:rPr>
              <a:t>Increased Prevalence of Bring Your Own Device Policies</a:t>
            </a:r>
            <a:endParaRPr lang="en-US" b="1" dirty="0">
              <a:solidFill>
                <a:srgbClr val="FF0000"/>
              </a:solidFill>
            </a:endParaRPr>
          </a:p>
          <a:p>
            <a:r>
              <a:rPr lang="en-US" dirty="0"/>
              <a:t>Bring your own device (BYOD) is a business policy that permits, and in some cases encourages, employees to use their own mobile devices (smartphones, tablets, or laptops) to access company computing resources and applications, including email, corporate databases, the corporate intranet, and the Internet. </a:t>
            </a:r>
          </a:p>
          <a:p>
            <a:r>
              <a:rPr lang="en-US" dirty="0"/>
              <a:t>Proponents of BYOD say it improves employee productivity by allowing workers to use devices with which they are already familiar—while also helping to create an image of a company as a flexible and progressive employer. </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541207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85000" lnSpcReduction="10000"/>
          </a:bodyPr>
          <a:lstStyle/>
          <a:p>
            <a:r>
              <a:rPr lang="en-US" dirty="0"/>
              <a:t>Most companies have found they cannot entirely prevent employees from using their own devices to perform work functions. </a:t>
            </a:r>
          </a:p>
          <a:p>
            <a:r>
              <a:rPr lang="en-US" dirty="0"/>
              <a:t>However, this practice raises many potential security issues as it is highly likely that such devices are also used for nonwork activity (browsing Web sites, blogging, shopping, visiting social networks, etc.) that exposes them to malware much more frequently than a device used strictly for business purposes. That malware may then be spread throughout the company. </a:t>
            </a:r>
          </a:p>
          <a:p>
            <a:r>
              <a:rPr lang="en-US" dirty="0"/>
              <a:t>In addition, BYOD makes it extremely difficult for IT organizations to safeguard additional portable devices with various operating systems and a myriad of applications.</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5412073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85000" lnSpcReduction="10000"/>
          </a:bodyPr>
          <a:lstStyle/>
          <a:p>
            <a:pPr marL="0" indent="0">
              <a:buNone/>
            </a:pPr>
            <a:r>
              <a:rPr lang="en-US" b="1" i="1" dirty="0">
                <a:solidFill>
                  <a:srgbClr val="FF0000"/>
                </a:solidFill>
              </a:rPr>
              <a:t>Growing Reliance on Commercial Software with Known Vulnerabilities</a:t>
            </a:r>
            <a:endParaRPr lang="en-US" b="1" dirty="0">
              <a:solidFill>
                <a:srgbClr val="FF0000"/>
              </a:solidFill>
            </a:endParaRPr>
          </a:p>
          <a:p>
            <a:r>
              <a:rPr lang="en-US" dirty="0"/>
              <a:t>In computing, an exploit is an attack on an information system that takes advantage of a particular system vulnerability. </a:t>
            </a:r>
          </a:p>
          <a:p>
            <a:r>
              <a:rPr lang="en-US" dirty="0"/>
              <a:t>Often this attack is due to poor system design or implementation. Once the vulnerability is discovered, software developers create and issue a “fix,” or patch, to eliminate the problem. </a:t>
            </a:r>
          </a:p>
          <a:p>
            <a:r>
              <a:rPr lang="en-US" dirty="0"/>
              <a:t>Users of the system or application are responsible for obtaining and installing the patch, which they can usually download from the Web. (These fixes are in addition to other maintenance and project work that software developers perform.)</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3222426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77500" lnSpcReduction="20000"/>
          </a:bodyPr>
          <a:lstStyle/>
          <a:p>
            <a:r>
              <a:rPr lang="en-US" dirty="0"/>
              <a:t>Any delay in installing a patch exposes the user to a potential security breach. The need to install a fix to prevent a hacker from taking advantage of a known system vulnerability can create a time management dilemma for system support personnel trying to balance a busy work schedule. </a:t>
            </a:r>
          </a:p>
          <a:p>
            <a:r>
              <a:rPr lang="en-US" dirty="0"/>
              <a:t>Should they install a patch that, if left uninstalled, could lead to a security breach, or should they complete assigned project work so that the anticipated project savings and benefits from the project can begin to accrue on schedule? </a:t>
            </a:r>
          </a:p>
          <a:p>
            <a:r>
              <a:rPr lang="en-US" dirty="0"/>
              <a:t>According to Secunia, a provider of vulnerability intelligence and management tools, the number of new software vulnerabilities identified in 2014 jumped 18 percent from the previous year to 15,435—an average of 42 per day</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3222426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85000" lnSpcReduction="20000"/>
          </a:bodyPr>
          <a:lstStyle/>
          <a:p>
            <a:pPr marL="0" indent="0">
              <a:buNone/>
            </a:pPr>
            <a:r>
              <a:rPr lang="en-US" b="1" i="1" dirty="0">
                <a:solidFill>
                  <a:srgbClr val="FF0000"/>
                </a:solidFill>
              </a:rPr>
              <a:t>Increasing Sophistication of Those Who Would Do Harm</a:t>
            </a:r>
            <a:endParaRPr lang="en-US" b="1" dirty="0">
              <a:solidFill>
                <a:srgbClr val="FF0000"/>
              </a:solidFill>
            </a:endParaRPr>
          </a:p>
          <a:p>
            <a:r>
              <a:rPr lang="en-US" dirty="0"/>
              <a:t>Previously, the stereotype of a computer troublemaker was that of an introverted “geek” working on his own and motivated by the desire to gain some degree of notoriety. </a:t>
            </a:r>
          </a:p>
          <a:p>
            <a:r>
              <a:rPr lang="en-US" dirty="0"/>
              <a:t>This individual was armed with specialized, but limited, knowledge of computers and networks and used rudimentary tools, perhaps downloaded from the Internet, to execute his exploits. </a:t>
            </a:r>
          </a:p>
          <a:p>
            <a:r>
              <a:rPr lang="en-US" dirty="0"/>
              <a:t>While such individuals still exist, it is not this stereotyped individual who is the biggest threat to IT security. Today’s computer menace is much better organized and may be part of an organized group that has an agenda and targets specific organizations and Web sites. </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32927261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a:bodyPr>
          <a:lstStyle/>
          <a:p>
            <a:r>
              <a:rPr lang="en-US" dirty="0"/>
              <a:t>Some of these groups have ample resources, including money and sophisticated tools to support their efforts. </a:t>
            </a:r>
          </a:p>
          <a:p>
            <a:r>
              <a:rPr lang="en-US" dirty="0"/>
              <a:t>Today’s computer attacker has greater depth of knowledge and expertise in getting around computer and network security safeguards. </a:t>
            </a:r>
          </a:p>
          <a:p>
            <a:r>
              <a:rPr lang="en-US" dirty="0"/>
              <a:t>Table 13.2 summarizes the types of perpetrators of computer mischief, crime, and damage.</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32927261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708130236"/>
              </p:ext>
            </p:extLst>
          </p:nvPr>
        </p:nvGraphicFramePr>
        <p:xfrm>
          <a:off x="188913" y="1422400"/>
          <a:ext cx="11814176" cy="4998720"/>
        </p:xfrm>
        <a:graphic>
          <a:graphicData uri="http://schemas.openxmlformats.org/drawingml/2006/table">
            <a:tbl>
              <a:tblPr firstRow="1" bandRow="1">
                <a:tableStyleId>{5C22544A-7EE6-4342-B048-85BDC9FD1C3A}</a:tableStyleId>
              </a:tblPr>
              <a:tblGrid>
                <a:gridCol w="2359977">
                  <a:extLst>
                    <a:ext uri="{9D8B030D-6E8A-4147-A177-3AD203B41FA5}">
                      <a16:colId xmlns:a16="http://schemas.microsoft.com/office/drawing/2014/main" val="217327061"/>
                    </a:ext>
                  </a:extLst>
                </a:gridCol>
                <a:gridCol w="9454199">
                  <a:extLst>
                    <a:ext uri="{9D8B030D-6E8A-4147-A177-3AD203B41FA5}">
                      <a16:colId xmlns:a16="http://schemas.microsoft.com/office/drawing/2014/main" val="725517301"/>
                    </a:ext>
                  </a:extLst>
                </a:gridCol>
              </a:tblGrid>
              <a:tr h="370840">
                <a:tc>
                  <a:txBody>
                    <a:bodyPr/>
                    <a:lstStyle/>
                    <a:p>
                      <a:r>
                        <a:rPr lang="en-US" sz="2000" dirty="0"/>
                        <a:t>Type of Perpetrator</a:t>
                      </a:r>
                    </a:p>
                  </a:txBody>
                  <a:tcPr/>
                </a:tc>
                <a:tc>
                  <a:txBody>
                    <a:bodyPr/>
                    <a:lstStyle/>
                    <a:p>
                      <a:r>
                        <a:rPr lang="en-US" sz="2000" dirty="0"/>
                        <a:t>Description</a:t>
                      </a:r>
                    </a:p>
                  </a:txBody>
                  <a:tcPr/>
                </a:tc>
                <a:extLst>
                  <a:ext uri="{0D108BD9-81ED-4DB2-BD59-A6C34878D82A}">
                    <a16:rowId xmlns:a16="http://schemas.microsoft.com/office/drawing/2014/main" val="588911759"/>
                  </a:ext>
                </a:extLst>
              </a:tr>
              <a:tr h="370840">
                <a:tc>
                  <a:txBody>
                    <a:bodyPr/>
                    <a:lstStyle/>
                    <a:p>
                      <a:r>
                        <a:rPr lang="en-US" sz="2000" dirty="0"/>
                        <a:t>Black hat hacker</a:t>
                      </a:r>
                    </a:p>
                  </a:txBody>
                  <a:tcPr/>
                </a:tc>
                <a:tc>
                  <a:txBody>
                    <a:bodyPr/>
                    <a:lstStyle/>
                    <a:p>
                      <a:r>
                        <a:rPr lang="en-US" sz="2000" dirty="0"/>
                        <a:t>Someone who violates computer or Internet security maliciously or for illegal personal gain (in contrast to a white hat hacker who is someone who has been hired by an organization to test the security of its information systems)</a:t>
                      </a:r>
                    </a:p>
                  </a:txBody>
                  <a:tcPr/>
                </a:tc>
                <a:extLst>
                  <a:ext uri="{0D108BD9-81ED-4DB2-BD59-A6C34878D82A}">
                    <a16:rowId xmlns:a16="http://schemas.microsoft.com/office/drawing/2014/main" val="3946171004"/>
                  </a:ext>
                </a:extLst>
              </a:tr>
              <a:tr h="370840">
                <a:tc>
                  <a:txBody>
                    <a:bodyPr/>
                    <a:lstStyle/>
                    <a:p>
                      <a:r>
                        <a:rPr lang="en-US" sz="2000" dirty="0"/>
                        <a:t>Cracker </a:t>
                      </a:r>
                    </a:p>
                  </a:txBody>
                  <a:tcPr/>
                </a:tc>
                <a:tc>
                  <a:txBody>
                    <a:bodyPr/>
                    <a:lstStyle/>
                    <a:p>
                      <a:r>
                        <a:rPr lang="en-US" sz="2000" dirty="0"/>
                        <a:t>An individual who causes problems, steals data, and corrupts systems</a:t>
                      </a:r>
                    </a:p>
                  </a:txBody>
                  <a:tcPr/>
                </a:tc>
                <a:extLst>
                  <a:ext uri="{0D108BD9-81ED-4DB2-BD59-A6C34878D82A}">
                    <a16:rowId xmlns:a16="http://schemas.microsoft.com/office/drawing/2014/main" val="1445115763"/>
                  </a:ext>
                </a:extLst>
              </a:tr>
              <a:tr h="370840">
                <a:tc>
                  <a:txBody>
                    <a:bodyPr/>
                    <a:lstStyle/>
                    <a:p>
                      <a:r>
                        <a:rPr lang="en-US" sz="2000" dirty="0"/>
                        <a:t>Malicious insider</a:t>
                      </a:r>
                    </a:p>
                  </a:txBody>
                  <a:tcPr/>
                </a:tc>
                <a:tc>
                  <a:txBody>
                    <a:bodyPr/>
                    <a:lstStyle/>
                    <a:p>
                      <a:r>
                        <a:rPr lang="en-US" sz="2000" dirty="0"/>
                        <a:t>An employee or contractor who attempts to gain financially and/or disrupt a company’s information systems and business operations</a:t>
                      </a:r>
                    </a:p>
                  </a:txBody>
                  <a:tcPr/>
                </a:tc>
                <a:extLst>
                  <a:ext uri="{0D108BD9-81ED-4DB2-BD59-A6C34878D82A}">
                    <a16:rowId xmlns:a16="http://schemas.microsoft.com/office/drawing/2014/main" val="313499638"/>
                  </a:ext>
                </a:extLst>
              </a:tr>
              <a:tr h="370840">
                <a:tc>
                  <a:txBody>
                    <a:bodyPr/>
                    <a:lstStyle/>
                    <a:p>
                      <a:r>
                        <a:rPr lang="en-US" sz="2000" dirty="0"/>
                        <a:t>Industrial spy </a:t>
                      </a:r>
                    </a:p>
                  </a:txBody>
                  <a:tcPr/>
                </a:tc>
                <a:tc>
                  <a:txBody>
                    <a:bodyPr/>
                    <a:lstStyle/>
                    <a:p>
                      <a:r>
                        <a:rPr lang="en-US" sz="2000" dirty="0"/>
                        <a:t>An individual who captures trade secrets and attempts to gain an unfair competitive advantage</a:t>
                      </a:r>
                    </a:p>
                  </a:txBody>
                  <a:tcPr/>
                </a:tc>
                <a:extLst>
                  <a:ext uri="{0D108BD9-81ED-4DB2-BD59-A6C34878D82A}">
                    <a16:rowId xmlns:a16="http://schemas.microsoft.com/office/drawing/2014/main" val="408684562"/>
                  </a:ext>
                </a:extLst>
              </a:tr>
              <a:tr h="370840">
                <a:tc>
                  <a:txBody>
                    <a:bodyPr/>
                    <a:lstStyle/>
                    <a:p>
                      <a:r>
                        <a:rPr lang="en-US" sz="2000" dirty="0"/>
                        <a:t>Cybercriminal </a:t>
                      </a:r>
                    </a:p>
                  </a:txBody>
                  <a:tcPr/>
                </a:tc>
                <a:tc>
                  <a:txBody>
                    <a:bodyPr/>
                    <a:lstStyle/>
                    <a:p>
                      <a:r>
                        <a:rPr lang="en-US" sz="2000" dirty="0"/>
                        <a:t>Someone who attacks a computer system or network for financial gain</a:t>
                      </a:r>
                    </a:p>
                  </a:txBody>
                  <a:tcPr/>
                </a:tc>
                <a:extLst>
                  <a:ext uri="{0D108BD9-81ED-4DB2-BD59-A6C34878D82A}">
                    <a16:rowId xmlns:a16="http://schemas.microsoft.com/office/drawing/2014/main" val="1823946427"/>
                  </a:ext>
                </a:extLst>
              </a:tr>
              <a:tr h="370840">
                <a:tc>
                  <a:txBody>
                    <a:bodyPr/>
                    <a:lstStyle/>
                    <a:p>
                      <a:r>
                        <a:rPr lang="en-US" sz="2000" dirty="0"/>
                        <a:t>Hacktivist </a:t>
                      </a:r>
                    </a:p>
                  </a:txBody>
                  <a:tcPr/>
                </a:tc>
                <a:tc>
                  <a:txBody>
                    <a:bodyPr/>
                    <a:lstStyle/>
                    <a:p>
                      <a:r>
                        <a:rPr lang="en-US" sz="2000" dirty="0"/>
                        <a:t>An individual who hacks computers or Web sites in an attempt to promote a political ideology</a:t>
                      </a:r>
                    </a:p>
                  </a:txBody>
                  <a:tcPr/>
                </a:tc>
                <a:extLst>
                  <a:ext uri="{0D108BD9-81ED-4DB2-BD59-A6C34878D82A}">
                    <a16:rowId xmlns:a16="http://schemas.microsoft.com/office/drawing/2014/main" val="1715549155"/>
                  </a:ext>
                </a:extLst>
              </a:tr>
              <a:tr h="370840">
                <a:tc>
                  <a:txBody>
                    <a:bodyPr/>
                    <a:lstStyle/>
                    <a:p>
                      <a:r>
                        <a:rPr lang="en-US" sz="2000" dirty="0"/>
                        <a:t>Cyberterrorist</a:t>
                      </a:r>
                    </a:p>
                  </a:txBody>
                  <a:tcPr/>
                </a:tc>
                <a:tc>
                  <a:txBody>
                    <a:bodyPr/>
                    <a:lstStyle/>
                    <a:p>
                      <a:r>
                        <a:rPr lang="en-US" sz="2000" dirty="0"/>
                        <a:t>Someone who attempts to destroy the infrastructure components of governments, financial institutions, and other corporations, utilities, and emergency response units</a:t>
                      </a:r>
                    </a:p>
                  </a:txBody>
                  <a:tcPr/>
                </a:tc>
                <a:extLst>
                  <a:ext uri="{0D108BD9-81ED-4DB2-BD59-A6C34878D82A}">
                    <a16:rowId xmlns:a16="http://schemas.microsoft.com/office/drawing/2014/main" val="1435225352"/>
                  </a:ext>
                </a:extLst>
              </a:tr>
            </a:tbl>
          </a:graphicData>
        </a:graphic>
      </p:graphicFrame>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42744404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Freeform 7"/>
          <p:cNvSpPr/>
          <p:nvPr/>
        </p:nvSpPr>
        <p:spPr>
          <a:xfrm>
            <a:off x="188913" y="1422400"/>
            <a:ext cx="2362835" cy="5029199"/>
          </a:xfrm>
          <a:custGeom>
            <a:avLst/>
            <a:gdLst>
              <a:gd name="connsiteX0" fmla="*/ 0 w 2362835"/>
              <a:gd name="connsiteY0" fmla="*/ 0 h 5029199"/>
              <a:gd name="connsiteX1" fmla="*/ 2362835 w 2362835"/>
              <a:gd name="connsiteY1" fmla="*/ 0 h 5029199"/>
              <a:gd name="connsiteX2" fmla="*/ 2362835 w 2362835"/>
              <a:gd name="connsiteY2" fmla="*/ 5029199 h 5029199"/>
              <a:gd name="connsiteX3" fmla="*/ 0 w 2362835"/>
              <a:gd name="connsiteY3" fmla="*/ 5029199 h 5029199"/>
              <a:gd name="connsiteX4" fmla="*/ 0 w 2362835"/>
              <a:gd name="connsiteY4" fmla="*/ 0 h 5029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5029199">
                <a:moveTo>
                  <a:pt x="0" y="0"/>
                </a:moveTo>
                <a:lnTo>
                  <a:pt x="2362835" y="0"/>
                </a:lnTo>
                <a:lnTo>
                  <a:pt x="2362835" y="5029199"/>
                </a:lnTo>
                <a:lnTo>
                  <a:pt x="0" y="50291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endParaRPr lang="en-US" sz="3400" b="0" i="0" kern="1200" dirty="0">
              <a:solidFill>
                <a:schemeClr val="tx1"/>
              </a:solidFill>
              <a:latin typeface="Times New Roman" panose="02020603050405020304" pitchFamily="18" charset="0"/>
              <a:cs typeface="Times New Roman" panose="02020603050405020304" pitchFamily="18" charset="0"/>
            </a:endParaRP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Lecture 10:</a:t>
            </a: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Cybercrime and Information System Security</a:t>
            </a:r>
            <a:endParaRPr lang="en-US" sz="3400" b="0" i="0" kern="1200" dirty="0">
              <a:latin typeface="Times New Roman" panose="02020603050405020304" pitchFamily="18" charset="0"/>
              <a:cs typeface="Times New Roman" panose="02020603050405020304" pitchFamily="18" charset="0"/>
            </a:endParaRPr>
          </a:p>
        </p:txBody>
      </p:sp>
      <p:sp>
        <p:nvSpPr>
          <p:cNvPr id="9" name="Freeform 8"/>
          <p:cNvSpPr/>
          <p:nvPr/>
        </p:nvSpPr>
        <p:spPr>
          <a:xfrm>
            <a:off x="2728960" y="1539289"/>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The Threat Landscape</a:t>
            </a:r>
          </a:p>
        </p:txBody>
      </p:sp>
      <p:sp>
        <p:nvSpPr>
          <p:cNvPr id="10" name="Freeform 9"/>
          <p:cNvSpPr/>
          <p:nvPr/>
        </p:nvSpPr>
        <p:spPr>
          <a:xfrm>
            <a:off x="5878618" y="1413559"/>
            <a:ext cx="4636982" cy="460385"/>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Why Computer Incidents Are So Prevalent</a:t>
            </a:r>
          </a:p>
        </p:txBody>
      </p:sp>
      <p:sp>
        <p:nvSpPr>
          <p:cNvPr id="11" name="Straight Connector 10"/>
          <p:cNvSpPr/>
          <p:nvPr/>
        </p:nvSpPr>
        <p:spPr>
          <a:xfrm>
            <a:off x="5703769" y="176099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11"/>
          <p:cNvSpPr/>
          <p:nvPr/>
        </p:nvSpPr>
        <p:spPr>
          <a:xfrm>
            <a:off x="5878619" y="1770925"/>
            <a:ext cx="2972446" cy="1168896"/>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Types of Exploits</a:t>
            </a:r>
          </a:p>
        </p:txBody>
      </p:sp>
      <p:sp>
        <p:nvSpPr>
          <p:cNvPr id="13" name="Freeform 12"/>
          <p:cNvSpPr/>
          <p:nvPr/>
        </p:nvSpPr>
        <p:spPr>
          <a:xfrm>
            <a:off x="10367951" y="1788091"/>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Ransomware</a:t>
            </a:r>
          </a:p>
        </p:txBody>
      </p:sp>
      <p:sp>
        <p:nvSpPr>
          <p:cNvPr id="14" name="Freeform 13"/>
          <p:cNvSpPr/>
          <p:nvPr/>
        </p:nvSpPr>
        <p:spPr>
          <a:xfrm>
            <a:off x="10365588" y="2031810"/>
            <a:ext cx="1645920" cy="274320"/>
          </a:xfrm>
          <a:custGeom>
            <a:avLst/>
            <a:gdLst>
              <a:gd name="connsiteX0" fmla="*/ 0 w 2972446"/>
              <a:gd name="connsiteY0" fmla="*/ 0 h 269189"/>
              <a:gd name="connsiteX1" fmla="*/ 2972446 w 2972446"/>
              <a:gd name="connsiteY1" fmla="*/ 0 h 269189"/>
              <a:gd name="connsiteX2" fmla="*/ 2972446 w 2972446"/>
              <a:gd name="connsiteY2" fmla="*/ 269189 h 269189"/>
              <a:gd name="connsiteX3" fmla="*/ 0 w 2972446"/>
              <a:gd name="connsiteY3" fmla="*/ 269189 h 269189"/>
              <a:gd name="connsiteX4" fmla="*/ 0 w 2972446"/>
              <a:gd name="connsiteY4" fmla="*/ 0 h 269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69189">
                <a:moveTo>
                  <a:pt x="0" y="0"/>
                </a:moveTo>
                <a:lnTo>
                  <a:pt x="2972446" y="0"/>
                </a:lnTo>
                <a:lnTo>
                  <a:pt x="2972446" y="269189"/>
                </a:lnTo>
                <a:lnTo>
                  <a:pt x="0" y="2691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Viruses</a:t>
            </a:r>
          </a:p>
        </p:txBody>
      </p:sp>
      <p:sp>
        <p:nvSpPr>
          <p:cNvPr id="15" name="Freeform 14"/>
          <p:cNvSpPr/>
          <p:nvPr/>
        </p:nvSpPr>
        <p:spPr>
          <a:xfrm>
            <a:off x="10365588" y="230100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Worms</a:t>
            </a:r>
          </a:p>
        </p:txBody>
      </p:sp>
      <p:sp>
        <p:nvSpPr>
          <p:cNvPr id="16" name="Freeform 15"/>
          <p:cNvSpPr/>
          <p:nvPr/>
        </p:nvSpPr>
        <p:spPr>
          <a:xfrm>
            <a:off x="10365588" y="258474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Trojan Horses</a:t>
            </a:r>
          </a:p>
        </p:txBody>
      </p:sp>
      <p:sp>
        <p:nvSpPr>
          <p:cNvPr id="17" name="Freeform 16"/>
          <p:cNvSpPr/>
          <p:nvPr/>
        </p:nvSpPr>
        <p:spPr>
          <a:xfrm>
            <a:off x="10365588" y="287992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Spam</a:t>
            </a:r>
          </a:p>
        </p:txBody>
      </p:sp>
      <p:sp>
        <p:nvSpPr>
          <p:cNvPr id="18" name="Freeform 17"/>
          <p:cNvSpPr/>
          <p:nvPr/>
        </p:nvSpPr>
        <p:spPr>
          <a:xfrm>
            <a:off x="10365588" y="31408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err="1">
                <a:latin typeface="Times New Roman" panose="02020603050405020304" pitchFamily="18" charset="0"/>
                <a:cs typeface="Times New Roman" panose="02020603050405020304" pitchFamily="18" charset="0"/>
              </a:rPr>
              <a:t>DDoS</a:t>
            </a:r>
            <a:r>
              <a:rPr lang="en-US" b="0" i="0" kern="1200" dirty="0">
                <a:latin typeface="Times New Roman" panose="02020603050405020304" pitchFamily="18" charset="0"/>
                <a:cs typeface="Times New Roman" panose="02020603050405020304" pitchFamily="18" charset="0"/>
              </a:rPr>
              <a:t> attack</a:t>
            </a:r>
          </a:p>
        </p:txBody>
      </p:sp>
      <p:sp>
        <p:nvSpPr>
          <p:cNvPr id="19" name="Freeform 18"/>
          <p:cNvSpPr/>
          <p:nvPr/>
        </p:nvSpPr>
        <p:spPr>
          <a:xfrm>
            <a:off x="10365588" y="340169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Phishing</a:t>
            </a:r>
          </a:p>
        </p:txBody>
      </p:sp>
      <p:sp>
        <p:nvSpPr>
          <p:cNvPr id="20" name="Freeform 19"/>
          <p:cNvSpPr/>
          <p:nvPr/>
        </p:nvSpPr>
        <p:spPr>
          <a:xfrm>
            <a:off x="10365588" y="36740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Identity Theft</a:t>
            </a:r>
          </a:p>
        </p:txBody>
      </p:sp>
      <p:sp>
        <p:nvSpPr>
          <p:cNvPr id="22" name="Straight Connector 21"/>
          <p:cNvSpPr/>
          <p:nvPr/>
        </p:nvSpPr>
        <p:spPr>
          <a:xfrm>
            <a:off x="2551748" y="4025671"/>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22"/>
          <p:cNvSpPr/>
          <p:nvPr/>
        </p:nvSpPr>
        <p:spPr>
          <a:xfrm>
            <a:off x="2728960" y="3993971"/>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Implementing Secure, Private, Reliable Computing</a:t>
            </a:r>
          </a:p>
        </p:txBody>
      </p:sp>
      <p:sp>
        <p:nvSpPr>
          <p:cNvPr id="24" name="Freeform 23"/>
          <p:cNvSpPr/>
          <p:nvPr/>
        </p:nvSpPr>
        <p:spPr>
          <a:xfrm>
            <a:off x="5878619" y="3993971"/>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Risk Assessment</a:t>
            </a:r>
          </a:p>
        </p:txBody>
      </p:sp>
      <p:sp>
        <p:nvSpPr>
          <p:cNvPr id="25" name="Straight Connector 24"/>
          <p:cNvSpPr/>
          <p:nvPr/>
        </p:nvSpPr>
        <p:spPr>
          <a:xfrm>
            <a:off x="5701407" y="432786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25"/>
          <p:cNvSpPr/>
          <p:nvPr/>
        </p:nvSpPr>
        <p:spPr>
          <a:xfrm>
            <a:off x="5878618" y="4327860"/>
            <a:ext cx="3425401"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Establishing a Security Policy</a:t>
            </a:r>
          </a:p>
        </p:txBody>
      </p:sp>
      <p:sp>
        <p:nvSpPr>
          <p:cNvPr id="27" name="Straight Connector 26"/>
          <p:cNvSpPr/>
          <p:nvPr/>
        </p:nvSpPr>
        <p:spPr>
          <a:xfrm>
            <a:off x="5701407" y="4661748"/>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27"/>
          <p:cNvSpPr/>
          <p:nvPr/>
        </p:nvSpPr>
        <p:spPr>
          <a:xfrm>
            <a:off x="5878619" y="4661748"/>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Educating Employees</a:t>
            </a:r>
          </a:p>
        </p:txBody>
      </p:sp>
      <p:sp>
        <p:nvSpPr>
          <p:cNvPr id="29" name="Straight Connector 28"/>
          <p:cNvSpPr/>
          <p:nvPr/>
        </p:nvSpPr>
        <p:spPr>
          <a:xfrm>
            <a:off x="5701407" y="4995637"/>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29"/>
          <p:cNvSpPr/>
          <p:nvPr/>
        </p:nvSpPr>
        <p:spPr>
          <a:xfrm>
            <a:off x="5878619" y="4995637"/>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Prevention</a:t>
            </a:r>
          </a:p>
        </p:txBody>
      </p:sp>
      <p:sp>
        <p:nvSpPr>
          <p:cNvPr id="31" name="Straight Connector 30"/>
          <p:cNvSpPr/>
          <p:nvPr/>
        </p:nvSpPr>
        <p:spPr>
          <a:xfrm>
            <a:off x="5701407" y="5329526"/>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31"/>
          <p:cNvSpPr/>
          <p:nvPr/>
        </p:nvSpPr>
        <p:spPr>
          <a:xfrm>
            <a:off x="5878619" y="5329526"/>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Detection</a:t>
            </a:r>
          </a:p>
        </p:txBody>
      </p:sp>
      <p:sp>
        <p:nvSpPr>
          <p:cNvPr id="33" name="Straight Connector 32"/>
          <p:cNvSpPr/>
          <p:nvPr/>
        </p:nvSpPr>
        <p:spPr>
          <a:xfrm>
            <a:off x="5701407" y="5663415"/>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33"/>
          <p:cNvSpPr/>
          <p:nvPr/>
        </p:nvSpPr>
        <p:spPr>
          <a:xfrm>
            <a:off x="5878619" y="5663415"/>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Response</a:t>
            </a:r>
          </a:p>
        </p:txBody>
      </p:sp>
      <p:sp>
        <p:nvSpPr>
          <p:cNvPr id="35" name="Straight Connector 34"/>
          <p:cNvSpPr/>
          <p:nvPr/>
        </p:nvSpPr>
        <p:spPr>
          <a:xfrm>
            <a:off x="5701407" y="5997304"/>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35"/>
          <p:cNvSpPr/>
          <p:nvPr/>
        </p:nvSpPr>
        <p:spPr>
          <a:xfrm>
            <a:off x="5878619" y="5997304"/>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Computer Forensics</a:t>
            </a:r>
            <a:endParaRPr lang="en-US" sz="2000" b="0" i="0" kern="1200" dirty="0">
              <a:latin typeface="Times New Roman" panose="02020603050405020304" pitchFamily="18" charset="0"/>
              <a:cs typeface="Times New Roman" panose="02020603050405020304" pitchFamily="18" charset="0"/>
            </a:endParaRPr>
          </a:p>
        </p:txBody>
      </p:sp>
      <p:sp>
        <p:nvSpPr>
          <p:cNvPr id="37" name="Straight Connector 36"/>
          <p:cNvSpPr/>
          <p:nvPr/>
        </p:nvSpPr>
        <p:spPr>
          <a:xfrm>
            <a:off x="2551748" y="63317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 name="Date Placeholder 3"/>
          <p:cNvSpPr>
            <a:spLocks noGrp="1"/>
          </p:cNvSpPr>
          <p:nvPr>
            <p:ph type="dt" sz="half" idx="10"/>
          </p:nvPr>
        </p:nvSpPr>
        <p:spPr/>
        <p:txBody>
          <a:bodyPr/>
          <a:lstStyle/>
          <a:p>
            <a:r>
              <a:rPr lang="en-US"/>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0757731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r>
              <a:rPr lang="en-US" dirty="0"/>
              <a:t>There are numerous types of computer attacks, with new varieties being invented all the time. This section discusses some of the more common attacks, including ransomware, viruses, worms, Trojan horses, spam, distributed denial-of-service, phishing, identity theft, and cyberespionage.</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3688329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r>
              <a:rPr lang="en-US"/>
              <a:t>While </a:t>
            </a:r>
            <a:r>
              <a:rPr lang="en-US" dirty="0"/>
              <a:t>we usually think of such exploits being aimed at computers, smartphones continue to become more computer capable. Increasingly, smartphone users store an array of personal identity information on their devices, including credit card numbers and bank account numbers. </a:t>
            </a:r>
          </a:p>
          <a:p>
            <a:r>
              <a:rPr lang="en-US" dirty="0"/>
              <a:t>The more people use their smartphones for these purposes, the more attractive these devices become as targets for cyber thieves.</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3688329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pic>
        <p:nvPicPr>
          <p:cNvPr id="7" name="Malware - Difference Between Computer Viruses, Worms and Trojan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222986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486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00000" mute="1">
                <p:cTn id="12" fill="hold" display="0">
                  <p:stCondLst>
                    <p:cond delay="indefinite"/>
                  </p:stCondLst>
                </p:cTn>
                <p:tgtEl>
                  <p:spTgt spid="7"/>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7500" lnSpcReduction="20000"/>
          </a:bodyPr>
          <a:lstStyle/>
          <a:p>
            <a:pPr marL="0" indent="0">
              <a:buNone/>
            </a:pPr>
            <a:r>
              <a:rPr lang="en-US" sz="3400" b="1" dirty="0">
                <a:solidFill>
                  <a:srgbClr val="FF0000"/>
                </a:solidFill>
              </a:rPr>
              <a:t>Viruses</a:t>
            </a:r>
          </a:p>
          <a:p>
            <a:r>
              <a:rPr lang="en-US" dirty="0"/>
              <a:t>Computer virus has become an umbrella term for many types of malicious code. Technically, a </a:t>
            </a:r>
            <a:r>
              <a:rPr lang="en-US" b="1" i="1" dirty="0">
                <a:solidFill>
                  <a:schemeClr val="accent1"/>
                </a:solidFill>
              </a:rPr>
              <a:t>virus</a:t>
            </a:r>
            <a:r>
              <a:rPr lang="en-US" dirty="0"/>
              <a:t> is a piece of programming code, usually disguised as something else, that causes a computer to behave in an unexpected and usually undesirable manner. </a:t>
            </a:r>
          </a:p>
          <a:p>
            <a:r>
              <a:rPr lang="en-US" dirty="0"/>
              <a:t>For example, the virus may be programmed to display a certain message on the computer’s display screen, delete or modify a certain document, or reformat the hard drive. </a:t>
            </a:r>
          </a:p>
          <a:p>
            <a:r>
              <a:rPr lang="en-US" dirty="0"/>
              <a:t>Almost all viruses are attached to a file, so that only when the infected file is opened, the virus executes. A virus is spread to other machines when a computer user shares an infected file or sends an email with a virus-infected attachment. In other words, viruses spread by the action of the “infected” computer user.</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5963205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7500" lnSpcReduction="20000"/>
          </a:bodyPr>
          <a:lstStyle/>
          <a:p>
            <a:pPr marL="0" indent="0">
              <a:buNone/>
            </a:pPr>
            <a:r>
              <a:rPr lang="en-US" sz="3400" b="1" dirty="0">
                <a:solidFill>
                  <a:srgbClr val="FF0000"/>
                </a:solidFill>
              </a:rPr>
              <a:t>Trojan Horses</a:t>
            </a:r>
          </a:p>
          <a:p>
            <a:r>
              <a:rPr lang="en-US" dirty="0"/>
              <a:t>A </a:t>
            </a:r>
            <a:r>
              <a:rPr lang="en-US" b="1" i="1" dirty="0">
                <a:solidFill>
                  <a:schemeClr val="accent1"/>
                </a:solidFill>
              </a:rPr>
              <a:t>Trojan horse </a:t>
            </a:r>
            <a:r>
              <a:rPr lang="en-US" dirty="0"/>
              <a:t>is a seemingly harmless program in which malicious code is hidden. A victim on the receiving end of a Trojan horse is usually tricked into opening it because it appears to be useful software from a legitimate source, such as an update for software the user currently has installed on his or her computer. </a:t>
            </a:r>
          </a:p>
          <a:p>
            <a:r>
              <a:rPr lang="en-US" dirty="0"/>
              <a:t>The program’s harmful payload might be designed to enable the hacker to destroy hard drives, corrupt files, control the computer remotely, launch attacks against other computers, steal passwords or spy on users by recording keystrokes and transmitting them to a server operated by a third party.</a:t>
            </a:r>
          </a:p>
          <a:p>
            <a:r>
              <a:rPr lang="en-US" dirty="0"/>
              <a:t>A Trojan horse often creates a “backdoor” on a computer that enables an attacker to gain future access to the system and compromise confidential or private information.</a:t>
            </a:r>
          </a:p>
          <a:p>
            <a:endParaRPr lang="en-US" dirty="0"/>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3301112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pPr marL="0" indent="0">
              <a:buNone/>
            </a:pPr>
            <a:r>
              <a:rPr lang="en-US" sz="3600" b="1" dirty="0">
                <a:solidFill>
                  <a:srgbClr val="FF0000"/>
                </a:solidFill>
              </a:rPr>
              <a:t>Ransomware</a:t>
            </a:r>
          </a:p>
          <a:p>
            <a:r>
              <a:rPr lang="en-US" b="1" i="1" dirty="0">
                <a:solidFill>
                  <a:schemeClr val="accent1"/>
                </a:solidFill>
              </a:rPr>
              <a:t>Ransomware</a:t>
            </a:r>
            <a:r>
              <a:rPr lang="en-US" dirty="0"/>
              <a:t> is malware that stops you from using your computer or accessing your data until you meet certain demands such as paying a ransom or sending information to the attacker.</a:t>
            </a:r>
          </a:p>
          <a:p>
            <a:r>
              <a:rPr lang="en-US" dirty="0"/>
              <a:t>Computers become infected when users open an email attachment containing the malware or are lured to a compromised Web site by a deceptive email or pop-up window.</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22478593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85000" lnSpcReduction="10000"/>
          </a:bodyPr>
          <a:lstStyle/>
          <a:p>
            <a:pPr marL="0" indent="0">
              <a:buNone/>
            </a:pPr>
            <a:r>
              <a:rPr lang="en-US" sz="3800" b="1" dirty="0">
                <a:solidFill>
                  <a:srgbClr val="FF0000"/>
                </a:solidFill>
              </a:rPr>
              <a:t>Worms</a:t>
            </a:r>
            <a:endParaRPr lang="en-US" b="1" dirty="0">
              <a:solidFill>
                <a:srgbClr val="FF0000"/>
              </a:solidFill>
            </a:endParaRPr>
          </a:p>
          <a:p>
            <a:r>
              <a:rPr lang="en-US" dirty="0"/>
              <a:t>Unlike a computer virus, which requires users to spread infected files to other users, a </a:t>
            </a:r>
            <a:r>
              <a:rPr lang="en-US" b="1" i="1" dirty="0">
                <a:solidFill>
                  <a:schemeClr val="accent1"/>
                </a:solidFill>
              </a:rPr>
              <a:t>worm</a:t>
            </a:r>
            <a:r>
              <a:rPr lang="en-US" dirty="0"/>
              <a:t> is a harmful program that resides in the active memory of the computer and duplicates itself. </a:t>
            </a:r>
          </a:p>
          <a:p>
            <a:r>
              <a:rPr lang="en-US" dirty="0"/>
              <a:t>Worms differ from viruses in that they can propagate without human intervention, often sending copies of themselves to other computers by email. </a:t>
            </a:r>
          </a:p>
          <a:p>
            <a:r>
              <a:rPr lang="en-US" dirty="0"/>
              <a:t>A worm is capable of replicating itself on your computer so that it can potentially send out thousands of copies of itself to everyone in your email address book, for example.</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238974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85000" lnSpcReduction="10000"/>
          </a:bodyPr>
          <a:lstStyle/>
          <a:p>
            <a:pPr marL="0" indent="0">
              <a:buNone/>
            </a:pPr>
            <a:r>
              <a:rPr lang="en-US" sz="3800" b="1" dirty="0">
                <a:solidFill>
                  <a:srgbClr val="FF0000"/>
                </a:solidFill>
              </a:rPr>
              <a:t>Spam</a:t>
            </a:r>
          </a:p>
          <a:p>
            <a:r>
              <a:rPr lang="en-US" dirty="0"/>
              <a:t>Email </a:t>
            </a:r>
            <a:r>
              <a:rPr lang="en-US" b="1" dirty="0">
                <a:solidFill>
                  <a:schemeClr val="accent1"/>
                </a:solidFill>
              </a:rPr>
              <a:t>spam</a:t>
            </a:r>
            <a:r>
              <a:rPr lang="en-US" dirty="0"/>
              <a:t> is the use of email systems to send unwanted email to large numbers of people. </a:t>
            </a:r>
          </a:p>
          <a:p>
            <a:r>
              <a:rPr lang="en-US" dirty="0"/>
              <a:t>Most spam is a form of low-cost commercial advertising, sometimes for questionable products such as phony get-rich-quick schemes and worthless stock. </a:t>
            </a:r>
          </a:p>
          <a:p>
            <a:r>
              <a:rPr lang="en-US" dirty="0"/>
              <a:t>Spam is also an extremely inexpensive method of marketing used by many legitimate organizations. For example, a company might send email to a broad cross section of potential customers to announce the release of a new product in an attempt to increase initial sales. However, spam is also used to deliver harmful worms and other malware.</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2391940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0000" lnSpcReduction="20000"/>
          </a:bodyPr>
          <a:lstStyle/>
          <a:p>
            <a:pPr marL="0" indent="0">
              <a:buNone/>
            </a:pPr>
            <a:r>
              <a:rPr lang="en-US" sz="4000" b="1" dirty="0">
                <a:solidFill>
                  <a:srgbClr val="FF0000"/>
                </a:solidFill>
              </a:rPr>
              <a:t>Spam</a:t>
            </a:r>
          </a:p>
          <a:p>
            <a:r>
              <a:rPr lang="en-US" dirty="0"/>
              <a:t>Many companies—including Google, Microsoft, and Yahoo offer free email services. Spammers often seek to use email accounts from such major, free, and reputable Web-based email service providers, as their spam can be sent at no charge and is less likely to be blocked. </a:t>
            </a:r>
          </a:p>
          <a:p>
            <a:r>
              <a:rPr lang="en-US" dirty="0"/>
              <a:t>Spammers can defeat the registration process of the free email services by launching a coordinated bot attack that can sign up for thousands of email accounts. These accounts are then used by the spammers to send thousands of untraceable email messages for free.</a:t>
            </a:r>
          </a:p>
          <a:p>
            <a:r>
              <a:rPr lang="en-US" dirty="0"/>
              <a:t>A partial solution to this problem is the use of CAPTCHA to ensure that only humans obtain free accounts. </a:t>
            </a:r>
          </a:p>
          <a:p>
            <a:r>
              <a:rPr lang="en-US" b="1" dirty="0">
                <a:solidFill>
                  <a:schemeClr val="accent1"/>
                </a:solidFill>
              </a:rPr>
              <a:t>CAPTCHA (Completely Automated Public Turing Test to Tell Computers and Humans Apart) </a:t>
            </a:r>
            <a:r>
              <a:rPr lang="en-US" dirty="0"/>
              <a:t>software generates and grades tests that humans can pass and all but the most sophisticated computer programs cannot.</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9794875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pPr marL="0" indent="0">
              <a:buNone/>
            </a:pPr>
            <a:r>
              <a:rPr lang="en-US" sz="3200" b="1" dirty="0">
                <a:solidFill>
                  <a:srgbClr val="FF0000"/>
                </a:solidFill>
              </a:rPr>
              <a:t>Distributed Denial-of-Service Attacks</a:t>
            </a:r>
          </a:p>
          <a:p>
            <a:r>
              <a:rPr lang="en-US" dirty="0"/>
              <a:t>A </a:t>
            </a:r>
            <a:r>
              <a:rPr lang="en-US" b="1" i="1" dirty="0">
                <a:solidFill>
                  <a:schemeClr val="accent1"/>
                </a:solidFill>
              </a:rPr>
              <a:t>distributed denial-of-service (DDoS) attack </a:t>
            </a:r>
            <a:r>
              <a:rPr lang="en-US" dirty="0"/>
              <a:t>is one in which a malicious hacker takes over computers via the Internet and causes them to flood a target site with demands for data and other small tasks. </a:t>
            </a:r>
          </a:p>
          <a:p>
            <a:r>
              <a:rPr lang="en-US" dirty="0"/>
              <a:t>A distributed denial of service attack does not involve infiltration of the targeted system. Instead, it keeps the target so busy responding to a stream of automated requests that legitimate users cannot get in</a:t>
            </a:r>
            <a:endParaRPr lang="en-US" sz="2000" b="1" dirty="0">
              <a:solidFill>
                <a:srgbClr val="FF0000"/>
              </a:solidFill>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32706522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lstStyle/>
          <a:p>
            <a:r>
              <a:rPr lang="en-US" b="1" dirty="0">
                <a:solidFill>
                  <a:srgbClr val="FF0000"/>
                </a:solidFill>
              </a:rPr>
              <a:t>Distributed Denial-of-Service Attacks</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pic>
        <p:nvPicPr>
          <p:cNvPr id="7" name="Picture 2"/>
          <p:cNvPicPr>
            <a:picLocks noChangeAspect="1" noChangeArrowheads="1"/>
          </p:cNvPicPr>
          <p:nvPr/>
        </p:nvPicPr>
        <p:blipFill>
          <a:blip r:embed="rId2" cstate="print"/>
          <a:stretch>
            <a:fillRect/>
          </a:stretch>
        </p:blipFill>
        <p:spPr bwMode="auto">
          <a:xfrm>
            <a:off x="159656" y="2342557"/>
            <a:ext cx="11991012" cy="4515443"/>
          </a:xfrm>
          <a:prstGeom prst="rect">
            <a:avLst/>
          </a:prstGeom>
          <a:noFill/>
          <a:ln w="9525">
            <a:noFill/>
            <a:miter lim="800000"/>
            <a:headEnd/>
            <a:tailEnd/>
          </a:ln>
        </p:spPr>
      </p:pic>
    </p:spTree>
    <p:extLst>
      <p:ext uri="{BB962C8B-B14F-4D97-AF65-F5344CB8AC3E}">
        <p14:creationId xmlns:p14="http://schemas.microsoft.com/office/powerpoint/2010/main" val="31840664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lstStyle/>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pic>
        <p:nvPicPr>
          <p:cNvPr id="7" name="What is a Botnet _ NordVP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3296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900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00000" mute="1">
                <p:cTn id="12" fill="hold" display="0">
                  <p:stCondLst>
                    <p:cond delay="indefinite"/>
                  </p:stCondLst>
                </p:cTn>
                <p:tgtEl>
                  <p:spTgt spid="7"/>
                </p:tgtEl>
              </p:cMediaNode>
            </p:vide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85000" lnSpcReduction="20000"/>
          </a:bodyPr>
          <a:lstStyle/>
          <a:p>
            <a:r>
              <a:rPr lang="en-US" dirty="0"/>
              <a:t>The term </a:t>
            </a:r>
            <a:r>
              <a:rPr lang="en-US" b="1" i="1" dirty="0">
                <a:solidFill>
                  <a:schemeClr val="accent1"/>
                </a:solidFill>
              </a:rPr>
              <a:t>botnet</a:t>
            </a:r>
            <a:r>
              <a:rPr lang="en-US" dirty="0"/>
              <a:t> is used to describe a large group of computers, which are controlled from one or more remote locations by hackers, without the knowledge or consent of their owners.</a:t>
            </a:r>
          </a:p>
          <a:p>
            <a:r>
              <a:rPr lang="en-US" dirty="0"/>
              <a:t>The collective processing capacity of some botnets exceeds that of the world’s most powerful supercomputers. </a:t>
            </a:r>
          </a:p>
          <a:p>
            <a:r>
              <a:rPr lang="en-US" dirty="0"/>
              <a:t>Based on a command by the attacker or at a preset time, the botnet computers (called zombies) go into action, each sending a simple request for access to the target site again and again dozens of times per second. </a:t>
            </a:r>
          </a:p>
          <a:p>
            <a:r>
              <a:rPr lang="en-US" dirty="0"/>
              <a:t>The target computers become so overwhelmed by requests for service that legitimate users are unable to get through to the target computer.</a:t>
            </a:r>
          </a:p>
          <a:p>
            <a:pPr marL="0" indent="0">
              <a:buNone/>
            </a:pPr>
            <a:endParaRPr lang="en-US" sz="2000" b="1" dirty="0">
              <a:solidFill>
                <a:srgbClr val="FF0000"/>
              </a:solidFill>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39153315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92500" lnSpcReduction="20000"/>
          </a:bodyPr>
          <a:lstStyle/>
          <a:p>
            <a:pPr marL="0" indent="0">
              <a:buNone/>
            </a:pPr>
            <a:r>
              <a:rPr lang="en-US" sz="3500" b="1" i="1" dirty="0">
                <a:solidFill>
                  <a:srgbClr val="FF0000"/>
                </a:solidFill>
              </a:rPr>
              <a:t>Phishing</a:t>
            </a:r>
            <a:endParaRPr lang="en-US" sz="3500" b="1" dirty="0">
              <a:solidFill>
                <a:srgbClr val="FF0000"/>
              </a:solidFill>
            </a:endParaRPr>
          </a:p>
          <a:p>
            <a:r>
              <a:rPr lang="en-US" b="1" i="1" dirty="0">
                <a:solidFill>
                  <a:schemeClr val="accent1"/>
                </a:solidFill>
              </a:rPr>
              <a:t>Phishing</a:t>
            </a:r>
            <a:r>
              <a:rPr lang="en-US" dirty="0"/>
              <a:t> is the act of fraudulently using email to try to get the recipient to reveal personal data.</a:t>
            </a:r>
          </a:p>
          <a:p>
            <a:r>
              <a:rPr lang="en-US" dirty="0"/>
              <a:t>In a phishing scam, con artists send legitimate-looking emails urging the recipient to take action to avoid a negative consequence or to receive a reward. </a:t>
            </a:r>
          </a:p>
          <a:p>
            <a:r>
              <a:rPr lang="en-US" dirty="0"/>
              <a:t>The requested action may involve clicking on a link to a Web site or opening an email attachment. These emails lead consumers to counterfeit Web sites designed to trick them into divulging personal data or to download malware onto their computers.</a:t>
            </a:r>
          </a:p>
          <a:p>
            <a:pPr marL="0" indent="0">
              <a:buNone/>
            </a:pPr>
            <a:endParaRPr lang="en-US" sz="2000" b="1" dirty="0">
              <a:solidFill>
                <a:srgbClr val="FF0000"/>
              </a:solidFill>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563108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0000" lnSpcReduction="20000"/>
          </a:bodyPr>
          <a:lstStyle/>
          <a:p>
            <a:pPr marL="0" indent="0">
              <a:buNone/>
            </a:pPr>
            <a:r>
              <a:rPr lang="en-US" sz="4000" b="1" i="1" dirty="0">
                <a:solidFill>
                  <a:srgbClr val="FF0000"/>
                </a:solidFill>
              </a:rPr>
              <a:t>Identity Theft</a:t>
            </a:r>
            <a:endParaRPr lang="en-US" sz="4000" b="1" dirty="0">
              <a:solidFill>
                <a:srgbClr val="FF0000"/>
              </a:solidFill>
            </a:endParaRPr>
          </a:p>
          <a:p>
            <a:r>
              <a:rPr lang="en-US" b="1" i="1" dirty="0">
                <a:solidFill>
                  <a:schemeClr val="accent1"/>
                </a:solidFill>
              </a:rPr>
              <a:t>Identity theft </a:t>
            </a:r>
            <a:r>
              <a:rPr lang="en-US" dirty="0"/>
              <a:t>is the theft of personal information, which is then used without the owner’s permission. </a:t>
            </a:r>
          </a:p>
          <a:p>
            <a:r>
              <a:rPr lang="en-US" dirty="0"/>
              <a:t>Often, stolen personal identification information, such as a person’s name, Social Security number, or credit card number, is used to commit fraud or other crimes. Thieves may use a consumer’s credit card number to charge items to that person’s account, use identification information to apply for a new credit card or a loan in a consumer’s name, or use a consumer’s name and Social Security number to receive government benefits. </a:t>
            </a:r>
          </a:p>
          <a:p>
            <a:r>
              <a:rPr lang="en-US" dirty="0"/>
              <a:t>Thieves also often sell personal identification information on the black market.</a:t>
            </a:r>
            <a:endParaRPr lang="en-US" baseline="30000" dirty="0"/>
          </a:p>
          <a:p>
            <a:r>
              <a:rPr lang="en-US" dirty="0"/>
              <a:t>A </a:t>
            </a:r>
            <a:r>
              <a:rPr lang="en-US" b="1" i="1" dirty="0">
                <a:solidFill>
                  <a:schemeClr val="accent1"/>
                </a:solidFill>
              </a:rPr>
              <a:t>data breach </a:t>
            </a:r>
            <a:r>
              <a:rPr lang="en-US" dirty="0"/>
              <a:t>is the unintended release of sensitive data or the access of sensitive data by unauthorized individuals, often resulting in identify theft.</a:t>
            </a:r>
            <a:endParaRPr lang="en-US" sz="2000" b="1" dirty="0">
              <a:solidFill>
                <a:srgbClr val="FF0000"/>
              </a:solidFill>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9969072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0000" lnSpcReduction="20000"/>
          </a:bodyPr>
          <a:lstStyle/>
          <a:p>
            <a:pPr marL="0" indent="0">
              <a:lnSpc>
                <a:spcPct val="120000"/>
              </a:lnSpc>
              <a:buNone/>
            </a:pPr>
            <a:r>
              <a:rPr lang="en-US" b="1" dirty="0">
                <a:solidFill>
                  <a:srgbClr val="FF0000"/>
                </a:solidFill>
              </a:rPr>
              <a:t>Cyberespionage</a:t>
            </a:r>
          </a:p>
          <a:p>
            <a:pPr>
              <a:lnSpc>
                <a:spcPct val="120000"/>
              </a:lnSpc>
            </a:pPr>
            <a:r>
              <a:rPr lang="en-US" b="1" i="1" dirty="0">
                <a:solidFill>
                  <a:schemeClr val="accent1"/>
                </a:solidFill>
              </a:rPr>
              <a:t>Cyberespionage</a:t>
            </a:r>
            <a:r>
              <a:rPr lang="en-US" dirty="0"/>
              <a:t> involves the deployment of malware that secretly steals data in the computer systems of organizations, such as government agencies, military contractors, political organizations, and manufacturing firms.</a:t>
            </a:r>
          </a:p>
          <a:p>
            <a:pPr>
              <a:lnSpc>
                <a:spcPct val="120000"/>
              </a:lnSpc>
            </a:pPr>
            <a:r>
              <a:rPr lang="en-US" dirty="0"/>
              <a:t>The type of data most frequently targeted includes data that can provide an unfair competitive advantage to the perpetrator. This data is typically not public knowledge and may even be protected via patent, copyright, or trade secret. High value data includes the following:</a:t>
            </a:r>
          </a:p>
          <a:p>
            <a:pPr marL="914400" lvl="0">
              <a:lnSpc>
                <a:spcPct val="120000"/>
              </a:lnSpc>
              <a:buFont typeface="Wingdings" panose="05000000000000000000" pitchFamily="2" charset="2"/>
              <a:buChar char="q"/>
            </a:pPr>
            <a:r>
              <a:rPr lang="en-US" dirty="0"/>
              <a:t>Sales, marketing, and new product development plans, schedules, and budgets</a:t>
            </a:r>
          </a:p>
          <a:p>
            <a:pPr marL="914400" lvl="0">
              <a:lnSpc>
                <a:spcPct val="120000"/>
              </a:lnSpc>
              <a:buFont typeface="Wingdings" panose="05000000000000000000" pitchFamily="2" charset="2"/>
              <a:buChar char="q"/>
            </a:pPr>
            <a:r>
              <a:rPr lang="en-US" dirty="0"/>
              <a:t>Details about product designs and innovative processes</a:t>
            </a:r>
          </a:p>
          <a:p>
            <a:pPr marL="914400" lvl="0">
              <a:lnSpc>
                <a:spcPct val="120000"/>
              </a:lnSpc>
              <a:buFont typeface="Wingdings" panose="05000000000000000000" pitchFamily="2" charset="2"/>
              <a:buChar char="q"/>
            </a:pPr>
            <a:r>
              <a:rPr lang="en-US" dirty="0"/>
              <a:t>Employee personal information</a:t>
            </a:r>
          </a:p>
          <a:p>
            <a:pPr marL="914400" lvl="0">
              <a:lnSpc>
                <a:spcPct val="120000"/>
              </a:lnSpc>
              <a:buFont typeface="Wingdings" panose="05000000000000000000" pitchFamily="2" charset="2"/>
              <a:buChar char="q"/>
            </a:pPr>
            <a:r>
              <a:rPr lang="en-US" dirty="0"/>
              <a:t>Customer and client data</a:t>
            </a:r>
          </a:p>
          <a:p>
            <a:pPr marL="914400" lvl="0">
              <a:lnSpc>
                <a:spcPct val="120000"/>
              </a:lnSpc>
              <a:buFont typeface="Wingdings" panose="05000000000000000000" pitchFamily="2" charset="2"/>
              <a:buChar char="q"/>
            </a:pPr>
            <a:r>
              <a:rPr lang="en-US" dirty="0"/>
              <a:t>Sensitive information about partners and partner agreements</a:t>
            </a:r>
          </a:p>
          <a:p>
            <a:pPr marL="0" indent="0">
              <a:buNone/>
            </a:pPr>
            <a:endParaRPr lang="en-US" sz="2000" b="1" dirty="0">
              <a:solidFill>
                <a:srgbClr val="FF0000"/>
              </a:solidFill>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41296820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Freeform 7"/>
          <p:cNvSpPr/>
          <p:nvPr/>
        </p:nvSpPr>
        <p:spPr>
          <a:xfrm>
            <a:off x="188913" y="1422400"/>
            <a:ext cx="2362835" cy="5029199"/>
          </a:xfrm>
          <a:custGeom>
            <a:avLst/>
            <a:gdLst>
              <a:gd name="connsiteX0" fmla="*/ 0 w 2362835"/>
              <a:gd name="connsiteY0" fmla="*/ 0 h 5029199"/>
              <a:gd name="connsiteX1" fmla="*/ 2362835 w 2362835"/>
              <a:gd name="connsiteY1" fmla="*/ 0 h 5029199"/>
              <a:gd name="connsiteX2" fmla="*/ 2362835 w 2362835"/>
              <a:gd name="connsiteY2" fmla="*/ 5029199 h 5029199"/>
              <a:gd name="connsiteX3" fmla="*/ 0 w 2362835"/>
              <a:gd name="connsiteY3" fmla="*/ 5029199 h 5029199"/>
              <a:gd name="connsiteX4" fmla="*/ 0 w 2362835"/>
              <a:gd name="connsiteY4" fmla="*/ 0 h 5029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5029199">
                <a:moveTo>
                  <a:pt x="0" y="0"/>
                </a:moveTo>
                <a:lnTo>
                  <a:pt x="2362835" y="0"/>
                </a:lnTo>
                <a:lnTo>
                  <a:pt x="2362835" y="5029199"/>
                </a:lnTo>
                <a:lnTo>
                  <a:pt x="0" y="50291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endParaRPr lang="en-US" sz="3400" b="0" i="0" kern="1200" dirty="0">
              <a:solidFill>
                <a:schemeClr val="tx1"/>
              </a:solidFill>
              <a:latin typeface="Times New Roman" panose="02020603050405020304" pitchFamily="18" charset="0"/>
              <a:cs typeface="Times New Roman" panose="02020603050405020304" pitchFamily="18" charset="0"/>
            </a:endParaRP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Lecture 10:</a:t>
            </a: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Cybercrime and Information System Security</a:t>
            </a:r>
            <a:endParaRPr lang="en-US" sz="3400" b="0" i="0" kern="1200" dirty="0">
              <a:latin typeface="Times New Roman" panose="02020603050405020304" pitchFamily="18" charset="0"/>
              <a:cs typeface="Times New Roman" panose="02020603050405020304" pitchFamily="18" charset="0"/>
            </a:endParaRPr>
          </a:p>
        </p:txBody>
      </p:sp>
      <p:sp>
        <p:nvSpPr>
          <p:cNvPr id="9" name="Freeform 8"/>
          <p:cNvSpPr/>
          <p:nvPr/>
        </p:nvSpPr>
        <p:spPr>
          <a:xfrm>
            <a:off x="2728960" y="1539289"/>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The Threat Landscape</a:t>
            </a:r>
          </a:p>
        </p:txBody>
      </p:sp>
      <p:sp>
        <p:nvSpPr>
          <p:cNvPr id="10" name="Freeform 9"/>
          <p:cNvSpPr/>
          <p:nvPr/>
        </p:nvSpPr>
        <p:spPr>
          <a:xfrm>
            <a:off x="5878618" y="1413559"/>
            <a:ext cx="4636982" cy="460385"/>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Why Computer Incidents Are So Prevalent</a:t>
            </a:r>
          </a:p>
        </p:txBody>
      </p:sp>
      <p:sp>
        <p:nvSpPr>
          <p:cNvPr id="11" name="Straight Connector 10"/>
          <p:cNvSpPr/>
          <p:nvPr/>
        </p:nvSpPr>
        <p:spPr>
          <a:xfrm>
            <a:off x="5703769" y="176099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11"/>
          <p:cNvSpPr/>
          <p:nvPr/>
        </p:nvSpPr>
        <p:spPr>
          <a:xfrm>
            <a:off x="5878619" y="1770925"/>
            <a:ext cx="2972446" cy="1168896"/>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Types of Exploits</a:t>
            </a:r>
          </a:p>
        </p:txBody>
      </p:sp>
      <p:sp>
        <p:nvSpPr>
          <p:cNvPr id="13" name="Freeform 12"/>
          <p:cNvSpPr/>
          <p:nvPr/>
        </p:nvSpPr>
        <p:spPr>
          <a:xfrm>
            <a:off x="10367951" y="1788091"/>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Ransomware</a:t>
            </a:r>
          </a:p>
        </p:txBody>
      </p:sp>
      <p:sp>
        <p:nvSpPr>
          <p:cNvPr id="14" name="Freeform 13"/>
          <p:cNvSpPr/>
          <p:nvPr/>
        </p:nvSpPr>
        <p:spPr>
          <a:xfrm>
            <a:off x="10365588" y="2031810"/>
            <a:ext cx="1645920" cy="274320"/>
          </a:xfrm>
          <a:custGeom>
            <a:avLst/>
            <a:gdLst>
              <a:gd name="connsiteX0" fmla="*/ 0 w 2972446"/>
              <a:gd name="connsiteY0" fmla="*/ 0 h 269189"/>
              <a:gd name="connsiteX1" fmla="*/ 2972446 w 2972446"/>
              <a:gd name="connsiteY1" fmla="*/ 0 h 269189"/>
              <a:gd name="connsiteX2" fmla="*/ 2972446 w 2972446"/>
              <a:gd name="connsiteY2" fmla="*/ 269189 h 269189"/>
              <a:gd name="connsiteX3" fmla="*/ 0 w 2972446"/>
              <a:gd name="connsiteY3" fmla="*/ 269189 h 269189"/>
              <a:gd name="connsiteX4" fmla="*/ 0 w 2972446"/>
              <a:gd name="connsiteY4" fmla="*/ 0 h 269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69189">
                <a:moveTo>
                  <a:pt x="0" y="0"/>
                </a:moveTo>
                <a:lnTo>
                  <a:pt x="2972446" y="0"/>
                </a:lnTo>
                <a:lnTo>
                  <a:pt x="2972446" y="269189"/>
                </a:lnTo>
                <a:lnTo>
                  <a:pt x="0" y="2691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Viruses</a:t>
            </a:r>
          </a:p>
        </p:txBody>
      </p:sp>
      <p:sp>
        <p:nvSpPr>
          <p:cNvPr id="15" name="Freeform 14"/>
          <p:cNvSpPr/>
          <p:nvPr/>
        </p:nvSpPr>
        <p:spPr>
          <a:xfrm>
            <a:off x="10365588" y="230100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Worms</a:t>
            </a:r>
          </a:p>
        </p:txBody>
      </p:sp>
      <p:sp>
        <p:nvSpPr>
          <p:cNvPr id="16" name="Freeform 15"/>
          <p:cNvSpPr/>
          <p:nvPr/>
        </p:nvSpPr>
        <p:spPr>
          <a:xfrm>
            <a:off x="10365588" y="258474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Trojan Horses</a:t>
            </a:r>
          </a:p>
        </p:txBody>
      </p:sp>
      <p:sp>
        <p:nvSpPr>
          <p:cNvPr id="17" name="Freeform 16"/>
          <p:cNvSpPr/>
          <p:nvPr/>
        </p:nvSpPr>
        <p:spPr>
          <a:xfrm>
            <a:off x="10365588" y="287992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Spam</a:t>
            </a:r>
          </a:p>
        </p:txBody>
      </p:sp>
      <p:sp>
        <p:nvSpPr>
          <p:cNvPr id="18" name="Freeform 17"/>
          <p:cNvSpPr/>
          <p:nvPr/>
        </p:nvSpPr>
        <p:spPr>
          <a:xfrm>
            <a:off x="10365588" y="31408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err="1">
                <a:latin typeface="Times New Roman" panose="02020603050405020304" pitchFamily="18" charset="0"/>
                <a:cs typeface="Times New Roman" panose="02020603050405020304" pitchFamily="18" charset="0"/>
              </a:rPr>
              <a:t>DDoS</a:t>
            </a:r>
            <a:r>
              <a:rPr lang="en-US" b="0" i="0" kern="1200" dirty="0">
                <a:latin typeface="Times New Roman" panose="02020603050405020304" pitchFamily="18" charset="0"/>
                <a:cs typeface="Times New Roman" panose="02020603050405020304" pitchFamily="18" charset="0"/>
              </a:rPr>
              <a:t> attack</a:t>
            </a:r>
          </a:p>
        </p:txBody>
      </p:sp>
      <p:sp>
        <p:nvSpPr>
          <p:cNvPr id="19" name="Freeform 18"/>
          <p:cNvSpPr/>
          <p:nvPr/>
        </p:nvSpPr>
        <p:spPr>
          <a:xfrm>
            <a:off x="10365588" y="340169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Phishing</a:t>
            </a:r>
          </a:p>
        </p:txBody>
      </p:sp>
      <p:sp>
        <p:nvSpPr>
          <p:cNvPr id="20" name="Freeform 19"/>
          <p:cNvSpPr/>
          <p:nvPr/>
        </p:nvSpPr>
        <p:spPr>
          <a:xfrm>
            <a:off x="10365588" y="36740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Identity Theft</a:t>
            </a:r>
          </a:p>
        </p:txBody>
      </p:sp>
      <p:sp>
        <p:nvSpPr>
          <p:cNvPr id="22" name="Straight Connector 21"/>
          <p:cNvSpPr/>
          <p:nvPr/>
        </p:nvSpPr>
        <p:spPr>
          <a:xfrm>
            <a:off x="2551748" y="4025671"/>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22"/>
          <p:cNvSpPr/>
          <p:nvPr/>
        </p:nvSpPr>
        <p:spPr>
          <a:xfrm>
            <a:off x="2728960" y="3993971"/>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Implementing Secure, Private, Reliable Computing</a:t>
            </a:r>
          </a:p>
        </p:txBody>
      </p:sp>
      <p:sp>
        <p:nvSpPr>
          <p:cNvPr id="24" name="Freeform 23"/>
          <p:cNvSpPr/>
          <p:nvPr/>
        </p:nvSpPr>
        <p:spPr>
          <a:xfrm>
            <a:off x="5878619" y="3993971"/>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Risk Assessment</a:t>
            </a:r>
          </a:p>
        </p:txBody>
      </p:sp>
      <p:sp>
        <p:nvSpPr>
          <p:cNvPr id="25" name="Straight Connector 24"/>
          <p:cNvSpPr/>
          <p:nvPr/>
        </p:nvSpPr>
        <p:spPr>
          <a:xfrm>
            <a:off x="5701407" y="432786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25"/>
          <p:cNvSpPr/>
          <p:nvPr/>
        </p:nvSpPr>
        <p:spPr>
          <a:xfrm>
            <a:off x="5878618" y="4327860"/>
            <a:ext cx="3425401"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Establishing a Security Policy</a:t>
            </a:r>
          </a:p>
        </p:txBody>
      </p:sp>
      <p:sp>
        <p:nvSpPr>
          <p:cNvPr id="27" name="Straight Connector 26"/>
          <p:cNvSpPr/>
          <p:nvPr/>
        </p:nvSpPr>
        <p:spPr>
          <a:xfrm>
            <a:off x="5701407" y="4661748"/>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27"/>
          <p:cNvSpPr/>
          <p:nvPr/>
        </p:nvSpPr>
        <p:spPr>
          <a:xfrm>
            <a:off x="5878619" y="4661748"/>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Educating Employees</a:t>
            </a:r>
          </a:p>
        </p:txBody>
      </p:sp>
      <p:sp>
        <p:nvSpPr>
          <p:cNvPr id="29" name="Straight Connector 28"/>
          <p:cNvSpPr/>
          <p:nvPr/>
        </p:nvSpPr>
        <p:spPr>
          <a:xfrm>
            <a:off x="5701407" y="4995637"/>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29"/>
          <p:cNvSpPr/>
          <p:nvPr/>
        </p:nvSpPr>
        <p:spPr>
          <a:xfrm>
            <a:off x="5878619" y="4995637"/>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Prevention</a:t>
            </a:r>
          </a:p>
        </p:txBody>
      </p:sp>
      <p:sp>
        <p:nvSpPr>
          <p:cNvPr id="31" name="Straight Connector 30"/>
          <p:cNvSpPr/>
          <p:nvPr/>
        </p:nvSpPr>
        <p:spPr>
          <a:xfrm>
            <a:off x="5701407" y="5329526"/>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31"/>
          <p:cNvSpPr/>
          <p:nvPr/>
        </p:nvSpPr>
        <p:spPr>
          <a:xfrm>
            <a:off x="5878619" y="5329526"/>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Detection</a:t>
            </a:r>
          </a:p>
        </p:txBody>
      </p:sp>
      <p:sp>
        <p:nvSpPr>
          <p:cNvPr id="33" name="Straight Connector 32"/>
          <p:cNvSpPr/>
          <p:nvPr/>
        </p:nvSpPr>
        <p:spPr>
          <a:xfrm>
            <a:off x="5701407" y="5663415"/>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33"/>
          <p:cNvSpPr/>
          <p:nvPr/>
        </p:nvSpPr>
        <p:spPr>
          <a:xfrm>
            <a:off x="5878619" y="5663415"/>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Response</a:t>
            </a:r>
          </a:p>
        </p:txBody>
      </p:sp>
      <p:sp>
        <p:nvSpPr>
          <p:cNvPr id="35" name="Straight Connector 34"/>
          <p:cNvSpPr/>
          <p:nvPr/>
        </p:nvSpPr>
        <p:spPr>
          <a:xfrm>
            <a:off x="5701407" y="5997304"/>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35"/>
          <p:cNvSpPr/>
          <p:nvPr/>
        </p:nvSpPr>
        <p:spPr>
          <a:xfrm>
            <a:off x="5878619" y="5997304"/>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Computer Forensics</a:t>
            </a:r>
            <a:endParaRPr lang="en-US" sz="2000" b="0" i="0" kern="1200" dirty="0">
              <a:latin typeface="Times New Roman" panose="02020603050405020304" pitchFamily="18" charset="0"/>
              <a:cs typeface="Times New Roman" panose="02020603050405020304" pitchFamily="18" charset="0"/>
            </a:endParaRPr>
          </a:p>
        </p:txBody>
      </p:sp>
      <p:sp>
        <p:nvSpPr>
          <p:cNvPr id="37" name="Straight Connector 36"/>
          <p:cNvSpPr/>
          <p:nvPr/>
        </p:nvSpPr>
        <p:spPr>
          <a:xfrm>
            <a:off x="2551748" y="63317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 name="Date Placeholder 3"/>
          <p:cNvSpPr>
            <a:spLocks noGrp="1"/>
          </p:cNvSpPr>
          <p:nvPr>
            <p:ph type="dt" sz="half" idx="10"/>
          </p:nvPr>
        </p:nvSpPr>
        <p:spPr/>
        <p:txBody>
          <a:bodyPr/>
          <a:lstStyle/>
          <a:p>
            <a:r>
              <a:rPr lang="en-US"/>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30750770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92500" lnSpcReduction="20000"/>
          </a:bodyPr>
          <a:lstStyle/>
          <a:p>
            <a:r>
              <a:rPr lang="en-US" dirty="0"/>
              <a:t>Organizations worldwide are increasingly demanding methods of computing that deliver secure, private, and reliable computing experiences based on sound business practices. </a:t>
            </a:r>
          </a:p>
          <a:p>
            <a:r>
              <a:rPr lang="en-US" dirty="0"/>
              <a:t>Software and hardware manufacturers, consultants, and system designers and developers all understand that this is a priority for their customers.</a:t>
            </a:r>
          </a:p>
          <a:p>
            <a:r>
              <a:rPr lang="en-US" dirty="0"/>
              <a:t>A strong security program begins by assessing threats to the organization’s computers and network, identifying actions that address the most serious vulnerabilities, and educating end users about the risks involved and the actions they must take to prevent a security incident. </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9073600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a:bodyPr>
          <a:lstStyle/>
          <a:p>
            <a:r>
              <a:rPr lang="en-US" dirty="0"/>
              <a:t>An organization’s IS security group must lead the effort to prevent security breaches by implementing security policies and procedures, as well as effectively employing available hardware and software tools. </a:t>
            </a:r>
          </a:p>
          <a:p>
            <a:r>
              <a:rPr lang="en-US" dirty="0"/>
              <a:t>However, no security system is perfect, so systems and procedures must be monitored to detect a possible intrusion. If an intrusion occurs, there must be a clear reaction plan that addresses notification, evidence protection, activity log maintenance, containment, eradication, and recovery.</a:t>
            </a:r>
          </a:p>
          <a:p>
            <a:pPr marL="0" indent="0">
              <a:buNone/>
            </a:pPr>
            <a:endParaRPr lang="en-US" sz="2000" b="1" dirty="0">
              <a:solidFill>
                <a:srgbClr val="FF0000"/>
              </a:solidFill>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9073600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92500"/>
          </a:bodyPr>
          <a:lstStyle/>
          <a:p>
            <a:pPr marL="0" indent="0">
              <a:buNone/>
            </a:pPr>
            <a:r>
              <a:rPr lang="en-US" b="1" dirty="0">
                <a:solidFill>
                  <a:srgbClr val="FF0000"/>
                </a:solidFill>
              </a:rPr>
              <a:t>Risk Assessment</a:t>
            </a:r>
          </a:p>
          <a:p>
            <a:r>
              <a:rPr lang="en-US" b="1" i="1" dirty="0">
                <a:solidFill>
                  <a:schemeClr val="accent1"/>
                </a:solidFill>
              </a:rPr>
              <a:t>Risk assessment </a:t>
            </a:r>
            <a:r>
              <a:rPr lang="en-US" dirty="0"/>
              <a:t>is the process of assessing security-related risks to an organization’s computers and networks from both internal and external threats.</a:t>
            </a:r>
          </a:p>
          <a:p>
            <a:r>
              <a:rPr lang="en-US" dirty="0"/>
              <a:t>Such threats can prevent an organization from meeting its key business objectives. </a:t>
            </a:r>
          </a:p>
          <a:p>
            <a:r>
              <a:rPr lang="en-US" dirty="0"/>
              <a:t>The goal of risk assessment is to identify which investments of time and resources will best protect the organization from its most likely and serious threats. </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28109117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92500" lnSpcReduction="20000"/>
          </a:bodyPr>
          <a:lstStyle/>
          <a:p>
            <a:pPr marL="0" indent="0">
              <a:buNone/>
            </a:pPr>
            <a:r>
              <a:rPr lang="en-US" b="1" i="1" dirty="0">
                <a:solidFill>
                  <a:srgbClr val="FF0000"/>
                </a:solidFill>
              </a:rPr>
              <a:t>Establishing a Security Policy</a:t>
            </a:r>
          </a:p>
          <a:p>
            <a:r>
              <a:rPr lang="en-US" dirty="0"/>
              <a:t>A </a:t>
            </a:r>
            <a:r>
              <a:rPr lang="en-US" b="1" i="1" dirty="0">
                <a:solidFill>
                  <a:schemeClr val="accent1"/>
                </a:solidFill>
              </a:rPr>
              <a:t>security policy </a:t>
            </a:r>
            <a:r>
              <a:rPr lang="en-US" dirty="0"/>
              <a:t>defines an organization’s security requirements, as well as the controls and sanctions needed to meet those requirements. </a:t>
            </a:r>
          </a:p>
          <a:p>
            <a:r>
              <a:rPr lang="en-US" dirty="0"/>
              <a:t>A good security policy delineates responsibilities and the behavior expected of members of the organization. </a:t>
            </a:r>
          </a:p>
          <a:p>
            <a:r>
              <a:rPr lang="en-US" dirty="0"/>
              <a:t>A security policy outlines </a:t>
            </a:r>
            <a:r>
              <a:rPr lang="en-US" i="1" dirty="0"/>
              <a:t>what </a:t>
            </a:r>
            <a:r>
              <a:rPr lang="en-US" dirty="0"/>
              <a:t>needs to be done but not </a:t>
            </a:r>
            <a:r>
              <a:rPr lang="en-US" i="1" dirty="0"/>
              <a:t>how </a:t>
            </a:r>
            <a:r>
              <a:rPr lang="en-US" dirty="0"/>
              <a:t>to do it. </a:t>
            </a:r>
          </a:p>
          <a:p>
            <a:r>
              <a:rPr lang="en-US" dirty="0"/>
              <a:t>The details of </a:t>
            </a:r>
            <a:r>
              <a:rPr lang="en-US" i="1" dirty="0"/>
              <a:t>how </a:t>
            </a:r>
            <a:r>
              <a:rPr lang="en-US" dirty="0"/>
              <a:t>to accomplish the goals of the policy are typically provided in separate documents and procedure guidelines.</a:t>
            </a:r>
          </a:p>
          <a:p>
            <a:pPr marL="0" indent="0">
              <a:buNone/>
            </a:pPr>
            <a:endParaRPr lang="en-US" sz="2000" b="1" dirty="0">
              <a:solidFill>
                <a:srgbClr val="FF0000"/>
              </a:solidFill>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0221230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85000" lnSpcReduction="20000"/>
          </a:bodyPr>
          <a:lstStyle/>
          <a:p>
            <a:pPr marL="0" indent="0">
              <a:buNone/>
            </a:pPr>
            <a:r>
              <a:rPr lang="en-US" b="1" i="1" dirty="0">
                <a:solidFill>
                  <a:srgbClr val="FF0000"/>
                </a:solidFill>
              </a:rPr>
              <a:t>Educating Employees and Contract Workers</a:t>
            </a:r>
          </a:p>
          <a:p>
            <a:r>
              <a:rPr lang="en-US" dirty="0"/>
              <a:t>Creating and enhancing user awareness of security policies is an ongoing security priority for companies. </a:t>
            </a:r>
          </a:p>
          <a:p>
            <a:r>
              <a:rPr lang="en-US" dirty="0"/>
              <a:t>Employees and contract workers must be educated about the importance of security so that they will be motivated to understand and follow security policies. </a:t>
            </a:r>
          </a:p>
          <a:p>
            <a:r>
              <a:rPr lang="en-US" dirty="0"/>
              <a:t>This can often be accomplished by discussing recent security incidents that affected the organization. </a:t>
            </a:r>
          </a:p>
          <a:p>
            <a:r>
              <a:rPr lang="en-US" dirty="0"/>
              <a:t>Users must understand that they are a key part of the security system and that they have certain responsibilities. </a:t>
            </a:r>
            <a:endParaRPr lang="en-US" sz="2000" b="1" dirty="0">
              <a:solidFill>
                <a:srgbClr val="FF0000"/>
              </a:solidFill>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1492606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a:bodyPr>
          <a:lstStyle/>
          <a:p>
            <a:r>
              <a:rPr lang="en-US" dirty="0"/>
              <a:t>For example, users must help protect an organization’s information systems and data by doing the following:</a:t>
            </a:r>
          </a:p>
          <a:p>
            <a:pPr lvl="1">
              <a:buFont typeface="Wingdings" panose="05000000000000000000" pitchFamily="2" charset="2"/>
              <a:buChar char="q"/>
            </a:pPr>
            <a:r>
              <a:rPr lang="en-US" dirty="0"/>
              <a:t>Guarding their passwords to protect against unauthorized access to their accounts.</a:t>
            </a:r>
            <a:endParaRPr lang="en-US" sz="3200" dirty="0"/>
          </a:p>
          <a:p>
            <a:pPr lvl="1">
              <a:buFont typeface="Wingdings" panose="05000000000000000000" pitchFamily="2" charset="2"/>
              <a:buChar char="q"/>
            </a:pPr>
            <a:r>
              <a:rPr lang="en-US" dirty="0"/>
              <a:t>Prohibiting others from using their passwords.</a:t>
            </a:r>
            <a:endParaRPr lang="en-US" sz="3200" dirty="0"/>
          </a:p>
          <a:p>
            <a:pPr lvl="1">
              <a:buFont typeface="Wingdings" panose="05000000000000000000" pitchFamily="2" charset="2"/>
              <a:buChar char="q"/>
            </a:pPr>
            <a:r>
              <a:rPr lang="en-US" dirty="0"/>
              <a:t>Applying strict access controls (file and directory permissions) to protect data from disclosure or destruction.</a:t>
            </a:r>
            <a:endParaRPr lang="en-US" sz="3200" dirty="0"/>
          </a:p>
          <a:p>
            <a:pPr lvl="1">
              <a:buFont typeface="Wingdings" panose="05000000000000000000" pitchFamily="2" charset="2"/>
              <a:buChar char="q"/>
            </a:pPr>
            <a:r>
              <a:rPr lang="en-US" dirty="0"/>
              <a:t>Reporting all unusual activity to the organization’s IT security group.</a:t>
            </a:r>
            <a:endParaRPr lang="en-US" sz="3200" dirty="0"/>
          </a:p>
          <a:p>
            <a:pPr marL="0" indent="0">
              <a:buNone/>
            </a:pPr>
            <a:endParaRPr lang="en-US" sz="2000" b="1" dirty="0">
              <a:solidFill>
                <a:srgbClr val="FF0000"/>
              </a:solidFill>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8091466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Autofit/>
          </a:bodyPr>
          <a:lstStyle/>
          <a:p>
            <a:pPr marL="0" indent="0">
              <a:buNone/>
            </a:pPr>
            <a:r>
              <a:rPr lang="en-US" sz="2000" b="1" dirty="0"/>
              <a:t>Simple self-assessment security test that employees should be asked to complete.</a:t>
            </a:r>
          </a:p>
          <a:p>
            <a:pPr marL="583565" marR="0">
              <a:spcBef>
                <a:spcPts val="650"/>
              </a:spcBef>
              <a:spcAft>
                <a:spcPts val="0"/>
              </a:spcAft>
            </a:pPr>
            <a:r>
              <a:rPr lang="en-US" sz="2000" dirty="0">
                <a:latin typeface="Times New Roman" panose="02020603050405020304" pitchFamily="18" charset="0"/>
                <a:ea typeface="Times New Roman" panose="02020603050405020304" pitchFamily="18" charset="0"/>
              </a:rPr>
              <a:t>Do</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have</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the</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most</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current</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version</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operating</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system</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installed?</a:t>
            </a:r>
          </a:p>
          <a:p>
            <a:pPr marL="583565" marR="0">
              <a:spcBef>
                <a:spcPts val="435"/>
              </a:spcBef>
              <a:spcAft>
                <a:spcPts val="0"/>
              </a:spcAft>
            </a:pPr>
            <a:r>
              <a:rPr lang="en-US" sz="2000" dirty="0">
                <a:latin typeface="Times New Roman" panose="02020603050405020304" pitchFamily="18" charset="0"/>
                <a:ea typeface="Times New Roman" panose="02020603050405020304" pitchFamily="18" charset="0"/>
              </a:rPr>
              <a:t>Do</a:t>
            </a:r>
            <a:r>
              <a:rPr lang="en-US" sz="2000" spc="1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have</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the</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most</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current</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version</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firewall,</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antivirus,</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malware</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software</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installed?</a:t>
            </a:r>
          </a:p>
          <a:p>
            <a:pPr marL="583565" marR="0">
              <a:spcBef>
                <a:spcPts val="430"/>
              </a:spcBef>
              <a:spcAft>
                <a:spcPts val="0"/>
              </a:spcAft>
            </a:pPr>
            <a:r>
              <a:rPr lang="en-US" sz="2000" dirty="0">
                <a:latin typeface="Times New Roman" panose="02020603050405020304" pitchFamily="18" charset="0"/>
                <a:ea typeface="Times New Roman" panose="02020603050405020304" pitchFamily="18" charset="0"/>
              </a:rPr>
              <a:t>Do</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install</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updates</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to</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all</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software</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when</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receive</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notice</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that</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new</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update</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is</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available?</a:t>
            </a:r>
          </a:p>
          <a:p>
            <a:pPr marL="583565" marR="1057910">
              <a:spcBef>
                <a:spcPts val="395"/>
              </a:spcBef>
              <a:spcAft>
                <a:spcPts val="0"/>
              </a:spcAft>
            </a:pPr>
            <a:r>
              <a:rPr lang="en-US" sz="2000" dirty="0">
                <a:latin typeface="Times New Roman" panose="02020603050405020304" pitchFamily="18" charset="0"/>
                <a:ea typeface="Times New Roman" panose="02020603050405020304" pitchFamily="18" charset="0"/>
              </a:rPr>
              <a:t>Do</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use</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different,</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strong</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passwords</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for</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each</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accounts</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applications</a:t>
            </a:r>
            <a:r>
              <a:rPr lang="en-US" sz="2000" dirty="0">
                <a:latin typeface="Lucida Sans Unicode" panose="020B0602030504020204" pitchFamily="34"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a</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minimum</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10</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characters</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with</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a:t>
            </a:r>
            <a:r>
              <a:rPr lang="en-US" sz="2000" spc="-2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mix</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capital</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lower</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case</a:t>
            </a:r>
            <a:r>
              <a:rPr lang="en-US" sz="2000" spc="5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letters,</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numbers,</a:t>
            </a:r>
            <a:r>
              <a:rPr lang="en-US" sz="2000" spc="5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special</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characters?</a:t>
            </a:r>
          </a:p>
          <a:p>
            <a:pPr marL="583565" marR="1057910">
              <a:spcBef>
                <a:spcPts val="395"/>
              </a:spcBef>
            </a:pPr>
            <a:r>
              <a:rPr lang="en-US" sz="2000" dirty="0">
                <a:latin typeface="Times New Roman" panose="02020603050405020304" pitchFamily="18" charset="0"/>
                <a:ea typeface="Times New Roman" panose="02020603050405020304" pitchFamily="18" charset="0"/>
              </a:rPr>
              <a:t>Are</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familiar</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with</a:t>
            </a:r>
            <a:r>
              <a:rPr lang="en-US" sz="2000" spc="1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do</a:t>
            </a:r>
            <a:r>
              <a:rPr lang="en-US" sz="2000" spc="1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1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follow</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organization</a:t>
            </a:r>
            <a:r>
              <a:rPr lang="en-US" sz="2000" dirty="0">
                <a:latin typeface="Lucida Sans Unicode" panose="020B0602030504020204" pitchFamily="34"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s</a:t>
            </a:r>
            <a:r>
              <a:rPr lang="en-US" sz="2000" spc="1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policies</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regard</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to</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accessing</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corporate</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Web</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sites</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2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applications</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from</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7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home</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or</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remote</a:t>
            </a:r>
            <a:r>
              <a:rPr lang="en-US" sz="2000" spc="6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locations</a:t>
            </a:r>
            <a:r>
              <a:rPr lang="en-US" sz="2000" spc="8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(typically</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involves</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use</a:t>
            </a:r>
            <a:r>
              <a:rPr lang="en-US" sz="2000" spc="7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VPN)?</a:t>
            </a:r>
            <a:endParaRPr lang="en-US" sz="3200" dirty="0">
              <a:latin typeface="Times New Roman" panose="02020603050405020304" pitchFamily="18" charset="0"/>
              <a:ea typeface="Times New Roman" panose="02020603050405020304" pitchFamily="18" charset="0"/>
            </a:endParaRPr>
          </a:p>
          <a:p>
            <a:pPr marL="583565" marR="1057910">
              <a:spcBef>
                <a:spcPts val="395"/>
              </a:spcBef>
              <a:spcAft>
                <a:spcPts val="0"/>
              </a:spcAft>
            </a:pPr>
            <a:endParaRPr lang="en-US" sz="2000" dirty="0">
              <a:latin typeface="Times New Roman" panose="02020603050405020304" pitchFamily="18" charset="0"/>
              <a:ea typeface="Times New Roman" panose="02020603050405020304" pitchFamily="18" charset="0"/>
            </a:endParaRPr>
          </a:p>
          <a:p>
            <a:pPr marL="583565" marR="0">
              <a:spcBef>
                <a:spcPts val="435"/>
              </a:spcBef>
              <a:spcAft>
                <a:spcPts val="0"/>
              </a:spcAft>
            </a:pPr>
            <a:endParaRPr lang="en-US" sz="2000" dirty="0">
              <a:latin typeface="Times New Roman" panose="02020603050405020304" pitchFamily="18" charset="0"/>
              <a:ea typeface="Times New Roman" panose="02020603050405020304" pitchFamily="18" charset="0"/>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5487622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fontScale="92500"/>
          </a:bodyPr>
          <a:lstStyle/>
          <a:p>
            <a:pPr marL="583565" marR="1057910">
              <a:spcBef>
                <a:spcPts val="455"/>
              </a:spcBef>
              <a:spcAft>
                <a:spcPts val="0"/>
              </a:spcAft>
            </a:pPr>
            <a:r>
              <a:rPr lang="en-US" sz="2400" dirty="0">
                <a:latin typeface="Times New Roman" panose="02020603050405020304" pitchFamily="18" charset="0"/>
                <a:ea typeface="Times New Roman" panose="02020603050405020304" pitchFamily="18" charset="0"/>
              </a:rPr>
              <a:t>Have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set</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the</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encryption</a:t>
            </a:r>
            <a:r>
              <a:rPr lang="en-US" sz="2400" spc="6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method</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to</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WPA2</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changed</a:t>
            </a:r>
            <a:r>
              <a:rPr lang="en-US" sz="2400" spc="5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the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default</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name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password</a:t>
            </a:r>
            <a:r>
              <a:rPr lang="en-US" sz="2400" spc="5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on</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home</a:t>
            </a:r>
            <a:r>
              <a:rPr lang="en-US" sz="2400" spc="5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wireless</a:t>
            </a:r>
            <a:r>
              <a:rPr lang="en-US" sz="2400" spc="-2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router?</a:t>
            </a:r>
          </a:p>
          <a:p>
            <a:pPr marL="583565" marR="909955">
              <a:spcBef>
                <a:spcPts val="370"/>
              </a:spcBef>
              <a:spcAft>
                <a:spcPts val="0"/>
              </a:spcAft>
            </a:pPr>
            <a:r>
              <a:rPr lang="en-US" sz="2400" dirty="0">
                <a:latin typeface="Times New Roman" panose="02020603050405020304" pitchFamily="18" charset="0"/>
                <a:ea typeface="Times New Roman" panose="02020603050405020304" pitchFamily="18" charset="0"/>
              </a:rPr>
              <a:t>When</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using</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free,</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public</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wireless</a:t>
            </a:r>
            <a:r>
              <a:rPr lang="en-US" sz="2400" spc="4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network,</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do</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avoid</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checking</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4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email</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accessing</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Web</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sites</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requiring</a:t>
            </a:r>
            <a:r>
              <a:rPr lang="en-US" sz="2400" spc="4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username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password?</a:t>
            </a:r>
          </a:p>
          <a:p>
            <a:pPr marL="583565" marR="909955">
              <a:spcBef>
                <a:spcPts val="370"/>
              </a:spcBef>
              <a:spcAft>
                <a:spcPts val="0"/>
              </a:spcAft>
            </a:pPr>
            <a:r>
              <a:rPr lang="en-US" sz="2400" dirty="0">
                <a:latin typeface="Times New Roman" panose="02020603050405020304" pitchFamily="18" charset="0"/>
                <a:ea typeface="Times New Roman" panose="02020603050405020304" pitchFamily="18" charset="0"/>
              </a:rPr>
              <a:t>Do you refrain from clicking on a URL in an email from someone you do not know? </a:t>
            </a:r>
          </a:p>
          <a:p>
            <a:pPr marL="583565" marR="909955">
              <a:spcBef>
                <a:spcPts val="370"/>
              </a:spcBef>
              <a:spcAft>
                <a:spcPts val="0"/>
              </a:spcAft>
            </a:pPr>
            <a:r>
              <a:rPr lang="en-US" sz="2400" dirty="0">
                <a:latin typeface="Times New Roman" panose="02020603050405020304" pitchFamily="18" charset="0"/>
                <a:ea typeface="Times New Roman" panose="02020603050405020304" pitchFamily="18" charset="0"/>
              </a:rPr>
              <a:t>Do you back up critical files to a separate device at least once a week?</a:t>
            </a:r>
          </a:p>
          <a:p>
            <a:pPr marL="583565" marR="909955">
              <a:spcBef>
                <a:spcPts val="0"/>
              </a:spcBef>
              <a:spcAft>
                <a:spcPts val="0"/>
              </a:spcAft>
            </a:pPr>
            <a:r>
              <a:rPr lang="en-US" sz="2400" dirty="0">
                <a:latin typeface="Times New Roman" panose="02020603050405020304" pitchFamily="18" charset="0"/>
                <a:ea typeface="Times New Roman" panose="02020603050405020304" pitchFamily="18" charset="0"/>
              </a:rPr>
              <a:t>Are</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familiar</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with</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do</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follow</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organization</a:t>
            </a:r>
            <a:r>
              <a:rPr lang="en-US" sz="2400" dirty="0">
                <a:latin typeface="Lucida Sans Unicode" panose="020B0602030504020204" pitchFamily="34" charset="0"/>
                <a:ea typeface="Times New Roman" panose="02020603050405020304" pitchFamily="18" charset="0"/>
                <a:cs typeface="Times New Roman" panose="02020603050405020304" pitchFamily="18" charset="0"/>
              </a:rPr>
              <a:t>’</a:t>
            </a:r>
            <a:r>
              <a:rPr lang="en-US" sz="2400" dirty="0">
                <a:latin typeface="Times New Roman" panose="02020603050405020304" pitchFamily="18" charset="0"/>
                <a:ea typeface="Times New Roman" panose="02020603050405020304" pitchFamily="18" charset="0"/>
              </a:rPr>
              <a:t>s</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policies</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in</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regard</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to</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storing</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personal</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confidential</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data</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on</a:t>
            </a:r>
            <a:r>
              <a:rPr lang="en-US" sz="2400" spc="-2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device?</a:t>
            </a:r>
          </a:p>
          <a:p>
            <a:pPr marL="583565" marR="1057910">
              <a:spcBef>
                <a:spcPts val="455"/>
              </a:spcBef>
              <a:spcAft>
                <a:spcPts val="0"/>
              </a:spcAft>
            </a:pPr>
            <a:endParaRPr lang="en-US" sz="2400" dirty="0">
              <a:latin typeface="Times New Roman" panose="02020603050405020304" pitchFamily="18" charset="0"/>
              <a:ea typeface="Times New Roman" panose="02020603050405020304" pitchFamily="18" charset="0"/>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5487622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698515" cy="4784277"/>
          </a:xfrm>
        </p:spPr>
        <p:txBody>
          <a:bodyPr>
            <a:noAutofit/>
          </a:bodyPr>
          <a:lstStyle/>
          <a:p>
            <a:pPr>
              <a:lnSpc>
                <a:spcPct val="170000"/>
              </a:lnSpc>
              <a:tabLst>
                <a:tab pos="11544300" algn="l"/>
              </a:tabLst>
            </a:pPr>
            <a:r>
              <a:rPr lang="en-US" sz="2400" dirty="0">
                <a:latin typeface="Times New Roman" panose="02020603050405020304" pitchFamily="18" charset="0"/>
                <a:ea typeface="Times New Roman" panose="02020603050405020304" pitchFamily="18" charset="0"/>
              </a:rPr>
              <a:t>Does your device have a security passcode that must be entered before it accepts further input? </a:t>
            </a:r>
          </a:p>
          <a:p>
            <a:pPr>
              <a:lnSpc>
                <a:spcPct val="170000"/>
              </a:lnSpc>
              <a:tabLst>
                <a:tab pos="11544300" algn="l"/>
              </a:tabLst>
            </a:pPr>
            <a:r>
              <a:rPr lang="en-US" sz="2400" dirty="0">
                <a:latin typeface="Times New Roman" panose="02020603050405020304" pitchFamily="18" charset="0"/>
                <a:ea typeface="Times New Roman" panose="02020603050405020304" pitchFamily="18" charset="0"/>
              </a:rPr>
              <a:t>Have you installed Locate My Device or similar software in case your device is lost or stolen?</a:t>
            </a:r>
          </a:p>
          <a:p>
            <a:pPr>
              <a:lnSpc>
                <a:spcPct val="170000"/>
              </a:lnSpc>
              <a:tabLst>
                <a:tab pos="11544300" algn="l"/>
              </a:tabLst>
            </a:pPr>
            <a:r>
              <a:rPr lang="en-US" sz="2400" dirty="0">
                <a:latin typeface="Times New Roman" panose="02020603050405020304" pitchFamily="18" charset="0"/>
                <a:ea typeface="Times New Roman" panose="02020603050405020304" pitchFamily="18" charset="0"/>
              </a:rPr>
              <a:t>Do you make sure not to leave your device unattended in a public place where it can be easily stolen?</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487622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a:bodyPr>
          <a:lstStyle/>
          <a:p>
            <a:pPr marL="0" indent="0">
              <a:buNone/>
            </a:pPr>
            <a:r>
              <a:rPr lang="en-US" b="1" dirty="0">
                <a:solidFill>
                  <a:srgbClr val="FF0000"/>
                </a:solidFill>
              </a:rPr>
              <a:t>Prevention</a:t>
            </a:r>
          </a:p>
          <a:p>
            <a:r>
              <a:rPr lang="en-US" dirty="0"/>
              <a:t>No organization can ever be completely secure from attack. </a:t>
            </a:r>
          </a:p>
          <a:p>
            <a:r>
              <a:rPr lang="en-US" dirty="0"/>
              <a:t>The key is to implement a layered security solution to make computer break-ins so difficult that an attacker eventually gives up. </a:t>
            </a:r>
          </a:p>
          <a:p>
            <a:r>
              <a:rPr lang="en-US" dirty="0"/>
              <a:t>In a layered solution, if an attacker breaks through one layer of security, another layer must then be overcome.</a:t>
            </a:r>
          </a:p>
          <a:p>
            <a:pPr marL="0" indent="0">
              <a:lnSpc>
                <a:spcPct val="170000"/>
              </a:lnSpc>
              <a:buNone/>
            </a:pPr>
            <a:endParaRPr lang="en-US" sz="2000" b="1" dirty="0">
              <a:solidFill>
                <a:srgbClr val="FF0000"/>
              </a:solidFill>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344026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lnSpcReduction="10000"/>
          </a:bodyPr>
          <a:lstStyle/>
          <a:p>
            <a:pPr marL="0" indent="0">
              <a:buNone/>
            </a:pPr>
            <a:r>
              <a:rPr lang="en-US" b="1" dirty="0">
                <a:solidFill>
                  <a:srgbClr val="FF0000"/>
                </a:solidFill>
              </a:rPr>
              <a:t>Detection</a:t>
            </a:r>
          </a:p>
          <a:p>
            <a:r>
              <a:rPr lang="en-US" dirty="0"/>
              <a:t>Even when preventive measures are implemented, no organization is completely secure from a determined attack.</a:t>
            </a:r>
          </a:p>
          <a:p>
            <a:r>
              <a:rPr lang="en-US" dirty="0"/>
              <a:t>Thus, organizations should implement detection systems to catch intruders in the act. </a:t>
            </a:r>
          </a:p>
          <a:p>
            <a:r>
              <a:rPr lang="en-US" dirty="0"/>
              <a:t>Organizations often employ an intrusion detection system to minimize the impact of intruders.</a:t>
            </a:r>
          </a:p>
          <a:p>
            <a:pPr marL="0" indent="0">
              <a:lnSpc>
                <a:spcPct val="170000"/>
              </a:lnSpc>
              <a:buNone/>
            </a:pPr>
            <a:endParaRPr lang="en-US" sz="2000" b="1" dirty="0">
              <a:solidFill>
                <a:srgbClr val="FF0000"/>
              </a:solidFill>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765630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fontScale="85000" lnSpcReduction="20000"/>
          </a:bodyPr>
          <a:lstStyle/>
          <a:p>
            <a:pPr marL="0" indent="0">
              <a:buNone/>
            </a:pPr>
            <a:r>
              <a:rPr lang="en-US" b="1" dirty="0">
                <a:solidFill>
                  <a:srgbClr val="FF0000"/>
                </a:solidFill>
              </a:rPr>
              <a:t>Response</a:t>
            </a:r>
          </a:p>
          <a:p>
            <a:r>
              <a:rPr lang="en-US" dirty="0"/>
              <a:t>An organization should be prepared for the worst. A response plan should be developed well in advance of any incident and be approved by both the organization’s legal department and senior management. A well-developed response plan helps keep an incident under technical control.</a:t>
            </a:r>
          </a:p>
          <a:p>
            <a:r>
              <a:rPr lang="en-US" dirty="0"/>
              <a:t>In a security incident, the primary goal must be to regain control and limit damage, not to attempt to monitor or catch an intruder. Sometimes system administrators take the discovery of an intruder as a personal challenge and lose valuable time that should be used to restore data and information systems to normal.</a:t>
            </a:r>
          </a:p>
          <a:p>
            <a:pPr marL="0" indent="0">
              <a:lnSpc>
                <a:spcPct val="170000"/>
              </a:lnSpc>
              <a:buNone/>
            </a:pPr>
            <a:endParaRPr lang="en-US" sz="2000" b="1" dirty="0">
              <a:solidFill>
                <a:srgbClr val="FF0000"/>
              </a:solidFill>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1297676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fontScale="77500" lnSpcReduction="20000"/>
          </a:bodyPr>
          <a:lstStyle/>
          <a:p>
            <a:pPr marL="0" indent="0">
              <a:buNone/>
            </a:pPr>
            <a:r>
              <a:rPr lang="en-US" b="1" dirty="0">
                <a:solidFill>
                  <a:srgbClr val="FF0000"/>
                </a:solidFill>
              </a:rPr>
              <a:t>Computer Forensics</a:t>
            </a:r>
          </a:p>
          <a:p>
            <a:r>
              <a:rPr lang="en-US" b="1" i="1" dirty="0">
                <a:solidFill>
                  <a:schemeClr val="accent1"/>
                </a:solidFill>
              </a:rPr>
              <a:t>Computer forensics </a:t>
            </a:r>
            <a:r>
              <a:rPr lang="en-US" dirty="0"/>
              <a:t>is a discipline that combines elements of law and computer science to identify, collect, examine, and preserve data from computer systems, networks, and storage devices in a manner that preserves the integrity of the data gathered so that it is admissible as evidence in a court of law. </a:t>
            </a:r>
          </a:p>
          <a:p>
            <a:r>
              <a:rPr lang="en-US" dirty="0"/>
              <a:t>A computer forensics investigation may be opened in response to a criminal investigation or civil litigation. It may also be launched for a variety of other reasons, for example, to retrace steps taken when data has been lost, assess damage following a computer incident, investigate the unauthorized disclosure of personal or corporate confidential data, or to confirm or evaluate the impact of industrial espionage.</a:t>
            </a:r>
          </a:p>
          <a:p>
            <a:pPr marL="0" indent="0">
              <a:lnSpc>
                <a:spcPct val="170000"/>
              </a:lnSpc>
              <a:buNone/>
            </a:pPr>
            <a:endParaRPr lang="en-US" sz="2000" b="1" dirty="0">
              <a:solidFill>
                <a:srgbClr val="FF0000"/>
              </a:solidFill>
            </a:endParaRP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24617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pic>
        <p:nvPicPr>
          <p:cNvPr id="7" name="Online safety for grown up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787771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102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mute="1">
                <p:cTn id="12" fill="hold" display="0">
                  <p:stCondLst>
                    <p:cond delay="indefinite"/>
                  </p:stCondLst>
                </p:cTn>
                <p:tgtEl>
                  <p:spTgt spid="7"/>
                </p:tgtEl>
              </p:cMediaNode>
            </p:video>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r>
              <a:rPr lang="en-US" dirty="0"/>
              <a:t>Computer crime is a serious and rapidly growing area of concern requiring management attention.</a:t>
            </a:r>
          </a:p>
          <a:p>
            <a:r>
              <a:rPr lang="en-US" dirty="0"/>
              <a:t>The number of cybercrimes being committed against individuals, organizations, and governments continues to increase, and the destructive impact of these crimes is also intensifying.</a:t>
            </a:r>
          </a:p>
          <a:p>
            <a:r>
              <a:rPr lang="en-US" dirty="0"/>
              <a:t>The security of data and information systems used in business is of the utmost importance, but it must be balanced against other business needs.</a:t>
            </a:r>
          </a:p>
          <a:p>
            <a:r>
              <a:rPr lang="en-US" dirty="0"/>
              <a:t>Increasing computing complexity, higher computer user expectations, expanding and changing systems, an increase in the prevalence of bring your own device (BYOD) policies, a growing reliance on software with known vulnerabilities, and the increasing sophistication of those who would do harm have caused a dramatic increase in the number, variety, and severity of security incidents.</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5601043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r>
              <a:rPr lang="en-US" dirty="0"/>
              <a:t>Many different types of people launch computer attacks, including the hacker, cracker, malicious insider, industrial spy, cybercriminal, hacktivist, and cyberterrorist. Each type has a different motivation.</a:t>
            </a:r>
          </a:p>
          <a:p>
            <a:r>
              <a:rPr lang="en-US" dirty="0"/>
              <a:t>Ransomware, viruses, worms, Trojan horses, spam, distributed denial-of-service attacks, phishing, identity theft, and cyberespionage, are among the most common computer exploits.</a:t>
            </a:r>
          </a:p>
          <a:p>
            <a:r>
              <a:rPr lang="en-US" dirty="0"/>
              <a:t>Organizations must take strong measures to ensure secure, private, and reliable computing experiences for their employees, customers, and business partners.</a:t>
            </a:r>
          </a:p>
          <a:p>
            <a:r>
              <a:rPr lang="en-US" dirty="0"/>
              <a:t>A strong security program begins by assessing threats to the organization’s computers and network, identifying actions that address the most serious vulnerabilities, and educating users about the risks involved and the actions they must take to prevent a security incident.</a:t>
            </a:r>
          </a:p>
          <a:p>
            <a:endParaRPr lang="en-US" dirty="0"/>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22941287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lnSpcReduction="10000"/>
          </a:bodyPr>
          <a:lstStyle/>
          <a:p>
            <a:r>
              <a:rPr lang="en-US" dirty="0"/>
              <a:t>The IS security group must lead the effort to implement security policies and procedures, as well as effectively employing available hardware and software tools to help prevent security breaches.</a:t>
            </a:r>
          </a:p>
          <a:p>
            <a:r>
              <a:rPr lang="en-US" dirty="0"/>
              <a:t>Risk assessment is the process of assessing security related risks to an organization’s computers and networks from both internal and external threats.</a:t>
            </a:r>
          </a:p>
          <a:p>
            <a:r>
              <a:rPr lang="en-US" dirty="0"/>
              <a:t>No organization can ever be completely secure from attack. The key to prevention of a computer security incident is to implement a layered security solution to make computer break ins so difficult that an attacker eventually gives up. </a:t>
            </a:r>
          </a:p>
        </p:txBody>
      </p:sp>
      <p:sp>
        <p:nvSpPr>
          <p:cNvPr id="4" name="Date Placeholder 3"/>
          <p:cNvSpPr>
            <a:spLocks noGrp="1"/>
          </p:cNvSpPr>
          <p:nvPr>
            <p:ph type="dt" sz="half" idx="10"/>
          </p:nvPr>
        </p:nvSpPr>
        <p:spPr/>
        <p:txBody>
          <a:bodyPr/>
          <a:lstStyle/>
          <a:p>
            <a:r>
              <a:rPr lang="en-US" dirty="0"/>
              <a:t>Lecture 10 Cybercrime and Information System Security</a:t>
            </a:r>
          </a:p>
        </p:txBody>
      </p:sp>
      <p:sp>
        <p:nvSpPr>
          <p:cNvPr id="5" name="Footer Placeholder 4"/>
          <p:cNvSpPr>
            <a:spLocks noGrp="1"/>
          </p:cNvSpPr>
          <p:nvPr>
            <p:ph type="ftr" sz="quarter" idx="11"/>
          </p:nvPr>
        </p:nvSpPr>
        <p:spPr/>
        <p:txBody>
          <a:bodyPr/>
          <a:lstStyle/>
          <a:p>
            <a:r>
              <a:rPr lang="en-US" dirty="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7279597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85000" lnSpcReduction="10000"/>
          </a:bodyPr>
          <a:lstStyle/>
          <a:p>
            <a:r>
              <a:rPr lang="en-US" dirty="0"/>
              <a:t>No security system is perfect, so systems and procedures must be monitored to detect a possible intrusion.</a:t>
            </a:r>
          </a:p>
          <a:p>
            <a:r>
              <a:rPr lang="en-US" dirty="0"/>
              <a:t>If an intrusion occurs, there must be a clear reaction plan that addresses notification, evidence protection, activity log maintenance, containment, eradication, and follow-up.</a:t>
            </a:r>
          </a:p>
          <a:p>
            <a:r>
              <a:rPr lang="en-US" dirty="0"/>
              <a:t>Organizations must be knowledgeable of and have access to trained experts in computer forensics to identify, collect, examine, and preserve data from computer systems, networks, and storage devices in a manner that preserves the integrity of the data gathered so that it is admissible as evidence in a court of law.</a:t>
            </a:r>
          </a:p>
          <a:p>
            <a:endParaRPr lang="en-US" dirty="0"/>
          </a:p>
          <a:p>
            <a:endParaRPr lang="en-US" dirty="0"/>
          </a:p>
        </p:txBody>
      </p:sp>
      <p:sp>
        <p:nvSpPr>
          <p:cNvPr id="4" name="Date Placeholder 3"/>
          <p:cNvSpPr>
            <a:spLocks noGrp="1"/>
          </p:cNvSpPr>
          <p:nvPr>
            <p:ph type="dt" sz="half" idx="10"/>
          </p:nvPr>
        </p:nvSpPr>
        <p:spPr/>
        <p:txBody>
          <a:bodyPr/>
          <a:lstStyle/>
          <a:p>
            <a:r>
              <a:rPr lang="en-US"/>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23135804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7" name="image1.jpeg"/>
          <p:cNvPicPr/>
          <p:nvPr/>
        </p:nvPicPr>
        <p:blipFill>
          <a:blip r:embed="rId3" cstate="print"/>
          <a:stretch>
            <a:fillRect/>
          </a:stretch>
        </p:blipFill>
        <p:spPr>
          <a:xfrm>
            <a:off x="4005523" y="907409"/>
            <a:ext cx="4089606" cy="5240368"/>
          </a:xfrm>
          <a:prstGeom prst="rect">
            <a:avLst/>
          </a:prstGeom>
        </p:spPr>
      </p:pic>
      <p:sp>
        <p:nvSpPr>
          <p:cNvPr id="10" name="Date Placeholder 9"/>
          <p:cNvSpPr>
            <a:spLocks noGrp="1"/>
          </p:cNvSpPr>
          <p:nvPr>
            <p:ph type="dt" sz="half" idx="10"/>
          </p:nvPr>
        </p:nvSpPr>
        <p:spPr/>
        <p:txBody>
          <a:bodyPr/>
          <a:lstStyle/>
          <a:p>
            <a:r>
              <a:rPr lang="en-US" dirty="0"/>
              <a:t>Lecture 10 Cybercrime and Information System Security</a:t>
            </a:r>
          </a:p>
        </p:txBody>
      </p:sp>
      <p:sp>
        <p:nvSpPr>
          <p:cNvPr id="11" name="Footer Placeholder 10"/>
          <p:cNvSpPr>
            <a:spLocks noGrp="1"/>
          </p:cNvSpPr>
          <p:nvPr>
            <p:ph type="ftr" sz="quarter" idx="11"/>
          </p:nvPr>
        </p:nvSpPr>
        <p:spPr/>
        <p:txBody>
          <a:bodyPr/>
          <a:lstStyle/>
          <a:p>
            <a:r>
              <a:rPr lang="en-US" dirty="0">
                <a:solidFill>
                  <a:schemeClr val="bg1"/>
                </a:solidFill>
              </a:rPr>
              <a:t>www.midocean.ae</a:t>
            </a:r>
          </a:p>
        </p:txBody>
      </p:sp>
      <p:sp>
        <p:nvSpPr>
          <p:cNvPr id="12" name="Slide Number Placeholder 11"/>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10795</TotalTime>
  <Words>5898</Words>
  <Application>Microsoft Office PowerPoint</Application>
  <PresentationFormat>Widescreen</PresentationFormat>
  <Paragraphs>479</Paragraphs>
  <Slides>56</Slides>
  <Notes>1</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56</vt:i4>
      </vt:variant>
    </vt:vector>
  </HeadingPairs>
  <TitlesOfParts>
    <vt:vector size="62" baseType="lpstr">
      <vt:lpstr>Arial</vt:lpstr>
      <vt:lpstr>Calibri</vt:lpstr>
      <vt:lpstr>Lucida Sans Unicode</vt:lpstr>
      <vt:lpstr>Times New Roman</vt:lpstr>
      <vt:lpstr>Wingdings</vt:lpstr>
      <vt:lpstr>Office Theme</vt:lpstr>
      <vt:lpstr>PowerPoint Presentation</vt:lpstr>
      <vt:lpstr>Lecture 10</vt:lpstr>
      <vt:lpstr>Lecture 10</vt:lpstr>
      <vt:lpstr>Principles</vt:lpstr>
      <vt:lpstr>Learning Objectives</vt:lpstr>
      <vt:lpstr>PowerPoint Presentation</vt:lpstr>
      <vt:lpstr>The Threat Landscape</vt:lpstr>
      <vt:lpstr>The Threat Landscape</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PowerPoint Presentation</vt:lpstr>
      <vt:lpstr>Types of Exploits</vt:lpstr>
      <vt:lpstr>Types of Exploits</vt:lpstr>
      <vt:lpstr>PowerPoint Presentation</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PowerPoint Presentation</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PowerPoint Presentation</vt:lpstr>
      <vt:lpstr>Summary</vt:lpstr>
      <vt:lpstr>Summary</vt:lpstr>
      <vt:lpstr>Summary</vt:lpstr>
      <vt:lpstr>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Elbadry</cp:lastModifiedBy>
  <cp:revision>431</cp:revision>
  <dcterms:created xsi:type="dcterms:W3CDTF">2023-09-12T14:13:52Z</dcterms:created>
  <dcterms:modified xsi:type="dcterms:W3CDTF">2023-12-04T16:36:39Z</dcterms:modified>
</cp:coreProperties>
</file>