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481" r:id="rId4"/>
    <p:sldId id="482" r:id="rId5"/>
    <p:sldId id="271" r:id="rId6"/>
    <p:sldId id="484" r:id="rId7"/>
    <p:sldId id="276" r:id="rId8"/>
    <p:sldId id="486" r:id="rId9"/>
    <p:sldId id="504" r:id="rId10"/>
    <p:sldId id="488" r:id="rId11"/>
    <p:sldId id="491" r:id="rId12"/>
    <p:sldId id="505" r:id="rId13"/>
    <p:sldId id="506" r:id="rId14"/>
    <p:sldId id="492" r:id="rId15"/>
    <p:sldId id="510" r:id="rId16"/>
    <p:sldId id="508" r:id="rId17"/>
    <p:sldId id="529" r:id="rId18"/>
    <p:sldId id="513" r:id="rId19"/>
    <p:sldId id="507" r:id="rId20"/>
    <p:sldId id="313" r:id="rId21"/>
    <p:sldId id="514" r:id="rId22"/>
    <p:sldId id="495" r:id="rId23"/>
    <p:sldId id="256" r:id="rId24"/>
    <p:sldId id="527" r:id="rId25"/>
    <p:sldId id="306" r:id="rId26"/>
    <p:sldId id="497" r:id="rId27"/>
    <p:sldId id="498" r:id="rId28"/>
    <p:sldId id="528" r:id="rId29"/>
    <p:sldId id="499" r:id="rId30"/>
    <p:sldId id="500" r:id="rId31"/>
    <p:sldId id="483" r:id="rId32"/>
    <p:sldId id="515" r:id="rId33"/>
    <p:sldId id="526" r:id="rId34"/>
    <p:sldId id="516" r:id="rId35"/>
    <p:sldId id="517" r:id="rId36"/>
    <p:sldId id="519" r:id="rId37"/>
    <p:sldId id="518" r:id="rId38"/>
    <p:sldId id="521" r:id="rId39"/>
    <p:sldId id="520" r:id="rId40"/>
    <p:sldId id="523" r:id="rId41"/>
    <p:sldId id="524" r:id="rId42"/>
    <p:sldId id="525" r:id="rId43"/>
    <p:sldId id="502" r:id="rId44"/>
    <p:sldId id="485" r:id="rId45"/>
    <p:sldId id="50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482"/>
            <p14:sldId id="271"/>
            <p14:sldId id="484"/>
            <p14:sldId id="276"/>
            <p14:sldId id="486"/>
            <p14:sldId id="504"/>
            <p14:sldId id="488"/>
            <p14:sldId id="491"/>
            <p14:sldId id="505"/>
            <p14:sldId id="506"/>
            <p14:sldId id="492"/>
            <p14:sldId id="510"/>
            <p14:sldId id="508"/>
            <p14:sldId id="529"/>
            <p14:sldId id="513"/>
            <p14:sldId id="507"/>
            <p14:sldId id="313"/>
            <p14:sldId id="514"/>
            <p14:sldId id="495"/>
            <p14:sldId id="256"/>
            <p14:sldId id="527"/>
            <p14:sldId id="306"/>
            <p14:sldId id="497"/>
            <p14:sldId id="498"/>
            <p14:sldId id="528"/>
            <p14:sldId id="499"/>
            <p14:sldId id="500"/>
            <p14:sldId id="483"/>
            <p14:sldId id="515"/>
            <p14:sldId id="526"/>
            <p14:sldId id="516"/>
            <p14:sldId id="517"/>
            <p14:sldId id="519"/>
            <p14:sldId id="518"/>
            <p14:sldId id="521"/>
            <p14:sldId id="520"/>
            <p14:sldId id="523"/>
            <p14:sldId id="524"/>
            <p14:sldId id="525"/>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EEDD"/>
    <a:srgbClr val="EE7EA4"/>
    <a:srgbClr val="E3C1DC"/>
    <a:srgbClr val="FAC748"/>
    <a:srgbClr val="C1EFFF"/>
    <a:srgbClr val="81DEF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DA73B4-7669-4976-B489-E7013A1D5580}" type="doc">
      <dgm:prSet loTypeId="urn:microsoft.com/office/officeart/2005/8/layout/cycle6" loCatId="cycle" qsTypeId="urn:microsoft.com/office/officeart/2005/8/quickstyle/simple1" qsCatId="simple" csTypeId="urn:microsoft.com/office/officeart/2005/8/colors/colorful1" csCatId="colorful" phldr="1"/>
      <dgm:spPr/>
      <dgm:t>
        <a:bodyPr/>
        <a:lstStyle/>
        <a:p>
          <a:endParaRPr lang="en-US"/>
        </a:p>
      </dgm:t>
    </dgm:pt>
    <dgm:pt modelId="{E4A3F466-D0A9-400E-8CF4-8BE5F18C4C3B}">
      <dgm:prSet phldrT="[Text]"/>
      <dgm:spPr/>
      <dgm:t>
        <a:bodyPr/>
        <a:lstStyle/>
        <a:p>
          <a:r>
            <a:rPr lang="ar-SA" b="1" dirty="0" smtClean="0">
              <a:latin typeface="Alexandria SemiBold" pitchFamily="2" charset="-78"/>
              <a:cs typeface="Alexandria SemiBold" pitchFamily="2" charset="-78"/>
            </a:rPr>
            <a:t>البساطة</a:t>
          </a:r>
          <a:r>
            <a:rPr lang="ar-SA" dirty="0" smtClean="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والوضوح</a:t>
          </a:r>
          <a:endParaRPr lang="en-US" b="1" dirty="0">
            <a:latin typeface="Alexandria SemiBold" pitchFamily="2" charset="-78"/>
            <a:cs typeface="Alexandria SemiBold" pitchFamily="2" charset="-78"/>
          </a:endParaRPr>
        </a:p>
      </dgm:t>
    </dgm:pt>
    <dgm:pt modelId="{B7456990-1E01-4AF3-A46B-F5D6F0148BFD}" type="parTrans" cxnId="{654844FD-B76B-4858-B6C0-FA09E1CABFD8}">
      <dgm:prSet/>
      <dgm:spPr/>
      <dgm:t>
        <a:bodyPr/>
        <a:lstStyle/>
        <a:p>
          <a:endParaRPr lang="en-US"/>
        </a:p>
      </dgm:t>
    </dgm:pt>
    <dgm:pt modelId="{5B3CF8E5-FBCE-4231-9758-DBC850A15CC7}" type="sibTrans" cxnId="{654844FD-B76B-4858-B6C0-FA09E1CABFD8}">
      <dgm:prSet/>
      <dgm:spPr/>
      <dgm:t>
        <a:bodyPr/>
        <a:lstStyle/>
        <a:p>
          <a:endParaRPr lang="en-US"/>
        </a:p>
      </dgm:t>
    </dgm:pt>
    <dgm:pt modelId="{2A588B11-6A29-4775-8A58-5DB8CD87B42A}">
      <dgm:prSet phldrT="[Text]"/>
      <dgm:spPr/>
      <dgm:t>
        <a:bodyPr/>
        <a:lstStyle/>
        <a:p>
          <a:r>
            <a:rPr lang="ar-SA" dirty="0" smtClean="0">
              <a:latin typeface="Alexandria SemiBold" pitchFamily="2" charset="-78"/>
              <a:cs typeface="Alexandria SemiBold" pitchFamily="2" charset="-78"/>
            </a:rPr>
            <a:t>الدقة</a:t>
          </a:r>
          <a:endParaRPr lang="en-US" dirty="0">
            <a:latin typeface="Alexandria SemiBold" pitchFamily="2" charset="-78"/>
            <a:cs typeface="Alexandria SemiBold" pitchFamily="2" charset="-78"/>
          </a:endParaRPr>
        </a:p>
      </dgm:t>
    </dgm:pt>
    <dgm:pt modelId="{FFA107A0-ECFF-4823-876E-4D5C7CDDF19A}" type="parTrans" cxnId="{F3770440-ED31-41E9-B0D2-92A2EC6631A8}">
      <dgm:prSet/>
      <dgm:spPr/>
      <dgm:t>
        <a:bodyPr/>
        <a:lstStyle/>
        <a:p>
          <a:endParaRPr lang="en-US"/>
        </a:p>
      </dgm:t>
    </dgm:pt>
    <dgm:pt modelId="{541F0EC0-7C9B-4D43-9BD0-B11CB07938D1}" type="sibTrans" cxnId="{F3770440-ED31-41E9-B0D2-92A2EC6631A8}">
      <dgm:prSet/>
      <dgm:spPr/>
      <dgm:t>
        <a:bodyPr/>
        <a:lstStyle/>
        <a:p>
          <a:endParaRPr lang="en-US"/>
        </a:p>
      </dgm:t>
    </dgm:pt>
    <dgm:pt modelId="{E8D441FC-07E6-48AB-A67F-434193372AD4}">
      <dgm:prSet phldrT="[Text]"/>
      <dgm:spPr/>
      <dgm:t>
        <a:bodyPr/>
        <a:lstStyle/>
        <a:p>
          <a:r>
            <a:rPr lang="ar-SA" dirty="0" smtClean="0">
              <a:latin typeface="Alexandria SemiBold" pitchFamily="2" charset="-78"/>
              <a:cs typeface="Alexandria SemiBold" pitchFamily="2" charset="-78"/>
            </a:rPr>
            <a:t>سلامة</a:t>
          </a:r>
          <a:r>
            <a:rPr lang="ar-SA" dirty="0" smtClean="0"/>
            <a:t> </a:t>
          </a:r>
          <a:r>
            <a:rPr lang="ar-SA" dirty="0" smtClean="0">
              <a:latin typeface="Alexandria SemiBold" pitchFamily="2" charset="-78"/>
              <a:cs typeface="Alexandria SemiBold" pitchFamily="2" charset="-78"/>
            </a:rPr>
            <a:t>اللغة</a:t>
          </a:r>
          <a:endParaRPr lang="en-US" dirty="0">
            <a:latin typeface="Alexandria SemiBold" pitchFamily="2" charset="-78"/>
            <a:cs typeface="Alexandria SemiBold" pitchFamily="2" charset="-78"/>
          </a:endParaRPr>
        </a:p>
      </dgm:t>
    </dgm:pt>
    <dgm:pt modelId="{DC11B494-464C-4A6A-8F6C-F9A80FD5A1F2}" type="parTrans" cxnId="{55540197-99D2-4689-A18E-0F1FA8CEC7D6}">
      <dgm:prSet/>
      <dgm:spPr/>
      <dgm:t>
        <a:bodyPr/>
        <a:lstStyle/>
        <a:p>
          <a:endParaRPr lang="en-US"/>
        </a:p>
      </dgm:t>
    </dgm:pt>
    <dgm:pt modelId="{E884000D-AAC5-4858-96E4-847763F3DEB0}" type="sibTrans" cxnId="{55540197-99D2-4689-A18E-0F1FA8CEC7D6}">
      <dgm:prSet/>
      <dgm:spPr/>
      <dgm:t>
        <a:bodyPr/>
        <a:lstStyle/>
        <a:p>
          <a:endParaRPr lang="en-US"/>
        </a:p>
      </dgm:t>
    </dgm:pt>
    <dgm:pt modelId="{781C8BF2-2F63-42A4-8E52-E27CF4520588}">
      <dgm:prSet phldrT="[Text]"/>
      <dgm:spPr/>
      <dgm:t>
        <a:bodyPr/>
        <a:lstStyle/>
        <a:p>
          <a:r>
            <a:rPr lang="ar-SA" dirty="0" smtClean="0">
              <a:latin typeface="Alexandria SemiBold" pitchFamily="2" charset="-78"/>
              <a:cs typeface="Alexandria SemiBold" pitchFamily="2" charset="-78"/>
            </a:rPr>
            <a:t>الوحدة</a:t>
          </a:r>
          <a:endParaRPr lang="en-US" dirty="0">
            <a:latin typeface="Alexandria SemiBold" pitchFamily="2" charset="-78"/>
            <a:cs typeface="Alexandria SemiBold" pitchFamily="2" charset="-78"/>
          </a:endParaRPr>
        </a:p>
      </dgm:t>
    </dgm:pt>
    <dgm:pt modelId="{DD24755D-1FC4-4260-93F0-5F7B7A35E40D}" type="parTrans" cxnId="{620EB11D-024A-44DE-84B8-17F52B0BA9C4}">
      <dgm:prSet/>
      <dgm:spPr/>
      <dgm:t>
        <a:bodyPr/>
        <a:lstStyle/>
        <a:p>
          <a:endParaRPr lang="en-US"/>
        </a:p>
      </dgm:t>
    </dgm:pt>
    <dgm:pt modelId="{C2B63EF6-5B0C-49D7-95C7-54678F75A0EC}" type="sibTrans" cxnId="{620EB11D-024A-44DE-84B8-17F52B0BA9C4}">
      <dgm:prSet/>
      <dgm:spPr/>
      <dgm:t>
        <a:bodyPr/>
        <a:lstStyle/>
        <a:p>
          <a:endParaRPr lang="en-US"/>
        </a:p>
      </dgm:t>
    </dgm:pt>
    <dgm:pt modelId="{8602868C-236D-420E-BE15-40E48DBE22D5}">
      <dgm:prSet phldrT="[Text]"/>
      <dgm:spPr/>
      <dgm:t>
        <a:bodyPr/>
        <a:lstStyle/>
        <a:p>
          <a:r>
            <a:rPr lang="ar-SA" b="1" dirty="0" smtClean="0">
              <a:latin typeface="Alexandria SemiBold" pitchFamily="2" charset="-78"/>
              <a:cs typeface="Alexandria SemiBold" pitchFamily="2" charset="-78"/>
            </a:rPr>
            <a:t>الأسلوب</a:t>
          </a:r>
          <a:endParaRPr lang="en-US" b="1" dirty="0">
            <a:latin typeface="Alexandria SemiBold" pitchFamily="2" charset="-78"/>
            <a:cs typeface="Alexandria SemiBold" pitchFamily="2" charset="-78"/>
          </a:endParaRPr>
        </a:p>
      </dgm:t>
    </dgm:pt>
    <dgm:pt modelId="{B6B691D4-631B-4A54-913A-45195393C81D}" type="parTrans" cxnId="{38711296-824A-4EA1-B47F-793CA4E52A8F}">
      <dgm:prSet/>
      <dgm:spPr/>
      <dgm:t>
        <a:bodyPr/>
        <a:lstStyle/>
        <a:p>
          <a:endParaRPr lang="en-US"/>
        </a:p>
      </dgm:t>
    </dgm:pt>
    <dgm:pt modelId="{9C993BA7-02B7-4860-B973-05A560D81376}" type="sibTrans" cxnId="{38711296-824A-4EA1-B47F-793CA4E52A8F}">
      <dgm:prSet/>
      <dgm:spPr/>
      <dgm:t>
        <a:bodyPr/>
        <a:lstStyle/>
        <a:p>
          <a:endParaRPr lang="en-US"/>
        </a:p>
      </dgm:t>
    </dgm:pt>
    <dgm:pt modelId="{7262D0A0-3640-444A-9766-137F8AB9A159}" type="pres">
      <dgm:prSet presAssocID="{61DA73B4-7669-4976-B489-E7013A1D5580}" presName="cycle" presStyleCnt="0">
        <dgm:presLayoutVars>
          <dgm:dir/>
          <dgm:resizeHandles val="exact"/>
        </dgm:presLayoutVars>
      </dgm:prSet>
      <dgm:spPr/>
      <dgm:t>
        <a:bodyPr/>
        <a:lstStyle/>
        <a:p>
          <a:endParaRPr lang="en-US"/>
        </a:p>
      </dgm:t>
    </dgm:pt>
    <dgm:pt modelId="{C6A43DC6-EFCE-4848-BEA4-DD369E950437}" type="pres">
      <dgm:prSet presAssocID="{E4A3F466-D0A9-400E-8CF4-8BE5F18C4C3B}" presName="node" presStyleLbl="node1" presStyleIdx="0" presStyleCnt="5">
        <dgm:presLayoutVars>
          <dgm:bulletEnabled val="1"/>
        </dgm:presLayoutVars>
      </dgm:prSet>
      <dgm:spPr/>
      <dgm:t>
        <a:bodyPr/>
        <a:lstStyle/>
        <a:p>
          <a:endParaRPr lang="en-US"/>
        </a:p>
      </dgm:t>
    </dgm:pt>
    <dgm:pt modelId="{CA229061-B086-4B47-A3FB-505EEABE2F06}" type="pres">
      <dgm:prSet presAssocID="{E4A3F466-D0A9-400E-8CF4-8BE5F18C4C3B}" presName="spNode" presStyleCnt="0"/>
      <dgm:spPr/>
    </dgm:pt>
    <dgm:pt modelId="{13CE5855-A438-48FA-8D98-26C7827FB166}" type="pres">
      <dgm:prSet presAssocID="{5B3CF8E5-FBCE-4231-9758-DBC850A15CC7}" presName="sibTrans" presStyleLbl="sibTrans1D1" presStyleIdx="0" presStyleCnt="5"/>
      <dgm:spPr/>
      <dgm:t>
        <a:bodyPr/>
        <a:lstStyle/>
        <a:p>
          <a:endParaRPr lang="en-US"/>
        </a:p>
      </dgm:t>
    </dgm:pt>
    <dgm:pt modelId="{40DA2299-58B8-4A14-A3D5-F46E65870B38}" type="pres">
      <dgm:prSet presAssocID="{2A588B11-6A29-4775-8A58-5DB8CD87B42A}" presName="node" presStyleLbl="node1" presStyleIdx="1" presStyleCnt="5">
        <dgm:presLayoutVars>
          <dgm:bulletEnabled val="1"/>
        </dgm:presLayoutVars>
      </dgm:prSet>
      <dgm:spPr/>
      <dgm:t>
        <a:bodyPr/>
        <a:lstStyle/>
        <a:p>
          <a:endParaRPr lang="en-US"/>
        </a:p>
      </dgm:t>
    </dgm:pt>
    <dgm:pt modelId="{8E6E908F-916A-4D11-B8B8-A62E72887A6B}" type="pres">
      <dgm:prSet presAssocID="{2A588B11-6A29-4775-8A58-5DB8CD87B42A}" presName="spNode" presStyleCnt="0"/>
      <dgm:spPr/>
    </dgm:pt>
    <dgm:pt modelId="{4E1472B0-B894-426D-8ABA-4234E06C2DD9}" type="pres">
      <dgm:prSet presAssocID="{541F0EC0-7C9B-4D43-9BD0-B11CB07938D1}" presName="sibTrans" presStyleLbl="sibTrans1D1" presStyleIdx="1" presStyleCnt="5"/>
      <dgm:spPr/>
      <dgm:t>
        <a:bodyPr/>
        <a:lstStyle/>
        <a:p>
          <a:endParaRPr lang="en-US"/>
        </a:p>
      </dgm:t>
    </dgm:pt>
    <dgm:pt modelId="{7DB9D7FC-52A6-410B-8011-60C211F99F11}" type="pres">
      <dgm:prSet presAssocID="{E8D441FC-07E6-48AB-A67F-434193372AD4}" presName="node" presStyleLbl="node1" presStyleIdx="2" presStyleCnt="5">
        <dgm:presLayoutVars>
          <dgm:bulletEnabled val="1"/>
        </dgm:presLayoutVars>
      </dgm:prSet>
      <dgm:spPr/>
      <dgm:t>
        <a:bodyPr/>
        <a:lstStyle/>
        <a:p>
          <a:endParaRPr lang="en-US"/>
        </a:p>
      </dgm:t>
    </dgm:pt>
    <dgm:pt modelId="{7838D5F4-5054-498D-89B0-E17D1B0452AB}" type="pres">
      <dgm:prSet presAssocID="{E8D441FC-07E6-48AB-A67F-434193372AD4}" presName="spNode" presStyleCnt="0"/>
      <dgm:spPr/>
    </dgm:pt>
    <dgm:pt modelId="{2F49436B-B54D-472C-A5D9-E04412563E47}" type="pres">
      <dgm:prSet presAssocID="{E884000D-AAC5-4858-96E4-847763F3DEB0}" presName="sibTrans" presStyleLbl="sibTrans1D1" presStyleIdx="2" presStyleCnt="5"/>
      <dgm:spPr/>
      <dgm:t>
        <a:bodyPr/>
        <a:lstStyle/>
        <a:p>
          <a:endParaRPr lang="en-US"/>
        </a:p>
      </dgm:t>
    </dgm:pt>
    <dgm:pt modelId="{C1A7C1C6-D526-490E-80E1-EA7076BB2541}" type="pres">
      <dgm:prSet presAssocID="{781C8BF2-2F63-42A4-8E52-E27CF4520588}" presName="node" presStyleLbl="node1" presStyleIdx="3" presStyleCnt="5">
        <dgm:presLayoutVars>
          <dgm:bulletEnabled val="1"/>
        </dgm:presLayoutVars>
      </dgm:prSet>
      <dgm:spPr/>
      <dgm:t>
        <a:bodyPr/>
        <a:lstStyle/>
        <a:p>
          <a:endParaRPr lang="en-US"/>
        </a:p>
      </dgm:t>
    </dgm:pt>
    <dgm:pt modelId="{185E3C0E-4A9A-4F6D-8E8F-63FBD87F6257}" type="pres">
      <dgm:prSet presAssocID="{781C8BF2-2F63-42A4-8E52-E27CF4520588}" presName="spNode" presStyleCnt="0"/>
      <dgm:spPr/>
    </dgm:pt>
    <dgm:pt modelId="{12A0482D-0447-4CD3-B501-75BF9F92DBA0}" type="pres">
      <dgm:prSet presAssocID="{C2B63EF6-5B0C-49D7-95C7-54678F75A0EC}" presName="sibTrans" presStyleLbl="sibTrans1D1" presStyleIdx="3" presStyleCnt="5"/>
      <dgm:spPr/>
      <dgm:t>
        <a:bodyPr/>
        <a:lstStyle/>
        <a:p>
          <a:endParaRPr lang="en-US"/>
        </a:p>
      </dgm:t>
    </dgm:pt>
    <dgm:pt modelId="{52BF8188-6218-492D-B680-CACF09307976}" type="pres">
      <dgm:prSet presAssocID="{8602868C-236D-420E-BE15-40E48DBE22D5}" presName="node" presStyleLbl="node1" presStyleIdx="4" presStyleCnt="5">
        <dgm:presLayoutVars>
          <dgm:bulletEnabled val="1"/>
        </dgm:presLayoutVars>
      </dgm:prSet>
      <dgm:spPr/>
      <dgm:t>
        <a:bodyPr/>
        <a:lstStyle/>
        <a:p>
          <a:endParaRPr lang="en-US"/>
        </a:p>
      </dgm:t>
    </dgm:pt>
    <dgm:pt modelId="{A8FEBE24-8D3C-407F-A802-650732034BAC}" type="pres">
      <dgm:prSet presAssocID="{8602868C-236D-420E-BE15-40E48DBE22D5}" presName="spNode" presStyleCnt="0"/>
      <dgm:spPr/>
    </dgm:pt>
    <dgm:pt modelId="{9F75EB89-5607-4D72-8F99-B75BEDCEAD5E}" type="pres">
      <dgm:prSet presAssocID="{9C993BA7-02B7-4860-B973-05A560D81376}" presName="sibTrans" presStyleLbl="sibTrans1D1" presStyleIdx="4" presStyleCnt="5"/>
      <dgm:spPr/>
      <dgm:t>
        <a:bodyPr/>
        <a:lstStyle/>
        <a:p>
          <a:endParaRPr lang="en-US"/>
        </a:p>
      </dgm:t>
    </dgm:pt>
  </dgm:ptLst>
  <dgm:cxnLst>
    <dgm:cxn modelId="{F3770440-ED31-41E9-B0D2-92A2EC6631A8}" srcId="{61DA73B4-7669-4976-B489-E7013A1D5580}" destId="{2A588B11-6A29-4775-8A58-5DB8CD87B42A}" srcOrd="1" destOrd="0" parTransId="{FFA107A0-ECFF-4823-876E-4D5C7CDDF19A}" sibTransId="{541F0EC0-7C9B-4D43-9BD0-B11CB07938D1}"/>
    <dgm:cxn modelId="{94D32175-09E2-4084-8492-1F3B0548DBDD}" type="presOf" srcId="{5B3CF8E5-FBCE-4231-9758-DBC850A15CC7}" destId="{13CE5855-A438-48FA-8D98-26C7827FB166}" srcOrd="0" destOrd="0" presId="urn:microsoft.com/office/officeart/2005/8/layout/cycle6"/>
    <dgm:cxn modelId="{FD148471-59B2-43D5-8387-836A0B8027A8}" type="presOf" srcId="{C2B63EF6-5B0C-49D7-95C7-54678F75A0EC}" destId="{12A0482D-0447-4CD3-B501-75BF9F92DBA0}" srcOrd="0" destOrd="0" presId="urn:microsoft.com/office/officeart/2005/8/layout/cycle6"/>
    <dgm:cxn modelId="{1A4074C6-6E2B-4871-8086-3DFADE71F913}" type="presOf" srcId="{781C8BF2-2F63-42A4-8E52-E27CF4520588}" destId="{C1A7C1C6-D526-490E-80E1-EA7076BB2541}" srcOrd="0" destOrd="0" presId="urn:microsoft.com/office/officeart/2005/8/layout/cycle6"/>
    <dgm:cxn modelId="{10D6A707-8D9E-4335-9C79-0884DD7E5CA8}" type="presOf" srcId="{E4A3F466-D0A9-400E-8CF4-8BE5F18C4C3B}" destId="{C6A43DC6-EFCE-4848-BEA4-DD369E950437}" srcOrd="0" destOrd="0" presId="urn:microsoft.com/office/officeart/2005/8/layout/cycle6"/>
    <dgm:cxn modelId="{4DC83DD6-D8E3-495E-BCFB-BFA1A2787E9E}" type="presOf" srcId="{E884000D-AAC5-4858-96E4-847763F3DEB0}" destId="{2F49436B-B54D-472C-A5D9-E04412563E47}" srcOrd="0" destOrd="0" presId="urn:microsoft.com/office/officeart/2005/8/layout/cycle6"/>
    <dgm:cxn modelId="{55540197-99D2-4689-A18E-0F1FA8CEC7D6}" srcId="{61DA73B4-7669-4976-B489-E7013A1D5580}" destId="{E8D441FC-07E6-48AB-A67F-434193372AD4}" srcOrd="2" destOrd="0" parTransId="{DC11B494-464C-4A6A-8F6C-F9A80FD5A1F2}" sibTransId="{E884000D-AAC5-4858-96E4-847763F3DEB0}"/>
    <dgm:cxn modelId="{EB2C336A-B8AD-43E7-B4E3-337CC997380C}" type="presOf" srcId="{9C993BA7-02B7-4860-B973-05A560D81376}" destId="{9F75EB89-5607-4D72-8F99-B75BEDCEAD5E}" srcOrd="0" destOrd="0" presId="urn:microsoft.com/office/officeart/2005/8/layout/cycle6"/>
    <dgm:cxn modelId="{620EB11D-024A-44DE-84B8-17F52B0BA9C4}" srcId="{61DA73B4-7669-4976-B489-E7013A1D5580}" destId="{781C8BF2-2F63-42A4-8E52-E27CF4520588}" srcOrd="3" destOrd="0" parTransId="{DD24755D-1FC4-4260-93F0-5F7B7A35E40D}" sibTransId="{C2B63EF6-5B0C-49D7-95C7-54678F75A0EC}"/>
    <dgm:cxn modelId="{CD7981BE-1BE2-4972-94E0-9D235FE93D52}" type="presOf" srcId="{E8D441FC-07E6-48AB-A67F-434193372AD4}" destId="{7DB9D7FC-52A6-410B-8011-60C211F99F11}" srcOrd="0" destOrd="0" presId="urn:microsoft.com/office/officeart/2005/8/layout/cycle6"/>
    <dgm:cxn modelId="{654844FD-B76B-4858-B6C0-FA09E1CABFD8}" srcId="{61DA73B4-7669-4976-B489-E7013A1D5580}" destId="{E4A3F466-D0A9-400E-8CF4-8BE5F18C4C3B}" srcOrd="0" destOrd="0" parTransId="{B7456990-1E01-4AF3-A46B-F5D6F0148BFD}" sibTransId="{5B3CF8E5-FBCE-4231-9758-DBC850A15CC7}"/>
    <dgm:cxn modelId="{38711296-824A-4EA1-B47F-793CA4E52A8F}" srcId="{61DA73B4-7669-4976-B489-E7013A1D5580}" destId="{8602868C-236D-420E-BE15-40E48DBE22D5}" srcOrd="4" destOrd="0" parTransId="{B6B691D4-631B-4A54-913A-45195393C81D}" sibTransId="{9C993BA7-02B7-4860-B973-05A560D81376}"/>
    <dgm:cxn modelId="{734021F6-3673-4455-BDF4-AC0256DB6309}" type="presOf" srcId="{2A588B11-6A29-4775-8A58-5DB8CD87B42A}" destId="{40DA2299-58B8-4A14-A3D5-F46E65870B38}" srcOrd="0" destOrd="0" presId="urn:microsoft.com/office/officeart/2005/8/layout/cycle6"/>
    <dgm:cxn modelId="{3B5BF5F4-167F-4F9D-8371-ADD92E66BEB1}" type="presOf" srcId="{541F0EC0-7C9B-4D43-9BD0-B11CB07938D1}" destId="{4E1472B0-B894-426D-8ABA-4234E06C2DD9}" srcOrd="0" destOrd="0" presId="urn:microsoft.com/office/officeart/2005/8/layout/cycle6"/>
    <dgm:cxn modelId="{4228E88D-2B53-4ED7-AE2F-9FA22CA260C0}" type="presOf" srcId="{61DA73B4-7669-4976-B489-E7013A1D5580}" destId="{7262D0A0-3640-444A-9766-137F8AB9A159}" srcOrd="0" destOrd="0" presId="urn:microsoft.com/office/officeart/2005/8/layout/cycle6"/>
    <dgm:cxn modelId="{C1E48BDC-5017-4414-B081-25B47B654780}" type="presOf" srcId="{8602868C-236D-420E-BE15-40E48DBE22D5}" destId="{52BF8188-6218-492D-B680-CACF09307976}" srcOrd="0" destOrd="0" presId="urn:microsoft.com/office/officeart/2005/8/layout/cycle6"/>
    <dgm:cxn modelId="{A3B467B1-D942-485B-8580-0A6CA2453545}" type="presParOf" srcId="{7262D0A0-3640-444A-9766-137F8AB9A159}" destId="{C6A43DC6-EFCE-4848-BEA4-DD369E950437}" srcOrd="0" destOrd="0" presId="urn:microsoft.com/office/officeart/2005/8/layout/cycle6"/>
    <dgm:cxn modelId="{D2D775A8-7994-4700-8A64-FE7825FD01C5}" type="presParOf" srcId="{7262D0A0-3640-444A-9766-137F8AB9A159}" destId="{CA229061-B086-4B47-A3FB-505EEABE2F06}" srcOrd="1" destOrd="0" presId="urn:microsoft.com/office/officeart/2005/8/layout/cycle6"/>
    <dgm:cxn modelId="{217C30D6-9A32-48D9-AFBA-104F1EB7BBB8}" type="presParOf" srcId="{7262D0A0-3640-444A-9766-137F8AB9A159}" destId="{13CE5855-A438-48FA-8D98-26C7827FB166}" srcOrd="2" destOrd="0" presId="urn:microsoft.com/office/officeart/2005/8/layout/cycle6"/>
    <dgm:cxn modelId="{C75424C6-205F-48A2-9F1F-D1388234D170}" type="presParOf" srcId="{7262D0A0-3640-444A-9766-137F8AB9A159}" destId="{40DA2299-58B8-4A14-A3D5-F46E65870B38}" srcOrd="3" destOrd="0" presId="urn:microsoft.com/office/officeart/2005/8/layout/cycle6"/>
    <dgm:cxn modelId="{811B7060-3CDE-4338-A83C-F0DF8A83DE15}" type="presParOf" srcId="{7262D0A0-3640-444A-9766-137F8AB9A159}" destId="{8E6E908F-916A-4D11-B8B8-A62E72887A6B}" srcOrd="4" destOrd="0" presId="urn:microsoft.com/office/officeart/2005/8/layout/cycle6"/>
    <dgm:cxn modelId="{9AFE0FC1-F028-40D8-A485-BEBFF7C43A9A}" type="presParOf" srcId="{7262D0A0-3640-444A-9766-137F8AB9A159}" destId="{4E1472B0-B894-426D-8ABA-4234E06C2DD9}" srcOrd="5" destOrd="0" presId="urn:microsoft.com/office/officeart/2005/8/layout/cycle6"/>
    <dgm:cxn modelId="{0FBE1D5D-2E43-43F9-B25A-E23747C96DEE}" type="presParOf" srcId="{7262D0A0-3640-444A-9766-137F8AB9A159}" destId="{7DB9D7FC-52A6-410B-8011-60C211F99F11}" srcOrd="6" destOrd="0" presId="urn:microsoft.com/office/officeart/2005/8/layout/cycle6"/>
    <dgm:cxn modelId="{CF3CFA0C-8627-4135-A6DD-09443E72B1ED}" type="presParOf" srcId="{7262D0A0-3640-444A-9766-137F8AB9A159}" destId="{7838D5F4-5054-498D-89B0-E17D1B0452AB}" srcOrd="7" destOrd="0" presId="urn:microsoft.com/office/officeart/2005/8/layout/cycle6"/>
    <dgm:cxn modelId="{AEF6A29F-14EA-4A41-9E43-CF52FA815D0D}" type="presParOf" srcId="{7262D0A0-3640-444A-9766-137F8AB9A159}" destId="{2F49436B-B54D-472C-A5D9-E04412563E47}" srcOrd="8" destOrd="0" presId="urn:microsoft.com/office/officeart/2005/8/layout/cycle6"/>
    <dgm:cxn modelId="{E7184CE6-40DD-4D63-8F92-1EA98875162D}" type="presParOf" srcId="{7262D0A0-3640-444A-9766-137F8AB9A159}" destId="{C1A7C1C6-D526-490E-80E1-EA7076BB2541}" srcOrd="9" destOrd="0" presId="urn:microsoft.com/office/officeart/2005/8/layout/cycle6"/>
    <dgm:cxn modelId="{D6CDBC8E-3C47-4FA4-BFE1-603B08E8D993}" type="presParOf" srcId="{7262D0A0-3640-444A-9766-137F8AB9A159}" destId="{185E3C0E-4A9A-4F6D-8E8F-63FBD87F6257}" srcOrd="10" destOrd="0" presId="urn:microsoft.com/office/officeart/2005/8/layout/cycle6"/>
    <dgm:cxn modelId="{514831A8-3E0B-4235-8FE0-50A95892C5F6}" type="presParOf" srcId="{7262D0A0-3640-444A-9766-137F8AB9A159}" destId="{12A0482D-0447-4CD3-B501-75BF9F92DBA0}" srcOrd="11" destOrd="0" presId="urn:microsoft.com/office/officeart/2005/8/layout/cycle6"/>
    <dgm:cxn modelId="{8E55039E-A79F-4AA2-8F5B-74FD33E4AC31}" type="presParOf" srcId="{7262D0A0-3640-444A-9766-137F8AB9A159}" destId="{52BF8188-6218-492D-B680-CACF09307976}" srcOrd="12" destOrd="0" presId="urn:microsoft.com/office/officeart/2005/8/layout/cycle6"/>
    <dgm:cxn modelId="{6F724234-C8D3-470D-8BAE-DFC25BD9436B}" type="presParOf" srcId="{7262D0A0-3640-444A-9766-137F8AB9A159}" destId="{A8FEBE24-8D3C-407F-A802-650732034BAC}" srcOrd="13" destOrd="0" presId="urn:microsoft.com/office/officeart/2005/8/layout/cycle6"/>
    <dgm:cxn modelId="{9CD1DF98-4B02-4983-876F-B8896D756819}" type="presParOf" srcId="{7262D0A0-3640-444A-9766-137F8AB9A159}" destId="{9F75EB89-5607-4D72-8F99-B75BEDCEAD5E}"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43DC6-EFCE-4848-BEA4-DD369E950437}">
      <dsp:nvSpPr>
        <dsp:cNvPr id="0" name=""/>
        <dsp:cNvSpPr/>
      </dsp:nvSpPr>
      <dsp:spPr>
        <a:xfrm>
          <a:off x="2881669" y="2969"/>
          <a:ext cx="1599928" cy="103995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b="1" kern="1200" dirty="0" smtClean="0">
              <a:latin typeface="Alexandria SemiBold" pitchFamily="2" charset="-78"/>
              <a:cs typeface="Alexandria SemiBold" pitchFamily="2" charset="-78"/>
            </a:rPr>
            <a:t>البساطة</a:t>
          </a:r>
          <a:r>
            <a:rPr lang="ar-SA" sz="2400" kern="1200" dirty="0" smtClean="0">
              <a:latin typeface="Alexandria SemiBold" pitchFamily="2" charset="-78"/>
              <a:cs typeface="Alexandria SemiBold" pitchFamily="2" charset="-78"/>
            </a:rPr>
            <a:t> </a:t>
          </a:r>
          <a:r>
            <a:rPr lang="ar-SA" sz="2400" b="1" kern="1200" dirty="0" smtClean="0">
              <a:latin typeface="Alexandria SemiBold" pitchFamily="2" charset="-78"/>
              <a:cs typeface="Alexandria SemiBold" pitchFamily="2" charset="-78"/>
            </a:rPr>
            <a:t>والوضوح</a:t>
          </a:r>
          <a:endParaRPr lang="en-US" sz="2400" b="1" kern="1200" dirty="0">
            <a:latin typeface="Alexandria SemiBold" pitchFamily="2" charset="-78"/>
            <a:cs typeface="Alexandria SemiBold" pitchFamily="2" charset="-78"/>
          </a:endParaRPr>
        </a:p>
      </dsp:txBody>
      <dsp:txXfrm>
        <a:off x="2932435" y="53735"/>
        <a:ext cx="1498396" cy="938421"/>
      </dsp:txXfrm>
    </dsp:sp>
    <dsp:sp modelId="{13CE5855-A438-48FA-8D98-26C7827FB166}">
      <dsp:nvSpPr>
        <dsp:cNvPr id="0" name=""/>
        <dsp:cNvSpPr/>
      </dsp:nvSpPr>
      <dsp:spPr>
        <a:xfrm>
          <a:off x="1602601" y="522946"/>
          <a:ext cx="4158063" cy="4158063"/>
        </a:xfrm>
        <a:custGeom>
          <a:avLst/>
          <a:gdLst/>
          <a:ahLst/>
          <a:cxnLst/>
          <a:rect l="0" t="0" r="0" b="0"/>
          <a:pathLst>
            <a:path>
              <a:moveTo>
                <a:pt x="2890003" y="164691"/>
              </a:moveTo>
              <a:arcTo wR="2079031" hR="2079031" stAng="17577538" swAng="1963011"/>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0DA2299-58B8-4A14-A3D5-F46E65870B38}">
      <dsp:nvSpPr>
        <dsp:cNvPr id="0" name=""/>
        <dsp:cNvSpPr/>
      </dsp:nvSpPr>
      <dsp:spPr>
        <a:xfrm>
          <a:off x="4858945" y="1439545"/>
          <a:ext cx="1599928" cy="103995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kern="1200" dirty="0" smtClean="0">
              <a:latin typeface="Alexandria SemiBold" pitchFamily="2" charset="-78"/>
              <a:cs typeface="Alexandria SemiBold" pitchFamily="2" charset="-78"/>
            </a:rPr>
            <a:t>الدقة</a:t>
          </a:r>
          <a:endParaRPr lang="en-US" sz="2400" kern="1200" dirty="0">
            <a:latin typeface="Alexandria SemiBold" pitchFamily="2" charset="-78"/>
            <a:cs typeface="Alexandria SemiBold" pitchFamily="2" charset="-78"/>
          </a:endParaRPr>
        </a:p>
      </dsp:txBody>
      <dsp:txXfrm>
        <a:off x="4909711" y="1490311"/>
        <a:ext cx="1498396" cy="938421"/>
      </dsp:txXfrm>
    </dsp:sp>
    <dsp:sp modelId="{4E1472B0-B894-426D-8ABA-4234E06C2DD9}">
      <dsp:nvSpPr>
        <dsp:cNvPr id="0" name=""/>
        <dsp:cNvSpPr/>
      </dsp:nvSpPr>
      <dsp:spPr>
        <a:xfrm>
          <a:off x="1602601" y="522946"/>
          <a:ext cx="4158063" cy="4158063"/>
        </a:xfrm>
        <a:custGeom>
          <a:avLst/>
          <a:gdLst/>
          <a:ahLst/>
          <a:cxnLst/>
          <a:rect l="0" t="0" r="0" b="0"/>
          <a:pathLst>
            <a:path>
              <a:moveTo>
                <a:pt x="4155194" y="1969848"/>
              </a:moveTo>
              <a:arcTo wR="2079031" hR="2079031" stAng="21419379" swAng="2197435"/>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DB9D7FC-52A6-410B-8011-60C211F99F11}">
      <dsp:nvSpPr>
        <dsp:cNvPr id="0" name=""/>
        <dsp:cNvSpPr/>
      </dsp:nvSpPr>
      <dsp:spPr>
        <a:xfrm>
          <a:off x="4103693" y="3763973"/>
          <a:ext cx="1599928" cy="103995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kern="1200" dirty="0" smtClean="0">
              <a:latin typeface="Alexandria SemiBold" pitchFamily="2" charset="-78"/>
              <a:cs typeface="Alexandria SemiBold" pitchFamily="2" charset="-78"/>
            </a:rPr>
            <a:t>سلامة</a:t>
          </a:r>
          <a:r>
            <a:rPr lang="ar-SA" sz="2400" kern="1200" dirty="0" smtClean="0"/>
            <a:t> </a:t>
          </a:r>
          <a:r>
            <a:rPr lang="ar-SA" sz="2400" kern="1200" dirty="0" smtClean="0">
              <a:latin typeface="Alexandria SemiBold" pitchFamily="2" charset="-78"/>
              <a:cs typeface="Alexandria SemiBold" pitchFamily="2" charset="-78"/>
            </a:rPr>
            <a:t>اللغة</a:t>
          </a:r>
          <a:endParaRPr lang="en-US" sz="2400" kern="1200" dirty="0">
            <a:latin typeface="Alexandria SemiBold" pitchFamily="2" charset="-78"/>
            <a:cs typeface="Alexandria SemiBold" pitchFamily="2" charset="-78"/>
          </a:endParaRPr>
        </a:p>
      </dsp:txBody>
      <dsp:txXfrm>
        <a:off x="4154459" y="3814739"/>
        <a:ext cx="1498396" cy="938421"/>
      </dsp:txXfrm>
    </dsp:sp>
    <dsp:sp modelId="{2F49436B-B54D-472C-A5D9-E04412563E47}">
      <dsp:nvSpPr>
        <dsp:cNvPr id="0" name=""/>
        <dsp:cNvSpPr/>
      </dsp:nvSpPr>
      <dsp:spPr>
        <a:xfrm>
          <a:off x="1602601" y="522946"/>
          <a:ext cx="4158063" cy="4158063"/>
        </a:xfrm>
        <a:custGeom>
          <a:avLst/>
          <a:gdLst/>
          <a:ahLst/>
          <a:cxnLst/>
          <a:rect l="0" t="0" r="0" b="0"/>
          <a:pathLst>
            <a:path>
              <a:moveTo>
                <a:pt x="2492822" y="4116468"/>
              </a:moveTo>
              <a:arcTo wR="2079031" hR="2079031" stAng="4711183" swAng="1377633"/>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1A7C1C6-D526-490E-80E1-EA7076BB2541}">
      <dsp:nvSpPr>
        <dsp:cNvPr id="0" name=""/>
        <dsp:cNvSpPr/>
      </dsp:nvSpPr>
      <dsp:spPr>
        <a:xfrm>
          <a:off x="1659645" y="3763973"/>
          <a:ext cx="1599928" cy="103995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kern="1200" dirty="0" smtClean="0">
              <a:latin typeface="Alexandria SemiBold" pitchFamily="2" charset="-78"/>
              <a:cs typeface="Alexandria SemiBold" pitchFamily="2" charset="-78"/>
            </a:rPr>
            <a:t>الوحدة</a:t>
          </a:r>
          <a:endParaRPr lang="en-US" sz="2400" kern="1200" dirty="0">
            <a:latin typeface="Alexandria SemiBold" pitchFamily="2" charset="-78"/>
            <a:cs typeface="Alexandria SemiBold" pitchFamily="2" charset="-78"/>
          </a:endParaRPr>
        </a:p>
      </dsp:txBody>
      <dsp:txXfrm>
        <a:off x="1710411" y="3814739"/>
        <a:ext cx="1498396" cy="938421"/>
      </dsp:txXfrm>
    </dsp:sp>
    <dsp:sp modelId="{12A0482D-0447-4CD3-B501-75BF9F92DBA0}">
      <dsp:nvSpPr>
        <dsp:cNvPr id="0" name=""/>
        <dsp:cNvSpPr/>
      </dsp:nvSpPr>
      <dsp:spPr>
        <a:xfrm>
          <a:off x="1602601" y="522946"/>
          <a:ext cx="4158063" cy="4158063"/>
        </a:xfrm>
        <a:custGeom>
          <a:avLst/>
          <a:gdLst/>
          <a:ahLst/>
          <a:cxnLst/>
          <a:rect l="0" t="0" r="0" b="0"/>
          <a:pathLst>
            <a:path>
              <a:moveTo>
                <a:pt x="347634" y="3229960"/>
              </a:moveTo>
              <a:arcTo wR="2079031" hR="2079031" stAng="8783186" swAng="2197435"/>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BF8188-6218-492D-B680-CACF09307976}">
      <dsp:nvSpPr>
        <dsp:cNvPr id="0" name=""/>
        <dsp:cNvSpPr/>
      </dsp:nvSpPr>
      <dsp:spPr>
        <a:xfrm>
          <a:off x="904392" y="1439545"/>
          <a:ext cx="1599928" cy="1039953"/>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b="1" kern="1200" dirty="0" smtClean="0">
              <a:latin typeface="Alexandria SemiBold" pitchFamily="2" charset="-78"/>
              <a:cs typeface="Alexandria SemiBold" pitchFamily="2" charset="-78"/>
            </a:rPr>
            <a:t>الأسلوب</a:t>
          </a:r>
          <a:endParaRPr lang="en-US" sz="2400" b="1" kern="1200" dirty="0">
            <a:latin typeface="Alexandria SemiBold" pitchFamily="2" charset="-78"/>
            <a:cs typeface="Alexandria SemiBold" pitchFamily="2" charset="-78"/>
          </a:endParaRPr>
        </a:p>
      </dsp:txBody>
      <dsp:txXfrm>
        <a:off x="955158" y="1490311"/>
        <a:ext cx="1498396" cy="938421"/>
      </dsp:txXfrm>
    </dsp:sp>
    <dsp:sp modelId="{9F75EB89-5607-4D72-8F99-B75BEDCEAD5E}">
      <dsp:nvSpPr>
        <dsp:cNvPr id="0" name=""/>
        <dsp:cNvSpPr/>
      </dsp:nvSpPr>
      <dsp:spPr>
        <a:xfrm>
          <a:off x="1602601" y="522946"/>
          <a:ext cx="4158063" cy="4158063"/>
        </a:xfrm>
        <a:custGeom>
          <a:avLst/>
          <a:gdLst/>
          <a:ahLst/>
          <a:cxnLst/>
          <a:rect l="0" t="0" r="0" b="0"/>
          <a:pathLst>
            <a:path>
              <a:moveTo>
                <a:pt x="362041" y="906718"/>
              </a:moveTo>
              <a:arcTo wR="2079031" hR="2079031" stAng="12859450" swAng="1963011"/>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4:15:32.433"/>
    </inkml:context>
    <inkml:brush xml:id="br0">
      <inkml:brushProperty name="width" value="0.05292" units="cm"/>
      <inkml:brushProperty name="height" value="0.05292" units="cm"/>
      <inkml:brushProperty name="color" value="#FF0000"/>
    </inkml:brush>
  </inkml:definitions>
  <inkml:trace contextRef="#ctx0" brushRef="#br0">22391 8702 0,'40'40'250,"0"0"-235,0 1 1,0-41 0,-40 40-1,40-40 1,0 0-1,0 0 1,1 0 0,-1 0-1,0 0-15,0 0 16,0 0-16,0-40 16,40 40-16,1-41 0,-41 41 15,0 0 1,0 0-16,0 0 15,-40-40-15,40 40 16,0 0-16,1 0 16,-1-40-1,0 40 1,-40-40-16,40 40 16,0 0-16,0-40 15,0 40 1,-40-40-16,40 40 15,-40-40 1,41 40-16,-41-40 16,40 40-16,-40-40 15,40 40-15,-40-40 16,40 40 0,-40-41-16,0 1 31,40 40-31,-40-40 15,0 0 1,0 0 0,0 0 15,0 0-15,0 0-1,0 0 1,-40 40-1,40-41 1,0 1 0,-40 40-1,0-40 17,0 40-1,40-40-31,-41 40 15,41-40 1,-40 40 0,0-40 31,0 40-16,40-40-16,-40 40-15,0 0 32,0 0-17,40-40 1,-40 40 0,-1 0 15,1 0-16,0-40 1,0 40 15,0 0-31,40-40 16,-40 40-16,0 0 31,40-41-15,-40 41-1,-1 0 1,1 0 0,0 0 31,0 0-16,0 0 16,0 0-16,0 0 0,0 0 0,-1 0-15,1 0 31,0 0-31,40 41-1,-40-41 16,40 40-31,-40-40 0,0 0 47,40 40-31,-40-40 15,40 40 0,-40-40-15,-1 40 15,1 0 16,40 0 0,0 0 0,0 0 0,0 0-16,0 1 0,0-1 1,0 0-1,40-40-16,-40 40 1,0 0 0,41-40-1,-41 40 1,0 0 0,0 0 15,40 0 0,-40 1 0,0-1 1,0 0 14,0 0 1,40-40-31,-40 40 31,0 0 15,40-40-30,0 0 61,0 0-46,0 40 31,0-40-15,1 0 171,-41 40-203,40-40 1,0 0 15,0 0 15,-40 40-15,0 0-16,40-40 16</inkml:trace>
  <inkml:trace contextRef="#ctx0" brushRef="#br0" timeOffset="5692.2735">12720 17566 0,'40'0'328,"0"0"-312,0 0 0,1 0-16,-1 0 15,0 0-15,0 0 16,0 0-1,0 0 1,0-41 0,0 41-1,1 0 1,-41-40 0,40 40-16,-40-40 15,40 40-15,0 0 16,-40-40-1,40 40-15,0-40 16,0 40 0,0-40-1,1 0 1,-41 0 0,40 40-1,-40-40-15,40 40 16,-40-41-16,40 1 15,-40 0 1,0 0-16,40 40 16,-40-40-16,0 0 15,40 0 1,-40 0 0,40 0-1,-40 0-15,0-1 16,0 1-1,0 0 1,0 0-16,0 0 16,0 0 15,0 0-15,0 0-1,-40 40-15,40-40 16,0-1-1,0 1 1,-40 40-16,40-40 31,-40 40-31,40-40 16,-40 40 0,40-40-1,-40 40-15,40-40 16,-40 40-16,-1-40 15,1 40 17,0 0-32,40-40 15,-40 40-15,0 0 32,0 0-32,0-40 31,0 40-16,-1 0 1,1 0 0,40-40-1,-40 40-15,0 0 32,0 0-17,0 0 32,0 0-31,0 0 15,-1 0-15,1 0 46,0 0-31,40 40 47,0 0-15,0 0-1,-40-40-46,40 40-16,0 0 31,-40-40-15,40 40-16,-40 0 47,40 0-32,0 0 1,-40 1 15,40-1-15,-40-40 0,40 40-1,0 0 16,0 0-31,0 0 16,0 0 15,0 0-15,0 0-16,0 1 31,0-1-15,0 0-1,0 0 1,0 0-16,0 0 16,0 0 15,0 0-15,0 0 15,0 0-16,0 1 17,40-41-17,-40 40 1,0 0 15,40-40 0,-40 40-15,0 0 0,40-40-1,-40 40 17,40-40-17,-40 40 1,40-40 15,0 40 16,0-40 31,1 0-47,-1 0 32,0 0-16,0 0 0,0 0 15,0 0-31</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2024-05-27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04195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687598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2024-05-27</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2024-05-27</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microsoft.com/office/2007/relationships/hdphoto" Target="../media/hdphoto1.wdp"/><Relationship Id="rId5" Type="http://schemas.openxmlformats.org/officeDocument/2006/relationships/image" Target="../media/image10.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6.xml"/><Relationship Id="rId6" Type="http://schemas.microsoft.com/office/2007/relationships/hdphoto" Target="../media/hdphoto3.wdp"/><Relationship Id="rId5" Type="http://schemas.openxmlformats.org/officeDocument/2006/relationships/image" Target="../media/image12.png"/><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16.jpg"/><Relationship Id="rId5" Type="http://schemas.openxmlformats.org/officeDocument/2006/relationships/image" Target="../media/image15.jpe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7" Type="http://schemas.microsoft.com/office/2007/relationships/hdphoto" Target="../media/hdphoto4.wdp"/><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7.jpe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microsoft.com/office/2007/relationships/hdphoto" Target="../media/hdphoto3.wdp"/><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microsoft.com/office/2007/relationships/hdphoto" Target="../media/hdphoto5.wdp"/><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6.wdp"/></Relationships>
</file>

<file path=ppt/slides/_rels/slide3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7.wdp"/></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6.xml"/><Relationship Id="rId5" Type="http://schemas.openxmlformats.org/officeDocument/2006/relationships/image" Target="../media/image28.emf"/><Relationship Id="rId4" Type="http://schemas.openxmlformats.org/officeDocument/2006/relationships/customXml" Target="../ink/ink1.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32.emf"/></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5167986" cy="1077218"/>
          </a:xfrm>
          <a:prstGeom prst="rect">
            <a:avLst/>
          </a:prstGeom>
          <a:noFill/>
        </p:spPr>
        <p:txBody>
          <a:bodyPr wrap="squar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66048" cy="769441"/>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مفهوم فن الكتابة والتعبير</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906752"/>
            <a:ext cx="6868276"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تعريف </a:t>
            </a:r>
            <a:r>
              <a:rPr lang="ar-SA" sz="2000" b="1" dirty="0">
                <a:solidFill>
                  <a:srgbClr val="002060"/>
                </a:solidFill>
                <a:latin typeface="Alexandria ExtraBold" pitchFamily="2" charset="-78"/>
                <a:ea typeface="Calibri" panose="020F0502020204030204" pitchFamily="34" charset="0"/>
                <a:cs typeface="Alexandria ExtraBold" pitchFamily="2" charset="-78"/>
              </a:rPr>
              <a:t>فن الكتابة والتعبير</a:t>
            </a:r>
          </a:p>
          <a:p>
            <a:pPr marL="34290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أنواع الكتابة والتعبير</a:t>
            </a:r>
            <a:endParaRPr lang="ar-EG" sz="20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أساليب الكتابة وأنواعها.</a:t>
            </a: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مدارس الكتابة.</a:t>
            </a: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مقومات الكتابة الجيدة</a:t>
            </a: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403822"/>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5056021" y="1499520"/>
            <a:ext cx="6824804" cy="450307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a:off x="307462" y="1499520"/>
            <a:ext cx="5202029" cy="448831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14480" y="1688923"/>
            <a:ext cx="5878284" cy="4524315"/>
          </a:xfrm>
          <a:prstGeom prst="rect">
            <a:avLst/>
          </a:prstGeom>
          <a:noFill/>
        </p:spPr>
        <p:txBody>
          <a:bodyPr wrap="square">
            <a:spAutoFit/>
          </a:bodyPr>
          <a:lstStyle/>
          <a:p>
            <a:pPr algn="r">
              <a:lnSpc>
                <a:spcPct val="150000"/>
              </a:lnSpc>
            </a:pPr>
            <a:r>
              <a:rPr lang="ar-SA" sz="1400" dirty="0" smtClean="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تعد </a:t>
            </a:r>
            <a:r>
              <a:rPr lang="ar-SA" sz="2000" dirty="0">
                <a:solidFill>
                  <a:srgbClr val="000000"/>
                </a:solidFill>
                <a:latin typeface="Alexandria SemiBold" pitchFamily="2" charset="-78"/>
                <a:cs typeface="Alexandria SemiBold" pitchFamily="2" charset="-78"/>
              </a:rPr>
              <a:t>مهارة الكتابة من أهم المهارات للكاتب الصحفي. فالكتابة هي لغة </a:t>
            </a:r>
            <a:r>
              <a:rPr lang="ar-SA" sz="2000" dirty="0" smtClean="0">
                <a:solidFill>
                  <a:srgbClr val="000000"/>
                </a:solidFill>
                <a:latin typeface="Alexandria SemiBold" pitchFamily="2" charset="-78"/>
                <a:cs typeface="Alexandria SemiBold" pitchFamily="2" charset="-78"/>
              </a:rPr>
              <a:t>تساهم </a:t>
            </a:r>
            <a:r>
              <a:rPr lang="ar-SA" sz="2000" dirty="0">
                <a:solidFill>
                  <a:srgbClr val="000000"/>
                </a:solidFill>
                <a:latin typeface="Alexandria SemiBold" pitchFamily="2" charset="-78"/>
                <a:cs typeface="Alexandria SemiBold" pitchFamily="2" charset="-78"/>
              </a:rPr>
              <a:t>في تكوين "رؤية</a:t>
            </a:r>
            <a:r>
              <a:rPr lang="ar-SA" sz="2000" dirty="0" smtClean="0">
                <a:solidFill>
                  <a:srgbClr val="000000"/>
                </a:solidFill>
                <a:latin typeface="Alexandria SemiBold" pitchFamily="2" charset="-78"/>
                <a:cs typeface="Alexandria SemiBold" pitchFamily="2" charset="-78"/>
              </a:rPr>
              <a:t>" الكاتب</a:t>
            </a:r>
            <a:r>
              <a:rPr lang="ar-SA" sz="2000" dirty="0">
                <a:solidFill>
                  <a:srgbClr val="000000"/>
                </a:solidFill>
                <a:latin typeface="Alexandria SemiBold" pitchFamily="2" charset="-78"/>
                <a:cs typeface="Alexandria SemiBold" pitchFamily="2" charset="-78"/>
              </a:rPr>
              <a:t>. </a:t>
            </a:r>
            <a:endParaRPr lang="en-US" sz="2000" dirty="0" smtClean="0">
              <a:solidFill>
                <a:srgbClr val="000000"/>
              </a:solidFill>
              <a:latin typeface="Alexandria SemiBold" pitchFamily="2" charset="-78"/>
              <a:cs typeface="Alexandria SemiBold" pitchFamily="2" charset="-78"/>
            </a:endParaRPr>
          </a:p>
          <a:p>
            <a:pPr algn="r">
              <a:lnSpc>
                <a:spcPct val="150000"/>
              </a:lnSpc>
            </a:pPr>
            <a:endParaRPr lang="ar-SA" sz="1000" dirty="0" smtClean="0">
              <a:solidFill>
                <a:srgbClr val="000000"/>
              </a:solidFill>
              <a:latin typeface="Alexandria SemiBold" pitchFamily="2" charset="-78"/>
              <a:cs typeface="Alexandria SemiBold" pitchFamily="2" charset="-78"/>
            </a:endParaRPr>
          </a:p>
          <a:p>
            <a:pPr algn="r">
              <a:lnSpc>
                <a:spcPct val="150000"/>
              </a:lnSpc>
            </a:pPr>
            <a:r>
              <a:rPr lang="ar-SA" sz="2000" dirty="0" smtClean="0">
                <a:solidFill>
                  <a:srgbClr val="000000"/>
                </a:solidFill>
                <a:latin typeface="Alexandria SemiBold" pitchFamily="2" charset="-78"/>
                <a:cs typeface="Alexandria SemiBold" pitchFamily="2" charset="-78"/>
              </a:rPr>
              <a:t>اللغة </a:t>
            </a:r>
            <a:r>
              <a:rPr lang="ar-SA" sz="2000" dirty="0">
                <a:solidFill>
                  <a:srgbClr val="000000"/>
                </a:solidFill>
                <a:latin typeface="Alexandria SemiBold" pitchFamily="2" charset="-78"/>
                <a:cs typeface="Alexandria SemiBold" pitchFamily="2" charset="-78"/>
              </a:rPr>
              <a:t>هي لسان كل شىء </a:t>
            </a:r>
            <a:r>
              <a:rPr lang="ar-SA" sz="2000" dirty="0" smtClean="0">
                <a:solidFill>
                  <a:srgbClr val="000000"/>
                </a:solidFill>
                <a:latin typeface="Alexandria SemiBold" pitchFamily="2" charset="-78"/>
                <a:cs typeface="Alexandria SemiBold" pitchFamily="2" charset="-78"/>
              </a:rPr>
              <a:t>بالحياة، </a:t>
            </a:r>
            <a:r>
              <a:rPr lang="ar-SA" sz="2000" dirty="0">
                <a:solidFill>
                  <a:srgbClr val="000000"/>
                </a:solidFill>
                <a:latin typeface="Alexandria SemiBold" pitchFamily="2" charset="-78"/>
                <a:cs typeface="Alexandria SemiBold" pitchFamily="2" charset="-78"/>
              </a:rPr>
              <a:t>ونحن كعرب نمتلك اللسان الفصيح . واللغة هي أداة من أدوات </a:t>
            </a:r>
            <a:r>
              <a:rPr lang="ar-SA" sz="2000" dirty="0" smtClean="0">
                <a:solidFill>
                  <a:srgbClr val="000000"/>
                </a:solidFill>
                <a:latin typeface="Alexandria SemiBold" pitchFamily="2" charset="-78"/>
                <a:cs typeface="Alexandria SemiBold" pitchFamily="2" charset="-78"/>
              </a:rPr>
              <a:t>المعرفة التي تساهم في تعزيز وترسيخ مدارك الكاتب لتقديم أفكاره وآرائه ؛ أي أن اللغة </a:t>
            </a:r>
            <a:r>
              <a:rPr lang="ar-SA" sz="2000" dirty="0">
                <a:solidFill>
                  <a:srgbClr val="000000"/>
                </a:solidFill>
                <a:latin typeface="Alexandria SemiBold" pitchFamily="2" charset="-78"/>
                <a:cs typeface="Alexandria SemiBold" pitchFamily="2" charset="-78"/>
              </a:rPr>
              <a:t>المرجع </a:t>
            </a:r>
            <a:r>
              <a:rPr lang="ar-SA" sz="2000" dirty="0" smtClean="0">
                <a:solidFill>
                  <a:srgbClr val="000000"/>
                </a:solidFill>
                <a:latin typeface="Alexandria SemiBold" pitchFamily="2" charset="-78"/>
                <a:cs typeface="Alexandria SemiBold" pitchFamily="2" charset="-78"/>
              </a:rPr>
              <a:t>أما الكتابة فهي المستودع.</a:t>
            </a:r>
            <a:endParaRPr lang="en-US" sz="2000" dirty="0" smtClean="0">
              <a:solidFill>
                <a:srgbClr val="000000"/>
              </a:solidFill>
              <a:latin typeface="Alexandria SemiBold" pitchFamily="2" charset="-78"/>
              <a:cs typeface="Alexandria SemiBold" pitchFamily="2" charset="-78"/>
            </a:endParaRPr>
          </a:p>
          <a:p>
            <a:pPr algn="r">
              <a:lnSpc>
                <a:spcPct val="150000"/>
              </a:lnSpc>
            </a:pPr>
            <a:r>
              <a:rPr lang="en-US" sz="600" dirty="0" smtClean="0">
                <a:solidFill>
                  <a:srgbClr val="000000"/>
                </a:solidFill>
                <a:latin typeface="Alexandria SemiBold" pitchFamily="2" charset="-78"/>
                <a:cs typeface="Alexandria SemiBold" pitchFamily="2" charset="-78"/>
              </a:rPr>
              <a:t> </a:t>
            </a:r>
            <a:endParaRPr lang="ar-SA" sz="600" dirty="0" smtClean="0">
              <a:solidFill>
                <a:srgbClr val="000000"/>
              </a:solidFill>
              <a:latin typeface="Alexandria SemiBold" pitchFamily="2" charset="-78"/>
              <a:cs typeface="Alexandria SemiBold" pitchFamily="2" charset="-78"/>
            </a:endParaRPr>
          </a:p>
          <a:p>
            <a:pPr algn="r">
              <a:lnSpc>
                <a:spcPct val="150000"/>
              </a:lnSpc>
            </a:pPr>
            <a:r>
              <a:rPr lang="ar-SA" sz="1600" dirty="0" smtClean="0">
                <a:solidFill>
                  <a:srgbClr val="000000"/>
                </a:solidFill>
                <a:latin typeface="Alexandria SemiBold" pitchFamily="2" charset="-78"/>
                <a:cs typeface="Alexandria SemiBold" pitchFamily="2" charset="-78"/>
              </a:rPr>
              <a:t> </a:t>
            </a:r>
            <a:endParaRPr lang="en-US" sz="16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68218"/>
            <a:ext cx="647337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a:off x="400807" y="2009536"/>
            <a:ext cx="5213673" cy="428309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34264" y="1875791"/>
            <a:ext cx="5878284" cy="4166525"/>
          </a:xfrm>
          <a:prstGeom prst="rect">
            <a:avLst/>
          </a:prstGeom>
          <a:noFill/>
        </p:spPr>
        <p:txBody>
          <a:bodyPr wrap="square">
            <a:spAutoFit/>
          </a:bodyPr>
          <a:lstStyle/>
          <a:p>
            <a:pPr algn="r">
              <a:lnSpc>
                <a:spcPct val="150000"/>
              </a:lnSpc>
            </a:pPr>
            <a:r>
              <a:rPr lang="en-US" sz="600" dirty="0" smtClean="0">
                <a:solidFill>
                  <a:srgbClr val="000000"/>
                </a:solidFill>
                <a:latin typeface="Alexandria SemiBold" pitchFamily="2" charset="-78"/>
                <a:cs typeface="Alexandria SemiBold" pitchFamily="2" charset="-78"/>
              </a:rPr>
              <a:t> </a:t>
            </a:r>
            <a:endParaRPr lang="ar-SA" sz="600" dirty="0" smtClean="0">
              <a:solidFill>
                <a:srgbClr val="000000"/>
              </a:solidFill>
              <a:latin typeface="Alexandria SemiBold" pitchFamily="2" charset="-78"/>
              <a:cs typeface="Alexandria SemiBold" pitchFamily="2" charset="-78"/>
            </a:endParaRPr>
          </a:p>
          <a:p>
            <a:pPr algn="r">
              <a:lnSpc>
                <a:spcPct val="150000"/>
              </a:lnSpc>
            </a:pPr>
            <a:r>
              <a:rPr lang="ar-SA" sz="1600" dirty="0" smtClean="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وإذا </a:t>
            </a:r>
            <a:r>
              <a:rPr lang="ar-SA" sz="2000" dirty="0">
                <a:solidFill>
                  <a:srgbClr val="000000"/>
                </a:solidFill>
                <a:latin typeface="Alexandria SemiBold" pitchFamily="2" charset="-78"/>
                <a:cs typeface="Alexandria SemiBold" pitchFamily="2" charset="-78"/>
              </a:rPr>
              <a:t>لم تدون الحضارات قديما لما نعرف عنها شيء . ف</a:t>
            </a:r>
            <a:r>
              <a:rPr lang="ar-SA" sz="2000" dirty="0" smtClean="0">
                <a:solidFill>
                  <a:srgbClr val="000000"/>
                </a:solidFill>
                <a:latin typeface="Alexandria SemiBold" pitchFamily="2" charset="-78"/>
                <a:cs typeface="Alexandria SemiBold" pitchFamily="2" charset="-78"/>
              </a:rPr>
              <a:t>الحضارات </a:t>
            </a:r>
            <a:r>
              <a:rPr lang="ar-SA" sz="2000" dirty="0">
                <a:solidFill>
                  <a:srgbClr val="000000"/>
                </a:solidFill>
                <a:latin typeface="Alexandria SemiBold" pitchFamily="2" charset="-78"/>
                <a:cs typeface="Alexandria SemiBold" pitchFamily="2" charset="-78"/>
              </a:rPr>
              <a:t>هي التي توثق من خلال الكتابة ؛ فنعرف الأمم وحضاراتها ودياناتها وأخلاقها عن طريق الكتابة </a:t>
            </a:r>
            <a:r>
              <a:rPr lang="ar-SA" sz="2000" dirty="0" smtClean="0">
                <a:solidFill>
                  <a:srgbClr val="000000"/>
                </a:solidFill>
                <a:latin typeface="Alexandria SemiBold" pitchFamily="2" charset="-78"/>
                <a:cs typeface="Alexandria SemiBold" pitchFamily="2" charset="-78"/>
              </a:rPr>
              <a:t>. </a:t>
            </a:r>
          </a:p>
          <a:p>
            <a:pPr algn="r">
              <a:lnSpc>
                <a:spcPct val="150000"/>
              </a:lnSpc>
            </a:pPr>
            <a:endParaRPr lang="ar-SA" sz="1050" dirty="0">
              <a:solidFill>
                <a:srgbClr val="000000"/>
              </a:solidFill>
              <a:latin typeface="Alexandria SemiBold" pitchFamily="2" charset="-78"/>
              <a:cs typeface="Alexandria SemiBold" pitchFamily="2" charset="-78"/>
            </a:endParaRPr>
          </a:p>
          <a:p>
            <a:pPr algn="r">
              <a:lnSpc>
                <a:spcPct val="150000"/>
              </a:lnSpc>
            </a:pPr>
            <a:r>
              <a:rPr lang="ar-SA" sz="2000" dirty="0" smtClean="0">
                <a:solidFill>
                  <a:srgbClr val="000000"/>
                </a:solidFill>
                <a:latin typeface="Alexandria SemiBold" pitchFamily="2" charset="-78"/>
                <a:cs typeface="Alexandria SemiBold" pitchFamily="2" charset="-78"/>
              </a:rPr>
              <a:t>فعلي </a:t>
            </a:r>
            <a:r>
              <a:rPr lang="ar-SA" sz="2000" dirty="0">
                <a:solidFill>
                  <a:srgbClr val="000000"/>
                </a:solidFill>
                <a:latin typeface="Alexandria SemiBold" pitchFamily="2" charset="-78"/>
                <a:cs typeface="Alexandria SemiBold" pitchFamily="2" charset="-78"/>
              </a:rPr>
              <a:t>سبيل المثال كتاب " كونفشيوس " في الصين هو المرجع الوحيد لتاريخ الديانة الكونفشيوسية ؛ وإذا لم يُدون هذا الكتاب لما أصبح هناك مرجع لهذه الديانة.</a:t>
            </a:r>
            <a:endParaRPr lang="en-US" sz="20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68218"/>
            <a:ext cx="647337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a:off x="400807" y="2009536"/>
            <a:ext cx="5213673" cy="428309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34264" y="1875791"/>
            <a:ext cx="5878284" cy="4247317"/>
          </a:xfrm>
          <a:prstGeom prst="rect">
            <a:avLst/>
          </a:prstGeom>
          <a:noFill/>
        </p:spPr>
        <p:txBody>
          <a:bodyPr wrap="square">
            <a:spAutoFit/>
          </a:bodyPr>
          <a:lstStyle/>
          <a:p>
            <a:pPr algn="r">
              <a:lnSpc>
                <a:spcPct val="150000"/>
              </a:lnSpc>
            </a:pPr>
            <a:r>
              <a:rPr lang="ar-SA" sz="2000" dirty="0">
                <a:latin typeface="Alexandria SemiBold" pitchFamily="2" charset="-78"/>
                <a:cs typeface="Alexandria SemiBold" pitchFamily="2" charset="-78"/>
              </a:rPr>
              <a:t>وفنون اللغة العربية هي : الاستماع والتحدث والقراءة والكتابة </a:t>
            </a:r>
            <a:r>
              <a:rPr lang="ar-SA" sz="2000" dirty="0" smtClean="0">
                <a:latin typeface="Alexandria SemiBold" pitchFamily="2" charset="-78"/>
                <a:cs typeface="Alexandria SemiBold" pitchFamily="2" charset="-78"/>
              </a:rPr>
              <a:t>. وتأتي الكتابة رابع </a:t>
            </a:r>
            <a:r>
              <a:rPr lang="ar-SA" sz="2000" dirty="0">
                <a:latin typeface="Alexandria SemiBold" pitchFamily="2" charset="-78"/>
                <a:cs typeface="Alexandria SemiBold" pitchFamily="2" charset="-78"/>
              </a:rPr>
              <a:t>هذه الفنون ليس لأنها أقلها أهمية ؛ بل لأنها تؤسس على </a:t>
            </a:r>
            <a:r>
              <a:rPr lang="ar-SA" sz="2000" dirty="0" smtClean="0">
                <a:latin typeface="Alexandria SemiBold" pitchFamily="2" charset="-78"/>
                <a:cs typeface="Alexandria SemiBold" pitchFamily="2" charset="-78"/>
              </a:rPr>
              <a:t>هذه الفنون التي تمثل </a:t>
            </a:r>
            <a:r>
              <a:rPr lang="ar-SA" sz="2000" dirty="0">
                <a:latin typeface="Alexandria SemiBold" pitchFamily="2" charset="-78"/>
                <a:cs typeface="Alexandria SemiBold" pitchFamily="2" charset="-78"/>
              </a:rPr>
              <a:t>روافد تستقي منها الكتابة مادتها وأفكارها</a:t>
            </a:r>
            <a:r>
              <a:rPr lang="ar-SA" sz="2000" dirty="0" smtClean="0">
                <a:latin typeface="Alexandria SemiBold" pitchFamily="2" charset="-78"/>
                <a:cs typeface="Alexandria SemiBold" pitchFamily="2" charset="-78"/>
              </a:rPr>
              <a:t>.</a:t>
            </a:r>
          </a:p>
          <a:p>
            <a:pPr algn="r">
              <a:lnSpc>
                <a:spcPct val="150000"/>
              </a:lnSpc>
            </a:pPr>
            <a:r>
              <a:rPr lang="ar-SA" sz="2000" dirty="0" smtClean="0">
                <a:latin typeface="Alexandria SemiBold" pitchFamily="2" charset="-78"/>
                <a:cs typeface="Alexandria SemiBold" pitchFamily="2" charset="-78"/>
              </a:rPr>
              <a:t> </a:t>
            </a:r>
            <a:endParaRPr lang="ar-SA" sz="500" dirty="0" smtClean="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ف</a:t>
            </a:r>
            <a:r>
              <a:rPr lang="ar-SA" sz="2000" dirty="0" smtClean="0">
                <a:latin typeface="Alexandria SemiBold" pitchFamily="2" charset="-78"/>
                <a:cs typeface="Alexandria SemiBold" pitchFamily="2" charset="-78"/>
              </a:rPr>
              <a:t>الكتابة هي المحصلة </a:t>
            </a:r>
            <a:r>
              <a:rPr lang="ar-SA" sz="2000" dirty="0">
                <a:latin typeface="Alexandria SemiBold" pitchFamily="2" charset="-78"/>
                <a:cs typeface="Alexandria SemiBold" pitchFamily="2" charset="-78"/>
              </a:rPr>
              <a:t>النهائية لعلم </a:t>
            </a:r>
            <a:r>
              <a:rPr lang="ar-SA" sz="2000" dirty="0" smtClean="0">
                <a:latin typeface="Alexandria SemiBold" pitchFamily="2" charset="-78"/>
                <a:cs typeface="Alexandria SemiBold" pitchFamily="2" charset="-78"/>
              </a:rPr>
              <a:t>اللغة؛ </a:t>
            </a:r>
            <a:r>
              <a:rPr lang="ar-SA" sz="2000" dirty="0">
                <a:latin typeface="Alexandria SemiBold" pitchFamily="2" charset="-78"/>
                <a:cs typeface="Alexandria SemiBold" pitchFamily="2" charset="-78"/>
              </a:rPr>
              <a:t>فتعليم القراءة  والاستماع والتحدث والادب والنحو هو في حقيقته تعليم </a:t>
            </a:r>
            <a:r>
              <a:rPr lang="ar-SA" sz="2000" dirty="0" smtClean="0">
                <a:latin typeface="Alexandria SemiBold" pitchFamily="2" charset="-78"/>
                <a:cs typeface="Alexandria SemiBold" pitchFamily="2" charset="-78"/>
              </a:rPr>
              <a:t>الكتابة.</a:t>
            </a:r>
            <a:endParaRPr lang="en-US" sz="2000"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7860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391" y="1231790"/>
            <a:ext cx="8176847" cy="5149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83514" y="477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8331" y="615432"/>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02628" y="8154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4391" y="1659202"/>
            <a:ext cx="8151485" cy="4801314"/>
          </a:xfrm>
          <a:prstGeom prst="rect">
            <a:avLst/>
          </a:prstGeom>
          <a:noFill/>
        </p:spPr>
        <p:txBody>
          <a:bodyPr wrap="square" rtlCol="0">
            <a:spAutoFit/>
          </a:bodyPr>
          <a:lstStyle/>
          <a:p>
            <a:pPr algn="r" rtl="1">
              <a:lnSpc>
                <a:spcPct val="150000"/>
              </a:lnSpc>
            </a:pPr>
            <a:r>
              <a:rPr lang="ar-SA" sz="2400" dirty="0">
                <a:latin typeface="Alexandria SemiBold" pitchFamily="2" charset="-78"/>
                <a:cs typeface="Alexandria SemiBold" pitchFamily="2" charset="-78"/>
              </a:rPr>
              <a:t>الكتابة هي : إعادة ترميز اللغة المنطوقة في شكل خطي من خلال أشكال ترتبط ببعضها مقابلا لصوت لغوي يدل عليه ؛ وذلك بغرض نقل أفكار الكاتب وآرائه ومشاعره إلى الآخرين ، بوصفهم الطرف الآخر لعملية الاتصال</a:t>
            </a:r>
            <a:r>
              <a:rPr lang="ar-SA" sz="2400" dirty="0" smtClean="0">
                <a:latin typeface="Alexandria SemiBold" pitchFamily="2" charset="-78"/>
                <a:cs typeface="Alexandria SemiBold" pitchFamily="2" charset="-78"/>
              </a:rPr>
              <a:t>.</a:t>
            </a:r>
          </a:p>
          <a:p>
            <a:pPr algn="r" rtl="1">
              <a:lnSpc>
                <a:spcPct val="150000"/>
              </a:lnSpc>
            </a:pPr>
            <a:r>
              <a:rPr lang="ar-SA" sz="2400" dirty="0">
                <a:latin typeface="Alexandria SemiBold" pitchFamily="2" charset="-78"/>
                <a:cs typeface="Alexandria SemiBold" pitchFamily="2" charset="-78"/>
              </a:rPr>
              <a:t>أ</a:t>
            </a:r>
            <a:r>
              <a:rPr lang="ar-SA" sz="2400" dirty="0" smtClean="0">
                <a:latin typeface="Alexandria SemiBold" pitchFamily="2" charset="-78"/>
                <a:cs typeface="Alexandria SemiBold" pitchFamily="2" charset="-78"/>
              </a:rPr>
              <a:t>ي أنها عبارة عن مهارة عقلية وجدانية او شعورية تتصل بتكوين الأفكار عن موضوع  أو قضية ما ومهارة عقلية يدوية تتصل بصياغة الأفكار وفق قواعد معينة للسلامة اللغوية و التنظيم و الوضوح و الجمال. أي أنها نتاج عقلي.</a:t>
            </a:r>
            <a:endParaRPr lang="en-US" sz="2400" dirty="0" smtClean="0">
              <a:latin typeface="Alexandria SemiBold" pitchFamily="2" charset="-78"/>
              <a:cs typeface="Alexandria SemiBold"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2" name="Picture 4" descr="a person writing on a notebook with a pen"/>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1000"/>
                    </a14:imgEffect>
                  </a14:imgLayer>
                </a14:imgProps>
              </a:ext>
              <a:ext uri="{28A0092B-C50C-407E-A947-70E740481C1C}">
                <a14:useLocalDpi xmlns:a14="http://schemas.microsoft.com/office/drawing/2010/main" val="0"/>
              </a:ext>
            </a:extLst>
          </a:blip>
          <a:srcRect t="-3059" b="6905"/>
          <a:stretch/>
        </p:blipFill>
        <p:spPr bwMode="auto">
          <a:xfrm>
            <a:off x="8715454" y="1563939"/>
            <a:ext cx="3268537" cy="4344603"/>
          </a:xfrm>
          <a:prstGeom prst="rect">
            <a:avLst/>
          </a:prstGeom>
          <a:noFill/>
          <a:effectLst>
            <a:reflection blurRad="139700" endPos="65000" dist="228600" dir="5400000" sy="-100000" algn="bl" rotWithShape="0"/>
            <a:softEdge rad="127000"/>
          </a:effectLst>
          <a:extLst>
            <a:ext uri="{909E8E84-426E-40DD-AFC4-6F175D3DCCD1}">
              <a14:hiddenFill xmlns:a14="http://schemas.microsoft.com/office/drawing/2010/main">
                <a:solidFill>
                  <a:srgbClr val="FFFFFF"/>
                </a:solidFill>
              </a14:hiddenFill>
            </a:ext>
          </a:extLst>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7435790" y="995381"/>
            <a:ext cx="4271719" cy="4328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025619" y="2461298"/>
            <a:ext cx="2648206" cy="3785652"/>
          </a:xfrm>
          <a:prstGeom prst="rect">
            <a:avLst/>
          </a:prstGeom>
          <a:noFill/>
          <a:effectLst>
            <a:reflection stA="45000" endPos="0" dist="50800" dir="5400000" sy="-100000" algn="bl" rotWithShape="0"/>
          </a:effectLst>
        </p:spPr>
        <p:txBody>
          <a:bodyPr wrap="square" rtlCol="0">
            <a:spAutoFit/>
          </a:bodyPr>
          <a:lstStyle/>
          <a:p>
            <a:pPr algn="ctr"/>
            <a:r>
              <a:rPr lang="ar-SA" sz="6000" b="1" dirty="0" smtClean="0">
                <a:latin typeface="Times New Roman" panose="02020603050405020304" pitchFamily="18" charset="0"/>
                <a:cs typeface="Times New Roman" panose="02020603050405020304" pitchFamily="18" charset="0"/>
              </a:rPr>
              <a:t>تعريف </a:t>
            </a:r>
          </a:p>
          <a:p>
            <a:pPr algn="ctr"/>
            <a:r>
              <a:rPr lang="ar-SA" sz="6000" b="1" dirty="0" smtClean="0">
                <a:latin typeface="Times New Roman" panose="02020603050405020304" pitchFamily="18" charset="0"/>
                <a:cs typeface="Times New Roman" panose="02020603050405020304" pitchFamily="18" charset="0"/>
              </a:rPr>
              <a:t>فن الكتابة وأهميتها</a:t>
            </a:r>
          </a:p>
          <a:p>
            <a:pPr algn="ctr"/>
            <a:endParaRPr lang="en-US" sz="6000" b="1" dirty="0">
              <a:latin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983" y="2169658"/>
            <a:ext cx="10763533" cy="3693319"/>
          </a:xfrm>
          <a:prstGeom prst="rect">
            <a:avLst/>
          </a:prstGeom>
          <a:noFill/>
        </p:spPr>
        <p:txBody>
          <a:bodyPr wrap="square" rtlCol="0">
            <a:spAutoFit/>
          </a:bodyPr>
          <a:lstStyle/>
          <a:p>
            <a:pPr algn="r" rtl="1">
              <a:lnSpc>
                <a:spcPct val="150000"/>
              </a:lnSpc>
            </a:pPr>
            <a:r>
              <a:rPr lang="ar-SA" sz="2800" b="1" u="sng" dirty="0" smtClean="0">
                <a:solidFill>
                  <a:srgbClr val="C00000"/>
                </a:solidFill>
                <a:latin typeface="Alexandria SemiBold" pitchFamily="2" charset="-78"/>
                <a:cs typeface="Alexandria SemiBold" pitchFamily="2" charset="-78"/>
              </a:rPr>
              <a:t>وتكمن </a:t>
            </a:r>
            <a:r>
              <a:rPr lang="ar-SA" sz="2800" b="1" u="sng" dirty="0">
                <a:solidFill>
                  <a:srgbClr val="C00000"/>
                </a:solidFill>
                <a:latin typeface="Alexandria SemiBold" pitchFamily="2" charset="-78"/>
                <a:cs typeface="Alexandria SemiBold" pitchFamily="2" charset="-78"/>
              </a:rPr>
              <a:t>أهمية الكتابة في</a:t>
            </a:r>
            <a:r>
              <a:rPr lang="ar-SA" sz="2800" b="1" u="sng" dirty="0" smtClean="0">
                <a:solidFill>
                  <a:srgbClr val="C00000"/>
                </a:solidFill>
                <a:latin typeface="Alexandria SemiBold" pitchFamily="2" charset="-78"/>
                <a:cs typeface="Alexandria SemiBold" pitchFamily="2" charset="-78"/>
              </a:rPr>
              <a:t>:</a:t>
            </a:r>
          </a:p>
          <a:p>
            <a:pPr marL="285750" indent="-285750" algn="r" rtl="1">
              <a:lnSpc>
                <a:spcPct val="200000"/>
              </a:lnSpc>
              <a:buFont typeface="Wingdings" panose="05000000000000000000" pitchFamily="2" charset="2"/>
              <a:buChar char="§"/>
            </a:pPr>
            <a:r>
              <a:rPr lang="ar-SA" sz="2400" dirty="0" smtClean="0">
                <a:latin typeface="Alexandria SemiBold" pitchFamily="2" charset="-78"/>
                <a:cs typeface="Alexandria SemiBold" pitchFamily="2" charset="-78"/>
              </a:rPr>
              <a:t>أنها </a:t>
            </a:r>
            <a:r>
              <a:rPr lang="ar-SA" sz="2400" dirty="0">
                <a:latin typeface="Alexandria SemiBold" pitchFamily="2" charset="-78"/>
                <a:cs typeface="Alexandria SemiBold" pitchFamily="2" charset="-78"/>
              </a:rPr>
              <a:t>من أهم طرق ووسائل الحفاظ على اللغة وعلومها </a:t>
            </a:r>
            <a:r>
              <a:rPr lang="ar-SA" sz="2400" dirty="0" smtClean="0">
                <a:latin typeface="Alexandria SemiBold" pitchFamily="2" charset="-78"/>
                <a:cs typeface="Alexandria SemiBold" pitchFamily="2" charset="-78"/>
              </a:rPr>
              <a:t>المختلفة.</a:t>
            </a:r>
            <a:endParaRPr lang="ar-SA" sz="2000" dirty="0" smtClean="0">
              <a:latin typeface="Alexandria SemiBold" pitchFamily="2" charset="-78"/>
              <a:cs typeface="Alexandria SemiBold" pitchFamily="2" charset="-78"/>
            </a:endParaRPr>
          </a:p>
          <a:p>
            <a:pPr marL="285750" indent="-285750" algn="r" rtl="1">
              <a:lnSpc>
                <a:spcPct val="200000"/>
              </a:lnSpc>
              <a:buFont typeface="Wingdings" panose="05000000000000000000" pitchFamily="2" charset="2"/>
              <a:buChar char="§"/>
            </a:pPr>
            <a:r>
              <a:rPr lang="ar-SA" sz="2400" dirty="0" smtClean="0">
                <a:latin typeface="Alexandria SemiBold" pitchFamily="2" charset="-78"/>
                <a:cs typeface="Alexandria SemiBold" pitchFamily="2" charset="-78"/>
              </a:rPr>
              <a:t>أنها </a:t>
            </a:r>
            <a:r>
              <a:rPr lang="ar-SA" sz="2400" dirty="0">
                <a:latin typeface="Alexandria SemiBold" pitchFamily="2" charset="-78"/>
                <a:cs typeface="Alexandria SemiBold" pitchFamily="2" charset="-78"/>
              </a:rPr>
              <a:t>أداة مهمة من أدوات التعلم والثقافة . فعن طريقها يواصل الإنسان التقدم في العلم والمعرفة من خلال مشاركة الكاتب خبراته للارتقاء بالمجتمع مما يكسبه مكانة من التقدير لأفكاره وثقافته</a:t>
            </a:r>
            <a:r>
              <a:rPr lang="ar-SA" sz="2000" dirty="0" smtClean="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83444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983" y="2043874"/>
            <a:ext cx="10675043" cy="45243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tabLst>
                <a:tab pos="9020175" algn="l"/>
              </a:tabLst>
            </a:pPr>
            <a:r>
              <a:rPr lang="ar-SA" sz="2400" dirty="0" smtClean="0">
                <a:latin typeface="Alexandria SemiBold" pitchFamily="2" charset="-78"/>
                <a:cs typeface="Alexandria SemiBold" pitchFamily="2" charset="-78"/>
              </a:rPr>
              <a:t>أنها </a:t>
            </a:r>
            <a:r>
              <a:rPr lang="ar-SA" sz="2400" dirty="0">
                <a:latin typeface="Alexandria SemiBold" pitchFamily="2" charset="-78"/>
                <a:cs typeface="Alexandria SemiBold" pitchFamily="2" charset="-78"/>
              </a:rPr>
              <a:t>أداة اتصال الحاضر بالماضي </a:t>
            </a:r>
            <a:r>
              <a:rPr lang="ar-SA" sz="2400" dirty="0" smtClean="0">
                <a:latin typeface="Alexandria SemiBold" pitchFamily="2" charset="-78"/>
                <a:cs typeface="Alexandria SemiBold" pitchFamily="2" charset="-78"/>
              </a:rPr>
              <a:t>ووسيلة للتعبير عما </a:t>
            </a:r>
            <a:r>
              <a:rPr lang="ar-SA" sz="2400" dirty="0">
                <a:latin typeface="Alexandria SemiBold" pitchFamily="2" charset="-78"/>
                <a:cs typeface="Alexandria SemiBold" pitchFamily="2" charset="-78"/>
              </a:rPr>
              <a:t>يدور بين الأفراد والمجتمعات . فكل ما نراه اليوم ونؤمن به ما </a:t>
            </a:r>
            <a:r>
              <a:rPr lang="ar-SA" sz="2400" dirty="0" smtClean="0">
                <a:latin typeface="Alexandria SemiBold" pitchFamily="2" charset="-78"/>
                <a:cs typeface="Alexandria SemiBold" pitchFamily="2" charset="-78"/>
              </a:rPr>
              <a:t>هو إلا </a:t>
            </a:r>
            <a:r>
              <a:rPr lang="ar-SA" sz="2400" dirty="0">
                <a:latin typeface="Alexandria SemiBold" pitchFamily="2" charset="-78"/>
                <a:cs typeface="Alexandria SemiBold" pitchFamily="2" charset="-78"/>
              </a:rPr>
              <a:t>آراء </a:t>
            </a:r>
            <a:r>
              <a:rPr lang="ar-SA" sz="2400" dirty="0" smtClean="0">
                <a:effectLst>
                  <a:reflection stA="45000" endPos="0" dist="50800" dir="5400000" sy="-100000" algn="bl" rotWithShape="0"/>
                </a:effectLst>
                <a:latin typeface="Alexandria SemiBold" pitchFamily="2" charset="-78"/>
                <a:cs typeface="Alexandria SemiBold" pitchFamily="2" charset="-78"/>
              </a:rPr>
              <a:t>الكُتاب</a:t>
            </a:r>
            <a:r>
              <a:rPr lang="ar-SA" sz="2400" dirty="0" smtClean="0">
                <a:latin typeface="Alexandria SemiBold" pitchFamily="2" charset="-78"/>
                <a:cs typeface="Alexandria SemiBold" pitchFamily="2" charset="-78"/>
              </a:rPr>
              <a:t> </a:t>
            </a:r>
            <a:r>
              <a:rPr lang="ar-SA" sz="2400" dirty="0">
                <a:latin typeface="Alexandria SemiBold" pitchFamily="2" charset="-78"/>
                <a:cs typeface="Alexandria SemiBold" pitchFamily="2" charset="-78"/>
              </a:rPr>
              <a:t>الذين ينشرون أفكارهم وتجاربهم الحياتية في شكل فن تعبيري يؤثر على الأفراد ويمس احتياجاتهم </a:t>
            </a:r>
            <a:r>
              <a:rPr lang="ar-SA" sz="2400" dirty="0" smtClean="0">
                <a:latin typeface="Alexandria SemiBold" pitchFamily="2" charset="-78"/>
                <a:cs typeface="Alexandria SemiBold" pitchFamily="2" charset="-78"/>
              </a:rPr>
              <a:t>.</a:t>
            </a:r>
            <a:endParaRPr lang="en-US" sz="2400" dirty="0" smtClean="0">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
              <a:tabLst>
                <a:tab pos="9020175" algn="l"/>
              </a:tabLst>
            </a:pPr>
            <a:r>
              <a:rPr lang="ar-SA" sz="2400" dirty="0" smtClean="0">
                <a:latin typeface="Alexandria SemiBold" pitchFamily="2" charset="-78"/>
                <a:cs typeface="Alexandria SemiBold" pitchFamily="2" charset="-78"/>
              </a:rPr>
              <a:t>تعد </a:t>
            </a:r>
            <a:r>
              <a:rPr lang="ar-SA" sz="2400" dirty="0">
                <a:latin typeface="Alexandria SemiBold" pitchFamily="2" charset="-78"/>
                <a:cs typeface="Alexandria SemiBold" pitchFamily="2" charset="-78"/>
              </a:rPr>
              <a:t>وسيلة مهمة لحفظ تراث الأمم والحضارات من </a:t>
            </a:r>
            <a:r>
              <a:rPr lang="ar-SA" sz="2400" dirty="0" smtClean="0">
                <a:latin typeface="Alexandria SemiBold" pitchFamily="2" charset="-78"/>
                <a:cs typeface="Alexandria SemiBold" pitchFamily="2" charset="-78"/>
              </a:rPr>
              <a:t>الفقد، </a:t>
            </a:r>
            <a:r>
              <a:rPr lang="ar-SA" sz="2400" dirty="0">
                <a:latin typeface="Alexandria SemiBold" pitchFamily="2" charset="-78"/>
                <a:cs typeface="Alexandria SemiBold" pitchFamily="2" charset="-78"/>
              </a:rPr>
              <a:t>كما أنها تعتير وسيلة لتقارب </a:t>
            </a:r>
            <a:r>
              <a:rPr lang="ar-SA" sz="2400" dirty="0" smtClean="0">
                <a:latin typeface="Alexandria SemiBold" pitchFamily="2" charset="-78"/>
                <a:cs typeface="Alexandria SemiBold" pitchFamily="2" charset="-78"/>
              </a:rPr>
              <a:t>الشعوب </a:t>
            </a:r>
            <a:r>
              <a:rPr lang="ar-SA" sz="2400" dirty="0">
                <a:latin typeface="Alexandria SemiBold" pitchFamily="2" charset="-78"/>
                <a:cs typeface="Alexandria SemiBold" pitchFamily="2" charset="-78"/>
              </a:rPr>
              <a:t>من خلال تقليص المسافات بين الكاتب </a:t>
            </a:r>
            <a:r>
              <a:rPr lang="ar-SA" sz="2400" dirty="0" smtClean="0">
                <a:latin typeface="Alexandria SemiBold" pitchFamily="2" charset="-78"/>
                <a:cs typeface="Alexandria SemiBold" pitchFamily="2" charset="-78"/>
              </a:rPr>
              <a:t>والقاريء. </a:t>
            </a:r>
            <a:r>
              <a:rPr lang="ar-SA" sz="2400" dirty="0">
                <a:latin typeface="Alexandria SemiBold" pitchFamily="2" charset="-78"/>
                <a:cs typeface="Alexandria SemiBold" pitchFamily="2" charset="-78"/>
              </a:rPr>
              <a:t>فالكتابة مثل السحر في النفس البشرية.</a:t>
            </a:r>
            <a:endParaRPr lang="en-US" sz="2400" dirty="0">
              <a:latin typeface="Alexandria SemiBold" pitchFamily="2" charset="-78"/>
              <a:cs typeface="Alexandria SemiBold" pitchFamily="2" charset="-78"/>
            </a:endParaRPr>
          </a:p>
          <a:p>
            <a:pPr>
              <a:tabLst>
                <a:tab pos="9020175" algn="l"/>
              </a:tabLst>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86435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003234"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4686" y="1231790"/>
            <a:ext cx="8406465" cy="5460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89354" y="5596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74171" y="68421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8468" y="86887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9354" y="1721916"/>
            <a:ext cx="7857385" cy="4247317"/>
          </a:xfrm>
          <a:prstGeom prst="rect">
            <a:avLst/>
          </a:prstGeom>
          <a:noFill/>
        </p:spPr>
        <p:txBody>
          <a:bodyPr wrap="square" rtlCol="0">
            <a:spAutoFit/>
          </a:bodyPr>
          <a:lstStyle/>
          <a:p>
            <a:pPr algn="r">
              <a:lnSpc>
                <a:spcPct val="150000"/>
              </a:lnSpc>
            </a:pPr>
            <a:r>
              <a:rPr lang="ar-SA" sz="2000" dirty="0" smtClean="0">
                <a:latin typeface="Alexandria SemiBold" pitchFamily="2" charset="-78"/>
                <a:cs typeface="Alexandria SemiBold" pitchFamily="2" charset="-78"/>
              </a:rPr>
              <a:t>يعرف التعبير بأنه </a:t>
            </a:r>
            <a:r>
              <a:rPr lang="ar-SA" sz="2000" dirty="0">
                <a:latin typeface="Alexandria SemiBold" pitchFamily="2" charset="-78"/>
                <a:cs typeface="Alexandria SemiBold" pitchFamily="2" charset="-78"/>
              </a:rPr>
              <a:t>الفن الذي من خلاله يمكن للكاتب أن يُظهر أفكاره وآرائه ومعتقداته وخبراته بلغة سليمة وأسلوب مميز؛ أي أنه هو قلب الكاتب وروحه وشعوره وثقافته وفكره. ف</a:t>
            </a:r>
            <a:r>
              <a:rPr lang="ar-SA" sz="2000" dirty="0" smtClean="0">
                <a:latin typeface="Alexandria SemiBold" pitchFamily="2" charset="-78"/>
                <a:cs typeface="Alexandria SemiBold" pitchFamily="2" charset="-78"/>
              </a:rPr>
              <a:t>التعبير </a:t>
            </a:r>
            <a:r>
              <a:rPr lang="ar-SA" sz="2000" dirty="0">
                <a:latin typeface="Alexandria SemiBold" pitchFamily="2" charset="-78"/>
                <a:cs typeface="Alexandria SemiBold" pitchFamily="2" charset="-78"/>
              </a:rPr>
              <a:t>هو الخيط الذهبي الذي يواكب النص ليُكون المشاعر التى يعبر عنها الكاتب في كتاباته، فهو يشبه الموسيقي التي يؤلفها </a:t>
            </a:r>
            <a:r>
              <a:rPr lang="ar-SA" sz="2000" dirty="0" smtClean="0">
                <a:latin typeface="Alexandria SemiBold" pitchFamily="2" charset="-78"/>
                <a:cs typeface="Alexandria SemiBold" pitchFamily="2" charset="-78"/>
              </a:rPr>
              <a:t>المايسترو</a:t>
            </a:r>
            <a:r>
              <a:rPr lang="ar-SA" sz="2000" dirty="0">
                <a:latin typeface="Alexandria SemiBold" pitchFamily="2" charset="-78"/>
                <a:cs typeface="Alexandria SemiBold" pitchFamily="2" charset="-78"/>
              </a:rPr>
              <a:t>.</a:t>
            </a:r>
            <a:endParaRPr lang="en-US" sz="2000" dirty="0" smtClean="0">
              <a:latin typeface="Alexandria SemiBold" pitchFamily="2" charset="-78"/>
              <a:cs typeface="Alexandria SemiBold" pitchFamily="2" charset="-78"/>
            </a:endParaRPr>
          </a:p>
          <a:p>
            <a:pPr algn="r">
              <a:lnSpc>
                <a:spcPct val="150000"/>
              </a:lnSpc>
            </a:pPr>
            <a:endParaRPr lang="ar-SA" sz="2000" dirty="0">
              <a:latin typeface="Alexandria SemiBold" pitchFamily="2" charset="-78"/>
              <a:cs typeface="Alexandria SemiBold" pitchFamily="2" charset="-78"/>
            </a:endParaRPr>
          </a:p>
          <a:p>
            <a:pPr algn="r">
              <a:lnSpc>
                <a:spcPct val="150000"/>
              </a:lnSpc>
            </a:pPr>
            <a:r>
              <a:rPr lang="ar-SA" sz="2000" dirty="0">
                <a:latin typeface="Alexandria SemiBold" pitchFamily="2" charset="-78"/>
                <a:cs typeface="Alexandria SemiBold" pitchFamily="2" charset="-78"/>
              </a:rPr>
              <a:t>التعبير هو أداة تحدد سيطرة الكاتب على اللغة وفهمه لها وقدرته على الشرح بوضوح . فلا يستقيم أداء المعاني ونقل الخبرات والمعارف إلا من خلاله ، فهو غاية الاستعمال اللغوي . </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003233" y="2013227"/>
            <a:ext cx="4536619" cy="366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26525" y="2797074"/>
            <a:ext cx="3216123" cy="2862322"/>
          </a:xfrm>
          <a:prstGeom prst="rect">
            <a:avLst/>
          </a:prstGeom>
          <a:noFill/>
          <a:effectLst>
            <a:reflection stA="45000" endPos="0" dir="5400000" sy="-100000" algn="bl" rotWithShape="0"/>
          </a:effectLst>
        </p:spPr>
        <p:txBody>
          <a:bodyPr wrap="square" rtlCol="0">
            <a:spAutoFit/>
          </a:bodyPr>
          <a:lstStyle/>
          <a:p>
            <a:pPr algn="ctr"/>
            <a:r>
              <a:rPr lang="ar-SA" sz="4000" b="1" dirty="0" smtClean="0">
                <a:latin typeface="Alexandria SemiBold" pitchFamily="2" charset="-78"/>
                <a:cs typeface="Alexandria SemiBold" pitchFamily="2" charset="-78"/>
              </a:rPr>
              <a:t>تعريف </a:t>
            </a:r>
          </a:p>
          <a:p>
            <a:pPr algn="ctr"/>
            <a:r>
              <a:rPr lang="ar-SA" sz="4000" b="1" smtClean="0">
                <a:latin typeface="Alexandria SemiBold" pitchFamily="2" charset="-78"/>
                <a:cs typeface="Alexandria SemiBold" pitchFamily="2" charset="-78"/>
              </a:rPr>
              <a:t>فن </a:t>
            </a:r>
            <a:r>
              <a:rPr lang="ar-SA" sz="4000" b="1" dirty="0" smtClean="0">
                <a:latin typeface="Alexandria SemiBold" pitchFamily="2" charset="-78"/>
                <a:cs typeface="Alexandria SemiBold" pitchFamily="2" charset="-78"/>
              </a:rPr>
              <a:t>التعبير وأهميته</a:t>
            </a:r>
          </a:p>
          <a:p>
            <a:pPr algn="ctr"/>
            <a:endParaRPr lang="en-US"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887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200939"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70703" y="1207079"/>
            <a:ext cx="8774979" cy="5460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6968" y="1961870"/>
            <a:ext cx="8157133" cy="4461862"/>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smtClean="0">
                <a:solidFill>
                  <a:srgbClr val="C00000"/>
                </a:solidFill>
                <a:latin typeface="Alexandria SemiBold" pitchFamily="2" charset="-78"/>
                <a:cs typeface="Alexandria SemiBold" pitchFamily="2" charset="-78"/>
              </a:rPr>
              <a:t>التعبير </a:t>
            </a:r>
            <a:r>
              <a:rPr lang="ar-SA" sz="2400" dirty="0">
                <a:solidFill>
                  <a:srgbClr val="C00000"/>
                </a:solidFill>
                <a:latin typeface="Alexandria SemiBold" pitchFamily="2" charset="-78"/>
                <a:cs typeface="Alexandria SemiBold" pitchFamily="2" charset="-78"/>
              </a:rPr>
              <a:t>الشفهي </a:t>
            </a:r>
            <a:r>
              <a:rPr lang="ar-SA" sz="2400" dirty="0">
                <a:latin typeface="Alexandria SemiBold" pitchFamily="2" charset="-78"/>
                <a:cs typeface="Alexandria SemiBold" pitchFamily="2" charset="-78"/>
              </a:rPr>
              <a:t>: وهو الأفكار التي يعبر عنها الكاتب بشكل لفظى ، وهذا يمثل جانب التحدث في اللغة. فالفكرة من أهم مهارات القراءة والكتابة ، لذا يجب على </a:t>
            </a:r>
            <a:r>
              <a:rPr lang="ar-SA" sz="2400" dirty="0" smtClean="0">
                <a:latin typeface="Alexandria SemiBold" pitchFamily="2" charset="-78"/>
                <a:cs typeface="Alexandria SemiBold" pitchFamily="2" charset="-78"/>
              </a:rPr>
              <a:t>الكاتب </a:t>
            </a:r>
            <a:r>
              <a:rPr lang="ar-SA" sz="2400" dirty="0">
                <a:latin typeface="Alexandria SemiBold" pitchFamily="2" charset="-78"/>
                <a:cs typeface="Alexandria SemiBold" pitchFamily="2" charset="-78"/>
              </a:rPr>
              <a:t>أن </a:t>
            </a:r>
            <a:r>
              <a:rPr lang="ar-SA" sz="2400" dirty="0" smtClean="0">
                <a:latin typeface="Alexandria SemiBold" pitchFamily="2" charset="-78"/>
                <a:cs typeface="Alexandria SemiBold" pitchFamily="2" charset="-78"/>
              </a:rPr>
              <a:t>يعتاد </a:t>
            </a:r>
            <a:r>
              <a:rPr lang="ar-SA" sz="2400" dirty="0">
                <a:latin typeface="Alexandria SemiBold" pitchFamily="2" charset="-78"/>
                <a:cs typeface="Alexandria SemiBold" pitchFamily="2" charset="-78"/>
              </a:rPr>
              <a:t>سؤال نفسه في كل مرة يكتب موضوعاً :</a:t>
            </a:r>
            <a:r>
              <a:rPr lang="ar-SA" sz="2400" dirty="0" smtClean="0">
                <a:latin typeface="Alexandria SemiBold" pitchFamily="2" charset="-78"/>
                <a:cs typeface="Alexandria SemiBold" pitchFamily="2" charset="-78"/>
              </a:rPr>
              <a:t> </a:t>
            </a:r>
            <a:r>
              <a:rPr lang="ar-SA" sz="2400" dirty="0">
                <a:latin typeface="Alexandria SemiBold" pitchFamily="2" charset="-78"/>
                <a:cs typeface="Alexandria SemiBold" pitchFamily="2" charset="-78"/>
              </a:rPr>
              <a:t>ما الفكرة الرئيسية التي يكتب عنها؟ </a:t>
            </a:r>
            <a:endParaRPr lang="en-US" sz="2400" dirty="0">
              <a:latin typeface="Alexandria SemiBold" pitchFamily="2" charset="-78"/>
              <a:cs typeface="Alexandria SemiBold" pitchFamily="2" charset="-78"/>
            </a:endParaRPr>
          </a:p>
          <a:p>
            <a:pPr marL="457200" indent="-457200" algn="r" rtl="1">
              <a:lnSpc>
                <a:spcPct val="150000"/>
              </a:lnSpc>
              <a:buFont typeface="+mj-lt"/>
              <a:buAutoNum type="arabicPeriod"/>
            </a:pPr>
            <a:r>
              <a:rPr lang="ar-SA" sz="2400" dirty="0">
                <a:solidFill>
                  <a:srgbClr val="C00000"/>
                </a:solidFill>
                <a:latin typeface="Alexandria SemiBold" pitchFamily="2" charset="-78"/>
                <a:cs typeface="Alexandria SemiBold" pitchFamily="2" charset="-78"/>
              </a:rPr>
              <a:t>التعبير الكتابي</a:t>
            </a:r>
            <a:r>
              <a:rPr lang="ar-SA" sz="2400" dirty="0">
                <a:latin typeface="Alexandria SemiBold" pitchFamily="2" charset="-78"/>
                <a:cs typeface="Alexandria SemiBold" pitchFamily="2" charset="-78"/>
              </a:rPr>
              <a:t>: وهو الكلمات والعبارات التي يستطيع الكاتب من خلالها عرض أفكاره ، وهذا يمثل الجانب </a:t>
            </a:r>
            <a:r>
              <a:rPr lang="ar-SA" sz="2400" dirty="0" smtClean="0">
                <a:latin typeface="Alexandria SemiBold" pitchFamily="2" charset="-78"/>
                <a:cs typeface="Alexandria SemiBold" pitchFamily="2" charset="-78"/>
              </a:rPr>
              <a:t>المكتوب </a:t>
            </a:r>
            <a:r>
              <a:rPr lang="ar-SA" sz="2400" dirty="0">
                <a:latin typeface="Alexandria SemiBold" pitchFamily="2" charset="-78"/>
                <a:cs typeface="Alexandria SemiBold" pitchFamily="2" charset="-78"/>
              </a:rPr>
              <a:t>من اللغة.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575955" y="2001798"/>
            <a:ext cx="3963891" cy="3311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46660" y="3019500"/>
            <a:ext cx="3216123" cy="1323439"/>
          </a:xfrm>
          <a:prstGeom prst="rect">
            <a:avLst/>
          </a:prstGeom>
          <a:noFill/>
          <a:effectLst>
            <a:reflection stA="45000" endPos="0" dir="5400000" sy="-100000" algn="bl" rotWithShape="0"/>
          </a:effectLst>
        </p:spPr>
        <p:txBody>
          <a:bodyPr wrap="square" rtlCol="0">
            <a:spAutoFit/>
          </a:bodyPr>
          <a:lstStyle/>
          <a:p>
            <a:pPr algn="ctr"/>
            <a:r>
              <a:rPr lang="ar-SA" sz="4000" b="1" dirty="0" smtClean="0">
                <a:latin typeface="Alexandria SemiBold" pitchFamily="2" charset="-78"/>
                <a:cs typeface="Alexandria SemiBold" pitchFamily="2" charset="-78"/>
              </a:rPr>
              <a:t>أنواع </a:t>
            </a:r>
          </a:p>
          <a:p>
            <a:pPr algn="ctr"/>
            <a:r>
              <a:rPr lang="ar-SA" sz="4000" b="1" dirty="0" smtClean="0">
                <a:latin typeface="Alexandria SemiBold" pitchFamily="2" charset="-78"/>
                <a:cs typeface="Alexandria SemiBold" pitchFamily="2" charset="-78"/>
              </a:rPr>
              <a:t>التعبير </a:t>
            </a:r>
          </a:p>
        </p:txBody>
      </p:sp>
    </p:spTree>
    <p:extLst>
      <p:ext uri="{BB962C8B-B14F-4D97-AF65-F5344CB8AC3E}">
        <p14:creationId xmlns:p14="http://schemas.microsoft.com/office/powerpoint/2010/main" val="3841171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182137"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8323" y="1345306"/>
            <a:ext cx="8430858" cy="514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8323" y="1745613"/>
            <a:ext cx="8267872" cy="4547399"/>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smtClean="0">
                <a:solidFill>
                  <a:srgbClr val="C00000"/>
                </a:solidFill>
                <a:latin typeface="Alexandria SemiBold" pitchFamily="2" charset="-78"/>
                <a:cs typeface="Alexandria SemiBold" pitchFamily="2" charset="-78"/>
              </a:rPr>
              <a:t>الكتابة الإخبارية</a:t>
            </a:r>
            <a:r>
              <a:rPr lang="ar-SA" sz="2400" dirty="0" smtClean="0">
                <a:latin typeface="Alexandria SemiBold" pitchFamily="2" charset="-78"/>
                <a:cs typeface="Alexandria SemiBold" pitchFamily="2" charset="-78"/>
              </a:rPr>
              <a:t>:  </a:t>
            </a:r>
          </a:p>
          <a:p>
            <a:pPr lvl="0" algn="r" rtl="1">
              <a:lnSpc>
                <a:spcPct val="150000"/>
              </a:lnSpc>
            </a:pPr>
            <a:endParaRPr lang="ar-SA" sz="900" dirty="0" smtClean="0">
              <a:latin typeface="Alexandria SemiBold" pitchFamily="2" charset="-78"/>
              <a:cs typeface="Alexandria SemiBold" pitchFamily="2" charset="-78"/>
            </a:endParaRPr>
          </a:p>
          <a:p>
            <a:pPr lvl="0" algn="r" rtl="1">
              <a:lnSpc>
                <a:spcPct val="150000"/>
              </a:lnSpc>
            </a:pPr>
            <a:r>
              <a:rPr lang="ar-SA" sz="2000" dirty="0" smtClean="0">
                <a:latin typeface="Alexandria SemiBold" pitchFamily="2" charset="-78"/>
                <a:cs typeface="Alexandria SemiBold" pitchFamily="2" charset="-78"/>
              </a:rPr>
              <a:t>   ويطلق عليها الكتابة الوظيفية، وهي تلك الكتابة المرتبطة بوظيفية اتصالية فقط بهدف نقل الأخبار والمعلومات إلى الجمهور ، لذلك تتسم :</a:t>
            </a:r>
          </a:p>
          <a:p>
            <a:pPr marL="342900" lvl="0" indent="-342900" algn="r" rtl="1">
              <a:lnSpc>
                <a:spcPct val="150000"/>
              </a:lnSpc>
              <a:buFont typeface="Wingdings" panose="05000000000000000000" pitchFamily="2" charset="2"/>
              <a:buChar char="q"/>
            </a:pPr>
            <a:r>
              <a:rPr lang="ar-SA" sz="2000" dirty="0" smtClean="0">
                <a:latin typeface="Alexandria SemiBold" pitchFamily="2" charset="-78"/>
                <a:cs typeface="Alexandria SemiBold" pitchFamily="2" charset="-78"/>
              </a:rPr>
              <a:t> </a:t>
            </a:r>
            <a:r>
              <a:rPr lang="ar-SA" sz="2000" dirty="0" smtClean="0">
                <a:solidFill>
                  <a:srgbClr val="00B0F0"/>
                </a:solidFill>
                <a:latin typeface="Alexandria SemiBold" pitchFamily="2" charset="-78"/>
                <a:cs typeface="Alexandria SemiBold" pitchFamily="2" charset="-78"/>
              </a:rPr>
              <a:t>الموضوعية</a:t>
            </a:r>
            <a:r>
              <a:rPr lang="ar-SA" sz="2000" dirty="0" smtClean="0">
                <a:latin typeface="Alexandria SemiBold" pitchFamily="2" charset="-78"/>
                <a:cs typeface="Alexandria SemiBold" pitchFamily="2" charset="-78"/>
              </a:rPr>
              <a:t> في وصف الحدث دون تدخل من المحرر . </a:t>
            </a:r>
          </a:p>
          <a:p>
            <a:pPr marL="342900" lvl="0" indent="-342900" algn="r" rtl="1">
              <a:lnSpc>
                <a:spcPct val="150000"/>
              </a:lnSpc>
              <a:buFont typeface="Wingdings" panose="05000000000000000000" pitchFamily="2" charset="2"/>
              <a:buChar char="q"/>
            </a:pPr>
            <a:r>
              <a:rPr lang="ar-SA" sz="2000" dirty="0" smtClean="0">
                <a:latin typeface="Alexandria SemiBold" pitchFamily="2" charset="-78"/>
                <a:cs typeface="Alexandria SemiBold" pitchFamily="2" charset="-78"/>
              </a:rPr>
              <a:t>يتسم أسلوبها بأنه خالِ </a:t>
            </a:r>
            <a:r>
              <a:rPr lang="ar-SA" sz="2000" dirty="0">
                <a:latin typeface="Alexandria SemiBold" pitchFamily="2" charset="-78"/>
                <a:cs typeface="Alexandria SemiBold" pitchFamily="2" charset="-78"/>
              </a:rPr>
              <a:t>من العبارات التي توحي دلالات معينة ، </a:t>
            </a:r>
            <a:r>
              <a:rPr lang="ar-SA" sz="2000" dirty="0" smtClean="0">
                <a:latin typeface="Alexandria SemiBold" pitchFamily="2" charset="-78"/>
                <a:cs typeface="Alexandria SemiBold" pitchFamily="2" charset="-78"/>
              </a:rPr>
              <a:t>وألفاظها </a:t>
            </a:r>
            <a:r>
              <a:rPr lang="ar-SA" sz="2000" dirty="0">
                <a:latin typeface="Alexandria SemiBold" pitchFamily="2" charset="-78"/>
                <a:cs typeface="Alexandria SemiBold" pitchFamily="2" charset="-78"/>
              </a:rPr>
              <a:t>قاطعة لا تحمل </a:t>
            </a:r>
            <a:r>
              <a:rPr lang="ar-SA" sz="2000" dirty="0" smtClean="0">
                <a:latin typeface="Alexandria SemiBold" pitchFamily="2" charset="-78"/>
                <a:cs typeface="Alexandria SemiBold" pitchFamily="2" charset="-78"/>
              </a:rPr>
              <a:t>التأويل. </a:t>
            </a:r>
          </a:p>
          <a:p>
            <a:pPr marL="342900" lvl="0" indent="-342900" algn="r" rtl="1">
              <a:lnSpc>
                <a:spcPct val="150000"/>
              </a:lnSpc>
              <a:buFont typeface="Wingdings" panose="05000000000000000000" pitchFamily="2" charset="2"/>
              <a:buChar char="q"/>
            </a:pPr>
            <a:r>
              <a:rPr lang="ar-SA" sz="2000" dirty="0" smtClean="0">
                <a:latin typeface="Alexandria SemiBold" pitchFamily="2" charset="-78"/>
                <a:cs typeface="Alexandria SemiBold" pitchFamily="2" charset="-78"/>
              </a:rPr>
              <a:t>الآنية أو الفورية: فيتم كتابة الأخبار لحظة وقوع الحدث، لذا نجد أن الخبر أكثر مادة مٌعرضه للتلف في العصر الرقمي.</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182137" y="2001797"/>
            <a:ext cx="4437228" cy="366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634091" y="2773278"/>
            <a:ext cx="3661316" cy="1754326"/>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400" b="1" dirty="0" smtClean="0">
                <a:latin typeface="Alexandria SemiBold" pitchFamily="2" charset="-78"/>
                <a:cs typeface="Alexandria SemiBold" pitchFamily="2" charset="-78"/>
              </a:rPr>
              <a:t>أنواع الكتابة </a:t>
            </a:r>
          </a:p>
          <a:p>
            <a:pPr algn="ctr">
              <a:lnSpc>
                <a:spcPct val="150000"/>
              </a:lnSpc>
            </a:pPr>
            <a:r>
              <a:rPr lang="ar-SA" sz="2400" b="1" dirty="0" smtClean="0">
                <a:latin typeface="Alexandria SemiBold" pitchFamily="2" charset="-78"/>
                <a:cs typeface="Alexandria SemiBold" pitchFamily="2" charset="-78"/>
              </a:rPr>
              <a:t>في </a:t>
            </a:r>
          </a:p>
          <a:p>
            <a:pPr algn="ctr">
              <a:lnSpc>
                <a:spcPct val="150000"/>
              </a:lnSpc>
            </a:pPr>
            <a:r>
              <a:rPr lang="ar-SA" sz="2400" b="1" dirty="0" smtClean="0">
                <a:latin typeface="Alexandria SemiBold" pitchFamily="2" charset="-78"/>
                <a:cs typeface="Alexandria SemiBold" pitchFamily="2" charset="-78"/>
              </a:rPr>
              <a:t>الإعلام الرقمي </a:t>
            </a:r>
          </a:p>
        </p:txBody>
      </p:sp>
    </p:spTree>
    <p:extLst>
      <p:ext uri="{BB962C8B-B14F-4D97-AF65-F5344CB8AC3E}">
        <p14:creationId xmlns:p14="http://schemas.microsoft.com/office/powerpoint/2010/main" val="3329176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182137"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8323" y="1345306"/>
            <a:ext cx="8430858" cy="514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2879" y="1816721"/>
            <a:ext cx="8043732" cy="4039567"/>
          </a:xfrm>
          <a:prstGeom prst="rect">
            <a:avLst/>
          </a:prstGeom>
          <a:noFill/>
        </p:spPr>
        <p:txBody>
          <a:bodyPr wrap="square" rtlCol="0">
            <a:spAutoFit/>
          </a:bodyPr>
          <a:lstStyle/>
          <a:p>
            <a:pPr marL="457200" lvl="0" indent="-457200" algn="r" rtl="1">
              <a:lnSpc>
                <a:spcPct val="150000"/>
              </a:lnSpc>
              <a:buFont typeface="+mj-lt"/>
              <a:buAutoNum type="arabicPeriod" startAt="2"/>
            </a:pPr>
            <a:r>
              <a:rPr lang="ar-SA" sz="2400" dirty="0" smtClean="0">
                <a:solidFill>
                  <a:srgbClr val="C00000"/>
                </a:solidFill>
                <a:latin typeface="Alexandria SemiBold" pitchFamily="2" charset="-78"/>
                <a:cs typeface="Alexandria SemiBold" pitchFamily="2" charset="-78"/>
              </a:rPr>
              <a:t>الكتابة الإبداعية</a:t>
            </a:r>
            <a:r>
              <a:rPr lang="ar-SA" sz="2400" dirty="0" smtClean="0">
                <a:latin typeface="Alexandria SemiBold" pitchFamily="2" charset="-78"/>
                <a:cs typeface="Alexandria SemiBold" pitchFamily="2" charset="-78"/>
              </a:rPr>
              <a:t>: </a:t>
            </a:r>
          </a:p>
          <a:p>
            <a:pPr lvl="0" algn="r" rtl="1">
              <a:lnSpc>
                <a:spcPct val="150000"/>
              </a:lnSpc>
            </a:pPr>
            <a:endParaRPr lang="ar-SA" sz="700" dirty="0" smtClean="0">
              <a:latin typeface="Alexandria SemiBold" pitchFamily="2" charset="-78"/>
              <a:cs typeface="Alexandria SemiBold" pitchFamily="2" charset="-78"/>
            </a:endParaRPr>
          </a:p>
          <a:p>
            <a:pPr algn="r" rtl="1">
              <a:lnSpc>
                <a:spcPct val="150000"/>
              </a:lnSpc>
            </a:pPr>
            <a:r>
              <a:rPr lang="ar-SA" sz="2000" dirty="0" smtClean="0">
                <a:latin typeface="Alexandria SemiBold" pitchFamily="2" charset="-78"/>
                <a:cs typeface="Alexandria SemiBold" pitchFamily="2" charset="-78"/>
              </a:rPr>
              <a:t>يطلق عليها كتابة الرأي، هي الكتابة التي يُعبر من </a:t>
            </a:r>
            <a:r>
              <a:rPr lang="ar-SA" sz="2000" dirty="0">
                <a:latin typeface="Alexandria SemiBold" pitchFamily="2" charset="-78"/>
                <a:cs typeface="Alexandria SemiBold" pitchFamily="2" charset="-78"/>
              </a:rPr>
              <a:t>خلالها الكاتب عن أفكاره، وخبراته، </a:t>
            </a:r>
            <a:r>
              <a:rPr lang="ar-SA" sz="2000" dirty="0" smtClean="0">
                <a:latin typeface="Alexandria SemiBold" pitchFamily="2" charset="-78"/>
                <a:cs typeface="Alexandria SemiBold" pitchFamily="2" charset="-78"/>
              </a:rPr>
              <a:t>وتجاربه وفلسفته تجاه </a:t>
            </a:r>
            <a:r>
              <a:rPr lang="ar-SA" sz="2000" dirty="0">
                <a:latin typeface="Alexandria SemiBold" pitchFamily="2" charset="-78"/>
                <a:cs typeface="Alexandria SemiBold" pitchFamily="2" charset="-78"/>
              </a:rPr>
              <a:t>موضوع </a:t>
            </a:r>
            <a:r>
              <a:rPr lang="ar-SA" sz="2000" dirty="0" smtClean="0">
                <a:latin typeface="Alexandria SemiBold" pitchFamily="2" charset="-78"/>
                <a:cs typeface="Alexandria SemiBold" pitchFamily="2" charset="-78"/>
              </a:rPr>
              <a:t>محدد </a:t>
            </a:r>
            <a:r>
              <a:rPr lang="ar-SA" sz="2000" dirty="0">
                <a:latin typeface="Alexandria SemiBold" pitchFamily="2" charset="-78"/>
                <a:cs typeface="Alexandria SemiBold" pitchFamily="2" charset="-78"/>
              </a:rPr>
              <a:t>بأسلوبه الخاص </a:t>
            </a:r>
            <a:r>
              <a:rPr lang="ar-SA" sz="2000" dirty="0" smtClean="0">
                <a:latin typeface="Alexandria SemiBold" pitchFamily="2" charset="-78"/>
                <a:cs typeface="Alexandria SemiBold" pitchFamily="2" charset="-78"/>
              </a:rPr>
              <a:t>والمميز يكشف عن موهبته؛ بهدف </a:t>
            </a:r>
            <a:r>
              <a:rPr lang="ar-SA" sz="2000" dirty="0">
                <a:latin typeface="Alexandria SemiBold" pitchFamily="2" charset="-78"/>
                <a:cs typeface="Alexandria SemiBold" pitchFamily="2" charset="-78"/>
              </a:rPr>
              <a:t>اقناع الجمهور والتأثير </a:t>
            </a:r>
            <a:r>
              <a:rPr lang="ar-SA" sz="2000" dirty="0" smtClean="0">
                <a:latin typeface="Alexandria SemiBold" pitchFamily="2" charset="-78"/>
                <a:cs typeface="Alexandria SemiBold" pitchFamily="2" charset="-78"/>
              </a:rPr>
              <a:t>فيه بحيث </a:t>
            </a:r>
            <a:r>
              <a:rPr lang="ar-SA" sz="2000" dirty="0">
                <a:latin typeface="Alexandria SemiBold" pitchFamily="2" charset="-78"/>
                <a:cs typeface="Alexandria SemiBold" pitchFamily="2" charset="-78"/>
              </a:rPr>
              <a:t>تصل درجة انفعالهم للأفكار يكاد تقترب من مستوى انفعال الكاتب</a:t>
            </a:r>
            <a:r>
              <a:rPr lang="ar-SA" sz="2000" dirty="0" smtClean="0">
                <a:latin typeface="Alexandria SemiBold" pitchFamily="2" charset="-78"/>
                <a:cs typeface="Alexandria SemiBold" pitchFamily="2" charset="-78"/>
              </a:rPr>
              <a:t>.</a:t>
            </a:r>
          </a:p>
          <a:p>
            <a:pPr lvl="0" algn="r" rtl="1">
              <a:lnSpc>
                <a:spcPct val="150000"/>
              </a:lnSpc>
            </a:pPr>
            <a:r>
              <a:rPr lang="ar-SA" sz="2000" dirty="0" smtClean="0">
                <a:latin typeface="Alexandria SemiBold" pitchFamily="2" charset="-78"/>
                <a:cs typeface="Alexandria SemiBold" pitchFamily="2" charset="-78"/>
              </a:rPr>
              <a:t>لذا تتسم الكتابة الإبداعية</a:t>
            </a:r>
            <a:r>
              <a:rPr lang="ar-SA" sz="2000" b="1" dirty="0" smtClean="0">
                <a:solidFill>
                  <a:srgbClr val="00B0F0"/>
                </a:solidFill>
                <a:latin typeface="Alexandria SemiBold" pitchFamily="2" charset="-78"/>
                <a:cs typeface="Alexandria SemiBold" pitchFamily="2" charset="-78"/>
              </a:rPr>
              <a:t> بالذاتية</a:t>
            </a:r>
            <a:r>
              <a:rPr lang="ar-SA" sz="2000" dirty="0" smtClean="0">
                <a:latin typeface="Alexandria SemiBold" pitchFamily="2" charset="-78"/>
                <a:cs typeface="Alexandria SemiBold" pitchFamily="2" charset="-78"/>
              </a:rPr>
              <a:t>؛ لأنها تٌبرز شخصية الكاتب، كما يتسم أسلوبها بالتناول العميق للموضوع</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182137" y="2001797"/>
            <a:ext cx="4437228" cy="366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92247" y="3019500"/>
            <a:ext cx="3048571" cy="147732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latin typeface="Alexandria SemiBold" pitchFamily="2" charset="-78"/>
                <a:cs typeface="Alexandria SemiBold" pitchFamily="2" charset="-78"/>
              </a:rPr>
              <a:t>أنواع الكتابة </a:t>
            </a:r>
            <a:endParaRPr lang="ar-SA" sz="2000" b="1" dirty="0">
              <a:latin typeface="Alexandria SemiBold" pitchFamily="2" charset="-78"/>
              <a:cs typeface="Alexandria SemiBold" pitchFamily="2" charset="-78"/>
            </a:endParaRPr>
          </a:p>
          <a:p>
            <a:pPr algn="ctr">
              <a:lnSpc>
                <a:spcPct val="150000"/>
              </a:lnSpc>
            </a:pPr>
            <a:r>
              <a:rPr lang="ar-SA" sz="2000" b="1" dirty="0">
                <a:latin typeface="Alexandria SemiBold" pitchFamily="2" charset="-78"/>
                <a:cs typeface="Alexandria SemiBold" pitchFamily="2" charset="-78"/>
              </a:rPr>
              <a:t>في </a:t>
            </a:r>
          </a:p>
          <a:p>
            <a:pPr algn="ctr">
              <a:lnSpc>
                <a:spcPct val="150000"/>
              </a:lnSpc>
            </a:pPr>
            <a:r>
              <a:rPr lang="ar-SA" sz="2000" b="1" dirty="0">
                <a:latin typeface="Alexandria SemiBold" pitchFamily="2" charset="-78"/>
                <a:cs typeface="Alexandria SemiBold" pitchFamily="2" charset="-78"/>
              </a:rPr>
              <a:t>الإعلام الرقمي </a:t>
            </a:r>
          </a:p>
        </p:txBody>
      </p:sp>
    </p:spTree>
    <p:extLst>
      <p:ext uri="{BB962C8B-B14F-4D97-AF65-F5344CB8AC3E}">
        <p14:creationId xmlns:p14="http://schemas.microsoft.com/office/powerpoint/2010/main" val="3109565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smtClean="0">
                <a:solidFill>
                  <a:srgbClr val="C00000"/>
                </a:solidFill>
                <a:latin typeface="Alexandria SemiBold" pitchFamily="2" charset="-78"/>
                <a:cs typeface="Alexandria SemiBold" pitchFamily="2" charset="-78"/>
              </a:rPr>
              <a:t>أساليب </a:t>
            </a:r>
            <a:r>
              <a:rPr lang="ar-SA" sz="2800" dirty="0">
                <a:solidFill>
                  <a:srgbClr val="C00000"/>
                </a:solidFill>
                <a:latin typeface="Alexandria SemiBold" pitchFamily="2" charset="-78"/>
                <a:cs typeface="Alexandria SemiBold" pitchFamily="2" charset="-78"/>
              </a:rPr>
              <a:t>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43664" y="1939958"/>
            <a:ext cx="8356235" cy="2308324"/>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لكل </a:t>
            </a:r>
            <a:r>
              <a:rPr lang="ar-SA" dirty="0">
                <a:latin typeface="Alexandria SemiBold" pitchFamily="2" charset="-78"/>
                <a:cs typeface="Alexandria SemiBold" pitchFamily="2" charset="-78"/>
              </a:rPr>
              <a:t>إنسان في الحياة له أسلوبه الخاص في الكتابة والتعبير ، فهناك أسلوب ساخر أو اسلوب أدبي . </a:t>
            </a:r>
            <a:endParaRPr lang="ar-SA" dirty="0" smtClean="0">
              <a:latin typeface="Alexandria SemiBold" pitchFamily="2" charset="-78"/>
              <a:cs typeface="Alexandria SemiBold" pitchFamily="2" charset="-78"/>
            </a:endParaRPr>
          </a:p>
          <a:p>
            <a:pPr algn="r" rtl="1">
              <a:lnSpc>
                <a:spcPct val="150000"/>
              </a:lnSpc>
            </a:pPr>
            <a:r>
              <a:rPr lang="ar-SA" sz="2000" dirty="0" smtClean="0">
                <a:solidFill>
                  <a:srgbClr val="FF0000"/>
                </a:solidFill>
                <a:latin typeface="Alexandria SemiBold" pitchFamily="2" charset="-78"/>
                <a:cs typeface="Alexandria SemiBold" pitchFamily="2" charset="-78"/>
              </a:rPr>
              <a:t>أسلوب الكتابة </a:t>
            </a:r>
            <a:r>
              <a:rPr lang="ar-SA" sz="2000" dirty="0" smtClean="0">
                <a:latin typeface="Alexandria SemiBold" pitchFamily="2" charset="-78"/>
                <a:cs typeface="Alexandria SemiBold" pitchFamily="2" charset="-78"/>
              </a:rPr>
              <a:t>يقصد به </a:t>
            </a:r>
            <a:r>
              <a:rPr lang="ar-SA" sz="2000" dirty="0">
                <a:latin typeface="Alexandria SemiBold" pitchFamily="2" charset="-78"/>
                <a:cs typeface="Alexandria SemiBold" pitchFamily="2" charset="-78"/>
              </a:rPr>
              <a:t>الطريق الممتد أو المنهج الذي يعتمده الكاتب في كتاباته. </a:t>
            </a:r>
            <a:endParaRPr lang="ar-SA" sz="2000" dirty="0" smtClean="0">
              <a:latin typeface="Alexandria SemiBold" pitchFamily="2" charset="-78"/>
              <a:cs typeface="Alexandria SemiBold" pitchFamily="2" charset="-78"/>
            </a:endParaRPr>
          </a:p>
          <a:p>
            <a:pPr algn="r" rtl="1">
              <a:lnSpc>
                <a:spcPct val="150000"/>
              </a:lnSpc>
            </a:pPr>
            <a:r>
              <a:rPr lang="ar-SA" sz="2000" u="sng" dirty="0" smtClean="0">
                <a:latin typeface="Alexandria SemiBold" pitchFamily="2" charset="-78"/>
                <a:cs typeface="Alexandria SemiBold" pitchFamily="2" charset="-78"/>
              </a:rPr>
              <a:t>ويختلف </a:t>
            </a:r>
            <a:r>
              <a:rPr lang="ar-SA" sz="2000" u="sng" dirty="0">
                <a:latin typeface="Alexandria SemiBold" pitchFamily="2" charset="-78"/>
                <a:cs typeface="Alexandria SemiBold" pitchFamily="2" charset="-78"/>
              </a:rPr>
              <a:t>أسلوب الكتابة من كاتب لآخر وفقاً لعدة </a:t>
            </a:r>
            <a:r>
              <a:rPr lang="ar-SA" sz="2000" u="sng" dirty="0" smtClean="0">
                <a:latin typeface="Alexandria SemiBold" pitchFamily="2" charset="-78"/>
                <a:cs typeface="Alexandria SemiBold" pitchFamily="2" charset="-78"/>
              </a:rPr>
              <a:t>اعتبارات هي</a:t>
            </a:r>
            <a:r>
              <a:rPr lang="ar-SA" sz="2000" dirty="0" smtClean="0">
                <a:latin typeface="Alexandria SemiBold" pitchFamily="2" charset="-78"/>
                <a:cs typeface="Alexandria SemiBold" pitchFamily="2" charset="-78"/>
              </a:rPr>
              <a:t>:</a:t>
            </a:r>
            <a:endParaRPr lang="en-US" sz="20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3" cstate="hq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385120" y="911352"/>
            <a:ext cx="572963" cy="572963"/>
          </a:xfrm>
          <a:prstGeom prst="rect">
            <a:avLst/>
          </a:prstGeom>
          <a:solidFill>
            <a:schemeClr val="tx1">
              <a:alpha val="0"/>
            </a:schemeClr>
          </a:solidFill>
        </p:spPr>
      </p:pic>
      <p:pic>
        <p:nvPicPr>
          <p:cNvPr id="2" name="Picture 1"/>
          <p:cNvPicPr>
            <a:picLocks noChangeAspect="1"/>
          </p:cNvPicPr>
          <p:nvPr/>
        </p:nvPicPr>
        <p:blipFill rotWithShape="1">
          <a:blip r:embed="rId5">
            <a:extLst>
              <a:ext uri="{BEBA8EAE-BF5A-486C-A8C5-ECC9F3942E4B}">
                <a14:imgProps xmlns:a14="http://schemas.microsoft.com/office/drawing/2010/main">
                  <a14:imgLayer r:embed="rId6">
                    <a14:imgEffect>
                      <a14:backgroundRemoval t="32778" b="97593" l="39323" r="93646"/>
                    </a14:imgEffect>
                    <a14:imgEffect>
                      <a14:colorTemperature colorTemp="5300"/>
                    </a14:imgEffect>
                  </a14:imgLayer>
                </a14:imgProps>
              </a:ext>
              <a:ext uri="{28A0092B-C50C-407E-A947-70E740481C1C}">
                <a14:useLocalDpi xmlns:a14="http://schemas.microsoft.com/office/drawing/2010/main" val="0"/>
              </a:ext>
            </a:extLst>
          </a:blip>
          <a:srcRect l="38951" t="32688" r="6129" b="2365"/>
          <a:stretch/>
        </p:blipFill>
        <p:spPr>
          <a:xfrm flipH="1">
            <a:off x="617280" y="2155119"/>
            <a:ext cx="3305791" cy="3717631"/>
          </a:xfrm>
          <a:prstGeom prst="rect">
            <a:avLst/>
          </a:prstGeom>
        </p:spPr>
      </p:pic>
      <p:pic>
        <p:nvPicPr>
          <p:cNvPr id="8" name="Picture 7"/>
          <p:cNvPicPr>
            <a:picLocks noChangeAspect="1"/>
          </p:cNvPicPr>
          <p:nvPr/>
        </p:nvPicPr>
        <p:blipFill rotWithShape="1">
          <a:blip r:embed="rId7">
            <a:extLst>
              <a:ext uri="{28A0092B-C50C-407E-A947-70E740481C1C}">
                <a14:useLocalDpi xmlns:a14="http://schemas.microsoft.com/office/drawing/2010/main" val="0"/>
              </a:ext>
            </a:extLst>
          </a:blip>
          <a:srcRect l="76591" t="22151" r="12177" b="58194"/>
          <a:stretch/>
        </p:blipFill>
        <p:spPr>
          <a:xfrm>
            <a:off x="8600539" y="4660380"/>
            <a:ext cx="1078311" cy="1061403"/>
          </a:xfrm>
          <a:prstGeom prst="rect">
            <a:avLst/>
          </a:prstGeom>
        </p:spPr>
      </p:pic>
      <p:pic>
        <p:nvPicPr>
          <p:cNvPr id="15" name="Picture 14"/>
          <p:cNvPicPr>
            <a:picLocks noChangeAspect="1"/>
          </p:cNvPicPr>
          <p:nvPr/>
        </p:nvPicPr>
        <p:blipFill rotWithShape="1">
          <a:blip r:embed="rId7">
            <a:extLst>
              <a:ext uri="{28A0092B-C50C-407E-A947-70E740481C1C}">
                <a14:useLocalDpi xmlns:a14="http://schemas.microsoft.com/office/drawing/2010/main" val="0"/>
              </a:ext>
            </a:extLst>
          </a:blip>
          <a:srcRect l="43548" t="22151" r="45344" b="58598"/>
          <a:stretch/>
        </p:blipFill>
        <p:spPr>
          <a:xfrm>
            <a:off x="5555144" y="4636665"/>
            <a:ext cx="1066343" cy="1039583"/>
          </a:xfrm>
          <a:prstGeom prst="rect">
            <a:avLst/>
          </a:prstGeom>
        </p:spPr>
      </p:pic>
      <p:pic>
        <p:nvPicPr>
          <p:cNvPr id="16" name="Picture 15"/>
          <p:cNvPicPr>
            <a:picLocks noChangeAspect="1"/>
          </p:cNvPicPr>
          <p:nvPr/>
        </p:nvPicPr>
        <p:blipFill rotWithShape="1">
          <a:blip r:embed="rId7">
            <a:extLst>
              <a:ext uri="{28A0092B-C50C-407E-A947-70E740481C1C}">
                <a14:useLocalDpi xmlns:a14="http://schemas.microsoft.com/office/drawing/2010/main" val="0"/>
              </a:ext>
            </a:extLst>
          </a:blip>
          <a:srcRect l="59594" t="22151" r="29530" b="58464"/>
          <a:stretch/>
        </p:blipFill>
        <p:spPr>
          <a:xfrm>
            <a:off x="7084963" y="4678873"/>
            <a:ext cx="1044031" cy="1046841"/>
          </a:xfrm>
          <a:prstGeom prst="rect">
            <a:avLst/>
          </a:prstGeom>
        </p:spPr>
      </p:pic>
      <p:sp>
        <p:nvSpPr>
          <p:cNvPr id="21" name="Oval 20"/>
          <p:cNvSpPr/>
          <p:nvPr/>
        </p:nvSpPr>
        <p:spPr>
          <a:xfrm>
            <a:off x="8952271" y="4365969"/>
            <a:ext cx="312354" cy="312354"/>
          </a:xfrm>
          <a:prstGeom prst="ellipse">
            <a:avLst/>
          </a:prstGeom>
          <a:ln w="38100">
            <a:solidFill>
              <a:srgbClr val="BDEEDD"/>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SA" sz="1600" dirty="0" smtClean="0">
                <a:latin typeface="Alexandria ExtraBold" pitchFamily="2" charset="-78"/>
                <a:cs typeface="Alexandria ExtraBold" pitchFamily="2" charset="-78"/>
              </a:rPr>
              <a:t>1</a:t>
            </a:r>
            <a:endParaRPr lang="ar-SA" sz="1600" dirty="0">
              <a:latin typeface="Alexandria ExtraBold" pitchFamily="2" charset="-78"/>
              <a:cs typeface="Alexandria ExtraBold" pitchFamily="2" charset="-78"/>
            </a:endParaRPr>
          </a:p>
        </p:txBody>
      </p:sp>
      <p:sp>
        <p:nvSpPr>
          <p:cNvPr id="26" name="Oval 25"/>
          <p:cNvSpPr/>
          <p:nvPr/>
        </p:nvSpPr>
        <p:spPr>
          <a:xfrm>
            <a:off x="7399782" y="4380717"/>
            <a:ext cx="312354" cy="312354"/>
          </a:xfrm>
          <a:prstGeom prst="ellipse">
            <a:avLst/>
          </a:prstGeom>
          <a:ln w="38100">
            <a:solidFill>
              <a:srgbClr val="E3C1DC"/>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SA" sz="1600" dirty="0" smtClean="0">
                <a:latin typeface="Alexandria ExtraBold" pitchFamily="2" charset="-78"/>
                <a:cs typeface="Alexandria ExtraBold" pitchFamily="2" charset="-78"/>
              </a:rPr>
              <a:t>2</a:t>
            </a:r>
            <a:endParaRPr lang="ar-SA" sz="1600" dirty="0">
              <a:latin typeface="Alexandria ExtraBold" pitchFamily="2" charset="-78"/>
              <a:cs typeface="Alexandria ExtraBold" pitchFamily="2" charset="-78"/>
            </a:endParaRPr>
          </a:p>
        </p:txBody>
      </p:sp>
      <p:sp>
        <p:nvSpPr>
          <p:cNvPr id="27" name="Oval 26"/>
          <p:cNvSpPr/>
          <p:nvPr/>
        </p:nvSpPr>
        <p:spPr>
          <a:xfrm>
            <a:off x="5873046" y="4351221"/>
            <a:ext cx="312354" cy="312354"/>
          </a:xfrm>
          <a:prstGeom prst="ellipse">
            <a:avLst/>
          </a:prstGeom>
          <a:ln w="38100">
            <a:solidFill>
              <a:srgbClr val="EE7EA4"/>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SA" sz="1600" dirty="0" smtClean="0">
                <a:latin typeface="Alexandria ExtraBold" pitchFamily="2" charset="-78"/>
                <a:cs typeface="Alexandria ExtraBold" pitchFamily="2" charset="-78"/>
              </a:rPr>
              <a:t>3</a:t>
            </a:r>
            <a:endParaRPr lang="ar-SA" sz="1600" dirty="0">
              <a:latin typeface="Alexandria ExtraBold" pitchFamily="2" charset="-78"/>
              <a:cs typeface="Alexandria ExtraBold" pitchFamily="2" charset="-78"/>
            </a:endParaRPr>
          </a:p>
        </p:txBody>
      </p:sp>
      <p:sp>
        <p:nvSpPr>
          <p:cNvPr id="22" name="TextBox 21"/>
          <p:cNvSpPr txBox="1"/>
          <p:nvPr/>
        </p:nvSpPr>
        <p:spPr>
          <a:xfrm>
            <a:off x="8629077" y="4840130"/>
            <a:ext cx="1035025" cy="738664"/>
          </a:xfrm>
          <a:prstGeom prst="rect">
            <a:avLst/>
          </a:prstGeom>
          <a:noFill/>
        </p:spPr>
        <p:txBody>
          <a:bodyPr wrap="square" rtlCol="1">
            <a:spAutoFit/>
          </a:bodyPr>
          <a:lstStyle/>
          <a:p>
            <a:pPr algn="ctr"/>
            <a:r>
              <a:rPr lang="ar-SA" sz="1400" b="1" dirty="0" smtClean="0">
                <a:latin typeface="Alexandria SemiBold" pitchFamily="2" charset="-78"/>
                <a:cs typeface="Alexandria SemiBold" pitchFamily="2" charset="-78"/>
              </a:rPr>
              <a:t>الموضوع الذي يكتب فيه</a:t>
            </a:r>
            <a:endParaRPr lang="ar-SA" sz="1400" b="1" dirty="0">
              <a:latin typeface="Alexandria SemiBold" pitchFamily="2" charset="-78"/>
              <a:cs typeface="Alexandria SemiBold" pitchFamily="2" charset="-78"/>
            </a:endParaRPr>
          </a:p>
        </p:txBody>
      </p:sp>
      <p:sp>
        <p:nvSpPr>
          <p:cNvPr id="29" name="TextBox 28"/>
          <p:cNvSpPr txBox="1"/>
          <p:nvPr/>
        </p:nvSpPr>
        <p:spPr>
          <a:xfrm>
            <a:off x="7123713" y="4925126"/>
            <a:ext cx="865264" cy="523220"/>
          </a:xfrm>
          <a:prstGeom prst="rect">
            <a:avLst/>
          </a:prstGeom>
          <a:noFill/>
        </p:spPr>
        <p:txBody>
          <a:bodyPr wrap="square" rtlCol="1">
            <a:spAutoFit/>
          </a:bodyPr>
          <a:lstStyle/>
          <a:p>
            <a:pPr algn="ctr"/>
            <a:r>
              <a:rPr lang="ar-SA" sz="1400" b="1" dirty="0" smtClean="0">
                <a:latin typeface="Alexandria SemiBold" pitchFamily="2" charset="-78"/>
                <a:cs typeface="Alexandria SemiBold" pitchFamily="2" charset="-78"/>
              </a:rPr>
              <a:t>الكاتب </a:t>
            </a:r>
          </a:p>
          <a:p>
            <a:pPr algn="ctr"/>
            <a:r>
              <a:rPr lang="ar-SA" sz="1400" b="1" dirty="0" smtClean="0">
                <a:latin typeface="Alexandria SemiBold" pitchFamily="2" charset="-78"/>
                <a:cs typeface="Alexandria SemiBold" pitchFamily="2" charset="-78"/>
              </a:rPr>
              <a:t>نفسه</a:t>
            </a:r>
            <a:endParaRPr lang="ar-SA" sz="1400" b="1" dirty="0">
              <a:latin typeface="Alexandria SemiBold" pitchFamily="2" charset="-78"/>
              <a:cs typeface="Alexandria SemiBold" pitchFamily="2" charset="-78"/>
            </a:endParaRPr>
          </a:p>
        </p:txBody>
      </p:sp>
      <p:sp>
        <p:nvSpPr>
          <p:cNvPr id="30" name="TextBox 29"/>
          <p:cNvSpPr txBox="1"/>
          <p:nvPr/>
        </p:nvSpPr>
        <p:spPr>
          <a:xfrm>
            <a:off x="5555144" y="4877709"/>
            <a:ext cx="1035025" cy="523220"/>
          </a:xfrm>
          <a:prstGeom prst="rect">
            <a:avLst/>
          </a:prstGeom>
          <a:noFill/>
        </p:spPr>
        <p:txBody>
          <a:bodyPr wrap="square" rtlCol="1">
            <a:spAutoFit/>
          </a:bodyPr>
          <a:lstStyle/>
          <a:p>
            <a:pPr algn="ctr"/>
            <a:r>
              <a:rPr lang="ar-SA" sz="1400" b="1" dirty="0" smtClean="0">
                <a:latin typeface="Alexandria SemiBold" pitchFamily="2" charset="-78"/>
                <a:cs typeface="Alexandria SemiBold" pitchFamily="2" charset="-78"/>
              </a:rPr>
              <a:t>ثقافة المتلقي</a:t>
            </a:r>
            <a:endParaRPr lang="ar-SA" sz="1400"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6229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smtClean="0">
                <a:solidFill>
                  <a:srgbClr val="C00000"/>
                </a:solidFill>
                <a:latin typeface="Alexandria SemiBold" pitchFamily="2" charset="-78"/>
                <a:cs typeface="Alexandria SemiBold" pitchFamily="2" charset="-78"/>
              </a:rPr>
              <a:t>أساليب </a:t>
            </a:r>
            <a:r>
              <a:rPr lang="ar-SA" sz="2800" dirty="0">
                <a:solidFill>
                  <a:srgbClr val="C00000"/>
                </a:solidFill>
                <a:latin typeface="Alexandria SemiBold" pitchFamily="2" charset="-78"/>
                <a:cs typeface="Alexandria SemiBold" pitchFamily="2" charset="-78"/>
              </a:rPr>
              <a:t>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68504"/>
            <a:ext cx="10685039" cy="4062651"/>
          </a:xfrm>
          <a:prstGeom prst="rect">
            <a:avLst/>
          </a:prstGeom>
          <a:noFill/>
        </p:spPr>
        <p:txBody>
          <a:bodyPr wrap="square" rtlCol="0">
            <a:spAutoFit/>
          </a:bodyPr>
          <a:lstStyle/>
          <a:p>
            <a:pPr marL="515938" indent="-515938" algn="r" rtl="1">
              <a:lnSpc>
                <a:spcPct val="150000"/>
              </a:lnSpc>
              <a:buFont typeface="Wingdings" panose="05000000000000000000" pitchFamily="2" charset="2"/>
              <a:buChar char="Ø"/>
              <a:tabLst>
                <a:tab pos="339725" algn="l"/>
              </a:tabLst>
            </a:pPr>
            <a:r>
              <a:rPr lang="ar-SA" sz="2400" b="1" dirty="0" smtClean="0">
                <a:solidFill>
                  <a:srgbClr val="C00000"/>
                </a:solidFill>
                <a:latin typeface="Alexandria SemiBold" pitchFamily="2" charset="-78"/>
                <a:cs typeface="Alexandria SemiBold" pitchFamily="2" charset="-78"/>
              </a:rPr>
              <a:t>الموضوع </a:t>
            </a:r>
            <a:r>
              <a:rPr lang="ar-SA" sz="2400" b="1" dirty="0">
                <a:solidFill>
                  <a:srgbClr val="C00000"/>
                </a:solidFill>
                <a:latin typeface="Alexandria SemiBold" pitchFamily="2" charset="-78"/>
                <a:cs typeface="Alexandria SemiBold" pitchFamily="2" charset="-78"/>
              </a:rPr>
              <a:t>الذي يتناوله الكاتب </a:t>
            </a: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فيختلف أسلوب الكتابة لموضوع السياسي أو الاقتصادي عن </a:t>
            </a:r>
            <a:r>
              <a:rPr lang="ar-SA" sz="2000" dirty="0">
                <a:latin typeface="Alexandria SemiBold" pitchFamily="2" charset="-78"/>
                <a:cs typeface="Alexandria SemiBold" pitchFamily="2" charset="-78"/>
              </a:rPr>
              <a:t>الموضوع الفني </a:t>
            </a:r>
            <a:r>
              <a:rPr lang="ar-SA" sz="2000" dirty="0" smtClean="0">
                <a:latin typeface="Alexandria SemiBold" pitchFamily="2" charset="-78"/>
                <a:cs typeface="Alexandria SemiBold" pitchFamily="2" charset="-78"/>
              </a:rPr>
              <a:t>أو </a:t>
            </a:r>
            <a:r>
              <a:rPr lang="ar-SA" sz="2000" dirty="0">
                <a:latin typeface="Alexandria SemiBold" pitchFamily="2" charset="-78"/>
                <a:cs typeface="Alexandria SemiBold" pitchFamily="2" charset="-78"/>
              </a:rPr>
              <a:t>الأدبي </a:t>
            </a:r>
            <a:r>
              <a:rPr lang="ar-SA" sz="2000" dirty="0" smtClean="0">
                <a:latin typeface="Alexandria SemiBold" pitchFamily="2" charset="-78"/>
                <a:cs typeface="Alexandria SemiBold" pitchFamily="2" charset="-78"/>
              </a:rPr>
              <a:t>. فالكتابة عن موضوع "شهيد" تحتاج إلى قدر من الإنسانية ، في حين الكتابة لموضوع اقتصادي تكون جادة.</a:t>
            </a:r>
            <a:endParaRPr lang="en-US" sz="2000" dirty="0">
              <a:latin typeface="Alexandria SemiBold" pitchFamily="2" charset="-78"/>
              <a:cs typeface="Alexandria SemiBold" pitchFamily="2" charset="-78"/>
            </a:endParaRPr>
          </a:p>
          <a:p>
            <a:pPr marL="515938" indent="-515938" algn="r" rtl="1">
              <a:lnSpc>
                <a:spcPct val="150000"/>
              </a:lnSpc>
              <a:buFont typeface="Wingdings" panose="05000000000000000000" pitchFamily="2" charset="2"/>
              <a:buChar char="Ø"/>
              <a:tabLst>
                <a:tab pos="339725" algn="l"/>
              </a:tabLst>
            </a:pPr>
            <a:r>
              <a:rPr lang="ar-SA" sz="2400" b="1" dirty="0">
                <a:solidFill>
                  <a:srgbClr val="C00000"/>
                </a:solidFill>
                <a:latin typeface="Alexandria SemiBold" pitchFamily="2" charset="-78"/>
                <a:cs typeface="Alexandria SemiBold" pitchFamily="2" charset="-78"/>
              </a:rPr>
              <a:t>الكاتب</a:t>
            </a:r>
            <a:r>
              <a:rPr lang="ar-SA" sz="2400" b="1" dirty="0">
                <a:solidFill>
                  <a:srgbClr val="FF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فالكاتب المُبتديء يختلف في أسلوبه عن الكاتب المُحترف والمتمرس للكتابة. كما </a:t>
            </a:r>
            <a:r>
              <a:rPr lang="ar-SA" sz="2000" dirty="0" smtClean="0">
                <a:latin typeface="Alexandria SemiBold" pitchFamily="2" charset="-78"/>
                <a:cs typeface="Alexandria SemiBold" pitchFamily="2" charset="-78"/>
              </a:rPr>
              <a:t>يختلف </a:t>
            </a:r>
            <a:r>
              <a:rPr lang="ar-SA" sz="2000" dirty="0">
                <a:latin typeface="Alexandria SemiBold" pitchFamily="2" charset="-78"/>
                <a:cs typeface="Alexandria SemiBold" pitchFamily="2" charset="-78"/>
              </a:rPr>
              <a:t>أ</a:t>
            </a:r>
            <a:r>
              <a:rPr lang="ar-SA" sz="2000" dirty="0" smtClean="0">
                <a:latin typeface="Alexandria SemiBold" pitchFamily="2" charset="-78"/>
                <a:cs typeface="Alexandria SemiBold" pitchFamily="2" charset="-78"/>
              </a:rPr>
              <a:t>سلوب الكتابة </a:t>
            </a:r>
            <a:r>
              <a:rPr lang="ar-SA" sz="2000" dirty="0">
                <a:latin typeface="Alexandria SemiBold" pitchFamily="2" charset="-78"/>
                <a:cs typeface="Alexandria SemiBold" pitchFamily="2" charset="-78"/>
              </a:rPr>
              <a:t>بين كاتبين محترفين </a:t>
            </a:r>
            <a:r>
              <a:rPr lang="ar-SA" sz="2000" dirty="0" smtClean="0">
                <a:latin typeface="Alexandria SemiBold" pitchFamily="2" charset="-78"/>
                <a:cs typeface="Alexandria SemiBold" pitchFamily="2" charset="-78"/>
              </a:rPr>
              <a:t>وفقاً </a:t>
            </a:r>
            <a:r>
              <a:rPr lang="ar-SA" sz="2000" dirty="0">
                <a:latin typeface="Alexandria SemiBold" pitchFamily="2" charset="-78"/>
                <a:cs typeface="Alexandria SemiBold" pitchFamily="2" charset="-78"/>
              </a:rPr>
              <a:t>للغة المستخدمة ، فقد يكتب أحدهما على بلغة بسيطة مرحة ، والآخر يكتب بلغة </a:t>
            </a:r>
            <a:r>
              <a:rPr lang="ar-SA" sz="2000" dirty="0" smtClean="0">
                <a:latin typeface="Alexandria SemiBold" pitchFamily="2" charset="-78"/>
                <a:cs typeface="Alexandria SemiBold" pitchFamily="2" charset="-78"/>
              </a:rPr>
              <a:t>حادة.</a:t>
            </a:r>
            <a:endParaRPr lang="ar-SA" sz="2000" dirty="0">
              <a:latin typeface="Alexandria SemiBold" pitchFamily="2" charset="-78"/>
              <a:cs typeface="Alexandria SemiBold" pitchFamily="2" charset="-78"/>
            </a:endParaRPr>
          </a:p>
          <a:p>
            <a:pPr marL="515938" indent="-515938" algn="r" rtl="1">
              <a:lnSpc>
                <a:spcPct val="150000"/>
              </a:lnSpc>
              <a:buFont typeface="Wingdings" panose="05000000000000000000" pitchFamily="2" charset="2"/>
              <a:buChar char="Ø"/>
              <a:tabLst>
                <a:tab pos="339725" algn="l"/>
              </a:tabLst>
            </a:pPr>
            <a:r>
              <a:rPr lang="ar-SA" sz="2400" b="1" dirty="0">
                <a:solidFill>
                  <a:srgbClr val="C00000"/>
                </a:solidFill>
                <a:latin typeface="Alexandria SemiBold" pitchFamily="2" charset="-78"/>
                <a:cs typeface="Alexandria SemiBold" pitchFamily="2" charset="-78"/>
              </a:rPr>
              <a:t>ثقافة المتلقي </a:t>
            </a: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فعندما </a:t>
            </a:r>
            <a:r>
              <a:rPr lang="ar-SA" sz="2000" dirty="0">
                <a:latin typeface="Alexandria SemiBold" pitchFamily="2" charset="-78"/>
                <a:cs typeface="Alexandria SemiBold" pitchFamily="2" charset="-78"/>
              </a:rPr>
              <a:t>يخاطب الكاتب جمهور متخصص </a:t>
            </a:r>
            <a:r>
              <a:rPr lang="ar-SA" sz="2000" dirty="0" smtClean="0">
                <a:latin typeface="Alexandria SemiBold" pitchFamily="2" charset="-78"/>
                <a:cs typeface="Alexandria SemiBold" pitchFamily="2" charset="-78"/>
              </a:rPr>
              <a:t>يختلف في أسلوبه عن </a:t>
            </a:r>
            <a:r>
              <a:rPr lang="ar-SA" sz="2000" dirty="0">
                <a:latin typeface="Alexandria SemiBold" pitchFamily="2" charset="-78"/>
                <a:cs typeface="Alexandria SemiBold" pitchFamily="2" charset="-78"/>
              </a:rPr>
              <a:t>الجمهور العام.</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705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8323" y="1505553"/>
            <a:ext cx="10674143" cy="4787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p:cNvSpPr/>
          <p:nvPr/>
        </p:nvSpPr>
        <p:spPr>
          <a:xfrm>
            <a:off x="8346092" y="3367997"/>
            <a:ext cx="2890684" cy="257111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46765" y="706926"/>
            <a:ext cx="3902032" cy="523220"/>
          </a:xfrm>
          <a:prstGeom prst="rect">
            <a:avLst/>
          </a:prstGeom>
          <a:noFill/>
        </p:spPr>
        <p:txBody>
          <a:bodyPr wrap="square" rtlCol="0">
            <a:spAutoFit/>
          </a:bodyPr>
          <a:lstStyle/>
          <a:p>
            <a:pPr algn="r" rtl="1"/>
            <a:r>
              <a:rPr lang="ar-SA" sz="2800" dirty="0" smtClean="0">
                <a:solidFill>
                  <a:srgbClr val="C00000"/>
                </a:solidFill>
                <a:latin typeface="Alexandria SemiBold" pitchFamily="2" charset="-78"/>
                <a:cs typeface="Alexandria SemiBold" pitchFamily="2" charset="-78"/>
              </a:rPr>
              <a:t>أنواع أساليب </a:t>
            </a:r>
            <a:r>
              <a:rPr lang="ar-SA" sz="2800" dirty="0">
                <a:solidFill>
                  <a:srgbClr val="C00000"/>
                </a:solidFill>
                <a:latin typeface="Alexandria SemiBold" pitchFamily="2" charset="-78"/>
                <a:cs typeface="Alexandria SemiBold" pitchFamily="2" charset="-78"/>
              </a:rPr>
              <a:t>الكتابة:</a:t>
            </a:r>
            <a:endParaRPr lang="en-US" sz="2800" dirty="0">
              <a:solidFill>
                <a:srgbClr val="C00000"/>
              </a:solidFill>
              <a:latin typeface="Alexandria SemiBold" pitchFamily="2" charset="-78"/>
              <a:cs typeface="Alexandria SemiBold"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08082" y="3499391"/>
            <a:ext cx="2784552" cy="2308324"/>
          </a:xfrm>
          <a:prstGeom prst="rect">
            <a:avLst/>
          </a:prstGeom>
          <a:noFill/>
        </p:spPr>
        <p:txBody>
          <a:bodyPr wrap="square" rtlCol="0">
            <a:spAutoFit/>
          </a:bodyPr>
          <a:lstStyle/>
          <a:p>
            <a:pPr marL="342900" lvl="0" indent="-342900" algn="r" rtl="1">
              <a:buFont typeface="Wingdings" panose="05000000000000000000" pitchFamily="2" charset="2"/>
              <a:buChar char="ü"/>
            </a:pPr>
            <a:r>
              <a:rPr lang="ar-SA" dirty="0" smtClean="0"/>
              <a:t>الأفكار: حقيقية ومنطقية</a:t>
            </a:r>
          </a:p>
          <a:p>
            <a:pPr marL="342900" lvl="0" indent="-342900" algn="r" rtl="1">
              <a:buFont typeface="Wingdings" panose="05000000000000000000" pitchFamily="2" charset="2"/>
              <a:buChar char="ü"/>
            </a:pPr>
            <a:r>
              <a:rPr lang="ar-SA" dirty="0" smtClean="0"/>
              <a:t>الألفاظ : معيارية بحتة واضحة تتضمن الحقائق والبراهين والأدلة والأرقام والإحصاءات</a:t>
            </a:r>
            <a:endParaRPr lang="en-US" dirty="0" smtClean="0"/>
          </a:p>
          <a:p>
            <a:pPr marL="285750" lvl="0" indent="-285750" algn="r" rtl="1">
              <a:buFont typeface="Wingdings" panose="05000000000000000000" pitchFamily="2" charset="2"/>
              <a:buChar char="ü"/>
            </a:pPr>
            <a:r>
              <a:rPr lang="ar-SA" dirty="0" smtClean="0"/>
              <a:t>يعتمد </a:t>
            </a:r>
            <a:r>
              <a:rPr lang="ar-SA" dirty="0"/>
              <a:t>على </a:t>
            </a:r>
            <a:r>
              <a:rPr lang="ar-SA" dirty="0" smtClean="0"/>
              <a:t>اللغة الفصحى ؛ لأنه </a:t>
            </a:r>
            <a:r>
              <a:rPr lang="ar-SA" dirty="0"/>
              <a:t>يخاطب عقل المتلقي بالمنطق</a:t>
            </a:r>
            <a:r>
              <a:rPr lang="ar-SA" dirty="0" smtClean="0"/>
              <a:t>.</a:t>
            </a:r>
            <a:endParaRPr lang="en-US" dirty="0"/>
          </a:p>
          <a:p>
            <a:pPr marL="285750" lvl="0" indent="-285750" algn="r" rtl="1">
              <a:buFont typeface="Wingdings" panose="05000000000000000000" pitchFamily="2" charset="2"/>
              <a:buChar char="ü"/>
            </a:pPr>
            <a:r>
              <a:rPr lang="ar-SA" dirty="0"/>
              <a:t>يتضمن مصطلحات علمية بحتة.</a:t>
            </a:r>
            <a:endParaRPr lang="en-US" dirty="0"/>
          </a:p>
          <a:p>
            <a:pPr marL="285750" indent="-285750" algn="r" rtl="1">
              <a:buFont typeface="Wingdings" panose="05000000000000000000" pitchFamily="2" charset="2"/>
              <a:buChar char="ü"/>
            </a:pPr>
            <a:r>
              <a:rPr lang="ar-SA" dirty="0"/>
              <a:t>التكرار غير مقبول به.</a:t>
            </a:r>
            <a:endParaRPr lang="en-US" sz="2400"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4803" t="19788" r="4532" b="43652"/>
          <a:stretch/>
        </p:blipFill>
        <p:spPr>
          <a:xfrm>
            <a:off x="1711317" y="2010484"/>
            <a:ext cx="9055006" cy="1347257"/>
          </a:xfrm>
          <a:prstGeom prst="rect">
            <a:avLst/>
          </a:prstGeom>
        </p:spPr>
      </p:pic>
      <p:sp>
        <p:nvSpPr>
          <p:cNvPr id="11" name="TextBox 10">
            <a:extLst>
              <a:ext uri="{FF2B5EF4-FFF2-40B4-BE49-F238E27FC236}">
                <a16:creationId xmlns:a16="http://schemas.microsoft.com/office/drawing/2014/main" id="{050976E4-0CF2-BA00-34CA-2F9419409B9E}"/>
              </a:ext>
            </a:extLst>
          </p:cNvPr>
          <p:cNvSpPr txBox="1"/>
          <p:nvPr/>
        </p:nvSpPr>
        <p:spPr>
          <a:xfrm>
            <a:off x="942308" y="4529611"/>
            <a:ext cx="2009689" cy="583878"/>
          </a:xfrm>
          <a:prstGeom prst="rect">
            <a:avLst/>
          </a:prstGeom>
          <a:noFill/>
        </p:spPr>
        <p:txBody>
          <a:bodyPr wrap="square" rtlCol="0">
            <a:spAutoFit/>
          </a:bodyPr>
          <a:lstStyle/>
          <a:p>
            <a:pPr lvl="0" algn="r" rtl="1">
              <a:lnSpc>
                <a:spcPct val="150000"/>
              </a:lnSpc>
            </a:pPr>
            <a:r>
              <a:rPr lang="ar-SA" sz="2400" dirty="0" smtClean="0">
                <a:latin typeface="Alexandria SemiBold" pitchFamily="2" charset="-78"/>
                <a:cs typeface="Alexandria SemiBold" pitchFamily="2" charset="-78"/>
              </a:rPr>
              <a:t> </a:t>
            </a:r>
            <a:endParaRPr lang="en-US" sz="2400" dirty="0">
              <a:latin typeface="Alexandria SemiBold" pitchFamily="2" charset="-78"/>
              <a:cs typeface="Alexandria SemiBold" pitchFamily="2" charset="-78"/>
            </a:endParaRPr>
          </a:p>
        </p:txBody>
      </p:sp>
      <p:sp>
        <p:nvSpPr>
          <p:cNvPr id="3" name="TextBox 2"/>
          <p:cNvSpPr txBox="1"/>
          <p:nvPr/>
        </p:nvSpPr>
        <p:spPr>
          <a:xfrm>
            <a:off x="8533654" y="2137621"/>
            <a:ext cx="2307016" cy="369332"/>
          </a:xfrm>
          <a:prstGeom prst="rect">
            <a:avLst/>
          </a:prstGeom>
          <a:noFill/>
        </p:spPr>
        <p:txBody>
          <a:bodyPr wrap="square" rtlCol="1">
            <a:spAutoFit/>
          </a:bodyPr>
          <a:lstStyle/>
          <a:p>
            <a:r>
              <a:rPr lang="ar-SA" dirty="0" smtClean="0">
                <a:latin typeface="Alexandria ExtraBold" pitchFamily="2" charset="-78"/>
                <a:cs typeface="Alexandria ExtraBold" pitchFamily="2" charset="-78"/>
              </a:rPr>
              <a:t>الأسلوب العلمي</a:t>
            </a:r>
            <a:endParaRPr lang="ar-SA" dirty="0">
              <a:latin typeface="Alexandria ExtraBold" pitchFamily="2" charset="-78"/>
              <a:cs typeface="Alexandria ExtraBold" pitchFamily="2" charset="-78"/>
            </a:endParaRPr>
          </a:p>
        </p:txBody>
      </p:sp>
      <p:sp>
        <p:nvSpPr>
          <p:cNvPr id="14" name="TextBox 13"/>
          <p:cNvSpPr txBox="1"/>
          <p:nvPr/>
        </p:nvSpPr>
        <p:spPr>
          <a:xfrm>
            <a:off x="5244134" y="2122873"/>
            <a:ext cx="2307016" cy="369332"/>
          </a:xfrm>
          <a:prstGeom prst="rect">
            <a:avLst/>
          </a:prstGeom>
          <a:noFill/>
        </p:spPr>
        <p:txBody>
          <a:bodyPr wrap="square" rtlCol="1">
            <a:spAutoFit/>
          </a:bodyPr>
          <a:lstStyle/>
          <a:p>
            <a:r>
              <a:rPr lang="ar-SA" dirty="0" smtClean="0">
                <a:latin typeface="Alexandria ExtraBold" pitchFamily="2" charset="-78"/>
                <a:cs typeface="Alexandria ExtraBold" pitchFamily="2" charset="-78"/>
              </a:rPr>
              <a:t>الأسلوب الأدبي</a:t>
            </a:r>
            <a:endParaRPr lang="ar-SA" dirty="0">
              <a:latin typeface="Alexandria ExtraBold" pitchFamily="2" charset="-78"/>
              <a:cs typeface="Alexandria ExtraBold" pitchFamily="2" charset="-78"/>
            </a:endParaRPr>
          </a:p>
        </p:txBody>
      </p:sp>
      <p:sp>
        <p:nvSpPr>
          <p:cNvPr id="15" name="TextBox 14"/>
          <p:cNvSpPr txBox="1"/>
          <p:nvPr/>
        </p:nvSpPr>
        <p:spPr>
          <a:xfrm>
            <a:off x="1814554" y="2121494"/>
            <a:ext cx="2307016" cy="369332"/>
          </a:xfrm>
          <a:prstGeom prst="rect">
            <a:avLst/>
          </a:prstGeom>
          <a:noFill/>
        </p:spPr>
        <p:txBody>
          <a:bodyPr wrap="square" rtlCol="1">
            <a:spAutoFit/>
          </a:bodyPr>
          <a:lstStyle/>
          <a:p>
            <a:r>
              <a:rPr lang="ar-SA" dirty="0" smtClean="0">
                <a:latin typeface="Alexandria ExtraBold" pitchFamily="2" charset="-78"/>
                <a:cs typeface="Alexandria ExtraBold" pitchFamily="2" charset="-78"/>
              </a:rPr>
              <a:t>الأسلوب الصحفي</a:t>
            </a:r>
            <a:endParaRPr lang="ar-SA" dirty="0">
              <a:latin typeface="Alexandria ExtraBold" pitchFamily="2" charset="-78"/>
              <a:cs typeface="Alexandria ExtraBold" pitchFamily="2" charset="-78"/>
            </a:endParaRPr>
          </a:p>
        </p:txBody>
      </p:sp>
      <p:sp>
        <p:nvSpPr>
          <p:cNvPr id="18" name="Rounded Rectangle 17"/>
          <p:cNvSpPr/>
          <p:nvPr/>
        </p:nvSpPr>
        <p:spPr>
          <a:xfrm>
            <a:off x="4648214" y="3368001"/>
            <a:ext cx="2777497" cy="257111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6" name="TextBox 15">
            <a:extLst>
              <a:ext uri="{FF2B5EF4-FFF2-40B4-BE49-F238E27FC236}">
                <a16:creationId xmlns:a16="http://schemas.microsoft.com/office/drawing/2014/main" id="{050976E4-0CF2-BA00-34CA-2F9419409B9E}"/>
              </a:ext>
            </a:extLst>
          </p:cNvPr>
          <p:cNvSpPr txBox="1"/>
          <p:nvPr/>
        </p:nvSpPr>
        <p:spPr>
          <a:xfrm>
            <a:off x="4403087" y="3392636"/>
            <a:ext cx="2903588" cy="2585323"/>
          </a:xfrm>
          <a:prstGeom prst="rect">
            <a:avLst/>
          </a:prstGeom>
          <a:noFill/>
        </p:spPr>
        <p:txBody>
          <a:bodyPr wrap="square" rtlCol="0">
            <a:spAutoFit/>
          </a:bodyPr>
          <a:lstStyle/>
          <a:p>
            <a:pPr marL="342900" lvl="0" indent="-342900" algn="r" rtl="1">
              <a:buFont typeface="Wingdings" panose="05000000000000000000" pitchFamily="2" charset="2"/>
              <a:buChar char="ü"/>
            </a:pPr>
            <a:r>
              <a:rPr lang="ar-SA" dirty="0" smtClean="0"/>
              <a:t>الأفكار: ممزوجة بالعاطفة</a:t>
            </a:r>
          </a:p>
          <a:p>
            <a:pPr marL="342900" lvl="0" indent="-342900" algn="r" rtl="1">
              <a:buFont typeface="Wingdings" panose="05000000000000000000" pitchFamily="2" charset="2"/>
              <a:buChar char="ü"/>
            </a:pPr>
            <a:r>
              <a:rPr lang="ar-SA" dirty="0" smtClean="0"/>
              <a:t>الألفاظ : </a:t>
            </a:r>
            <a:r>
              <a:rPr lang="ar-SA" dirty="0"/>
              <a:t>الخيال وقوة العبارة</a:t>
            </a:r>
            <a:r>
              <a:rPr lang="ar-SA" dirty="0" smtClean="0"/>
              <a:t>.؛ </a:t>
            </a:r>
            <a:r>
              <a:rPr lang="ar-SA" dirty="0"/>
              <a:t>أي تميل إلى المبالغة </a:t>
            </a:r>
            <a:endParaRPr lang="ar-SA" dirty="0" smtClean="0"/>
          </a:p>
          <a:p>
            <a:pPr marL="342900" lvl="0" indent="-342900" algn="r" rtl="1">
              <a:buFont typeface="Wingdings" panose="05000000000000000000" pitchFamily="2" charset="2"/>
              <a:buChar char="ü"/>
            </a:pPr>
            <a:r>
              <a:rPr lang="ar-SA" dirty="0" smtClean="0"/>
              <a:t>يتأثر بذاتية الكاتب.</a:t>
            </a:r>
          </a:p>
          <a:p>
            <a:pPr marL="342900" lvl="0" indent="-342900" algn="r" rtl="1">
              <a:buFont typeface="Wingdings" panose="05000000000000000000" pitchFamily="2" charset="2"/>
              <a:buChar char="ü"/>
            </a:pPr>
            <a:r>
              <a:rPr lang="ar-SA" dirty="0" smtClean="0"/>
              <a:t>يعتمد على لغة العاطفة.</a:t>
            </a:r>
          </a:p>
          <a:p>
            <a:pPr marL="342900" indent="-342900" algn="r" rtl="1">
              <a:buFont typeface="Wingdings" panose="05000000000000000000" pitchFamily="2" charset="2"/>
              <a:buChar char="ü"/>
            </a:pPr>
            <a:r>
              <a:rPr lang="ar-SA" dirty="0"/>
              <a:t>يكثر فيه الإبداع والتصوير باستخدام أسلوب البيان أو التعجب أوالسجع</a:t>
            </a:r>
            <a:r>
              <a:rPr lang="ar-SA" dirty="0" smtClean="0"/>
              <a:t>.</a:t>
            </a:r>
            <a:endParaRPr lang="en-US" dirty="0"/>
          </a:p>
          <a:p>
            <a:pPr marL="285750" indent="-285750" algn="r" rtl="1">
              <a:buFont typeface="Wingdings" panose="05000000000000000000" pitchFamily="2" charset="2"/>
              <a:buChar char="ü"/>
            </a:pPr>
            <a:r>
              <a:rPr lang="ar-SA" dirty="0" smtClean="0"/>
              <a:t>التكرار مقبول </a:t>
            </a:r>
            <a:r>
              <a:rPr lang="ar-SA" dirty="0"/>
              <a:t>به.</a:t>
            </a:r>
            <a:endParaRPr lang="en-US" sz="2400" dirty="0">
              <a:latin typeface="Alexandria SemiBold" pitchFamily="2" charset="-78"/>
              <a:cs typeface="Alexandria SemiBold" pitchFamily="2" charset="-78"/>
            </a:endParaRPr>
          </a:p>
        </p:txBody>
      </p:sp>
      <p:sp>
        <p:nvSpPr>
          <p:cNvPr id="19" name="Rounded Rectangle 18"/>
          <p:cNvSpPr/>
          <p:nvPr/>
        </p:nvSpPr>
        <p:spPr>
          <a:xfrm>
            <a:off x="995174" y="3306023"/>
            <a:ext cx="3056091" cy="2554054"/>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7" name="TextBox 16">
            <a:extLst>
              <a:ext uri="{FF2B5EF4-FFF2-40B4-BE49-F238E27FC236}">
                <a16:creationId xmlns:a16="http://schemas.microsoft.com/office/drawing/2014/main" id="{050976E4-0CF2-BA00-34CA-2F9419409B9E}"/>
              </a:ext>
            </a:extLst>
          </p:cNvPr>
          <p:cNvSpPr txBox="1"/>
          <p:nvPr/>
        </p:nvSpPr>
        <p:spPr>
          <a:xfrm>
            <a:off x="906755" y="3324107"/>
            <a:ext cx="3106500" cy="2954655"/>
          </a:xfrm>
          <a:prstGeom prst="rect">
            <a:avLst/>
          </a:prstGeom>
          <a:noFill/>
        </p:spPr>
        <p:txBody>
          <a:bodyPr wrap="square" rtlCol="0">
            <a:spAutoFit/>
          </a:bodyPr>
          <a:lstStyle/>
          <a:p>
            <a:pPr marL="342900" lvl="0" indent="-342900" algn="r" rtl="1">
              <a:buFont typeface="Wingdings" panose="05000000000000000000" pitchFamily="2" charset="2"/>
              <a:buChar char="ü"/>
            </a:pPr>
            <a:r>
              <a:rPr lang="ar-SA" dirty="0" smtClean="0"/>
              <a:t>هو أسلوب يجمع بين الأسلوب العلمي والأسلوب الأدبي ، لذا يطلق عليه الأسلوب العلمي المتأدب.</a:t>
            </a:r>
          </a:p>
          <a:p>
            <a:pPr marL="342900" lvl="0" indent="-342900" algn="r" rtl="1">
              <a:buFont typeface="Wingdings" panose="05000000000000000000" pitchFamily="2" charset="2"/>
              <a:buChar char="ü"/>
            </a:pPr>
            <a:r>
              <a:rPr lang="ar-SA" dirty="0"/>
              <a:t>فقد يغلب </a:t>
            </a:r>
            <a:r>
              <a:rPr lang="ar-SA" dirty="0" smtClean="0"/>
              <a:t>عليه صفات </a:t>
            </a:r>
            <a:r>
              <a:rPr lang="ar-SA" dirty="0"/>
              <a:t>الأسلوب العلمي وأحيانا يغلب الأسلوب الأدبي بناءً على الموضوع والجمهور المتلقي. </a:t>
            </a:r>
            <a:endParaRPr lang="ar-SA" dirty="0" smtClean="0"/>
          </a:p>
          <a:p>
            <a:pPr marL="342900" lvl="0" indent="-342900" algn="r" rtl="1">
              <a:buFont typeface="Wingdings" panose="05000000000000000000" pitchFamily="2" charset="2"/>
              <a:buChar char="ü"/>
            </a:pPr>
            <a:r>
              <a:rPr lang="ar-SA" dirty="0" smtClean="0"/>
              <a:t>اللغة: لغة وسطى لا هي فصحي ولا أدبية (</a:t>
            </a:r>
            <a:r>
              <a:rPr lang="ar-SA" dirty="0"/>
              <a:t>لغة المواطن العادي </a:t>
            </a:r>
            <a:r>
              <a:rPr lang="ar-SA" dirty="0" smtClean="0"/>
              <a:t>)</a:t>
            </a:r>
          </a:p>
          <a:p>
            <a:pPr marL="342900" lvl="0" indent="-342900" algn="r" rtl="1">
              <a:buFont typeface="Wingdings" panose="05000000000000000000" pitchFamily="2" charset="2"/>
              <a:buChar char="ü"/>
            </a:pPr>
            <a:endParaRPr lang="en-US" sz="2400" dirty="0">
              <a:latin typeface="Alexandria SemiBold" pitchFamily="2" charset="-78"/>
              <a:cs typeface="Alexandria SemiBold" pitchFamily="2" charset="-78"/>
            </a:endParaRPr>
          </a:p>
        </p:txBody>
      </p:sp>
      <p:sp>
        <p:nvSpPr>
          <p:cNvPr id="12" name="TextBox 11"/>
          <p:cNvSpPr txBox="1"/>
          <p:nvPr/>
        </p:nvSpPr>
        <p:spPr>
          <a:xfrm>
            <a:off x="8171266" y="5992381"/>
            <a:ext cx="3311200" cy="261610"/>
          </a:xfrm>
          <a:prstGeom prst="rect">
            <a:avLst/>
          </a:prstGeom>
          <a:noFill/>
        </p:spPr>
        <p:txBody>
          <a:bodyPr wrap="square" rtlCol="1">
            <a:spAutoFit/>
          </a:bodyPr>
          <a:lstStyle/>
          <a:p>
            <a:r>
              <a:rPr lang="ar-SA" sz="1100" b="1" dirty="0" smtClean="0">
                <a:solidFill>
                  <a:srgbClr val="FF0000"/>
                </a:solidFill>
                <a:latin typeface="Alexandria SemiBold" pitchFamily="2" charset="-78"/>
                <a:cs typeface="Alexandria SemiBold" pitchFamily="2" charset="-78"/>
              </a:rPr>
              <a:t>يستخدم في المواقع والمجلات المتخصصة </a:t>
            </a:r>
            <a:endParaRPr lang="ar-SA" sz="1100" b="1" dirty="0">
              <a:solidFill>
                <a:srgbClr val="FF0000"/>
              </a:solidFill>
              <a:latin typeface="Alexandria SemiBold" pitchFamily="2" charset="-78"/>
              <a:cs typeface="Alexandria SemiBold" pitchFamily="2" charset="-78"/>
            </a:endParaRPr>
          </a:p>
        </p:txBody>
      </p:sp>
      <p:sp>
        <p:nvSpPr>
          <p:cNvPr id="22" name="TextBox 21"/>
          <p:cNvSpPr txBox="1"/>
          <p:nvPr/>
        </p:nvSpPr>
        <p:spPr>
          <a:xfrm>
            <a:off x="4719178" y="5969148"/>
            <a:ext cx="3311200" cy="261610"/>
          </a:xfrm>
          <a:prstGeom prst="rect">
            <a:avLst/>
          </a:prstGeom>
          <a:noFill/>
        </p:spPr>
        <p:txBody>
          <a:bodyPr wrap="square" rtlCol="1">
            <a:spAutoFit/>
          </a:bodyPr>
          <a:lstStyle/>
          <a:p>
            <a:r>
              <a:rPr lang="ar-SA" sz="1100" b="1" dirty="0" smtClean="0">
                <a:solidFill>
                  <a:srgbClr val="FF0000"/>
                </a:solidFill>
                <a:latin typeface="Alexandria SemiBold" pitchFamily="2" charset="-78"/>
                <a:cs typeface="Alexandria SemiBold" pitchFamily="2" charset="-78"/>
              </a:rPr>
              <a:t>يستخدم في كتابة القصة والرواية والشعر</a:t>
            </a:r>
            <a:endParaRPr lang="ar-SA" sz="1100" b="1" dirty="0">
              <a:solidFill>
                <a:srgbClr val="FF0000"/>
              </a:solidFill>
              <a:latin typeface="Alexandria SemiBold" pitchFamily="2" charset="-78"/>
              <a:cs typeface="Alexandria SemiBold" pitchFamily="2" charset="-78"/>
            </a:endParaRPr>
          </a:p>
        </p:txBody>
      </p:sp>
      <p:sp>
        <p:nvSpPr>
          <p:cNvPr id="23" name="TextBox 22"/>
          <p:cNvSpPr txBox="1"/>
          <p:nvPr/>
        </p:nvSpPr>
        <p:spPr>
          <a:xfrm>
            <a:off x="1522168" y="5978940"/>
            <a:ext cx="3311200" cy="261610"/>
          </a:xfrm>
          <a:prstGeom prst="rect">
            <a:avLst/>
          </a:prstGeom>
          <a:noFill/>
        </p:spPr>
        <p:txBody>
          <a:bodyPr wrap="square" rtlCol="1">
            <a:spAutoFit/>
          </a:bodyPr>
          <a:lstStyle/>
          <a:p>
            <a:r>
              <a:rPr lang="ar-SA" sz="1100" b="1" dirty="0" smtClean="0">
                <a:solidFill>
                  <a:srgbClr val="FF0000"/>
                </a:solidFill>
                <a:latin typeface="Alexandria SemiBold" pitchFamily="2" charset="-78"/>
                <a:cs typeface="Alexandria SemiBold" pitchFamily="2" charset="-78"/>
              </a:rPr>
              <a:t>يستخدم في المواقع الإعلامية</a:t>
            </a:r>
            <a:endParaRPr lang="ar-SA" sz="1100" b="1"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428779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smtClean="0">
                <a:solidFill>
                  <a:srgbClr val="C00000"/>
                </a:solidFill>
                <a:latin typeface="Alexandria SemiBold" pitchFamily="2" charset="-78"/>
                <a:cs typeface="Alexandria SemiBold" pitchFamily="2" charset="-78"/>
              </a:rPr>
              <a:t>أساليب </a:t>
            </a:r>
            <a:r>
              <a:rPr lang="ar-SA" sz="2800" dirty="0">
                <a:solidFill>
                  <a:srgbClr val="C00000"/>
                </a:solidFill>
                <a:latin typeface="Alexandria SemiBold" pitchFamily="2" charset="-78"/>
                <a:cs typeface="Alexandria SemiBold" pitchFamily="2" charset="-78"/>
              </a:rPr>
              <a:t>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9570" y="3672721"/>
            <a:ext cx="10088140" cy="2308324"/>
          </a:xfrm>
          <a:prstGeom prst="rect">
            <a:avLst/>
          </a:prstGeom>
          <a:noFill/>
        </p:spPr>
        <p:txBody>
          <a:bodyPr wrap="square" rtlCol="0">
            <a:spAutoFit/>
          </a:bodyPr>
          <a:lstStyle/>
          <a:p>
            <a:pPr algn="ctr" rtl="1">
              <a:lnSpc>
                <a:spcPct val="150000"/>
              </a:lnSpc>
              <a:tabLst>
                <a:tab pos="339725" algn="l"/>
              </a:tabLst>
            </a:pPr>
            <a:endParaRPr lang="en-US" sz="2000" dirty="0">
              <a:latin typeface="Alexandria SemiBold" pitchFamily="2" charset="-78"/>
              <a:cs typeface="Alexandria SemiBold" pitchFamily="2" charset="-78"/>
            </a:endParaRPr>
          </a:p>
          <a:p>
            <a:pPr marL="515938" indent="-515938" algn="ctr" rtl="1">
              <a:lnSpc>
                <a:spcPct val="150000"/>
              </a:lnSpc>
              <a:buFont typeface="Wingdings" panose="05000000000000000000" pitchFamily="2" charset="2"/>
              <a:buChar char="Ø"/>
              <a:tabLst>
                <a:tab pos="339725" algn="l"/>
              </a:tabLst>
            </a:pPr>
            <a:r>
              <a:rPr lang="ar-SA" sz="3200" b="1" dirty="0">
                <a:latin typeface="Alexandria SemiBold" pitchFamily="2" charset="-78"/>
                <a:cs typeface="Alexandria SemiBold" pitchFamily="2" charset="-78"/>
              </a:rPr>
              <a:t>وقف الرجل الفقير في بداية القرية</a:t>
            </a:r>
          </a:p>
          <a:p>
            <a:pPr algn="ctr" rtl="1">
              <a:lnSpc>
                <a:spcPct val="150000"/>
              </a:lnSpc>
              <a:tabLst>
                <a:tab pos="339725" algn="l"/>
              </a:tabLst>
            </a:pPr>
            <a:r>
              <a:rPr lang="ar-SA" sz="2400" b="1" dirty="0" smtClean="0">
                <a:solidFill>
                  <a:srgbClr val="C00000"/>
                </a:solidFill>
                <a:latin typeface="Alexandria SemiBold" pitchFamily="2" charset="-78"/>
                <a:cs typeface="Alexandria SemiBold" pitchFamily="2" charset="-78"/>
              </a:rPr>
              <a:t>الأسلوب الصحفي</a:t>
            </a:r>
            <a:endParaRPr lang="ar-SA" sz="2000" dirty="0">
              <a:latin typeface="Alexandria SemiBold" pitchFamily="2" charset="-78"/>
              <a:cs typeface="Alexandria SemiBold" pitchFamily="2" charset="-78"/>
            </a:endParaRPr>
          </a:p>
          <a:p>
            <a:pPr algn="r" rtl="1">
              <a:lnSpc>
                <a:spcPct val="150000"/>
              </a:lnSpc>
              <a:tabLst>
                <a:tab pos="339725" algn="l"/>
              </a:tabLst>
            </a:pPr>
            <a:r>
              <a:rPr lang="ar-SA" sz="2000" dirty="0" smtClean="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50976E4-0CF2-BA00-34CA-2F9419409B9E}"/>
              </a:ext>
            </a:extLst>
          </p:cNvPr>
          <p:cNvSpPr txBox="1"/>
          <p:nvPr/>
        </p:nvSpPr>
        <p:spPr>
          <a:xfrm>
            <a:off x="998962" y="2498276"/>
            <a:ext cx="10088140" cy="1322542"/>
          </a:xfrm>
          <a:prstGeom prst="rect">
            <a:avLst/>
          </a:prstGeom>
          <a:noFill/>
        </p:spPr>
        <p:txBody>
          <a:bodyPr wrap="square" rtlCol="0">
            <a:spAutoFit/>
          </a:bodyPr>
          <a:lstStyle/>
          <a:p>
            <a:pPr marL="515938" indent="-515938" algn="ctr" rtl="1">
              <a:lnSpc>
                <a:spcPct val="150000"/>
              </a:lnSpc>
              <a:buFont typeface="Wingdings" panose="05000000000000000000" pitchFamily="2" charset="2"/>
              <a:buChar char="Ø"/>
              <a:tabLst>
                <a:tab pos="339725" algn="l"/>
              </a:tabLst>
            </a:pPr>
            <a:r>
              <a:rPr lang="ar-SA" sz="3200" b="1" dirty="0" smtClean="0">
                <a:latin typeface="Alexandria SemiBold" pitchFamily="2" charset="-78"/>
                <a:cs typeface="Alexandria SemiBold" pitchFamily="2" charset="-78"/>
              </a:rPr>
              <a:t>وقف الرجل الستيني حافي القدمين في أول القرية</a:t>
            </a:r>
          </a:p>
          <a:p>
            <a:pPr algn="ctr" rtl="1">
              <a:lnSpc>
                <a:spcPct val="150000"/>
              </a:lnSpc>
              <a:tabLst>
                <a:tab pos="339725" algn="l"/>
              </a:tabLst>
            </a:pPr>
            <a:r>
              <a:rPr lang="ar-SA" sz="2400" b="1" dirty="0" smtClean="0">
                <a:solidFill>
                  <a:srgbClr val="C00000"/>
                </a:solidFill>
                <a:latin typeface="Alexandria SemiBold" pitchFamily="2" charset="-78"/>
                <a:cs typeface="Alexandria SemiBold" pitchFamily="2" charset="-78"/>
              </a:rPr>
              <a:t>الأسلوب الأدبي</a:t>
            </a:r>
            <a:r>
              <a:rPr lang="ar-SA" sz="2000" dirty="0" smtClean="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697226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Effect transition="in" filter="barn(inVertical)">
                                      <p:cBhvr>
                                        <p:cTn id="13" dur="500"/>
                                        <p:tgtEl>
                                          <p:spTgt spid="11">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8">
                                            <p:txEl>
                                              <p:pRg st="1" end="1"/>
                                            </p:txEl>
                                          </p:spTgt>
                                        </p:tgtEl>
                                        <p:attrNameLst>
                                          <p:attrName>style.visibility</p:attrName>
                                        </p:attrNameLst>
                                      </p:cBhvr>
                                      <p:to>
                                        <p:strVal val="visible"/>
                                      </p:to>
                                    </p:set>
                                    <p:animEffect transition="in" filter="circle(in)">
                                      <p:cBhvr>
                                        <p:cTn id="18" dur="2000"/>
                                        <p:tgtEl>
                                          <p:spTgt spid="4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48">
                                            <p:txEl>
                                              <p:pRg st="2" end="2"/>
                                            </p:txEl>
                                          </p:spTgt>
                                        </p:tgtEl>
                                        <p:attrNameLst>
                                          <p:attrName>style.visibility</p:attrName>
                                        </p:attrNameLst>
                                      </p:cBhvr>
                                      <p:to>
                                        <p:strVal val="visible"/>
                                      </p:to>
                                    </p:set>
                                    <p:animEffect transition="in" filter="fade">
                                      <p:cBhvr>
                                        <p:cTn id="23" dur="2000"/>
                                        <p:tgtEl>
                                          <p:spTgt spid="48">
                                            <p:txEl>
                                              <p:pRg st="2" end="2"/>
                                            </p:txEl>
                                          </p:spTgt>
                                        </p:tgtEl>
                                      </p:cBhvr>
                                    </p:animEffect>
                                    <p:anim calcmode="lin" valueType="num">
                                      <p:cBhvr>
                                        <p:cTn id="24" dur="2000" fill="hold"/>
                                        <p:tgtEl>
                                          <p:spTgt spid="48">
                                            <p:txEl>
                                              <p:pRg st="2" end="2"/>
                                            </p:txEl>
                                          </p:spTgt>
                                        </p:tgtEl>
                                        <p:attrNameLst>
                                          <p:attrName>ppt_w</p:attrName>
                                        </p:attrNameLst>
                                      </p:cBhvr>
                                      <p:tavLst>
                                        <p:tav tm="0" fmla="#ppt_w*sin(2.5*pi*$)">
                                          <p:val>
                                            <p:fltVal val="0"/>
                                          </p:val>
                                        </p:tav>
                                        <p:tav tm="100000">
                                          <p:val>
                                            <p:fltVal val="1"/>
                                          </p:val>
                                        </p:tav>
                                      </p:tavLst>
                                    </p:anim>
                                    <p:anim calcmode="lin" valueType="num">
                                      <p:cBhvr>
                                        <p:cTn id="25" dur="2000" fill="hold"/>
                                        <p:tgtEl>
                                          <p:spTgt spid="48">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مدارس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5021" y="2029729"/>
            <a:ext cx="9363095" cy="3785652"/>
          </a:xfrm>
          <a:prstGeom prst="rect">
            <a:avLst/>
          </a:prstGeom>
          <a:noFill/>
        </p:spPr>
        <p:txBody>
          <a:bodyPr wrap="square" rtlCol="0">
            <a:spAutoFit/>
          </a:bodyPr>
          <a:lstStyle/>
          <a:p>
            <a:pPr algn="r" rtl="1">
              <a:lnSpc>
                <a:spcPct val="150000"/>
              </a:lnSpc>
            </a:pPr>
            <a:r>
              <a:rPr lang="ar-SA" sz="2400" dirty="0">
                <a:solidFill>
                  <a:srgbClr val="00B0F0"/>
                </a:solidFill>
                <a:latin typeface="Alexandria SemiBold" pitchFamily="2" charset="-78"/>
                <a:cs typeface="Alexandria SemiBold" pitchFamily="2" charset="-78"/>
              </a:rPr>
              <a:t>المدرسة الأولي</a:t>
            </a:r>
            <a:r>
              <a:rPr lang="ar-SA" sz="2400" dirty="0">
                <a:latin typeface="Alexandria SemiBold" pitchFamily="2" charset="-78"/>
                <a:cs typeface="Alexandria SemiBold" pitchFamily="2" charset="-78"/>
              </a:rPr>
              <a:t>: </a:t>
            </a:r>
            <a:r>
              <a:rPr lang="ar-SA" sz="2400" dirty="0" smtClean="0">
                <a:latin typeface="Alexandria SemiBold" pitchFamily="2" charset="-78"/>
                <a:cs typeface="Alexandria SemiBold" pitchFamily="2" charset="-78"/>
              </a:rPr>
              <a:t>تقتضي </a:t>
            </a:r>
            <a:r>
              <a:rPr lang="ar-SA" sz="2400" dirty="0">
                <a:latin typeface="Alexandria SemiBold" pitchFamily="2" charset="-78"/>
                <a:cs typeface="Alexandria SemiBold" pitchFamily="2" charset="-78"/>
              </a:rPr>
              <a:t>من الكاتب ضرورة الجلوس للكتابة حتي لو لم يكُن للكاتب شيء يريد الكتابة </a:t>
            </a:r>
            <a:r>
              <a:rPr lang="ar-SA" sz="2400" dirty="0" smtClean="0">
                <a:latin typeface="Alexandria SemiBold" pitchFamily="2" charset="-78"/>
                <a:cs typeface="Alexandria SemiBold" pitchFamily="2" charset="-78"/>
              </a:rPr>
              <a:t>عنه؛ </a:t>
            </a:r>
            <a:r>
              <a:rPr lang="ar-SA" sz="2400" dirty="0">
                <a:latin typeface="Alexandria SemiBold" pitchFamily="2" charset="-78"/>
                <a:cs typeface="Alexandria SemiBold" pitchFamily="2" charset="-78"/>
              </a:rPr>
              <a:t>لأن الكتابة في فلسفتها ممارسة ومران . لذا </a:t>
            </a:r>
            <a:r>
              <a:rPr lang="ar-SA" sz="2400" dirty="0" smtClean="0">
                <a:latin typeface="Alexandria SemiBold" pitchFamily="2" charset="-78"/>
                <a:cs typeface="Alexandria SemiBold" pitchFamily="2" charset="-78"/>
              </a:rPr>
              <a:t>ترى من </a:t>
            </a:r>
            <a:r>
              <a:rPr lang="ar-SA" sz="2400" dirty="0">
                <a:latin typeface="Alexandria SemiBold" pitchFamily="2" charset="-78"/>
                <a:cs typeface="Alexandria SemiBold" pitchFamily="2" charset="-78"/>
              </a:rPr>
              <a:t>الضرورى أن يكتب الكاتب عن أن شيء حوله أو يوجد في </a:t>
            </a:r>
            <a:r>
              <a:rPr lang="ar-SA" sz="2400" dirty="0" smtClean="0">
                <a:latin typeface="Alexandria SemiBold" pitchFamily="2" charset="-78"/>
                <a:cs typeface="Alexandria SemiBold" pitchFamily="2" charset="-78"/>
              </a:rPr>
              <a:t>مُحيطه.</a:t>
            </a:r>
          </a:p>
          <a:p>
            <a:pPr algn="r" rtl="1">
              <a:lnSpc>
                <a:spcPct val="150000"/>
              </a:lnSpc>
            </a:pPr>
            <a:endParaRPr lang="ar-SA" sz="1600" dirty="0">
              <a:solidFill>
                <a:srgbClr val="00B0F0"/>
              </a:solidFill>
              <a:latin typeface="Alexandria SemiBold" pitchFamily="2" charset="-78"/>
              <a:cs typeface="Alexandria SemiBold" pitchFamily="2" charset="-78"/>
            </a:endParaRPr>
          </a:p>
          <a:p>
            <a:pPr algn="r" rtl="1">
              <a:lnSpc>
                <a:spcPct val="150000"/>
              </a:lnSpc>
            </a:pPr>
            <a:r>
              <a:rPr lang="ar-SA" sz="2400" dirty="0" smtClean="0">
                <a:solidFill>
                  <a:srgbClr val="00B0F0"/>
                </a:solidFill>
                <a:latin typeface="Alexandria SemiBold" pitchFamily="2" charset="-78"/>
                <a:cs typeface="Alexandria SemiBold" pitchFamily="2" charset="-78"/>
              </a:rPr>
              <a:t>المدرسة </a:t>
            </a:r>
            <a:r>
              <a:rPr lang="ar-SA" sz="2400" dirty="0">
                <a:solidFill>
                  <a:srgbClr val="00B0F0"/>
                </a:solidFill>
                <a:latin typeface="Alexandria SemiBold" pitchFamily="2" charset="-78"/>
                <a:cs typeface="Alexandria SemiBold" pitchFamily="2" charset="-78"/>
              </a:rPr>
              <a:t>الثانية</a:t>
            </a:r>
            <a:r>
              <a:rPr lang="ar-SA" sz="2400" dirty="0">
                <a:latin typeface="Alexandria SemiBold" pitchFamily="2" charset="-78"/>
                <a:cs typeface="Alexandria SemiBold" pitchFamily="2" charset="-78"/>
              </a:rPr>
              <a:t>: </a:t>
            </a:r>
            <a:r>
              <a:rPr lang="ar-SA" sz="2400" dirty="0" smtClean="0">
                <a:latin typeface="Alexandria SemiBold" pitchFamily="2" charset="-78"/>
                <a:cs typeface="Alexandria SemiBold" pitchFamily="2" charset="-78"/>
              </a:rPr>
              <a:t>تشترط </a:t>
            </a:r>
            <a:r>
              <a:rPr lang="ar-SA" sz="2400" dirty="0">
                <a:latin typeface="Alexandria SemiBold" pitchFamily="2" charset="-78"/>
                <a:cs typeface="Alexandria SemiBold" pitchFamily="2" charset="-78"/>
              </a:rPr>
              <a:t>القراءة ثم القراءة ثم القراءة حتى يجد الكاتب نفسه </a:t>
            </a:r>
            <a:r>
              <a:rPr lang="ar-SA" sz="2400" dirty="0" smtClean="0">
                <a:latin typeface="Alexandria SemiBold" pitchFamily="2" charset="-78"/>
                <a:cs typeface="Alexandria SemiBold" pitchFamily="2" charset="-78"/>
              </a:rPr>
              <a:t>مدفوعاً </a:t>
            </a:r>
            <a:r>
              <a:rPr lang="ar-SA" sz="2400" dirty="0">
                <a:latin typeface="Alexandria SemiBold" pitchFamily="2" charset="-78"/>
                <a:cs typeface="Alexandria SemiBold" pitchFamily="2" charset="-78"/>
              </a:rPr>
              <a:t>للكتابة</a:t>
            </a:r>
            <a:r>
              <a:rPr lang="ar-SA" sz="2400" dirty="0" smtClean="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3" cstate="hq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385120" y="807134"/>
            <a:ext cx="677182" cy="677182"/>
          </a:xfrm>
          <a:prstGeom prst="rect">
            <a:avLst/>
          </a:prstGeom>
          <a:solidFill>
            <a:schemeClr val="tx1">
              <a:alpha val="0"/>
            </a:schemeClr>
          </a:solidFill>
        </p:spPr>
      </p:pic>
      <p:pic>
        <p:nvPicPr>
          <p:cNvPr id="1028" name="Picture 4" descr="21,600+ Boy Reading Stock Illustrations, Royalty-Free Vector Graphics &amp;  Clip Art - iStock | Boy reading book, Black boy reading, Boy reading outside"/>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l="14867" t="4187" r="17667" b="4224"/>
          <a:stretch/>
        </p:blipFill>
        <p:spPr bwMode="auto">
          <a:xfrm>
            <a:off x="10372463" y="4410011"/>
            <a:ext cx="766787" cy="117617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l="22984" t="40645" r="64435" b="36559"/>
          <a:stretch/>
        </p:blipFill>
        <p:spPr>
          <a:xfrm flipH="1">
            <a:off x="10368115" y="2073033"/>
            <a:ext cx="880259" cy="1260102"/>
          </a:xfrm>
          <a:prstGeom prst="rect">
            <a:avLst/>
          </a:prstGeom>
        </p:spPr>
      </p:pic>
    </p:spTree>
    <p:extLst>
      <p:ext uri="{BB962C8B-B14F-4D97-AF65-F5344CB8AC3E}">
        <p14:creationId xmlns:p14="http://schemas.microsoft.com/office/powerpoint/2010/main" val="4093060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مدارس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23839" y="2464530"/>
            <a:ext cx="9448886" cy="2862322"/>
          </a:xfrm>
          <a:prstGeom prst="rect">
            <a:avLst/>
          </a:prstGeom>
          <a:noFill/>
        </p:spPr>
        <p:txBody>
          <a:bodyPr wrap="square" rtlCol="0">
            <a:spAutoFit/>
          </a:bodyPr>
          <a:lstStyle/>
          <a:p>
            <a:pPr lvl="0" algn="ctr" rtl="1">
              <a:lnSpc>
                <a:spcPct val="150000"/>
              </a:lnSpc>
            </a:pPr>
            <a:r>
              <a:rPr lang="ar-SA" sz="2400" dirty="0">
                <a:solidFill>
                  <a:srgbClr val="00B0F0"/>
                </a:solidFill>
                <a:latin typeface="Alexandria SemiBold" pitchFamily="2" charset="-78"/>
                <a:cs typeface="Alexandria SemiBold" pitchFamily="2" charset="-78"/>
              </a:rPr>
              <a:t>المدرسة الثالثة</a:t>
            </a:r>
            <a:r>
              <a:rPr lang="ar-SA" sz="2400" dirty="0">
                <a:latin typeface="Alexandria SemiBold" pitchFamily="2" charset="-78"/>
                <a:cs typeface="Alexandria SemiBold" pitchFamily="2" charset="-78"/>
              </a:rPr>
              <a:t>: </a:t>
            </a:r>
            <a:r>
              <a:rPr lang="ar-SA" sz="2400" dirty="0" smtClean="0">
                <a:latin typeface="Alexandria SemiBold" pitchFamily="2" charset="-78"/>
                <a:cs typeface="Alexandria SemiBold" pitchFamily="2" charset="-78"/>
              </a:rPr>
              <a:t>تقتضي </a:t>
            </a:r>
            <a:r>
              <a:rPr lang="ar-SA" sz="2400" dirty="0">
                <a:latin typeface="Alexandria SemiBold" pitchFamily="2" charset="-78"/>
                <a:cs typeface="Alexandria SemiBold" pitchFamily="2" charset="-78"/>
              </a:rPr>
              <a:t>بالاستجابة السريعة لدواعي الكتابة ، إذ لابد أن </a:t>
            </a:r>
            <a:r>
              <a:rPr lang="ar-SA" sz="2400" dirty="0" smtClean="0">
                <a:latin typeface="Alexandria SemiBold" pitchFamily="2" charset="-78"/>
                <a:cs typeface="Alexandria SemiBold" pitchFamily="2" charset="-78"/>
              </a:rPr>
              <a:t>يكون الكاتب – في نظرها- يمتلك الموهبة </a:t>
            </a:r>
            <a:r>
              <a:rPr lang="ar-SA" sz="2400" dirty="0">
                <a:latin typeface="Alexandria SemiBold" pitchFamily="2" charset="-78"/>
                <a:cs typeface="Alexandria SemiBold" pitchFamily="2" charset="-78"/>
              </a:rPr>
              <a:t>اللازمة </a:t>
            </a:r>
            <a:r>
              <a:rPr lang="ar-SA" sz="2400" dirty="0" smtClean="0">
                <a:latin typeface="Alexandria SemiBold" pitchFamily="2" charset="-78"/>
                <a:cs typeface="Alexandria SemiBold" pitchFamily="2" charset="-78"/>
              </a:rPr>
              <a:t>لذلك.</a:t>
            </a:r>
          </a:p>
          <a:p>
            <a:pPr lvl="0" algn="r" rtl="1">
              <a:lnSpc>
                <a:spcPct val="150000"/>
              </a:lnSpc>
            </a:pPr>
            <a:endParaRPr lang="ar-SA" sz="2400" dirty="0">
              <a:latin typeface="Alexandria SemiBold" pitchFamily="2" charset="-78"/>
              <a:cs typeface="Alexandria SemiBold" pitchFamily="2" charset="-78"/>
            </a:endParaRPr>
          </a:p>
          <a:p>
            <a:pPr lvl="0" algn="r" rtl="1">
              <a:lnSpc>
                <a:spcPct val="150000"/>
              </a:lnSpc>
            </a:pPr>
            <a:r>
              <a:rPr lang="ar-SA" sz="2400" dirty="0" smtClean="0">
                <a:latin typeface="Alexandria SemiBold" pitchFamily="2" charset="-78"/>
                <a:cs typeface="Alexandria SemiBold" pitchFamily="2" charset="-78"/>
              </a:rPr>
              <a:t>   والكاتب الصحفي المبدع هو الذي يجمع بين المدارس الثلاث.</a:t>
            </a:r>
          </a:p>
          <a:p>
            <a:pPr lvl="0" algn="r" rtl="1">
              <a:lnSpc>
                <a:spcPct val="150000"/>
              </a:lnSpc>
            </a:pPr>
            <a:endParaRPr lang="en-US" sz="24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3" cstate="hq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385120" y="807134"/>
            <a:ext cx="677182" cy="677182"/>
          </a:xfrm>
          <a:prstGeom prst="rect">
            <a:avLst/>
          </a:prstGeom>
          <a:solidFill>
            <a:schemeClr val="tx1">
              <a:alpha val="0"/>
            </a:schemeClr>
          </a:solidFill>
        </p:spPr>
      </p:pic>
      <p:pic>
        <p:nvPicPr>
          <p:cNvPr id="13" name="Picture 6" descr="قلم كليب ارت"/>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572725" y="4139940"/>
            <a:ext cx="468678" cy="4686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6" cstate="hqprint">
            <a:extLst>
              <a:ext uri="{BEBA8EAE-BF5A-486C-A8C5-ECC9F3942E4B}">
                <a14:imgProps xmlns:a14="http://schemas.microsoft.com/office/drawing/2010/main">
                  <a14:imgLayer r:embed="rId7">
                    <a14:imgEffect>
                      <a14:backgroundRemoval t="27963" b="67963" l="66875" r="87240"/>
                    </a14:imgEffect>
                  </a14:imgLayer>
                </a14:imgProps>
              </a:ext>
              <a:ext uri="{28A0092B-C50C-407E-A947-70E740481C1C}">
                <a14:useLocalDpi xmlns:a14="http://schemas.microsoft.com/office/drawing/2010/main" val="0"/>
              </a:ext>
            </a:extLst>
          </a:blip>
          <a:srcRect l="66895" t="27957" r="12782" b="31828"/>
          <a:stretch/>
        </p:blipFill>
        <p:spPr>
          <a:xfrm>
            <a:off x="10334052" y="2432598"/>
            <a:ext cx="1022205" cy="1205731"/>
          </a:xfrm>
          <a:prstGeom prst="rect">
            <a:avLst/>
          </a:prstGeom>
        </p:spPr>
      </p:pic>
    </p:spTree>
    <p:extLst>
      <p:ext uri="{BB962C8B-B14F-4D97-AF65-F5344CB8AC3E}">
        <p14:creationId xmlns:p14="http://schemas.microsoft.com/office/powerpoint/2010/main" val="2825648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3369527" y="1500590"/>
            <a:ext cx="8605624" cy="4678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977891" y="3761420"/>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2958831" y="127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019908" y="1329818"/>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153160" y="154088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468003" y="2843706"/>
            <a:ext cx="8320725" cy="2585323"/>
          </a:xfrm>
          <a:prstGeom prst="rect">
            <a:avLst/>
          </a:prstGeom>
          <a:noFill/>
        </p:spPr>
        <p:txBody>
          <a:bodyPr wrap="square" rtlCol="0">
            <a:spAutoFit/>
          </a:bodyPr>
          <a:lstStyle/>
          <a:p>
            <a:pPr algn="ctr">
              <a:lnSpc>
                <a:spcPct val="150000"/>
              </a:lnSpc>
            </a:pPr>
            <a:r>
              <a:rPr lang="ar-SA" sz="2400" b="1" dirty="0">
                <a:latin typeface="Alexandria SemiBold" pitchFamily="2" charset="-78"/>
                <a:cs typeface="Alexandria SemiBold" pitchFamily="2" charset="-78"/>
              </a:rPr>
              <a:t>الكتابة علم وفن معا تسهم في تكوين رؤية </a:t>
            </a:r>
            <a:r>
              <a:rPr lang="ar-SA" sz="2400" b="1" dirty="0" smtClean="0">
                <a:latin typeface="Alexandria SemiBold" pitchFamily="2" charset="-78"/>
                <a:cs typeface="Alexandria SemiBold" pitchFamily="2" charset="-78"/>
              </a:rPr>
              <a:t>وشخصية  </a:t>
            </a:r>
          </a:p>
          <a:p>
            <a:pPr algn="r">
              <a:lnSpc>
                <a:spcPct val="150000"/>
              </a:lnSpc>
            </a:pPr>
            <a:r>
              <a:rPr lang="ar-SA" sz="2400" b="1" dirty="0" smtClean="0">
                <a:latin typeface="Alexandria SemiBold" pitchFamily="2" charset="-78"/>
                <a:cs typeface="Alexandria SemiBold" pitchFamily="2" charset="-78"/>
              </a:rPr>
              <a:t> </a:t>
            </a:r>
            <a:r>
              <a:rPr lang="ar-SA" sz="2400" b="1" dirty="0">
                <a:latin typeface="Alexandria SemiBold" pitchFamily="2" charset="-78"/>
                <a:cs typeface="Alexandria SemiBold" pitchFamily="2" charset="-78"/>
              </a:rPr>
              <a:t>الكاتب . </a:t>
            </a:r>
            <a:endParaRPr lang="ar-SA" sz="2400" b="1" dirty="0" smtClean="0">
              <a:latin typeface="Alexandria SemiBold" pitchFamily="2" charset="-78"/>
              <a:cs typeface="Alexandria SemiBold" pitchFamily="2" charset="-78"/>
            </a:endParaRPr>
          </a:p>
          <a:p>
            <a:pPr algn="r">
              <a:lnSpc>
                <a:spcPct val="150000"/>
              </a:lnSpc>
            </a:pPr>
            <a:r>
              <a:rPr lang="ar-SA" sz="2000" b="1" dirty="0" smtClean="0">
                <a:latin typeface="Alexandria SemiBold" pitchFamily="2" charset="-78"/>
                <a:cs typeface="Alexandria SemiBold" pitchFamily="2" charset="-78"/>
              </a:rPr>
              <a:t>   فالكتابة </a:t>
            </a:r>
            <a:r>
              <a:rPr lang="ar-SA" sz="2000" b="1" dirty="0">
                <a:latin typeface="Alexandria SemiBold" pitchFamily="2" charset="-78"/>
                <a:cs typeface="Alexandria SemiBold" pitchFamily="2" charset="-78"/>
              </a:rPr>
              <a:t>علم يتعلمه الكاتب من علوم اللغة وفنونها ، كما أنها </a:t>
            </a:r>
            <a:r>
              <a:rPr lang="ar-SA" sz="2000" b="1" dirty="0" smtClean="0">
                <a:latin typeface="Alexandria SemiBold" pitchFamily="2" charset="-78"/>
                <a:cs typeface="Alexandria SemiBold" pitchFamily="2" charset="-78"/>
              </a:rPr>
              <a:t>فن يعتمد على موهبة الكاتب في تكوين </a:t>
            </a:r>
            <a:r>
              <a:rPr lang="ar-SA" sz="2000" b="1" dirty="0">
                <a:latin typeface="Alexandria SemiBold" pitchFamily="2" charset="-78"/>
                <a:cs typeface="Alexandria SemiBold" pitchFamily="2" charset="-78"/>
              </a:rPr>
              <a:t>الكلمات والجمل والعبارات </a:t>
            </a:r>
            <a:r>
              <a:rPr lang="ar-SA" sz="2000" b="1" dirty="0" smtClean="0">
                <a:latin typeface="Alexandria SemiBold" pitchFamily="2" charset="-78"/>
                <a:cs typeface="Alexandria SemiBold" pitchFamily="2" charset="-78"/>
              </a:rPr>
              <a:t>لاقناع </a:t>
            </a:r>
            <a:r>
              <a:rPr lang="ar-SA" sz="2000" b="1" dirty="0">
                <a:latin typeface="Alexandria SemiBold" pitchFamily="2" charset="-78"/>
                <a:cs typeface="Alexandria SemiBold" pitchFamily="2" charset="-78"/>
              </a:rPr>
              <a:t>المتلقي والتأثير </a:t>
            </a:r>
            <a:r>
              <a:rPr lang="ar-SA" sz="2000" b="1" dirty="0" smtClean="0">
                <a:latin typeface="Alexandria SemiBold" pitchFamily="2" charset="-78"/>
                <a:cs typeface="Alexandria SemiBold" pitchFamily="2" charset="-78"/>
              </a:rPr>
              <a:t>فيه</a:t>
            </a:r>
            <a:r>
              <a:rPr lang="ar-SA" sz="2000" dirty="0" smtClean="0">
                <a:latin typeface="Alexandria SemiBold" pitchFamily="2" charset="-78"/>
                <a:cs typeface="Alexandria SemiBold" pitchFamily="2" charset="-78"/>
              </a:rPr>
              <a:t>. </a:t>
            </a:r>
          </a:p>
        </p:txBody>
      </p:sp>
      <p:sp>
        <p:nvSpPr>
          <p:cNvPr id="25" name="TextBox 24">
            <a:extLst>
              <a:ext uri="{FF2B5EF4-FFF2-40B4-BE49-F238E27FC236}">
                <a16:creationId xmlns:a16="http://schemas.microsoft.com/office/drawing/2014/main" id="{904B7CA6-23A4-2E24-5FFC-ECEA38831F6A}"/>
              </a:ext>
            </a:extLst>
          </p:cNvPr>
          <p:cNvSpPr txBox="1"/>
          <p:nvPr/>
        </p:nvSpPr>
        <p:spPr>
          <a:xfrm>
            <a:off x="5160106" y="1911859"/>
            <a:ext cx="4434028" cy="523220"/>
          </a:xfrm>
          <a:prstGeom prst="rect">
            <a:avLst/>
          </a:prstGeom>
          <a:noFill/>
        </p:spPr>
        <p:txBody>
          <a:bodyPr wrap="square" rtlCol="0">
            <a:spAutoFit/>
          </a:bodyPr>
          <a:lstStyle/>
          <a:p>
            <a:r>
              <a:rPr lang="ar-SA" sz="2800" b="1" dirty="0" smtClean="0">
                <a:solidFill>
                  <a:srgbClr val="C00000"/>
                </a:solidFill>
                <a:latin typeface="Alexandria ExtraBold" pitchFamily="2" charset="-78"/>
                <a:cs typeface="Alexandria ExtraBold" pitchFamily="2" charset="-78"/>
              </a:rPr>
              <a:t>هل الكتابة علم أم فن؟</a:t>
            </a:r>
            <a:endParaRPr lang="en-US" sz="4000" b="1" dirty="0">
              <a:solidFill>
                <a:srgbClr val="C00000"/>
              </a:solidFill>
              <a:latin typeface="Alexandria ExtraBold" pitchFamily="2" charset="-78"/>
              <a:cs typeface="Alexandria ExtraBold" pitchFamily="2" charset="-78"/>
            </a:endParaRPr>
          </a:p>
        </p:txBody>
      </p:sp>
      <p:pic>
        <p:nvPicPr>
          <p:cNvPr id="21" name="Picture 20"/>
          <p:cNvPicPr>
            <a:picLocks noChangeAspect="1"/>
          </p:cNvPicPr>
          <p:nvPr/>
        </p:nvPicPr>
        <p:blipFill rotWithShape="1">
          <a:blip r:embed="rId4">
            <a:extLst>
              <a:ext uri="{BEBA8EAE-BF5A-486C-A8C5-ECC9F3942E4B}">
                <a14:imgProps xmlns:a14="http://schemas.microsoft.com/office/drawing/2010/main">
                  <a14:imgLayer r:embed="rId5">
                    <a14:imgEffect>
                      <a14:backgroundRemoval t="32315" b="98519" l="38750" r="93125"/>
                    </a14:imgEffect>
                  </a14:imgLayer>
                </a14:imgProps>
              </a:ext>
              <a:ext uri="{28A0092B-C50C-407E-A947-70E740481C1C}">
                <a14:useLocalDpi xmlns:a14="http://schemas.microsoft.com/office/drawing/2010/main" val="0"/>
              </a:ext>
            </a:extLst>
          </a:blip>
          <a:srcRect l="38709" t="32063" r="6159" b="1466"/>
          <a:stretch/>
        </p:blipFill>
        <p:spPr>
          <a:xfrm flipH="1">
            <a:off x="-251700" y="1264920"/>
            <a:ext cx="3632770" cy="4309970"/>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3008671" y="1981189"/>
            <a:ext cx="8982427" cy="4237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977891" y="3761420"/>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8483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6332" y="1018324"/>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83944" y="118732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Picture Placeholder 8"/>
          <p:cNvSpPr>
            <a:spLocks noGrp="1"/>
          </p:cNvSpPr>
          <p:nvPr>
            <p:ph type="pic" sz="quarter" idx="10"/>
          </p:nvPr>
        </p:nvSpPr>
        <p:spPr>
          <a:xfrm>
            <a:off x="-103240" y="0"/>
            <a:ext cx="5383163" cy="7170977"/>
          </a:xfrm>
        </p:spPr>
      </p:sp>
      <p:sp>
        <p:nvSpPr>
          <p:cNvPr id="31" name="TextBox 30">
            <a:extLst>
              <a:ext uri="{FF2B5EF4-FFF2-40B4-BE49-F238E27FC236}">
                <a16:creationId xmlns:a16="http://schemas.microsoft.com/office/drawing/2014/main" id="{4527402C-3F97-690D-9C20-A459E375AEB7}"/>
              </a:ext>
            </a:extLst>
          </p:cNvPr>
          <p:cNvSpPr txBox="1"/>
          <p:nvPr/>
        </p:nvSpPr>
        <p:spPr>
          <a:xfrm>
            <a:off x="3436332" y="2221452"/>
            <a:ext cx="8444493" cy="3970318"/>
          </a:xfrm>
          <a:prstGeom prst="rect">
            <a:avLst/>
          </a:prstGeom>
          <a:noFill/>
        </p:spPr>
        <p:txBody>
          <a:bodyPr wrap="square" rtlCol="0">
            <a:spAutoFit/>
          </a:bodyPr>
          <a:lstStyle/>
          <a:p>
            <a:pPr algn="r" rtl="1">
              <a:lnSpc>
                <a:spcPct val="150000"/>
              </a:lnSpc>
            </a:pPr>
            <a:r>
              <a:rPr lang="ar-SA" sz="2400" dirty="0" smtClean="0">
                <a:latin typeface="Alexandria SemiBold" pitchFamily="2" charset="-78"/>
                <a:cs typeface="Alexandria SemiBold" pitchFamily="2" charset="-78"/>
              </a:rPr>
              <a:t>   الكتابة </a:t>
            </a:r>
            <a:r>
              <a:rPr lang="ar-SA" sz="2400" dirty="0">
                <a:latin typeface="Alexandria SemiBold" pitchFamily="2" charset="-78"/>
                <a:cs typeface="Alexandria SemiBold" pitchFamily="2" charset="-78"/>
              </a:rPr>
              <a:t>متعة وليست مجرد عملية عرض لآراء </a:t>
            </a:r>
            <a:r>
              <a:rPr lang="ar-SA" sz="2400" dirty="0" smtClean="0">
                <a:latin typeface="Alexandria SemiBold" pitchFamily="2" charset="-78"/>
                <a:cs typeface="Alexandria SemiBold" pitchFamily="2" charset="-78"/>
              </a:rPr>
              <a:t>وأفكار الكاتب</a:t>
            </a:r>
            <a:r>
              <a:rPr lang="ar-SA" sz="2400" dirty="0">
                <a:latin typeface="Alexandria SemiBold" pitchFamily="2" charset="-78"/>
                <a:cs typeface="Alexandria SemiBold" pitchFamily="2" charset="-78"/>
              </a:rPr>
              <a:t>، ويرى البعض أن كتابة مواد </a:t>
            </a:r>
            <a:r>
              <a:rPr lang="ar-SA" sz="2400" dirty="0" smtClean="0">
                <a:latin typeface="Alexandria SemiBold" pitchFamily="2" charset="-78"/>
                <a:cs typeface="Alexandria SemiBold" pitchFamily="2" charset="-78"/>
              </a:rPr>
              <a:t>الرأي أصعب من كتابة الفنون الصحفية الأخرى – كالخبر والتحقيق والتقرير - </a:t>
            </a:r>
            <a:r>
              <a:rPr lang="ar-SA" sz="2400" dirty="0">
                <a:latin typeface="Alexandria SemiBold" pitchFamily="2" charset="-78"/>
                <a:cs typeface="Alexandria SemiBold" pitchFamily="2" charset="-78"/>
              </a:rPr>
              <a:t>التي تعتمد </a:t>
            </a:r>
            <a:r>
              <a:rPr lang="ar-SA" sz="2400" dirty="0" smtClean="0">
                <a:latin typeface="Alexandria SemiBold" pitchFamily="2" charset="-78"/>
                <a:cs typeface="Alexandria SemiBold" pitchFamily="2" charset="-78"/>
              </a:rPr>
              <a:t>على تجميع </a:t>
            </a:r>
            <a:r>
              <a:rPr lang="ar-SA" sz="2400" dirty="0">
                <a:latin typeface="Alexandria SemiBold" pitchFamily="2" charset="-78"/>
                <a:cs typeface="Alexandria SemiBold" pitchFamily="2" charset="-78"/>
              </a:rPr>
              <a:t>المعلومات </a:t>
            </a:r>
            <a:r>
              <a:rPr lang="ar-SA" sz="2400" dirty="0" smtClean="0">
                <a:latin typeface="Alexandria SemiBold" pitchFamily="2" charset="-78"/>
                <a:cs typeface="Alexandria SemiBold" pitchFamily="2" charset="-78"/>
              </a:rPr>
              <a:t>من </a:t>
            </a:r>
            <a:r>
              <a:rPr lang="ar-SA" sz="2400" dirty="0">
                <a:latin typeface="Alexandria SemiBold" pitchFamily="2" charset="-78"/>
                <a:cs typeface="Alexandria SemiBold" pitchFamily="2" charset="-78"/>
              </a:rPr>
              <a:t>مصادرها المختلفة.</a:t>
            </a:r>
            <a:endParaRPr lang="en-US" sz="2400" dirty="0">
              <a:latin typeface="Alexandria SemiBold" pitchFamily="2" charset="-78"/>
              <a:cs typeface="Alexandria SemiBold" pitchFamily="2" charset="-78"/>
            </a:endParaRPr>
          </a:p>
          <a:p>
            <a:pPr algn="r" rtl="1">
              <a:lnSpc>
                <a:spcPct val="150000"/>
              </a:lnSpc>
            </a:pPr>
            <a:r>
              <a:rPr lang="ar-SA" sz="2400" dirty="0">
                <a:latin typeface="Alexandria SemiBold" pitchFamily="2" charset="-78"/>
                <a:cs typeface="Alexandria SemiBold" pitchFamily="2" charset="-78"/>
              </a:rPr>
              <a:t>   ولأن الكتابة الجيدة تحتاج إلى مزيد من الممارسة، </a:t>
            </a:r>
            <a:r>
              <a:rPr lang="ar-SA" sz="2400" dirty="0" smtClean="0">
                <a:latin typeface="Alexandria SemiBold" pitchFamily="2" charset="-78"/>
                <a:cs typeface="Alexandria SemiBold" pitchFamily="2" charset="-78"/>
              </a:rPr>
              <a:t>وهناك مجموعة من المقومات أو الشروط </a:t>
            </a:r>
            <a:r>
              <a:rPr lang="ar-SA" sz="2400" dirty="0">
                <a:latin typeface="Alexandria SemiBold" pitchFamily="2" charset="-78"/>
                <a:cs typeface="Alexandria SemiBold" pitchFamily="2" charset="-78"/>
              </a:rPr>
              <a:t>يجب أن تتحقق </a:t>
            </a:r>
            <a:r>
              <a:rPr lang="ar-SA" sz="2400" dirty="0" smtClean="0">
                <a:latin typeface="Alexandria SemiBold" pitchFamily="2" charset="-78"/>
                <a:cs typeface="Alexandria SemiBold" pitchFamily="2" charset="-78"/>
              </a:rPr>
              <a:t>فيها هي:</a:t>
            </a:r>
            <a:endParaRPr lang="en-US" sz="2400" dirty="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98621" y="1286695"/>
            <a:ext cx="4900785" cy="523220"/>
          </a:xfrm>
          <a:prstGeom prst="rect">
            <a:avLst/>
          </a:prstGeom>
          <a:noFill/>
        </p:spPr>
        <p:txBody>
          <a:bodyPr wrap="square" rtlCol="0">
            <a:spAutoFit/>
          </a:bodyPr>
          <a:lstStyle/>
          <a:p>
            <a:r>
              <a:rPr lang="ar-SA" sz="2800" b="1" dirty="0" smtClean="0">
                <a:solidFill>
                  <a:srgbClr val="C00000"/>
                </a:solidFill>
                <a:latin typeface="Alexandria ExtraBold" pitchFamily="2" charset="-78"/>
                <a:cs typeface="Alexandria ExtraBold" pitchFamily="2" charset="-78"/>
              </a:rPr>
              <a:t>مقومات  </a:t>
            </a:r>
            <a:r>
              <a:rPr lang="ar-SA" sz="2800" b="1" dirty="0">
                <a:solidFill>
                  <a:srgbClr val="C00000"/>
                </a:solidFill>
                <a:latin typeface="Alexandria ExtraBold" pitchFamily="2" charset="-78"/>
                <a:cs typeface="Alexandria ExtraBold" pitchFamily="2" charset="-78"/>
              </a:rPr>
              <a:t>الكتابة الجيدة:</a:t>
            </a:r>
            <a:endParaRPr lang="en-US" sz="4000" b="1" dirty="0">
              <a:solidFill>
                <a:srgbClr val="C00000"/>
              </a:solidFill>
              <a:latin typeface="Alexandria ExtraBold" pitchFamily="2" charset="-78"/>
              <a:cs typeface="Alexandria ExtraBold" pitchFamily="2" charset="-78"/>
            </a:endParaRPr>
          </a:p>
        </p:txBody>
      </p:sp>
      <p:pic>
        <p:nvPicPr>
          <p:cNvPr id="7" name="Picture 6"/>
          <p:cNvPicPr>
            <a:picLocks noChangeAspect="1"/>
          </p:cNvPicPr>
          <p:nvPr/>
        </p:nvPicPr>
        <p:blipFill rotWithShape="1">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l="28739" t="30619" r="39538" b="18145"/>
          <a:stretch/>
        </p:blipFill>
        <p:spPr>
          <a:xfrm flipH="1">
            <a:off x="-645994" y="1755111"/>
            <a:ext cx="4312906" cy="4311890"/>
          </a:xfrm>
          <a:prstGeom prst="rect">
            <a:avLst/>
          </a:prstGeom>
        </p:spPr>
      </p:pic>
    </p:spTree>
    <p:extLst>
      <p:ext uri="{BB962C8B-B14F-4D97-AF65-F5344CB8AC3E}">
        <p14:creationId xmlns:p14="http://schemas.microsoft.com/office/powerpoint/2010/main" val="18239972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182137"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8323" y="1345306"/>
            <a:ext cx="8430858" cy="514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163784" y="2675986"/>
            <a:ext cx="2708396" cy="2225033"/>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smtClean="0">
                <a:solidFill>
                  <a:schemeClr val="bg1"/>
                </a:solidFill>
                <a:latin typeface="Alexandria ExtraBold" pitchFamily="2" charset="-78"/>
                <a:cs typeface="Alexandria ExtraBold" pitchFamily="2" charset="-78"/>
              </a:rPr>
              <a:t>مقومات </a:t>
            </a:r>
            <a:r>
              <a:rPr lang="ar-SA" sz="3200" b="1" dirty="0">
                <a:solidFill>
                  <a:schemeClr val="bg1"/>
                </a:solidFill>
                <a:latin typeface="Alexandria ExtraBold" pitchFamily="2" charset="-78"/>
                <a:cs typeface="Alexandria ExtraBold" pitchFamily="2" charset="-78"/>
              </a:rPr>
              <a:t>الكتابة الجيدة:</a:t>
            </a:r>
            <a:endParaRPr lang="en-US" sz="4400" b="1" dirty="0">
              <a:solidFill>
                <a:schemeClr val="bg1"/>
              </a:solidFill>
              <a:latin typeface="Alexandria ExtraBold" pitchFamily="2" charset="-78"/>
              <a:cs typeface="Alexandria ExtraBold" pitchFamily="2" charset="-78"/>
            </a:endParaRPr>
          </a:p>
        </p:txBody>
      </p:sp>
      <p:graphicFrame>
        <p:nvGraphicFramePr>
          <p:cNvPr id="9" name="Diagram 8"/>
          <p:cNvGraphicFramePr/>
          <p:nvPr>
            <p:extLst>
              <p:ext uri="{D42A27DB-BD31-4B8C-83A1-F6EECF244321}">
                <p14:modId xmlns:p14="http://schemas.microsoft.com/office/powerpoint/2010/main" val="1597389943"/>
              </p:ext>
            </p:extLst>
          </p:nvPr>
        </p:nvGraphicFramePr>
        <p:xfrm>
          <a:off x="1456267" y="1416660"/>
          <a:ext cx="7363267" cy="48759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258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smtClean="0">
                <a:latin typeface="Alexandria ExtraBold" pitchFamily="2" charset="-78"/>
                <a:cs typeface="Alexandria ExtraBold" pitchFamily="2" charset="-78"/>
              </a:rPr>
              <a:t>مقومات</a:t>
            </a:r>
          </a:p>
          <a:p>
            <a:pPr algn="ctr">
              <a:lnSpc>
                <a:spcPct val="150000"/>
              </a:lnSpc>
            </a:pPr>
            <a:r>
              <a:rPr lang="ar-SA" sz="2400" b="1" dirty="0" smtClean="0">
                <a:latin typeface="Alexandria ExtraBold" pitchFamily="2" charset="-78"/>
                <a:cs typeface="Alexandria ExtraBold" pitchFamily="2" charset="-78"/>
              </a:rPr>
              <a:t> </a:t>
            </a:r>
            <a:r>
              <a:rPr lang="ar-SA" sz="2400" b="1" dirty="0">
                <a:latin typeface="Alexandria ExtraBold" pitchFamily="2" charset="-78"/>
                <a:cs typeface="Alexandria ExtraBold" pitchFamily="2" charset="-78"/>
              </a:rPr>
              <a:t>الكتابة </a:t>
            </a:r>
            <a:endParaRPr lang="ar-SA" sz="2400" b="1" dirty="0" smtClean="0">
              <a:latin typeface="Alexandria ExtraBold" pitchFamily="2" charset="-78"/>
              <a:cs typeface="Alexandria ExtraBold" pitchFamily="2" charset="-78"/>
            </a:endParaRPr>
          </a:p>
          <a:p>
            <a:pPr algn="ctr"/>
            <a:r>
              <a:rPr lang="ar-SA" sz="2400" b="1" dirty="0" smtClean="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2"/>
            <a:ext cx="96530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7" y="1468530"/>
            <a:ext cx="9653029" cy="3970318"/>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400" dirty="0">
                <a:solidFill>
                  <a:srgbClr val="C00000"/>
                </a:solidFill>
                <a:latin typeface="Alexandria SemiBold" pitchFamily="2" charset="-78"/>
                <a:cs typeface="Alexandria SemiBold" pitchFamily="2" charset="-78"/>
              </a:rPr>
              <a:t>البساطة والوضوح: </a:t>
            </a:r>
            <a:r>
              <a:rPr lang="ar-SA" sz="2400" dirty="0" smtClean="0">
                <a:latin typeface="Alexandria SemiBold" pitchFamily="2" charset="-78"/>
                <a:cs typeface="Alexandria SemiBold" pitchFamily="2" charset="-78"/>
              </a:rPr>
              <a:t>لكي </a:t>
            </a:r>
            <a:r>
              <a:rPr lang="ar-SA" sz="2400" dirty="0">
                <a:latin typeface="Alexandria SemiBold" pitchFamily="2" charset="-78"/>
                <a:cs typeface="Alexandria SemiBold" pitchFamily="2" charset="-78"/>
              </a:rPr>
              <a:t>تكون الرسالة مفهومة ولها تأثير على القاريء يجب على الكاتب استخدام كلمات </a:t>
            </a:r>
            <a:r>
              <a:rPr lang="ar-SA" sz="2400" dirty="0" smtClean="0">
                <a:latin typeface="Alexandria SemiBold" pitchFamily="2" charset="-78"/>
                <a:cs typeface="Alexandria SemiBold" pitchFamily="2" charset="-78"/>
              </a:rPr>
              <a:t>بسيطة، </a:t>
            </a:r>
            <a:r>
              <a:rPr lang="ar-SA" sz="2400" dirty="0">
                <a:latin typeface="Alexandria SemiBold" pitchFamily="2" charset="-78"/>
                <a:cs typeface="Alexandria SemiBold" pitchFamily="2" charset="-78"/>
              </a:rPr>
              <a:t>واضحة </a:t>
            </a:r>
            <a:r>
              <a:rPr lang="ar-SA" sz="2400" dirty="0" smtClean="0">
                <a:latin typeface="Alexandria SemiBold" pitchFamily="2" charset="-78"/>
                <a:cs typeface="Alexandria SemiBold" pitchFamily="2" charset="-78"/>
              </a:rPr>
              <a:t>المعني، </a:t>
            </a:r>
            <a:r>
              <a:rPr lang="ar-SA" sz="2400" dirty="0">
                <a:latin typeface="Alexandria SemiBold" pitchFamily="2" charset="-78"/>
                <a:cs typeface="Alexandria SemiBold" pitchFamily="2" charset="-78"/>
              </a:rPr>
              <a:t>مألوفة لا يحتاج القاريء إلى قاموس للبحث عن معناها. </a:t>
            </a:r>
            <a:endParaRPr lang="en-US" sz="2400" dirty="0" smtClean="0">
              <a:latin typeface="Alexandria SemiBold" pitchFamily="2" charset="-78"/>
              <a:cs typeface="Alexandria SemiBold" pitchFamily="2" charset="-78"/>
            </a:endParaRPr>
          </a:p>
          <a:p>
            <a:pPr marL="342900" indent="-342900" algn="r">
              <a:lnSpc>
                <a:spcPct val="150000"/>
              </a:lnSpc>
              <a:buFont typeface="Wingdings" panose="05000000000000000000" pitchFamily="2" charset="2"/>
              <a:buChar char="ü"/>
            </a:pPr>
            <a:endParaRPr lang="ar-SA" sz="2400" dirty="0" smtClean="0">
              <a:latin typeface="Alexandria SemiBold" pitchFamily="2" charset="-78"/>
              <a:cs typeface="Alexandria SemiBold" pitchFamily="2" charset="-78"/>
            </a:endParaRPr>
          </a:p>
          <a:p>
            <a:pPr marL="342900" lvl="0" indent="-342900" algn="r" rtl="1">
              <a:lnSpc>
                <a:spcPct val="150000"/>
              </a:lnSpc>
              <a:buFont typeface="Wingdings" panose="05000000000000000000" pitchFamily="2" charset="2"/>
              <a:buChar char="ü"/>
            </a:pPr>
            <a:r>
              <a:rPr lang="ar-SA" sz="2400" dirty="0">
                <a:solidFill>
                  <a:srgbClr val="C00000"/>
                </a:solidFill>
                <a:latin typeface="Alexandria SemiBold" pitchFamily="2" charset="-78"/>
                <a:cs typeface="Alexandria SemiBold" pitchFamily="2" charset="-78"/>
              </a:rPr>
              <a:t>الدقة: </a:t>
            </a:r>
            <a:r>
              <a:rPr lang="ar-SA" sz="2400" dirty="0">
                <a:latin typeface="Alexandria SemiBold" pitchFamily="2" charset="-78"/>
                <a:cs typeface="Alexandria SemiBold" pitchFamily="2" charset="-78"/>
              </a:rPr>
              <a:t>الدقة في الكتابة والتعبير تعني دقة اختيار الكلمات التي تعبر عن المعنى الذي يقصده الكاتب ، وألا تحمل الكلمات تفسيرات متعددة لأنها تشوش وتربك القاريء في فهم المعنى. </a:t>
            </a:r>
            <a:endParaRPr lang="en-US" sz="240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07570" y="1155869"/>
            <a:ext cx="37356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495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8" y="1468530"/>
            <a:ext cx="9381066" cy="4662815"/>
          </a:xfrm>
          <a:prstGeom prst="rect">
            <a:avLst/>
          </a:prstGeom>
          <a:noFill/>
        </p:spPr>
        <p:txBody>
          <a:bodyPr wrap="square" rtlCol="0">
            <a:spAutoFit/>
          </a:bodyPr>
          <a:lstStyle/>
          <a:p>
            <a:pPr lvl="0" algn="r" rtl="1">
              <a:lnSpc>
                <a:spcPct val="150000"/>
              </a:lnSpc>
            </a:pPr>
            <a:r>
              <a:rPr lang="ar-SA" sz="2400" dirty="0">
                <a:solidFill>
                  <a:srgbClr val="C00000"/>
                </a:solidFill>
                <a:latin typeface="Alexandria SemiBold" pitchFamily="2" charset="-78"/>
                <a:cs typeface="Alexandria SemiBold" pitchFamily="2" charset="-78"/>
              </a:rPr>
              <a:t>ولتحقيق الدقة ذلك يجب على الكاتب</a:t>
            </a:r>
            <a:r>
              <a:rPr lang="ar-SA" sz="2400" dirty="0" smtClean="0">
                <a:solidFill>
                  <a:srgbClr val="C00000"/>
                </a:solidFill>
                <a:latin typeface="Alexandria SemiBold" pitchFamily="2" charset="-78"/>
                <a:cs typeface="Alexandria SemiBold" pitchFamily="2" charset="-78"/>
              </a:rPr>
              <a:t>:</a:t>
            </a:r>
          </a:p>
          <a:p>
            <a:pPr lvl="0" algn="r" rtl="1">
              <a:lnSpc>
                <a:spcPct val="150000"/>
              </a:lnSpc>
            </a:pPr>
            <a:endParaRPr lang="en-US" sz="800" dirty="0">
              <a:solidFill>
                <a:srgbClr val="C00000"/>
              </a:solidFill>
              <a:latin typeface="Alexandria SemiBold" pitchFamily="2" charset="-78"/>
              <a:cs typeface="Alexandria SemiBold" pitchFamily="2" charset="-78"/>
            </a:endParaRP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تجنب كتابة المصطلحات والكلمات الأجنبية بأحرف عربية. </a:t>
            </a:r>
            <a:endParaRPr lang="ar-SA" sz="2000" dirty="0" smtClean="0">
              <a:latin typeface="Alexandria SemiBold" pitchFamily="2" charset="-78"/>
              <a:cs typeface="Alexandria SemiBold" pitchFamily="2" charset="-78"/>
            </a:endParaRPr>
          </a:p>
          <a:p>
            <a:pPr lvl="0" algn="r" rtl="1">
              <a:lnSpc>
                <a:spcPct val="150000"/>
              </a:lnSpc>
            </a:pPr>
            <a:r>
              <a:rPr lang="ar-SA" sz="2000" dirty="0">
                <a:solidFill>
                  <a:srgbClr val="C00000"/>
                </a:solidFill>
                <a:latin typeface="Alexandria SemiBold" pitchFamily="2" charset="-78"/>
                <a:cs typeface="Alexandria SemiBold" pitchFamily="2" charset="-78"/>
              </a:rPr>
              <a:t> </a:t>
            </a:r>
            <a:r>
              <a:rPr lang="ar-SA" sz="2000" dirty="0" smtClean="0">
                <a:solidFill>
                  <a:srgbClr val="C00000"/>
                </a:solidFill>
                <a:latin typeface="Alexandria SemiBold" pitchFamily="2" charset="-78"/>
                <a:cs typeface="Alexandria SemiBold" pitchFamily="2" charset="-78"/>
              </a:rPr>
              <a:t>           </a:t>
            </a:r>
            <a:r>
              <a:rPr lang="ar-SA" sz="2000" u="sng" dirty="0" smtClean="0">
                <a:solidFill>
                  <a:srgbClr val="C00000"/>
                </a:solidFill>
                <a:latin typeface="Alexandria SemiBold" pitchFamily="2" charset="-78"/>
                <a:cs typeface="Alexandria SemiBold" pitchFamily="2" charset="-78"/>
              </a:rPr>
              <a:t>مثال</a:t>
            </a:r>
            <a:r>
              <a:rPr lang="ar-SA" sz="2000" u="sng" dirty="0">
                <a:solidFill>
                  <a:srgbClr val="C00000"/>
                </a:solidFill>
                <a:latin typeface="Alexandria SemiBold" pitchFamily="2" charset="-78"/>
                <a:cs typeface="Alexandria SemiBold" pitchFamily="2" charset="-78"/>
              </a:rPr>
              <a:t>:</a:t>
            </a:r>
            <a:r>
              <a:rPr lang="ar-SA" sz="2000" dirty="0">
                <a:latin typeface="Alexandria SemiBold" pitchFamily="2" charset="-78"/>
                <a:cs typeface="Alexandria SemiBold" pitchFamily="2" charset="-78"/>
              </a:rPr>
              <a:t> لا تكتب جوجل وإنما تكتب محرك البحث </a:t>
            </a:r>
            <a:r>
              <a:rPr lang="en-US" sz="2000" dirty="0">
                <a:latin typeface="Alexandria SemiBold" pitchFamily="2" charset="-78"/>
                <a:cs typeface="Alexandria SemiBold" pitchFamily="2" charset="-78"/>
              </a:rPr>
              <a:t>(Google)</a:t>
            </a:r>
            <a:r>
              <a:rPr lang="ar-SA" sz="2000" dirty="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ترجمة المصطلحات الأجنبية إلى العربية ، وإذا لم توجد كلمات بديلة لها يمكن أن يكتب المعنى المقصود كما جاء باللغة </a:t>
            </a:r>
            <a:r>
              <a:rPr lang="ar-SA" sz="2000" dirty="0" smtClean="0">
                <a:latin typeface="Alexandria SemiBold" pitchFamily="2" charset="-78"/>
                <a:cs typeface="Alexandria SemiBold" pitchFamily="2" charset="-78"/>
              </a:rPr>
              <a:t>الأجنبية.</a:t>
            </a:r>
          </a:p>
          <a:p>
            <a:pPr lvl="0"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sz="2000" u="sng" dirty="0" smtClean="0">
                <a:solidFill>
                  <a:srgbClr val="C00000"/>
                </a:solidFill>
                <a:latin typeface="Alexandria SemiBold" pitchFamily="2" charset="-78"/>
                <a:cs typeface="Alexandria SemiBold" pitchFamily="2" charset="-78"/>
              </a:rPr>
              <a:t>مثال</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كلمة بانوراما تعني الصورة </a:t>
            </a:r>
            <a:r>
              <a:rPr lang="ar-SA" sz="2000" dirty="0" smtClean="0">
                <a:latin typeface="Alexandria SemiBold" pitchFamily="2" charset="-78"/>
                <a:cs typeface="Alexandria SemiBold" pitchFamily="2" charset="-78"/>
              </a:rPr>
              <a:t>الشاملة.</a:t>
            </a:r>
          </a:p>
          <a:p>
            <a:pPr marL="342900" lvl="0" indent="-342900" algn="r" rtl="1">
              <a:lnSpc>
                <a:spcPct val="150000"/>
              </a:lnSpc>
              <a:buFont typeface="Courier New" panose="02070309020205020404" pitchFamily="49" charset="0"/>
              <a:buChar char="o"/>
            </a:pPr>
            <a:r>
              <a:rPr lang="ar-SA" sz="2000" dirty="0" smtClean="0">
                <a:latin typeface="Alexandria SemiBold" pitchFamily="2" charset="-78"/>
                <a:cs typeface="Alexandria SemiBold" pitchFamily="2" charset="-78"/>
              </a:rPr>
              <a:t>ترك الوصف </a:t>
            </a:r>
            <a:r>
              <a:rPr lang="ar-SA" sz="2000" dirty="0">
                <a:latin typeface="Alexandria SemiBold" pitchFamily="2" charset="-78"/>
                <a:cs typeface="Alexandria SemiBold" pitchFamily="2" charset="-78"/>
              </a:rPr>
              <a:t>يفسر ذاته ولا تحاول وضع تفسير يُضعف المعنى</a:t>
            </a:r>
            <a:endParaRPr lang="en-US" sz="2000" dirty="0">
              <a:latin typeface="Alexandria SemiBold" pitchFamily="2" charset="-78"/>
              <a:cs typeface="Alexandria SemiBold" pitchFamily="2" charset="-78"/>
            </a:endParaRPr>
          </a:p>
          <a:p>
            <a:pPr algn="r" rtl="1">
              <a:lnSpc>
                <a:spcPct val="150000"/>
              </a:lnSpc>
            </a:pPr>
            <a:endParaRPr lang="ar-SA" sz="200" dirty="0">
              <a:latin typeface="Alexandria SemiBold" pitchFamily="2" charset="-78"/>
              <a:cs typeface="Alexandria SemiBold" pitchFamily="2" charset="-78"/>
            </a:endParaRPr>
          </a:p>
          <a:p>
            <a:pPr lvl="0"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sz="2000" u="sng" dirty="0" smtClean="0">
                <a:solidFill>
                  <a:srgbClr val="C00000"/>
                </a:solidFill>
                <a:latin typeface="Alexandria SemiBold" pitchFamily="2" charset="-78"/>
                <a:cs typeface="Alexandria SemiBold" pitchFamily="2" charset="-78"/>
              </a:rPr>
              <a:t>مثال </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مجزرة بشعة... هل يوجد مجزرة بشعة وأخري غير </a:t>
            </a:r>
            <a:r>
              <a:rPr lang="ar-SA" sz="2000" dirty="0" smtClean="0">
                <a:latin typeface="Alexandria SemiBold" pitchFamily="2" charset="-78"/>
                <a:cs typeface="Alexandria SemiBold" pitchFamily="2" charset="-78"/>
              </a:rPr>
              <a:t>بشعة؟.</a:t>
            </a:r>
            <a:endParaRPr lang="en-US" sz="2000" dirty="0">
              <a:latin typeface="Alexandria SemiBold" pitchFamily="2" charset="-78"/>
              <a:cs typeface="Alexandria SemiBold" pitchFamily="2" charset="-78"/>
            </a:endParaRP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دقة كتابة أسماء الأشخاص وأسماء الدول والتواريخ والاقتباسات</a:t>
            </a:r>
            <a:r>
              <a:rPr lang="ar-SA" sz="2000" dirty="0" smtClean="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35997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098544" y="1335077"/>
            <a:ext cx="7782281" cy="472878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861456" y="1720438"/>
            <a:ext cx="2975207" cy="43286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ar-SA" dirty="0" smtClean="0">
              <a:solidFill>
                <a:schemeClr val="tx1"/>
              </a:solidFill>
              <a:latin typeface="Alexandria SemiBold" pitchFamily="2" charset="-78"/>
              <a:cs typeface="Alexandria SemiBold" pitchFamily="2" charset="-78"/>
            </a:endParaRPr>
          </a:p>
          <a:p>
            <a:pPr algn="ctr">
              <a:lnSpc>
                <a:spcPct val="150000"/>
              </a:lnSpc>
            </a:pPr>
            <a:r>
              <a:rPr lang="ar-SA" dirty="0" smtClean="0">
                <a:solidFill>
                  <a:schemeClr val="tx1"/>
                </a:solidFill>
                <a:latin typeface="Alexandria SemiBold" pitchFamily="2" charset="-78"/>
                <a:cs typeface="Alexandria SemiBold" pitchFamily="2" charset="-78"/>
              </a:rPr>
              <a:t>يوجد خطأ في </a:t>
            </a:r>
            <a:r>
              <a:rPr lang="ar-SA" dirty="0">
                <a:solidFill>
                  <a:schemeClr val="tx1"/>
                </a:solidFill>
                <a:latin typeface="Alexandria SemiBold" pitchFamily="2" charset="-78"/>
                <a:cs typeface="Alexandria SemiBold" pitchFamily="2" charset="-78"/>
              </a:rPr>
              <a:t>كتابة اسم الدولة بعنوان المقال . ففي المقدمة ورد بروكسل وهي عاصمة بلجيكا وليس هولندا</a:t>
            </a:r>
            <a:endParaRPr lang="en-US" dirty="0">
              <a:solidFill>
                <a:schemeClr val="tx1"/>
              </a:solidFill>
              <a:latin typeface="Alexandria SemiBold" pitchFamily="2" charset="-78"/>
              <a:cs typeface="Alexandria SemiBold" pitchFamily="2" charset="-78"/>
            </a:endParaRPr>
          </a:p>
          <a:p>
            <a:pPr algn="ctr"/>
            <a:endParaRPr lang="id-ID"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861456" y="2115119"/>
            <a:ext cx="3137775" cy="954107"/>
          </a:xfrm>
          <a:prstGeom prst="rect">
            <a:avLst/>
          </a:prstGeom>
          <a:noFill/>
        </p:spPr>
        <p:txBody>
          <a:bodyPr wrap="square" rtlCol="0">
            <a:spAutoFit/>
          </a:bodyPr>
          <a:lstStyle/>
          <a:p>
            <a:pPr algn="ctr"/>
            <a:r>
              <a:rPr lang="ar-SA" sz="2800" b="1" dirty="0" smtClean="0">
                <a:solidFill>
                  <a:srgbClr val="00B0F0"/>
                </a:solidFill>
                <a:latin typeface="Times New Roman" panose="02020603050405020304" pitchFamily="18" charset="0"/>
                <a:cs typeface="Times New Roman" panose="02020603050405020304" pitchFamily="18" charset="0"/>
              </a:rPr>
              <a:t>مثال</a:t>
            </a:r>
          </a:p>
          <a:p>
            <a:pPr algn="ctr"/>
            <a:r>
              <a:rPr lang="ar-SA" sz="2800" b="1" dirty="0" smtClean="0">
                <a:solidFill>
                  <a:srgbClr val="00B0F0"/>
                </a:solidFill>
                <a:latin typeface="Times New Roman" panose="02020603050405020304" pitchFamily="18" charset="0"/>
                <a:cs typeface="Times New Roman" panose="02020603050405020304" pitchFamily="18" charset="0"/>
              </a:rPr>
              <a:t> لعدم الدقة في الكتابة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3002252" y="103915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3026610" y="1133267"/>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165083" y="13203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8" y="500900"/>
            <a:ext cx="95658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40931" y="5948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smtClean="0">
                <a:latin typeface="Alexandria ExtraBold" pitchFamily="2" charset="-78"/>
                <a:cs typeface="Alexandria ExtraBold" pitchFamily="2" charset="-78"/>
              </a:rPr>
              <a:t>مقومات</a:t>
            </a:r>
          </a:p>
          <a:p>
            <a:pPr algn="ctr">
              <a:lnSpc>
                <a:spcPct val="150000"/>
              </a:lnSpc>
            </a:pPr>
            <a:r>
              <a:rPr lang="ar-SA" sz="2400" b="1" dirty="0" smtClean="0">
                <a:latin typeface="Alexandria ExtraBold" pitchFamily="2" charset="-78"/>
                <a:cs typeface="Alexandria ExtraBold" pitchFamily="2" charset="-78"/>
              </a:rPr>
              <a:t> </a:t>
            </a:r>
            <a:r>
              <a:rPr lang="ar-SA" sz="2400" b="1" dirty="0">
                <a:latin typeface="Alexandria ExtraBold" pitchFamily="2" charset="-78"/>
                <a:cs typeface="Alexandria ExtraBold" pitchFamily="2" charset="-78"/>
              </a:rPr>
              <a:t>الكتابة </a:t>
            </a:r>
            <a:endParaRPr lang="ar-SA" sz="2400" b="1" dirty="0" smtClean="0">
              <a:latin typeface="Alexandria ExtraBold" pitchFamily="2" charset="-78"/>
              <a:cs typeface="Alexandria ExtraBold" pitchFamily="2" charset="-78"/>
            </a:endParaRPr>
          </a:p>
          <a:p>
            <a:pPr algn="ctr"/>
            <a:r>
              <a:rPr lang="ar-SA" sz="2400" b="1" dirty="0" smtClean="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7" y="1468530"/>
            <a:ext cx="9653029" cy="46628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400" dirty="0" smtClean="0">
                <a:solidFill>
                  <a:srgbClr val="C00000"/>
                </a:solidFill>
                <a:latin typeface="Alexandria SemiBold" pitchFamily="2" charset="-78"/>
                <a:cs typeface="Alexandria SemiBold" pitchFamily="2" charset="-78"/>
              </a:rPr>
              <a:t>سلامة </a:t>
            </a:r>
            <a:r>
              <a:rPr lang="ar-SA" sz="2400" dirty="0">
                <a:solidFill>
                  <a:srgbClr val="C00000"/>
                </a:solidFill>
                <a:latin typeface="Alexandria SemiBold" pitchFamily="2" charset="-78"/>
                <a:cs typeface="Alexandria SemiBold" pitchFamily="2" charset="-78"/>
              </a:rPr>
              <a:t>اللغة</a:t>
            </a:r>
            <a:r>
              <a:rPr lang="ar-SA" b="1" dirty="0"/>
              <a:t>:</a:t>
            </a:r>
            <a:r>
              <a:rPr lang="ar-SA" dirty="0"/>
              <a:t> </a:t>
            </a:r>
            <a:r>
              <a:rPr lang="ar-SA" sz="2000" dirty="0" smtClean="0">
                <a:latin typeface="Alexandria SemiBold" pitchFamily="2" charset="-78"/>
                <a:cs typeface="Alexandria SemiBold" pitchFamily="2" charset="-78"/>
              </a:rPr>
              <a:t>يجب مراعاة </a:t>
            </a:r>
            <a:r>
              <a:rPr lang="ar-SA" sz="2000" dirty="0">
                <a:latin typeface="Alexandria SemiBold" pitchFamily="2" charset="-78"/>
                <a:cs typeface="Alexandria SemiBold" pitchFamily="2" charset="-78"/>
              </a:rPr>
              <a:t>قواعد الإملاء والنحو والصرف والاستخدام الصحيح لعلامات الترقيم لزيادة التوضيح والترابط ؛ مما يساعد على </a:t>
            </a:r>
            <a:r>
              <a:rPr lang="ar-SA" sz="2000" dirty="0" smtClean="0">
                <a:latin typeface="Alexandria SemiBold" pitchFamily="2" charset="-78"/>
                <a:cs typeface="Alexandria SemiBold" pitchFamily="2" charset="-78"/>
              </a:rPr>
              <a:t>فهم </a:t>
            </a:r>
            <a:r>
              <a:rPr lang="ar-SA" sz="2000" dirty="0">
                <a:latin typeface="Alexandria SemiBold" pitchFamily="2" charset="-78"/>
                <a:cs typeface="Alexandria SemiBold" pitchFamily="2" charset="-78"/>
              </a:rPr>
              <a:t>المحتوى. </a:t>
            </a:r>
            <a:r>
              <a:rPr lang="ar-SA" sz="2000" dirty="0" smtClean="0">
                <a:latin typeface="Alexandria SemiBold" pitchFamily="2" charset="-78"/>
                <a:cs typeface="Alexandria SemiBold" pitchFamily="2" charset="-78"/>
              </a:rPr>
              <a:t>ولتحقيق سلامة اللغة يجب:</a:t>
            </a:r>
          </a:p>
          <a:p>
            <a:pPr marL="285750" lvl="0" indent="-285750" algn="r" rtl="1">
              <a:lnSpc>
                <a:spcPct val="150000"/>
              </a:lnSpc>
              <a:buFont typeface="Wingdings" panose="05000000000000000000" pitchFamily="2" charset="2"/>
              <a:buChar char="q"/>
            </a:pPr>
            <a:r>
              <a:rPr lang="ar-SA" dirty="0" smtClean="0"/>
              <a:t> </a:t>
            </a:r>
            <a:r>
              <a:rPr lang="ar-SA" sz="2400" dirty="0" smtClean="0">
                <a:latin typeface="Alexandria SemiBold" pitchFamily="2" charset="-78"/>
                <a:cs typeface="Alexandria SemiBold" pitchFamily="2" charset="-78"/>
              </a:rPr>
              <a:t>استخدام </a:t>
            </a:r>
            <a:r>
              <a:rPr lang="ar-SA" sz="2400" dirty="0">
                <a:latin typeface="Alexandria SemiBold" pitchFamily="2" charset="-78"/>
                <a:cs typeface="Alexandria SemiBold" pitchFamily="2" charset="-78"/>
              </a:rPr>
              <a:t>الجملة الفعلية لا الجملة الأسمية : </a:t>
            </a:r>
            <a:r>
              <a:rPr lang="ar-SA" sz="2000" dirty="0">
                <a:latin typeface="Alexandria SemiBold" pitchFamily="2" charset="-78"/>
                <a:cs typeface="Alexandria SemiBold" pitchFamily="2" charset="-78"/>
              </a:rPr>
              <a:t>تختلف تكوين الجملة في اللغة العربية عن الإنجليزية ، لذا يفضل استخدام الجملة الفعلية . </a:t>
            </a:r>
            <a:endParaRPr lang="ar-SA" sz="2000" dirty="0" smtClean="0">
              <a:latin typeface="Alexandria SemiBold" pitchFamily="2" charset="-78"/>
              <a:cs typeface="Alexandria SemiBold" pitchFamily="2" charset="-78"/>
            </a:endParaRPr>
          </a:p>
          <a:p>
            <a:pPr lvl="0" algn="r" rtl="1">
              <a:lnSpc>
                <a:spcPct val="150000"/>
              </a:lnSpc>
            </a:pPr>
            <a:endParaRPr lang="en-US" dirty="0">
              <a:latin typeface="Alexandria SemiBold" pitchFamily="2" charset="-78"/>
              <a:cs typeface="Alexandria SemiBold" pitchFamily="2" charset="-78"/>
            </a:endParaRPr>
          </a:p>
          <a:p>
            <a:pPr algn="ctr" rtl="1"/>
            <a:r>
              <a:rPr lang="ar-SA" sz="2400" dirty="0">
                <a:latin typeface="Alexandria SemiBold" pitchFamily="2" charset="-78"/>
                <a:cs typeface="Alexandria SemiBold" pitchFamily="2" charset="-78"/>
              </a:rPr>
              <a:t>مثال: تفتح الجامعات أبوابها لاستقبال الطلاب.   </a:t>
            </a:r>
            <a:r>
              <a:rPr lang="en-US" sz="3200" b="1" dirty="0">
                <a:solidFill>
                  <a:srgbClr val="00B050"/>
                </a:solidFill>
                <a:latin typeface="Alexandria SemiBold" pitchFamily="2" charset="-78"/>
                <a:cs typeface="Alexandria SemiBold" pitchFamily="2" charset="-78"/>
              </a:rPr>
              <a:t>✓  </a:t>
            </a:r>
          </a:p>
          <a:p>
            <a:pPr algn="ctr" rtl="1"/>
            <a:r>
              <a:rPr lang="ar-SA" sz="2400" dirty="0">
                <a:latin typeface="Alexandria SemiBold" pitchFamily="2" charset="-78"/>
                <a:cs typeface="Alexandria SemiBold" pitchFamily="2" charset="-78"/>
              </a:rPr>
              <a:t>لا تكتب: الجامعات تفتح أبوابها لاستقبال الطلاب. </a:t>
            </a:r>
            <a:r>
              <a:rPr lang="ar-SA" sz="4000" b="1" dirty="0">
                <a:solidFill>
                  <a:srgbClr val="FF0000"/>
                </a:solidFill>
                <a:latin typeface="Alexandria SemiBold" pitchFamily="2" charset="-78"/>
                <a:cs typeface="Alexandria SemiBold" pitchFamily="2" charset="-78"/>
              </a:rPr>
              <a:t>×</a:t>
            </a:r>
            <a:endParaRPr lang="en-US" sz="4000" b="1" dirty="0">
              <a:solidFill>
                <a:srgbClr val="FF0000"/>
              </a:solidFill>
              <a:latin typeface="Alexandria SemiBold" pitchFamily="2" charset="-78"/>
              <a:cs typeface="Alexandria SemiBold" pitchFamily="2" charset="-78"/>
            </a:endParaRPr>
          </a:p>
          <a:p>
            <a:pPr algn="r" rtl="1">
              <a:lnSpc>
                <a:spcPct val="150000"/>
              </a:lnSpc>
            </a:pPr>
            <a:endParaRPr lang="ar-SA" sz="240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784223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smtClean="0">
                <a:latin typeface="Alexandria ExtraBold" pitchFamily="2" charset="-78"/>
                <a:cs typeface="Alexandria ExtraBold" pitchFamily="2" charset="-78"/>
              </a:rPr>
              <a:t>مقومات</a:t>
            </a:r>
          </a:p>
          <a:p>
            <a:pPr algn="ctr">
              <a:lnSpc>
                <a:spcPct val="150000"/>
              </a:lnSpc>
            </a:pPr>
            <a:r>
              <a:rPr lang="ar-SA" sz="2400" b="1" dirty="0" smtClean="0">
                <a:latin typeface="Alexandria ExtraBold" pitchFamily="2" charset="-78"/>
                <a:cs typeface="Alexandria ExtraBold" pitchFamily="2" charset="-78"/>
              </a:rPr>
              <a:t> </a:t>
            </a:r>
            <a:r>
              <a:rPr lang="ar-SA" sz="2400" b="1" dirty="0">
                <a:latin typeface="Alexandria ExtraBold" pitchFamily="2" charset="-78"/>
                <a:cs typeface="Alexandria ExtraBold" pitchFamily="2" charset="-78"/>
              </a:rPr>
              <a:t>الكتابة </a:t>
            </a:r>
            <a:endParaRPr lang="ar-SA" sz="2400" b="1" dirty="0" smtClean="0">
              <a:latin typeface="Alexandria ExtraBold" pitchFamily="2" charset="-78"/>
              <a:cs typeface="Alexandria ExtraBold" pitchFamily="2" charset="-78"/>
            </a:endParaRPr>
          </a:p>
          <a:p>
            <a:pPr algn="ctr"/>
            <a:r>
              <a:rPr lang="ar-SA" sz="2400" b="1" dirty="0" smtClean="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495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8" y="1468530"/>
            <a:ext cx="9381066" cy="496289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ا</a:t>
            </a:r>
            <a:r>
              <a:rPr lang="ar-SA" sz="2400" dirty="0" smtClean="0">
                <a:latin typeface="Alexandria SemiBold" pitchFamily="2" charset="-78"/>
                <a:cs typeface="Alexandria SemiBold" pitchFamily="2" charset="-78"/>
              </a:rPr>
              <a:t>ستخدام </a:t>
            </a:r>
            <a:r>
              <a:rPr lang="ar-SA" sz="2400" dirty="0">
                <a:latin typeface="Alexandria SemiBold" pitchFamily="2" charset="-78"/>
                <a:cs typeface="Alexandria SemiBold" pitchFamily="2" charset="-78"/>
              </a:rPr>
              <a:t>الجمل القصيرة والبعد عن الجمل الطويلة للحفاظ على تركيز القاريء وعدم تشتته.</a:t>
            </a:r>
            <a:endParaRPr lang="en-US" sz="2400" dirty="0">
              <a:latin typeface="Alexandria SemiBold" pitchFamily="2" charset="-78"/>
              <a:cs typeface="Alexandria SemiBold" pitchFamily="2" charset="-78"/>
            </a:endParaRPr>
          </a:p>
          <a:p>
            <a:pPr algn="r" rtl="1">
              <a:lnSpc>
                <a:spcPct val="150000"/>
              </a:lnSpc>
            </a:pPr>
            <a:endParaRPr lang="ar-SA" sz="300" dirty="0" smtClean="0">
              <a:latin typeface="Alexandria SemiBold" pitchFamily="2" charset="-78"/>
              <a:cs typeface="Alexandria SemiBold" pitchFamily="2" charset="-78"/>
            </a:endParaRPr>
          </a:p>
          <a:p>
            <a:pPr marL="285750" lvl="0" indent="-285750" algn="r" rtl="1">
              <a:lnSpc>
                <a:spcPct val="150000"/>
              </a:lnSpc>
              <a:buFont typeface="Wingdings" panose="05000000000000000000" pitchFamily="2" charset="2"/>
              <a:buChar char="q"/>
            </a:pPr>
            <a:r>
              <a:rPr lang="ar-SA" sz="2400" dirty="0" smtClean="0">
                <a:latin typeface="Alexandria SemiBold" pitchFamily="2" charset="-78"/>
                <a:cs typeface="Alexandria SemiBold" pitchFamily="2" charset="-78"/>
              </a:rPr>
              <a:t> استخدام </a:t>
            </a:r>
            <a:r>
              <a:rPr lang="ar-SA" sz="2400" dirty="0">
                <a:latin typeface="Alexandria SemiBold" pitchFamily="2" charset="-78"/>
                <a:cs typeface="Alexandria SemiBold" pitchFamily="2" charset="-78"/>
              </a:rPr>
              <a:t>الجمل المبنية للمعلوم لا المبنية للمجهول:</a:t>
            </a:r>
            <a:endParaRPr lang="en-US" sz="2400" dirty="0">
              <a:latin typeface="Alexandria SemiBold" pitchFamily="2" charset="-78"/>
              <a:cs typeface="Alexandria SemiBold" pitchFamily="2" charset="-78"/>
            </a:endParaRPr>
          </a:p>
          <a:p>
            <a:pPr lvl="0" algn="r" rtl="1"/>
            <a:r>
              <a:rPr lang="ar-SA" sz="2400" dirty="0" smtClean="0">
                <a:latin typeface="Alexandria SemiBold" pitchFamily="2" charset="-78"/>
                <a:cs typeface="Alexandria SemiBold" pitchFamily="2" charset="-78"/>
              </a:rPr>
              <a:t>                                                   مثال</a:t>
            </a:r>
            <a:r>
              <a:rPr lang="ar-SA" sz="2400" dirty="0">
                <a:latin typeface="Alexandria SemiBold" pitchFamily="2" charset="-78"/>
                <a:cs typeface="Alexandria SemiBold" pitchFamily="2" charset="-78"/>
              </a:rPr>
              <a:t>: </a:t>
            </a:r>
          </a:p>
          <a:p>
            <a:pPr lvl="0" algn="ctr" rtl="1">
              <a:lnSpc>
                <a:spcPct val="150000"/>
              </a:lnSpc>
            </a:pPr>
            <a:r>
              <a:rPr lang="ar-SA" sz="2000" dirty="0" smtClean="0">
                <a:latin typeface="Alexandria SemiBold" pitchFamily="2" charset="-78"/>
                <a:cs typeface="Alexandria SemiBold" pitchFamily="2" charset="-78"/>
              </a:rPr>
              <a:t>ضربت </a:t>
            </a:r>
            <a:r>
              <a:rPr lang="ar-SA" sz="2000" dirty="0">
                <a:latin typeface="Alexandria SemiBold" pitchFamily="2" charset="-78"/>
                <a:cs typeface="Alexandria SemiBold" pitchFamily="2" charset="-78"/>
              </a:rPr>
              <a:t>عاصفة ملعب ...... ، وقُتل مائة متفرج وثلاثة لاعبين</a:t>
            </a:r>
            <a:r>
              <a:rPr lang="ar-SA" sz="2400" dirty="0">
                <a:latin typeface="Alexandria SemiBold" pitchFamily="2" charset="-78"/>
                <a:cs typeface="Alexandria SemiBold" pitchFamily="2" charset="-78"/>
              </a:rPr>
              <a:t>. </a:t>
            </a:r>
            <a:r>
              <a:rPr lang="en-US" sz="3600" b="1" dirty="0">
                <a:solidFill>
                  <a:srgbClr val="00B050"/>
                </a:solidFill>
                <a:latin typeface="Alexandria SemiBold" pitchFamily="2" charset="-78"/>
                <a:cs typeface="Alexandria SemiBold" pitchFamily="2" charset="-78"/>
              </a:rPr>
              <a:t>✓</a:t>
            </a:r>
            <a:endParaRPr lang="en-US" sz="2400" dirty="0" smtClean="0">
              <a:latin typeface="Alexandria SemiBold" pitchFamily="2" charset="-78"/>
              <a:cs typeface="Alexandria SemiBold" pitchFamily="2" charset="-78"/>
            </a:endParaRPr>
          </a:p>
          <a:p>
            <a:pPr lvl="0" algn="ctr" rtl="1">
              <a:lnSpc>
                <a:spcPct val="150000"/>
              </a:lnSpc>
            </a:pPr>
            <a:r>
              <a:rPr lang="ar-SA" sz="2400" dirty="0" smtClean="0">
                <a:latin typeface="Alexandria SemiBold" pitchFamily="2" charset="-78"/>
                <a:cs typeface="Alexandria SemiBold" pitchFamily="2" charset="-78"/>
              </a:rPr>
              <a:t>لا </a:t>
            </a:r>
            <a:r>
              <a:rPr lang="ar-SA" sz="2400" dirty="0">
                <a:latin typeface="Alexandria SemiBold" pitchFamily="2" charset="-78"/>
                <a:cs typeface="Alexandria SemiBold" pitchFamily="2" charset="-78"/>
              </a:rPr>
              <a:t>تكتب: </a:t>
            </a:r>
            <a:endParaRPr lang="ar-SA" sz="2400" dirty="0" smtClean="0">
              <a:latin typeface="Alexandria SemiBold" pitchFamily="2" charset="-78"/>
              <a:cs typeface="Alexandria SemiBold" pitchFamily="2" charset="-78"/>
            </a:endParaRPr>
          </a:p>
          <a:p>
            <a:pPr lvl="0" algn="ctr" rtl="1"/>
            <a:r>
              <a:rPr lang="ar-SA" sz="2000" dirty="0" smtClean="0">
                <a:latin typeface="Alexandria SemiBold" pitchFamily="2" charset="-78"/>
                <a:cs typeface="Alexandria SemiBold" pitchFamily="2" charset="-78"/>
              </a:rPr>
              <a:t>قُتل </a:t>
            </a:r>
            <a:r>
              <a:rPr lang="ar-SA" sz="2000" dirty="0">
                <a:latin typeface="Alexandria SemiBold" pitchFamily="2" charset="-78"/>
                <a:cs typeface="Alexandria SemiBold" pitchFamily="2" charset="-78"/>
              </a:rPr>
              <a:t>مائة متفرج وثلاثة لاعبين إثر عاصفة ضربت ملعب </a:t>
            </a:r>
            <a:r>
              <a:rPr lang="ar-SA" sz="2000" dirty="0" smtClean="0">
                <a:latin typeface="Alexandria SemiBold" pitchFamily="2" charset="-78"/>
                <a:cs typeface="Alexandria SemiBold" pitchFamily="2" charset="-78"/>
              </a:rPr>
              <a:t>..... </a:t>
            </a:r>
            <a:r>
              <a:rPr lang="ar-SA" sz="5400" b="1" dirty="0" smtClean="0">
                <a:solidFill>
                  <a:srgbClr val="FF0000"/>
                </a:solidFill>
                <a:latin typeface="Alexandria SemiBold" pitchFamily="2" charset="-78"/>
                <a:cs typeface="Alexandria SemiBold" pitchFamily="2" charset="-78"/>
              </a:rPr>
              <a:t>×</a:t>
            </a:r>
            <a:r>
              <a:rPr lang="ar-SA" sz="2400" dirty="0" smtClean="0">
                <a:latin typeface="Alexandria SemiBold" pitchFamily="2" charset="-78"/>
                <a:cs typeface="Alexandria SemiBold" pitchFamily="2" charset="-78"/>
              </a:rPr>
              <a:t> </a:t>
            </a:r>
            <a:endParaRPr lang="en-US" sz="4000" b="1" dirty="0">
              <a:solidFill>
                <a:srgbClr val="FF0000"/>
              </a:solidFill>
              <a:latin typeface="Alexandria SemiBold" pitchFamily="2" charset="-78"/>
              <a:cs typeface="Alexandria SemiBold" pitchFamily="2" charset="-78"/>
            </a:endParaRPr>
          </a:p>
          <a:p>
            <a:pPr algn="r" rtl="1">
              <a:lnSpc>
                <a:spcPct val="150000"/>
              </a:lnSpc>
            </a:pPr>
            <a:endParaRPr lang="ar-SA" sz="240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013578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smtClean="0">
                <a:latin typeface="Alexandria ExtraBold" pitchFamily="2" charset="-78"/>
                <a:cs typeface="Alexandria ExtraBold" pitchFamily="2" charset="-78"/>
              </a:rPr>
              <a:t>مقومات</a:t>
            </a:r>
          </a:p>
          <a:p>
            <a:pPr algn="ctr">
              <a:lnSpc>
                <a:spcPct val="150000"/>
              </a:lnSpc>
            </a:pPr>
            <a:r>
              <a:rPr lang="ar-SA" sz="2400" b="1" dirty="0" smtClean="0">
                <a:latin typeface="Alexandria ExtraBold" pitchFamily="2" charset="-78"/>
                <a:cs typeface="Alexandria ExtraBold" pitchFamily="2" charset="-78"/>
              </a:rPr>
              <a:t> </a:t>
            </a:r>
            <a:r>
              <a:rPr lang="ar-SA" sz="2400" b="1" dirty="0">
                <a:latin typeface="Alexandria ExtraBold" pitchFamily="2" charset="-78"/>
                <a:cs typeface="Alexandria ExtraBold" pitchFamily="2" charset="-78"/>
              </a:rPr>
              <a:t>الكتابة </a:t>
            </a:r>
            <a:endParaRPr lang="ar-SA" sz="2400" b="1" dirty="0" smtClean="0">
              <a:latin typeface="Alexandria ExtraBold" pitchFamily="2" charset="-78"/>
              <a:cs typeface="Alexandria ExtraBold" pitchFamily="2" charset="-78"/>
            </a:endParaRPr>
          </a:p>
          <a:p>
            <a:pPr algn="ctr"/>
            <a:r>
              <a:rPr lang="ar-SA" sz="2400" b="1" dirty="0" smtClean="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495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8" y="1468530"/>
            <a:ext cx="9381066" cy="2377574"/>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400" dirty="0" smtClean="0">
                <a:latin typeface="Alexandria SemiBold" pitchFamily="2" charset="-78"/>
                <a:cs typeface="Alexandria SemiBold" pitchFamily="2" charset="-78"/>
              </a:rPr>
              <a:t>استخدام الكلمات ذات الدلالات القوية والبعد عن الكلمات المستهلكة والضعيفة أو الكلمات الغريبة.</a:t>
            </a:r>
            <a:endParaRPr lang="en-US" sz="2400" dirty="0">
              <a:latin typeface="Alexandria SemiBold" pitchFamily="2" charset="-78"/>
              <a:cs typeface="Alexandria SemiBold" pitchFamily="2" charset="-78"/>
            </a:endParaRPr>
          </a:p>
          <a:p>
            <a:pPr algn="r" rtl="1">
              <a:lnSpc>
                <a:spcPct val="150000"/>
              </a:lnSpc>
            </a:pPr>
            <a:endParaRPr lang="ar-SA" sz="300" dirty="0" smtClean="0">
              <a:latin typeface="Alexandria SemiBold" pitchFamily="2" charset="-78"/>
              <a:cs typeface="Alexandria SemiBold" pitchFamily="2" charset="-78"/>
            </a:endParaRPr>
          </a:p>
          <a:p>
            <a:pPr lvl="0" algn="r" rtl="1">
              <a:lnSpc>
                <a:spcPct val="150000"/>
              </a:lnSpc>
            </a:pPr>
            <a:r>
              <a:rPr lang="ar-SA" sz="2400" dirty="0" smtClean="0">
                <a:latin typeface="Alexandria SemiBold" pitchFamily="2" charset="-78"/>
                <a:cs typeface="Alexandria SemiBold" pitchFamily="2" charset="-78"/>
              </a:rPr>
              <a:t>  مثال</a:t>
            </a:r>
            <a:r>
              <a:rPr lang="ar-SA" sz="2400" dirty="0">
                <a:latin typeface="Alexandria SemiBold" pitchFamily="2" charset="-78"/>
                <a:cs typeface="Alexandria SemiBold" pitchFamily="2" charset="-78"/>
              </a:rPr>
              <a:t>: </a:t>
            </a:r>
          </a:p>
          <a:p>
            <a:pPr algn="r" rtl="1">
              <a:lnSpc>
                <a:spcPct val="150000"/>
              </a:lnSpc>
            </a:pPr>
            <a:endParaRPr lang="ar-SA" sz="240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5985169" y="3469403"/>
            <a:ext cx="3068958" cy="1941342"/>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ar-SA" sz="2000" dirty="0">
                <a:latin typeface="Alexandria SemiBold" pitchFamily="2" charset="-78"/>
                <a:cs typeface="Alexandria SemiBold" pitchFamily="2" charset="-78"/>
              </a:rPr>
              <a:t>زجُرَ محمد أحمد </a:t>
            </a:r>
            <a:r>
              <a:rPr lang="ar-SA" sz="2400" dirty="0">
                <a:latin typeface="Alexandria SemiBold" pitchFamily="2" charset="-78"/>
                <a:cs typeface="Alexandria SemiBold" pitchFamily="2" charset="-78"/>
              </a:rPr>
              <a:t>. </a:t>
            </a:r>
            <a:r>
              <a:rPr lang="en-US" sz="2800" b="1" dirty="0">
                <a:solidFill>
                  <a:srgbClr val="00B050"/>
                </a:solidFill>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lvl="0" algn="ctr" rtl="1">
              <a:lnSpc>
                <a:spcPct val="150000"/>
              </a:lnSpc>
            </a:pPr>
            <a:r>
              <a:rPr lang="ar-SA" dirty="0">
                <a:latin typeface="Alexandria SemiBold" pitchFamily="2" charset="-78"/>
                <a:cs typeface="Alexandria SemiBold" pitchFamily="2" charset="-78"/>
              </a:rPr>
              <a:t>أم</a:t>
            </a:r>
          </a:p>
          <a:p>
            <a:pPr lvl="0" algn="ctr" rtl="1"/>
            <a:r>
              <a:rPr lang="ar-SA" sz="2000" dirty="0" smtClean="0">
                <a:latin typeface="Alexandria SemiBold" pitchFamily="2" charset="-78"/>
                <a:cs typeface="Alexandria SemiBold" pitchFamily="2" charset="-78"/>
              </a:rPr>
              <a:t>شتم أو سَبّ </a:t>
            </a:r>
            <a:r>
              <a:rPr lang="ar-SA" sz="1600" dirty="0" smtClean="0">
                <a:latin typeface="Alexandria SemiBold" pitchFamily="2" charset="-78"/>
                <a:cs typeface="Alexandria SemiBold" pitchFamily="2" charset="-78"/>
              </a:rPr>
              <a:t> </a:t>
            </a:r>
            <a:r>
              <a:rPr lang="ar-SA" sz="4400" b="1" dirty="0" smtClean="0">
                <a:solidFill>
                  <a:srgbClr val="FF0000"/>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endParaRPr lang="en-US" sz="3200" b="1" dirty="0" smtClean="0">
              <a:solidFill>
                <a:srgbClr val="FF0000"/>
              </a:solidFill>
              <a:latin typeface="Alexandria SemiBold" pitchFamily="2" charset="-78"/>
              <a:cs typeface="Alexandria SemiBold" pitchFamily="2" charset="-78"/>
            </a:endParaRPr>
          </a:p>
          <a:p>
            <a:pPr algn="ctr"/>
            <a:endParaRPr lang="ar-SA" sz="1600" dirty="0"/>
          </a:p>
        </p:txBody>
      </p:sp>
      <p:sp>
        <p:nvSpPr>
          <p:cNvPr id="9" name="Rounded Rectangle 8"/>
          <p:cNvSpPr/>
          <p:nvPr/>
        </p:nvSpPr>
        <p:spPr>
          <a:xfrm>
            <a:off x="2250587" y="3469403"/>
            <a:ext cx="2816968" cy="1947315"/>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ar-SA" sz="2000" dirty="0" smtClean="0">
                <a:latin typeface="Alexandria SemiBold" pitchFamily="2" charset="-78"/>
                <a:cs typeface="Alexandria SemiBold" pitchFamily="2" charset="-78"/>
              </a:rPr>
              <a:t>أفشى سِرَهُ</a:t>
            </a:r>
            <a:r>
              <a:rPr lang="en-US" sz="2800" b="1" dirty="0" smtClean="0">
                <a:solidFill>
                  <a:srgbClr val="00B050"/>
                </a:solidFill>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a:p>
            <a:pPr lvl="0" algn="ctr" rtl="1">
              <a:lnSpc>
                <a:spcPct val="150000"/>
              </a:lnSpc>
            </a:pPr>
            <a:r>
              <a:rPr lang="ar-SA" dirty="0">
                <a:latin typeface="Alexandria SemiBold" pitchFamily="2" charset="-78"/>
                <a:cs typeface="Alexandria SemiBold" pitchFamily="2" charset="-78"/>
              </a:rPr>
              <a:t>أم</a:t>
            </a:r>
          </a:p>
          <a:p>
            <a:pPr lvl="0" algn="ctr" rtl="1"/>
            <a:r>
              <a:rPr lang="ar-SA" sz="2000" dirty="0" smtClean="0">
                <a:latin typeface="Alexandria SemiBold" pitchFamily="2" charset="-78"/>
                <a:cs typeface="Alexandria SemiBold" pitchFamily="2" charset="-78"/>
              </a:rPr>
              <a:t>فضح سره   </a:t>
            </a:r>
            <a:r>
              <a:rPr lang="ar-SA" sz="4400" b="1" dirty="0" smtClean="0">
                <a:solidFill>
                  <a:srgbClr val="FF0000"/>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endParaRPr lang="en-US" sz="3200" b="1" dirty="0" smtClean="0">
              <a:solidFill>
                <a:srgbClr val="FF0000"/>
              </a:solidFill>
              <a:latin typeface="Alexandria SemiBold" pitchFamily="2" charset="-78"/>
              <a:cs typeface="Alexandria SemiBold" pitchFamily="2" charset="-78"/>
            </a:endParaRPr>
          </a:p>
          <a:p>
            <a:pPr algn="ctr"/>
            <a:endParaRPr lang="ar-SA" sz="1600" dirty="0"/>
          </a:p>
        </p:txBody>
      </p:sp>
    </p:spTree>
    <p:extLst>
      <p:ext uri="{BB962C8B-B14F-4D97-AF65-F5344CB8AC3E}">
        <p14:creationId xmlns:p14="http://schemas.microsoft.com/office/powerpoint/2010/main" val="6841756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smtClean="0">
                <a:latin typeface="Alexandria ExtraBold" pitchFamily="2" charset="-78"/>
                <a:cs typeface="Alexandria ExtraBold" pitchFamily="2" charset="-78"/>
              </a:rPr>
              <a:t>مقومات</a:t>
            </a:r>
          </a:p>
          <a:p>
            <a:pPr algn="ctr">
              <a:lnSpc>
                <a:spcPct val="150000"/>
              </a:lnSpc>
            </a:pPr>
            <a:r>
              <a:rPr lang="ar-SA" sz="2400" b="1" dirty="0" smtClean="0">
                <a:latin typeface="Alexandria ExtraBold" pitchFamily="2" charset="-78"/>
                <a:cs typeface="Alexandria ExtraBold" pitchFamily="2" charset="-78"/>
              </a:rPr>
              <a:t> </a:t>
            </a:r>
            <a:r>
              <a:rPr lang="ar-SA" sz="2400" b="1" dirty="0">
                <a:latin typeface="Alexandria ExtraBold" pitchFamily="2" charset="-78"/>
                <a:cs typeface="Alexandria ExtraBold" pitchFamily="2" charset="-78"/>
              </a:rPr>
              <a:t>الكتابة </a:t>
            </a:r>
            <a:endParaRPr lang="ar-SA" sz="2400" b="1" dirty="0" smtClean="0">
              <a:latin typeface="Alexandria ExtraBold" pitchFamily="2" charset="-78"/>
              <a:cs typeface="Alexandria ExtraBold" pitchFamily="2" charset="-78"/>
            </a:endParaRPr>
          </a:p>
          <a:p>
            <a:pPr algn="ctr"/>
            <a:r>
              <a:rPr lang="ar-SA" sz="2400" b="1" dirty="0" smtClean="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97721"/>
            <a:ext cx="9912865" cy="5142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1" y="1454904"/>
            <a:ext cx="9740864" cy="4616648"/>
          </a:xfrm>
          <a:prstGeom prst="rect">
            <a:avLst/>
          </a:prstGeom>
          <a:noFill/>
        </p:spPr>
        <p:txBody>
          <a:bodyPr wrap="square" rtlCol="0">
            <a:spAutoFit/>
          </a:bodyPr>
          <a:lstStyle/>
          <a:p>
            <a:pPr marL="342900" lvl="0" indent="-342900" algn="r" rtl="1">
              <a:lnSpc>
                <a:spcPct val="150000"/>
              </a:lnSpc>
              <a:buFont typeface="Wingdings" panose="05000000000000000000" pitchFamily="2" charset="2"/>
              <a:buChar char="ü"/>
            </a:pPr>
            <a:r>
              <a:rPr lang="ar-SA" sz="2400" b="1" dirty="0" smtClean="0">
                <a:solidFill>
                  <a:srgbClr val="C00000"/>
                </a:solidFill>
                <a:latin typeface="Alexandria SemiBold" pitchFamily="2" charset="-78"/>
                <a:cs typeface="Alexandria SemiBold" pitchFamily="2" charset="-78"/>
              </a:rPr>
              <a:t>الوحدة:</a:t>
            </a:r>
            <a:r>
              <a:rPr lang="ar-SA" sz="2400" dirty="0" smtClean="0">
                <a:solidFill>
                  <a:srgbClr val="C0000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تعني </a:t>
            </a:r>
            <a:r>
              <a:rPr lang="ar-SA" sz="2000" dirty="0">
                <a:latin typeface="Alexandria SemiBold" pitchFamily="2" charset="-78"/>
                <a:cs typeface="Alexandria SemiBold" pitchFamily="2" charset="-78"/>
              </a:rPr>
              <a:t>الترابط والانسجام بين أجزاء الموضوع لتزويد القاريء بمعلومات واضحة تبين القصد من </a:t>
            </a:r>
            <a:r>
              <a:rPr lang="ar-SA" sz="2000" dirty="0" smtClean="0">
                <a:latin typeface="Alexandria SemiBold" pitchFamily="2" charset="-78"/>
                <a:cs typeface="Alexandria SemiBold" pitchFamily="2" charset="-78"/>
              </a:rPr>
              <a:t>الكتابة.</a:t>
            </a:r>
          </a:p>
          <a:p>
            <a:pPr lvl="0" algn="r" rtl="1">
              <a:lnSpc>
                <a:spcPct val="200000"/>
              </a:lnSpc>
            </a:pPr>
            <a:r>
              <a:rPr lang="ar-SA" sz="24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a:t>
            </a:r>
            <a:r>
              <a:rPr lang="ar-SA" sz="2000" dirty="0" smtClean="0">
                <a:latin typeface="Alexandria SemiBold" pitchFamily="2" charset="-78"/>
                <a:cs typeface="Alexandria SemiBold" pitchFamily="2" charset="-78"/>
              </a:rPr>
              <a:t>الكتابة </a:t>
            </a:r>
            <a:r>
              <a:rPr lang="ar-SA" sz="2000" dirty="0">
                <a:latin typeface="Alexandria SemiBold" pitchFamily="2" charset="-78"/>
                <a:cs typeface="Alexandria SemiBold" pitchFamily="2" charset="-78"/>
              </a:rPr>
              <a:t>التي لا توظف الوحدة تكون بعيدة عن فكر العقل لأن الانتقال المفاجئ المُربك بين الجمل والفقرات يُشتت </a:t>
            </a:r>
            <a:r>
              <a:rPr lang="ar-SA" sz="2000" dirty="0" smtClean="0">
                <a:latin typeface="Alexandria SemiBold" pitchFamily="2" charset="-78"/>
                <a:cs typeface="Alexandria SemiBold" pitchFamily="2" charset="-78"/>
              </a:rPr>
              <a:t>القاريء. </a:t>
            </a:r>
            <a:r>
              <a:rPr lang="ar-SA" sz="2000" dirty="0">
                <a:latin typeface="Alexandria SemiBold" pitchFamily="2" charset="-78"/>
                <a:cs typeface="Alexandria SemiBold" pitchFamily="2" charset="-78"/>
              </a:rPr>
              <a:t>وكثرة الأفكار في الموضوع الواحد لا يلغي وحدة الكتابة. فينطر إلى المقال على أنه وحدة واحدة كالجسم. </a:t>
            </a:r>
            <a:endParaRPr lang="ar-SA" sz="2000" dirty="0" smtClean="0">
              <a:latin typeface="Alexandria SemiBold" pitchFamily="2" charset="-78"/>
              <a:cs typeface="Alexandria SemiBold" pitchFamily="2" charset="-78"/>
            </a:endParaRPr>
          </a:p>
          <a:p>
            <a:pPr lvl="0" algn="r" rtl="1">
              <a:lnSpc>
                <a:spcPct val="200000"/>
              </a:lnSpc>
            </a:pPr>
            <a:endParaRPr lang="ar-SA" sz="1050" dirty="0" smtClean="0">
              <a:latin typeface="Alexandria SemiBold" pitchFamily="2" charset="-78"/>
              <a:cs typeface="Alexandria SemiBold" pitchFamily="2" charset="-78"/>
            </a:endParaRPr>
          </a:p>
          <a:p>
            <a:pPr lvl="0" algn="ctr" rtl="1">
              <a:lnSpc>
                <a:spcPct val="150000"/>
              </a:lnSpc>
            </a:pPr>
            <a:r>
              <a:rPr lang="ar-SA" sz="2400" b="1" dirty="0" smtClean="0">
                <a:latin typeface="Alexandria SemiBold" pitchFamily="2" charset="-78"/>
                <a:cs typeface="Alexandria SemiBold" pitchFamily="2" charset="-78"/>
              </a:rPr>
              <a:t>ويقول </a:t>
            </a:r>
            <a:r>
              <a:rPr lang="ar-SA" sz="2400" b="1" dirty="0">
                <a:latin typeface="Alexandria SemiBold" pitchFamily="2" charset="-78"/>
                <a:cs typeface="Alexandria SemiBold" pitchFamily="2" charset="-78"/>
              </a:rPr>
              <a:t>الجاحظ: " إن أجود الشعر ما رأيته متلاحم الأجزاء ، سهل المخارج ؛ يجري على اللسان كما يجري فرس الرهان. </a:t>
            </a:r>
            <a:endParaRPr lang="en-US" sz="2400" b="1"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794252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smtClean="0">
                <a:latin typeface="Alexandria ExtraBold" pitchFamily="2" charset="-78"/>
                <a:cs typeface="Alexandria ExtraBold" pitchFamily="2" charset="-78"/>
              </a:rPr>
              <a:t>مقومات</a:t>
            </a:r>
          </a:p>
          <a:p>
            <a:pPr algn="ctr">
              <a:lnSpc>
                <a:spcPct val="150000"/>
              </a:lnSpc>
            </a:pPr>
            <a:r>
              <a:rPr lang="ar-SA" sz="2400" b="1" dirty="0" smtClean="0">
                <a:latin typeface="Alexandria ExtraBold" pitchFamily="2" charset="-78"/>
                <a:cs typeface="Alexandria ExtraBold" pitchFamily="2" charset="-78"/>
              </a:rPr>
              <a:t> </a:t>
            </a:r>
            <a:r>
              <a:rPr lang="ar-SA" sz="2400" b="1" dirty="0">
                <a:latin typeface="Alexandria ExtraBold" pitchFamily="2" charset="-78"/>
                <a:cs typeface="Alexandria ExtraBold" pitchFamily="2" charset="-78"/>
              </a:rPr>
              <a:t>الكتابة </a:t>
            </a:r>
            <a:endParaRPr lang="ar-SA" sz="2400" b="1" dirty="0" smtClean="0">
              <a:latin typeface="Alexandria ExtraBold" pitchFamily="2" charset="-78"/>
              <a:cs typeface="Alexandria ExtraBold" pitchFamily="2" charset="-78"/>
            </a:endParaRPr>
          </a:p>
          <a:p>
            <a:pPr algn="ctr"/>
            <a:r>
              <a:rPr lang="ar-SA" sz="2400" b="1" dirty="0" smtClean="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7600" y="1285192"/>
            <a:ext cx="8839200" cy="437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3001" y="1537197"/>
            <a:ext cx="8552363" cy="446186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400" b="1" dirty="0" smtClean="0">
                <a:solidFill>
                  <a:srgbClr val="C00000"/>
                </a:solidFill>
                <a:latin typeface="Alexandria SemiBold" pitchFamily="2" charset="-78"/>
                <a:cs typeface="Alexandria SemiBold" pitchFamily="2" charset="-78"/>
              </a:rPr>
              <a:t>الأسلوب:</a:t>
            </a:r>
            <a:r>
              <a:rPr lang="ar-SA" sz="2400" dirty="0" smtClean="0">
                <a:solidFill>
                  <a:srgbClr val="C00000"/>
                </a:solidFill>
                <a:latin typeface="Alexandria SemiBold" pitchFamily="2" charset="-78"/>
                <a:cs typeface="Alexandria SemiBold" pitchFamily="2" charset="-78"/>
              </a:rPr>
              <a:t> </a:t>
            </a:r>
            <a:r>
              <a:rPr lang="ar-SA" sz="2400" dirty="0" smtClean="0">
                <a:latin typeface="Alexandria SemiBold" pitchFamily="2" charset="-78"/>
                <a:cs typeface="Alexandria SemiBold" pitchFamily="2" charset="-78"/>
              </a:rPr>
              <a:t>حسن </a:t>
            </a:r>
            <a:r>
              <a:rPr lang="ar-SA" sz="2400" dirty="0">
                <a:latin typeface="Alexandria SemiBold" pitchFamily="2" charset="-78"/>
                <a:cs typeface="Alexandria SemiBold" pitchFamily="2" charset="-78"/>
              </a:rPr>
              <a:t>تنظيم وتقسيم الجمل </a:t>
            </a:r>
            <a:r>
              <a:rPr lang="ar-SA" sz="2400" dirty="0" smtClean="0">
                <a:latin typeface="Alexandria SemiBold" pitchFamily="2" charset="-78"/>
                <a:cs typeface="Alexandria SemiBold" pitchFamily="2" charset="-78"/>
              </a:rPr>
              <a:t>والفقرات </a:t>
            </a:r>
            <a:r>
              <a:rPr lang="ar-SA" sz="2400" dirty="0">
                <a:latin typeface="Alexandria SemiBold" pitchFamily="2" charset="-78"/>
                <a:cs typeface="Alexandria SemiBold" pitchFamily="2" charset="-78"/>
              </a:rPr>
              <a:t>وإتقان أسلوب الكتابة فيها </a:t>
            </a:r>
            <a:r>
              <a:rPr lang="ar-SA" sz="2400" dirty="0" smtClean="0">
                <a:latin typeface="Alexandria SemiBold" pitchFamily="2" charset="-78"/>
                <a:cs typeface="Alexandria SemiBold" pitchFamily="2" charset="-78"/>
              </a:rPr>
              <a:t>بحيث </a:t>
            </a:r>
            <a:r>
              <a:rPr lang="ar-SA" sz="2400" dirty="0">
                <a:latin typeface="Alexandria SemiBold" pitchFamily="2" charset="-78"/>
                <a:cs typeface="Alexandria SemiBold" pitchFamily="2" charset="-78"/>
              </a:rPr>
              <a:t>يجمع بين المتعة </a:t>
            </a:r>
            <a:r>
              <a:rPr lang="ar-SA" sz="2400" dirty="0" smtClean="0">
                <a:latin typeface="Alexandria SemiBold" pitchFamily="2" charset="-78"/>
                <a:cs typeface="Alexandria SemiBold" pitchFamily="2" charset="-78"/>
              </a:rPr>
              <a:t>والفائدة، </a:t>
            </a:r>
            <a:r>
              <a:rPr lang="ar-SA" sz="2400" dirty="0">
                <a:latin typeface="Alexandria SemiBold" pitchFamily="2" charset="-78"/>
                <a:cs typeface="Alexandria SemiBold" pitchFamily="2" charset="-78"/>
              </a:rPr>
              <a:t>ويتم ذلك من خلال أسلوب الإقناع العقلي الذي يعتمد على الحجج والدلة والحقائق أو أسلوب التأثير العاطفي الوجداني انطلاقاً من المشاعر والأحاسيس المحيطة بالكاتب والقضية أو أسلوب السخرية أو توظيف أحداث الحياة اليومية.</a:t>
            </a:r>
            <a:endParaRPr lang="en-US" sz="2400" dirty="0">
              <a:latin typeface="Alexandria SemiBold" pitchFamily="2" charset="-78"/>
              <a:cs typeface="Alexandria SemiBold" pitchFamily="2" charset="-78"/>
            </a:endParaRPr>
          </a:p>
          <a:p>
            <a:pPr lvl="0" algn="r" rtl="1">
              <a:lnSpc>
                <a:spcPct val="150000"/>
              </a:lnSpc>
            </a:pPr>
            <a:endParaRPr lang="en-US" sz="240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87403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53147"/>
            <a:ext cx="10340772" cy="4337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7942" y="912558"/>
            <a:ext cx="5259250" cy="584775"/>
          </a:xfrm>
          <a:prstGeom prst="rect">
            <a:avLst/>
          </a:prstGeom>
          <a:noFill/>
        </p:spPr>
        <p:txBody>
          <a:bodyPr wrap="square" rtlCol="0">
            <a:spAutoFit/>
          </a:bodyPr>
          <a:lstStyle/>
          <a:p>
            <a:r>
              <a:rPr lang="ar-SA" sz="3200" b="1" dirty="0" smtClean="0">
                <a:solidFill>
                  <a:srgbClr val="C00000"/>
                </a:solidFill>
                <a:latin typeface="Alexandria ExtraBold" pitchFamily="2" charset="-78"/>
                <a:cs typeface="Alexandria ExtraBold" pitchFamily="2" charset="-78"/>
              </a:rPr>
              <a:t>علامات الترقيم:</a:t>
            </a:r>
            <a:endParaRPr lang="en-US" sz="3200" b="1" dirty="0">
              <a:solidFill>
                <a:srgbClr val="C00000"/>
              </a:solidFill>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75239"/>
            <a:ext cx="10151847" cy="4039567"/>
          </a:xfrm>
          <a:prstGeom prst="rect">
            <a:avLst/>
          </a:prstGeom>
          <a:noFill/>
        </p:spPr>
        <p:txBody>
          <a:bodyPr wrap="square" rtlCol="0">
            <a:spAutoFit/>
          </a:bodyPr>
          <a:lstStyle/>
          <a:p>
            <a:pPr algn="r">
              <a:lnSpc>
                <a:spcPct val="150000"/>
              </a:lnSpc>
            </a:pPr>
            <a:r>
              <a:rPr lang="ar-SA" sz="2400" dirty="0" smtClean="0">
                <a:latin typeface="Alexandria SemiBold" pitchFamily="2" charset="-78"/>
                <a:cs typeface="Alexandria SemiBold" pitchFamily="2" charset="-78"/>
              </a:rPr>
              <a:t>علامات الترقيم: هي رموز اصطلاحية توضع بين الجمل أو الكلمات أثناء الكتابة؛ لتُحدد مواقع الفصل أو الوقف والابتداء.</a:t>
            </a:r>
            <a:endParaRPr lang="en-US" sz="2400" dirty="0" smtClean="0">
              <a:latin typeface="Alexandria SemiBold" pitchFamily="2" charset="-78"/>
              <a:cs typeface="Alexandria SemiBold" pitchFamily="2" charset="-78"/>
            </a:endParaRPr>
          </a:p>
          <a:p>
            <a:pPr algn="r">
              <a:lnSpc>
                <a:spcPct val="150000"/>
              </a:lnSpc>
            </a:pPr>
            <a:endParaRPr lang="en-US" sz="300" dirty="0" smtClean="0">
              <a:latin typeface="Alexandria SemiBold" pitchFamily="2" charset="-78"/>
              <a:cs typeface="Alexandria SemiBold" pitchFamily="2" charset="-78"/>
            </a:endParaRPr>
          </a:p>
          <a:p>
            <a:pPr algn="r">
              <a:lnSpc>
                <a:spcPct val="150000"/>
              </a:lnSpc>
            </a:pPr>
            <a:r>
              <a:rPr lang="ar-SA" sz="2400" dirty="0" smtClean="0">
                <a:latin typeface="Alexandria SemiBold" pitchFamily="2" charset="-78"/>
                <a:cs typeface="Alexandria SemiBold" pitchFamily="2" charset="-78"/>
              </a:rPr>
              <a:t>كما أنها هي أداة مهمة من أدوات الكاتب لضبط الكتابة؛ فتلعب دوراً حاسماً </a:t>
            </a:r>
            <a:r>
              <a:rPr lang="ar-SA" sz="2400" dirty="0">
                <a:latin typeface="Alexandria SemiBold" pitchFamily="2" charset="-78"/>
                <a:cs typeface="Alexandria SemiBold" pitchFamily="2" charset="-78"/>
              </a:rPr>
              <a:t>في ضمان </a:t>
            </a:r>
            <a:r>
              <a:rPr lang="ar-SA" sz="2400" dirty="0" smtClean="0">
                <a:latin typeface="Alexandria SemiBold" pitchFamily="2" charset="-78"/>
                <a:cs typeface="Alexandria SemiBold" pitchFamily="2" charset="-78"/>
              </a:rPr>
              <a:t>الفهم الصحيح للمعني وعدم تشتت القاريء </a:t>
            </a:r>
            <a:r>
              <a:rPr lang="ar-SA" sz="2400" dirty="0">
                <a:latin typeface="Alexandria SemiBold" pitchFamily="2" charset="-78"/>
                <a:cs typeface="Alexandria SemiBold" pitchFamily="2" charset="-78"/>
              </a:rPr>
              <a:t>من خلال تحديد بدايات الأفكار ونهاياتها، مما يساعد على نقل </a:t>
            </a:r>
            <a:r>
              <a:rPr lang="ar-SA" sz="2400" dirty="0" smtClean="0">
                <a:latin typeface="Alexandria SemiBold" pitchFamily="2" charset="-78"/>
                <a:cs typeface="Alexandria SemiBold" pitchFamily="2" charset="-78"/>
              </a:rPr>
              <a:t>المعاني والمشاعر والتمييز </a:t>
            </a:r>
            <a:r>
              <a:rPr lang="ar-SA" sz="2400" dirty="0">
                <a:latin typeface="Alexandria SemiBold" pitchFamily="2" charset="-78"/>
                <a:cs typeface="Alexandria SemiBold" pitchFamily="2" charset="-78"/>
              </a:rPr>
              <a:t>بين </a:t>
            </a:r>
            <a:r>
              <a:rPr lang="ar-SA" sz="2400" dirty="0" smtClean="0">
                <a:latin typeface="Alexandria SemiBold" pitchFamily="2" charset="-78"/>
                <a:cs typeface="Alexandria SemiBold" pitchFamily="2" charset="-78"/>
              </a:rPr>
              <a:t>الأفكار المختلفة؛ لذلك يطلق عليها </a:t>
            </a:r>
            <a:r>
              <a:rPr lang="ar-SA" sz="2400" dirty="0">
                <a:latin typeface="Alexandria SemiBold" pitchFamily="2" charset="-78"/>
                <a:cs typeface="Alexandria SemiBold" pitchFamily="2" charset="-78"/>
              </a:rPr>
              <a:t>بطل التواصل </a:t>
            </a:r>
            <a:r>
              <a:rPr lang="ar-SA" sz="2400" dirty="0" smtClean="0">
                <a:latin typeface="Alexandria SemiBold" pitchFamily="2" charset="-78"/>
                <a:cs typeface="Alexandria SemiBold" pitchFamily="2" charset="-78"/>
              </a:rPr>
              <a:t>الفعال.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70736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0496" y="1615869"/>
            <a:ext cx="11017491" cy="4523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4347" y="1982892"/>
            <a:ext cx="10589787" cy="1754326"/>
          </a:xfrm>
          <a:prstGeom prst="rect">
            <a:avLst/>
          </a:prstGeom>
          <a:noFill/>
        </p:spPr>
        <p:txBody>
          <a:bodyPr wrap="square" rtlCol="0">
            <a:spAutoFit/>
          </a:bodyPr>
          <a:lstStyle/>
          <a:p>
            <a:pPr algn="r">
              <a:lnSpc>
                <a:spcPct val="150000"/>
              </a:lnSpc>
            </a:pPr>
            <a:r>
              <a:rPr lang="ar-SA" sz="2400" dirty="0" smtClean="0">
                <a:latin typeface="Alexandria SemiBold" pitchFamily="2" charset="-78"/>
                <a:cs typeface="Alexandria SemiBold" pitchFamily="2" charset="-78"/>
              </a:rPr>
              <a:t>   وبدون </a:t>
            </a:r>
            <a:r>
              <a:rPr lang="ar-SA" sz="2400" dirty="0">
                <a:latin typeface="Alexandria SemiBold" pitchFamily="2" charset="-78"/>
                <a:cs typeface="Alexandria SemiBold" pitchFamily="2" charset="-78"/>
              </a:rPr>
              <a:t>علامات الترقيم المناسبة، يمكن أن ينشأ سوء الفهم بسهولة، </a:t>
            </a:r>
            <a:r>
              <a:rPr lang="ar-SA" sz="2400" dirty="0" smtClean="0">
                <a:latin typeface="Alexandria SemiBold" pitchFamily="2" charset="-78"/>
                <a:cs typeface="Alexandria SemiBold" pitchFamily="2" charset="-78"/>
              </a:rPr>
              <a:t>وهو ما </a:t>
            </a:r>
            <a:r>
              <a:rPr lang="ar-SA" sz="2400" dirty="0">
                <a:latin typeface="Alexandria SemiBold" pitchFamily="2" charset="-78"/>
                <a:cs typeface="Alexandria SemiBold" pitchFamily="2" charset="-78"/>
              </a:rPr>
              <a:t>يجعلها أداة حيوية </a:t>
            </a:r>
            <a:r>
              <a:rPr lang="ar-SA" sz="2400" dirty="0" smtClean="0">
                <a:latin typeface="Alexandria SemiBold" pitchFamily="2" charset="-78"/>
                <a:cs typeface="Alexandria SemiBold" pitchFamily="2" charset="-78"/>
              </a:rPr>
              <a:t>للكُتاب </a:t>
            </a:r>
            <a:r>
              <a:rPr lang="ar-SA" sz="2400" dirty="0">
                <a:latin typeface="Alexandria SemiBold" pitchFamily="2" charset="-78"/>
                <a:cs typeface="Alexandria SemiBold" pitchFamily="2" charset="-78"/>
              </a:rPr>
              <a:t>والمتحدثين على حد سواء. </a:t>
            </a:r>
            <a:r>
              <a:rPr lang="ar-SA" sz="2400" dirty="0" smtClean="0">
                <a:latin typeface="Alexandria SemiBold" pitchFamily="2" charset="-78"/>
                <a:cs typeface="Alexandria SemiBold" pitchFamily="2" charset="-78"/>
              </a:rPr>
              <a:t>وفيما يلي أهم علامات </a:t>
            </a:r>
            <a:r>
              <a:rPr lang="ar-SA" sz="2400" dirty="0">
                <a:latin typeface="Alexandria SemiBold" pitchFamily="2" charset="-78"/>
                <a:cs typeface="Alexandria SemiBold" pitchFamily="2" charset="-78"/>
              </a:rPr>
              <a:t>الترقيم </a:t>
            </a:r>
            <a:r>
              <a:rPr lang="ar-SA" sz="2400" dirty="0" smtClean="0">
                <a:latin typeface="Alexandria SemiBold" pitchFamily="2" charset="-78"/>
                <a:cs typeface="Alexandria SemiBold" pitchFamily="2" charset="-78"/>
              </a:rPr>
              <a:t>التي تُحسن </a:t>
            </a:r>
            <a:r>
              <a:rPr lang="ar-SA" sz="2400" dirty="0">
                <a:latin typeface="Alexandria SemiBold" pitchFamily="2" charset="-78"/>
                <a:cs typeface="Alexandria SemiBold" pitchFamily="2" charset="-78"/>
              </a:rPr>
              <a:t>مهاراتك في الكتابة والتواصل</a:t>
            </a:r>
            <a:r>
              <a:rPr lang="ar-SA" sz="2400" dirty="0" smtClean="0">
                <a:latin typeface="Alexandria SemiBold" pitchFamily="2" charset="-78"/>
                <a:cs typeface="Alexandria SemiBold" pitchFamily="2" charset="-78"/>
              </a:rPr>
              <a:t>.</a:t>
            </a:r>
            <a:endParaRPr lang="en-US" sz="24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3">
            <a:extLst>
              <a:ext uri="{BEBA8EAE-BF5A-486C-A8C5-ECC9F3942E4B}">
                <a14:imgProps xmlns:a14="http://schemas.microsoft.com/office/drawing/2010/main">
                  <a14:imgLayer r:embed="rId4">
                    <a14:imgEffect>
                      <a14:backgroundRemoval t="12778" b="30741" l="45625" r="55729"/>
                    </a14:imgEffect>
                  </a14:imgLayer>
                </a14:imgProps>
              </a:ext>
              <a:ext uri="{28A0092B-C50C-407E-A947-70E740481C1C}">
                <a14:useLocalDpi xmlns:a14="http://schemas.microsoft.com/office/drawing/2010/main" val="0"/>
              </a:ext>
            </a:extLst>
          </a:blip>
          <a:srcRect l="48088" t="13611" r="45331" b="75000"/>
          <a:stretch/>
        </p:blipFill>
        <p:spPr>
          <a:xfrm>
            <a:off x="10969113" y="3763882"/>
            <a:ext cx="365021" cy="50303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1725560" y="3763882"/>
            <a:ext cx="9136627" cy="646331"/>
          </a:xfrm>
          <a:prstGeom prst="rect">
            <a:avLst/>
          </a:prstGeom>
          <a:noFill/>
        </p:spPr>
        <p:txBody>
          <a:bodyPr wrap="square" rtlCol="0">
            <a:spAutoFit/>
          </a:bodyPr>
          <a:lstStyle/>
          <a:p>
            <a:pPr algn="r" rtl="1">
              <a:lnSpc>
                <a:spcPct val="150000"/>
              </a:lnSpc>
            </a:pPr>
            <a:r>
              <a:rPr lang="ar-SA" sz="2400" b="1" dirty="0" smtClean="0">
                <a:latin typeface="Alexandria SemiBold" pitchFamily="2" charset="-78"/>
                <a:cs typeface="Alexandria SemiBold" pitchFamily="2" charset="-78"/>
              </a:rPr>
              <a:t>النقطة ( . ): توضع النقطة في نهاية الجملة التي تم معناها.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4466" y="4372067"/>
            <a:ext cx="10557582" cy="1754326"/>
          </a:xfrm>
          <a:prstGeom prst="rect">
            <a:avLst/>
          </a:prstGeom>
          <a:noFill/>
        </p:spPr>
        <p:txBody>
          <a:bodyPr wrap="square" rtlCol="0">
            <a:spAutoFit/>
          </a:bodyPr>
          <a:lstStyle/>
          <a:p>
            <a:pPr algn="r" rtl="1">
              <a:lnSpc>
                <a:spcPct val="150000"/>
              </a:lnSpc>
            </a:pPr>
            <a:r>
              <a:rPr lang="ar-SA" sz="2400" b="1" dirty="0" smtClean="0">
                <a:latin typeface="Alexandria SemiBold" pitchFamily="2" charset="-78"/>
                <a:cs typeface="Alexandria SemiBold" pitchFamily="2" charset="-78"/>
              </a:rPr>
              <a:t>الشرطة ( - ): توضع عند وجود صفتين معاً. </a:t>
            </a:r>
            <a:r>
              <a:rPr lang="ar-SA" sz="2400" b="1" dirty="0" smtClean="0">
                <a:solidFill>
                  <a:srgbClr val="00B050"/>
                </a:solidFill>
                <a:latin typeface="Alexandria SemiBold" pitchFamily="2" charset="-78"/>
                <a:cs typeface="Alexandria SemiBold" pitchFamily="2" charset="-78"/>
              </a:rPr>
              <a:t>مثال</a:t>
            </a:r>
            <a:r>
              <a:rPr lang="ar-SA" sz="2400" b="1" dirty="0" smtClean="0">
                <a:latin typeface="Alexandria SemiBold" pitchFamily="2" charset="-78"/>
                <a:cs typeface="Alexandria SemiBold" pitchFamily="2" charset="-78"/>
              </a:rPr>
              <a:t>: حالات العالم-الحقيقي</a:t>
            </a:r>
          </a:p>
          <a:p>
            <a:pPr algn="ctr" rtl="1">
              <a:lnSpc>
                <a:spcPct val="150000"/>
              </a:lnSpc>
            </a:pPr>
            <a:r>
              <a:rPr lang="ar-SA" sz="2400" b="1" dirty="0">
                <a:latin typeface="Alexandria SemiBold" pitchFamily="2" charset="-78"/>
                <a:cs typeface="Alexandria SemiBold" pitchFamily="2" charset="-78"/>
              </a:rPr>
              <a:t> </a:t>
            </a:r>
            <a:r>
              <a:rPr lang="ar-SA" sz="2400" b="1" dirty="0" smtClean="0">
                <a:latin typeface="Alexandria SemiBold" pitchFamily="2" charset="-78"/>
                <a:cs typeface="Alexandria SemiBold" pitchFamily="2" charset="-78"/>
              </a:rPr>
              <a:t>               - تستخدم للتعبير عن قيمة تتراوح بين قيمتين صغرى وكبرى.                </a:t>
            </a:r>
            <a:r>
              <a:rPr lang="ar-SA" sz="2400" b="1" dirty="0" smtClean="0">
                <a:solidFill>
                  <a:srgbClr val="00B050"/>
                </a:solidFill>
                <a:latin typeface="Alexandria SemiBold" pitchFamily="2" charset="-78"/>
                <a:cs typeface="Alexandria SemiBold" pitchFamily="2" charset="-78"/>
              </a:rPr>
              <a:t>مثال</a:t>
            </a:r>
            <a:r>
              <a:rPr lang="ar-SA" sz="2400" b="1" dirty="0" smtClean="0">
                <a:latin typeface="Alexandria SemiBold" pitchFamily="2" charset="-78"/>
                <a:cs typeface="Alexandria SemiBold" pitchFamily="2" charset="-78"/>
              </a:rPr>
              <a:t>: </a:t>
            </a:r>
            <a:r>
              <a:rPr lang="ar-SA" sz="2000" b="1" dirty="0">
                <a:latin typeface="Alexandria SemiBold" pitchFamily="2" charset="-78"/>
                <a:cs typeface="Alexandria SemiBold" pitchFamily="2" charset="-78"/>
              </a:rPr>
              <a:t>ي</a:t>
            </a:r>
            <a:r>
              <a:rPr lang="ar-SA" sz="2000" b="1" dirty="0" smtClean="0">
                <a:latin typeface="Alexandria SemiBold" pitchFamily="2" charset="-78"/>
                <a:cs typeface="Alexandria SemiBold" pitchFamily="2" charset="-78"/>
              </a:rPr>
              <a:t>تراوح أعداد الشهداء في القصف الأخير ما بين 30-50 شهيداً.</a:t>
            </a:r>
          </a:p>
        </p:txBody>
      </p:sp>
    </p:spTree>
    <p:extLst>
      <p:ext uri="{BB962C8B-B14F-4D97-AF65-F5344CB8AC3E}">
        <p14:creationId xmlns:p14="http://schemas.microsoft.com/office/powerpoint/2010/main" val="4228505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0496" y="1615869"/>
            <a:ext cx="11017491" cy="4523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4347" y="1982892"/>
            <a:ext cx="10589787" cy="583878"/>
          </a:xfrm>
          <a:prstGeom prst="rect">
            <a:avLst/>
          </a:prstGeom>
          <a:noFill/>
        </p:spPr>
        <p:txBody>
          <a:bodyPr wrap="square" rtlCol="0">
            <a:spAutoFit/>
          </a:bodyPr>
          <a:lstStyle/>
          <a:p>
            <a:pPr algn="r">
              <a:lnSpc>
                <a:spcPct val="150000"/>
              </a:lnSpc>
            </a:pPr>
            <a:r>
              <a:rPr lang="ar-SA" sz="2400" dirty="0" smtClean="0">
                <a:latin typeface="Alexandria SemiBold" pitchFamily="2" charset="-78"/>
                <a:cs typeface="Alexandria SemiBold" pitchFamily="2" charset="-78"/>
              </a:rPr>
              <a:t>   </a:t>
            </a:r>
            <a:endParaRPr lang="en-US" sz="24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42308" y="2001900"/>
            <a:ext cx="10209315" cy="1137876"/>
          </a:xfrm>
          <a:prstGeom prst="rect">
            <a:avLst/>
          </a:prstGeom>
          <a:noFill/>
        </p:spPr>
        <p:txBody>
          <a:bodyPr wrap="square" rtlCol="0">
            <a:spAutoFit/>
          </a:bodyPr>
          <a:lstStyle/>
          <a:p>
            <a:pPr algn="r" rtl="1">
              <a:lnSpc>
                <a:spcPct val="150000"/>
              </a:lnSpc>
            </a:pPr>
            <a:r>
              <a:rPr lang="ar-SA" sz="2400" b="1" dirty="0" smtClean="0">
                <a:solidFill>
                  <a:srgbClr val="C00000"/>
                </a:solidFill>
                <a:latin typeface="Alexandria SemiBold" pitchFamily="2" charset="-78"/>
                <a:cs typeface="Alexandria SemiBold" pitchFamily="2" charset="-78"/>
              </a:rPr>
              <a:t>شرطتا الاعتراض ( -    -  ): </a:t>
            </a:r>
            <a:r>
              <a:rPr lang="ar-SA" sz="2400" b="1" dirty="0" smtClean="0">
                <a:latin typeface="Alexandria SemiBold" pitchFamily="2" charset="-78"/>
                <a:cs typeface="Alexandria SemiBold" pitchFamily="2" charset="-78"/>
              </a:rPr>
              <a:t>يأتي بينهما الكلام المعترض لهدف محدد؛ كالتأكيد أو التنبيه لأمر ما أو معلومة يجد الكاتب ضرورة ذكرها.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182884" y="3178045"/>
            <a:ext cx="10350980" cy="116955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000" b="1" dirty="0" smtClean="0">
                <a:latin typeface="Alexandria SemiBold" pitchFamily="2" charset="-78"/>
                <a:cs typeface="Alexandria SemiBold" pitchFamily="2" charset="-78"/>
              </a:rPr>
              <a:t>علمتُ – في جلسة خاصة – بالموافقة على ما توصلت إليه اللجنة بدراسة مشروع.</a:t>
            </a:r>
          </a:p>
          <a:p>
            <a:pPr marL="342900" indent="-342900" algn="r" rtl="1">
              <a:lnSpc>
                <a:spcPct val="200000"/>
              </a:lnSpc>
              <a:buFont typeface="Wingdings" panose="05000000000000000000" pitchFamily="2" charset="2"/>
              <a:buChar char="ü"/>
            </a:pPr>
            <a:r>
              <a:rPr lang="ar-SA" sz="2000" b="1" dirty="0">
                <a:latin typeface="Alexandria SemiBold" pitchFamily="2" charset="-78"/>
                <a:cs typeface="Alexandria SemiBold" pitchFamily="2" charset="-78"/>
              </a:rPr>
              <a:t> </a:t>
            </a:r>
            <a:r>
              <a:rPr lang="ar-SA" sz="2000" b="1" dirty="0" smtClean="0">
                <a:latin typeface="Alexandria SemiBold" pitchFamily="2" charset="-78"/>
                <a:cs typeface="Alexandria SemiBold" pitchFamily="2" charset="-78"/>
              </a:rPr>
              <a:t> إن الرسول محمد – صلى الله عليه وسلم – كان حريصاً على نشر العلم بين الناس.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934583" y="4308736"/>
            <a:ext cx="9743250" cy="1754326"/>
          </a:xfrm>
          <a:prstGeom prst="rect">
            <a:avLst/>
          </a:prstGeom>
          <a:noFill/>
        </p:spPr>
        <p:txBody>
          <a:bodyPr wrap="square" rtlCol="0">
            <a:spAutoFit/>
          </a:bodyPr>
          <a:lstStyle/>
          <a:p>
            <a:pPr algn="r" rtl="1">
              <a:lnSpc>
                <a:spcPct val="150000"/>
              </a:lnSpc>
            </a:pPr>
            <a:r>
              <a:rPr lang="ar-SA" sz="2400" b="1" dirty="0" smtClean="0">
                <a:solidFill>
                  <a:srgbClr val="C00000"/>
                </a:solidFill>
                <a:latin typeface="Alexandria SemiBold" pitchFamily="2" charset="-78"/>
                <a:cs typeface="Alexandria SemiBold" pitchFamily="2" charset="-78"/>
              </a:rPr>
              <a:t>أقواس التنبيه (    ): </a:t>
            </a:r>
            <a:r>
              <a:rPr lang="ar-SA" sz="2400" b="1" dirty="0" smtClean="0">
                <a:latin typeface="Alexandria SemiBold" pitchFamily="2" charset="-78"/>
                <a:cs typeface="Alexandria SemiBold" pitchFamily="2" charset="-78"/>
              </a:rPr>
              <a:t>توضع حول الكلام المُفسِر لما قبله، أو حول كلمة أجنبية، أو الأرقام الترتيبية.</a:t>
            </a:r>
          </a:p>
          <a:p>
            <a:pPr algn="ctr" rtl="1">
              <a:lnSpc>
                <a:spcPct val="150000"/>
              </a:lnSpc>
            </a:pPr>
            <a:r>
              <a:rPr lang="ar-SA" sz="2400" b="1" dirty="0" smtClean="0">
                <a:latin typeface="Alexandria SemiBold" pitchFamily="2" charset="-78"/>
                <a:cs typeface="Alexandria SemiBold" pitchFamily="2" charset="-78"/>
              </a:rPr>
              <a:t> </a:t>
            </a:r>
            <a:r>
              <a:rPr lang="ar-SA" sz="2000" b="1" dirty="0" smtClean="0">
                <a:solidFill>
                  <a:srgbClr val="00B050"/>
                </a:solidFill>
                <a:latin typeface="Alexandria SemiBold" pitchFamily="2" charset="-78"/>
                <a:cs typeface="Alexandria SemiBold" pitchFamily="2" charset="-78"/>
              </a:rPr>
              <a:t>مثال</a:t>
            </a:r>
            <a:r>
              <a:rPr lang="ar-SA" sz="2000" b="1" dirty="0" smtClean="0">
                <a:latin typeface="Alexandria SemiBold" pitchFamily="2" charset="-78"/>
                <a:cs typeface="Alexandria SemiBold" pitchFamily="2" charset="-78"/>
              </a:rPr>
              <a:t>: (1) انتشر (الكمبيوتر) في كثير من مجالات الحياة.</a:t>
            </a:r>
          </a:p>
        </p:txBody>
      </p:sp>
      <p:sp>
        <p:nvSpPr>
          <p:cNvPr id="12" name="TextBox 11">
            <a:extLst>
              <a:ext uri="{FF2B5EF4-FFF2-40B4-BE49-F238E27FC236}">
                <a16:creationId xmlns:a16="http://schemas.microsoft.com/office/drawing/2014/main" id="{F9A80F9F-74DB-1D57-04E8-E20E92A09B0A}"/>
              </a:ext>
            </a:extLst>
          </p:cNvPr>
          <p:cNvSpPr txBox="1"/>
          <p:nvPr/>
        </p:nvSpPr>
        <p:spPr>
          <a:xfrm>
            <a:off x="10402487" y="3314627"/>
            <a:ext cx="857866" cy="501932"/>
          </a:xfrm>
          <a:prstGeom prst="rect">
            <a:avLst/>
          </a:prstGeom>
          <a:noFill/>
        </p:spPr>
        <p:txBody>
          <a:bodyPr wrap="square" rtlCol="0">
            <a:spAutoFit/>
          </a:bodyPr>
          <a:lstStyle/>
          <a:p>
            <a:pPr algn="r" rtl="1">
              <a:lnSpc>
                <a:spcPct val="150000"/>
              </a:lnSpc>
            </a:pPr>
            <a:r>
              <a:rPr lang="ar-SA" sz="2000" b="1" dirty="0" smtClean="0">
                <a:solidFill>
                  <a:srgbClr val="00B050"/>
                </a:solidFill>
                <a:latin typeface="Alexandria SemiBold" pitchFamily="2" charset="-78"/>
                <a:cs typeface="Alexandria SemiBold" pitchFamily="2" charset="-78"/>
              </a:rPr>
              <a:t>مثال</a:t>
            </a:r>
            <a:r>
              <a:rPr lang="ar-SA" sz="2000" b="1" dirty="0" smtClean="0">
                <a:latin typeface="Alexandria SemiBold" pitchFamily="2" charset="-78"/>
                <a:cs typeface="Alexandria SemiBold" pitchFamily="2" charset="-78"/>
              </a:rPr>
              <a:t>:</a:t>
            </a:r>
          </a:p>
        </p:txBody>
      </p:sp>
      <p:pic>
        <p:nvPicPr>
          <p:cNvPr id="2" name="Picture 1"/>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79673" t="69531" r="10432" b="13786"/>
          <a:stretch/>
        </p:blipFill>
        <p:spPr>
          <a:xfrm>
            <a:off x="10654216" y="4492722"/>
            <a:ext cx="855407" cy="811161"/>
          </a:xfrm>
          <a:prstGeom prst="rect">
            <a:avLst/>
          </a:prstGeom>
        </p:spPr>
      </p:pic>
    </p:spTree>
    <p:extLst>
      <p:ext uri="{BB962C8B-B14F-4D97-AF65-F5344CB8AC3E}">
        <p14:creationId xmlns:p14="http://schemas.microsoft.com/office/powerpoint/2010/main" val="20821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ackgroundRemoval t="19074" b="35864" l="79531" r="88004"/>
                    </a14:imgEffect>
                  </a14:imgLayer>
                </a14:imgProps>
              </a:ext>
              <a:ext uri="{28A0092B-C50C-407E-A947-70E740481C1C}">
                <a14:useLocalDpi xmlns:a14="http://schemas.microsoft.com/office/drawing/2010/main" val="0"/>
              </a:ext>
            </a:extLst>
          </a:blip>
          <a:srcRect l="80903" t="16975" r="10937" b="65432"/>
          <a:stretch/>
        </p:blipFill>
        <p:spPr>
          <a:xfrm>
            <a:off x="10929896" y="1763792"/>
            <a:ext cx="895350" cy="1085850"/>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617280" y="1866233"/>
            <a:ext cx="10323772" cy="2585323"/>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الفاصلة ( </a:t>
            </a:r>
            <a:r>
              <a:rPr lang="ar-SA" sz="3200" dirty="0">
                <a:solidFill>
                  <a:srgbClr val="C00000"/>
                </a:solidFill>
                <a:latin typeface="Alexandria SemiBold" pitchFamily="2" charset="-78"/>
                <a:cs typeface="Alexandria SemiBold" pitchFamily="2" charset="-78"/>
              </a:rPr>
              <a:t>،</a:t>
            </a:r>
            <a:r>
              <a:rPr lang="ar-SA" sz="2800" dirty="0">
                <a:solidFill>
                  <a:srgbClr val="C00000"/>
                </a:solidFill>
                <a:latin typeface="Alexandria SemiBold" pitchFamily="2" charset="-78"/>
                <a:cs typeface="Alexandria SemiBold" pitchFamily="2" charset="-78"/>
              </a:rPr>
              <a:t> ) </a:t>
            </a:r>
            <a:r>
              <a:rPr lang="ar-SA" sz="2800" dirty="0" smtClean="0">
                <a:latin typeface="Alexandria SemiBold" pitchFamily="2" charset="-78"/>
                <a:cs typeface="Alexandria SemiBold" pitchFamily="2" charset="-78"/>
              </a:rPr>
              <a:t>: تكتب ملاصقة للكلمة التي تسبقها ولا يترك بينهما فراغ، وتوضع في عدة أماكن: </a:t>
            </a:r>
          </a:p>
          <a:p>
            <a:pPr marL="457200" indent="-457200" algn="r" rtl="1">
              <a:lnSpc>
                <a:spcPct val="150000"/>
              </a:lnSpc>
              <a:buFont typeface="Wingdings" panose="05000000000000000000" pitchFamily="2" charset="2"/>
              <a:buChar char="q"/>
            </a:pPr>
            <a:r>
              <a:rPr lang="ar-SA" sz="2400" dirty="0" smtClean="0">
                <a:latin typeface="Alexandria SemiBold" pitchFamily="2" charset="-78"/>
                <a:cs typeface="Alexandria SemiBold" pitchFamily="2" charset="-78"/>
              </a:rPr>
              <a:t>توضع </a:t>
            </a:r>
            <a:r>
              <a:rPr lang="ar-SA" sz="2400" dirty="0">
                <a:latin typeface="Alexandria SemiBold" pitchFamily="2" charset="-78"/>
                <a:cs typeface="Alexandria SemiBold" pitchFamily="2" charset="-78"/>
              </a:rPr>
              <a:t>بين الجمل، فيقف القاريء عندها وقفة خفيفة.</a:t>
            </a:r>
            <a:endParaRPr lang="en-US" sz="2400" dirty="0">
              <a:latin typeface="Alexandria SemiBold" pitchFamily="2" charset="-78"/>
              <a:cs typeface="Alexandria SemiBold" pitchFamily="2" charset="-78"/>
            </a:endParaRPr>
          </a:p>
          <a:p>
            <a:pPr marL="457200" indent="-4572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توضع بين الجمل </a:t>
            </a:r>
            <a:r>
              <a:rPr lang="ar-SA" sz="2400" dirty="0" smtClean="0">
                <a:latin typeface="Alexandria SemiBold" pitchFamily="2" charset="-78"/>
                <a:cs typeface="Alexandria SemiBold" pitchFamily="2" charset="-78"/>
              </a:rPr>
              <a:t>التي </a:t>
            </a:r>
            <a:r>
              <a:rPr lang="ar-SA" sz="2400" dirty="0">
                <a:latin typeface="Alexandria SemiBold" pitchFamily="2" charset="-78"/>
                <a:cs typeface="Alexandria SemiBold" pitchFamily="2" charset="-78"/>
              </a:rPr>
              <a:t>يكون في مجموعها كلام تام في معنى </a:t>
            </a:r>
            <a:r>
              <a:rPr lang="ar-SA" sz="2400" dirty="0" smtClean="0">
                <a:latin typeface="Alexandria SemiBold" pitchFamily="2" charset="-78"/>
                <a:cs typeface="Alexandria SemiBold" pitchFamily="2" charset="-78"/>
              </a:rPr>
              <a:t>معين</a:t>
            </a:r>
            <a:endParaRPr lang="en-US" sz="2400" dirty="0">
              <a:latin typeface="Alexandria SemiBold" pitchFamily="2" charset="-78"/>
              <a:cs typeface="Alexandria Semi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617280" y="4710373"/>
            <a:ext cx="10396799" cy="1323439"/>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 </a:t>
            </a:r>
            <a:r>
              <a:rPr lang="ar-SA" sz="2000" b="1" dirty="0">
                <a:latin typeface="Alexandria SemiBold" pitchFamily="2" charset="-78"/>
                <a:cs typeface="Alexandria SemiBold" pitchFamily="2" charset="-78"/>
              </a:rPr>
              <a:t>إمداد الريف بالكهرباء يحقق فوائد كثيرة: فهو يساعد على حفظ </a:t>
            </a:r>
            <a:r>
              <a:rPr lang="ar-SA" sz="2000" b="1" dirty="0" smtClean="0">
                <a:latin typeface="Alexandria SemiBold" pitchFamily="2" charset="-78"/>
                <a:cs typeface="Alexandria SemiBold" pitchFamily="2" charset="-78"/>
              </a:rPr>
              <a:t>الأمن</a:t>
            </a:r>
            <a:r>
              <a:rPr lang="ar-SA" sz="3600" b="1" dirty="0" smtClean="0">
                <a:solidFill>
                  <a:srgbClr val="FF0000"/>
                </a:solidFill>
                <a:latin typeface="Alexandria SemiBold" pitchFamily="2" charset="-78"/>
                <a:cs typeface="Alexandria SemiBold" pitchFamily="2" charset="-78"/>
              </a:rPr>
              <a:t>،</a:t>
            </a:r>
            <a:r>
              <a:rPr lang="ar-SA" sz="2000" b="1" dirty="0" smtClean="0">
                <a:latin typeface="Alexandria SemiBold" pitchFamily="2" charset="-78"/>
                <a:cs typeface="Alexandria SemiBold" pitchFamily="2" charset="-78"/>
              </a:rPr>
              <a:t> </a:t>
            </a:r>
            <a:r>
              <a:rPr lang="ar-SA" sz="2000" b="1" dirty="0">
                <a:latin typeface="Alexandria SemiBold" pitchFamily="2" charset="-78"/>
                <a:cs typeface="Alexandria SemiBold" pitchFamily="2" charset="-78"/>
              </a:rPr>
              <a:t>ويرفع مستوى المعيشة في </a:t>
            </a:r>
            <a:r>
              <a:rPr lang="ar-SA" sz="2000" b="1" dirty="0" smtClean="0">
                <a:latin typeface="Alexandria SemiBold" pitchFamily="2" charset="-78"/>
                <a:cs typeface="Alexandria SemiBold" pitchFamily="2" charset="-78"/>
              </a:rPr>
              <a:t>القرى</a:t>
            </a:r>
            <a:r>
              <a:rPr lang="ar-SA" sz="4400" b="1" dirty="0" smtClean="0">
                <a:solidFill>
                  <a:srgbClr val="FF0000"/>
                </a:solidFill>
                <a:latin typeface="Alexandria SemiBold" pitchFamily="2" charset="-78"/>
                <a:cs typeface="Alexandria SemiBold" pitchFamily="2" charset="-78"/>
              </a:rPr>
              <a:t>،</a:t>
            </a:r>
            <a:r>
              <a:rPr lang="ar-SA" sz="2000" b="1" dirty="0" smtClean="0">
                <a:latin typeface="Alexandria SemiBold" pitchFamily="2" charset="-78"/>
                <a:cs typeface="Alexandria SemiBold" pitchFamily="2" charset="-78"/>
              </a:rPr>
              <a:t> </a:t>
            </a:r>
            <a:r>
              <a:rPr lang="ar-SA" sz="2000" b="1" dirty="0">
                <a:latin typeface="Alexandria SemiBold" pitchFamily="2" charset="-78"/>
                <a:cs typeface="Alexandria SemiBold" pitchFamily="2" charset="-78"/>
              </a:rPr>
              <a:t>ويحد من الهجرة إلى المدن.</a:t>
            </a:r>
            <a:endParaRPr lang="en-US" sz="2000"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3830423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942307" y="2188878"/>
            <a:ext cx="9775000" cy="2123658"/>
          </a:xfrm>
          <a:prstGeom prst="rect">
            <a:avLst/>
          </a:prstGeom>
          <a:noFill/>
        </p:spPr>
        <p:txBody>
          <a:bodyPr wrap="square" rtlCol="0">
            <a:spAutoFit/>
          </a:bodyPr>
          <a:lstStyle/>
          <a:p>
            <a:pPr algn="r">
              <a:lnSpc>
                <a:spcPct val="150000"/>
              </a:lnSpc>
            </a:pPr>
            <a:r>
              <a:rPr lang="ar-SA" sz="2800" dirty="0" smtClean="0">
                <a:solidFill>
                  <a:srgbClr val="C00000"/>
                </a:solidFill>
                <a:latin typeface="Alexandria SemiBold" pitchFamily="2" charset="-78"/>
                <a:cs typeface="Alexandria SemiBold" pitchFamily="2" charset="-78"/>
              </a:rPr>
              <a:t>الفاصلة المنقوطة </a:t>
            </a:r>
            <a:r>
              <a:rPr lang="ar-SA" sz="2800" dirty="0">
                <a:solidFill>
                  <a:srgbClr val="C00000"/>
                </a:solidFill>
                <a:latin typeface="Alexandria SemiBold" pitchFamily="2" charset="-78"/>
                <a:cs typeface="Alexandria SemiBold" pitchFamily="2" charset="-78"/>
              </a:rPr>
              <a:t>( </a:t>
            </a:r>
            <a:r>
              <a:rPr lang="ar-SA" sz="3200" dirty="0" smtClean="0">
                <a:solidFill>
                  <a:srgbClr val="C00000"/>
                </a:solidFill>
                <a:latin typeface="Alexandria SemiBold" pitchFamily="2" charset="-78"/>
                <a:cs typeface="Alexandria SemiBold" pitchFamily="2" charset="-78"/>
              </a:rPr>
              <a:t>؛</a:t>
            </a:r>
            <a:r>
              <a:rPr lang="ar-SA" sz="2800" dirty="0" smtClean="0">
                <a:solidFill>
                  <a:srgbClr val="C00000"/>
                </a:solidFill>
                <a:latin typeface="Alexandria SemiBold" pitchFamily="2" charset="-78"/>
                <a:cs typeface="Alexandria SemiBold" pitchFamily="2" charset="-78"/>
              </a:rPr>
              <a:t> </a:t>
            </a:r>
            <a:r>
              <a:rPr lang="ar-SA" sz="2800" dirty="0">
                <a:solidFill>
                  <a:srgbClr val="C00000"/>
                </a:solidFill>
                <a:latin typeface="Alexandria SemiBold" pitchFamily="2" charset="-78"/>
                <a:cs typeface="Alexandria SemiBold" pitchFamily="2" charset="-78"/>
              </a:rPr>
              <a:t>) </a:t>
            </a:r>
            <a:r>
              <a:rPr lang="ar-SA" sz="2800" dirty="0" smtClean="0">
                <a:latin typeface="Alexandria SemiBold" pitchFamily="2" charset="-78"/>
                <a:cs typeface="Alexandria SemiBold" pitchFamily="2" charset="-78"/>
              </a:rPr>
              <a:t>: تكتب ملاصقة للكلمة التي تسبقها ولا يترك بينهما فراغ، وتوضع بين الجمل، فتشير بأن يقف القاريء عندها وقفة أطول من وقفة الفاصلة: </a:t>
            </a:r>
          </a:p>
        </p:txBody>
      </p:sp>
      <p:sp>
        <p:nvSpPr>
          <p:cNvPr id="19" name="TextBox 18">
            <a:extLst>
              <a:ext uri="{FF2B5EF4-FFF2-40B4-BE49-F238E27FC236}">
                <a16:creationId xmlns:a16="http://schemas.microsoft.com/office/drawing/2014/main" id="{F9A80F9F-74DB-1D57-04E8-E20E92A09B0A}"/>
              </a:ext>
            </a:extLst>
          </p:cNvPr>
          <p:cNvSpPr txBox="1"/>
          <p:nvPr/>
        </p:nvSpPr>
        <p:spPr>
          <a:xfrm>
            <a:off x="3156155" y="4518044"/>
            <a:ext cx="8179919" cy="830997"/>
          </a:xfrm>
          <a:prstGeom prst="rect">
            <a:avLst/>
          </a:prstGeom>
          <a:noFill/>
        </p:spPr>
        <p:txBody>
          <a:bodyPr wrap="square" rtlCol="0">
            <a:spAutoFit/>
          </a:bodyPr>
          <a:lstStyle/>
          <a:p>
            <a:pPr algn="r" rtl="1"/>
            <a:r>
              <a:rPr lang="ar-SA" sz="2800" b="1" dirty="0">
                <a:solidFill>
                  <a:srgbClr val="00B050"/>
                </a:solidFill>
                <a:latin typeface="Alexandria SemiBold" pitchFamily="2" charset="-78"/>
                <a:cs typeface="Alexandria SemiBold" pitchFamily="2" charset="-78"/>
              </a:rPr>
              <a:t>مثال: </a:t>
            </a:r>
            <a:r>
              <a:rPr lang="ar-SA" sz="2400" b="1" dirty="0" smtClean="0">
                <a:latin typeface="Alexandria SemiBold" pitchFamily="2" charset="-78"/>
                <a:cs typeface="Alexandria SemiBold" pitchFamily="2" charset="-78"/>
              </a:rPr>
              <a:t>سأعتذر عن محاضرة اليوم</a:t>
            </a:r>
            <a:r>
              <a:rPr lang="ar-SA" sz="3600" b="1" dirty="0" smtClean="0">
                <a:solidFill>
                  <a:srgbClr val="FF0000"/>
                </a:solidFill>
                <a:latin typeface="Alexandria SemiBold" pitchFamily="2" charset="-78"/>
                <a:cs typeface="Alexandria SemiBold" pitchFamily="2" charset="-78"/>
              </a:rPr>
              <a:t>؛</a:t>
            </a:r>
            <a:r>
              <a:rPr lang="ar-SA" sz="4800" b="1" dirty="0" smtClean="0">
                <a:solidFill>
                  <a:srgbClr val="FF0000"/>
                </a:solidFill>
                <a:latin typeface="Alexandria SemiBold" pitchFamily="2" charset="-78"/>
                <a:cs typeface="Alexandria SemiBold" pitchFamily="2" charset="-78"/>
              </a:rPr>
              <a:t> </a:t>
            </a:r>
            <a:r>
              <a:rPr lang="ar-SA" sz="2400" b="1" dirty="0" smtClean="0">
                <a:latin typeface="Alexandria SemiBold" pitchFamily="2" charset="-78"/>
                <a:cs typeface="Alexandria SemiBold" pitchFamily="2" charset="-78"/>
              </a:rPr>
              <a:t>لأنني أشعر بالإرهاق.</a:t>
            </a:r>
            <a:endParaRPr lang="en-US" sz="2400"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49392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942307" y="2014067"/>
            <a:ext cx="9775000" cy="3416320"/>
          </a:xfrm>
          <a:prstGeom prst="rect">
            <a:avLst/>
          </a:prstGeom>
          <a:noFill/>
        </p:spPr>
        <p:txBody>
          <a:bodyPr wrap="square" rtlCol="0">
            <a:spAutoFit/>
          </a:bodyPr>
          <a:lstStyle/>
          <a:p>
            <a:pPr algn="r">
              <a:lnSpc>
                <a:spcPct val="150000"/>
              </a:lnSpc>
            </a:pPr>
            <a:r>
              <a:rPr lang="ar-SA" sz="2800" dirty="0" smtClean="0">
                <a:solidFill>
                  <a:srgbClr val="C00000"/>
                </a:solidFill>
                <a:latin typeface="Alexandria SemiBold" pitchFamily="2" charset="-78"/>
                <a:cs typeface="Alexandria SemiBold" pitchFamily="2" charset="-78"/>
              </a:rPr>
              <a:t>النقطتان ( </a:t>
            </a:r>
            <a:r>
              <a:rPr lang="ar-SA" sz="3200" dirty="0" smtClean="0">
                <a:solidFill>
                  <a:srgbClr val="C00000"/>
                </a:solidFill>
                <a:latin typeface="Alexandria SemiBold" pitchFamily="2" charset="-78"/>
                <a:cs typeface="Alexandria SemiBold" pitchFamily="2" charset="-78"/>
              </a:rPr>
              <a:t>:</a:t>
            </a:r>
            <a:r>
              <a:rPr lang="ar-SA" sz="2800" dirty="0" smtClean="0">
                <a:solidFill>
                  <a:srgbClr val="C00000"/>
                </a:solidFill>
                <a:latin typeface="Alexandria SemiBold" pitchFamily="2" charset="-78"/>
                <a:cs typeface="Alexandria SemiBold" pitchFamily="2" charset="-78"/>
              </a:rPr>
              <a:t> </a:t>
            </a:r>
            <a:r>
              <a:rPr lang="ar-SA" sz="2800" dirty="0">
                <a:solidFill>
                  <a:srgbClr val="C00000"/>
                </a:solidFill>
                <a:latin typeface="Alexandria SemiBold" pitchFamily="2" charset="-78"/>
                <a:cs typeface="Alexandria SemiBold" pitchFamily="2" charset="-78"/>
              </a:rPr>
              <a:t>) </a:t>
            </a:r>
            <a:r>
              <a:rPr lang="ar-SA" sz="2800" dirty="0" smtClean="0">
                <a:latin typeface="Alexandria SemiBold" pitchFamily="2" charset="-78"/>
                <a:cs typeface="Alexandria SemiBold" pitchFamily="2" charset="-78"/>
              </a:rPr>
              <a:t>: تكتب ملاصقة للكلمة التي تسبقها ولا يترك بينهما فراغ، وتستعمل في سياق التوضيح</a:t>
            </a:r>
            <a:r>
              <a:rPr lang="ar-SA" sz="2800" dirty="0">
                <a:latin typeface="Alexandria SemiBold" pitchFamily="2" charset="-78"/>
                <a:cs typeface="Alexandria SemiBold" pitchFamily="2" charset="-78"/>
              </a:rPr>
              <a:t>.</a:t>
            </a:r>
            <a:r>
              <a:rPr lang="ar-SA" sz="2800" dirty="0" smtClean="0">
                <a:latin typeface="Alexandria SemiBold" pitchFamily="2" charset="-78"/>
                <a:cs typeface="Alexandria SemiBold" pitchFamily="2" charset="-78"/>
              </a:rPr>
              <a:t> </a:t>
            </a:r>
          </a:p>
          <a:p>
            <a:pPr marL="457200" indent="-457200" algn="r" rtl="1">
              <a:lnSpc>
                <a:spcPct val="150000"/>
              </a:lnSpc>
              <a:buFont typeface="Wingdings" panose="05000000000000000000" pitchFamily="2" charset="2"/>
              <a:buChar char="Ø"/>
            </a:pPr>
            <a:r>
              <a:rPr lang="ar-SA" sz="2800" dirty="0" smtClean="0">
                <a:latin typeface="Alexandria SemiBold" pitchFamily="2" charset="-78"/>
                <a:cs typeface="Alexandria SemiBold" pitchFamily="2" charset="-78"/>
              </a:rPr>
              <a:t>وتوضعان بين الشيء وأقسامه أو بعد الكلمات التالية:</a:t>
            </a:r>
          </a:p>
          <a:p>
            <a:pPr algn="r" rtl="1">
              <a:lnSpc>
                <a:spcPct val="150000"/>
              </a:lnSpc>
            </a:pPr>
            <a:r>
              <a:rPr lang="ar-SA" sz="2800"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التالي:          ما يلي:              الآتية: </a:t>
            </a:r>
          </a:p>
          <a:p>
            <a:pPr marL="457200" indent="-457200" algn="r" rtl="1">
              <a:lnSpc>
                <a:spcPct val="150000"/>
              </a:lnSpc>
              <a:buFont typeface="Wingdings" panose="05000000000000000000" pitchFamily="2" charset="2"/>
              <a:buChar char="Ø"/>
            </a:pPr>
            <a:r>
              <a:rPr lang="ar-SA" sz="2800" dirty="0" smtClean="0">
                <a:latin typeface="Alexandria SemiBold" pitchFamily="2" charset="-78"/>
                <a:cs typeface="Alexandria SemiBold" pitchFamily="2" charset="-78"/>
              </a:rPr>
              <a:t>بين لفظ القول والكلام المقول.</a:t>
            </a:r>
          </a:p>
        </p:txBody>
      </p:sp>
      <p:sp>
        <p:nvSpPr>
          <p:cNvPr id="17" name="Freeform 16"/>
          <p:cNvSpPr/>
          <p:nvPr/>
        </p:nvSpPr>
        <p:spPr>
          <a:xfrm>
            <a:off x="1214179" y="3497753"/>
            <a:ext cx="700591" cy="589999"/>
          </a:xfrm>
          <a:custGeom>
            <a:avLst/>
            <a:gdLst>
              <a:gd name="connsiteX0" fmla="*/ 205740 w 537210"/>
              <a:gd name="connsiteY0" fmla="*/ 457200 h 491977"/>
              <a:gd name="connsiteX1" fmla="*/ 262890 w 537210"/>
              <a:gd name="connsiteY1" fmla="*/ 491490 h 491977"/>
              <a:gd name="connsiteX2" fmla="*/ 297180 w 537210"/>
              <a:gd name="connsiteY2" fmla="*/ 480060 h 491977"/>
              <a:gd name="connsiteX3" fmla="*/ 342900 w 537210"/>
              <a:gd name="connsiteY3" fmla="*/ 468630 h 491977"/>
              <a:gd name="connsiteX4" fmla="*/ 377190 w 537210"/>
              <a:gd name="connsiteY4" fmla="*/ 457200 h 491977"/>
              <a:gd name="connsiteX5" fmla="*/ 434340 w 537210"/>
              <a:gd name="connsiteY5" fmla="*/ 445770 h 491977"/>
              <a:gd name="connsiteX6" fmla="*/ 514350 w 537210"/>
              <a:gd name="connsiteY6" fmla="*/ 354330 h 491977"/>
              <a:gd name="connsiteX7" fmla="*/ 537210 w 537210"/>
              <a:gd name="connsiteY7" fmla="*/ 285750 h 491977"/>
              <a:gd name="connsiteX8" fmla="*/ 525780 w 537210"/>
              <a:gd name="connsiteY8" fmla="*/ 160020 h 491977"/>
              <a:gd name="connsiteX9" fmla="*/ 514350 w 537210"/>
              <a:gd name="connsiteY9" fmla="*/ 125730 h 491977"/>
              <a:gd name="connsiteX10" fmla="*/ 480060 w 537210"/>
              <a:gd name="connsiteY10" fmla="*/ 102870 h 491977"/>
              <a:gd name="connsiteX11" fmla="*/ 457200 w 537210"/>
              <a:gd name="connsiteY11" fmla="*/ 68580 h 491977"/>
              <a:gd name="connsiteX12" fmla="*/ 354330 w 537210"/>
              <a:gd name="connsiteY12" fmla="*/ 22860 h 491977"/>
              <a:gd name="connsiteX13" fmla="*/ 240030 w 537210"/>
              <a:gd name="connsiteY13" fmla="*/ 0 h 491977"/>
              <a:gd name="connsiteX14" fmla="*/ 137160 w 537210"/>
              <a:gd name="connsiteY14" fmla="*/ 11430 h 491977"/>
              <a:gd name="connsiteX15" fmla="*/ 68580 w 537210"/>
              <a:gd name="connsiteY15" fmla="*/ 57150 h 491977"/>
              <a:gd name="connsiteX16" fmla="*/ 45720 w 537210"/>
              <a:gd name="connsiteY16" fmla="*/ 125730 h 491977"/>
              <a:gd name="connsiteX17" fmla="*/ 0 w 537210"/>
              <a:gd name="connsiteY17" fmla="*/ 194310 h 491977"/>
              <a:gd name="connsiteX18" fmla="*/ 22860 w 537210"/>
              <a:gd name="connsiteY18" fmla="*/ 365760 h 491977"/>
              <a:gd name="connsiteX19" fmla="*/ 45720 w 537210"/>
              <a:gd name="connsiteY19" fmla="*/ 400050 h 491977"/>
              <a:gd name="connsiteX20" fmla="*/ 80010 w 537210"/>
              <a:gd name="connsiteY20" fmla="*/ 411480 h 491977"/>
              <a:gd name="connsiteX21" fmla="*/ 102870 w 537210"/>
              <a:gd name="connsiteY21" fmla="*/ 445770 h 491977"/>
              <a:gd name="connsiteX22" fmla="*/ 148590 w 537210"/>
              <a:gd name="connsiteY22" fmla="*/ 457200 h 491977"/>
              <a:gd name="connsiteX23" fmla="*/ 182880 w 537210"/>
              <a:gd name="connsiteY23" fmla="*/ 468630 h 491977"/>
              <a:gd name="connsiteX24" fmla="*/ 205740 w 537210"/>
              <a:gd name="connsiteY24" fmla="*/ 457200 h 491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37210" h="491977">
                <a:moveTo>
                  <a:pt x="205740" y="457200"/>
                </a:moveTo>
                <a:cubicBezTo>
                  <a:pt x="219075" y="461010"/>
                  <a:pt x="241337" y="486102"/>
                  <a:pt x="262890" y="491490"/>
                </a:cubicBezTo>
                <a:cubicBezTo>
                  <a:pt x="274579" y="494412"/>
                  <a:pt x="285595" y="483370"/>
                  <a:pt x="297180" y="480060"/>
                </a:cubicBezTo>
                <a:cubicBezTo>
                  <a:pt x="312285" y="475744"/>
                  <a:pt x="327795" y="472946"/>
                  <a:pt x="342900" y="468630"/>
                </a:cubicBezTo>
                <a:cubicBezTo>
                  <a:pt x="354485" y="465320"/>
                  <a:pt x="365501" y="460122"/>
                  <a:pt x="377190" y="457200"/>
                </a:cubicBezTo>
                <a:cubicBezTo>
                  <a:pt x="396037" y="452488"/>
                  <a:pt x="415290" y="449580"/>
                  <a:pt x="434340" y="445770"/>
                </a:cubicBezTo>
                <a:cubicBezTo>
                  <a:pt x="474345" y="419100"/>
                  <a:pt x="495300" y="411480"/>
                  <a:pt x="514350" y="354330"/>
                </a:cubicBezTo>
                <a:lnTo>
                  <a:pt x="537210" y="285750"/>
                </a:lnTo>
                <a:cubicBezTo>
                  <a:pt x="533400" y="243840"/>
                  <a:pt x="531731" y="201680"/>
                  <a:pt x="525780" y="160020"/>
                </a:cubicBezTo>
                <a:cubicBezTo>
                  <a:pt x="524076" y="148093"/>
                  <a:pt x="521876" y="135138"/>
                  <a:pt x="514350" y="125730"/>
                </a:cubicBezTo>
                <a:cubicBezTo>
                  <a:pt x="505768" y="115003"/>
                  <a:pt x="491490" y="110490"/>
                  <a:pt x="480060" y="102870"/>
                </a:cubicBezTo>
                <a:cubicBezTo>
                  <a:pt x="472440" y="91440"/>
                  <a:pt x="466914" y="78294"/>
                  <a:pt x="457200" y="68580"/>
                </a:cubicBezTo>
                <a:cubicBezTo>
                  <a:pt x="430030" y="41410"/>
                  <a:pt x="388283" y="34178"/>
                  <a:pt x="354330" y="22860"/>
                </a:cubicBezTo>
                <a:cubicBezTo>
                  <a:pt x="294482" y="2911"/>
                  <a:pt x="331967" y="13134"/>
                  <a:pt x="240030" y="0"/>
                </a:cubicBezTo>
                <a:cubicBezTo>
                  <a:pt x="205740" y="3810"/>
                  <a:pt x="169891" y="520"/>
                  <a:pt x="137160" y="11430"/>
                </a:cubicBezTo>
                <a:cubicBezTo>
                  <a:pt x="111096" y="20118"/>
                  <a:pt x="68580" y="57150"/>
                  <a:pt x="68580" y="57150"/>
                </a:cubicBezTo>
                <a:cubicBezTo>
                  <a:pt x="60960" y="80010"/>
                  <a:pt x="59086" y="105680"/>
                  <a:pt x="45720" y="125730"/>
                </a:cubicBezTo>
                <a:lnTo>
                  <a:pt x="0" y="194310"/>
                </a:lnTo>
                <a:cubicBezTo>
                  <a:pt x="2554" y="224954"/>
                  <a:pt x="-484" y="319072"/>
                  <a:pt x="22860" y="365760"/>
                </a:cubicBezTo>
                <a:cubicBezTo>
                  <a:pt x="29003" y="378047"/>
                  <a:pt x="34993" y="391468"/>
                  <a:pt x="45720" y="400050"/>
                </a:cubicBezTo>
                <a:cubicBezTo>
                  <a:pt x="55128" y="407576"/>
                  <a:pt x="68580" y="407670"/>
                  <a:pt x="80010" y="411480"/>
                </a:cubicBezTo>
                <a:cubicBezTo>
                  <a:pt x="87630" y="422910"/>
                  <a:pt x="91440" y="438150"/>
                  <a:pt x="102870" y="445770"/>
                </a:cubicBezTo>
                <a:cubicBezTo>
                  <a:pt x="115941" y="454484"/>
                  <a:pt x="133485" y="452884"/>
                  <a:pt x="148590" y="457200"/>
                </a:cubicBezTo>
                <a:cubicBezTo>
                  <a:pt x="160175" y="460510"/>
                  <a:pt x="171295" y="465320"/>
                  <a:pt x="182880" y="468630"/>
                </a:cubicBezTo>
                <a:cubicBezTo>
                  <a:pt x="232296" y="482749"/>
                  <a:pt x="192405" y="453390"/>
                  <a:pt x="205740" y="457200"/>
                </a:cubicBezTo>
                <a:close/>
              </a:path>
            </a:pathLst>
          </a:custGeom>
          <a:noFill/>
          <a:ln w="28575">
            <a:solidFill>
              <a:srgbClr val="FF0000"/>
            </a:solidFill>
          </a:ln>
        </p:spPr>
        <p:style>
          <a:lnRef idx="2">
            <a:schemeClr val="accent2"/>
          </a:lnRef>
          <a:fillRef idx="1">
            <a:schemeClr val="lt1"/>
          </a:fillRef>
          <a:effectRef idx="0">
            <a:schemeClr val="accent2"/>
          </a:effectRef>
          <a:fontRef idx="minor">
            <a:schemeClr val="dk1"/>
          </a:fontRef>
        </p:style>
        <p:txBody>
          <a:bodyPr rtlCol="1" anchor="ctr"/>
          <a:lstStyle/>
          <a:p>
            <a:pPr algn="ctr"/>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4413769" y="5439980"/>
            <a:ext cx="6158956" cy="677108"/>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 </a:t>
            </a:r>
            <a:r>
              <a:rPr lang="ar-SA" sz="2000" b="1" dirty="0" smtClean="0">
                <a:solidFill>
                  <a:srgbClr val="00B050"/>
                </a:solidFill>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قال الرجل: اشتريت الجريدة.</a:t>
            </a:r>
          </a:p>
          <a:p>
            <a:pPr algn="r" rtl="1"/>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              التقديرات الجامعية هي: ممتاز، وجيد، ومقبول.</a:t>
            </a:r>
            <a:endParaRPr lang="en-US" b="1"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75659" t="9905" r="17156" b="66113"/>
          <a:stretch/>
        </p:blipFill>
        <p:spPr>
          <a:xfrm>
            <a:off x="10938725" y="2050126"/>
            <a:ext cx="628067" cy="1179228"/>
          </a:xfrm>
          <a:prstGeom prst="rect">
            <a:avLst/>
          </a:prstGeom>
        </p:spPr>
      </p:pic>
    </p:spTree>
    <p:extLst>
      <p:ext uri="{BB962C8B-B14F-4D97-AF65-F5344CB8AC3E}">
        <p14:creationId xmlns:p14="http://schemas.microsoft.com/office/powerpoint/2010/main" val="1026867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617280" y="2410934"/>
            <a:ext cx="10323772" cy="1477328"/>
          </a:xfrm>
          <a:prstGeom prst="rect">
            <a:avLst/>
          </a:prstGeom>
          <a:noFill/>
        </p:spPr>
        <p:txBody>
          <a:bodyPr wrap="square" rtlCol="0">
            <a:spAutoFit/>
          </a:bodyPr>
          <a:lstStyle/>
          <a:p>
            <a:pPr algn="r">
              <a:lnSpc>
                <a:spcPct val="150000"/>
              </a:lnSpc>
            </a:pPr>
            <a:r>
              <a:rPr lang="ar-SA" sz="2800" dirty="0" smtClean="0">
                <a:solidFill>
                  <a:srgbClr val="C00000"/>
                </a:solidFill>
                <a:latin typeface="Alexandria SemiBold" pitchFamily="2" charset="-78"/>
                <a:cs typeface="Alexandria SemiBold" pitchFamily="2" charset="-78"/>
              </a:rPr>
              <a:t>علامة التنصيص </a:t>
            </a:r>
            <a:r>
              <a:rPr lang="ar-SA" sz="2800" dirty="0">
                <a:solidFill>
                  <a:srgbClr val="C00000"/>
                </a:solidFill>
                <a:latin typeface="Alexandria SemiBold" pitchFamily="2" charset="-78"/>
                <a:cs typeface="Alexandria SemiBold" pitchFamily="2" charset="-78"/>
              </a:rPr>
              <a:t>( </a:t>
            </a:r>
            <a:r>
              <a:rPr lang="ar-SA" sz="3200" dirty="0" smtClean="0">
                <a:solidFill>
                  <a:srgbClr val="C00000"/>
                </a:solidFill>
                <a:latin typeface="Alexandria SemiBold" pitchFamily="2" charset="-78"/>
                <a:cs typeface="Alexandria SemiBold" pitchFamily="2" charset="-78"/>
              </a:rPr>
              <a:t>” </a:t>
            </a:r>
            <a:r>
              <a:rPr lang="ar-SA" sz="2800" dirty="0" smtClean="0">
                <a:solidFill>
                  <a:srgbClr val="C00000"/>
                </a:solidFill>
                <a:latin typeface="Alexandria SemiBold" pitchFamily="2" charset="-78"/>
                <a:cs typeface="Alexandria SemiBold" pitchFamily="2" charset="-78"/>
              </a:rPr>
              <a:t> “ ) </a:t>
            </a:r>
            <a:r>
              <a:rPr lang="ar-SA" sz="2800" dirty="0" smtClean="0">
                <a:latin typeface="Alexandria SemiBold" pitchFamily="2" charset="-78"/>
                <a:cs typeface="Alexandria SemiBold" pitchFamily="2" charset="-78"/>
              </a:rPr>
              <a:t>: وتوضع عند اقتباس الكاتب من كلام غيره ملتزماً بنصه بما فيه علامات الترقيم</a:t>
            </a:r>
            <a:r>
              <a:rPr lang="ar-SA" sz="2800" dirty="0">
                <a:latin typeface="Alexandria SemiBold" pitchFamily="2" charset="-78"/>
                <a:cs typeface="Alexandria SemiBold" pitchFamily="2" charset="-78"/>
              </a:rPr>
              <a:t>.</a:t>
            </a:r>
            <a:endParaRPr lang="en-US" sz="28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545708" y="3989357"/>
            <a:ext cx="10323772" cy="1404487"/>
          </a:xfrm>
          <a:prstGeom prst="rect">
            <a:avLst/>
          </a:prstGeom>
          <a:noFill/>
        </p:spPr>
        <p:txBody>
          <a:bodyPr wrap="square" rtlCol="0">
            <a:spAutoFit/>
          </a:bodyPr>
          <a:lstStyle/>
          <a:p>
            <a:pPr algn="r">
              <a:lnSpc>
                <a:spcPct val="150000"/>
              </a:lnSpc>
            </a:pPr>
            <a:r>
              <a:rPr lang="ar-SA" sz="2800" dirty="0" smtClean="0">
                <a:solidFill>
                  <a:srgbClr val="C00000"/>
                </a:solidFill>
                <a:latin typeface="Alexandria SemiBold" pitchFamily="2" charset="-78"/>
                <a:cs typeface="Alexandria SemiBold" pitchFamily="2" charset="-78"/>
              </a:rPr>
              <a:t>علامة الاستفهام </a:t>
            </a:r>
            <a:r>
              <a:rPr lang="ar-SA" sz="2800" dirty="0">
                <a:solidFill>
                  <a:srgbClr val="C00000"/>
                </a:solidFill>
                <a:latin typeface="Alexandria SemiBold" pitchFamily="2" charset="-78"/>
                <a:cs typeface="Alexandria SemiBold" pitchFamily="2" charset="-78"/>
              </a:rPr>
              <a:t>( </a:t>
            </a:r>
            <a:r>
              <a:rPr lang="ar-SA" sz="3200" dirty="0" smtClean="0">
                <a:solidFill>
                  <a:srgbClr val="C00000"/>
                </a:solidFill>
                <a:latin typeface="Alexandria SemiBold" pitchFamily="2" charset="-78"/>
                <a:cs typeface="Alexandria SemiBold" pitchFamily="2" charset="-78"/>
              </a:rPr>
              <a:t>؟ </a:t>
            </a:r>
            <a:r>
              <a:rPr lang="ar-SA" sz="2800" dirty="0" smtClean="0">
                <a:solidFill>
                  <a:srgbClr val="C00000"/>
                </a:solidFill>
                <a:latin typeface="Alexandria SemiBold" pitchFamily="2" charset="-78"/>
                <a:cs typeface="Alexandria SemiBold" pitchFamily="2" charset="-78"/>
              </a:rPr>
              <a:t>) </a:t>
            </a:r>
            <a:r>
              <a:rPr lang="ar-SA" sz="2800" dirty="0" smtClean="0">
                <a:latin typeface="Alexandria SemiBold" pitchFamily="2" charset="-78"/>
                <a:cs typeface="Alexandria SemiBold" pitchFamily="2" charset="-78"/>
              </a:rPr>
              <a:t>: وتوضع في نهاية الجملة الاستفهامية التي تبدأ بأداة استفهام مثل: ما – متى – أين -ماذا... </a:t>
            </a:r>
            <a:r>
              <a:rPr lang="ar-SA" sz="2800" dirty="0">
                <a:latin typeface="Alexandria SemiBold" pitchFamily="2" charset="-78"/>
                <a:cs typeface="Alexandria SemiBold" pitchFamily="2" charset="-78"/>
              </a:rPr>
              <a:t>إ</a:t>
            </a:r>
            <a:r>
              <a:rPr lang="ar-SA" sz="2800" dirty="0" smtClean="0">
                <a:latin typeface="Alexandria SemiBold" pitchFamily="2" charset="-78"/>
                <a:cs typeface="Alexandria SemiBold" pitchFamily="2" charset="-78"/>
              </a:rPr>
              <a:t>لخ</a:t>
            </a:r>
            <a:endParaRPr lang="en-US" sz="28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949678" y="5326492"/>
            <a:ext cx="7741436" cy="830997"/>
          </a:xfrm>
          <a:prstGeom prst="rect">
            <a:avLst/>
          </a:prstGeom>
          <a:noFill/>
        </p:spPr>
        <p:txBody>
          <a:bodyPr wrap="square" rtlCol="0">
            <a:spAutoFit/>
          </a:bodyPr>
          <a:lstStyle/>
          <a:p>
            <a:pPr algn="r" rtl="1"/>
            <a:r>
              <a:rPr lang="ar-SA" sz="2800" b="1" dirty="0">
                <a:solidFill>
                  <a:srgbClr val="00B050"/>
                </a:solidFill>
                <a:latin typeface="Alexandria SemiBold" pitchFamily="2" charset="-78"/>
                <a:cs typeface="Alexandria SemiBold" pitchFamily="2" charset="-78"/>
              </a:rPr>
              <a:t>مثال: </a:t>
            </a:r>
            <a:r>
              <a:rPr lang="ar-SA" sz="2400" b="1" dirty="0" smtClean="0">
                <a:latin typeface="Alexandria SemiBold" pitchFamily="2" charset="-78"/>
                <a:cs typeface="Alexandria SemiBold" pitchFamily="2" charset="-78"/>
              </a:rPr>
              <a:t>هل حضرت محاضرة فن الكتابة والتعبير</a:t>
            </a:r>
            <a:r>
              <a:rPr lang="ar-SA" sz="4800" b="1" dirty="0" smtClean="0">
                <a:solidFill>
                  <a:srgbClr val="FF0000"/>
                </a:solidFill>
                <a:latin typeface="Alexandria SemiBold" pitchFamily="2" charset="-78"/>
                <a:cs typeface="Alexandria SemiBold" pitchFamily="2" charset="-78"/>
              </a:rPr>
              <a:t>؟</a:t>
            </a:r>
            <a:endParaRPr lang="en-US" sz="4800" b="1" dirty="0">
              <a:solidFill>
                <a:srgbClr val="FF0000"/>
              </a:solidFill>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52346" t="30238" r="34604" b="53600"/>
          <a:stretch/>
        </p:blipFill>
        <p:spPr>
          <a:xfrm>
            <a:off x="11012624" y="2639960"/>
            <a:ext cx="636432" cy="700121"/>
          </a:xfrm>
          <a:prstGeom prst="rect">
            <a:avLst/>
          </a:prstGeom>
        </p:spPr>
      </p:pic>
      <p:pic>
        <p:nvPicPr>
          <p:cNvPr id="12" name="Picture 11"/>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59167" t="69020" r="34588" b="10998"/>
          <a:stretch/>
        </p:blipFill>
        <p:spPr>
          <a:xfrm>
            <a:off x="10941052" y="4264608"/>
            <a:ext cx="636432" cy="1061884"/>
          </a:xfrm>
          <a:prstGeom prst="rect">
            <a:avLst/>
          </a:prstGeom>
        </p:spPr>
      </p:pic>
    </p:spTree>
    <p:extLst>
      <p:ext uri="{BB962C8B-B14F-4D97-AF65-F5344CB8AC3E}">
        <p14:creationId xmlns:p14="http://schemas.microsoft.com/office/powerpoint/2010/main" val="3910740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2949"/>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617280" y="1866233"/>
            <a:ext cx="10323772" cy="3139321"/>
          </a:xfrm>
          <a:prstGeom prst="rect">
            <a:avLst/>
          </a:prstGeom>
          <a:noFill/>
        </p:spPr>
        <p:txBody>
          <a:bodyPr wrap="square" rtlCol="0">
            <a:spAutoFit/>
          </a:bodyPr>
          <a:lstStyle/>
          <a:p>
            <a:pPr algn="r">
              <a:lnSpc>
                <a:spcPct val="150000"/>
              </a:lnSpc>
            </a:pPr>
            <a:r>
              <a:rPr lang="ar-SA" sz="2800" dirty="0" smtClean="0">
                <a:solidFill>
                  <a:srgbClr val="C00000"/>
                </a:solidFill>
                <a:latin typeface="Alexandria SemiBold" pitchFamily="2" charset="-78"/>
                <a:cs typeface="Alexandria SemiBold" pitchFamily="2" charset="-78"/>
              </a:rPr>
              <a:t>علامة التعجب </a:t>
            </a:r>
            <a:r>
              <a:rPr lang="ar-SA" sz="2800" dirty="0">
                <a:solidFill>
                  <a:srgbClr val="C00000"/>
                </a:solidFill>
                <a:latin typeface="Alexandria SemiBold" pitchFamily="2" charset="-78"/>
                <a:cs typeface="Alexandria SemiBold" pitchFamily="2" charset="-78"/>
              </a:rPr>
              <a:t>( </a:t>
            </a:r>
            <a:r>
              <a:rPr lang="ar-SA" sz="3200" dirty="0" smtClean="0">
                <a:solidFill>
                  <a:srgbClr val="C00000"/>
                </a:solidFill>
                <a:latin typeface="Alexandria SemiBold" pitchFamily="2" charset="-78"/>
                <a:cs typeface="Alexandria SemiBold" pitchFamily="2" charset="-78"/>
              </a:rPr>
              <a:t>!</a:t>
            </a:r>
            <a:r>
              <a:rPr lang="ar-SA" sz="2800" dirty="0" smtClean="0">
                <a:solidFill>
                  <a:srgbClr val="C00000"/>
                </a:solidFill>
                <a:latin typeface="Alexandria SemiBold" pitchFamily="2" charset="-78"/>
                <a:cs typeface="Alexandria SemiBold" pitchFamily="2" charset="-78"/>
              </a:rPr>
              <a:t> </a:t>
            </a:r>
            <a:r>
              <a:rPr lang="ar-SA" sz="2800" dirty="0">
                <a:solidFill>
                  <a:srgbClr val="C00000"/>
                </a:solidFill>
                <a:latin typeface="Alexandria SemiBold" pitchFamily="2" charset="-78"/>
                <a:cs typeface="Alexandria SemiBold" pitchFamily="2" charset="-78"/>
              </a:rPr>
              <a:t>) </a:t>
            </a:r>
            <a:r>
              <a:rPr lang="ar-SA" sz="2800" dirty="0" smtClean="0">
                <a:latin typeface="Alexandria SemiBold" pitchFamily="2" charset="-78"/>
                <a:cs typeface="Alexandria SemiBold" pitchFamily="2" charset="-78"/>
              </a:rPr>
              <a:t>:</a:t>
            </a:r>
            <a:r>
              <a:rPr lang="ar-SA" sz="2800" dirty="0">
                <a:latin typeface="Alexandria SemiBold" pitchFamily="2" charset="-78"/>
                <a:cs typeface="Alexandria SemiBold" pitchFamily="2" charset="-78"/>
              </a:rPr>
              <a:t> تكتب ملاصقة للكلمة التي تسبقها ولا يترك بينهما فراغ، </a:t>
            </a:r>
            <a:r>
              <a:rPr lang="ar-SA" sz="2800" dirty="0" smtClean="0">
                <a:latin typeface="Alexandria SemiBold" pitchFamily="2" charset="-78"/>
                <a:cs typeface="Alexandria SemiBold" pitchFamily="2" charset="-78"/>
              </a:rPr>
              <a:t>وتوضع في عدة أماكن: </a:t>
            </a:r>
          </a:p>
          <a:p>
            <a:pPr marL="457200" indent="-457200" algn="r" rtl="1">
              <a:lnSpc>
                <a:spcPct val="150000"/>
              </a:lnSpc>
              <a:buFont typeface="Wingdings" panose="05000000000000000000" pitchFamily="2" charset="2"/>
              <a:buChar char="q"/>
            </a:pPr>
            <a:r>
              <a:rPr lang="ar-SA" sz="2400" dirty="0" smtClean="0">
                <a:latin typeface="Alexandria SemiBold" pitchFamily="2" charset="-78"/>
                <a:cs typeface="Alexandria SemiBold" pitchFamily="2" charset="-78"/>
              </a:rPr>
              <a:t>توضع في نهاية جملة التعجب.</a:t>
            </a:r>
            <a:endParaRPr lang="en-US" sz="2400" dirty="0">
              <a:latin typeface="Alexandria SemiBold" pitchFamily="2" charset="-78"/>
              <a:cs typeface="Alexandria SemiBold" pitchFamily="2" charset="-78"/>
            </a:endParaRPr>
          </a:p>
          <a:p>
            <a:pPr marL="457200" indent="-4572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توضع </a:t>
            </a:r>
            <a:r>
              <a:rPr lang="ar-SA" sz="2400" dirty="0" smtClean="0">
                <a:latin typeface="Alexandria SemiBold" pitchFamily="2" charset="-78"/>
                <a:cs typeface="Alexandria SemiBold" pitchFamily="2" charset="-78"/>
              </a:rPr>
              <a:t>في نهاية الجملة التي تحمل انفعالاً نفسيا كالفرح أو الحزن       أو التحذير. </a:t>
            </a:r>
            <a:endParaRPr lang="en-US" sz="2400" dirty="0">
              <a:latin typeface="Alexandria SemiBold" pitchFamily="2" charset="-78"/>
              <a:cs typeface="Alexandria Semi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4726745" y="4853679"/>
            <a:ext cx="4699264" cy="1323439"/>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 </a:t>
            </a:r>
            <a:r>
              <a:rPr lang="ar-SA" sz="2800" b="1" dirty="0" smtClean="0">
                <a:latin typeface="Alexandria SemiBold" pitchFamily="2" charset="-78"/>
                <a:cs typeface="Alexandria SemiBold" pitchFamily="2" charset="-78"/>
              </a:rPr>
              <a:t>ما أروع هذا المنظر</a:t>
            </a:r>
            <a:r>
              <a:rPr lang="ar-SA" sz="4000" b="1" dirty="0" smtClean="0">
                <a:solidFill>
                  <a:srgbClr val="C00000"/>
                </a:solidFill>
                <a:latin typeface="Alexandria SemiBold" pitchFamily="2" charset="-78"/>
                <a:cs typeface="Alexandria SemiBold" pitchFamily="2" charset="-78"/>
              </a:rPr>
              <a:t>!</a:t>
            </a:r>
            <a:endParaRPr lang="ar-SA" sz="2800" b="1" dirty="0" smtClean="0">
              <a:solidFill>
                <a:srgbClr val="C00000"/>
              </a:solidFill>
              <a:latin typeface="Alexandria SemiBold" pitchFamily="2" charset="-78"/>
              <a:cs typeface="Alexandria SemiBold" pitchFamily="2" charset="-78"/>
            </a:endParaRPr>
          </a:p>
          <a:p>
            <a:pPr algn="r" rtl="1"/>
            <a:r>
              <a:rPr lang="ar-SA" sz="2400" b="1" dirty="0" smtClean="0">
                <a:latin typeface="Alexandria SemiBold" pitchFamily="2" charset="-78"/>
                <a:cs typeface="Alexandria SemiBold" pitchFamily="2" charset="-78"/>
              </a:rPr>
              <a:t>            </a:t>
            </a:r>
            <a:r>
              <a:rPr lang="ar-SA" sz="2800" b="1" dirty="0" smtClean="0">
                <a:latin typeface="Alexandria SemiBold" pitchFamily="2" charset="-78"/>
                <a:cs typeface="Alexandria SemiBold" pitchFamily="2" charset="-78"/>
              </a:rPr>
              <a:t>إياك والإهمال</a:t>
            </a:r>
            <a:r>
              <a:rPr lang="ar-SA" sz="4000" b="1" dirty="0" smtClean="0">
                <a:latin typeface="Alexandria SemiBold" pitchFamily="2" charset="-78"/>
                <a:cs typeface="Alexandria SemiBold" pitchFamily="2" charset="-78"/>
              </a:rPr>
              <a:t>!</a:t>
            </a:r>
            <a:endParaRPr lang="en-US" sz="4000" b="1" dirty="0">
              <a:latin typeface="Alexandria SemiBold" pitchFamily="2" charset="-78"/>
              <a:cs typeface="Alexandria SemiBold" pitchFamily="2" charset="-78"/>
            </a:endParaRPr>
          </a:p>
        </p:txBody>
      </p:sp>
      <p:pic>
        <p:nvPicPr>
          <p:cNvPr id="18" name="Picture 17"/>
          <p:cNvPicPr>
            <a:picLocks noChangeAspect="1"/>
          </p:cNvPicPr>
          <p:nvPr/>
        </p:nvPicPr>
        <p:blipFill rotWithShape="1">
          <a:blip r:embed="rId3" cstate="hqprint">
            <a:extLst>
              <a:ext uri="{28A0092B-C50C-407E-A947-70E740481C1C}">
                <a14:useLocalDpi xmlns:a14="http://schemas.microsoft.com/office/drawing/2010/main" val="0"/>
              </a:ext>
            </a:extLst>
          </a:blip>
          <a:srcRect l="75201" t="9894" r="2950" b="6715"/>
          <a:stretch/>
        </p:blipFill>
        <p:spPr>
          <a:xfrm>
            <a:off x="11131260" y="1979276"/>
            <a:ext cx="677674" cy="1516959"/>
          </a:xfrm>
          <a:prstGeom prst="rect">
            <a:avLst/>
          </a:prstGeom>
        </p:spPr>
      </p:pic>
    </p:spTree>
    <p:extLst>
      <p:ext uri="{BB962C8B-B14F-4D97-AF65-F5344CB8AC3E}">
        <p14:creationId xmlns:p14="http://schemas.microsoft.com/office/powerpoint/2010/main" val="3340650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794260" y="2208316"/>
            <a:ext cx="10323772" cy="1312154"/>
          </a:xfrm>
          <a:prstGeom prst="rect">
            <a:avLst/>
          </a:prstGeom>
          <a:noFill/>
        </p:spPr>
        <p:txBody>
          <a:bodyPr wrap="square" rtlCol="0">
            <a:spAutoFit/>
          </a:bodyPr>
          <a:lstStyle/>
          <a:p>
            <a:pPr algn="r">
              <a:lnSpc>
                <a:spcPct val="150000"/>
              </a:lnSpc>
            </a:pPr>
            <a:r>
              <a:rPr lang="ar-SA" sz="2800" dirty="0" smtClean="0">
                <a:solidFill>
                  <a:srgbClr val="C00000"/>
                </a:solidFill>
                <a:latin typeface="Alexandria SemiBold" pitchFamily="2" charset="-78"/>
                <a:cs typeface="Alexandria SemiBold" pitchFamily="2" charset="-78"/>
              </a:rPr>
              <a:t>علامة الحذف والاختصار ( ... ) : </a:t>
            </a:r>
            <a:r>
              <a:rPr lang="ar-SA" sz="2800" dirty="0" smtClean="0">
                <a:latin typeface="Alexandria SemiBold" pitchFamily="2" charset="-78"/>
                <a:cs typeface="Alexandria SemiBold" pitchFamily="2" charset="-78"/>
              </a:rPr>
              <a:t>تستخدم علامة الحذف ثلاث نقاط لا أكثر ولا أقل للدلالة على الاختصار والإيجاز.</a:t>
            </a:r>
            <a:endParaRPr lang="en-US" sz="2800" dirty="0">
              <a:latin typeface="Alexandria SemiBold" pitchFamily="2" charset="-78"/>
              <a:cs typeface="Alexandria Semi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6802197" y="4244231"/>
            <a:ext cx="2213694" cy="984885"/>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a:t>
            </a:r>
            <a:r>
              <a:rPr lang="ar-SA" sz="2000" b="1" dirty="0" smtClean="0">
                <a:solidFill>
                  <a:srgbClr val="00B050"/>
                </a:solidFill>
                <a:latin typeface="Alexandria SemiBold" pitchFamily="2" charset="-78"/>
                <a:cs typeface="Alexandria SemiBold" pitchFamily="2" charset="-78"/>
              </a:rPr>
              <a:t>:</a:t>
            </a:r>
          </a:p>
          <a:p>
            <a:pPr algn="r" rtl="1"/>
            <a:endParaRPr lang="ar-SA" sz="2000" b="1" dirty="0">
              <a:solidFill>
                <a:srgbClr val="00B050"/>
              </a:solidFill>
              <a:latin typeface="Alexandria SemiBold" pitchFamily="2" charset="-78"/>
              <a:cs typeface="Alexandria SemiBold" pitchFamily="2" charset="-78"/>
            </a:endParaRPr>
          </a:p>
          <a:p>
            <a:pPr algn="r" rtl="1"/>
            <a:endParaRPr lang="en-US" b="1" dirty="0">
              <a:latin typeface="Alexandria SemiBold" pitchFamily="2" charset="-78"/>
              <a:cs typeface="Alexandria SemiBold" pitchFamily="2" charset="-78"/>
            </a:endParaRPr>
          </a:p>
        </p:txBody>
      </p:sp>
      <p:pic>
        <p:nvPicPr>
          <p:cNvPr id="2" name="Picture 1"/>
          <p:cNvPicPr>
            <a:picLocks noChangeAspect="1"/>
          </p:cNvPicPr>
          <p:nvPr/>
        </p:nvPicPr>
        <p:blipFill>
          <a:blip r:embed="rId3"/>
          <a:stretch>
            <a:fillRect/>
          </a:stretch>
        </p:blipFill>
        <p:spPr>
          <a:xfrm>
            <a:off x="2513151" y="3573668"/>
            <a:ext cx="5273998" cy="2326012"/>
          </a:xfrm>
          <a:prstGeom prst="rect">
            <a:avLst/>
          </a:prstGeom>
        </p:spPr>
      </p:pic>
    </p:spTree>
    <p:extLst>
      <p:ext uri="{BB962C8B-B14F-4D97-AF65-F5344CB8AC3E}">
        <p14:creationId xmlns:p14="http://schemas.microsoft.com/office/powerpoint/2010/main" val="3986164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1" y="1693453"/>
            <a:ext cx="2873818"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457200" y="2344590"/>
            <a:ext cx="3033899" cy="3369512"/>
          </a:xfrm>
          <a:prstGeom prst="rect">
            <a:avLst/>
          </a:prstGeom>
          <a:noFill/>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مقال منشور في جريدة الشرق الأوسط: أخطأ الكاتب في استخدام أداة الاستفهام مرتين في عنوان المقال وأيضاً في المقدمة .  والعلامة الصحيحة هي علامة التعجب!</a:t>
            </a:r>
            <a:r>
              <a:rPr lang="ar-SA" dirty="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pic>
        <p:nvPicPr>
          <p:cNvPr id="11" name="Picture 10"/>
          <p:cNvPicPr>
            <a:picLocks noChangeAspect="1"/>
          </p:cNvPicPr>
          <p:nvPr/>
        </p:nvPicPr>
        <p:blipFill>
          <a:blip r:embed="rId3"/>
          <a:stretch>
            <a:fillRect/>
          </a:stretch>
        </p:blipFill>
        <p:spPr>
          <a:xfrm>
            <a:off x="3657484" y="1563329"/>
            <a:ext cx="8326507" cy="4744051"/>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784869" y="844665"/>
            <a:ext cx="5728936" cy="523220"/>
          </a:xfrm>
          <a:prstGeom prst="rect">
            <a:avLst/>
          </a:prstGeom>
          <a:noFill/>
        </p:spPr>
        <p:txBody>
          <a:bodyPr wrap="square" rtlCol="0">
            <a:spAutoFit/>
          </a:bodyPr>
          <a:lstStyle/>
          <a:p>
            <a:r>
              <a:rPr lang="ar-SA" sz="2800" b="1" dirty="0" smtClean="0">
                <a:solidFill>
                  <a:srgbClr val="C00000"/>
                </a:solidFill>
                <a:latin typeface="Alexandria SemiBold" pitchFamily="2" charset="-78"/>
                <a:cs typeface="Alexandria SemiBold" pitchFamily="2" charset="-78"/>
              </a:rPr>
              <a:t>نماذج لبعض الأخطاء في الكتابة </a:t>
            </a:r>
            <a:endParaRPr lang="en-US" sz="2800" b="1" dirty="0">
              <a:solidFill>
                <a:srgbClr val="C00000"/>
              </a:solidFill>
              <a:latin typeface="Alexandria SemiBold" pitchFamily="2" charset="-78"/>
              <a:cs typeface="Alexandria SemiBold" pitchFamily="2" charset="-78"/>
            </a:endParaRPr>
          </a:p>
        </p:txBody>
      </p:sp>
      <mc:AlternateContent xmlns:mc="http://schemas.openxmlformats.org/markup-compatibility/2006">
        <mc:Choice xmlns:p14="http://schemas.microsoft.com/office/powerpoint/2010/main" Requires="p14">
          <p:contentPart p14:bwMode="auto" r:id="rId4">
            <p14:nvContentPartPr>
              <p14:cNvPr id="2" name="Ink 1"/>
              <p14:cNvContentPartPr/>
              <p14:nvPr/>
            </p14:nvContentPartPr>
            <p14:xfrm>
              <a:off x="4521600" y="2742840"/>
              <a:ext cx="4059360" cy="3581280"/>
            </p14:xfrm>
          </p:contentPart>
        </mc:Choice>
        <mc:Fallback>
          <p:pic>
            <p:nvPicPr>
              <p:cNvPr id="2" name="Ink 1"/>
              <p:cNvPicPr/>
              <p:nvPr/>
            </p:nvPicPr>
            <p:blipFill>
              <a:blip r:embed="rId5"/>
              <a:stretch>
                <a:fillRect/>
              </a:stretch>
            </p:blipFill>
            <p:spPr>
              <a:xfrm>
                <a:off x="4512240" y="2733480"/>
                <a:ext cx="4078080" cy="3600000"/>
              </a:xfrm>
              <a:prstGeom prst="rect">
                <a:avLst/>
              </a:prstGeom>
            </p:spPr>
          </p:pic>
        </mc:Fallback>
      </mc:AlternateContent>
    </p:spTree>
    <p:extLst>
      <p:ext uri="{BB962C8B-B14F-4D97-AF65-F5344CB8AC3E}">
        <p14:creationId xmlns:p14="http://schemas.microsoft.com/office/powerpoint/2010/main" val="811494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1" y="1693453"/>
            <a:ext cx="2873818"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885215" y="2723464"/>
            <a:ext cx="2337950" cy="3000821"/>
          </a:xfrm>
          <a:prstGeom prst="rect">
            <a:avLst/>
          </a:prstGeom>
          <a:noFill/>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موقع جريدة اليوم:</a:t>
            </a:r>
          </a:p>
          <a:p>
            <a:pPr algn="ctr" rtl="1">
              <a:lnSpc>
                <a:spcPct val="150000"/>
              </a:lnSpc>
            </a:pPr>
            <a:r>
              <a:rPr lang="ar-SA" dirty="0" smtClean="0">
                <a:latin typeface="Alexandria SemiBold" pitchFamily="2" charset="-78"/>
                <a:cs typeface="Alexandria SemiBold" pitchFamily="2" charset="-78"/>
              </a:rPr>
              <a:t>يتضح وجود خطأ لغوي تمثل في كتابة" الى أدانت" وهذا خطأ جسيم والكتابة الصحيحة إلى إدانة.</a:t>
            </a:r>
            <a:endParaRPr lang="en-US"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784869" y="844665"/>
            <a:ext cx="5728936" cy="523220"/>
          </a:xfrm>
          <a:prstGeom prst="rect">
            <a:avLst/>
          </a:prstGeom>
          <a:noFill/>
        </p:spPr>
        <p:txBody>
          <a:bodyPr wrap="square" rtlCol="0">
            <a:spAutoFit/>
          </a:bodyPr>
          <a:lstStyle/>
          <a:p>
            <a:r>
              <a:rPr lang="ar-SA" sz="2800" b="1" dirty="0" smtClean="0">
                <a:solidFill>
                  <a:srgbClr val="C00000"/>
                </a:solidFill>
                <a:latin typeface="Alexandria SemiBold" pitchFamily="2" charset="-78"/>
                <a:cs typeface="Alexandria SemiBold" pitchFamily="2" charset="-78"/>
              </a:rPr>
              <a:t>نماذج لبعض الأخطاء في الكتابة </a:t>
            </a:r>
            <a:endParaRPr lang="en-US" sz="2800" b="1" dirty="0">
              <a:solidFill>
                <a:srgbClr val="C00000"/>
              </a:solidFill>
              <a:latin typeface="Alexandria SemiBold" pitchFamily="2" charset="-78"/>
              <a:cs typeface="Alexandria SemiBold" pitchFamily="2" charset="-78"/>
            </a:endParaRPr>
          </a:p>
        </p:txBody>
      </p:sp>
      <p:pic>
        <p:nvPicPr>
          <p:cNvPr id="2" name="Picture 1"/>
          <p:cNvPicPr>
            <a:picLocks noChangeAspect="1"/>
          </p:cNvPicPr>
          <p:nvPr/>
        </p:nvPicPr>
        <p:blipFill>
          <a:blip r:embed="rId3"/>
          <a:stretch>
            <a:fillRect/>
          </a:stretch>
        </p:blipFill>
        <p:spPr>
          <a:xfrm>
            <a:off x="4291781" y="1693453"/>
            <a:ext cx="4972844" cy="4940703"/>
          </a:xfrm>
          <a:prstGeom prst="rect">
            <a:avLst/>
          </a:prstGeom>
        </p:spPr>
      </p:pic>
    </p:spTree>
    <p:extLst>
      <p:ext uri="{BB962C8B-B14F-4D97-AF65-F5344CB8AC3E}">
        <p14:creationId xmlns:p14="http://schemas.microsoft.com/office/powerpoint/2010/main" val="983923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1" y="1693453"/>
            <a:ext cx="2873818"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885215" y="2723464"/>
            <a:ext cx="2337950" cy="2169825"/>
          </a:xfrm>
          <a:prstGeom prst="rect">
            <a:avLst/>
          </a:prstGeom>
          <a:noFill/>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موقع الوطن :</a:t>
            </a:r>
          </a:p>
          <a:p>
            <a:pPr algn="ctr" rtl="1">
              <a:lnSpc>
                <a:spcPct val="150000"/>
              </a:lnSpc>
            </a:pPr>
            <a:r>
              <a:rPr lang="ar-SA" dirty="0" smtClean="0">
                <a:latin typeface="Alexandria SemiBold" pitchFamily="2" charset="-78"/>
                <a:cs typeface="Alexandria SemiBold" pitchFamily="2" charset="-78"/>
              </a:rPr>
              <a:t>يتضح عدم وجود جمل أو فقرة في المتن؛ مما يُربك القاريء. </a:t>
            </a:r>
            <a:endParaRPr lang="en-US"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784869" y="844665"/>
            <a:ext cx="5728936" cy="523220"/>
          </a:xfrm>
          <a:prstGeom prst="rect">
            <a:avLst/>
          </a:prstGeom>
          <a:noFill/>
        </p:spPr>
        <p:txBody>
          <a:bodyPr wrap="square" rtlCol="0">
            <a:spAutoFit/>
          </a:bodyPr>
          <a:lstStyle/>
          <a:p>
            <a:r>
              <a:rPr lang="ar-SA" sz="2800" b="1" dirty="0" smtClean="0">
                <a:solidFill>
                  <a:srgbClr val="C00000"/>
                </a:solidFill>
                <a:latin typeface="Alexandria SemiBold" pitchFamily="2" charset="-78"/>
                <a:cs typeface="Alexandria SemiBold" pitchFamily="2" charset="-78"/>
              </a:rPr>
              <a:t>نماذج لبعض الأخطاء في الكتابة </a:t>
            </a:r>
            <a:endParaRPr lang="en-US" sz="2800" b="1"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3"/>
          <a:stretch>
            <a:fillRect/>
          </a:stretch>
        </p:blipFill>
        <p:spPr>
          <a:xfrm>
            <a:off x="4167428" y="1693453"/>
            <a:ext cx="3857143" cy="4722095"/>
          </a:xfrm>
          <a:prstGeom prst="rect">
            <a:avLst/>
          </a:prstGeom>
        </p:spPr>
      </p:pic>
    </p:spTree>
    <p:extLst>
      <p:ext uri="{BB962C8B-B14F-4D97-AF65-F5344CB8AC3E}">
        <p14:creationId xmlns:p14="http://schemas.microsoft.com/office/powerpoint/2010/main" val="420898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661824" y="1246019"/>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solidFill>
                  <a:srgbClr val="C00000"/>
                </a:solidFill>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918804" y="2205003"/>
            <a:ext cx="10134003" cy="3990836"/>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الكتابة والتعبير هي فن رفيع المستوى،  فلا تكفي فيه وفرة الاطلاع وسعة الثقافة والمعرفة، فالموهبة الخاصة لدى الكاتب هي التي تجعله قادراً على الكتابة الإبداعية بأسلوب مميز عن غيره من الكُتاب ، حتى أن القاريء يتعرف على هوية الكاتب من خلال أسلوب كتاباته حتى لو لم يكن نشر عمل مقترناً باسمه. </a:t>
            </a:r>
          </a:p>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SA" sz="2000" b="1" dirty="0" smtClean="0">
                <a:latin typeface="Alexandria SemiBold" pitchFamily="2" charset="-78"/>
                <a:ea typeface="Calibri" panose="020F0502020204030204" pitchFamily="34" charset="0"/>
                <a:cs typeface="Alexandria SemiBold" pitchFamily="2" charset="-78"/>
              </a:rPr>
              <a:t>  تُعد الكتابة والتعبير  فن اتصالي محكوم بقواعد اللغة وأصولها وليست فناَ عفوياً . فالكاتب يُفكر في الموضوع  بكل معانيه وألفاظه التي تساعده على التعبير عن أفكاره ومشاعره بوضوح ودقة.</a:t>
            </a: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5243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844" y="2090821"/>
            <a:ext cx="10228956" cy="4247317"/>
          </a:xfrm>
          <a:prstGeom prst="rect">
            <a:avLst/>
          </a:prstGeom>
          <a:noFill/>
        </p:spPr>
        <p:txBody>
          <a:bodyPr wrap="square" rtlCol="0">
            <a:spAutoFit/>
          </a:bodyPr>
          <a:lstStyle/>
          <a:p>
            <a:pPr algn="r">
              <a:lnSpc>
                <a:spcPct val="150000"/>
              </a:lnSpc>
            </a:pPr>
            <a:r>
              <a:rPr lang="ar-SA" sz="2000" dirty="0" smtClean="0">
                <a:latin typeface="Alexandria SemiBold" pitchFamily="2" charset="-78"/>
                <a:cs typeface="Alexandria SemiBold" pitchFamily="2" charset="-78"/>
              </a:rPr>
              <a:t>كما ذكر </a:t>
            </a:r>
            <a:r>
              <a:rPr lang="ar-EG" sz="2000" dirty="0" smtClean="0">
                <a:latin typeface="Alexandria SemiBold" pitchFamily="2" charset="-78"/>
                <a:cs typeface="Alexandria SemiBold" pitchFamily="2" charset="-78"/>
              </a:rPr>
              <a:t>الكاتب </a:t>
            </a:r>
            <a:r>
              <a:rPr lang="ar-EG" sz="2000" dirty="0">
                <a:latin typeface="Alexandria SemiBold" pitchFamily="2" charset="-78"/>
                <a:cs typeface="Alexandria SemiBold" pitchFamily="2" charset="-78"/>
              </a:rPr>
              <a:t>” أدوين واكين" </a:t>
            </a: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أن </a:t>
            </a:r>
            <a:r>
              <a:rPr lang="ar-EG" sz="2000" dirty="0" smtClean="0">
                <a:latin typeface="Alexandria SemiBold" pitchFamily="2" charset="-78"/>
                <a:cs typeface="Alexandria SemiBold" pitchFamily="2" charset="-78"/>
              </a:rPr>
              <a:t>الاتصال </a:t>
            </a:r>
            <a:r>
              <a:rPr lang="ar-EG" sz="2000" dirty="0">
                <a:latin typeface="Alexandria SemiBold" pitchFamily="2" charset="-78"/>
                <a:cs typeface="Alexandria SemiBold" pitchFamily="2" charset="-78"/>
              </a:rPr>
              <a:t>المكتوب يختلف عن الاتصال الشفوى </a:t>
            </a:r>
            <a:r>
              <a:rPr lang="ar-EG" sz="2000" dirty="0" smtClean="0">
                <a:latin typeface="Alexandria SemiBold" pitchFamily="2" charset="-78"/>
                <a:cs typeface="Alexandria SemiBold" pitchFamily="2" charset="-78"/>
              </a:rPr>
              <a:t>اختلافا</a:t>
            </a:r>
            <a:r>
              <a:rPr lang="ar-SA" sz="2000" dirty="0" smtClean="0">
                <a:latin typeface="Alexandria SemiBold" pitchFamily="2" charset="-78"/>
                <a:cs typeface="Alexandria SemiBold" pitchFamily="2" charset="-78"/>
              </a:rPr>
              <a:t>ً</a:t>
            </a:r>
            <a:r>
              <a:rPr lang="ar-EG" sz="2000" dirty="0" smtClean="0">
                <a:latin typeface="Alexandria SemiBold" pitchFamily="2" charset="-78"/>
                <a:cs typeface="Alexandria SemiBold" pitchFamily="2" charset="-78"/>
              </a:rPr>
              <a:t> كبيرا</a:t>
            </a:r>
            <a:r>
              <a:rPr lang="ar-SA" sz="2000" dirty="0" smtClean="0">
                <a:latin typeface="Alexandria SemiBold" pitchFamily="2" charset="-78"/>
                <a:cs typeface="Alexandria SemiBold" pitchFamily="2" charset="-78"/>
              </a:rPr>
              <a:t>ً</a:t>
            </a:r>
            <a:r>
              <a:rPr lang="ar-EG" sz="2000" dirty="0" smtClean="0">
                <a:latin typeface="Alexandria SemiBold" pitchFamily="2" charset="-78"/>
                <a:cs typeface="Alexandria SemiBold" pitchFamily="2" charset="-78"/>
              </a:rPr>
              <a:t> </a:t>
            </a:r>
            <a:r>
              <a:rPr lang="ar-EG" sz="2000" dirty="0">
                <a:latin typeface="Alexandria SemiBold" pitchFamily="2" charset="-78"/>
                <a:cs typeface="Alexandria SemiBold" pitchFamily="2" charset="-78"/>
              </a:rPr>
              <a:t>، </a:t>
            </a:r>
            <a:r>
              <a:rPr lang="ar-EG" sz="2000" dirty="0" smtClean="0">
                <a:latin typeface="Alexandria SemiBold" pitchFamily="2" charset="-78"/>
                <a:cs typeface="Alexandria SemiBold" pitchFamily="2" charset="-78"/>
              </a:rPr>
              <a:t>ل</a:t>
            </a:r>
            <a:r>
              <a:rPr lang="ar-SA" sz="2000" dirty="0" smtClean="0">
                <a:latin typeface="Alexandria SemiBold" pitchFamily="2" charset="-78"/>
                <a:cs typeface="Alexandria SemiBold" pitchFamily="2" charset="-78"/>
              </a:rPr>
              <a:t>أ</a:t>
            </a:r>
            <a:r>
              <a:rPr lang="ar-EG" sz="2000" dirty="0" smtClean="0">
                <a:latin typeface="Alexandria SemiBold" pitchFamily="2" charset="-78"/>
                <a:cs typeface="Alexandria SemiBold" pitchFamily="2" charset="-78"/>
              </a:rPr>
              <a:t>ن </a:t>
            </a:r>
            <a:r>
              <a:rPr lang="ar-EG" sz="2000" dirty="0">
                <a:latin typeface="Alexandria SemiBold" pitchFamily="2" charset="-78"/>
                <a:cs typeface="Alexandria SemiBold" pitchFamily="2" charset="-78"/>
              </a:rPr>
              <a:t>الكتابة تجرى وفقاً لأساليب منتظمة حسنة الترتيب ، فهناك الفعل والفاعل ومفعول به ، وهناك جملة ، ثم فقرة ؛ أى أن الأمر يسير بترتيب منطقى ، نظامى ، متسق تماماً . يتحرك كما يتحرك القطار على قضبان لا يحيد عنها . </a:t>
            </a:r>
            <a:endParaRPr lang="en-US" sz="2000" dirty="0" smtClean="0">
              <a:latin typeface="Alexandria SemiBold" pitchFamily="2" charset="-78"/>
              <a:cs typeface="Alexandria SemiBold" pitchFamily="2" charset="-78"/>
            </a:endParaRPr>
          </a:p>
          <a:p>
            <a:pPr algn="r">
              <a:lnSpc>
                <a:spcPct val="150000"/>
              </a:lnSpc>
            </a:pPr>
            <a:r>
              <a:rPr lang="ar-SA" sz="2000" b="1" dirty="0">
                <a:latin typeface="Alexandria SemiBold" pitchFamily="2" charset="-78"/>
                <a:ea typeface="Calibri" panose="020F0502020204030204" pitchFamily="34" charset="0"/>
                <a:cs typeface="Alexandria SemiBold" pitchFamily="2" charset="-78"/>
              </a:rPr>
              <a:t>فالكتابة هي أساس أي عمل إعلامي رقمي ولا يمكن الاستغناء عنها .  ف</a:t>
            </a:r>
            <a:r>
              <a:rPr lang="ar-EG" sz="2000" b="1" dirty="0">
                <a:latin typeface="Alexandria SemiBold" pitchFamily="2" charset="-78"/>
                <a:ea typeface="Calibri" panose="020F0502020204030204" pitchFamily="34" charset="0"/>
                <a:cs typeface="Alexandria SemiBold" pitchFamily="2" charset="-78"/>
              </a:rPr>
              <a:t>نش</a:t>
            </a:r>
            <a:r>
              <a:rPr lang="ar-SA" sz="2000" b="1" dirty="0">
                <a:latin typeface="Alexandria SemiBold" pitchFamily="2" charset="-78"/>
                <a:ea typeface="Calibri" panose="020F0502020204030204" pitchFamily="34" charset="0"/>
                <a:cs typeface="Alexandria SemiBold" pitchFamily="2" charset="-78"/>
              </a:rPr>
              <a:t>ر أي محتوي في المواقع والمنصات الإعلامية سواء كان المحتوي صوتياً أو مرئياً (فيديو رقمي) أو</a:t>
            </a:r>
            <a:r>
              <a:rPr lang="ar-EG" sz="2000" b="1" dirty="0">
                <a:latin typeface="Alexandria SemiBold" pitchFamily="2" charset="-78"/>
                <a:ea typeface="Calibri" panose="020F0502020204030204" pitchFamily="34" charset="0"/>
                <a:cs typeface="Alexandria SemiBold" pitchFamily="2" charset="-78"/>
              </a:rPr>
              <a:t> صورة</a:t>
            </a:r>
            <a:r>
              <a:rPr lang="ar-SA" sz="2000" b="1" dirty="0">
                <a:latin typeface="Alexandria SemiBold" pitchFamily="2" charset="-78"/>
                <a:ea typeface="Calibri" panose="020F0502020204030204" pitchFamily="34" charset="0"/>
                <a:cs typeface="Alexandria SemiBold" pitchFamily="2" charset="-78"/>
              </a:rPr>
              <a:t> </a:t>
            </a:r>
            <a:r>
              <a:rPr lang="ar-EG" sz="2000" b="1" dirty="0">
                <a:latin typeface="Alexandria SemiBold" pitchFamily="2" charset="-78"/>
                <a:ea typeface="Calibri" panose="020F0502020204030204" pitchFamily="34" charset="0"/>
                <a:cs typeface="Alexandria SemiBold" pitchFamily="2" charset="-78"/>
              </a:rPr>
              <a:t>دون كلام يشرح ويوضح مضمونها مهما بلغت درجة وضوح</a:t>
            </a:r>
            <a:r>
              <a:rPr lang="ar-SA" sz="2000" b="1" dirty="0">
                <a:latin typeface="Alexandria SemiBold" pitchFamily="2" charset="-78"/>
                <a:ea typeface="Calibri" panose="020F0502020204030204" pitchFamily="34" charset="0"/>
                <a:cs typeface="Alexandria SemiBold" pitchFamily="2" charset="-78"/>
              </a:rPr>
              <a:t>ه </a:t>
            </a:r>
            <a:r>
              <a:rPr lang="ar-EG" sz="2000" b="1" dirty="0">
                <a:latin typeface="Alexandria SemiBold" pitchFamily="2" charset="-78"/>
                <a:ea typeface="Calibri" panose="020F0502020204030204" pitchFamily="34" charset="0"/>
                <a:cs typeface="Alexandria SemiBold" pitchFamily="2" charset="-78"/>
              </a:rPr>
              <a:t>بات أمرا</a:t>
            </a:r>
            <a:r>
              <a:rPr lang="ar-SA" sz="2000" b="1" dirty="0">
                <a:latin typeface="Alexandria SemiBold" pitchFamily="2" charset="-78"/>
                <a:ea typeface="Calibri" panose="020F0502020204030204" pitchFamily="34" charset="0"/>
                <a:cs typeface="Alexandria SemiBold" pitchFamily="2" charset="-78"/>
              </a:rPr>
              <a:t>ً</a:t>
            </a:r>
            <a:r>
              <a:rPr lang="ar-EG" sz="2000" b="1" dirty="0">
                <a:latin typeface="Alexandria SemiBold" pitchFamily="2" charset="-78"/>
                <a:ea typeface="Calibri" panose="020F0502020204030204" pitchFamily="34" charset="0"/>
                <a:cs typeface="Alexandria SemiBold" pitchFamily="2" charset="-78"/>
              </a:rPr>
              <a:t> مرفوضا</a:t>
            </a:r>
            <a:r>
              <a:rPr lang="ar-SA" sz="2000" b="1" dirty="0">
                <a:latin typeface="Alexandria SemiBold" pitchFamily="2" charset="-78"/>
                <a:ea typeface="Calibri" panose="020F0502020204030204" pitchFamily="34" charset="0"/>
                <a:cs typeface="Alexandria SemiBold" pitchFamily="2" charset="-78"/>
              </a:rPr>
              <a:t>ً</a:t>
            </a:r>
            <a:r>
              <a:rPr lang="ar-EG" sz="2000" b="1" dirty="0">
                <a:latin typeface="Alexandria SemiBold" pitchFamily="2" charset="-78"/>
                <a:ea typeface="Calibri" panose="020F0502020204030204" pitchFamily="34" charset="0"/>
                <a:cs typeface="Alexandria SemiBold" pitchFamily="2" charset="-78"/>
              </a:rPr>
              <a:t> علميا</a:t>
            </a:r>
            <a:r>
              <a:rPr lang="ar-SA" sz="2000" b="1" dirty="0">
                <a:latin typeface="Alexandria SemiBold" pitchFamily="2" charset="-78"/>
                <a:ea typeface="Calibri" panose="020F0502020204030204" pitchFamily="34" charset="0"/>
                <a:cs typeface="Alexandria SemiBold" pitchFamily="2" charset="-78"/>
              </a:rPr>
              <a:t>ً</a:t>
            </a:r>
            <a:r>
              <a:rPr lang="ar-EG" sz="2000" b="1" dirty="0">
                <a:latin typeface="Alexandria SemiBold" pitchFamily="2" charset="-78"/>
                <a:ea typeface="Calibri" panose="020F0502020204030204" pitchFamily="34" charset="0"/>
                <a:cs typeface="Alexandria SemiBold" pitchFamily="2" charset="-78"/>
              </a:rPr>
              <a:t> من قِبل الباحثين والمهتمين بفنون الصحافة</a:t>
            </a:r>
            <a:r>
              <a:rPr lang="ar-SA" sz="2000" b="1" dirty="0">
                <a:latin typeface="Alexandria SemiBold" pitchFamily="2" charset="-78"/>
                <a:ea typeface="Calibri" panose="020F0502020204030204" pitchFamily="34" charset="0"/>
                <a:cs typeface="Alexandria SemiBold" pitchFamily="2" charset="-78"/>
              </a:rPr>
              <a:t> والإعلام الرقمي. </a:t>
            </a:r>
          </a:p>
          <a:p>
            <a:pPr algn="r">
              <a:lnSpc>
                <a:spcPct val="150000"/>
              </a:lnSpc>
            </a:pPr>
            <a:endParaRPr lang="ar-SA"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11287080" y="80280"/>
              <a:ext cx="360" cy="360"/>
            </p14:xfrm>
          </p:contentPart>
        </mc:Choice>
        <mc:Fallback>
          <p:pic>
            <p:nvPicPr>
              <p:cNvPr id="2" name="Ink 1"/>
              <p:cNvPicPr/>
              <p:nvPr/>
            </p:nvPicPr>
            <p:blipFill>
              <a:blip r:embed="rId4"/>
              <a:stretch>
                <a:fillRect/>
              </a:stretch>
            </p:blipFill>
            <p:spPr>
              <a:xfrm>
                <a:off x="11277720" y="70920"/>
                <a:ext cx="19080" cy="19080"/>
              </a:xfrm>
              <a:prstGeom prst="rect">
                <a:avLst/>
              </a:prstGeom>
            </p:spPr>
          </p:pic>
        </mc:Fallback>
      </mc:AlternateContent>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p>
          <a:p>
            <a:pPr marL="342900" indent="-342900" algn="justLow"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إبراهيم </a:t>
            </a:r>
            <a:r>
              <a:rPr lang="ar-SA" dirty="0">
                <a:solidFill>
                  <a:schemeClr val="tx1"/>
                </a:solidFill>
                <a:latin typeface="Alexandria SemiBold" pitchFamily="2" charset="-78"/>
                <a:cs typeface="Alexandria SemiBold" pitchFamily="2" charset="-78"/>
              </a:rPr>
              <a:t>خليل،امتنان الصامدي،فنالكتابة والتعبير،( عمان : دار الميسرةللنشر والتوزيع،2021)</a:t>
            </a:r>
            <a:endParaRPr lang="en-US"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Font typeface="+mj-lt"/>
              <a:buAutoNum type="arabicPeriod"/>
              <a:defRPr/>
            </a:pPr>
            <a:r>
              <a:rPr lang="ar-SA" dirty="0">
                <a:solidFill>
                  <a:schemeClr val="tx1"/>
                </a:solidFill>
                <a:latin typeface="Alexandria SemiBold" pitchFamily="2" charset="-78"/>
                <a:cs typeface="Alexandria SemiBold" pitchFamily="2" charset="-78"/>
              </a:rPr>
              <a:t>نبيل حداد،في الكتابة الصحفية:السمات والمهارات ، عمان،د.ن،2002.</a:t>
            </a:r>
          </a:p>
          <a:p>
            <a:pPr marL="342900" lvl="0" indent="-342900" algn="justLow"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إبراهيم </a:t>
            </a:r>
            <a:r>
              <a:rPr lang="ar-SA" dirty="0">
                <a:solidFill>
                  <a:schemeClr val="tx1"/>
                </a:solidFill>
                <a:latin typeface="Alexandria SemiBold" pitchFamily="2" charset="-78"/>
                <a:cs typeface="Alexandria SemiBold" pitchFamily="2" charset="-78"/>
              </a:rPr>
              <a:t>صبيح وآخرون ، فن الكتابة والتعبير ، ( عمان ، دار الحامد للنشر والتوزيع ، 2001)</a:t>
            </a:r>
            <a:endParaRPr lang="en-US"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Font typeface="+mj-lt"/>
              <a:buAutoNum type="arabicPeriod"/>
            </a:pPr>
            <a:r>
              <a:rPr lang="ar-SA" dirty="0" smtClean="0">
                <a:solidFill>
                  <a:schemeClr val="tx1"/>
                </a:solidFill>
                <a:latin typeface="Alexandria SemiBold" pitchFamily="2" charset="-78"/>
                <a:cs typeface="Alexandria SemiBold" pitchFamily="2" charset="-78"/>
              </a:rPr>
              <a:t>مظهر </a:t>
            </a:r>
            <a:r>
              <a:rPr lang="ar-SA" dirty="0">
                <a:solidFill>
                  <a:schemeClr val="tx1"/>
                </a:solidFill>
                <a:latin typeface="Alexandria SemiBold" pitchFamily="2" charset="-78"/>
                <a:cs typeface="Alexandria SemiBold" pitchFamily="2" charset="-78"/>
              </a:rPr>
              <a:t>البوشت،أخطاء الكتابةالصحفية،ورقةبحثية منشورةفي معهد مصداقية الصحافة</a:t>
            </a:r>
            <a:r>
              <a:rPr lang="ar-SA" dirty="0" smtClean="0">
                <a:solidFill>
                  <a:schemeClr val="tx1"/>
                </a:solidFill>
                <a:latin typeface="Alexandria SemiBold" pitchFamily="2" charset="-78"/>
                <a:cs typeface="Alexandria SemiBold" pitchFamily="2" charset="-78"/>
              </a:rPr>
              <a:t>، متاح في:</a:t>
            </a:r>
            <a:r>
              <a:rPr lang="en-US" dirty="0" smtClean="0">
                <a:solidFill>
                  <a:schemeClr val="tx1"/>
                </a:solidFill>
                <a:latin typeface="Alexandria SemiBold" pitchFamily="2" charset="-78"/>
                <a:cs typeface="Alexandria SemiBold" pitchFamily="2" charset="-78"/>
              </a:rPr>
              <a:t>https</a:t>
            </a:r>
            <a:r>
              <a:rPr lang="en-US" dirty="0">
                <a:solidFill>
                  <a:schemeClr val="tx1"/>
                </a:solidFill>
                <a:latin typeface="Alexandria SemiBold" pitchFamily="2" charset="-78"/>
                <a:cs typeface="Alexandria SemiBold" pitchFamily="2" charset="-78"/>
              </a:rPr>
              <a:t>://accuracypress.org</a:t>
            </a:r>
            <a:r>
              <a:rPr lang="en-US" dirty="0" smtClean="0">
                <a:solidFill>
                  <a:schemeClr val="tx1"/>
                </a:solidFill>
                <a:latin typeface="Alexandria SemiBold" pitchFamily="2" charset="-78"/>
                <a:cs typeface="Alexandria SemiBold" pitchFamily="2" charset="-78"/>
              </a:rPr>
              <a:t>/</a:t>
            </a:r>
            <a:endParaRPr lang="ar-SA" dirty="0">
              <a:solidFill>
                <a:schemeClr val="tx1"/>
              </a:solidFill>
              <a:latin typeface="Alexandria SemiBold" pitchFamily="2" charset="-78"/>
              <a:cs typeface="Alexandria SemiBold" pitchFamily="2" charset="-78"/>
            </a:endParaRPr>
          </a:p>
          <a:p>
            <a:pPr rtl="1">
              <a:lnSpc>
                <a:spcPct val="150000"/>
              </a:lnSpc>
              <a:spcAft>
                <a:spcPts val="800"/>
              </a:spcAft>
            </a:pPr>
            <a:r>
              <a:rPr lang="en-US" dirty="0" smtClean="0">
                <a:solidFill>
                  <a:schemeClr val="tx1"/>
                </a:solidFill>
                <a:latin typeface="Alexandria SemiBold" pitchFamily="2" charset="-78"/>
                <a:cs typeface="Alexandria SemiBold" pitchFamily="2" charset="-78"/>
              </a:rPr>
              <a:t>5. Brain </a:t>
            </a:r>
            <a:r>
              <a:rPr lang="en-US" dirty="0" err="1" smtClean="0">
                <a:solidFill>
                  <a:schemeClr val="tx1"/>
                </a:solidFill>
                <a:latin typeface="Alexandria SemiBold" pitchFamily="2" charset="-78"/>
                <a:cs typeface="Alexandria SemiBold" pitchFamily="2" charset="-78"/>
              </a:rPr>
              <a:t>Corroll</a:t>
            </a:r>
            <a:r>
              <a:rPr lang="en-US" dirty="0" smtClean="0">
                <a:solidFill>
                  <a:schemeClr val="tx1"/>
                </a:solidFill>
                <a:latin typeface="Alexandria SemiBold" pitchFamily="2" charset="-78"/>
                <a:cs typeface="Alexandria SemiBold" pitchFamily="2" charset="-78"/>
              </a:rPr>
              <a:t>, Writing For Digital Media, 2</a:t>
            </a:r>
            <a:r>
              <a:rPr lang="en-US" baseline="30000" dirty="0" smtClean="0">
                <a:solidFill>
                  <a:schemeClr val="tx1"/>
                </a:solidFill>
                <a:latin typeface="Alexandria SemiBold" pitchFamily="2" charset="-78"/>
                <a:cs typeface="Alexandria SemiBold" pitchFamily="2" charset="-78"/>
              </a:rPr>
              <a:t>st</a:t>
            </a:r>
            <a:r>
              <a:rPr lang="en-US" dirty="0" smtClean="0">
                <a:solidFill>
                  <a:schemeClr val="tx1"/>
                </a:solidFill>
                <a:latin typeface="Alexandria SemiBold" pitchFamily="2" charset="-78"/>
                <a:cs typeface="Alexandria SemiBold" pitchFamily="2" charset="-78"/>
              </a:rPr>
              <a:t>.ed. , New York: Routledge, 2020.</a:t>
            </a:r>
            <a:endParaRPr lang="ar-EG" dirty="0">
              <a:solidFill>
                <a:schemeClr val="tx1"/>
              </a:solidFill>
              <a:latin typeface="Alexandria SemiBold" pitchFamily="2" charset="-78"/>
              <a:cs typeface="Alexandria SemiBold" pitchFamily="2"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7454</TotalTime>
  <Words>2819</Words>
  <Application>Microsoft Office PowerPoint</Application>
  <PresentationFormat>Widescreen</PresentationFormat>
  <Paragraphs>372</Paragraphs>
  <Slides>46</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46</vt:i4>
      </vt:variant>
    </vt:vector>
  </HeadingPairs>
  <TitlesOfParts>
    <vt:vector size="60" baseType="lpstr">
      <vt:lpstr>Adobe Arabic</vt:lpstr>
      <vt:lpstr>Adobe Caslon Pro</vt:lpstr>
      <vt:lpstr>Alexandria Black</vt:lpstr>
      <vt:lpstr>Alexandria ExtraBold</vt:lpstr>
      <vt:lpstr>Alexandria Light</vt:lpstr>
      <vt:lpstr>Alexandria SemiBold</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416</cp:revision>
  <dcterms:created xsi:type="dcterms:W3CDTF">2023-04-29T09:08:23Z</dcterms:created>
  <dcterms:modified xsi:type="dcterms:W3CDTF">2024-05-27T10:00:38Z</dcterms:modified>
</cp:coreProperties>
</file>