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4"/>
  </p:notesMasterIdLst>
  <p:sldIdLst>
    <p:sldId id="598" r:id="rId2"/>
    <p:sldId id="600" r:id="rId3"/>
    <p:sldId id="601" r:id="rId4"/>
    <p:sldId id="603" r:id="rId5"/>
    <p:sldId id="604" r:id="rId6"/>
    <p:sldId id="606" r:id="rId7"/>
    <p:sldId id="605" r:id="rId8"/>
    <p:sldId id="607" r:id="rId9"/>
    <p:sldId id="608" r:id="rId10"/>
    <p:sldId id="609" r:id="rId11"/>
    <p:sldId id="610" r:id="rId12"/>
    <p:sldId id="611" r:id="rId13"/>
    <p:sldId id="612" r:id="rId14"/>
    <p:sldId id="613" r:id="rId15"/>
    <p:sldId id="614" r:id="rId16"/>
    <p:sldId id="615" r:id="rId17"/>
    <p:sldId id="616" r:id="rId18"/>
    <p:sldId id="617" r:id="rId19"/>
    <p:sldId id="618" r:id="rId20"/>
    <p:sldId id="619" r:id="rId21"/>
    <p:sldId id="620" r:id="rId22"/>
    <p:sldId id="621" r:id="rId23"/>
    <p:sldId id="622" r:id="rId24"/>
    <p:sldId id="623" r:id="rId25"/>
    <p:sldId id="624" r:id="rId26"/>
    <p:sldId id="625" r:id="rId27"/>
    <p:sldId id="626" r:id="rId28"/>
    <p:sldId id="627" r:id="rId29"/>
    <p:sldId id="628" r:id="rId30"/>
    <p:sldId id="629" r:id="rId31"/>
    <p:sldId id="630" r:id="rId32"/>
    <p:sldId id="631" r:id="rId33"/>
    <p:sldId id="632" r:id="rId34"/>
    <p:sldId id="633" r:id="rId35"/>
    <p:sldId id="634" r:id="rId36"/>
    <p:sldId id="636" r:id="rId37"/>
    <p:sldId id="635" r:id="rId38"/>
    <p:sldId id="637" r:id="rId39"/>
    <p:sldId id="638" r:id="rId40"/>
    <p:sldId id="639" r:id="rId41"/>
    <p:sldId id="640" r:id="rId42"/>
    <p:sldId id="641" r:id="rId43"/>
    <p:sldId id="642" r:id="rId44"/>
    <p:sldId id="643" r:id="rId45"/>
    <p:sldId id="644" r:id="rId46"/>
    <p:sldId id="645" r:id="rId47"/>
    <p:sldId id="646" r:id="rId48"/>
    <p:sldId id="647" r:id="rId49"/>
    <p:sldId id="648" r:id="rId50"/>
    <p:sldId id="649" r:id="rId51"/>
    <p:sldId id="650" r:id="rId52"/>
    <p:sldId id="651" r:id="rId53"/>
    <p:sldId id="652" r:id="rId54"/>
    <p:sldId id="653" r:id="rId55"/>
    <p:sldId id="654" r:id="rId56"/>
    <p:sldId id="655" r:id="rId57"/>
    <p:sldId id="656" r:id="rId58"/>
    <p:sldId id="657" r:id="rId59"/>
    <p:sldId id="658" r:id="rId60"/>
    <p:sldId id="590" r:id="rId61"/>
    <p:sldId id="591" r:id="rId62"/>
    <p:sldId id="602"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8200"/>
    <a:srgbClr val="24A9E1"/>
    <a:srgbClr val="FF9518"/>
    <a:srgbClr val="0A1F61"/>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6" d="100"/>
          <a:sy n="56" d="100"/>
        </p:scale>
        <p:origin x="1000" y="3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notesMaster" Target="notesMasters/notesMaster1.xml"/><Relationship Id="rId69" Type="http://schemas.microsoft.com/office/2016/11/relationships/changesInfo" Target="changesInfos/changesInfo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custSel addSld modSld">
      <pc:chgData name="kiki tokki" userId="6b4e99cb2147362f" providerId="LiveId" clId="{FDA44D81-A970-46AA-BB59-F2A9C34AFD59}" dt="2026-09-28T20:28:00.352" v="16" actId="1037"/>
      <pc:docMkLst>
        <pc:docMk/>
      </pc:docMkLst>
      <pc:sldChg chg="addSp delSp modSp add mod delAnim">
        <pc:chgData name="kiki tokki" userId="6b4e99cb2147362f" providerId="LiveId" clId="{FDA44D81-A970-46AA-BB59-F2A9C34AFD59}" dt="2026-09-28T20:28:00.352" v="16" actId="1037"/>
        <pc:sldMkLst>
          <pc:docMk/>
          <pc:sldMk cId="2458610331" sldId="658"/>
        </pc:sldMkLst>
        <pc:picChg chg="del">
          <ac:chgData name="kiki tokki" userId="6b4e99cb2147362f" providerId="LiveId" clId="{FDA44D81-A970-46AA-BB59-F2A9C34AFD59}" dt="2026-09-28T20:27:37.405" v="1" actId="478"/>
          <ac:picMkLst>
            <pc:docMk/>
            <pc:sldMk cId="2458610331" sldId="658"/>
            <ac:picMk id="3" creationId="{42C421D9-EAC2-407F-B4F3-BD4E96AD961A}"/>
          </ac:picMkLst>
        </pc:picChg>
        <pc:picChg chg="add mod">
          <ac:chgData name="kiki tokki" userId="6b4e99cb2147362f" providerId="LiveId" clId="{FDA44D81-A970-46AA-BB59-F2A9C34AFD59}" dt="2026-09-28T20:28:00.352" v="16" actId="1037"/>
          <ac:picMkLst>
            <pc:docMk/>
            <pc:sldMk cId="2458610331" sldId="658"/>
            <ac:picMk id="4" creationId="{C28DB9B4-5B77-FE3E-42EB-960A3BD1443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11650895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3595876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1575323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369678268"/>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JPG"/><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6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14" name="TextBox 13"/>
          <p:cNvSpPr txBox="1"/>
          <p:nvPr/>
        </p:nvSpPr>
        <p:spPr>
          <a:xfrm>
            <a:off x="188383" y="5907670"/>
            <a:ext cx="3069815" cy="400110"/>
          </a:xfrm>
          <a:prstGeom prst="rect">
            <a:avLst/>
          </a:prstGeom>
          <a:noFill/>
        </p:spPr>
        <p:txBody>
          <a:bodyPr wrap="none" rtlCol="0">
            <a:spAutoFit/>
          </a:bodyPr>
          <a:lstStyle/>
          <a:p>
            <a:r>
              <a:rPr lang="en-US" sz="2000" b="1" dirty="0">
                <a:solidFill>
                  <a:schemeClr val="bg1"/>
                </a:solidFill>
                <a:cs typeface="Tajawal Medium" panose="00000600000000000000" pitchFamily="2" charset="-78"/>
              </a:rPr>
              <a:t>Vision and Communication</a:t>
            </a:r>
          </a:p>
        </p:txBody>
      </p:sp>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162819" cy="400110"/>
          </a:xfrm>
          <a:prstGeom prst="rect">
            <a:avLst/>
          </a:prstGeom>
          <a:noFill/>
        </p:spPr>
        <p:txBody>
          <a:bodyPr wrap="none" rtlCol="0">
            <a:spAutoFit/>
          </a:bodyPr>
          <a:lstStyle/>
          <a:p>
            <a:r>
              <a:rPr lang="en-US" sz="2000" b="1" dirty="0">
                <a:cs typeface="Tajawal Medium" panose="00000600000000000000" pitchFamily="2" charset="-78"/>
              </a:rPr>
              <a:t>Lecture 2</a:t>
            </a:r>
          </a:p>
        </p:txBody>
      </p:sp>
    </p:spTree>
    <p:extLst>
      <p:ext uri="{BB962C8B-B14F-4D97-AF65-F5344CB8AC3E}">
        <p14:creationId xmlns:p14="http://schemas.microsoft.com/office/powerpoint/2010/main" val="2682324857"/>
      </p:ext>
    </p:extLst>
  </p:cSld>
  <p:clrMapOvr>
    <a:masterClrMapping/>
  </p:clrMapOvr>
  <mc:AlternateContent xmlns:mc="http://schemas.openxmlformats.org/markup-compatibility/2006" xmlns:p14="http://schemas.microsoft.com/office/powerpoint/2010/main">
    <mc:Choice Requires="p14">
      <p:transition spd="med" p14:dur="700" advTm="16000">
        <p:fade/>
      </p:transition>
    </mc:Choice>
    <mc:Fallback xmlns="">
      <p:transition spd="med" advTm="16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43298" y="748762"/>
            <a:ext cx="784870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5" name="TextBox 4">
            <a:extLst>
              <a:ext uri="{FF2B5EF4-FFF2-40B4-BE49-F238E27FC236}">
                <a16:creationId xmlns:a16="http://schemas.microsoft.com/office/drawing/2014/main" id="{1B0D37CC-888B-C49D-E260-3D7FA697D68C}"/>
              </a:ext>
            </a:extLst>
          </p:cNvPr>
          <p:cNvSpPr txBox="1"/>
          <p:nvPr/>
        </p:nvSpPr>
        <p:spPr>
          <a:xfrm>
            <a:off x="4981011" y="1401474"/>
            <a:ext cx="6357112" cy="4707764"/>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Know about </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2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1270707350"/>
      </p:ext>
    </p:extLst>
  </p:cSld>
  <p:clrMapOvr>
    <a:masterClrMapping/>
  </p:clrMapOvr>
  <mc:AlternateContent xmlns:mc="http://schemas.openxmlformats.org/markup-compatibility/2006" xmlns:p14="http://schemas.microsoft.com/office/powerpoint/2010/main">
    <mc:Choice Requires="p14">
      <p:transition spd="med" p14:dur="700" advTm="32000">
        <p:fade/>
      </p:transition>
    </mc:Choice>
    <mc:Fallback xmlns="">
      <p:transition spd="med" advTm="3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8EE0ADD5-2241-4EC3-2FCD-271E73A70BF5}"/>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505D4A7D-04D4-2828-6813-8CBA18D2D50C}"/>
              </a:ext>
            </a:extLst>
          </p:cNvPr>
          <p:cNvSpPr txBox="1"/>
          <p:nvPr/>
        </p:nvSpPr>
        <p:spPr>
          <a:xfrm>
            <a:off x="4774119" y="1305366"/>
            <a:ext cx="6684960" cy="4524315"/>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gain more followers, members, and support for your organization by learning how to develop and communicate your organization’s vision.</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understand people’s needs and be prepared to act on those needs to boost morale and successfully reach your organization’s goals.</a:t>
            </a: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Learn how to influence an audience successfully by using our overview of some general ideas behind the science of persuasion.</a:t>
            </a:r>
          </a:p>
        </p:txBody>
      </p:sp>
    </p:spTree>
    <p:extLst>
      <p:ext uri="{BB962C8B-B14F-4D97-AF65-F5344CB8AC3E}">
        <p14:creationId xmlns:p14="http://schemas.microsoft.com/office/powerpoint/2010/main" val="4238698172"/>
      </p:ext>
    </p:extLst>
  </p:cSld>
  <p:clrMapOvr>
    <a:masterClrMapping/>
  </p:clrMapOvr>
  <mc:AlternateContent xmlns:mc="http://schemas.openxmlformats.org/markup-compatibility/2006" xmlns:p14="http://schemas.microsoft.com/office/powerpoint/2010/main">
    <mc:Choice Requires="p14">
      <p:transition spd="med" p14:dur="700" advTm="31000">
        <p:fade/>
      </p:transition>
    </mc:Choice>
    <mc:Fallback xmlns="">
      <p:transition spd="med" advTm="31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D7796CE-0830-D57E-2131-863A9B212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p:cNvPicPr>
            <a:picLocks noChangeAspect="1"/>
          </p:cNvPicPr>
          <p:nvPr/>
        </p:nvPicPr>
        <p:blipFill>
          <a:blip r:embed="rId3"/>
          <a:stretch>
            <a:fillRect/>
          </a:stretch>
        </p:blipFill>
        <p:spPr>
          <a:xfrm>
            <a:off x="2798782" y="2630679"/>
            <a:ext cx="221078" cy="2503561"/>
          </a:xfrm>
          <a:prstGeom prst="rect">
            <a:avLst/>
          </a:prstGeom>
        </p:spPr>
      </p:pic>
      <p:pic>
        <p:nvPicPr>
          <p:cNvPr id="5" name="Picture 4"/>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Are you a Leader?</a:t>
            </a:r>
          </a:p>
        </p:txBody>
      </p:sp>
      <p:sp>
        <p:nvSpPr>
          <p:cNvPr id="9" name="TextBox 8">
            <a:extLst>
              <a:ext uri="{FF2B5EF4-FFF2-40B4-BE49-F238E27FC236}">
                <a16:creationId xmlns:a16="http://schemas.microsoft.com/office/drawing/2014/main" id="{AE69A16F-23A4-E79A-850A-3F55D840472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18502239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F8C64BE-5E34-234D-C0A2-1DADADA48A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73162AE-ABC7-CAC5-6FD8-BB5BD2E482D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p:cNvSpPr txBox="1"/>
          <p:nvPr/>
        </p:nvSpPr>
        <p:spPr>
          <a:xfrm>
            <a:off x="2490357" y="1139291"/>
            <a:ext cx="332174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Are you a Leader?</a:t>
            </a:r>
          </a:p>
        </p:txBody>
      </p:sp>
      <p:sp>
        <p:nvSpPr>
          <p:cNvPr id="3" name="TextBox 2">
            <a:extLst>
              <a:ext uri="{FF2B5EF4-FFF2-40B4-BE49-F238E27FC236}">
                <a16:creationId xmlns:a16="http://schemas.microsoft.com/office/drawing/2014/main" id="{0C62D7DD-3BDA-1B1C-F3EF-A0607C9FE0E4}"/>
              </a:ext>
            </a:extLst>
          </p:cNvPr>
          <p:cNvSpPr txBox="1"/>
          <p:nvPr/>
        </p:nvSpPr>
        <p:spPr>
          <a:xfrm>
            <a:off x="119325" y="2122894"/>
            <a:ext cx="7143881" cy="2978508"/>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Are you someone who:</a:t>
            </a:r>
          </a:p>
          <a:p>
            <a:pPr marL="1431925" lvl="1" indent="-457200">
              <a:lnSpc>
                <a:spcPct val="150000"/>
              </a:lnSpc>
              <a:buFont typeface="Wingdings" panose="05000000000000000000" pitchFamily="2" charset="2"/>
              <a:buChar char="§"/>
            </a:pPr>
            <a:r>
              <a:rPr lang="en-US" sz="2800" b="1"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Wants to improve your community?</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Has something to contribute?</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 Doesn't wait around for someone else to get the job done?</a:t>
            </a:r>
          </a:p>
        </p:txBody>
      </p:sp>
      <p:pic>
        <p:nvPicPr>
          <p:cNvPr id="4" name="Picture 3">
            <a:extLst>
              <a:ext uri="{FF2B5EF4-FFF2-40B4-BE49-F238E27FC236}">
                <a16:creationId xmlns:a16="http://schemas.microsoft.com/office/drawing/2014/main" id="{91444DFE-B227-ACB5-9F98-4D8CE159C00A}"/>
              </a:ext>
            </a:extLst>
          </p:cNvPr>
          <p:cNvPicPr>
            <a:picLocks noChangeAspect="1"/>
          </p:cNvPicPr>
          <p:nvPr/>
        </p:nvPicPr>
        <p:blipFill>
          <a:blip r:embed="rId3">
            <a:extLst>
              <a:ext uri="{28A0092B-C50C-407E-A947-70E740481C1C}">
                <a14:useLocalDpi xmlns:a14="http://schemas.microsoft.com/office/drawing/2010/main" val="0"/>
              </a:ext>
            </a:extLst>
          </a:blip>
          <a:srcRect r="9614"/>
          <a:stretch/>
        </p:blipFill>
        <p:spPr>
          <a:xfrm>
            <a:off x="7052427" y="2646795"/>
            <a:ext cx="4181576" cy="2599575"/>
          </a:xfrm>
          <a:prstGeom prst="rect">
            <a:avLst/>
          </a:prstGeom>
        </p:spPr>
      </p:pic>
    </p:spTree>
    <p:extLst>
      <p:ext uri="{BB962C8B-B14F-4D97-AF65-F5344CB8AC3E}">
        <p14:creationId xmlns:p14="http://schemas.microsoft.com/office/powerpoint/2010/main" val="15687178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37C7F3-2DA5-2D10-604A-9486DD63237D}"/>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69C57B2E-E20F-93A6-5124-8FCD5C00C3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5BCF4F7-FCE2-BEEF-E0A0-B2512B76F2F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201F3BA-B188-A5EB-DD68-D67CD897D90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78E2C17C-167C-C682-A5F3-10C6E87A55C5}"/>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How to Be a Leader?</a:t>
            </a:r>
          </a:p>
        </p:txBody>
      </p:sp>
      <p:sp>
        <p:nvSpPr>
          <p:cNvPr id="9" name="TextBox 8">
            <a:extLst>
              <a:ext uri="{FF2B5EF4-FFF2-40B4-BE49-F238E27FC236}">
                <a16:creationId xmlns:a16="http://schemas.microsoft.com/office/drawing/2014/main" id="{2126A749-76B1-4A76-2562-A56B16F55453}"/>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766772685"/>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1AE0F-13EA-C3A7-C172-1D2F1F4696A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39CCE56-F489-050F-519F-09F7C1AA8E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1CFFE24-2D0B-1E66-40B7-2D2417526B2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7" name="TextBox 6">
            <a:extLst>
              <a:ext uri="{FF2B5EF4-FFF2-40B4-BE49-F238E27FC236}">
                <a16:creationId xmlns:a16="http://schemas.microsoft.com/office/drawing/2014/main" id="{082F6D24-4651-9336-6742-0ECEFE65EB3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4D7F6D69-3447-4FF5-4F53-CE2E77ED921C}"/>
              </a:ext>
            </a:extLst>
          </p:cNvPr>
          <p:cNvSpPr txBox="1"/>
          <p:nvPr/>
        </p:nvSpPr>
        <p:spPr>
          <a:xfrm>
            <a:off x="1124907" y="2045950"/>
            <a:ext cx="10442246" cy="3055452"/>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Why should you be a community leader? </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make a difference.</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grow.</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To fill the need for community leaders.</a:t>
            </a:r>
          </a:p>
        </p:txBody>
      </p:sp>
    </p:spTree>
    <p:extLst>
      <p:ext uri="{BB962C8B-B14F-4D97-AF65-F5344CB8AC3E}">
        <p14:creationId xmlns:p14="http://schemas.microsoft.com/office/powerpoint/2010/main" val="419781153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BB20DE-ADE9-167F-2D33-FE44CD98C35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8FED9B3-9CFA-5129-BCA6-4BC816C7C4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4DF828C-95DB-9DAC-3F67-08FE7369F0E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6B31BA55-07E6-C85B-A692-FBA192C986E3}"/>
              </a:ext>
            </a:extLst>
          </p:cNvPr>
          <p:cNvSpPr txBox="1"/>
          <p:nvPr/>
        </p:nvSpPr>
        <p:spPr>
          <a:xfrm>
            <a:off x="651889" y="2186456"/>
            <a:ext cx="4338047"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When should you Lead?</a:t>
            </a:r>
          </a:p>
        </p:txBody>
      </p:sp>
      <p:sp>
        <p:nvSpPr>
          <p:cNvPr id="4" name="TextBox 3">
            <a:extLst>
              <a:ext uri="{FF2B5EF4-FFF2-40B4-BE49-F238E27FC236}">
                <a16:creationId xmlns:a16="http://schemas.microsoft.com/office/drawing/2014/main" id="{301F4063-C068-ABBD-9988-8D319B951084}"/>
              </a:ext>
            </a:extLst>
          </p:cNvPr>
          <p:cNvSpPr txBox="1"/>
          <p:nvPr/>
        </p:nvSpPr>
        <p:spPr>
          <a:xfrm>
            <a:off x="829157" y="2989978"/>
            <a:ext cx="10442246" cy="3046988"/>
          </a:xfrm>
          <a:prstGeom prst="rect">
            <a:avLst/>
          </a:prstGeom>
          <a:noFill/>
        </p:spPr>
        <p:txBody>
          <a:bodyPr wrap="square" rtlCol="0">
            <a:spAutoFit/>
          </a:bodyPr>
          <a:lstStyle/>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you take initiative to improve a situation, you will almost always delight, relieve, and surprise people.</a:t>
            </a:r>
          </a:p>
          <a:p>
            <a:pPr marL="974725" indent="-4572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don't have to take over someone's leadership role in order to help things go well. In fact, one way of helping a group function better is by supporting the official leader. You can do this by organizing others to help with the work, by listening to the leader, and by encouraging the leader when she or he feels discouraged.</a:t>
            </a:r>
          </a:p>
        </p:txBody>
      </p:sp>
      <p:sp>
        <p:nvSpPr>
          <p:cNvPr id="5" name="Title 1">
            <a:extLst>
              <a:ext uri="{FF2B5EF4-FFF2-40B4-BE49-F238E27FC236}">
                <a16:creationId xmlns:a16="http://schemas.microsoft.com/office/drawing/2014/main" id="{7098CEB6-13A6-81C1-54CD-D9C0AFE561D4}"/>
              </a:ext>
            </a:extLst>
          </p:cNvPr>
          <p:cNvSpPr txBox="1">
            <a:spLocks/>
          </p:cNvSpPr>
          <p:nvPr/>
        </p:nvSpPr>
        <p:spPr>
          <a:xfrm>
            <a:off x="5047086" y="2002832"/>
            <a:ext cx="6167268" cy="913327"/>
          </a:xfrm>
          <a:prstGeom prst="rect">
            <a:avLst/>
          </a:prstGeom>
          <a:solidFill>
            <a:schemeClr val="accent1">
              <a:lumMod val="50000"/>
            </a:schemeClr>
          </a:solidFill>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You can </a:t>
            </a:r>
            <a:r>
              <a:rPr lang="en-US" altLang="en-US" sz="5400" b="1" i="1" dirty="0">
                <a:ln w="10160">
                  <a:solidFill>
                    <a:schemeClr val="accent5"/>
                  </a:solidFill>
                  <a:prstDash val="solid"/>
                </a:ln>
                <a:solidFill>
                  <a:srgbClr val="FFFFFF"/>
                </a:solidFill>
                <a:effectLst>
                  <a:outerShdw blurRad="38100" dist="22860" dir="5400000" algn="tl" rotWithShape="0">
                    <a:srgbClr val="000000">
                      <a:alpha val="30000"/>
                    </a:srgbClr>
                  </a:outerShdw>
                </a:effectLst>
              </a:rPr>
              <a:t>always</a:t>
            </a:r>
            <a:r>
              <a:rPr lang="en-US" altLang="en-US" sz="5400" b="1" dirty="0">
                <a:ln w="10160">
                  <a:solidFill>
                    <a:schemeClr val="accent5"/>
                  </a:solidFill>
                  <a:prstDash val="solid"/>
                </a:ln>
                <a:solidFill>
                  <a:srgbClr val="FFFFFF"/>
                </a:solidFill>
                <a:effectLst>
                  <a:outerShdw blurRad="38100" dist="22860" dir="5400000" algn="tl" rotWithShape="0">
                    <a:srgbClr val="000000">
                      <a:alpha val="30000"/>
                    </a:srgbClr>
                  </a:outerShdw>
                </a:effectLst>
              </a:rPr>
              <a:t> lead</a:t>
            </a:r>
          </a:p>
        </p:txBody>
      </p:sp>
      <p:sp>
        <p:nvSpPr>
          <p:cNvPr id="6" name="TextBox 5">
            <a:extLst>
              <a:ext uri="{FF2B5EF4-FFF2-40B4-BE49-F238E27FC236}">
                <a16:creationId xmlns:a16="http://schemas.microsoft.com/office/drawing/2014/main" id="{81B4DCA2-1BF7-A357-1549-2D6200C68CA2}"/>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57445725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44545-F30C-83CE-B8DB-CA38F80B1CEF}"/>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D03358-FDE6-3D20-CEAC-199D6335DF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4142D33-3122-EAA7-DEA8-6130D141A1B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37645A39-E2F4-16B6-0265-6A81DF953D9E}"/>
              </a:ext>
            </a:extLst>
          </p:cNvPr>
          <p:cNvSpPr txBox="1"/>
          <p:nvPr/>
        </p:nvSpPr>
        <p:spPr>
          <a:xfrm>
            <a:off x="2490357" y="1756599"/>
            <a:ext cx="5993949" cy="523220"/>
          </a:xfrm>
          <a:prstGeom prst="rect">
            <a:avLst/>
          </a:prstGeom>
          <a:noFill/>
        </p:spPr>
        <p:txBody>
          <a:bodyPr wrap="none" rtlCol="0">
            <a:spAutoFit/>
          </a:bodyPr>
          <a:lstStyle/>
          <a:p>
            <a:r>
              <a:rPr lang="en-US" sz="2800" b="1" dirty="0">
                <a:solidFill>
                  <a:schemeClr val="accent1">
                    <a:lumMod val="75000"/>
                  </a:schemeClr>
                </a:solidFill>
                <a:latin typeface="Tajawal Medium" panose="00000600000000000000" pitchFamily="2" charset="-78"/>
                <a:cs typeface="Tajawal Medium" panose="00000600000000000000" pitchFamily="2" charset="-78"/>
              </a:rPr>
              <a:t>How do people learn how to lead?</a:t>
            </a:r>
          </a:p>
        </p:txBody>
      </p:sp>
      <p:sp>
        <p:nvSpPr>
          <p:cNvPr id="2" name="TextBox 1">
            <a:extLst>
              <a:ext uri="{FF2B5EF4-FFF2-40B4-BE49-F238E27FC236}">
                <a16:creationId xmlns:a16="http://schemas.microsoft.com/office/drawing/2014/main" id="{45CBD521-85A2-2CF8-3827-847FC867CAD3}"/>
              </a:ext>
            </a:extLst>
          </p:cNvPr>
          <p:cNvSpPr txBox="1"/>
          <p:nvPr/>
        </p:nvSpPr>
        <p:spPr>
          <a:xfrm>
            <a:off x="708660" y="2279819"/>
            <a:ext cx="10584180" cy="3785652"/>
          </a:xfrm>
          <a:prstGeom prst="rect">
            <a:avLst/>
          </a:prstGeom>
          <a:noFill/>
        </p:spPr>
        <p:txBody>
          <a:bodyPr wrap="square" rtlCol="0">
            <a:spAutoFit/>
          </a:bodyPr>
          <a:lstStyle/>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Even the people who seem to do it naturally had to learn the skills of leadership. They might have learned by watching their parents, teachers,…... They might have been given a lot of responsibility when they were young and might have been expected to take charge. </a:t>
            </a:r>
          </a:p>
          <a:p>
            <a:pPr marL="800100" indent="-457200" algn="just">
              <a:lnSpc>
                <a:spcPts val="24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You can become a leader by:</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Jumping in and practicing</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Observing others lead</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Finding a mentor</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Taking a class or workshop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Reading books about leaders and leadership</a:t>
            </a:r>
          </a:p>
          <a:p>
            <a:pPr marL="1714500" lvl="4" indent="-285750" algn="just">
              <a:lnSpc>
                <a:spcPts val="2400"/>
              </a:lnSpc>
              <a:buFont typeface="Wingdings" panose="05000000000000000000" pitchFamily="2" charset="2"/>
              <a:buChar char="§"/>
            </a:pPr>
            <a:r>
              <a:rPr lang="en-US" sz="2100" b="1" dirty="0">
                <a:solidFill>
                  <a:srgbClr val="0A1F61"/>
                </a:solidFill>
                <a:latin typeface="Tajawal ExtraBold" panose="00000800000000000000" pitchFamily="2" charset="-78"/>
                <a:cs typeface="Tajawal ExtraBold" panose="00000800000000000000" pitchFamily="2" charset="-78"/>
              </a:rPr>
              <a:t>Remembering that people who are now successful leaders, once weren't leaders at all</a:t>
            </a:r>
          </a:p>
        </p:txBody>
      </p:sp>
      <p:sp>
        <p:nvSpPr>
          <p:cNvPr id="6" name="TextBox 5">
            <a:extLst>
              <a:ext uri="{FF2B5EF4-FFF2-40B4-BE49-F238E27FC236}">
                <a16:creationId xmlns:a16="http://schemas.microsoft.com/office/drawing/2014/main" id="{F8C38923-C3E9-322A-6076-8CBF66C606D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35936598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55A628-05CC-4FF0-756D-A608D6722F4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B1AD8A9-0B84-DF6D-4365-6B8979D50E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53C7657-89CC-A5A6-DD88-B5F75F65F39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4" name="TextBox 3">
            <a:extLst>
              <a:ext uri="{FF2B5EF4-FFF2-40B4-BE49-F238E27FC236}">
                <a16:creationId xmlns:a16="http://schemas.microsoft.com/office/drawing/2014/main" id="{719B30D7-2F4D-AB63-1732-74F7316F1BA5}"/>
              </a:ext>
            </a:extLst>
          </p:cNvPr>
          <p:cNvSpPr txBox="1"/>
          <p:nvPr/>
        </p:nvSpPr>
        <p:spPr>
          <a:xfrm>
            <a:off x="1889760" y="1699449"/>
            <a:ext cx="9494520" cy="4401205"/>
          </a:xfrm>
          <a:prstGeom prst="rect">
            <a:avLst/>
          </a:prstGeom>
          <a:noFill/>
        </p:spPr>
        <p:txBody>
          <a:bodyPr wrap="square" rtlCol="0">
            <a:spAutoFit/>
          </a:bodyPr>
          <a:lstStyle/>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Dream big</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Maybe you didn't think that day dreaming was part of being a leader. Young people often have big hopes and dreams for what they can do to improve their worlds. </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Listen to people</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Listen to what people have to say. You need their thoughts and input. They will grow in confidence and become more engaged if they know their opinions are valued.</a:t>
            </a:r>
          </a:p>
          <a:p>
            <a:pPr marL="571500" lvl="1" indent="-165100" algn="just">
              <a:lnSpc>
                <a:spcPts val="24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Take responsibility</a:t>
            </a:r>
          </a:p>
          <a:p>
            <a:pPr marL="863600" lvl="3" algn="just">
              <a:lnSpc>
                <a:spcPts val="2400"/>
              </a:lnSpc>
            </a:pPr>
            <a:r>
              <a:rPr lang="en-US" sz="2000" b="1" dirty="0">
                <a:solidFill>
                  <a:srgbClr val="0A1F61"/>
                </a:solidFill>
                <a:latin typeface="Tajawal ExtraBold" panose="00000800000000000000" pitchFamily="2" charset="-78"/>
                <a:cs typeface="Tajawal ExtraBold" panose="00000800000000000000" pitchFamily="2" charset="-78"/>
              </a:rPr>
              <a:t>You have to make a decision to lead and view yourself as a community leader. No one else can contribute what you can. You have a point of view that no one else has. You have a set of skills that is unique. Your corner of the world will be different if you decide to act on its behalf.</a:t>
            </a:r>
          </a:p>
        </p:txBody>
      </p:sp>
      <p:sp>
        <p:nvSpPr>
          <p:cNvPr id="5" name="TextBox 4">
            <a:extLst>
              <a:ext uri="{FF2B5EF4-FFF2-40B4-BE49-F238E27FC236}">
                <a16:creationId xmlns:a16="http://schemas.microsoft.com/office/drawing/2014/main" id="{A2CF36B9-5A27-F097-7D04-66D5D0AF676D}"/>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Tree>
    <p:extLst>
      <p:ext uri="{BB962C8B-B14F-4D97-AF65-F5344CB8AC3E}">
        <p14:creationId xmlns:p14="http://schemas.microsoft.com/office/powerpoint/2010/main" val="29999727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05AD41-5F18-D4C1-D2C8-2BB871DA8BE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03CE9B-7901-B155-E2B4-7EC1CB9A55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306A1B7-90E3-9A16-3F55-835DFB53754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75DAF0D-3182-7A7A-276F-0D42FFE797C3}"/>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257723F2-94C3-419E-D749-FEA02F82273A}"/>
              </a:ext>
            </a:extLst>
          </p:cNvPr>
          <p:cNvSpPr txBox="1"/>
          <p:nvPr/>
        </p:nvSpPr>
        <p:spPr>
          <a:xfrm>
            <a:off x="1421768" y="1700510"/>
            <a:ext cx="9645325" cy="4401205"/>
          </a:xfrm>
          <a:prstGeom prst="rect">
            <a:avLst/>
          </a:prstGeom>
          <a:noFill/>
        </p:spPr>
        <p:txBody>
          <a:bodyPr wrap="square" rtlCol="0">
            <a:spAutoFit/>
          </a:bodyPr>
          <a:lstStyle/>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Set goals</a:t>
            </a:r>
          </a:p>
          <a:p>
            <a:pPr marL="1485900"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Give your vision a sharper image. Turn up the focus. Set some long-term and short-term goals. That is how you carve a real path to your vision.</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individuals</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As a leader, you need to think about how each individual is affecting the group. Are there individuals whose talents are not being well used? Is someone acting in a way that is divisive or is draining the group of its energy? Is there a person who needs some help learning how to work in a team?</a:t>
            </a:r>
          </a:p>
          <a:p>
            <a:pPr marL="1139825" lvl="1" indent="-165100" algn="just">
              <a:lnSpc>
                <a:spcPts val="2100"/>
              </a:lnSpc>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Think about the group as a whole</a:t>
            </a:r>
          </a:p>
          <a:p>
            <a:pPr marL="1431925" lvl="2" algn="just">
              <a:lnSpc>
                <a:spcPts val="2100"/>
              </a:lnSpc>
            </a:pPr>
            <a:r>
              <a:rPr lang="en-US" sz="2000" b="1" dirty="0">
                <a:solidFill>
                  <a:srgbClr val="0A1F61"/>
                </a:solidFill>
                <a:latin typeface="Tajawal ExtraBold" panose="00000800000000000000" pitchFamily="2" charset="-78"/>
                <a:cs typeface="Tajawal ExtraBold" panose="00000800000000000000" pitchFamily="2" charset="-78"/>
              </a:rPr>
              <a:t>Someone has to think about the group as a whole. Is the group cohesive? Do people in the group have a shared vision? Is there trust and a sense of mutual support? Does the group need some training to help it function better? Are there some policies the group needs to strengthen it?</a:t>
            </a:r>
          </a:p>
        </p:txBody>
      </p:sp>
    </p:spTree>
    <p:extLst>
      <p:ext uri="{BB962C8B-B14F-4D97-AF65-F5344CB8AC3E}">
        <p14:creationId xmlns:p14="http://schemas.microsoft.com/office/powerpoint/2010/main" val="188996230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1F17D4-2324-E110-3464-F0267DC3EAB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4E4AFA-4D9C-7CF8-1522-47BDFFDC5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D21506A-79DA-890C-836A-D8558E6C4F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B68DA224-77BF-3782-A0AA-D1D4F7EE30CA}"/>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9" name="TextBox 8"/>
          <p:cNvSpPr txBox="1"/>
          <p:nvPr/>
        </p:nvSpPr>
        <p:spPr>
          <a:xfrm>
            <a:off x="1387797" y="1630869"/>
            <a:ext cx="9942186" cy="446276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Propose programs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Groups need direction and policies to keep them moving towards their goals. You don't have to be a dictator to make proposals. You can make proposals, then listen to people's responses and then make appropriate changes. Someone needs to take responsibility for moving the whole group forward.</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Get the work done </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This includes getting others to help and making sure that all the bases are covered so that the job gets done right.</a:t>
            </a:r>
          </a:p>
          <a:p>
            <a:pPr marL="1139825" lvl="1" indent="-165100" algn="just">
              <a:buFont typeface="Wingdings" panose="05000000000000000000" pitchFamily="2" charset="2"/>
              <a:buChar char="§"/>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Recruit and teach others to become leaders</a:t>
            </a:r>
          </a:p>
          <a:p>
            <a:pPr marL="1597025" lvl="2" indent="-165100" algn="just">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One of the central and long-term jobs of a community leader is to develop other leaders. Developing leaders is how we build a strong community of individuals that can work together to achieve goals. It is the basis for how a democracy works.</a:t>
            </a:r>
          </a:p>
        </p:txBody>
      </p:sp>
    </p:spTree>
    <p:extLst>
      <p:ext uri="{BB962C8B-B14F-4D97-AF65-F5344CB8AC3E}">
        <p14:creationId xmlns:p14="http://schemas.microsoft.com/office/powerpoint/2010/main" val="327863859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4FA9FA-2828-D0EB-8F89-A8F70B3EA6B6}"/>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7C6588D-813F-177C-3408-4B1B2CE408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8BF46CA-CA3E-11D9-9010-DA911F9581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FBD2966-6B8C-4C16-5B80-41816961E671}"/>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p:cNvSpPr txBox="1"/>
          <p:nvPr/>
        </p:nvSpPr>
        <p:spPr>
          <a:xfrm>
            <a:off x="792190" y="2208301"/>
            <a:ext cx="10442246" cy="3416320"/>
          </a:xfrm>
          <a:prstGeom prst="rect">
            <a:avLst/>
          </a:prstGeom>
          <a:noFill/>
        </p:spPr>
        <p:txBody>
          <a:bodyPr wrap="square" rtlCol="0">
            <a:spAutoFit/>
          </a:bodyPr>
          <a:lstStyle/>
          <a:p>
            <a:pPr marL="1139825" lvl="1" indent="-165100" algn="just">
              <a:buFont typeface="Wingdings" panose="05000000000000000000" pitchFamily="2" charset="2"/>
              <a:buChar char="§"/>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Leadership development </a:t>
            </a:r>
            <a:r>
              <a:rPr lang="en-US" sz="2400" b="1" dirty="0">
                <a:solidFill>
                  <a:srgbClr val="0A1F61"/>
                </a:solidFill>
                <a:latin typeface="Tajawal ExtraBold" panose="00000800000000000000" pitchFamily="2" charset="-78"/>
                <a:cs typeface="Tajawal ExtraBold" panose="00000800000000000000" pitchFamily="2" charset="-78"/>
              </a:rPr>
              <a:t>is a long-term investment. Often community leaders have to put the development of other leaders ahead of achieving short-term goals. </a:t>
            </a:r>
          </a:p>
          <a:p>
            <a:pPr marL="1431925" lvl="2" algn="just"/>
            <a:endParaRPr lang="en-US" sz="2400" b="1" dirty="0">
              <a:solidFill>
                <a:srgbClr val="0A1F61"/>
              </a:solidFill>
              <a:latin typeface="Tajawal ExtraBold" panose="00000800000000000000" pitchFamily="2" charset="-78"/>
              <a:cs typeface="Tajawal ExtraBold" panose="00000800000000000000" pitchFamily="2" charset="-78"/>
            </a:endParaRPr>
          </a:p>
          <a:p>
            <a:pPr marL="1597025" lvl="2" indent="-1651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For example, it may be more important to take the risk of letting a relatively inexperienced person chair a small meeting and acquire new skills. If the meeting gets messy, perhaps that is not so bad. Leadership development is not a tidy endeavor.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531432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E4333-953B-817E-7AA3-87FEDB656A5A}"/>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B3139A38-429E-9E29-8834-2EDE5326E03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0F3DE2DD-6A42-89B7-64DB-A4DB310C1ED9}"/>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5800408-3D83-7076-0620-D9E36EA32673}"/>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14780B75-94CC-EC97-1882-978F1C20209A}"/>
              </a:ext>
            </a:extLst>
          </p:cNvPr>
          <p:cNvSpPr txBox="1"/>
          <p:nvPr/>
        </p:nvSpPr>
        <p:spPr>
          <a:xfrm>
            <a:off x="329524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Leader’s Qualities</a:t>
            </a:r>
          </a:p>
        </p:txBody>
      </p:sp>
      <p:sp>
        <p:nvSpPr>
          <p:cNvPr id="9" name="TextBox 8">
            <a:extLst>
              <a:ext uri="{FF2B5EF4-FFF2-40B4-BE49-F238E27FC236}">
                <a16:creationId xmlns:a16="http://schemas.microsoft.com/office/drawing/2014/main" id="{786A1703-F31A-832D-3CB6-7B37C74B422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40190921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D82838-ECAD-39FE-0CE0-E1D675EEC52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E120622-E36E-F8A7-EA57-261A5F9BD44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67E91E4-7A27-EE66-8C17-050DE0D70BF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F2A565C2-4E27-4E1A-2E73-1549A01E4081}"/>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3" name="TextBox 2">
            <a:extLst>
              <a:ext uri="{FF2B5EF4-FFF2-40B4-BE49-F238E27FC236}">
                <a16:creationId xmlns:a16="http://schemas.microsoft.com/office/drawing/2014/main" id="{FCA485F6-74B5-E7B0-DBFA-FC5B813A745B}"/>
              </a:ext>
            </a:extLst>
          </p:cNvPr>
          <p:cNvSpPr txBox="1"/>
          <p:nvPr/>
        </p:nvSpPr>
        <p:spPr>
          <a:xfrm>
            <a:off x="2383638" y="1756599"/>
            <a:ext cx="5343327" cy="3890489"/>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Integrity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Courage</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Commitment</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Care for others</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Creativity</a:t>
            </a:r>
          </a:p>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Flexibility</a:t>
            </a:r>
          </a:p>
        </p:txBody>
      </p:sp>
    </p:spTree>
    <p:extLst>
      <p:ext uri="{BB962C8B-B14F-4D97-AF65-F5344CB8AC3E}">
        <p14:creationId xmlns:p14="http://schemas.microsoft.com/office/powerpoint/2010/main" val="33801350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B4307-344F-72F6-3F89-C07E45212EF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ECC35E6-D5CC-CE97-1FBA-2A20FF981A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3BAA3F-049F-9DBF-D706-B3FCF8A63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C94C855-35BA-D1AB-C0AE-B7A069EAEA45}"/>
              </a:ext>
            </a:extLst>
          </p:cNvPr>
          <p:cNvSpPr txBox="1"/>
          <p:nvPr/>
        </p:nvSpPr>
        <p:spPr>
          <a:xfrm>
            <a:off x="2490357" y="1139291"/>
            <a:ext cx="5461752"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Qualities of successful leaders</a:t>
            </a:r>
          </a:p>
        </p:txBody>
      </p:sp>
      <p:sp>
        <p:nvSpPr>
          <p:cNvPr id="9" name="TextBox 8"/>
          <p:cNvSpPr txBox="1"/>
          <p:nvPr/>
        </p:nvSpPr>
        <p:spPr>
          <a:xfrm>
            <a:off x="537210" y="2085421"/>
            <a:ext cx="10778491" cy="3926716"/>
          </a:xfrm>
          <a:prstGeom prst="rect">
            <a:avLst/>
          </a:prstGeom>
          <a:noFill/>
        </p:spPr>
        <p:txBody>
          <a:bodyPr wrap="square" rtlCol="0">
            <a:spAutoFit/>
          </a:bodyPr>
          <a:lstStyle/>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Integrity: To trust you, people have to know that you say what you believe and act accordingly. If people trust you, they may follow you to the ends of the earth.</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Courage: Leadership means that you show others the way through the dark, scary, forest. Go ahead and speak the truth--even when it's not popular.</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Commitment: You have to stick with a task through the good times and the bad. Your commitment will serve as a model.</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Ability to care about others: People will follow you if they know you care about them and about others. The greater your ability to care about all types of people, the more confidence they will have in you.</a:t>
            </a:r>
          </a:p>
          <a:p>
            <a:pPr marL="974725" indent="-457200" algn="just">
              <a:lnSpc>
                <a:spcPts val="2300"/>
              </a:lnSpc>
              <a:buFont typeface="Wingdings" panose="05000000000000000000" pitchFamily="2" charset="2"/>
              <a:buChar char="q"/>
            </a:pPr>
            <a:r>
              <a:rPr lang="en-US" sz="2100" b="1" dirty="0">
                <a:solidFill>
                  <a:srgbClr val="0A1F61"/>
                </a:solidFill>
                <a:latin typeface="Tajawal ExtraBold" panose="00000800000000000000" pitchFamily="2" charset="-78"/>
                <a:cs typeface="Tajawal ExtraBold" panose="00000800000000000000" pitchFamily="2" charset="-78"/>
              </a:rPr>
              <a:t>Creativity and flexibility: Every situation will call for a different response. Be ready to change and come up with new solutions.</a:t>
            </a:r>
          </a:p>
        </p:txBody>
      </p:sp>
    </p:spTree>
    <p:extLst>
      <p:ext uri="{BB962C8B-B14F-4D97-AF65-F5344CB8AC3E}">
        <p14:creationId xmlns:p14="http://schemas.microsoft.com/office/powerpoint/2010/main" val="26695148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3DCC9-76F8-1734-6EC6-F8F8FDC155E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F7C28F5-F534-3D44-E43A-7E6996B935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DDDD23A-961D-18F3-DD59-79B2E0EB2EE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1FF3EEC4-0B40-F85C-D9CC-9CD3FB1DA78F}"/>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2" name="TextBox 1">
            <a:extLst>
              <a:ext uri="{FF2B5EF4-FFF2-40B4-BE49-F238E27FC236}">
                <a16:creationId xmlns:a16="http://schemas.microsoft.com/office/drawing/2014/main" id="{E9FAA75D-BB9B-1D95-E6A7-083BA22B1F74}"/>
              </a:ext>
            </a:extLst>
          </p:cNvPr>
          <p:cNvSpPr txBox="1"/>
          <p:nvPr/>
        </p:nvSpPr>
        <p:spPr>
          <a:xfrm>
            <a:off x="660705" y="2110394"/>
            <a:ext cx="10676518" cy="3908762"/>
          </a:xfrm>
          <a:prstGeom prst="rect">
            <a:avLst/>
          </a:prstGeom>
          <a:noFill/>
        </p:spPr>
        <p:txBody>
          <a:bodyPr wrap="square" rtlCol="0">
            <a:spAutoFit/>
          </a:bodyPr>
          <a:lstStyle/>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If you are going to be a leader, it is necessary to dream big for yourself and for what you want to accomplish.</a:t>
            </a:r>
          </a:p>
          <a:p>
            <a:pPr marL="517525" algn="just"/>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Lili </a:t>
            </a:r>
            <a:r>
              <a:rPr lang="en-US" sz="2800" b="1" dirty="0" err="1">
                <a:solidFill>
                  <a:srgbClr val="0A1F61"/>
                </a:solidFill>
                <a:latin typeface="Tajawal ExtraBold" panose="00000800000000000000" pitchFamily="2" charset="-78"/>
                <a:cs typeface="Tajawal ExtraBold" panose="00000800000000000000" pitchFamily="2" charset="-78"/>
              </a:rPr>
              <a:t>Fini</a:t>
            </a:r>
            <a:r>
              <a:rPr lang="en-US" sz="2800" b="1" dirty="0">
                <a:solidFill>
                  <a:srgbClr val="0A1F61"/>
                </a:solidFill>
                <a:latin typeface="Tajawal ExtraBold" panose="00000800000000000000" pitchFamily="2" charset="-78"/>
                <a:cs typeface="Tajawal ExtraBold" panose="00000800000000000000" pitchFamily="2" charset="-78"/>
              </a:rPr>
              <a:t> Zanuck, a film director and producer, said, </a:t>
            </a:r>
            <a:r>
              <a:rPr lang="en-US" sz="2800" i="1" dirty="0">
                <a:solidFill>
                  <a:srgbClr val="0A1F61"/>
                </a:solidFill>
                <a:latin typeface="Tajawal ExtraBold" panose="00000800000000000000" pitchFamily="2" charset="-78"/>
                <a:cs typeface="Tajawal ExtraBold" panose="00000800000000000000" pitchFamily="2" charset="-78"/>
              </a:rPr>
              <a:t>"Nothing happens without a dream. The daydreaming mind will wander to something greater than the conscious mind could ever have imagined. The more you visualize your dream, the more you understand it. That's how you begin. Soon you're on the road to realizing your dream."</a:t>
            </a:r>
          </a:p>
        </p:txBody>
      </p:sp>
    </p:spTree>
    <p:extLst>
      <p:ext uri="{BB962C8B-B14F-4D97-AF65-F5344CB8AC3E}">
        <p14:creationId xmlns:p14="http://schemas.microsoft.com/office/powerpoint/2010/main" val="31168702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84F77-9A31-7C1F-E04C-CED3BDD855F8}"/>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955EC1FF-740D-4D4D-1F00-CF15A016D7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82043EF-2FA2-2A1A-2485-FB19B515DD24}"/>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58343F96-3216-19D8-389D-A8879C6CA52B}"/>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C83D2081-3116-F78D-220A-7E4240BB9C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489B0EC4-57BF-F9E8-E7B9-71634C4D80A6}"/>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83678327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A8433-2E4A-DF8D-D120-171E8087B20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F4C20C6-C875-0296-6E14-16EA80A272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CCB4603-1E22-0EDB-8B23-469B1D5D551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6761159-6A2A-E1C8-26B3-CB21D233BAAC}"/>
              </a:ext>
            </a:extLst>
          </p:cNvPr>
          <p:cNvSpPr txBox="1"/>
          <p:nvPr/>
        </p:nvSpPr>
        <p:spPr>
          <a:xfrm>
            <a:off x="2490357" y="1139291"/>
            <a:ext cx="374012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How to Be a Leader?</a:t>
            </a:r>
          </a:p>
        </p:txBody>
      </p:sp>
      <p:sp>
        <p:nvSpPr>
          <p:cNvPr id="3" name="TextBox 2">
            <a:extLst>
              <a:ext uri="{FF2B5EF4-FFF2-40B4-BE49-F238E27FC236}">
                <a16:creationId xmlns:a16="http://schemas.microsoft.com/office/drawing/2014/main" id="{00C56048-670B-2D77-371B-16C65218BE18}"/>
              </a:ext>
            </a:extLst>
          </p:cNvPr>
          <p:cNvSpPr txBox="1"/>
          <p:nvPr/>
        </p:nvSpPr>
        <p:spPr>
          <a:xfrm>
            <a:off x="834389" y="2196779"/>
            <a:ext cx="10232703" cy="332398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Try these exercises:</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Interview a young person. Ask him or her what they would do to change the world if they could. Ask them what they wish were different.</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Try to remember when you were a teenager. What did you want to change in the world?</a:t>
            </a:r>
          </a:p>
          <a:p>
            <a:pPr marL="1431925"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Put aside practical considerations and fears. Brainstorm a list of dreams you would like to see come true.</a:t>
            </a:r>
            <a:endParaRPr lang="en-US" sz="2400" i="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36683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57007-6798-3FDF-EA8D-398BF18B000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B07C607-DDCF-145E-3162-2C5D801B92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597147E-AD1B-465C-CA1C-B80B4AB420D7}"/>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8243D6-4275-1364-3635-C077C3DAF96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8AD5EBA5-B9FD-6E29-E687-E0C09E1B19A5}"/>
              </a:ext>
            </a:extLst>
          </p:cNvPr>
          <p:cNvSpPr txBox="1"/>
          <p:nvPr/>
        </p:nvSpPr>
        <p:spPr>
          <a:xfrm>
            <a:off x="3203800" y="2914788"/>
            <a:ext cx="6097978" cy="1028423"/>
          </a:xfrm>
          <a:prstGeom prst="rect">
            <a:avLst/>
          </a:prstGeom>
          <a:noFill/>
        </p:spPr>
        <p:txBody>
          <a:bodyPr wrap="square">
            <a:spAutoFit/>
          </a:bodyPr>
          <a:lstStyle/>
          <a:p>
            <a:pPr marL="517525" algn="ctr">
              <a:lnSpc>
                <a:spcPct val="200000"/>
              </a:lnSpc>
            </a:pPr>
            <a:r>
              <a:rPr lang="en-US" sz="3600" b="1" dirty="0">
                <a:solidFill>
                  <a:srgbClr val="0A1F61"/>
                </a:solidFill>
                <a:latin typeface="Tajawal ExtraBold" panose="00000800000000000000" pitchFamily="2" charset="-78"/>
                <a:cs typeface="Tajawal ExtraBold" panose="00000800000000000000" pitchFamily="2" charset="-78"/>
              </a:rPr>
              <a:t>Developing a Vision</a:t>
            </a:r>
          </a:p>
        </p:txBody>
      </p:sp>
      <p:sp>
        <p:nvSpPr>
          <p:cNvPr id="9" name="TextBox 8">
            <a:extLst>
              <a:ext uri="{FF2B5EF4-FFF2-40B4-BE49-F238E27FC236}">
                <a16:creationId xmlns:a16="http://schemas.microsoft.com/office/drawing/2014/main" id="{EB9F2DC0-C25C-70A6-A377-8094D7D2BB4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952620696"/>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2BA10-1618-1866-14C4-300A01BFB938}"/>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31210E-806B-8F7B-35CA-B4909BB4FA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54F6903-1AB0-A6C0-5240-D6D686FE401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0B9A745A-342F-D5A4-B1D9-FC0755D48434}"/>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a:extLst>
              <a:ext uri="{FF2B5EF4-FFF2-40B4-BE49-F238E27FC236}">
                <a16:creationId xmlns:a16="http://schemas.microsoft.com/office/drawing/2014/main" id="{9C59A5B6-6832-7EDA-3460-C992583B1C8A}"/>
              </a:ext>
            </a:extLst>
          </p:cNvPr>
          <p:cNvSpPr txBox="1"/>
          <p:nvPr/>
        </p:nvSpPr>
        <p:spPr>
          <a:xfrm>
            <a:off x="928213" y="2046058"/>
            <a:ext cx="10335573" cy="3977499"/>
          </a:xfrm>
          <a:prstGeom prst="rect">
            <a:avLst/>
          </a:prstGeom>
          <a:noFill/>
        </p:spPr>
        <p:txBody>
          <a:bodyPr wrap="square" rtlCol="0">
            <a:spAutoFit/>
          </a:bodyPr>
          <a:lstStyle/>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a vision?</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It is a statement that communicates how you would like things to be. </a:t>
            </a:r>
          </a:p>
          <a:p>
            <a:pPr marL="1431925" lvl="1" indent="-4572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 vision is your big picture of the way things ought to be. It is your billboard image of what you are working towards.</a:t>
            </a:r>
          </a:p>
          <a:p>
            <a:pPr marL="974725" indent="-457200" algn="just">
              <a:lnSpc>
                <a:spcPts val="34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What is the vision process?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your vision.</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Communicating your vision to others.</a:t>
            </a:r>
          </a:p>
          <a:p>
            <a:pPr marL="1139825" lvl="1" indent="-1651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Developing the group's vision.</a:t>
            </a:r>
          </a:p>
        </p:txBody>
      </p:sp>
    </p:spTree>
    <p:extLst>
      <p:ext uri="{BB962C8B-B14F-4D97-AF65-F5344CB8AC3E}">
        <p14:creationId xmlns:p14="http://schemas.microsoft.com/office/powerpoint/2010/main" val="172300439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CB34AC-C6A2-C293-9D21-F6C7183E720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A0CB5EE-A300-38B3-41AA-B1C2BA3F45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EFA70742-FEDA-1361-E174-BCA0AD5AC3A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30CFEE5-35ED-255D-E67B-94CDB66AA473}"/>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3" name="TextBox 2">
            <a:extLst>
              <a:ext uri="{FF2B5EF4-FFF2-40B4-BE49-F238E27FC236}">
                <a16:creationId xmlns:a16="http://schemas.microsoft.com/office/drawing/2014/main" id="{1AE365EE-3838-4464-BD57-0312881D360F}"/>
              </a:ext>
            </a:extLst>
          </p:cNvPr>
          <p:cNvSpPr txBox="1"/>
          <p:nvPr/>
        </p:nvSpPr>
        <p:spPr>
          <a:xfrm>
            <a:off x="993957" y="2217834"/>
            <a:ext cx="10442246" cy="3070841"/>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Why do you need to communicate a vision to others? </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People have to know what direction you’re going in before they will follow you.</a:t>
            </a:r>
          </a:p>
          <a:p>
            <a:pPr marL="974725" indent="-457200">
              <a:lnSpc>
                <a:spcPct val="200000"/>
              </a:lnSpc>
              <a:buFont typeface="Wingdings" panose="05000000000000000000" pitchFamily="2" charset="2"/>
              <a:buChar char="q"/>
            </a:pPr>
            <a:r>
              <a:rPr lang="en-US" sz="2400" b="1" dirty="0">
                <a:solidFill>
                  <a:schemeClr val="accent1">
                    <a:lumMod val="75000"/>
                  </a:schemeClr>
                </a:solidFill>
                <a:latin typeface="Tajawal ExtraBold" panose="00000800000000000000" pitchFamily="2" charset="-78"/>
                <a:cs typeface="Tajawal ExtraBold" panose="00000800000000000000" pitchFamily="2" charset="-78"/>
              </a:rPr>
              <a:t>When do you need to communicate your vision?</a:t>
            </a:r>
          </a:p>
          <a:p>
            <a:pPr marL="1139825" lvl="1" indent="-1651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All the time.</a:t>
            </a:r>
          </a:p>
        </p:txBody>
      </p:sp>
    </p:spTree>
    <p:extLst>
      <p:ext uri="{BB962C8B-B14F-4D97-AF65-F5344CB8AC3E}">
        <p14:creationId xmlns:p14="http://schemas.microsoft.com/office/powerpoint/2010/main" val="20215821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9CCD29-BFAE-89A6-5969-768DEC89418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95F9126-FD06-3C0E-C438-8CAACBC9AAA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1B547BC-87C7-D843-890F-6EDD23B07A1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44CA3E47-6C74-8B0B-5302-3AF9622A1E9B}"/>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1565457" y="2034954"/>
            <a:ext cx="8504373" cy="3440173"/>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How do you create a vision?</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Dream big</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Brainstorm many ideas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Clarify your vision</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Trust your hunches</a:t>
            </a:r>
          </a:p>
          <a:p>
            <a:pPr marL="1431925" lvl="1"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without limits</a:t>
            </a:r>
          </a:p>
        </p:txBody>
      </p:sp>
    </p:spTree>
    <p:extLst>
      <p:ext uri="{BB962C8B-B14F-4D97-AF65-F5344CB8AC3E}">
        <p14:creationId xmlns:p14="http://schemas.microsoft.com/office/powerpoint/2010/main" val="213817852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18F7E0-A278-6D5F-E63B-20D108319584}"/>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E9ECDD42-98D6-E581-D441-DF44146E65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E322A895-7494-629E-189B-50DA39E17F82}"/>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10FBE41A-A025-80BE-A37F-D0EDBC617ABA}"/>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2EA0C65-B0C0-B0F7-E8C5-3E58D6853E7C}"/>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2" name="Picture 1" descr="Logo&#10;&#10;Description automatically generated">
            <a:extLst>
              <a:ext uri="{FF2B5EF4-FFF2-40B4-BE49-F238E27FC236}">
                <a16:creationId xmlns:a16="http://schemas.microsoft.com/office/drawing/2014/main" id="{9AC0A64F-35DE-8704-7A27-029F32E57872}"/>
              </a:ext>
            </a:extLst>
          </p:cNvPr>
          <p:cNvPicPr>
            <a:picLocks noChangeAspect="1"/>
          </p:cNvPicPr>
          <p:nvPr/>
        </p:nvPicPr>
        <p:blipFill>
          <a:blip r:embed="rId4" cstate="print">
            <a:extLst>
              <a:ext uri="{BEBA8EAE-BF5A-486C-A8C5-ECC9F3942E4B}">
                <a14:imgProps xmlns:a14="http://schemas.microsoft.com/office/drawing/2010/main">
                  <a14:imgLayer r:embed="rId5">
                    <a14:imgEffect>
                      <a14:colorTemperature colorTemp="11200"/>
                    </a14:imgEffect>
                  </a14:imgLayer>
                </a14:imgProps>
              </a:ext>
              <a:ext uri="{28A0092B-C50C-407E-A947-70E740481C1C}">
                <a14:useLocalDpi xmlns:a14="http://schemas.microsoft.com/office/drawing/2010/main" val="0"/>
              </a:ext>
            </a:extLst>
          </a:blip>
          <a:stretch>
            <a:fillRect/>
          </a:stretch>
        </p:blipFill>
        <p:spPr>
          <a:xfrm>
            <a:off x="3440166" y="1887404"/>
            <a:ext cx="5669782" cy="3990109"/>
          </a:xfrm>
          <a:prstGeom prst="rect">
            <a:avLst/>
          </a:prstGeom>
        </p:spPr>
      </p:pic>
    </p:spTree>
    <p:extLst>
      <p:ext uri="{BB962C8B-B14F-4D97-AF65-F5344CB8AC3E}">
        <p14:creationId xmlns:p14="http://schemas.microsoft.com/office/powerpoint/2010/main" val="1371764153"/>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05133D-8744-F7EB-3325-4E12FDEEC7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413D22E1-B1F5-4A45-29FF-D163E203F7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3BB0397-7DC7-58E7-2DFB-09A4F67D386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B4E2C98-721F-1401-5A50-F56E71A8653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354392" y="1811101"/>
            <a:ext cx="10007028" cy="424731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 </a:t>
            </a:r>
            <a:r>
              <a:rPr lang="en-US" sz="2800" b="1" dirty="0">
                <a:solidFill>
                  <a:schemeClr val="accent1">
                    <a:lumMod val="75000"/>
                  </a:schemeClr>
                </a:solidFill>
                <a:latin typeface="Tajawal ExtraBold" panose="00000800000000000000" pitchFamily="2" charset="-78"/>
                <a:cs typeface="Tajawal ExtraBold" panose="00000800000000000000" pitchFamily="2" charset="-78"/>
              </a:rPr>
              <a:t>Exercise</a:t>
            </a:r>
            <a:endParaRPr lang="en-US" sz="2400" b="1" dirty="0">
              <a:solidFill>
                <a:schemeClr val="accent1">
                  <a:lumMod val="75000"/>
                </a:schemeClr>
              </a:solidFill>
              <a:latin typeface="Tajawal ExtraBold" panose="00000800000000000000" pitchFamily="2" charset="-78"/>
              <a:cs typeface="Tajawal ExtraBold" panose="00000800000000000000" pitchFamily="2" charset="-78"/>
            </a:endParaRPr>
          </a:p>
          <a:p>
            <a:pPr marL="914400" lvl="1" indent="-4572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What do you envision for yourself in the next five years?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How do you want to grow?</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work?</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 family life or friendships?</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where you live?</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fun and recreation?</a:t>
            </a:r>
          </a:p>
          <a:p>
            <a:pPr marL="1431925" lvl="2" algn="just"/>
            <a:r>
              <a:rPr lang="en-US" sz="2400" b="1" dirty="0">
                <a:solidFill>
                  <a:srgbClr val="0A1F61"/>
                </a:solidFill>
                <a:latin typeface="Tajawal ExtraBold" panose="00000800000000000000" pitchFamily="2" charset="-78"/>
                <a:cs typeface="Tajawal ExtraBold" panose="00000800000000000000" pitchFamily="2" charset="-78"/>
              </a:rPr>
              <a:t>• What do you envision for yourself as a leader?</a:t>
            </a:r>
          </a:p>
          <a:p>
            <a:pPr marL="855663" lvl="1" indent="-344488" algn="just">
              <a:buFont typeface="Wingdings" panose="05000000000000000000" pitchFamily="2" charset="2"/>
              <a:buChar char="§"/>
            </a:pPr>
            <a:r>
              <a:rPr lang="en-US" sz="2000" b="1" dirty="0">
                <a:solidFill>
                  <a:schemeClr val="accent1">
                    <a:lumMod val="75000"/>
                  </a:schemeClr>
                </a:solidFill>
                <a:latin typeface="Tajawal ExtraBold" panose="00000800000000000000" pitchFamily="2" charset="-78"/>
                <a:cs typeface="Tajawal ExtraBold" panose="00000800000000000000" pitchFamily="2" charset="-78"/>
              </a:rPr>
              <a:t>A vision for your own life is simply a picture of where you want to be in the future. And a vision for your community, group, or organization is simply your picture of where you want that group to be in the future.</a:t>
            </a:r>
          </a:p>
        </p:txBody>
      </p:sp>
    </p:spTree>
    <p:extLst>
      <p:ext uri="{BB962C8B-B14F-4D97-AF65-F5344CB8AC3E}">
        <p14:creationId xmlns:p14="http://schemas.microsoft.com/office/powerpoint/2010/main" val="336379352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5AB2D-37F0-6377-62B2-5E84D0A5FBF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0148902-E6B8-46F6-DC91-C874283068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54BD628-3652-9205-3567-C8EFD6CFBCA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C470DA6-CB97-41D9-F2E0-8D19768D5F18}"/>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887935" y="1943514"/>
            <a:ext cx="10442246" cy="3901837"/>
          </a:xfrm>
          <a:prstGeom prst="rect">
            <a:avLst/>
          </a:prstGeom>
          <a:noFill/>
        </p:spPr>
        <p:txBody>
          <a:bodyPr wrap="square" rtlCol="0">
            <a:spAutoFit/>
          </a:bodyPr>
          <a:lstStyle/>
          <a:p>
            <a:pPr marL="974725" indent="-457200">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Help people take ownership of a vision</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As a leader, you have to help people take your vision and make it their own. This is an important step in bringing people together to work toward a common goal. </a:t>
            </a:r>
          </a:p>
          <a:p>
            <a:pPr marL="974725" indent="-457200">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Members of a group need to have a shared vision and a sense of ownership in order to be committed to the group. That is key in helping people stay with a group for a long time.</a:t>
            </a:r>
          </a:p>
        </p:txBody>
      </p:sp>
    </p:spTree>
    <p:extLst>
      <p:ext uri="{BB962C8B-B14F-4D97-AF65-F5344CB8AC3E}">
        <p14:creationId xmlns:p14="http://schemas.microsoft.com/office/powerpoint/2010/main" val="162204004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C018B8-3856-EFAE-E511-4A850A52FE91}"/>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FE618370-134C-F9A7-2F71-36579B22A60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1E8280CF-9955-0273-9307-299DFF77659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C6C2457-0215-18BD-3810-8D93761BE352}"/>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ADDF4A8C-4B63-F86B-50D6-383A1997EAC9}"/>
              </a:ext>
            </a:extLst>
          </p:cNvPr>
          <p:cNvSpPr txBox="1"/>
          <p:nvPr/>
        </p:nvSpPr>
        <p:spPr>
          <a:xfrm>
            <a:off x="3016099" y="3062042"/>
            <a:ext cx="6510395" cy="820417"/>
          </a:xfrm>
          <a:prstGeom prst="rect">
            <a:avLst/>
          </a:prstGeom>
          <a:noFill/>
        </p:spPr>
        <p:txBody>
          <a:bodyPr wrap="square">
            <a:spAutoFit/>
          </a:bodyPr>
          <a:lstStyle/>
          <a:p>
            <a:pPr marL="517525" algn="just">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Understanding People's Needs</a:t>
            </a:r>
          </a:p>
        </p:txBody>
      </p:sp>
      <p:sp>
        <p:nvSpPr>
          <p:cNvPr id="9" name="TextBox 8">
            <a:extLst>
              <a:ext uri="{FF2B5EF4-FFF2-40B4-BE49-F238E27FC236}">
                <a16:creationId xmlns:a16="http://schemas.microsoft.com/office/drawing/2014/main" id="{96077B5B-01D2-E683-DA32-DDDE27AA64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42934646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396DE-632F-CB4D-9392-11553415393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13C7208-892A-7F50-69B4-16651B1F3C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1CE4133-01F3-FC26-5BAE-D1F23AD13BF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9DFF333-2538-2EC5-8B89-551686E6CA9C}"/>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28347" y="1400901"/>
            <a:ext cx="10035993" cy="4532779"/>
          </a:xfrm>
          <a:prstGeom prst="rect">
            <a:avLst/>
          </a:prstGeom>
          <a:noFill/>
        </p:spPr>
        <p:txBody>
          <a:bodyPr wrap="square" rtlCol="0">
            <a:spAutoFit/>
          </a:bodyPr>
          <a:lstStyle/>
          <a:p>
            <a:pPr marL="974725" indent="-457200" algn="just">
              <a:lnSpc>
                <a:spcPct val="20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Kinds of needs: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Large-scope community needs.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Root or causal needs. </a:t>
            </a:r>
            <a:r>
              <a:rPr lang="en-US" sz="2000" b="1" dirty="0">
                <a:solidFill>
                  <a:srgbClr val="0A1F61"/>
                </a:solidFill>
                <a:latin typeface="Tajawal ExtraBold" panose="00000800000000000000" pitchFamily="2" charset="-78"/>
                <a:cs typeface="Tajawal ExtraBold" panose="00000800000000000000" pitchFamily="2" charset="-78"/>
              </a:rPr>
              <a:t>("real needs“, 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Informational needs. </a:t>
            </a:r>
            <a:r>
              <a:rPr lang="en-US" sz="2000" b="1" dirty="0">
                <a:solidFill>
                  <a:srgbClr val="0A1F61"/>
                </a:solidFill>
                <a:latin typeface="Tajawal ExtraBold" panose="00000800000000000000" pitchFamily="2" charset="-78"/>
                <a:cs typeface="Tajawal ExtraBold" panose="00000800000000000000" pitchFamily="2" charset="-78"/>
              </a:rPr>
              <a:t>(basic facts and knowledge)</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Physical needs. </a:t>
            </a:r>
            <a:r>
              <a:rPr lang="en-US" sz="2000" b="1" dirty="0">
                <a:solidFill>
                  <a:srgbClr val="0A1F61"/>
                </a:solidFill>
                <a:latin typeface="Tajawal ExtraBold" panose="00000800000000000000" pitchFamily="2" charset="-78"/>
                <a:cs typeface="Tajawal ExtraBold" panose="00000800000000000000" pitchFamily="2" charset="-78"/>
              </a:rPr>
              <a:t>(money for the organization, volunteers,…)</a:t>
            </a:r>
          </a:p>
          <a:p>
            <a:pPr marL="800100"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Personal needs. </a:t>
            </a:r>
            <a:r>
              <a:rPr lang="en-US" sz="2000" b="1" dirty="0">
                <a:solidFill>
                  <a:srgbClr val="0A1F61"/>
                </a:solidFill>
                <a:latin typeface="Tajawal ExtraBold" panose="00000800000000000000" pitchFamily="2" charset="-78"/>
                <a:cs typeface="Tajawal ExtraBold" panose="00000800000000000000" pitchFamily="2" charset="-78"/>
              </a:rPr>
              <a:t>(appreciation, understanding, personal caring, etc.)</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855044613"/>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C36BAD-A909-DFFB-8464-EB4C6F402E92}"/>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AF242CA-96B7-4F68-BD17-6D7E8D618C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42B9164-44F7-CDA5-2220-E08DBCBA719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395A2A-E0D6-8526-B7E0-528A85FE8580}"/>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9" name="TextBox 8"/>
          <p:cNvSpPr txBox="1"/>
          <p:nvPr/>
        </p:nvSpPr>
        <p:spPr>
          <a:xfrm>
            <a:off x="662487" y="2088163"/>
            <a:ext cx="10442246" cy="3630546"/>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Why should the leader try to understand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the group moving forward towards shared and desired goals.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strengthen connections with the group and increase the likelihood of success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keep morale high.</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3381639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053C9E-2898-9B22-3DE9-4E1C0058993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08E62FB-5078-E41F-A088-C8A2A064C5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F6E39850-5588-C3CB-AE98-3548BD68A59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989EFE0-F73E-2752-2B60-9CA616F10FF2}"/>
              </a:ext>
            </a:extLst>
          </p:cNvPr>
          <p:cNvSpPr txBox="1"/>
          <p:nvPr/>
        </p:nvSpPr>
        <p:spPr>
          <a:xfrm>
            <a:off x="2490357" y="1139291"/>
            <a:ext cx="3592587"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Developing a Vision</a:t>
            </a:r>
          </a:p>
        </p:txBody>
      </p:sp>
      <p:sp>
        <p:nvSpPr>
          <p:cNvPr id="2" name="TextBox 1"/>
          <p:cNvSpPr txBox="1"/>
          <p:nvPr/>
        </p:nvSpPr>
        <p:spPr>
          <a:xfrm>
            <a:off x="1880084" y="1760634"/>
            <a:ext cx="8761246" cy="413837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Understanding people's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Ask people their needs.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Maintain good relationships.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Do your research.</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Make connections.</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Be accessible.</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Institutionalize the process of getting feedback. </a:t>
            </a:r>
          </a:p>
          <a:p>
            <a:pPr marL="1139825" lvl="1" indent="-1651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To reinforce members' belief in the leader.</a:t>
            </a:r>
          </a:p>
        </p:txBody>
      </p:sp>
    </p:spTree>
    <p:extLst>
      <p:ext uri="{BB962C8B-B14F-4D97-AF65-F5344CB8AC3E}">
        <p14:creationId xmlns:p14="http://schemas.microsoft.com/office/powerpoint/2010/main" val="275096544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Influencing People</a:t>
            </a:r>
          </a:p>
        </p:txBody>
      </p:sp>
      <p:sp>
        <p:nvSpPr>
          <p:cNvPr id="9" name="TextBox 8">
            <a:extLst>
              <a:ext uri="{FF2B5EF4-FFF2-40B4-BE49-F238E27FC236}">
                <a16:creationId xmlns:a16="http://schemas.microsoft.com/office/drawing/2014/main" id="{14DA30E5-FEF0-6B3E-0C1C-C149314D217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446430774"/>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867334-FB72-EC39-5E8C-3A76938A2E1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69A5D47-9913-B44C-C63E-2A5E6277EB6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AB6390A3-3774-B6F6-DEF0-0BBDF6C7323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845A529-46C9-F96C-B989-AF4D9E2D32AF}"/>
              </a:ext>
            </a:extLst>
          </p:cNvPr>
          <p:cNvSpPr txBox="1"/>
          <p:nvPr/>
        </p:nvSpPr>
        <p:spPr>
          <a:xfrm>
            <a:off x="2490357" y="1139291"/>
            <a:ext cx="3379451"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Influencing People</a:t>
            </a:r>
          </a:p>
        </p:txBody>
      </p:sp>
      <p:sp>
        <p:nvSpPr>
          <p:cNvPr id="3" name="TextBox 2">
            <a:extLst>
              <a:ext uri="{FF2B5EF4-FFF2-40B4-BE49-F238E27FC236}">
                <a16:creationId xmlns:a16="http://schemas.microsoft.com/office/drawing/2014/main" id="{B477895F-E071-9C1A-C3B1-1AE9B6B7431D}"/>
              </a:ext>
            </a:extLst>
          </p:cNvPr>
          <p:cNvSpPr txBox="1"/>
          <p:nvPr/>
        </p:nvSpPr>
        <p:spPr>
          <a:xfrm>
            <a:off x="1865205" y="1756599"/>
            <a:ext cx="6971417" cy="4086503"/>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Is the ability to persuade someone to act or think in the way you want.</a:t>
            </a:r>
          </a:p>
          <a:p>
            <a:pPr marL="914400" lvl="1" indent="-344488" algn="just">
              <a:lnSpc>
                <a:spcPct val="150000"/>
              </a:lnSpc>
              <a:buFont typeface="Wingdings" panose="05000000000000000000" pitchFamily="2" charset="2"/>
              <a:buChar char="q"/>
            </a:pPr>
            <a:r>
              <a:rPr lang="en-US" sz="2800" b="1" dirty="0">
                <a:solidFill>
                  <a:schemeClr val="accent1">
                    <a:lumMod val="75000"/>
                  </a:schemeClr>
                </a:solidFill>
                <a:latin typeface="Tajawal ExtraBold" panose="00000800000000000000" pitchFamily="2" charset="-78"/>
                <a:cs typeface="Tajawal ExtraBold" panose="00000800000000000000" pitchFamily="2" charset="-78"/>
              </a:rPr>
              <a:t>Elements of influence </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Communicator</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Message</a:t>
            </a:r>
          </a:p>
          <a:p>
            <a:pPr marL="1597025" lvl="2" indent="-1651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Audience</a:t>
            </a:r>
          </a:p>
        </p:txBody>
      </p:sp>
      <p:pic>
        <p:nvPicPr>
          <p:cNvPr id="4" name="Picture 3" descr="A picture containing accessory, vector graphics&#10;&#10;Description automatically generated">
            <a:extLst>
              <a:ext uri="{FF2B5EF4-FFF2-40B4-BE49-F238E27FC236}">
                <a16:creationId xmlns:a16="http://schemas.microsoft.com/office/drawing/2014/main" id="{770AB0E3-9F82-9B73-1852-EEFB00813FE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69430" y="3486150"/>
            <a:ext cx="3319734" cy="2489801"/>
          </a:xfrm>
          <a:prstGeom prst="rect">
            <a:avLst/>
          </a:prstGeom>
        </p:spPr>
      </p:pic>
    </p:spTree>
    <p:extLst>
      <p:ext uri="{BB962C8B-B14F-4D97-AF65-F5344CB8AC3E}">
        <p14:creationId xmlns:p14="http://schemas.microsoft.com/office/powerpoint/2010/main" val="422325513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05214C-FF64-A71F-D5E1-92DA9CA9817E}"/>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27211051-C582-7B5E-6426-4EBF2B7CAF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A6341A75-24C4-0191-DCC0-7049D9317ED0}"/>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93F3FA2A-3C9F-F213-88E4-4E9B4FB71F27}"/>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F00BBDB3-4B31-F453-7349-FAF8A570E4A9}"/>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Communication</a:t>
            </a:r>
          </a:p>
        </p:txBody>
      </p:sp>
      <p:sp>
        <p:nvSpPr>
          <p:cNvPr id="9" name="TextBox 8">
            <a:extLst>
              <a:ext uri="{FF2B5EF4-FFF2-40B4-BE49-F238E27FC236}">
                <a16:creationId xmlns:a16="http://schemas.microsoft.com/office/drawing/2014/main" id="{EB5448CC-609D-81C0-049D-3DD5F7FAE57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3759114741"/>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1EC4E-20C2-F172-89D7-3E871415582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CD97430-C630-126A-E360-2C6C14146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69A4AE5-6168-4D22-CCD2-529E3DE6C96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7EA8A617-0A6D-6FEA-8288-CF6B636663F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2" name="TextBox 1">
            <a:extLst>
              <a:ext uri="{FF2B5EF4-FFF2-40B4-BE49-F238E27FC236}">
                <a16:creationId xmlns:a16="http://schemas.microsoft.com/office/drawing/2014/main" id="{8CF7FED9-EBB4-7D8F-225A-C1BE44296E39}"/>
              </a:ext>
            </a:extLst>
          </p:cNvPr>
          <p:cNvSpPr txBox="1"/>
          <p:nvPr/>
        </p:nvSpPr>
        <p:spPr>
          <a:xfrm>
            <a:off x="844178" y="2111606"/>
            <a:ext cx="10355913" cy="3809504"/>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Communication = sending ideas and opinions from one person to another.</a:t>
            </a:r>
          </a:p>
          <a:p>
            <a:pPr marL="517525" algn="just">
              <a:lnSpc>
                <a:spcPct val="150000"/>
              </a:lnSpc>
            </a:pPr>
            <a:endParaRPr lang="en-US" sz="2800" b="1" dirty="0">
              <a:solidFill>
                <a:srgbClr val="0A1F61"/>
              </a:solidFill>
              <a:latin typeface="Tajawal ExtraBold" panose="00000800000000000000" pitchFamily="2" charset="-78"/>
              <a:cs typeface="Tajawal ExtraBold" panose="00000800000000000000" pitchFamily="2" charset="-78"/>
            </a:endParaRPr>
          </a:p>
          <a:p>
            <a:pPr marL="860425" indent="-342900" algn="just">
              <a:lnSpc>
                <a:spcPct val="150000"/>
              </a:lnSpc>
              <a:buFont typeface="Wingdings" panose="05000000000000000000" pitchFamily="2" charset="2"/>
              <a:buChar char="q"/>
            </a:pPr>
            <a:r>
              <a:rPr lang="en-US" sz="2800" b="1" dirty="0">
                <a:solidFill>
                  <a:srgbClr val="0A1F61"/>
                </a:solidFill>
                <a:latin typeface="Tajawal ExtraBold" panose="00000800000000000000" pitchFamily="2" charset="-78"/>
                <a:cs typeface="Tajawal ExtraBold" panose="00000800000000000000" pitchFamily="2" charset="-78"/>
              </a:rPr>
              <a:t>People communicate by…talking, writing, moving bodies or eye contact.</a:t>
            </a:r>
          </a:p>
          <a:p>
            <a:pPr marL="974725" lvl="1"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58458094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5C74E-7898-E831-3839-4E942191C885}"/>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295EE29C-5E44-BC89-F9CB-CAFF3F84971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659B3C-E7F4-762F-AC0F-50ADA264E9D5}"/>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AFD5EE6-2327-56DE-0FFE-75A3D5BE6049}"/>
              </a:ext>
            </a:extLst>
          </p:cNvPr>
          <p:cNvSpPr txBox="1"/>
          <p:nvPr/>
        </p:nvSpPr>
        <p:spPr>
          <a:xfrm>
            <a:off x="2490357" y="1139291"/>
            <a:ext cx="2900153"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Communication</a:t>
            </a:r>
          </a:p>
        </p:txBody>
      </p:sp>
      <p:sp>
        <p:nvSpPr>
          <p:cNvPr id="9" name="TextBox 8"/>
          <p:cNvSpPr txBox="1"/>
          <p:nvPr/>
        </p:nvSpPr>
        <p:spPr>
          <a:xfrm>
            <a:off x="350163" y="1913971"/>
            <a:ext cx="10965538" cy="4092211"/>
          </a:xfrm>
          <a:prstGeom prst="rect">
            <a:avLst/>
          </a:prstGeom>
          <a:noFill/>
        </p:spPr>
        <p:txBody>
          <a:bodyPr wrap="square" rtlCol="0">
            <a:spAutoFit/>
          </a:bodyPr>
          <a:lstStyle/>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important for all beings that lead community life and form relationship. </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is essential for development of the society. We attain cultural, social and economic prosperity</a:t>
            </a:r>
            <a:r>
              <a:rPr lang="ar-EG" sz="2200" b="1" dirty="0">
                <a:solidFill>
                  <a:srgbClr val="0A1F61"/>
                </a:solidFill>
                <a:latin typeface="Tajawal ExtraBold" panose="00000800000000000000" pitchFamily="2" charset="-78"/>
                <a:cs typeface="Tajawal ExtraBold" panose="00000800000000000000" pitchFamily="2" charset="-78"/>
              </a:rPr>
              <a:t> </a:t>
            </a:r>
            <a:r>
              <a:rPr lang="en-US" sz="2200" b="1" dirty="0">
                <a:solidFill>
                  <a:srgbClr val="0A1F61"/>
                </a:solidFill>
                <a:latin typeface="Tajawal ExtraBold" panose="00000800000000000000" pitchFamily="2" charset="-78"/>
                <a:cs typeface="Tajawal ExtraBold" panose="00000800000000000000" pitchFamily="2" charset="-78"/>
              </a:rPr>
              <a:t>by sharing out experiences. </a:t>
            </a:r>
          </a:p>
          <a:p>
            <a:pPr marL="517525" algn="ctr">
              <a:lnSpc>
                <a:spcPct val="150000"/>
              </a:lnSpc>
            </a:pPr>
            <a:r>
              <a:rPr lang="en-US" sz="2200" b="1" i="1" dirty="0">
                <a:solidFill>
                  <a:schemeClr val="accent1">
                    <a:lumMod val="75000"/>
                  </a:schemeClr>
                </a:solidFill>
                <a:latin typeface="Tajawal ExtraBold" panose="00000800000000000000" pitchFamily="2" charset="-78"/>
                <a:cs typeface="Tajawal ExtraBold" panose="00000800000000000000" pitchFamily="2" charset="-78"/>
              </a:rPr>
              <a:t>How can we share experience without better communication?</a:t>
            </a:r>
          </a:p>
          <a:p>
            <a:pPr marL="860425"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Personal enjoyment is communication based. Communication helps us interact with our surroundings, thus create positive relationships, share love and build up friendship to enjoy life.</a:t>
            </a:r>
          </a:p>
        </p:txBody>
      </p:sp>
      <p:sp>
        <p:nvSpPr>
          <p:cNvPr id="2" name="TextBox 1">
            <a:extLst>
              <a:ext uri="{FF2B5EF4-FFF2-40B4-BE49-F238E27FC236}">
                <a16:creationId xmlns:a16="http://schemas.microsoft.com/office/drawing/2014/main" id="{B4B80185-DF2E-6B1B-06A0-4332CD532FB2}"/>
              </a:ext>
            </a:extLst>
          </p:cNvPr>
          <p:cNvSpPr txBox="1"/>
          <p:nvPr/>
        </p:nvSpPr>
        <p:spPr>
          <a:xfrm>
            <a:off x="2511280" y="1626853"/>
            <a:ext cx="4628190" cy="461665"/>
          </a:xfrm>
          <a:prstGeom prst="rect">
            <a:avLst/>
          </a:prstGeom>
          <a:noFill/>
        </p:spPr>
        <p:txBody>
          <a:bodyPr wrap="none" rtlCol="0">
            <a:spAutoFit/>
          </a:bodyPr>
          <a:lstStyle/>
          <a:p>
            <a:r>
              <a:rPr lang="en-US" sz="2400" b="1" dirty="0">
                <a:solidFill>
                  <a:schemeClr val="accent1">
                    <a:lumMod val="75000"/>
                  </a:schemeClr>
                </a:solidFill>
                <a:latin typeface="Tajawal Medium" panose="00000600000000000000" pitchFamily="2" charset="-78"/>
                <a:cs typeface="Tajawal Medium" panose="00000600000000000000" pitchFamily="2" charset="-78"/>
              </a:rPr>
              <a:t>Importance of Communication</a:t>
            </a:r>
          </a:p>
        </p:txBody>
      </p:sp>
    </p:spTree>
    <p:extLst>
      <p:ext uri="{BB962C8B-B14F-4D97-AF65-F5344CB8AC3E}">
        <p14:creationId xmlns:p14="http://schemas.microsoft.com/office/powerpoint/2010/main" val="188438560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643C6B-6A60-EE8A-7CB2-77D5A2AB963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D1E88283-D929-B5D0-34C7-5118DD8CCB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08B6C35-FC53-FF2D-0D04-4042292653CE}"/>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36842BE5-E8BB-8E97-4740-151DF0E80FDD}"/>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14" name="TextBox 13">
            <a:extLst>
              <a:ext uri="{FF2B5EF4-FFF2-40B4-BE49-F238E27FC236}">
                <a16:creationId xmlns:a16="http://schemas.microsoft.com/office/drawing/2014/main" id="{425F8E77-A766-84F4-34A0-FDDDA13F7A98}"/>
              </a:ext>
            </a:extLst>
          </p:cNvPr>
          <p:cNvSpPr txBox="1"/>
          <p:nvPr/>
        </p:nvSpPr>
        <p:spPr>
          <a:xfrm>
            <a:off x="3016099" y="3062042"/>
            <a:ext cx="6510395"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Elements of Communication</a:t>
            </a:r>
          </a:p>
        </p:txBody>
      </p:sp>
      <p:sp>
        <p:nvSpPr>
          <p:cNvPr id="9" name="TextBox 8">
            <a:extLst>
              <a:ext uri="{FF2B5EF4-FFF2-40B4-BE49-F238E27FC236}">
                <a16:creationId xmlns:a16="http://schemas.microsoft.com/office/drawing/2014/main" id="{CF13B47F-ACA8-9063-AE93-D341704D02C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Tree>
    <p:extLst>
      <p:ext uri="{BB962C8B-B14F-4D97-AF65-F5344CB8AC3E}">
        <p14:creationId xmlns:p14="http://schemas.microsoft.com/office/powerpoint/2010/main" val="279364828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6F0A70-6E8C-8961-E621-F169EC4FFA9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53D2104E-987E-1FC8-B85D-B32A7883BD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96822F23-9B83-BA3B-55C5-22F873AAC158}"/>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F8C0AFC-54E9-FA1C-00AA-74CFD910737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5FF37012-1D16-4C9F-8715-B95090BCD77D}"/>
              </a:ext>
            </a:extLst>
          </p:cNvPr>
          <p:cNvSpPr txBox="1"/>
          <p:nvPr/>
        </p:nvSpPr>
        <p:spPr>
          <a:xfrm>
            <a:off x="876300" y="2085191"/>
            <a:ext cx="2412979" cy="3539430"/>
          </a:xfrm>
          <a:prstGeom prst="rect">
            <a:avLst/>
          </a:prstGeom>
          <a:noFill/>
        </p:spPr>
        <p:txBody>
          <a:bodyPr wrap="square" rtlCol="0">
            <a:spAutoFit/>
          </a:bodyPr>
          <a:lstStyle/>
          <a:p>
            <a:pPr algn="just"/>
            <a:r>
              <a:rPr lang="en-US" sz="2800" b="1" dirty="0">
                <a:solidFill>
                  <a:srgbClr val="0A1F61"/>
                </a:solidFill>
                <a:latin typeface="Tajawal ExtraBold" panose="00000800000000000000" pitchFamily="2" charset="-78"/>
                <a:cs typeface="Tajawal ExtraBold" panose="00000800000000000000" pitchFamily="2" charset="-78"/>
              </a:rPr>
              <a:t>a) Sender</a:t>
            </a:r>
          </a:p>
          <a:p>
            <a:pPr algn="just"/>
            <a:r>
              <a:rPr lang="en-US" sz="2800" b="1" dirty="0">
                <a:solidFill>
                  <a:srgbClr val="0A1F61"/>
                </a:solidFill>
                <a:latin typeface="Tajawal ExtraBold" panose="00000800000000000000" pitchFamily="2" charset="-78"/>
                <a:cs typeface="Tajawal ExtraBold" panose="00000800000000000000" pitchFamily="2" charset="-78"/>
              </a:rPr>
              <a:t>b) Message</a:t>
            </a:r>
          </a:p>
          <a:p>
            <a:pPr algn="just"/>
            <a:r>
              <a:rPr lang="en-US" sz="2800" b="1" dirty="0">
                <a:solidFill>
                  <a:srgbClr val="0A1F61"/>
                </a:solidFill>
                <a:latin typeface="Tajawal ExtraBold" panose="00000800000000000000" pitchFamily="2" charset="-78"/>
                <a:cs typeface="Tajawal ExtraBold" panose="00000800000000000000" pitchFamily="2" charset="-78"/>
              </a:rPr>
              <a:t>c) Channel</a:t>
            </a:r>
          </a:p>
          <a:p>
            <a:pPr algn="just"/>
            <a:r>
              <a:rPr lang="en-US" sz="2800" b="1" dirty="0">
                <a:solidFill>
                  <a:srgbClr val="0A1F61"/>
                </a:solidFill>
                <a:latin typeface="Tajawal ExtraBold" panose="00000800000000000000" pitchFamily="2" charset="-78"/>
                <a:cs typeface="Tajawal ExtraBold" panose="00000800000000000000" pitchFamily="2" charset="-78"/>
              </a:rPr>
              <a:t>d) Receiver</a:t>
            </a:r>
          </a:p>
          <a:p>
            <a:pPr algn="just"/>
            <a:r>
              <a:rPr lang="en-US" sz="2800" b="1" dirty="0">
                <a:solidFill>
                  <a:srgbClr val="0A1F61"/>
                </a:solidFill>
                <a:latin typeface="Tajawal ExtraBold" panose="00000800000000000000" pitchFamily="2" charset="-78"/>
                <a:cs typeface="Tajawal ExtraBold" panose="00000800000000000000" pitchFamily="2" charset="-78"/>
              </a:rPr>
              <a:t>e) Noise</a:t>
            </a:r>
          </a:p>
          <a:p>
            <a:pPr algn="just"/>
            <a:r>
              <a:rPr lang="en-US" sz="2800" b="1" dirty="0">
                <a:solidFill>
                  <a:srgbClr val="0A1F61"/>
                </a:solidFill>
                <a:latin typeface="Tajawal ExtraBold" panose="00000800000000000000" pitchFamily="2" charset="-78"/>
                <a:cs typeface="Tajawal ExtraBold" panose="00000800000000000000" pitchFamily="2" charset="-78"/>
              </a:rPr>
              <a:t>f) Feedback</a:t>
            </a:r>
          </a:p>
          <a:p>
            <a:pPr algn="just"/>
            <a:r>
              <a:rPr lang="en-US" sz="2800" b="1" dirty="0">
                <a:solidFill>
                  <a:srgbClr val="0A1F61"/>
                </a:solidFill>
                <a:latin typeface="Tajawal ExtraBold" panose="00000800000000000000" pitchFamily="2" charset="-78"/>
                <a:cs typeface="Tajawal ExtraBold" panose="00000800000000000000" pitchFamily="2" charset="-78"/>
              </a:rPr>
              <a:t>g) Context</a:t>
            </a:r>
          </a:p>
          <a:p>
            <a:pPr algn="just"/>
            <a:r>
              <a:rPr lang="en-US" sz="2800" b="1" dirty="0">
                <a:solidFill>
                  <a:srgbClr val="0A1F61"/>
                </a:solidFill>
                <a:latin typeface="Tajawal ExtraBold" panose="00000800000000000000" pitchFamily="2" charset="-78"/>
                <a:cs typeface="Tajawal ExtraBold" panose="00000800000000000000" pitchFamily="2" charset="-78"/>
              </a:rPr>
              <a:t>h) Effect</a:t>
            </a:r>
          </a:p>
        </p:txBody>
      </p:sp>
      <p:pic>
        <p:nvPicPr>
          <p:cNvPr id="3" name="Picture 2">
            <a:extLst>
              <a:ext uri="{FF2B5EF4-FFF2-40B4-BE49-F238E27FC236}">
                <a16:creationId xmlns:a16="http://schemas.microsoft.com/office/drawing/2014/main" id="{CA984279-9ADC-80B2-B008-25F631C37F4A}"/>
              </a:ext>
            </a:extLst>
          </p:cNvPr>
          <p:cNvPicPr>
            <a:picLocks noChangeAspect="1"/>
          </p:cNvPicPr>
          <p:nvPr/>
        </p:nvPicPr>
        <p:blipFill rotWithShape="1">
          <a:blip r:embed="rId3">
            <a:extLst>
              <a:ext uri="{28A0092B-C50C-407E-A947-70E740481C1C}">
                <a14:useLocalDpi xmlns:a14="http://schemas.microsoft.com/office/drawing/2010/main" val="0"/>
              </a:ext>
            </a:extLst>
          </a:blip>
          <a:srcRect b="8182"/>
          <a:stretch/>
        </p:blipFill>
        <p:spPr>
          <a:xfrm>
            <a:off x="3373937" y="2035372"/>
            <a:ext cx="7941763" cy="3683337"/>
          </a:xfrm>
          <a:prstGeom prst="rect">
            <a:avLst/>
          </a:prstGeom>
        </p:spPr>
      </p:pic>
    </p:spTree>
    <p:extLst>
      <p:ext uri="{BB962C8B-B14F-4D97-AF65-F5344CB8AC3E}">
        <p14:creationId xmlns:p14="http://schemas.microsoft.com/office/powerpoint/2010/main" val="12978119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F9379F-2D6A-3E33-609E-2F0DA7F9734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8963936B-0732-2C9C-C9CD-36B51E5737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11E0734-93EE-8903-6EA9-F68FAAC7DA0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5E2E37F-15EB-8D7A-9921-3CE16AF39E9D}"/>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1251511" y="1917593"/>
            <a:ext cx="9915599" cy="4092211"/>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may be a person or persons who create or formulate the message to be sent to the receiver. Being the primary source of the message, sender is also termed as source.</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mass media, for example, news reporter is the sender or source as he/she constructs the message (news story).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a musical performance, the singer is the sender as his message is enjoyed by the audience.</a:t>
            </a:r>
          </a:p>
        </p:txBody>
      </p:sp>
    </p:spTree>
    <p:extLst>
      <p:ext uri="{BB962C8B-B14F-4D97-AF65-F5344CB8AC3E}">
        <p14:creationId xmlns:p14="http://schemas.microsoft.com/office/powerpoint/2010/main" val="63768493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4CED8-A45E-F3AF-DD41-F02731FA1DC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5DEBBAD-EE45-8DF8-9F31-57DD6F8789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3B6FFB8-1FE0-1D30-4D7E-076C7939568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40BC8AC-AD05-BB72-B3C3-B59CBA3BB72E}"/>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1124907" y="2111890"/>
            <a:ext cx="10305093" cy="378251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A) Sender:</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Sender is a critical component in communication as his/her social background, personality status, education etc., influence the quality of the message he/she creates. The message is created from the idea generated in the mind of the sender. The idea generation process is called encoding.</a:t>
            </a:r>
          </a:p>
          <a:p>
            <a:pPr marL="342900" indent="-342900" algn="just">
              <a:lnSpc>
                <a:spcPts val="288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source/sender has three functions:</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a) To decide what is to be communicated</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b) Encoding (Put the idea in such a way that the receiver understands it)</a:t>
            </a:r>
          </a:p>
          <a:p>
            <a:pPr lvl="1" algn="just">
              <a:lnSpc>
                <a:spcPts val="2880"/>
              </a:lnSpc>
            </a:pPr>
            <a:r>
              <a:rPr lang="en-US" sz="2200" b="1" dirty="0">
                <a:solidFill>
                  <a:srgbClr val="0A1F61"/>
                </a:solidFill>
                <a:latin typeface="Tajawal ExtraBold" panose="00000800000000000000" pitchFamily="2" charset="-78"/>
                <a:cs typeface="Tajawal ExtraBold" panose="00000800000000000000" pitchFamily="2" charset="-78"/>
              </a:rPr>
              <a:t>c) Transmitting the message to the receiver</a:t>
            </a:r>
          </a:p>
        </p:txBody>
      </p:sp>
    </p:spTree>
    <p:extLst>
      <p:ext uri="{BB962C8B-B14F-4D97-AF65-F5344CB8AC3E}">
        <p14:creationId xmlns:p14="http://schemas.microsoft.com/office/powerpoint/2010/main" val="222342488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D0014-0A0F-7532-CED4-E5574E1CDCB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1EE26BC6-6226-7D71-755C-8159E7A374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6EEC22E-6CA8-D140-EC0E-B3B4950CFB9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E45907B-F549-8090-D45E-9D920850975B}"/>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78686" y="2072987"/>
            <a:ext cx="10434628" cy="3907545"/>
          </a:xfrm>
          <a:prstGeom prst="rect">
            <a:avLst/>
          </a:prstGeom>
          <a:noFill/>
        </p:spPr>
        <p:txBody>
          <a:bodyPr wrap="square" rtlCol="0">
            <a:spAutoFit/>
          </a:bodyPr>
          <a:lstStyle/>
          <a:p>
            <a:pPr algn="just">
              <a:lnSpc>
                <a:spcPts val="3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message is any verbal or non-verbal method that produces meaning in the mind of the receiver. Simply, it is the meaning transferred from sender’s mind to receiver’s mind. This happens mainly in two ways: verbal and non-verbal methods.</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Verbal message means written or oral messages. They are composed of words. Example: A newspaper report or a lecture by a teacher.</a:t>
            </a:r>
          </a:p>
          <a:p>
            <a:pPr marL="342900" indent="-342900" algn="just">
              <a:lnSpc>
                <a:spcPts val="3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Non-verbal messages are those communicated through our behavior, movements, actions, clothes, style of conversation, pitch of the sound etc.</a:t>
            </a:r>
          </a:p>
        </p:txBody>
      </p:sp>
    </p:spTree>
    <p:extLst>
      <p:ext uri="{BB962C8B-B14F-4D97-AF65-F5344CB8AC3E}">
        <p14:creationId xmlns:p14="http://schemas.microsoft.com/office/powerpoint/2010/main" val="3386667568"/>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B60C7-E155-6317-52E0-9D10619231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8BAD1A5-1122-1561-6DE2-20116DD5EA1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66E6CB33-ECBE-E816-6A34-490A1D8B0B0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92D588D-A538-CEF0-4D3B-4BF6859DB48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804867" y="1996629"/>
            <a:ext cx="10453683" cy="384720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B) Message:</a:t>
            </a:r>
          </a:p>
          <a:p>
            <a:pPr marL="342900" lvl="3" indent="-342900" algn="just">
              <a:spcBef>
                <a:spcPts val="600"/>
              </a:spcBef>
            </a:pPr>
            <a:r>
              <a:rPr lang="en-US" sz="2400" b="1" dirty="0">
                <a:solidFill>
                  <a:srgbClr val="0A1F61"/>
                </a:solidFill>
                <a:latin typeface="Book Antiqua" panose="02040602050305030304" pitchFamily="18" charset="0"/>
              </a:rPr>
              <a:t>What is fundamental in message construction is </a:t>
            </a:r>
            <a:r>
              <a:rPr lang="en-US" sz="2400" b="1" u="sng" dirty="0">
                <a:solidFill>
                  <a:schemeClr val="accent1">
                    <a:lumMod val="75000"/>
                  </a:schemeClr>
                </a:solidFill>
                <a:latin typeface="Book Antiqua" panose="02040602050305030304" pitchFamily="18" charset="0"/>
              </a:rPr>
              <a:t>the agreement between sender and receiver in the code used for it</a:t>
            </a:r>
            <a:r>
              <a:rPr lang="en-US" sz="2400" b="1" dirty="0">
                <a:latin typeface="Book Antiqua" panose="02040602050305030304" pitchFamily="18" charset="0"/>
              </a:rPr>
              <a:t>. </a:t>
            </a:r>
          </a:p>
          <a:p>
            <a:pPr marL="2628900" lvl="8" indent="-342900" algn="just">
              <a:spcBef>
                <a:spcPts val="600"/>
              </a:spcBef>
            </a:pPr>
            <a:endParaRPr lang="en-US" sz="1600" b="1" dirty="0">
              <a:latin typeface="Book Antiqua" panose="02040602050305030304" pitchFamily="18" charset="0"/>
            </a:endParaRPr>
          </a:p>
          <a:p>
            <a:pPr marL="2286000" lvl="8" indent="-284163" algn="just">
              <a:spcBef>
                <a:spcPts val="600"/>
              </a:spcBef>
            </a:pPr>
            <a:r>
              <a:rPr lang="en-US" sz="2400" b="1" dirty="0">
                <a:solidFill>
                  <a:srgbClr val="0A1F61"/>
                </a:solidFill>
                <a:latin typeface="Book Antiqua" panose="02040602050305030304" pitchFamily="18" charset="0"/>
              </a:rPr>
              <a:t>What is the Code?</a:t>
            </a:r>
          </a:p>
          <a:p>
            <a:pPr marL="2286000" lvl="8" indent="-284163">
              <a:spcBef>
                <a:spcPts val="600"/>
              </a:spcBef>
              <a:buNone/>
            </a:pPr>
            <a:r>
              <a:rPr lang="en-US" sz="2400" b="1" dirty="0">
                <a:solidFill>
                  <a:srgbClr val="0A1F61"/>
                </a:solidFill>
                <a:latin typeface="Book Antiqua" panose="02040602050305030304" pitchFamily="18" charset="0"/>
              </a:rPr>
              <a:t>Symbols of the </a:t>
            </a:r>
            <a:r>
              <a:rPr lang="en-US" sz="2400" b="1" u="sng" dirty="0">
                <a:solidFill>
                  <a:srgbClr val="0A1F61"/>
                </a:solidFill>
                <a:effectLst>
                  <a:outerShdw blurRad="38100" dist="38100" dir="2700000" algn="tl">
                    <a:srgbClr val="000000">
                      <a:alpha val="43137"/>
                    </a:srgbClr>
                  </a:outerShdw>
                </a:effectLst>
                <a:latin typeface="Book Antiqua" panose="02040602050305030304" pitchFamily="18" charset="0"/>
              </a:rPr>
              <a:t>Language</a:t>
            </a:r>
            <a:r>
              <a:rPr lang="en-US" sz="2400" b="1" dirty="0">
                <a:solidFill>
                  <a:srgbClr val="0A1F61"/>
                </a:solidFill>
                <a:latin typeface="Book Antiqua" panose="02040602050305030304" pitchFamily="18" charset="0"/>
              </a:rPr>
              <a:t> used in the message</a:t>
            </a:r>
          </a:p>
          <a:p>
            <a:pPr marL="2286000" lvl="8" indent="0">
              <a:spcBef>
                <a:spcPts val="600"/>
              </a:spcBef>
              <a:buNone/>
            </a:pPr>
            <a:endParaRPr lang="en-US" sz="1400" b="1" dirty="0">
              <a:latin typeface="Book Antiqua" panose="02040602050305030304" pitchFamily="18" charset="0"/>
            </a:endParaRPr>
          </a:p>
          <a:p>
            <a:pPr marL="460375" lvl="8" indent="-457200">
              <a:spcBef>
                <a:spcPts val="600"/>
              </a:spcBef>
              <a:buFont typeface="Wingdings" panose="05000000000000000000" pitchFamily="2" charset="2"/>
              <a:buChar char="§"/>
            </a:pPr>
            <a:r>
              <a:rPr lang="en-US" sz="2400" b="1" dirty="0">
                <a:latin typeface="Book Antiqua" panose="02040602050305030304" pitchFamily="18" charset="0"/>
              </a:rPr>
              <a:t>If the receiver cannot identify the language or meaning of the message, the communication will be defective.</a:t>
            </a:r>
          </a:p>
        </p:txBody>
      </p:sp>
    </p:spTree>
    <p:extLst>
      <p:ext uri="{BB962C8B-B14F-4D97-AF65-F5344CB8AC3E}">
        <p14:creationId xmlns:p14="http://schemas.microsoft.com/office/powerpoint/2010/main" val="272933400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E4162-9E1A-5A83-BE3F-1EA550193C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D6C88BA-F6F1-A6CF-E658-2646F25649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2E76DC39-C1F5-C1F6-6D80-33177B20B16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6364E9E-BC47-FC88-8225-1743190DB4A6}"/>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p:cNvSpPr txBox="1"/>
          <p:nvPr/>
        </p:nvSpPr>
        <p:spPr>
          <a:xfrm>
            <a:off x="815821" y="1993981"/>
            <a:ext cx="10560358" cy="4078104"/>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The channel means medium by which sender transmits the message to the receiver. Our five senses such hearing, touching, smelling , tasting , seeing are basic natural channels of human communication. Communication can be classified based on five basic natural channels.  They are: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Tactile communication: Communication by touch or taste</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Olfactory communication: communication by smell</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Audio communication: Communication through sound waves</a:t>
            </a:r>
          </a:p>
          <a:p>
            <a:pPr marL="800100" lvl="1" indent="-342900" algn="just">
              <a:lnSpc>
                <a:spcPts val="3500"/>
              </a:lnSpc>
              <a:buFont typeface="Wingdings" panose="05000000000000000000" pitchFamily="2" charset="2"/>
              <a:buChar char="Ø"/>
            </a:pPr>
            <a:r>
              <a:rPr lang="en-US" sz="2000" b="1" dirty="0">
                <a:solidFill>
                  <a:srgbClr val="0A1F61"/>
                </a:solidFill>
                <a:latin typeface="Tajawal ExtraBold" panose="00000800000000000000" pitchFamily="2" charset="-78"/>
                <a:cs typeface="Tajawal ExtraBold" panose="00000800000000000000" pitchFamily="2" charset="-78"/>
              </a:rPr>
              <a:t>Visual communication: Communication through visual elements.</a:t>
            </a:r>
          </a:p>
        </p:txBody>
      </p:sp>
    </p:spTree>
    <p:extLst>
      <p:ext uri="{BB962C8B-B14F-4D97-AF65-F5344CB8AC3E}">
        <p14:creationId xmlns:p14="http://schemas.microsoft.com/office/powerpoint/2010/main" val="85712494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E53B7-92EC-73E1-2A06-926AA626D1EA}"/>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AAF8E391-F01C-BD09-540A-DD9B653651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D0ACE59-FBE1-E524-AC25-FC8EC4C82459}"/>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86DE5825-F747-68C5-E3D7-7A2F611A034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B675B058-9103-BAE2-4296-9473D37E3745}"/>
              </a:ext>
            </a:extLst>
          </p:cNvPr>
          <p:cNvSpPr txBox="1"/>
          <p:nvPr/>
        </p:nvSpPr>
        <p:spPr>
          <a:xfrm>
            <a:off x="815821" y="1993981"/>
            <a:ext cx="10560358" cy="3525389"/>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C) Channel:</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We use any technically developed medium (like television, newspaper, books </a:t>
            </a:r>
            <a:r>
              <a:rPr lang="en-US" sz="2200" b="1" dirty="0" err="1">
                <a:solidFill>
                  <a:srgbClr val="0A1F61"/>
                </a:solidFill>
                <a:latin typeface="Tajawal ExtraBold" panose="00000800000000000000" pitchFamily="2" charset="-78"/>
                <a:cs typeface="Tajawal ExtraBold" panose="00000800000000000000" pitchFamily="2" charset="-78"/>
              </a:rPr>
              <a:t>etc</a:t>
            </a:r>
            <a:r>
              <a:rPr lang="en-US" sz="2200" b="1" dirty="0">
                <a:solidFill>
                  <a:srgbClr val="0A1F61"/>
                </a:solidFill>
                <a:latin typeface="Tajawal ExtraBold" panose="00000800000000000000" pitchFamily="2" charset="-78"/>
                <a:cs typeface="Tajawal ExtraBold" panose="00000800000000000000" pitchFamily="2" charset="-78"/>
              </a:rPr>
              <a:t>) with the help of one or more of these five senses.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Similarly, sender uses one or more channels to maximize the communication effect.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For example: multimedia classroom where teacher uses projector, blackboard, lecture, gestures etc. simultaneously.</a:t>
            </a:r>
          </a:p>
        </p:txBody>
      </p:sp>
    </p:spTree>
    <p:extLst>
      <p:ext uri="{BB962C8B-B14F-4D97-AF65-F5344CB8AC3E}">
        <p14:creationId xmlns:p14="http://schemas.microsoft.com/office/powerpoint/2010/main" val="3939573830"/>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6AE11C-6DE5-6824-A12F-DFA3B78E45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E988701-856B-4809-4151-7095AAD0E6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4294CA5-A8BA-A6C8-4187-2AB809EDA387}"/>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1247E5D-F57A-4040-65C3-E053207BA36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0037A498-621A-9142-5506-2C2F06DE7981}"/>
              </a:ext>
            </a:extLst>
          </p:cNvPr>
          <p:cNvSpPr txBox="1"/>
          <p:nvPr/>
        </p:nvSpPr>
        <p:spPr>
          <a:xfrm>
            <a:off x="881073" y="1959691"/>
            <a:ext cx="10446058" cy="404604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Idea receiving end in communication process is called receiver. A person or thing may be at the receiving end. The receiver’s role is as important as a sender’s role. As in the case of a sender, receiver has also three roles to play:</a:t>
            </a:r>
            <a:endParaRPr lang="en-US" sz="2000" b="1" dirty="0">
              <a:solidFill>
                <a:srgbClr val="0A1F61"/>
              </a:solidFill>
              <a:latin typeface="Tajawal ExtraBold" panose="00000800000000000000" pitchFamily="2" charset="-78"/>
              <a:cs typeface="Tajawal ExtraBold" panose="00000800000000000000" pitchFamily="2" charset="-78"/>
            </a:endParaRP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receive the message</a:t>
            </a:r>
          </a:p>
          <a:p>
            <a:pPr marL="457200" indent="-457200" algn="just">
              <a:buAutoNum type="alphaLcParenR"/>
            </a:pPr>
            <a:r>
              <a:rPr lang="en-US" sz="2200" b="1" dirty="0">
                <a:solidFill>
                  <a:srgbClr val="0A1F61"/>
                </a:solidFill>
                <a:latin typeface="Tajawal ExtraBold" panose="00000800000000000000" pitchFamily="2" charset="-78"/>
                <a:cs typeface="Tajawal ExtraBold" panose="00000800000000000000" pitchFamily="2" charset="-78"/>
              </a:rPr>
              <a:t>To decode the message</a:t>
            </a:r>
          </a:p>
          <a:p>
            <a:pPr marL="800100" lvl="1" indent="-342900" algn="just">
              <a:buFont typeface="Wingdings" panose="05000000000000000000" pitchFamily="2" charset="2"/>
              <a:buChar char="§"/>
            </a:pPr>
            <a:r>
              <a:rPr lang="en-US" sz="2000" b="1" u="sng" dirty="0">
                <a:solidFill>
                  <a:srgbClr val="0A1F61"/>
                </a:solidFill>
                <a:latin typeface="Tajawal ExtraBold" panose="00000800000000000000" pitchFamily="2" charset="-78"/>
                <a:cs typeface="Tajawal ExtraBold" panose="00000800000000000000" pitchFamily="2" charset="-78"/>
              </a:rPr>
              <a:t>Decoding</a:t>
            </a:r>
            <a:r>
              <a:rPr lang="en-US" sz="2000" b="1" dirty="0">
                <a:solidFill>
                  <a:srgbClr val="0A1F61"/>
                </a:solidFill>
                <a:latin typeface="Tajawal ExtraBold" panose="00000800000000000000" pitchFamily="2" charset="-78"/>
                <a:cs typeface="Tajawal ExtraBold" panose="00000800000000000000" pitchFamily="2" charset="-78"/>
              </a:rPr>
              <a:t> is the process of extracting a message from a code and interprets it. For this, sender and receiver should have knowledge about the code (for example: language) used in communication.</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  To respond to the message through feedback</a:t>
            </a:r>
          </a:p>
        </p:txBody>
      </p:sp>
    </p:spTree>
    <p:extLst>
      <p:ext uri="{BB962C8B-B14F-4D97-AF65-F5344CB8AC3E}">
        <p14:creationId xmlns:p14="http://schemas.microsoft.com/office/powerpoint/2010/main" val="860466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F4F8A-467B-D28D-0F53-3D598CD0C10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84B3B33-4A28-363D-BEC5-48B25D7A00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9254540-735E-BF53-8111-DD20C8CEB72D}"/>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E298D91-1C5D-D240-BA1D-F7AC78FE1C0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0F24137-A663-CB93-BFBE-FA259B8C4582}"/>
              </a:ext>
            </a:extLst>
          </p:cNvPr>
          <p:cNvSpPr txBox="1"/>
          <p:nvPr/>
        </p:nvSpPr>
        <p:spPr>
          <a:xfrm>
            <a:off x="881073" y="2176861"/>
            <a:ext cx="10446058" cy="3122714"/>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D) Receiver: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may be audience watching movies, persons listening to music, students hearing a lecture or a computer getting E-mail from a remote server.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fails or remains faulty when message is rejected or misinterpreted by the receiver.</a:t>
            </a:r>
          </a:p>
        </p:txBody>
      </p:sp>
    </p:spTree>
    <p:extLst>
      <p:ext uri="{BB962C8B-B14F-4D97-AF65-F5344CB8AC3E}">
        <p14:creationId xmlns:p14="http://schemas.microsoft.com/office/powerpoint/2010/main" val="146877841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8848B-C52D-55DB-4682-44DE9B654DD9}"/>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4E88FEA-1B76-9B5D-DC20-762829CE614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224AB19-AAE2-50CE-3CC5-5E959BF3FBE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2A72F27-5049-2A3E-1E6B-1949C8A03C9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76C5DF22-D4D8-E958-DFB5-2BE98CD8DCD2}"/>
              </a:ext>
            </a:extLst>
          </p:cNvPr>
          <p:cNvSpPr txBox="1"/>
          <p:nvPr/>
        </p:nvSpPr>
        <p:spPr>
          <a:xfrm>
            <a:off x="932567" y="1963619"/>
            <a:ext cx="10326865" cy="4083875"/>
          </a:xfrm>
          <a:prstGeom prst="rect">
            <a:avLst/>
          </a:prstGeom>
          <a:noFill/>
        </p:spPr>
        <p:txBody>
          <a:bodyPr wrap="square" rtlCol="0">
            <a:spAutoFit/>
          </a:bodyPr>
          <a:lstStyle/>
          <a:p>
            <a:pPr algn="just">
              <a:lnSpc>
                <a:spcPts val="35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Information or message that is fed back to the source is called feedback. If you get clapping for your singing, clapping is the feedback. Questions raised by students in a classroom for more information is another example for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originated either from the sources’ own message is called self feedback.</a:t>
            </a:r>
          </a:p>
          <a:p>
            <a:pPr marL="342900" indent="-342900" algn="just">
              <a:lnSpc>
                <a:spcPts val="35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Example: When you talk to somebody, you hear yourself and evaluate your tone, pitch etc.</a:t>
            </a:r>
          </a:p>
        </p:txBody>
      </p:sp>
    </p:spTree>
    <p:extLst>
      <p:ext uri="{BB962C8B-B14F-4D97-AF65-F5344CB8AC3E}">
        <p14:creationId xmlns:p14="http://schemas.microsoft.com/office/powerpoint/2010/main" val="931422109"/>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E22B9-0154-9744-962C-1A5058A9928D}"/>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6A6E71-27DC-B6D6-E18C-5FC07B4779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0929B288-45A0-CCA2-8A66-4D4AFDE266CB}"/>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50218765-78A0-B1BA-AD79-421D8E796999}"/>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1B6474CD-6DED-3D5A-1319-B1230BCB00C9}"/>
              </a:ext>
            </a:extLst>
          </p:cNvPr>
          <p:cNvSpPr txBox="1"/>
          <p:nvPr/>
        </p:nvSpPr>
        <p:spPr>
          <a:xfrm>
            <a:off x="932567" y="1997909"/>
            <a:ext cx="10326865" cy="4032579"/>
          </a:xfrm>
          <a:prstGeom prst="rect">
            <a:avLst/>
          </a:prstGeom>
          <a:noFill/>
        </p:spPr>
        <p:txBody>
          <a:bodyPr wrap="square" rtlCol="0">
            <a:spAutoFit/>
          </a:bodyPr>
          <a:lstStyle/>
          <a:p>
            <a:pPr algn="just">
              <a:lnSpc>
                <a:spcPts val="31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Sometimes you may think that you could have sharpened or softened your tone or pitch or text, because of your own feedback.</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Another type of feedback is that originated from the receiver. It may be in the form of questions, applauses, puzzled look etc.</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may be negative or positive, immediate or delayed.</a:t>
            </a:r>
          </a:p>
          <a:p>
            <a:pPr marL="342900" indent="-342900" algn="just">
              <a:lnSpc>
                <a:spcPts val="31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indication to the sender that the message was not received well is called </a:t>
            </a:r>
            <a:r>
              <a:rPr lang="en-US" sz="2200" b="1" u="sng" dirty="0">
                <a:solidFill>
                  <a:srgbClr val="EE8200"/>
                </a:solidFill>
                <a:latin typeface="Tajawal ExtraBold" panose="00000800000000000000" pitchFamily="2" charset="-78"/>
                <a:cs typeface="Tajawal ExtraBold" panose="00000800000000000000" pitchFamily="2" charset="-78"/>
              </a:rPr>
              <a:t>negative feedback. </a:t>
            </a:r>
          </a:p>
          <a:p>
            <a:pPr marL="342900" indent="-342900" algn="just">
              <a:lnSpc>
                <a:spcPts val="3100"/>
              </a:lnSpc>
              <a:buFont typeface="Wingdings" panose="05000000000000000000" pitchFamily="2" charset="2"/>
              <a:buChar char="§"/>
            </a:pP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Looks of indifference, rejection or boredom may be considered as negative feedback.</a:t>
            </a:r>
          </a:p>
        </p:txBody>
      </p:sp>
    </p:spTree>
    <p:extLst>
      <p:ext uri="{BB962C8B-B14F-4D97-AF65-F5344CB8AC3E}">
        <p14:creationId xmlns:p14="http://schemas.microsoft.com/office/powerpoint/2010/main" val="98953255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0FE3E2-11A9-1822-9E05-8B292155A547}"/>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34DF9128-C1F3-4FA7-B71F-D1E04D70FA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CACFA049-88FD-8CD9-6E3D-2D17AD30418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4720D76-4C2A-EB7E-C58E-648DC214400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66DA7A74-ECF8-3FD1-3E82-A5145020B52C}"/>
              </a:ext>
            </a:extLst>
          </p:cNvPr>
          <p:cNvSpPr txBox="1"/>
          <p:nvPr/>
        </p:nvSpPr>
        <p:spPr>
          <a:xfrm>
            <a:off x="932567" y="1997909"/>
            <a:ext cx="10326865" cy="3859454"/>
          </a:xfrm>
          <a:prstGeom prst="rect">
            <a:avLst/>
          </a:prstGeom>
          <a:noFill/>
        </p:spPr>
        <p:txBody>
          <a:bodyPr wrap="square" rtlCol="0">
            <a:spAutoFit/>
          </a:bodyPr>
          <a:lstStyle/>
          <a:p>
            <a:pPr algn="just">
              <a:lnSpc>
                <a:spcPts val="33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Feedback:</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favorable responses like acceptance, applauses etc.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are </a:t>
            </a:r>
            <a:r>
              <a:rPr lang="en-US" sz="2200" b="1" dirty="0">
                <a:solidFill>
                  <a:srgbClr val="EE8200"/>
                </a:solidFill>
                <a:latin typeface="Tajawal ExtraBold" panose="00000800000000000000" pitchFamily="2" charset="-78"/>
                <a:cs typeface="Tajawal ExtraBold" panose="00000800000000000000" pitchFamily="2" charset="-78"/>
              </a:rPr>
              <a:t>positive feedback</a:t>
            </a:r>
            <a:r>
              <a:rPr lang="en-US" sz="2200" b="1" dirty="0">
                <a:solidFill>
                  <a:srgbClr val="0A1F61"/>
                </a:solidFill>
                <a:latin typeface="Tajawal ExtraBold" panose="00000800000000000000" pitchFamily="2" charset="-78"/>
                <a:cs typeface="Tajawal ExtraBold" panose="00000800000000000000" pitchFamily="2" charset="-78"/>
              </a:rPr>
              <a:t>.</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Feedback at the time of the communication itself or just after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it is </a:t>
            </a:r>
            <a:r>
              <a:rPr lang="en-US" sz="2200" b="1" dirty="0">
                <a:solidFill>
                  <a:srgbClr val="EE8200"/>
                </a:solidFill>
                <a:latin typeface="Tajawal ExtraBold" panose="00000800000000000000" pitchFamily="2" charset="-78"/>
                <a:cs typeface="Tajawal ExtraBold" panose="00000800000000000000" pitchFamily="2" charset="-78"/>
              </a:rPr>
              <a:t>immediate feedback</a:t>
            </a:r>
            <a:r>
              <a:rPr lang="en-US" sz="2200" b="1" dirty="0">
                <a:solidFill>
                  <a:srgbClr val="0A1F61"/>
                </a:solidFill>
                <a:latin typeface="Tajawal ExtraBold" panose="00000800000000000000" pitchFamily="2" charset="-78"/>
                <a:cs typeface="Tajawal ExtraBold" panose="00000800000000000000" pitchFamily="2" charset="-78"/>
              </a:rPr>
              <a:t>.</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Applauses a singer gets during the performance.</a:t>
            </a:r>
          </a:p>
          <a:p>
            <a:pPr marL="342900" indent="-342900" algn="just">
              <a:lnSpc>
                <a:spcPts val="33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Receiver’s response relatively much after the communication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is </a:t>
            </a:r>
            <a:r>
              <a:rPr lang="en-US" sz="2200" b="1" dirty="0">
                <a:solidFill>
                  <a:srgbClr val="EE8200"/>
                </a:solidFill>
                <a:latin typeface="Tajawal ExtraBold" panose="00000800000000000000" pitchFamily="2" charset="-78"/>
                <a:cs typeface="Tajawal ExtraBold" panose="00000800000000000000" pitchFamily="2" charset="-78"/>
              </a:rPr>
              <a:t>delayed feedback</a:t>
            </a:r>
            <a:r>
              <a:rPr lang="en-US" sz="2200" b="1" dirty="0">
                <a:solidFill>
                  <a:srgbClr val="0A1F61"/>
                </a:solidFill>
                <a:latin typeface="Tajawal ExtraBold" panose="00000800000000000000" pitchFamily="2" charset="-78"/>
                <a:cs typeface="Tajawal ExtraBold" panose="00000800000000000000" pitchFamily="2" charset="-78"/>
              </a:rPr>
              <a:t>. </a:t>
            </a:r>
          </a:p>
          <a:p>
            <a:pPr algn="just">
              <a:lnSpc>
                <a:spcPts val="3300"/>
              </a:lnSpc>
            </a:pPr>
            <a:r>
              <a:rPr lang="en-US" sz="2200" b="1" dirty="0">
                <a:solidFill>
                  <a:srgbClr val="0A1F61"/>
                </a:solidFill>
                <a:latin typeface="Tajawal ExtraBold" panose="00000800000000000000" pitchFamily="2" charset="-78"/>
                <a:cs typeface="Tajawal ExtraBold" panose="00000800000000000000" pitchFamily="2" charset="-78"/>
              </a:rPr>
              <a:t>	</a:t>
            </a:r>
            <a:r>
              <a:rPr lang="en-US" sz="2200" b="1" dirty="0" err="1">
                <a:solidFill>
                  <a:srgbClr val="0A1F61"/>
                </a:solidFill>
                <a:latin typeface="Tajawal ExtraBold" panose="00000800000000000000" pitchFamily="2" charset="-78"/>
                <a:cs typeface="Tajawal ExtraBold" panose="00000800000000000000" pitchFamily="2" charset="-78"/>
              </a:rPr>
              <a:t>Eg.</a:t>
            </a:r>
            <a:r>
              <a:rPr lang="en-US" sz="2200" b="1" dirty="0">
                <a:solidFill>
                  <a:srgbClr val="0A1F61"/>
                </a:solidFill>
                <a:latin typeface="Tajawal ExtraBold" panose="00000800000000000000" pitchFamily="2" charset="-78"/>
                <a:cs typeface="Tajawal ExtraBold" panose="00000800000000000000" pitchFamily="2" charset="-78"/>
              </a:rPr>
              <a:t> Letters to the Editor.</a:t>
            </a:r>
          </a:p>
        </p:txBody>
      </p:sp>
    </p:spTree>
    <p:extLst>
      <p:ext uri="{BB962C8B-B14F-4D97-AF65-F5344CB8AC3E}">
        <p14:creationId xmlns:p14="http://schemas.microsoft.com/office/powerpoint/2010/main" val="121780631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09823E-E47E-CF15-0EEE-406309C1D90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9D26A91D-1D30-828C-BC9B-1A7EC3F59D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5FE2F6E-A641-7402-F244-2C1B1B80AEE0}"/>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9DAD33F0-FF83-D46D-79DD-2BAD7B42D54A}"/>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B799D454-A114-77D8-5B05-694C055BEBD2}"/>
              </a:ext>
            </a:extLst>
          </p:cNvPr>
          <p:cNvSpPr txBox="1"/>
          <p:nvPr/>
        </p:nvSpPr>
        <p:spPr>
          <a:xfrm>
            <a:off x="1107286" y="1993981"/>
            <a:ext cx="10185554" cy="4150047"/>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or communication barrier is any thing that distorts message. Noise may originate in any of the components of communication like source, message, channel, context, receiver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present when there is difference between the message sent and received.</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Communication is not possible without noise, but its effects may be reduced through various methods such as using good grammar, clear voice, simple language, quality signal etc.</a:t>
            </a:r>
          </a:p>
          <a:p>
            <a:pPr marL="342900" indent="-342900" algn="just">
              <a:lnSpc>
                <a:spcPts val="2880"/>
              </a:lnSpc>
              <a:buFont typeface="Wingdings" panose="05000000000000000000" pitchFamily="2" charset="2"/>
              <a:buChar char="§"/>
            </a:pPr>
            <a:r>
              <a:rPr lang="en-US" sz="2050" b="1" dirty="0">
                <a:solidFill>
                  <a:srgbClr val="0A1F61"/>
                </a:solidFill>
                <a:latin typeface="Tajawal ExtraBold" panose="00000800000000000000" pitchFamily="2" charset="-78"/>
                <a:cs typeface="Tajawal ExtraBold" panose="00000800000000000000" pitchFamily="2" charset="-78"/>
              </a:rPr>
              <a:t>Noise is of different types depending on the nature and reasons of the distortion.</a:t>
            </a:r>
          </a:p>
        </p:txBody>
      </p:sp>
    </p:spTree>
    <p:extLst>
      <p:ext uri="{BB962C8B-B14F-4D97-AF65-F5344CB8AC3E}">
        <p14:creationId xmlns:p14="http://schemas.microsoft.com/office/powerpoint/2010/main" val="2106755984"/>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0604EC-76DD-C569-271A-C21EABBBDA40}"/>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B9389799-6C2C-F3A2-EE06-A8BE0AC42D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3E188E8C-53EB-FEDA-4057-2184E2FBBB91}"/>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3B2A1ED-0516-8C95-A49D-7F62510D5F68}"/>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8E66B031-5C39-41A7-E677-BAEEB495B1E9}"/>
              </a:ext>
            </a:extLst>
          </p:cNvPr>
          <p:cNvSpPr txBox="1"/>
          <p:nvPr/>
        </p:nvSpPr>
        <p:spPr>
          <a:xfrm>
            <a:off x="2490357" y="1829604"/>
            <a:ext cx="520203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F) Noise:  There are four types</a:t>
            </a:r>
          </a:p>
        </p:txBody>
      </p:sp>
      <p:graphicFrame>
        <p:nvGraphicFramePr>
          <p:cNvPr id="2" name="Table 6">
            <a:extLst>
              <a:ext uri="{FF2B5EF4-FFF2-40B4-BE49-F238E27FC236}">
                <a16:creationId xmlns:a16="http://schemas.microsoft.com/office/drawing/2014/main" id="{8C70DB32-CCCF-DD8E-42E0-D22B751321EB}"/>
              </a:ext>
            </a:extLst>
          </p:cNvPr>
          <p:cNvGraphicFramePr>
            <a:graphicFrameLocks noGrp="1"/>
          </p:cNvGraphicFramePr>
          <p:nvPr>
            <p:extLst>
              <p:ext uri="{D42A27DB-BD31-4B8C-83A1-F6EECF244321}">
                <p14:modId xmlns:p14="http://schemas.microsoft.com/office/powerpoint/2010/main" val="2501719714"/>
              </p:ext>
            </p:extLst>
          </p:nvPr>
        </p:nvGraphicFramePr>
        <p:xfrm>
          <a:off x="725646" y="2431826"/>
          <a:ext cx="10612916" cy="3436157"/>
        </p:xfrm>
        <a:graphic>
          <a:graphicData uri="http://schemas.openxmlformats.org/drawingml/2006/table">
            <a:tbl>
              <a:tblPr firstRow="1" bandRow="1">
                <a:tableStyleId>{69CF1AB2-1976-4502-BF36-3FF5EA218861}</a:tableStyleId>
              </a:tblPr>
              <a:tblGrid>
                <a:gridCol w="2653229">
                  <a:extLst>
                    <a:ext uri="{9D8B030D-6E8A-4147-A177-3AD203B41FA5}">
                      <a16:colId xmlns:a16="http://schemas.microsoft.com/office/drawing/2014/main" val="3323634545"/>
                    </a:ext>
                  </a:extLst>
                </a:gridCol>
                <a:gridCol w="2653229">
                  <a:extLst>
                    <a:ext uri="{9D8B030D-6E8A-4147-A177-3AD203B41FA5}">
                      <a16:colId xmlns:a16="http://schemas.microsoft.com/office/drawing/2014/main" val="3158055310"/>
                    </a:ext>
                  </a:extLst>
                </a:gridCol>
                <a:gridCol w="2653229">
                  <a:extLst>
                    <a:ext uri="{9D8B030D-6E8A-4147-A177-3AD203B41FA5}">
                      <a16:colId xmlns:a16="http://schemas.microsoft.com/office/drawing/2014/main" val="3535208616"/>
                    </a:ext>
                  </a:extLst>
                </a:gridCol>
                <a:gridCol w="2653229">
                  <a:extLst>
                    <a:ext uri="{9D8B030D-6E8A-4147-A177-3AD203B41FA5}">
                      <a16:colId xmlns:a16="http://schemas.microsoft.com/office/drawing/2014/main" val="1130261840"/>
                    </a:ext>
                  </a:extLst>
                </a:gridCol>
              </a:tblGrid>
              <a:tr h="704484">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Psychological noise</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Semantic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Contextual noise</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Channel noise (Static/Technical) </a:t>
                      </a:r>
                    </a:p>
                  </a:txBody>
                  <a:tcPr/>
                </a:tc>
                <a:extLst>
                  <a:ext uri="{0D108BD9-81ED-4DB2-BD59-A6C34878D82A}">
                    <a16:rowId xmlns:a16="http://schemas.microsoft.com/office/drawing/2014/main" val="2528808177"/>
                  </a:ext>
                </a:extLst>
              </a:tr>
              <a:tr h="126863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Any communication error due to the psychological reasons.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Language related problems in 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If communication takes place in inappropriate time or place, message is not conveyed well.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Medium related communication barrier. </a:t>
                      </a:r>
                    </a:p>
                  </a:txBody>
                  <a:tcPr/>
                </a:tc>
                <a:extLst>
                  <a:ext uri="{0D108BD9-81ED-4DB2-BD59-A6C34878D82A}">
                    <a16:rowId xmlns:a16="http://schemas.microsoft.com/office/drawing/2014/main" val="3466679799"/>
                  </a:ext>
                </a:extLst>
              </a:tr>
              <a:tr h="1402558">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A fearful audience can’t enjoy the musical program.</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grammar, complex sentence structure, rare vocabulary etc.</a:t>
                      </a:r>
                    </a:p>
                    <a:p>
                      <a:pPr algn="ctr"/>
                      <a:endParaRPr lang="en-US" sz="1800" dirty="0">
                        <a:solidFill>
                          <a:schemeClr val="accent1">
                            <a:lumMod val="75000"/>
                          </a:schemeClr>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Wishing compliments during a funeral function. Or An outdoor meeting at noon in a hot summer.</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Poor signal affecting picture clarity of television.</a:t>
                      </a:r>
                    </a:p>
                    <a:p>
                      <a:pPr algn="ctr"/>
                      <a:endParaRPr lang="en-US" sz="1800" dirty="0">
                        <a:solidFill>
                          <a:schemeClr val="accent1">
                            <a:lumMod val="75000"/>
                          </a:schemeClr>
                        </a:solidFill>
                      </a:endParaRPr>
                    </a:p>
                  </a:txBody>
                  <a:tcPr/>
                </a:tc>
                <a:extLst>
                  <a:ext uri="{0D108BD9-81ED-4DB2-BD59-A6C34878D82A}">
                    <a16:rowId xmlns:a16="http://schemas.microsoft.com/office/drawing/2014/main" val="948668087"/>
                  </a:ext>
                </a:extLst>
              </a:tr>
            </a:tbl>
          </a:graphicData>
        </a:graphic>
      </p:graphicFrame>
    </p:spTree>
    <p:extLst>
      <p:ext uri="{BB962C8B-B14F-4D97-AF65-F5344CB8AC3E}">
        <p14:creationId xmlns:p14="http://schemas.microsoft.com/office/powerpoint/2010/main" val="3568151546"/>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A11B8-4126-C3C8-BF48-AC4015454D63}"/>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A19E733-BC0C-FBD7-BDAB-C1817F46363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17693E6E-9519-3B8A-06D8-D3CCF792455E}"/>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A8C4208A-76FD-1A98-A5AB-93379AF6FA67}"/>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9" name="TextBox 8"/>
          <p:cNvSpPr txBox="1"/>
          <p:nvPr/>
        </p:nvSpPr>
        <p:spPr>
          <a:xfrm>
            <a:off x="698192" y="1961965"/>
            <a:ext cx="10711543" cy="4138377"/>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E) Context: </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Communication takes place in a context. At times it is noticeable and at other times not.</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In other words, time, place, culture, physical and social condition and psychology of the participants are important in determining communication effect. If we try to interpret a message out of its context, we may get an entirely different meaning which may result in communication error.</a:t>
            </a:r>
          </a:p>
          <a:p>
            <a:pPr marL="342900" indent="-342900" algn="just">
              <a:lnSpc>
                <a:spcPct val="150000"/>
              </a:lnSpc>
              <a:buFont typeface="Wingdings" panose="05000000000000000000" pitchFamily="2" charset="2"/>
              <a:buChar char="§"/>
            </a:pPr>
            <a:r>
              <a:rPr lang="en-US" sz="2200" b="1" dirty="0">
                <a:solidFill>
                  <a:srgbClr val="0A1F61"/>
                </a:solidFill>
                <a:latin typeface="Tajawal ExtraBold" panose="00000800000000000000" pitchFamily="2" charset="-78"/>
                <a:cs typeface="Tajawal ExtraBold" panose="00000800000000000000" pitchFamily="2" charset="-78"/>
              </a:rPr>
              <a:t>Rules and roles are two important factors related to communication context.</a:t>
            </a:r>
          </a:p>
        </p:txBody>
      </p:sp>
    </p:spTree>
    <p:extLst>
      <p:ext uri="{BB962C8B-B14F-4D97-AF65-F5344CB8AC3E}">
        <p14:creationId xmlns:p14="http://schemas.microsoft.com/office/powerpoint/2010/main" val="201878868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2BC978-93A8-7ACE-88C2-CC583F9452E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0A58143C-89F2-A9B2-EC29-0A34439D1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41ABCFA5-4A20-0ADD-49F7-0ED8768A3B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243CC6E7-F6B9-017A-F521-843E54285C9F}"/>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2" name="TextBox 1">
            <a:extLst>
              <a:ext uri="{FF2B5EF4-FFF2-40B4-BE49-F238E27FC236}">
                <a16:creationId xmlns:a16="http://schemas.microsoft.com/office/drawing/2014/main" id="{0838F799-7403-DC83-3110-4D033BADDE2D}"/>
              </a:ext>
            </a:extLst>
          </p:cNvPr>
          <p:cNvSpPr txBox="1"/>
          <p:nvPr/>
        </p:nvSpPr>
        <p:spPr>
          <a:xfrm>
            <a:off x="842543" y="1963619"/>
            <a:ext cx="10552633" cy="4099905"/>
          </a:xfrm>
          <a:prstGeom prst="rect">
            <a:avLst/>
          </a:prstGeom>
          <a:noFill/>
        </p:spPr>
        <p:txBody>
          <a:bodyPr wrap="square" rtlCol="0">
            <a:spAutoFit/>
          </a:bodyPr>
          <a:lstStyle/>
          <a:p>
            <a:pPr algn="just">
              <a:lnSpc>
                <a:spcPct val="15000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a:t>
            </a:r>
          </a:p>
          <a:p>
            <a:pPr marL="342900" lvl="3" indent="-342900" algn="just">
              <a:spcBef>
                <a:spcPts val="600"/>
              </a:spcBef>
            </a:pPr>
            <a:r>
              <a:rPr lang="en-US" sz="2800" b="1" dirty="0">
                <a:solidFill>
                  <a:srgbClr val="EE8200"/>
                </a:solidFill>
                <a:latin typeface="Book Antiqua" panose="02040602050305030304" pitchFamily="18" charset="0"/>
              </a:rPr>
              <a:t>Why do we communicate?</a:t>
            </a:r>
            <a:r>
              <a:rPr lang="en-US" sz="2400" b="1" dirty="0">
                <a:solidFill>
                  <a:srgbClr val="EE8200"/>
                </a:solidFill>
                <a:latin typeface="Book Antiqua" panose="02040602050305030304" pitchFamily="18" charset="0"/>
              </a:rPr>
              <a:t> </a:t>
            </a:r>
            <a:r>
              <a:rPr lang="en-US" sz="2400" b="1" dirty="0">
                <a:latin typeface="Book Antiqua" panose="02040602050305030304" pitchFamily="18" charset="0"/>
              </a:rPr>
              <a:t>It is a fundamental question. </a:t>
            </a:r>
          </a:p>
          <a:p>
            <a:pPr marL="0" lvl="3" indent="0" algn="just">
              <a:spcBef>
                <a:spcPts val="600"/>
              </a:spcBef>
              <a:buNone/>
            </a:pPr>
            <a:r>
              <a:rPr lang="en-US" sz="2400" b="1" dirty="0">
                <a:solidFill>
                  <a:schemeClr val="accent5">
                    <a:lumMod val="75000"/>
                  </a:schemeClr>
                </a:solidFill>
                <a:latin typeface="Book Antiqua" panose="02040602050305030304" pitchFamily="18" charset="0"/>
              </a:rPr>
              <a:t>		To make some effect on the receiver is the answer. </a:t>
            </a:r>
          </a:p>
          <a:p>
            <a:pPr marL="0" lvl="3" indent="0" algn="just">
              <a:spcBef>
                <a:spcPts val="600"/>
              </a:spcBef>
              <a:buNone/>
            </a:pPr>
            <a:endParaRPr lang="en-US" sz="1100" b="1" dirty="0">
              <a:solidFill>
                <a:schemeClr val="accent5">
                  <a:lumMod val="75000"/>
                </a:schemeClr>
              </a:solidFill>
              <a:latin typeface="Book Antiqua" panose="02040602050305030304" pitchFamily="18" charset="0"/>
            </a:endParaRPr>
          </a:p>
          <a:p>
            <a:pPr marL="914400" lvl="5" indent="0">
              <a:spcBef>
                <a:spcPts val="600"/>
              </a:spcBef>
              <a:buNone/>
            </a:pP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Effect</a:t>
            </a:r>
            <a:r>
              <a:rPr lang="en-US" sz="2800" b="1" dirty="0">
                <a:solidFill>
                  <a:srgbClr val="00B050"/>
                </a:solidFill>
                <a:latin typeface="Book Antiqua" panose="02040602050305030304" pitchFamily="18" charset="0"/>
              </a:rPr>
              <a:t> is consequence or </a:t>
            </a:r>
            <a:r>
              <a:rPr lang="en-US" sz="2800" b="1" dirty="0">
                <a:solidFill>
                  <a:srgbClr val="00B050"/>
                </a:solidFill>
                <a:effectLst>
                  <a:outerShdw blurRad="38100" dist="38100" dir="2700000" algn="tl">
                    <a:srgbClr val="000000">
                      <a:alpha val="43137"/>
                    </a:srgbClr>
                  </a:outerShdw>
                </a:effectLst>
                <a:latin typeface="Book Antiqua" panose="02040602050305030304" pitchFamily="18" charset="0"/>
              </a:rPr>
              <a:t>result</a:t>
            </a:r>
            <a:r>
              <a:rPr lang="en-US" sz="2800" b="1" dirty="0">
                <a:solidFill>
                  <a:srgbClr val="00B050"/>
                </a:solidFill>
                <a:latin typeface="Book Antiqua" panose="02040602050305030304" pitchFamily="18" charset="0"/>
              </a:rPr>
              <a:t> of communication. </a:t>
            </a:r>
          </a:p>
          <a:p>
            <a:pPr algn="just">
              <a:lnSpc>
                <a:spcPct val="150000"/>
              </a:lnSpc>
            </a:pPr>
            <a:endParaRPr lang="en-US" sz="11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Every communication act makes some effect on the person/s.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Effect may be positive or negative. </a:t>
            </a:r>
          </a:p>
          <a:p>
            <a:pPr algn="just">
              <a:lnSpc>
                <a:spcPct val="150000"/>
              </a:lnSpc>
            </a:pPr>
            <a:r>
              <a:rPr lang="en-US" sz="2200" b="1" dirty="0">
                <a:solidFill>
                  <a:srgbClr val="0A1F61"/>
                </a:solidFill>
                <a:latin typeface="Tajawal ExtraBold" panose="00000800000000000000" pitchFamily="2" charset="-78"/>
                <a:cs typeface="Tajawal ExtraBold" panose="00000800000000000000" pitchFamily="2" charset="-78"/>
              </a:rPr>
              <a:t>Communication is said to be successful when we achieve the intended effect.</a:t>
            </a:r>
          </a:p>
        </p:txBody>
      </p:sp>
      <p:sp>
        <p:nvSpPr>
          <p:cNvPr id="3" name="Arrow: Bent-Up 2">
            <a:extLst>
              <a:ext uri="{FF2B5EF4-FFF2-40B4-BE49-F238E27FC236}">
                <a16:creationId xmlns:a16="http://schemas.microsoft.com/office/drawing/2014/main" id="{658A2B81-C45C-1373-1EA7-CEDC820D1680}"/>
              </a:ext>
            </a:extLst>
          </p:cNvPr>
          <p:cNvSpPr/>
          <p:nvPr/>
        </p:nvSpPr>
        <p:spPr>
          <a:xfrm rot="5400000">
            <a:off x="2163729" y="2962278"/>
            <a:ext cx="401323" cy="456724"/>
          </a:xfrm>
          <a:prstGeom prst="bentUpArrow">
            <a:avLst/>
          </a:prstGeom>
        </p:spPr>
        <p:style>
          <a:lnRef idx="1">
            <a:schemeClr val="accent2"/>
          </a:lnRef>
          <a:fillRef idx="3">
            <a:schemeClr val="accent2"/>
          </a:fillRef>
          <a:effectRef idx="2">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82104821"/>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205BEE-EF73-397F-534E-3A9D025E73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E9B7D64E-47D0-E396-8607-9DDE1D2A79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50AB4D4C-CF60-8749-3F41-66750D2D41F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9F63E6E-3C6B-8011-4709-105991E1F932}"/>
              </a:ext>
            </a:extLst>
          </p:cNvPr>
          <p:cNvSpPr txBox="1"/>
          <p:nvPr/>
        </p:nvSpPr>
        <p:spPr>
          <a:xfrm>
            <a:off x="2490357" y="1139291"/>
            <a:ext cx="5036956"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Elements of Communication</a:t>
            </a:r>
          </a:p>
        </p:txBody>
      </p:sp>
      <p:sp>
        <p:nvSpPr>
          <p:cNvPr id="3" name="TextBox 2">
            <a:extLst>
              <a:ext uri="{FF2B5EF4-FFF2-40B4-BE49-F238E27FC236}">
                <a16:creationId xmlns:a16="http://schemas.microsoft.com/office/drawing/2014/main" id="{4C02CD2B-659B-4236-DEE7-A50EF807BBED}"/>
              </a:ext>
            </a:extLst>
          </p:cNvPr>
          <p:cNvSpPr txBox="1"/>
          <p:nvPr/>
        </p:nvSpPr>
        <p:spPr>
          <a:xfrm>
            <a:off x="2490357" y="1829604"/>
            <a:ext cx="7579473" cy="435440"/>
          </a:xfrm>
          <a:prstGeom prst="rect">
            <a:avLst/>
          </a:prstGeom>
          <a:noFill/>
        </p:spPr>
        <p:txBody>
          <a:bodyPr wrap="square" rtlCol="0">
            <a:spAutoFit/>
          </a:bodyPr>
          <a:lstStyle/>
          <a:p>
            <a:pPr algn="just">
              <a:lnSpc>
                <a:spcPts val="2880"/>
              </a:lnSpc>
            </a:pPr>
            <a:r>
              <a:rPr lang="en-US" sz="2200" b="1" dirty="0">
                <a:solidFill>
                  <a:schemeClr val="accent1">
                    <a:lumMod val="75000"/>
                  </a:schemeClr>
                </a:solidFill>
                <a:latin typeface="Tajawal ExtraBold" panose="00000800000000000000" pitchFamily="2" charset="-78"/>
                <a:cs typeface="Tajawal ExtraBold" panose="00000800000000000000" pitchFamily="2" charset="-78"/>
              </a:rPr>
              <a:t>G) Effect: Communication effects are of three types</a:t>
            </a:r>
          </a:p>
        </p:txBody>
      </p:sp>
      <p:graphicFrame>
        <p:nvGraphicFramePr>
          <p:cNvPr id="4" name="Table 6">
            <a:extLst>
              <a:ext uri="{FF2B5EF4-FFF2-40B4-BE49-F238E27FC236}">
                <a16:creationId xmlns:a16="http://schemas.microsoft.com/office/drawing/2014/main" id="{66BA1DEC-DB5B-529C-749F-147F44D67706}"/>
              </a:ext>
            </a:extLst>
          </p:cNvPr>
          <p:cNvGraphicFramePr>
            <a:graphicFrameLocks noGrp="1"/>
          </p:cNvGraphicFramePr>
          <p:nvPr>
            <p:extLst>
              <p:ext uri="{D42A27DB-BD31-4B8C-83A1-F6EECF244321}">
                <p14:modId xmlns:p14="http://schemas.microsoft.com/office/powerpoint/2010/main" val="1285227947"/>
              </p:ext>
            </p:extLst>
          </p:nvPr>
        </p:nvGraphicFramePr>
        <p:xfrm>
          <a:off x="856509" y="2333624"/>
          <a:ext cx="10333461" cy="3531779"/>
        </p:xfrm>
        <a:graphic>
          <a:graphicData uri="http://schemas.openxmlformats.org/drawingml/2006/table">
            <a:tbl>
              <a:tblPr firstRow="1" bandRow="1">
                <a:tableStyleId>{69CF1AB2-1976-4502-BF36-3FF5EA218861}</a:tableStyleId>
              </a:tblPr>
              <a:tblGrid>
                <a:gridCol w="3444487">
                  <a:extLst>
                    <a:ext uri="{9D8B030D-6E8A-4147-A177-3AD203B41FA5}">
                      <a16:colId xmlns:a16="http://schemas.microsoft.com/office/drawing/2014/main" val="3323634545"/>
                    </a:ext>
                  </a:extLst>
                </a:gridCol>
                <a:gridCol w="3444487">
                  <a:extLst>
                    <a:ext uri="{9D8B030D-6E8A-4147-A177-3AD203B41FA5}">
                      <a16:colId xmlns:a16="http://schemas.microsoft.com/office/drawing/2014/main" val="3158055310"/>
                    </a:ext>
                  </a:extLst>
                </a:gridCol>
                <a:gridCol w="3444487">
                  <a:extLst>
                    <a:ext uri="{9D8B030D-6E8A-4147-A177-3AD203B41FA5}">
                      <a16:colId xmlns:a16="http://schemas.microsoft.com/office/drawing/2014/main" val="3535208616"/>
                    </a:ext>
                  </a:extLst>
                </a:gridCol>
              </a:tblGrid>
              <a:tr h="599467">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dirty="0">
                          <a:solidFill>
                            <a:srgbClr val="EE8200"/>
                          </a:solidFill>
                          <a:latin typeface="Book Antiqua" panose="02040602050305030304" pitchFamily="18" charset="0"/>
                        </a:rPr>
                        <a:t>Cognitive effects</a:t>
                      </a:r>
                      <a:endParaRPr lang="ar-EG" sz="2000" b="1" u="none" dirty="0">
                        <a:solidFill>
                          <a:srgbClr val="EE8200"/>
                        </a:solidFill>
                        <a:latin typeface="Book Antiqua" panose="0204060205030503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dirty="0">
                          <a:solidFill>
                            <a:srgbClr val="EE8200"/>
                          </a:solidFill>
                          <a:latin typeface="Book Antiqua" panose="02040602050305030304" pitchFamily="18" charset="0"/>
                        </a:rPr>
                        <a:t>تأثيرات إدراكية</a:t>
                      </a:r>
                      <a:endParaRPr lang="en-US" sz="2000" u="none" dirty="0">
                        <a:solidFill>
                          <a:srgbClr val="EE8200"/>
                        </a:solidFill>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Affective effects </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عاطفية</a:t>
                      </a:r>
                      <a:endParaRPr lang="en-US" sz="2000" b="1" u="none" kern="1200" dirty="0">
                        <a:solidFill>
                          <a:srgbClr val="EE8200"/>
                        </a:solidFill>
                        <a:latin typeface="Book Antiqua" panose="02040602050305030304" pitchFamily="18" charset="0"/>
                        <a:ea typeface="+mn-ea"/>
                        <a:cs typeface="+mn-cs"/>
                      </a:endParaRP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2000" b="1" u="none" kern="1200" dirty="0">
                          <a:solidFill>
                            <a:srgbClr val="EE8200"/>
                          </a:solidFill>
                          <a:latin typeface="Book Antiqua" panose="02040602050305030304" pitchFamily="18" charset="0"/>
                          <a:ea typeface="+mn-ea"/>
                          <a:cs typeface="+mn-cs"/>
                        </a:rPr>
                        <a:t>Behavioral effects</a:t>
                      </a:r>
                      <a:endParaRPr lang="ar-EG" sz="2000" b="1" u="none" kern="1200" dirty="0">
                        <a:solidFill>
                          <a:srgbClr val="EE8200"/>
                        </a:solidFill>
                        <a:latin typeface="Book Antiqua" panose="02040602050305030304" pitchFamily="18" charset="0"/>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ar-EG" sz="2000" b="1" u="none" kern="1200" dirty="0">
                          <a:solidFill>
                            <a:srgbClr val="EE8200"/>
                          </a:solidFill>
                          <a:latin typeface="Book Antiqua" panose="02040602050305030304" pitchFamily="18" charset="0"/>
                          <a:ea typeface="+mn-ea"/>
                          <a:cs typeface="+mn-cs"/>
                        </a:rPr>
                        <a:t>تأثيرات سلوكية</a:t>
                      </a:r>
                      <a:endParaRPr lang="en-US" sz="2000" b="1" u="none" kern="1200" dirty="0">
                        <a:solidFill>
                          <a:srgbClr val="EE8200"/>
                        </a:solidFill>
                        <a:latin typeface="Book Antiqua" panose="02040602050305030304" pitchFamily="18" charset="0"/>
                        <a:ea typeface="+mn-ea"/>
                        <a:cs typeface="+mn-cs"/>
                      </a:endParaRPr>
                    </a:p>
                  </a:txBody>
                  <a:tcPr/>
                </a:tc>
                <a:extLst>
                  <a:ext uri="{0D108BD9-81ED-4DB2-BD59-A6C34878D82A}">
                    <a16:rowId xmlns:a16="http://schemas.microsoft.com/office/drawing/2014/main" val="2528808177"/>
                  </a:ext>
                </a:extLst>
              </a:tr>
              <a:tr h="1120743">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The consequences take place in the receiver’s intelligence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latin typeface="Book Antiqua" panose="02040602050305030304" pitchFamily="18" charset="0"/>
                        </a:rPr>
                        <a:t>communication. </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consequences occurred in the emotions of the person/s due to</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communication.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kern="1200" dirty="0">
                          <a:solidFill>
                            <a:schemeClr val="dk1"/>
                          </a:solidFill>
                          <a:latin typeface="Book Antiqua" panose="02040602050305030304" pitchFamily="18" charset="0"/>
                          <a:ea typeface="+mn-ea"/>
                          <a:cs typeface="+mn-cs"/>
                        </a:rPr>
                        <a:t>The change in the receiver’s behavior or actions due to communication.</a:t>
                      </a:r>
                    </a:p>
                  </a:txBody>
                  <a:tcPr/>
                </a:tc>
                <a:extLst>
                  <a:ext uri="{0D108BD9-81ED-4DB2-BD59-A6C34878D82A}">
                    <a16:rowId xmlns:a16="http://schemas.microsoft.com/office/drawing/2014/main" val="3466679799"/>
                  </a:ext>
                </a:extLst>
              </a:tr>
              <a:tr h="1642019">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Example : Knowledge acquisition</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Compassion</a:t>
                      </a:r>
                      <a:r>
                        <a:rPr lang="ar-EG" sz="1800" b="1" dirty="0">
                          <a:solidFill>
                            <a:schemeClr val="accent1">
                              <a:lumMod val="75000"/>
                            </a:schemeClr>
                          </a:solidFill>
                          <a:latin typeface="Book Antiqua" panose="02040602050305030304" pitchFamily="18" charset="0"/>
                        </a:rPr>
                        <a:t> تعاطف </a:t>
                      </a:r>
                      <a:r>
                        <a:rPr lang="en-US" sz="1800" b="1" dirty="0">
                          <a:solidFill>
                            <a:schemeClr val="accent1">
                              <a:lumMod val="75000"/>
                            </a:schemeClr>
                          </a:solidFill>
                          <a:latin typeface="Book Antiqua" panose="02040602050305030304" pitchFamily="18" charset="0"/>
                        </a:rPr>
                        <a:t>, love etc.</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err="1">
                          <a:solidFill>
                            <a:schemeClr val="accent1">
                              <a:lumMod val="75000"/>
                            </a:schemeClr>
                          </a:solidFill>
                          <a:latin typeface="Book Antiqua" panose="02040602050305030304" pitchFamily="18" charset="0"/>
                        </a:rPr>
                        <a:t>Eg.</a:t>
                      </a:r>
                      <a:r>
                        <a:rPr lang="en-US" sz="1800" b="1" dirty="0">
                          <a:solidFill>
                            <a:schemeClr val="accent1">
                              <a:lumMod val="75000"/>
                            </a:schemeClr>
                          </a:solidFill>
                          <a:latin typeface="Book Antiqua" panose="02040602050305030304" pitchFamily="18" charset="0"/>
                        </a:rPr>
                        <a:t> Political campaign and change in people’s voting behavior or purchasing new</a:t>
                      </a:r>
                    </a:p>
                    <a:p>
                      <a:pPr marL="0" marR="0" lvl="0" indent="0" algn="ctr" defTabSz="457200" rtl="0" eaLnBrk="1" fontAlgn="auto" latinLnBrk="0" hangingPunct="1">
                        <a:lnSpc>
                          <a:spcPct val="100000"/>
                        </a:lnSpc>
                        <a:spcBef>
                          <a:spcPts val="0"/>
                        </a:spcBef>
                        <a:spcAft>
                          <a:spcPts val="0"/>
                        </a:spcAft>
                        <a:buClrTx/>
                        <a:buSzTx/>
                        <a:buFontTx/>
                        <a:buNone/>
                        <a:tabLst/>
                        <a:defRPr/>
                      </a:pPr>
                      <a:r>
                        <a:rPr lang="en-US" sz="1800" b="1" dirty="0">
                          <a:solidFill>
                            <a:schemeClr val="accent1">
                              <a:lumMod val="75000"/>
                            </a:schemeClr>
                          </a:solidFill>
                          <a:latin typeface="Book Antiqua" panose="02040602050305030304" pitchFamily="18" charset="0"/>
                        </a:rPr>
                        <a:t>products inspired by the advertisements.</a:t>
                      </a:r>
                    </a:p>
                  </a:txBody>
                  <a:tcPr/>
                </a:tc>
                <a:extLst>
                  <a:ext uri="{0D108BD9-81ED-4DB2-BD59-A6C34878D82A}">
                    <a16:rowId xmlns:a16="http://schemas.microsoft.com/office/drawing/2014/main" val="948668087"/>
                  </a:ext>
                </a:extLst>
              </a:tr>
            </a:tbl>
          </a:graphicData>
        </a:graphic>
      </p:graphicFrame>
    </p:spTree>
    <p:extLst>
      <p:ext uri="{BB962C8B-B14F-4D97-AF65-F5344CB8AC3E}">
        <p14:creationId xmlns:p14="http://schemas.microsoft.com/office/powerpoint/2010/main" val="221003523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2FB24E-5B79-8077-EB45-1A4BC424B276}"/>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546C89A8-E67E-2C26-C974-4623393E68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4346E6AF-789D-3D1E-0D21-24E7AEF9D67F}"/>
              </a:ext>
            </a:extLst>
          </p:cNvPr>
          <p:cNvPicPr>
            <a:picLocks noChangeAspect="1"/>
          </p:cNvPicPr>
          <p:nvPr/>
        </p:nvPicPr>
        <p:blipFill>
          <a:blip r:embed="rId3"/>
          <a:stretch>
            <a:fillRect/>
          </a:stretch>
        </p:blipFill>
        <p:spPr>
          <a:xfrm>
            <a:off x="2798782" y="2630679"/>
            <a:ext cx="221078" cy="2503561"/>
          </a:xfrm>
          <a:prstGeom prst="rect">
            <a:avLst/>
          </a:prstGeom>
        </p:spPr>
      </p:pic>
      <p:pic>
        <p:nvPicPr>
          <p:cNvPr id="5" name="Picture 4">
            <a:extLst>
              <a:ext uri="{FF2B5EF4-FFF2-40B4-BE49-F238E27FC236}">
                <a16:creationId xmlns:a16="http://schemas.microsoft.com/office/drawing/2014/main" id="{A61D81D2-9466-1499-D86D-E95A9ED386D8}"/>
              </a:ext>
            </a:extLst>
          </p:cNvPr>
          <p:cNvPicPr>
            <a:picLocks noChangeAspect="1"/>
          </p:cNvPicPr>
          <p:nvPr/>
        </p:nvPicPr>
        <p:blipFill>
          <a:blip r:embed="rId3"/>
          <a:stretch>
            <a:fillRect/>
          </a:stretch>
        </p:blipFill>
        <p:spPr>
          <a:xfrm>
            <a:off x="9530255" y="2630679"/>
            <a:ext cx="221078" cy="2503561"/>
          </a:xfrm>
          <a:prstGeom prst="rect">
            <a:avLst/>
          </a:prstGeom>
        </p:spPr>
      </p:pic>
      <p:sp>
        <p:nvSpPr>
          <p:cNvPr id="9" name="TextBox 8">
            <a:extLst>
              <a:ext uri="{FF2B5EF4-FFF2-40B4-BE49-F238E27FC236}">
                <a16:creationId xmlns:a16="http://schemas.microsoft.com/office/drawing/2014/main" id="{5052320D-62EC-28D2-CCD7-B5A4BCDA1CAA}"/>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2" name="TextBox 1">
            <a:extLst>
              <a:ext uri="{FF2B5EF4-FFF2-40B4-BE49-F238E27FC236}">
                <a16:creationId xmlns:a16="http://schemas.microsoft.com/office/drawing/2014/main" id="{EB441A1F-F723-08DA-4D8E-7902181D4A1B}"/>
              </a:ext>
            </a:extLst>
          </p:cNvPr>
          <p:cNvSpPr txBox="1"/>
          <p:nvPr/>
        </p:nvSpPr>
        <p:spPr>
          <a:xfrm>
            <a:off x="2438163" y="2259114"/>
            <a:ext cx="7132793" cy="646331"/>
          </a:xfrm>
          <a:prstGeom prst="rect">
            <a:avLst/>
          </a:prstGeom>
          <a:noFill/>
        </p:spPr>
        <p:txBody>
          <a:bodyPr wrap="square">
            <a:spAutoFit/>
          </a:bodyPr>
          <a:lstStyle/>
          <a:p>
            <a:pPr marL="517525" algn="ctr"/>
            <a:r>
              <a:rPr lang="en-US" sz="3600" b="1" dirty="0">
                <a:solidFill>
                  <a:srgbClr val="0A1F61"/>
                </a:solidFill>
                <a:latin typeface="Tajawal ExtraBold" panose="00000800000000000000" pitchFamily="2" charset="-78"/>
                <a:cs typeface="Tajawal ExtraBold" panose="00000800000000000000" pitchFamily="2" charset="-78"/>
              </a:rPr>
              <a:t>Leadership Self-Assessment</a:t>
            </a:r>
          </a:p>
        </p:txBody>
      </p:sp>
      <p:pic>
        <p:nvPicPr>
          <p:cNvPr id="3" name="Picture 2">
            <a:extLst>
              <a:ext uri="{FF2B5EF4-FFF2-40B4-BE49-F238E27FC236}">
                <a16:creationId xmlns:a16="http://schemas.microsoft.com/office/drawing/2014/main" id="{3B629D0A-F731-A786-A890-462D2DAA4AAD}"/>
              </a:ext>
            </a:extLst>
          </p:cNvPr>
          <p:cNvPicPr>
            <a:picLocks noChangeAspect="1"/>
          </p:cNvPicPr>
          <p:nvPr/>
        </p:nvPicPr>
        <p:blipFill>
          <a:blip r:embed="rId4">
            <a:extLst>
              <a:ext uri="{28A0092B-C50C-407E-A947-70E740481C1C}">
                <a14:useLocalDpi xmlns:a14="http://schemas.microsoft.com/office/drawing/2010/main" val="0"/>
              </a:ext>
            </a:extLst>
          </a:blip>
          <a:srcRect l="10141" r="13622"/>
          <a:stretch/>
        </p:blipFill>
        <p:spPr>
          <a:xfrm>
            <a:off x="3880031" y="3157259"/>
            <a:ext cx="5052060" cy="2854249"/>
          </a:xfrm>
          <a:prstGeom prst="rect">
            <a:avLst/>
          </a:prstGeom>
        </p:spPr>
      </p:pic>
    </p:spTree>
    <p:extLst>
      <p:ext uri="{BB962C8B-B14F-4D97-AF65-F5344CB8AC3E}">
        <p14:creationId xmlns:p14="http://schemas.microsoft.com/office/powerpoint/2010/main" val="3367630570"/>
      </p:ext>
    </p:extLst>
  </p:cSld>
  <p:clrMapOvr>
    <a:masterClrMapping/>
  </p:clrMapOvr>
  <mc:AlternateContent xmlns:mc="http://schemas.openxmlformats.org/markup-compatibility/2006" xmlns:p14="http://schemas.microsoft.com/office/powerpoint/2010/main">
    <mc:Choice Requires="p14">
      <p:transition spd="med" p14:dur="700" advTm="27000">
        <p:fade/>
      </p:transition>
    </mc:Choice>
    <mc:Fallback xmlns="">
      <p:transition spd="med" advTm="27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987C66-3A94-060F-F59D-6D78B08DE551}"/>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FEAB3662-BC84-99A6-CFD5-FFBFC54C32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E44784C-079B-96A8-8300-D257769EAF62}"/>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672EC72B-1A99-C39F-6582-7EE95F2675E0}"/>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397251CA-4520-015E-A9A9-DA16DDDE7114}"/>
              </a:ext>
            </a:extLst>
          </p:cNvPr>
          <p:cNvSpPr txBox="1"/>
          <p:nvPr/>
        </p:nvSpPr>
        <p:spPr>
          <a:xfrm>
            <a:off x="882125" y="1942395"/>
            <a:ext cx="10427749" cy="3682226"/>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To succeed as a managerial leader, a person needs a flexible style: an ability to be open to others and a willingness to listen. Where do you stand on being flexible? Test yourself by answering often, sometimes, or rarely to the following questions.</a:t>
            </a:r>
          </a:p>
        </p:txBody>
      </p:sp>
    </p:spTree>
    <p:extLst>
      <p:ext uri="{BB962C8B-B14F-4D97-AF65-F5344CB8AC3E}">
        <p14:creationId xmlns:p14="http://schemas.microsoft.com/office/powerpoint/2010/main" val="280944146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EDA518-3910-3ADC-7B29-2E638CFDE214}"/>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7F6B90A9-8A84-E7EA-8F5B-5A455E392D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BA7B1B88-DEB1-40FF-754C-103740D8E2C6}"/>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30E28930-3640-1682-79E7-DF4B28E62ED4}"/>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45A6CCC-F823-7A70-5FB9-2579B8F05FE9}"/>
              </a:ext>
            </a:extLst>
          </p:cNvPr>
          <p:cNvSpPr txBox="1"/>
          <p:nvPr/>
        </p:nvSpPr>
        <p:spPr>
          <a:xfrm>
            <a:off x="882125" y="1942395"/>
            <a:ext cx="10427749" cy="3785652"/>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8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Scoring and interpretation: </a:t>
            </a:r>
          </a:p>
          <a:p>
            <a:r>
              <a:rPr lang="en-US" sz="2400" dirty="0">
                <a:solidFill>
                  <a:srgbClr val="0A1F61"/>
                </a:solidFill>
                <a:cs typeface="Tajawal ExtraBold" panose="00000800000000000000" pitchFamily="2" charset="-78"/>
              </a:rPr>
              <a:t>If you answered "rarely" to seven to eight questions, you are unusually adaptable. If you answered "sometimes" to at least five questions, you are on the right track, but more flexibility would benefit your leadership. If you answered "often" to more than four questions, you have a long way to go to improve your flexibility and adaptability. You are also brutally honest about your faults, which could be an asset.</a:t>
            </a: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73235792"/>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CFA812-500E-048C-1606-D1A5A678A73C}"/>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D1174FDF-C1DF-FA61-0F1D-AD3751E3F7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889EA665-5B4D-6966-E098-EC81F1C9F754}"/>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C019DB12-EA47-A978-437A-FC3C0D678C8A}"/>
              </a:ext>
            </a:extLst>
          </p:cNvPr>
          <p:cNvSpPr txBox="1"/>
          <p:nvPr/>
        </p:nvSpPr>
        <p:spPr>
          <a:xfrm>
            <a:off x="2490357" y="1139291"/>
            <a:ext cx="5102679" cy="523220"/>
          </a:xfrm>
          <a:prstGeom prst="rect">
            <a:avLst/>
          </a:prstGeom>
          <a:noFill/>
        </p:spPr>
        <p:txBody>
          <a:bodyPr wrap="none" rtlCol="0">
            <a:spAutoFit/>
          </a:bodyPr>
          <a:lstStyle/>
          <a:p>
            <a:r>
              <a:rPr lang="en-US" sz="2800" b="1" dirty="0">
                <a:solidFill>
                  <a:srgbClr val="FF8C01"/>
                </a:solidFill>
                <a:latin typeface="Tajawal Medium" panose="00000600000000000000" pitchFamily="2" charset="-78"/>
                <a:cs typeface="Tajawal Medium" panose="00000600000000000000" pitchFamily="2" charset="-78"/>
              </a:rPr>
              <a:t>Leadership Self-Assessment</a:t>
            </a:r>
          </a:p>
        </p:txBody>
      </p:sp>
      <p:sp>
        <p:nvSpPr>
          <p:cNvPr id="4" name="TextBox 3">
            <a:extLst>
              <a:ext uri="{FF2B5EF4-FFF2-40B4-BE49-F238E27FC236}">
                <a16:creationId xmlns:a16="http://schemas.microsoft.com/office/drawing/2014/main" id="{1AF783E4-1D73-6087-A12D-4824D806A7FA}"/>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p:cNvSpPr txBox="1"/>
          <p:nvPr/>
        </p:nvSpPr>
        <p:spPr>
          <a:xfrm>
            <a:off x="767181" y="2102975"/>
            <a:ext cx="10427749" cy="3970318"/>
          </a:xfrm>
          <a:prstGeom prst="rect">
            <a:avLst/>
          </a:prstGeom>
          <a:noFill/>
        </p:spPr>
        <p:txBody>
          <a:bodyPr wrap="square" rtlCol="0">
            <a:spAutoFit/>
          </a:bodyPr>
          <a:lstStyle/>
          <a:p>
            <a:pPr algn="just"/>
            <a:r>
              <a:rPr lang="en-US" sz="2800" b="1" dirty="0">
                <a:solidFill>
                  <a:srgbClr val="EE8200"/>
                </a:solidFill>
                <a:cs typeface="Tajawal ExtraBold" panose="00000800000000000000" pitchFamily="2" charset="-78"/>
              </a:rPr>
              <a:t>Scale Statements</a:t>
            </a:r>
            <a:endParaRPr lang="en-US" sz="2000" b="1" dirty="0">
              <a:solidFill>
                <a:srgbClr val="EE8200"/>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Do you tend to seek out only those people who agree with your analysis of issues?</a:t>
            </a:r>
          </a:p>
          <a:p>
            <a:pPr marL="457200" indent="-457200" algn="just">
              <a:buAutoNum type="arabicPeriod"/>
            </a:pPr>
            <a:r>
              <a:rPr lang="en-US" sz="2800" b="1" dirty="0">
                <a:solidFill>
                  <a:srgbClr val="0A1F61"/>
                </a:solidFill>
                <a:cs typeface="Tajawal ExtraBold" panose="00000800000000000000" pitchFamily="2" charset="-78"/>
              </a:rPr>
              <a:t>Do you ignore most of the advice from coworkers about process improvements?</a:t>
            </a:r>
          </a:p>
          <a:p>
            <a:pPr marL="457200" indent="-457200" algn="just">
              <a:buAutoNum type="arabicPeriod"/>
            </a:pPr>
            <a:r>
              <a:rPr lang="en-US" sz="2800" b="1" dirty="0">
                <a:solidFill>
                  <a:srgbClr val="0A1F61"/>
                </a:solidFill>
                <a:cs typeface="Tajawal ExtraBold" panose="00000800000000000000" pitchFamily="2" charset="-78"/>
              </a:rPr>
              <a:t>Do your team members go along with what you say just to avoid an argument?</a:t>
            </a:r>
          </a:p>
          <a:p>
            <a:pPr marL="457200" indent="-457200" algn="just">
              <a:buAutoNum type="arabicPeriod"/>
            </a:pPr>
            <a:r>
              <a:rPr lang="en-US" sz="2800" b="1" dirty="0">
                <a:solidFill>
                  <a:srgbClr val="0A1F61"/>
                </a:solidFill>
                <a:cs typeface="Tajawal ExtraBold" panose="00000800000000000000" pitchFamily="2" charset="-78"/>
              </a:rPr>
              <a:t>Have people referred to you as "rigid" or "close-minded" on several occasions?</a:t>
            </a:r>
          </a:p>
        </p:txBody>
      </p:sp>
    </p:spTree>
    <p:extLst>
      <p:ext uri="{BB962C8B-B14F-4D97-AF65-F5344CB8AC3E}">
        <p14:creationId xmlns:p14="http://schemas.microsoft.com/office/powerpoint/2010/main" val="265153925"/>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09434-2951-E43E-EA0C-C38A98CD5C4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7D69807-28F3-D256-1743-57B0478FA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AC231B9-D9F0-F1D9-450C-9996EC1DBAA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5" name="TextBox 4">
            <a:extLst>
              <a:ext uri="{FF2B5EF4-FFF2-40B4-BE49-F238E27FC236}">
                <a16:creationId xmlns:a16="http://schemas.microsoft.com/office/drawing/2014/main" id="{DB7A873C-D3DD-1245-DE41-ED0756E1BA14}"/>
              </a:ext>
            </a:extLst>
          </p:cNvPr>
          <p:cNvSpPr txBox="1"/>
          <p:nvPr/>
        </p:nvSpPr>
        <p:spPr>
          <a:xfrm>
            <a:off x="2490357" y="1139291"/>
            <a:ext cx="5102679" cy="523220"/>
          </a:xfrm>
          <a:prstGeom prst="rect">
            <a:avLst/>
          </a:prstGeom>
          <a:noFill/>
        </p:spPr>
        <p:txBody>
          <a:bodyPr wrap="none" rtlCol="0">
            <a:spAutoFit/>
          </a:bodyPr>
          <a:lstStyle/>
          <a:p>
            <a:r>
              <a:rPr lang="en-US" sz="2800" b="1">
                <a:solidFill>
                  <a:srgbClr val="FF8C01"/>
                </a:solidFill>
                <a:latin typeface="Tajawal Medium" panose="00000600000000000000" pitchFamily="2" charset="-78"/>
                <a:cs typeface="Tajawal Medium" panose="00000600000000000000" pitchFamily="2" charset="-78"/>
              </a:rPr>
              <a:t>Leadership Self-Assessment</a:t>
            </a:r>
            <a:endParaRPr lang="en-US" sz="2800" b="1" dirty="0">
              <a:solidFill>
                <a:srgbClr val="FF8C01"/>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id="{D8B9F507-CA96-CCE2-33AC-35A85D6E3145}"/>
              </a:ext>
            </a:extLst>
          </p:cNvPr>
          <p:cNvSpPr txBox="1"/>
          <p:nvPr/>
        </p:nvSpPr>
        <p:spPr>
          <a:xfrm>
            <a:off x="2490357" y="1400901"/>
            <a:ext cx="3141235" cy="727571"/>
          </a:xfrm>
          <a:prstGeom prst="rect">
            <a:avLst/>
          </a:prstGeom>
          <a:noFill/>
        </p:spPr>
        <p:txBody>
          <a:bodyPr wrap="square" rtlCol="0">
            <a:spAutoFit/>
          </a:bodyPr>
          <a:lstStyle/>
          <a:p>
            <a:pPr algn="just">
              <a:lnSpc>
                <a:spcPct val="200000"/>
              </a:lnSpc>
            </a:pPr>
            <a:r>
              <a:rPr lang="en-US" sz="2400" b="1" dirty="0">
                <a:solidFill>
                  <a:schemeClr val="accent1">
                    <a:lumMod val="75000"/>
                  </a:schemeClr>
                </a:solidFill>
                <a:cs typeface="Tajawal ExtraBold" panose="00000800000000000000" pitchFamily="2" charset="-78"/>
              </a:rPr>
              <a:t>How Flexible Are You? </a:t>
            </a:r>
          </a:p>
        </p:txBody>
      </p:sp>
      <p:sp>
        <p:nvSpPr>
          <p:cNvPr id="9" name="TextBox 8">
            <a:extLst>
              <a:ext uri="{FF2B5EF4-FFF2-40B4-BE49-F238E27FC236}">
                <a16:creationId xmlns:a16="http://schemas.microsoft.com/office/drawing/2014/main" id="{3807E592-8EB6-77F1-B2B8-7B10AC1129E3}"/>
              </a:ext>
            </a:extLst>
          </p:cNvPr>
          <p:cNvSpPr txBox="1"/>
          <p:nvPr/>
        </p:nvSpPr>
        <p:spPr>
          <a:xfrm>
            <a:off x="767181" y="2102975"/>
            <a:ext cx="10427749" cy="3970318"/>
          </a:xfrm>
          <a:prstGeom prst="rect">
            <a:avLst/>
          </a:prstGeom>
          <a:noFill/>
        </p:spPr>
        <p:txBody>
          <a:bodyPr wrap="square" rtlCol="0">
            <a:spAutoFit/>
          </a:bodyPr>
          <a:lstStyle/>
          <a:p>
            <a:pPr algn="just"/>
            <a:r>
              <a:rPr lang="en-US" sz="2800" b="1" dirty="0">
                <a:solidFill>
                  <a:srgbClr val="EE8200"/>
                </a:solidFill>
                <a:cs typeface="Tajawal ExtraBold" panose="00000800000000000000" pitchFamily="2" charset="-78"/>
              </a:rPr>
              <a:t>Scale Statements</a:t>
            </a:r>
            <a:endParaRPr lang="en-US" sz="2000" b="1" dirty="0">
              <a:solidFill>
                <a:srgbClr val="EE8200"/>
              </a:solidFill>
              <a:cs typeface="Tajawal ExtraBold" panose="00000800000000000000" pitchFamily="2" charset="-78"/>
            </a:endParaRPr>
          </a:p>
          <a:p>
            <a:pPr marL="514350" indent="-514350" algn="just">
              <a:buFont typeface="+mj-lt"/>
              <a:buAutoNum type="arabicPeriod" startAt="5"/>
            </a:pPr>
            <a:r>
              <a:rPr lang="en-US" sz="2800" b="1" dirty="0">
                <a:solidFill>
                  <a:srgbClr val="0A1F61"/>
                </a:solidFill>
                <a:cs typeface="Tajawal ExtraBold" panose="00000800000000000000" pitchFamily="2" charset="-78"/>
              </a:rPr>
              <a:t>When presented with a new method, do you immediately look for a flaw?</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make up your mind early on with respect to an issue, and then hold firmly to your opinion?</a:t>
            </a:r>
          </a:p>
          <a:p>
            <a:pPr marL="514350" indent="-514350" algn="just">
              <a:buFont typeface="+mj-lt"/>
              <a:buAutoNum type="arabicPeriod" startAt="5"/>
            </a:pPr>
            <a:r>
              <a:rPr lang="en-US" sz="2800" b="1" dirty="0">
                <a:solidFill>
                  <a:srgbClr val="0A1F61"/>
                </a:solidFill>
                <a:cs typeface="Tajawal ExtraBold" panose="00000800000000000000" pitchFamily="2" charset="-78"/>
              </a:rPr>
              <a:t>When people disagree with you, do you tend to belittle them or become argumentative?</a:t>
            </a:r>
          </a:p>
          <a:p>
            <a:pPr marL="514350" indent="-514350" algn="just">
              <a:buFont typeface="+mj-lt"/>
              <a:buAutoNum type="arabicPeriod" startAt="5"/>
            </a:pPr>
            <a:r>
              <a:rPr lang="en-US" sz="2800" b="1" dirty="0">
                <a:solidFill>
                  <a:srgbClr val="0A1F61"/>
                </a:solidFill>
                <a:cs typeface="Tajawal ExtraBold" panose="00000800000000000000" pitchFamily="2" charset="-78"/>
              </a:rPr>
              <a:t>Do you often feel you are the only person in the group who really understands the problem?</a:t>
            </a:r>
          </a:p>
        </p:txBody>
      </p:sp>
    </p:spTree>
    <p:extLst>
      <p:ext uri="{BB962C8B-B14F-4D97-AF65-F5344CB8AC3E}">
        <p14:creationId xmlns:p14="http://schemas.microsoft.com/office/powerpoint/2010/main" val="3487993367"/>
      </p:ext>
    </p:extLst>
  </p:cSld>
  <p:clrMapOvr>
    <a:masterClrMapping/>
  </p:clrMapOvr>
  <mc:AlternateContent xmlns:mc="http://schemas.openxmlformats.org/markup-compatibility/2006" xmlns:p14="http://schemas.microsoft.com/office/powerpoint/2010/main">
    <mc:Choice Requires="p14">
      <p:transition spd="med" p14:dur="700" advTm="69000">
        <p:fade/>
      </p:transition>
    </mc:Choice>
    <mc:Fallback xmlns="">
      <p:transition spd="med" advTm="69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09434-2951-E43E-EA0C-C38A98CD5C4E}"/>
            </a:ext>
          </a:extLst>
        </p:cNvPr>
        <p:cNvGrpSpPr/>
        <p:nvPr/>
      </p:nvGrpSpPr>
      <p:grpSpPr>
        <a:xfrm>
          <a:off x="0" y="0"/>
          <a:ext cx="0" cy="0"/>
          <a:chOff x="0" y="0"/>
          <a:chExt cx="0" cy="0"/>
        </a:xfrm>
      </p:grpSpPr>
      <p:pic>
        <p:nvPicPr>
          <p:cNvPr id="10" name="Picture 9" descr="A white rectangle with blue border&#10;&#10;Description automatically generated">
            <a:extLst>
              <a:ext uri="{FF2B5EF4-FFF2-40B4-BE49-F238E27FC236}">
                <a16:creationId xmlns:a16="http://schemas.microsoft.com/office/drawing/2014/main" id="{67D69807-28F3-D256-1743-57B0478FA5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1" name="TextBox 10">
            <a:extLst>
              <a:ext uri="{FF2B5EF4-FFF2-40B4-BE49-F238E27FC236}">
                <a16:creationId xmlns:a16="http://schemas.microsoft.com/office/drawing/2014/main" id="{DAC231B9-D9F0-F1D9-450C-9996EC1DBAAF}"/>
              </a:ext>
            </a:extLst>
          </p:cNvPr>
          <p:cNvSpPr txBox="1"/>
          <p:nvPr/>
        </p:nvSpPr>
        <p:spPr>
          <a:xfrm>
            <a:off x="1124907" y="123337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pic>
        <p:nvPicPr>
          <p:cNvPr id="4" name="Picture 3">
            <a:extLst>
              <a:ext uri="{FF2B5EF4-FFF2-40B4-BE49-F238E27FC236}">
                <a16:creationId xmlns:a16="http://schemas.microsoft.com/office/drawing/2014/main" id="{C28DB9B4-5B77-FE3E-42EB-960A3BD14439}"/>
              </a:ext>
            </a:extLst>
          </p:cNvPr>
          <p:cNvPicPr>
            <a:picLocks noChangeAspect="1"/>
          </p:cNvPicPr>
          <p:nvPr/>
        </p:nvPicPr>
        <p:blipFill>
          <a:blip r:embed="rId3"/>
          <a:stretch>
            <a:fillRect/>
          </a:stretch>
        </p:blipFill>
        <p:spPr>
          <a:xfrm>
            <a:off x="2344477" y="1303021"/>
            <a:ext cx="9817043" cy="5507122"/>
          </a:xfrm>
          <a:prstGeom prst="rect">
            <a:avLst/>
          </a:prstGeom>
        </p:spPr>
      </p:pic>
    </p:spTree>
    <p:extLst>
      <p:ext uri="{BB962C8B-B14F-4D97-AF65-F5344CB8AC3E}">
        <p14:creationId xmlns:p14="http://schemas.microsoft.com/office/powerpoint/2010/main" val="2458610331"/>
      </p:ext>
    </p:extLst>
  </p:cSld>
  <p:clrMapOvr>
    <a:masterClrMapping/>
  </p:clrMapOvr>
  <mc:AlternateContent xmlns:mc="http://schemas.openxmlformats.org/markup-compatibility/2006" xmlns:p14="http://schemas.microsoft.com/office/powerpoint/2010/main">
    <mc:Choice Requires="p14">
      <p:transition spd="med" p14:dur="700" advTm="410300">
        <p:fade/>
      </p:transition>
    </mc:Choice>
    <mc:Fallback xmlns="">
      <p:transition spd="med" advTm="4103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29BF8C-E63D-5734-6056-06FC56137D24}"/>
            </a:ext>
          </a:extLst>
        </p:cNvPr>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CA004FBB-8894-09F7-2C9E-1ABBE2550A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F9439D1B-1B9B-2D45-F2FA-02DE19329410}"/>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11" name="TextBox 10">
            <a:extLst>
              <a:ext uri="{FF2B5EF4-FFF2-40B4-BE49-F238E27FC236}">
                <a16:creationId xmlns:a16="http://schemas.microsoft.com/office/drawing/2014/main" id="{F6376377-93FB-C1F5-59AE-A43FF9323357}"/>
              </a:ext>
            </a:extLst>
          </p:cNvPr>
          <p:cNvSpPr txBox="1"/>
          <p:nvPr/>
        </p:nvSpPr>
        <p:spPr>
          <a:xfrm>
            <a:off x="4106154" y="1312929"/>
            <a:ext cx="3323346" cy="577850"/>
          </a:xfrm>
          <a:prstGeom prst="rect">
            <a:avLst/>
          </a:prstGeom>
          <a:noFill/>
        </p:spPr>
        <p:txBody>
          <a:bodyPr wrap="square" rtlCol="0">
            <a:spAutoFit/>
          </a:bodyPr>
          <a:lstStyle/>
          <a:p>
            <a:pPr algn="just">
              <a:lnSpc>
                <a:spcPct val="150000"/>
              </a:lnSpc>
            </a:pPr>
            <a:r>
              <a:rPr lang="en-US" sz="2400" b="1" dirty="0">
                <a:solidFill>
                  <a:srgbClr val="FF8C01"/>
                </a:solidFill>
                <a:latin typeface="Tajawal ExtraBold" panose="00000800000000000000" pitchFamily="2" charset="-78"/>
                <a:cs typeface="Tajawal ExtraBold" panose="00000800000000000000" pitchFamily="2" charset="-78"/>
              </a:rPr>
              <a:t>	Conclusion</a:t>
            </a:r>
          </a:p>
        </p:txBody>
      </p:sp>
      <p:sp>
        <p:nvSpPr>
          <p:cNvPr id="6" name="TextBox 5">
            <a:extLst>
              <a:ext uri="{FF2B5EF4-FFF2-40B4-BE49-F238E27FC236}">
                <a16:creationId xmlns:a16="http://schemas.microsoft.com/office/drawing/2014/main" id="{C5D60EC5-797B-04E9-609C-4743A0886F7B}"/>
              </a:ext>
            </a:extLst>
          </p:cNvPr>
          <p:cNvSpPr txBox="1"/>
          <p:nvPr/>
        </p:nvSpPr>
        <p:spPr>
          <a:xfrm>
            <a:off x="5074476" y="2016309"/>
            <a:ext cx="6609174" cy="4415376"/>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Are you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Be a Leader?</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Vision</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Understanding People's Needs</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Influencing People</a:t>
            </a:r>
          </a:p>
          <a:p>
            <a:pPr marL="403225"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Communication</a:t>
            </a:r>
          </a:p>
          <a:p>
            <a:pPr marL="688975" lvl="1"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Definition</a:t>
            </a:r>
          </a:p>
          <a:p>
            <a:pPr marL="688975" lvl="2" indent="-285750" algn="just">
              <a:lnSpc>
                <a:spcPct val="150000"/>
              </a:lnSpc>
              <a:buFont typeface="Wingdings" panose="05000000000000000000" pitchFamily="2" charset="2"/>
              <a:buChar char="q"/>
              <a:tabLst>
                <a:tab pos="914400" algn="l"/>
              </a:tabLst>
            </a:pPr>
            <a:r>
              <a:rPr lang="en-US" sz="2000" b="1" dirty="0">
                <a:solidFill>
                  <a:srgbClr val="0A1F61"/>
                </a:solidFill>
                <a:latin typeface="Tajawal ExtraBold" panose="00000800000000000000" pitchFamily="2" charset="-78"/>
                <a:cs typeface="Tajawal ExtraBold" panose="00000800000000000000" pitchFamily="2" charset="-78"/>
              </a:rPr>
              <a:t>Elements of Communication</a:t>
            </a:r>
          </a:p>
        </p:txBody>
      </p:sp>
    </p:spTree>
    <p:extLst>
      <p:ext uri="{BB962C8B-B14F-4D97-AF65-F5344CB8AC3E}">
        <p14:creationId xmlns:p14="http://schemas.microsoft.com/office/powerpoint/2010/main" val="3198342005"/>
      </p:ext>
    </p:extLst>
  </p:cSld>
  <p:clrMapOvr>
    <a:masterClrMapping/>
  </p:clrMapOvr>
  <mc:AlternateContent xmlns:mc="http://schemas.openxmlformats.org/markup-compatibility/2006" xmlns:p14="http://schemas.microsoft.com/office/powerpoint/2010/main">
    <mc:Choice Requires="p14">
      <p:transition spd="med" p14:dur="700" advTm="46000">
        <p:fade/>
      </p:transition>
    </mc:Choice>
    <mc:Fallback xmlns="">
      <p:transition spd="med" advTm="46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4DD026E9-0882-83F5-535C-9E0418EE367A}"/>
              </a:ext>
            </a:extLst>
          </p:cNvPr>
          <p:cNvSpPr txBox="1"/>
          <p:nvPr/>
        </p:nvSpPr>
        <p:spPr>
          <a:xfrm>
            <a:off x="3461336" y="1493089"/>
            <a:ext cx="11047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Lec.2</a:t>
            </a:r>
          </a:p>
        </p:txBody>
      </p:sp>
      <p:sp>
        <p:nvSpPr>
          <p:cNvPr id="3" name="TextBox 2">
            <a:extLst>
              <a:ext uri="{FF2B5EF4-FFF2-40B4-BE49-F238E27FC236}">
                <a16:creationId xmlns:a16="http://schemas.microsoft.com/office/drawing/2014/main" id="{BAF943AB-D9B1-996B-6465-9279C73544F7}"/>
              </a:ext>
            </a:extLst>
          </p:cNvPr>
          <p:cNvSpPr txBox="1"/>
          <p:nvPr/>
        </p:nvSpPr>
        <p:spPr>
          <a:xfrm>
            <a:off x="3385474" y="2403389"/>
            <a:ext cx="8295986" cy="3785652"/>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Abou Oaf, M. (2011). Introduction to Mass Communication Course; AUC. </a:t>
            </a:r>
          </a:p>
          <a:p>
            <a:pPr marL="742950" lvl="1" indent="-285750">
              <a:buFont typeface="Wingdings" panose="05000000000000000000" pitchFamily="2" charset="2"/>
              <a:buChar char="§"/>
            </a:pPr>
            <a:r>
              <a:rPr lang="en-US" sz="2000" dirty="0" err="1">
                <a:effectLst/>
                <a:latin typeface="Times New Roman" panose="02020603050405020304" pitchFamily="18" charset="0"/>
                <a:ea typeface="Times New Roman" panose="02020603050405020304" pitchFamily="18" charset="0"/>
              </a:rPr>
              <a:t>Biagi</a:t>
            </a:r>
            <a:r>
              <a:rPr lang="en-US" sz="2000" dirty="0">
                <a:effectLst/>
                <a:latin typeface="Times New Roman" panose="02020603050405020304" pitchFamily="18" charset="0"/>
                <a:ea typeface="Times New Roman" panose="02020603050405020304" pitchFamily="18" charset="0"/>
              </a:rPr>
              <a:t>, Shirley. ‘Media Impact: An Introduction to Mass Communication,’ 7</a:t>
            </a:r>
            <a:r>
              <a:rPr lang="en-US" sz="2000" baseline="30000" dirty="0">
                <a:effectLst/>
                <a:latin typeface="Times New Roman" panose="02020603050405020304" pitchFamily="18" charset="0"/>
                <a:ea typeface="Times New Roman" panose="02020603050405020304" pitchFamily="18" charset="0"/>
              </a:rPr>
              <a:t>th</a:t>
            </a:r>
            <a:r>
              <a:rPr lang="en-US" sz="2000" dirty="0">
                <a:effectLst/>
                <a:latin typeface="Times New Roman" panose="02020603050405020304" pitchFamily="18" charset="0"/>
                <a:ea typeface="Times New Roman" panose="02020603050405020304" pitchFamily="18" charset="0"/>
              </a:rPr>
              <a:t> ed.</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a:effectLst/>
              </a:rPr>
              <a:t>Waggoner, D. (n.d.). </a:t>
            </a:r>
            <a:r>
              <a:rPr lang="en-US" sz="2000" i="1" dirty="0">
                <a:effectLst/>
              </a:rPr>
              <a:t>Leadership &amp; Executive coaching</a:t>
            </a:r>
            <a:r>
              <a:rPr lang="en-US" sz="2000" dirty="0">
                <a:effectLst/>
              </a:rPr>
              <a:t>. Garfinkle Executive Coaching. Retrieved January 31, 2023, from https://garfinkleexecutivecoaching.com/leadership-coaching-that-makes-an-impact </a:t>
            </a:r>
          </a:p>
        </p:txBody>
      </p:sp>
    </p:spTree>
    <p:extLst>
      <p:ext uri="{BB962C8B-B14F-4D97-AF65-F5344CB8AC3E}">
        <p14:creationId xmlns:p14="http://schemas.microsoft.com/office/powerpoint/2010/main" val="3658336670"/>
      </p:ext>
    </p:extLst>
  </p:cSld>
  <p:clrMapOvr>
    <a:masterClrMapping/>
  </p:clrMapOvr>
  <mc:AlternateContent xmlns:mc="http://schemas.openxmlformats.org/markup-compatibility/2006" xmlns:p14="http://schemas.microsoft.com/office/powerpoint/2010/main">
    <mc:Choice Requires="p14">
      <p:transition spd="med" p14:dur="700" advTm="13180">
        <p:fade/>
      </p:transition>
    </mc:Choice>
    <mc:Fallback xmlns="">
      <p:transition spd="med" advTm="1318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146715158"/>
      </p:ext>
    </p:extLst>
  </p:cSld>
  <p:clrMapOvr>
    <a:masterClrMapping/>
  </p:clrMapOvr>
  <mc:AlternateContent xmlns:mc="http://schemas.openxmlformats.org/markup-compatibility/2006" xmlns:p14="http://schemas.microsoft.com/office/powerpoint/2010/main">
    <mc:Choice Requires="p14">
      <p:transition spd="med" p14:dur="700" advTm="11000">
        <p:fade/>
      </p:transition>
    </mc:Choice>
    <mc:Fallback xmlns="">
      <p:transition spd="med" advTm="11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C96B96F-4FFE-47FD-895D-BFF43FEBC967}"/>
</file>

<file path=customXml/itemProps2.xml><?xml version="1.0" encoding="utf-8"?>
<ds:datastoreItem xmlns:ds="http://schemas.openxmlformats.org/officeDocument/2006/customXml" ds:itemID="{BB1EE166-2C32-4BB0-B6A9-329BFADC1F3A}"/>
</file>

<file path=customXml/itemProps3.xml><?xml version="1.0" encoding="utf-8"?>
<ds:datastoreItem xmlns:ds="http://schemas.openxmlformats.org/officeDocument/2006/customXml" ds:itemID="{BD28212F-2F05-45F7-88B3-97C47CDF5AE4}"/>
</file>

<file path=docProps/app.xml><?xml version="1.0" encoding="utf-8"?>
<Properties xmlns="http://schemas.openxmlformats.org/officeDocument/2006/extended-properties" xmlns:vt="http://schemas.openxmlformats.org/officeDocument/2006/docPropsVTypes">
  <TotalTime>3997</TotalTime>
  <Words>3972</Words>
  <Application>Microsoft Office PowerPoint</Application>
  <PresentationFormat>Widescreen</PresentationFormat>
  <Paragraphs>403</Paragraphs>
  <Slides>62</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62</vt:i4>
      </vt:variant>
    </vt:vector>
  </HeadingPairs>
  <TitlesOfParts>
    <vt:vector size="73" baseType="lpstr">
      <vt:lpstr>Alexandria</vt:lpstr>
      <vt:lpstr>Arial</vt:lpstr>
      <vt:lpstr>Book Antiqua</vt:lpstr>
      <vt:lpstr>Calibri</vt:lpstr>
      <vt:lpstr>Calibri Light</vt:lpstr>
      <vt:lpstr>Roboto Light</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101</cp:revision>
  <dcterms:created xsi:type="dcterms:W3CDTF">2021-08-03T13:03:26Z</dcterms:created>
  <dcterms:modified xsi:type="dcterms:W3CDTF">2026-09-28T20:28:03Z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