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480" r:id="rId2"/>
    <p:sldId id="303" r:id="rId3"/>
    <p:sldId id="256" r:id="rId4"/>
    <p:sldId id="487" r:id="rId5"/>
    <p:sldId id="493" r:id="rId6"/>
    <p:sldId id="494" r:id="rId7"/>
    <p:sldId id="495" r:id="rId8"/>
    <p:sldId id="496" r:id="rId9"/>
    <p:sldId id="499" r:id="rId10"/>
    <p:sldId id="483" r:id="rId11"/>
    <p:sldId id="497" r:id="rId12"/>
    <p:sldId id="498" r:id="rId13"/>
    <p:sldId id="488" r:id="rId14"/>
    <p:sldId id="491" r:id="rId15"/>
    <p:sldId id="501" r:id="rId16"/>
    <p:sldId id="492" r:id="rId17"/>
    <p:sldId id="500"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7"/>
            <p14:sldId id="493"/>
            <p14:sldId id="494"/>
            <p14:sldId id="495"/>
            <p14:sldId id="496"/>
            <p14:sldId id="499"/>
            <p14:sldId id="483"/>
            <p14:sldId id="497"/>
            <p14:sldId id="498"/>
            <p14:sldId id="488"/>
            <p14:sldId id="491"/>
            <p14:sldId id="501"/>
            <p14:sldId id="492"/>
            <p14:sldId id="50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3E5F"/>
    <a:srgbClr val="03AAF3"/>
    <a:srgbClr val="FDC707"/>
    <a:srgbClr val="565DE4"/>
    <a:srgbClr val="121670"/>
    <a:srgbClr val="191F97"/>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6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9260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9307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00932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jpeg"/><Relationship Id="rId1" Type="http://schemas.openxmlformats.org/officeDocument/2006/relationships/slideLayout" Target="../slideLayouts/slideLayout16.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Soliman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957861" cy="677108"/>
          </a:xfrm>
          <a:prstGeom prst="rect">
            <a:avLst/>
          </a:prstGeom>
          <a:noFill/>
        </p:spPr>
        <p:txBody>
          <a:bodyPr wrap="none" rtlCol="0">
            <a:spAutoFit/>
          </a:bodyPr>
          <a:lstStyle/>
          <a:p>
            <a:r>
              <a:rPr lang="en-US" b="1" dirty="0"/>
              <a:t>DGM233</a:t>
            </a:r>
            <a:endParaRPr lang="en-US"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a:solidFill>
                  <a:srgbClr val="C00000"/>
                </a:solidFill>
                <a:latin typeface="Alexandria ExtraBold" pitchFamily="2" charset="-78"/>
                <a:ea typeface="Calibri" panose="020F0502020204030204" pitchFamily="34" charset="0"/>
                <a:cs typeface="Alexandria ExtraBold" pitchFamily="2" charset="-78"/>
              </a:rPr>
              <a:t>Journalism Advertising and 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50644" y="2849027"/>
            <a:ext cx="6535177" cy="1077218"/>
          </a:xfrm>
          <a:prstGeom prst="rect">
            <a:avLst/>
          </a:prstGeom>
          <a:noFill/>
        </p:spPr>
        <p:txBody>
          <a:bodyPr wrap="square" rtlCol="0">
            <a:spAutoFit/>
          </a:bodyPr>
          <a:lstStyle/>
          <a:p>
            <a:r>
              <a:rPr lang="ar-SA" sz="2800" b="1" dirty="0">
                <a:solidFill>
                  <a:srgbClr val="00B0F0"/>
                </a:solidFill>
                <a:latin typeface="Alexandria ExtraBold" pitchFamily="2" charset="-78"/>
                <a:cs typeface="Alexandria ExtraBold" pitchFamily="2" charset="-78"/>
              </a:rPr>
              <a:t>الإعلان الصحفي والتسويق الرقمي</a:t>
            </a:r>
          </a:p>
          <a:p>
            <a:endParaRPr lang="en-US" sz="1600" b="1" dirty="0">
              <a:solidFill>
                <a:srgbClr val="00B0F0"/>
              </a:solidFill>
              <a:latin typeface="Times New Roman" panose="02020603050405020304" pitchFamily="18" charset="0"/>
              <a:cs typeface="Times New Roman" panose="02020603050405020304" pitchFamily="18" charset="0"/>
            </a:endParaRPr>
          </a:p>
          <a:p>
            <a:r>
              <a:rPr lang="en-US" sz="2000" b="1" dirty="0">
                <a:solidFill>
                  <a:srgbClr val="C00000"/>
                </a:solidFill>
                <a:latin typeface="Alexandria ExtraBold" pitchFamily="2" charset="-78"/>
                <a:ea typeface="Calibri" panose="020F0502020204030204" pitchFamily="34" charset="0"/>
                <a:cs typeface="Alexandria ExtraBold" pitchFamily="2" charset="-78"/>
              </a:rPr>
              <a:t>Journalism advertising and digital marketing</a:t>
            </a:r>
            <a:endParaRPr lang="ar-EG" sz="20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223</a:t>
            </a:r>
            <a:endParaRPr lang="en-US" sz="2000"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Soliman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5" y="1314366"/>
            <a:ext cx="4785132" cy="5640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1763852" y="79525"/>
            <a:ext cx="7254635" cy="821532"/>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SA" sz="2800" b="1" dirty="0">
                <a:latin typeface="Alexandria Black" pitchFamily="2" charset="-78"/>
                <a:cs typeface="Alexandria Black" pitchFamily="2" charset="-78"/>
              </a:rPr>
              <a:t>   مقدمة عن أستاذ المقرر</a:t>
            </a:r>
          </a:p>
        </p:txBody>
      </p:sp>
      <p:sp>
        <p:nvSpPr>
          <p:cNvPr id="6" name="Oval 5"/>
          <p:cNvSpPr/>
          <p:nvPr/>
        </p:nvSpPr>
        <p:spPr>
          <a:xfrm>
            <a:off x="-1097275" y="-1732801"/>
            <a:ext cx="4258159" cy="3813341"/>
          </a:xfrm>
          <a:prstGeom prst="ellipse">
            <a:avLst/>
          </a:prstGeom>
          <a:solidFill>
            <a:srgbClr val="FDC707"/>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Oval 11"/>
          <p:cNvSpPr/>
          <p:nvPr/>
        </p:nvSpPr>
        <p:spPr>
          <a:xfrm>
            <a:off x="-1152139" y="-1752472"/>
            <a:ext cx="4137994" cy="3847785"/>
          </a:xfrm>
          <a:prstGeom prst="ellipse">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3" name="Oval 12"/>
          <p:cNvSpPr/>
          <p:nvPr/>
        </p:nvSpPr>
        <p:spPr>
          <a:xfrm>
            <a:off x="-1170427" y="-1843956"/>
            <a:ext cx="3960339" cy="3917647"/>
          </a:xfrm>
          <a:prstGeom prst="ellipse">
            <a:avLst/>
          </a:prstGeom>
          <a:solidFill>
            <a:srgbClr val="03AAF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p>
          <a:p>
            <a:pPr algn="ctr"/>
            <a:endParaRPr lang="en-US" dirty="0"/>
          </a:p>
          <a:p>
            <a:pPr algn="ctr"/>
            <a:endParaRPr lang="en-US" dirty="0"/>
          </a:p>
          <a:p>
            <a:pPr algn="ctr"/>
            <a:endParaRPr lang="en-US" sz="3200" b="1" dirty="0"/>
          </a:p>
          <a:p>
            <a:pPr algn="ctr"/>
            <a:r>
              <a:rPr lang="en-US" sz="3200" b="1" dirty="0">
                <a:latin typeface="Alexandria" pitchFamily="2" charset="-78"/>
                <a:cs typeface="Alexandria" pitchFamily="2" charset="-78"/>
              </a:rPr>
              <a:t>Intro</a:t>
            </a:r>
          </a:p>
          <a:p>
            <a:pPr algn="ctr"/>
            <a:r>
              <a:rPr lang="en-US" sz="3200" b="1" dirty="0">
                <a:latin typeface="Alexandria" pitchFamily="2" charset="-78"/>
                <a:cs typeface="Alexandria" pitchFamily="2" charset="-78"/>
              </a:rPr>
              <a:t>Lecture</a:t>
            </a:r>
            <a:endParaRPr lang="ar-SA" sz="3200" b="1" dirty="0">
              <a:latin typeface="Alexandria" pitchFamily="2" charset="-78"/>
              <a:cs typeface="Alexandria" pitchFamily="2" charset="-78"/>
            </a:endParaRPr>
          </a:p>
        </p:txBody>
      </p:sp>
      <p:sp>
        <p:nvSpPr>
          <p:cNvPr id="9"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82944" y="585170"/>
            <a:ext cx="3466273" cy="6715027"/>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74073" y="2240271"/>
            <a:ext cx="8644414" cy="4354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4073" y="2079157"/>
            <a:ext cx="8438769" cy="4401205"/>
          </a:xfrm>
          <a:prstGeom prst="rect">
            <a:avLst/>
          </a:prstGeom>
          <a:noFill/>
        </p:spPr>
        <p:txBody>
          <a:bodyPr wrap="square" rtlCol="0">
            <a:spAutoFit/>
          </a:bodyPr>
          <a:lstStyle/>
          <a:p>
            <a:pPr algn="r"/>
            <a:endParaRPr lang="en-US" sz="2000" dirty="0">
              <a:solidFill>
                <a:srgbClr val="2D3956"/>
              </a:solidFill>
              <a:latin typeface="Times New Roman" panose="02020603050405020304" pitchFamily="18" charset="0"/>
              <a:cs typeface="Times New Roman" panose="02020603050405020304" pitchFamily="18" charset="0"/>
            </a:endParaRPr>
          </a:p>
          <a:p>
            <a:pPr algn="r"/>
            <a:r>
              <a:rPr lang="ar-SA" sz="2000">
                <a:latin typeface="Alexandria" pitchFamily="2" charset="-78"/>
                <a:cs typeface="Alexandria" pitchFamily="2" charset="-78"/>
              </a:rPr>
              <a:t>أستاذ الإعلام الرقمي المساعد </a:t>
            </a:r>
            <a:r>
              <a:rPr lang="ar-SA" sz="2000" dirty="0">
                <a:latin typeface="Alexandria" pitchFamily="2" charset="-78"/>
                <a:cs typeface="Alexandria" pitchFamily="2" charset="-78"/>
              </a:rPr>
              <a:t>بكلية الإعلام والتسويق .</a:t>
            </a:r>
          </a:p>
          <a:p>
            <a:pPr algn="r">
              <a:lnSpc>
                <a:spcPct val="150000"/>
              </a:lnSpc>
            </a:pPr>
            <a:r>
              <a:rPr lang="ar-SA" sz="2000" dirty="0">
                <a:latin typeface="Alexandria" pitchFamily="2" charset="-78"/>
                <a:cs typeface="Alexandria" pitchFamily="2" charset="-78"/>
              </a:rPr>
              <a:t>حاصلة على درجة الدكتوراه في الإعلام الرقمي تخصص التصميم الرقمي ، ودرجة الماجستير في الصحافة تخصص التصوير والإخراج الصحفي . لديها خبرة أكاديمية متنوعة بالعمل بالجامعات في جمهورية مصر العربية والمملكة العربية السعودية ، كما لديها خبرة عملية بالعمل كمصمم جرافيكي لعدة شركات محلية ودولية.</a:t>
            </a:r>
          </a:p>
          <a:p>
            <a:pPr algn="r">
              <a:lnSpc>
                <a:spcPct val="150000"/>
              </a:lnSpc>
            </a:pPr>
            <a:r>
              <a:rPr lang="ar-SA" sz="2000" dirty="0">
                <a:latin typeface="Alexandria" pitchFamily="2" charset="-78"/>
                <a:cs typeface="Alexandria" pitchFamily="2" charset="-78"/>
              </a:rPr>
              <a:t>ومن اهتماماتها البحثية : نشر أبحاث حول فوضى المعلومات وتأثيرها على مصداقية شبكات التواصل الاجتماعي ، وتوظيف شبكة الإنترنت في العمل التطوعي للأطفال . كما صدر كتاب "الإنترنت والوسائط المتعددة".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244080" y="1791392"/>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916252"/>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Intro 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340" y="-34572"/>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68291" y="514063"/>
            <a:ext cx="2968053"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Intro Lecture </a:t>
            </a:r>
            <a:endParaRPr lang="ar-EG" sz="2400" dirty="0">
              <a:latin typeface="Alexandria Medium" pitchFamily="2" charset="-78"/>
              <a:cs typeface="Alexandria Medium" pitchFamily="2"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4642924" y="2244436"/>
            <a:ext cx="7375327" cy="4197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buAutoNum type="arabicPeriod"/>
            </a:pPr>
            <a:r>
              <a:rPr lang="ar-EG" sz="2800" b="1" dirty="0">
                <a:solidFill>
                  <a:schemeClr val="tx1"/>
                </a:solidFill>
                <a:latin typeface="Alexandria Medium" pitchFamily="2" charset="-78"/>
                <a:ea typeface="Calibri"/>
                <a:cs typeface="Alexandria Medium" pitchFamily="2" charset="-78"/>
              </a:rPr>
              <a:t>توصيف المقرر  </a:t>
            </a:r>
            <a:r>
              <a:rPr lang="en-US" sz="2800" b="1" dirty="0">
                <a:solidFill>
                  <a:schemeClr val="tx1"/>
                </a:solidFill>
                <a:latin typeface="Alexandria Medium" pitchFamily="2" charset="-78"/>
                <a:cs typeface="Alexandria Medium" pitchFamily="2" charset="-78"/>
              </a:rPr>
              <a:t> Course Description      </a:t>
            </a:r>
            <a:endParaRPr lang="ar-EG" sz="2800" b="1" dirty="0">
              <a:solidFill>
                <a:schemeClr val="tx1"/>
              </a:solidFill>
              <a:latin typeface="Alexandria Medium" pitchFamily="2" charset="-78"/>
              <a:cs typeface="Alexandria Medium" pitchFamily="2" charset="-78"/>
            </a:endParaRPr>
          </a:p>
          <a:p>
            <a:pPr marL="457200" lvl="0" indent="-457200" algn="r" rtl="1">
              <a:buAutoNum type="arabicPeriod"/>
            </a:pPr>
            <a:r>
              <a:rPr lang="ar-EG" sz="2800" b="1" dirty="0">
                <a:solidFill>
                  <a:schemeClr val="tx1"/>
                </a:solidFill>
                <a:latin typeface="Alexandria Medium" pitchFamily="2" charset="-78"/>
                <a:cs typeface="Alexandria Medium" pitchFamily="2" charset="-78"/>
              </a:rPr>
              <a:t>مخرجات التعلم       </a:t>
            </a:r>
            <a:r>
              <a:rPr lang="en-US" sz="2800" b="1" dirty="0">
                <a:solidFill>
                  <a:schemeClr val="tx1"/>
                </a:solidFill>
                <a:latin typeface="Alexandria Medium" pitchFamily="2" charset="-78"/>
                <a:cs typeface="Alexandria Medium" pitchFamily="2" charset="-78"/>
              </a:rPr>
              <a:t>Course Outcomes</a:t>
            </a:r>
            <a:endParaRPr lang="ar-EG" sz="2800" b="1" dirty="0">
              <a:solidFill>
                <a:schemeClr val="tx1"/>
              </a:solidFill>
              <a:latin typeface="Alexandria Medium" pitchFamily="2" charset="-78"/>
              <a:cs typeface="Alexandria Medium" pitchFamily="2" charset="-78"/>
            </a:endParaRPr>
          </a:p>
          <a:p>
            <a:pPr lvl="0" algn="r" rtl="1">
              <a:lnSpc>
                <a:spcPct val="115000"/>
              </a:lnSpc>
            </a:pPr>
            <a:r>
              <a:rPr lang="ar-SA" sz="2800" b="1" dirty="0">
                <a:solidFill>
                  <a:schemeClr val="tx1"/>
                </a:solidFill>
                <a:latin typeface="Alexandria Medium" pitchFamily="2" charset="-78"/>
                <a:ea typeface="Calibri"/>
                <a:cs typeface="Alexandria Medium" pitchFamily="2" charset="-78"/>
              </a:rPr>
              <a:t>3</a:t>
            </a:r>
            <a:r>
              <a:rPr lang="ar-EG" sz="2800" b="1" dirty="0">
                <a:solidFill>
                  <a:schemeClr val="tx1"/>
                </a:solidFill>
                <a:latin typeface="Alexandria Medium" pitchFamily="2" charset="-78"/>
                <a:ea typeface="Calibri"/>
                <a:cs typeface="Alexandria Medium" pitchFamily="2" charset="-78"/>
              </a:rPr>
              <a:t>. التقييم الطلابي</a:t>
            </a:r>
            <a:r>
              <a:rPr lang="en-US" sz="2800" dirty="0">
                <a:solidFill>
                  <a:schemeClr val="tx1"/>
                </a:solidFill>
                <a:latin typeface="Alexandria Medium" pitchFamily="2" charset="-78"/>
                <a:ea typeface="Calibri"/>
                <a:cs typeface="Alexandria Medium" pitchFamily="2" charset="-78"/>
              </a:rPr>
              <a:t> </a:t>
            </a:r>
            <a:r>
              <a:rPr lang="ar-EG" sz="2800"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cs typeface="Alexandria Medium" pitchFamily="2" charset="-78"/>
              </a:rPr>
              <a:t>Assessment</a:t>
            </a:r>
            <a:endParaRPr lang="en-US" sz="2800" dirty="0">
              <a:solidFill>
                <a:schemeClr val="tx1"/>
              </a:solidFill>
              <a:latin typeface="Alexandria Medium" pitchFamily="2" charset="-78"/>
              <a:ea typeface="Calibri"/>
              <a:cs typeface="Alexandria Medium" pitchFamily="2" charset="-78"/>
            </a:endParaRPr>
          </a:p>
          <a:p>
            <a:pPr lvl="0" algn="r" rtl="1">
              <a:spcAft>
                <a:spcPts val="800"/>
              </a:spcAft>
            </a:pPr>
            <a:r>
              <a:rPr lang="ar-SA" sz="2800" dirty="0">
                <a:solidFill>
                  <a:schemeClr val="tx1"/>
                </a:solidFill>
                <a:latin typeface="Alexandria Medium" pitchFamily="2" charset="-78"/>
                <a:ea typeface="Calibri"/>
                <a:cs typeface="Alexandria Medium" pitchFamily="2" charset="-78"/>
              </a:rPr>
              <a:t>4</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موضوعات المقرر </a:t>
            </a:r>
            <a:r>
              <a:rPr lang="en-US" sz="2800" b="1"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ea typeface="Calibri" panose="020F0502020204030204" pitchFamily="34" charset="0"/>
                <a:cs typeface="Alexandria Medium" pitchFamily="2" charset="-78"/>
              </a:rPr>
              <a:t> Course Topics</a:t>
            </a:r>
          </a:p>
          <a:p>
            <a:pPr algn="r" rtl="1">
              <a:spcAft>
                <a:spcPts val="800"/>
              </a:spcAft>
            </a:pPr>
            <a:r>
              <a:rPr lang="ar-SA" sz="2800" b="1" dirty="0">
                <a:solidFill>
                  <a:schemeClr val="tx1"/>
                </a:solidFill>
                <a:latin typeface="Alexandria Medium" pitchFamily="2" charset="-78"/>
                <a:ea typeface="Calibri" panose="020F0502020204030204" pitchFamily="34" charset="0"/>
                <a:cs typeface="Alexandria Medium" pitchFamily="2" charset="-78"/>
              </a:rPr>
              <a:t>5. </a:t>
            </a:r>
            <a:r>
              <a:rPr lang="ar-SA" sz="2800" b="1" dirty="0">
                <a:solidFill>
                  <a:schemeClr val="tx1"/>
                </a:solidFill>
                <a:latin typeface="Alexandria Medium" pitchFamily="2" charset="-78"/>
                <a:ea typeface="Calibri"/>
                <a:cs typeface="Alexandria Medium" pitchFamily="2" charset="-78"/>
              </a:rPr>
              <a:t>مقدمة</a:t>
            </a:r>
            <a:r>
              <a:rPr lang="ar-EG" sz="2800" b="1" dirty="0">
                <a:solidFill>
                  <a:schemeClr val="tx1"/>
                </a:solidFill>
                <a:latin typeface="Alexandria Medium" pitchFamily="2" charset="-78"/>
                <a:ea typeface="Calibri"/>
                <a:cs typeface="Alexandria Medium" pitchFamily="2" charset="-78"/>
              </a:rPr>
              <a:t>                    </a:t>
            </a:r>
            <a:r>
              <a:rPr lang="en-US" sz="2800" dirty="0">
                <a:solidFill>
                  <a:schemeClr val="tx1"/>
                </a:solidFill>
                <a:latin typeface="Alexandria Medium" pitchFamily="2" charset="-78"/>
                <a:ea typeface="Calibri"/>
                <a:cs typeface="Alexandria Medium" pitchFamily="2" charset="-78"/>
              </a:rPr>
              <a:t>Introduction</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p>
          <a:p>
            <a:pPr lvl="0" algn="r" rtl="1">
              <a:spcAft>
                <a:spcPts val="800"/>
              </a:spcAft>
            </a:pPr>
            <a:endParaRPr lang="ar-EG" sz="2800" b="1" dirty="0">
              <a:solidFill>
                <a:schemeClr val="tx1"/>
              </a:solidFill>
              <a:latin typeface="Alexandria Medium" pitchFamily="2" charset="-78"/>
              <a:ea typeface="Calibri" panose="020F0502020204030204" pitchFamily="34" charset="0"/>
              <a:cs typeface="Alexandria Medium"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33709" y="1791392"/>
            <a:ext cx="2084542"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Content</a:t>
            </a:r>
            <a:endParaRPr lang="ar-EG"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51365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2735" y="843420"/>
            <a:ext cx="7501119" cy="555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b="1" dirty="0">
              <a:solidFill>
                <a:srgbClr val="002060"/>
              </a:solidFill>
              <a:ea typeface="Calibri" panose="020F0502020204030204" pitchFamily="34" charset="0"/>
              <a:cs typeface="+mj-cs"/>
            </a:endParaRPr>
          </a:p>
          <a:p>
            <a:pPr algn="justLow" rtl="1">
              <a:lnSpc>
                <a:spcPct val="150000"/>
              </a:lnSpc>
            </a:pPr>
            <a:r>
              <a:rPr lang="en-US" sz="2000" b="1" dirty="0">
                <a:solidFill>
                  <a:schemeClr val="tx1"/>
                </a:solidFill>
                <a:latin typeface="Alexandria SemiBold" pitchFamily="2" charset="-78"/>
                <a:ea typeface="Calibri" panose="020F0502020204030204" pitchFamily="34" charset="0"/>
                <a:cs typeface="Alexandria SemiBold" pitchFamily="2" charset="-78"/>
              </a:rPr>
              <a:t>       </a:t>
            </a:r>
            <a:r>
              <a:rPr lang="ar-SA" sz="2000" b="1" dirty="0">
                <a:solidFill>
                  <a:schemeClr val="tx1"/>
                </a:solidFill>
                <a:latin typeface="Alexandria SemiBold" pitchFamily="2" charset="-78"/>
                <a:ea typeface="Calibri" panose="020F0502020204030204" pitchFamily="34" charset="0"/>
                <a:cs typeface="Alexandria SemiBold" pitchFamily="2" charset="-78"/>
              </a:rPr>
              <a:t>مقرر الإعلان الصحفي والتسويق الرقمي هو تجربة أكاديمية تعليمية تستهدف تطوير قدرات الطلاب في مجال الإعلام الرقمي، بحيث يُقدم المقرر للطلاب الذين يرغبون في تطوير مهاراتهم في كتابة وتصميم الإعلانات والتسويق الرقمي بشكل شامل، سواء في الوسائط التقليدية أو الوسائط الرقمية، بما يساهم فى تعزيز قدرات الطلاب في ابتكار أفكار إعلانية بطريقة فعّالة واحترافية</a:t>
            </a:r>
            <a:r>
              <a:rPr lang="ar-EG" sz="2000" b="1" dirty="0">
                <a:solidFill>
                  <a:schemeClr val="tx1"/>
                </a:solidFill>
                <a:latin typeface="Alexandria SemiBold" pitchFamily="2" charset="-78"/>
                <a:ea typeface="Calibri" panose="020F0502020204030204" pitchFamily="34" charset="0"/>
                <a:cs typeface="Alexandria SemiBold" pitchFamily="2" charset="-78"/>
              </a:rPr>
              <a:t>.</a:t>
            </a:r>
            <a:r>
              <a:rPr lang="ar-SA" sz="2000" b="1" dirty="0">
                <a:solidFill>
                  <a:schemeClr val="tx1"/>
                </a:solidFill>
                <a:latin typeface="Alexandria SemiBold" pitchFamily="2" charset="-78"/>
                <a:ea typeface="Calibri" panose="020F0502020204030204" pitchFamily="34" charset="0"/>
                <a:cs typeface="Alexandria SemiBold" pitchFamily="2" charset="-78"/>
              </a:rPr>
              <a:t> </a:t>
            </a:r>
            <a:r>
              <a:rPr lang="ar-SA" sz="2000" b="1" dirty="0">
                <a:solidFill>
                  <a:schemeClr val="tx1"/>
                </a:solidFill>
                <a:latin typeface="Alexandria SemiBold" pitchFamily="2" charset="-78"/>
                <a:cs typeface="Alexandria SemiBold" pitchFamily="2" charset="-78"/>
              </a:rPr>
              <a:t>يركز المقرر على الجوانب التقنية لكتابة وتصميم الرسالة الإعلانية، بالإضافة تطبيق أحدث استراتيجيات وعناصر التسويق الرقمي وإعداد خطة تسويقية ناجحة. فضلاً عن استخدام تقنيات الذكاء الاصطناعي في الإعلانات الصحفية الرقمية. </a:t>
            </a:r>
            <a:endParaRPr lang="ar-EG" sz="2000" b="1" dirty="0">
              <a:solidFill>
                <a:schemeClr val="tx1"/>
              </a:solidFill>
              <a:latin typeface="Alexandria SemiBold" pitchFamily="2" charset="-78"/>
              <a:cs typeface="Alexandria SemiBold"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6975725" y="5063965"/>
            <a:ext cx="4113898" cy="523220"/>
          </a:xfrm>
          <a:prstGeom prst="rect">
            <a:avLst/>
          </a:prstGeom>
          <a:noFill/>
        </p:spPr>
        <p:txBody>
          <a:bodyPr wrap="square" rtlCol="0">
            <a:spAutoFit/>
          </a:bodyPr>
          <a:lstStyle/>
          <a:p>
            <a:pPr algn="r" rtl="1"/>
            <a:r>
              <a:rPr lang="ar-EG" sz="2800" b="1" dirty="0">
                <a:latin typeface="Adobe Arabic" panose="02040503050201020203" pitchFamily="18" charset="-78"/>
                <a:ea typeface="Calibri"/>
                <a:cs typeface="Adobe Arabic" panose="02040503050201020203" pitchFamily="18" charset="-78"/>
              </a:rPr>
              <a:t>توصيف المقرر</a:t>
            </a:r>
            <a:endParaRPr lang="en-US" sz="28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247240" y="1179871"/>
            <a:ext cx="1251634" cy="7656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 Intro </a:t>
            </a:r>
            <a:r>
              <a:rPr lang="en-US" sz="2000" b="1"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4500265E-9765-4D43-98C7-AD826970F5AE}"/>
              </a:ext>
            </a:extLst>
          </p:cNvPr>
          <p:cNvSpPr txBox="1"/>
          <p:nvPr/>
        </p:nvSpPr>
        <p:spPr>
          <a:xfrm>
            <a:off x="0" y="766171"/>
            <a:ext cx="7288580"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solidFill>
                  <a:srgbClr val="002060"/>
                </a:solidFill>
                <a:latin typeface="Alexandria ExtraBold" pitchFamily="2" charset="-78"/>
                <a:ea typeface="Calibri"/>
                <a:cs typeface="Alexandria ExtraBold" pitchFamily="2" charset="-78"/>
              </a:rPr>
              <a:t>1</a:t>
            </a:r>
            <a:r>
              <a:rPr lang="ar-EG" sz="2800" b="1" dirty="0">
                <a:solidFill>
                  <a:srgbClr val="002060"/>
                </a:solidFill>
                <a:latin typeface="Alexandria ExtraBold" pitchFamily="2" charset="-78"/>
                <a:ea typeface="Calibri"/>
                <a:cs typeface="Alexandria ExtraBold" pitchFamily="2" charset="-78"/>
              </a:rPr>
              <a:t>. توصيف المقرر </a:t>
            </a:r>
            <a:r>
              <a:rPr lang="ar-SA" sz="2800" b="1" dirty="0">
                <a:solidFill>
                  <a:srgbClr val="002060"/>
                </a:solidFill>
                <a:latin typeface="Alexandria ExtraBold" pitchFamily="2" charset="-78"/>
                <a:ea typeface="Calibri"/>
                <a:cs typeface="Alexandria ExtraBold" pitchFamily="2" charset="-78"/>
              </a:rPr>
              <a:t> </a:t>
            </a:r>
            <a:r>
              <a:rPr lang="ar-EG" sz="2800" b="1" dirty="0">
                <a:solidFill>
                  <a:srgbClr val="002060"/>
                </a:solidFill>
                <a:latin typeface="Alexandria ExtraBold" pitchFamily="2" charset="-78"/>
                <a:ea typeface="Calibri"/>
                <a:cs typeface="Alexandria ExtraBold" pitchFamily="2" charset="-78"/>
              </a:rPr>
              <a:t> </a:t>
            </a:r>
            <a:r>
              <a:rPr lang="en-US" sz="2800" b="1" dirty="0">
                <a:solidFill>
                  <a:srgbClr val="002060"/>
                </a:solidFill>
                <a:latin typeface="Alexandria ExtraBold" pitchFamily="2" charset="-78"/>
                <a:cs typeface="Alexandria ExtraBold" pitchFamily="2" charset="-78"/>
              </a:rPr>
              <a:t> </a:t>
            </a:r>
            <a:r>
              <a:rPr lang="en-US" sz="2800" b="1" dirty="0">
                <a:solidFill>
                  <a:srgbClr val="002060"/>
                </a:solidFill>
                <a:latin typeface="Adobe Arabic" panose="02040503050201020203" pitchFamily="18" charset="-78"/>
                <a:cs typeface="Adobe Arabic" panose="02040503050201020203" pitchFamily="18" charset="-78"/>
              </a:rPr>
              <a:t>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6381B7AC-8360-2F4A-C41E-7487AFF2A7B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54124" y="34880"/>
            <a:ext cx="2305141" cy="1076343"/>
          </a:xfrm>
          <a:prstGeom prst="rect">
            <a:avLst/>
          </a:prstGeom>
        </p:spPr>
      </p:pic>
    </p:spTree>
    <p:extLst>
      <p:ext uri="{BB962C8B-B14F-4D97-AF65-F5344CB8AC3E}">
        <p14:creationId xmlns:p14="http://schemas.microsoft.com/office/powerpoint/2010/main" val="6126603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91729" y="767677"/>
            <a:ext cx="7136290" cy="491893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SA" sz="2400" b="1" dirty="0">
                <a:solidFill>
                  <a:srgbClr val="002060"/>
                </a:solidFill>
                <a:latin typeface="Alexandria ExtraBold" pitchFamily="2" charset="-78"/>
                <a:ea typeface="Calibri" panose="020F0502020204030204" pitchFamily="34" charset="0"/>
                <a:cs typeface="Alexandria ExtraBold" pitchFamily="2" charset="-78"/>
              </a:rPr>
              <a:t>2</a:t>
            </a:r>
            <a:r>
              <a:rPr lang="ar-EG" sz="2400" b="1" dirty="0">
                <a:solidFill>
                  <a:srgbClr val="002060"/>
                </a:solidFill>
                <a:latin typeface="Alexandria ExtraBold" pitchFamily="2" charset="-78"/>
                <a:ea typeface="Calibri" panose="020F0502020204030204" pitchFamily="34" charset="0"/>
                <a:cs typeface="Alexandria ExtraBold" pitchFamily="2" charset="-78"/>
              </a:rPr>
              <a:t>. 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ea typeface="Calibri" panose="020F0502020204030204" pitchFamily="34" charset="0"/>
              <a:cs typeface="Simplified Arabic" panose="02020603050405020304" pitchFamily="18" charset="-78"/>
            </a:endParaRPr>
          </a:p>
          <a:p>
            <a:pPr lvl="0" algn="justLow" rtl="1">
              <a:lnSpc>
                <a:spcPct val="150000"/>
              </a:lnSpc>
            </a:pPr>
            <a:r>
              <a:rPr lang="ar-EG" sz="2000" b="1" dirty="0">
                <a:solidFill>
                  <a:srgbClr val="002060"/>
                </a:solidFill>
                <a:latin typeface="Alexandria ExtraBold" pitchFamily="2" charset="-78"/>
                <a:ea typeface="Calibri" panose="020F0502020204030204" pitchFamily="34" charset="0"/>
                <a:cs typeface="Alexandria ExtraBold" pitchFamily="2" charset="-78"/>
              </a:rPr>
              <a:t> </a:t>
            </a:r>
            <a:r>
              <a:rPr lang="ar-EG" b="1" u="sng" dirty="0">
                <a:solidFill>
                  <a:srgbClr val="002060"/>
                </a:solidFill>
                <a:latin typeface="Alexandria ExtraBold" pitchFamily="2" charset="-78"/>
                <a:ea typeface="Calibri" panose="020F0502020204030204" pitchFamily="34" charset="0"/>
                <a:cs typeface="Alexandria ExtraBold" pitchFamily="2" charset="-78"/>
              </a:rPr>
              <a:t>في نهاية المقرر، سيكون الطلاب قادرون على ما يلي</a:t>
            </a:r>
            <a:r>
              <a:rPr lang="ar-EG" sz="1600" b="1" dirty="0">
                <a:solidFill>
                  <a:srgbClr val="002060"/>
                </a:solidFill>
                <a:latin typeface="Alexandria ExtraBold" pitchFamily="2" charset="-78"/>
                <a:ea typeface="Calibri" panose="020F0502020204030204" pitchFamily="34" charset="0"/>
                <a:cs typeface="Alexandria ExtraBold" pitchFamily="2" charset="-78"/>
              </a:rPr>
              <a:t>:</a:t>
            </a:r>
            <a:endParaRPr lang="en-US" sz="12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justLow" rtl="1">
              <a:lnSpc>
                <a:spcPct val="150000"/>
              </a:lnSpc>
              <a:spcAft>
                <a:spcPts val="800"/>
              </a:spcAft>
              <a:buAutoNum type="arabicPeriod"/>
            </a:pPr>
            <a:r>
              <a:rPr lang="ar-EG" sz="1600" b="1" dirty="0">
                <a:solidFill>
                  <a:schemeClr val="tx1"/>
                </a:solidFill>
                <a:latin typeface="Alexandria SemiBold" pitchFamily="2" charset="-78"/>
                <a:ea typeface="Calibri" panose="020F0502020204030204" pitchFamily="34" charset="0"/>
                <a:cs typeface="Alexandria SemiBold" pitchFamily="2" charset="-78"/>
              </a:rPr>
              <a:t>فهم</a:t>
            </a:r>
            <a:r>
              <a:rPr lang="ar-SA" sz="1600" b="1" dirty="0">
                <a:solidFill>
                  <a:schemeClr val="tx1"/>
                </a:solidFill>
                <a:latin typeface="Alexandria SemiBold" pitchFamily="2" charset="-78"/>
                <a:ea typeface="Calibri" panose="020F0502020204030204" pitchFamily="34" charset="0"/>
                <a:cs typeface="Alexandria SemiBold" pitchFamily="2" charset="-78"/>
              </a:rPr>
              <a:t> الإعلان الصحفي والتسويق الرقمي . </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رصد الفروق بين الإعلان الصحفي الرقمي والإعلان المطبوع.</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التعرف على عناصر الرسالة الإعلانية.</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أن يكتب إعلاناً صحفياً ، وأن يعرف أنه مسئول عن كل ما يكتبه أمام القانون .</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ابتكار أفكار إعلانية مُبدعه، واستخدام الألفاظ والكلمات بدقة للتعبير عنها . </a:t>
            </a:r>
          </a:p>
          <a:p>
            <a:pPr marL="342900" indent="-342900" algn="justLow" rtl="1">
              <a:lnSpc>
                <a:spcPct val="150000"/>
              </a:lnSpc>
              <a:spcAft>
                <a:spcPts val="800"/>
              </a:spcAft>
              <a:buAutoNum type="arabicPeriod"/>
            </a:pPr>
            <a:r>
              <a:rPr lang="ar-SA" sz="1600">
                <a:solidFill>
                  <a:schemeClr val="tx1"/>
                </a:solidFill>
                <a:latin typeface="Alexandria SemiBold" pitchFamily="2" charset="-78"/>
                <a:cs typeface="Alexandria SemiBold" pitchFamily="2" charset="-78"/>
              </a:rPr>
              <a:t>تصميم </a:t>
            </a:r>
            <a:r>
              <a:rPr lang="ar-SA" sz="1600" dirty="0">
                <a:solidFill>
                  <a:schemeClr val="tx1"/>
                </a:solidFill>
                <a:latin typeface="Alexandria SemiBold" pitchFamily="2" charset="-78"/>
                <a:cs typeface="Alexandria SemiBold" pitchFamily="2" charset="-78"/>
              </a:rPr>
              <a:t>إعلان صحفي مُبدع في فكرته وعناصره .</a:t>
            </a:r>
          </a:p>
        </p:txBody>
      </p:sp>
      <p:pic>
        <p:nvPicPr>
          <p:cNvPr id="9" name="Graphic 21">
            <a:extLst>
              <a:ext uri="{FF2B5EF4-FFF2-40B4-BE49-F238E27FC236}">
                <a16:creationId xmlns:a16="http://schemas.microsoft.com/office/drawing/2014/main" id="{0C59CD22-013B-7236-D8ED-4929F819E0E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01601"/>
            <a:ext cx="2008683" cy="937917"/>
          </a:xfrm>
          <a:prstGeom prst="rect">
            <a:avLst/>
          </a:prstGeom>
        </p:spPr>
      </p:pic>
    </p:spTree>
    <p:extLst>
      <p:ext uri="{BB962C8B-B14F-4D97-AF65-F5344CB8AC3E}">
        <p14:creationId xmlns:p14="http://schemas.microsoft.com/office/powerpoint/2010/main" val="2858393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853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87681" y="797657"/>
            <a:ext cx="7503091" cy="490797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marL="457200" indent="-457200" algn="justLow" rtl="1">
              <a:lnSpc>
                <a:spcPct val="150000"/>
              </a:lnSpc>
              <a:spcAft>
                <a:spcPts val="800"/>
              </a:spcAft>
              <a:buFont typeface="+mj-lt"/>
              <a:buAutoNum type="arabicPeriod" startAt="6"/>
            </a:pPr>
            <a:r>
              <a:rPr lang="ar-SA" sz="2000" dirty="0">
                <a:solidFill>
                  <a:schemeClr val="tx1"/>
                </a:solidFill>
                <a:latin typeface="Alexandria SemiBold" pitchFamily="2" charset="-78"/>
                <a:cs typeface="Alexandria SemiBold" pitchFamily="2" charset="-78"/>
              </a:rPr>
              <a:t>توظيف أدوات وتطبيقات الذكاء الاصطناعي في كتابة وتصميم الرسالة الإعلانية . </a:t>
            </a:r>
          </a:p>
          <a:p>
            <a:pPr marL="457200" indent="-457200" algn="justLow" rtl="1">
              <a:lnSpc>
                <a:spcPct val="150000"/>
              </a:lnSpc>
              <a:spcAft>
                <a:spcPts val="800"/>
              </a:spcAft>
              <a:buFont typeface="+mj-lt"/>
              <a:buAutoNum type="arabicPeriod" startAt="6"/>
            </a:pPr>
            <a:r>
              <a:rPr lang="ar-SA" sz="2000" dirty="0">
                <a:solidFill>
                  <a:schemeClr val="tx1"/>
                </a:solidFill>
                <a:latin typeface="Alexandria SemiBold" pitchFamily="2" charset="-78"/>
                <a:cs typeface="Alexandria SemiBold" pitchFamily="2" charset="-78"/>
              </a:rPr>
              <a:t>رصد الاتجاهات والابتكارات الحديثة: في مجال الإعلان الصحفي الرقمي، مثل تكنولوجيا الواقع الافتراضي والواقع المعزز وتقنية </a:t>
            </a:r>
            <a:r>
              <a:rPr lang="en-US" sz="2000" dirty="0">
                <a:solidFill>
                  <a:schemeClr val="tx1"/>
                </a:solidFill>
                <a:latin typeface="Alexandria SemiBold" pitchFamily="2" charset="-78"/>
                <a:cs typeface="Alexandria SemiBold" pitchFamily="2" charset="-78"/>
              </a:rPr>
              <a:t>CGI</a:t>
            </a:r>
            <a:r>
              <a:rPr lang="ar-SA" sz="2000" dirty="0">
                <a:solidFill>
                  <a:schemeClr val="tx1"/>
                </a:solidFill>
                <a:latin typeface="Alexandria SemiBold" pitchFamily="2" charset="-78"/>
                <a:cs typeface="Alexandria SemiBold" pitchFamily="2" charset="-78"/>
              </a:rPr>
              <a:t> والذكاء الاصطناعي.</a:t>
            </a:r>
          </a:p>
          <a:p>
            <a:pPr marL="457200" indent="-457200" algn="justLow" rtl="1">
              <a:lnSpc>
                <a:spcPct val="150000"/>
              </a:lnSpc>
              <a:spcAft>
                <a:spcPts val="800"/>
              </a:spcAft>
              <a:buFont typeface="+mj-lt"/>
              <a:buAutoNum type="arabicPeriod" startAt="6"/>
            </a:pPr>
            <a:r>
              <a:rPr lang="ar-EG" sz="2000" b="1" dirty="0">
                <a:solidFill>
                  <a:schemeClr val="tx1"/>
                </a:solidFill>
                <a:latin typeface="Alexandria SemiBold" pitchFamily="2" charset="-78"/>
                <a:ea typeface="Calibri" panose="020F0502020204030204" pitchFamily="34" charset="0"/>
                <a:cs typeface="Alexandria SemiBold" pitchFamily="2" charset="-78"/>
              </a:rPr>
              <a:t>تطوير مهارات </a:t>
            </a:r>
            <a:r>
              <a:rPr lang="ar-SA" sz="2000" b="1" dirty="0">
                <a:solidFill>
                  <a:schemeClr val="tx1"/>
                </a:solidFill>
                <a:latin typeface="Alexandria SemiBold" pitchFamily="2" charset="-78"/>
                <a:ea typeface="Calibri" panose="020F0502020204030204" pitchFamily="34" charset="0"/>
                <a:cs typeface="Alexandria SemiBold" pitchFamily="2" charset="-78"/>
              </a:rPr>
              <a:t>التسويق الرقمي </a:t>
            </a:r>
            <a:r>
              <a:rPr lang="ar-EG" sz="2000" b="1" dirty="0">
                <a:solidFill>
                  <a:schemeClr val="tx1"/>
                </a:solidFill>
                <a:latin typeface="Alexandria SemiBold" pitchFamily="2" charset="-78"/>
                <a:ea typeface="Calibri" panose="020F0502020204030204" pitchFamily="34" charset="0"/>
                <a:cs typeface="Alexandria SemiBold" pitchFamily="2" charset="-78"/>
              </a:rPr>
              <a:t>واستخدام ال</a:t>
            </a:r>
            <a:r>
              <a:rPr lang="ar-SA" sz="2000" b="1" dirty="0">
                <a:solidFill>
                  <a:schemeClr val="tx1"/>
                </a:solidFill>
                <a:latin typeface="Alexandria SemiBold" pitchFamily="2" charset="-78"/>
                <a:ea typeface="Calibri" panose="020F0502020204030204" pitchFamily="34" charset="0"/>
                <a:cs typeface="Alexandria SemiBold" pitchFamily="2" charset="-78"/>
              </a:rPr>
              <a:t>استراتيجية المناسبة للإعلان الصحفي.</a:t>
            </a:r>
            <a:r>
              <a:rPr lang="ar-EG" sz="2000" b="1" dirty="0">
                <a:solidFill>
                  <a:schemeClr val="tx1"/>
                </a:solidFill>
                <a:latin typeface="Alexandria SemiBold" pitchFamily="2" charset="-78"/>
                <a:ea typeface="Calibri" panose="020F0502020204030204" pitchFamily="34" charset="0"/>
                <a:cs typeface="Alexandria SemiBold" pitchFamily="2" charset="-78"/>
              </a:rPr>
              <a:t> </a:t>
            </a:r>
            <a:endParaRPr lang="ar-SA" sz="2000" b="1" dirty="0">
              <a:solidFill>
                <a:schemeClr val="tx1"/>
              </a:solidFill>
              <a:latin typeface="Alexandria SemiBold" pitchFamily="2" charset="-78"/>
              <a:ea typeface="Calibri" panose="020F0502020204030204" pitchFamily="34" charset="0"/>
              <a:cs typeface="Alexandria SemiBold" pitchFamily="2" charset="-78"/>
            </a:endParaRPr>
          </a:p>
          <a:p>
            <a:pPr marL="457200" indent="-457200" algn="justLow" rtl="1">
              <a:lnSpc>
                <a:spcPct val="150000"/>
              </a:lnSpc>
              <a:spcAft>
                <a:spcPts val="800"/>
              </a:spcAft>
              <a:buFont typeface="+mj-lt"/>
              <a:buAutoNum type="arabicPeriod" startAt="6"/>
            </a:pPr>
            <a:r>
              <a:rPr lang="ar-SA" sz="2000" b="1" dirty="0">
                <a:solidFill>
                  <a:schemeClr val="tx1"/>
                </a:solidFill>
                <a:latin typeface="Alexandria SemiBold" pitchFamily="2" charset="-78"/>
                <a:ea typeface="Calibri" panose="020F0502020204030204" pitchFamily="34" charset="0"/>
                <a:cs typeface="Alexandria SemiBold" pitchFamily="2" charset="-78"/>
              </a:rPr>
              <a:t>القدرة على إعداد خطة تسويقية ناجحة.</a:t>
            </a:r>
            <a:endParaRPr lang="en-US" sz="2000" b="1" dirty="0">
              <a:solidFill>
                <a:schemeClr val="tx1"/>
              </a:solidFill>
              <a:latin typeface="Alexandria SemiBold" pitchFamily="2" charset="-78"/>
              <a:ea typeface="Calibri" panose="020F0502020204030204" pitchFamily="34" charset="0"/>
              <a:cs typeface="Alexandria SemiBold" pitchFamily="2" charset="-78"/>
            </a:endParaRPr>
          </a:p>
        </p:txBody>
      </p:sp>
      <p:pic>
        <p:nvPicPr>
          <p:cNvPr id="9" name="Graphic 21">
            <a:extLst>
              <a:ext uri="{FF2B5EF4-FFF2-40B4-BE49-F238E27FC236}">
                <a16:creationId xmlns:a16="http://schemas.microsoft.com/office/drawing/2014/main" id="{224B49FA-8084-2C80-FFA6-833BC4C1B851}"/>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7681" y="-50466"/>
            <a:ext cx="1903751" cy="888921"/>
          </a:xfrm>
          <a:prstGeom prst="rect">
            <a:avLst/>
          </a:prstGeom>
        </p:spPr>
      </p:pic>
    </p:spTree>
    <p:extLst>
      <p:ext uri="{BB962C8B-B14F-4D97-AF65-F5344CB8AC3E}">
        <p14:creationId xmlns:p14="http://schemas.microsoft.com/office/powerpoint/2010/main" val="4269994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57550" y="154732"/>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a:latin typeface="Alexandria ExtraBold" pitchFamily="2" charset="-78"/>
                <a:cs typeface="Alexandria ExtraBold" pitchFamily="2" charset="-78"/>
              </a:rPr>
              <a:t>.3</a:t>
            </a:r>
            <a:r>
              <a:rPr lang="ar-EG" sz="2800" b="1" dirty="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441AEE5-A435-46D4-ADBE-5DEF16A08E15}"/>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7047982" y="2486745"/>
            <a:ext cx="4114447" cy="3409501"/>
          </a:xfrm>
          <a:prstGeom prst="rect">
            <a:avLst/>
          </a:prstGeom>
        </p:spPr>
      </p:pic>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4"/>
          <a:stretch>
            <a:fillRect/>
          </a:stretch>
        </p:blipFill>
        <p:spPr>
          <a:xfrm>
            <a:off x="2118261" y="2393577"/>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7077694" y="1656077"/>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اختبار أسبوعي</a:t>
            </a:r>
            <a:r>
              <a:rPr lang="ar-EG" sz="2400" b="1" dirty="0">
                <a:solidFill>
                  <a:srgbClr val="0070C0"/>
                </a:solidFill>
                <a:latin typeface="Adobe Devanagari" panose="02040503050201020203" pitchFamily="18" charset="0"/>
              </a:rPr>
              <a:t> </a:t>
            </a:r>
          </a:p>
        </p:txBody>
      </p:sp>
      <p:sp>
        <p:nvSpPr>
          <p:cNvPr id="16" name="Rectangle 15">
            <a:extLst>
              <a:ext uri="{FF2B5EF4-FFF2-40B4-BE49-F238E27FC236}">
                <a16:creationId xmlns:a16="http://schemas.microsoft.com/office/drawing/2014/main" id="{DB520EB3-B41B-4DD5-8BF1-A280E20D3EA7}"/>
              </a:ext>
            </a:extLst>
          </p:cNvPr>
          <p:cNvSpPr/>
          <p:nvPr/>
        </p:nvSpPr>
        <p:spPr>
          <a:xfrm>
            <a:off x="2275878" y="1583282"/>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حلق</a:t>
            </a:r>
            <a:r>
              <a:rPr lang="ar-SA" sz="2400" b="1" dirty="0">
                <a:solidFill>
                  <a:srgbClr val="0070C0"/>
                </a:solidFill>
              </a:rPr>
              <a:t>ة</a:t>
            </a:r>
            <a:r>
              <a:rPr lang="ar-EG" sz="2400" b="1" dirty="0">
                <a:solidFill>
                  <a:srgbClr val="0070C0"/>
                </a:solidFill>
              </a:rPr>
              <a:t> نقاش أسبوعية</a:t>
            </a:r>
          </a:p>
        </p:txBody>
      </p:sp>
      <p:pic>
        <p:nvPicPr>
          <p:cNvPr id="11" name="Graphic 21">
            <a:extLst>
              <a:ext uri="{FF2B5EF4-FFF2-40B4-BE49-F238E27FC236}">
                <a16:creationId xmlns:a16="http://schemas.microsoft.com/office/drawing/2014/main" id="{809DA5C8-6632-B728-A40C-74175CC8ABDF}"/>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26625" y="0"/>
            <a:ext cx="2305141" cy="1076343"/>
          </a:xfrm>
          <a:prstGeom prst="rect">
            <a:avLst/>
          </a:prstGeom>
        </p:spPr>
      </p:pic>
    </p:spTree>
    <p:extLst>
      <p:ext uri="{BB962C8B-B14F-4D97-AF65-F5344CB8AC3E}">
        <p14:creationId xmlns:p14="http://schemas.microsoft.com/office/powerpoint/2010/main" val="4171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EF4335-C0D0-4AA4-AC67-8A38C86C655C}"/>
              </a:ext>
            </a:extLst>
          </p:cNvPr>
          <p:cNvSpPr/>
          <p:nvPr/>
        </p:nvSpPr>
        <p:spPr>
          <a:xfrm>
            <a:off x="1635084" y="3129357"/>
            <a:ext cx="4819686" cy="13099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571500" algn="ctr" rtl="1">
              <a:buFont typeface="Wingdings" panose="05000000000000000000" pitchFamily="2" charset="2"/>
              <a:buChar char="Ø"/>
            </a:pPr>
            <a:r>
              <a:rPr lang="ar-SA" sz="3200" b="1" dirty="0">
                <a:solidFill>
                  <a:schemeClr val="tx1"/>
                </a:solidFill>
                <a:latin typeface="Alexandria Black" pitchFamily="2" charset="-78"/>
                <a:cs typeface="Alexandria Black" pitchFamily="2" charset="-78"/>
              </a:rPr>
              <a:t>4.موضوعات المقرر</a:t>
            </a:r>
          </a:p>
          <a:p>
            <a:pPr algn="ctr"/>
            <a:endParaRPr lang="ar-EG" sz="2400" b="1" dirty="0">
              <a:solidFill>
                <a:schemeClr val="tx1"/>
              </a:solidFill>
              <a:latin typeface="Adobe Devanagari" panose="02040503050201020203" pitchFamily="18" charset="0"/>
            </a:endParaRPr>
          </a:p>
        </p:txBody>
      </p:sp>
      <p:pic>
        <p:nvPicPr>
          <p:cNvPr id="12"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502221" y="1483493"/>
            <a:ext cx="4962146" cy="4236204"/>
          </a:xfrm>
          <a:prstGeom prst="rect">
            <a:avLst/>
          </a:prstGeom>
        </p:spPr>
      </p:pic>
      <p:pic>
        <p:nvPicPr>
          <p:cNvPr id="8" name="Graphic 21">
            <a:extLst>
              <a:ext uri="{FF2B5EF4-FFF2-40B4-BE49-F238E27FC236}">
                <a16:creationId xmlns:a16="http://schemas.microsoft.com/office/drawing/2014/main" id="{5E3B70B8-EB55-12FA-B01E-9938CBEC6C5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0"/>
            <a:ext cx="2305141" cy="1076343"/>
          </a:xfrm>
          <a:prstGeom prst="rect">
            <a:avLst/>
          </a:prstGeom>
        </p:spPr>
      </p:pic>
    </p:spTree>
    <p:extLst>
      <p:ext uri="{BB962C8B-B14F-4D97-AF65-F5344CB8AC3E}">
        <p14:creationId xmlns:p14="http://schemas.microsoft.com/office/powerpoint/2010/main" val="557732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8764" y="1685495"/>
            <a:ext cx="1061123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18764" y="1965299"/>
            <a:ext cx="10308781" cy="3970318"/>
          </a:xfrm>
          <a:prstGeom prst="rect">
            <a:avLst/>
          </a:prstGeom>
          <a:noFill/>
        </p:spPr>
        <p:txBody>
          <a:bodyPr wrap="square" rtlCol="0">
            <a:spAutoFit/>
          </a:bodyPr>
          <a:lstStyle/>
          <a:p>
            <a:pPr marL="457200" lvl="0" indent="-457200" algn="r" rtl="1">
              <a:lnSpc>
                <a:spcPct val="150000"/>
              </a:lnSpc>
              <a:buFont typeface="+mj-lt"/>
              <a:buAutoNum type="arabicPeriod"/>
            </a:pPr>
            <a:r>
              <a:rPr lang="ar-SA" sz="2400" dirty="0">
                <a:latin typeface="Alexandria SemiBold" pitchFamily="2" charset="-78"/>
                <a:cs typeface="Alexandria SemiBold" pitchFamily="2" charset="-78"/>
              </a:rPr>
              <a:t>مقدمة في الإعلان الصحفي والتسويق الرقمي ( مفهوم الإعلان الصحفي والتسويق الرقمي وأهمية كل منهما ، الفرق بين الإعلان الصحفي الرقمي والمطبوع ، خصائص الإعلان الصحفي، الإعلان كعملية اتصالية، ووظائف الإعلان الصحفي )</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a:pPr>
            <a:r>
              <a:rPr lang="ar-SA" sz="2400" dirty="0">
                <a:latin typeface="Alexandria SemiBold" pitchFamily="2" charset="-78"/>
                <a:cs typeface="Alexandria SemiBold" pitchFamily="2" charset="-78"/>
              </a:rPr>
              <a:t>نشأة وتطور الإعلان الصحفي ومحددات الإعلان الصحفي، وأنواع الإعلانات الصحفية.</a:t>
            </a:r>
          </a:p>
          <a:p>
            <a:pPr marL="457200" indent="-457200" algn="r" rtl="1">
              <a:lnSpc>
                <a:spcPct val="150000"/>
              </a:lnSpc>
              <a:buFont typeface="+mj-lt"/>
              <a:buAutoNum type="arabicPeriod"/>
            </a:pPr>
            <a:r>
              <a:rPr lang="ar-SA" sz="2400" dirty="0">
                <a:latin typeface="Alexandria SemiBold" pitchFamily="2" charset="-78"/>
                <a:cs typeface="Alexandria SemiBold" pitchFamily="2" charset="-78"/>
              </a:rPr>
              <a:t>الرسالة الإعلانية (عناصر الإعلان الصحفي): عنوان الإعلان </a:t>
            </a:r>
            <a:r>
              <a:rPr lang="en-US" sz="2400" dirty="0">
                <a:latin typeface="Alexandria SemiBold" pitchFamily="2" charset="-78"/>
                <a:cs typeface="Alexandria SemiBold" pitchFamily="2" charset="-78"/>
              </a:rPr>
              <a:t>Headline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3470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9990" y="2064259"/>
            <a:ext cx="10185237" cy="3416320"/>
          </a:xfrm>
          <a:prstGeom prst="rect">
            <a:avLst/>
          </a:prstGeom>
          <a:noFill/>
        </p:spPr>
        <p:txBody>
          <a:bodyPr wrap="square" rtlCol="0">
            <a:spAutoFit/>
          </a:bodyPr>
          <a:lstStyle/>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النص الإعلاني </a:t>
            </a:r>
            <a:r>
              <a:rPr lang="en-US" sz="2400" dirty="0">
                <a:latin typeface="Alexandria SemiBold" pitchFamily="2" charset="-78"/>
                <a:cs typeface="Alexandria SemiBold" pitchFamily="2" charset="-78"/>
              </a:rPr>
              <a:t>Body Copy</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العناصر الجرافيكية: صور أو رسوم أو حركة </a:t>
            </a:r>
            <a:r>
              <a:rPr lang="en-US" sz="2400" dirty="0">
                <a:latin typeface="Alexandria SemiBold" pitchFamily="2" charset="-78"/>
                <a:cs typeface="Alexandria SemiBold" pitchFamily="2" charset="-78"/>
              </a:rPr>
              <a:t>Graphics</a:t>
            </a:r>
            <a:r>
              <a:rPr lang="ar-SA" sz="2400" dirty="0">
                <a:latin typeface="Alexandria SemiBold" pitchFamily="2" charset="-78"/>
                <a:cs typeface="Alexandria SemiBold" pitchFamily="2" charset="-78"/>
              </a:rPr>
              <a:t> أو فيديو</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الألوان في الإعلان الصحفي </a:t>
            </a:r>
            <a:r>
              <a:rPr lang="en-US" sz="2400" dirty="0">
                <a:latin typeface="Alexandria SemiBold" pitchFamily="2" charset="-78"/>
                <a:cs typeface="Alexandria SemiBold" pitchFamily="2" charset="-78"/>
              </a:rPr>
              <a:t>Colors</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تصميم الإعلان الصحفي : مراحل تصميم الإعلان الصحفي، والأسس الفنية لتصميم الإعلان الصحفي ، وأساليب تصميم الإعلان الصحفي.</a:t>
            </a:r>
          </a:p>
          <a:p>
            <a:pPr marL="457200" indent="-457200" algn="r" rtl="1">
              <a:lnSpc>
                <a:spcPct val="150000"/>
              </a:lnSpc>
              <a:buFont typeface="+mj-lt"/>
              <a:buAutoNum type="arabicPeriod" startAt="4"/>
            </a:pPr>
            <a:r>
              <a:rPr lang="ar-SA" sz="2400" dirty="0">
                <a:latin typeface="Alexandria SemiBold" pitchFamily="2" charset="-78"/>
                <a:cs typeface="Alexandria SemiBold" pitchFamily="2" charset="-78"/>
              </a:rPr>
              <a:t>التسويق الرقمي: ( أنواع التسويق الرقمي وخصائصه وأهدافه) </a:t>
            </a:r>
            <a:endParaRPr lang="en-US"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1976276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35626" y="1685495"/>
            <a:ext cx="991091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35627" y="2064259"/>
            <a:ext cx="9615948" cy="3416320"/>
          </a:xfrm>
          <a:prstGeom prst="rect">
            <a:avLst/>
          </a:prstGeom>
          <a:noFill/>
        </p:spPr>
        <p:txBody>
          <a:bodyPr wrap="square" rtlCol="0">
            <a:spAutoFit/>
          </a:bodyPr>
          <a:lstStyle/>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أسس التسويق الرقمي واستراتيجياته</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الخطة التسويقية: عناصر الخطة التسويقية </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أدوات وتطبيقات الذكاء الاصطناعي المستخدمة في إنتاج وتسويق الإعلان الصحفي.</a:t>
            </a: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مراجعة المقرر ومعرفة طريقة الاختبار النهائي.</a:t>
            </a: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الاختبار النهائي .</a:t>
            </a:r>
            <a:endParaRPr lang="en-US"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928717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17306" y="2195725"/>
            <a:ext cx="7071635" cy="440549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687517" y="1048053"/>
            <a:ext cx="1392006"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17307" y="2505965"/>
            <a:ext cx="6333453" cy="3785011"/>
          </a:xfrm>
          <a:prstGeom prst="rect">
            <a:avLst/>
          </a:prstGeom>
          <a:noFill/>
        </p:spPr>
        <p:txBody>
          <a:bodyPr wrap="square">
            <a:spAutoFit/>
          </a:bodyPr>
          <a:lstStyle/>
          <a:p>
            <a:pPr algn="r">
              <a:lnSpc>
                <a:spcPct val="150000"/>
              </a:lnSpc>
            </a:pPr>
            <a:r>
              <a:rPr lang="ar-SA" sz="1200"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   أصبح الإعلان من الأمور التي تشغل حيزاً كبيراً في حياتنا اليومية، خاصة وأنه أصبح جزءاً لا يتجزأ من حركة التطور التكنولوجي وثورة الاتصالات التي يشهدها عصرنا الراهن، حيث نما الإعلان مع تطور العلاقات الاجتماعية والاقتصادية والتجارية، وساعدت على تطوره وبروزه عدة عوامل أهمها التنامي السريع في عدد السكان وتنوعهم الديموجرافي وتوزيعهم الجغرافي الذي دعا إلى ضرورة تطور طرق النقل ؛ مما جعل البضائع أسهل انتشاراً، وشديدة التنوع وصعبة الاختيار.</a:t>
            </a:r>
            <a:endParaRPr lang="ar-SA" dirty="0">
              <a:latin typeface="Alexandria SemiBold" pitchFamily="2" charset="-78"/>
              <a:ea typeface="Calibri" panose="020F0502020204030204" pitchFamily="34" charset="0"/>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162772" cy="584775"/>
          </a:xfrm>
          <a:prstGeom prst="rect">
            <a:avLst/>
          </a:prstGeom>
          <a:noFill/>
        </p:spPr>
        <p:txBody>
          <a:bodyPr wrap="none" rtlCol="0">
            <a:spAutoFit/>
          </a:bodyPr>
          <a:lstStyle/>
          <a:p>
            <a:pPr marL="457200" indent="-457200" algn="r" rtl="1">
              <a:buFont typeface="Wingdings" panose="05000000000000000000" pitchFamily="2" charset="2"/>
              <a:buChar char="Ø"/>
            </a:pPr>
            <a:r>
              <a:rPr lang="ar-SA" sz="3200" b="1" dirty="0">
                <a:solidFill>
                  <a:srgbClr val="00B0F0"/>
                </a:solidFill>
                <a:latin typeface="Alexandria ExtraBold" pitchFamily="2" charset="-78"/>
                <a:cs typeface="Alexandria ExtraBold" pitchFamily="2" charset="-78"/>
              </a:rPr>
              <a:t>مقدمة</a:t>
            </a:r>
            <a:endParaRPr lang="en-US" sz="3200" b="1" dirty="0">
              <a:solidFill>
                <a:srgbClr val="00B0F0"/>
              </a:solidFill>
              <a:latin typeface="Alexandria ExtraBold" pitchFamily="2" charset="-78"/>
              <a:cs typeface="Alexandria Extra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21085" y="1048053"/>
            <a:ext cx="1358438"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Lecture</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p:cNvPicPr>
            <a:picLocks noChangeAspect="1"/>
          </p:cNvPicPr>
          <p:nvPr/>
        </p:nvPicPr>
        <p:blipFill rotWithShape="1">
          <a:blip r:embed="rId3">
            <a:clrChange>
              <a:clrFrom>
                <a:srgbClr val="F9F9F8"/>
              </a:clrFrom>
              <a:clrTo>
                <a:srgbClr val="F9F9F8">
                  <a:alpha val="0"/>
                </a:srgbClr>
              </a:clrTo>
            </a:clrChange>
            <a:extLst>
              <a:ext uri="{28A0092B-C50C-407E-A947-70E740481C1C}">
                <a14:useLocalDpi xmlns:a14="http://schemas.microsoft.com/office/drawing/2010/main" val="0"/>
              </a:ext>
            </a:extLst>
          </a:blip>
          <a:srcRect l="43670" r="30080" b="54409"/>
          <a:stretch/>
        </p:blipFill>
        <p:spPr>
          <a:xfrm>
            <a:off x="9226464" y="1287948"/>
            <a:ext cx="2692522" cy="2630482"/>
          </a:xfrm>
          <a:prstGeom prst="rect">
            <a:avLst/>
          </a:prstGeom>
        </p:spPr>
      </p:pic>
      <p:pic>
        <p:nvPicPr>
          <p:cNvPr id="16" name="Picture Placeholder 15"/>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545" b="545"/>
          <a:stretch>
            <a:fillRect/>
          </a:stretch>
        </p:blipFill>
        <p:spPr>
          <a:xfrm>
            <a:off x="6807329" y="2556936"/>
            <a:ext cx="5186049" cy="3548895"/>
          </a:xfrm>
        </p:spPr>
      </p:pic>
    </p:spTree>
    <p:extLst>
      <p:ext uri="{BB962C8B-B14F-4D97-AF65-F5344CB8AC3E}">
        <p14:creationId xmlns:p14="http://schemas.microsoft.com/office/powerpoint/2010/main" val="233802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01059" y="1867404"/>
            <a:ext cx="10125702" cy="4253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03769" y="1132114"/>
            <a:ext cx="1681534" cy="830997"/>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 </a:t>
            </a:r>
            <a:r>
              <a:rPr lang="en-US" sz="2400" b="1" dirty="0">
                <a:solidFill>
                  <a:schemeClr val="bg1"/>
                </a:solidFill>
                <a:latin typeface="Times New Roman" panose="02020603050405020304" pitchFamily="18" charset="0"/>
                <a:cs typeface="Times New Roman" panose="02020603050405020304" pitchFamily="18" charset="0"/>
              </a:rPr>
              <a:t>Intro </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27353" y="2045321"/>
            <a:ext cx="9999407" cy="3934410"/>
          </a:xfrm>
          <a:prstGeom prst="rect">
            <a:avLst/>
          </a:prstGeom>
          <a:noFill/>
        </p:spPr>
        <p:txBody>
          <a:bodyPr wrap="square" rtlCol="0">
            <a:spAutoFit/>
          </a:bodyPr>
          <a:lstStyle/>
          <a:p>
            <a:pPr algn="justLow" rtl="1">
              <a:lnSpc>
                <a:spcPct val="150000"/>
              </a:lnSpc>
              <a:spcAft>
                <a:spcPts val="800"/>
              </a:spcAft>
            </a:pPr>
            <a:r>
              <a:rPr lang="ar-SA" dirty="0">
                <a:latin typeface="Alexandria SemiBold" pitchFamily="2" charset="-78"/>
                <a:ea typeface="Calibri" panose="020F0502020204030204" pitchFamily="34" charset="0"/>
                <a:cs typeface="Alexandria SemiBold" pitchFamily="2" charset="-78"/>
              </a:rPr>
              <a:t>   إن التطورات التكنولوجية الكبيرة التي يشهدها العالم اليوم تركت آثارها على جميع القطاعات، وفرضت على الشركات التجارية ممارسة أنشطتها التسويقية والترويجية ضمن البيئة الرقمية؛ ولعل أبرز ما أفرزته هذه التطورات بروز مفهوم الإعلان الرقمي الذي فتح آفاقاً واسعة للشركات ورجال الأعمال للترويج عن منتجاتهم بسهولة عبر الإنترنت، الذي أصبح مليئاً بالإعلانات؛ بهدف الوصول إلى جمهور واسع عبر الإنترنت. فلا يكاد المُستخدم يفتح موقعاً أو يشاهد مقاطع فيديو أو يُحمل ملفاً إلا ويجد إعلانات، كل هذا عبارة عن مؤشرات تؤكد أهمية الإعلان الرقمي.</a:t>
            </a:r>
          </a:p>
          <a:p>
            <a:pPr algn="justLow" rtl="1">
              <a:lnSpc>
                <a:spcPct val="150000"/>
              </a:lnSpc>
              <a:spcAft>
                <a:spcPts val="800"/>
              </a:spcAft>
            </a:pPr>
            <a:r>
              <a:rPr lang="ar-SA" dirty="0">
                <a:latin typeface="Alexandria SemiBold" pitchFamily="2" charset="-78"/>
                <a:ea typeface="Calibri" panose="020F0502020204030204" pitchFamily="34" charset="0"/>
                <a:cs typeface="Alexandria SemiBold" pitchFamily="2" charset="-78"/>
              </a:rPr>
              <a:t>   ونظراً لتوجه الجمهور للصحف الإلكترونية أكثر من الصحف المطبوعة، هو ما دفع المعلنين لمواكبة هذا التطور على نطاقاً واسعاً والاهتمام بالإعلان الرقمي حتى أصبح يحتل مساحات واسعة في الصفحات الرئيسية أو صفحات متخصصة للإعلانات في مواقع الصحف.</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3011" r="77379" b="69892"/>
          <a:stretch/>
        </p:blipFill>
        <p:spPr>
          <a:xfrm>
            <a:off x="-267010" y="2698401"/>
            <a:ext cx="1911546" cy="1918299"/>
          </a:xfrm>
          <a:prstGeom prst="rect">
            <a:avLst/>
          </a:prstGeom>
        </p:spPr>
      </p:pic>
    </p:spTree>
    <p:extLst>
      <p:ext uri="{BB962C8B-B14F-4D97-AF65-F5344CB8AC3E}">
        <p14:creationId xmlns:p14="http://schemas.microsoft.com/office/powerpoint/2010/main" val="168166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2355" y="1882152"/>
            <a:ext cx="7715559" cy="4607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79" y="2079024"/>
            <a:ext cx="7715559" cy="4247317"/>
          </a:xfrm>
          <a:prstGeom prst="rect">
            <a:avLst/>
          </a:prstGeom>
          <a:noFill/>
        </p:spPr>
        <p:txBody>
          <a:bodyPr wrap="square" rtlCol="0">
            <a:spAutoFit/>
          </a:bodyPr>
          <a:lstStyle/>
          <a:p>
            <a:pPr algn="r" rtl="1">
              <a:lnSpc>
                <a:spcPct val="150000"/>
              </a:lnSpc>
            </a:pPr>
            <a:r>
              <a:rPr lang="ar-SA" dirty="0">
                <a:latin typeface="Alexandria SemiBold" pitchFamily="2" charset="-78"/>
                <a:ea typeface="Calibri" panose="020F0502020204030204" pitchFamily="34" charset="0"/>
                <a:cs typeface="Alexandria SemiBold" pitchFamily="2" charset="-78"/>
              </a:rPr>
              <a:t>   ويرتبط الإعلان الرقمي والتسويق الرقمي ارتباطاً وثيقاً، ولكنهما مفهومان مختلفان في مجال ترويج الأعمال التجارية عبر الإنترنت . ويشير الإعلان الرقمي إلى استخدام الإنترنت والقنوات الرقمية للترويج للسلع أو الخدمات أو العلامات التجارية أو الشركات، ويتضمن إنتاج إعلانات مستهدفة ونشرها من خلال منصات مختلفة عبر الإنترنت للوصول إلى جمهور محدد . ويهدف الإعلان الرقمي إلى تحقيق نتائج فورية وتعزيز المبيعات على المدى القصير من خلال زيادة حركة المرور وزيادة الشراء وزيادة الوعي بالعلامة التجارية</a:t>
            </a:r>
            <a:r>
              <a:rPr lang="en-US" dirty="0">
                <a:latin typeface="Alexandria SemiBold" pitchFamily="2" charset="-78"/>
                <a:ea typeface="Calibri" panose="020F0502020204030204" pitchFamily="34" charset="0"/>
                <a:cs typeface="Alexandria SemiBold" pitchFamily="2" charset="-78"/>
              </a:rPr>
              <a:t>. </a:t>
            </a:r>
            <a:r>
              <a:rPr lang="ar-SA" dirty="0">
                <a:latin typeface="Alexandria SemiBold" pitchFamily="2" charset="-78"/>
                <a:ea typeface="Calibri" panose="020F0502020204030204" pitchFamily="34" charset="0"/>
                <a:cs typeface="Alexandria SemiBold" pitchFamily="2" charset="-78"/>
              </a:rPr>
              <a:t>ومن أنواع الإعلانات الرقمية: الإعلانات المدفوعة على محركات البحث، وإعلانات المساحات ، وإعلانات منصات التواصل الاجتماعي، وإعلانات الفيديو، والمحتوى المدعوم</a:t>
            </a:r>
            <a:r>
              <a:rPr lang="en-US" dirty="0">
                <a:latin typeface="Alexandria SemiBold" pitchFamily="2" charset="-78"/>
                <a:ea typeface="Calibri" panose="020F0502020204030204" pitchFamily="34" charset="0"/>
                <a:cs typeface="Alexandria SemiBold" pitchFamily="2" charset="-78"/>
              </a:rPr>
              <a:t>.</a:t>
            </a:r>
            <a:r>
              <a:rPr lang="ar-SA" dirty="0">
                <a:latin typeface="Alexandria SemiBold" pitchFamily="2" charset="-78"/>
                <a:ea typeface="Calibri" panose="020F0502020204030204" pitchFamily="34" charset="0"/>
                <a:cs typeface="Alexandria SemiBold" pitchFamily="2" charset="-78"/>
              </a:rPr>
              <a:t> </a:t>
            </a:r>
            <a:endParaRPr lang="en-US" dirty="0">
              <a:latin typeface="Alexandria SemiBold" pitchFamily="2" charset="-78"/>
              <a:ea typeface="Calibri" panose="020F0502020204030204" pitchFamily="34" charset="0"/>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49959"/>
          <a:stretch/>
        </p:blipFill>
        <p:spPr>
          <a:xfrm>
            <a:off x="8502991" y="1984230"/>
            <a:ext cx="3264387" cy="3669476"/>
          </a:xfrm>
          <a:prstGeom prst="rect">
            <a:avLst/>
          </a:prstGeom>
        </p:spPr>
      </p:pic>
    </p:spTree>
    <p:extLst>
      <p:ext uri="{BB962C8B-B14F-4D97-AF65-F5344CB8AC3E}">
        <p14:creationId xmlns:p14="http://schemas.microsoft.com/office/powerpoint/2010/main" val="654740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3045" y="1685495"/>
            <a:ext cx="869568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35385" y="1963577"/>
            <a:ext cx="8262227" cy="4247317"/>
          </a:xfrm>
          <a:prstGeom prst="rect">
            <a:avLst/>
          </a:prstGeom>
          <a:noFill/>
        </p:spPr>
        <p:txBody>
          <a:bodyPr wrap="square" rtlCol="0">
            <a:spAutoFit/>
          </a:bodyPr>
          <a:lstStyle/>
          <a:p>
            <a:pPr algn="r" rtl="1">
              <a:lnSpc>
                <a:spcPct val="150000"/>
              </a:lnSpc>
            </a:pPr>
            <a:r>
              <a:rPr lang="ar-SA" sz="1600" dirty="0">
                <a:latin typeface="Alexandria ExtraBold" pitchFamily="2" charset="-78"/>
                <a:ea typeface="Calibri" panose="020F0502020204030204" pitchFamily="34" charset="0"/>
                <a:cs typeface="Alexandria ExtraBold" pitchFamily="2" charset="-78"/>
              </a:rPr>
              <a:t> </a:t>
            </a:r>
            <a:r>
              <a:rPr lang="en-US" sz="1600" dirty="0"/>
              <a:t> </a:t>
            </a:r>
            <a:r>
              <a:rPr lang="ar-SA" dirty="0">
                <a:solidFill>
                  <a:schemeClr val="tx1">
                    <a:lumMod val="95000"/>
                    <a:lumOff val="5000"/>
                  </a:schemeClr>
                </a:solidFill>
                <a:latin typeface="Alexandria SemiBold" pitchFamily="2" charset="-78"/>
                <a:cs typeface="Alexandria SemiBold" pitchFamily="2" charset="-78"/>
              </a:rPr>
              <a:t>ومن ناحية أخرى، يشمل التسويق الرقمي</a:t>
            </a:r>
            <a:r>
              <a:rPr lang="en-US" dirty="0">
                <a:solidFill>
                  <a:schemeClr val="tx1">
                    <a:lumMod val="95000"/>
                    <a:lumOff val="5000"/>
                  </a:schemeClr>
                </a:solidFill>
                <a:latin typeface="Alexandria SemiBold" pitchFamily="2" charset="-78"/>
                <a:cs typeface="Alexandria SemiBold" pitchFamily="2" charset="-78"/>
              </a:rPr>
              <a:t> </a:t>
            </a:r>
            <a:r>
              <a:rPr lang="ar-SA" dirty="0">
                <a:solidFill>
                  <a:schemeClr val="tx1">
                    <a:lumMod val="95000"/>
                    <a:lumOff val="5000"/>
                  </a:schemeClr>
                </a:solidFill>
                <a:latin typeface="Alexandria SemiBold" pitchFamily="2" charset="-78"/>
                <a:cs typeface="Alexandria SemiBold" pitchFamily="2" charset="-78"/>
              </a:rPr>
              <a:t>مجموعة واسعة من الأنشطة التي تهدف إلى تنظيم وترويج وبيع المنتجات أو الخدمات في السوق باستخدام القنوات والتقنيات الرقمية. أي إنه عبارة عن نهج استراتيجي لجذب العملاء المحتملين وإشراكهم وتحويلهم إلى عملاء فعليين على المدى الطويل. ويشمل التسويق الرقمي مجموعة من التكتيكات والأنشطة، تتمثل في الإعلان الرقمي، وتسويق المحتوى، وتحسين محركات البحث</a:t>
            </a:r>
            <a:r>
              <a:rPr lang="en-US" dirty="0">
                <a:solidFill>
                  <a:schemeClr val="tx1">
                    <a:lumMod val="95000"/>
                    <a:lumOff val="5000"/>
                  </a:schemeClr>
                </a:solidFill>
                <a:latin typeface="Alexandria SemiBold" pitchFamily="2" charset="-78"/>
                <a:cs typeface="Alexandria SemiBold" pitchFamily="2" charset="-78"/>
              </a:rPr>
              <a:t> (SEO)</a:t>
            </a:r>
            <a:r>
              <a:rPr lang="ar-SA" dirty="0">
                <a:solidFill>
                  <a:schemeClr val="tx1">
                    <a:lumMod val="95000"/>
                    <a:lumOff val="5000"/>
                  </a:schemeClr>
                </a:solidFill>
                <a:latin typeface="Alexandria SemiBold" pitchFamily="2" charset="-78"/>
                <a:cs typeface="Alexandria SemiBold" pitchFamily="2" charset="-78"/>
              </a:rPr>
              <a:t>، والتسويق عبر منصات التواصل الاجتماعي، والتسويق عبر البريد الإلكتروني، والتسويق المؤثر . فالهدف من التسويق الرقمي هو بناء الولاء بالعلامة التجارية، وتأسيس حضور قوي عبر الإنترنت، وتعزيز العلاقات مع العملاء، ودفع النمو المستدام للأعمال؛ أي أن الإعلان يعتبر جزء من التسويق الرقمي.</a:t>
            </a:r>
            <a:endParaRPr lang="en-US"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clrChange>
              <a:clrFrom>
                <a:srgbClr val="F9F9F8"/>
              </a:clrFrom>
              <a:clrTo>
                <a:srgbClr val="F9F9F8">
                  <a:alpha val="0"/>
                </a:srgbClr>
              </a:clrTo>
            </a:clrChange>
            <a:extLst>
              <a:ext uri="{28A0092B-C50C-407E-A947-70E740481C1C}">
                <a14:useLocalDpi xmlns:a14="http://schemas.microsoft.com/office/drawing/2010/main" val="0"/>
              </a:ext>
            </a:extLst>
          </a:blip>
          <a:srcRect t="58279" r="75443"/>
          <a:stretch/>
        </p:blipFill>
        <p:spPr>
          <a:xfrm>
            <a:off x="21122" y="2639960"/>
            <a:ext cx="2484648" cy="2610466"/>
          </a:xfrm>
          <a:prstGeom prst="rect">
            <a:avLst/>
          </a:prstGeom>
        </p:spPr>
      </p:pic>
    </p:spTree>
    <p:extLst>
      <p:ext uri="{BB962C8B-B14F-4D97-AF65-F5344CB8AC3E}">
        <p14:creationId xmlns:p14="http://schemas.microsoft.com/office/powerpoint/2010/main" val="278687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0220" y="1685495"/>
            <a:ext cx="7964128"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0220" y="1961655"/>
            <a:ext cx="7801895" cy="4662815"/>
          </a:xfrm>
          <a:prstGeom prst="rect">
            <a:avLst/>
          </a:prstGeom>
          <a:noFill/>
        </p:spPr>
        <p:txBody>
          <a:bodyPr wrap="square" rtlCol="0">
            <a:spAutoFit/>
          </a:bodyPr>
          <a:lstStyle/>
          <a:p>
            <a:pPr algn="r" rtl="1">
              <a:lnSpc>
                <a:spcPct val="150000"/>
              </a:lnSpc>
            </a:pPr>
            <a:r>
              <a:rPr lang="ar-SA" dirty="0"/>
              <a:t>   </a:t>
            </a:r>
            <a:r>
              <a:rPr lang="ar-SA" dirty="0">
                <a:solidFill>
                  <a:schemeClr val="tx1">
                    <a:lumMod val="95000"/>
                    <a:lumOff val="5000"/>
                  </a:schemeClr>
                </a:solidFill>
                <a:latin typeface="Alexandria SemiBold" pitchFamily="2" charset="-78"/>
                <a:cs typeface="Alexandria SemiBold" pitchFamily="2" charset="-78"/>
              </a:rPr>
              <a:t>فالإعلان الرقمي في المقام الأول يركز على نتائج المبيعات قصيرة المدى، في حين التسويق الرقمي يتخذ نهجاً أكثر شمولية وطويل المدى، حيث يهدف إلى إنشاء استراتيجية تسويقية شاملة تجمع بين أساليب مختلفة لتحقيق أهداف تجارية أوسع تتجاوز المبيعات الفورية، مثل الولاء للعلامة التجارية، والاحتفاظ بالعملاء، وقيمة العميل مدى الحياة</a:t>
            </a:r>
            <a:r>
              <a:rPr lang="en-US" dirty="0">
                <a:solidFill>
                  <a:schemeClr val="tx1">
                    <a:lumMod val="95000"/>
                    <a:lumOff val="5000"/>
                  </a:schemeClr>
                </a:solidFill>
                <a:latin typeface="Alexandria SemiBold" pitchFamily="2" charset="-78"/>
                <a:cs typeface="Alexandria SemiBold" pitchFamily="2" charset="-78"/>
              </a:rPr>
              <a:t>.</a:t>
            </a:r>
          </a:p>
          <a:p>
            <a:pPr algn="r" rtl="1">
              <a:lnSpc>
                <a:spcPct val="150000"/>
              </a:lnSpc>
            </a:pPr>
            <a:r>
              <a:rPr lang="ar-SA" dirty="0">
                <a:solidFill>
                  <a:schemeClr val="tx1">
                    <a:lumMod val="95000"/>
                    <a:lumOff val="5000"/>
                  </a:schemeClr>
                </a:solidFill>
                <a:latin typeface="Alexandria SemiBold" pitchFamily="2" charset="-78"/>
                <a:cs typeface="Alexandria SemiBold" pitchFamily="2" charset="-78"/>
              </a:rPr>
              <a:t>    </a:t>
            </a:r>
            <a:r>
              <a:rPr lang="ar-SA" u="sng" dirty="0">
                <a:latin typeface="Alexandria SemiBold" pitchFamily="2" charset="-78"/>
                <a:cs typeface="Alexandria SemiBold" pitchFamily="2" charset="-78"/>
              </a:rPr>
              <a:t>فالإعلان عنصر أساسي وفعال لنجاح التسويق الرقمي</a:t>
            </a:r>
            <a:r>
              <a:rPr lang="ar-SA" dirty="0">
                <a:solidFill>
                  <a:schemeClr val="tx1">
                    <a:lumMod val="95000"/>
                    <a:lumOff val="5000"/>
                  </a:schemeClr>
                </a:solidFill>
                <a:latin typeface="Alexandria SemiBold" pitchFamily="2" charset="-78"/>
                <a:cs typeface="Alexandria SemiBold" pitchFamily="2" charset="-78"/>
              </a:rPr>
              <a:t>، كونه يصل إلى المستهلك بدون عناء، ويولد استجابة فورية؛ نظراً لأنه يقدم رسالة مُحفزة غنية بالمعلومات وتحث الجمهور على شراء المنتجات بهدف كسب رضاهم؛ مما يزيد من تفاعلهم مع الإعلان . لذا فالإعلان أحد الأدوات الترويجية التي تعتمد عليها المؤسسات المختلفة في التسويق للمنتجات أو الخدمات التي توفرها لجمهورها المستهدف . </a:t>
            </a:r>
            <a:endParaRPr lang="ar-SA" altLang="ar-SA"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57823" t="46022" b="3225"/>
          <a:stretch/>
        </p:blipFill>
        <p:spPr>
          <a:xfrm>
            <a:off x="8362335" y="2369714"/>
            <a:ext cx="3621656" cy="3665325"/>
          </a:xfrm>
          <a:prstGeom prst="rect">
            <a:avLst/>
          </a:prstGeom>
        </p:spPr>
      </p:pic>
    </p:spTree>
    <p:extLst>
      <p:ext uri="{BB962C8B-B14F-4D97-AF65-F5344CB8AC3E}">
        <p14:creationId xmlns:p14="http://schemas.microsoft.com/office/powerpoint/2010/main" val="127256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ar-SA" sz="5400" b="1" dirty="0">
                <a:solidFill>
                  <a:schemeClr val="bg1"/>
                </a:solidFill>
                <a:latin typeface="Times New Roman" panose="02020603050405020304" pitchFamily="18" charset="0"/>
                <a:cs typeface="Times New Roman" panose="02020603050405020304" pitchFamily="18" charset="0"/>
              </a:rPr>
              <a:t>تمنياتي بالتوفيق</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18B3E2-FFBE-4FC8-B21E-FCE8530EF577}"/>
</file>

<file path=customXml/itemProps2.xml><?xml version="1.0" encoding="utf-8"?>
<ds:datastoreItem xmlns:ds="http://schemas.openxmlformats.org/officeDocument/2006/customXml" ds:itemID="{5F4211E0-F46B-4E1B-8B34-2C061FB3E6EB}"/>
</file>

<file path=customXml/itemProps3.xml><?xml version="1.0" encoding="utf-8"?>
<ds:datastoreItem xmlns:ds="http://schemas.openxmlformats.org/officeDocument/2006/customXml" ds:itemID="{FE0CD83F-AD03-454C-9713-1103679A87E4}"/>
</file>

<file path=docProps/app.xml><?xml version="1.0" encoding="utf-8"?>
<Properties xmlns="http://schemas.openxmlformats.org/officeDocument/2006/extended-properties" xmlns:vt="http://schemas.openxmlformats.org/officeDocument/2006/docPropsVTypes">
  <TotalTime>10319</TotalTime>
  <Words>1141</Words>
  <Application>Microsoft Office PowerPoint</Application>
  <PresentationFormat>Widescreen</PresentationFormat>
  <Paragraphs>104</Paragraphs>
  <Slides>18</Slides>
  <Notes>5</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18</vt:i4>
      </vt:variant>
    </vt:vector>
  </HeadingPairs>
  <TitlesOfParts>
    <vt:vector size="33" baseType="lpstr">
      <vt:lpstr>Adobe Arabic</vt:lpstr>
      <vt:lpstr>Adobe Caslon Pro Bold</vt:lpstr>
      <vt:lpstr>Adobe Devanagari</vt:lpstr>
      <vt:lpstr>Alexandria</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196</cp:revision>
  <dcterms:created xsi:type="dcterms:W3CDTF">2023-04-29T09:08:23Z</dcterms:created>
  <dcterms:modified xsi:type="dcterms:W3CDTF">2026-09-06T15:30:38Z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