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0E94C-B2A2-1B49-4121-140C22A48A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8EFB4F-A6FC-E805-4578-154D565E2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1430A-1082-4AA7-9906-7B46995C348E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D97295-60F3-50F6-23F6-6D87D0D419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3E623E-718C-0785-AED5-61F2B8A73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3E714-BC69-41F8-AC98-3583B9B2D5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699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A967B9-98E2-67F8-5DD4-93468D417C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EB6326-8E25-E000-DB32-26AE3275C5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91AAD8-D1FD-77B8-EE6B-B439CF78F6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D31430A-1082-4AA7-9906-7B46995C348E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B7A671-56B9-EFF0-1964-EE3DC9BE3A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43F23E-280F-1E47-E0BB-9BA439C0AD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EE3E714-BC69-41F8-AC98-3583B9B2D5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423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2FB2FA-C09D-C9A4-8EDB-B2C2A90779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7E3D76-9306-811B-E444-9FC90D9127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9442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274543-C546-6ED6-5AF0-3A927C377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80CF3C-9AC4-47CA-5458-0684E8BC91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27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07CCD0-92DE-049E-6440-C0CF2947E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>
                <a:solidFill>
                  <a:srgbClr val="004B89"/>
                </a:solidFill>
                <a:cs typeface="Calibri"/>
              </a:rPr>
              <a:t>Exploration and Exploitation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5621F8-E708-F794-4700-33CE29ECA6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6004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3F78EC-9B34-B01A-E29C-D9B995AC75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D14919-623A-2932-7590-4CCB93B08A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645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1A6733-26C1-906A-4A57-2D0074130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Recap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F04BB9-1F73-92C4-C992-A0F02CDE39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131583"/>
      </p:ext>
    </p:extLst>
  </p:cSld>
  <p:clrMapOvr>
    <a:masterClrMapping/>
  </p:clrMapOvr>
  <p:transition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C52182-5081-3E36-01DA-353D99822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59">
                <a:solidFill>
                  <a:srgbClr val="3333B2"/>
                </a:solidFill>
                <a:latin typeface="Georgia" panose="02040502050405020303" pitchFamily="18" charset="0"/>
              </a:rPr>
              <a:t>Exploration</a:t>
            </a:r>
            <a:r>
              <a:rPr lang="en-US" sz="3264" spc="51">
                <a:solidFill>
                  <a:srgbClr val="3333B2"/>
                </a:solidFill>
                <a:latin typeface="Georgia" panose="02040502050405020303" pitchFamily="18" charset="0"/>
              </a:rPr>
              <a:t> </a:t>
            </a:r>
            <a:r>
              <a:rPr lang="en-US" sz="3264" spc="-42">
                <a:solidFill>
                  <a:srgbClr val="3333B2"/>
                </a:solidFill>
                <a:latin typeface="Georgia" panose="02040502050405020303" pitchFamily="18" charset="0"/>
              </a:rPr>
              <a:t>vs.</a:t>
            </a:r>
            <a:r>
              <a:rPr lang="en-US" sz="3264" spc="160">
                <a:solidFill>
                  <a:srgbClr val="3333B2"/>
                </a:solidFill>
                <a:latin typeface="Georgia" panose="02040502050405020303" pitchFamily="18" charset="0"/>
              </a:rPr>
              <a:t> </a:t>
            </a:r>
            <a:r>
              <a:rPr lang="en-US" sz="3264" spc="-51">
                <a:solidFill>
                  <a:srgbClr val="3333B2"/>
                </a:solidFill>
                <a:latin typeface="Georgia" panose="02040502050405020303" pitchFamily="18" charset="0"/>
              </a:rPr>
              <a:t>Exploitation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4B1B78-8D8D-0CB4-2F8D-8E55626BFD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721114"/>
      </p:ext>
    </p:extLst>
  </p:cSld>
  <p:clrMapOvr>
    <a:masterClrMapping/>
  </p:clrMapOvr>
  <p:transition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075851-A365-EAAD-E5CC-5639B0CA5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34">
                <a:solidFill>
                  <a:srgbClr val="3333B2"/>
                </a:solidFill>
                <a:latin typeface="Georgia" panose="02040502050405020303" pitchFamily="18" charset="0"/>
              </a:rPr>
              <a:t>The</a:t>
            </a:r>
            <a:r>
              <a:rPr lang="en-US" sz="3264" spc="34">
                <a:solidFill>
                  <a:srgbClr val="3333B2"/>
                </a:solidFill>
                <a:latin typeface="Georgia" panose="02040502050405020303" pitchFamily="18" charset="0"/>
              </a:rPr>
              <a:t> </a:t>
            </a:r>
            <a:r>
              <a:rPr lang="en-US" sz="3264" spc="-67">
                <a:solidFill>
                  <a:srgbClr val="3333B2"/>
                </a:solidFill>
                <a:latin typeface="Georgia" panose="02040502050405020303" pitchFamily="18" charset="0"/>
              </a:rPr>
              <a:t>Multi-Armed</a:t>
            </a:r>
            <a:r>
              <a:rPr lang="en-US" sz="3264" spc="34">
                <a:solidFill>
                  <a:srgbClr val="3333B2"/>
                </a:solidFill>
                <a:latin typeface="Georgia" panose="02040502050405020303" pitchFamily="18" charset="0"/>
              </a:rPr>
              <a:t> </a:t>
            </a:r>
            <a:r>
              <a:rPr lang="en-US" sz="3264" spc="-51">
                <a:solidFill>
                  <a:srgbClr val="3333B2"/>
                </a:solidFill>
                <a:latin typeface="Georgia" panose="02040502050405020303" pitchFamily="18" charset="0"/>
              </a:rPr>
              <a:t>Bandit</a:t>
            </a:r>
            <a:br>
              <a:rPr lang="en-US" sz="3264" spc="-51">
                <a:solidFill>
                  <a:srgbClr val="3333B2"/>
                </a:solidFill>
                <a:latin typeface="Georgia" panose="02040502050405020303" pitchFamily="18" charset="0"/>
              </a:rPr>
            </a:br>
            <a:r>
              <a:rPr lang="en-US" sz="3264" spc="-51">
                <a:solidFill>
                  <a:srgbClr val="3333B2"/>
                </a:solidFill>
                <a:latin typeface="Georgia" panose="02040502050405020303" pitchFamily="18" charset="0"/>
              </a:rPr>
              <a:t>(Clinical Trial)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9E0682-BECA-D036-DD18-A35252FBA8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040351"/>
      </p:ext>
    </p:extLst>
  </p:cSld>
  <p:clrMapOvr>
    <a:masterClrMapping/>
  </p:clrMapOvr>
  <p:transition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95F707-ED78-302A-2220-1487EEA41B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Action-Values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D80DDC-4241-B2A6-813B-F16B625EC6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263585"/>
      </p:ext>
    </p:extLst>
  </p:cSld>
  <p:clrMapOvr>
    <a:masterClrMapping/>
  </p:clrMapOvr>
  <p:transition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A16914-6BB0-8259-1A0C-5AF6B79BA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Calculating Action-Values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29FD33-C349-9B39-B46E-1C7889B93B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344600"/>
      </p:ext>
    </p:extLst>
  </p:cSld>
  <p:clrMapOvr>
    <a:masterClrMapping/>
  </p:clrMapOvr>
  <p:transition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BC9531-649B-3BD0-696C-87DDFE4A0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Learning Action Values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63AE39-8008-C2FA-9139-FC0AACBD72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541655"/>
      </p:ext>
    </p:extLst>
  </p:cSld>
  <p:clrMapOvr>
    <a:masterClrMapping/>
  </p:clrMapOvr>
  <p:transition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3FF734-691B-C3FC-6D23-DC574701B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Sample-Average Method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6994D7-1633-1538-0446-2A77273B8C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269953"/>
      </p:ext>
    </p:extLst>
  </p:cSld>
  <p:clrMapOvr>
    <a:masterClrMapping/>
  </p:clrMapOvr>
  <p:transition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6F4FA7-070F-B438-8F4E-450B57B65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Example of Sample-Average Method</a:t>
            </a:r>
            <a:b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</a:b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(Clinical Trial)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66C4EE-A928-37A7-0F99-89D9720D1C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821576"/>
      </p:ext>
    </p:extLst>
  </p:cSld>
  <p:clrMapOvr>
    <a:masterClrMapping/>
  </p:clrMapOvr>
  <p:transition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D038A0-9F1D-70C2-9931-BE4951AFB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The greedy action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94E13A-ECF3-F6F0-DA87-AFC19551BC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257191"/>
      </p:ext>
    </p:extLst>
  </p:cSld>
  <p:clrMapOvr>
    <a:masterClrMapping/>
  </p:clrMapOvr>
  <p:transition>
    <p:cu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B89031-2917-35E3-63E8-8EB6B3B1A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The exploration-exploitation dilemma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55CE62-6CBD-8A72-5A3F-7D4039FEFD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644284"/>
      </p:ext>
    </p:extLst>
  </p:cSld>
  <p:clrMapOvr>
    <a:masterClrMapping/>
  </p:clrMapOvr>
  <p:transition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89A2F2-C994-B30D-CD7A-DE9D50BBC2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Estimating Action Values Incrementally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9B970A-B9E0-6D4A-724A-B3E9366E89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469557"/>
      </p:ext>
    </p:extLst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350B9F-7D5B-2FEF-D11D-DA94CA983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Incremental update rule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CC7B36-2162-CC08-34A1-C0CA683322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307982"/>
      </p:ext>
    </p:extLst>
  </p:cSld>
  <p:clrMapOvr>
    <a:masterClrMapping/>
  </p:clrMapOvr>
  <p:transition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7C458C-B3F6-A398-BC1E-7530CFED9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Bandit Algorithm Pseudocode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635833-55DC-B87D-FA04-312283192E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103868"/>
      </p:ext>
    </p:extLst>
  </p:cSld>
  <p:clrMapOvr>
    <a:masterClrMapping/>
  </p:clrMapOvr>
  <p:transition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B693C7-54C7-B954-CD4F-ECA8AAF298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Non-Stationary Bandit Problem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E8321C-94C3-7F49-EE31-EB07C86750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821517"/>
      </p:ext>
    </p:extLst>
  </p:cSld>
  <p:clrMapOvr>
    <a:masterClrMapping/>
  </p:clrMapOvr>
  <p:transition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04FB5C-1D39-49D7-3ABD-93484BC2E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Decaying past rewards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1F9ADF-D677-C3DA-3592-8803C7FEE2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137215"/>
      </p:ext>
    </p:extLst>
  </p:cSld>
  <p:clrMapOvr>
    <a:masterClrMapping/>
  </p:clrMapOvr>
  <p:transition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942B2A-99D4-B24E-CCC2-FCA4A17572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What is the trade-off? (Example: Picking A Meal)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51015F-EE15-EAFA-AC48-309FB79277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496371"/>
      </p:ext>
    </p:extLst>
  </p:cSld>
  <p:clrMapOvr>
    <a:masterClrMapping/>
  </p:clrMapOvr>
  <p:transition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E279EF-8BC5-C3E6-8480-AA3C80612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What is the trade-off? (Example: Picking A Meal)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52CBD0-5221-72C2-747C-DE6D6C95B4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719840"/>
      </p:ext>
    </p:extLst>
  </p:cSld>
  <p:clrMapOvr>
    <a:masterClrMapping/>
  </p:clrMapOvr>
  <p:transition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0001C3-18A3-919B-E2E0-ACB9399319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Epsilon-Greedy Action Selection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96FAF8-F4BC-03D3-C87D-BE7FFC3531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292270"/>
      </p:ext>
    </p:extLst>
  </p:cSld>
  <p:clrMapOvr>
    <a:masterClrMapping/>
  </p:clrMapOvr>
  <p:transition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98D05B-F5DE-3FA6-4F2D-BDA651346F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 algn="ctr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Counter Example</a:t>
            </a:r>
            <a:b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</a:b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Exploration and Exploitation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EF9A0A-521C-2562-5215-CC4B7E54CF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601929"/>
      </p:ext>
    </p:extLst>
  </p:cSld>
  <p:clrMapOvr>
    <a:masterClrMapping/>
  </p:clrMapOvr>
  <p:transition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4D8FD8-4355-FCEA-CB06-0EBA9AF250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 algn="ctr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Counter Example</a:t>
            </a:r>
            <a:b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</a:b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Exploration and Exploitation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56875A-93AA-DE74-E543-779490214B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451700"/>
      </p:ext>
    </p:extLst>
  </p:cSld>
  <p:clrMapOvr>
    <a:masterClrMapping/>
  </p:clrMapOvr>
  <p:transition>
    <p:cu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29E894-12DC-F3D6-13B3-AEA7760DD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 algn="ctr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Counter Example</a:t>
            </a:r>
            <a:b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</a:b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Exploration and Exploitation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43A555-5DE4-7610-366B-4C8E1611C8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893126"/>
      </p:ext>
    </p:extLst>
  </p:cSld>
  <p:clrMapOvr>
    <a:masterClrMapping/>
  </p:clrMapOvr>
  <p:transition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23A31A-ADCA-DF93-562B-69C1D0E072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The 10-armed Testbed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3EB689-E826-8983-2CB3-6843647C45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271513"/>
      </p:ext>
    </p:extLst>
  </p:cSld>
  <p:clrMapOvr>
    <a:masterClrMapping/>
  </p:clrMapOvr>
  <p:transition>
    <p:cu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BA139F-4D59-8932-B97B-B0FAD284F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The 10-armed Testbed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2BAB8B-F1E1-EE48-5C85-754D5151D8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17906"/>
      </p:ext>
    </p:extLst>
  </p:cSld>
  <p:clrMapOvr>
    <a:masterClrMapping/>
  </p:clrMapOvr>
  <p:transition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BA90E0-CE80-38C3-D83F-3176A89FA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Optimistic Initial Values (Example: Clinical Trial)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26192B-5CA7-832F-5D0B-103C9623BB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273354"/>
      </p:ext>
    </p:extLst>
  </p:cSld>
  <p:clrMapOvr>
    <a:masterClrMapping/>
  </p:clrMapOvr>
  <p:transition>
    <p:cu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187955-E3F8-6EF7-6DD8-DFDF4B72D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Optimistic Initial Values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F0E1B6-247B-E2AF-17BD-DEBDA4754A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039507"/>
      </p:ext>
    </p:extLst>
  </p:cSld>
  <p:clrMapOvr>
    <a:masterClrMapping/>
  </p:clrMapOvr>
  <p:transition>
    <p:cu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58AA9D-8E36-6327-7A33-2C2EEB5F1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Optimistic Initial Values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91A765-A3DE-80BF-E5A4-53D95D9F53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587044"/>
      </p:ext>
    </p:extLst>
  </p:cSld>
  <p:clrMapOvr>
    <a:masterClrMapping/>
  </p:clrMapOvr>
  <p:transition>
    <p:cu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69E2EE-EA40-95B0-970B-F94BEEC5C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Optimistic Initial Values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6FAA48-47D1-CC24-C729-B62C3662D7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257465"/>
      </p:ext>
    </p:extLst>
  </p:cSld>
  <p:clrMapOvr>
    <a:masterClrMapping/>
  </p:clrMapOvr>
  <p:transition>
    <p:cut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2B4DE3-B41E-E901-E252-7334666D6C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Optimistic Initial Values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55F32B-D103-415E-E47E-C49DC2B53F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870495"/>
      </p:ext>
    </p:extLst>
  </p:cSld>
  <p:clrMapOvr>
    <a:masterClrMapping/>
  </p:clrMapOvr>
  <p:transition>
    <p:cut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C85AAA-4A6E-2964-40BB-80FC56945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Optimistic Initial Values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6D4CF4-2870-31B3-FCB9-A32CF82584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209664"/>
      </p:ext>
    </p:extLst>
  </p:cSld>
  <p:clrMapOvr>
    <a:masterClrMapping/>
  </p:clrMapOvr>
  <p:transition>
    <p:cu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66572C-16C7-B316-28A2-5A8A9D6F9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Optimistic Initial Values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23A6C7-29F1-712D-EBD4-E99DF3CB00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81928"/>
      </p:ext>
    </p:extLst>
  </p:cSld>
  <p:clrMapOvr>
    <a:masterClrMapping/>
  </p:clrMapOvr>
  <p:transition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1B6494-4106-296F-208F-7D4FA87F5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Optimistic Initial Values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0E5AAE-2F05-2370-E2C2-9F7383B5D0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674730"/>
      </p:ext>
    </p:extLst>
  </p:cSld>
  <p:clrMapOvr>
    <a:masterClrMapping/>
  </p:clrMapOvr>
  <p:transition>
    <p:cu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7B95C5-02AB-B5EC-E5D8-3B6541BE6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Optimistic Initial Values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9433F6-02B6-FD50-C9B0-68B9F7A568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032310"/>
      </p:ext>
    </p:extLst>
  </p:cSld>
  <p:clrMapOvr>
    <a:masterClrMapping/>
  </p:clrMapOvr>
  <p:transition>
    <p:cut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48520F-DEC7-8172-9FEE-44BDBF572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Optimistic Initial Values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2F1B36-1991-94DB-45D8-4F13208548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547507"/>
      </p:ext>
    </p:extLst>
  </p:cSld>
  <p:clrMapOvr>
    <a:masterClrMapping/>
  </p:clrMapOvr>
  <p:transition>
    <p:cut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647927-4119-B973-FED5-677D13FCF2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Limitations of Optimistic Initial Values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F1E2B7-3B04-772B-8FDD-D9801B49AA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273432"/>
      </p:ext>
    </p:extLst>
  </p:cSld>
  <p:clrMapOvr>
    <a:masterClrMapping/>
  </p:clrMapOvr>
  <p:transition>
    <p:cut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EF22AF-FE10-A940-555B-467DBA778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 algn="ctr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Upper-Confidence Bound (UCB) Action Selection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048AE5-469D-E32F-E3B0-EA61EC1F8A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29281"/>
      </p:ext>
    </p:extLst>
  </p:cSld>
  <p:clrMapOvr>
    <a:masterClrMapping/>
  </p:clrMapOvr>
  <p:transition>
    <p:cut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D84094-CFD4-10CB-900D-CD2C8E1D0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Optimism in the Face of Uncertainty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33B97F-C9EB-A75E-0AEE-D4193CCD93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149127"/>
      </p:ext>
    </p:extLst>
  </p:cSld>
  <p:clrMapOvr>
    <a:masterClrMapping/>
  </p:clrMapOvr>
  <p:transition>
    <p:cut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959132-1416-343E-8EC4-E1D80DFAD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Upper-Confidence Bound (UCB) </a:t>
            </a:r>
            <a:b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</a:b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Action Selection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70BCBF-F7F5-0A75-C250-B1F16193AB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926038"/>
      </p:ext>
    </p:extLst>
  </p:cSld>
  <p:clrMapOvr>
    <a:masterClrMapping/>
  </p:clrMapOvr>
  <p:transition>
    <p:cut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B301AB-934F-2030-B77C-DF16F2198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 algn="ctr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Upper-Confidence Bound (UCB) Action Selection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16F956-F1E9-590E-AFAD-D2295BAA07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549567"/>
      </p:ext>
    </p:extLst>
  </p:cSld>
  <p:clrMapOvr>
    <a:masterClrMapping/>
  </p:clrMapOvr>
  <p:transition>
    <p:cut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F1B76F-8566-904F-EF51-57D6A17FBC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 algn="ctr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Upper-Confidence Bound (UCB) </a:t>
            </a:r>
            <a:b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</a:br>
            <a:r>
              <a:rPr lang="en-US" sz="3264" spc="-84">
                <a:solidFill>
                  <a:srgbClr val="3333B2"/>
                </a:solidFill>
                <a:latin typeface="Georgia" panose="02040502050405020303" pitchFamily="18" charset="0"/>
              </a:rPr>
              <a:t>Action Selection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552297-0A31-9B99-17E9-841ADD5B0C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289778"/>
      </p:ext>
    </p:extLst>
  </p:cSld>
  <p:clrMapOvr>
    <a:masterClrMapping/>
  </p:clrMapOvr>
  <p:transition>
    <p:cut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B84B73-8757-3568-F3E6-42B65039B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46A1BA-B80C-B615-093F-019FC20DB0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3167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191</Words>
  <Application>Microsoft Office PowerPoint</Application>
  <PresentationFormat>Widescreen</PresentationFormat>
  <Paragraphs>41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1" baseType="lpstr">
      <vt:lpstr>Andalus</vt:lpstr>
      <vt:lpstr>Aptos</vt:lpstr>
      <vt:lpstr>Aptos Display</vt:lpstr>
      <vt:lpstr>Arial</vt:lpstr>
      <vt:lpstr>Calibri</vt:lpstr>
      <vt:lpstr>Georgia</vt:lpstr>
      <vt:lpstr>Office Theme</vt:lpstr>
      <vt:lpstr>PowerPoint Presentation</vt:lpstr>
      <vt:lpstr>PowerPoint Presentation</vt:lpstr>
      <vt:lpstr>Exploration and Exploitation</vt:lpstr>
      <vt:lpstr>The objectives of this lecture is to:</vt:lpstr>
      <vt:lpstr>Recap</vt:lpstr>
      <vt:lpstr>Exploration vs. Exploitation</vt:lpstr>
      <vt:lpstr>The Multi-Armed Bandit (Clinical Trial)</vt:lpstr>
      <vt:lpstr>Action-Values</vt:lpstr>
      <vt:lpstr>Calculating Action-Values</vt:lpstr>
      <vt:lpstr>Learning Action Values</vt:lpstr>
      <vt:lpstr>Sample-Average Method</vt:lpstr>
      <vt:lpstr>Example of Sample-Average Method (Clinical Trial)</vt:lpstr>
      <vt:lpstr>The greedy action</vt:lpstr>
      <vt:lpstr>The exploration-exploitation dilemma</vt:lpstr>
      <vt:lpstr>Estimating Action Values Incrementally</vt:lpstr>
      <vt:lpstr>Incremental update rule</vt:lpstr>
      <vt:lpstr>Bandit Algorithm Pseudocode</vt:lpstr>
      <vt:lpstr>Non-Stationary Bandit Problem</vt:lpstr>
      <vt:lpstr>Decaying past rewards</vt:lpstr>
      <vt:lpstr>What is the trade-off? (Example: Picking A Meal)</vt:lpstr>
      <vt:lpstr>What is the trade-off? (Example: Picking A Meal)</vt:lpstr>
      <vt:lpstr>Epsilon-Greedy Action Selection</vt:lpstr>
      <vt:lpstr>Counter Example Exploration and Exploitation</vt:lpstr>
      <vt:lpstr>Counter Example Exploration and Exploitation</vt:lpstr>
      <vt:lpstr>Counter Example Exploration and Exploitation</vt:lpstr>
      <vt:lpstr>The 10-armed Testbed</vt:lpstr>
      <vt:lpstr>The 10-armed Testbed</vt:lpstr>
      <vt:lpstr>Optimistic Initial Values (Example: Clinical Trial)</vt:lpstr>
      <vt:lpstr>Optimistic Initial Values</vt:lpstr>
      <vt:lpstr>Optimistic Initial Values</vt:lpstr>
      <vt:lpstr>Optimistic Initial Values</vt:lpstr>
      <vt:lpstr>Optimistic Initial Values</vt:lpstr>
      <vt:lpstr>Optimistic Initial Values</vt:lpstr>
      <vt:lpstr>Optimistic Initial Values</vt:lpstr>
      <vt:lpstr>Optimistic Initial Values</vt:lpstr>
      <vt:lpstr>Optimistic Initial Values</vt:lpstr>
      <vt:lpstr>Optimistic Initial Values</vt:lpstr>
      <vt:lpstr>Limitations of Optimistic Initial Values</vt:lpstr>
      <vt:lpstr>Upper-Confidence Bound (UCB) Action Selection</vt:lpstr>
      <vt:lpstr>Optimism in the Face of Uncertainty</vt:lpstr>
      <vt:lpstr>Upper-Confidence Bound (UCB)  Action Selection</vt:lpstr>
      <vt:lpstr>Upper-Confidence Bound (UCB) Action Selection</vt:lpstr>
      <vt:lpstr>Upper-Confidence Bound (UCB)  Action Selection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Ashraf Elsayed</dc:creator>
  <cp:lastModifiedBy>Ashraf Elsayed</cp:lastModifiedBy>
  <cp:revision>1</cp:revision>
  <dcterms:created xsi:type="dcterms:W3CDTF">2024-10-11T15:21:34Z</dcterms:created>
  <dcterms:modified xsi:type="dcterms:W3CDTF">2024-10-11T15:21:34Z</dcterms:modified>
</cp:coreProperties>
</file>