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9" r:id="rId4"/>
    <p:sldMasterId id="2147483687" r:id="rId5"/>
  </p:sldMasterIdLst>
  <p:notesMasterIdLst>
    <p:notesMasterId r:id="rId59"/>
  </p:notesMasterIdLst>
  <p:handoutMasterIdLst>
    <p:handoutMasterId r:id="rId60"/>
  </p:handoutMasterIdLst>
  <p:sldIdLst>
    <p:sldId id="480" r:id="rId6"/>
    <p:sldId id="545" r:id="rId7"/>
    <p:sldId id="546" r:id="rId8"/>
    <p:sldId id="547" r:id="rId9"/>
    <p:sldId id="548" r:id="rId10"/>
    <p:sldId id="549" r:id="rId11"/>
    <p:sldId id="550" r:id="rId12"/>
    <p:sldId id="551" r:id="rId13"/>
    <p:sldId id="552" r:id="rId14"/>
    <p:sldId id="553" r:id="rId15"/>
    <p:sldId id="554" r:id="rId16"/>
    <p:sldId id="555" r:id="rId17"/>
    <p:sldId id="487" r:id="rId18"/>
    <p:sldId id="303" r:id="rId19"/>
    <p:sldId id="489" r:id="rId20"/>
    <p:sldId id="490" r:id="rId21"/>
    <p:sldId id="534" r:id="rId22"/>
    <p:sldId id="533" r:id="rId23"/>
    <p:sldId id="535" r:id="rId24"/>
    <p:sldId id="491" r:id="rId25"/>
    <p:sldId id="528" r:id="rId26"/>
    <p:sldId id="529" r:id="rId27"/>
    <p:sldId id="530" r:id="rId28"/>
    <p:sldId id="531" r:id="rId29"/>
    <p:sldId id="492" r:id="rId30"/>
    <p:sldId id="493" r:id="rId31"/>
    <p:sldId id="494" r:id="rId32"/>
    <p:sldId id="542" r:id="rId33"/>
    <p:sldId id="540" r:id="rId34"/>
    <p:sldId id="499" r:id="rId35"/>
    <p:sldId id="502" r:id="rId36"/>
    <p:sldId id="543" r:id="rId37"/>
    <p:sldId id="504" r:id="rId38"/>
    <p:sldId id="505" r:id="rId39"/>
    <p:sldId id="506" r:id="rId40"/>
    <p:sldId id="507" r:id="rId41"/>
    <p:sldId id="509" r:id="rId42"/>
    <p:sldId id="500" r:id="rId43"/>
    <p:sldId id="510" r:id="rId44"/>
    <p:sldId id="501" r:id="rId45"/>
    <p:sldId id="511" r:id="rId46"/>
    <p:sldId id="512" r:id="rId47"/>
    <p:sldId id="515" r:id="rId48"/>
    <p:sldId id="516" r:id="rId49"/>
    <p:sldId id="523" r:id="rId50"/>
    <p:sldId id="519" r:id="rId51"/>
    <p:sldId id="565" r:id="rId52"/>
    <p:sldId id="561" r:id="rId53"/>
    <p:sldId id="560" r:id="rId54"/>
    <p:sldId id="559" r:id="rId55"/>
    <p:sldId id="521" r:id="rId56"/>
    <p:sldId id="563"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5"/>
            <p14:sldId id="546"/>
            <p14:sldId id="547"/>
            <p14:sldId id="548"/>
            <p14:sldId id="549"/>
            <p14:sldId id="550"/>
            <p14:sldId id="551"/>
            <p14:sldId id="552"/>
            <p14:sldId id="553"/>
            <p14:sldId id="554"/>
            <p14:sldId id="555"/>
            <p14:sldId id="487"/>
            <p14:sldId id="303"/>
            <p14:sldId id="489"/>
            <p14:sldId id="490"/>
            <p14:sldId id="534"/>
            <p14:sldId id="533"/>
            <p14:sldId id="535"/>
            <p14:sldId id="491"/>
            <p14:sldId id="528"/>
            <p14:sldId id="529"/>
            <p14:sldId id="530"/>
            <p14:sldId id="531"/>
            <p14:sldId id="492"/>
            <p14:sldId id="493"/>
            <p14:sldId id="494"/>
            <p14:sldId id="542"/>
            <p14:sldId id="540"/>
            <p14:sldId id="499"/>
            <p14:sldId id="502"/>
            <p14:sldId id="543"/>
            <p14:sldId id="504"/>
            <p14:sldId id="505"/>
            <p14:sldId id="506"/>
            <p14:sldId id="507"/>
            <p14:sldId id="509"/>
            <p14:sldId id="500"/>
            <p14:sldId id="510"/>
            <p14:sldId id="501"/>
            <p14:sldId id="511"/>
            <p14:sldId id="512"/>
            <p14:sldId id="515"/>
            <p14:sldId id="516"/>
            <p14:sldId id="523"/>
            <p14:sldId id="519"/>
            <p14:sldId id="565"/>
            <p14:sldId id="561"/>
            <p14:sldId id="560"/>
            <p14:sldId id="559"/>
            <p14:sldId id="521"/>
            <p14:sldId id="5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2D3956"/>
    <a:srgbClr val="000000"/>
    <a:srgbClr val="669BBC"/>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3" autoAdjust="0"/>
    <p:restoredTop sz="93738" autoAdjust="0"/>
  </p:normalViewPr>
  <p:slideViewPr>
    <p:cSldViewPr snapToGrid="0">
      <p:cViewPr varScale="1">
        <p:scale>
          <a:sx n="96" d="100"/>
          <a:sy n="96" d="100"/>
        </p:scale>
        <p:origin x="8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Alexandria Light" pitchFamily="2" charset="-78"/>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7D9A188-292C-4A6B-9BB6-3E8C3B86DBAC}" type="datetimeFigureOut">
              <a:rPr lang="en-US" smtClean="0">
                <a:latin typeface="Alexandria Light" pitchFamily="2" charset="-78"/>
              </a:rPr>
              <a:t>9/18/2026</a:t>
            </a:fld>
            <a:endParaRPr lang="en-US" dirty="0">
              <a:latin typeface="Alexandria Light" pitchFamily="2" charset="-78"/>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Alexandria Light" pitchFamily="2" charset="-78"/>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9AB103-B1EB-4587-A573-E3FC025CF69B}" type="slidenum">
              <a:rPr lang="en-US" smtClean="0">
                <a:latin typeface="Alexandria Light" pitchFamily="2" charset="-78"/>
              </a:rPr>
              <a:t>‹#›</a:t>
            </a:fld>
            <a:endParaRPr lang="en-US" dirty="0">
              <a:latin typeface="Alexandria Light" pitchFamily="2" charset="-78"/>
            </a:endParaRPr>
          </a:p>
        </p:txBody>
      </p:sp>
    </p:spTree>
    <p:extLst>
      <p:ext uri="{BB962C8B-B14F-4D97-AF65-F5344CB8AC3E}">
        <p14:creationId xmlns:p14="http://schemas.microsoft.com/office/powerpoint/2010/main" val="2202490461"/>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Light" pitchFamily="2" charset="-78"/>
              </a:defRPr>
            </a:lvl1pPr>
          </a:lstStyle>
          <a:p>
            <a:fld id="{7E8DF744-AB4A-4A0F-92CE-6DEBABF2DA97}" type="datetimeFigureOut">
              <a:rPr lang="en-US" smtClean="0"/>
              <a:pPr/>
              <a:t>9/18/2026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Light"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Alexandria Light" pitchFamily="2" charset="-78"/>
        <a:ea typeface="+mn-ea"/>
        <a:cs typeface="+mn-cs"/>
      </a:defRPr>
    </a:lvl1pPr>
    <a:lvl2pPr marL="457200" algn="l" defTabSz="914400" rtl="0" eaLnBrk="1" latinLnBrk="0" hangingPunct="1">
      <a:defRPr sz="1200" kern="1200">
        <a:solidFill>
          <a:schemeClr val="tx1"/>
        </a:solidFill>
        <a:latin typeface="Alexandria Light" pitchFamily="2" charset="-78"/>
        <a:ea typeface="+mn-ea"/>
        <a:cs typeface="+mn-cs"/>
      </a:defRPr>
    </a:lvl2pPr>
    <a:lvl3pPr marL="914400" algn="l" defTabSz="914400" rtl="0" eaLnBrk="1" latinLnBrk="0" hangingPunct="1">
      <a:defRPr sz="1200" kern="1200">
        <a:solidFill>
          <a:schemeClr val="tx1"/>
        </a:solidFill>
        <a:latin typeface="Alexandria Light" pitchFamily="2" charset="-78"/>
        <a:ea typeface="+mn-ea"/>
        <a:cs typeface="+mn-cs"/>
      </a:defRPr>
    </a:lvl3pPr>
    <a:lvl4pPr marL="1371600" algn="l" defTabSz="914400" rtl="0" eaLnBrk="1" latinLnBrk="0" hangingPunct="1">
      <a:defRPr sz="1200" kern="1200">
        <a:solidFill>
          <a:schemeClr val="tx1"/>
        </a:solidFill>
        <a:latin typeface="Alexandria Light" pitchFamily="2" charset="-78"/>
        <a:ea typeface="+mn-ea"/>
        <a:cs typeface="+mn-cs"/>
      </a:defRPr>
    </a:lvl4pPr>
    <a:lvl5pPr marL="1828800" algn="l" defTabSz="914400" rtl="0" eaLnBrk="1" latinLnBrk="0" hangingPunct="1">
      <a:defRPr sz="120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
        <p:nvSpPr>
          <p:cNvPr id="5" name="Footer Placeholder 4"/>
          <p:cNvSpPr>
            <a:spLocks noGrp="1"/>
          </p:cNvSpPr>
          <p:nvPr>
            <p:ph type="ftr" sz="quarter" idx="10"/>
          </p:nvPr>
        </p:nvSpPr>
        <p:spPr/>
        <p:txBody>
          <a:bodyPr/>
          <a:lstStyle/>
          <a:p>
            <a:endParaRPr lang="en-US"/>
          </a:p>
        </p:txBody>
      </p:sp>
      <p:sp>
        <p:nvSpPr>
          <p:cNvPr id="6" name="Header Placeholder 5"/>
          <p:cNvSpPr>
            <a:spLocks noGrp="1"/>
          </p:cNvSpPr>
          <p:nvPr>
            <p:ph type="hdr" sz="quarter" idx="11"/>
          </p:nvPr>
        </p:nvSpPr>
        <p:spPr/>
        <p:txBody>
          <a:bodyPr/>
          <a:lstStyle/>
          <a:p>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
        <p:nvSpPr>
          <p:cNvPr id="5" name="Footer Placeholder 4"/>
          <p:cNvSpPr>
            <a:spLocks noGrp="1"/>
          </p:cNvSpPr>
          <p:nvPr>
            <p:ph type="ftr" sz="quarter" idx="10"/>
          </p:nvPr>
        </p:nvSpPr>
        <p:spPr/>
        <p:txBody>
          <a:bodyPr/>
          <a:lstStyle/>
          <a:p>
            <a:endParaRPr lang="en-US"/>
          </a:p>
        </p:txBody>
      </p:sp>
      <p:sp>
        <p:nvSpPr>
          <p:cNvPr id="6" name="Header Placeholder 5"/>
          <p:cNvSpPr>
            <a:spLocks noGrp="1"/>
          </p:cNvSpPr>
          <p:nvPr>
            <p:ph type="hdr" sz="quarter" idx="11"/>
          </p:nvPr>
        </p:nvSpPr>
        <p:spPr/>
        <p:txBody>
          <a:bodyPr/>
          <a:lstStyle/>
          <a:p>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78AEA-9532-4702-9E98-23A0E0410A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C777E26-B374-4C35-A485-969D30D2B4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519D72E-8AB9-46D1-86BF-5BCFB7EAE25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321051DC-4ED5-4249-8603-0828493EE3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974740-F76A-414E-9134-0ACE1476325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8977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0609B-8815-4472-B21B-9AB7BDD1315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BE2D46-6A9B-458A-8555-BD49DB9783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841B06-B679-4D82-B565-FA580279171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A9C7721E-CF26-4341-B822-DE3444BA3C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75C5EF-D26B-419F-AF7F-66A8DAB60CA7}"/>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8567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7682B-4CBF-4068-9F29-C3CC90FA87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0E764BB-5997-4BE9-94EA-40B20ED012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B5A0DF-D52B-4CA8-8253-CF99BFDC293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31ACB1DA-8BBE-401C-85C7-6CED0513F2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B0CEEB-6744-4BB9-93DC-AB56A80F8D0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0217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756E6-F1CC-458B-8805-F1344A562F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FCDB5BC-7A26-4813-BD99-A6FF013342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21A30D9-D8D1-427A-B34D-F7BD7CC82B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CF7AB56-C9BD-489B-9D72-A810BD3211F4}"/>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C388CDCE-D232-418D-B993-B10DA834C3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3A574E-0B29-45E5-A68F-1D56F70E0FF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4743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C0F0C-FC15-4D7A-BDA8-CEBDA71316E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CFBD8F5-2A7A-4DF6-AA04-3F78B1A7A8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6EE9B5-3A23-4440-9B11-B49520BA48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A16BD7F-9DBF-453A-B783-2186ECBE7B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8A39EA-FE7C-4D0B-B324-1BE388BF16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3DAE84-AF6B-445A-A633-CEBB91876BB7}"/>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F48D0E4A-E24C-4B33-89E5-3DAB1C0DFB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490750C-B3B5-481D-AEB4-3A3214C5100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2585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0A7A2-5947-4CD3-8B54-F389BCAD91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344FCB-6A7A-4E56-BCBE-03451150586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D3A25714-E1DC-4107-ABD9-B86ABFABF24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9C86235-C44E-4195-8BF6-186B563B7F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8713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F286E0-7498-4C69-A235-6FEF2D2B7251}"/>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551A8987-80EE-4B29-8C23-98249F428E4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048780E-AB7A-4780-AA28-77DDBFDD464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497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FA988-66C9-46D4-9CB9-FBFECE2A9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F172490-B58B-4694-BD7A-A46297234D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E5EB3A-2F22-4965-977D-12BF05E523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A8B3B5-EF87-4B93-8E16-18DB53B3D520}"/>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F81D0F5F-FAE7-4F59-B65D-6F38F207C1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C19B1D-C554-4821-BB36-FD44E3310A5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5748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99C18-986F-402F-958C-926D28B084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A998B98-752D-4CE7-8BD9-211E009FD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625F431-9C4C-48AD-8BBD-6DBC0DC62C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69B69C0-6451-401D-904A-4D4928B468A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B0F8728D-57D5-4E5C-BA70-5E9C310BDE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88C7EB-C31D-4CFF-AAA9-DA0B572389D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3617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06BD-EBF3-4B8F-BF5D-807A09308BB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205BDC-2260-4076-9F21-767F77F133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B375DC-2391-4B76-BA87-3B384E56C94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367042DF-5B6B-4468-A81E-1AB1AE2DC2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E0051-87C2-4E45-B609-5E638242EC9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905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C3CB9B7-BC6D-4851-9CD8-240F74C5C0B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DE6925-10A8-4301-9CF6-9803BB70F67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60D7A1-9CBF-4505-9020-E75EA1D7743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2D30EC-7F06-4EDA-8A01-B06821FC66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2A27EF-A348-4911-A87F-6EF6B73F12E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7261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62303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0984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6284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05630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2202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29239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8651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18540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59032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40541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07208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05992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61781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85926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9/18/2026</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5854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85539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8938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4B53EB-0DA6-4F28-AC00-DB1E93DA87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11B85BE-D891-4AA8-B1D6-1ACED611E2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9CDF41-BDCA-462C-9F53-6BC5B59F61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Light" pitchFamily="2" charset="-78"/>
              </a:defRPr>
            </a:lvl1pPr>
          </a:lstStyle>
          <a:p>
            <a:endParaRPr lang="en-US" dirty="0"/>
          </a:p>
        </p:txBody>
      </p:sp>
      <p:sp>
        <p:nvSpPr>
          <p:cNvPr id="5" name="Footer Placeholder 4">
            <a:extLst>
              <a:ext uri="{FF2B5EF4-FFF2-40B4-BE49-F238E27FC236}">
                <a16:creationId xmlns:a16="http://schemas.microsoft.com/office/drawing/2014/main" id="{7CF6F38C-6754-4326-8626-90F10AEDD7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Light" pitchFamily="2" charset="-78"/>
              </a:defRPr>
            </a:lvl1pPr>
          </a:lstStyle>
          <a:p>
            <a:endParaRPr lang="en-US" dirty="0"/>
          </a:p>
        </p:txBody>
      </p:sp>
      <p:sp>
        <p:nvSpPr>
          <p:cNvPr id="6" name="Slide Number Placeholder 5">
            <a:extLst>
              <a:ext uri="{FF2B5EF4-FFF2-40B4-BE49-F238E27FC236}">
                <a16:creationId xmlns:a16="http://schemas.microsoft.com/office/drawing/2014/main" id="{4E2947CD-44F8-4AC2-9878-5454C1D6F4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506334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4" r:id="rId13"/>
    <p:sldLayoutId id="2147483685" r:id="rId14"/>
    <p:sldLayoutId id="2147483686" r:id="rId15"/>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Light" pitchFamily="2" charset="-78"/>
              </a:defRPr>
            </a:lvl1pPr>
          </a:lstStyle>
          <a:p>
            <a:fld id="{7AD86B2E-B702-4422-B277-3A08C7449694}" type="datetimeFigureOut">
              <a:rPr lang="en-US" smtClean="0"/>
              <a:pPr/>
              <a:t>9/18/2026</a:t>
            </a:fld>
            <a:endParaRPr lang="en-US" dirty="0"/>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Light" pitchFamily="2" charset="-78"/>
              </a:defRPr>
            </a:lvl1pPr>
          </a:lstStyle>
          <a:p>
            <a:endParaRPr lang="en-US" dirty="0"/>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405443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Lst>
  <p:txStyles>
    <p:titleStyle>
      <a:lvl1pPr algn="l" defTabSz="914400" rtl="0" eaLnBrk="1" latinLnBrk="0" hangingPunct="1">
        <a:lnSpc>
          <a:spcPct val="90000"/>
        </a:lnSpc>
        <a:spcBef>
          <a:spcPct val="0"/>
        </a:spcBef>
        <a:buNone/>
        <a:defRPr sz="440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f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jfif"/><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6.jfif"/><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jfif"/><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fif"/><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29.png"/><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53.png"/></Relationships>
</file>

<file path=ppt/slides/_rels/slide41.xml.rels><?xml version="1.0" encoding="UTF-8" standalone="yes"?>
<Relationships xmlns="http://schemas.openxmlformats.org/package/2006/relationships"><Relationship Id="rId3" Type="http://schemas.openxmlformats.org/officeDocument/2006/relationships/image" Target="../media/image54.jfif"/><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57.png"/></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3.pn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4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4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5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51.xml.rels><?xml version="1.0" encoding="UTF-8" standalone="yes"?>
<Relationships xmlns="http://schemas.openxmlformats.org/package/2006/relationships"><Relationship Id="rId3" Type="http://schemas.openxmlformats.org/officeDocument/2006/relationships/image" Target="../media/image68.jfif"/><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5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image" Target="../media/image65.png"/></Relationships>
</file>

<file path=ppt/slides/_rels/slide5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5.xml"/><Relationship Id="rId5" Type="http://schemas.openxmlformats.org/officeDocument/2006/relationships/image" Target="../media/image65.png"/><Relationship Id="rId4" Type="http://schemas.openxmlformats.org/officeDocument/2006/relationships/image" Target="../media/image7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7213235" y="4393038"/>
            <a:ext cx="4886463" cy="400110"/>
          </a:xfrm>
          <a:prstGeom prst="rect">
            <a:avLst/>
          </a:prstGeom>
          <a:noFill/>
        </p:spPr>
        <p:txBody>
          <a:bodyPr wrap="square" rtlCol="0">
            <a:spAutoFit/>
          </a:bodyPr>
          <a:lstStyle/>
          <a:p>
            <a:r>
              <a:rPr lang="en-US" sz="2000" b="1" dirty="0">
                <a:solidFill>
                  <a:srgbClr val="2D3956"/>
                </a:solidFill>
                <a:latin typeface="Alexandria Light" pitchFamily="2" charset="-78"/>
                <a:cs typeface="Alexandria Light" pitchFamily="2" charset="-78"/>
              </a:rPr>
              <a:t>Prepared by Dr. Heba Ziad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250129"/>
            <a:ext cx="5641134" cy="1323439"/>
          </a:xfrm>
          <a:prstGeom prst="rect">
            <a:avLst/>
          </a:prstGeom>
          <a:noFill/>
        </p:spPr>
        <p:txBody>
          <a:bodyPr wrap="square" rtlCol="0">
            <a:spAutoFit/>
          </a:bodyPr>
          <a:lstStyle/>
          <a:p>
            <a:pPr algn="ctr"/>
            <a:r>
              <a:rPr lang="en-US" sz="4000" b="1" dirty="0">
                <a:solidFill>
                  <a:srgbClr val="8E5A6D"/>
                </a:solidFill>
                <a:latin typeface="Alexandria Light" pitchFamily="2" charset="-78"/>
                <a:cs typeface="Alexandria Light" pitchFamily="2" charset="-78"/>
              </a:rPr>
              <a:t>DIGITAL MARKETING</a:t>
            </a:r>
          </a:p>
          <a:p>
            <a:pPr algn="ctr"/>
            <a:r>
              <a:rPr lang="en-US" sz="4000" b="1" dirty="0">
                <a:solidFill>
                  <a:srgbClr val="8E5A6D"/>
                </a:solidFill>
                <a:latin typeface="Alexandria Light" pitchFamily="2" charset="-78"/>
                <a:cs typeface="Alexandria Light" pitchFamily="2" charset="-78"/>
              </a:rPr>
              <a:t>APPLICATIONS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Alexandria Light" pitchFamily="2" charset="-78"/>
                <a:cs typeface="Alexandria Light" pitchFamily="2" charset="-78"/>
              </a:rPr>
              <a:t>lecture 1</a:t>
            </a:r>
          </a:p>
        </p:txBody>
      </p:sp>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352200" cy="400110"/>
          </a:xfrm>
          <a:prstGeom prst="rect">
            <a:avLst/>
          </a:prstGeom>
          <a:noFill/>
        </p:spPr>
        <p:txBody>
          <a:bodyPr wrap="none" rtlCol="0">
            <a:spAutoFit/>
          </a:bodyPr>
          <a:lstStyle/>
          <a:p>
            <a:r>
              <a:rPr lang="en-US" sz="2000" dirty="0">
                <a:solidFill>
                  <a:srgbClr val="2D3956"/>
                </a:solidFill>
                <a:latin typeface="Alexandria Light" pitchFamily="2" charset="-78"/>
                <a:cs typeface="Alexandria Light" pitchFamily="2" charset="-78"/>
              </a:rPr>
              <a:t>COURSE CODE - MKT720</a:t>
            </a:r>
          </a:p>
        </p:txBody>
      </p:sp>
      <p:pic>
        <p:nvPicPr>
          <p:cNvPr id="2" name="Picture 1">
            <a:extLst>
              <a:ext uri="{FF2B5EF4-FFF2-40B4-BE49-F238E27FC236}">
                <a16:creationId xmlns:a16="http://schemas.microsoft.com/office/drawing/2014/main" id="{26B29265-AFFC-4764-987E-2A07B7C11670}"/>
              </a:ext>
            </a:extLst>
          </p:cNvPr>
          <p:cNvPicPr>
            <a:picLocks noChangeAspect="1"/>
          </p:cNvPicPr>
          <p:nvPr/>
        </p:nvPicPr>
        <p:blipFill>
          <a:blip r:embed="rId4"/>
          <a:stretch>
            <a:fillRect/>
          </a:stretch>
        </p:blipFill>
        <p:spPr>
          <a:xfrm>
            <a:off x="9937668" y="249832"/>
            <a:ext cx="1932599" cy="865707"/>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p14:dur="0" advTm="3958"/>
    </mc:Choice>
    <mc:Fallback>
      <p:transition advTm="39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9" name="TextBox 8">
            <a:extLst>
              <a:ext uri="{FF2B5EF4-FFF2-40B4-BE49-F238E27FC236}">
                <a16:creationId xmlns:a16="http://schemas.microsoft.com/office/drawing/2014/main" id="{F6EA3958-046D-49E0-AF77-64FEDE589703}"/>
              </a:ext>
            </a:extLst>
          </p:cNvPr>
          <p:cNvSpPr txBox="1"/>
          <p:nvPr/>
        </p:nvSpPr>
        <p:spPr>
          <a:xfrm>
            <a:off x="2591548" y="1407961"/>
            <a:ext cx="6618821" cy="400110"/>
          </a:xfrm>
          <a:prstGeom prst="rect">
            <a:avLst/>
          </a:prstGeom>
          <a:noFill/>
        </p:spPr>
        <p:txBody>
          <a:bodyPr wrap="square" rtlCol="0">
            <a:spAutoFit/>
          </a:bodyPr>
          <a:lstStyle/>
          <a:p>
            <a:r>
              <a:rPr lang="en-US" sz="2000" b="1" dirty="0">
                <a:latin typeface="Alexandria Light" pitchFamily="2" charset="-78"/>
                <a:ea typeface="Calibri" panose="020F0502020204030204" pitchFamily="34" charset="0"/>
                <a:cs typeface="Alexandria Light" pitchFamily="2" charset="-78"/>
              </a:rPr>
              <a:t>How has digital marketing transformed marketing?</a:t>
            </a:r>
            <a:endParaRPr lang="en-US" sz="2000" dirty="0">
              <a:latin typeface="Alexandria Light" pitchFamily="2" charset="-78"/>
              <a:ea typeface="Calibri" panose="020F0502020204030204" pitchFamily="34" charset="0"/>
              <a:cs typeface="Alexandria Light" pitchFamily="2" charset="-78"/>
            </a:endParaRPr>
          </a:p>
        </p:txBody>
      </p:sp>
      <p:sp>
        <p:nvSpPr>
          <p:cNvPr id="10" name="TextBox 9">
            <a:extLst>
              <a:ext uri="{FF2B5EF4-FFF2-40B4-BE49-F238E27FC236}">
                <a16:creationId xmlns:a16="http://schemas.microsoft.com/office/drawing/2014/main" id="{E16E5AE9-11A5-45D7-99E3-0B13F51AB0EA}"/>
              </a:ext>
            </a:extLst>
          </p:cNvPr>
          <p:cNvSpPr txBox="1"/>
          <p:nvPr/>
        </p:nvSpPr>
        <p:spPr>
          <a:xfrm>
            <a:off x="744712" y="2604611"/>
            <a:ext cx="6864686" cy="2741263"/>
          </a:xfrm>
          <a:prstGeom prst="rect">
            <a:avLst/>
          </a:prstGeom>
          <a:noFill/>
        </p:spPr>
        <p:txBody>
          <a:bodyPr wrap="square" rtlCol="0">
            <a:spAutoFit/>
          </a:bodyPr>
          <a:lstStyle/>
          <a:p>
            <a:pPr marL="548640" marR="548640">
              <a:lnSpc>
                <a:spcPct val="107000"/>
              </a:lnSpc>
              <a:spcBef>
                <a:spcPts val="1000"/>
              </a:spcBef>
              <a:spcAft>
                <a:spcPts val="800"/>
              </a:spcAft>
            </a:pPr>
            <a:r>
              <a:rPr lang="en-US" sz="1600" b="1" dirty="0">
                <a:solidFill>
                  <a:schemeClr val="accent1">
                    <a:lumMod val="50000"/>
                  </a:schemeClr>
                </a:solidFill>
                <a:latin typeface="Alexandria Light" pitchFamily="2" charset="-78"/>
                <a:ea typeface="Calibri" panose="020F0502020204030204" pitchFamily="34" charset="0"/>
                <a:cs typeface="Alexandria Light" pitchFamily="2" charset="-78"/>
              </a:rPr>
              <a:t>DIGITAL MARKETING  </a:t>
            </a:r>
            <a:r>
              <a:rPr lang="en-US" sz="1600" dirty="0">
                <a:latin typeface="Alexandria Light" pitchFamily="2" charset="-78"/>
                <a:ea typeface="Calibri" panose="020F0502020204030204" pitchFamily="34" charset="0"/>
                <a:cs typeface="Alexandria Light" pitchFamily="2" charset="-78"/>
              </a:rPr>
              <a:t>can be simply defined as </a:t>
            </a:r>
          </a:p>
          <a:p>
            <a:pPr marL="548640" marR="548640" algn="just">
              <a:lnSpc>
                <a:spcPct val="107000"/>
              </a:lnSpc>
              <a:spcBef>
                <a:spcPts val="1000"/>
              </a:spcBef>
              <a:spcAft>
                <a:spcPts val="800"/>
              </a:spcAft>
            </a:pPr>
            <a:r>
              <a:rPr lang="en-US" sz="1600" b="1" dirty="0">
                <a:solidFill>
                  <a:schemeClr val="accent1">
                    <a:lumMod val="50000"/>
                  </a:schemeClr>
                </a:solidFill>
                <a:latin typeface="Alexandria Light" pitchFamily="2" charset="-78"/>
                <a:ea typeface="Calibri" panose="020F0502020204030204" pitchFamily="34" charset="0"/>
                <a:cs typeface="Alexandria Light" pitchFamily="2" charset="-78"/>
              </a:rPr>
              <a:t>ACHIEVING MARKETING OBJECTIVES THROUGH APPLYING DIGITAL MEDIA,DATA AND TECHNOLOGY.</a:t>
            </a:r>
            <a:r>
              <a:rPr lang="en-US" sz="1600" b="1" dirty="0">
                <a:solidFill>
                  <a:srgbClr val="852F4A"/>
                </a:solidFill>
                <a:latin typeface="Alexandria Light" pitchFamily="2" charset="-78"/>
                <a:ea typeface="Calibri" panose="020F0502020204030204" pitchFamily="34" charset="0"/>
                <a:cs typeface="Alexandria Light" pitchFamily="2" charset="-78"/>
              </a:rPr>
              <a:t> </a:t>
            </a:r>
            <a:r>
              <a:rPr lang="en-US" sz="1600" dirty="0">
                <a:solidFill>
                  <a:srgbClr val="404040"/>
                </a:solidFill>
                <a:latin typeface="Alexandria Light" pitchFamily="2" charset="-78"/>
                <a:ea typeface="Calibri" panose="020F0502020204030204" pitchFamily="34" charset="0"/>
                <a:cs typeface="Alexandria Light" pitchFamily="2" charset="-78"/>
              </a:rPr>
              <a:t>Digital marketing today is about many types of audience interaction than simply websites ,it involves harnessing the following 5Ds of managing digital marketing interaction’s .for which we need to assess consumer adoption and how our business can manage to support marketing goals</a:t>
            </a:r>
            <a:r>
              <a:rPr lang="en-US" sz="2000" dirty="0">
                <a:solidFill>
                  <a:srgbClr val="404040"/>
                </a:solidFill>
                <a:latin typeface="Alexandria Light" pitchFamily="2" charset="-78"/>
                <a:ea typeface="Calibri" panose="020F0502020204030204" pitchFamily="34" charset="0"/>
                <a:cs typeface="Alexandria Light" pitchFamily="2" charset="-78"/>
              </a:rPr>
              <a:t>.</a:t>
            </a:r>
          </a:p>
        </p:txBody>
      </p:sp>
      <p:pic>
        <p:nvPicPr>
          <p:cNvPr id="2" name="Picture 1">
            <a:extLst>
              <a:ext uri="{FF2B5EF4-FFF2-40B4-BE49-F238E27FC236}">
                <a16:creationId xmlns:a16="http://schemas.microsoft.com/office/drawing/2014/main" id="{B7F0476D-9365-45E1-8B18-6BF507804282}"/>
              </a:ext>
            </a:extLst>
          </p:cNvPr>
          <p:cNvPicPr>
            <a:picLocks noChangeAspect="1"/>
          </p:cNvPicPr>
          <p:nvPr/>
        </p:nvPicPr>
        <p:blipFill>
          <a:blip r:embed="rId3"/>
          <a:stretch>
            <a:fillRect/>
          </a:stretch>
        </p:blipFill>
        <p:spPr>
          <a:xfrm>
            <a:off x="6799465" y="2559811"/>
            <a:ext cx="4022260" cy="2914141"/>
          </a:xfrm>
          <a:prstGeom prst="rect">
            <a:avLst/>
          </a:prstGeom>
        </p:spPr>
      </p:pic>
    </p:spTree>
    <p:extLst>
      <p:ext uri="{BB962C8B-B14F-4D97-AF65-F5344CB8AC3E}">
        <p14:creationId xmlns:p14="http://schemas.microsoft.com/office/powerpoint/2010/main" val="3409298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7262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pic>
        <p:nvPicPr>
          <p:cNvPr id="2" name="Picture 1">
            <a:extLst>
              <a:ext uri="{FF2B5EF4-FFF2-40B4-BE49-F238E27FC236}">
                <a16:creationId xmlns:a16="http://schemas.microsoft.com/office/drawing/2014/main" id="{94F696C4-3FB2-4591-BD94-086F0F85C453}"/>
              </a:ext>
            </a:extLst>
          </p:cNvPr>
          <p:cNvPicPr>
            <a:picLocks noChangeAspect="1"/>
          </p:cNvPicPr>
          <p:nvPr/>
        </p:nvPicPr>
        <p:blipFill>
          <a:blip r:embed="rId3"/>
          <a:stretch>
            <a:fillRect/>
          </a:stretch>
        </p:blipFill>
        <p:spPr>
          <a:xfrm>
            <a:off x="5291166" y="2353209"/>
            <a:ext cx="2377646" cy="3470203"/>
          </a:xfrm>
          <a:prstGeom prst="rect">
            <a:avLst/>
          </a:prstGeom>
        </p:spPr>
      </p:pic>
      <p:sp>
        <p:nvSpPr>
          <p:cNvPr id="9" name="TextBox 8">
            <a:extLst>
              <a:ext uri="{FF2B5EF4-FFF2-40B4-BE49-F238E27FC236}">
                <a16:creationId xmlns:a16="http://schemas.microsoft.com/office/drawing/2014/main" id="{71B5E62D-182B-4667-B4DC-DC2EE7F83959}"/>
              </a:ext>
            </a:extLst>
          </p:cNvPr>
          <p:cNvSpPr txBox="1"/>
          <p:nvPr/>
        </p:nvSpPr>
        <p:spPr>
          <a:xfrm>
            <a:off x="874567" y="2699920"/>
            <a:ext cx="4416599" cy="3293209"/>
          </a:xfrm>
          <a:prstGeom prst="rect">
            <a:avLst/>
          </a:prstGeom>
          <a:noFill/>
        </p:spPr>
        <p:txBody>
          <a:bodyPr wrap="square" rtlCol="0">
            <a:spAutoFit/>
          </a:bodyPr>
          <a:lstStyle/>
          <a:p>
            <a:pPr algn="ctr"/>
            <a:r>
              <a:rPr lang="en-US" sz="1400" b="1" dirty="0">
                <a:solidFill>
                  <a:schemeClr val="accent1">
                    <a:lumMod val="50000"/>
                  </a:schemeClr>
                </a:solidFill>
                <a:latin typeface="Alexandria Light" pitchFamily="2" charset="-78"/>
                <a:cs typeface="Alexandria Light" pitchFamily="2" charset="-78"/>
              </a:rPr>
              <a:t>Digital marketing </a:t>
            </a:r>
            <a:r>
              <a:rPr lang="en-US" sz="1400" dirty="0">
                <a:solidFill>
                  <a:schemeClr val="accent1">
                    <a:lumMod val="50000"/>
                  </a:schemeClr>
                </a:solidFill>
                <a:latin typeface="Alexandria Light" pitchFamily="2" charset="-78"/>
                <a:cs typeface="Alexandria Light" pitchFamily="2" charset="-78"/>
              </a:rPr>
              <a:t>focuses on managing different forms of </a:t>
            </a:r>
            <a:r>
              <a:rPr lang="en-US" sz="1400" b="1" dirty="0">
                <a:solidFill>
                  <a:schemeClr val="accent1">
                    <a:lumMod val="50000"/>
                  </a:schemeClr>
                </a:solidFill>
                <a:latin typeface="Alexandria Light" pitchFamily="2" charset="-78"/>
                <a:cs typeface="Alexandria Light" pitchFamily="2" charset="-78"/>
              </a:rPr>
              <a:t>online company presence  </a:t>
            </a:r>
            <a:r>
              <a:rPr lang="en-US" sz="1400" dirty="0">
                <a:solidFill>
                  <a:schemeClr val="accent1">
                    <a:lumMod val="50000"/>
                  </a:schemeClr>
                </a:solidFill>
                <a:latin typeface="Alexandria Light" pitchFamily="2" charset="-78"/>
                <a:cs typeface="Alexandria Light" pitchFamily="2" charset="-78"/>
              </a:rPr>
              <a:t>such as company website ,mobile</a:t>
            </a:r>
            <a:r>
              <a:rPr lang="ar-JO" sz="1400" dirty="0">
                <a:solidFill>
                  <a:schemeClr val="accent1">
                    <a:lumMod val="50000"/>
                  </a:schemeClr>
                </a:solidFill>
                <a:latin typeface="Alexandria Light" pitchFamily="2" charset="-78"/>
                <a:cs typeface="Alexandria Light" pitchFamily="2" charset="-78"/>
              </a:rPr>
              <a:t> </a:t>
            </a:r>
            <a:r>
              <a:rPr lang="en-US" sz="1400" dirty="0">
                <a:solidFill>
                  <a:schemeClr val="accent1">
                    <a:lumMod val="50000"/>
                  </a:schemeClr>
                </a:solidFill>
                <a:latin typeface="Alexandria Light" pitchFamily="2" charset="-78"/>
                <a:cs typeface="Alexandria Light" pitchFamily="2" charset="-78"/>
              </a:rPr>
              <a:t>,app</a:t>
            </a:r>
            <a:r>
              <a:rPr lang="ar-JO" sz="1400" dirty="0">
                <a:solidFill>
                  <a:schemeClr val="accent1">
                    <a:lumMod val="50000"/>
                  </a:schemeClr>
                </a:solidFill>
                <a:latin typeface="Alexandria Light" pitchFamily="2" charset="-78"/>
                <a:cs typeface="Alexandria Light" pitchFamily="2" charset="-78"/>
              </a:rPr>
              <a:t> </a:t>
            </a:r>
            <a:r>
              <a:rPr lang="en-US" sz="1400" dirty="0">
                <a:solidFill>
                  <a:schemeClr val="accent1">
                    <a:lumMod val="50000"/>
                  </a:schemeClr>
                </a:solidFill>
                <a:latin typeface="Alexandria Light" pitchFamily="2" charset="-78"/>
                <a:cs typeface="Alexandria Light" pitchFamily="2" charset="-78"/>
              </a:rPr>
              <a:t>s and social media company pages </a:t>
            </a:r>
          </a:p>
          <a:p>
            <a:pPr algn="ctr"/>
            <a:r>
              <a:rPr lang="en-US" sz="1400" dirty="0">
                <a:solidFill>
                  <a:schemeClr val="accent1">
                    <a:lumMod val="50000"/>
                  </a:schemeClr>
                </a:solidFill>
                <a:latin typeface="Alexandria Light" pitchFamily="2" charset="-78"/>
                <a:cs typeface="Alexandria Light" pitchFamily="2" charset="-78"/>
              </a:rPr>
              <a:t>Integrated with online communications technique including search engine marketing ,social media marketing etc.. These techniques are used to support the objectives of acquiring new customers and providing services to existing customers that help to develop the </a:t>
            </a:r>
            <a:r>
              <a:rPr lang="en-US" sz="1400" b="1" dirty="0">
                <a:solidFill>
                  <a:schemeClr val="accent1">
                    <a:lumMod val="50000"/>
                  </a:schemeClr>
                </a:solidFill>
                <a:latin typeface="Alexandria Light" pitchFamily="2" charset="-78"/>
                <a:cs typeface="Alexandria Light" pitchFamily="2" charset="-78"/>
              </a:rPr>
              <a:t>customer relationship through (</a:t>
            </a:r>
            <a:r>
              <a:rPr lang="en-US" sz="1400" b="1" dirty="0" err="1">
                <a:solidFill>
                  <a:schemeClr val="accent1">
                    <a:lumMod val="50000"/>
                  </a:schemeClr>
                </a:solidFill>
                <a:latin typeface="Alexandria Light" pitchFamily="2" charset="-78"/>
                <a:cs typeface="Alexandria Light" pitchFamily="2" charset="-78"/>
              </a:rPr>
              <a:t>crm</a:t>
            </a:r>
            <a:r>
              <a:rPr lang="en-US" sz="1400" b="1" dirty="0">
                <a:solidFill>
                  <a:schemeClr val="accent1">
                    <a:lumMod val="50000"/>
                  </a:schemeClr>
                </a:solidFill>
                <a:latin typeface="Alexandria Light" pitchFamily="2" charset="-78"/>
                <a:cs typeface="Alexandria Light" pitchFamily="2" charset="-78"/>
              </a:rPr>
              <a:t>)</a:t>
            </a:r>
          </a:p>
          <a:p>
            <a:pPr algn="ctr"/>
            <a:endParaRPr lang="en-US" b="1" dirty="0">
              <a:solidFill>
                <a:srgbClr val="852F4A"/>
              </a:solidFill>
              <a:latin typeface="Alexandria Light" pitchFamily="2" charset="-78"/>
              <a:cs typeface="Alexandria Light" pitchFamily="2" charset="-78"/>
            </a:endParaRPr>
          </a:p>
          <a:p>
            <a:endParaRPr lang="en-US" b="1" dirty="0">
              <a:solidFill>
                <a:srgbClr val="852F4A"/>
              </a:solidFill>
              <a:latin typeface="Alexandria Light" pitchFamily="2" charset="-78"/>
              <a:cs typeface="Alexandria Light"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0" name="Rectangle 9">
            <a:extLst>
              <a:ext uri="{FF2B5EF4-FFF2-40B4-BE49-F238E27FC236}">
                <a16:creationId xmlns:a16="http://schemas.microsoft.com/office/drawing/2014/main" id="{54D37DC5-563D-47A0-AAB4-8B9F9DA7A8F0}"/>
              </a:ext>
            </a:extLst>
          </p:cNvPr>
          <p:cNvSpPr/>
          <p:nvPr/>
        </p:nvSpPr>
        <p:spPr>
          <a:xfrm>
            <a:off x="7592846" y="2353209"/>
            <a:ext cx="3984253" cy="1384995"/>
          </a:xfrm>
          <a:prstGeom prst="rect">
            <a:avLst/>
          </a:prstGeom>
        </p:spPr>
        <p:txBody>
          <a:bodyPr wrap="square">
            <a:spAutoFit/>
          </a:bodyPr>
          <a:lstStyle/>
          <a:p>
            <a:r>
              <a:rPr lang="en-US" sz="1400" b="1" dirty="0">
                <a:solidFill>
                  <a:srgbClr val="852F4A"/>
                </a:solidFill>
                <a:latin typeface="Alexandria Light" pitchFamily="2" charset="-78"/>
                <a:cs typeface="Alexandria Light" pitchFamily="2" charset="-78"/>
              </a:rPr>
              <a:t>Online company presence</a:t>
            </a:r>
            <a:r>
              <a:rPr lang="en-US" sz="1400" b="1" dirty="0">
                <a:solidFill>
                  <a:srgbClr val="2D3956"/>
                </a:solidFill>
                <a:latin typeface="Alexandria Light" pitchFamily="2" charset="-78"/>
                <a:cs typeface="Alexandria Light" pitchFamily="2" charset="-78"/>
              </a:rPr>
              <a:t>: </a:t>
            </a:r>
            <a:r>
              <a:rPr lang="en-US" sz="1400" dirty="0">
                <a:solidFill>
                  <a:srgbClr val="2D3956"/>
                </a:solidFill>
                <a:latin typeface="Alexandria Light" pitchFamily="2" charset="-78"/>
                <a:cs typeface="Alexandria Light" pitchFamily="2" charset="-78"/>
              </a:rPr>
              <a:t>Different forms of online media controlled by a company including their website ,blogs , email list, and social media presence, Today commonly known as owned media.</a:t>
            </a:r>
          </a:p>
          <a:p>
            <a:endParaRPr lang="en-US" sz="1400" dirty="0">
              <a:solidFill>
                <a:srgbClr val="2D3956"/>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E23DAA94-4960-4FF4-9FE5-F6A41E2A8919}"/>
              </a:ext>
            </a:extLst>
          </p:cNvPr>
          <p:cNvSpPr txBox="1"/>
          <p:nvPr/>
        </p:nvSpPr>
        <p:spPr>
          <a:xfrm>
            <a:off x="7592846" y="3598129"/>
            <a:ext cx="3984252" cy="2739211"/>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bodyPr>
          <a:lstStyle/>
          <a:p>
            <a:r>
              <a:rPr lang="en-US" sz="1400" b="1" dirty="0">
                <a:solidFill>
                  <a:srgbClr val="852F4A"/>
                </a:solidFill>
                <a:latin typeface="Alexandria Light" pitchFamily="2" charset="-78"/>
                <a:cs typeface="Alexandria Light" pitchFamily="2" charset="-78"/>
              </a:rPr>
              <a:t>Digital media</a:t>
            </a:r>
            <a:r>
              <a:rPr lang="en-US" sz="1400" b="1" dirty="0">
                <a:solidFill>
                  <a:srgbClr val="2D3956"/>
                </a:solidFill>
                <a:latin typeface="Alexandria Light" pitchFamily="2" charset="-78"/>
                <a:cs typeface="Alexandria Light" pitchFamily="2" charset="-78"/>
              </a:rPr>
              <a:t>: </a:t>
            </a:r>
            <a:r>
              <a:rPr lang="en-US" sz="1400" dirty="0">
                <a:solidFill>
                  <a:srgbClr val="2D3956"/>
                </a:solidFill>
                <a:latin typeface="Alexandria Light" pitchFamily="2" charset="-78"/>
                <a:cs typeface="Alexandria Light" pitchFamily="2" charset="-78"/>
              </a:rPr>
              <a:t>communications are facilitated through content and interactive services delivered by different digital technology platforms including the internet , web , mobile , phone , TV and digital signage.</a:t>
            </a:r>
          </a:p>
          <a:p>
            <a:endParaRPr lang="en-US" sz="1400" dirty="0">
              <a:solidFill>
                <a:srgbClr val="2D3956"/>
              </a:solidFill>
              <a:latin typeface="Alexandria Light" pitchFamily="2" charset="-78"/>
              <a:cs typeface="Alexandria Light" pitchFamily="2" charset="-78"/>
            </a:endParaRPr>
          </a:p>
          <a:p>
            <a:r>
              <a:rPr lang="en-US" sz="1400" b="1" dirty="0">
                <a:solidFill>
                  <a:srgbClr val="852F4A"/>
                </a:solidFill>
                <a:latin typeface="Alexandria Light" pitchFamily="2" charset="-78"/>
                <a:cs typeface="Alexandria Light" pitchFamily="2" charset="-78"/>
              </a:rPr>
              <a:t>Digital marketing</a:t>
            </a:r>
            <a:r>
              <a:rPr lang="en-US" sz="1400" b="1" dirty="0">
                <a:solidFill>
                  <a:srgbClr val="2D3956"/>
                </a:solidFill>
                <a:latin typeface="Alexandria Light" pitchFamily="2" charset="-78"/>
                <a:cs typeface="Alexandria Light" pitchFamily="2" charset="-78"/>
              </a:rPr>
              <a:t>: </a:t>
            </a:r>
            <a:r>
              <a:rPr lang="en-US" sz="1400" dirty="0">
                <a:solidFill>
                  <a:srgbClr val="2D3956"/>
                </a:solidFill>
                <a:latin typeface="Alexandria Light" pitchFamily="2" charset="-78"/>
                <a:cs typeface="Alexandria Light" pitchFamily="2" charset="-78"/>
              </a:rPr>
              <a:t>the application of digital media ,data, and technology integrated with traditional communications to achieve marketing objectives.</a:t>
            </a:r>
          </a:p>
          <a:p>
            <a:endParaRPr lang="en-US" dirty="0">
              <a:latin typeface="Alexandria Light" pitchFamily="2" charset="-78"/>
            </a:endParaRPr>
          </a:p>
        </p:txBody>
      </p:sp>
    </p:spTree>
    <p:extLst>
      <p:ext uri="{BB962C8B-B14F-4D97-AF65-F5344CB8AC3E}">
        <p14:creationId xmlns:p14="http://schemas.microsoft.com/office/powerpoint/2010/main" val="2840813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2889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852F4A"/>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Rounded Corners 24">
            <a:extLst>
              <a:ext uri="{FF2B5EF4-FFF2-40B4-BE49-F238E27FC236}">
                <a16:creationId xmlns:a16="http://schemas.microsoft.com/office/drawing/2014/main" id="{8FDA3236-D7BC-4B30-9D37-1AD27DBCD2A3}"/>
              </a:ext>
            </a:extLst>
          </p:cNvPr>
          <p:cNvSpPr/>
          <p:nvPr/>
        </p:nvSpPr>
        <p:spPr>
          <a:xfrm>
            <a:off x="1036046" y="2376925"/>
            <a:ext cx="3361026" cy="3279913"/>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dirty="0">
                <a:solidFill>
                  <a:schemeClr val="accent1">
                    <a:lumMod val="50000"/>
                  </a:schemeClr>
                </a:solidFill>
                <a:latin typeface="Alexandria Light" pitchFamily="2" charset="-78"/>
                <a:cs typeface="Alexandria Light" pitchFamily="2" charset="-78"/>
              </a:rPr>
              <a:t>For digital marketing to be successful there is still a need for </a:t>
            </a:r>
            <a:r>
              <a:rPr lang="en-US" sz="1400" b="1" dirty="0">
                <a:solidFill>
                  <a:schemeClr val="accent1">
                    <a:lumMod val="50000"/>
                  </a:schemeClr>
                </a:solidFill>
                <a:latin typeface="Alexandria Light" pitchFamily="2" charset="-78"/>
                <a:cs typeface="Alexandria Light" pitchFamily="2" charset="-78"/>
              </a:rPr>
              <a:t>integration</a:t>
            </a:r>
            <a:r>
              <a:rPr lang="en-US" sz="1400" dirty="0">
                <a:solidFill>
                  <a:schemeClr val="accent1">
                    <a:lumMod val="50000"/>
                  </a:schemeClr>
                </a:solidFill>
                <a:latin typeface="Alexandria Light" pitchFamily="2" charset="-78"/>
                <a:cs typeface="Alexandria Light" pitchFamily="2" charset="-78"/>
              </a:rPr>
              <a:t> of these techniques with traditional media such as print ,TV, human sales and support as a multichannel marketing communications </a:t>
            </a:r>
          </a:p>
          <a:p>
            <a:pPr algn="just"/>
            <a:r>
              <a:rPr lang="en-US" sz="1400" dirty="0">
                <a:solidFill>
                  <a:schemeClr val="accent1">
                    <a:lumMod val="50000"/>
                  </a:schemeClr>
                </a:solidFill>
                <a:latin typeface="Alexandria Light" pitchFamily="2" charset="-78"/>
                <a:cs typeface="Alexandria Light" pitchFamily="2" charset="-78"/>
              </a:rPr>
              <a:t>The role of </a:t>
            </a:r>
            <a:r>
              <a:rPr lang="en-US" sz="1400" b="1" dirty="0">
                <a:solidFill>
                  <a:schemeClr val="accent1">
                    <a:lumMod val="50000"/>
                  </a:schemeClr>
                </a:solidFill>
                <a:latin typeface="Alexandria Light" pitchFamily="2" charset="-78"/>
                <a:cs typeface="Alexandria Light" pitchFamily="2" charset="-78"/>
              </a:rPr>
              <a:t>digital platforms </a:t>
            </a:r>
            <a:r>
              <a:rPr lang="en-US" sz="1400" dirty="0">
                <a:solidFill>
                  <a:schemeClr val="accent1">
                    <a:lumMod val="50000"/>
                  </a:schemeClr>
                </a:solidFill>
                <a:latin typeface="Alexandria Light" pitchFamily="2" charset="-78"/>
                <a:cs typeface="Alexandria Light" pitchFamily="2" charset="-78"/>
              </a:rPr>
              <a:t>in supporting integrated multichannel</a:t>
            </a:r>
            <a:r>
              <a:rPr lang="ar-JO" sz="1400" dirty="0">
                <a:solidFill>
                  <a:schemeClr val="accent1">
                    <a:lumMod val="50000"/>
                  </a:schemeClr>
                </a:solidFill>
                <a:latin typeface="Alexandria Light" pitchFamily="2" charset="-78"/>
                <a:cs typeface="Alexandria Light" pitchFamily="2" charset="-78"/>
              </a:rPr>
              <a:t>’</a:t>
            </a:r>
            <a:r>
              <a:rPr lang="en-US" sz="1400" dirty="0">
                <a:solidFill>
                  <a:schemeClr val="accent1">
                    <a:lumMod val="50000"/>
                  </a:schemeClr>
                </a:solidFill>
                <a:latin typeface="Alexandria Light" pitchFamily="2" charset="-78"/>
                <a:cs typeface="Alexandria Light" pitchFamily="2" charset="-78"/>
              </a:rPr>
              <a:t>s marketing is recurring theme role in supporting different </a:t>
            </a:r>
            <a:r>
              <a:rPr lang="en-US" sz="1400" b="1" dirty="0">
                <a:solidFill>
                  <a:schemeClr val="accent1">
                    <a:lumMod val="50000"/>
                  </a:schemeClr>
                </a:solidFill>
                <a:latin typeface="Alexandria Light" pitchFamily="2" charset="-78"/>
                <a:cs typeface="Alexandria Light" pitchFamily="2" charset="-78"/>
              </a:rPr>
              <a:t>customer journeys and customer lifecycle</a:t>
            </a:r>
          </a:p>
        </p:txBody>
      </p:sp>
      <p:sp>
        <p:nvSpPr>
          <p:cNvPr id="9" name="TextBox 8">
            <a:extLst>
              <a:ext uri="{FF2B5EF4-FFF2-40B4-BE49-F238E27FC236}">
                <a16:creationId xmlns:a16="http://schemas.microsoft.com/office/drawing/2014/main" id="{A602EB66-A5F4-48CF-94B9-D23E1FB3C246}"/>
              </a:ext>
            </a:extLst>
          </p:cNvPr>
          <p:cNvSpPr txBox="1"/>
          <p:nvPr/>
        </p:nvSpPr>
        <p:spPr>
          <a:xfrm>
            <a:off x="6663193" y="1939390"/>
            <a:ext cx="4287900" cy="4154984"/>
          </a:xfrm>
          <a:prstGeom prst="rect">
            <a:avLst/>
          </a:prstGeom>
          <a:noFill/>
          <a:ln w="12700">
            <a:noFill/>
          </a:ln>
        </p:spPr>
        <p:txBody>
          <a:bodyPr wrap="square" rtlCol="0">
            <a:spAutoFit/>
          </a:bodyPr>
          <a:lstStyle/>
          <a:p>
            <a:pPr algn="just"/>
            <a:r>
              <a:rPr lang="en-US" sz="1400" b="1" dirty="0">
                <a:solidFill>
                  <a:srgbClr val="2D3956"/>
                </a:solidFill>
                <a:latin typeface="Alexandria Light" pitchFamily="2" charset="-78"/>
                <a:cs typeface="Alexandria Light" pitchFamily="2" charset="-78"/>
              </a:rPr>
              <a:t>Customer relationship management (CRM): </a:t>
            </a:r>
            <a:r>
              <a:rPr lang="en-US" sz="1400" dirty="0">
                <a:solidFill>
                  <a:srgbClr val="2D3956"/>
                </a:solidFill>
                <a:latin typeface="Alexandria Light" pitchFamily="2" charset="-78"/>
                <a:cs typeface="Alexandria Light" pitchFamily="2" charset="-78"/>
              </a:rPr>
              <a:t>using digital communications technologies to maximize sales to existing customers and encourage continued usage of online services through techniques including a database, personalized web messaging customer services, Chabot's, email and social media marketing.</a:t>
            </a:r>
          </a:p>
          <a:p>
            <a:pPr algn="just"/>
            <a:endParaRPr lang="en-US" sz="1400" dirty="0">
              <a:solidFill>
                <a:srgbClr val="2D3956"/>
              </a:solidFill>
              <a:latin typeface="Alexandria Light" pitchFamily="2" charset="-78"/>
              <a:cs typeface="Alexandria Light" pitchFamily="2" charset="-78"/>
            </a:endParaRPr>
          </a:p>
          <a:p>
            <a:pPr algn="just"/>
            <a:endParaRPr lang="en-US" sz="1400" dirty="0">
              <a:solidFill>
                <a:srgbClr val="2D3956"/>
              </a:solidFill>
              <a:latin typeface="Alexandria Light" pitchFamily="2" charset="-78"/>
              <a:cs typeface="Alexandria Light" pitchFamily="2" charset="-78"/>
            </a:endParaRPr>
          </a:p>
          <a:p>
            <a:pPr algn="just"/>
            <a:r>
              <a:rPr lang="en-US" sz="1200" b="1" dirty="0">
                <a:solidFill>
                  <a:srgbClr val="2D3956"/>
                </a:solidFill>
                <a:latin typeface="Alexandria Light" pitchFamily="2" charset="-78"/>
                <a:cs typeface="Alexandria Light" pitchFamily="2" charset="-78"/>
              </a:rPr>
              <a:t>MULTICHANNEL(OMNICHANNEL)MARKETING: </a:t>
            </a:r>
            <a:r>
              <a:rPr lang="en-US" sz="1400" dirty="0">
                <a:solidFill>
                  <a:srgbClr val="2D3956"/>
                </a:solidFill>
                <a:latin typeface="Alexandria Light" pitchFamily="2" charset="-78"/>
                <a:cs typeface="Alexandria Light" pitchFamily="2" charset="-78"/>
              </a:rPr>
              <a:t>Multichannel (Omnichannel) marketing Customer communications and are product distribution are supported by a combination of digital and traditional channels at different points in the buying cycle or 'path to purchase'. With the range of mobile and </a:t>
            </a:r>
            <a:r>
              <a:rPr lang="en-US" sz="1400" dirty="0" err="1">
                <a:solidFill>
                  <a:srgbClr val="2D3956"/>
                </a:solidFill>
                <a:latin typeface="Alexandria Light" pitchFamily="2" charset="-78"/>
                <a:cs typeface="Alexandria Light" pitchFamily="2" charset="-78"/>
              </a:rPr>
              <a:t>loT</a:t>
            </a:r>
            <a:r>
              <a:rPr lang="en-US" sz="1400" dirty="0">
                <a:solidFill>
                  <a:srgbClr val="2D3956"/>
                </a:solidFill>
                <a:latin typeface="Alexandria Light" pitchFamily="2" charset="-78"/>
                <a:cs typeface="Alexandria Light" pitchFamily="2" charset="-78"/>
              </a:rPr>
              <a:t> touchpoints, some have expanded the term to Omnichannel marketing .</a:t>
            </a:r>
          </a:p>
        </p:txBody>
      </p:sp>
      <p:pic>
        <p:nvPicPr>
          <p:cNvPr id="2" name="Picture 1">
            <a:extLst>
              <a:ext uri="{FF2B5EF4-FFF2-40B4-BE49-F238E27FC236}">
                <a16:creationId xmlns:a16="http://schemas.microsoft.com/office/drawing/2014/main" id="{C596258C-0C55-46CD-B678-F8B42046F4B1}"/>
              </a:ext>
            </a:extLst>
          </p:cNvPr>
          <p:cNvPicPr>
            <a:picLocks noChangeAspect="1"/>
          </p:cNvPicPr>
          <p:nvPr/>
        </p:nvPicPr>
        <p:blipFill>
          <a:blip r:embed="rId3"/>
          <a:stretch>
            <a:fillRect/>
          </a:stretch>
        </p:blipFill>
        <p:spPr>
          <a:xfrm>
            <a:off x="4993143" y="3026540"/>
            <a:ext cx="1526926" cy="1980682"/>
          </a:xfrm>
          <a:prstGeom prst="rect">
            <a:avLst/>
          </a:prstGeom>
        </p:spPr>
      </p:pic>
      <p:sp>
        <p:nvSpPr>
          <p:cNvPr id="10" name="TextBox 9">
            <a:extLst>
              <a:ext uri="{FF2B5EF4-FFF2-40B4-BE49-F238E27FC236}">
                <a16:creationId xmlns:a16="http://schemas.microsoft.com/office/drawing/2014/main" id="{7C8DB653-4D03-45E5-9798-3247DC94E607}"/>
              </a:ext>
            </a:extLst>
          </p:cNvPr>
          <p:cNvSpPr txBox="1"/>
          <p:nvPr/>
        </p:nvSpPr>
        <p:spPr>
          <a:xfrm>
            <a:off x="2679590" y="1468204"/>
            <a:ext cx="6233822"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What are digital marketing and multichannel marketing</a:t>
            </a:r>
          </a:p>
        </p:txBody>
      </p:sp>
    </p:spTree>
    <p:extLst>
      <p:ext uri="{BB962C8B-B14F-4D97-AF65-F5344CB8AC3E}">
        <p14:creationId xmlns:p14="http://schemas.microsoft.com/office/powerpoint/2010/main" val="1638386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TextBox 6">
            <a:extLst>
              <a:ext uri="{FF2B5EF4-FFF2-40B4-BE49-F238E27FC236}">
                <a16:creationId xmlns:a16="http://schemas.microsoft.com/office/drawing/2014/main" id="{094D1064-EBD2-4A8F-8117-1B76D00B4CDE}"/>
              </a:ext>
            </a:extLst>
          </p:cNvPr>
          <p:cNvSpPr txBox="1"/>
          <p:nvPr/>
        </p:nvSpPr>
        <p:spPr>
          <a:xfrm>
            <a:off x="1001951" y="2399473"/>
            <a:ext cx="8380588" cy="2369880"/>
          </a:xfrm>
          <a:prstGeom prst="rect">
            <a:avLst/>
          </a:prstGeom>
          <a:noFill/>
        </p:spPr>
        <p:txBody>
          <a:bodyPr wrap="square" rtlCol="0">
            <a:spAutoFit/>
          </a:bodyPr>
          <a:lstStyle/>
          <a:p>
            <a:pPr marL="285750" indent="-285750" algn="just">
              <a:buFont typeface="Wingdings" panose="05000000000000000000" pitchFamily="2" charset="2"/>
              <a:buChar char="Ø"/>
            </a:pPr>
            <a:r>
              <a:rPr lang="en-US" sz="1400" b="1" dirty="0">
                <a:solidFill>
                  <a:schemeClr val="bg2">
                    <a:lumMod val="10000"/>
                  </a:schemeClr>
                </a:solidFill>
                <a:latin typeface="Alexandria Light" pitchFamily="2" charset="-78"/>
                <a:cs typeface="Alexandria Light" pitchFamily="2" charset="-78"/>
              </a:rPr>
              <a:t>CUSTOMER JOURNEY AND THE CUSTOMER LIFECYCLE :- </a:t>
            </a:r>
            <a:r>
              <a:rPr lang="en-US" sz="1400" dirty="0">
                <a:solidFill>
                  <a:schemeClr val="bg2">
                    <a:lumMod val="10000"/>
                  </a:schemeClr>
                </a:solidFill>
                <a:latin typeface="Alexandria Light" pitchFamily="2" charset="-78"/>
                <a:cs typeface="Alexandria Light" pitchFamily="2" charset="-78"/>
              </a:rPr>
              <a:t>The sequence of online and offline touchpoint a customer or buyer persona takes during a buying process or broader customer experience . online this may include a range of digital platforms ,communication media websites and pages.</a:t>
            </a:r>
          </a:p>
          <a:p>
            <a:pPr marL="285750" indent="-285750" algn="just">
              <a:buFont typeface="Wingdings" panose="05000000000000000000" pitchFamily="2" charset="2"/>
              <a:buChar char="Ø"/>
            </a:pPr>
            <a:r>
              <a:rPr lang="en-US" sz="1400" b="1" dirty="0">
                <a:solidFill>
                  <a:schemeClr val="bg2">
                    <a:lumMod val="10000"/>
                  </a:schemeClr>
                </a:solidFill>
                <a:latin typeface="Alexandria Light" pitchFamily="2" charset="-78"/>
                <a:cs typeface="Alexandria Light" pitchFamily="2" charset="-78"/>
              </a:rPr>
              <a:t>A customer journey map </a:t>
            </a:r>
            <a:r>
              <a:rPr lang="en-US" sz="1400" dirty="0">
                <a:solidFill>
                  <a:schemeClr val="bg2">
                    <a:lumMod val="10000"/>
                  </a:schemeClr>
                </a:solidFill>
                <a:latin typeface="Alexandria Light" pitchFamily="2" charset="-78"/>
                <a:cs typeface="Alexandria Light" pitchFamily="2" charset="-78"/>
              </a:rPr>
              <a:t>is a detailed outline of possible experiences that customers might have with your brand over the course of their lifetime. Because there can be significant variation between different customer experiences, customer journey maps include numerous touchpoints and work at both a general and specific level.</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A22B1AA6-067E-4B31-907B-6F460390D35B}"/>
              </a:ext>
            </a:extLst>
          </p:cNvPr>
          <p:cNvPicPr>
            <a:picLocks noChangeAspect="1"/>
          </p:cNvPicPr>
          <p:nvPr/>
        </p:nvPicPr>
        <p:blipFill>
          <a:blip r:embed="rId3"/>
          <a:stretch>
            <a:fillRect/>
          </a:stretch>
        </p:blipFill>
        <p:spPr>
          <a:xfrm>
            <a:off x="1001951" y="4293703"/>
            <a:ext cx="9787969" cy="1741337"/>
          </a:xfrm>
          <a:prstGeom prst="rect">
            <a:avLst/>
          </a:prstGeom>
        </p:spPr>
      </p:pic>
    </p:spTree>
    <p:extLst>
      <p:ext uri="{BB962C8B-B14F-4D97-AF65-F5344CB8AC3E}">
        <p14:creationId xmlns:p14="http://schemas.microsoft.com/office/powerpoint/2010/main" val="3122971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pic>
        <p:nvPicPr>
          <p:cNvPr id="7" name="Picture 6">
            <a:extLst>
              <a:ext uri="{FF2B5EF4-FFF2-40B4-BE49-F238E27FC236}">
                <a16:creationId xmlns:a16="http://schemas.microsoft.com/office/drawing/2014/main" id="{E11AD5D4-D369-4268-98F0-4B1834B55F58}"/>
              </a:ext>
            </a:extLst>
          </p:cNvPr>
          <p:cNvPicPr>
            <a:picLocks noChangeAspect="1"/>
          </p:cNvPicPr>
          <p:nvPr/>
        </p:nvPicPr>
        <p:blipFill>
          <a:blip r:embed="rId3"/>
          <a:stretch>
            <a:fillRect/>
          </a:stretch>
        </p:blipFill>
        <p:spPr>
          <a:xfrm>
            <a:off x="1097279" y="2103120"/>
            <a:ext cx="9613127" cy="3947293"/>
          </a:xfrm>
          <a:prstGeom prst="rect">
            <a:avLst/>
          </a:prstGeom>
        </p:spPr>
      </p:pic>
    </p:spTree>
    <p:extLst>
      <p:ext uri="{BB962C8B-B14F-4D97-AF65-F5344CB8AC3E}">
        <p14:creationId xmlns:p14="http://schemas.microsoft.com/office/powerpoint/2010/main" val="1685138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Rounded Corners 6">
            <a:extLst>
              <a:ext uri="{FF2B5EF4-FFF2-40B4-BE49-F238E27FC236}">
                <a16:creationId xmlns:a16="http://schemas.microsoft.com/office/drawing/2014/main" id="{4DE932C3-D66C-44E5-8709-C8D6B9B6E4C7}"/>
              </a:ext>
            </a:extLst>
          </p:cNvPr>
          <p:cNvSpPr/>
          <p:nvPr/>
        </p:nvSpPr>
        <p:spPr>
          <a:xfrm>
            <a:off x="1159410" y="2237332"/>
            <a:ext cx="9345750" cy="378914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a:solidFill>
                  <a:schemeClr val="bg2">
                    <a:lumMod val="10000"/>
                  </a:schemeClr>
                </a:solidFill>
                <a:latin typeface="Alexandria Light" pitchFamily="2" charset="-78"/>
                <a:cs typeface="Alexandria Light" pitchFamily="2" charset="-78"/>
              </a:rPr>
              <a:t>TO HELP DEVELOP A STRATEGY TO REACH AND INFLUENCE POTENTIAL CUSTOMERS ONLINE ITS COMMON PLACE TO REFER TO THREE MAIN TYPES OF MEDIA CHANNELS THAT MARKETERS NEED TO CONSIDER TODAY</a:t>
            </a:r>
          </a:p>
          <a:p>
            <a:pPr marL="285750" lvl="0" indent="-285750">
              <a:buFont typeface="Wingdings" panose="05000000000000000000" pitchFamily="2" charset="2"/>
              <a:buChar char="Ø"/>
            </a:pPr>
            <a:endParaRPr lang="en-US" sz="1400" dirty="0">
              <a:solidFill>
                <a:schemeClr val="bg2">
                  <a:lumMod val="10000"/>
                </a:schemeClr>
              </a:solidFill>
              <a:latin typeface="Alexandria Light" pitchFamily="2" charset="-78"/>
              <a:cs typeface="Alexandria Light" pitchFamily="2" charset="-78"/>
            </a:endParaRPr>
          </a:p>
          <a:p>
            <a:pPr marL="285750" lvl="0" indent="-285750">
              <a:buFont typeface="Wingdings" panose="05000000000000000000" pitchFamily="2" charset="2"/>
              <a:buChar char="Ø"/>
            </a:pPr>
            <a:r>
              <a:rPr lang="en-US" b="1" dirty="0">
                <a:solidFill>
                  <a:schemeClr val="bg2">
                    <a:lumMod val="10000"/>
                  </a:schemeClr>
                </a:solidFill>
                <a:latin typeface="Alexandria Light" pitchFamily="2" charset="-78"/>
                <a:cs typeface="Alexandria Light" pitchFamily="2" charset="-78"/>
              </a:rPr>
              <a:t>Paid media </a:t>
            </a:r>
            <a:r>
              <a:rPr lang="en-US" dirty="0">
                <a:solidFill>
                  <a:schemeClr val="bg2">
                    <a:lumMod val="10000"/>
                  </a:schemeClr>
                </a:solidFill>
                <a:latin typeface="Alexandria Light" pitchFamily="2" charset="-78"/>
                <a:cs typeface="Alexandria Light" pitchFamily="2" charset="-78"/>
              </a:rPr>
              <a:t>Also known as bought media, a direct payment occurs to a site owner or an ad network when they serve an ad, a sponsorship or pay for a click, lead or sale generated.</a:t>
            </a:r>
          </a:p>
          <a:p>
            <a:pPr marL="285750" lvl="0" indent="-285750">
              <a:buFont typeface="Wingdings" panose="05000000000000000000" pitchFamily="2" charset="2"/>
              <a:buChar char="Ø"/>
            </a:pPr>
            <a:r>
              <a:rPr lang="en-US" dirty="0">
                <a:solidFill>
                  <a:schemeClr val="bg2">
                    <a:lumMod val="10000"/>
                  </a:schemeClr>
                </a:solidFill>
                <a:latin typeface="Alexandria Light" pitchFamily="2" charset="-78"/>
                <a:cs typeface="Alexandria Light" pitchFamily="2" charset="-78"/>
              </a:rPr>
              <a:t> </a:t>
            </a:r>
            <a:r>
              <a:rPr lang="en-US" b="1" dirty="0">
                <a:solidFill>
                  <a:schemeClr val="bg2">
                    <a:lumMod val="10000"/>
                  </a:schemeClr>
                </a:solidFill>
                <a:latin typeface="Alexandria Light" pitchFamily="2" charset="-78"/>
                <a:cs typeface="Alexandria Light" pitchFamily="2" charset="-78"/>
              </a:rPr>
              <a:t>Owned media </a:t>
            </a:r>
            <a:r>
              <a:rPr lang="en-US" dirty="0">
                <a:solidFill>
                  <a:schemeClr val="bg2">
                    <a:lumMod val="10000"/>
                  </a:schemeClr>
                </a:solidFill>
                <a:latin typeface="Alexandria Light" pitchFamily="2" charset="-78"/>
                <a:cs typeface="Alexandria Light" pitchFamily="2" charset="-78"/>
              </a:rPr>
              <a:t>Different forms of online media controlled by a company including their website, blogs, email list and social media presence.</a:t>
            </a:r>
          </a:p>
          <a:p>
            <a:pPr marL="285750" lvl="0" indent="-285750">
              <a:buFont typeface="Wingdings" panose="05000000000000000000" pitchFamily="2" charset="2"/>
              <a:buChar char="Ø"/>
            </a:pPr>
            <a:r>
              <a:rPr lang="en-US" b="1" dirty="0">
                <a:solidFill>
                  <a:schemeClr val="bg2">
                    <a:lumMod val="10000"/>
                  </a:schemeClr>
                </a:solidFill>
                <a:latin typeface="Alexandria Light" pitchFamily="2" charset="-78"/>
                <a:cs typeface="Alexandria Light" pitchFamily="2" charset="-78"/>
              </a:rPr>
              <a:t>Earned media </a:t>
            </a:r>
            <a:r>
              <a:rPr lang="en-US" dirty="0">
                <a:solidFill>
                  <a:schemeClr val="bg2">
                    <a:lumMod val="10000"/>
                  </a:schemeClr>
                </a:solidFill>
                <a:latin typeface="Alexandria Light" pitchFamily="2" charset="-78"/>
                <a:cs typeface="Alexandria Light" pitchFamily="2" charset="-78"/>
              </a:rPr>
              <a:t>The audience is reached through editorial, comments and sharing online.</a:t>
            </a:r>
          </a:p>
        </p:txBody>
      </p:sp>
      <p:sp>
        <p:nvSpPr>
          <p:cNvPr id="8" name="TextBox 7">
            <a:extLst>
              <a:ext uri="{FF2B5EF4-FFF2-40B4-BE49-F238E27FC236}">
                <a16:creationId xmlns:a16="http://schemas.microsoft.com/office/drawing/2014/main" id="{8C09CD0E-6AB5-4972-A941-52DB98CBD58D}"/>
              </a:ext>
            </a:extLst>
          </p:cNvPr>
          <p:cNvSpPr txBox="1"/>
          <p:nvPr/>
        </p:nvSpPr>
        <p:spPr>
          <a:xfrm>
            <a:off x="2216726" y="1467414"/>
            <a:ext cx="7096902"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THE INTERSECTION OF THE THREE KEY ONLINE MEDIA TYPES</a:t>
            </a:r>
          </a:p>
        </p:txBody>
      </p:sp>
    </p:spTree>
    <p:extLst>
      <p:ext uri="{BB962C8B-B14F-4D97-AF65-F5344CB8AC3E}">
        <p14:creationId xmlns:p14="http://schemas.microsoft.com/office/powerpoint/2010/main" val="157036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pic>
        <p:nvPicPr>
          <p:cNvPr id="7" name="Picture 6">
            <a:extLst>
              <a:ext uri="{FF2B5EF4-FFF2-40B4-BE49-F238E27FC236}">
                <a16:creationId xmlns:a16="http://schemas.microsoft.com/office/drawing/2014/main" id="{50F992DE-FAFB-4694-94D4-4296CD6EC5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0722" y="2103120"/>
            <a:ext cx="9252707" cy="3740214"/>
          </a:xfrm>
          <a:prstGeom prst="rect">
            <a:avLst/>
          </a:prstGeom>
        </p:spPr>
      </p:pic>
      <p:sp>
        <p:nvSpPr>
          <p:cNvPr id="8" name="TextBox 7">
            <a:extLst>
              <a:ext uri="{FF2B5EF4-FFF2-40B4-BE49-F238E27FC236}">
                <a16:creationId xmlns:a16="http://schemas.microsoft.com/office/drawing/2014/main" id="{632773B0-2262-4323-B61C-42472650ECE6}"/>
              </a:ext>
            </a:extLst>
          </p:cNvPr>
          <p:cNvSpPr txBox="1"/>
          <p:nvPr/>
        </p:nvSpPr>
        <p:spPr>
          <a:xfrm>
            <a:off x="1676037" y="1477987"/>
            <a:ext cx="7096902" cy="307777"/>
          </a:xfrm>
          <a:prstGeom prst="rect">
            <a:avLst/>
          </a:prstGeom>
          <a:noFill/>
        </p:spPr>
        <p:txBody>
          <a:bodyPr wrap="square" rtlCol="0">
            <a:spAutoFit/>
          </a:bodyPr>
          <a:lstStyle/>
          <a:p>
            <a:pPr algn="ctr"/>
            <a:r>
              <a:rPr lang="en-US" sz="1400" b="1" dirty="0">
                <a:solidFill>
                  <a:srgbClr val="00B0F0"/>
                </a:solidFill>
                <a:latin typeface="Alexandria Light" pitchFamily="2" charset="-78"/>
                <a:cs typeface="Alexandria Light" pitchFamily="2" charset="-78"/>
              </a:rPr>
              <a:t>What are digital marketing and multichannel marketing</a:t>
            </a:r>
          </a:p>
        </p:txBody>
      </p:sp>
    </p:spTree>
    <p:extLst>
      <p:ext uri="{BB962C8B-B14F-4D97-AF65-F5344CB8AC3E}">
        <p14:creationId xmlns:p14="http://schemas.microsoft.com/office/powerpoint/2010/main" val="2511174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6">
            <a:extLst>
              <a:ext uri="{FF2B5EF4-FFF2-40B4-BE49-F238E27FC236}">
                <a16:creationId xmlns:a16="http://schemas.microsoft.com/office/drawing/2014/main" id="{B529CD0A-0BBB-4180-9382-DE2246E74FFE}"/>
              </a:ext>
            </a:extLst>
          </p:cNvPr>
          <p:cNvSpPr/>
          <p:nvPr/>
        </p:nvSpPr>
        <p:spPr>
          <a:xfrm>
            <a:off x="1137523" y="2214438"/>
            <a:ext cx="5589280" cy="3471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dirty="0">
                <a:solidFill>
                  <a:schemeClr val="tx1"/>
                </a:solidFill>
                <a:latin typeface="Alexandria Light" pitchFamily="2" charset="-78"/>
                <a:cs typeface="Alexandria Light" pitchFamily="2" charset="-78"/>
              </a:rPr>
              <a:t>The interaction and integration between digital channels and traditional channels is a key  part of digital marketing strategy development. Digital marketing strategy is essentially A channel marketing strategy and it needs to be integrated with other channels as part of  multichannel marketing. </a:t>
            </a:r>
          </a:p>
          <a:p>
            <a:pPr algn="just"/>
            <a:r>
              <a:rPr lang="en-US" sz="1400" dirty="0">
                <a:solidFill>
                  <a:schemeClr val="tx1"/>
                </a:solidFill>
                <a:latin typeface="Alexandria Light" pitchFamily="2" charset="-78"/>
                <a:cs typeface="Alexandria Light" pitchFamily="2" charset="-78"/>
              </a:rPr>
              <a:t>It follows that an effective digital marketing strategy should </a:t>
            </a:r>
          </a:p>
          <a:p>
            <a:endParaRPr lang="en-US" sz="1400"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Ø"/>
            </a:pPr>
            <a:r>
              <a:rPr lang="en-US" sz="1400" dirty="0">
                <a:solidFill>
                  <a:schemeClr val="tx1"/>
                </a:solidFill>
                <a:latin typeface="Alexandria Light" pitchFamily="2" charset="-78"/>
              </a:rPr>
              <a:t> </a:t>
            </a:r>
            <a:r>
              <a:rPr lang="en-US" sz="1400" dirty="0">
                <a:solidFill>
                  <a:schemeClr val="tx1"/>
                </a:solidFill>
                <a:latin typeface="Alexandria Light" pitchFamily="2" charset="-78"/>
                <a:cs typeface="Alexandria Light" pitchFamily="2" charset="-78"/>
              </a:rPr>
              <a:t>be aligned with business and marketing strategy </a:t>
            </a:r>
          </a:p>
          <a:p>
            <a:r>
              <a:rPr lang="en-US" sz="1400" dirty="0">
                <a:solidFill>
                  <a:schemeClr val="tx1"/>
                </a:solidFill>
                <a:latin typeface="Alexandria Light" pitchFamily="2" charset="-78"/>
                <a:cs typeface="Alexandria Light" pitchFamily="2" charset="-78"/>
              </a:rPr>
              <a:t>use clear objectives for business and brand development and sales for the internet or other digital channels – these models of the number using the channels.</a:t>
            </a:r>
          </a:p>
          <a:p>
            <a:endParaRPr lang="en-US" sz="1400"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Ø"/>
            </a:pPr>
            <a:r>
              <a:rPr lang="en-US" sz="1400" dirty="0">
                <a:solidFill>
                  <a:schemeClr val="tx1"/>
                </a:solidFill>
                <a:latin typeface="Alexandria Light" pitchFamily="2" charset="-78"/>
                <a:cs typeface="Alexandria Light" pitchFamily="2" charset="-78"/>
              </a:rPr>
              <a:t> be consistent with the types of customers who use and can be effectively reached through the channel;</a:t>
            </a:r>
          </a:p>
        </p:txBody>
      </p:sp>
      <p:pic>
        <p:nvPicPr>
          <p:cNvPr id="2" name="Picture 1">
            <a:extLst>
              <a:ext uri="{FF2B5EF4-FFF2-40B4-BE49-F238E27FC236}">
                <a16:creationId xmlns:a16="http://schemas.microsoft.com/office/drawing/2014/main" id="{23E0ABEF-1605-4DCF-93F2-8F3420C381B3}"/>
              </a:ext>
            </a:extLst>
          </p:cNvPr>
          <p:cNvPicPr>
            <a:picLocks noChangeAspect="1"/>
          </p:cNvPicPr>
          <p:nvPr/>
        </p:nvPicPr>
        <p:blipFill>
          <a:blip r:embed="rId3"/>
          <a:stretch>
            <a:fillRect/>
          </a:stretch>
        </p:blipFill>
        <p:spPr>
          <a:xfrm>
            <a:off x="6957391" y="2499054"/>
            <a:ext cx="3385085" cy="3186416"/>
          </a:xfrm>
          <a:prstGeom prst="rect">
            <a:avLst/>
          </a:prstGeom>
        </p:spPr>
      </p:pic>
      <p:sp>
        <p:nvSpPr>
          <p:cNvPr id="8" name="TextBox 7">
            <a:extLst>
              <a:ext uri="{FF2B5EF4-FFF2-40B4-BE49-F238E27FC236}">
                <a16:creationId xmlns:a16="http://schemas.microsoft.com/office/drawing/2014/main" id="{D9250515-E0E2-4A45-A95D-C1ACE442C781}"/>
              </a:ext>
            </a:extLst>
          </p:cNvPr>
          <p:cNvSpPr txBox="1"/>
          <p:nvPr/>
        </p:nvSpPr>
        <p:spPr>
          <a:xfrm>
            <a:off x="1610927" y="1431441"/>
            <a:ext cx="6491451" cy="307777"/>
          </a:xfrm>
          <a:prstGeom prst="rect">
            <a:avLst/>
          </a:prstGeom>
          <a:noFill/>
        </p:spPr>
        <p:txBody>
          <a:bodyPr wrap="square" rtlCol="0">
            <a:spAutoFit/>
          </a:bodyPr>
          <a:lstStyle/>
          <a:p>
            <a:pPr algn="ctr"/>
            <a:r>
              <a:rPr lang="en-US" sz="1400" b="1" dirty="0">
                <a:solidFill>
                  <a:srgbClr val="00B0F0"/>
                </a:solidFill>
                <a:latin typeface="Alexandria Light" pitchFamily="2" charset="-78"/>
                <a:cs typeface="Alexandria Light" pitchFamily="2" charset="-78"/>
              </a:rPr>
              <a:t>KEY FEATURES OF DIGITAL MARKETING STRATEGY</a:t>
            </a:r>
          </a:p>
        </p:txBody>
      </p:sp>
    </p:spTree>
    <p:extLst>
      <p:ext uri="{BB962C8B-B14F-4D97-AF65-F5344CB8AC3E}">
        <p14:creationId xmlns:p14="http://schemas.microsoft.com/office/powerpoint/2010/main" val="4236145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6">
            <a:extLst>
              <a:ext uri="{FF2B5EF4-FFF2-40B4-BE49-F238E27FC236}">
                <a16:creationId xmlns:a16="http://schemas.microsoft.com/office/drawing/2014/main" id="{BE240737-582F-40A6-B2EB-391730A3BE2B}"/>
              </a:ext>
            </a:extLst>
          </p:cNvPr>
          <p:cNvSpPr/>
          <p:nvPr/>
        </p:nvSpPr>
        <p:spPr>
          <a:xfrm>
            <a:off x="1069759" y="2318228"/>
            <a:ext cx="4222539" cy="3842462"/>
          </a:xfrm>
          <a:prstGeom prst="rect">
            <a:avLst/>
          </a:prstGeom>
        </p:spPr>
        <p:txBody>
          <a:bodyPr wrap="square">
            <a:spAutoFit/>
          </a:bodyPr>
          <a:lstStyle/>
          <a:p>
            <a:pPr lvl="0" algn="ctr"/>
            <a:endParaRPr lang="en-US" sz="1600" dirty="0">
              <a:solidFill>
                <a:srgbClr val="852F4A"/>
              </a:solidFill>
              <a:latin typeface="Alexandria Light" pitchFamily="2" charset="-78"/>
              <a:cs typeface="Alexandria Light" pitchFamily="2" charset="-78"/>
            </a:endParaRPr>
          </a:p>
          <a:p>
            <a:pPr marL="285750" lvl="0" indent="-285750" algn="ctr">
              <a:buFont typeface="Wingdings" panose="05000000000000000000" pitchFamily="2" charset="2"/>
              <a:buChar char="§"/>
            </a:pPr>
            <a:r>
              <a:rPr lang="en-US" sz="1400" dirty="0">
                <a:latin typeface="Alexandria Light" pitchFamily="2" charset="-78"/>
                <a:cs typeface="Alexandria Light" pitchFamily="2" charset="-78"/>
              </a:rPr>
              <a:t> Specify the mix of online and offline communication tools used to attract visitors to the company website, or interact with the brand through other digital media </a:t>
            </a:r>
          </a:p>
          <a:p>
            <a:pPr lvl="0" algn="ctr"/>
            <a:endParaRPr lang="en-US" sz="1400" dirty="0">
              <a:latin typeface="Alexandria Light" pitchFamily="2" charset="-78"/>
              <a:cs typeface="Alexandria Light" pitchFamily="2" charset="-78"/>
            </a:endParaRPr>
          </a:p>
          <a:p>
            <a:pPr marL="285750" lvl="0" indent="-285750" algn="ctr">
              <a:buFont typeface="Arial" panose="020B0604020202020204" pitchFamily="34" charset="0"/>
              <a:buChar char="•"/>
            </a:pPr>
            <a:r>
              <a:rPr lang="en-US" sz="1400" dirty="0">
                <a:latin typeface="Alexandria Light" pitchFamily="2" charset="-78"/>
                <a:cs typeface="Alexandria Light" pitchFamily="2" charset="-78"/>
              </a:rPr>
              <a:t> support the customer journey through the buying process as they select and purchase  products using the digital channel in combination with other channels</a:t>
            </a:r>
          </a:p>
          <a:p>
            <a:pPr lvl="0" algn="ctr"/>
            <a:endParaRPr lang="en-US" sz="1400" dirty="0">
              <a:latin typeface="Alexandria Light" pitchFamily="2" charset="-78"/>
              <a:cs typeface="Alexandria Light" pitchFamily="2" charset="-78"/>
            </a:endParaRPr>
          </a:p>
          <a:p>
            <a:pPr marL="285750" lvl="0" indent="-285750" algn="ctr">
              <a:buFont typeface="Arial" panose="020B0604020202020204" pitchFamily="34" charset="0"/>
              <a:buChar char="•"/>
            </a:pPr>
            <a:r>
              <a:rPr lang="en-US" sz="1400" dirty="0">
                <a:latin typeface="Alexandria Light" pitchFamily="2" charset="-78"/>
                <a:cs typeface="Alexandria Light" pitchFamily="2" charset="-78"/>
              </a:rPr>
              <a:t> Manage the online customer lifecycle through the stages of attracting visitors to the website, converting them into customers and retention and growth</a:t>
            </a:r>
            <a:endParaRPr lang="id-ID" sz="1400" dirty="0">
              <a:latin typeface="Alexandria Light" pitchFamily="2" charset="-78"/>
              <a:cs typeface="Alexandria Light" pitchFamily="2" charset="-78"/>
            </a:endParaRPr>
          </a:p>
          <a:p>
            <a:pPr algn="ctr">
              <a:lnSpc>
                <a:spcPct val="120000"/>
              </a:lnSpc>
            </a:pPr>
            <a:endParaRPr lang="en-US" sz="1600" dirty="0">
              <a:solidFill>
                <a:schemeClr val="bg1"/>
              </a:solidFill>
              <a:latin typeface="Alexandria Light" pitchFamily="2" charset="-78"/>
              <a:cs typeface="Segoe UI Light" panose="020B0502040204020203" pitchFamily="34" charset="0"/>
            </a:endParaRPr>
          </a:p>
        </p:txBody>
      </p:sp>
      <p:sp>
        <p:nvSpPr>
          <p:cNvPr id="8" name="TextBox 7">
            <a:extLst>
              <a:ext uri="{FF2B5EF4-FFF2-40B4-BE49-F238E27FC236}">
                <a16:creationId xmlns:a16="http://schemas.microsoft.com/office/drawing/2014/main" id="{EF6C4F72-95AB-444C-9B65-1B8F1846BCBD}"/>
              </a:ext>
            </a:extLst>
          </p:cNvPr>
          <p:cNvSpPr txBox="1"/>
          <p:nvPr/>
        </p:nvSpPr>
        <p:spPr>
          <a:xfrm>
            <a:off x="1863239" y="1424573"/>
            <a:ext cx="6191307" cy="307777"/>
          </a:xfrm>
          <a:prstGeom prst="rect">
            <a:avLst/>
          </a:prstGeom>
          <a:noFill/>
        </p:spPr>
        <p:txBody>
          <a:bodyPr wrap="square" rtlCol="0">
            <a:spAutoFit/>
          </a:bodyPr>
          <a:lstStyle/>
          <a:p>
            <a:pPr lvl="0" algn="ctr"/>
            <a:r>
              <a:rPr lang="en-US" sz="1400" b="1" dirty="0">
                <a:solidFill>
                  <a:srgbClr val="00B0F0"/>
                </a:solidFill>
                <a:latin typeface="Alexandria Light" pitchFamily="2" charset="-78"/>
                <a:cs typeface="Alexandria Light" pitchFamily="2" charset="-78"/>
              </a:rPr>
              <a:t>KEY FEATURES OF DIGITAL MARKETING STRATEGY</a:t>
            </a:r>
          </a:p>
        </p:txBody>
      </p:sp>
      <p:pic>
        <p:nvPicPr>
          <p:cNvPr id="2" name="Picture 1">
            <a:extLst>
              <a:ext uri="{FF2B5EF4-FFF2-40B4-BE49-F238E27FC236}">
                <a16:creationId xmlns:a16="http://schemas.microsoft.com/office/drawing/2014/main" id="{E78EA975-6317-41B1-9914-2E158D5BF077}"/>
              </a:ext>
            </a:extLst>
          </p:cNvPr>
          <p:cNvPicPr>
            <a:picLocks noChangeAspect="1"/>
          </p:cNvPicPr>
          <p:nvPr/>
        </p:nvPicPr>
        <p:blipFill>
          <a:blip r:embed="rId3"/>
          <a:stretch>
            <a:fillRect/>
          </a:stretch>
        </p:blipFill>
        <p:spPr>
          <a:xfrm>
            <a:off x="6096000" y="2727665"/>
            <a:ext cx="4222540" cy="2705762"/>
          </a:xfrm>
          <a:prstGeom prst="rect">
            <a:avLst/>
          </a:prstGeom>
        </p:spPr>
      </p:pic>
    </p:spTree>
    <p:extLst>
      <p:ext uri="{BB962C8B-B14F-4D97-AF65-F5344CB8AC3E}">
        <p14:creationId xmlns:p14="http://schemas.microsoft.com/office/powerpoint/2010/main" val="2502547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6">
            <a:extLst>
              <a:ext uri="{FF2B5EF4-FFF2-40B4-BE49-F238E27FC236}">
                <a16:creationId xmlns:a16="http://schemas.microsoft.com/office/drawing/2014/main" id="{F127080B-4220-4810-B1D6-C56577D4267D}"/>
              </a:ext>
            </a:extLst>
          </p:cNvPr>
          <p:cNvSpPr/>
          <p:nvPr/>
        </p:nvSpPr>
        <p:spPr>
          <a:xfrm>
            <a:off x="1050076" y="2377912"/>
            <a:ext cx="5843585" cy="3277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dirty="0">
                <a:solidFill>
                  <a:schemeClr val="tx1"/>
                </a:solidFill>
                <a:latin typeface="Alexandria Light" pitchFamily="2" charset="-78"/>
                <a:cs typeface="Alexandria Light" pitchFamily="2" charset="-78"/>
              </a:rPr>
              <a:t>Marketing is the management process responsible for identifying ,anticipating and satisfying customer requirements profitably</a:t>
            </a:r>
          </a:p>
          <a:p>
            <a:pPr algn="just"/>
            <a:endParaRPr lang="en-US" sz="1400" dirty="0">
              <a:solidFill>
                <a:schemeClr val="tx1"/>
              </a:solidFill>
              <a:latin typeface="Alexandria Light" pitchFamily="2" charset="-78"/>
              <a:cs typeface="Alexandria Light" pitchFamily="2" charset="-78"/>
            </a:endParaRPr>
          </a:p>
          <a:p>
            <a:pPr algn="just"/>
            <a:r>
              <a:rPr lang="en-US" sz="1400" dirty="0">
                <a:solidFill>
                  <a:schemeClr val="tx1"/>
                </a:solidFill>
                <a:latin typeface="Alexandria Light" pitchFamily="2" charset="-78"/>
                <a:cs typeface="Alexandria Light" pitchFamily="2" charset="-78"/>
              </a:rPr>
              <a:t>Digital marketing can be used to support these aims as follows </a:t>
            </a:r>
          </a:p>
          <a:p>
            <a:pPr algn="just"/>
            <a:endParaRPr lang="en-US" sz="1400" dirty="0">
              <a:solidFill>
                <a:schemeClr val="tx1"/>
              </a:solidFill>
              <a:latin typeface="Alexandria Light" pitchFamily="2" charset="-78"/>
              <a:cs typeface="Alexandria Light" pitchFamily="2" charset="-78"/>
            </a:endParaRPr>
          </a:p>
          <a:p>
            <a:pPr algn="just"/>
            <a:r>
              <a:rPr lang="en-US" sz="1400" b="1" dirty="0">
                <a:solidFill>
                  <a:schemeClr val="tx1"/>
                </a:solidFill>
                <a:latin typeface="Alexandria Light" pitchFamily="2" charset="-78"/>
                <a:cs typeface="Alexandria Light" pitchFamily="2" charset="-78"/>
              </a:rPr>
              <a:t>Identifying</a:t>
            </a:r>
            <a:r>
              <a:rPr lang="en-US" sz="1400" dirty="0">
                <a:solidFill>
                  <a:schemeClr val="tx1"/>
                </a:solidFill>
                <a:latin typeface="Alexandria Light" pitchFamily="2" charset="-78"/>
              </a:rPr>
              <a:t>:-</a:t>
            </a:r>
            <a:r>
              <a:rPr lang="en-US" sz="1400" dirty="0">
                <a:solidFill>
                  <a:schemeClr val="tx1"/>
                </a:solidFill>
                <a:latin typeface="Alexandria Light" pitchFamily="2" charset="-78"/>
                <a:cs typeface="Alexandria Light" pitchFamily="2" charset="-78"/>
              </a:rPr>
              <a:t>the internet can be used for marketing research to find out customers need and wants  </a:t>
            </a:r>
          </a:p>
          <a:p>
            <a:pPr algn="just"/>
            <a:r>
              <a:rPr lang="en-US" sz="1400" b="1" dirty="0">
                <a:solidFill>
                  <a:schemeClr val="tx1"/>
                </a:solidFill>
                <a:latin typeface="Alexandria Light" pitchFamily="2" charset="-78"/>
                <a:cs typeface="Alexandria Light" pitchFamily="2" charset="-78"/>
              </a:rPr>
              <a:t>Anticipating:-</a:t>
            </a:r>
            <a:r>
              <a:rPr lang="en-US" sz="1400" dirty="0">
                <a:solidFill>
                  <a:schemeClr val="tx1"/>
                </a:solidFill>
                <a:latin typeface="Alexandria Light" pitchFamily="2" charset="-78"/>
              </a:rPr>
              <a:t> </a:t>
            </a:r>
            <a:r>
              <a:rPr lang="en-US" sz="1400" dirty="0">
                <a:solidFill>
                  <a:schemeClr val="tx1"/>
                </a:solidFill>
                <a:latin typeface="Alexandria Light" pitchFamily="2" charset="-78"/>
                <a:cs typeface="Alexandria Light" pitchFamily="2" charset="-78"/>
              </a:rPr>
              <a:t>the internet provides an additional channel by which customers can access information and make purchase .</a:t>
            </a:r>
          </a:p>
          <a:p>
            <a:pPr algn="just"/>
            <a:r>
              <a:rPr lang="en-US" sz="1400" b="1" dirty="0">
                <a:solidFill>
                  <a:schemeClr val="tx1"/>
                </a:solidFill>
                <a:latin typeface="Alexandria Light" pitchFamily="2" charset="-78"/>
                <a:cs typeface="Alexandria Light" pitchFamily="2" charset="-78"/>
              </a:rPr>
              <a:t>Satisfying:-</a:t>
            </a:r>
            <a:r>
              <a:rPr lang="en-US" sz="1400" dirty="0">
                <a:solidFill>
                  <a:schemeClr val="tx1"/>
                </a:solidFill>
                <a:latin typeface="Alexandria Light" pitchFamily="2" charset="-78"/>
                <a:cs typeface="Alexandria Light" pitchFamily="2" charset="-78"/>
              </a:rPr>
              <a:t>achieving customer satisfaction through the electronic channel(such as the website easy to use )</a:t>
            </a:r>
            <a:endParaRPr lang="id-ID" sz="1400" dirty="0">
              <a:solidFill>
                <a:schemeClr val="tx1"/>
              </a:solidFill>
              <a:latin typeface="Alexandria Light" pitchFamily="2" charset="-78"/>
              <a:cs typeface="Alexandria Light" pitchFamily="2" charset="-78"/>
            </a:endParaRPr>
          </a:p>
        </p:txBody>
      </p:sp>
      <p:sp>
        <p:nvSpPr>
          <p:cNvPr id="8" name="Rectangle 7">
            <a:extLst>
              <a:ext uri="{FF2B5EF4-FFF2-40B4-BE49-F238E27FC236}">
                <a16:creationId xmlns:a16="http://schemas.microsoft.com/office/drawing/2014/main" id="{73830AEB-3019-44AB-9B2F-0D218AA988C8}"/>
              </a:ext>
            </a:extLst>
          </p:cNvPr>
          <p:cNvSpPr/>
          <p:nvPr/>
        </p:nvSpPr>
        <p:spPr>
          <a:xfrm>
            <a:off x="1330386" y="1421306"/>
            <a:ext cx="6652723" cy="398699"/>
          </a:xfrm>
          <a:prstGeom prst="rect">
            <a:avLst/>
          </a:prstGeom>
        </p:spPr>
        <p:txBody>
          <a:bodyPr wrap="square">
            <a:spAutoFit/>
          </a:bodyPr>
          <a:lstStyle/>
          <a:p>
            <a:pPr algn="ctr">
              <a:lnSpc>
                <a:spcPct val="120000"/>
              </a:lnSpc>
            </a:pPr>
            <a:r>
              <a:rPr lang="en-US" b="1" dirty="0">
                <a:solidFill>
                  <a:srgbClr val="00B0F0"/>
                </a:solidFill>
                <a:latin typeface="Alexandria Light" pitchFamily="2" charset="-78"/>
                <a:cs typeface="Alexandria Light" pitchFamily="2" charset="-78"/>
              </a:rPr>
              <a:t>BENEFITS</a:t>
            </a:r>
            <a:r>
              <a:rPr lang="en-US" b="1" dirty="0">
                <a:solidFill>
                  <a:srgbClr val="00B0F0"/>
                </a:solidFill>
                <a:latin typeface="Alexandria Light" pitchFamily="2" charset="-78"/>
                <a:cs typeface="Tajawal ExtraBold" panose="00000800000000000000" pitchFamily="2" charset="-78"/>
              </a:rPr>
              <a:t> OF DIGITAL MARKETING</a:t>
            </a:r>
            <a:endParaRPr lang="en-US" b="1" dirty="0">
              <a:solidFill>
                <a:srgbClr val="00B0F0"/>
              </a:solidFill>
              <a:latin typeface="Alexandria Light" pitchFamily="2" charset="-78"/>
              <a:cs typeface="Segoe UI Light" panose="020B0502040204020203" pitchFamily="34" charset="0"/>
            </a:endParaRPr>
          </a:p>
        </p:txBody>
      </p:sp>
      <p:pic>
        <p:nvPicPr>
          <p:cNvPr id="9" name="Picture Placeholder 7">
            <a:extLst>
              <a:ext uri="{FF2B5EF4-FFF2-40B4-BE49-F238E27FC236}">
                <a16:creationId xmlns:a16="http://schemas.microsoft.com/office/drawing/2014/main" id="{74925119-7010-4F3E-949C-4E844B7F5C8D}"/>
              </a:ext>
            </a:extLst>
          </p:cNvPr>
          <p:cNvPicPr>
            <a:picLocks noChangeAspect="1"/>
          </p:cNvPicPr>
          <p:nvPr/>
        </p:nvPicPr>
        <p:blipFill>
          <a:blip r:embed="rId3">
            <a:extLst>
              <a:ext uri="{28A0092B-C50C-407E-A947-70E740481C1C}">
                <a14:useLocalDpi xmlns:a14="http://schemas.microsoft.com/office/drawing/2010/main" val="0"/>
              </a:ext>
            </a:extLst>
          </a:blip>
          <a:srcRect t="5100" b="5100"/>
          <a:stretch>
            <a:fillRect/>
          </a:stretch>
        </p:blipFill>
        <p:spPr>
          <a:xfrm>
            <a:off x="7164124" y="2769107"/>
            <a:ext cx="3291651" cy="2495550"/>
          </a:xfrm>
          <a:prstGeom prst="rect">
            <a:avLst/>
          </a:prstGeom>
        </p:spPr>
      </p:pic>
    </p:spTree>
    <p:extLst>
      <p:ext uri="{BB962C8B-B14F-4D97-AF65-F5344CB8AC3E}">
        <p14:creationId xmlns:p14="http://schemas.microsoft.com/office/powerpoint/2010/main" val="4237907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59139"/>
            <a:ext cx="2305141" cy="1076343"/>
          </a:xfrm>
          <a:prstGeom prst="rect">
            <a:avLst/>
          </a:prstGeom>
        </p:spPr>
      </p:pic>
      <p:sp>
        <p:nvSpPr>
          <p:cNvPr id="6" name="Rectangle 5">
            <a:extLst>
              <a:ext uri="{FF2B5EF4-FFF2-40B4-BE49-F238E27FC236}">
                <a16:creationId xmlns:a16="http://schemas.microsoft.com/office/drawing/2014/main" id="{0DD87E33-EF1C-4123-8A85-69256F986E48}"/>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sp>
        <p:nvSpPr>
          <p:cNvPr id="7" name="Rectangle 6">
            <a:extLst>
              <a:ext uri="{FF2B5EF4-FFF2-40B4-BE49-F238E27FC236}">
                <a16:creationId xmlns:a16="http://schemas.microsoft.com/office/drawing/2014/main" id="{5A005A0D-2029-413C-951F-E333D32A098F}"/>
              </a:ext>
            </a:extLst>
          </p:cNvPr>
          <p:cNvSpPr/>
          <p:nvPr/>
        </p:nvSpPr>
        <p:spPr>
          <a:xfrm>
            <a:off x="2209150" y="2242975"/>
            <a:ext cx="6952871" cy="35478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latin typeface="Alexandria Light" pitchFamily="2" charset="-78"/>
                <a:cs typeface="Alexandria Light" pitchFamily="2" charset="-78"/>
              </a:rPr>
              <a:t>How to quantify &amp;introduce different  type of goals as part of</a:t>
            </a:r>
          </a:p>
          <a:p>
            <a:pPr algn="ctr"/>
            <a:endParaRPr lang="en-US" sz="2000" dirty="0">
              <a:solidFill>
                <a:schemeClr val="tx1"/>
              </a:solidFill>
              <a:latin typeface="Alexandria Light" pitchFamily="2" charset="-78"/>
              <a:cs typeface="Alexandria Light" pitchFamily="2" charset="-78"/>
            </a:endParaRPr>
          </a:p>
          <a:p>
            <a:pPr algn="ctr"/>
            <a:r>
              <a:rPr lang="en-US" sz="2000" dirty="0">
                <a:solidFill>
                  <a:schemeClr val="tx1"/>
                </a:solidFill>
                <a:latin typeface="Alexandria Light" pitchFamily="2" charset="-78"/>
                <a:cs typeface="Alexandria Light" pitchFamily="2" charset="-78"/>
              </a:rPr>
              <a:t> developing digital strategy development based on the 5s of </a:t>
            </a:r>
          </a:p>
          <a:p>
            <a:pPr algn="ctr"/>
            <a:endParaRPr lang="en-US" sz="2000" dirty="0">
              <a:solidFill>
                <a:schemeClr val="tx1"/>
              </a:solidFill>
              <a:latin typeface="Alexandria Light" pitchFamily="2" charset="-78"/>
              <a:cs typeface="Alexandria Light" pitchFamily="2" charset="-78"/>
            </a:endParaRPr>
          </a:p>
          <a:p>
            <a:pPr algn="ctr"/>
            <a:r>
              <a:rPr lang="en-US" sz="2000" dirty="0" err="1">
                <a:solidFill>
                  <a:schemeClr val="tx1"/>
                </a:solidFill>
                <a:latin typeface="Alexandria Light" pitchFamily="2" charset="-78"/>
                <a:cs typeface="Alexandria Light" pitchFamily="2" charset="-78"/>
              </a:rPr>
              <a:t>Cheffy</a:t>
            </a:r>
            <a:r>
              <a:rPr lang="ar-JO" sz="2000" dirty="0">
                <a:solidFill>
                  <a:schemeClr val="tx1"/>
                </a:solidFill>
                <a:latin typeface="Alexandria Light" pitchFamily="2" charset="-78"/>
                <a:cs typeface="Alexandria Light" pitchFamily="2" charset="-78"/>
              </a:rPr>
              <a:t> </a:t>
            </a:r>
            <a:r>
              <a:rPr lang="en-US" sz="2000" dirty="0">
                <a:solidFill>
                  <a:schemeClr val="tx1"/>
                </a:solidFill>
                <a:latin typeface="Alexandria Light" pitchFamily="2" charset="-78"/>
                <a:cs typeface="Alexandria Light" pitchFamily="2" charset="-78"/>
              </a:rPr>
              <a:t>&amp;</a:t>
            </a:r>
            <a:r>
              <a:rPr lang="ar-JO" sz="2000" dirty="0">
                <a:solidFill>
                  <a:schemeClr val="tx1"/>
                </a:solidFill>
                <a:latin typeface="Alexandria Light" pitchFamily="2" charset="-78"/>
                <a:cs typeface="Alexandria Light" pitchFamily="2" charset="-78"/>
              </a:rPr>
              <a:t> </a:t>
            </a:r>
            <a:r>
              <a:rPr lang="en-US" sz="2000" dirty="0">
                <a:solidFill>
                  <a:schemeClr val="tx1"/>
                </a:solidFill>
                <a:latin typeface="Alexandria Light" pitchFamily="2" charset="-78"/>
                <a:cs typeface="Alexandria Light" pitchFamily="2" charset="-78"/>
              </a:rPr>
              <a:t>smith </a:t>
            </a:r>
          </a:p>
          <a:p>
            <a:pPr algn="ctr"/>
            <a:endParaRPr lang="en-US" sz="2000" b="1" dirty="0">
              <a:solidFill>
                <a:srgbClr val="852F4A"/>
              </a:solidFill>
              <a:latin typeface="Alexandria Light" pitchFamily="2" charset="-78"/>
              <a:cs typeface="Alexandria Light" pitchFamily="2" charset="-78"/>
            </a:endParaRPr>
          </a:p>
        </p:txBody>
      </p:sp>
    </p:spTree>
    <p:extLst>
      <p:ext uri="{BB962C8B-B14F-4D97-AF65-F5344CB8AC3E}">
        <p14:creationId xmlns:p14="http://schemas.microsoft.com/office/powerpoint/2010/main" val="1187536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D371146-258B-4937-8F36-07F6CA4413EF}"/>
              </a:ext>
            </a:extLst>
          </p:cNvPr>
          <p:cNvGrpSpPr/>
          <p:nvPr/>
        </p:nvGrpSpPr>
        <p:grpSpPr>
          <a:xfrm>
            <a:off x="850825" y="1283848"/>
            <a:ext cx="10100268" cy="4876842"/>
            <a:chOff x="850825" y="1283848"/>
            <a:chExt cx="10100268" cy="4876842"/>
          </a:xfrm>
        </p:grpSpPr>
        <p:sp>
          <p:nvSpPr>
            <p:cNvPr id="9" name="Rectangle: Rounded Corners 8">
              <a:extLst>
                <a:ext uri="{FF2B5EF4-FFF2-40B4-BE49-F238E27FC236}">
                  <a16:creationId xmlns:a16="http://schemas.microsoft.com/office/drawing/2014/main" id="{EB8E0FB5-22F6-48D0-8C3A-E0D79A2B7430}"/>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10" name="Rectangle 9">
              <a:extLst>
                <a:ext uri="{FF2B5EF4-FFF2-40B4-BE49-F238E27FC236}">
                  <a16:creationId xmlns:a16="http://schemas.microsoft.com/office/drawing/2014/main" id="{881618E3-2D6F-4721-9DA1-0A073EF4990B}"/>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grpSp>
      <p:pic>
        <p:nvPicPr>
          <p:cNvPr id="3" name="Picture 2">
            <a:extLst>
              <a:ext uri="{FF2B5EF4-FFF2-40B4-BE49-F238E27FC236}">
                <a16:creationId xmlns:a16="http://schemas.microsoft.com/office/drawing/2014/main" id="{203CC1CE-0F98-4746-AEC6-A46DB99D55CC}"/>
              </a:ext>
            </a:extLst>
          </p:cNvPr>
          <p:cNvPicPr>
            <a:picLocks noChangeAspect="1"/>
          </p:cNvPicPr>
          <p:nvPr/>
        </p:nvPicPr>
        <p:blipFill>
          <a:blip r:embed="rId2"/>
          <a:stretch>
            <a:fillRect/>
          </a:stretch>
        </p:blipFill>
        <p:spPr>
          <a:xfrm>
            <a:off x="10141573" y="178695"/>
            <a:ext cx="1950889" cy="865707"/>
          </a:xfrm>
          <a:prstGeom prst="rect">
            <a:avLst/>
          </a:prstGeom>
        </p:spPr>
      </p:pic>
      <p:sp>
        <p:nvSpPr>
          <p:cNvPr id="11" name="Rectangle 10">
            <a:extLst>
              <a:ext uri="{FF2B5EF4-FFF2-40B4-BE49-F238E27FC236}">
                <a16:creationId xmlns:a16="http://schemas.microsoft.com/office/drawing/2014/main" id="{68877C6B-63CF-4E20-B973-0AE1C9218E1D}"/>
              </a:ext>
            </a:extLst>
          </p:cNvPr>
          <p:cNvSpPr/>
          <p:nvPr/>
        </p:nvSpPr>
        <p:spPr>
          <a:xfrm>
            <a:off x="1050666" y="2229005"/>
            <a:ext cx="8936172" cy="3805799"/>
          </a:xfrm>
          <a:prstGeom prst="rect">
            <a:avLst/>
          </a:prstGeom>
          <a:noFill/>
          <a:ln>
            <a:noFill/>
          </a:ln>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indent="-400050">
              <a:buFont typeface="+mj-lt"/>
              <a:buAutoNum type="romanUcPeriod"/>
            </a:pPr>
            <a:r>
              <a:rPr lang="en-US" sz="1400" b="1" dirty="0">
                <a:solidFill>
                  <a:schemeClr val="tx1"/>
                </a:solidFill>
                <a:latin typeface="Alexandria Light" pitchFamily="2" charset="-78"/>
                <a:cs typeface="Alexandria Light" pitchFamily="2" charset="-78"/>
              </a:rPr>
              <a:t>Sell-grow sales :- </a:t>
            </a:r>
            <a:r>
              <a:rPr lang="en-US" sz="1400" dirty="0">
                <a:solidFill>
                  <a:schemeClr val="tx1"/>
                </a:solidFill>
                <a:latin typeface="Alexandria Light" pitchFamily="2" charset="-78"/>
                <a:cs typeface="Alexandria Light" pitchFamily="2" charset="-78"/>
              </a:rPr>
              <a:t>includes direct online sales and sales from offline channels influenced online </a:t>
            </a:r>
            <a:endParaRPr lang="en-US" sz="1400" b="1" dirty="0">
              <a:solidFill>
                <a:schemeClr val="tx1"/>
              </a:solidFill>
              <a:latin typeface="Alexandria Light" pitchFamily="2" charset="-78"/>
              <a:cs typeface="Alexandria Light" pitchFamily="2" charset="-78"/>
            </a:endParaRPr>
          </a:p>
          <a:p>
            <a:pPr marL="400050" indent="-400050">
              <a:buFont typeface="+mj-lt"/>
              <a:buAutoNum type="romanUcPeriod"/>
            </a:pPr>
            <a:r>
              <a:rPr lang="en-US" sz="1400" b="1" dirty="0">
                <a:solidFill>
                  <a:schemeClr val="tx1"/>
                </a:solidFill>
                <a:latin typeface="Alexandria Light" pitchFamily="2" charset="-78"/>
                <a:cs typeface="Alexandria Light" pitchFamily="2" charset="-78"/>
              </a:rPr>
              <a:t>SERVE-ADD VALUE:- </a:t>
            </a:r>
            <a:r>
              <a:rPr lang="en-US" sz="1400" dirty="0">
                <a:solidFill>
                  <a:schemeClr val="tx1"/>
                </a:solidFill>
                <a:latin typeface="Alexandria Light" pitchFamily="2" charset="-78"/>
                <a:cs typeface="Alexandria Light" pitchFamily="2" charset="-78"/>
              </a:rPr>
              <a:t>Achieved through giving customers extra benefits online or inform product development through online dialogue and feedback</a:t>
            </a:r>
          </a:p>
          <a:p>
            <a:pPr marL="400050" indent="-400050">
              <a:buFont typeface="+mj-lt"/>
              <a:buAutoNum type="romanUcPeriod"/>
            </a:pPr>
            <a:r>
              <a:rPr lang="en-US" sz="1400" b="1" dirty="0">
                <a:solidFill>
                  <a:schemeClr val="tx1"/>
                </a:solidFill>
                <a:latin typeface="Alexandria Light" pitchFamily="2" charset="-78"/>
                <a:cs typeface="Alexandria Light" pitchFamily="2" charset="-78"/>
              </a:rPr>
              <a:t>SPEAK - GET CLOSER :- </a:t>
            </a:r>
            <a:r>
              <a:rPr lang="en-US" sz="1400" dirty="0">
                <a:solidFill>
                  <a:schemeClr val="tx1"/>
                </a:solidFill>
                <a:latin typeface="Alexandria Light" pitchFamily="2" charset="-78"/>
                <a:cs typeface="Alexandria Light" pitchFamily="2" charset="-78"/>
              </a:rPr>
              <a:t>to customers Creating a two-way dialogue through web interactions like forums and surveys and conducting online market research through formal surveys and informally monitoring conversations to learn about them .</a:t>
            </a:r>
          </a:p>
          <a:p>
            <a:pPr marL="400050" indent="-400050">
              <a:buFont typeface="+mj-lt"/>
              <a:buAutoNum type="romanUcPeriod"/>
            </a:pPr>
            <a:r>
              <a:rPr lang="en-US" sz="1400" b="1" dirty="0">
                <a:solidFill>
                  <a:schemeClr val="tx1"/>
                </a:solidFill>
                <a:latin typeface="Alexandria Light" pitchFamily="2" charset="-78"/>
                <a:cs typeface="Alexandria Light" pitchFamily="2" charset="-78"/>
              </a:rPr>
              <a:t>SAVE- SAVE COSTS :- </a:t>
            </a:r>
            <a:r>
              <a:rPr lang="en-US" sz="1400" dirty="0">
                <a:solidFill>
                  <a:schemeClr val="tx1"/>
                </a:solidFill>
                <a:latin typeface="Alexandria Light" pitchFamily="2" charset="-78"/>
                <a:cs typeface="Alexandria Light" pitchFamily="2" charset="-78"/>
              </a:rPr>
              <a:t>Achieved through online email communications, sales and service transactions to reduce staff, print and postage costs. Savings also accrue through 'web self-service' where customers answer queries through online content</a:t>
            </a:r>
          </a:p>
          <a:p>
            <a:pPr marL="400050" indent="-400050">
              <a:buFont typeface="+mj-lt"/>
              <a:buAutoNum type="romanUcPeriod"/>
            </a:pPr>
            <a:r>
              <a:rPr lang="en-US" sz="1400" b="1" dirty="0">
                <a:solidFill>
                  <a:schemeClr val="tx1"/>
                </a:solidFill>
                <a:latin typeface="Alexandria Light" pitchFamily="2" charset="-78"/>
                <a:cs typeface="Alexandria Light" pitchFamily="2" charset="-78"/>
              </a:rPr>
              <a:t>SIZZLE-EXTEND THE BRAND ONLINE:- </a:t>
            </a:r>
            <a:r>
              <a:rPr lang="en-US" sz="1400" dirty="0">
                <a:solidFill>
                  <a:schemeClr val="tx1"/>
                </a:solidFill>
                <a:latin typeface="Alexandria Light" pitchFamily="2" charset="-78"/>
                <a:cs typeface="Alexandria Light" pitchFamily="2" charset="-78"/>
              </a:rPr>
              <a:t>achieved through providing new propositions, new offers and new experiences online including building communities</a:t>
            </a:r>
          </a:p>
        </p:txBody>
      </p:sp>
    </p:spTree>
    <p:extLst>
      <p:ext uri="{BB962C8B-B14F-4D97-AF65-F5344CB8AC3E}">
        <p14:creationId xmlns:p14="http://schemas.microsoft.com/office/powerpoint/2010/main" val="973047165"/>
      </p:ext>
    </p:extLst>
  </p:cSld>
  <p:clrMapOvr>
    <a:masterClrMapping/>
  </p:clrMapOvr>
  <mc:AlternateContent xmlns:mc="http://schemas.openxmlformats.org/markup-compatibility/2006">
    <mc:Choice xmlns:p14="http://schemas.microsoft.com/office/powerpoint/2010/main" Requires="p14">
      <p:transition p14:dur="0" advTm="8225"/>
    </mc:Choice>
    <mc:Fallback>
      <p:transition advTm="82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4881EB9C-F88C-48E0-B2E9-2922666AB822}"/>
              </a:ext>
            </a:extLst>
          </p:cNvPr>
          <p:cNvGrpSpPr/>
          <p:nvPr/>
        </p:nvGrpSpPr>
        <p:grpSpPr>
          <a:xfrm>
            <a:off x="850825" y="1283848"/>
            <a:ext cx="10100268" cy="4876842"/>
            <a:chOff x="850825" y="1283848"/>
            <a:chExt cx="10100268" cy="4876842"/>
          </a:xfrm>
        </p:grpSpPr>
        <p:sp>
          <p:nvSpPr>
            <p:cNvPr id="14" name="Rectangle: Rounded Corners 13">
              <a:extLst>
                <a:ext uri="{FF2B5EF4-FFF2-40B4-BE49-F238E27FC236}">
                  <a16:creationId xmlns:a16="http://schemas.microsoft.com/office/drawing/2014/main" id="{71D62FEA-CB9B-4099-A7F8-EDDD5D9AA545}"/>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15" name="Rectangle 14">
              <a:extLst>
                <a:ext uri="{FF2B5EF4-FFF2-40B4-BE49-F238E27FC236}">
                  <a16:creationId xmlns:a16="http://schemas.microsoft.com/office/drawing/2014/main" id="{5F36C82C-64E2-4C5C-9948-E9FA55305EA3}"/>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grpSp>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Alexandria Light" pitchFamily="2" charset="-78"/>
              <a:cs typeface="Alexandria Light"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631881" y="1489379"/>
            <a:ext cx="8004691" cy="27657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rgbClr val="00B0F0"/>
                </a:solidFill>
                <a:latin typeface="Alexandria Light" pitchFamily="2" charset="-78"/>
                <a:cs typeface="Alexandria Light" pitchFamily="2" charset="-78"/>
              </a:rPr>
              <a:t>How the internet can potentially be used to achieve four strategic directions</a:t>
            </a:r>
          </a:p>
        </p:txBody>
      </p:sp>
      <p:sp>
        <p:nvSpPr>
          <p:cNvPr id="3" name="TextBox 2"/>
          <p:cNvSpPr txBox="1"/>
          <p:nvPr/>
        </p:nvSpPr>
        <p:spPr>
          <a:xfrm>
            <a:off x="850825" y="2721398"/>
            <a:ext cx="8076523" cy="2554545"/>
          </a:xfrm>
          <a:prstGeom prst="rect">
            <a:avLst/>
          </a:prstGeom>
          <a:noFill/>
        </p:spPr>
        <p:txBody>
          <a:bodyPr wrap="square" rtlCol="0">
            <a:spAutoFit/>
          </a:bodyPr>
          <a:lstStyle/>
          <a:p>
            <a:pPr marL="342900" indent="-342900">
              <a:buFont typeface="Wingdings" panose="05000000000000000000" pitchFamily="2" charset="2"/>
              <a:buChar char="Ø"/>
            </a:pPr>
            <a:r>
              <a:rPr lang="en-US" sz="1600" b="1" dirty="0">
                <a:latin typeface="Alexandria Light" pitchFamily="2" charset="-78"/>
                <a:cs typeface="Alexandria Light" pitchFamily="2" charset="-78"/>
              </a:rPr>
              <a:t>Market penetration</a:t>
            </a:r>
            <a:r>
              <a:rPr lang="en-US" sz="1600" dirty="0">
                <a:latin typeface="Alexandria Light" pitchFamily="2" charset="-78"/>
                <a:cs typeface="Alexandria Light" pitchFamily="2" charset="-78"/>
              </a:rPr>
              <a:t>. The Internet can be used to sell more existing products into existing markets. </a:t>
            </a:r>
          </a:p>
          <a:p>
            <a:pPr marL="342900" indent="-342900">
              <a:buFont typeface="Wingdings" panose="05000000000000000000" pitchFamily="2" charset="2"/>
              <a:buChar char="Ø"/>
            </a:pPr>
            <a:r>
              <a:rPr lang="en-US" sz="1600" b="1" dirty="0">
                <a:latin typeface="Alexandria Light" pitchFamily="2" charset="-78"/>
                <a:cs typeface="Alexandria Light" pitchFamily="2" charset="-78"/>
              </a:rPr>
              <a:t>Market development</a:t>
            </a:r>
            <a:r>
              <a:rPr lang="en-US" sz="1600" dirty="0">
                <a:latin typeface="Alexandria Light" pitchFamily="2" charset="-78"/>
                <a:cs typeface="Alexandria Light" pitchFamily="2" charset="-78"/>
              </a:rPr>
              <a:t>. Here the Internet is used to sell into new geographical markets, taking advantage of the low cost of advertising internationally without the necessity for a supporting sales infrastructure in the customers' countries.</a:t>
            </a:r>
          </a:p>
          <a:p>
            <a:pPr marL="342900" indent="-342900">
              <a:buFont typeface="Wingdings" panose="05000000000000000000" pitchFamily="2" charset="2"/>
              <a:buChar char="Ø"/>
            </a:pPr>
            <a:r>
              <a:rPr lang="en-US" sz="1600" dirty="0">
                <a:latin typeface="Alexandria Light" pitchFamily="2" charset="-78"/>
                <a:cs typeface="Alexandria Light" pitchFamily="2" charset="-78"/>
              </a:rPr>
              <a:t> </a:t>
            </a:r>
            <a:r>
              <a:rPr lang="en-US" sz="1600" b="1" dirty="0">
                <a:latin typeface="Alexandria Light" pitchFamily="2" charset="-78"/>
                <a:cs typeface="Alexandria Light" pitchFamily="2" charset="-78"/>
              </a:rPr>
              <a:t>Product development</a:t>
            </a:r>
            <a:r>
              <a:rPr lang="en-US" sz="1600" dirty="0">
                <a:latin typeface="Alexandria Light" pitchFamily="2" charset="-78"/>
                <a:cs typeface="Alexandria Light" pitchFamily="2" charset="-78"/>
              </a:rPr>
              <a:t>. New products or services are developed that can be delivered by the Internet. These are typically digital products.</a:t>
            </a:r>
          </a:p>
          <a:p>
            <a:pPr marL="342900" indent="-342900">
              <a:buFont typeface="Wingdings" panose="05000000000000000000" pitchFamily="2" charset="2"/>
              <a:buChar char="Ø"/>
            </a:pPr>
            <a:r>
              <a:rPr lang="en-US" sz="1600" dirty="0">
                <a:latin typeface="Alexandria Light" pitchFamily="2" charset="-78"/>
                <a:cs typeface="Alexandria Light" pitchFamily="2" charset="-78"/>
              </a:rPr>
              <a:t> </a:t>
            </a:r>
            <a:r>
              <a:rPr lang="en-US" sz="1600" b="1" dirty="0">
                <a:latin typeface="Alexandria Light" pitchFamily="2" charset="-78"/>
                <a:cs typeface="Alexandria Light" pitchFamily="2" charset="-78"/>
              </a:rPr>
              <a:t>Diversification.</a:t>
            </a:r>
            <a:r>
              <a:rPr lang="en-US" sz="1600" dirty="0">
                <a:latin typeface="Alexandria Light" pitchFamily="2" charset="-78"/>
                <a:cs typeface="Alexandria Light" pitchFamily="2" charset="-78"/>
              </a:rPr>
              <a:t> the Internet supports selling new products, which are developed and sold into new markets.</a:t>
            </a:r>
          </a:p>
        </p:txBody>
      </p:sp>
      <p:sp>
        <p:nvSpPr>
          <p:cNvPr id="12" name="TextBox 11">
            <a:extLst>
              <a:ext uri="{FF2B5EF4-FFF2-40B4-BE49-F238E27FC236}">
                <a16:creationId xmlns:a16="http://schemas.microsoft.com/office/drawing/2014/main" id="{286030D9-F3A9-5CAC-74B0-1F810F0D8C45}"/>
              </a:ext>
            </a:extLst>
          </p:cNvPr>
          <p:cNvSpPr txBox="1"/>
          <p:nvPr/>
        </p:nvSpPr>
        <p:spPr>
          <a:xfrm>
            <a:off x="10839645" y="6398954"/>
            <a:ext cx="1352354" cy="338554"/>
          </a:xfrm>
          <a:prstGeom prst="rect">
            <a:avLst/>
          </a:prstGeom>
          <a:noFill/>
        </p:spPr>
        <p:txBody>
          <a:bodyPr wrap="square" rtlCol="0">
            <a:spAutoFit/>
          </a:bodyPr>
          <a:lstStyle/>
          <a:p>
            <a:pPr algn="ctr"/>
            <a:r>
              <a:rPr lang="en-US" sz="1600" dirty="0">
                <a:solidFill>
                  <a:srgbClr val="852F4A"/>
                </a:solidFill>
                <a:latin typeface="Alexandria Light" pitchFamily="2" charset="-78"/>
                <a:cs typeface="Alexandria Light" pitchFamily="2" charset="-78"/>
              </a:rPr>
              <a:t>CHAPTER 1</a:t>
            </a:r>
          </a:p>
        </p:txBody>
      </p:sp>
      <p:pic>
        <p:nvPicPr>
          <p:cNvPr id="7" name="Picture 6">
            <a:extLst>
              <a:ext uri="{FF2B5EF4-FFF2-40B4-BE49-F238E27FC236}">
                <a16:creationId xmlns:a16="http://schemas.microsoft.com/office/drawing/2014/main" id="{01E15EEB-4D01-45BA-87F4-4B7F61A21050}"/>
              </a:ext>
            </a:extLst>
          </p:cNvPr>
          <p:cNvPicPr>
            <a:picLocks noChangeAspect="1"/>
          </p:cNvPicPr>
          <p:nvPr/>
        </p:nvPicPr>
        <p:blipFill>
          <a:blip r:embed="rId3"/>
          <a:stretch>
            <a:fillRect/>
          </a:stretch>
        </p:blipFill>
        <p:spPr>
          <a:xfrm>
            <a:off x="10241111" y="52204"/>
            <a:ext cx="1950889" cy="865707"/>
          </a:xfrm>
          <a:prstGeom prst="rect">
            <a:avLst/>
          </a:prstGeom>
        </p:spPr>
      </p:pic>
      <p:pic>
        <p:nvPicPr>
          <p:cNvPr id="13" name="Picture 12">
            <a:extLst>
              <a:ext uri="{FF2B5EF4-FFF2-40B4-BE49-F238E27FC236}">
                <a16:creationId xmlns:a16="http://schemas.microsoft.com/office/drawing/2014/main" id="{D7CE6430-04B4-49BF-853A-B0D111BE5A81}"/>
              </a:ext>
            </a:extLst>
          </p:cNvPr>
          <p:cNvPicPr>
            <a:picLocks noChangeAspect="1"/>
          </p:cNvPicPr>
          <p:nvPr/>
        </p:nvPicPr>
        <p:blipFill>
          <a:blip r:embed="rId4"/>
          <a:stretch>
            <a:fillRect/>
          </a:stretch>
        </p:blipFill>
        <p:spPr>
          <a:xfrm>
            <a:off x="8653569" y="3864334"/>
            <a:ext cx="2112497" cy="2114666"/>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68FF8D0-ECC2-4F4A-AE5C-4DA6022B225A}"/>
              </a:ext>
            </a:extLst>
          </p:cNvPr>
          <p:cNvGrpSpPr/>
          <p:nvPr/>
        </p:nvGrpSpPr>
        <p:grpSpPr>
          <a:xfrm>
            <a:off x="486411" y="1060301"/>
            <a:ext cx="10464682" cy="5429951"/>
            <a:chOff x="850825" y="1283848"/>
            <a:chExt cx="10100268" cy="4876842"/>
          </a:xfrm>
        </p:grpSpPr>
        <p:sp>
          <p:nvSpPr>
            <p:cNvPr id="9" name="Rectangle: Rounded Corners 8">
              <a:extLst>
                <a:ext uri="{FF2B5EF4-FFF2-40B4-BE49-F238E27FC236}">
                  <a16:creationId xmlns:a16="http://schemas.microsoft.com/office/drawing/2014/main" id="{FAD66B04-8667-4FCC-932F-52273FFF7395}"/>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10" name="Rectangle 9">
              <a:extLst>
                <a:ext uri="{FF2B5EF4-FFF2-40B4-BE49-F238E27FC236}">
                  <a16:creationId xmlns:a16="http://schemas.microsoft.com/office/drawing/2014/main" id="{0D588396-DB3A-4043-B77C-A871F0504192}"/>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gr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220" b="6220"/>
          <a:stretch>
            <a:fillRect/>
          </a:stretch>
        </p:blipFill>
        <p:spPr>
          <a:xfrm>
            <a:off x="7792297" y="2595788"/>
            <a:ext cx="2701592" cy="1818254"/>
          </a:xfrm>
        </p:spPr>
      </p:pic>
      <p:sp>
        <p:nvSpPr>
          <p:cNvPr id="6" name="Rectangle 5">
            <a:extLst>
              <a:ext uri="{FF2B5EF4-FFF2-40B4-BE49-F238E27FC236}">
                <a16:creationId xmlns:a16="http://schemas.microsoft.com/office/drawing/2014/main" id="{0AC2650A-C51A-9ACB-723B-68D89C868D01}"/>
              </a:ext>
            </a:extLst>
          </p:cNvPr>
          <p:cNvSpPr/>
          <p:nvPr/>
        </p:nvSpPr>
        <p:spPr>
          <a:xfrm>
            <a:off x="976188" y="2196417"/>
            <a:ext cx="6079449" cy="4146841"/>
          </a:xfrm>
          <a:prstGeom prst="rect">
            <a:avLst/>
          </a:prstGeom>
        </p:spPr>
        <p:txBody>
          <a:bodyPr wrap="square">
            <a:spAutoFit/>
          </a:bodyPr>
          <a:lstStyle/>
          <a:p>
            <a:pPr marL="285750" lvl="0" indent="-285750" algn="ctr">
              <a:buFont typeface="Wingdings" panose="05000000000000000000" pitchFamily="2" charset="2"/>
              <a:buChar char="ü"/>
            </a:pPr>
            <a:r>
              <a:rPr lang="en-US" sz="1400" b="1" dirty="0">
                <a:latin typeface="Alexandria Light" pitchFamily="2" charset="-78"/>
                <a:cs typeface="Alexandria Light" pitchFamily="2" charset="-78"/>
              </a:rPr>
              <a:t>BUSINESS-TO CONSUMER (B2C)</a:t>
            </a:r>
          </a:p>
          <a:p>
            <a:pPr lvl="0" algn="ctr"/>
            <a:r>
              <a:rPr lang="en-US" sz="1200" dirty="0">
                <a:latin typeface="Alexandria Light" pitchFamily="2" charset="-78"/>
                <a:cs typeface="Alexandria Light" pitchFamily="2" charset="-78"/>
              </a:rPr>
              <a:t>COMMERCIAL TRANSACTIONS BETWEEN AN ORGANIZATION AND CONSUMERS</a:t>
            </a:r>
          </a:p>
          <a:p>
            <a:pPr lvl="0" algn="ctr"/>
            <a:endParaRPr lang="en-US" sz="1100" dirty="0">
              <a:latin typeface="Alexandria Light" pitchFamily="2" charset="-78"/>
              <a:cs typeface="Alexandria Light" pitchFamily="2" charset="-78"/>
            </a:endParaRPr>
          </a:p>
          <a:p>
            <a:pPr marL="285750" lvl="0" indent="-285750" algn="ctr">
              <a:buFont typeface="Wingdings" panose="05000000000000000000" pitchFamily="2" charset="2"/>
              <a:buChar char="ü"/>
            </a:pPr>
            <a:r>
              <a:rPr lang="en-US" sz="1400" b="1" dirty="0">
                <a:latin typeface="Alexandria Light" pitchFamily="2" charset="-78"/>
                <a:cs typeface="Alexandria Light" pitchFamily="2" charset="-78"/>
              </a:rPr>
              <a:t>BUSINESS-TO-BUSINESS  (B2B)</a:t>
            </a:r>
          </a:p>
          <a:p>
            <a:pPr lvl="0" algn="ctr"/>
            <a:r>
              <a:rPr lang="en-US" sz="1200" dirty="0">
                <a:latin typeface="Alexandria Light" pitchFamily="2" charset="-78"/>
                <a:cs typeface="Alexandria Light" pitchFamily="2" charset="-78"/>
              </a:rPr>
              <a:t>COMMERCIAL TRANSACTIONS BETWEEN AN ORGANIZATION AND OTHER ORGANIZATIONS (INTER-ORGANIZATIONAL MARKETING)</a:t>
            </a:r>
          </a:p>
          <a:p>
            <a:pPr lvl="0" algn="ctr"/>
            <a:endParaRPr lang="en-US" sz="1400" dirty="0">
              <a:latin typeface="Alexandria Light" pitchFamily="2" charset="-78"/>
              <a:cs typeface="Alexandria Light" pitchFamily="2" charset="-78"/>
            </a:endParaRPr>
          </a:p>
          <a:p>
            <a:pPr marL="285750" lvl="0" indent="-285750" algn="ctr">
              <a:buFont typeface="Wingdings" panose="05000000000000000000" pitchFamily="2" charset="2"/>
              <a:buChar char="ü"/>
            </a:pPr>
            <a:r>
              <a:rPr lang="en-US" sz="1400" b="1" dirty="0">
                <a:latin typeface="Alexandria Light" pitchFamily="2" charset="-78"/>
                <a:cs typeface="Alexandria Light" pitchFamily="2" charset="-78"/>
              </a:rPr>
              <a:t>DIRECT – TO –CUSTOMERS MODEL</a:t>
            </a:r>
          </a:p>
          <a:p>
            <a:pPr lvl="0" algn="ctr"/>
            <a:r>
              <a:rPr lang="en-US" sz="1200" dirty="0">
                <a:latin typeface="Alexandria Light" pitchFamily="2" charset="-78"/>
                <a:cs typeface="Alexandria Light" pitchFamily="2" charset="-78"/>
              </a:rPr>
              <a:t>A BRAND WHICH HAS PREVIOUSLY COMMUNICATED TO ITS CUSTOMERS VIA INTERMEDIARIES SUCH AS MEDIA SITE </a:t>
            </a:r>
          </a:p>
          <a:p>
            <a:pPr lvl="0" algn="ctr"/>
            <a:endParaRPr lang="en-US" sz="1400" dirty="0">
              <a:latin typeface="Alexandria Light" pitchFamily="2" charset="-78"/>
              <a:cs typeface="Alexandria Light" pitchFamily="2" charset="-78"/>
            </a:endParaRPr>
          </a:p>
          <a:p>
            <a:pPr marL="285750" lvl="0" indent="-285750" algn="ctr">
              <a:buFont typeface="Wingdings" panose="05000000000000000000" pitchFamily="2" charset="2"/>
              <a:buChar char="ü"/>
            </a:pPr>
            <a:r>
              <a:rPr lang="en-US" sz="1400" b="1" dirty="0">
                <a:latin typeface="Alexandria Light" pitchFamily="2" charset="-78"/>
                <a:cs typeface="Alexandria Light" pitchFamily="2" charset="-78"/>
              </a:rPr>
              <a:t>CONSUMER – TO- CONSUMER </a:t>
            </a:r>
            <a:r>
              <a:rPr lang="ar-JO" sz="1400" b="1" dirty="0">
                <a:latin typeface="Alexandria Light" pitchFamily="2" charset="-78"/>
                <a:cs typeface="Alexandria Light" pitchFamily="2" charset="-78"/>
              </a:rPr>
              <a:t>)</a:t>
            </a:r>
            <a:r>
              <a:rPr lang="en-US" sz="1400" b="1" dirty="0">
                <a:latin typeface="Alexandria Light" pitchFamily="2" charset="-78"/>
                <a:cs typeface="Alexandria Light" pitchFamily="2" charset="-78"/>
              </a:rPr>
              <a:t>C2C</a:t>
            </a:r>
            <a:r>
              <a:rPr lang="ar-JO" sz="1400" b="1" dirty="0">
                <a:latin typeface="Alexandria Light" pitchFamily="2" charset="-78"/>
                <a:cs typeface="Alexandria Light" pitchFamily="2" charset="-78"/>
              </a:rPr>
              <a:t>(</a:t>
            </a:r>
            <a:endParaRPr lang="en-US" sz="1400" b="1" dirty="0">
              <a:latin typeface="Alexandria Light" pitchFamily="2" charset="-78"/>
              <a:cs typeface="Alexandria Light" pitchFamily="2" charset="-78"/>
            </a:endParaRPr>
          </a:p>
          <a:p>
            <a:pPr lvl="0" algn="ctr"/>
            <a:r>
              <a:rPr lang="en-US" sz="1200" dirty="0">
                <a:latin typeface="Alexandria Light" pitchFamily="2" charset="-78"/>
                <a:cs typeface="Alexandria Light" pitchFamily="2" charset="-78"/>
              </a:rPr>
              <a:t>INFORMATIONAL OR FINANCIAL TRANSACTIONS BETWEEN CONSUMERS,BUT USUALLY MEDIATED THROUGH A BUSINESS</a:t>
            </a:r>
            <a:endParaRPr lang="ar-JO" sz="1200" dirty="0">
              <a:latin typeface="Alexandria Light" pitchFamily="2" charset="-78"/>
              <a:cs typeface="Alexandria Light" pitchFamily="2" charset="-78"/>
            </a:endParaRPr>
          </a:p>
          <a:p>
            <a:pPr marL="285750" lvl="0" indent="-285750" algn="ctr">
              <a:buFont typeface="Wingdings" panose="05000000000000000000" pitchFamily="2" charset="2"/>
              <a:buChar char="ü"/>
            </a:pPr>
            <a:r>
              <a:rPr lang="en-US" sz="1600" dirty="0">
                <a:latin typeface="Alexandria Light" pitchFamily="2" charset="-78"/>
                <a:cs typeface="Alexandria Light" pitchFamily="2" charset="-78"/>
              </a:rPr>
              <a:t>CONSUMER – TO – BUSINESS (C2B)</a:t>
            </a:r>
          </a:p>
          <a:p>
            <a:pPr lvl="0" algn="ctr"/>
            <a:r>
              <a:rPr lang="en-US" sz="1200" dirty="0">
                <a:latin typeface="Alexandria Light" pitchFamily="2" charset="-78"/>
                <a:cs typeface="Alexandria Light" pitchFamily="2" charset="-78"/>
              </a:rPr>
              <a:t>CONSUMERS APPROACHES THE BUSINESS WITH AN OFFER</a:t>
            </a:r>
            <a:endParaRPr lang="id-ID" sz="1200" dirty="0">
              <a:latin typeface="Alexandria Light" pitchFamily="2" charset="-78"/>
              <a:cs typeface="Alexandria Light" pitchFamily="2" charset="-78"/>
            </a:endParaRPr>
          </a:p>
          <a:p>
            <a:pPr marL="285750" indent="-285750" algn="ctr">
              <a:lnSpc>
                <a:spcPct val="120000"/>
              </a:lnSpc>
              <a:buFont typeface="Wingdings" panose="05000000000000000000" pitchFamily="2" charset="2"/>
              <a:buChar char="ü"/>
            </a:pPr>
            <a:r>
              <a:rPr lang="en-US" sz="1400" dirty="0">
                <a:latin typeface="Alexandria Light" pitchFamily="2" charset="-78"/>
                <a:cs typeface="Segoe UI Light" panose="020B0502040204020203" pitchFamily="34" charset="0"/>
              </a:rPr>
              <a:t>E-GOVERNMENT</a:t>
            </a:r>
          </a:p>
          <a:p>
            <a:pPr algn="ctr">
              <a:lnSpc>
                <a:spcPct val="120000"/>
              </a:lnSpc>
            </a:pPr>
            <a:r>
              <a:rPr lang="en-US" sz="1200" dirty="0">
                <a:latin typeface="Alexandria Light" pitchFamily="2" charset="-78"/>
                <a:cs typeface="Alexandria Light" pitchFamily="2" charset="-78"/>
              </a:rPr>
              <a:t>THE USE OF INTERNET TECHNOLOGIES TO PROVIDE GOVERNMENT SERVICES TO CITIZENS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7366878" y="4643537"/>
            <a:ext cx="3552430" cy="1154162"/>
          </a:xfrm>
          <a:prstGeom prst="rect">
            <a:avLst/>
          </a:prstGeom>
          <a:noFill/>
        </p:spPr>
        <p:txBody>
          <a:bodyPr wrap="square" rtlCol="0">
            <a:spAutoFit/>
          </a:bodyPr>
          <a:lstStyle/>
          <a:p>
            <a:pPr lvl="0" algn="ctr"/>
            <a:r>
              <a:rPr lang="en-US" b="1" dirty="0">
                <a:latin typeface="Alexandria Light" pitchFamily="2" charset="-78"/>
                <a:cs typeface="Alexandria Light" pitchFamily="2" charset="-78"/>
              </a:rPr>
              <a:t>Business and consumer business models</a:t>
            </a:r>
          </a:p>
          <a:p>
            <a:pPr lvl="0" algn="ctr"/>
            <a:r>
              <a:rPr lang="en-US" sz="1050" b="1" dirty="0">
                <a:latin typeface="Alexandria Light" pitchFamily="2" charset="-78"/>
                <a:cs typeface="Alexandria Light" pitchFamily="2" charset="-78"/>
              </a:rPr>
              <a:t>AS PART OF STRATEGY DEVELOPMENT ORGANIZATIONS REQUIRE CLARITY ON THE TYPE OF BUSINESS MODEL THEY WILL DEVELOP </a:t>
            </a:r>
          </a:p>
        </p:txBody>
      </p:sp>
      <p:pic>
        <p:nvPicPr>
          <p:cNvPr id="3" name="Picture 2">
            <a:extLst>
              <a:ext uri="{FF2B5EF4-FFF2-40B4-BE49-F238E27FC236}">
                <a16:creationId xmlns:a16="http://schemas.microsoft.com/office/drawing/2014/main" id="{73E976E3-CB1E-4C44-94D6-4FFF1F127990}"/>
              </a:ext>
            </a:extLst>
          </p:cNvPr>
          <p:cNvPicPr>
            <a:picLocks noChangeAspect="1"/>
          </p:cNvPicPr>
          <p:nvPr/>
        </p:nvPicPr>
        <p:blipFill>
          <a:blip r:embed="rId3"/>
          <a:stretch>
            <a:fillRect/>
          </a:stretch>
        </p:blipFill>
        <p:spPr>
          <a:xfrm>
            <a:off x="9853048" y="194594"/>
            <a:ext cx="1950889" cy="865707"/>
          </a:xfrm>
          <a:prstGeom prst="rect">
            <a:avLst/>
          </a:prstGeom>
        </p:spPr>
      </p:pic>
    </p:spTree>
    <p:extLst>
      <p:ext uri="{BB962C8B-B14F-4D97-AF65-F5344CB8AC3E}">
        <p14:creationId xmlns:p14="http://schemas.microsoft.com/office/powerpoint/2010/main" val="2145026443"/>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FCA3EDD-6BBC-48AD-BA4F-1D2A8C2DAC95}"/>
              </a:ext>
            </a:extLst>
          </p:cNvPr>
          <p:cNvGrpSpPr/>
          <p:nvPr/>
        </p:nvGrpSpPr>
        <p:grpSpPr>
          <a:xfrm>
            <a:off x="486411" y="1001865"/>
            <a:ext cx="10464682" cy="5001370"/>
            <a:chOff x="850825" y="1283848"/>
            <a:chExt cx="10100268" cy="4876842"/>
          </a:xfrm>
        </p:grpSpPr>
        <p:sp>
          <p:nvSpPr>
            <p:cNvPr id="9" name="Rectangle: Rounded Corners 8">
              <a:extLst>
                <a:ext uri="{FF2B5EF4-FFF2-40B4-BE49-F238E27FC236}">
                  <a16:creationId xmlns:a16="http://schemas.microsoft.com/office/drawing/2014/main" id="{5D64474A-B0E5-4C40-BDF1-17A6DC586C89}"/>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10" name="Rectangle 9">
              <a:extLst>
                <a:ext uri="{FF2B5EF4-FFF2-40B4-BE49-F238E27FC236}">
                  <a16:creationId xmlns:a16="http://schemas.microsoft.com/office/drawing/2014/main" id="{E8DD6B4C-DD6B-40AC-A3B5-531BD78C15B3}"/>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grpSp>
      <p:sp>
        <p:nvSpPr>
          <p:cNvPr id="2" name="Rectangle 1">
            <a:extLst>
              <a:ext uri="{FF2B5EF4-FFF2-40B4-BE49-F238E27FC236}">
                <a16:creationId xmlns:a16="http://schemas.microsoft.com/office/drawing/2014/main" id="{40AD33B2-84DB-498D-99BC-48015ABD3174}"/>
              </a:ext>
            </a:extLst>
          </p:cNvPr>
          <p:cNvSpPr/>
          <p:nvPr/>
        </p:nvSpPr>
        <p:spPr>
          <a:xfrm>
            <a:off x="1240907" y="2614488"/>
            <a:ext cx="3926223" cy="2638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lexandria Light" pitchFamily="2" charset="-78"/>
                <a:cs typeface="Alexandria Light" pitchFamily="2" charset="-78"/>
              </a:rPr>
              <a:t>ELECTRONIC COMMERCE</a:t>
            </a:r>
            <a:endParaRPr lang="ar-JO" dirty="0">
              <a:solidFill>
                <a:schemeClr val="tx1"/>
              </a:solidFill>
              <a:latin typeface="Alexandria Light" pitchFamily="2" charset="-78"/>
              <a:cs typeface="Alexandria Light" pitchFamily="2" charset="-78"/>
            </a:endParaRPr>
          </a:p>
          <a:p>
            <a:pPr algn="ctr"/>
            <a:r>
              <a:rPr lang="en-US" dirty="0">
                <a:solidFill>
                  <a:schemeClr val="tx1"/>
                </a:solidFill>
                <a:latin typeface="Alexandria Light" pitchFamily="2" charset="-78"/>
                <a:cs typeface="Alexandria Light" pitchFamily="2" charset="-78"/>
              </a:rPr>
              <a:t>(E-COMMERCE)</a:t>
            </a:r>
          </a:p>
          <a:p>
            <a:pPr algn="ctr"/>
            <a:r>
              <a:rPr lang="en-US" dirty="0">
                <a:solidFill>
                  <a:schemeClr val="tx1"/>
                </a:solidFill>
                <a:latin typeface="Alexandria Light" pitchFamily="2" charset="-78"/>
                <a:cs typeface="Alexandria Light" pitchFamily="2" charset="-78"/>
              </a:rPr>
              <a:t>ELECTRONIC BUSINESS</a:t>
            </a:r>
            <a:endParaRPr lang="ar-JO" dirty="0">
              <a:solidFill>
                <a:schemeClr val="tx1"/>
              </a:solidFill>
              <a:latin typeface="Alexandria Light" pitchFamily="2" charset="-78"/>
              <a:cs typeface="Alexandria Light" pitchFamily="2" charset="-78"/>
            </a:endParaRPr>
          </a:p>
          <a:p>
            <a:pPr algn="ctr"/>
            <a:r>
              <a:rPr lang="en-US" dirty="0">
                <a:solidFill>
                  <a:schemeClr val="tx1"/>
                </a:solidFill>
                <a:latin typeface="Alexandria Light" pitchFamily="2" charset="-78"/>
                <a:cs typeface="Alexandria Light" pitchFamily="2" charset="-78"/>
              </a:rPr>
              <a:t> (E-BUSINESS)</a:t>
            </a:r>
            <a:endParaRPr lang="id-ID" dirty="0">
              <a:solidFill>
                <a:schemeClr val="tx1"/>
              </a:solidFill>
              <a:latin typeface="Alexandria Light" pitchFamily="2" charset="-78"/>
              <a:cs typeface="Alexandria Light"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7255" b="7255"/>
          <a:stretch>
            <a:fillRect/>
          </a:stretch>
        </p:blipFill>
        <p:spPr>
          <a:xfrm>
            <a:off x="5388334" y="2335986"/>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236582" y="5145148"/>
            <a:ext cx="4113898" cy="523220"/>
          </a:xfrm>
          <a:prstGeom prst="rect">
            <a:avLst/>
          </a:prstGeom>
          <a:noFill/>
        </p:spPr>
        <p:txBody>
          <a:bodyPr wrap="square" rtlCol="0">
            <a:spAutoFit/>
          </a:bodyPr>
          <a:lstStyle/>
          <a:p>
            <a:pPr lvl="0" algn="ctr"/>
            <a:r>
              <a:rPr lang="en-US" sz="1400" b="1" dirty="0">
                <a:solidFill>
                  <a:srgbClr val="2D3956"/>
                </a:solidFill>
                <a:latin typeface="Alexandria Light" pitchFamily="2" charset="-78"/>
                <a:cs typeface="Alexandria Light" pitchFamily="2" charset="-78"/>
              </a:rPr>
              <a:t>WHAT IS THE DIFFERENCE BETWEEN E-COMMERCE AND DIGITAL BUSINESS?</a:t>
            </a:r>
          </a:p>
        </p:txBody>
      </p:sp>
      <p:pic>
        <p:nvPicPr>
          <p:cNvPr id="3" name="Picture 2">
            <a:extLst>
              <a:ext uri="{FF2B5EF4-FFF2-40B4-BE49-F238E27FC236}">
                <a16:creationId xmlns:a16="http://schemas.microsoft.com/office/drawing/2014/main" id="{662B7A41-5947-4CDC-AFFE-0351A56028F2}"/>
              </a:ext>
            </a:extLst>
          </p:cNvPr>
          <p:cNvPicPr>
            <a:picLocks noChangeAspect="1"/>
          </p:cNvPicPr>
          <p:nvPr/>
        </p:nvPicPr>
        <p:blipFill>
          <a:blip r:embed="rId3"/>
          <a:stretch>
            <a:fillRect/>
          </a:stretch>
        </p:blipFill>
        <p:spPr>
          <a:xfrm>
            <a:off x="9902764" y="209613"/>
            <a:ext cx="1950889" cy="865707"/>
          </a:xfrm>
          <a:prstGeom prst="rect">
            <a:avLst/>
          </a:prstGeom>
        </p:spPr>
      </p:pic>
    </p:spTree>
    <p:extLst>
      <p:ext uri="{BB962C8B-B14F-4D97-AF65-F5344CB8AC3E}">
        <p14:creationId xmlns:p14="http://schemas.microsoft.com/office/powerpoint/2010/main" val="652652692"/>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D062C2E-C585-4464-83CC-D37714FF554F}"/>
              </a:ext>
            </a:extLst>
          </p:cNvPr>
          <p:cNvGrpSpPr/>
          <p:nvPr/>
        </p:nvGrpSpPr>
        <p:grpSpPr>
          <a:xfrm>
            <a:off x="486411" y="1001865"/>
            <a:ext cx="10571736" cy="5001370"/>
            <a:chOff x="850825" y="1283848"/>
            <a:chExt cx="10100268" cy="4876842"/>
          </a:xfrm>
        </p:grpSpPr>
        <p:sp>
          <p:nvSpPr>
            <p:cNvPr id="9" name="Rectangle: Rounded Corners 8">
              <a:extLst>
                <a:ext uri="{FF2B5EF4-FFF2-40B4-BE49-F238E27FC236}">
                  <a16:creationId xmlns:a16="http://schemas.microsoft.com/office/drawing/2014/main" id="{BD8C0799-6107-4AAC-8580-2802A31AB3D2}"/>
                </a:ext>
              </a:extLst>
            </p:cNvPr>
            <p:cNvSpPr/>
            <p:nvPr/>
          </p:nvSpPr>
          <p:spPr>
            <a:xfrm>
              <a:off x="850825" y="1873074"/>
              <a:ext cx="1010026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
          <p:nvSpPr>
            <p:cNvPr id="10" name="Rectangle 9">
              <a:extLst>
                <a:ext uri="{FF2B5EF4-FFF2-40B4-BE49-F238E27FC236}">
                  <a16:creationId xmlns:a16="http://schemas.microsoft.com/office/drawing/2014/main" id="{561D2A61-6860-4555-A69B-644C5E45B5B7}"/>
                </a:ext>
              </a:extLst>
            </p:cNvPr>
            <p:cNvSpPr/>
            <p:nvPr/>
          </p:nvSpPr>
          <p:spPr>
            <a:xfrm>
              <a:off x="1240907" y="128384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LECTURER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Light" pitchFamily="2" charset="-78"/>
                  <a:ea typeface="+mn-ea"/>
                  <a:cs typeface="Alexandria Light" pitchFamily="2" charset="-78"/>
                </a:rPr>
                <a:t>01</a:t>
              </a:r>
            </a:p>
          </p:txBody>
        </p:sp>
      </p:grpSp>
      <p:sp>
        <p:nvSpPr>
          <p:cNvPr id="2" name="Rectangle 1">
            <a:extLst>
              <a:ext uri="{FF2B5EF4-FFF2-40B4-BE49-F238E27FC236}">
                <a16:creationId xmlns:a16="http://schemas.microsoft.com/office/drawing/2014/main" id="{40AD33B2-84DB-498D-99BC-48015ABD3174}"/>
              </a:ext>
            </a:extLst>
          </p:cNvPr>
          <p:cNvSpPr/>
          <p:nvPr/>
        </p:nvSpPr>
        <p:spPr>
          <a:xfrm>
            <a:off x="1133854" y="2072624"/>
            <a:ext cx="4955591" cy="3636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Light" pitchFamily="2" charset="-78"/>
                <a:cs typeface="Alexandria Light" pitchFamily="2" charset="-78"/>
              </a:rPr>
              <a:t>ELECTRONIC COMMERCE </a:t>
            </a:r>
          </a:p>
          <a:p>
            <a:pPr algn="ctr"/>
            <a:r>
              <a:rPr lang="en-US" sz="1400" b="1" dirty="0">
                <a:solidFill>
                  <a:schemeClr val="tx1"/>
                </a:solidFill>
                <a:latin typeface="Alexandria Light" pitchFamily="2" charset="-78"/>
                <a:cs typeface="Alexandria Light" pitchFamily="2" charset="-78"/>
              </a:rPr>
              <a:t>(E-COMMERCE)</a:t>
            </a:r>
          </a:p>
          <a:p>
            <a:pPr algn="ctr"/>
            <a:r>
              <a:rPr lang="en-US" sz="1400" dirty="0">
                <a:solidFill>
                  <a:schemeClr val="tx1"/>
                </a:solidFill>
                <a:latin typeface="Alexandria Light" pitchFamily="2" charset="-78"/>
                <a:cs typeface="Alexandria Light" pitchFamily="2" charset="-78"/>
              </a:rPr>
              <a:t>E-commerce (electronic commerce) is the buying and selling of goods and services, or over an electronic network, the transmitting of funds or data, primarily the internet. These business transactions occur either as business-to-consumer (B2C), business-to-business (B2B), consumer-to-business or consumer-to-consumer.</a:t>
            </a:r>
          </a:p>
          <a:p>
            <a:pPr algn="ctr"/>
            <a:endParaRPr lang="en-US" sz="1400"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Types of e-commerce</a:t>
            </a:r>
          </a:p>
          <a:p>
            <a:pPr algn="ctr"/>
            <a:r>
              <a:rPr lang="en-US" sz="1400" dirty="0">
                <a:solidFill>
                  <a:schemeClr val="tx1"/>
                </a:solidFill>
                <a:latin typeface="Alexandria Light" pitchFamily="2" charset="-78"/>
                <a:cs typeface="Alexandria Light" pitchFamily="2" charset="-78"/>
              </a:rPr>
              <a:t>Business-to-business (B2B)</a:t>
            </a:r>
          </a:p>
          <a:p>
            <a:pPr algn="ctr"/>
            <a:r>
              <a:rPr lang="en-US" sz="1400" dirty="0">
                <a:solidFill>
                  <a:schemeClr val="tx1"/>
                </a:solidFill>
                <a:latin typeface="Alexandria Light" pitchFamily="2" charset="-78"/>
                <a:cs typeface="Alexandria Light" pitchFamily="2" charset="-78"/>
              </a:rPr>
              <a:t>Business-to-consumer (B2C)</a:t>
            </a:r>
          </a:p>
          <a:p>
            <a:pPr algn="ctr"/>
            <a:r>
              <a:rPr lang="en-US" sz="1400" dirty="0">
                <a:solidFill>
                  <a:schemeClr val="tx1"/>
                </a:solidFill>
                <a:latin typeface="Alexandria Light" pitchFamily="2" charset="-78"/>
                <a:cs typeface="Alexandria Light" pitchFamily="2" charset="-78"/>
              </a:rPr>
              <a:t>Consumer-to-consumer (C2C)</a:t>
            </a:r>
          </a:p>
          <a:p>
            <a:pPr algn="ctr"/>
            <a:r>
              <a:rPr lang="en-US" sz="1400" dirty="0">
                <a:solidFill>
                  <a:schemeClr val="tx1"/>
                </a:solidFill>
                <a:latin typeface="Alexandria Light" pitchFamily="2" charset="-78"/>
                <a:cs typeface="Alexandria Light" pitchFamily="2" charset="-78"/>
              </a:rPr>
              <a:t>Consumer-to-business (C2B)</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7255" b="7255"/>
          <a:stretch>
            <a:fillRect/>
          </a:stretch>
        </p:blipFill>
        <p:spPr>
          <a:xfrm>
            <a:off x="6662020" y="2489426"/>
            <a:ext cx="3968874" cy="1996016"/>
          </a:xfrm>
        </p:spPr>
      </p:pic>
      <p:sp>
        <p:nvSpPr>
          <p:cNvPr id="17" name="TextBox 16">
            <a:extLst>
              <a:ext uri="{FF2B5EF4-FFF2-40B4-BE49-F238E27FC236}">
                <a16:creationId xmlns:a16="http://schemas.microsoft.com/office/drawing/2014/main" id="{954B34D3-F436-A1EE-53D3-534D66D793CE}"/>
              </a:ext>
            </a:extLst>
          </p:cNvPr>
          <p:cNvSpPr txBox="1"/>
          <p:nvPr/>
        </p:nvSpPr>
        <p:spPr>
          <a:xfrm>
            <a:off x="6589508" y="4736507"/>
            <a:ext cx="4113898" cy="1015663"/>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WHAT IS THE DIFFERENCE BETWEEN E-COMMERCE AND DIGITAL BUSINESS?</a:t>
            </a:r>
          </a:p>
        </p:txBody>
      </p:sp>
      <p:pic>
        <p:nvPicPr>
          <p:cNvPr id="3" name="Picture 2">
            <a:extLst>
              <a:ext uri="{FF2B5EF4-FFF2-40B4-BE49-F238E27FC236}">
                <a16:creationId xmlns:a16="http://schemas.microsoft.com/office/drawing/2014/main" id="{8D4FECF1-2812-4ECD-B4E0-7821476599E6}"/>
              </a:ext>
            </a:extLst>
          </p:cNvPr>
          <p:cNvPicPr>
            <a:picLocks noChangeAspect="1"/>
          </p:cNvPicPr>
          <p:nvPr/>
        </p:nvPicPr>
        <p:blipFill>
          <a:blip r:embed="rId3"/>
          <a:stretch>
            <a:fillRect/>
          </a:stretch>
        </p:blipFill>
        <p:spPr>
          <a:xfrm>
            <a:off x="9890805" y="240123"/>
            <a:ext cx="1950889" cy="865707"/>
          </a:xfrm>
          <a:prstGeom prst="rect">
            <a:avLst/>
          </a:prstGeom>
        </p:spPr>
      </p:pic>
    </p:spTree>
    <p:extLst>
      <p:ext uri="{BB962C8B-B14F-4D97-AF65-F5344CB8AC3E}">
        <p14:creationId xmlns:p14="http://schemas.microsoft.com/office/powerpoint/2010/main" val="439056788"/>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9444CF5-7708-422F-82F2-2073EB01D1F1}"/>
              </a:ext>
            </a:extLst>
          </p:cNvPr>
          <p:cNvPicPr>
            <a:picLocks noChangeAspect="1"/>
          </p:cNvPicPr>
          <p:nvPr/>
        </p:nvPicPr>
        <p:blipFill>
          <a:blip r:embed="rId2"/>
          <a:stretch>
            <a:fillRect/>
          </a:stretch>
        </p:blipFill>
        <p:spPr>
          <a:xfrm>
            <a:off x="603145" y="1204164"/>
            <a:ext cx="10607959" cy="530398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33854" y="2181225"/>
            <a:ext cx="5271980" cy="32790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Light" pitchFamily="2" charset="-78"/>
                <a:cs typeface="Alexandria Light" pitchFamily="2" charset="-78"/>
              </a:rPr>
              <a:t>Electronic business (e-business)</a:t>
            </a:r>
          </a:p>
          <a:p>
            <a:pPr algn="ctr"/>
            <a:r>
              <a:rPr lang="en-US" sz="1600" b="1" dirty="0">
                <a:solidFill>
                  <a:schemeClr val="tx1"/>
                </a:solidFill>
                <a:latin typeface="Alexandria Light" pitchFamily="2" charset="-78"/>
                <a:cs typeface="Alexandria Light" pitchFamily="2" charset="-78"/>
              </a:rPr>
              <a:t> </a:t>
            </a:r>
            <a:r>
              <a:rPr lang="en-US" sz="1600" dirty="0">
                <a:solidFill>
                  <a:schemeClr val="tx1"/>
                </a:solidFill>
                <a:latin typeface="Alexandria Light" pitchFamily="2" charset="-78"/>
                <a:cs typeface="Alexandria Light" pitchFamily="2" charset="-78"/>
              </a:rPr>
              <a:t>now more commonly known as </a:t>
            </a:r>
            <a:r>
              <a:rPr lang="en-US" sz="1600" b="1" dirty="0">
                <a:solidFill>
                  <a:schemeClr val="tx1"/>
                </a:solidFill>
                <a:latin typeface="Alexandria Light" pitchFamily="2" charset="-78"/>
                <a:cs typeface="Alexandria Light" pitchFamily="2" charset="-78"/>
              </a:rPr>
              <a:t>digital business</a:t>
            </a:r>
            <a:r>
              <a:rPr lang="en-US" sz="1600" dirty="0">
                <a:solidFill>
                  <a:schemeClr val="tx1"/>
                </a:solidFill>
                <a:latin typeface="Alexandria Light" pitchFamily="2" charset="-78"/>
                <a:cs typeface="Alexandria Light" pitchFamily="2" charset="-78"/>
              </a:rPr>
              <a:t>, is similar to e-commerce but broader in scope and refers to using digital technology to manage a range of business processes incorporating the sell-side and buy-side e-commerce, and also other key supporting business processes including research and development, marketing, manufacturing and inbound and outbound logistics</a:t>
            </a:r>
            <a:r>
              <a:rPr lang="en-US" sz="1600" dirty="0">
                <a:solidFill>
                  <a:srgbClr val="852F4A"/>
                </a:solidFill>
                <a:latin typeface="Alexandria Light" pitchFamily="2" charset="-78"/>
                <a:cs typeface="Alexandria Light" pitchFamily="2" charset="-78"/>
              </a:rPr>
              <a:t>.</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255" b="7255"/>
          <a:stretch>
            <a:fillRect/>
          </a:stretch>
        </p:blipFill>
        <p:spPr>
          <a:xfrm>
            <a:off x="6662020" y="2181225"/>
            <a:ext cx="4042345" cy="2032966"/>
          </a:xfrm>
        </p:spPr>
      </p:pic>
      <p:sp>
        <p:nvSpPr>
          <p:cNvPr id="17" name="TextBox 16">
            <a:extLst>
              <a:ext uri="{FF2B5EF4-FFF2-40B4-BE49-F238E27FC236}">
                <a16:creationId xmlns:a16="http://schemas.microsoft.com/office/drawing/2014/main" id="{954B34D3-F436-A1EE-53D3-534D66D793CE}"/>
              </a:ext>
            </a:extLst>
          </p:cNvPr>
          <p:cNvSpPr txBox="1"/>
          <p:nvPr/>
        </p:nvSpPr>
        <p:spPr>
          <a:xfrm>
            <a:off x="6747668" y="4444582"/>
            <a:ext cx="4113898" cy="1015663"/>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WHAT IS THE DIFFERENCE BETWEEN E-COMMERCE AND DIGITAL BUSINESS?</a:t>
            </a:r>
          </a:p>
        </p:txBody>
      </p:sp>
      <p:pic>
        <p:nvPicPr>
          <p:cNvPr id="3" name="Picture 2">
            <a:extLst>
              <a:ext uri="{FF2B5EF4-FFF2-40B4-BE49-F238E27FC236}">
                <a16:creationId xmlns:a16="http://schemas.microsoft.com/office/drawing/2014/main" id="{20E8B150-BF85-4E8D-BC0B-A8A7C3EFB1A8}"/>
              </a:ext>
            </a:extLst>
          </p:cNvPr>
          <p:cNvPicPr>
            <a:picLocks noChangeAspect="1"/>
          </p:cNvPicPr>
          <p:nvPr/>
        </p:nvPicPr>
        <p:blipFill>
          <a:blip r:embed="rId4"/>
          <a:stretch>
            <a:fillRect/>
          </a:stretch>
        </p:blipFill>
        <p:spPr>
          <a:xfrm>
            <a:off x="9953309" y="282780"/>
            <a:ext cx="1950889" cy="865707"/>
          </a:xfrm>
          <a:prstGeom prst="rect">
            <a:avLst/>
          </a:prstGeom>
        </p:spPr>
      </p:pic>
    </p:spTree>
    <p:extLst>
      <p:ext uri="{BB962C8B-B14F-4D97-AF65-F5344CB8AC3E}">
        <p14:creationId xmlns:p14="http://schemas.microsoft.com/office/powerpoint/2010/main" val="3955247577"/>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3FDA8FD-AA59-4D8A-B154-DAFC4969453A}"/>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6980196" y="3089958"/>
            <a:ext cx="4113898" cy="1015663"/>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WHAT IS THE DIFFERENCE BETWEEN E-COMMERCE AND DIGITAL BUSINESS?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0896" y="2170706"/>
            <a:ext cx="5446319" cy="3374092"/>
          </a:xfrm>
          <a:prstGeom prst="rect">
            <a:avLst/>
          </a:prstGeom>
        </p:spPr>
      </p:pic>
      <p:pic>
        <p:nvPicPr>
          <p:cNvPr id="2" name="Picture 1">
            <a:extLst>
              <a:ext uri="{FF2B5EF4-FFF2-40B4-BE49-F238E27FC236}">
                <a16:creationId xmlns:a16="http://schemas.microsoft.com/office/drawing/2014/main" id="{33F20101-A19A-4EB5-AB07-7DE15E0467E8}"/>
              </a:ext>
            </a:extLst>
          </p:cNvPr>
          <p:cNvPicPr>
            <a:picLocks noChangeAspect="1"/>
          </p:cNvPicPr>
          <p:nvPr/>
        </p:nvPicPr>
        <p:blipFill>
          <a:blip r:embed="rId4"/>
          <a:stretch>
            <a:fillRect/>
          </a:stretch>
        </p:blipFill>
        <p:spPr>
          <a:xfrm>
            <a:off x="10030232" y="121717"/>
            <a:ext cx="1950889" cy="865707"/>
          </a:xfrm>
          <a:prstGeom prst="rect">
            <a:avLst/>
          </a:prstGeom>
        </p:spPr>
      </p:pic>
    </p:spTree>
    <p:extLst>
      <p:ext uri="{BB962C8B-B14F-4D97-AF65-F5344CB8AC3E}">
        <p14:creationId xmlns:p14="http://schemas.microsoft.com/office/powerpoint/2010/main" val="1111299691"/>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CB74999-3AA0-48F9-8728-88429BDE3E65}"/>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924828" y="2320152"/>
            <a:ext cx="4900298" cy="24955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indent="-400050" algn="ctr">
              <a:buFont typeface="+mj-lt"/>
              <a:buAutoNum type="romanLcPeriod"/>
            </a:pPr>
            <a:r>
              <a:rPr lang="en-US" dirty="0">
                <a:solidFill>
                  <a:schemeClr val="tx1"/>
                </a:solidFill>
                <a:latin typeface="Alexandria Light" pitchFamily="2" charset="-78"/>
                <a:cs typeface="Alexandria Light" pitchFamily="2" charset="-78"/>
              </a:rPr>
              <a:t>TRANSACTIONAL E-COMMERCE</a:t>
            </a:r>
          </a:p>
          <a:p>
            <a:pPr marL="400050" indent="-400050" algn="ctr">
              <a:buFont typeface="+mj-lt"/>
              <a:buAutoNum type="romanLcPeriod"/>
            </a:pPr>
            <a:r>
              <a:rPr lang="en-US" dirty="0">
                <a:solidFill>
                  <a:schemeClr val="tx1"/>
                </a:solidFill>
                <a:latin typeface="Alexandria Light" pitchFamily="2" charset="-78"/>
                <a:cs typeface="Alexandria Light" pitchFamily="2" charset="-78"/>
              </a:rPr>
              <a:t>SERVICE-ORIENTED RELATIONSHIP-BUILDING FOR LEAD-BUILDING AND SUPPORT</a:t>
            </a:r>
          </a:p>
          <a:p>
            <a:pPr marL="400050" indent="-400050" algn="ctr">
              <a:buFont typeface="+mj-lt"/>
              <a:buAutoNum type="romanLcPeriod"/>
            </a:pPr>
            <a:r>
              <a:rPr lang="en-US" dirty="0">
                <a:solidFill>
                  <a:schemeClr val="tx1"/>
                </a:solidFill>
                <a:latin typeface="Alexandria Light" pitchFamily="2" charset="-78"/>
                <a:cs typeface="Alexandria Light" pitchFamily="2" charset="-78"/>
              </a:rPr>
              <a:t>BRAND-BUILDING</a:t>
            </a:r>
          </a:p>
          <a:p>
            <a:pPr marL="400050" indent="-400050" algn="ctr">
              <a:buFont typeface="+mj-lt"/>
              <a:buAutoNum type="romanLcPeriod"/>
            </a:pPr>
            <a:r>
              <a:rPr lang="en-US" dirty="0">
                <a:solidFill>
                  <a:schemeClr val="tx1"/>
                </a:solidFill>
                <a:latin typeface="Alexandria Light" pitchFamily="2" charset="-78"/>
                <a:cs typeface="Alexandria Light" pitchFamily="2" charset="-78"/>
              </a:rPr>
              <a:t>PUBLISHER OR MEDIA SITE</a:t>
            </a:r>
          </a:p>
          <a:p>
            <a:pPr marL="400050" indent="-400050" algn="ctr">
              <a:buFont typeface="+mj-lt"/>
              <a:buAutoNum type="romanLcPeriod"/>
            </a:pPr>
            <a:r>
              <a:rPr lang="en-US" dirty="0">
                <a:solidFill>
                  <a:schemeClr val="tx1"/>
                </a:solidFill>
                <a:latin typeface="Alexandria Light" pitchFamily="2" charset="-78"/>
                <a:cs typeface="Alexandria Light" pitchFamily="2" charset="-78"/>
              </a:rPr>
              <a:t>SOCIAL NETWORK OR COMMUNITY</a:t>
            </a:r>
            <a:endParaRPr lang="id-ID" dirty="0">
              <a:solidFill>
                <a:schemeClr val="tx1"/>
              </a:solidFill>
              <a:latin typeface="Alexandria Light" pitchFamily="2" charset="-78"/>
              <a:cs typeface="Alexandria Light"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86" r="286"/>
          <a:stretch>
            <a:fillRect/>
          </a:stretch>
        </p:blipFill>
        <p:spPr>
          <a:xfrm>
            <a:off x="6493344" y="1922099"/>
            <a:ext cx="4177481"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556927" y="4797013"/>
            <a:ext cx="4113898" cy="830997"/>
          </a:xfrm>
          <a:prstGeom prst="rect">
            <a:avLst/>
          </a:prstGeom>
          <a:noFill/>
        </p:spPr>
        <p:txBody>
          <a:bodyPr wrap="square" rtlCol="0">
            <a:spAutoFit/>
          </a:bodyPr>
          <a:lstStyle/>
          <a:p>
            <a:pPr lvl="0" algn="ctr"/>
            <a:r>
              <a:rPr lang="en-US" sz="1600" b="1" dirty="0">
                <a:solidFill>
                  <a:srgbClr val="00B0F0"/>
                </a:solidFill>
                <a:latin typeface="Alexandria Light" pitchFamily="2" charset="-78"/>
                <a:cs typeface="Alexandria Light" pitchFamily="2" charset="-78"/>
              </a:rPr>
              <a:t>DIFFERENT FORMS OF FUNCTIONALITY OF DIGITAL PRESENCE</a:t>
            </a:r>
          </a:p>
        </p:txBody>
      </p:sp>
      <p:pic>
        <p:nvPicPr>
          <p:cNvPr id="3" name="Picture 2">
            <a:extLst>
              <a:ext uri="{FF2B5EF4-FFF2-40B4-BE49-F238E27FC236}">
                <a16:creationId xmlns:a16="http://schemas.microsoft.com/office/drawing/2014/main" id="{925BF54E-334D-4940-9C44-D2AEE101FF17}"/>
              </a:ext>
            </a:extLst>
          </p:cNvPr>
          <p:cNvPicPr>
            <a:picLocks noChangeAspect="1"/>
          </p:cNvPicPr>
          <p:nvPr/>
        </p:nvPicPr>
        <p:blipFill>
          <a:blip r:embed="rId4"/>
          <a:stretch>
            <a:fillRect/>
          </a:stretch>
        </p:blipFill>
        <p:spPr>
          <a:xfrm>
            <a:off x="10164064" y="171124"/>
            <a:ext cx="1950889" cy="865707"/>
          </a:xfrm>
          <a:prstGeom prst="rect">
            <a:avLst/>
          </a:prstGeom>
        </p:spPr>
      </p:pic>
    </p:spTree>
    <p:extLst>
      <p:ext uri="{BB962C8B-B14F-4D97-AF65-F5344CB8AC3E}">
        <p14:creationId xmlns:p14="http://schemas.microsoft.com/office/powerpoint/2010/main" val="3921272741"/>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55EFA24-B7B6-4194-BC61-7548E3FCECA1}"/>
              </a:ext>
            </a:extLst>
          </p:cNvPr>
          <p:cNvPicPr>
            <a:picLocks noChangeAspect="1"/>
          </p:cNvPicPr>
          <p:nvPr/>
        </p:nvPicPr>
        <p:blipFill>
          <a:blip r:embed="rId2"/>
          <a:stretch>
            <a:fillRect/>
          </a:stretch>
        </p:blipFill>
        <p:spPr>
          <a:xfrm>
            <a:off x="678526" y="956612"/>
            <a:ext cx="10598854" cy="5612776"/>
          </a:xfrm>
          <a:prstGeom prst="rect">
            <a:avLst/>
          </a:prstGeom>
        </p:spPr>
      </p:pic>
      <p:pic>
        <p:nvPicPr>
          <p:cNvPr id="4" name="Picture 3">
            <a:extLst>
              <a:ext uri="{FF2B5EF4-FFF2-40B4-BE49-F238E27FC236}">
                <a16:creationId xmlns:a16="http://schemas.microsoft.com/office/drawing/2014/main" id="{5168AC19-23FE-4996-B6B2-5B24FA73A766}"/>
              </a:ext>
            </a:extLst>
          </p:cNvPr>
          <p:cNvPicPr>
            <a:picLocks noChangeAspect="1"/>
          </p:cNvPicPr>
          <p:nvPr/>
        </p:nvPicPr>
        <p:blipFill>
          <a:blip r:embed="rId3"/>
          <a:stretch>
            <a:fillRect/>
          </a:stretch>
        </p:blipFill>
        <p:spPr>
          <a:xfrm>
            <a:off x="5756744" y="1836646"/>
            <a:ext cx="5298219" cy="2976021"/>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230467" y="2083241"/>
            <a:ext cx="3711699" cy="36210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sz="1600" b="1" dirty="0">
                <a:solidFill>
                  <a:schemeClr val="accent1">
                    <a:lumMod val="50000"/>
                  </a:schemeClr>
                </a:solidFill>
                <a:latin typeface="Alexandria Light" pitchFamily="2" charset="-78"/>
                <a:cs typeface="Alexandria Light" pitchFamily="2" charset="-78"/>
              </a:rPr>
              <a:t>TRANSACTIONAL E-COMMERCE</a:t>
            </a:r>
          </a:p>
          <a:p>
            <a:pPr algn="ctr"/>
            <a:endParaRPr lang="ar-JO" sz="1600" b="1"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This enables purchase of products or services online and is typical in the retail, travel and financial services sector. The main business contribution of the site is through sale of these products. The sites also support the business by providing customer service and information for consumers who prefer to purchase products offline</a:t>
            </a:r>
            <a:r>
              <a:rPr lang="en-US" sz="1600" dirty="0">
                <a:solidFill>
                  <a:schemeClr val="tx2">
                    <a:lumMod val="50000"/>
                  </a:schemeClr>
                </a:solidFill>
                <a:latin typeface="Alexandria Light" pitchFamily="2" charset="-78"/>
                <a:cs typeface="Alexandria Light" pitchFamily="2" charset="-78"/>
              </a:rPr>
              <a: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348904" y="4994365"/>
            <a:ext cx="4113898" cy="923330"/>
          </a:xfrm>
          <a:prstGeom prst="rect">
            <a:avLst/>
          </a:prstGeom>
          <a:solidFill>
            <a:schemeClr val="bg1"/>
          </a:solidFill>
        </p:spPr>
        <p:txBody>
          <a:bodyPr wrap="square" rtlCol="0">
            <a:spAutoFit/>
          </a:bodyPr>
          <a:lstStyle/>
          <a:p>
            <a:pPr lvl="0" algn="ctr"/>
            <a:r>
              <a:rPr lang="en-US" b="1" dirty="0">
                <a:solidFill>
                  <a:srgbClr val="00B0F0"/>
                </a:solidFill>
                <a:latin typeface="Alexandria Light" pitchFamily="2" charset="-78"/>
                <a:cs typeface="Alexandria Light" pitchFamily="2" charset="-78"/>
              </a:rPr>
              <a:t>DIFFERENT FORMS OF FUNCTIONALITY OF DIGITAL PRESENCE</a:t>
            </a:r>
          </a:p>
        </p:txBody>
      </p:sp>
      <p:pic>
        <p:nvPicPr>
          <p:cNvPr id="3" name="Picture 2">
            <a:extLst>
              <a:ext uri="{FF2B5EF4-FFF2-40B4-BE49-F238E27FC236}">
                <a16:creationId xmlns:a16="http://schemas.microsoft.com/office/drawing/2014/main" id="{87094CA0-D0E6-4339-A198-132D76283C2C}"/>
              </a:ext>
            </a:extLst>
          </p:cNvPr>
          <p:cNvPicPr>
            <a:picLocks noChangeAspect="1"/>
          </p:cNvPicPr>
          <p:nvPr/>
        </p:nvPicPr>
        <p:blipFill>
          <a:blip r:embed="rId4"/>
          <a:stretch>
            <a:fillRect/>
          </a:stretch>
        </p:blipFill>
        <p:spPr>
          <a:xfrm>
            <a:off x="10079518" y="267123"/>
            <a:ext cx="1950889" cy="865707"/>
          </a:xfrm>
          <a:prstGeom prst="rect">
            <a:avLst/>
          </a:prstGeom>
        </p:spPr>
      </p:pic>
    </p:spTree>
    <p:extLst>
      <p:ext uri="{BB962C8B-B14F-4D97-AF65-F5344CB8AC3E}">
        <p14:creationId xmlns:p14="http://schemas.microsoft.com/office/powerpoint/2010/main" val="4042033199"/>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57A3C4D-7D36-408F-8C1E-CAA3AA44FC18}"/>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819062" y="2037933"/>
            <a:ext cx="5466936" cy="3565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sz="1600" b="1" dirty="0">
                <a:solidFill>
                  <a:schemeClr val="accent1">
                    <a:lumMod val="50000"/>
                  </a:schemeClr>
                </a:solidFill>
                <a:latin typeface="Alexandria Light" pitchFamily="2" charset="-78"/>
                <a:cs typeface="Alexandria Light" pitchFamily="2" charset="-78"/>
              </a:rPr>
              <a:t>SERVICE-ORIENTED RELATIONSHIP-BUILDING FOR LEAD-BUILDING AND SUPPORT</a:t>
            </a:r>
            <a:endParaRPr lang="ar-JO" sz="1600" b="1"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ü"/>
            </a:pPr>
            <a:r>
              <a:rPr lang="en-US" sz="1600" dirty="0">
                <a:solidFill>
                  <a:schemeClr val="accent1">
                    <a:lumMod val="50000"/>
                  </a:schemeClr>
                </a:solidFill>
                <a:latin typeface="Alexandria Light" pitchFamily="2" charset="-78"/>
                <a:cs typeface="Alexandria Light" pitchFamily="2" charset="-78"/>
              </a:rPr>
              <a:t>This provides information to stimulate purchase and build relationships. </a:t>
            </a:r>
            <a:endParaRPr lang="ar-JO" sz="1600"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ü"/>
            </a:pPr>
            <a:r>
              <a:rPr lang="en-US" sz="1600" dirty="0">
                <a:solidFill>
                  <a:schemeClr val="accent1">
                    <a:lumMod val="50000"/>
                  </a:schemeClr>
                </a:solidFill>
                <a:latin typeface="Alexandria Light" pitchFamily="2" charset="-78"/>
                <a:cs typeface="Alexandria Light" pitchFamily="2" charset="-78"/>
              </a:rPr>
              <a:t>Information is provided through the website and e-newsletters to inform purchase decisions.</a:t>
            </a:r>
            <a:endParaRPr lang="ar-JO" sz="1600"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ü"/>
            </a:pPr>
            <a:r>
              <a:rPr lang="en-US" sz="1600" dirty="0">
                <a:solidFill>
                  <a:schemeClr val="accent1">
                    <a:lumMod val="50000"/>
                  </a:schemeClr>
                </a:solidFill>
                <a:latin typeface="Alexandria Light" pitchFamily="2" charset="-78"/>
                <a:cs typeface="Alexandria Light" pitchFamily="2" charset="-78"/>
              </a:rPr>
              <a:t> The main business contribution is through encouraging offline sales via generating enquiries or leads from potential customers. </a:t>
            </a:r>
            <a:endParaRPr lang="ar-JO" sz="1600"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ü"/>
            </a:pPr>
            <a:r>
              <a:rPr lang="en-US" sz="1600" dirty="0">
                <a:solidFill>
                  <a:schemeClr val="accent1">
                    <a:lumMod val="50000"/>
                  </a:schemeClr>
                </a:solidFill>
                <a:latin typeface="Alexandria Light" pitchFamily="2" charset="-78"/>
                <a:cs typeface="Alexandria Light" pitchFamily="2" charset="-78"/>
              </a:rPr>
              <a:t>Such sites also add value to existing customers by providing them with detailed information to help support them in their lives at work or at home.</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215" b="12215"/>
          <a:stretch>
            <a:fillRect/>
          </a:stretch>
        </p:blipFill>
        <p:spPr>
          <a:xfrm>
            <a:off x="6787515" y="2639278"/>
            <a:ext cx="3612792" cy="2115311"/>
          </a:xfrm>
        </p:spPr>
      </p:pic>
      <p:sp>
        <p:nvSpPr>
          <p:cNvPr id="17" name="TextBox 16">
            <a:extLst>
              <a:ext uri="{FF2B5EF4-FFF2-40B4-BE49-F238E27FC236}">
                <a16:creationId xmlns:a16="http://schemas.microsoft.com/office/drawing/2014/main" id="{954B34D3-F436-A1EE-53D3-534D66D793CE}"/>
              </a:ext>
            </a:extLst>
          </p:cNvPr>
          <p:cNvSpPr txBox="1"/>
          <p:nvPr/>
        </p:nvSpPr>
        <p:spPr>
          <a:xfrm>
            <a:off x="1580019" y="1149122"/>
            <a:ext cx="8096717" cy="338554"/>
          </a:xfrm>
          <a:prstGeom prst="rect">
            <a:avLst/>
          </a:prstGeom>
          <a:noFill/>
        </p:spPr>
        <p:txBody>
          <a:bodyPr wrap="square" rtlCol="0">
            <a:spAutoFit/>
          </a:bodyPr>
          <a:lstStyle/>
          <a:p>
            <a:pPr lvl="0" algn="ctr"/>
            <a:r>
              <a:rPr lang="en-US" sz="1600" b="1" dirty="0">
                <a:solidFill>
                  <a:srgbClr val="2D3956"/>
                </a:solidFill>
                <a:latin typeface="Alexandria Light" pitchFamily="2" charset="-78"/>
                <a:cs typeface="Alexandria Light" pitchFamily="2" charset="-78"/>
              </a:rPr>
              <a:t>DIFFERENT FORMS OF FUNCTIONALITY OF DIGITAL PRESENCE</a:t>
            </a:r>
          </a:p>
        </p:txBody>
      </p:sp>
      <p:pic>
        <p:nvPicPr>
          <p:cNvPr id="3" name="Picture 2">
            <a:extLst>
              <a:ext uri="{FF2B5EF4-FFF2-40B4-BE49-F238E27FC236}">
                <a16:creationId xmlns:a16="http://schemas.microsoft.com/office/drawing/2014/main" id="{880870FE-B7C2-4CB1-9C66-F950FDE0460A}"/>
              </a:ext>
            </a:extLst>
          </p:cNvPr>
          <p:cNvPicPr>
            <a:picLocks noChangeAspect="1"/>
          </p:cNvPicPr>
          <p:nvPr/>
        </p:nvPicPr>
        <p:blipFill>
          <a:blip r:embed="rId4"/>
          <a:stretch>
            <a:fillRect/>
          </a:stretch>
        </p:blipFill>
        <p:spPr>
          <a:xfrm>
            <a:off x="10241111" y="105813"/>
            <a:ext cx="1950889" cy="865707"/>
          </a:xfrm>
          <a:prstGeom prst="rect">
            <a:avLst/>
          </a:prstGeom>
        </p:spPr>
      </p:pic>
    </p:spTree>
    <p:extLst>
      <p:ext uri="{BB962C8B-B14F-4D97-AF65-F5344CB8AC3E}">
        <p14:creationId xmlns:p14="http://schemas.microsoft.com/office/powerpoint/2010/main" val="349044820"/>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2BE4B9E-0591-41A7-B225-DE825D4687CF}"/>
              </a:ext>
            </a:extLst>
          </p:cNvPr>
          <p:cNvPicPr>
            <a:picLocks noChangeAspect="1"/>
          </p:cNvPicPr>
          <p:nvPr/>
        </p:nvPicPr>
        <p:blipFill>
          <a:blip r:embed="rId2"/>
          <a:stretch>
            <a:fillRect/>
          </a:stretch>
        </p:blipFill>
        <p:spPr>
          <a:xfrm>
            <a:off x="617701" y="1177589"/>
            <a:ext cx="10598854" cy="4825645"/>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474960" y="2046614"/>
            <a:ext cx="3749047" cy="30710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accent1">
                    <a:lumMod val="50000"/>
                  </a:schemeClr>
                </a:solidFill>
                <a:latin typeface="Alexandria Light" pitchFamily="2" charset="-78"/>
                <a:cs typeface="Alexandria Light" pitchFamily="2" charset="-78"/>
              </a:rPr>
              <a:t>BRAND-BUILDING</a:t>
            </a:r>
          </a:p>
          <a:p>
            <a:pPr algn="ctr"/>
            <a:r>
              <a:rPr lang="en-US" sz="1600" dirty="0">
                <a:solidFill>
                  <a:schemeClr val="accent1">
                    <a:lumMod val="50000"/>
                  </a:schemeClr>
                </a:solidFill>
                <a:latin typeface="Alexandria Light" pitchFamily="2" charset="-78"/>
                <a:cs typeface="Alexandria Light" pitchFamily="2" charset="-78"/>
              </a:rPr>
              <a:t>This type of site or app provides an experience to support the brand. Products are not typically available for online purchase. The main focus is to support the brand by developing an online experience of the brand and it is typically used for low-value, high-volume fast- moving consumer goods (FMCG) brands for consumers</a:t>
            </a:r>
            <a:r>
              <a:rPr lang="en-US" sz="1600" b="1" dirty="0">
                <a:solidFill>
                  <a:schemeClr val="accent1">
                    <a:lumMod val="50000"/>
                  </a:schemeClr>
                </a:solidFill>
                <a:latin typeface="Alexandria Light" pitchFamily="2" charset="-78"/>
                <a:cs typeface="Alexandria Light" pitchFamily="2" charset="-78"/>
              </a:rPr>
              <a: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1347739" y="1255969"/>
            <a:ext cx="8542776" cy="338554"/>
          </a:xfrm>
          <a:prstGeom prst="rect">
            <a:avLst/>
          </a:prstGeom>
          <a:noFill/>
        </p:spPr>
        <p:txBody>
          <a:bodyPr wrap="square" rtlCol="0">
            <a:spAutoFit/>
          </a:bodyPr>
          <a:lstStyle/>
          <a:p>
            <a:pPr lvl="0" algn="ctr"/>
            <a:r>
              <a:rPr lang="en-US" sz="1600" b="1" dirty="0">
                <a:solidFill>
                  <a:srgbClr val="00B0F0"/>
                </a:solidFill>
                <a:latin typeface="Alexandria Light" pitchFamily="2" charset="-78"/>
                <a:cs typeface="Alexandria Light" pitchFamily="2" charset="-78"/>
              </a:rPr>
              <a:t>DIFFERENT FORMS OF FUNCTIONALITY OF DIGITAL PRESENCE</a:t>
            </a:r>
          </a:p>
        </p:txBody>
      </p:sp>
      <p:pic>
        <p:nvPicPr>
          <p:cNvPr id="6" name="Picture 5">
            <a:extLst>
              <a:ext uri="{FF2B5EF4-FFF2-40B4-BE49-F238E27FC236}">
                <a16:creationId xmlns:a16="http://schemas.microsoft.com/office/drawing/2014/main" id="{162D9117-F0FC-4AA5-9A2C-CB377CA8049C}"/>
              </a:ext>
            </a:extLst>
          </p:cNvPr>
          <p:cNvPicPr>
            <a:picLocks noChangeAspect="1"/>
          </p:cNvPicPr>
          <p:nvPr/>
        </p:nvPicPr>
        <p:blipFill>
          <a:blip r:embed="rId3"/>
          <a:stretch>
            <a:fillRect/>
          </a:stretch>
        </p:blipFill>
        <p:spPr>
          <a:xfrm>
            <a:off x="10241111" y="67634"/>
            <a:ext cx="1950889" cy="865707"/>
          </a:xfrm>
          <a:prstGeom prst="rect">
            <a:avLst/>
          </a:prstGeom>
        </p:spPr>
      </p:pic>
      <p:pic>
        <p:nvPicPr>
          <p:cNvPr id="7" name="Picture 6">
            <a:extLst>
              <a:ext uri="{FF2B5EF4-FFF2-40B4-BE49-F238E27FC236}">
                <a16:creationId xmlns:a16="http://schemas.microsoft.com/office/drawing/2014/main" id="{737A37E3-181F-490F-8EBD-6BB348B51E40}"/>
              </a:ext>
            </a:extLst>
          </p:cNvPr>
          <p:cNvPicPr>
            <a:picLocks noChangeAspect="1"/>
          </p:cNvPicPr>
          <p:nvPr/>
        </p:nvPicPr>
        <p:blipFill>
          <a:blip r:embed="rId4"/>
          <a:stretch>
            <a:fillRect/>
          </a:stretch>
        </p:blipFill>
        <p:spPr>
          <a:xfrm>
            <a:off x="6162259" y="2680744"/>
            <a:ext cx="4936443" cy="1805742"/>
          </a:xfrm>
          <a:prstGeom prst="rect">
            <a:avLst/>
          </a:prstGeom>
        </p:spPr>
      </p:pic>
    </p:spTree>
    <p:extLst>
      <p:ext uri="{BB962C8B-B14F-4D97-AF65-F5344CB8AC3E}">
        <p14:creationId xmlns:p14="http://schemas.microsoft.com/office/powerpoint/2010/main" val="252003519"/>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334AEE-25B4-4630-9CE9-8CF0609B45CF}"/>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980896" y="2231297"/>
            <a:ext cx="5115104" cy="34164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r>
              <a:rPr lang="en-US" sz="1600" b="1" dirty="0">
                <a:solidFill>
                  <a:schemeClr val="accent1">
                    <a:lumMod val="50000"/>
                  </a:schemeClr>
                </a:solidFill>
                <a:latin typeface="Alexandria Light" pitchFamily="2" charset="-78"/>
                <a:cs typeface="Alexandria Light" pitchFamily="2" charset="-78"/>
              </a:rPr>
              <a:t>PUBLISHER OR MEDIA SITE</a:t>
            </a:r>
          </a:p>
          <a:p>
            <a:pPr algn="ctr"/>
            <a:r>
              <a:rPr lang="en-US" sz="1600" dirty="0">
                <a:solidFill>
                  <a:schemeClr val="accent1">
                    <a:lumMod val="50000"/>
                  </a:schemeClr>
                </a:solidFill>
                <a:latin typeface="Alexandria Light" pitchFamily="2" charset="-78"/>
                <a:cs typeface="Alexandria Light" pitchFamily="2" charset="-78"/>
              </a:rPr>
              <a:t>This provides news, entertainment or information or news about a range of topics and typically has an advertising or affiliate revenue model</a:t>
            </a:r>
          </a:p>
          <a:p>
            <a:pPr algn="ctr"/>
            <a:endParaRPr lang="en-US" sz="1600" b="1" dirty="0">
              <a:solidFill>
                <a:schemeClr val="accent1">
                  <a:lumMod val="50000"/>
                </a:schemeClr>
              </a:solidFill>
              <a:latin typeface="Alexandria Light" pitchFamily="2" charset="-78"/>
              <a:cs typeface="Alexandria Light" pitchFamily="2" charset="-78"/>
            </a:endParaRPr>
          </a:p>
          <a:p>
            <a:pPr marL="285750" indent="-285750" algn="ctr">
              <a:buFont typeface="Wingdings" panose="05000000000000000000" pitchFamily="2" charset="2"/>
              <a:buChar char="Ø"/>
            </a:pPr>
            <a:r>
              <a:rPr lang="en-US" sz="1600" b="1" dirty="0">
                <a:solidFill>
                  <a:schemeClr val="accent1">
                    <a:lumMod val="50000"/>
                  </a:schemeClr>
                </a:solidFill>
                <a:latin typeface="Alexandria Light" pitchFamily="2" charset="-78"/>
                <a:cs typeface="Alexandria Light" pitchFamily="2" charset="-78"/>
              </a:rPr>
              <a:t>SOCIAL NETWORK OR COMMUNITY</a:t>
            </a:r>
          </a:p>
          <a:p>
            <a:pPr algn="ctr"/>
            <a:r>
              <a:rPr lang="en-US" sz="1600" dirty="0">
                <a:solidFill>
                  <a:schemeClr val="accent1">
                    <a:lumMod val="50000"/>
                  </a:schemeClr>
                </a:solidFill>
                <a:latin typeface="Alexandria Light" pitchFamily="2" charset="-78"/>
                <a:cs typeface="Alexandria Light" pitchFamily="2" charset="-78"/>
              </a:rPr>
              <a:t>These sites or parts of sites focus on enabling community interactions between different consumers (C2C model). Typical interactions include posting comments and replies to comments, sending messages, rating content and tagging content in particular categories. Well-known examples include Facebook, Instagram, LinkedIn, Snapchat</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8601" b="18601"/>
          <a:stretch>
            <a:fillRect/>
          </a:stretch>
        </p:blipFill>
        <p:spPr>
          <a:xfrm>
            <a:off x="6737396" y="2798859"/>
            <a:ext cx="3832311" cy="1927336"/>
          </a:xfrm>
        </p:spPr>
      </p:pic>
      <p:sp>
        <p:nvSpPr>
          <p:cNvPr id="17" name="TextBox 16">
            <a:extLst>
              <a:ext uri="{FF2B5EF4-FFF2-40B4-BE49-F238E27FC236}">
                <a16:creationId xmlns:a16="http://schemas.microsoft.com/office/drawing/2014/main" id="{954B34D3-F436-A1EE-53D3-534D66D793CE}"/>
              </a:ext>
            </a:extLst>
          </p:cNvPr>
          <p:cNvSpPr txBox="1"/>
          <p:nvPr/>
        </p:nvSpPr>
        <p:spPr>
          <a:xfrm>
            <a:off x="1863340" y="1127703"/>
            <a:ext cx="8465320" cy="369332"/>
          </a:xfrm>
          <a:prstGeom prst="rect">
            <a:avLst/>
          </a:prstGeom>
          <a:noFill/>
        </p:spPr>
        <p:txBody>
          <a:bodyPr wrap="square" rtlCol="0">
            <a:spAutoFit/>
          </a:bodyPr>
          <a:lstStyle/>
          <a:p>
            <a:pPr lvl="0" algn="ctr"/>
            <a:r>
              <a:rPr lang="en-US" b="1" dirty="0">
                <a:solidFill>
                  <a:srgbClr val="00B0F0"/>
                </a:solidFill>
                <a:latin typeface="Alexandria Light" pitchFamily="2" charset="-78"/>
                <a:cs typeface="Alexandria Light" pitchFamily="2" charset="-78"/>
              </a:rPr>
              <a:t>DIFFERENT FORMS OF FUNCTIONALITY OF DIGITAL PRESENCE</a:t>
            </a:r>
          </a:p>
        </p:txBody>
      </p:sp>
      <p:pic>
        <p:nvPicPr>
          <p:cNvPr id="3" name="Picture 2">
            <a:extLst>
              <a:ext uri="{FF2B5EF4-FFF2-40B4-BE49-F238E27FC236}">
                <a16:creationId xmlns:a16="http://schemas.microsoft.com/office/drawing/2014/main" id="{B1E9CA70-6990-4F09-ACA4-2C00887E320C}"/>
              </a:ext>
            </a:extLst>
          </p:cNvPr>
          <p:cNvPicPr>
            <a:picLocks noChangeAspect="1"/>
          </p:cNvPicPr>
          <p:nvPr/>
        </p:nvPicPr>
        <p:blipFill>
          <a:blip r:embed="rId4"/>
          <a:stretch>
            <a:fillRect/>
          </a:stretch>
        </p:blipFill>
        <p:spPr>
          <a:xfrm>
            <a:off x="10235659" y="143417"/>
            <a:ext cx="1950889" cy="865707"/>
          </a:xfrm>
          <a:prstGeom prst="rect">
            <a:avLst/>
          </a:prstGeom>
        </p:spPr>
      </p:pic>
    </p:spTree>
    <p:extLst>
      <p:ext uri="{BB962C8B-B14F-4D97-AF65-F5344CB8AC3E}">
        <p14:creationId xmlns:p14="http://schemas.microsoft.com/office/powerpoint/2010/main" val="1089985072"/>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9FBC321-A811-4507-ADB2-9726F48DB823}"/>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240628" y="2456952"/>
            <a:ext cx="4314951" cy="2825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Light" pitchFamily="2" charset="-78"/>
                <a:cs typeface="Alexandria Light" pitchFamily="2" charset="-78"/>
              </a:rPr>
              <a:t>Digital transformation</a:t>
            </a:r>
          </a:p>
          <a:p>
            <a:pPr algn="ctr"/>
            <a:endParaRPr lang="en-US" sz="2000" b="1" dirty="0">
              <a:solidFill>
                <a:schemeClr val="tx1"/>
              </a:solidFill>
              <a:latin typeface="Alexandria Light" pitchFamily="2" charset="-78"/>
              <a:cs typeface="Alexandria Light" pitchFamily="2" charset="-78"/>
            </a:endParaRPr>
          </a:p>
          <a:p>
            <a:pPr algn="ctr"/>
            <a:r>
              <a:rPr lang="en-US" sz="2000" b="1" dirty="0">
                <a:solidFill>
                  <a:schemeClr val="tx1"/>
                </a:solidFill>
                <a:latin typeface="Alexandria Light" pitchFamily="2" charset="-78"/>
                <a:cs typeface="Alexandria Light" pitchFamily="2" charset="-78"/>
              </a:rPr>
              <a:t> </a:t>
            </a:r>
            <a:r>
              <a:rPr lang="en-US" b="1" dirty="0">
                <a:solidFill>
                  <a:schemeClr val="tx1"/>
                </a:solidFill>
                <a:latin typeface="Alexandria Light" pitchFamily="2" charset="-78"/>
                <a:cs typeface="Alexandria Light" pitchFamily="2" charset="-78"/>
              </a:rPr>
              <a:t> </a:t>
            </a:r>
            <a:r>
              <a:rPr lang="en-US" dirty="0">
                <a:solidFill>
                  <a:schemeClr val="tx1"/>
                </a:solidFill>
                <a:latin typeface="Alexandria Light" pitchFamily="2" charset="-78"/>
                <a:cs typeface="Alexandria Light" pitchFamily="2" charset="-78"/>
              </a:rPr>
              <a:t>is the integration of digital technology into all areas of a business, fundamentally changing how you operate and deliver value to customers. It's also a cultural change that requires organizations to continually challenge the status quo, experiment, and get comfortable with failure.</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56" b="24856"/>
          <a:stretch>
            <a:fillRect/>
          </a:stretch>
        </p:blipFill>
        <p:spPr>
          <a:xfrm>
            <a:off x="7847859" y="1693967"/>
            <a:ext cx="1669851" cy="769309"/>
          </a:xfrm>
        </p:spPr>
      </p:pic>
      <p:sp>
        <p:nvSpPr>
          <p:cNvPr id="17" name="TextBox 16">
            <a:extLst>
              <a:ext uri="{FF2B5EF4-FFF2-40B4-BE49-F238E27FC236}">
                <a16:creationId xmlns:a16="http://schemas.microsoft.com/office/drawing/2014/main" id="{954B34D3-F436-A1EE-53D3-534D66D793CE}"/>
              </a:ext>
            </a:extLst>
          </p:cNvPr>
          <p:cNvSpPr txBox="1"/>
          <p:nvPr/>
        </p:nvSpPr>
        <p:spPr>
          <a:xfrm>
            <a:off x="1558377" y="1140235"/>
            <a:ext cx="7617428" cy="338554"/>
          </a:xfrm>
          <a:prstGeom prst="rect">
            <a:avLst/>
          </a:prstGeom>
          <a:noFill/>
        </p:spPr>
        <p:txBody>
          <a:bodyPr wrap="square" rtlCol="0">
            <a:spAutoFit/>
          </a:bodyPr>
          <a:lstStyle/>
          <a:p>
            <a:pPr lvl="0" algn="ctr"/>
            <a:r>
              <a:rPr lang="en-US" sz="1600" b="1" dirty="0">
                <a:solidFill>
                  <a:srgbClr val="2D3956"/>
                </a:solidFill>
                <a:latin typeface="Alexandria Light" pitchFamily="2" charset="-78"/>
                <a:cs typeface="Alexandria Light" pitchFamily="2" charset="-78"/>
              </a:rPr>
              <a:t>DRIVERS AND BARRIERS TO DIGITAL TRANSFORMATION</a:t>
            </a:r>
          </a:p>
        </p:txBody>
      </p:sp>
      <p:pic>
        <p:nvPicPr>
          <p:cNvPr id="3" name="Picture 2">
            <a:extLst>
              <a:ext uri="{FF2B5EF4-FFF2-40B4-BE49-F238E27FC236}">
                <a16:creationId xmlns:a16="http://schemas.microsoft.com/office/drawing/2014/main" id="{16C01E94-9C8C-4E87-8552-B6E75AFF4C8C}"/>
              </a:ext>
            </a:extLst>
          </p:cNvPr>
          <p:cNvPicPr>
            <a:picLocks noChangeAspect="1"/>
          </p:cNvPicPr>
          <p:nvPr/>
        </p:nvPicPr>
        <p:blipFill>
          <a:blip r:embed="rId4"/>
          <a:stretch>
            <a:fillRect/>
          </a:stretch>
        </p:blipFill>
        <p:spPr>
          <a:xfrm>
            <a:off x="7627147" y="2600077"/>
            <a:ext cx="2624595" cy="2970530"/>
          </a:xfrm>
          <a:prstGeom prst="rect">
            <a:avLst/>
          </a:prstGeom>
        </p:spPr>
      </p:pic>
      <p:pic>
        <p:nvPicPr>
          <p:cNvPr id="4" name="Picture 3">
            <a:extLst>
              <a:ext uri="{FF2B5EF4-FFF2-40B4-BE49-F238E27FC236}">
                <a16:creationId xmlns:a16="http://schemas.microsoft.com/office/drawing/2014/main" id="{7B5B90FB-64FC-4F30-8530-B19D349AED0C}"/>
              </a:ext>
            </a:extLst>
          </p:cNvPr>
          <p:cNvPicPr>
            <a:picLocks noChangeAspect="1"/>
          </p:cNvPicPr>
          <p:nvPr/>
        </p:nvPicPr>
        <p:blipFill>
          <a:blip r:embed="rId5"/>
          <a:stretch>
            <a:fillRect/>
          </a:stretch>
        </p:blipFill>
        <p:spPr>
          <a:xfrm>
            <a:off x="10235659" y="24839"/>
            <a:ext cx="1950889" cy="865707"/>
          </a:xfrm>
          <a:prstGeom prst="rect">
            <a:avLst/>
          </a:prstGeom>
        </p:spPr>
      </p:pic>
    </p:spTree>
    <p:extLst>
      <p:ext uri="{BB962C8B-B14F-4D97-AF65-F5344CB8AC3E}">
        <p14:creationId xmlns:p14="http://schemas.microsoft.com/office/powerpoint/2010/main" val="523928176"/>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6F32830-4110-4B6C-BA83-10E2DAE34515}"/>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792417" y="2242268"/>
            <a:ext cx="3463395" cy="2538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1600" dirty="0">
                <a:solidFill>
                  <a:schemeClr val="tx2">
                    <a:lumMod val="50000"/>
                  </a:schemeClr>
                </a:solidFill>
                <a:latin typeface="Alexandria Light" pitchFamily="2" charset="-78"/>
                <a:cs typeface="Alexandria Light" pitchFamily="2" charset="-78"/>
              </a:rPr>
              <a:t>THE 7Ss ARE USEFUL FRAMEWORK FOR REVIEWING AN ORGANIZATION’S EXISTING AND FUTURE CAPABILITIES TO MEET THE CHALLENGES POSED BY THE NEW DIGITAL CHANNELS </a:t>
            </a:r>
            <a:endParaRPr lang="id-ID" sz="1600" dirty="0">
              <a:solidFill>
                <a:schemeClr val="tx2">
                  <a:lumMod val="50000"/>
                </a:schemeClr>
              </a:solidFill>
              <a:latin typeface="Alexandria Light" pitchFamily="2" charset="-78"/>
              <a:cs typeface="Alexandria Light"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1700919" y="1060183"/>
            <a:ext cx="4113898" cy="400110"/>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APPLYING THE 7Ss </a:t>
            </a:r>
          </a:p>
        </p:txBody>
      </p:sp>
      <p:pic>
        <p:nvPicPr>
          <p:cNvPr id="7" name="Picture 6">
            <a:extLst>
              <a:ext uri="{FF2B5EF4-FFF2-40B4-BE49-F238E27FC236}">
                <a16:creationId xmlns:a16="http://schemas.microsoft.com/office/drawing/2014/main" id="{DE486076-565A-4828-931B-6307D0C7A3F7}"/>
              </a:ext>
            </a:extLst>
          </p:cNvPr>
          <p:cNvPicPr>
            <a:picLocks noChangeAspect="1"/>
          </p:cNvPicPr>
          <p:nvPr/>
        </p:nvPicPr>
        <p:blipFill>
          <a:blip r:embed="rId3"/>
          <a:stretch>
            <a:fillRect/>
          </a:stretch>
        </p:blipFill>
        <p:spPr>
          <a:xfrm>
            <a:off x="6096000" y="1697302"/>
            <a:ext cx="3463395" cy="3463395"/>
          </a:xfrm>
          <a:prstGeom prst="rect">
            <a:avLst/>
          </a:prstGeom>
        </p:spPr>
      </p:pic>
      <p:pic>
        <p:nvPicPr>
          <p:cNvPr id="8" name="Picture 7">
            <a:extLst>
              <a:ext uri="{FF2B5EF4-FFF2-40B4-BE49-F238E27FC236}">
                <a16:creationId xmlns:a16="http://schemas.microsoft.com/office/drawing/2014/main" id="{9CA3AADC-5E99-4BCD-8D5C-D84952560DA6}"/>
              </a:ext>
            </a:extLst>
          </p:cNvPr>
          <p:cNvPicPr>
            <a:picLocks noChangeAspect="1"/>
          </p:cNvPicPr>
          <p:nvPr/>
        </p:nvPicPr>
        <p:blipFill>
          <a:blip r:embed="rId4"/>
          <a:stretch>
            <a:fillRect/>
          </a:stretch>
        </p:blipFill>
        <p:spPr>
          <a:xfrm>
            <a:off x="10240341" y="194476"/>
            <a:ext cx="1950889" cy="865707"/>
          </a:xfrm>
          <a:prstGeom prst="rect">
            <a:avLst/>
          </a:prstGeom>
        </p:spPr>
      </p:pic>
    </p:spTree>
    <p:extLst>
      <p:ext uri="{BB962C8B-B14F-4D97-AF65-F5344CB8AC3E}">
        <p14:creationId xmlns:p14="http://schemas.microsoft.com/office/powerpoint/2010/main" val="1070887681"/>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7AD26ED-ABCD-4DC6-AF9B-391165F95578}"/>
              </a:ext>
            </a:extLst>
          </p:cNvPr>
          <p:cNvPicPr>
            <a:picLocks noChangeAspect="1"/>
          </p:cNvPicPr>
          <p:nvPr/>
        </p:nvPicPr>
        <p:blipFill>
          <a:blip r:embed="rId2"/>
          <a:stretch>
            <a:fillRect/>
          </a:stretch>
        </p:blipFill>
        <p:spPr>
          <a:xfrm>
            <a:off x="629575" y="622612"/>
            <a:ext cx="10598854" cy="5612776"/>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2204175" y="800753"/>
            <a:ext cx="2971801" cy="400110"/>
          </a:xfrm>
          <a:prstGeom prst="rect">
            <a:avLst/>
          </a:prstGeom>
          <a:noFill/>
        </p:spPr>
        <p:txBody>
          <a:bodyPr wrap="square" rtlCol="0">
            <a:spAutoFit/>
          </a:bodyPr>
          <a:lstStyle/>
          <a:p>
            <a:pPr lvl="0" algn="ctr"/>
            <a:r>
              <a:rPr lang="en-US" sz="2000" b="1" dirty="0">
                <a:solidFill>
                  <a:schemeClr val="tx2">
                    <a:lumMod val="50000"/>
                  </a:schemeClr>
                </a:solidFill>
                <a:latin typeface="Alexandria Light" pitchFamily="2" charset="-78"/>
                <a:cs typeface="Alexandria Light" pitchFamily="2" charset="-78"/>
              </a:rPr>
              <a:t>APPLYING THE 7Ss </a:t>
            </a:r>
          </a:p>
        </p:txBody>
      </p:sp>
      <p:pic>
        <p:nvPicPr>
          <p:cNvPr id="15" name="Picture Placeholder 1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4894" b="4894"/>
          <a:stretch>
            <a:fillRect/>
          </a:stretch>
        </p:blipFill>
        <p:spPr>
          <a:xfrm>
            <a:off x="862061" y="1687397"/>
            <a:ext cx="10214106" cy="3966742"/>
          </a:xfrm>
          <a:prstGeom prst="rect">
            <a:avLst/>
          </a:prstGeom>
          <a:ln>
            <a:noFill/>
          </a:ln>
          <a:effectLst>
            <a:glow rad="63500">
              <a:schemeClr val="accent2">
                <a:satMod val="175000"/>
                <a:alpha val="40000"/>
              </a:schemeClr>
            </a:glow>
            <a:softEdge rad="112500"/>
          </a:effectLst>
        </p:spPr>
      </p:pic>
      <p:pic>
        <p:nvPicPr>
          <p:cNvPr id="3" name="Picture 2">
            <a:extLst>
              <a:ext uri="{FF2B5EF4-FFF2-40B4-BE49-F238E27FC236}">
                <a16:creationId xmlns:a16="http://schemas.microsoft.com/office/drawing/2014/main" id="{2E49C585-5A5D-4026-8F5A-835A200B49CF}"/>
              </a:ext>
            </a:extLst>
          </p:cNvPr>
          <p:cNvPicPr>
            <a:picLocks noChangeAspect="1"/>
          </p:cNvPicPr>
          <p:nvPr/>
        </p:nvPicPr>
        <p:blipFill>
          <a:blip r:embed="rId4"/>
          <a:stretch>
            <a:fillRect/>
          </a:stretch>
        </p:blipFill>
        <p:spPr>
          <a:xfrm>
            <a:off x="10241111" y="189758"/>
            <a:ext cx="1950889" cy="865707"/>
          </a:xfrm>
          <a:prstGeom prst="rect">
            <a:avLst/>
          </a:prstGeom>
        </p:spPr>
      </p:pic>
    </p:spTree>
    <p:extLst>
      <p:ext uri="{BB962C8B-B14F-4D97-AF65-F5344CB8AC3E}">
        <p14:creationId xmlns:p14="http://schemas.microsoft.com/office/powerpoint/2010/main" val="2812345325"/>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16C88E4-5DE5-4BBC-A773-6BE2A8F2C15E}"/>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2243931" y="1031612"/>
            <a:ext cx="2971801" cy="400110"/>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APPLYING THE 7Ss </a:t>
            </a:r>
          </a:p>
        </p:txBody>
      </p:sp>
      <p:pic>
        <p:nvPicPr>
          <p:cNvPr id="3" name="Picture 2">
            <a:extLst>
              <a:ext uri="{FF2B5EF4-FFF2-40B4-BE49-F238E27FC236}">
                <a16:creationId xmlns:a16="http://schemas.microsoft.com/office/drawing/2014/main" id="{2E49C585-5A5D-4026-8F5A-835A200B49CF}"/>
              </a:ext>
            </a:extLst>
          </p:cNvPr>
          <p:cNvPicPr>
            <a:picLocks noChangeAspect="1"/>
          </p:cNvPicPr>
          <p:nvPr/>
        </p:nvPicPr>
        <p:blipFill>
          <a:blip r:embed="rId3"/>
          <a:stretch>
            <a:fillRect/>
          </a:stretch>
        </p:blipFill>
        <p:spPr>
          <a:xfrm>
            <a:off x="10066351" y="260378"/>
            <a:ext cx="1950889" cy="865707"/>
          </a:xfrm>
          <a:prstGeom prst="rect">
            <a:avLst/>
          </a:prstGeom>
        </p:spPr>
      </p:pic>
      <p:pic>
        <p:nvPicPr>
          <p:cNvPr id="5" name="Picture 4">
            <a:extLst>
              <a:ext uri="{FF2B5EF4-FFF2-40B4-BE49-F238E27FC236}">
                <a16:creationId xmlns:a16="http://schemas.microsoft.com/office/drawing/2014/main" id="{761BBEAC-78EE-454D-8042-9EEB393E17FE}"/>
              </a:ext>
            </a:extLst>
          </p:cNvPr>
          <p:cNvPicPr>
            <a:picLocks noChangeAspect="1"/>
          </p:cNvPicPr>
          <p:nvPr/>
        </p:nvPicPr>
        <p:blipFill>
          <a:blip r:embed="rId4"/>
          <a:stretch>
            <a:fillRect/>
          </a:stretch>
        </p:blipFill>
        <p:spPr>
          <a:xfrm>
            <a:off x="612249" y="1755739"/>
            <a:ext cx="10527527" cy="4409029"/>
          </a:xfrm>
          <a:prstGeom prst="rect">
            <a:avLst/>
          </a:prstGeom>
        </p:spPr>
      </p:pic>
    </p:spTree>
    <p:extLst>
      <p:ext uri="{BB962C8B-B14F-4D97-AF65-F5344CB8AC3E}">
        <p14:creationId xmlns:p14="http://schemas.microsoft.com/office/powerpoint/2010/main" val="1194516365"/>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ED8C2EB-98C4-4D72-8C1B-684FB327FDF2}"/>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17" name="TextBox 16">
            <a:extLst>
              <a:ext uri="{FF2B5EF4-FFF2-40B4-BE49-F238E27FC236}">
                <a16:creationId xmlns:a16="http://schemas.microsoft.com/office/drawing/2014/main" id="{954B34D3-F436-A1EE-53D3-534D66D793CE}"/>
              </a:ext>
            </a:extLst>
          </p:cNvPr>
          <p:cNvSpPr txBox="1"/>
          <p:nvPr/>
        </p:nvSpPr>
        <p:spPr>
          <a:xfrm>
            <a:off x="2204420" y="1079882"/>
            <a:ext cx="2971801" cy="400110"/>
          </a:xfrm>
          <a:prstGeom prst="rect">
            <a:avLst/>
          </a:prstGeom>
          <a:noFill/>
        </p:spPr>
        <p:txBody>
          <a:bodyPr wrap="square" rtlCol="0">
            <a:spAutoFit/>
          </a:bodyPr>
          <a:lstStyle/>
          <a:p>
            <a:pPr lvl="0" algn="ctr"/>
            <a:r>
              <a:rPr lang="en-US" sz="2000" b="1" dirty="0">
                <a:solidFill>
                  <a:srgbClr val="00B0F0"/>
                </a:solidFill>
                <a:latin typeface="Alexandria Light" pitchFamily="2" charset="-78"/>
                <a:cs typeface="Alexandria Light" pitchFamily="2" charset="-78"/>
              </a:rPr>
              <a:t>APPLYING THE 7Ss </a:t>
            </a:r>
          </a:p>
        </p:txBody>
      </p:sp>
      <p:pic>
        <p:nvPicPr>
          <p:cNvPr id="6" name="Picture Placeholder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300" b="5300"/>
          <a:stretch>
            <a:fillRect/>
          </a:stretch>
        </p:blipFill>
        <p:spPr>
          <a:xfrm>
            <a:off x="763325" y="1861097"/>
            <a:ext cx="10145865" cy="4122011"/>
          </a:xfrm>
        </p:spPr>
      </p:pic>
      <p:pic>
        <p:nvPicPr>
          <p:cNvPr id="3" name="Picture 2">
            <a:extLst>
              <a:ext uri="{FF2B5EF4-FFF2-40B4-BE49-F238E27FC236}">
                <a16:creationId xmlns:a16="http://schemas.microsoft.com/office/drawing/2014/main" id="{2F123AD3-8B7A-401B-B578-F40F0793C20F}"/>
              </a:ext>
            </a:extLst>
          </p:cNvPr>
          <p:cNvPicPr>
            <a:picLocks noChangeAspect="1"/>
          </p:cNvPicPr>
          <p:nvPr/>
        </p:nvPicPr>
        <p:blipFill>
          <a:blip r:embed="rId4"/>
          <a:stretch>
            <a:fillRect/>
          </a:stretch>
        </p:blipFill>
        <p:spPr>
          <a:xfrm>
            <a:off x="9987580" y="214175"/>
            <a:ext cx="1950889" cy="865707"/>
          </a:xfrm>
          <a:prstGeom prst="rect">
            <a:avLst/>
          </a:prstGeom>
        </p:spPr>
      </p:pic>
    </p:spTree>
    <p:extLst>
      <p:ext uri="{BB962C8B-B14F-4D97-AF65-F5344CB8AC3E}">
        <p14:creationId xmlns:p14="http://schemas.microsoft.com/office/powerpoint/2010/main" val="2142202674"/>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0B51499-BB8E-4709-A8A5-62DB3FD36DA3}"/>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13777" y="2417197"/>
            <a:ext cx="5263169" cy="28160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1600" b="1" dirty="0">
                <a:solidFill>
                  <a:schemeClr val="tx2">
                    <a:lumMod val="50000"/>
                  </a:schemeClr>
                </a:solidFill>
                <a:latin typeface="Alexandria Light" pitchFamily="2" charset="-78"/>
                <a:cs typeface="Alexandria Light" pitchFamily="2" charset="-78"/>
              </a:rPr>
              <a:t>Digital media channels</a:t>
            </a:r>
          </a:p>
          <a:p>
            <a:pPr algn="ctr">
              <a:lnSpc>
                <a:spcPct val="150000"/>
              </a:lnSpc>
            </a:pPr>
            <a:r>
              <a:rPr lang="en-US" sz="1600" b="1" dirty="0">
                <a:solidFill>
                  <a:schemeClr val="tx2">
                    <a:lumMod val="50000"/>
                  </a:schemeClr>
                </a:solidFill>
                <a:latin typeface="Alexandria Light" pitchFamily="2" charset="-78"/>
                <a:cs typeface="Alexandria Light" pitchFamily="2" charset="-78"/>
              </a:rPr>
              <a:t>Online communications techniques used to achieve goals of brand awareness, familiarity, favorability and to influence purchase intent by encouraging users of digital media to visit a website to engage with the brand or product, and ultimately to purchase online or offline through traditional media channels such as by phone or in-store.</a:t>
            </a:r>
            <a:endParaRPr lang="id-ID" sz="1600" b="1" dirty="0">
              <a:solidFill>
                <a:schemeClr val="tx2">
                  <a:lumMod val="50000"/>
                </a:schemeClr>
              </a:solidFill>
              <a:latin typeface="Alexandria Light" pitchFamily="2" charset="-78"/>
              <a:cs typeface="Alexandria Light" pitchFamily="2" charset="-78"/>
            </a:endParaRPr>
          </a:p>
        </p:txBody>
      </p:sp>
      <p:sp>
        <p:nvSpPr>
          <p:cNvPr id="4" name="TextBox 3"/>
          <p:cNvSpPr txBox="1"/>
          <p:nvPr/>
        </p:nvSpPr>
        <p:spPr>
          <a:xfrm>
            <a:off x="1872483" y="1114468"/>
            <a:ext cx="7104539"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Introduction to Digital marketing communication</a:t>
            </a:r>
          </a:p>
        </p:txBody>
      </p:sp>
      <p:pic>
        <p:nvPicPr>
          <p:cNvPr id="7" name="Picture 6">
            <a:extLst>
              <a:ext uri="{FF2B5EF4-FFF2-40B4-BE49-F238E27FC236}">
                <a16:creationId xmlns:a16="http://schemas.microsoft.com/office/drawing/2014/main" id="{AC07C300-0039-4382-A53F-E6AB82BB68DE}"/>
              </a:ext>
            </a:extLst>
          </p:cNvPr>
          <p:cNvPicPr>
            <a:picLocks noChangeAspect="1"/>
          </p:cNvPicPr>
          <p:nvPr/>
        </p:nvPicPr>
        <p:blipFill>
          <a:blip r:embed="rId3"/>
          <a:stretch>
            <a:fillRect/>
          </a:stretch>
        </p:blipFill>
        <p:spPr>
          <a:xfrm>
            <a:off x="7188959" y="1993547"/>
            <a:ext cx="3100029" cy="3455398"/>
          </a:xfrm>
          <a:prstGeom prst="rect">
            <a:avLst/>
          </a:prstGeom>
        </p:spPr>
      </p:pic>
      <p:pic>
        <p:nvPicPr>
          <p:cNvPr id="8" name="Picture 7">
            <a:extLst>
              <a:ext uri="{FF2B5EF4-FFF2-40B4-BE49-F238E27FC236}">
                <a16:creationId xmlns:a16="http://schemas.microsoft.com/office/drawing/2014/main" id="{EB14B209-D09E-492D-97AB-3C7FC2E92FDE}"/>
              </a:ext>
            </a:extLst>
          </p:cNvPr>
          <p:cNvPicPr>
            <a:picLocks noChangeAspect="1"/>
          </p:cNvPicPr>
          <p:nvPr/>
        </p:nvPicPr>
        <p:blipFill>
          <a:blip r:embed="rId4"/>
          <a:stretch>
            <a:fillRect/>
          </a:stretch>
        </p:blipFill>
        <p:spPr>
          <a:xfrm>
            <a:off x="10241111" y="73463"/>
            <a:ext cx="1950889" cy="865707"/>
          </a:xfrm>
          <a:prstGeom prst="rect">
            <a:avLst/>
          </a:prstGeom>
        </p:spPr>
      </p:pic>
    </p:spTree>
    <p:extLst>
      <p:ext uri="{BB962C8B-B14F-4D97-AF65-F5344CB8AC3E}">
        <p14:creationId xmlns:p14="http://schemas.microsoft.com/office/powerpoint/2010/main" val="2907074011"/>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00E6AC2-AE77-472B-A066-29E88280E313}"/>
              </a:ext>
            </a:extLst>
          </p:cNvPr>
          <p:cNvPicPr>
            <a:picLocks noChangeAspect="1"/>
          </p:cNvPicPr>
          <p:nvPr/>
        </p:nvPicPr>
        <p:blipFill>
          <a:blip r:embed="rId2"/>
          <a:stretch>
            <a:fillRect/>
          </a:stretch>
        </p:blipFill>
        <p:spPr>
          <a:xfrm>
            <a:off x="564542" y="1412148"/>
            <a:ext cx="10598854" cy="4511574"/>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46047" y="2303082"/>
            <a:ext cx="5145966" cy="28669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2">
                    <a:lumMod val="50000"/>
                  </a:schemeClr>
                </a:solidFill>
                <a:latin typeface="Alexandria Light" pitchFamily="2" charset="-78"/>
                <a:cs typeface="Alexandria Light" pitchFamily="2" charset="-78"/>
              </a:rPr>
              <a:t>Display ads</a:t>
            </a:r>
            <a:endParaRPr lang="ar-JO" sz="1600" b="1" dirty="0">
              <a:solidFill>
                <a:schemeClr val="tx2">
                  <a:lumMod val="50000"/>
                </a:schemeClr>
              </a:solidFill>
              <a:latin typeface="Alexandria Light" pitchFamily="2" charset="-78"/>
              <a:cs typeface="Alexandria Light" pitchFamily="2" charset="-78"/>
            </a:endParaRPr>
          </a:p>
          <a:p>
            <a:pPr algn="ctr"/>
            <a:r>
              <a:rPr lang="en-US" sz="1600" dirty="0">
                <a:solidFill>
                  <a:schemeClr val="tx2">
                    <a:lumMod val="50000"/>
                  </a:schemeClr>
                </a:solidFill>
                <a:latin typeface="Alexandria Light" pitchFamily="2" charset="-78"/>
                <a:cs typeface="Alexandria Light" pitchFamily="2" charset="-78"/>
              </a:rPr>
              <a:t>Use of graphical or rich media ad units within a web page to achieve goals of delivering brand awareness, familiarity, favorability and purchase intent. Many ads encourage interaction through prompting the viewer to rollover to play videos, complete an online form or to view more details before clicking through to a site.</a:t>
            </a:r>
            <a:endParaRPr lang="id-ID" sz="1600" dirty="0">
              <a:solidFill>
                <a:schemeClr val="tx2">
                  <a:lumMod val="50000"/>
                </a:schemeClr>
              </a:solidFill>
              <a:latin typeface="Alexandria Light" pitchFamily="2" charset="-78"/>
              <a:cs typeface="Alexandria Light" pitchFamily="2" charset="-78"/>
            </a:endParaRPr>
          </a:p>
        </p:txBody>
      </p:sp>
      <p:pic>
        <p:nvPicPr>
          <p:cNvPr id="6" name="Picture Placeholder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202" b="7202"/>
          <a:stretch>
            <a:fillRect/>
          </a:stretch>
        </p:blipFill>
        <p:spPr>
          <a:xfrm>
            <a:off x="6825810" y="2391194"/>
            <a:ext cx="3705239" cy="1863429"/>
          </a:xfrm>
          <a:effectLst>
            <a:glow rad="228600">
              <a:schemeClr val="accent4">
                <a:satMod val="175000"/>
                <a:alpha val="40000"/>
              </a:schemeClr>
            </a:glow>
          </a:effectLst>
        </p:spPr>
      </p:pic>
      <p:sp>
        <p:nvSpPr>
          <p:cNvPr id="4" name="TextBox 3"/>
          <p:cNvSpPr txBox="1"/>
          <p:nvPr/>
        </p:nvSpPr>
        <p:spPr>
          <a:xfrm>
            <a:off x="2132570" y="1444227"/>
            <a:ext cx="6399180"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Introduction to Digital marketing communication</a:t>
            </a:r>
          </a:p>
        </p:txBody>
      </p:sp>
      <p:pic>
        <p:nvPicPr>
          <p:cNvPr id="3" name="Picture 2">
            <a:extLst>
              <a:ext uri="{FF2B5EF4-FFF2-40B4-BE49-F238E27FC236}">
                <a16:creationId xmlns:a16="http://schemas.microsoft.com/office/drawing/2014/main" id="{A77B246A-2EB0-45EB-A062-8507900AB1C5}"/>
              </a:ext>
            </a:extLst>
          </p:cNvPr>
          <p:cNvPicPr>
            <a:picLocks noChangeAspect="1"/>
          </p:cNvPicPr>
          <p:nvPr/>
        </p:nvPicPr>
        <p:blipFill>
          <a:blip r:embed="rId4"/>
          <a:stretch>
            <a:fillRect/>
          </a:stretch>
        </p:blipFill>
        <p:spPr>
          <a:xfrm>
            <a:off x="10241111" y="257623"/>
            <a:ext cx="1950889" cy="865707"/>
          </a:xfrm>
          <a:prstGeom prst="rect">
            <a:avLst/>
          </a:prstGeom>
        </p:spPr>
      </p:pic>
    </p:spTree>
    <p:extLst>
      <p:ext uri="{BB962C8B-B14F-4D97-AF65-F5344CB8AC3E}">
        <p14:creationId xmlns:p14="http://schemas.microsoft.com/office/powerpoint/2010/main" val="1667061823"/>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C40C01C-D553-4DD0-9A38-C5D058EB6078}"/>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403258" y="1983086"/>
            <a:ext cx="4692742" cy="3805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rPr>
              <a:t>Pay-per-click (PPC) PPC</a:t>
            </a:r>
            <a:endParaRPr kumimoji="0" lang="ar-JO" sz="1400" b="1"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rPr>
              <a:t> </a:t>
            </a:r>
            <a:r>
              <a:rPr kumimoji="0" lang="en-US" sz="1400" b="0"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rPr>
              <a:t>refers to when a</a:t>
            </a:r>
            <a:r>
              <a:rPr kumimoji="0" lang="ar-JO" sz="1400" b="0"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rPr>
              <a:t> </a:t>
            </a:r>
            <a:r>
              <a:rPr kumimoji="0" lang="en-US" sz="1400" b="0"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rPr>
              <a:t>company pays for text ads to be displayed on the search engine results pages as a sponsored link , when a specific key phrase is entered by the search users. It is so-called because the marketer pays each time the hypertext link in the ad is clicked on. If a link is clicked repeatedly, then this will be detected by the search engine as click fraud and the marketer will not be charged</a:t>
            </a:r>
            <a:endParaRPr kumimoji="0" lang="id-ID" sz="1400" b="0" i="0" u="none" strike="noStrike" kern="1200" cap="none" spc="0" normalizeH="0" baseline="0" noProof="0" dirty="0">
              <a:ln>
                <a:noFill/>
              </a:ln>
              <a:solidFill>
                <a:srgbClr val="44546A">
                  <a:lumMod val="50000"/>
                </a:srgbClr>
              </a:solidFill>
              <a:effectLst/>
              <a:uLnTx/>
              <a:uFillTx/>
              <a:latin typeface="Alexandria Light" pitchFamily="2" charset="-78"/>
              <a:ea typeface="+mn-ea"/>
              <a:cs typeface="Alexandria Light" pitchFamily="2" charset="-78"/>
            </a:endParaRPr>
          </a:p>
        </p:txBody>
      </p:sp>
      <p:pic>
        <p:nvPicPr>
          <p:cNvPr id="6" name="Picture Placeholder 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202" b="7202"/>
          <a:stretch>
            <a:fillRect/>
          </a:stretch>
        </p:blipFill>
        <p:spPr>
          <a:xfrm>
            <a:off x="6825810" y="2391194"/>
            <a:ext cx="3705239" cy="1863429"/>
          </a:xfrm>
          <a:effectLst>
            <a:glow rad="228600">
              <a:schemeClr val="accent4">
                <a:satMod val="175000"/>
                <a:alpha val="40000"/>
              </a:schemeClr>
            </a:glow>
          </a:effectLst>
        </p:spPr>
      </p:pic>
      <p:sp>
        <p:nvSpPr>
          <p:cNvPr id="4" name="TextBox 3"/>
          <p:cNvSpPr txBox="1"/>
          <p:nvPr/>
        </p:nvSpPr>
        <p:spPr>
          <a:xfrm>
            <a:off x="2354933" y="1086872"/>
            <a:ext cx="6094520"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Introduction to Digital marketing communication</a:t>
            </a:r>
          </a:p>
        </p:txBody>
      </p:sp>
      <p:pic>
        <p:nvPicPr>
          <p:cNvPr id="3" name="Picture 2">
            <a:extLst>
              <a:ext uri="{FF2B5EF4-FFF2-40B4-BE49-F238E27FC236}">
                <a16:creationId xmlns:a16="http://schemas.microsoft.com/office/drawing/2014/main" id="{A77B246A-2EB0-45EB-A062-8507900AB1C5}"/>
              </a:ext>
            </a:extLst>
          </p:cNvPr>
          <p:cNvPicPr>
            <a:picLocks noChangeAspect="1"/>
          </p:cNvPicPr>
          <p:nvPr/>
        </p:nvPicPr>
        <p:blipFill>
          <a:blip r:embed="rId4"/>
          <a:stretch>
            <a:fillRect/>
          </a:stretch>
        </p:blipFill>
        <p:spPr>
          <a:xfrm>
            <a:off x="10241111" y="142495"/>
            <a:ext cx="1950889" cy="865707"/>
          </a:xfrm>
          <a:prstGeom prst="rect">
            <a:avLst/>
          </a:prstGeom>
        </p:spPr>
      </p:pic>
      <p:sp>
        <p:nvSpPr>
          <p:cNvPr id="8" name="TextBox 7">
            <a:extLst>
              <a:ext uri="{FF2B5EF4-FFF2-40B4-BE49-F238E27FC236}">
                <a16:creationId xmlns:a16="http://schemas.microsoft.com/office/drawing/2014/main" id="{103DAA01-D00A-4860-BECA-46FCC46FEAA8}"/>
              </a:ext>
            </a:extLst>
          </p:cNvPr>
          <p:cNvSpPr txBox="1"/>
          <p:nvPr/>
        </p:nvSpPr>
        <p:spPr>
          <a:xfrm>
            <a:off x="2864417" y="5321123"/>
            <a:ext cx="6094520"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852F4A"/>
                </a:solidFill>
                <a:effectLst/>
                <a:uLnTx/>
                <a:uFillTx/>
                <a:latin typeface="Google Sans"/>
                <a:ea typeface="+mn-ea"/>
                <a:cs typeface="+mn-cs"/>
              </a:rPr>
              <a:t>PPC or pay-per-click marketing </a:t>
            </a:r>
            <a:r>
              <a:rPr kumimoji="0" lang="en-US" sz="1200" b="0" i="0" u="none" strike="noStrike" kern="1200" cap="none" spc="0" normalizeH="0" baseline="0" noProof="0" dirty="0">
                <a:ln>
                  <a:noFill/>
                </a:ln>
                <a:solidFill>
                  <a:srgbClr val="4D5156"/>
                </a:solidFill>
                <a:effectLst/>
                <a:uLnTx/>
                <a:uFillTx/>
                <a:latin typeface="Google Sans"/>
                <a:ea typeface="+mn-ea"/>
                <a:cs typeface="+mn-cs"/>
              </a:rPr>
              <a:t>is </a:t>
            </a:r>
            <a:r>
              <a:rPr kumimoji="0" lang="en-US" sz="1200" b="0" i="0" u="none" strike="noStrike" kern="1200" cap="none" spc="0" normalizeH="0" baseline="0" noProof="0" dirty="0">
                <a:ln>
                  <a:noFill/>
                </a:ln>
                <a:solidFill>
                  <a:srgbClr val="040C28"/>
                </a:solidFill>
                <a:effectLst/>
                <a:uLnTx/>
                <a:uFillTx/>
                <a:latin typeface="Google Sans"/>
                <a:ea typeface="+mn-ea"/>
                <a:cs typeface="+mn-cs"/>
              </a:rPr>
              <a:t>one approach of paid advertising which enables your website to rank higher and appear among the top search results</a:t>
            </a:r>
            <a:r>
              <a:rPr kumimoji="0" lang="en-US" sz="1200" b="0" i="0" u="none" strike="noStrike" kern="1200" cap="none" spc="0" normalizeH="0" baseline="0" noProof="0" dirty="0">
                <a:ln>
                  <a:noFill/>
                </a:ln>
                <a:solidFill>
                  <a:srgbClr val="4D5156"/>
                </a:solidFill>
                <a:effectLst/>
                <a:uLnTx/>
                <a:uFillTx/>
                <a:latin typeface="Google Sans"/>
                <a:ea typeface="+mn-ea"/>
                <a:cs typeface="+mn-cs"/>
              </a:rPr>
              <a:t>. It allows you to bid on keywords to target specific audiences or certain platforms, yielding focused and more significant responses.</a:t>
            </a:r>
            <a:endParaRPr kumimoji="0" lang="en-US" sz="1200" b="1"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p:txBody>
      </p:sp>
    </p:spTree>
    <p:extLst>
      <p:ext uri="{BB962C8B-B14F-4D97-AF65-F5344CB8AC3E}">
        <p14:creationId xmlns:p14="http://schemas.microsoft.com/office/powerpoint/2010/main" val="87826749"/>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87C01FA-8B0A-4AC9-B684-822C4180B2EA}"/>
              </a:ext>
            </a:extLst>
          </p:cNvPr>
          <p:cNvPicPr>
            <a:picLocks noChangeAspect="1"/>
          </p:cNvPicPr>
          <p:nvPr/>
        </p:nvPicPr>
        <p:blipFill>
          <a:blip r:embed="rId2"/>
          <a:stretch>
            <a:fillRect/>
          </a:stretch>
        </p:blipFill>
        <p:spPr>
          <a:xfrm>
            <a:off x="468420" y="1359987"/>
            <a:ext cx="10598854" cy="442092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769010" y="2358712"/>
            <a:ext cx="4540805" cy="27559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2">
                    <a:lumMod val="50000"/>
                  </a:schemeClr>
                </a:solidFill>
                <a:latin typeface="Alexandria Light" pitchFamily="2" charset="-78"/>
                <a:cs typeface="Alexandria Light" pitchFamily="2" charset="-78"/>
              </a:rPr>
              <a:t>Search engine optimization (SEO)</a:t>
            </a:r>
            <a:endParaRPr lang="ar-JO" sz="1600" b="1" dirty="0">
              <a:solidFill>
                <a:schemeClr val="tx2">
                  <a:lumMod val="50000"/>
                </a:schemeClr>
              </a:solidFill>
              <a:latin typeface="Alexandria Light" pitchFamily="2" charset="-78"/>
              <a:cs typeface="Alexandria Light" pitchFamily="2" charset="-78"/>
            </a:endParaRPr>
          </a:p>
          <a:p>
            <a:pPr algn="ctr"/>
            <a:r>
              <a:rPr lang="en-US" sz="1600" dirty="0">
                <a:solidFill>
                  <a:schemeClr val="tx2">
                    <a:lumMod val="50000"/>
                  </a:schemeClr>
                </a:solidFill>
                <a:latin typeface="Alexandria Light" pitchFamily="2" charset="-78"/>
                <a:cs typeface="Alexandria Light" pitchFamily="2" charset="-78"/>
              </a:rPr>
              <a:t>A structured approach used to increase the position of a company or its products in search engine natural or organic results listings (the main body of the search results page) for selected keywords or phrases.</a:t>
            </a:r>
            <a:endParaRPr lang="id-ID" sz="1600" dirty="0">
              <a:solidFill>
                <a:schemeClr val="tx2">
                  <a:lumMod val="50000"/>
                </a:schemeClr>
              </a:solidFill>
              <a:latin typeface="Alexandria Light" pitchFamily="2" charset="-78"/>
              <a:cs typeface="Alexandria Light" pitchFamily="2" charset="-78"/>
            </a:endParaRPr>
          </a:p>
        </p:txBody>
      </p:sp>
      <p:sp>
        <p:nvSpPr>
          <p:cNvPr id="4" name="TextBox 3"/>
          <p:cNvSpPr txBox="1"/>
          <p:nvPr/>
        </p:nvSpPr>
        <p:spPr>
          <a:xfrm>
            <a:off x="2201639" y="1453801"/>
            <a:ext cx="5312344"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Introduction to Digital marketing communication</a:t>
            </a:r>
          </a:p>
        </p:txBody>
      </p:sp>
      <p:pic>
        <p:nvPicPr>
          <p:cNvPr id="3" name="Picture 2"/>
          <p:cNvPicPr>
            <a:picLocks noChangeAspect="1"/>
          </p:cNvPicPr>
          <p:nvPr/>
        </p:nvPicPr>
        <p:blipFill>
          <a:blip r:embed="rId3"/>
          <a:stretch>
            <a:fillRect/>
          </a:stretch>
        </p:blipFill>
        <p:spPr>
          <a:xfrm>
            <a:off x="6309414" y="2176474"/>
            <a:ext cx="3780792" cy="2590209"/>
          </a:xfrm>
          <a:prstGeom prst="rect">
            <a:avLst/>
          </a:prstGeom>
        </p:spPr>
      </p:pic>
      <p:pic>
        <p:nvPicPr>
          <p:cNvPr id="5" name="Picture 4">
            <a:extLst>
              <a:ext uri="{FF2B5EF4-FFF2-40B4-BE49-F238E27FC236}">
                <a16:creationId xmlns:a16="http://schemas.microsoft.com/office/drawing/2014/main" id="{3EC27FFF-72E8-4212-B122-16514844A4E5}"/>
              </a:ext>
            </a:extLst>
          </p:cNvPr>
          <p:cNvPicPr>
            <a:picLocks noChangeAspect="1"/>
          </p:cNvPicPr>
          <p:nvPr/>
        </p:nvPicPr>
        <p:blipFill>
          <a:blip r:embed="rId4"/>
          <a:stretch>
            <a:fillRect/>
          </a:stretch>
        </p:blipFill>
        <p:spPr>
          <a:xfrm>
            <a:off x="10241111" y="64595"/>
            <a:ext cx="1950889" cy="865707"/>
          </a:xfrm>
          <a:prstGeom prst="rect">
            <a:avLst/>
          </a:prstGeom>
        </p:spPr>
      </p:pic>
    </p:spTree>
    <p:extLst>
      <p:ext uri="{BB962C8B-B14F-4D97-AF65-F5344CB8AC3E}">
        <p14:creationId xmlns:p14="http://schemas.microsoft.com/office/powerpoint/2010/main" val="1795234919"/>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10D8F27-62B1-483E-86BB-BA2865740F13}"/>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249233" y="2154803"/>
            <a:ext cx="4590381" cy="3391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2">
                    <a:lumMod val="50000"/>
                  </a:schemeClr>
                </a:solidFill>
                <a:latin typeface="Alexandria Light" pitchFamily="2" charset="-78"/>
                <a:cs typeface="Alexandria Light" pitchFamily="2" charset="-78"/>
              </a:rPr>
              <a:t>Affiliate marketing </a:t>
            </a:r>
          </a:p>
          <a:p>
            <a:pPr algn="ctr"/>
            <a:r>
              <a:rPr lang="en-US" sz="1600" dirty="0">
                <a:solidFill>
                  <a:schemeClr val="tx2">
                    <a:lumMod val="50000"/>
                  </a:schemeClr>
                </a:solidFill>
                <a:latin typeface="Alexandria Light" pitchFamily="2" charset="-78"/>
                <a:cs typeface="Alexandria Light" pitchFamily="2" charset="-78"/>
              </a:rPr>
              <a:t>A commission-based arrangement where referring sites (publishers) receive a commission on sales or leads by merchants (retailers). Commission is usually based on a percentage of product sale price or a fixed amount for each sale, but may also be on a per- click basis, for example when an aggregator refers visits to merchants</a:t>
            </a:r>
            <a:r>
              <a:rPr lang="en-US" sz="1600" b="1" dirty="0">
                <a:solidFill>
                  <a:schemeClr val="tx2">
                    <a:lumMod val="50000"/>
                  </a:schemeClr>
                </a:solidFill>
                <a:latin typeface="Alexandria Light" pitchFamily="2" charset="-78"/>
                <a:cs typeface="Alexandria Light" pitchFamily="2" charset="-78"/>
              </a:rPr>
              <a:t>.</a:t>
            </a:r>
            <a:endParaRPr lang="ar-JO" sz="1600" b="1" dirty="0">
              <a:solidFill>
                <a:schemeClr val="tx2">
                  <a:lumMod val="50000"/>
                </a:schemeClr>
              </a:solidFill>
              <a:latin typeface="Alexandria Light" pitchFamily="2" charset="-78"/>
              <a:cs typeface="Alexandria Light" pitchFamily="2" charset="-78"/>
            </a:endParaRPr>
          </a:p>
        </p:txBody>
      </p:sp>
      <p:sp>
        <p:nvSpPr>
          <p:cNvPr id="4" name="TextBox 3"/>
          <p:cNvSpPr txBox="1"/>
          <p:nvPr/>
        </p:nvSpPr>
        <p:spPr>
          <a:xfrm>
            <a:off x="2300294" y="1095979"/>
            <a:ext cx="5388616"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Introduction to Digital marketing communication</a:t>
            </a:r>
          </a:p>
        </p:txBody>
      </p:sp>
      <p:pic>
        <p:nvPicPr>
          <p:cNvPr id="3" name="Picture 2"/>
          <p:cNvPicPr>
            <a:picLocks noChangeAspect="1"/>
          </p:cNvPicPr>
          <p:nvPr/>
        </p:nvPicPr>
        <p:blipFill>
          <a:blip r:embed="rId3"/>
          <a:stretch>
            <a:fillRect/>
          </a:stretch>
        </p:blipFill>
        <p:spPr>
          <a:xfrm>
            <a:off x="6700236" y="2669640"/>
            <a:ext cx="3334211" cy="2474854"/>
          </a:xfrm>
          <a:prstGeom prst="rect">
            <a:avLst/>
          </a:prstGeom>
        </p:spPr>
      </p:pic>
      <p:pic>
        <p:nvPicPr>
          <p:cNvPr id="5" name="Picture 4">
            <a:extLst>
              <a:ext uri="{FF2B5EF4-FFF2-40B4-BE49-F238E27FC236}">
                <a16:creationId xmlns:a16="http://schemas.microsoft.com/office/drawing/2014/main" id="{6BD8B03E-40CB-49CD-98A8-E7ECD60D5E79}"/>
              </a:ext>
            </a:extLst>
          </p:cNvPr>
          <p:cNvPicPr>
            <a:picLocks noChangeAspect="1"/>
          </p:cNvPicPr>
          <p:nvPr/>
        </p:nvPicPr>
        <p:blipFill>
          <a:blip r:embed="rId4"/>
          <a:stretch>
            <a:fillRect/>
          </a:stretch>
        </p:blipFill>
        <p:spPr>
          <a:xfrm>
            <a:off x="10241111" y="123661"/>
            <a:ext cx="1950889" cy="865707"/>
          </a:xfrm>
          <a:prstGeom prst="rect">
            <a:avLst/>
          </a:prstGeom>
        </p:spPr>
      </p:pic>
    </p:spTree>
    <p:extLst>
      <p:ext uri="{BB962C8B-B14F-4D97-AF65-F5344CB8AC3E}">
        <p14:creationId xmlns:p14="http://schemas.microsoft.com/office/powerpoint/2010/main" val="190183058"/>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26E5E90-5E51-46F5-8558-FF758D71F0BA}"/>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05394" y="2112884"/>
            <a:ext cx="4714962" cy="31497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2">
                    <a:lumMod val="50000"/>
                  </a:schemeClr>
                </a:solidFill>
                <a:latin typeface="Alexandria Light" pitchFamily="2" charset="-78"/>
                <a:cs typeface="Alexandria Light" pitchFamily="2" charset="-78"/>
              </a:rPr>
              <a:t>Email marketing :</a:t>
            </a:r>
          </a:p>
          <a:p>
            <a:pPr algn="ctr"/>
            <a:r>
              <a:rPr lang="en-US" sz="1400" dirty="0">
                <a:solidFill>
                  <a:schemeClr val="tx2">
                    <a:lumMod val="50000"/>
                  </a:schemeClr>
                </a:solidFill>
                <a:latin typeface="Alexandria Light" pitchFamily="2" charset="-78"/>
                <a:cs typeface="Alexandria Light" pitchFamily="2" charset="-78"/>
              </a:rPr>
              <a:t>Typically applied to outbound communications from a company to prospects or customers to encourage purchase or branding goals</a:t>
            </a:r>
            <a:r>
              <a:rPr lang="en-US" sz="1400" b="1" dirty="0">
                <a:solidFill>
                  <a:schemeClr val="tx2">
                    <a:lumMod val="50000"/>
                  </a:schemeClr>
                </a:solidFill>
                <a:latin typeface="Alexandria Light" pitchFamily="2" charset="-78"/>
                <a:cs typeface="Alexandria Light" pitchFamily="2" charset="-78"/>
              </a:rPr>
              <a:t>. Email marketing </a:t>
            </a:r>
            <a:r>
              <a:rPr lang="en-US" sz="1400" dirty="0">
                <a:solidFill>
                  <a:schemeClr val="tx2">
                    <a:lumMod val="50000"/>
                  </a:schemeClr>
                </a:solidFill>
                <a:latin typeface="Alexandria Light" pitchFamily="2" charset="-78"/>
                <a:cs typeface="Alexandria Light" pitchFamily="2" charset="-78"/>
              </a:rPr>
              <a:t>is most commonly used for mailing to existing customers on a house list, but can also be used for mailing prospects on a rented or co-branded list. Emails may be sent as part of a one-off campaign or can be automated, event-based, triggered emails, such as a welcome strategy that can be broadcast based on rules about intervals and customer characteristics</a:t>
            </a:r>
            <a:endParaRPr lang="ar-JO" sz="1400" dirty="0">
              <a:solidFill>
                <a:schemeClr val="tx2">
                  <a:lumMod val="50000"/>
                </a:schemeClr>
              </a:solidFill>
              <a:latin typeface="Alexandria Light" pitchFamily="2" charset="-78"/>
              <a:cs typeface="Alexandria Light" pitchFamily="2" charset="-78"/>
            </a:endParaRPr>
          </a:p>
        </p:txBody>
      </p:sp>
      <p:sp>
        <p:nvSpPr>
          <p:cNvPr id="4" name="TextBox 3"/>
          <p:cNvSpPr txBox="1"/>
          <p:nvPr/>
        </p:nvSpPr>
        <p:spPr>
          <a:xfrm>
            <a:off x="2287712" y="1111418"/>
            <a:ext cx="5417101"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Introduction to Digital marketing communication</a:t>
            </a:r>
          </a:p>
        </p:txBody>
      </p:sp>
      <p:sp>
        <p:nvSpPr>
          <p:cNvPr id="19" name="TextBox 18">
            <a:extLst>
              <a:ext uri="{FF2B5EF4-FFF2-40B4-BE49-F238E27FC236}">
                <a16:creationId xmlns:a16="http://schemas.microsoft.com/office/drawing/2014/main" id="{286030D9-F3A9-5CAC-74B0-1F810F0D8C45}"/>
              </a:ext>
            </a:extLst>
          </p:cNvPr>
          <p:cNvSpPr txBox="1"/>
          <p:nvPr/>
        </p:nvSpPr>
        <p:spPr>
          <a:xfrm>
            <a:off x="6480993" y="4696807"/>
            <a:ext cx="1091009" cy="338554"/>
          </a:xfrm>
          <a:prstGeom prst="rect">
            <a:avLst/>
          </a:prstGeom>
          <a:noFill/>
        </p:spPr>
        <p:txBody>
          <a:bodyPr wrap="square" rtlCol="0">
            <a:spAutoFit/>
          </a:bodyPr>
          <a:lstStyle/>
          <a:p>
            <a:pPr algn="ctr"/>
            <a:r>
              <a:rPr lang="en-US" sz="1600" dirty="0">
                <a:solidFill>
                  <a:schemeClr val="bg1"/>
                </a:solidFill>
                <a:latin typeface="Alexandria Light" pitchFamily="2" charset="-78"/>
                <a:cs typeface="Alexandria Light" pitchFamily="2" charset="-78"/>
              </a:rPr>
              <a:t>chapter 1</a:t>
            </a:r>
          </a:p>
        </p:txBody>
      </p:sp>
      <p:pic>
        <p:nvPicPr>
          <p:cNvPr id="3" name="Picture 2"/>
          <p:cNvPicPr>
            <a:picLocks noChangeAspect="1"/>
          </p:cNvPicPr>
          <p:nvPr/>
        </p:nvPicPr>
        <p:blipFill>
          <a:blip r:embed="rId3"/>
          <a:stretch>
            <a:fillRect/>
          </a:stretch>
        </p:blipFill>
        <p:spPr>
          <a:xfrm>
            <a:off x="6688443" y="2419399"/>
            <a:ext cx="3168002" cy="2487883"/>
          </a:xfrm>
          <a:prstGeom prst="rect">
            <a:avLst/>
          </a:prstGeom>
        </p:spPr>
      </p:pic>
      <p:pic>
        <p:nvPicPr>
          <p:cNvPr id="5" name="Picture 4">
            <a:extLst>
              <a:ext uri="{FF2B5EF4-FFF2-40B4-BE49-F238E27FC236}">
                <a16:creationId xmlns:a16="http://schemas.microsoft.com/office/drawing/2014/main" id="{9729DEDA-61CD-414D-9276-93C0CAFB70F1}"/>
              </a:ext>
            </a:extLst>
          </p:cNvPr>
          <p:cNvPicPr>
            <a:picLocks noChangeAspect="1"/>
          </p:cNvPicPr>
          <p:nvPr/>
        </p:nvPicPr>
        <p:blipFill>
          <a:blip r:embed="rId4"/>
          <a:stretch>
            <a:fillRect/>
          </a:stretch>
        </p:blipFill>
        <p:spPr>
          <a:xfrm>
            <a:off x="10241111" y="0"/>
            <a:ext cx="1950889" cy="865707"/>
          </a:xfrm>
          <a:prstGeom prst="rect">
            <a:avLst/>
          </a:prstGeom>
        </p:spPr>
      </p:pic>
    </p:spTree>
    <p:extLst>
      <p:ext uri="{BB962C8B-B14F-4D97-AF65-F5344CB8AC3E}">
        <p14:creationId xmlns:p14="http://schemas.microsoft.com/office/powerpoint/2010/main" val="1750360425"/>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1A0304-F07A-4BD5-8935-A8D0BD8EEBC7}"/>
              </a:ext>
            </a:extLst>
          </p:cNvPr>
          <p:cNvPicPr>
            <a:picLocks noChangeAspect="1"/>
          </p:cNvPicPr>
          <p:nvPr/>
        </p:nvPicPr>
        <p:blipFill>
          <a:blip r:embed="rId2"/>
          <a:stretch>
            <a:fillRect/>
          </a:stretch>
        </p:blipFill>
        <p:spPr>
          <a:xfrm>
            <a:off x="612250" y="1264256"/>
            <a:ext cx="10598854" cy="474693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105393" y="2522544"/>
            <a:ext cx="4990607" cy="27401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2">
                    <a:lumMod val="50000"/>
                  </a:schemeClr>
                </a:solidFill>
                <a:latin typeface="Alexandria Light" pitchFamily="2" charset="-78"/>
                <a:cs typeface="Alexandria Light" pitchFamily="2" charset="-78"/>
              </a:rPr>
              <a:t>Landing page</a:t>
            </a:r>
          </a:p>
          <a:p>
            <a:pPr algn="ctr"/>
            <a:r>
              <a:rPr lang="en-US" dirty="0">
                <a:solidFill>
                  <a:schemeClr val="tx2">
                    <a:lumMod val="50000"/>
                  </a:schemeClr>
                </a:solidFill>
                <a:latin typeface="Alexandria Light" pitchFamily="2" charset="-78"/>
                <a:cs typeface="Alexandria Light" pitchFamily="2" charset="-78"/>
              </a:rPr>
              <a:t>A destination page when a user clicks on an ad or other form of link from a referring site. It can be a home page but more typically and desirably, a landing page is a page with the messaging focused on the offer in the ad. This will maximize conversion rates and brand favorability.</a:t>
            </a:r>
            <a:endParaRPr lang="ar-JO" dirty="0">
              <a:solidFill>
                <a:schemeClr val="tx2">
                  <a:lumMod val="50000"/>
                </a:schemeClr>
              </a:solidFill>
              <a:latin typeface="Alexandria Light" pitchFamily="2" charset="-78"/>
              <a:cs typeface="Alexandria Light" pitchFamily="2" charset="-78"/>
            </a:endParaRPr>
          </a:p>
        </p:txBody>
      </p:sp>
      <p:sp>
        <p:nvSpPr>
          <p:cNvPr id="4" name="TextBox 3"/>
          <p:cNvSpPr txBox="1"/>
          <p:nvPr/>
        </p:nvSpPr>
        <p:spPr>
          <a:xfrm>
            <a:off x="1981626" y="1426076"/>
            <a:ext cx="5921970"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Introduction to Digital marketing communication</a:t>
            </a:r>
          </a:p>
        </p:txBody>
      </p:sp>
      <p:sp>
        <p:nvSpPr>
          <p:cNvPr id="19" name="TextBox 18">
            <a:extLst>
              <a:ext uri="{FF2B5EF4-FFF2-40B4-BE49-F238E27FC236}">
                <a16:creationId xmlns:a16="http://schemas.microsoft.com/office/drawing/2014/main" id="{286030D9-F3A9-5CAC-74B0-1F810F0D8C45}"/>
              </a:ext>
            </a:extLst>
          </p:cNvPr>
          <p:cNvSpPr txBox="1"/>
          <p:nvPr/>
        </p:nvSpPr>
        <p:spPr>
          <a:xfrm>
            <a:off x="6480993" y="4696807"/>
            <a:ext cx="1091009" cy="338554"/>
          </a:xfrm>
          <a:prstGeom prst="rect">
            <a:avLst/>
          </a:prstGeom>
          <a:noFill/>
        </p:spPr>
        <p:txBody>
          <a:bodyPr wrap="square" rtlCol="0">
            <a:spAutoFit/>
          </a:bodyPr>
          <a:lstStyle/>
          <a:p>
            <a:pPr algn="ctr"/>
            <a:r>
              <a:rPr lang="en-US" sz="1600" dirty="0">
                <a:solidFill>
                  <a:schemeClr val="bg1"/>
                </a:solidFill>
                <a:latin typeface="Alexandria Light" pitchFamily="2" charset="-78"/>
                <a:cs typeface="Alexandria Light" pitchFamily="2" charset="-78"/>
              </a:rPr>
              <a:t>chapter 1</a:t>
            </a:r>
          </a:p>
        </p:txBody>
      </p:sp>
      <p:pic>
        <p:nvPicPr>
          <p:cNvPr id="3" name="Picture 2"/>
          <p:cNvPicPr>
            <a:picLocks noChangeAspect="1"/>
          </p:cNvPicPr>
          <p:nvPr/>
        </p:nvPicPr>
        <p:blipFill>
          <a:blip r:embed="rId3"/>
          <a:stretch>
            <a:fillRect/>
          </a:stretch>
        </p:blipFill>
        <p:spPr>
          <a:xfrm>
            <a:off x="6671825" y="2830914"/>
            <a:ext cx="3242380" cy="2319117"/>
          </a:xfrm>
          <a:prstGeom prst="rect">
            <a:avLst/>
          </a:prstGeom>
        </p:spPr>
      </p:pic>
      <p:pic>
        <p:nvPicPr>
          <p:cNvPr id="6" name="Picture 5">
            <a:extLst>
              <a:ext uri="{FF2B5EF4-FFF2-40B4-BE49-F238E27FC236}">
                <a16:creationId xmlns:a16="http://schemas.microsoft.com/office/drawing/2014/main" id="{3E9B4A88-6F15-489B-A887-3CCB0D155C73}"/>
              </a:ext>
            </a:extLst>
          </p:cNvPr>
          <p:cNvPicPr>
            <a:picLocks noChangeAspect="1"/>
          </p:cNvPicPr>
          <p:nvPr/>
        </p:nvPicPr>
        <p:blipFill>
          <a:blip r:embed="rId4"/>
          <a:stretch>
            <a:fillRect/>
          </a:stretch>
        </p:blipFill>
        <p:spPr>
          <a:xfrm>
            <a:off x="10186520" y="129548"/>
            <a:ext cx="1932599" cy="865707"/>
          </a:xfrm>
          <a:prstGeom prst="rect">
            <a:avLst/>
          </a:prstGeom>
        </p:spPr>
      </p:pic>
    </p:spTree>
    <p:extLst>
      <p:ext uri="{BB962C8B-B14F-4D97-AF65-F5344CB8AC3E}">
        <p14:creationId xmlns:p14="http://schemas.microsoft.com/office/powerpoint/2010/main" val="1179061944"/>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A16A4C0-4773-4897-9D10-2AC5B67434C6}"/>
              </a:ext>
            </a:extLst>
          </p:cNvPr>
          <p:cNvPicPr>
            <a:picLocks noChangeAspect="1"/>
          </p:cNvPicPr>
          <p:nvPr/>
        </p:nvPicPr>
        <p:blipFill>
          <a:blip r:embed="rId2"/>
          <a:stretch>
            <a:fillRect/>
          </a:stretch>
        </p:blipFill>
        <p:spPr>
          <a:xfrm>
            <a:off x="612250" y="890546"/>
            <a:ext cx="10598854" cy="5612776"/>
          </a:xfrm>
          <a:prstGeom prst="rect">
            <a:avLst/>
          </a:prstGeom>
        </p:spPr>
      </p:pic>
      <p:pic>
        <p:nvPicPr>
          <p:cNvPr id="7" name="Picture 6"/>
          <p:cNvPicPr>
            <a:picLocks noChangeAspect="1"/>
          </p:cNvPicPr>
          <p:nvPr/>
        </p:nvPicPr>
        <p:blipFill>
          <a:blip r:embed="rId3"/>
          <a:stretch>
            <a:fillRect/>
          </a:stretch>
        </p:blipFill>
        <p:spPr>
          <a:xfrm>
            <a:off x="7528226" y="2464420"/>
            <a:ext cx="2987453" cy="275918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854793" y="1677343"/>
            <a:ext cx="5978009" cy="25245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2">
                    <a:lumMod val="75000"/>
                  </a:schemeClr>
                </a:solidFill>
                <a:latin typeface="Alexandria Light" pitchFamily="2" charset="-78"/>
                <a:cs typeface="Alexandria Light" pitchFamily="2" charset="-78"/>
              </a:rPr>
              <a:t>Web (or digital)analytics</a:t>
            </a:r>
          </a:p>
          <a:p>
            <a:pPr algn="ctr"/>
            <a:r>
              <a:rPr lang="en-US" sz="1400" dirty="0">
                <a:solidFill>
                  <a:schemeClr val="tx2">
                    <a:lumMod val="75000"/>
                  </a:schemeClr>
                </a:solidFill>
                <a:latin typeface="Alexandria Light" pitchFamily="2" charset="-78"/>
                <a:cs typeface="Alexandria Light" pitchFamily="2" charset="-78"/>
              </a:rPr>
              <a:t>Techniques used to assess and improve the contribution of digital marketing to a business, including reviewing traffic volume, referrals, clickstreams, online reach data, customer satisfaction surveys, leads and sales</a:t>
            </a:r>
            <a:endParaRPr lang="ar-JO" sz="1400" dirty="0">
              <a:solidFill>
                <a:schemeClr val="tx2">
                  <a:lumMod val="75000"/>
                </a:schemeClr>
              </a:solidFill>
              <a:latin typeface="Alexandria Light" pitchFamily="2" charset="-78"/>
              <a:cs typeface="Alexandria Light" pitchFamily="2" charset="-78"/>
            </a:endParaRPr>
          </a:p>
          <a:p>
            <a:pPr algn="ctr"/>
            <a:endParaRPr lang="ar-JO" dirty="0">
              <a:solidFill>
                <a:schemeClr val="bg1"/>
              </a:solidFill>
              <a:latin typeface="Alexandria Light" pitchFamily="2" charset="-78"/>
              <a:cs typeface="Alexandria Light" pitchFamily="2" charset="-78"/>
            </a:endParaRPr>
          </a:p>
        </p:txBody>
      </p:sp>
      <p:sp>
        <p:nvSpPr>
          <p:cNvPr id="4" name="TextBox 3"/>
          <p:cNvSpPr txBox="1"/>
          <p:nvPr/>
        </p:nvSpPr>
        <p:spPr>
          <a:xfrm>
            <a:off x="1931074" y="1008695"/>
            <a:ext cx="6886923"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Introduction to Digital marketing communication</a:t>
            </a:r>
          </a:p>
        </p:txBody>
      </p:sp>
      <p:sp>
        <p:nvSpPr>
          <p:cNvPr id="3" name="TextBox 2"/>
          <p:cNvSpPr txBox="1"/>
          <p:nvPr/>
        </p:nvSpPr>
        <p:spPr>
          <a:xfrm>
            <a:off x="980896" y="3480797"/>
            <a:ext cx="5581650" cy="2769989"/>
          </a:xfrm>
          <a:prstGeom prst="rect">
            <a:avLst/>
          </a:prstGeom>
          <a:noFill/>
        </p:spPr>
        <p:txBody>
          <a:bodyPr wrap="square" rtlCol="0">
            <a:spAutoFit/>
          </a:bodyPr>
          <a:lstStyle/>
          <a:p>
            <a:pPr lvl="0"/>
            <a:r>
              <a:rPr lang="en-US" sz="1400" b="1" dirty="0">
                <a:latin typeface="Alexandria Light" pitchFamily="2" charset="-78"/>
                <a:cs typeface="Alexandria Light" pitchFamily="2" charset="-78"/>
              </a:rPr>
              <a:t>Competitive landscape analytics -</a:t>
            </a:r>
            <a:r>
              <a:rPr lang="en-US" sz="1400" dirty="0">
                <a:latin typeface="Alexandria Light" pitchFamily="2" charset="-78"/>
                <a:cs typeface="Alexandria Light" pitchFamily="2" charset="-78"/>
              </a:rPr>
              <a:t> tracking how competitors attract, convert, and retain customers</a:t>
            </a:r>
          </a:p>
          <a:p>
            <a:pPr lvl="0"/>
            <a:r>
              <a:rPr lang="en-US" sz="1400" b="1" dirty="0">
                <a:latin typeface="Alexandria Light" pitchFamily="2" charset="-78"/>
                <a:cs typeface="Alexandria Light" pitchFamily="2" charset="-78"/>
              </a:rPr>
              <a:t>Customer behavior analytics - </a:t>
            </a:r>
            <a:r>
              <a:rPr lang="en-US" sz="1400" dirty="0">
                <a:latin typeface="Alexandria Light" pitchFamily="2" charset="-78"/>
                <a:cs typeface="Alexandria Light" pitchFamily="2" charset="-78"/>
              </a:rPr>
              <a:t>determining the what, where, when, how, and for how long about your customer's online behavior</a:t>
            </a:r>
          </a:p>
          <a:p>
            <a:pPr lvl="0"/>
            <a:r>
              <a:rPr lang="en-US" sz="1400" dirty="0">
                <a:latin typeface="Alexandria Light" pitchFamily="2" charset="-78"/>
                <a:cs typeface="Alexandria Light" pitchFamily="2" charset="-78"/>
              </a:rPr>
              <a:t>Performance analytics - how well your brand is performing in critical locations like Instagram and Google. Also, KPIs like sales, revenues, average order value, etc.</a:t>
            </a:r>
          </a:p>
          <a:p>
            <a:pPr lvl="0"/>
            <a:r>
              <a:rPr lang="en-US" sz="1400" b="1" dirty="0">
                <a:latin typeface="Alexandria Light" pitchFamily="2" charset="-78"/>
                <a:cs typeface="Alexandria Light" pitchFamily="2" charset="-78"/>
              </a:rPr>
              <a:t>Predictive analytics - </a:t>
            </a:r>
            <a:r>
              <a:rPr lang="en-US" sz="1400" dirty="0">
                <a:latin typeface="Alexandria Light" pitchFamily="2" charset="-78"/>
                <a:cs typeface="Alexandria Light" pitchFamily="2" charset="-78"/>
              </a:rPr>
              <a:t>Predictive analytics in marketing anticipates your customer's next move. Be there with the right message.</a:t>
            </a:r>
          </a:p>
          <a:p>
            <a:pPr lvl="0" algn="ctr"/>
            <a:endParaRPr lang="ar-JO" sz="2000" dirty="0">
              <a:solidFill>
                <a:schemeClr val="accent1">
                  <a:lumMod val="50000"/>
                </a:schemeClr>
              </a:solidFill>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392BA5B1-CBCC-475A-9BB6-5DC7C0A10F4B}"/>
              </a:ext>
            </a:extLst>
          </p:cNvPr>
          <p:cNvPicPr>
            <a:picLocks noChangeAspect="1"/>
          </p:cNvPicPr>
          <p:nvPr/>
        </p:nvPicPr>
        <p:blipFill>
          <a:blip r:embed="rId4"/>
          <a:stretch>
            <a:fillRect/>
          </a:stretch>
        </p:blipFill>
        <p:spPr>
          <a:xfrm>
            <a:off x="10259401" y="56351"/>
            <a:ext cx="1932599" cy="865707"/>
          </a:xfrm>
          <a:prstGeom prst="rect">
            <a:avLst/>
          </a:prstGeom>
        </p:spPr>
      </p:pic>
    </p:spTree>
    <p:extLst>
      <p:ext uri="{BB962C8B-B14F-4D97-AF65-F5344CB8AC3E}">
        <p14:creationId xmlns:p14="http://schemas.microsoft.com/office/powerpoint/2010/main" val="1160644230"/>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D798F41-C962-4F08-9373-8CC7F53DE0FB}"/>
              </a:ext>
            </a:extLst>
          </p:cNvPr>
          <p:cNvPicPr>
            <a:picLocks noChangeAspect="1"/>
          </p:cNvPicPr>
          <p:nvPr/>
        </p:nvPicPr>
        <p:blipFill>
          <a:blip r:embed="rId2"/>
          <a:stretch>
            <a:fillRect/>
          </a:stretch>
        </p:blipFill>
        <p:spPr>
          <a:xfrm>
            <a:off x="612250" y="890546"/>
            <a:ext cx="10598854" cy="5612776"/>
          </a:xfrm>
          <a:prstGeom prst="rect">
            <a:avLst/>
          </a:prstGeom>
        </p:spPr>
      </p:pic>
      <p:pic>
        <p:nvPicPr>
          <p:cNvPr id="6" name="Picture Placeholder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300" b="5300"/>
          <a:stretch>
            <a:fillRect/>
          </a:stretch>
        </p:blipFill>
        <p:spPr>
          <a:xfrm>
            <a:off x="6537897" y="1702750"/>
            <a:ext cx="4092997" cy="4210978"/>
          </a:xfrm>
        </p:spPr>
      </p:pic>
      <p:sp>
        <p:nvSpPr>
          <p:cNvPr id="2" name="Rectangle 1">
            <a:extLst>
              <a:ext uri="{FF2B5EF4-FFF2-40B4-BE49-F238E27FC236}">
                <a16:creationId xmlns:a16="http://schemas.microsoft.com/office/drawing/2014/main" id="{40AD33B2-84DB-498D-99BC-48015ABD3174}"/>
              </a:ext>
            </a:extLst>
          </p:cNvPr>
          <p:cNvSpPr/>
          <p:nvPr/>
        </p:nvSpPr>
        <p:spPr>
          <a:xfrm>
            <a:off x="722204" y="2107096"/>
            <a:ext cx="5373796" cy="37571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dirty="0">
                <a:solidFill>
                  <a:schemeClr val="tx1"/>
                </a:solidFill>
                <a:latin typeface="Alexandria Light" pitchFamily="2" charset="-78"/>
                <a:cs typeface="Alexandria Light" pitchFamily="2" charset="-78"/>
              </a:rPr>
              <a:t>RACE consists of four steps designed to help engage prospects, customers and fans with brands throughout the customer lifecycle:</a:t>
            </a:r>
            <a:endParaRPr lang="ar-JO" sz="1400" b="1" dirty="0">
              <a:solidFill>
                <a:schemeClr val="tx1"/>
              </a:solidFill>
              <a:latin typeface="Alexandria Light" pitchFamily="2" charset="-78"/>
              <a:cs typeface="Alexandria Light" pitchFamily="2" charset="-78"/>
            </a:endParaRPr>
          </a:p>
          <a:p>
            <a:pPr algn="just"/>
            <a:endParaRPr lang="en-US" sz="1400" b="1" dirty="0">
              <a:solidFill>
                <a:schemeClr val="tx1"/>
              </a:solidFill>
              <a:latin typeface="Alexandria Light" pitchFamily="2" charset="-78"/>
              <a:cs typeface="Alexandria Light" pitchFamily="2" charset="-78"/>
            </a:endParaRPr>
          </a:p>
          <a:p>
            <a:pPr algn="just"/>
            <a:r>
              <a:rPr lang="en-US" sz="1400" b="1" dirty="0">
                <a:solidFill>
                  <a:schemeClr val="tx1"/>
                </a:solidFill>
                <a:latin typeface="Alexandria Light" pitchFamily="2" charset="-78"/>
                <a:cs typeface="Alexandria Light" pitchFamily="2" charset="-78"/>
              </a:rPr>
              <a:t> Step 1: Reach </a:t>
            </a:r>
            <a:r>
              <a:rPr lang="en-US" sz="1400" dirty="0">
                <a:solidFill>
                  <a:schemeClr val="tx1"/>
                </a:solidFill>
                <a:latin typeface="Alexandria Light" pitchFamily="2" charset="-78"/>
                <a:cs typeface="Alexandria Light" pitchFamily="2" charset="-78"/>
              </a:rPr>
              <a:t>- Build awareness of a brand, its products and services on other sites and in offline media and build traffic by driving visits to web and social media presences.</a:t>
            </a:r>
          </a:p>
          <a:p>
            <a:pPr algn="just"/>
            <a:endParaRPr lang="en-US" sz="1400" dirty="0">
              <a:solidFill>
                <a:schemeClr val="tx1"/>
              </a:solidFill>
              <a:latin typeface="Alexandria Light" pitchFamily="2" charset="-78"/>
              <a:cs typeface="Alexandria Light" pitchFamily="2" charset="-78"/>
            </a:endParaRPr>
          </a:p>
          <a:p>
            <a:pPr algn="just"/>
            <a:r>
              <a:rPr lang="en-US" sz="1400" b="1" dirty="0">
                <a:solidFill>
                  <a:schemeClr val="tx1"/>
                </a:solidFill>
                <a:latin typeface="Alexandria Light" pitchFamily="2" charset="-78"/>
                <a:cs typeface="Alexandria Light" pitchFamily="2" charset="-78"/>
              </a:rPr>
              <a:t> Step 2: Act </a:t>
            </a:r>
            <a:r>
              <a:rPr lang="en-US" sz="1400" dirty="0">
                <a:solidFill>
                  <a:schemeClr val="tx1"/>
                </a:solidFill>
                <a:latin typeface="Alexandria Light" pitchFamily="2" charset="-78"/>
                <a:cs typeface="Alexandria Light" pitchFamily="2" charset="-78"/>
              </a:rPr>
              <a:t>- Engage audience with brand on its website or other online presence to encourage them to interact with a company or other customers. In many sectors, the aim of the Act stage is lead generation, i.e. to gain permission to market to a prospect using email, SMS or mobile app notifications</a:t>
            </a:r>
            <a:endParaRPr lang="id-ID" sz="1400" dirty="0">
              <a:solidFill>
                <a:schemeClr val="tx1"/>
              </a:solidFill>
              <a:latin typeface="Alexandria Light" pitchFamily="2" charset="-78"/>
              <a:cs typeface="Alexandria Light" pitchFamily="2" charset="-78"/>
            </a:endParaRPr>
          </a:p>
        </p:txBody>
      </p:sp>
      <p:sp>
        <p:nvSpPr>
          <p:cNvPr id="4" name="TextBox 3"/>
          <p:cNvSpPr txBox="1"/>
          <p:nvPr/>
        </p:nvSpPr>
        <p:spPr>
          <a:xfrm>
            <a:off x="2379365" y="1098733"/>
            <a:ext cx="7201957"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Using digital media channels to support business objectives</a:t>
            </a:r>
          </a:p>
        </p:txBody>
      </p:sp>
      <p:pic>
        <p:nvPicPr>
          <p:cNvPr id="3" name="Picture 2">
            <a:extLst>
              <a:ext uri="{FF2B5EF4-FFF2-40B4-BE49-F238E27FC236}">
                <a16:creationId xmlns:a16="http://schemas.microsoft.com/office/drawing/2014/main" id="{30E91CDF-49D7-42A2-985D-AE758DD073FD}"/>
              </a:ext>
            </a:extLst>
          </p:cNvPr>
          <p:cNvPicPr>
            <a:picLocks noChangeAspect="1"/>
          </p:cNvPicPr>
          <p:nvPr/>
        </p:nvPicPr>
        <p:blipFill>
          <a:blip r:embed="rId4"/>
          <a:stretch>
            <a:fillRect/>
          </a:stretch>
        </p:blipFill>
        <p:spPr>
          <a:xfrm>
            <a:off x="10259401" y="78565"/>
            <a:ext cx="1932599" cy="865707"/>
          </a:xfrm>
          <a:prstGeom prst="rect">
            <a:avLst/>
          </a:prstGeom>
        </p:spPr>
      </p:pic>
    </p:spTree>
    <p:extLst>
      <p:ext uri="{BB962C8B-B14F-4D97-AF65-F5344CB8AC3E}">
        <p14:creationId xmlns:p14="http://schemas.microsoft.com/office/powerpoint/2010/main" val="977731953"/>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D2E229-757E-410A-8E29-C8BADD893FEB}"/>
              </a:ext>
            </a:extLst>
          </p:cNvPr>
          <p:cNvPicPr>
            <a:picLocks noChangeAspect="1"/>
          </p:cNvPicPr>
          <p:nvPr/>
        </p:nvPicPr>
        <p:blipFill>
          <a:blip r:embed="rId2"/>
          <a:stretch>
            <a:fillRect/>
          </a:stretch>
        </p:blipFill>
        <p:spPr>
          <a:xfrm>
            <a:off x="612250" y="890546"/>
            <a:ext cx="10598854" cy="5612776"/>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1031237" y="2189105"/>
            <a:ext cx="4484817" cy="35247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lexandria Light" pitchFamily="2" charset="-78"/>
                <a:cs typeface="Alexandria Light" pitchFamily="2" charset="-78"/>
              </a:rPr>
              <a:t>Step 3: Convert - Achieve conversion to generate sales on web presences and offline. </a:t>
            </a:r>
          </a:p>
          <a:p>
            <a:pPr algn="ctr"/>
            <a:r>
              <a:rPr lang="en-US" dirty="0">
                <a:solidFill>
                  <a:schemeClr val="tx1"/>
                </a:solidFill>
                <a:latin typeface="Alexandria Light" pitchFamily="2" charset="-78"/>
                <a:cs typeface="Alexandria Light" pitchFamily="2" charset="-78"/>
              </a:rPr>
              <a:t>Step 4: Engage - Build customer relationships through time to achieve retention goals.</a:t>
            </a:r>
            <a:endParaRPr lang="id-ID" dirty="0">
              <a:solidFill>
                <a:schemeClr val="tx1"/>
              </a:solidFill>
              <a:latin typeface="Alexandria Light" pitchFamily="2" charset="-78"/>
              <a:cs typeface="Alexandria Light" pitchFamily="2" charset="-78"/>
            </a:endParaRPr>
          </a:p>
        </p:txBody>
      </p:sp>
      <p:pic>
        <p:nvPicPr>
          <p:cNvPr id="6" name="Picture Placeholder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300" b="5300"/>
          <a:stretch>
            <a:fillRect/>
          </a:stretch>
        </p:blipFill>
        <p:spPr>
          <a:xfrm>
            <a:off x="6372853" y="2189105"/>
            <a:ext cx="3981452" cy="3466558"/>
          </a:xfrm>
        </p:spPr>
      </p:pic>
      <p:sp>
        <p:nvSpPr>
          <p:cNvPr id="4" name="TextBox 3"/>
          <p:cNvSpPr txBox="1"/>
          <p:nvPr/>
        </p:nvSpPr>
        <p:spPr>
          <a:xfrm>
            <a:off x="2279739" y="1144182"/>
            <a:ext cx="7263876"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Using digital media channels to support business objectives</a:t>
            </a:r>
          </a:p>
        </p:txBody>
      </p:sp>
      <p:pic>
        <p:nvPicPr>
          <p:cNvPr id="3" name="Picture 2">
            <a:extLst>
              <a:ext uri="{FF2B5EF4-FFF2-40B4-BE49-F238E27FC236}">
                <a16:creationId xmlns:a16="http://schemas.microsoft.com/office/drawing/2014/main" id="{5382A8F7-456F-4BB6-B2D6-E3B9F4DF1BE8}"/>
              </a:ext>
            </a:extLst>
          </p:cNvPr>
          <p:cNvPicPr>
            <a:picLocks noChangeAspect="1"/>
          </p:cNvPicPr>
          <p:nvPr/>
        </p:nvPicPr>
        <p:blipFill>
          <a:blip r:embed="rId4"/>
          <a:stretch>
            <a:fillRect/>
          </a:stretch>
        </p:blipFill>
        <p:spPr>
          <a:xfrm>
            <a:off x="10169283" y="132409"/>
            <a:ext cx="1932599" cy="865707"/>
          </a:xfrm>
          <a:prstGeom prst="rect">
            <a:avLst/>
          </a:prstGeom>
        </p:spPr>
      </p:pic>
    </p:spTree>
    <p:extLst>
      <p:ext uri="{BB962C8B-B14F-4D97-AF65-F5344CB8AC3E}">
        <p14:creationId xmlns:p14="http://schemas.microsoft.com/office/powerpoint/2010/main" val="439025895"/>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7643BB8-5EC9-4FBD-9812-3B087F11F8E2}"/>
              </a:ext>
            </a:extLst>
          </p:cNvPr>
          <p:cNvPicPr>
            <a:picLocks noChangeAspect="1"/>
          </p:cNvPicPr>
          <p:nvPr/>
        </p:nvPicPr>
        <p:blipFill>
          <a:blip r:embed="rId2"/>
          <a:stretch>
            <a:fillRect/>
          </a:stretch>
        </p:blipFill>
        <p:spPr>
          <a:xfrm>
            <a:off x="612250" y="890546"/>
            <a:ext cx="10074303" cy="5612776"/>
          </a:xfrm>
          <a:prstGeom prst="rect">
            <a:avLst/>
          </a:prstGeom>
        </p:spPr>
      </p:pic>
      <p:pic>
        <p:nvPicPr>
          <p:cNvPr id="6" name="Picture Placeholder 5"/>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430344" y="1964486"/>
            <a:ext cx="5874547" cy="3751144"/>
          </a:xfrm>
        </p:spPr>
      </p:pic>
      <p:sp>
        <p:nvSpPr>
          <p:cNvPr id="4" name="TextBox 3"/>
          <p:cNvSpPr txBox="1"/>
          <p:nvPr/>
        </p:nvSpPr>
        <p:spPr>
          <a:xfrm>
            <a:off x="2080992" y="1116601"/>
            <a:ext cx="6240166"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THE KEY TYPES OF DIGITAL MEDIA CHANNELS</a:t>
            </a:r>
          </a:p>
        </p:txBody>
      </p:sp>
      <p:sp>
        <p:nvSpPr>
          <p:cNvPr id="2" name="Rectangle 1">
            <a:extLst>
              <a:ext uri="{FF2B5EF4-FFF2-40B4-BE49-F238E27FC236}">
                <a16:creationId xmlns:a16="http://schemas.microsoft.com/office/drawing/2014/main" id="{40AD33B2-84DB-498D-99BC-48015ABD3174}"/>
              </a:ext>
            </a:extLst>
          </p:cNvPr>
          <p:cNvSpPr/>
          <p:nvPr/>
        </p:nvSpPr>
        <p:spPr>
          <a:xfrm>
            <a:off x="1057523" y="2321022"/>
            <a:ext cx="3267987" cy="28186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Alexandria Light" pitchFamily="2" charset="-78"/>
                <a:cs typeface="Alexandria Light" pitchFamily="2" charset="-78"/>
              </a:rPr>
              <a:t>SIX TYPE OF DIGITAL COMMUNICATIONS </a:t>
            </a:r>
          </a:p>
          <a:p>
            <a:pPr algn="ctr"/>
            <a:r>
              <a:rPr lang="en-US" b="1" dirty="0">
                <a:solidFill>
                  <a:schemeClr val="tx1"/>
                </a:solidFill>
                <a:latin typeface="Alexandria Light" pitchFamily="2" charset="-78"/>
                <a:cs typeface="Alexandria Light" pitchFamily="2" charset="-78"/>
              </a:rPr>
              <a:t>TOOLS OR MEDIA CHANNELS</a:t>
            </a:r>
            <a:endParaRPr lang="id-ID" b="1" dirty="0">
              <a:solidFill>
                <a:schemeClr val="tx1"/>
              </a:solidFill>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0DC76281-0EF8-44D3-BB53-A986C394868B}"/>
              </a:ext>
            </a:extLst>
          </p:cNvPr>
          <p:cNvPicPr>
            <a:picLocks noChangeAspect="1"/>
          </p:cNvPicPr>
          <p:nvPr/>
        </p:nvPicPr>
        <p:blipFill>
          <a:blip r:embed="rId4"/>
          <a:stretch>
            <a:fillRect/>
          </a:stretch>
        </p:blipFill>
        <p:spPr>
          <a:xfrm>
            <a:off x="10085691" y="126778"/>
            <a:ext cx="1934431" cy="867159"/>
          </a:xfrm>
          <a:prstGeom prst="rect">
            <a:avLst/>
          </a:prstGeom>
        </p:spPr>
      </p:pic>
    </p:spTree>
    <p:extLst>
      <p:ext uri="{BB962C8B-B14F-4D97-AF65-F5344CB8AC3E}">
        <p14:creationId xmlns:p14="http://schemas.microsoft.com/office/powerpoint/2010/main" val="3183659782"/>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1F44D34-C84E-4F28-B400-14CBD3BA9FE6}"/>
              </a:ext>
            </a:extLst>
          </p:cNvPr>
          <p:cNvPicPr>
            <a:picLocks noChangeAspect="1"/>
          </p:cNvPicPr>
          <p:nvPr/>
        </p:nvPicPr>
        <p:blipFill>
          <a:blip r:embed="rId2"/>
          <a:stretch>
            <a:fillRect/>
          </a:stretch>
        </p:blipFill>
        <p:spPr>
          <a:xfrm>
            <a:off x="492981" y="827385"/>
            <a:ext cx="10360549" cy="5675937"/>
          </a:xfrm>
          <a:prstGeom prst="rect">
            <a:avLst/>
          </a:prstGeom>
        </p:spPr>
      </p:pic>
      <p:sp>
        <p:nvSpPr>
          <p:cNvPr id="4" name="TextBox 3"/>
          <p:cNvSpPr txBox="1"/>
          <p:nvPr/>
        </p:nvSpPr>
        <p:spPr>
          <a:xfrm>
            <a:off x="2297281" y="1084647"/>
            <a:ext cx="5677877" cy="276999"/>
          </a:xfrm>
          <a:prstGeom prst="rect">
            <a:avLst/>
          </a:prstGeom>
          <a:noFill/>
        </p:spPr>
        <p:txBody>
          <a:bodyPr wrap="square" rtlCol="0">
            <a:spAutoFit/>
          </a:bodyPr>
          <a:lstStyle/>
          <a:p>
            <a:r>
              <a:rPr lang="en-US" sz="1200" b="1" dirty="0">
                <a:solidFill>
                  <a:srgbClr val="00B0F0"/>
                </a:solidFill>
                <a:latin typeface="Alexandria Light" pitchFamily="2" charset="-78"/>
                <a:cs typeface="Alexandria Light" pitchFamily="2" charset="-78"/>
              </a:rPr>
              <a:t>SIX TYPE OF DIGITAL COMMUNICATIONS TOOLS OR MEDIA CHANNELS</a:t>
            </a:r>
          </a:p>
        </p:txBody>
      </p:sp>
      <p:sp>
        <p:nvSpPr>
          <p:cNvPr id="2" name="Rectangle 1">
            <a:extLst>
              <a:ext uri="{FF2B5EF4-FFF2-40B4-BE49-F238E27FC236}">
                <a16:creationId xmlns:a16="http://schemas.microsoft.com/office/drawing/2014/main" id="{40AD33B2-84DB-498D-99BC-48015ABD3174}"/>
              </a:ext>
            </a:extLst>
          </p:cNvPr>
          <p:cNvSpPr/>
          <p:nvPr/>
        </p:nvSpPr>
        <p:spPr>
          <a:xfrm>
            <a:off x="1121134" y="1924216"/>
            <a:ext cx="6241200" cy="40165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n-US" b="1" dirty="0">
                <a:solidFill>
                  <a:schemeClr val="tx1"/>
                </a:solidFill>
                <a:latin typeface="Alexandria Light" pitchFamily="2" charset="-78"/>
                <a:cs typeface="Alexandria Light" pitchFamily="2" charset="-78"/>
              </a:rPr>
              <a:t> </a:t>
            </a:r>
            <a:r>
              <a:rPr lang="en-US" sz="1400" b="1" dirty="0">
                <a:solidFill>
                  <a:schemeClr val="tx1"/>
                </a:solidFill>
                <a:latin typeface="Alexandria Light" pitchFamily="2" charset="-78"/>
                <a:cs typeface="Alexandria Light" pitchFamily="2" charset="-78"/>
              </a:rPr>
              <a:t>Search engine marketing. </a:t>
            </a:r>
            <a:r>
              <a:rPr lang="en-US" sz="1400" dirty="0">
                <a:solidFill>
                  <a:schemeClr val="tx1"/>
                </a:solidFill>
                <a:latin typeface="Alexandria Light" pitchFamily="2" charset="-78"/>
                <a:cs typeface="Alexandria Light" pitchFamily="2" charset="-78"/>
              </a:rPr>
              <a:t>Gaining visibility on a search engine to encourage click-through to a website when the user types a specific keyword phrase. Two key search marketing techniques are paid placements or sponsored links using pay-per-click, and placements in the natural or organic listings using search engine optimization where no charge is made for clicks from the search engine.</a:t>
            </a:r>
          </a:p>
          <a:p>
            <a:pPr marL="342900" indent="-342900" algn="ctr">
              <a:buFont typeface="+mj-lt"/>
              <a:buAutoNum type="arabicPeriod"/>
            </a:pPr>
            <a:endParaRPr lang="en-US" sz="1400" dirty="0">
              <a:solidFill>
                <a:schemeClr val="tx1"/>
              </a:solidFill>
              <a:latin typeface="Alexandria Light" pitchFamily="2" charset="-78"/>
              <a:cs typeface="Alexandria Light" pitchFamily="2" charset="-78"/>
            </a:endParaRPr>
          </a:p>
          <a:p>
            <a:pPr marL="342900" indent="-342900" algn="ctr">
              <a:buFont typeface="+mj-lt"/>
              <a:buAutoNum type="arabicPeriod"/>
            </a:pPr>
            <a:endParaRPr lang="en-US" sz="1400" b="1" dirty="0">
              <a:solidFill>
                <a:schemeClr val="tx1"/>
              </a:solidFill>
              <a:latin typeface="Alexandria Light" pitchFamily="2" charset="-78"/>
              <a:cs typeface="Alexandria Light" pitchFamily="2" charset="-78"/>
            </a:endParaRPr>
          </a:p>
          <a:p>
            <a:pPr marL="342900" indent="-342900" algn="ctr">
              <a:buFont typeface="+mj-lt"/>
              <a:buAutoNum type="arabicPeriod"/>
            </a:pPr>
            <a:r>
              <a:rPr lang="en-US" sz="1400" b="1" dirty="0">
                <a:solidFill>
                  <a:schemeClr val="tx1"/>
                </a:solidFill>
                <a:latin typeface="Alexandria Light" pitchFamily="2" charset="-78"/>
                <a:cs typeface="Alexandria Light" pitchFamily="2" charset="-78"/>
              </a:rPr>
              <a:t> Online PR. </a:t>
            </a:r>
            <a:r>
              <a:rPr lang="en-US" sz="1400" dirty="0">
                <a:solidFill>
                  <a:schemeClr val="tx1"/>
                </a:solidFill>
                <a:latin typeface="Alexandria Light" pitchFamily="2" charset="-78"/>
                <a:cs typeface="Alexandria Light" pitchFamily="2" charset="-78"/>
              </a:rPr>
              <a:t>Maximizing favorable mentions of your company, brands, products or web-sites on third-party websites such as social networks, blogs, podcasts or feeds that are</a:t>
            </a:r>
            <a:r>
              <a:rPr lang="ar-JO" sz="1400" dirty="0">
                <a:solidFill>
                  <a:schemeClr val="tx1"/>
                </a:solidFill>
                <a:latin typeface="Alexandria Light" pitchFamily="2" charset="-78"/>
                <a:cs typeface="Alexandria Light" pitchFamily="2" charset="-78"/>
              </a:rPr>
              <a:t> </a:t>
            </a:r>
            <a:r>
              <a:rPr lang="en-US" sz="1400" dirty="0">
                <a:solidFill>
                  <a:schemeClr val="tx1"/>
                </a:solidFill>
                <a:latin typeface="Alexandria Light" pitchFamily="2" charset="-78"/>
                <a:cs typeface="Alexandria Light" pitchFamily="2" charset="-78"/>
              </a:rPr>
              <a:t>likely to be visited by your target audience. Also includes responding to negative mentions and conducting public relations via a site through a social media news center or</a:t>
            </a:r>
            <a:r>
              <a:rPr lang="ar-JO" sz="1400" dirty="0">
                <a:solidFill>
                  <a:schemeClr val="tx1"/>
                </a:solidFill>
                <a:latin typeface="Alexandria Light" pitchFamily="2" charset="-78"/>
                <a:cs typeface="Alexandria Light" pitchFamily="2" charset="-78"/>
              </a:rPr>
              <a:t> </a:t>
            </a:r>
            <a:r>
              <a:rPr lang="en-US" sz="1400" dirty="0">
                <a:solidFill>
                  <a:schemeClr val="tx1"/>
                </a:solidFill>
                <a:latin typeface="Alexandria Light" pitchFamily="2" charset="-78"/>
                <a:cs typeface="Alexandria Light" pitchFamily="2" charset="-78"/>
              </a:rPr>
              <a:t>blog, for example.</a:t>
            </a:r>
            <a:endParaRPr lang="id-ID" sz="1400" dirty="0">
              <a:solidFill>
                <a:schemeClr val="tx1"/>
              </a:solidFill>
              <a:latin typeface="Alexandria Light" pitchFamily="2" charset="-78"/>
              <a:cs typeface="Alexandria Light" pitchFamily="2" charset="-78"/>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7402" b="27402"/>
          <a:stretch>
            <a:fillRect/>
          </a:stretch>
        </p:blipFill>
        <p:spPr>
          <a:xfrm>
            <a:off x="7653439" y="2378455"/>
            <a:ext cx="2977456" cy="3004578"/>
          </a:xfrm>
        </p:spPr>
      </p:pic>
      <p:pic>
        <p:nvPicPr>
          <p:cNvPr id="6" name="Picture 5">
            <a:extLst>
              <a:ext uri="{FF2B5EF4-FFF2-40B4-BE49-F238E27FC236}">
                <a16:creationId xmlns:a16="http://schemas.microsoft.com/office/drawing/2014/main" id="{6509E118-B944-4BA9-B6BC-F60BC0F377FA}"/>
              </a:ext>
            </a:extLst>
          </p:cNvPr>
          <p:cNvPicPr>
            <a:picLocks noChangeAspect="1"/>
          </p:cNvPicPr>
          <p:nvPr/>
        </p:nvPicPr>
        <p:blipFill>
          <a:blip r:embed="rId4"/>
          <a:stretch>
            <a:fillRect/>
          </a:stretch>
        </p:blipFill>
        <p:spPr>
          <a:xfrm>
            <a:off x="9893609" y="90518"/>
            <a:ext cx="2298391" cy="1030313"/>
          </a:xfrm>
          <a:prstGeom prst="rect">
            <a:avLst/>
          </a:prstGeom>
        </p:spPr>
      </p:pic>
    </p:spTree>
    <p:extLst>
      <p:ext uri="{BB962C8B-B14F-4D97-AF65-F5344CB8AC3E}">
        <p14:creationId xmlns:p14="http://schemas.microsoft.com/office/powerpoint/2010/main" val="1885279819"/>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CF221B8-31D9-418C-8EA2-291D01D27A37}"/>
              </a:ext>
            </a:extLst>
          </p:cNvPr>
          <p:cNvPicPr>
            <a:picLocks noChangeAspect="1"/>
          </p:cNvPicPr>
          <p:nvPr/>
        </p:nvPicPr>
        <p:blipFill>
          <a:blip r:embed="rId2"/>
          <a:stretch>
            <a:fillRect/>
          </a:stretch>
        </p:blipFill>
        <p:spPr>
          <a:xfrm>
            <a:off x="612250" y="747423"/>
            <a:ext cx="10598854" cy="5939623"/>
          </a:xfrm>
          <a:prstGeom prst="rect">
            <a:avLst/>
          </a:prstGeom>
        </p:spPr>
      </p:pic>
      <p:sp>
        <p:nvSpPr>
          <p:cNvPr id="4" name="TextBox 3"/>
          <p:cNvSpPr txBox="1"/>
          <p:nvPr/>
        </p:nvSpPr>
        <p:spPr>
          <a:xfrm>
            <a:off x="2452496" y="978160"/>
            <a:ext cx="5633982" cy="276999"/>
          </a:xfrm>
          <a:prstGeom prst="rect">
            <a:avLst/>
          </a:prstGeom>
          <a:noFill/>
        </p:spPr>
        <p:txBody>
          <a:bodyPr wrap="square" rtlCol="0">
            <a:spAutoFit/>
          </a:bodyPr>
          <a:lstStyle/>
          <a:p>
            <a:r>
              <a:rPr lang="en-US" sz="1200" b="1" dirty="0">
                <a:solidFill>
                  <a:srgbClr val="00B0F0"/>
                </a:solidFill>
                <a:latin typeface="Alexandria Light" pitchFamily="2" charset="-78"/>
                <a:cs typeface="Alexandria Light" pitchFamily="2" charset="-78"/>
              </a:rPr>
              <a:t>SIX TYPE OF DIGITAL COMMUNICATIONS TOOLS OR MEDIA CHANNELS</a:t>
            </a:r>
            <a:endParaRPr lang="en-US" b="1" dirty="0">
              <a:solidFill>
                <a:srgbClr val="00B0F0"/>
              </a:solidFill>
              <a:latin typeface="Alexandria Light" pitchFamily="2" charset="-78"/>
              <a:cs typeface="Alexandria Light" pitchFamily="2" charset="-78"/>
            </a:endParaRPr>
          </a:p>
        </p:txBody>
      </p:sp>
      <p:sp>
        <p:nvSpPr>
          <p:cNvPr id="2" name="Rectangle 1">
            <a:extLst>
              <a:ext uri="{FF2B5EF4-FFF2-40B4-BE49-F238E27FC236}">
                <a16:creationId xmlns:a16="http://schemas.microsoft.com/office/drawing/2014/main" id="{40AD33B2-84DB-498D-99BC-48015ABD3174}"/>
              </a:ext>
            </a:extLst>
          </p:cNvPr>
          <p:cNvSpPr/>
          <p:nvPr/>
        </p:nvSpPr>
        <p:spPr>
          <a:xfrm>
            <a:off x="866692" y="2125781"/>
            <a:ext cx="6782463" cy="3814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tx1"/>
                </a:solidFill>
                <a:latin typeface="Alexandria Light" pitchFamily="2" charset="-78"/>
                <a:cs typeface="Alexandria Light" pitchFamily="2" charset="-78"/>
              </a:rPr>
              <a:t>3. Online partnerships. </a:t>
            </a:r>
            <a:r>
              <a:rPr lang="en-US" sz="1400" dirty="0">
                <a:solidFill>
                  <a:schemeClr val="tx1"/>
                </a:solidFill>
                <a:latin typeface="Alexandria Light" pitchFamily="2" charset="-78"/>
                <a:cs typeface="Alexandria Light" pitchFamily="2" charset="-78"/>
              </a:rPr>
              <a:t>Creating and managing long-term arrangements to promote your online services on third-party websites or through email communications. Different forms of partnership include link building, affiliate marketing, aggregators such as price comparison sites), online sponsorship and co-marketing.</a:t>
            </a:r>
          </a:p>
          <a:p>
            <a:endParaRPr lang="en-US" sz="1400" dirty="0">
              <a:solidFill>
                <a:schemeClr val="tx1"/>
              </a:solidFill>
              <a:latin typeface="Alexandria Light" pitchFamily="2" charset="-78"/>
              <a:cs typeface="Alexandria Light" pitchFamily="2" charset="-78"/>
            </a:endParaRPr>
          </a:p>
          <a:p>
            <a:r>
              <a:rPr lang="en-US" sz="1400" b="1" dirty="0">
                <a:solidFill>
                  <a:schemeClr val="tx1"/>
                </a:solidFill>
                <a:latin typeface="Alexandria Light" pitchFamily="2" charset="-78"/>
                <a:cs typeface="Alexandria Light" pitchFamily="2" charset="-78"/>
              </a:rPr>
              <a:t>4. Display advertising</a:t>
            </a:r>
            <a:r>
              <a:rPr lang="en-US" sz="1400" dirty="0">
                <a:solidFill>
                  <a:schemeClr val="tx1"/>
                </a:solidFill>
                <a:latin typeface="Alexandria Light" pitchFamily="2" charset="-78"/>
                <a:cs typeface="Alexandria Light" pitchFamily="2" charset="-78"/>
              </a:rPr>
              <a:t>. Use of online ads such as banners and rich media ads to achieve brand awareness and encourage click-through to a target site.</a:t>
            </a:r>
          </a:p>
          <a:p>
            <a:endParaRPr lang="en-US" sz="1400" dirty="0">
              <a:solidFill>
                <a:schemeClr val="tx1"/>
              </a:solidFill>
              <a:latin typeface="Alexandria Light" pitchFamily="2" charset="-78"/>
              <a:cs typeface="Alexandria Light" pitchFamily="2" charset="-78"/>
            </a:endParaRPr>
          </a:p>
          <a:p>
            <a:r>
              <a:rPr lang="en-US" sz="1400" b="1" dirty="0">
                <a:solidFill>
                  <a:schemeClr val="tx1"/>
                </a:solidFill>
                <a:latin typeface="Alexandria Light" pitchFamily="2" charset="-78"/>
                <a:cs typeface="Alexandria Light" pitchFamily="2" charset="-78"/>
              </a:rPr>
              <a:t>5. Opt-in email marketing</a:t>
            </a:r>
            <a:r>
              <a:rPr lang="en-US" sz="1400" dirty="0">
                <a:solidFill>
                  <a:schemeClr val="tx1"/>
                </a:solidFill>
                <a:latin typeface="Alexandria Light" pitchFamily="2" charset="-78"/>
                <a:cs typeface="Alexandria Light" pitchFamily="2" charset="-78"/>
              </a:rPr>
              <a:t>. Placing ads in third-party e-newsletters or the use of an in-house list for customer activation and retention. Buying or renting lists of email addresses is considered as a spamming technique and not permitted under the privacy legislation described in Chapter 4.</a:t>
            </a:r>
          </a:p>
          <a:p>
            <a:endParaRPr lang="en-US" sz="1400" dirty="0">
              <a:solidFill>
                <a:schemeClr val="tx1"/>
              </a:solidFill>
              <a:latin typeface="Alexandria Light" pitchFamily="2" charset="-78"/>
              <a:cs typeface="Alexandria Light" pitchFamily="2" charset="-78"/>
            </a:endParaRPr>
          </a:p>
          <a:p>
            <a:r>
              <a:rPr lang="en-US" sz="1400" b="1" dirty="0">
                <a:solidFill>
                  <a:schemeClr val="tx1"/>
                </a:solidFill>
                <a:latin typeface="Alexandria Light" pitchFamily="2" charset="-78"/>
                <a:cs typeface="Alexandria Light" pitchFamily="2" charset="-78"/>
              </a:rPr>
              <a:t>6.  Social media marketing</a:t>
            </a:r>
            <a:r>
              <a:rPr lang="en-US" sz="1400" dirty="0">
                <a:solidFill>
                  <a:schemeClr val="tx1"/>
                </a:solidFill>
                <a:latin typeface="Alexandria Light" pitchFamily="2" charset="-78"/>
                <a:cs typeface="Alexandria Light" pitchFamily="2" charset="-78"/>
              </a:rPr>
              <a:t>. Companies participate and advertise within social networks and communities to reach and engage their audience. Viral marketing or online word-of-mouth messages are closely related to this. Here content is shared or messages are for-warded to help achieve awareness and, in some cases, drive response</a:t>
            </a:r>
            <a:endParaRPr lang="id-ID" sz="1400" dirty="0">
              <a:solidFill>
                <a:schemeClr val="tx1"/>
              </a:solidFill>
              <a:latin typeface="Alexandria Light" pitchFamily="2" charset="-78"/>
              <a:cs typeface="Alexandria Light" pitchFamily="2" charset="-78"/>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86" r="286"/>
          <a:stretch>
            <a:fillRect/>
          </a:stretch>
        </p:blipFill>
        <p:spPr>
          <a:xfrm>
            <a:off x="7903597" y="2344789"/>
            <a:ext cx="2943159" cy="3114128"/>
          </a:xfrm>
        </p:spPr>
      </p:pic>
      <p:pic>
        <p:nvPicPr>
          <p:cNvPr id="3" name="Picture 2">
            <a:extLst>
              <a:ext uri="{FF2B5EF4-FFF2-40B4-BE49-F238E27FC236}">
                <a16:creationId xmlns:a16="http://schemas.microsoft.com/office/drawing/2014/main" id="{201A386A-ACDA-4018-A2EC-D7072C0D3AA6}"/>
              </a:ext>
            </a:extLst>
          </p:cNvPr>
          <p:cNvPicPr>
            <a:picLocks noChangeAspect="1"/>
          </p:cNvPicPr>
          <p:nvPr/>
        </p:nvPicPr>
        <p:blipFill>
          <a:blip r:embed="rId4"/>
          <a:stretch>
            <a:fillRect/>
          </a:stretch>
        </p:blipFill>
        <p:spPr>
          <a:xfrm>
            <a:off x="9817099" y="86347"/>
            <a:ext cx="2298391" cy="1030313"/>
          </a:xfrm>
          <a:prstGeom prst="rect">
            <a:avLst/>
          </a:prstGeom>
        </p:spPr>
      </p:pic>
    </p:spTree>
    <p:extLst>
      <p:ext uri="{BB962C8B-B14F-4D97-AF65-F5344CB8AC3E}">
        <p14:creationId xmlns:p14="http://schemas.microsoft.com/office/powerpoint/2010/main" val="1973643728"/>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5A71586-BD5D-45AF-B181-75B235E08A94}"/>
              </a:ext>
            </a:extLst>
          </p:cNvPr>
          <p:cNvPicPr>
            <a:picLocks noChangeAspect="1"/>
          </p:cNvPicPr>
          <p:nvPr/>
        </p:nvPicPr>
        <p:blipFill>
          <a:blip r:embed="rId2"/>
          <a:stretch>
            <a:fillRect/>
          </a:stretch>
        </p:blipFill>
        <p:spPr>
          <a:xfrm>
            <a:off x="606455" y="887477"/>
            <a:ext cx="10604649" cy="5615845"/>
          </a:xfrm>
          <a:prstGeom prst="rect">
            <a:avLst/>
          </a:prstGeom>
        </p:spPr>
      </p:pic>
      <p:sp>
        <p:nvSpPr>
          <p:cNvPr id="4" name="TextBox 3"/>
          <p:cNvSpPr txBox="1"/>
          <p:nvPr/>
        </p:nvSpPr>
        <p:spPr>
          <a:xfrm>
            <a:off x="2259405" y="1082842"/>
            <a:ext cx="3705239"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BENEFITS OF DIGITAL MEDIA</a:t>
            </a:r>
          </a:p>
        </p:txBody>
      </p:sp>
      <p:sp useBgFill="1">
        <p:nvSpPr>
          <p:cNvPr id="2" name="Rectangle 1">
            <a:extLst>
              <a:ext uri="{FF2B5EF4-FFF2-40B4-BE49-F238E27FC236}">
                <a16:creationId xmlns:a16="http://schemas.microsoft.com/office/drawing/2014/main" id="{40AD33B2-84DB-498D-99BC-48015ABD3174}"/>
              </a:ext>
            </a:extLst>
          </p:cNvPr>
          <p:cNvSpPr/>
          <p:nvPr/>
        </p:nvSpPr>
        <p:spPr>
          <a:xfrm>
            <a:off x="1698563" y="2305902"/>
            <a:ext cx="8420432" cy="32845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Light" pitchFamily="2" charset="-78"/>
                <a:cs typeface="Alexandria Light" pitchFamily="2" charset="-78"/>
              </a:rPr>
              <a:t>BENEFITS OF DIGITAL MEDIA</a:t>
            </a:r>
          </a:p>
          <a:p>
            <a:pPr algn="ctr"/>
            <a:endParaRPr lang="en-US" sz="2000" dirty="0">
              <a:solidFill>
                <a:schemeClr val="tx1"/>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INTERACTIVITY</a:t>
            </a: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INTELLIGENCY</a:t>
            </a: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INDIVIDUALISATION</a:t>
            </a: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INTEGRATION</a:t>
            </a: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INDUSTRY RESTRUCTURING</a:t>
            </a:r>
          </a:p>
          <a:p>
            <a:pPr marL="457200" indent="-457200" algn="ctr">
              <a:buFont typeface="Wingdings" panose="05000000000000000000" pitchFamily="2" charset="2"/>
              <a:buChar char="ü"/>
            </a:pPr>
            <a:r>
              <a:rPr lang="en-US" sz="2000" dirty="0">
                <a:solidFill>
                  <a:schemeClr val="tx1"/>
                </a:solidFill>
                <a:latin typeface="Alexandria Light" pitchFamily="2" charset="-78"/>
                <a:cs typeface="Alexandria Light" pitchFamily="2" charset="-78"/>
              </a:rPr>
              <a:t>INDEPENDENCE OF LOCATION</a:t>
            </a:r>
          </a:p>
          <a:p>
            <a:pPr marL="457200" indent="-457200" algn="ctr">
              <a:buFont typeface="Wingdings" panose="05000000000000000000" pitchFamily="2" charset="2"/>
              <a:buChar char="ü"/>
            </a:pPr>
            <a:endParaRPr lang="en-US" sz="2800" dirty="0">
              <a:solidFill>
                <a:schemeClr val="bg1"/>
              </a:solidFill>
              <a:latin typeface="Alexandria Light" pitchFamily="2" charset="-78"/>
              <a:cs typeface="Alexandria Light" pitchFamily="2" charset="-78"/>
            </a:endParaRPr>
          </a:p>
          <a:p>
            <a:pPr algn="ctr"/>
            <a:endParaRPr lang="id-ID" sz="1400" dirty="0">
              <a:solidFill>
                <a:schemeClr val="bg1"/>
              </a:solidFill>
              <a:latin typeface="Alexandria Light" pitchFamily="2" charset="-78"/>
              <a:cs typeface="Alexandria Light" pitchFamily="2" charset="-78"/>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11298" y="5421215"/>
            <a:ext cx="1091009" cy="338554"/>
          </a:xfrm>
          <a:prstGeom prst="rect">
            <a:avLst/>
          </a:prstGeom>
          <a:noFill/>
        </p:spPr>
        <p:txBody>
          <a:bodyPr wrap="square" rtlCol="0">
            <a:spAutoFit/>
          </a:bodyPr>
          <a:lstStyle/>
          <a:p>
            <a:pPr algn="ctr"/>
            <a:r>
              <a:rPr lang="en-US" sz="1600" dirty="0">
                <a:solidFill>
                  <a:schemeClr val="bg1"/>
                </a:solidFill>
                <a:latin typeface="Alexandria Light" pitchFamily="2" charset="-78"/>
                <a:cs typeface="Alexandria Light" pitchFamily="2" charset="-78"/>
              </a:rPr>
              <a:t>chapter 1</a:t>
            </a:r>
          </a:p>
        </p:txBody>
      </p:sp>
      <p:pic>
        <p:nvPicPr>
          <p:cNvPr id="3" name="Picture 2">
            <a:extLst>
              <a:ext uri="{FF2B5EF4-FFF2-40B4-BE49-F238E27FC236}">
                <a16:creationId xmlns:a16="http://schemas.microsoft.com/office/drawing/2014/main" id="{9077117C-4F1D-44AB-BE16-0D22866DB287}"/>
              </a:ext>
            </a:extLst>
          </p:cNvPr>
          <p:cNvPicPr>
            <a:picLocks noChangeAspect="1"/>
          </p:cNvPicPr>
          <p:nvPr/>
        </p:nvPicPr>
        <p:blipFill>
          <a:blip r:embed="rId3"/>
          <a:stretch>
            <a:fillRect/>
          </a:stretch>
        </p:blipFill>
        <p:spPr>
          <a:xfrm>
            <a:off x="9805970" y="203040"/>
            <a:ext cx="2298391" cy="1030313"/>
          </a:xfrm>
          <a:prstGeom prst="rect">
            <a:avLst/>
          </a:prstGeom>
        </p:spPr>
      </p:pic>
    </p:spTree>
    <p:extLst>
      <p:ext uri="{BB962C8B-B14F-4D97-AF65-F5344CB8AC3E}">
        <p14:creationId xmlns:p14="http://schemas.microsoft.com/office/powerpoint/2010/main" val="1991420737"/>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AB36A1C-FD27-40DA-9376-A0AC981AE622}"/>
              </a:ext>
            </a:extLst>
          </p:cNvPr>
          <p:cNvPicPr>
            <a:picLocks noChangeAspect="1"/>
          </p:cNvPicPr>
          <p:nvPr/>
        </p:nvPicPr>
        <p:blipFill>
          <a:blip r:embed="rId2"/>
          <a:stretch>
            <a:fillRect/>
          </a:stretch>
        </p:blipFill>
        <p:spPr>
          <a:xfrm>
            <a:off x="198455" y="671415"/>
            <a:ext cx="11012649" cy="5831907"/>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980896" y="1622066"/>
            <a:ext cx="4449564" cy="42965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75000"/>
                </a:schemeClr>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1400" b="1" dirty="0">
                <a:solidFill>
                  <a:schemeClr val="tx1"/>
                </a:solidFill>
                <a:latin typeface="Alexandria Light" pitchFamily="2" charset="-78"/>
                <a:cs typeface="Alexandria Light" pitchFamily="2" charset="-78"/>
              </a:rPr>
              <a:t>INTERACTIVITY</a:t>
            </a:r>
          </a:p>
          <a:p>
            <a:pPr algn="ctr"/>
            <a:r>
              <a:rPr lang="en-US" sz="1400" dirty="0">
                <a:solidFill>
                  <a:schemeClr val="tx1"/>
                </a:solidFill>
                <a:latin typeface="Alexandria Light" pitchFamily="2" charset="-78"/>
                <a:cs typeface="Alexandria Light" pitchFamily="2" charset="-78"/>
              </a:rPr>
              <a:t>Figure (a) shows how traditional media are predominantly push media where the marketing message is broadcast from company to customer, although interaction can be encouraged through direct response to phone, website or social media page.</a:t>
            </a:r>
          </a:p>
          <a:p>
            <a:pPr algn="ctr"/>
            <a:endParaRPr lang="en-US" sz="1400"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 However, online it is often the customer who initiates contact and is seeking information through researching information on a website. In other words, it is a 'pull' mechanism where it is particularly important to have good visibility in search engines when customers are entering search </a:t>
            </a:r>
          </a:p>
          <a:p>
            <a:pPr algn="ctr"/>
            <a:r>
              <a:rPr lang="en-US" sz="1400" dirty="0">
                <a:solidFill>
                  <a:schemeClr val="tx1"/>
                </a:solidFill>
                <a:latin typeface="Alexandria Light" pitchFamily="2" charset="-78"/>
                <a:cs typeface="Alexandria Light" pitchFamily="2" charset="-78"/>
              </a:rPr>
              <a:t>relevant to a company's products or services. Amongst marketing professionals this powerful new approach to marketing is now commonly known as inbound marketing. </a:t>
            </a:r>
          </a:p>
          <a:p>
            <a:pPr marL="457200" indent="-457200" algn="ctr">
              <a:buFont typeface="Wingdings" panose="05000000000000000000" pitchFamily="2" charset="2"/>
              <a:buChar char="ü"/>
            </a:pPr>
            <a:endParaRPr lang="en-US" sz="1600" dirty="0">
              <a:solidFill>
                <a:schemeClr val="bg1"/>
              </a:solidFill>
              <a:latin typeface="Alexandria Light" pitchFamily="2" charset="-78"/>
              <a:cs typeface="Alexandria Light" pitchFamily="2" charset="-78"/>
            </a:endParaRPr>
          </a:p>
          <a:p>
            <a:pPr algn="ctr"/>
            <a:endParaRPr lang="id-ID" sz="1400" dirty="0">
              <a:solidFill>
                <a:schemeClr val="bg1"/>
              </a:solidFill>
              <a:latin typeface="Alexandria Light" pitchFamily="2" charset="-78"/>
              <a:cs typeface="Alexandria Light" pitchFamily="2" charset="-78"/>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793942" y="5601810"/>
            <a:ext cx="888869" cy="584775"/>
          </a:xfrm>
          <a:prstGeom prst="rect">
            <a:avLst/>
          </a:prstGeom>
          <a:noFill/>
        </p:spPr>
        <p:txBody>
          <a:bodyPr wrap="square" rtlCol="0">
            <a:spAutoFit/>
          </a:bodyPr>
          <a:lstStyle/>
          <a:p>
            <a:pPr algn="ctr"/>
            <a:r>
              <a:rPr lang="en-US" sz="1600" dirty="0">
                <a:solidFill>
                  <a:schemeClr val="bg1"/>
                </a:solidFill>
                <a:latin typeface="Alexandria Light" pitchFamily="2" charset="-78"/>
                <a:cs typeface="Alexandria Light" pitchFamily="2" charset="-78"/>
              </a:rPr>
              <a:t>chapter 1</a:t>
            </a:r>
          </a:p>
        </p:txBody>
      </p:sp>
      <p:pic>
        <p:nvPicPr>
          <p:cNvPr id="3" name="Picture 2"/>
          <p:cNvPicPr>
            <a:picLocks noChangeAspect="1"/>
          </p:cNvPicPr>
          <p:nvPr/>
        </p:nvPicPr>
        <p:blipFill>
          <a:blip r:embed="rId3"/>
          <a:stretch>
            <a:fillRect/>
          </a:stretch>
        </p:blipFill>
        <p:spPr>
          <a:xfrm>
            <a:off x="6394508" y="1622066"/>
            <a:ext cx="4005800" cy="3106578"/>
          </a:xfrm>
          <a:prstGeom prst="rect">
            <a:avLst/>
          </a:prstGeom>
        </p:spPr>
      </p:pic>
      <p:sp>
        <p:nvSpPr>
          <p:cNvPr id="5" name="Rectangle 4"/>
          <p:cNvSpPr/>
          <p:nvPr/>
        </p:nvSpPr>
        <p:spPr>
          <a:xfrm>
            <a:off x="6394508" y="4770813"/>
            <a:ext cx="4005800" cy="830997"/>
          </a:xfrm>
          <a:prstGeom prst="rect">
            <a:avLst/>
          </a:prstGeom>
        </p:spPr>
        <p:txBody>
          <a:bodyPr wrap="square">
            <a:spAutoFit/>
          </a:bodyPr>
          <a:lstStyle/>
          <a:p>
            <a:pPr lvl="0" algn="ctr"/>
            <a:r>
              <a:rPr lang="en-US" sz="1200" dirty="0">
                <a:latin typeface="Alexandria Light" pitchFamily="2" charset="-78"/>
                <a:cs typeface="Alexandria Light" pitchFamily="2" charset="-78"/>
              </a:rPr>
              <a:t>Inbound marketing :- The consumer is proactive in seeking out information for their needs, and interactions with brands are attracted through content, search and social media marketing.</a:t>
            </a:r>
          </a:p>
        </p:txBody>
      </p:sp>
      <p:pic>
        <p:nvPicPr>
          <p:cNvPr id="4" name="Picture 3">
            <a:extLst>
              <a:ext uri="{FF2B5EF4-FFF2-40B4-BE49-F238E27FC236}">
                <a16:creationId xmlns:a16="http://schemas.microsoft.com/office/drawing/2014/main" id="{4CAD5A8D-5885-4C60-A86F-CA48B98FE2D3}"/>
              </a:ext>
            </a:extLst>
          </p:cNvPr>
          <p:cNvPicPr>
            <a:picLocks noChangeAspect="1"/>
          </p:cNvPicPr>
          <p:nvPr/>
        </p:nvPicPr>
        <p:blipFill>
          <a:blip r:embed="rId4"/>
          <a:stretch>
            <a:fillRect/>
          </a:stretch>
        </p:blipFill>
        <p:spPr>
          <a:xfrm>
            <a:off x="9899705" y="111266"/>
            <a:ext cx="2292295" cy="1030313"/>
          </a:xfrm>
          <a:prstGeom prst="rect">
            <a:avLst/>
          </a:prstGeom>
        </p:spPr>
      </p:pic>
      <p:sp>
        <p:nvSpPr>
          <p:cNvPr id="10" name="Rectangle 9">
            <a:extLst>
              <a:ext uri="{FF2B5EF4-FFF2-40B4-BE49-F238E27FC236}">
                <a16:creationId xmlns:a16="http://schemas.microsoft.com/office/drawing/2014/main" id="{317230CC-3B1C-47B1-8216-A599A315EE91}"/>
              </a:ext>
            </a:extLst>
          </p:cNvPr>
          <p:cNvSpPr/>
          <p:nvPr/>
        </p:nvSpPr>
        <p:spPr>
          <a:xfrm>
            <a:off x="2008993" y="852651"/>
            <a:ext cx="3576620" cy="369332"/>
          </a:xfrm>
          <a:prstGeom prst="rect">
            <a:avLst/>
          </a:prstGeom>
        </p:spPr>
        <p:txBody>
          <a:bodyPr wrap="none">
            <a:spAutoFit/>
          </a:bodyPr>
          <a:lstStyle/>
          <a:p>
            <a:pPr lvl="0" algn="ctr"/>
            <a:r>
              <a:rPr lang="en-US" b="1" dirty="0">
                <a:solidFill>
                  <a:srgbClr val="00B0F0"/>
                </a:solidFill>
                <a:latin typeface="Alexandria Light" pitchFamily="2" charset="-78"/>
                <a:cs typeface="Alexandria Light" pitchFamily="2" charset="-78"/>
              </a:rPr>
              <a:t>BENEFITS OF DIGITAL MEDIA</a:t>
            </a:r>
          </a:p>
        </p:txBody>
      </p:sp>
    </p:spTree>
    <p:extLst>
      <p:ext uri="{BB962C8B-B14F-4D97-AF65-F5344CB8AC3E}">
        <p14:creationId xmlns:p14="http://schemas.microsoft.com/office/powerpoint/2010/main" val="3955476784"/>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8F1CC27-3087-4050-9FBB-6BBB0E34365F}"/>
              </a:ext>
            </a:extLst>
          </p:cNvPr>
          <p:cNvPicPr>
            <a:picLocks noChangeAspect="1"/>
          </p:cNvPicPr>
          <p:nvPr/>
        </p:nvPicPr>
        <p:blipFill>
          <a:blip r:embed="rId2"/>
          <a:stretch>
            <a:fillRect/>
          </a:stretch>
        </p:blipFill>
        <p:spPr>
          <a:xfrm>
            <a:off x="612250" y="890546"/>
            <a:ext cx="10598854" cy="5612776"/>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786161" y="2342279"/>
            <a:ext cx="5125516" cy="34590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75000"/>
                </a:schemeClr>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2000" b="1" dirty="0">
                <a:solidFill>
                  <a:schemeClr val="tx1"/>
                </a:solidFill>
                <a:latin typeface="Alexandria Light" pitchFamily="2" charset="-78"/>
                <a:cs typeface="Alexandria Light" pitchFamily="2" charset="-78"/>
              </a:rPr>
              <a:t>INTERACTIVITY</a:t>
            </a:r>
          </a:p>
          <a:p>
            <a:pPr algn="ctr"/>
            <a:r>
              <a:rPr lang="en-US" sz="1400" b="1" dirty="0">
                <a:solidFill>
                  <a:schemeClr val="tx1"/>
                </a:solidFill>
                <a:latin typeface="Alexandria Light" pitchFamily="2" charset="-78"/>
                <a:cs typeface="Alexandria Light" pitchFamily="2" charset="-78"/>
              </a:rPr>
              <a:t>Inbound marketing is powerful</a:t>
            </a:r>
            <a:r>
              <a:rPr lang="en-US" sz="1400" dirty="0">
                <a:solidFill>
                  <a:schemeClr val="tx1"/>
                </a:solidFill>
                <a:latin typeface="Alexandria Light" pitchFamily="2" charset="-78"/>
                <a:cs typeface="Alexandria Light" pitchFamily="2" charset="-78"/>
              </a:rPr>
              <a:t> since advertising wastage is reduced. Content and search marketing can be used to target prospects with a defined need-they are proactive and self-selecting. </a:t>
            </a:r>
          </a:p>
          <a:p>
            <a:pPr algn="ctr"/>
            <a:endParaRPr lang="en-US" sz="1400" dirty="0">
              <a:solidFill>
                <a:schemeClr val="tx1"/>
              </a:solidFill>
              <a:latin typeface="Alexandria Light" pitchFamily="2" charset="-78"/>
              <a:cs typeface="Alexandria Light" pitchFamily="2" charset="-78"/>
            </a:endParaRPr>
          </a:p>
          <a:p>
            <a:pPr algn="ctr"/>
            <a:r>
              <a:rPr lang="en-US" sz="1400" dirty="0">
                <a:solidFill>
                  <a:schemeClr val="tx1"/>
                </a:solidFill>
                <a:latin typeface="Alexandria Light" pitchFamily="2" charset="-78"/>
                <a:cs typeface="Alexandria Light" pitchFamily="2" charset="-78"/>
              </a:rPr>
              <a:t>Figure (b) shows how digital media should be used to encourage two-way communications, which may be extensions of the direct-response approach. </a:t>
            </a:r>
          </a:p>
          <a:p>
            <a:pPr marL="285750" indent="-285750" algn="ctr">
              <a:buFont typeface="Wingdings" panose="05000000000000000000" pitchFamily="2" charset="2"/>
              <a:buChar char="v"/>
            </a:pPr>
            <a:endParaRPr lang="en-US" sz="1400" dirty="0">
              <a:solidFill>
                <a:schemeClr val="tx1"/>
              </a:solidFill>
              <a:latin typeface="Alexandria Light" pitchFamily="2" charset="-78"/>
              <a:cs typeface="Alexandria Light" pitchFamily="2" charset="-78"/>
            </a:endParaRPr>
          </a:p>
          <a:p>
            <a:pPr marL="285750" indent="-285750" algn="ctr">
              <a:buFont typeface="Wingdings" panose="05000000000000000000" pitchFamily="2" charset="2"/>
              <a:buChar char="v"/>
            </a:pPr>
            <a:r>
              <a:rPr lang="en-US" sz="1400" dirty="0">
                <a:solidFill>
                  <a:schemeClr val="tx1"/>
                </a:solidFill>
                <a:latin typeface="Alexandria Light" pitchFamily="2" charset="-78"/>
                <a:cs typeface="Alexandria Light" pitchFamily="2" charset="-78"/>
              </a:rPr>
              <a:t>For example, FMCG suppliers use their website or Facebook presence as a method of generating interaction by providing incentives such as competitions and sales promotions to encourage the customer to respond with their names, addresses and profile information such as age and sex.</a:t>
            </a:r>
          </a:p>
          <a:p>
            <a:pPr marL="457200" indent="-457200" algn="ctr">
              <a:buFont typeface="Wingdings" panose="05000000000000000000" pitchFamily="2" charset="2"/>
              <a:buChar char="ü"/>
            </a:pPr>
            <a:endParaRPr lang="en-US" sz="2800" dirty="0">
              <a:solidFill>
                <a:schemeClr val="tx1"/>
              </a:solidFill>
              <a:latin typeface="Alexandria Light" pitchFamily="2" charset="-78"/>
              <a:cs typeface="Alexandria Light" pitchFamily="2" charset="-78"/>
            </a:endParaRPr>
          </a:p>
          <a:p>
            <a:pPr algn="ctr"/>
            <a:endParaRPr lang="id-ID" sz="1400" dirty="0">
              <a:solidFill>
                <a:schemeClr val="bg1"/>
              </a:solidFill>
              <a:latin typeface="Alexandria Light" pitchFamily="2" charset="-78"/>
              <a:cs typeface="Alexandria Light" pitchFamily="2" charset="-78"/>
            </a:endParaRPr>
          </a:p>
        </p:txBody>
      </p:sp>
      <p:pic>
        <p:nvPicPr>
          <p:cNvPr id="3" name="Picture 2"/>
          <p:cNvPicPr>
            <a:picLocks noChangeAspect="1"/>
          </p:cNvPicPr>
          <p:nvPr/>
        </p:nvPicPr>
        <p:blipFill>
          <a:blip r:embed="rId3"/>
          <a:stretch>
            <a:fillRect/>
          </a:stretch>
        </p:blipFill>
        <p:spPr>
          <a:xfrm>
            <a:off x="6846610" y="2342279"/>
            <a:ext cx="3831843" cy="2971671"/>
          </a:xfrm>
          <a:prstGeom prst="rect">
            <a:avLst/>
          </a:prstGeom>
        </p:spPr>
      </p:pic>
      <p:pic>
        <p:nvPicPr>
          <p:cNvPr id="6" name="Picture 5">
            <a:extLst>
              <a:ext uri="{FF2B5EF4-FFF2-40B4-BE49-F238E27FC236}">
                <a16:creationId xmlns:a16="http://schemas.microsoft.com/office/drawing/2014/main" id="{A3D8F081-9B6B-4747-953F-C230C879BA86}"/>
              </a:ext>
            </a:extLst>
          </p:cNvPr>
          <p:cNvPicPr>
            <a:picLocks noChangeAspect="1"/>
          </p:cNvPicPr>
          <p:nvPr/>
        </p:nvPicPr>
        <p:blipFill>
          <a:blip r:embed="rId4"/>
          <a:stretch>
            <a:fillRect/>
          </a:stretch>
        </p:blipFill>
        <p:spPr>
          <a:xfrm>
            <a:off x="9737734" y="107569"/>
            <a:ext cx="2292295" cy="1030313"/>
          </a:xfrm>
          <a:prstGeom prst="rect">
            <a:avLst/>
          </a:prstGeom>
        </p:spPr>
      </p:pic>
      <p:sp>
        <p:nvSpPr>
          <p:cNvPr id="10" name="Rectangle 9">
            <a:extLst>
              <a:ext uri="{FF2B5EF4-FFF2-40B4-BE49-F238E27FC236}">
                <a16:creationId xmlns:a16="http://schemas.microsoft.com/office/drawing/2014/main" id="{35D18781-534D-468E-87B4-CE6AA77EEBF6}"/>
              </a:ext>
            </a:extLst>
          </p:cNvPr>
          <p:cNvSpPr/>
          <p:nvPr/>
        </p:nvSpPr>
        <p:spPr>
          <a:xfrm>
            <a:off x="2454266" y="1056711"/>
            <a:ext cx="3576620" cy="369332"/>
          </a:xfrm>
          <a:prstGeom prst="rect">
            <a:avLst/>
          </a:prstGeom>
        </p:spPr>
        <p:txBody>
          <a:bodyPr wrap="none">
            <a:spAutoFit/>
          </a:bodyPr>
          <a:lstStyle/>
          <a:p>
            <a:pPr lvl="0" algn="ctr"/>
            <a:r>
              <a:rPr lang="en-US" b="1" dirty="0">
                <a:solidFill>
                  <a:srgbClr val="00B0F0"/>
                </a:solidFill>
                <a:latin typeface="Alexandria Light" pitchFamily="2" charset="-78"/>
                <a:cs typeface="Alexandria Light" pitchFamily="2" charset="-78"/>
              </a:rPr>
              <a:t>BENEFITS OF DIGITAL MEDIA</a:t>
            </a:r>
          </a:p>
        </p:txBody>
      </p:sp>
    </p:spTree>
    <p:extLst>
      <p:ext uri="{BB962C8B-B14F-4D97-AF65-F5344CB8AC3E}">
        <p14:creationId xmlns:p14="http://schemas.microsoft.com/office/powerpoint/2010/main" val="1891220655"/>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099DB06-0664-426B-9C41-5FF91BC55E56}"/>
              </a:ext>
            </a:extLst>
          </p:cNvPr>
          <p:cNvPicPr>
            <a:picLocks noChangeAspect="1"/>
          </p:cNvPicPr>
          <p:nvPr/>
        </p:nvPicPr>
        <p:blipFill>
          <a:blip r:embed="rId2"/>
          <a:stretch>
            <a:fillRect/>
          </a:stretch>
        </p:blipFill>
        <p:spPr>
          <a:xfrm>
            <a:off x="612250" y="890546"/>
            <a:ext cx="10598854" cy="5612776"/>
          </a:xfrm>
          <a:prstGeom prst="rect">
            <a:avLst/>
          </a:prstGeom>
        </p:spPr>
      </p:pic>
      <p:sp useBgFill="1">
        <p:nvSpPr>
          <p:cNvPr id="2" name="Rectangle 1">
            <a:extLst>
              <a:ext uri="{FF2B5EF4-FFF2-40B4-BE49-F238E27FC236}">
                <a16:creationId xmlns:a16="http://schemas.microsoft.com/office/drawing/2014/main" id="{40AD33B2-84DB-498D-99BC-48015ABD3174}"/>
              </a:ext>
            </a:extLst>
          </p:cNvPr>
          <p:cNvSpPr/>
          <p:nvPr/>
        </p:nvSpPr>
        <p:spPr>
          <a:xfrm>
            <a:off x="683079" y="1920859"/>
            <a:ext cx="3794176" cy="39994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2400" b="1" dirty="0">
                <a:solidFill>
                  <a:schemeClr val="accent1">
                    <a:lumMod val="50000"/>
                  </a:schemeClr>
                </a:solidFill>
                <a:latin typeface="Alexandria Light" pitchFamily="2" charset="-78"/>
                <a:cs typeface="Alexandria Light" pitchFamily="2" charset="-78"/>
              </a:rPr>
              <a:t>INTELLIGENCE</a:t>
            </a:r>
          </a:p>
          <a:p>
            <a:pPr algn="ctr"/>
            <a:r>
              <a:rPr lang="en-US" sz="1600" dirty="0">
                <a:solidFill>
                  <a:schemeClr val="accent1">
                    <a:lumMod val="50000"/>
                  </a:schemeClr>
                </a:solidFill>
                <a:latin typeface="Alexandria Light" pitchFamily="2" charset="-78"/>
                <a:cs typeface="Alexandria Light" pitchFamily="2" charset="-78"/>
              </a:rPr>
              <a:t>Digital media and technology can be used as a relatively low-cost method of collecting marketing research, particularly about customer perceptions of products and services, which reviews digital analytics and market research. Interactions with consumers across all the different touchpoints shown in Figure 1.1. can be stored in data lakes or data warehouses to provide insight collectively known as 'Big Data'.</a:t>
            </a:r>
          </a:p>
          <a:p>
            <a:pPr algn="ctr"/>
            <a:endParaRPr lang="id-ID" sz="1400" dirty="0">
              <a:solidFill>
                <a:schemeClr val="bg1"/>
              </a:solidFill>
              <a:latin typeface="Alexandria Light" pitchFamily="2" charset="-78"/>
              <a:cs typeface="Alexandria Light" pitchFamily="2" charset="-78"/>
            </a:endParaRPr>
          </a:p>
        </p:txBody>
      </p:sp>
      <p:pic>
        <p:nvPicPr>
          <p:cNvPr id="5" name="Picture 4"/>
          <p:cNvPicPr>
            <a:picLocks noChangeAspect="1"/>
          </p:cNvPicPr>
          <p:nvPr/>
        </p:nvPicPr>
        <p:blipFill>
          <a:blip r:embed="rId3"/>
          <a:stretch>
            <a:fillRect/>
          </a:stretch>
        </p:blipFill>
        <p:spPr>
          <a:xfrm>
            <a:off x="5911677" y="1723215"/>
            <a:ext cx="4741268" cy="2859886"/>
          </a:xfrm>
          <a:prstGeom prst="rect">
            <a:avLst/>
          </a:prstGeom>
        </p:spPr>
      </p:pic>
      <p:sp>
        <p:nvSpPr>
          <p:cNvPr id="4" name="TextBox 3"/>
          <p:cNvSpPr txBox="1"/>
          <p:nvPr/>
        </p:nvSpPr>
        <p:spPr>
          <a:xfrm>
            <a:off x="5742593" y="4797903"/>
            <a:ext cx="5083831" cy="1169551"/>
          </a:xfrm>
          <a:prstGeom prst="rect">
            <a:avLst/>
          </a:prstGeom>
          <a:noFill/>
        </p:spPr>
        <p:txBody>
          <a:bodyPr wrap="square" rtlCol="0">
            <a:spAutoFit/>
          </a:bodyPr>
          <a:lstStyle/>
          <a:p>
            <a:pPr marL="285750" indent="-285750" algn="ctr">
              <a:buFont typeface="Wingdings" panose="05000000000000000000" pitchFamily="2" charset="2"/>
              <a:buChar char="Ø"/>
            </a:pPr>
            <a:r>
              <a:rPr lang="en-US" sz="1400" b="1" dirty="0">
                <a:solidFill>
                  <a:schemeClr val="accent1">
                    <a:lumMod val="50000"/>
                  </a:schemeClr>
                </a:solidFill>
                <a:latin typeface="Alexandria Light" pitchFamily="2" charset="-78"/>
                <a:cs typeface="Alexandria Light" pitchFamily="2" charset="-78"/>
              </a:rPr>
              <a:t>Data lake and data warehouse : </a:t>
            </a:r>
            <a:r>
              <a:rPr lang="en-US" sz="1400" dirty="0">
                <a:solidFill>
                  <a:schemeClr val="accent1">
                    <a:lumMod val="50000"/>
                  </a:schemeClr>
                </a:solidFill>
                <a:latin typeface="Alexandria Light" pitchFamily="2" charset="-78"/>
                <a:cs typeface="Alexandria Light" pitchFamily="2" charset="-78"/>
              </a:rPr>
              <a:t>A data lake is a storage repository that holds a diversity of raw data in its native format where it is available for analysis and reporting by people across a company. This contrasts to a data warehouse, which contains structured data</a:t>
            </a:r>
          </a:p>
        </p:txBody>
      </p:sp>
      <p:sp>
        <p:nvSpPr>
          <p:cNvPr id="19" name="TextBox 18">
            <a:extLst>
              <a:ext uri="{FF2B5EF4-FFF2-40B4-BE49-F238E27FC236}">
                <a16:creationId xmlns:a16="http://schemas.microsoft.com/office/drawing/2014/main" id="{286030D9-F3A9-5CAC-74B0-1F810F0D8C45}"/>
              </a:ext>
            </a:extLst>
          </p:cNvPr>
          <p:cNvSpPr txBox="1"/>
          <p:nvPr/>
        </p:nvSpPr>
        <p:spPr>
          <a:xfrm>
            <a:off x="4068703" y="5147435"/>
            <a:ext cx="1684027" cy="338554"/>
          </a:xfrm>
          <a:prstGeom prst="rect">
            <a:avLst/>
          </a:prstGeom>
          <a:noFill/>
        </p:spPr>
        <p:txBody>
          <a:bodyPr wrap="square" rtlCol="0">
            <a:spAutoFit/>
          </a:bodyPr>
          <a:lstStyle/>
          <a:p>
            <a:pPr algn="ctr"/>
            <a:r>
              <a:rPr lang="en-US" sz="1600" dirty="0">
                <a:solidFill>
                  <a:schemeClr val="bg1"/>
                </a:solidFill>
                <a:latin typeface="Alexandria Light" pitchFamily="2" charset="-78"/>
                <a:cs typeface="Alexandria Light" pitchFamily="2" charset="-78"/>
              </a:rPr>
              <a:t>chapter 1</a:t>
            </a:r>
          </a:p>
        </p:txBody>
      </p:sp>
      <p:pic>
        <p:nvPicPr>
          <p:cNvPr id="3" name="Picture 2">
            <a:extLst>
              <a:ext uri="{FF2B5EF4-FFF2-40B4-BE49-F238E27FC236}">
                <a16:creationId xmlns:a16="http://schemas.microsoft.com/office/drawing/2014/main" id="{89F2522C-4EED-4F2F-9092-C181E45A3B35}"/>
              </a:ext>
            </a:extLst>
          </p:cNvPr>
          <p:cNvPicPr>
            <a:picLocks noChangeAspect="1"/>
          </p:cNvPicPr>
          <p:nvPr/>
        </p:nvPicPr>
        <p:blipFill>
          <a:blip r:embed="rId4"/>
          <a:stretch>
            <a:fillRect/>
          </a:stretch>
        </p:blipFill>
        <p:spPr>
          <a:xfrm>
            <a:off x="9795532" y="70345"/>
            <a:ext cx="2292295" cy="1030313"/>
          </a:xfrm>
          <a:prstGeom prst="rect">
            <a:avLst/>
          </a:prstGeom>
        </p:spPr>
      </p:pic>
      <p:sp>
        <p:nvSpPr>
          <p:cNvPr id="10" name="Rectangle 9">
            <a:extLst>
              <a:ext uri="{FF2B5EF4-FFF2-40B4-BE49-F238E27FC236}">
                <a16:creationId xmlns:a16="http://schemas.microsoft.com/office/drawing/2014/main" id="{525CD906-9208-4DA6-8680-4163F31C1BA3}"/>
              </a:ext>
            </a:extLst>
          </p:cNvPr>
          <p:cNvSpPr/>
          <p:nvPr/>
        </p:nvSpPr>
        <p:spPr>
          <a:xfrm>
            <a:off x="2454266" y="1056711"/>
            <a:ext cx="3576620" cy="369332"/>
          </a:xfrm>
          <a:prstGeom prst="rect">
            <a:avLst/>
          </a:prstGeom>
        </p:spPr>
        <p:txBody>
          <a:bodyPr wrap="none">
            <a:spAutoFit/>
          </a:bodyPr>
          <a:lstStyle/>
          <a:p>
            <a:pPr lvl="0" algn="ctr"/>
            <a:r>
              <a:rPr lang="en-US" b="1" dirty="0">
                <a:solidFill>
                  <a:srgbClr val="00B0F0"/>
                </a:solidFill>
                <a:latin typeface="Alexandria Light" pitchFamily="2" charset="-78"/>
                <a:cs typeface="Alexandria Light" pitchFamily="2" charset="-78"/>
              </a:rPr>
              <a:t>BENEFITS OF DIGITAL MEDIA</a:t>
            </a:r>
          </a:p>
        </p:txBody>
      </p:sp>
    </p:spTree>
    <p:extLst>
      <p:ext uri="{BB962C8B-B14F-4D97-AF65-F5344CB8AC3E}">
        <p14:creationId xmlns:p14="http://schemas.microsoft.com/office/powerpoint/2010/main" val="3292385574"/>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57F9AB-7438-4FF7-87BF-CEF80BD4D94C}"/>
              </a:ext>
            </a:extLst>
          </p:cNvPr>
          <p:cNvPicPr>
            <a:picLocks noChangeAspect="1"/>
          </p:cNvPicPr>
          <p:nvPr/>
        </p:nvPicPr>
        <p:blipFill>
          <a:blip r:embed="rId2"/>
          <a:stretch>
            <a:fillRect/>
          </a:stretch>
        </p:blipFill>
        <p:spPr>
          <a:xfrm>
            <a:off x="612250" y="890546"/>
            <a:ext cx="10598854" cy="5612776"/>
          </a:xfrm>
          <a:prstGeom prst="rect">
            <a:avLst/>
          </a:prstGeom>
        </p:spPr>
      </p:pic>
      <p:sp useBgFill="1">
        <p:nvSpPr>
          <p:cNvPr id="4" name="Rectangle 3">
            <a:extLst>
              <a:ext uri="{FF2B5EF4-FFF2-40B4-BE49-F238E27FC236}">
                <a16:creationId xmlns:a16="http://schemas.microsoft.com/office/drawing/2014/main" id="{7B919E48-494A-4D87-91E5-571E98C3FA27}"/>
              </a:ext>
            </a:extLst>
          </p:cNvPr>
          <p:cNvSpPr/>
          <p:nvPr/>
        </p:nvSpPr>
        <p:spPr>
          <a:xfrm>
            <a:off x="884608" y="2027582"/>
            <a:ext cx="4585890" cy="368576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75000"/>
                </a:schemeClr>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2000" b="1" dirty="0">
                <a:solidFill>
                  <a:schemeClr val="accent1">
                    <a:lumMod val="50000"/>
                  </a:schemeClr>
                </a:solidFill>
                <a:latin typeface="Alexandria Light" pitchFamily="2" charset="-78"/>
                <a:cs typeface="Alexandria Light" pitchFamily="2" charset="-78"/>
              </a:rPr>
              <a:t>INDIVIDUALIZATION</a:t>
            </a:r>
          </a:p>
          <a:p>
            <a:pPr algn="ctr"/>
            <a:r>
              <a:rPr lang="en-US" sz="1600" dirty="0">
                <a:solidFill>
                  <a:schemeClr val="accent1">
                    <a:lumMod val="50000"/>
                  </a:schemeClr>
                </a:solidFill>
                <a:latin typeface="Alexandria Light" pitchFamily="2" charset="-78"/>
                <a:cs typeface="Alexandria Light" pitchFamily="2" charset="-78"/>
              </a:rPr>
              <a:t>Individualization Another important feature of interactive marketing communications is that they can be tailored to the individual at relatively low costs, unlike in traditional media data</a:t>
            </a:r>
            <a:r>
              <a:rPr lang="ar-JO" sz="1600" dirty="0">
                <a:solidFill>
                  <a:schemeClr val="accent1">
                    <a:lumMod val="50000"/>
                  </a:schemeClr>
                </a:solidFill>
                <a:latin typeface="Alexandria Light" pitchFamily="2" charset="-78"/>
                <a:cs typeface="Alexandria Light" pitchFamily="2" charset="-78"/>
              </a:rPr>
              <a:t> </a:t>
            </a:r>
            <a:r>
              <a:rPr lang="en-US" sz="1600" dirty="0">
                <a:solidFill>
                  <a:schemeClr val="accent1">
                    <a:lumMod val="50000"/>
                  </a:schemeClr>
                </a:solidFill>
                <a:latin typeface="Alexandria Light" pitchFamily="2" charset="-78"/>
                <a:cs typeface="Alexandria Light" pitchFamily="2" charset="-78"/>
              </a:rPr>
              <a:t>where the same message tends to be broadcast to everyone</a:t>
            </a:r>
            <a:endParaRPr lang="ar-JO" sz="1600" dirty="0">
              <a:solidFill>
                <a:schemeClr val="accent1">
                  <a:lumMod val="50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 This individualization is based on the intelligence collected about site visitors and then stored in a database and subsequently used to target and personalize communications to customers to achieve relevance in all media. </a:t>
            </a:r>
          </a:p>
          <a:p>
            <a:pPr algn="ctr"/>
            <a:r>
              <a:rPr lang="en-US" sz="1600" dirty="0">
                <a:solidFill>
                  <a:schemeClr val="accent1">
                    <a:lumMod val="50000"/>
                  </a:schemeClr>
                </a:solidFill>
                <a:latin typeface="Alexandria Light" pitchFamily="2" charset="-78"/>
                <a:cs typeface="Alexandria Light" pitchFamily="2" charset="-78"/>
              </a:rPr>
              <a:t>The process of tailoring is also referred to as personalization</a:t>
            </a:r>
          </a:p>
          <a:p>
            <a:pPr algn="ctr"/>
            <a:endParaRPr lang="id-ID" sz="1400" dirty="0">
              <a:solidFill>
                <a:schemeClr val="bg1"/>
              </a:solidFill>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FD224781-6F0F-4F45-8A40-44872F64143C}"/>
              </a:ext>
            </a:extLst>
          </p:cNvPr>
          <p:cNvPicPr>
            <a:picLocks noChangeAspect="1"/>
          </p:cNvPicPr>
          <p:nvPr/>
        </p:nvPicPr>
        <p:blipFill>
          <a:blip r:embed="rId3"/>
          <a:stretch>
            <a:fillRect/>
          </a:stretch>
        </p:blipFill>
        <p:spPr>
          <a:xfrm>
            <a:off x="6096000" y="2258170"/>
            <a:ext cx="4649739" cy="2550665"/>
          </a:xfrm>
          <a:prstGeom prst="rect">
            <a:avLst/>
          </a:prstGeom>
        </p:spPr>
      </p:pic>
      <p:sp>
        <p:nvSpPr>
          <p:cNvPr id="6" name="TextBox 5">
            <a:extLst>
              <a:ext uri="{FF2B5EF4-FFF2-40B4-BE49-F238E27FC236}">
                <a16:creationId xmlns:a16="http://schemas.microsoft.com/office/drawing/2014/main" id="{2B06CE4B-F0B4-41B0-9EB3-80F97A7B22EC}"/>
              </a:ext>
            </a:extLst>
          </p:cNvPr>
          <p:cNvSpPr txBox="1"/>
          <p:nvPr/>
        </p:nvSpPr>
        <p:spPr>
          <a:xfrm>
            <a:off x="5911677" y="4914575"/>
            <a:ext cx="5073796" cy="1261884"/>
          </a:xfrm>
          <a:prstGeom prst="rect">
            <a:avLst/>
          </a:prstGeom>
          <a:noFill/>
        </p:spPr>
        <p:txBody>
          <a:bodyPr wrap="square" rtlCol="0">
            <a:spAutoFit/>
          </a:bodyPr>
          <a:lstStyle/>
          <a:p>
            <a:pPr marL="285750" indent="-285750">
              <a:buFont typeface="Wingdings" panose="05000000000000000000" pitchFamily="2" charset="2"/>
              <a:buChar char="Ø"/>
            </a:pPr>
            <a:r>
              <a:rPr lang="en-US" sz="1400" b="1" dirty="0">
                <a:solidFill>
                  <a:schemeClr val="accent1">
                    <a:lumMod val="50000"/>
                  </a:schemeClr>
                </a:solidFill>
                <a:latin typeface="Alexandria Light" pitchFamily="2" charset="-78"/>
                <a:cs typeface="Alexandria Light" pitchFamily="2" charset="-78"/>
              </a:rPr>
              <a:t>Personalization </a:t>
            </a:r>
            <a:r>
              <a:rPr lang="en-US" sz="1200" dirty="0">
                <a:solidFill>
                  <a:schemeClr val="accent1">
                    <a:lumMod val="50000"/>
                  </a:schemeClr>
                </a:solidFill>
                <a:latin typeface="Alexandria Light" pitchFamily="2" charset="-78"/>
                <a:cs typeface="Alexandria Light" pitchFamily="2" charset="-78"/>
              </a:rPr>
              <a:t>: Delivering individualized content through web pages or email</a:t>
            </a:r>
            <a:r>
              <a:rPr lang="en-US" sz="1200" b="1" dirty="0">
                <a:solidFill>
                  <a:schemeClr val="accent1">
                    <a:lumMod val="50000"/>
                  </a:schemeClr>
                </a:solidFill>
                <a:latin typeface="Alexandria Light" pitchFamily="2" charset="-78"/>
                <a:cs typeface="Alexandria Light" pitchFamily="2" charset="-78"/>
              </a:rPr>
              <a:t>. </a:t>
            </a:r>
          </a:p>
          <a:p>
            <a:pPr marL="285750" indent="-285750">
              <a:buFont typeface="Wingdings" panose="05000000000000000000" pitchFamily="2" charset="2"/>
              <a:buChar char="Ø"/>
            </a:pPr>
            <a:r>
              <a:rPr lang="en-US" sz="1400" b="1" dirty="0">
                <a:solidFill>
                  <a:schemeClr val="accent1">
                    <a:lumMod val="50000"/>
                  </a:schemeClr>
                </a:solidFill>
                <a:latin typeface="Alexandria Light" pitchFamily="2" charset="-78"/>
                <a:cs typeface="Alexandria Light" pitchFamily="2" charset="-78"/>
              </a:rPr>
              <a:t>Sense and respond communications : </a:t>
            </a:r>
            <a:r>
              <a:rPr lang="en-US" sz="1200" dirty="0">
                <a:solidFill>
                  <a:schemeClr val="accent1">
                    <a:lumMod val="50000"/>
                  </a:schemeClr>
                </a:solidFill>
                <a:latin typeface="Alexandria Light" pitchFamily="2" charset="-78"/>
                <a:cs typeface="Alexandria Light" pitchFamily="2" charset="-78"/>
              </a:rPr>
              <a:t>Customer behavior is monitored at an individual level and the marketer responds with communications tailored to the individual's need.</a:t>
            </a:r>
          </a:p>
        </p:txBody>
      </p:sp>
      <p:pic>
        <p:nvPicPr>
          <p:cNvPr id="7" name="Picture 6">
            <a:extLst>
              <a:ext uri="{FF2B5EF4-FFF2-40B4-BE49-F238E27FC236}">
                <a16:creationId xmlns:a16="http://schemas.microsoft.com/office/drawing/2014/main" id="{034A2EB9-9582-44E2-9212-E75C80B9F6E9}"/>
              </a:ext>
            </a:extLst>
          </p:cNvPr>
          <p:cNvPicPr>
            <a:picLocks noChangeAspect="1"/>
          </p:cNvPicPr>
          <p:nvPr/>
        </p:nvPicPr>
        <p:blipFill>
          <a:blip r:embed="rId4"/>
          <a:stretch>
            <a:fillRect/>
          </a:stretch>
        </p:blipFill>
        <p:spPr>
          <a:xfrm>
            <a:off x="9887512" y="7112"/>
            <a:ext cx="2304488" cy="1079086"/>
          </a:xfrm>
          <a:prstGeom prst="rect">
            <a:avLst/>
          </a:prstGeom>
        </p:spPr>
      </p:pic>
      <p:sp>
        <p:nvSpPr>
          <p:cNvPr id="8" name="Rectangle 7">
            <a:extLst>
              <a:ext uri="{FF2B5EF4-FFF2-40B4-BE49-F238E27FC236}">
                <a16:creationId xmlns:a16="http://schemas.microsoft.com/office/drawing/2014/main" id="{5B524F0E-0DC4-4D3F-9699-A8665ED8249F}"/>
              </a:ext>
            </a:extLst>
          </p:cNvPr>
          <p:cNvSpPr/>
          <p:nvPr/>
        </p:nvSpPr>
        <p:spPr>
          <a:xfrm>
            <a:off x="2454266" y="1056711"/>
            <a:ext cx="3576620" cy="369332"/>
          </a:xfrm>
          <a:prstGeom prst="rect">
            <a:avLst/>
          </a:prstGeom>
        </p:spPr>
        <p:txBody>
          <a:bodyPr wrap="none">
            <a:spAutoFit/>
          </a:bodyPr>
          <a:lstStyle/>
          <a:p>
            <a:pPr lvl="0" algn="ctr"/>
            <a:r>
              <a:rPr lang="en-US" b="1" dirty="0">
                <a:solidFill>
                  <a:srgbClr val="00B0F0"/>
                </a:solidFill>
                <a:latin typeface="Alexandria Light" pitchFamily="2" charset="-78"/>
                <a:cs typeface="Alexandria Light" pitchFamily="2" charset="-78"/>
              </a:rPr>
              <a:t>BENEFITS OF DIGITAL MEDIA</a:t>
            </a:r>
          </a:p>
        </p:txBody>
      </p:sp>
    </p:spTree>
    <p:extLst>
      <p:ext uri="{BB962C8B-B14F-4D97-AF65-F5344CB8AC3E}">
        <p14:creationId xmlns:p14="http://schemas.microsoft.com/office/powerpoint/2010/main" val="32488769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57F9AB-7438-4FF7-87BF-CEF80BD4D94C}"/>
              </a:ext>
            </a:extLst>
          </p:cNvPr>
          <p:cNvPicPr>
            <a:picLocks noChangeAspect="1"/>
          </p:cNvPicPr>
          <p:nvPr/>
        </p:nvPicPr>
        <p:blipFill>
          <a:blip r:embed="rId2"/>
          <a:stretch>
            <a:fillRect/>
          </a:stretch>
        </p:blipFill>
        <p:spPr>
          <a:xfrm>
            <a:off x="612250" y="890546"/>
            <a:ext cx="10598854" cy="5612776"/>
          </a:xfrm>
          <a:prstGeom prst="rect">
            <a:avLst/>
          </a:prstGeom>
        </p:spPr>
      </p:pic>
      <p:pic>
        <p:nvPicPr>
          <p:cNvPr id="4" name="Picture 3">
            <a:extLst>
              <a:ext uri="{FF2B5EF4-FFF2-40B4-BE49-F238E27FC236}">
                <a16:creationId xmlns:a16="http://schemas.microsoft.com/office/drawing/2014/main" id="{C1D6BFD0-9F98-4A51-B294-37EAB0E5FF95}"/>
              </a:ext>
            </a:extLst>
          </p:cNvPr>
          <p:cNvPicPr>
            <a:picLocks noChangeAspect="1"/>
          </p:cNvPicPr>
          <p:nvPr/>
        </p:nvPicPr>
        <p:blipFill>
          <a:blip r:embed="rId3"/>
          <a:stretch>
            <a:fillRect/>
          </a:stretch>
        </p:blipFill>
        <p:spPr>
          <a:xfrm>
            <a:off x="1226944" y="2091873"/>
            <a:ext cx="5364687" cy="2674253"/>
          </a:xfrm>
          <a:prstGeom prst="rect">
            <a:avLst/>
          </a:prstGeom>
        </p:spPr>
      </p:pic>
      <p:sp useBgFill="1">
        <p:nvSpPr>
          <p:cNvPr id="5" name="Rectangle 4">
            <a:extLst>
              <a:ext uri="{FF2B5EF4-FFF2-40B4-BE49-F238E27FC236}">
                <a16:creationId xmlns:a16="http://schemas.microsoft.com/office/drawing/2014/main" id="{C85015D9-AB79-4259-952B-E6AEE82ABFEF}"/>
              </a:ext>
            </a:extLst>
          </p:cNvPr>
          <p:cNvSpPr/>
          <p:nvPr/>
        </p:nvSpPr>
        <p:spPr>
          <a:xfrm>
            <a:off x="6520070" y="3488246"/>
            <a:ext cx="4495329" cy="876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1600" b="1" dirty="0">
                <a:solidFill>
                  <a:schemeClr val="tx1"/>
                </a:solidFill>
                <a:latin typeface="Alexandria Light" pitchFamily="2" charset="-78"/>
                <a:cs typeface="Alexandria Light" pitchFamily="2" charset="-78"/>
              </a:rPr>
              <a:t>INTEGRATION</a:t>
            </a:r>
          </a:p>
          <a:p>
            <a:pPr marL="457200" indent="-457200" algn="ctr">
              <a:buFont typeface="Courier New" panose="02070309020205020404" pitchFamily="49" charset="0"/>
              <a:buChar char="o"/>
            </a:pPr>
            <a:r>
              <a:rPr lang="en-US" sz="1600" b="1" dirty="0">
                <a:solidFill>
                  <a:schemeClr val="tx1"/>
                </a:solidFill>
                <a:latin typeface="Alexandria Light" pitchFamily="2" charset="-78"/>
                <a:cs typeface="Alexandria Light" pitchFamily="2" charset="-78"/>
              </a:rPr>
              <a:t>Outbound digital communications </a:t>
            </a:r>
            <a:r>
              <a:rPr lang="en-US" sz="1600" dirty="0">
                <a:solidFill>
                  <a:schemeClr val="tx1"/>
                </a:solidFill>
                <a:latin typeface="Alexandria Light" pitchFamily="2" charset="-78"/>
                <a:cs typeface="Alexandria Light" pitchFamily="2" charset="-78"/>
              </a:rPr>
              <a:t>Website, mobile push notifications or email marketing are used to send personal and communications to customers</a:t>
            </a:r>
          </a:p>
          <a:p>
            <a:pPr marL="457200" indent="-457200" algn="ctr">
              <a:buFont typeface="Courier New" panose="02070309020205020404" pitchFamily="49" charset="0"/>
              <a:buChar char="o"/>
            </a:pPr>
            <a:r>
              <a:rPr lang="en-US" sz="1600" b="1" dirty="0">
                <a:solidFill>
                  <a:schemeClr val="tx1"/>
                </a:solidFill>
                <a:latin typeface="Alexandria Light" pitchFamily="2" charset="-78"/>
                <a:cs typeface="Alexandria Light" pitchFamily="2" charset="-78"/>
              </a:rPr>
              <a:t> Inbound digital communications</a:t>
            </a:r>
            <a:r>
              <a:rPr lang="en-US" sz="1600" dirty="0">
                <a:solidFill>
                  <a:schemeClr val="tx1"/>
                </a:solidFill>
                <a:latin typeface="Alexandria Light" pitchFamily="2" charset="-78"/>
                <a:cs typeface="Alexandria Light" pitchFamily="2" charset="-78"/>
              </a:rPr>
              <a:t> Customer enquire through web-based forms, social media and email</a:t>
            </a:r>
          </a:p>
          <a:p>
            <a:pPr marL="457200" indent="-457200" algn="ctr">
              <a:buFont typeface="Courier New" panose="02070309020205020404" pitchFamily="49" charset="0"/>
              <a:buChar char="o"/>
            </a:pPr>
            <a:endParaRPr lang="en-US" dirty="0">
              <a:solidFill>
                <a:schemeClr val="accent1">
                  <a:lumMod val="50000"/>
                </a:schemeClr>
              </a:solidFill>
              <a:latin typeface="Alexandria Light" pitchFamily="2" charset="-78"/>
              <a:cs typeface="Alexandria Light" pitchFamily="2" charset="-78"/>
            </a:endParaRPr>
          </a:p>
          <a:p>
            <a:pPr algn="ctr"/>
            <a:endParaRPr lang="id-ID" sz="1400" dirty="0">
              <a:solidFill>
                <a:schemeClr val="bg1"/>
              </a:solidFill>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5B5A7621-74A4-493C-A611-1709DDDFDA49}"/>
              </a:ext>
            </a:extLst>
          </p:cNvPr>
          <p:cNvSpPr txBox="1"/>
          <p:nvPr/>
        </p:nvSpPr>
        <p:spPr>
          <a:xfrm>
            <a:off x="2206438" y="1033583"/>
            <a:ext cx="3705239"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BENEFITS OF DIGITAL MEDIA</a:t>
            </a:r>
          </a:p>
        </p:txBody>
      </p:sp>
      <p:pic>
        <p:nvPicPr>
          <p:cNvPr id="7" name="Picture 6">
            <a:extLst>
              <a:ext uri="{FF2B5EF4-FFF2-40B4-BE49-F238E27FC236}">
                <a16:creationId xmlns:a16="http://schemas.microsoft.com/office/drawing/2014/main" id="{59927C61-AB69-4FB3-93E1-1BC09532882E}"/>
              </a:ext>
            </a:extLst>
          </p:cNvPr>
          <p:cNvPicPr>
            <a:picLocks noChangeAspect="1"/>
          </p:cNvPicPr>
          <p:nvPr/>
        </p:nvPicPr>
        <p:blipFill>
          <a:blip r:embed="rId4"/>
          <a:stretch>
            <a:fillRect/>
          </a:stretch>
        </p:blipFill>
        <p:spPr>
          <a:xfrm>
            <a:off x="9887512" y="7112"/>
            <a:ext cx="2304488" cy="1079086"/>
          </a:xfrm>
          <a:prstGeom prst="rect">
            <a:avLst/>
          </a:prstGeom>
        </p:spPr>
      </p:pic>
    </p:spTree>
    <p:extLst>
      <p:ext uri="{BB962C8B-B14F-4D97-AF65-F5344CB8AC3E}">
        <p14:creationId xmlns:p14="http://schemas.microsoft.com/office/powerpoint/2010/main" val="35338603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57F9AB-7438-4FF7-87BF-CEF80BD4D94C}"/>
              </a:ext>
            </a:extLst>
          </p:cNvPr>
          <p:cNvPicPr>
            <a:picLocks noChangeAspect="1"/>
          </p:cNvPicPr>
          <p:nvPr/>
        </p:nvPicPr>
        <p:blipFill>
          <a:blip r:embed="rId2"/>
          <a:stretch>
            <a:fillRect/>
          </a:stretch>
        </p:blipFill>
        <p:spPr>
          <a:xfrm>
            <a:off x="612250" y="659958"/>
            <a:ext cx="10598854" cy="5843364"/>
          </a:xfrm>
          <a:prstGeom prst="rect">
            <a:avLst/>
          </a:prstGeom>
        </p:spPr>
      </p:pic>
      <p:sp useBgFill="1">
        <p:nvSpPr>
          <p:cNvPr id="4" name="Rectangle 3">
            <a:extLst>
              <a:ext uri="{FF2B5EF4-FFF2-40B4-BE49-F238E27FC236}">
                <a16:creationId xmlns:a16="http://schemas.microsoft.com/office/drawing/2014/main" id="{4CC24A6B-E5B6-4982-A338-45C89567F4FA}"/>
              </a:ext>
            </a:extLst>
          </p:cNvPr>
          <p:cNvSpPr/>
          <p:nvPr/>
        </p:nvSpPr>
        <p:spPr>
          <a:xfrm>
            <a:off x="980896" y="1858334"/>
            <a:ext cx="5010883" cy="405682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accent1">
                  <a:lumMod val="75000"/>
                </a:schemeClr>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1400" b="1" dirty="0">
                <a:solidFill>
                  <a:schemeClr val="accent1">
                    <a:lumMod val="50000"/>
                  </a:schemeClr>
                </a:solidFill>
                <a:latin typeface="Alexandria Light" pitchFamily="2" charset="-78"/>
                <a:cs typeface="Alexandria Light" pitchFamily="2" charset="-78"/>
              </a:rPr>
              <a:t>INTEGRATION</a:t>
            </a:r>
          </a:p>
          <a:p>
            <a:r>
              <a:rPr lang="en-US" sz="1400" dirty="0">
                <a:solidFill>
                  <a:schemeClr val="accent1">
                    <a:lumMod val="50000"/>
                  </a:schemeClr>
                </a:solidFill>
                <a:latin typeface="Alexandria Light" pitchFamily="2" charset="-78"/>
                <a:cs typeface="Alexandria Light" pitchFamily="2" charset="-78"/>
              </a:rPr>
              <a:t>The Internet provides further scope for integrated marketing communications. Figure 1.13 shows the role of the Internet in multichannel marketing. When assessing the marketing effectiveness of a website, the role of the Internet in communicating with customers and other partners can best be considered from two perspectives.</a:t>
            </a:r>
          </a:p>
          <a:p>
            <a:r>
              <a:rPr lang="en-US" sz="1400" dirty="0">
                <a:solidFill>
                  <a:schemeClr val="accent1">
                    <a:lumMod val="50000"/>
                  </a:schemeClr>
                </a:solidFill>
                <a:latin typeface="Alexandria Light" pitchFamily="2" charset="-78"/>
                <a:cs typeface="Alexandria Light" pitchFamily="2" charset="-78"/>
              </a:rPr>
              <a:t> </a:t>
            </a:r>
          </a:p>
          <a:p>
            <a:pPr marL="285750" indent="-285750">
              <a:buFont typeface="Wingdings" panose="05000000000000000000" pitchFamily="2" charset="2"/>
              <a:buChar char="Ø"/>
            </a:pPr>
            <a:r>
              <a:rPr lang="en-US" sz="1400" b="1" dirty="0">
                <a:solidFill>
                  <a:schemeClr val="accent1">
                    <a:lumMod val="50000"/>
                  </a:schemeClr>
                </a:solidFill>
                <a:latin typeface="Alexandria Light" pitchFamily="2" charset="-78"/>
                <a:cs typeface="Alexandria Light" pitchFamily="2" charset="-78"/>
              </a:rPr>
              <a:t>First,</a:t>
            </a:r>
            <a:r>
              <a:rPr lang="en-US" sz="1400" dirty="0">
                <a:solidFill>
                  <a:schemeClr val="accent1">
                    <a:lumMod val="50000"/>
                  </a:schemeClr>
                </a:solidFill>
                <a:latin typeface="Alexandria Light" pitchFamily="2" charset="-78"/>
                <a:cs typeface="Alexandria Light" pitchFamily="2" charset="-78"/>
              </a:rPr>
              <a:t> there is outbound digital communications from organization to customer. We need to ask how does the Internet complement other channels in communicating the proposition for the company's products and services to new and existing customers with a view to generating new leads and retaining existing customers? </a:t>
            </a:r>
          </a:p>
          <a:p>
            <a:pPr marL="285750" indent="-285750">
              <a:buFont typeface="Wingdings" panose="05000000000000000000" pitchFamily="2" charset="2"/>
              <a:buChar char="Ø"/>
            </a:pPr>
            <a:r>
              <a:rPr lang="en-US" sz="1400" b="1" dirty="0">
                <a:solidFill>
                  <a:schemeClr val="accent1">
                    <a:lumMod val="50000"/>
                  </a:schemeClr>
                </a:solidFill>
                <a:latin typeface="Alexandria Light" pitchFamily="2" charset="-78"/>
                <a:cs typeface="Alexandria Light" pitchFamily="2" charset="-78"/>
              </a:rPr>
              <a:t>Second,</a:t>
            </a:r>
            <a:r>
              <a:rPr lang="en-US" sz="1400" dirty="0">
                <a:solidFill>
                  <a:schemeClr val="accent1">
                    <a:lumMod val="50000"/>
                  </a:schemeClr>
                </a:solidFill>
                <a:latin typeface="Alexandria Light" pitchFamily="2" charset="-78"/>
                <a:cs typeface="Alexandria Light" pitchFamily="2" charset="-78"/>
              </a:rPr>
              <a:t> inbound digital communications from customer to organization how can the Internet complement other channels to deliver customer service to these customers? </a:t>
            </a:r>
          </a:p>
          <a:p>
            <a:pPr marL="457200" indent="-457200" algn="ctr">
              <a:buFont typeface="Wingdings" panose="05000000000000000000" pitchFamily="2" charset="2"/>
              <a:buChar char="ü"/>
            </a:pPr>
            <a:endParaRPr lang="en-US" sz="2800" dirty="0">
              <a:solidFill>
                <a:schemeClr val="bg1"/>
              </a:solidFill>
              <a:latin typeface="Alexandria Light" pitchFamily="2" charset="-78"/>
              <a:cs typeface="Alexandria Light" pitchFamily="2" charset="-78"/>
            </a:endParaRPr>
          </a:p>
          <a:p>
            <a:pPr algn="ctr"/>
            <a:endParaRPr lang="id-ID" sz="1400" dirty="0">
              <a:solidFill>
                <a:schemeClr val="bg1"/>
              </a:solidFill>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A718E398-1948-49C4-B8B2-F8A3E3B672E0}"/>
              </a:ext>
            </a:extLst>
          </p:cNvPr>
          <p:cNvPicPr>
            <a:picLocks noChangeAspect="1"/>
          </p:cNvPicPr>
          <p:nvPr/>
        </p:nvPicPr>
        <p:blipFill>
          <a:blip r:embed="rId3"/>
          <a:stretch>
            <a:fillRect/>
          </a:stretch>
        </p:blipFill>
        <p:spPr>
          <a:xfrm>
            <a:off x="6096000" y="1858334"/>
            <a:ext cx="4930570" cy="3691676"/>
          </a:xfrm>
          <a:prstGeom prst="rect">
            <a:avLst/>
          </a:prstGeom>
        </p:spPr>
      </p:pic>
      <p:sp>
        <p:nvSpPr>
          <p:cNvPr id="6" name="TextBox 5">
            <a:extLst>
              <a:ext uri="{FF2B5EF4-FFF2-40B4-BE49-F238E27FC236}">
                <a16:creationId xmlns:a16="http://schemas.microsoft.com/office/drawing/2014/main" id="{45242ABD-431E-4C57-AB75-A1587086D298}"/>
              </a:ext>
            </a:extLst>
          </p:cNvPr>
          <p:cNvSpPr txBox="1"/>
          <p:nvPr/>
        </p:nvSpPr>
        <p:spPr>
          <a:xfrm>
            <a:off x="2206438" y="891112"/>
            <a:ext cx="3705239" cy="338554"/>
          </a:xfrm>
          <a:prstGeom prst="rect">
            <a:avLst/>
          </a:prstGeom>
          <a:noFill/>
        </p:spPr>
        <p:txBody>
          <a:bodyPr wrap="square" rtlCol="0">
            <a:spAutoFit/>
          </a:bodyPr>
          <a:lstStyle/>
          <a:p>
            <a:pPr algn="ctr"/>
            <a:r>
              <a:rPr lang="en-US" sz="1600" b="1" dirty="0">
                <a:solidFill>
                  <a:srgbClr val="00B0F0"/>
                </a:solidFill>
                <a:latin typeface="Alexandria Light" pitchFamily="2" charset="-78"/>
                <a:cs typeface="Alexandria Light" pitchFamily="2" charset="-78"/>
              </a:rPr>
              <a:t>BENEFITS OF DIGITAL MEDIA</a:t>
            </a:r>
          </a:p>
        </p:txBody>
      </p:sp>
      <p:pic>
        <p:nvPicPr>
          <p:cNvPr id="7" name="Picture 6">
            <a:extLst>
              <a:ext uri="{FF2B5EF4-FFF2-40B4-BE49-F238E27FC236}">
                <a16:creationId xmlns:a16="http://schemas.microsoft.com/office/drawing/2014/main" id="{374D8DD0-49C7-424C-94DC-97A60F39175C}"/>
              </a:ext>
            </a:extLst>
          </p:cNvPr>
          <p:cNvPicPr>
            <a:picLocks noChangeAspect="1"/>
          </p:cNvPicPr>
          <p:nvPr/>
        </p:nvPicPr>
        <p:blipFill>
          <a:blip r:embed="rId4"/>
          <a:stretch>
            <a:fillRect/>
          </a:stretch>
        </p:blipFill>
        <p:spPr>
          <a:xfrm>
            <a:off x="9887512" y="7112"/>
            <a:ext cx="2304488" cy="1079086"/>
          </a:xfrm>
          <a:prstGeom prst="rect">
            <a:avLst/>
          </a:prstGeom>
        </p:spPr>
      </p:pic>
    </p:spTree>
    <p:extLst>
      <p:ext uri="{BB962C8B-B14F-4D97-AF65-F5344CB8AC3E}">
        <p14:creationId xmlns:p14="http://schemas.microsoft.com/office/powerpoint/2010/main" val="27269433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57F9AB-7438-4FF7-87BF-CEF80BD4D94C}"/>
              </a:ext>
            </a:extLst>
          </p:cNvPr>
          <p:cNvPicPr>
            <a:picLocks noChangeAspect="1"/>
          </p:cNvPicPr>
          <p:nvPr/>
        </p:nvPicPr>
        <p:blipFill>
          <a:blip r:embed="rId2"/>
          <a:stretch>
            <a:fillRect/>
          </a:stretch>
        </p:blipFill>
        <p:spPr>
          <a:xfrm>
            <a:off x="612250" y="890546"/>
            <a:ext cx="10598854" cy="5612776"/>
          </a:xfrm>
          <a:prstGeom prst="rect">
            <a:avLst/>
          </a:prstGeom>
        </p:spPr>
      </p:pic>
      <p:sp useBgFill="1">
        <p:nvSpPr>
          <p:cNvPr id="4" name="Rectangle 3">
            <a:extLst>
              <a:ext uri="{FF2B5EF4-FFF2-40B4-BE49-F238E27FC236}">
                <a16:creationId xmlns:a16="http://schemas.microsoft.com/office/drawing/2014/main" id="{C0EB7818-0DF7-46B0-8742-9B8DC8C779BD}"/>
              </a:ext>
            </a:extLst>
          </p:cNvPr>
          <p:cNvSpPr/>
          <p:nvPr/>
        </p:nvSpPr>
        <p:spPr>
          <a:xfrm>
            <a:off x="751225" y="2338859"/>
            <a:ext cx="5124790" cy="35292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Font typeface="Wingdings" panose="05000000000000000000" pitchFamily="2" charset="2"/>
              <a:buChar char="ü"/>
            </a:pPr>
            <a:r>
              <a:rPr lang="en-US" sz="2000" b="1" dirty="0">
                <a:solidFill>
                  <a:schemeClr val="accent1">
                    <a:lumMod val="50000"/>
                  </a:schemeClr>
                </a:solidFill>
                <a:latin typeface="Alexandria Light" pitchFamily="2" charset="-78"/>
                <a:cs typeface="Alexandria Light" pitchFamily="2" charset="-78"/>
              </a:rPr>
              <a:t>INDUSTRY RESTRUCTURING</a:t>
            </a:r>
          </a:p>
          <a:p>
            <a:pPr algn="ctr"/>
            <a:endParaRPr lang="en-US" sz="1400" b="1" dirty="0">
              <a:solidFill>
                <a:schemeClr val="accent1">
                  <a:lumMod val="75000"/>
                </a:schemeClr>
              </a:solidFill>
              <a:latin typeface="Alexandria Light" pitchFamily="2" charset="-78"/>
              <a:cs typeface="Alexandria Light" pitchFamily="2" charset="-78"/>
            </a:endParaRPr>
          </a:p>
          <a:p>
            <a:pPr algn="ctr"/>
            <a:r>
              <a:rPr lang="en-US" sz="1600" dirty="0">
                <a:solidFill>
                  <a:schemeClr val="accent1">
                    <a:lumMod val="50000"/>
                  </a:schemeClr>
                </a:solidFill>
                <a:latin typeface="Alexandria Light" pitchFamily="2" charset="-78"/>
                <a:cs typeface="Alexandria Light" pitchFamily="2" charset="-78"/>
              </a:rPr>
              <a:t>Disintermediation and reintermediation are key concepts of industry restructuring that should be considered by any company developing a digital marketing strategy , </a:t>
            </a:r>
          </a:p>
          <a:p>
            <a:pPr algn="ctr"/>
            <a:r>
              <a:rPr lang="en-US" sz="1600" dirty="0">
                <a:solidFill>
                  <a:schemeClr val="accent1">
                    <a:lumMod val="50000"/>
                  </a:schemeClr>
                </a:solidFill>
                <a:latin typeface="Alexandria Light" pitchFamily="2" charset="-78"/>
                <a:cs typeface="Alexandria Light" pitchFamily="2" charset="-78"/>
              </a:rPr>
              <a:t>For marketers defining their company's communications strategy it becomes very important to consider the company's representation on these intermediary sites by answering questions such as </a:t>
            </a:r>
          </a:p>
          <a:p>
            <a:pPr marL="285750" indent="-285750" algn="ctr">
              <a:buFont typeface="Wingdings" panose="05000000000000000000" pitchFamily="2" charset="2"/>
              <a:buChar char="§"/>
            </a:pPr>
            <a:r>
              <a:rPr lang="en-US" sz="1600" b="1" dirty="0">
                <a:solidFill>
                  <a:schemeClr val="accent1">
                    <a:lumMod val="50000"/>
                  </a:schemeClr>
                </a:solidFill>
                <a:latin typeface="Alexandria Light" pitchFamily="2" charset="-78"/>
                <a:cs typeface="Alexandria Light" pitchFamily="2" charset="-78"/>
              </a:rPr>
              <a:t>Which intermediaries should we be represented on?</a:t>
            </a:r>
          </a:p>
          <a:p>
            <a:pPr marL="285750" indent="-285750" algn="ctr">
              <a:buFont typeface="Wingdings" panose="05000000000000000000" pitchFamily="2" charset="2"/>
              <a:buChar char="§"/>
            </a:pPr>
            <a:r>
              <a:rPr lang="en-US" sz="1600" b="1" dirty="0">
                <a:solidFill>
                  <a:schemeClr val="accent1">
                    <a:lumMod val="50000"/>
                  </a:schemeClr>
                </a:solidFill>
                <a:latin typeface="Alexandria Light" pitchFamily="2" charset="-78"/>
                <a:cs typeface="Alexandria Light" pitchFamily="2" charset="-78"/>
              </a:rPr>
              <a:t>How do our offerings compare to those of competitors in terms of features, benefits and price?".</a:t>
            </a:r>
          </a:p>
          <a:p>
            <a:pPr algn="ctr"/>
            <a:endParaRPr lang="id-ID" dirty="0">
              <a:solidFill>
                <a:schemeClr val="bg1"/>
              </a:solidFill>
              <a:latin typeface="Alexandria Light" pitchFamily="2" charset="-78"/>
              <a:cs typeface="Alexandria Light" pitchFamily="2" charset="-78"/>
            </a:endParaRPr>
          </a:p>
        </p:txBody>
      </p:sp>
      <p:sp>
        <p:nvSpPr>
          <p:cNvPr id="5" name="TextBox 4">
            <a:extLst>
              <a:ext uri="{FF2B5EF4-FFF2-40B4-BE49-F238E27FC236}">
                <a16:creationId xmlns:a16="http://schemas.microsoft.com/office/drawing/2014/main" id="{FD1A9C35-33B8-456D-AED2-0A45480E802B}"/>
              </a:ext>
            </a:extLst>
          </p:cNvPr>
          <p:cNvSpPr txBox="1"/>
          <p:nvPr/>
        </p:nvSpPr>
        <p:spPr>
          <a:xfrm>
            <a:off x="6444134" y="4187031"/>
            <a:ext cx="4663838" cy="1600438"/>
          </a:xfrm>
          <a:prstGeom prst="rect">
            <a:avLst/>
          </a:prstGeom>
          <a:noFill/>
        </p:spPr>
        <p:txBody>
          <a:bodyPr wrap="square" rtlCol="0">
            <a:spAutoFit/>
          </a:bodyPr>
          <a:lstStyle/>
          <a:p>
            <a:pPr marL="285750" indent="-285750">
              <a:buFont typeface="Wingdings" panose="05000000000000000000" pitchFamily="2" charset="2"/>
              <a:buChar char="Ø"/>
            </a:pPr>
            <a:r>
              <a:rPr lang="en-US" sz="1400" b="1" dirty="0">
                <a:latin typeface="Alexandria Light" pitchFamily="2" charset="-78"/>
                <a:cs typeface="Alexandria Light" pitchFamily="2" charset="-78"/>
              </a:rPr>
              <a:t>Disintermediation</a:t>
            </a:r>
            <a:r>
              <a:rPr lang="en-US" sz="1400" dirty="0">
                <a:latin typeface="Alexandria Light" pitchFamily="2" charset="-78"/>
              </a:rPr>
              <a:t> </a:t>
            </a:r>
            <a:r>
              <a:rPr lang="en-US" sz="1400" dirty="0">
                <a:latin typeface="Alexandria Light" pitchFamily="2" charset="-78"/>
                <a:cs typeface="Alexandria Light" pitchFamily="2" charset="-78"/>
              </a:rPr>
              <a:t>The removal of intermediaries such as distributors or brokers that formerly linked a company to its customers</a:t>
            </a:r>
          </a:p>
          <a:p>
            <a:pPr marL="285750" indent="-285750">
              <a:buFont typeface="Wingdings" panose="05000000000000000000" pitchFamily="2" charset="2"/>
              <a:buChar char="Ø"/>
            </a:pPr>
            <a:r>
              <a:rPr lang="en-US" sz="1400" b="1" dirty="0">
                <a:latin typeface="Alexandria Light" pitchFamily="2" charset="-78"/>
                <a:cs typeface="Alexandria Light" pitchFamily="2" charset="-78"/>
              </a:rPr>
              <a:t>Re-intermediation </a:t>
            </a:r>
            <a:r>
              <a:rPr lang="en-US" sz="1400" dirty="0">
                <a:latin typeface="Alexandria Light" pitchFamily="2" charset="-78"/>
                <a:cs typeface="Alexandria Light" pitchFamily="2" charset="-78"/>
              </a:rPr>
              <a:t>The creation of new intermediaries customers and suppliers providing services such as supplier search and product evaluation</a:t>
            </a:r>
          </a:p>
        </p:txBody>
      </p:sp>
      <p:pic>
        <p:nvPicPr>
          <p:cNvPr id="6" name="Picture 5">
            <a:extLst>
              <a:ext uri="{FF2B5EF4-FFF2-40B4-BE49-F238E27FC236}">
                <a16:creationId xmlns:a16="http://schemas.microsoft.com/office/drawing/2014/main" id="{7C3FE901-7803-4D7C-B49C-D60ADEE52CCE}"/>
              </a:ext>
            </a:extLst>
          </p:cNvPr>
          <p:cNvPicPr>
            <a:picLocks noChangeAspect="1"/>
          </p:cNvPicPr>
          <p:nvPr/>
        </p:nvPicPr>
        <p:blipFill>
          <a:blip r:embed="rId3"/>
          <a:stretch>
            <a:fillRect/>
          </a:stretch>
        </p:blipFill>
        <p:spPr>
          <a:xfrm>
            <a:off x="6771385" y="2159324"/>
            <a:ext cx="4042389" cy="1469329"/>
          </a:xfrm>
          <a:prstGeom prst="rect">
            <a:avLst/>
          </a:prstGeom>
        </p:spPr>
      </p:pic>
      <p:sp>
        <p:nvSpPr>
          <p:cNvPr id="7" name="TextBox 6">
            <a:extLst>
              <a:ext uri="{FF2B5EF4-FFF2-40B4-BE49-F238E27FC236}">
                <a16:creationId xmlns:a16="http://schemas.microsoft.com/office/drawing/2014/main" id="{80DE5EBF-F0DC-4023-B033-99FBC67FCA5B}"/>
              </a:ext>
            </a:extLst>
          </p:cNvPr>
          <p:cNvSpPr txBox="1"/>
          <p:nvPr/>
        </p:nvSpPr>
        <p:spPr>
          <a:xfrm>
            <a:off x="2163210" y="1060705"/>
            <a:ext cx="3932790"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BENEFITS OF DIGITAL MEDIA</a:t>
            </a:r>
          </a:p>
        </p:txBody>
      </p:sp>
      <p:pic>
        <p:nvPicPr>
          <p:cNvPr id="8" name="Picture 7">
            <a:extLst>
              <a:ext uri="{FF2B5EF4-FFF2-40B4-BE49-F238E27FC236}">
                <a16:creationId xmlns:a16="http://schemas.microsoft.com/office/drawing/2014/main" id="{AD8A56CB-318B-498C-8C43-29B295C3CF45}"/>
              </a:ext>
            </a:extLst>
          </p:cNvPr>
          <p:cNvPicPr>
            <a:picLocks noChangeAspect="1"/>
          </p:cNvPicPr>
          <p:nvPr/>
        </p:nvPicPr>
        <p:blipFill>
          <a:blip r:embed="rId4"/>
          <a:stretch>
            <a:fillRect/>
          </a:stretch>
        </p:blipFill>
        <p:spPr>
          <a:xfrm>
            <a:off x="9887512" y="7112"/>
            <a:ext cx="2304488" cy="1079086"/>
          </a:xfrm>
          <a:prstGeom prst="rect">
            <a:avLst/>
          </a:prstGeom>
        </p:spPr>
      </p:pic>
    </p:spTree>
    <p:extLst>
      <p:ext uri="{BB962C8B-B14F-4D97-AF65-F5344CB8AC3E}">
        <p14:creationId xmlns:p14="http://schemas.microsoft.com/office/powerpoint/2010/main" val="3265774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FDE8111-AB75-44DB-BAFF-45104AF790B1}"/>
              </a:ext>
            </a:extLst>
          </p:cNvPr>
          <p:cNvPicPr>
            <a:picLocks noChangeAspect="1"/>
          </p:cNvPicPr>
          <p:nvPr/>
        </p:nvPicPr>
        <p:blipFill>
          <a:blip r:embed="rId2"/>
          <a:stretch>
            <a:fillRect/>
          </a:stretch>
        </p:blipFill>
        <p:spPr>
          <a:xfrm>
            <a:off x="381663" y="768435"/>
            <a:ext cx="10829441" cy="5734887"/>
          </a:xfrm>
          <a:prstGeom prst="rect">
            <a:avLst/>
          </a:prstGeom>
        </p:spPr>
      </p:pic>
      <p:sp>
        <p:nvSpPr>
          <p:cNvPr id="4" name="TextBox 3"/>
          <p:cNvSpPr txBox="1"/>
          <p:nvPr/>
        </p:nvSpPr>
        <p:spPr>
          <a:xfrm>
            <a:off x="2091144" y="918379"/>
            <a:ext cx="3705239" cy="369332"/>
          </a:xfrm>
          <a:prstGeom prst="rect">
            <a:avLst/>
          </a:prstGeom>
          <a:noFill/>
        </p:spPr>
        <p:txBody>
          <a:bodyPr wrap="square" rtlCol="0">
            <a:spAutoFit/>
          </a:bodyPr>
          <a:lstStyle/>
          <a:p>
            <a:pPr algn="ctr"/>
            <a:r>
              <a:rPr lang="en-US" b="1" dirty="0">
                <a:solidFill>
                  <a:srgbClr val="00B0F0"/>
                </a:solidFill>
                <a:latin typeface="Alexandria Light" pitchFamily="2" charset="-78"/>
                <a:cs typeface="Alexandria Light" pitchFamily="2" charset="-78"/>
              </a:rPr>
              <a:t>BENEFITS OF DIGITAL MEDIA</a:t>
            </a:r>
          </a:p>
        </p:txBody>
      </p:sp>
      <p:sp useBgFill="1">
        <p:nvSpPr>
          <p:cNvPr id="2" name="Rectangle 1">
            <a:extLst>
              <a:ext uri="{FF2B5EF4-FFF2-40B4-BE49-F238E27FC236}">
                <a16:creationId xmlns:a16="http://schemas.microsoft.com/office/drawing/2014/main" id="{40AD33B2-84DB-498D-99BC-48015ABD3174}"/>
              </a:ext>
            </a:extLst>
          </p:cNvPr>
          <p:cNvSpPr/>
          <p:nvPr/>
        </p:nvSpPr>
        <p:spPr>
          <a:xfrm>
            <a:off x="610268" y="1949773"/>
            <a:ext cx="4564712" cy="362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accent1">
                  <a:lumMod val="75000"/>
                </a:schemeClr>
              </a:solidFill>
              <a:latin typeface="Alexandria Light" pitchFamily="2" charset="-78"/>
              <a:cs typeface="Alexandria Light" pitchFamily="2" charset="-78"/>
            </a:endParaRPr>
          </a:p>
          <a:p>
            <a:pPr marL="457200" indent="-457200" algn="ctr">
              <a:buFont typeface="Wingdings" panose="05000000000000000000" pitchFamily="2" charset="2"/>
              <a:buChar char="ü"/>
            </a:pPr>
            <a:r>
              <a:rPr lang="en-US" sz="1600" b="1" dirty="0">
                <a:solidFill>
                  <a:schemeClr val="accent1">
                    <a:lumMod val="50000"/>
                  </a:schemeClr>
                </a:solidFill>
                <a:latin typeface="Alexandria Light" pitchFamily="2" charset="-78"/>
                <a:cs typeface="Alexandria Light" pitchFamily="2" charset="-78"/>
              </a:rPr>
              <a:t>INDEPENDENCE OF LOCATION</a:t>
            </a:r>
          </a:p>
          <a:p>
            <a:pPr algn="ctr"/>
            <a:endParaRPr lang="en-US" sz="1600" dirty="0">
              <a:solidFill>
                <a:schemeClr val="accent1">
                  <a:lumMod val="75000"/>
                </a:schemeClr>
              </a:solidFill>
              <a:latin typeface="Alexandria Light" pitchFamily="2" charset="-78"/>
              <a:cs typeface="Alexandria Light" pitchFamily="2" charset="-78"/>
            </a:endParaRPr>
          </a:p>
          <a:p>
            <a:r>
              <a:rPr lang="en-US" sz="1600" dirty="0">
                <a:solidFill>
                  <a:schemeClr val="accent1">
                    <a:lumMod val="50000"/>
                  </a:schemeClr>
                </a:solidFill>
                <a:latin typeface="Alexandria Light" pitchFamily="2" charset="-78"/>
                <a:cs typeface="Alexandria Light" pitchFamily="2" charset="-78"/>
              </a:rPr>
              <a:t>Electronic media also introduce the possibility of increasing the reach of company communications to the global market. This gives opportunities to sell into international markets, which may not previously have been possible. The Internet makes it possible to sell to a country without a local sales or customer service force (although this may still be necessary for some products).</a:t>
            </a:r>
          </a:p>
          <a:p>
            <a:pPr algn="ctr"/>
            <a:endParaRPr lang="id-ID" sz="1400" dirty="0">
              <a:solidFill>
                <a:schemeClr val="bg1"/>
              </a:solidFill>
              <a:latin typeface="Alexandria Light" pitchFamily="2" charset="-78"/>
              <a:cs typeface="Alexandria Light"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0875" y="2122997"/>
            <a:ext cx="3961923" cy="3024169"/>
          </a:xfrm>
          <a:prstGeom prst="rect">
            <a:avLst/>
          </a:prstGeom>
        </p:spPr>
      </p:pic>
      <p:pic>
        <p:nvPicPr>
          <p:cNvPr id="7" name="Picture 6">
            <a:extLst>
              <a:ext uri="{FF2B5EF4-FFF2-40B4-BE49-F238E27FC236}">
                <a16:creationId xmlns:a16="http://schemas.microsoft.com/office/drawing/2014/main" id="{E61E0886-A3FA-40DF-A3E4-1E222C6AE08D}"/>
              </a:ext>
            </a:extLst>
          </p:cNvPr>
          <p:cNvPicPr>
            <a:picLocks noChangeAspect="1"/>
          </p:cNvPicPr>
          <p:nvPr/>
        </p:nvPicPr>
        <p:blipFill>
          <a:blip r:embed="rId4"/>
          <a:stretch>
            <a:fillRect/>
          </a:stretch>
        </p:blipFill>
        <p:spPr>
          <a:xfrm>
            <a:off x="9887512" y="7112"/>
            <a:ext cx="2304488" cy="1079086"/>
          </a:xfrm>
          <a:prstGeom prst="rect">
            <a:avLst/>
          </a:prstGeom>
        </p:spPr>
      </p:pic>
    </p:spTree>
    <p:extLst>
      <p:ext uri="{BB962C8B-B14F-4D97-AF65-F5344CB8AC3E}">
        <p14:creationId xmlns:p14="http://schemas.microsoft.com/office/powerpoint/2010/main" val="3711557371"/>
      </p:ext>
    </p:extLst>
  </p:cSld>
  <p:clrMapOvr>
    <a:masterClrMapping/>
  </p:clrMapOvr>
  <mc:AlternateContent xmlns:mc="http://schemas.openxmlformats.org/markup-compatibility/2006">
    <mc:Choice xmlns:p14="http://schemas.microsoft.com/office/powerpoint/2010/main" Requires="p14">
      <p:transition p14:dur="0" advTm="7132"/>
    </mc:Choice>
    <mc:Fallback>
      <p:transition advTm="713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57F9AB-7438-4FF7-87BF-CEF80BD4D94C}"/>
              </a:ext>
            </a:extLst>
          </p:cNvPr>
          <p:cNvPicPr>
            <a:picLocks noChangeAspect="1"/>
          </p:cNvPicPr>
          <p:nvPr/>
        </p:nvPicPr>
        <p:blipFill>
          <a:blip r:embed="rId2"/>
          <a:stretch>
            <a:fillRect/>
          </a:stretch>
        </p:blipFill>
        <p:spPr>
          <a:xfrm>
            <a:off x="612250" y="890546"/>
            <a:ext cx="10598854" cy="5612776"/>
          </a:xfrm>
          <a:prstGeom prst="rect">
            <a:avLst/>
          </a:prstGeom>
        </p:spPr>
      </p:pic>
      <p:sp useBgFill="1">
        <p:nvSpPr>
          <p:cNvPr id="4" name="Rectangle 3">
            <a:extLst>
              <a:ext uri="{FF2B5EF4-FFF2-40B4-BE49-F238E27FC236}">
                <a16:creationId xmlns:a16="http://schemas.microsoft.com/office/drawing/2014/main" id="{8898E797-E60D-4C8C-9AAD-505E836C46F8}"/>
              </a:ext>
            </a:extLst>
          </p:cNvPr>
          <p:cNvSpPr/>
          <p:nvPr/>
        </p:nvSpPr>
        <p:spPr>
          <a:xfrm>
            <a:off x="1222352" y="2053583"/>
            <a:ext cx="5719800" cy="401593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q"/>
            </a:pPr>
            <a:r>
              <a:rPr lang="en-US" sz="2000" b="1" dirty="0">
                <a:solidFill>
                  <a:schemeClr val="tx1"/>
                </a:solidFill>
                <a:latin typeface="Alexandria Light" pitchFamily="2" charset="-78"/>
                <a:cs typeface="Alexandria Light" pitchFamily="2" charset="-78"/>
              </a:rPr>
              <a:t>Introducing digital marketing </a:t>
            </a:r>
            <a:endParaRPr lang="ar-JO" sz="2000" b="1"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
            </a:pPr>
            <a:r>
              <a:rPr lang="en-US" sz="2000" dirty="0">
                <a:solidFill>
                  <a:schemeClr val="tx1"/>
                </a:solidFill>
                <a:latin typeface="Alexandria Light" pitchFamily="2" charset="-78"/>
                <a:cs typeface="Alexandria Light" pitchFamily="2" charset="-78"/>
              </a:rPr>
              <a:t>Introduction - how has digital marketing transformed marketing? </a:t>
            </a:r>
            <a:endParaRPr lang="ar-JO" sz="2000"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
            </a:pPr>
            <a:r>
              <a:rPr lang="en-US" sz="2000" dirty="0">
                <a:solidFill>
                  <a:schemeClr val="tx1"/>
                </a:solidFill>
                <a:latin typeface="Alexandria Light" pitchFamily="2" charset="-78"/>
                <a:cs typeface="Alexandria Light" pitchFamily="2" charset="-78"/>
              </a:rPr>
              <a:t>Definitions - what are digital marketing and multichannel marketing? </a:t>
            </a:r>
            <a:endParaRPr lang="ar-JO" sz="2000"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
            </a:pPr>
            <a:r>
              <a:rPr lang="en-US" sz="2000" dirty="0">
                <a:solidFill>
                  <a:schemeClr val="tx1"/>
                </a:solidFill>
                <a:latin typeface="Alexandria Light" pitchFamily="2" charset="-78"/>
                <a:cs typeface="Alexandria Light" pitchFamily="2" charset="-78"/>
              </a:rPr>
              <a:t>Introduction to digital marketing strategy</a:t>
            </a:r>
            <a:endParaRPr lang="ar-JO" sz="2000" dirty="0">
              <a:solidFill>
                <a:schemeClr val="tx1"/>
              </a:solidFill>
              <a:latin typeface="Alexandria Light" pitchFamily="2" charset="-78"/>
              <a:cs typeface="Alexandria Light" pitchFamily="2" charset="-78"/>
            </a:endParaRPr>
          </a:p>
          <a:p>
            <a:pPr marL="285750" indent="-285750">
              <a:buFont typeface="Wingdings" panose="05000000000000000000" pitchFamily="2" charset="2"/>
              <a:buChar char="§"/>
            </a:pPr>
            <a:r>
              <a:rPr lang="en-US" sz="2000" dirty="0">
                <a:solidFill>
                  <a:schemeClr val="tx1"/>
                </a:solidFill>
                <a:latin typeface="Alexandria Light" pitchFamily="2" charset="-78"/>
                <a:cs typeface="Alexandria Light" pitchFamily="2" charset="-78"/>
              </a:rPr>
              <a:t> Introduction to digital marketing communications</a:t>
            </a:r>
            <a:endParaRPr lang="id-ID" sz="2000" dirty="0">
              <a:solidFill>
                <a:schemeClr val="tx1"/>
              </a:solidFill>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177781D2-8D4E-499A-95D0-8A2EFB8956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8607" y="2459100"/>
            <a:ext cx="3621477" cy="3066103"/>
          </a:xfrm>
          <a:prstGeom prst="rect">
            <a:avLst/>
          </a:prstGeom>
        </p:spPr>
      </p:pic>
      <p:pic>
        <p:nvPicPr>
          <p:cNvPr id="6" name="Picture 5">
            <a:extLst>
              <a:ext uri="{FF2B5EF4-FFF2-40B4-BE49-F238E27FC236}">
                <a16:creationId xmlns:a16="http://schemas.microsoft.com/office/drawing/2014/main" id="{EC80D322-4C3D-4DAA-9581-E34F3A399653}"/>
              </a:ext>
            </a:extLst>
          </p:cNvPr>
          <p:cNvPicPr>
            <a:picLocks noChangeAspect="1"/>
          </p:cNvPicPr>
          <p:nvPr/>
        </p:nvPicPr>
        <p:blipFill>
          <a:blip r:embed="rId4"/>
          <a:stretch>
            <a:fillRect/>
          </a:stretch>
        </p:blipFill>
        <p:spPr>
          <a:xfrm>
            <a:off x="9537654" y="253711"/>
            <a:ext cx="2304488" cy="1079086"/>
          </a:xfrm>
          <a:prstGeom prst="rect">
            <a:avLst/>
          </a:prstGeom>
        </p:spPr>
      </p:pic>
    </p:spTree>
    <p:extLst>
      <p:ext uri="{BB962C8B-B14F-4D97-AF65-F5344CB8AC3E}">
        <p14:creationId xmlns:p14="http://schemas.microsoft.com/office/powerpoint/2010/main" val="23837913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Light" pitchFamily="2" charset="-78"/>
                <a:cs typeface="Alexandria Light"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3" name="Picture 2">
            <a:extLst>
              <a:ext uri="{FF2B5EF4-FFF2-40B4-BE49-F238E27FC236}">
                <a16:creationId xmlns:a16="http://schemas.microsoft.com/office/drawing/2014/main" id="{9B71A064-E5C8-4AE4-B8C1-0D51C01D1E00}"/>
              </a:ext>
            </a:extLst>
          </p:cNvPr>
          <p:cNvPicPr>
            <a:picLocks noChangeAspect="1"/>
          </p:cNvPicPr>
          <p:nvPr/>
        </p:nvPicPr>
        <p:blipFill>
          <a:blip r:embed="rId5"/>
          <a:stretch>
            <a:fillRect/>
          </a:stretch>
        </p:blipFill>
        <p:spPr>
          <a:xfrm>
            <a:off x="9887512" y="7112"/>
            <a:ext cx="2304488" cy="10790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9B0E36-DAB4-4A48-80B8-811D99440C0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F82104C-D2B0-4C52-84F9-846CDF3BCA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830B94-52C3-4277-8BF7-80546F90B8F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5192</TotalTime>
  <Words>4023</Words>
  <Application>Microsoft Office PowerPoint</Application>
  <PresentationFormat>Widescreen</PresentationFormat>
  <Paragraphs>301</Paragraphs>
  <Slides>53</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53</vt:i4>
      </vt:variant>
    </vt:vector>
  </HeadingPairs>
  <TitlesOfParts>
    <vt:vector size="61" baseType="lpstr">
      <vt:lpstr>Alexandria Light</vt:lpstr>
      <vt:lpstr>Arial</vt:lpstr>
      <vt:lpstr>Courier New</vt:lpstr>
      <vt:lpstr>Google Sans</vt:lpstr>
      <vt:lpstr>Tajawal ExtraBold</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402</cp:revision>
  <dcterms:created xsi:type="dcterms:W3CDTF">2023-04-29T09:08:23Z</dcterms:created>
  <dcterms:modified xsi:type="dcterms:W3CDTF">2026-09-18T21:41:22Z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