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0"/>
  </p:notesMasterIdLst>
  <p:sldIdLst>
    <p:sldId id="303" r:id="rId5"/>
    <p:sldId id="511" r:id="rId6"/>
    <p:sldId id="512" r:id="rId7"/>
    <p:sldId id="534" r:id="rId8"/>
    <p:sldId id="51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64"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14"/>
            <p14:sldId id="535"/>
            <p14:sldId id="536"/>
            <p14:sldId id="537"/>
            <p14:sldId id="538"/>
            <p14:sldId id="539"/>
            <p14:sldId id="540"/>
            <p14:sldId id="541"/>
            <p14:sldId id="542"/>
            <p14:sldId id="543"/>
            <p14:sldId id="544"/>
            <p14:sldId id="545"/>
            <p14:sldId id="546"/>
            <p14:sldId id="547"/>
            <p14:sldId id="548"/>
            <p14:sldId id="549"/>
            <p14:sldId id="550"/>
            <p14:sldId id="564"/>
            <p14:sldId id="551"/>
            <p14:sldId id="552"/>
            <p14:sldId id="553"/>
            <p14:sldId id="554"/>
            <p14:sldId id="555"/>
            <p14:sldId id="556"/>
            <p14:sldId id="557"/>
            <p14:sldId id="558"/>
            <p14:sldId id="559"/>
            <p14:sldId id="560"/>
            <p14:sldId id="561"/>
            <p14:sldId id="5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30943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20401" y="3721022"/>
            <a:ext cx="4860561"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Data Monitoring &amp; Analysis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619081" y="2581080"/>
            <a:ext cx="10794589" cy="3046988"/>
          </a:xfrm>
          <a:prstGeom prst="rect">
            <a:avLst/>
          </a:prstGeom>
          <a:noFill/>
        </p:spPr>
        <p:txBody>
          <a:bodyPr wrap="square" rtlCol="0">
            <a:spAutoFit/>
          </a:bodyPr>
          <a:lstStyle/>
          <a:p>
            <a:r>
              <a:rPr lang="en-US" sz="2400" b="1" dirty="0"/>
              <a:t>• The document describes how to obtain valid information by technical means and analyze the information to locate security risks and threats.</a:t>
            </a:r>
          </a:p>
          <a:p>
            <a:endParaRPr lang="en-US" sz="2400" b="1" dirty="0"/>
          </a:p>
          <a:p>
            <a:r>
              <a:rPr lang="en-US" sz="2400" b="1" dirty="0"/>
              <a:t>• Data can be collected from network devices or from terminal systems that provide services. Data monitoring and analysis can reveal network security risks and strengthen the network. If a security event occurs, data monitoring and analysis help rapidly locate the threat, and provide support for defense and event investigation.</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812345" y="3358659"/>
            <a:ext cx="11140169"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technical means of data monitoring and analysis. </a:t>
            </a:r>
          </a:p>
          <a:p>
            <a:r>
              <a:rPr lang="en-US" sz="2400" b="1" dirty="0"/>
              <a:t>□ Describe the data collection process.</a:t>
            </a:r>
          </a:p>
          <a:p>
            <a:r>
              <a:rPr lang="en-US" sz="2400" b="1" dirty="0"/>
              <a:t>□ Use techniques to locate threats.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Proactive Analysis</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698045" y="2085030"/>
            <a:ext cx="10715627" cy="1015663"/>
          </a:xfrm>
          <a:prstGeom prst="rect">
            <a:avLst/>
          </a:prstGeom>
          <a:noFill/>
        </p:spPr>
        <p:txBody>
          <a:bodyPr wrap="square">
            <a:spAutoFit/>
          </a:bodyPr>
          <a:lstStyle/>
          <a:p>
            <a:r>
              <a:rPr lang="en-US" sz="2000" b="1" dirty="0"/>
              <a:t>•    Evaluate  network  security  before  attacks  occur,  rectify  the  identified  issues and strengthen the network.</a:t>
            </a:r>
          </a:p>
          <a:p>
            <a:r>
              <a:rPr lang="en-US" sz="2000" b="1" dirty="0"/>
              <a:t>•  The following figure shows the security assessment method.</a:t>
            </a:r>
          </a:p>
        </p:txBody>
      </p:sp>
      <p:pic>
        <p:nvPicPr>
          <p:cNvPr id="11" name="Picture 10">
            <a:extLst>
              <a:ext uri="{FF2B5EF4-FFF2-40B4-BE49-F238E27FC236}">
                <a16:creationId xmlns:a16="http://schemas.microsoft.com/office/drawing/2014/main" id="{6CCB3294-6DC3-5F98-F992-4185720E866A}"/>
              </a:ext>
            </a:extLst>
          </p:cNvPr>
          <p:cNvPicPr>
            <a:picLocks noChangeAspect="1"/>
          </p:cNvPicPr>
          <p:nvPr/>
        </p:nvPicPr>
        <p:blipFill>
          <a:blip r:embed="rId3"/>
          <a:stretch>
            <a:fillRect/>
          </a:stretch>
        </p:blipFill>
        <p:spPr>
          <a:xfrm>
            <a:off x="4096904" y="3163473"/>
            <a:ext cx="3675495" cy="3343515"/>
          </a:xfrm>
          <a:prstGeom prst="rect">
            <a:avLst/>
          </a:prstGeom>
        </p:spPr>
      </p:pic>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DE13-4B93-23EA-8C6D-A5D3BC5CB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D7310-13C2-50DE-B48B-69EC913ECD60}"/>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1B827-7A09-4A26-F067-E3637936131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Security Scan</a:t>
            </a:r>
          </a:p>
        </p:txBody>
      </p:sp>
      <p:sp>
        <p:nvSpPr>
          <p:cNvPr id="5" name="Rectangle 4">
            <a:extLst>
              <a:ext uri="{FF2B5EF4-FFF2-40B4-BE49-F238E27FC236}">
                <a16:creationId xmlns:a16="http://schemas.microsoft.com/office/drawing/2014/main" id="{F1F4E60E-E2D3-4229-CD57-96A43EDAA77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822275-0356-7BC4-9B2A-21B925CBEC80}"/>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76464-B18F-1A7D-9136-A8CEEF2A32E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D6253B1-44F5-BE8B-95F2-A79B1FA35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5995943-A955-7C7D-B69B-C43CFDDAE3B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850FF2-1ACB-A0D5-1E85-FF03B54FF41F}"/>
              </a:ext>
            </a:extLst>
          </p:cNvPr>
          <p:cNvSpPr txBox="1"/>
          <p:nvPr/>
        </p:nvSpPr>
        <p:spPr>
          <a:xfrm>
            <a:off x="146958" y="1519603"/>
            <a:ext cx="11821886" cy="3416320"/>
          </a:xfrm>
          <a:prstGeom prst="rect">
            <a:avLst/>
          </a:prstGeom>
          <a:noFill/>
        </p:spPr>
        <p:txBody>
          <a:bodyPr wrap="square">
            <a:spAutoFit/>
          </a:bodyPr>
          <a:lstStyle/>
          <a:p>
            <a:r>
              <a:rPr lang="en-US" b="1" dirty="0"/>
              <a:t>•   Objectives: Use the scanning analysis and assessment tool to determine network security vulnerabilities of target systems.</a:t>
            </a:r>
          </a:p>
          <a:p>
            <a:endParaRPr lang="en-US" b="1" dirty="0"/>
          </a:p>
          <a:p>
            <a:r>
              <a:rPr lang="en-US" b="1" dirty="0"/>
              <a:t>•   Contents:</a:t>
            </a:r>
          </a:p>
          <a:p>
            <a:endParaRPr lang="en-US" b="1" dirty="0"/>
          </a:p>
          <a:p>
            <a:r>
              <a:rPr lang="en-US" b="1" dirty="0"/>
              <a:t>□ Enabled ports</a:t>
            </a:r>
          </a:p>
          <a:p>
            <a:r>
              <a:rPr lang="en-US" b="1" dirty="0"/>
              <a:t>□ Weak passwords</a:t>
            </a:r>
          </a:p>
          <a:p>
            <a:r>
              <a:rPr lang="en-US" b="1" dirty="0"/>
              <a:t>□ SQL injection vulnerability</a:t>
            </a:r>
          </a:p>
          <a:p>
            <a:r>
              <a:rPr lang="en-US" b="1" dirty="0"/>
              <a:t>□ Cross-site scripting (XSS) vulnerability</a:t>
            </a:r>
          </a:p>
          <a:p>
            <a:endParaRPr lang="en-US" b="1" dirty="0"/>
          </a:p>
          <a:p>
            <a:r>
              <a:rPr lang="en-US" b="1" dirty="0"/>
              <a:t>•   Output</a:t>
            </a:r>
          </a:p>
          <a:p>
            <a:r>
              <a:rPr lang="en-US" b="1" dirty="0"/>
              <a:t>□ Result generated by the scanner</a:t>
            </a:r>
          </a:p>
        </p:txBody>
      </p:sp>
      <p:pic>
        <p:nvPicPr>
          <p:cNvPr id="4" name="Picture 3">
            <a:extLst>
              <a:ext uri="{FF2B5EF4-FFF2-40B4-BE49-F238E27FC236}">
                <a16:creationId xmlns:a16="http://schemas.microsoft.com/office/drawing/2014/main" id="{9ABE25A2-391C-BDF3-982D-E92FF8975060}"/>
              </a:ext>
            </a:extLst>
          </p:cNvPr>
          <p:cNvPicPr>
            <a:picLocks noChangeAspect="1"/>
          </p:cNvPicPr>
          <p:nvPr/>
        </p:nvPicPr>
        <p:blipFill>
          <a:blip r:embed="rId3"/>
          <a:stretch>
            <a:fillRect/>
          </a:stretch>
        </p:blipFill>
        <p:spPr>
          <a:xfrm>
            <a:off x="228601" y="5161818"/>
            <a:ext cx="11658599" cy="1086206"/>
          </a:xfrm>
          <a:prstGeom prst="rect">
            <a:avLst/>
          </a:prstGeom>
        </p:spPr>
      </p:pic>
    </p:spTree>
    <p:extLst>
      <p:ext uri="{BB962C8B-B14F-4D97-AF65-F5344CB8AC3E}">
        <p14:creationId xmlns:p14="http://schemas.microsoft.com/office/powerpoint/2010/main" val="168164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Scanners</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336052ED-119A-0068-1090-9516B3A9DD18}"/>
              </a:ext>
            </a:extLst>
          </p:cNvPr>
          <p:cNvPicPr>
            <a:picLocks noChangeAspect="1"/>
          </p:cNvPicPr>
          <p:nvPr/>
        </p:nvPicPr>
        <p:blipFill>
          <a:blip r:embed="rId3"/>
          <a:stretch>
            <a:fillRect/>
          </a:stretch>
        </p:blipFill>
        <p:spPr>
          <a:xfrm>
            <a:off x="1850077" y="2130616"/>
            <a:ext cx="8452262" cy="4498784"/>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SuperScan Usage</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7BDB5711-3C30-C193-110E-85FD6AE460AF}"/>
              </a:ext>
            </a:extLst>
          </p:cNvPr>
          <p:cNvSpPr txBox="1"/>
          <p:nvPr/>
        </p:nvSpPr>
        <p:spPr>
          <a:xfrm>
            <a:off x="191861" y="1636264"/>
            <a:ext cx="10340068" cy="369332"/>
          </a:xfrm>
          <a:prstGeom prst="rect">
            <a:avLst/>
          </a:prstGeom>
          <a:noFill/>
        </p:spPr>
        <p:txBody>
          <a:bodyPr wrap="square">
            <a:spAutoFit/>
          </a:bodyPr>
          <a:lstStyle/>
          <a:p>
            <a:r>
              <a:rPr lang="en-US" sz="1800" b="1" dirty="0"/>
              <a:t>• SuperScan is used to scan the web server in a lab environment.</a:t>
            </a:r>
          </a:p>
        </p:txBody>
      </p:sp>
      <p:pic>
        <p:nvPicPr>
          <p:cNvPr id="14" name="Picture 13">
            <a:extLst>
              <a:ext uri="{FF2B5EF4-FFF2-40B4-BE49-F238E27FC236}">
                <a16:creationId xmlns:a16="http://schemas.microsoft.com/office/drawing/2014/main" id="{C4549174-B5A3-4D97-AD7D-19A11A85A6E6}"/>
              </a:ext>
            </a:extLst>
          </p:cNvPr>
          <p:cNvPicPr>
            <a:picLocks noChangeAspect="1"/>
          </p:cNvPicPr>
          <p:nvPr/>
        </p:nvPicPr>
        <p:blipFill>
          <a:blip r:embed="rId3"/>
          <a:stretch>
            <a:fillRect/>
          </a:stretch>
        </p:blipFill>
        <p:spPr>
          <a:xfrm>
            <a:off x="784626" y="1992547"/>
            <a:ext cx="10588184" cy="4571538"/>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Viewing the SuperScan Result</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B57B716-292D-7FD2-F5EB-1C971091DB7A}"/>
              </a:ext>
            </a:extLst>
          </p:cNvPr>
          <p:cNvSpPr txBox="1"/>
          <p:nvPr/>
        </p:nvSpPr>
        <p:spPr>
          <a:xfrm>
            <a:off x="730702" y="2085030"/>
            <a:ext cx="10748283" cy="400110"/>
          </a:xfrm>
          <a:prstGeom prst="rect">
            <a:avLst/>
          </a:prstGeom>
          <a:noFill/>
        </p:spPr>
        <p:txBody>
          <a:bodyPr wrap="square">
            <a:spAutoFit/>
          </a:bodyPr>
          <a:lstStyle/>
          <a:p>
            <a:pPr marL="285750" indent="-285750">
              <a:buFont typeface="Wingdings" panose="05000000000000000000" pitchFamily="2" charset="2"/>
              <a:buChar char="v"/>
            </a:pPr>
            <a:r>
              <a:rPr lang="en-US" sz="2000" b="1" dirty="0"/>
              <a:t>On the Scan tab, click View HTML Result. The SuperScan report is displayed</a:t>
            </a:r>
          </a:p>
        </p:txBody>
      </p:sp>
      <p:pic>
        <p:nvPicPr>
          <p:cNvPr id="4" name="Picture 3">
            <a:extLst>
              <a:ext uri="{FF2B5EF4-FFF2-40B4-BE49-F238E27FC236}">
                <a16:creationId xmlns:a16="http://schemas.microsoft.com/office/drawing/2014/main" id="{DD1CB7AB-95FA-4E0B-AF0F-2C146762BBD3}"/>
              </a:ext>
            </a:extLst>
          </p:cNvPr>
          <p:cNvPicPr>
            <a:picLocks noChangeAspect="1"/>
          </p:cNvPicPr>
          <p:nvPr/>
        </p:nvPicPr>
        <p:blipFill>
          <a:blip r:embed="rId3"/>
          <a:stretch>
            <a:fillRect/>
          </a:stretch>
        </p:blipFill>
        <p:spPr>
          <a:xfrm>
            <a:off x="1141368" y="4490357"/>
            <a:ext cx="5545724" cy="1980616"/>
          </a:xfrm>
          <a:prstGeom prst="rect">
            <a:avLst/>
          </a:prstGeom>
        </p:spPr>
      </p:pic>
      <p:pic>
        <p:nvPicPr>
          <p:cNvPr id="14" name="Picture 13">
            <a:extLst>
              <a:ext uri="{FF2B5EF4-FFF2-40B4-BE49-F238E27FC236}">
                <a16:creationId xmlns:a16="http://schemas.microsoft.com/office/drawing/2014/main" id="{87C103AE-0A6A-F6DA-64BB-254F1B87A78B}"/>
              </a:ext>
            </a:extLst>
          </p:cNvPr>
          <p:cNvPicPr>
            <a:picLocks noChangeAspect="1"/>
          </p:cNvPicPr>
          <p:nvPr/>
        </p:nvPicPr>
        <p:blipFill>
          <a:blip r:embed="rId4"/>
          <a:stretch>
            <a:fillRect/>
          </a:stretch>
        </p:blipFill>
        <p:spPr>
          <a:xfrm>
            <a:off x="7069341" y="2454461"/>
            <a:ext cx="3898696" cy="4158609"/>
          </a:xfrm>
          <a:prstGeom prst="rect">
            <a:avLst/>
          </a:prstGeom>
        </p:spPr>
      </p:pic>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NMAP Usage</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195944" y="1584917"/>
            <a:ext cx="11772900" cy="523220"/>
          </a:xfrm>
          <a:prstGeom prst="rect">
            <a:avLst/>
          </a:prstGeom>
          <a:noFill/>
        </p:spPr>
        <p:txBody>
          <a:bodyPr wrap="square">
            <a:spAutoFit/>
          </a:bodyPr>
          <a:lstStyle/>
          <a:p>
            <a:r>
              <a:rPr lang="en-US" sz="2800" b="1" dirty="0"/>
              <a:t>• Click Applications &gt; Information Gathering &gt; </a:t>
            </a:r>
            <a:r>
              <a:rPr lang="en-US" sz="2800" b="1" dirty="0" err="1"/>
              <a:t>nmap</a:t>
            </a:r>
            <a:r>
              <a:rPr lang="en-US" sz="2800" b="1" dirty="0"/>
              <a:t>.</a:t>
            </a:r>
          </a:p>
        </p:txBody>
      </p:sp>
      <p:pic>
        <p:nvPicPr>
          <p:cNvPr id="4" name="Picture 3">
            <a:extLst>
              <a:ext uri="{FF2B5EF4-FFF2-40B4-BE49-F238E27FC236}">
                <a16:creationId xmlns:a16="http://schemas.microsoft.com/office/drawing/2014/main" id="{03E1D7E1-425D-D615-03B9-198AE96ADFF7}"/>
              </a:ext>
            </a:extLst>
          </p:cNvPr>
          <p:cNvPicPr>
            <a:picLocks noChangeAspect="1"/>
          </p:cNvPicPr>
          <p:nvPr/>
        </p:nvPicPr>
        <p:blipFill>
          <a:blip r:embed="rId3"/>
          <a:stretch>
            <a:fillRect/>
          </a:stretch>
        </p:blipFill>
        <p:spPr>
          <a:xfrm>
            <a:off x="3904355" y="2081661"/>
            <a:ext cx="4130100" cy="4449768"/>
          </a:xfrm>
          <a:prstGeom prst="rect">
            <a:avLst/>
          </a:prstGeom>
        </p:spPr>
      </p:pic>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Viewing the NMAP Scan Result</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4FCCCF8-DC56-3BC2-0E52-90F5FF34A576}"/>
              </a:ext>
            </a:extLst>
          </p:cNvPr>
          <p:cNvSpPr txBox="1"/>
          <p:nvPr/>
        </p:nvSpPr>
        <p:spPr>
          <a:xfrm>
            <a:off x="714372" y="2019716"/>
            <a:ext cx="10731956" cy="1015663"/>
          </a:xfrm>
          <a:prstGeom prst="rect">
            <a:avLst/>
          </a:prstGeom>
          <a:noFill/>
        </p:spPr>
        <p:txBody>
          <a:bodyPr wrap="square">
            <a:spAutoFit/>
          </a:bodyPr>
          <a:lstStyle/>
          <a:p>
            <a:r>
              <a:rPr lang="en-US" sz="2000" b="1" dirty="0"/>
              <a:t>• Collect information about the target system based on the parameter rules of the Nmap tool. </a:t>
            </a:r>
          </a:p>
          <a:p>
            <a:endParaRPr lang="en-US" sz="2000" b="1" dirty="0"/>
          </a:p>
          <a:p>
            <a:r>
              <a:rPr lang="en-US" sz="2000" b="1" dirty="0"/>
              <a:t>• The following figure shows how to scan the TCP ports enabled on the host:</a:t>
            </a:r>
          </a:p>
        </p:txBody>
      </p:sp>
      <p:pic>
        <p:nvPicPr>
          <p:cNvPr id="14" name="Picture 13">
            <a:extLst>
              <a:ext uri="{FF2B5EF4-FFF2-40B4-BE49-F238E27FC236}">
                <a16:creationId xmlns:a16="http://schemas.microsoft.com/office/drawing/2014/main" id="{631887D7-6084-4605-4A7D-F90C0B529B6A}"/>
              </a:ext>
            </a:extLst>
          </p:cNvPr>
          <p:cNvPicPr>
            <a:picLocks noChangeAspect="1"/>
          </p:cNvPicPr>
          <p:nvPr/>
        </p:nvPicPr>
        <p:blipFill>
          <a:blip r:embed="rId3"/>
          <a:stretch>
            <a:fillRect/>
          </a:stretch>
        </p:blipFill>
        <p:spPr>
          <a:xfrm>
            <a:off x="2923827" y="3006289"/>
            <a:ext cx="5949893" cy="3590453"/>
          </a:xfrm>
          <a:prstGeom prst="rect">
            <a:avLst/>
          </a:prstGeom>
        </p:spPr>
      </p:pic>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17207" y="1166026"/>
            <a:ext cx="8998493" cy="461665"/>
          </a:xfrm>
          <a:prstGeom prst="rect">
            <a:avLst/>
          </a:prstGeom>
          <a:noFill/>
        </p:spPr>
        <p:txBody>
          <a:bodyPr wrap="square" rtlCol="0">
            <a:spAutoFit/>
          </a:bodyPr>
          <a:lstStyle/>
          <a:p>
            <a:r>
              <a:rPr lang="en-US" sz="2400" b="1" dirty="0">
                <a:latin typeface="Alexandria" charset="0"/>
                <a:cs typeface="Alexandria" charset="0"/>
              </a:rPr>
              <a:t>Sparta Usage</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358553A-7624-3CA3-745D-4A7CC729F1C1}"/>
              </a:ext>
            </a:extLst>
          </p:cNvPr>
          <p:cNvSpPr txBox="1"/>
          <p:nvPr/>
        </p:nvSpPr>
        <p:spPr>
          <a:xfrm>
            <a:off x="877661" y="2215634"/>
            <a:ext cx="6098720" cy="369332"/>
          </a:xfrm>
          <a:prstGeom prst="rect">
            <a:avLst/>
          </a:prstGeom>
          <a:noFill/>
        </p:spPr>
        <p:txBody>
          <a:bodyPr wrap="square">
            <a:spAutoFit/>
          </a:bodyPr>
          <a:lstStyle/>
          <a:p>
            <a:r>
              <a:rPr lang="en-US" sz="1800" b="1" dirty="0"/>
              <a:t>• Click Applications &gt; Vulnerability Analysis &gt; </a:t>
            </a:r>
            <a:r>
              <a:rPr lang="en-US" sz="1800" b="1" dirty="0" err="1"/>
              <a:t>sparta</a:t>
            </a:r>
            <a:r>
              <a:rPr lang="en-US" sz="1800" b="1" dirty="0"/>
              <a:t>.</a:t>
            </a:r>
          </a:p>
        </p:txBody>
      </p:sp>
      <p:pic>
        <p:nvPicPr>
          <p:cNvPr id="15" name="Picture 14">
            <a:extLst>
              <a:ext uri="{FF2B5EF4-FFF2-40B4-BE49-F238E27FC236}">
                <a16:creationId xmlns:a16="http://schemas.microsoft.com/office/drawing/2014/main" id="{822CE17D-5664-B46F-FE36-7BB7B275F8B3}"/>
              </a:ext>
            </a:extLst>
          </p:cNvPr>
          <p:cNvPicPr>
            <a:picLocks noChangeAspect="1"/>
          </p:cNvPicPr>
          <p:nvPr/>
        </p:nvPicPr>
        <p:blipFill>
          <a:blip r:embed="rId3"/>
          <a:stretch>
            <a:fillRect/>
          </a:stretch>
        </p:blipFill>
        <p:spPr>
          <a:xfrm>
            <a:off x="4096904" y="2583768"/>
            <a:ext cx="3607889" cy="3980317"/>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Viewing the Sparta Scan Result</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7A2DD0-EA86-C4AB-EC7E-B9CB9D4A7E95}"/>
              </a:ext>
            </a:extLst>
          </p:cNvPr>
          <p:cNvSpPr txBox="1"/>
          <p:nvPr/>
        </p:nvSpPr>
        <p:spPr>
          <a:xfrm>
            <a:off x="600074" y="2243984"/>
            <a:ext cx="10829925" cy="707886"/>
          </a:xfrm>
          <a:prstGeom prst="rect">
            <a:avLst/>
          </a:prstGeom>
          <a:noFill/>
        </p:spPr>
        <p:txBody>
          <a:bodyPr wrap="square">
            <a:spAutoFit/>
          </a:bodyPr>
          <a:lstStyle/>
          <a:p>
            <a:r>
              <a:rPr lang="en-US" sz="2000" b="1" dirty="0"/>
              <a:t>• On the Sparta page, add the address segment or host address to be scanned. The Sparta result shows the ports and apps enabled on the target host, as well as the operating system being used.</a:t>
            </a:r>
          </a:p>
        </p:txBody>
      </p:sp>
      <p:pic>
        <p:nvPicPr>
          <p:cNvPr id="12" name="Picture 11">
            <a:extLst>
              <a:ext uri="{FF2B5EF4-FFF2-40B4-BE49-F238E27FC236}">
                <a16:creationId xmlns:a16="http://schemas.microsoft.com/office/drawing/2014/main" id="{255FB3F5-C63A-DF9D-C78D-A09210AE448F}"/>
              </a:ext>
            </a:extLst>
          </p:cNvPr>
          <p:cNvPicPr>
            <a:picLocks noChangeAspect="1"/>
          </p:cNvPicPr>
          <p:nvPr/>
        </p:nvPicPr>
        <p:blipFill>
          <a:blip r:embed="rId3"/>
          <a:stretch>
            <a:fillRect/>
          </a:stretch>
        </p:blipFill>
        <p:spPr>
          <a:xfrm>
            <a:off x="1037025" y="2960728"/>
            <a:ext cx="9959706" cy="3570701"/>
          </a:xfrm>
          <a:prstGeom prst="rect">
            <a:avLst/>
          </a:prstGeom>
        </p:spPr>
      </p:pic>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Burp Suite Usage</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FD0F458-25D6-BCC9-E6DF-A60D52E55805}"/>
              </a:ext>
            </a:extLst>
          </p:cNvPr>
          <p:cNvSpPr txBox="1"/>
          <p:nvPr/>
        </p:nvSpPr>
        <p:spPr>
          <a:xfrm>
            <a:off x="616404" y="2160537"/>
            <a:ext cx="10878910" cy="1477328"/>
          </a:xfrm>
          <a:prstGeom prst="rect">
            <a:avLst/>
          </a:prstGeom>
          <a:noFill/>
        </p:spPr>
        <p:txBody>
          <a:bodyPr wrap="square">
            <a:spAutoFit/>
          </a:bodyPr>
          <a:lstStyle/>
          <a:p>
            <a:r>
              <a:rPr lang="en-US" sz="1800" b="1" dirty="0"/>
              <a:t>• Burp Suite sends requests to apps and uses payloads to verify vulnerabilities. Burp Suite can effectively </a:t>
            </a:r>
          </a:p>
          <a:p>
            <a:r>
              <a:rPr lang="en-US" sz="1800" b="1" dirty="0"/>
              <a:t>scan the following vulnerabilities:</a:t>
            </a:r>
          </a:p>
          <a:p>
            <a:endParaRPr lang="en-US" sz="1800" b="1" dirty="0"/>
          </a:p>
          <a:p>
            <a:r>
              <a:rPr lang="en-US" sz="1800" b="1" dirty="0"/>
              <a:t>□ Client vulnerabilities: XSS, HTTP header injection, and operation redirection </a:t>
            </a:r>
          </a:p>
          <a:p>
            <a:r>
              <a:rPr lang="en-US" sz="1800" b="1" dirty="0"/>
              <a:t>□ Server vulnerabilities: SQL injection, command line injection, and file search</a:t>
            </a:r>
          </a:p>
        </p:txBody>
      </p:sp>
      <p:pic>
        <p:nvPicPr>
          <p:cNvPr id="15" name="Picture 14">
            <a:extLst>
              <a:ext uri="{FF2B5EF4-FFF2-40B4-BE49-F238E27FC236}">
                <a16:creationId xmlns:a16="http://schemas.microsoft.com/office/drawing/2014/main" id="{89176032-AA6E-410C-F650-BC134535DBC4}"/>
              </a:ext>
            </a:extLst>
          </p:cNvPr>
          <p:cNvPicPr>
            <a:picLocks noChangeAspect="1"/>
          </p:cNvPicPr>
          <p:nvPr/>
        </p:nvPicPr>
        <p:blipFill>
          <a:blip r:embed="rId3"/>
          <a:stretch>
            <a:fillRect/>
          </a:stretch>
        </p:blipFill>
        <p:spPr>
          <a:xfrm>
            <a:off x="3023854" y="3728856"/>
            <a:ext cx="5369032" cy="2925640"/>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Burp Suite Scan Result</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D806CF3-DD36-0F21-DAB6-9B8E6BF29026}"/>
              </a:ext>
            </a:extLst>
          </p:cNvPr>
          <p:cNvSpPr txBox="1"/>
          <p:nvPr/>
        </p:nvSpPr>
        <p:spPr>
          <a:xfrm>
            <a:off x="632731" y="2191434"/>
            <a:ext cx="9899197" cy="369332"/>
          </a:xfrm>
          <a:prstGeom prst="rect">
            <a:avLst/>
          </a:prstGeom>
          <a:noFill/>
        </p:spPr>
        <p:txBody>
          <a:bodyPr wrap="square">
            <a:spAutoFit/>
          </a:bodyPr>
          <a:lstStyle/>
          <a:p>
            <a:r>
              <a:rPr lang="en-US" sz="1800" b="1" dirty="0"/>
              <a:t>• The Results tab page displays the scanned vulnerability details.</a:t>
            </a:r>
          </a:p>
        </p:txBody>
      </p:sp>
      <p:pic>
        <p:nvPicPr>
          <p:cNvPr id="12" name="Picture 11">
            <a:extLst>
              <a:ext uri="{FF2B5EF4-FFF2-40B4-BE49-F238E27FC236}">
                <a16:creationId xmlns:a16="http://schemas.microsoft.com/office/drawing/2014/main" id="{8ADA0E11-2A0E-7191-C24E-A4F8F5158508}"/>
              </a:ext>
            </a:extLst>
          </p:cNvPr>
          <p:cNvPicPr>
            <a:picLocks noChangeAspect="1"/>
          </p:cNvPicPr>
          <p:nvPr/>
        </p:nvPicPr>
        <p:blipFill>
          <a:blip r:embed="rId3"/>
          <a:stretch>
            <a:fillRect/>
          </a:stretch>
        </p:blipFill>
        <p:spPr>
          <a:xfrm>
            <a:off x="2056279" y="2589218"/>
            <a:ext cx="7890232" cy="3974868"/>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228599" y="1685494"/>
            <a:ext cx="118055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Manual Audit</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ACEAFFC-8DBA-591E-DB86-4215D6E14A1A}"/>
              </a:ext>
            </a:extLst>
          </p:cNvPr>
          <p:cNvSpPr txBox="1"/>
          <p:nvPr/>
        </p:nvSpPr>
        <p:spPr>
          <a:xfrm>
            <a:off x="273504" y="2053520"/>
            <a:ext cx="11727996" cy="3416320"/>
          </a:xfrm>
          <a:prstGeom prst="rect">
            <a:avLst/>
          </a:prstGeom>
          <a:noFill/>
        </p:spPr>
        <p:txBody>
          <a:bodyPr wrap="square">
            <a:spAutoFit/>
          </a:bodyPr>
          <a:lstStyle/>
          <a:p>
            <a:r>
              <a:rPr lang="en-US" b="1" dirty="0"/>
              <a:t>• Objectives:</a:t>
            </a:r>
          </a:p>
          <a:p>
            <a:r>
              <a:rPr lang="en-US" b="1" dirty="0"/>
              <a:t>□ Manual audit is a complement to security scan. It requires no software installation on the target system and does not affect the running status. It is useful for important hosts that do not allow software installation.</a:t>
            </a:r>
          </a:p>
          <a:p>
            <a:endParaRPr lang="en-US" b="1" dirty="0"/>
          </a:p>
          <a:p>
            <a:r>
              <a:rPr lang="en-US" b="1" dirty="0"/>
              <a:t>• Method:</a:t>
            </a:r>
          </a:p>
          <a:p>
            <a:r>
              <a:rPr lang="en-US" b="1" dirty="0"/>
              <a:t>□  Security specialists manually inspect target systems, including the host system, service system, database, network device, and security device.</a:t>
            </a:r>
          </a:p>
          <a:p>
            <a:endParaRPr lang="en-US" b="1" dirty="0"/>
          </a:p>
          <a:p>
            <a:r>
              <a:rPr lang="en-US" b="1" dirty="0"/>
              <a:t>□  The following check items may vary according to target systems:</a:t>
            </a:r>
          </a:p>
          <a:p>
            <a:r>
              <a:rPr lang="en-US" b="1" dirty="0"/>
              <a:t>■ Latest patch installed or not</a:t>
            </a:r>
          </a:p>
          <a:p>
            <a:r>
              <a:rPr lang="en-US" b="1" dirty="0"/>
              <a:t>■ Service minimization principle used or not, and unnecessary services and ports enabled or not </a:t>
            </a:r>
          </a:p>
          <a:p>
            <a:r>
              <a:rPr lang="en-US" b="1" dirty="0"/>
              <a:t>■ Firewall configuration policy correct or not</a:t>
            </a:r>
          </a:p>
        </p:txBody>
      </p:sp>
      <p:pic>
        <p:nvPicPr>
          <p:cNvPr id="12" name="Picture 11">
            <a:extLst>
              <a:ext uri="{FF2B5EF4-FFF2-40B4-BE49-F238E27FC236}">
                <a16:creationId xmlns:a16="http://schemas.microsoft.com/office/drawing/2014/main" id="{6215DCF7-9198-03A1-2CC3-65142B014353}"/>
              </a:ext>
            </a:extLst>
          </p:cNvPr>
          <p:cNvPicPr>
            <a:picLocks noChangeAspect="1"/>
          </p:cNvPicPr>
          <p:nvPr/>
        </p:nvPicPr>
        <p:blipFill>
          <a:blip r:embed="rId3"/>
          <a:stretch>
            <a:fillRect/>
          </a:stretch>
        </p:blipFill>
        <p:spPr>
          <a:xfrm>
            <a:off x="488658" y="5556429"/>
            <a:ext cx="11300572" cy="1024700"/>
          </a:xfrm>
          <a:prstGeom prst="rect">
            <a:avLst/>
          </a:prstGeom>
        </p:spPr>
      </p:pic>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261257"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Penetration Test</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5C8AAA0-A999-A12F-B49B-CA332F9E7B96}"/>
              </a:ext>
            </a:extLst>
          </p:cNvPr>
          <p:cNvSpPr txBox="1"/>
          <p:nvPr/>
        </p:nvSpPr>
        <p:spPr>
          <a:xfrm>
            <a:off x="289832" y="3180192"/>
            <a:ext cx="11597368" cy="923330"/>
          </a:xfrm>
          <a:prstGeom prst="rect">
            <a:avLst/>
          </a:prstGeom>
          <a:noFill/>
        </p:spPr>
        <p:txBody>
          <a:bodyPr wrap="square">
            <a:spAutoFit/>
          </a:bodyPr>
          <a:lstStyle/>
          <a:p>
            <a:pPr marL="285750" indent="-285750">
              <a:buFont typeface="Wingdings" panose="05000000000000000000" pitchFamily="2" charset="2"/>
              <a:buChar char="v"/>
            </a:pPr>
            <a:r>
              <a:rPr lang="en-US" b="1" dirty="0"/>
              <a:t>A penetration test is carried out as part of an external inspection. This test is an attempt to evaluate the security of operating systems and network services by safely exploiting vulnerabilities.</a:t>
            </a:r>
          </a:p>
          <a:p>
            <a:pPr marL="285750" indent="-285750">
              <a:buFont typeface="Wingdings" panose="05000000000000000000" pitchFamily="2" charset="2"/>
              <a:buChar char="v"/>
            </a:pPr>
            <a:r>
              <a:rPr lang="en-US" b="1" dirty="0"/>
              <a:t>The penetration test  process is as follows:</a:t>
            </a:r>
          </a:p>
        </p:txBody>
      </p:sp>
      <p:pic>
        <p:nvPicPr>
          <p:cNvPr id="12" name="Picture 11">
            <a:extLst>
              <a:ext uri="{FF2B5EF4-FFF2-40B4-BE49-F238E27FC236}">
                <a16:creationId xmlns:a16="http://schemas.microsoft.com/office/drawing/2014/main" id="{B28766F4-84CF-8A6C-FA2D-B1A0C1F40AE0}"/>
              </a:ext>
            </a:extLst>
          </p:cNvPr>
          <p:cNvPicPr>
            <a:picLocks noChangeAspect="1"/>
          </p:cNvPicPr>
          <p:nvPr/>
        </p:nvPicPr>
        <p:blipFill>
          <a:blip r:embed="rId3"/>
          <a:stretch>
            <a:fillRect/>
          </a:stretch>
        </p:blipFill>
        <p:spPr>
          <a:xfrm>
            <a:off x="440871" y="2164181"/>
            <a:ext cx="11238891" cy="752097"/>
          </a:xfrm>
          <a:prstGeom prst="rect">
            <a:avLst/>
          </a:prstGeom>
        </p:spPr>
      </p:pic>
      <p:pic>
        <p:nvPicPr>
          <p:cNvPr id="15" name="Picture 14">
            <a:extLst>
              <a:ext uri="{FF2B5EF4-FFF2-40B4-BE49-F238E27FC236}">
                <a16:creationId xmlns:a16="http://schemas.microsoft.com/office/drawing/2014/main" id="{F152E525-C0B2-E4DA-A350-59A3DF1A84AF}"/>
              </a:ext>
            </a:extLst>
          </p:cNvPr>
          <p:cNvPicPr>
            <a:picLocks noChangeAspect="1"/>
          </p:cNvPicPr>
          <p:nvPr/>
        </p:nvPicPr>
        <p:blipFill>
          <a:blip r:embed="rId4"/>
          <a:stretch>
            <a:fillRect/>
          </a:stretch>
        </p:blipFill>
        <p:spPr>
          <a:xfrm>
            <a:off x="3629397" y="4149335"/>
            <a:ext cx="4600942" cy="2414749"/>
          </a:xfrm>
          <a:prstGeom prst="rect">
            <a:avLst/>
          </a:prstGeom>
        </p:spPr>
      </p:pic>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Questionnaire</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31B3D6-C1FA-A814-987F-1D16DEB0A03E}"/>
              </a:ext>
            </a:extLst>
          </p:cNvPr>
          <p:cNvPicPr>
            <a:picLocks noChangeAspect="1"/>
          </p:cNvPicPr>
          <p:nvPr/>
        </p:nvPicPr>
        <p:blipFill>
          <a:blip r:embed="rId3"/>
          <a:stretch>
            <a:fillRect/>
          </a:stretch>
        </p:blipFill>
        <p:spPr>
          <a:xfrm>
            <a:off x="1621429" y="2108153"/>
            <a:ext cx="8781980" cy="4423276"/>
          </a:xfrm>
          <a:prstGeom prst="rect">
            <a:avLst/>
          </a:prstGeom>
        </p:spPr>
      </p:pic>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8892-18DD-AA77-BA6B-86B630C9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49172-C2C7-FFDB-173F-6F9697C7DDB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AC79F-25AB-3C21-3610-E55DAF2DE7F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Interview Survey</a:t>
            </a:r>
          </a:p>
        </p:txBody>
      </p:sp>
      <p:sp>
        <p:nvSpPr>
          <p:cNvPr id="5" name="Rectangle 4">
            <a:extLst>
              <a:ext uri="{FF2B5EF4-FFF2-40B4-BE49-F238E27FC236}">
                <a16:creationId xmlns:a16="http://schemas.microsoft.com/office/drawing/2014/main" id="{229D059F-BFB8-4D95-4EF3-8BA7A0F964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E1058B-C504-5C2D-DCC5-025612089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173CE-0045-F6E5-2AC8-C689805209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60A5DD5-5819-9AE5-B729-B1E5BFF5F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E5FD7B-30E7-2C83-983F-27AFA21F9AE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D7EB9BCC-308E-C2E4-73B4-140028D68BD2}"/>
              </a:ext>
            </a:extLst>
          </p:cNvPr>
          <p:cNvPicPr>
            <a:picLocks noChangeAspect="1"/>
          </p:cNvPicPr>
          <p:nvPr/>
        </p:nvPicPr>
        <p:blipFill>
          <a:blip r:embed="rId3"/>
          <a:stretch>
            <a:fillRect/>
          </a:stretch>
        </p:blipFill>
        <p:spPr>
          <a:xfrm>
            <a:off x="1634363" y="2129930"/>
            <a:ext cx="8802767" cy="4417827"/>
          </a:xfrm>
          <a:prstGeom prst="rect">
            <a:avLst/>
          </a:prstGeom>
        </p:spPr>
      </p:pic>
    </p:spTree>
    <p:extLst>
      <p:ext uri="{BB962C8B-B14F-4D97-AF65-F5344CB8AC3E}">
        <p14:creationId xmlns:p14="http://schemas.microsoft.com/office/powerpoint/2010/main" val="3172792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1487-1F62-8BA5-203C-8DB845BD4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982DD-C731-D5B3-C341-376D10BE5057}"/>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5985E-B834-D7B7-008D-8BECCBD4165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Passive Collection </a:t>
            </a:r>
          </a:p>
        </p:txBody>
      </p:sp>
      <p:sp>
        <p:nvSpPr>
          <p:cNvPr id="5" name="Rectangle 4">
            <a:extLst>
              <a:ext uri="{FF2B5EF4-FFF2-40B4-BE49-F238E27FC236}">
                <a16:creationId xmlns:a16="http://schemas.microsoft.com/office/drawing/2014/main" id="{23427F01-9550-B1E3-356D-91B56C46359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97C7-DE5F-EE92-393C-625181439DD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77B47B-9474-4F1D-CC9E-111E7E9B8781}"/>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130388F-99E4-5F72-4041-0F08F3676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9B3E93-D8DA-D24A-3E55-14B824FEB9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9C9874-F4F0-4D1E-1D30-353C248E1F1D}"/>
              </a:ext>
            </a:extLst>
          </p:cNvPr>
          <p:cNvSpPr txBox="1"/>
          <p:nvPr/>
        </p:nvSpPr>
        <p:spPr>
          <a:xfrm>
            <a:off x="212272" y="1601247"/>
            <a:ext cx="11674928" cy="1200329"/>
          </a:xfrm>
          <a:prstGeom prst="rect">
            <a:avLst/>
          </a:prstGeom>
          <a:noFill/>
        </p:spPr>
        <p:txBody>
          <a:bodyPr wrap="square">
            <a:spAutoFit/>
          </a:bodyPr>
          <a:lstStyle/>
          <a:p>
            <a:r>
              <a:rPr lang="en-US" b="1" dirty="0"/>
              <a:t>• When an attack occurs, users must collect data, analyze attack methods and vulnerabilities, and rectify the situation to minimize the impact.</a:t>
            </a:r>
          </a:p>
          <a:p>
            <a:endParaRPr lang="en-US" b="1" dirty="0"/>
          </a:p>
          <a:p>
            <a:r>
              <a:rPr lang="en-US" b="1" dirty="0"/>
              <a:t>• Data collection method:</a:t>
            </a:r>
          </a:p>
        </p:txBody>
      </p:sp>
      <p:pic>
        <p:nvPicPr>
          <p:cNvPr id="12" name="Picture 11">
            <a:extLst>
              <a:ext uri="{FF2B5EF4-FFF2-40B4-BE49-F238E27FC236}">
                <a16:creationId xmlns:a16="http://schemas.microsoft.com/office/drawing/2014/main" id="{1F450BD4-CA62-982F-0878-C7149F2742C1}"/>
              </a:ext>
            </a:extLst>
          </p:cNvPr>
          <p:cNvPicPr>
            <a:picLocks noChangeAspect="1"/>
          </p:cNvPicPr>
          <p:nvPr/>
        </p:nvPicPr>
        <p:blipFill>
          <a:blip r:embed="rId4"/>
          <a:stretch>
            <a:fillRect/>
          </a:stretch>
        </p:blipFill>
        <p:spPr>
          <a:xfrm>
            <a:off x="2351313" y="2788571"/>
            <a:ext cx="7320539" cy="3832308"/>
          </a:xfrm>
          <a:prstGeom prst="rect">
            <a:avLst/>
          </a:prstGeom>
        </p:spPr>
      </p:pic>
      <p:sp>
        <p:nvSpPr>
          <p:cNvPr id="14" name="Rectangle 13">
            <a:extLst>
              <a:ext uri="{FF2B5EF4-FFF2-40B4-BE49-F238E27FC236}">
                <a16:creationId xmlns:a16="http://schemas.microsoft.com/office/drawing/2014/main" id="{2C109B00-A2B4-6ECE-080D-06CE1082C74E}"/>
              </a:ext>
            </a:extLst>
          </p:cNvPr>
          <p:cNvSpPr/>
          <p:nvPr/>
        </p:nvSpPr>
        <p:spPr>
          <a:xfrm>
            <a:off x="2351314" y="2743200"/>
            <a:ext cx="2351315" cy="48985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550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ECDA-810C-D623-6CA9-5C8A1B59C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620783-7C9C-0917-F016-A3B9791F38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408DE2-6058-FAFC-7E77-6CD3046D7C2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Packet Capture – Commands (1)</a:t>
            </a:r>
          </a:p>
        </p:txBody>
      </p:sp>
      <p:sp>
        <p:nvSpPr>
          <p:cNvPr id="5" name="Rectangle 4">
            <a:extLst>
              <a:ext uri="{FF2B5EF4-FFF2-40B4-BE49-F238E27FC236}">
                <a16:creationId xmlns:a16="http://schemas.microsoft.com/office/drawing/2014/main" id="{D9AA2CA7-CB26-32DD-5B80-44994D251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5E3EA7-7580-2EFB-FD79-9E90EE3484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404BE1-EF43-960F-7270-1D862428D6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5A5D639-0FF1-1091-8F27-B8AF1E59F8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A642987-0CFD-8ED1-E741-390323724B5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DF3A6C7-52E1-665A-59BF-C5C01D8B62D1}"/>
              </a:ext>
            </a:extLst>
          </p:cNvPr>
          <p:cNvSpPr txBox="1"/>
          <p:nvPr/>
        </p:nvSpPr>
        <p:spPr>
          <a:xfrm>
            <a:off x="616404" y="2109791"/>
            <a:ext cx="10813596" cy="369332"/>
          </a:xfrm>
          <a:prstGeom prst="rect">
            <a:avLst/>
          </a:prstGeom>
          <a:noFill/>
        </p:spPr>
        <p:txBody>
          <a:bodyPr wrap="square">
            <a:spAutoFit/>
          </a:bodyPr>
          <a:lstStyle/>
          <a:p>
            <a:r>
              <a:rPr lang="en-US" b="1" dirty="0"/>
              <a:t>• Command to check the OSPF neighbor states</a:t>
            </a:r>
          </a:p>
        </p:txBody>
      </p:sp>
      <p:pic>
        <p:nvPicPr>
          <p:cNvPr id="14" name="Picture 13">
            <a:extLst>
              <a:ext uri="{FF2B5EF4-FFF2-40B4-BE49-F238E27FC236}">
                <a16:creationId xmlns:a16="http://schemas.microsoft.com/office/drawing/2014/main" id="{2802F856-442F-B6EA-9502-6F2D415B5375}"/>
              </a:ext>
            </a:extLst>
          </p:cNvPr>
          <p:cNvPicPr>
            <a:picLocks noChangeAspect="1"/>
          </p:cNvPicPr>
          <p:nvPr/>
        </p:nvPicPr>
        <p:blipFill>
          <a:blip r:embed="rId3"/>
          <a:stretch>
            <a:fillRect/>
          </a:stretch>
        </p:blipFill>
        <p:spPr>
          <a:xfrm>
            <a:off x="3472275" y="2485796"/>
            <a:ext cx="4731733" cy="4045632"/>
          </a:xfrm>
          <a:prstGeom prst="rect">
            <a:avLst/>
          </a:prstGeom>
        </p:spPr>
      </p:pic>
    </p:spTree>
    <p:extLst>
      <p:ext uri="{BB962C8B-B14F-4D97-AF65-F5344CB8AC3E}">
        <p14:creationId xmlns:p14="http://schemas.microsoft.com/office/powerpoint/2010/main" val="16509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Packet Capture – Commands (2)</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AA924B67-6E26-246B-A55E-C777484AB79E}"/>
              </a:ext>
            </a:extLst>
          </p:cNvPr>
          <p:cNvSpPr txBox="1"/>
          <p:nvPr/>
        </p:nvSpPr>
        <p:spPr>
          <a:xfrm>
            <a:off x="224518" y="1693120"/>
            <a:ext cx="6098720" cy="369332"/>
          </a:xfrm>
          <a:prstGeom prst="rect">
            <a:avLst/>
          </a:prstGeom>
          <a:noFill/>
        </p:spPr>
        <p:txBody>
          <a:bodyPr wrap="square">
            <a:spAutoFit/>
          </a:bodyPr>
          <a:lstStyle/>
          <a:p>
            <a:r>
              <a:rPr lang="en-US" sz="1800" b="1" dirty="0"/>
              <a:t>• Command to view OSPF packet information</a:t>
            </a:r>
          </a:p>
        </p:txBody>
      </p:sp>
      <p:pic>
        <p:nvPicPr>
          <p:cNvPr id="14" name="Picture 13">
            <a:extLst>
              <a:ext uri="{FF2B5EF4-FFF2-40B4-BE49-F238E27FC236}">
                <a16:creationId xmlns:a16="http://schemas.microsoft.com/office/drawing/2014/main" id="{74812AB5-E697-938C-7D7B-87D6F100277C}"/>
              </a:ext>
            </a:extLst>
          </p:cNvPr>
          <p:cNvPicPr>
            <a:picLocks noChangeAspect="1"/>
          </p:cNvPicPr>
          <p:nvPr/>
        </p:nvPicPr>
        <p:blipFill>
          <a:blip r:embed="rId3"/>
          <a:stretch>
            <a:fillRect/>
          </a:stretch>
        </p:blipFill>
        <p:spPr>
          <a:xfrm>
            <a:off x="1359694" y="2061319"/>
            <a:ext cx="9488981" cy="4568081"/>
          </a:xfrm>
          <a:prstGeom prst="rect">
            <a:avLst/>
          </a:prstGeom>
        </p:spPr>
      </p:pic>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50C0F-4D49-0DBE-6533-51CB95F1DE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01BA8B-1544-C191-FE96-2C4634E63FE9}"/>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8D2688-29F6-98E7-9561-9951BB95EEBC}"/>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Packet Capture – Tools (1)</a:t>
            </a:r>
          </a:p>
        </p:txBody>
      </p:sp>
      <p:sp>
        <p:nvSpPr>
          <p:cNvPr id="5" name="Rectangle 4">
            <a:extLst>
              <a:ext uri="{FF2B5EF4-FFF2-40B4-BE49-F238E27FC236}">
                <a16:creationId xmlns:a16="http://schemas.microsoft.com/office/drawing/2014/main" id="{6A6BF3DE-C075-2134-65D2-680620E6CEA5}"/>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DD2600-8B40-0463-6EDC-ADA3D925A2A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3680E1-0738-9ECE-E580-1458DE75CC03}"/>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C46A704-5BB1-4460-EFF2-9687A21A71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4748022-686E-3118-5EA5-A7CA1B53148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E631E9D-06E2-5D0A-EBCA-96A4532EB4AD}"/>
              </a:ext>
            </a:extLst>
          </p:cNvPr>
          <p:cNvSpPr txBox="1"/>
          <p:nvPr/>
        </p:nvSpPr>
        <p:spPr>
          <a:xfrm>
            <a:off x="240845" y="1647069"/>
            <a:ext cx="11499397" cy="954107"/>
          </a:xfrm>
          <a:prstGeom prst="rect">
            <a:avLst/>
          </a:prstGeom>
          <a:noFill/>
        </p:spPr>
        <p:txBody>
          <a:bodyPr wrap="square">
            <a:spAutoFit/>
          </a:bodyPr>
          <a:lstStyle/>
          <a:p>
            <a:r>
              <a:rPr lang="en-US" sz="2800" b="1" dirty="0"/>
              <a:t>• Use the Wireshark to capture packets, and check how OSPF adjacency is formed.</a:t>
            </a:r>
          </a:p>
        </p:txBody>
      </p:sp>
      <p:pic>
        <p:nvPicPr>
          <p:cNvPr id="12" name="Picture 11">
            <a:extLst>
              <a:ext uri="{FF2B5EF4-FFF2-40B4-BE49-F238E27FC236}">
                <a16:creationId xmlns:a16="http://schemas.microsoft.com/office/drawing/2014/main" id="{AA2AB760-6257-0F34-CE10-95886B20B466}"/>
              </a:ext>
            </a:extLst>
          </p:cNvPr>
          <p:cNvPicPr>
            <a:picLocks noChangeAspect="1"/>
          </p:cNvPicPr>
          <p:nvPr/>
        </p:nvPicPr>
        <p:blipFill>
          <a:blip r:embed="rId3"/>
          <a:stretch>
            <a:fillRect/>
          </a:stretch>
        </p:blipFill>
        <p:spPr>
          <a:xfrm>
            <a:off x="2965373" y="2117726"/>
            <a:ext cx="5950027" cy="4406943"/>
          </a:xfrm>
          <a:prstGeom prst="rect">
            <a:avLst/>
          </a:prstGeom>
        </p:spPr>
      </p:pic>
    </p:spTree>
    <p:extLst>
      <p:ext uri="{BB962C8B-B14F-4D97-AF65-F5344CB8AC3E}">
        <p14:creationId xmlns:p14="http://schemas.microsoft.com/office/powerpoint/2010/main" val="12168963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130629" y="1685494"/>
            <a:ext cx="119361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Packet Capture – Tools (2)</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9FD2209-CAF6-AA80-ED09-B795C1B8AAA4}"/>
              </a:ext>
            </a:extLst>
          </p:cNvPr>
          <p:cNvSpPr txBox="1"/>
          <p:nvPr/>
        </p:nvSpPr>
        <p:spPr>
          <a:xfrm>
            <a:off x="240846" y="2145969"/>
            <a:ext cx="11825967" cy="369332"/>
          </a:xfrm>
          <a:prstGeom prst="rect">
            <a:avLst/>
          </a:prstGeom>
          <a:noFill/>
        </p:spPr>
        <p:txBody>
          <a:bodyPr wrap="square">
            <a:spAutoFit/>
          </a:bodyPr>
          <a:lstStyle/>
          <a:p>
            <a:r>
              <a:rPr lang="en-US" b="1" dirty="0"/>
              <a:t>• Use the Wireshark to capture packets, and check OSPF packet information.</a:t>
            </a:r>
          </a:p>
        </p:txBody>
      </p:sp>
      <p:pic>
        <p:nvPicPr>
          <p:cNvPr id="14" name="Picture 13">
            <a:extLst>
              <a:ext uri="{FF2B5EF4-FFF2-40B4-BE49-F238E27FC236}">
                <a16:creationId xmlns:a16="http://schemas.microsoft.com/office/drawing/2014/main" id="{AB711907-C414-E60E-93A3-01511A377A05}"/>
              </a:ext>
            </a:extLst>
          </p:cNvPr>
          <p:cNvPicPr>
            <a:picLocks noChangeAspect="1"/>
          </p:cNvPicPr>
          <p:nvPr/>
        </p:nvPicPr>
        <p:blipFill>
          <a:blip r:embed="rId3"/>
          <a:stretch>
            <a:fillRect/>
          </a:stretch>
        </p:blipFill>
        <p:spPr>
          <a:xfrm>
            <a:off x="2243411" y="2536823"/>
            <a:ext cx="7236152" cy="4092578"/>
          </a:xfrm>
          <a:prstGeom prst="rect">
            <a:avLst/>
          </a:prstGeom>
        </p:spPr>
      </p:pic>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90D1-3D7D-865F-6590-202BF529F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40D7-257C-3FAA-40A0-4102A530CE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C70759-C224-5AAE-DF13-B8F22E0A30A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Port Mirroring</a:t>
            </a:r>
          </a:p>
        </p:txBody>
      </p:sp>
      <p:sp>
        <p:nvSpPr>
          <p:cNvPr id="5" name="Rectangle 4">
            <a:extLst>
              <a:ext uri="{FF2B5EF4-FFF2-40B4-BE49-F238E27FC236}">
                <a16:creationId xmlns:a16="http://schemas.microsoft.com/office/drawing/2014/main" id="{494A3312-6FC4-73C7-B7D0-E2155B853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6D16A-2AE7-AA08-46BA-040E711FFC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CF430-11CF-B61C-FBC0-6628AC2A8C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8E9126A-BCA1-76C9-D665-0C968BA7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95E26A9-DEB4-FE65-176E-AA2B4F786FB6}"/>
              </a:ext>
            </a:extLst>
          </p:cNvPr>
          <p:cNvSpPr txBox="1"/>
          <p:nvPr/>
        </p:nvSpPr>
        <p:spPr>
          <a:xfrm>
            <a:off x="649061" y="2134577"/>
            <a:ext cx="10813596" cy="646331"/>
          </a:xfrm>
          <a:prstGeom prst="rect">
            <a:avLst/>
          </a:prstGeom>
          <a:noFill/>
        </p:spPr>
        <p:txBody>
          <a:bodyPr wrap="square">
            <a:spAutoFit/>
          </a:bodyPr>
          <a:lstStyle/>
          <a:p>
            <a:r>
              <a:rPr lang="en-US" sz="1800" b="1" dirty="0"/>
              <a:t>• Port mirroring enables a device to copy the packets passing through a mirrored port and send them to a specified observing port for analysis and monitoring.</a:t>
            </a:r>
          </a:p>
        </p:txBody>
      </p:sp>
      <p:pic>
        <p:nvPicPr>
          <p:cNvPr id="12" name="Picture 11">
            <a:extLst>
              <a:ext uri="{FF2B5EF4-FFF2-40B4-BE49-F238E27FC236}">
                <a16:creationId xmlns:a16="http://schemas.microsoft.com/office/drawing/2014/main" id="{2AAD5E87-F928-8534-B2D1-D9D2BEFFD3EA}"/>
              </a:ext>
            </a:extLst>
          </p:cNvPr>
          <p:cNvPicPr>
            <a:picLocks noChangeAspect="1"/>
          </p:cNvPicPr>
          <p:nvPr/>
        </p:nvPicPr>
        <p:blipFill>
          <a:blip r:embed="rId3"/>
          <a:stretch>
            <a:fillRect/>
          </a:stretch>
        </p:blipFill>
        <p:spPr>
          <a:xfrm>
            <a:off x="3563478" y="2753872"/>
            <a:ext cx="4149562" cy="3793885"/>
          </a:xfrm>
          <a:prstGeom prst="rect">
            <a:avLst/>
          </a:prstGeom>
        </p:spPr>
      </p:pic>
    </p:spTree>
    <p:extLst>
      <p:ext uri="{BB962C8B-B14F-4D97-AF65-F5344CB8AC3E}">
        <p14:creationId xmlns:p14="http://schemas.microsoft.com/office/powerpoint/2010/main" val="60346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90E-0F8C-79E3-45B0-BC4EBF470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51AF1-6E3C-65D6-908C-810E56C67C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5461A53-AF1B-0A44-7598-72129C3F1AF6}"/>
              </a:ext>
            </a:extLst>
          </p:cNvPr>
          <p:cNvSpPr txBox="1"/>
          <p:nvPr/>
        </p:nvSpPr>
        <p:spPr>
          <a:xfrm>
            <a:off x="2398849" y="1133369"/>
            <a:ext cx="7626893" cy="523220"/>
          </a:xfrm>
          <a:prstGeom prst="rect">
            <a:avLst/>
          </a:prstGeom>
          <a:noFill/>
        </p:spPr>
        <p:txBody>
          <a:bodyPr wrap="square" rtlCol="0">
            <a:spAutoFit/>
          </a:bodyPr>
          <a:lstStyle/>
          <a:p>
            <a:r>
              <a:rPr lang="en-US" sz="2800" b="1" dirty="0">
                <a:latin typeface="Alexandria" charset="0"/>
                <a:cs typeface="Alexandria" charset="0"/>
              </a:rPr>
              <a:t>Network Device Log</a:t>
            </a:r>
          </a:p>
        </p:txBody>
      </p:sp>
      <p:sp>
        <p:nvSpPr>
          <p:cNvPr id="5" name="Rectangle 4">
            <a:extLst>
              <a:ext uri="{FF2B5EF4-FFF2-40B4-BE49-F238E27FC236}">
                <a16:creationId xmlns:a16="http://schemas.microsoft.com/office/drawing/2014/main" id="{AC9DAEA0-5D82-6606-5218-79DFBF2BB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6A83B-1FCE-51FD-9105-1A3B514D7D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13FEC-743F-F653-1E78-F2725C2F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B140050-9394-2A53-46E2-25FAD0DC3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18178CD-4245-1411-A11A-31CE6DD2B329}"/>
              </a:ext>
            </a:extLst>
          </p:cNvPr>
          <p:cNvSpPr txBox="1"/>
          <p:nvPr/>
        </p:nvSpPr>
        <p:spPr>
          <a:xfrm>
            <a:off x="698046" y="2175692"/>
            <a:ext cx="10682967" cy="1323439"/>
          </a:xfrm>
          <a:prstGeom prst="rect">
            <a:avLst/>
          </a:prstGeom>
          <a:noFill/>
        </p:spPr>
        <p:txBody>
          <a:bodyPr wrap="square">
            <a:spAutoFit/>
          </a:bodyPr>
          <a:lstStyle/>
          <a:p>
            <a:r>
              <a:rPr lang="en-US" b="1" dirty="0"/>
              <a:t>• The USG6330 firewall is used as an example. It supports logs and reports. When the hard disk is unavailable, you can only view and export system logs and service logs.</a:t>
            </a:r>
          </a:p>
          <a:p>
            <a:endParaRPr lang="en-US" sz="2400" b="1" dirty="0"/>
          </a:p>
          <a:p>
            <a:r>
              <a:rPr lang="en-US" sz="2000" b="1" dirty="0"/>
              <a:t>                    • Hard disk unavailable:                                 • Hard disk available:</a:t>
            </a:r>
          </a:p>
        </p:txBody>
      </p:sp>
      <p:pic>
        <p:nvPicPr>
          <p:cNvPr id="12" name="Picture 11">
            <a:extLst>
              <a:ext uri="{FF2B5EF4-FFF2-40B4-BE49-F238E27FC236}">
                <a16:creationId xmlns:a16="http://schemas.microsoft.com/office/drawing/2014/main" id="{24A48365-97E9-CF25-9CE7-2CE5E15B3793}"/>
              </a:ext>
            </a:extLst>
          </p:cNvPr>
          <p:cNvPicPr>
            <a:picLocks noChangeAspect="1"/>
          </p:cNvPicPr>
          <p:nvPr/>
        </p:nvPicPr>
        <p:blipFill>
          <a:blip r:embed="rId3"/>
          <a:stretch>
            <a:fillRect/>
          </a:stretch>
        </p:blipFill>
        <p:spPr>
          <a:xfrm>
            <a:off x="1985627" y="3501595"/>
            <a:ext cx="7076730" cy="3095148"/>
          </a:xfrm>
          <a:prstGeom prst="rect">
            <a:avLst/>
          </a:prstGeom>
        </p:spPr>
      </p:pic>
    </p:spTree>
    <p:extLst>
      <p:ext uri="{BB962C8B-B14F-4D97-AF65-F5344CB8AC3E}">
        <p14:creationId xmlns:p14="http://schemas.microsoft.com/office/powerpoint/2010/main" val="310407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6F595-ECB7-FC50-4FF9-077F886FB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D8CB7-EB1D-67DF-676A-538A97EC80B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BD2F8BF-8EE0-D183-831D-10A20CEFE2DD}"/>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Firewall Log Format</a:t>
            </a:r>
          </a:p>
        </p:txBody>
      </p:sp>
      <p:sp>
        <p:nvSpPr>
          <p:cNvPr id="5" name="Rectangle 4">
            <a:extLst>
              <a:ext uri="{FF2B5EF4-FFF2-40B4-BE49-F238E27FC236}">
                <a16:creationId xmlns:a16="http://schemas.microsoft.com/office/drawing/2014/main" id="{5510E54C-8780-1AAC-C9CC-026DAB7C2C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2760AF-409A-E938-5CA5-841631C110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71FA25-91B2-CA9E-DE27-3D7F542DF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0A3AB67-7B3A-40D2-9520-C880FAC75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7140BA75-4649-A1A0-689D-7B3584022279}"/>
              </a:ext>
            </a:extLst>
          </p:cNvPr>
          <p:cNvSpPr txBox="1"/>
          <p:nvPr/>
        </p:nvSpPr>
        <p:spPr>
          <a:xfrm>
            <a:off x="698047" y="2231962"/>
            <a:ext cx="6098720" cy="369332"/>
          </a:xfrm>
          <a:prstGeom prst="rect">
            <a:avLst/>
          </a:prstGeom>
          <a:noFill/>
        </p:spPr>
        <p:txBody>
          <a:bodyPr wrap="square">
            <a:spAutoFit/>
          </a:bodyPr>
          <a:lstStyle/>
          <a:p>
            <a:r>
              <a:rPr lang="en-US" sz="1800" b="1" dirty="0"/>
              <a:t>• Log formats supported by the firewall:</a:t>
            </a:r>
          </a:p>
        </p:txBody>
      </p:sp>
      <p:pic>
        <p:nvPicPr>
          <p:cNvPr id="14" name="Picture 13">
            <a:extLst>
              <a:ext uri="{FF2B5EF4-FFF2-40B4-BE49-F238E27FC236}">
                <a16:creationId xmlns:a16="http://schemas.microsoft.com/office/drawing/2014/main" id="{A4E17F5F-C4A8-EB63-6F13-EA93101EFBC6}"/>
              </a:ext>
            </a:extLst>
          </p:cNvPr>
          <p:cNvPicPr>
            <a:picLocks noChangeAspect="1"/>
          </p:cNvPicPr>
          <p:nvPr/>
        </p:nvPicPr>
        <p:blipFill>
          <a:blip r:embed="rId3"/>
          <a:stretch>
            <a:fillRect/>
          </a:stretch>
        </p:blipFill>
        <p:spPr>
          <a:xfrm>
            <a:off x="1129547" y="2647058"/>
            <a:ext cx="9811222" cy="3917028"/>
          </a:xfrm>
          <a:prstGeom prst="rect">
            <a:avLst/>
          </a:prstGeom>
        </p:spPr>
      </p:pic>
    </p:spTree>
    <p:extLst>
      <p:ext uri="{BB962C8B-B14F-4D97-AF65-F5344CB8AC3E}">
        <p14:creationId xmlns:p14="http://schemas.microsoft.com/office/powerpoint/2010/main" val="32586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C5266-8140-B935-021E-6E3356D52F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F3D1C-C162-00E5-6312-FD4A3EF528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FA369F8-E597-4AD5-8709-F3D50E67BF5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System Logs</a:t>
            </a:r>
          </a:p>
        </p:txBody>
      </p:sp>
      <p:sp>
        <p:nvSpPr>
          <p:cNvPr id="5" name="Rectangle 4">
            <a:extLst>
              <a:ext uri="{FF2B5EF4-FFF2-40B4-BE49-F238E27FC236}">
                <a16:creationId xmlns:a16="http://schemas.microsoft.com/office/drawing/2014/main" id="{1DE1F9BD-15FB-AEAE-4880-1980E9FD7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3F238-1A91-04C5-F428-485CE5C5F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163B6-C52F-31B8-A3FD-53F7D58155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7FD6A20-754A-DAF7-38DC-03156B80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8BA04D-E3BB-4016-F16B-22B680389B50}"/>
              </a:ext>
            </a:extLst>
          </p:cNvPr>
          <p:cNvSpPr txBox="1"/>
          <p:nvPr/>
        </p:nvSpPr>
        <p:spPr>
          <a:xfrm>
            <a:off x="665390" y="2126706"/>
            <a:ext cx="10748281" cy="923330"/>
          </a:xfrm>
          <a:prstGeom prst="rect">
            <a:avLst/>
          </a:prstGeom>
          <a:noFill/>
        </p:spPr>
        <p:txBody>
          <a:bodyPr wrap="square">
            <a:spAutoFit/>
          </a:bodyPr>
          <a:lstStyle/>
          <a:p>
            <a:r>
              <a:rPr lang="en-US" b="1" dirty="0"/>
              <a:t>• This example uses the USG6000 firewall to describe how to view system logs.</a:t>
            </a:r>
          </a:p>
          <a:p>
            <a:r>
              <a:rPr lang="en-US" b="1" dirty="0"/>
              <a:t> </a:t>
            </a:r>
          </a:p>
          <a:p>
            <a:r>
              <a:rPr lang="en-US" b="1" dirty="0"/>
              <a:t>□ Choose Monitor &gt; Log &gt; System Log.</a:t>
            </a:r>
          </a:p>
        </p:txBody>
      </p:sp>
      <p:pic>
        <p:nvPicPr>
          <p:cNvPr id="12" name="Picture 11">
            <a:extLst>
              <a:ext uri="{FF2B5EF4-FFF2-40B4-BE49-F238E27FC236}">
                <a16:creationId xmlns:a16="http://schemas.microsoft.com/office/drawing/2014/main" id="{4EDF69AA-55B2-8D29-294D-FC6ABB0B20E6}"/>
              </a:ext>
            </a:extLst>
          </p:cNvPr>
          <p:cNvPicPr>
            <a:picLocks noChangeAspect="1"/>
          </p:cNvPicPr>
          <p:nvPr/>
        </p:nvPicPr>
        <p:blipFill>
          <a:blip r:embed="rId3"/>
          <a:stretch>
            <a:fillRect/>
          </a:stretch>
        </p:blipFill>
        <p:spPr>
          <a:xfrm>
            <a:off x="1332309" y="3062092"/>
            <a:ext cx="9252822" cy="3534651"/>
          </a:xfrm>
          <a:prstGeom prst="rect">
            <a:avLst/>
          </a:prstGeom>
        </p:spPr>
      </p:pic>
    </p:spTree>
    <p:extLst>
      <p:ext uri="{BB962C8B-B14F-4D97-AF65-F5344CB8AC3E}">
        <p14:creationId xmlns:p14="http://schemas.microsoft.com/office/powerpoint/2010/main" val="332806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B4E3-8910-55DE-853C-7CF6F8D53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4BE50-4993-74C6-617D-6B6D1D4D9C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F7C42F-A45E-65EC-20A9-98B8269E266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Service Logs</a:t>
            </a:r>
          </a:p>
        </p:txBody>
      </p:sp>
      <p:sp>
        <p:nvSpPr>
          <p:cNvPr id="5" name="Rectangle 4">
            <a:extLst>
              <a:ext uri="{FF2B5EF4-FFF2-40B4-BE49-F238E27FC236}">
                <a16:creationId xmlns:a16="http://schemas.microsoft.com/office/drawing/2014/main" id="{278CCEA0-6988-8905-9FB3-805088CEE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BBBDF-249D-AD8C-85A2-0818F018AB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1FE22-8B39-B039-F6BA-754F88B4F26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B3A4D08-EF8C-A7A0-9284-EAB35A101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F4F992-AAFB-CD83-1517-74CBB60BE4D4}"/>
              </a:ext>
            </a:extLst>
          </p:cNvPr>
          <p:cNvSpPr txBox="1"/>
          <p:nvPr/>
        </p:nvSpPr>
        <p:spPr>
          <a:xfrm>
            <a:off x="665390" y="2126706"/>
            <a:ext cx="10748281" cy="923330"/>
          </a:xfrm>
          <a:prstGeom prst="rect">
            <a:avLst/>
          </a:prstGeom>
          <a:noFill/>
        </p:spPr>
        <p:txBody>
          <a:bodyPr wrap="square">
            <a:spAutoFit/>
          </a:bodyPr>
          <a:lstStyle/>
          <a:p>
            <a:r>
              <a:rPr lang="en-US" b="1" dirty="0"/>
              <a:t>• This example uses the USG6000 to describe how to view service logs.</a:t>
            </a:r>
          </a:p>
          <a:p>
            <a:r>
              <a:rPr lang="en-US" b="1" dirty="0"/>
              <a:t> </a:t>
            </a:r>
          </a:p>
          <a:p>
            <a:r>
              <a:rPr lang="en-US" b="1" dirty="0"/>
              <a:t>□ Choose Monitor &gt; Log &gt; Service Log</a:t>
            </a:r>
          </a:p>
        </p:txBody>
      </p:sp>
      <p:pic>
        <p:nvPicPr>
          <p:cNvPr id="12" name="Picture 11">
            <a:extLst>
              <a:ext uri="{FF2B5EF4-FFF2-40B4-BE49-F238E27FC236}">
                <a16:creationId xmlns:a16="http://schemas.microsoft.com/office/drawing/2014/main" id="{9E385DE0-D4E8-0F58-158C-E451A5B15A74}"/>
              </a:ext>
            </a:extLst>
          </p:cNvPr>
          <p:cNvPicPr>
            <a:picLocks noChangeAspect="1"/>
          </p:cNvPicPr>
          <p:nvPr/>
        </p:nvPicPr>
        <p:blipFill>
          <a:blip r:embed="rId3"/>
          <a:stretch>
            <a:fillRect/>
          </a:stretch>
        </p:blipFill>
        <p:spPr>
          <a:xfrm>
            <a:off x="1544580" y="3126037"/>
            <a:ext cx="8711907" cy="3487034"/>
          </a:xfrm>
          <a:prstGeom prst="rect">
            <a:avLst/>
          </a:prstGeom>
        </p:spPr>
      </p:pic>
    </p:spTree>
    <p:extLst>
      <p:ext uri="{BB962C8B-B14F-4D97-AF65-F5344CB8AC3E}">
        <p14:creationId xmlns:p14="http://schemas.microsoft.com/office/powerpoint/2010/main" val="70144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3C66-9EB9-41D9-3A67-E7D5759586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C69E-226C-BAA4-C018-97C3B69D5C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6A709EA-F48E-EE29-159A-9DFBAFA82D85}"/>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Alarms</a:t>
            </a:r>
          </a:p>
        </p:txBody>
      </p:sp>
      <p:sp>
        <p:nvSpPr>
          <p:cNvPr id="5" name="Rectangle 4">
            <a:extLst>
              <a:ext uri="{FF2B5EF4-FFF2-40B4-BE49-F238E27FC236}">
                <a16:creationId xmlns:a16="http://schemas.microsoft.com/office/drawing/2014/main" id="{7764BD5F-0A38-D48B-5A29-AA2EC75AF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19999-47F7-3C41-0B2B-EBA37EE5EE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E9E08-59B9-983A-DB6E-77FB399EBA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F3EC788-15DC-0B8E-0E69-6B7B0BE62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0B75A8-96A9-C248-BEB2-71A0B6EC822E}"/>
              </a:ext>
            </a:extLst>
          </p:cNvPr>
          <p:cNvSpPr txBox="1"/>
          <p:nvPr/>
        </p:nvSpPr>
        <p:spPr>
          <a:xfrm>
            <a:off x="665390" y="2126706"/>
            <a:ext cx="10748281" cy="923330"/>
          </a:xfrm>
          <a:prstGeom prst="rect">
            <a:avLst/>
          </a:prstGeom>
          <a:noFill/>
        </p:spPr>
        <p:txBody>
          <a:bodyPr wrap="square">
            <a:spAutoFit/>
          </a:bodyPr>
          <a:lstStyle/>
          <a:p>
            <a:r>
              <a:rPr lang="en-US" b="1" dirty="0"/>
              <a:t>• This example uses the USG6000 to describe how to view alarms.</a:t>
            </a:r>
          </a:p>
          <a:p>
            <a:r>
              <a:rPr lang="en-US" b="1" dirty="0"/>
              <a:t> </a:t>
            </a:r>
          </a:p>
          <a:p>
            <a:r>
              <a:rPr lang="en-US" b="1" dirty="0"/>
              <a:t>□ Choose Monitor &gt; Log &gt; Alarm Information.</a:t>
            </a:r>
          </a:p>
        </p:txBody>
      </p:sp>
      <p:pic>
        <p:nvPicPr>
          <p:cNvPr id="12" name="Picture 11">
            <a:extLst>
              <a:ext uri="{FF2B5EF4-FFF2-40B4-BE49-F238E27FC236}">
                <a16:creationId xmlns:a16="http://schemas.microsoft.com/office/drawing/2014/main" id="{C974A4B0-8139-4239-2055-4AB39FAD5257}"/>
              </a:ext>
            </a:extLst>
          </p:cNvPr>
          <p:cNvPicPr>
            <a:picLocks noChangeAspect="1"/>
          </p:cNvPicPr>
          <p:nvPr/>
        </p:nvPicPr>
        <p:blipFill>
          <a:blip r:embed="rId3"/>
          <a:stretch>
            <a:fillRect/>
          </a:stretch>
        </p:blipFill>
        <p:spPr>
          <a:xfrm>
            <a:off x="1175810" y="3252604"/>
            <a:ext cx="9480164" cy="3311482"/>
          </a:xfrm>
          <a:prstGeom prst="rect">
            <a:avLst/>
          </a:prstGeom>
        </p:spPr>
      </p:pic>
    </p:spTree>
    <p:extLst>
      <p:ext uri="{BB962C8B-B14F-4D97-AF65-F5344CB8AC3E}">
        <p14:creationId xmlns:p14="http://schemas.microsoft.com/office/powerpoint/2010/main" val="193563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F4B2E-89A5-D799-C2F9-905E8D6C64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7D10CD-9D74-0858-890F-29037CC9A2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B67BADF-6D3C-D476-5292-93C6EE896AA2}"/>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Operating System Logs</a:t>
            </a:r>
          </a:p>
        </p:txBody>
      </p:sp>
      <p:sp>
        <p:nvSpPr>
          <p:cNvPr id="5" name="Rectangle 4">
            <a:extLst>
              <a:ext uri="{FF2B5EF4-FFF2-40B4-BE49-F238E27FC236}">
                <a16:creationId xmlns:a16="http://schemas.microsoft.com/office/drawing/2014/main" id="{3ECF9988-F080-9B51-84F6-1F33D9958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FB069-0721-69F8-31CA-E802991C4CE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FBC194-3F3F-44CE-6E97-8E1AB3F28F4C}"/>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3C068ED-5E96-6DD1-BB08-079A25391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1299B9C1-B239-10DB-6EBA-BEA5D5184CBE}"/>
              </a:ext>
            </a:extLst>
          </p:cNvPr>
          <p:cNvSpPr txBox="1"/>
          <p:nvPr/>
        </p:nvSpPr>
        <p:spPr>
          <a:xfrm>
            <a:off x="730704" y="2251225"/>
            <a:ext cx="6098720" cy="3139321"/>
          </a:xfrm>
          <a:prstGeom prst="rect">
            <a:avLst/>
          </a:prstGeom>
          <a:noFill/>
        </p:spPr>
        <p:txBody>
          <a:bodyPr wrap="square">
            <a:spAutoFit/>
          </a:bodyPr>
          <a:lstStyle/>
          <a:p>
            <a:r>
              <a:rPr lang="en-US" sz="1800" b="1" dirty="0"/>
              <a:t>• When using Windows: </a:t>
            </a:r>
          </a:p>
          <a:p>
            <a:endParaRPr lang="en-US" sz="1800" b="1" dirty="0"/>
          </a:p>
          <a:p>
            <a:pPr marL="342900" indent="-342900">
              <a:buFont typeface="+mj-lt"/>
              <a:buAutoNum type="arabicPeriod"/>
            </a:pPr>
            <a:r>
              <a:rPr lang="en-US" sz="1800" b="1" dirty="0"/>
              <a:t>Click Start.</a:t>
            </a:r>
          </a:p>
          <a:p>
            <a:pPr marL="342900" indent="-342900">
              <a:buFont typeface="+mj-lt"/>
              <a:buAutoNum type="arabicPeriod"/>
            </a:pPr>
            <a:r>
              <a:rPr lang="en-US" sz="1800" b="1" dirty="0"/>
              <a:t>Right-click Computer and choose Manage.</a:t>
            </a:r>
          </a:p>
          <a:p>
            <a:pPr marL="342900" indent="-342900">
              <a:buFont typeface="+mj-lt"/>
              <a:buAutoNum type="arabicPeriod"/>
            </a:pPr>
            <a:r>
              <a:rPr lang="en-US" sz="1800" b="1" dirty="0"/>
              <a:t>Select System Tools &gt; Event Viewer &gt; Windows Logs</a:t>
            </a:r>
          </a:p>
          <a:p>
            <a:r>
              <a:rPr lang="en-US" sz="1800" b="1" dirty="0"/>
              <a:t> </a:t>
            </a:r>
          </a:p>
          <a:p>
            <a:r>
              <a:rPr lang="en-US" sz="1800" b="1" dirty="0"/>
              <a:t>Windows system logs are classified into:</a:t>
            </a:r>
          </a:p>
          <a:p>
            <a:endParaRPr lang="en-US" sz="1800" b="1" dirty="0"/>
          </a:p>
          <a:p>
            <a:r>
              <a:rPr lang="en-US" sz="1800" b="1" dirty="0"/>
              <a:t>□ System logs </a:t>
            </a:r>
          </a:p>
          <a:p>
            <a:r>
              <a:rPr lang="en-US" sz="1800" b="1" dirty="0"/>
              <a:t>□ Application logs </a:t>
            </a:r>
          </a:p>
          <a:p>
            <a:r>
              <a:rPr lang="en-US" sz="1800" b="1" dirty="0"/>
              <a:t>□ Security logs</a:t>
            </a:r>
          </a:p>
        </p:txBody>
      </p:sp>
      <p:pic>
        <p:nvPicPr>
          <p:cNvPr id="16" name="Picture 15">
            <a:extLst>
              <a:ext uri="{FF2B5EF4-FFF2-40B4-BE49-F238E27FC236}">
                <a16:creationId xmlns:a16="http://schemas.microsoft.com/office/drawing/2014/main" id="{D3FDCC28-7193-8914-767C-48AE672C5BA9}"/>
              </a:ext>
            </a:extLst>
          </p:cNvPr>
          <p:cNvPicPr>
            <a:picLocks noChangeAspect="1"/>
          </p:cNvPicPr>
          <p:nvPr/>
        </p:nvPicPr>
        <p:blipFill>
          <a:blip r:embed="rId3"/>
          <a:stretch>
            <a:fillRect/>
          </a:stretch>
        </p:blipFill>
        <p:spPr>
          <a:xfrm>
            <a:off x="7256524" y="1961946"/>
            <a:ext cx="3722250" cy="4585812"/>
          </a:xfrm>
          <a:prstGeom prst="rect">
            <a:avLst/>
          </a:prstGeom>
        </p:spPr>
      </p:pic>
    </p:spTree>
    <p:extLst>
      <p:ext uri="{BB962C8B-B14F-4D97-AF65-F5344CB8AC3E}">
        <p14:creationId xmlns:p14="http://schemas.microsoft.com/office/powerpoint/2010/main" val="423352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DE4CB-8EBA-2F5A-E383-EA33F88B4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715FD-AB71-D9C8-1C74-FC28FA683F8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D8B888F-AD97-62FE-DCC5-65BB2C398F9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Windows Log Types</a:t>
            </a:r>
          </a:p>
        </p:txBody>
      </p:sp>
      <p:sp>
        <p:nvSpPr>
          <p:cNvPr id="5" name="Rectangle 4">
            <a:extLst>
              <a:ext uri="{FF2B5EF4-FFF2-40B4-BE49-F238E27FC236}">
                <a16:creationId xmlns:a16="http://schemas.microsoft.com/office/drawing/2014/main" id="{25ECC716-7EAD-D413-A1D6-6AB4FFDD2B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3AA3CC-F4BE-E8E0-B05D-71C74A31515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F1412A-2461-2889-CF57-DA809051E3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01C6D4D-E674-376E-56CC-FE0D076BE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811628D-32D3-9DB3-F0C2-F7E75D89D879}"/>
              </a:ext>
            </a:extLst>
          </p:cNvPr>
          <p:cNvSpPr txBox="1"/>
          <p:nvPr/>
        </p:nvSpPr>
        <p:spPr>
          <a:xfrm>
            <a:off x="665390" y="2126706"/>
            <a:ext cx="10748281" cy="369332"/>
          </a:xfrm>
          <a:prstGeom prst="rect">
            <a:avLst/>
          </a:prstGeom>
          <a:noFill/>
        </p:spPr>
        <p:txBody>
          <a:bodyPr wrap="square">
            <a:spAutoFit/>
          </a:bodyPr>
          <a:lstStyle/>
          <a:p>
            <a:r>
              <a:rPr lang="en-US" b="1" dirty="0"/>
              <a:t>• Windows log types:</a:t>
            </a:r>
          </a:p>
        </p:txBody>
      </p:sp>
      <p:pic>
        <p:nvPicPr>
          <p:cNvPr id="17" name="Picture 16">
            <a:extLst>
              <a:ext uri="{FF2B5EF4-FFF2-40B4-BE49-F238E27FC236}">
                <a16:creationId xmlns:a16="http://schemas.microsoft.com/office/drawing/2014/main" id="{FF25F807-A63F-EC47-9FDF-1C437F3017BD}"/>
              </a:ext>
            </a:extLst>
          </p:cNvPr>
          <p:cNvPicPr>
            <a:picLocks noChangeAspect="1"/>
          </p:cNvPicPr>
          <p:nvPr/>
        </p:nvPicPr>
        <p:blipFill>
          <a:blip r:embed="rId3"/>
          <a:stretch>
            <a:fillRect/>
          </a:stretch>
        </p:blipFill>
        <p:spPr>
          <a:xfrm>
            <a:off x="1763002" y="2557229"/>
            <a:ext cx="8360712" cy="4031058"/>
          </a:xfrm>
          <a:prstGeom prst="rect">
            <a:avLst/>
          </a:prstGeom>
        </p:spPr>
      </p:pic>
    </p:spTree>
    <p:extLst>
      <p:ext uri="{BB962C8B-B14F-4D97-AF65-F5344CB8AC3E}">
        <p14:creationId xmlns:p14="http://schemas.microsoft.com/office/powerpoint/2010/main" val="160311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DA64C-87F3-59F5-9BEB-0C8931EB97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3AF2DB-19C0-4E26-D3C3-959FEFA0116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7D505B1-DDF7-0C6A-4C1B-9AAC96ADDEA0}"/>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Windows Log Storage </a:t>
            </a:r>
          </a:p>
        </p:txBody>
      </p:sp>
      <p:sp>
        <p:nvSpPr>
          <p:cNvPr id="5" name="Rectangle 4">
            <a:extLst>
              <a:ext uri="{FF2B5EF4-FFF2-40B4-BE49-F238E27FC236}">
                <a16:creationId xmlns:a16="http://schemas.microsoft.com/office/drawing/2014/main" id="{685A73D8-B5DD-1D59-FDF0-9514612A8F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BEFC8-8B28-7276-4B9C-FFD6280E6D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2C0FB0-6A62-7DE6-199E-DE84B3FA29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7DFD2F2-4587-44DF-3005-21B03DB20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C4787FE-9242-E724-1813-58480FD88B25}"/>
              </a:ext>
            </a:extLst>
          </p:cNvPr>
          <p:cNvSpPr txBox="1"/>
          <p:nvPr/>
        </p:nvSpPr>
        <p:spPr>
          <a:xfrm>
            <a:off x="632732" y="2248290"/>
            <a:ext cx="6098720" cy="369332"/>
          </a:xfrm>
          <a:prstGeom prst="rect">
            <a:avLst/>
          </a:prstGeom>
          <a:noFill/>
        </p:spPr>
        <p:txBody>
          <a:bodyPr wrap="square">
            <a:spAutoFit/>
          </a:bodyPr>
          <a:lstStyle/>
          <a:p>
            <a:r>
              <a:rPr lang="en-US" sz="1800" b="1" dirty="0"/>
              <a:t>• To check the location of security logs, choose Properties.</a:t>
            </a:r>
          </a:p>
        </p:txBody>
      </p:sp>
      <p:pic>
        <p:nvPicPr>
          <p:cNvPr id="13" name="Picture 12">
            <a:extLst>
              <a:ext uri="{FF2B5EF4-FFF2-40B4-BE49-F238E27FC236}">
                <a16:creationId xmlns:a16="http://schemas.microsoft.com/office/drawing/2014/main" id="{1B63AF66-E275-94CB-3537-58EC9CA14DD4}"/>
              </a:ext>
            </a:extLst>
          </p:cNvPr>
          <p:cNvPicPr>
            <a:picLocks noChangeAspect="1"/>
          </p:cNvPicPr>
          <p:nvPr/>
        </p:nvPicPr>
        <p:blipFill>
          <a:blip r:embed="rId3"/>
          <a:stretch>
            <a:fillRect/>
          </a:stretch>
        </p:blipFill>
        <p:spPr>
          <a:xfrm>
            <a:off x="1946024" y="2580359"/>
            <a:ext cx="8091589" cy="3983725"/>
          </a:xfrm>
          <a:prstGeom prst="rect">
            <a:avLst/>
          </a:prstGeom>
        </p:spPr>
      </p:pic>
    </p:spTree>
    <p:extLst>
      <p:ext uri="{BB962C8B-B14F-4D97-AF65-F5344CB8AC3E}">
        <p14:creationId xmlns:p14="http://schemas.microsoft.com/office/powerpoint/2010/main" val="361749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B144F-B02C-4E2D-27C9-F8312D57EC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EFA05-12AD-B358-80DE-B71D3B3E765E}"/>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B92AC206-DA0E-06A8-CA3A-649B38CC380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Windows Log &amp; Event Types</a:t>
            </a:r>
          </a:p>
        </p:txBody>
      </p:sp>
      <p:sp>
        <p:nvSpPr>
          <p:cNvPr id="5" name="Rectangle 4">
            <a:extLst>
              <a:ext uri="{FF2B5EF4-FFF2-40B4-BE49-F238E27FC236}">
                <a16:creationId xmlns:a16="http://schemas.microsoft.com/office/drawing/2014/main" id="{10B4FB39-21B0-767B-5134-06D42C980A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387108-877F-EACB-1723-64AEE7DD30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01DD00-C59C-42AC-1413-DD82414B79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9F13275-6878-F34A-783B-6323BF709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04CAE8C-CC20-7DEF-585E-BB73F731802E}"/>
              </a:ext>
            </a:extLst>
          </p:cNvPr>
          <p:cNvSpPr txBox="1"/>
          <p:nvPr/>
        </p:nvSpPr>
        <p:spPr>
          <a:xfrm>
            <a:off x="289833" y="2159364"/>
            <a:ext cx="11597367" cy="369332"/>
          </a:xfrm>
          <a:prstGeom prst="rect">
            <a:avLst/>
          </a:prstGeom>
          <a:noFill/>
        </p:spPr>
        <p:txBody>
          <a:bodyPr wrap="square">
            <a:spAutoFit/>
          </a:bodyPr>
          <a:lstStyle/>
          <a:p>
            <a:r>
              <a:rPr lang="en-US" b="1" dirty="0"/>
              <a:t>• Log and event types:</a:t>
            </a:r>
          </a:p>
        </p:txBody>
      </p:sp>
      <p:pic>
        <p:nvPicPr>
          <p:cNvPr id="13" name="Picture 12">
            <a:extLst>
              <a:ext uri="{FF2B5EF4-FFF2-40B4-BE49-F238E27FC236}">
                <a16:creationId xmlns:a16="http://schemas.microsoft.com/office/drawing/2014/main" id="{5263BB5F-8894-F656-09F7-145760FAE7F8}"/>
              </a:ext>
            </a:extLst>
          </p:cNvPr>
          <p:cNvPicPr>
            <a:picLocks noChangeAspect="1"/>
          </p:cNvPicPr>
          <p:nvPr/>
        </p:nvPicPr>
        <p:blipFill>
          <a:blip r:embed="rId3"/>
          <a:stretch>
            <a:fillRect/>
          </a:stretch>
        </p:blipFill>
        <p:spPr>
          <a:xfrm>
            <a:off x="2301191" y="2536137"/>
            <a:ext cx="7861364" cy="4027948"/>
          </a:xfrm>
          <a:prstGeom prst="rect">
            <a:avLst/>
          </a:prstGeom>
        </p:spPr>
      </p:pic>
    </p:spTree>
    <p:extLst>
      <p:ext uri="{BB962C8B-B14F-4D97-AF65-F5344CB8AC3E}">
        <p14:creationId xmlns:p14="http://schemas.microsoft.com/office/powerpoint/2010/main" val="252059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7D2D3-99D7-8AF0-7EC1-3A5CBF7FD3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F98F4-F1AF-6BB9-A11C-5A5081627A07}"/>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B5B8F27-E7D6-77B1-8FD7-99F3FDE65A3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Windows Log Formats</a:t>
            </a:r>
          </a:p>
        </p:txBody>
      </p:sp>
      <p:sp>
        <p:nvSpPr>
          <p:cNvPr id="5" name="Rectangle 4">
            <a:extLst>
              <a:ext uri="{FF2B5EF4-FFF2-40B4-BE49-F238E27FC236}">
                <a16:creationId xmlns:a16="http://schemas.microsoft.com/office/drawing/2014/main" id="{A74A81A7-40E3-EC8F-812A-41E367A8D0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1292AD-F542-CA7F-5057-AB6B76CF21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9F0D7C-33DB-3385-5CDB-648E13523E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C0016D6-AEF4-CE00-F99E-76E2F2ED8A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80BB568-5E56-C2F5-6D68-B44E750B079B}"/>
              </a:ext>
            </a:extLst>
          </p:cNvPr>
          <p:cNvSpPr txBox="1"/>
          <p:nvPr/>
        </p:nvSpPr>
        <p:spPr>
          <a:xfrm>
            <a:off x="289833" y="2159364"/>
            <a:ext cx="11597367" cy="369332"/>
          </a:xfrm>
          <a:prstGeom prst="rect">
            <a:avLst/>
          </a:prstGeom>
          <a:noFill/>
        </p:spPr>
        <p:txBody>
          <a:bodyPr wrap="square">
            <a:spAutoFit/>
          </a:bodyPr>
          <a:lstStyle/>
          <a:p>
            <a:r>
              <a:rPr lang="en-US" b="1" dirty="0"/>
              <a:t>• A Windows log consists of two parts: header field and description field.</a:t>
            </a:r>
          </a:p>
        </p:txBody>
      </p:sp>
      <p:pic>
        <p:nvPicPr>
          <p:cNvPr id="12" name="Picture 11">
            <a:extLst>
              <a:ext uri="{FF2B5EF4-FFF2-40B4-BE49-F238E27FC236}">
                <a16:creationId xmlns:a16="http://schemas.microsoft.com/office/drawing/2014/main" id="{E1F7BF4F-EF3D-D2F6-6721-DA7594C43C8F}"/>
              </a:ext>
            </a:extLst>
          </p:cNvPr>
          <p:cNvPicPr>
            <a:picLocks noChangeAspect="1"/>
          </p:cNvPicPr>
          <p:nvPr/>
        </p:nvPicPr>
        <p:blipFill>
          <a:blip r:embed="rId3"/>
          <a:stretch>
            <a:fillRect/>
          </a:stretch>
        </p:blipFill>
        <p:spPr>
          <a:xfrm>
            <a:off x="3672296" y="2615741"/>
            <a:ext cx="4631195" cy="3981002"/>
          </a:xfrm>
          <a:prstGeom prst="rect">
            <a:avLst/>
          </a:prstGeom>
        </p:spPr>
      </p:pic>
    </p:spTree>
    <p:extLst>
      <p:ext uri="{BB962C8B-B14F-4D97-AF65-F5344CB8AC3E}">
        <p14:creationId xmlns:p14="http://schemas.microsoft.com/office/powerpoint/2010/main" val="3659117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9367265-BC1F-4202-9FAF-51E586587B77}"/>
</file>

<file path=docProps/app.xml><?xml version="1.0" encoding="utf-8"?>
<Properties xmlns="http://schemas.openxmlformats.org/officeDocument/2006/extended-properties" xmlns:vt="http://schemas.openxmlformats.org/officeDocument/2006/docPropsVTypes">
  <TotalTime>1526</TotalTime>
  <Words>1015</Words>
  <Application>Microsoft Office PowerPoint</Application>
  <PresentationFormat>Widescreen</PresentationFormat>
  <Paragraphs>190</Paragraphs>
  <Slides>35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23</cp:revision>
  <dcterms:created xsi:type="dcterms:W3CDTF">2023-04-29T09:08:00Z</dcterms:created>
  <dcterms:modified xsi:type="dcterms:W3CDTF">2025-11-29T21:19:44Z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