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558" r:id="rId3"/>
    <p:sldId id="313" r:id="rId4"/>
    <p:sldId id="655" r:id="rId5"/>
    <p:sldId id="562" r:id="rId6"/>
    <p:sldId id="611" r:id="rId7"/>
    <p:sldId id="612" r:id="rId8"/>
    <p:sldId id="615" r:id="rId9"/>
    <p:sldId id="616" r:id="rId10"/>
    <p:sldId id="628" r:id="rId11"/>
    <p:sldId id="617" r:id="rId12"/>
    <p:sldId id="627" r:id="rId13"/>
    <p:sldId id="624" r:id="rId14"/>
    <p:sldId id="625" r:id="rId15"/>
    <p:sldId id="626" r:id="rId16"/>
    <p:sldId id="618" r:id="rId17"/>
    <p:sldId id="633" r:id="rId18"/>
    <p:sldId id="649" r:id="rId19"/>
    <p:sldId id="647" r:id="rId20"/>
    <p:sldId id="648" r:id="rId21"/>
    <p:sldId id="622" r:id="rId22"/>
    <p:sldId id="623" r:id="rId23"/>
    <p:sldId id="629" r:id="rId24"/>
    <p:sldId id="630" r:id="rId25"/>
    <p:sldId id="631" r:id="rId26"/>
    <p:sldId id="632" r:id="rId27"/>
    <p:sldId id="634" r:id="rId28"/>
    <p:sldId id="650" r:id="rId29"/>
    <p:sldId id="637" r:id="rId30"/>
    <p:sldId id="638" r:id="rId31"/>
    <p:sldId id="639" r:id="rId32"/>
    <p:sldId id="640" r:id="rId33"/>
    <p:sldId id="651" r:id="rId34"/>
    <p:sldId id="642" r:id="rId35"/>
    <p:sldId id="635" r:id="rId36"/>
    <p:sldId id="643" r:id="rId37"/>
    <p:sldId id="645" r:id="rId38"/>
    <p:sldId id="646" r:id="rId39"/>
    <p:sldId id="652" r:id="rId40"/>
    <p:sldId id="654" r:id="rId41"/>
    <p:sldId id="653" r:id="rId42"/>
    <p:sldId id="61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313"/>
            <p14:sldId id="655"/>
            <p14:sldId id="562"/>
            <p14:sldId id="611"/>
            <p14:sldId id="612"/>
            <p14:sldId id="615"/>
            <p14:sldId id="616"/>
            <p14:sldId id="628"/>
            <p14:sldId id="617"/>
            <p14:sldId id="627"/>
            <p14:sldId id="624"/>
            <p14:sldId id="625"/>
            <p14:sldId id="626"/>
            <p14:sldId id="618"/>
            <p14:sldId id="633"/>
            <p14:sldId id="649"/>
            <p14:sldId id="647"/>
            <p14:sldId id="648"/>
            <p14:sldId id="622"/>
            <p14:sldId id="623"/>
            <p14:sldId id="629"/>
            <p14:sldId id="630"/>
            <p14:sldId id="631"/>
            <p14:sldId id="632"/>
            <p14:sldId id="634"/>
            <p14:sldId id="650"/>
            <p14:sldId id="637"/>
            <p14:sldId id="638"/>
            <p14:sldId id="639"/>
            <p14:sldId id="640"/>
            <p14:sldId id="651"/>
            <p14:sldId id="642"/>
            <p14:sldId id="635"/>
            <p14:sldId id="643"/>
            <p14:sldId id="645"/>
            <p14:sldId id="646"/>
            <p14:sldId id="652"/>
            <p14:sldId id="654"/>
            <p14:sldId id="653"/>
            <p14:sldId id="61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er" initials="MF" lastIdx="1" clrIdx="0">
    <p:extLst>
      <p:ext uri="{19B8F6BF-5375-455C-9EA6-DF929625EA0E}">
        <p15:presenceInfo xmlns:p15="http://schemas.microsoft.com/office/powerpoint/2012/main" userId="Ma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D33D6C-2B23-48FD-BE0F-B2A0969C1F66}" type="doc">
      <dgm:prSet loTypeId="urn:microsoft.com/office/officeart/2005/8/layout/arrow4" loCatId="process" qsTypeId="urn:microsoft.com/office/officeart/2005/8/quickstyle/simple1" qsCatId="simple" csTypeId="urn:microsoft.com/office/officeart/2005/8/colors/colorful4" csCatId="colorful"/>
      <dgm:spPr/>
      <dgm:t>
        <a:bodyPr/>
        <a:lstStyle/>
        <a:p>
          <a:endParaRPr lang="en-US"/>
        </a:p>
      </dgm:t>
    </dgm:pt>
    <dgm:pt modelId="{C20020E0-61E4-4FCE-8C90-BF2687E5CB27}">
      <dgm:prSet custT="1"/>
      <dgm:spPr/>
      <dgm:t>
        <a:bodyPr/>
        <a:lstStyle/>
        <a:p>
          <a:pPr algn="l" rtl="0"/>
          <a:r>
            <a:rPr lang="en-US" sz="2800" b="1" dirty="0"/>
            <a:t>Having a Sustainable Competitive Advantage allows you to distinguish your product from the competition’s. It’s what gives you a significant edge. The basis of your SCA must not be able to be duplicated or imitated and is not substitutable. </a:t>
          </a:r>
          <a:endParaRPr lang="ar-SA" sz="2800" dirty="0"/>
        </a:p>
      </dgm:t>
    </dgm:pt>
    <dgm:pt modelId="{E35B156A-02FA-4436-9825-EC81AF74DD40}" type="parTrans" cxnId="{84AC4D45-9850-4EFE-B526-632C704427B4}">
      <dgm:prSet/>
      <dgm:spPr/>
      <dgm:t>
        <a:bodyPr/>
        <a:lstStyle/>
        <a:p>
          <a:endParaRPr lang="en-US"/>
        </a:p>
      </dgm:t>
    </dgm:pt>
    <dgm:pt modelId="{7C915456-74A1-453F-BBFB-2D3CA1658291}" type="sibTrans" cxnId="{84AC4D45-9850-4EFE-B526-632C704427B4}">
      <dgm:prSet/>
      <dgm:spPr/>
      <dgm:t>
        <a:bodyPr/>
        <a:lstStyle/>
        <a:p>
          <a:endParaRPr lang="en-US"/>
        </a:p>
      </dgm:t>
    </dgm:pt>
    <dgm:pt modelId="{04ED9AE8-219E-4C69-A291-1CE92DFD724F}" type="pres">
      <dgm:prSet presAssocID="{A6D33D6C-2B23-48FD-BE0F-B2A0969C1F66}" presName="compositeShape" presStyleCnt="0">
        <dgm:presLayoutVars>
          <dgm:chMax val="2"/>
          <dgm:dir/>
          <dgm:resizeHandles val="exact"/>
        </dgm:presLayoutVars>
      </dgm:prSet>
      <dgm:spPr/>
    </dgm:pt>
    <dgm:pt modelId="{1BE051B8-68C7-45D4-B1C5-B85C456C6273}" type="pres">
      <dgm:prSet presAssocID="{C20020E0-61E4-4FCE-8C90-BF2687E5CB27}" presName="upArrow" presStyleLbl="node1" presStyleIdx="0" presStyleCnt="1"/>
      <dgm:spPr/>
    </dgm:pt>
    <dgm:pt modelId="{03B4F110-38E2-4747-8F7D-12511541DA2F}" type="pres">
      <dgm:prSet presAssocID="{C20020E0-61E4-4FCE-8C90-BF2687E5CB27}" presName="upArrowText" presStyleLbl="revTx" presStyleIdx="0" presStyleCnt="1">
        <dgm:presLayoutVars>
          <dgm:chMax val="0"/>
          <dgm:bulletEnabled val="1"/>
        </dgm:presLayoutVars>
      </dgm:prSet>
      <dgm:spPr/>
    </dgm:pt>
  </dgm:ptLst>
  <dgm:cxnLst>
    <dgm:cxn modelId="{84AC4D45-9850-4EFE-B526-632C704427B4}" srcId="{A6D33D6C-2B23-48FD-BE0F-B2A0969C1F66}" destId="{C20020E0-61E4-4FCE-8C90-BF2687E5CB27}" srcOrd="0" destOrd="0" parTransId="{E35B156A-02FA-4436-9825-EC81AF74DD40}" sibTransId="{7C915456-74A1-453F-BBFB-2D3CA1658291}"/>
    <dgm:cxn modelId="{57D68556-9AE7-4AC6-8909-1349A2202AC1}" type="presOf" srcId="{C20020E0-61E4-4FCE-8C90-BF2687E5CB27}" destId="{03B4F110-38E2-4747-8F7D-12511541DA2F}" srcOrd="0" destOrd="0" presId="urn:microsoft.com/office/officeart/2005/8/layout/arrow4"/>
    <dgm:cxn modelId="{BB9E15A7-530F-472B-8C14-F2B415DF0232}" type="presOf" srcId="{A6D33D6C-2B23-48FD-BE0F-B2A0969C1F66}" destId="{04ED9AE8-219E-4C69-A291-1CE92DFD724F}" srcOrd="0" destOrd="0" presId="urn:microsoft.com/office/officeart/2005/8/layout/arrow4"/>
    <dgm:cxn modelId="{2C6B203E-0E22-4F3B-B30E-9EF2CA9656F2}" type="presParOf" srcId="{04ED9AE8-219E-4C69-A291-1CE92DFD724F}" destId="{1BE051B8-68C7-45D4-B1C5-B85C456C6273}" srcOrd="0" destOrd="0" presId="urn:microsoft.com/office/officeart/2005/8/layout/arrow4"/>
    <dgm:cxn modelId="{2015538A-2759-4ACA-8660-D6A98BF0D5DE}" type="presParOf" srcId="{04ED9AE8-219E-4C69-A291-1CE92DFD724F}" destId="{03B4F110-38E2-4747-8F7D-12511541DA2F}" srcOrd="1"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E051B8-68C7-45D4-B1C5-B85C456C6273}">
      <dsp:nvSpPr>
        <dsp:cNvPr id="0" name=""/>
        <dsp:cNvSpPr/>
      </dsp:nvSpPr>
      <dsp:spPr>
        <a:xfrm>
          <a:off x="536707" y="0"/>
          <a:ext cx="3538727" cy="3183673"/>
        </a:xfrm>
        <a:prstGeom prst="upArrow">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B4F110-38E2-4747-8F7D-12511541DA2F}">
      <dsp:nvSpPr>
        <dsp:cNvPr id="0" name=""/>
        <dsp:cNvSpPr/>
      </dsp:nvSpPr>
      <dsp:spPr>
        <a:xfrm>
          <a:off x="4181596" y="0"/>
          <a:ext cx="6005113" cy="3183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0" rIns="199136" bIns="199136" numCol="1" spcCol="1270" anchor="ctr" anchorCtr="0">
          <a:noAutofit/>
        </a:bodyPr>
        <a:lstStyle/>
        <a:p>
          <a:pPr marL="0" lvl="0" indent="0" algn="l" defTabSz="1244600" rtl="0">
            <a:lnSpc>
              <a:spcPct val="90000"/>
            </a:lnSpc>
            <a:spcBef>
              <a:spcPct val="0"/>
            </a:spcBef>
            <a:spcAft>
              <a:spcPct val="35000"/>
            </a:spcAft>
            <a:buNone/>
          </a:pPr>
          <a:r>
            <a:rPr lang="en-US" sz="2800" b="1" kern="1200" dirty="0"/>
            <a:t>Having a Sustainable Competitive Advantage allows you to distinguish your product from the competition’s. It’s what gives you a significant edge. The basis of your SCA must not be able to be duplicated or imitated and is not substitutable. </a:t>
          </a:r>
          <a:endParaRPr lang="ar-SA" sz="2800" kern="1200" dirty="0"/>
        </a:p>
      </dsp:txBody>
      <dsp:txXfrm>
        <a:off x="4181596" y="0"/>
        <a:ext cx="6005113" cy="3183673"/>
      </dsp:txXfrm>
    </dsp:sp>
  </dsp:spTree>
</dsp:drawing>
</file>

<file path=ppt/diagrams/layout1.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024649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8125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png"/><Relationship Id="rId1" Type="http://schemas.openxmlformats.org/officeDocument/2006/relationships/slideLayout" Target="../slideLayouts/slideLayout15.xml"/><Relationship Id="rId5" Type="http://schemas.openxmlformats.org/officeDocument/2006/relationships/image" Target="../media/image22.jpg"/><Relationship Id="rId4" Type="http://schemas.openxmlformats.org/officeDocument/2006/relationships/image" Target="../media/image6.sv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82"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336646" y="-36036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66505" y="6199043"/>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Magdy  Al-haj</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5469" y="2275497"/>
            <a:ext cx="4886464" cy="1569660"/>
          </a:xfrm>
          <a:prstGeom prst="rect">
            <a:avLst/>
          </a:prstGeom>
          <a:noFill/>
        </p:spPr>
        <p:txBody>
          <a:bodyPr wrap="square" rtlCol="0">
            <a:spAutoFit/>
          </a:bodyPr>
          <a:lstStyle/>
          <a:p>
            <a:pPr algn="ctr"/>
            <a:r>
              <a:rPr lang="en-US" altLang="ar-SA" sz="4800" b="1" dirty="0">
                <a:solidFill>
                  <a:schemeClr val="bg1"/>
                </a:solidFill>
                <a:latin typeface="Aharoni" panose="02010803020104030203" pitchFamily="2" charset="-79"/>
                <a:cs typeface="Aharoni" panose="02010803020104030203" pitchFamily="2" charset="-79"/>
              </a:rPr>
              <a:t>Marketing strategy </a:t>
            </a:r>
            <a:endParaRPr lang="en-US" sz="4800" b="1" dirty="0">
              <a:solidFill>
                <a:schemeClr val="bg1"/>
              </a:solidFill>
              <a:latin typeface="Aharoni" panose="02010803020104030203" pitchFamily="2" charset="-79"/>
              <a:cs typeface="Aharoni" panose="02010803020104030203" pitchFamily="2" charset="-79"/>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25468" y="5635532"/>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070" y="-146994"/>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72610" y="4871555"/>
            <a:ext cx="2766078" cy="707886"/>
          </a:xfrm>
          <a:prstGeom prst="rect">
            <a:avLst/>
          </a:prstGeom>
          <a:noFill/>
        </p:spPr>
        <p:txBody>
          <a:bodyPr wrap="none" rtlCol="0">
            <a:spAutoFit/>
          </a:bodyPr>
          <a:lstStyle/>
          <a:p>
            <a:pPr algn="ctr"/>
            <a:r>
              <a:rPr lang="en-US" sz="2000" b="1" dirty="0">
                <a:solidFill>
                  <a:schemeClr val="bg1"/>
                </a:solidFill>
              </a:rPr>
              <a:t>Marketing Management</a:t>
            </a:r>
          </a:p>
          <a:p>
            <a:pPr algn="ctr"/>
            <a:r>
              <a:rPr lang="en-US" sz="2000" b="1" dirty="0">
                <a:solidFill>
                  <a:schemeClr val="bg1"/>
                </a:solidFill>
              </a:rPr>
              <a:t> MGM612 </a:t>
            </a:r>
          </a:p>
        </p:txBody>
      </p:sp>
      <p:sp>
        <p:nvSpPr>
          <p:cNvPr id="14" name="Oval 13">
            <a:extLst>
              <a:ext uri="{FF2B5EF4-FFF2-40B4-BE49-F238E27FC236}">
                <a16:creationId xmlns:a16="http://schemas.microsoft.com/office/drawing/2014/main" id="{46F3C90B-EB3F-EA91-08C5-03400C278827}"/>
              </a:ext>
            </a:extLst>
          </p:cNvPr>
          <p:cNvSpPr/>
          <p:nvPr/>
        </p:nvSpPr>
        <p:spPr>
          <a:xfrm>
            <a:off x="5348089" y="-146994"/>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schemeClr val="tx1"/>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856592" y="2843674"/>
            <a:ext cx="7606145" cy="830997"/>
          </a:xfrm>
          <a:prstGeom prst="rect">
            <a:avLst/>
          </a:prstGeom>
          <a:noFill/>
        </p:spPr>
        <p:txBody>
          <a:bodyPr wrap="square" rtlCol="0" anchor="b">
            <a:spAutoFit/>
          </a:bodyPr>
          <a:lstStyle/>
          <a:p>
            <a:pPr algn="ctr"/>
            <a:r>
              <a:rPr lang="en-US" altLang="ar-SA" sz="4800" b="1" dirty="0">
                <a:latin typeface="Aharoni" panose="02010803020104030203" pitchFamily="2" charset="-79"/>
                <a:cs typeface="Aharoni" panose="02010803020104030203" pitchFamily="2" charset="-79"/>
              </a:rPr>
              <a:t>Marketing strategy </a:t>
            </a:r>
            <a:endParaRPr lang="en-US" sz="4800" b="1" dirty="0">
              <a:latin typeface="Aharoni" panose="02010803020104030203" pitchFamily="2" charset="-79"/>
              <a:cs typeface="Aharoni" panose="02010803020104030203" pitchFamily="2" charset="-79"/>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666836" y="4582859"/>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2771335" y="4891246"/>
            <a:ext cx="3800849" cy="954107"/>
          </a:xfrm>
          <a:prstGeom prst="rect">
            <a:avLst/>
          </a:prstGeom>
          <a:noFill/>
        </p:spPr>
        <p:txBody>
          <a:bodyPr wrap="none" rtlCol="0">
            <a:spAutoFit/>
          </a:bodyPr>
          <a:lstStyle/>
          <a:p>
            <a:pPr algn="ctr"/>
            <a:r>
              <a:rPr lang="en-US" sz="2800" b="1" dirty="0"/>
              <a:t>Marketing Management</a:t>
            </a:r>
          </a:p>
          <a:p>
            <a:pPr algn="ctr"/>
            <a:r>
              <a:rPr lang="en-US" sz="2800" b="1" dirty="0"/>
              <a:t> MGM612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00138" y="1270681"/>
            <a:ext cx="7191566" cy="769441"/>
          </a:xfrm>
          <a:prstGeom prst="rect">
            <a:avLst/>
          </a:prstGeom>
          <a:noFill/>
          <a:ln>
            <a:solidFill>
              <a:schemeClr val="bg1"/>
            </a:solidFill>
          </a:ln>
        </p:spPr>
        <p:txBody>
          <a:bodyPr wrap="square" rtlCol="0">
            <a:spAutoFit/>
          </a:bodyPr>
          <a:lstStyle/>
          <a:p>
            <a:pPr algn="ctr"/>
            <a:r>
              <a:rPr lang="en-US" sz="4400" dirty="0">
                <a:solidFill>
                  <a:schemeClr val="bg1"/>
                </a:solidFill>
                <a:latin typeface="Aharoni" panose="02010803020104030203" pitchFamily="2" charset="-79"/>
                <a:cs typeface="Aharoni" panose="02010803020104030203" pitchFamily="2" charset="-79"/>
              </a:rPr>
              <a:t>Learning Outcomes</a:t>
            </a:r>
            <a:endParaRPr lang="en-US" sz="4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808263" y="57709"/>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3"/>
          <p:cNvSpPr txBox="1">
            <a:spLocks noChangeArrowheads="1"/>
          </p:cNvSpPr>
          <p:nvPr/>
        </p:nvSpPr>
        <p:spPr>
          <a:xfrm>
            <a:off x="2258291" y="2008909"/>
            <a:ext cx="9739745" cy="4783783"/>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SA" b="1" u="sng" dirty="0">
                <a:solidFill>
                  <a:srgbClr val="FF0000"/>
                </a:solidFill>
              </a:rPr>
              <a:t>After studying this chapter you should be able to:</a:t>
            </a:r>
          </a:p>
          <a:p>
            <a:pPr>
              <a:buFont typeface="Wingdings" panose="05000000000000000000" pitchFamily="2" charset="2"/>
              <a:buChar char="q"/>
              <a:defRPr/>
            </a:pPr>
            <a:r>
              <a:rPr lang="en-US" altLang="ar-SA" b="1" dirty="0">
                <a:solidFill>
                  <a:schemeClr val="bg1"/>
                </a:solidFill>
              </a:rPr>
              <a:t>Marketing strategy (</a:t>
            </a:r>
            <a:r>
              <a:rPr lang="en-GB" altLang="ar-SA" b="1" dirty="0">
                <a:solidFill>
                  <a:schemeClr val="bg1"/>
                </a:solidFill>
              </a:rPr>
              <a:t>Introduction, </a:t>
            </a:r>
            <a:r>
              <a:rPr lang="en-US" altLang="ar-SA" b="1" dirty="0">
                <a:solidFill>
                  <a:schemeClr val="bg1"/>
                </a:solidFill>
              </a:rPr>
              <a:t>define, Developing and Creating )</a:t>
            </a:r>
            <a:endParaRPr lang="en-US" altLang="ar-SA" dirty="0">
              <a:solidFill>
                <a:schemeClr val="bg1"/>
              </a:solidFill>
            </a:endParaRPr>
          </a:p>
          <a:p>
            <a:pPr>
              <a:buFont typeface="Wingdings" panose="05000000000000000000" pitchFamily="2" charset="2"/>
              <a:buChar char="q"/>
              <a:defRPr/>
            </a:pPr>
            <a:r>
              <a:rPr lang="en-US" b="1" dirty="0">
                <a:solidFill>
                  <a:schemeClr val="bg1"/>
                </a:solidFill>
              </a:rPr>
              <a:t>History of strategic marketing management</a:t>
            </a:r>
            <a:endParaRPr lang="en-US" altLang="ar-SA" b="1" dirty="0">
              <a:solidFill>
                <a:schemeClr val="bg1"/>
              </a:solidFill>
            </a:endParaRPr>
          </a:p>
          <a:p>
            <a:pPr>
              <a:buFont typeface="Wingdings" panose="05000000000000000000" pitchFamily="2" charset="2"/>
              <a:buChar char="q"/>
              <a:defRPr/>
            </a:pPr>
            <a:r>
              <a:rPr lang="en-US" b="1" dirty="0">
                <a:solidFill>
                  <a:schemeClr val="bg1"/>
                </a:solidFill>
              </a:rPr>
              <a:t>Marketing strategy vs. marketing plan</a:t>
            </a:r>
          </a:p>
          <a:p>
            <a:pPr>
              <a:buFont typeface="Wingdings" panose="05000000000000000000" pitchFamily="2" charset="2"/>
              <a:buChar char="q"/>
              <a:defRPr/>
            </a:pPr>
            <a:r>
              <a:rPr lang="en-US" b="1" dirty="0">
                <a:solidFill>
                  <a:schemeClr val="bg1"/>
                </a:solidFill>
              </a:rPr>
              <a:t>Market Analysis</a:t>
            </a:r>
          </a:p>
          <a:p>
            <a:pPr>
              <a:buFont typeface="Wingdings" panose="05000000000000000000" pitchFamily="2" charset="2"/>
              <a:buChar char="q"/>
              <a:defRPr/>
            </a:pPr>
            <a:r>
              <a:rPr lang="en-US" altLang="ar-SA" b="1" dirty="0">
                <a:solidFill>
                  <a:schemeClr val="bg1"/>
                </a:solidFill>
              </a:rPr>
              <a:t>Explain The (4 P’s)  and (7 P’s)  of Marketing</a:t>
            </a:r>
          </a:p>
          <a:p>
            <a:pPr>
              <a:buFont typeface="Wingdings" panose="05000000000000000000" pitchFamily="2" charset="2"/>
              <a:buChar char="q"/>
            </a:pPr>
            <a:endParaRPr lang="en-US" altLang="ar-SA" b="1" dirty="0">
              <a:solidFill>
                <a:schemeClr val="bg1"/>
              </a:solidFill>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8953" y="4346431"/>
            <a:ext cx="2800350" cy="1628775"/>
          </a:xfrm>
          <a:prstGeom prst="rect">
            <a:avLst/>
          </a:prstGeom>
        </p:spPr>
      </p:pic>
    </p:spTree>
    <p:extLst>
      <p:ext uri="{BB962C8B-B14F-4D97-AF65-F5344CB8AC3E}">
        <p14:creationId xmlns:p14="http://schemas.microsoft.com/office/powerpoint/2010/main" val="1298493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945" y="1192792"/>
            <a:ext cx="11589880" cy="48520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344801" y="26371"/>
            <a:ext cx="1817938" cy="858066"/>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04225" y="6289963"/>
            <a:ext cx="1758514" cy="480027"/>
          </a:xfrm>
          <a:prstGeom prst="rect">
            <a:avLst/>
          </a:prstGeom>
        </p:spPr>
      </p:pic>
      <p:sp>
        <p:nvSpPr>
          <p:cNvPr id="16" name="Rectangle 2"/>
          <p:cNvSpPr txBox="1">
            <a:spLocks noChangeArrowheads="1"/>
          </p:cNvSpPr>
          <p:nvPr/>
        </p:nvSpPr>
        <p:spPr>
          <a:xfrm>
            <a:off x="1472557" y="334726"/>
            <a:ext cx="8876787" cy="769441"/>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GB" altLang="ar-SA" dirty="0"/>
              <a:t>Marketing Strategy: Introduction </a:t>
            </a:r>
            <a:endParaRPr lang="en-US" altLang="ar-SA" dirty="0"/>
          </a:p>
        </p:txBody>
      </p:sp>
      <p:sp>
        <p:nvSpPr>
          <p:cNvPr id="17" name="Rectangle 3"/>
          <p:cNvSpPr txBox="1">
            <a:spLocks noChangeArrowheads="1"/>
          </p:cNvSpPr>
          <p:nvPr/>
        </p:nvSpPr>
        <p:spPr>
          <a:xfrm>
            <a:off x="574964" y="1493395"/>
            <a:ext cx="11042072" cy="4105508"/>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altLang="ar-SA" sz="2400" b="1" u="sng" dirty="0">
                <a:solidFill>
                  <a:srgbClr val="FF0000"/>
                </a:solidFill>
              </a:rPr>
              <a:t>Marketing:</a:t>
            </a:r>
          </a:p>
          <a:p>
            <a:pPr marL="0" indent="0">
              <a:buFont typeface="Arial" panose="020B0604020202020204" pitchFamily="34" charset="0"/>
              <a:buNone/>
              <a:defRPr/>
            </a:pPr>
            <a:r>
              <a:rPr lang="en-US" altLang="ar-SA" sz="2400" b="1" dirty="0"/>
              <a:t> is the process by which companies create value for customers and build strong customer relationships in order to capture value from customers in return.</a:t>
            </a:r>
          </a:p>
          <a:p>
            <a:pPr marL="0" indent="0">
              <a:buFont typeface="Arial" panose="020B0604020202020204" pitchFamily="34" charset="0"/>
              <a:buNone/>
              <a:defRPr/>
            </a:pPr>
            <a:r>
              <a:rPr lang="en-GB" altLang="ar-SA" sz="2400" b="1" u="sng" dirty="0">
                <a:solidFill>
                  <a:srgbClr val="FF0000"/>
                </a:solidFill>
              </a:rPr>
              <a:t>What is strategy?</a:t>
            </a:r>
          </a:p>
          <a:p>
            <a:pPr marL="0" indent="0">
              <a:buFont typeface="Arial" panose="020B0604020202020204" pitchFamily="34" charset="0"/>
              <a:buNone/>
              <a:defRPr/>
            </a:pPr>
            <a:r>
              <a:rPr lang="en-US" altLang="ar-SA" sz="2400" b="1" dirty="0"/>
              <a:t>A fundamental pattern of present and planned objectives, resource deployments, and interactions of an organization with markets, competitors, and other environmental factors.</a:t>
            </a:r>
          </a:p>
          <a:p>
            <a:pPr marL="0" indent="0">
              <a:buFont typeface="Arial" panose="020B0604020202020204" pitchFamily="34" charset="0"/>
              <a:buNone/>
              <a:defRPr/>
            </a:pPr>
            <a:r>
              <a:rPr lang="en-US" altLang="ar-SA" sz="2400" b="1" u="sng" dirty="0">
                <a:solidFill>
                  <a:srgbClr val="FF0000"/>
                </a:solidFill>
              </a:rPr>
              <a:t>Your strategy comes before your plan</a:t>
            </a:r>
          </a:p>
          <a:p>
            <a:pPr marL="0" indent="0">
              <a:buFont typeface="Arial" panose="020B0604020202020204" pitchFamily="34" charset="0"/>
              <a:buNone/>
              <a:defRPr/>
            </a:pPr>
            <a:r>
              <a:rPr lang="en-US" altLang="ar-SA" sz="2400" b="1" dirty="0"/>
              <a:t>As soon as you have determined what your marketing strategy is, you can draw up a marketing plan. The plan describes how you are going to execute your strategy. It also shows how you will evaluate its effectiveness or success.</a:t>
            </a:r>
          </a:p>
          <a:p>
            <a:pPr>
              <a:defRPr/>
            </a:pPr>
            <a:endParaRPr lang="ar-SA" altLang="ar-SA" sz="2400" dirty="0"/>
          </a:p>
          <a:p>
            <a:pPr>
              <a:buFont typeface="Arial" panose="020B0604020202020204" pitchFamily="34" charset="0"/>
              <a:buNone/>
              <a:defRPr/>
            </a:pPr>
            <a:endParaRPr lang="en-US" altLang="ar-SA" sz="2400" b="1" dirty="0"/>
          </a:p>
          <a:p>
            <a:pPr marL="0" indent="0">
              <a:buFont typeface="Arial" panose="020B0604020202020204" pitchFamily="34" charset="0"/>
              <a:buNone/>
              <a:defRPr/>
            </a:pPr>
            <a:endParaRPr lang="en-US" altLang="ar-SA" sz="2400" b="1" dirty="0"/>
          </a:p>
        </p:txBody>
      </p:sp>
    </p:spTree>
    <p:extLst>
      <p:ext uri="{BB962C8B-B14F-4D97-AF65-F5344CB8AC3E}">
        <p14:creationId xmlns:p14="http://schemas.microsoft.com/office/powerpoint/2010/main" val="3037658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9051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78037" y="6228221"/>
            <a:ext cx="1984701" cy="541770"/>
          </a:xfrm>
          <a:prstGeom prst="rect">
            <a:avLst/>
          </a:prstGeom>
        </p:spPr>
      </p:pic>
      <p:sp>
        <p:nvSpPr>
          <p:cNvPr id="9" name="Rectangle 2"/>
          <p:cNvSpPr txBox="1">
            <a:spLocks noChangeArrowheads="1"/>
          </p:cNvSpPr>
          <p:nvPr/>
        </p:nvSpPr>
        <p:spPr>
          <a:xfrm>
            <a:off x="1560050" y="99256"/>
            <a:ext cx="7564244" cy="1446550"/>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GB" altLang="ar-SA" dirty="0"/>
              <a:t>Marketing Strategy: Introduction</a:t>
            </a:r>
            <a:endParaRPr lang="en-US" altLang="ar-SA" dirty="0"/>
          </a:p>
        </p:txBody>
      </p:sp>
      <p:sp>
        <p:nvSpPr>
          <p:cNvPr id="11" name="Rectangle 3"/>
          <p:cNvSpPr txBox="1">
            <a:spLocks noChangeArrowheads="1"/>
          </p:cNvSpPr>
          <p:nvPr/>
        </p:nvSpPr>
        <p:spPr>
          <a:xfrm>
            <a:off x="928256" y="1700127"/>
            <a:ext cx="9633976" cy="4161263"/>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altLang="ar-SA" sz="3200" b="1" u="sng" dirty="0">
                <a:solidFill>
                  <a:srgbClr val="FF0000"/>
                </a:solidFill>
              </a:rPr>
              <a:t>Corporate strategy</a:t>
            </a:r>
          </a:p>
          <a:p>
            <a:pPr>
              <a:buFontTx/>
              <a:buNone/>
              <a:defRPr/>
            </a:pPr>
            <a:r>
              <a:rPr lang="en-US" altLang="ar-SA" b="1" dirty="0"/>
              <a:t>	</a:t>
            </a:r>
            <a:r>
              <a:rPr lang="en-US" altLang="ar-SA" sz="2400" b="1" dirty="0"/>
              <a:t>-</a:t>
            </a:r>
            <a:r>
              <a:rPr lang="en-US" altLang="ar-SA" b="1" dirty="0"/>
              <a:t>organizations scope and resource deployment</a:t>
            </a:r>
          </a:p>
          <a:p>
            <a:pPr>
              <a:defRPr/>
            </a:pPr>
            <a:r>
              <a:rPr lang="en-US" altLang="ar-SA" sz="3200" b="1" u="sng" dirty="0">
                <a:solidFill>
                  <a:srgbClr val="FF0000"/>
                </a:solidFill>
              </a:rPr>
              <a:t>Business-level strategy</a:t>
            </a:r>
          </a:p>
          <a:p>
            <a:pPr>
              <a:buFontTx/>
              <a:buNone/>
              <a:defRPr/>
            </a:pPr>
            <a:r>
              <a:rPr lang="en-US" altLang="ar-SA" sz="3200" b="1" dirty="0"/>
              <a:t>	</a:t>
            </a:r>
            <a:r>
              <a:rPr lang="en-US" altLang="ar-SA" b="1" dirty="0"/>
              <a:t>-competitive strategy of a business unit in its industry</a:t>
            </a:r>
            <a:endParaRPr lang="en-US" altLang="ar-SA" sz="2400" b="1" dirty="0"/>
          </a:p>
          <a:p>
            <a:pPr>
              <a:defRPr/>
            </a:pPr>
            <a:r>
              <a:rPr lang="en-US" altLang="ar-SA" sz="3200" b="1" u="sng" dirty="0">
                <a:solidFill>
                  <a:srgbClr val="FF0000"/>
                </a:solidFill>
              </a:rPr>
              <a:t>Marketing strategy</a:t>
            </a:r>
          </a:p>
          <a:p>
            <a:pPr>
              <a:buFontTx/>
              <a:buNone/>
              <a:defRPr/>
            </a:pPr>
            <a:r>
              <a:rPr lang="en-US" altLang="ar-SA" sz="3200" b="1" dirty="0"/>
              <a:t>	</a:t>
            </a:r>
            <a:r>
              <a:rPr lang="en-US" altLang="ar-SA" b="1" dirty="0"/>
              <a:t>-targeting, segmenting and positioning for a product. Figuring out the marketing mix</a:t>
            </a:r>
            <a:endParaRPr lang="en-US" altLang="ar-SA" sz="3200" b="1" dirty="0"/>
          </a:p>
        </p:txBody>
      </p:sp>
    </p:spTree>
    <p:extLst>
      <p:ext uri="{BB962C8B-B14F-4D97-AF65-F5344CB8AC3E}">
        <p14:creationId xmlns:p14="http://schemas.microsoft.com/office/powerpoint/2010/main" val="3943348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42042" y="83128"/>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636127" y="6353267"/>
            <a:ext cx="1526612" cy="416724"/>
          </a:xfrm>
          <a:prstGeom prst="rect">
            <a:avLst/>
          </a:prstGeom>
        </p:spPr>
      </p:pic>
      <p:sp>
        <p:nvSpPr>
          <p:cNvPr id="9" name="Title 1"/>
          <p:cNvSpPr txBox="1">
            <a:spLocks/>
          </p:cNvSpPr>
          <p:nvPr/>
        </p:nvSpPr>
        <p:spPr>
          <a:xfrm>
            <a:off x="1260088" y="304800"/>
            <a:ext cx="8950712" cy="769441"/>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altLang="ar-SA" dirty="0"/>
              <a:t>Marketing strategy define</a:t>
            </a:r>
          </a:p>
        </p:txBody>
      </p:sp>
      <p:sp>
        <p:nvSpPr>
          <p:cNvPr id="11" name="Content Placeholder 2"/>
          <p:cNvSpPr txBox="1">
            <a:spLocks/>
          </p:cNvSpPr>
          <p:nvPr/>
        </p:nvSpPr>
        <p:spPr>
          <a:xfrm>
            <a:off x="554181" y="1600200"/>
            <a:ext cx="11326643" cy="4153829"/>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1">
                  <a:lumMod val="75000"/>
                </a:schemeClr>
              </a:buClr>
              <a:buFont typeface="Wingdings" panose="05000000000000000000" pitchFamily="2" charset="2"/>
              <a:buChar char="q"/>
              <a:defRPr/>
            </a:pPr>
            <a:r>
              <a:rPr lang="en-US" altLang="ar-SA" sz="3200" b="1" dirty="0">
                <a:solidFill>
                  <a:srgbClr val="FF0000"/>
                </a:solidFill>
                <a:latin typeface="Times New Roman" panose="02020603050405020304" pitchFamily="18" charset="0"/>
                <a:cs typeface="Times New Roman" panose="02020603050405020304" pitchFamily="18" charset="0"/>
              </a:rPr>
              <a:t>Marketing strategy</a:t>
            </a:r>
          </a:p>
          <a:p>
            <a:pPr marL="0" indent="0">
              <a:buClr>
                <a:schemeClr val="accent1">
                  <a:lumMod val="75000"/>
                </a:schemeClr>
              </a:buClr>
              <a:buFont typeface="Arial" panose="020B0604020202020204" pitchFamily="34" charset="0"/>
              <a:buNone/>
              <a:defRPr/>
            </a:pPr>
            <a:r>
              <a:rPr lang="en-US" altLang="ar-SA" b="1" dirty="0">
                <a:latin typeface="Times New Roman" panose="02020603050405020304" pitchFamily="18" charset="0"/>
                <a:cs typeface="Times New Roman" panose="02020603050405020304" pitchFamily="18" charset="0"/>
              </a:rPr>
              <a:t> can be defined as a process that can allow an organization to concentrate its resources on the optimal opportunities with the goals of increasing sales and achieving a sustainable competitive advantage.</a:t>
            </a:r>
          </a:p>
          <a:p>
            <a:pPr>
              <a:buClr>
                <a:schemeClr val="accent1">
                  <a:lumMod val="75000"/>
                </a:schemeClr>
              </a:buClr>
              <a:buFont typeface="Wingdings" panose="05000000000000000000" pitchFamily="2" charset="2"/>
              <a:buChar char="q"/>
              <a:defRPr/>
            </a:pPr>
            <a:r>
              <a:rPr lang="en-US" altLang="ar-SA" b="1" dirty="0">
                <a:solidFill>
                  <a:srgbClr val="FF0000"/>
                </a:solidFill>
                <a:latin typeface="Times New Roman" panose="02020603050405020304" pitchFamily="18" charset="0"/>
                <a:cs typeface="Times New Roman" panose="02020603050405020304" pitchFamily="18" charset="0"/>
              </a:rPr>
              <a:t>Marketing strategy </a:t>
            </a:r>
          </a:p>
          <a:p>
            <a:pPr marL="0" indent="0">
              <a:buClr>
                <a:schemeClr val="accent1">
                  <a:lumMod val="75000"/>
                </a:schemeClr>
              </a:buClr>
              <a:buFont typeface="Arial" panose="020B0604020202020204" pitchFamily="34" charset="0"/>
              <a:buNone/>
              <a:defRPr/>
            </a:pPr>
            <a:r>
              <a:rPr lang="en-US" altLang="ar-SA" b="1" dirty="0">
                <a:latin typeface="Times New Roman" panose="02020603050405020304" pitchFamily="18" charset="0"/>
                <a:cs typeface="Times New Roman" panose="02020603050405020304" pitchFamily="18" charset="0"/>
              </a:rPr>
              <a:t>includes all basic and long-term activities in the field of marketing that deal with the analysis of the strategic initial situation of a company and the formulation, evaluation and selection of market-oriented strategies and therefore contribute to the goals of the company and its marketing objectives.</a:t>
            </a:r>
          </a:p>
          <a:p>
            <a:pPr>
              <a:buClr>
                <a:schemeClr val="accent1">
                  <a:lumMod val="75000"/>
                </a:schemeClr>
              </a:buClr>
              <a:buFont typeface="Wingdings" panose="05000000000000000000" pitchFamily="2" charset="2"/>
              <a:buChar char="q"/>
              <a:defRPr/>
            </a:pPr>
            <a:endParaRPr lang="en-US" altLang="ar-SA" b="1" dirty="0">
              <a:latin typeface="Times New Roman" panose="02020603050405020304" pitchFamily="18" charset="0"/>
              <a:cs typeface="Times New Roman" panose="02020603050405020304" pitchFamily="18" charset="0"/>
            </a:endParaRPr>
          </a:p>
          <a:p>
            <a:pPr>
              <a:defRPr/>
            </a:pPr>
            <a:endParaRPr lang="en-US" altLang="ar-SA"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3930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5527" y="1210499"/>
            <a:ext cx="11645298" cy="4834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05001" y="50070"/>
            <a:ext cx="2018952" cy="952944"/>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66217" y="6252291"/>
            <a:ext cx="1896521" cy="517699"/>
          </a:xfrm>
          <a:prstGeom prst="rect">
            <a:avLst/>
          </a:prstGeom>
        </p:spPr>
      </p:pic>
      <p:sp>
        <p:nvSpPr>
          <p:cNvPr id="9" name="Title 1"/>
          <p:cNvSpPr txBox="1">
            <a:spLocks/>
          </p:cNvSpPr>
          <p:nvPr/>
        </p:nvSpPr>
        <p:spPr>
          <a:xfrm>
            <a:off x="944980" y="-439353"/>
            <a:ext cx="9321237" cy="1938992"/>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br>
              <a:rPr lang="en-US" altLang="ar-SA" sz="4000" dirty="0"/>
            </a:br>
            <a:r>
              <a:rPr lang="en-US" altLang="ar-SA" sz="4000" dirty="0"/>
              <a:t>Developing a marketing strategy</a:t>
            </a:r>
            <a:br>
              <a:rPr lang="en-US" altLang="ar-SA" sz="4000" dirty="0"/>
            </a:br>
            <a:endParaRPr lang="en-US" altLang="ar-SA" sz="4000" dirty="0"/>
          </a:p>
        </p:txBody>
      </p:sp>
      <p:sp>
        <p:nvSpPr>
          <p:cNvPr id="11" name="Content Placeholder 2"/>
          <p:cNvSpPr txBox="1">
            <a:spLocks/>
          </p:cNvSpPr>
          <p:nvPr/>
        </p:nvSpPr>
        <p:spPr>
          <a:xfrm>
            <a:off x="872835" y="1556764"/>
            <a:ext cx="11007989" cy="409690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chemeClr val="tx2"/>
              </a:buClr>
              <a:buFont typeface="Arial" panose="020B0604020202020204" pitchFamily="34" charset="0"/>
              <a:buNone/>
              <a:defRPr/>
            </a:pPr>
            <a:r>
              <a:rPr lang="en-US" altLang="ar-SA" b="1" dirty="0">
                <a:solidFill>
                  <a:srgbClr val="FF0000"/>
                </a:solidFill>
                <a:latin typeface="Times New Roman" panose="02020603050405020304" pitchFamily="18" charset="0"/>
                <a:cs typeface="Times New Roman" panose="02020603050405020304" pitchFamily="18" charset="0"/>
              </a:rPr>
              <a:t>Marketing strategy </a:t>
            </a:r>
            <a:r>
              <a:rPr lang="en-US" altLang="ar-SA" b="1" dirty="0">
                <a:latin typeface="Times New Roman" panose="02020603050405020304" pitchFamily="18" charset="0"/>
                <a:cs typeface="Times New Roman" panose="02020603050405020304" pitchFamily="18" charset="0"/>
              </a:rPr>
              <a:t>involves careful and precise scanning of the internal and external environments:</a:t>
            </a:r>
            <a:endParaRPr lang="en-US" altLang="ar-SA" baseline="30000" dirty="0">
              <a:latin typeface="Times New Roman" panose="02020603050405020304" pitchFamily="18" charset="0"/>
              <a:cs typeface="Times New Roman" panose="02020603050405020304" pitchFamily="18" charset="0"/>
            </a:endParaRPr>
          </a:p>
          <a:p>
            <a:pPr>
              <a:buClr>
                <a:schemeClr val="tx2"/>
              </a:buClr>
              <a:buFont typeface="Wingdings" panose="05000000000000000000" pitchFamily="2" charset="2"/>
              <a:buChar char="q"/>
              <a:defRPr/>
            </a:pPr>
            <a:r>
              <a:rPr lang="en-US" altLang="ar-SA" b="1" dirty="0">
                <a:solidFill>
                  <a:srgbClr val="FF0000"/>
                </a:solidFill>
                <a:latin typeface="Times New Roman" panose="02020603050405020304" pitchFamily="18" charset="0"/>
                <a:cs typeface="Times New Roman" panose="02020603050405020304" pitchFamily="18" charset="0"/>
              </a:rPr>
              <a:t>Internal environmental </a:t>
            </a:r>
            <a:r>
              <a:rPr lang="en-US" altLang="ar-SA" b="1" dirty="0">
                <a:latin typeface="Times New Roman" panose="02020603050405020304" pitchFamily="18" charset="0"/>
                <a:cs typeface="Times New Roman" panose="02020603050405020304" pitchFamily="18" charset="0"/>
              </a:rPr>
              <a:t>factors include the marketing mix and marketing mix modeling, plus performance analysis and strategic constraints.</a:t>
            </a:r>
            <a:r>
              <a:rPr lang="en-US" altLang="ar-SA" dirty="0">
                <a:latin typeface="Times New Roman" panose="02020603050405020304" pitchFamily="18" charset="0"/>
                <a:cs typeface="Times New Roman" panose="02020603050405020304" pitchFamily="18" charset="0"/>
              </a:rPr>
              <a:t> </a:t>
            </a:r>
          </a:p>
          <a:p>
            <a:pPr>
              <a:buClr>
                <a:schemeClr val="tx2"/>
              </a:buClr>
              <a:buFont typeface="Wingdings" panose="05000000000000000000" pitchFamily="2" charset="2"/>
              <a:buChar char="q"/>
              <a:defRPr/>
            </a:pPr>
            <a:r>
              <a:rPr lang="en-US" altLang="ar-SA" b="1" dirty="0">
                <a:solidFill>
                  <a:srgbClr val="FF0000"/>
                </a:solidFill>
                <a:latin typeface="Times New Roman" panose="02020603050405020304" pitchFamily="18" charset="0"/>
                <a:cs typeface="Times New Roman" panose="02020603050405020304" pitchFamily="18" charset="0"/>
              </a:rPr>
              <a:t>External environmental </a:t>
            </a:r>
            <a:r>
              <a:rPr lang="en-US" altLang="ar-SA" b="1" dirty="0">
                <a:latin typeface="Times New Roman" panose="02020603050405020304" pitchFamily="18" charset="0"/>
                <a:cs typeface="Times New Roman" panose="02020603050405020304" pitchFamily="18" charset="0"/>
              </a:rPr>
              <a:t>factors include customer analysis, competitor analysis, target market analysis, as well as evaluation of any elements of the technological, economic, cultural or political/legal environment likely to impact success.</a:t>
            </a:r>
            <a:r>
              <a:rPr lang="en-US" altLang="ar-SA" dirty="0">
                <a:latin typeface="Times New Roman" panose="02020603050405020304" pitchFamily="18" charset="0"/>
                <a:cs typeface="Times New Roman" panose="02020603050405020304" pitchFamily="18" charset="0"/>
              </a:rPr>
              <a:t> </a:t>
            </a:r>
          </a:p>
          <a:p>
            <a:pPr marL="0" indent="0">
              <a:buFont typeface="Arial" panose="020B0604020202020204" pitchFamily="34" charset="0"/>
              <a:buNone/>
              <a:defRPr/>
            </a:pPr>
            <a:endParaRPr lang="en-US" altLang="ar-SA" sz="3600" dirty="0">
              <a:latin typeface="Times New Roman" panose="02020603050405020304" pitchFamily="18" charset="0"/>
              <a:cs typeface="Times New Roman" panose="02020603050405020304" pitchFamily="18" charset="0"/>
            </a:endParaRPr>
          </a:p>
          <a:p>
            <a:pPr>
              <a:defRPr/>
            </a:pPr>
            <a:endParaRPr lang="en-US" altLang="ar-SA" sz="3600" dirty="0"/>
          </a:p>
        </p:txBody>
      </p:sp>
    </p:spTree>
    <p:extLst>
      <p:ext uri="{BB962C8B-B14F-4D97-AF65-F5344CB8AC3E}">
        <p14:creationId xmlns:p14="http://schemas.microsoft.com/office/powerpoint/2010/main" val="2310750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771357" y="26371"/>
            <a:ext cx="1420643" cy="1026328"/>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71018" y="6063853"/>
            <a:ext cx="1591720" cy="706138"/>
          </a:xfrm>
          <a:prstGeom prst="rect">
            <a:avLst/>
          </a:prstGeom>
        </p:spPr>
      </p:pic>
      <p:sp>
        <p:nvSpPr>
          <p:cNvPr id="9" name="Title 1"/>
          <p:cNvSpPr txBox="1">
            <a:spLocks/>
          </p:cNvSpPr>
          <p:nvPr/>
        </p:nvSpPr>
        <p:spPr>
          <a:xfrm>
            <a:off x="524929" y="-243153"/>
            <a:ext cx="10515600" cy="175432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br>
              <a:rPr lang="en-US" altLang="ar-SA" sz="3600" dirty="0"/>
            </a:br>
            <a:r>
              <a:rPr lang="en-US" altLang="ar-SA" sz="3600" dirty="0"/>
              <a:t>Marketing strategy vs. marketing plan</a:t>
            </a:r>
            <a:br>
              <a:rPr lang="en-US" altLang="ar-SA" sz="3600" dirty="0"/>
            </a:br>
            <a:endParaRPr lang="ar-SA" altLang="ar-SA" sz="3600" dirty="0"/>
          </a:p>
        </p:txBody>
      </p:sp>
      <p:sp>
        <p:nvSpPr>
          <p:cNvPr id="11" name="Content Placeholder 2"/>
          <p:cNvSpPr txBox="1">
            <a:spLocks/>
          </p:cNvSpPr>
          <p:nvPr/>
        </p:nvSpPr>
        <p:spPr>
          <a:xfrm>
            <a:off x="524929" y="1746880"/>
            <a:ext cx="11139055" cy="406221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b="1" dirty="0">
                <a:latin typeface="Times New Roman" panose="02020603050405020304" pitchFamily="18" charset="0"/>
                <a:cs typeface="Times New Roman" panose="02020603050405020304" pitchFamily="18" charset="0"/>
              </a:rPr>
              <a:t>Many people use the two terms interchangeably, but their meanings are quite different.</a:t>
            </a:r>
          </a:p>
          <a:p>
            <a:pPr>
              <a:buFont typeface="Wingdings" panose="05000000000000000000" pitchFamily="2" charset="2"/>
              <a:buChar char="v"/>
              <a:defRPr/>
            </a:pPr>
            <a:r>
              <a:rPr lang="en-US" b="1" u="sng" dirty="0">
                <a:solidFill>
                  <a:srgbClr val="FF0000"/>
                </a:solidFill>
              </a:rPr>
              <a:t>Marketing strategy</a:t>
            </a:r>
          </a:p>
          <a:p>
            <a:pPr marL="0" indent="0">
              <a:buFont typeface="Arial" panose="020B0604020202020204" pitchFamily="34" charset="0"/>
              <a:buNone/>
              <a:defRPr/>
            </a:pPr>
            <a:r>
              <a:rPr lang="en-US" b="1" dirty="0">
                <a:latin typeface="Times New Roman" panose="02020603050405020304" pitchFamily="18" charset="0"/>
                <a:cs typeface="Times New Roman" panose="02020603050405020304" pitchFamily="18" charset="0"/>
              </a:rPr>
              <a:t>This includes an explanation of the goals a company needs to achieve with its marketing efforts. A company’s business goals shape its strategy.</a:t>
            </a:r>
          </a:p>
          <a:p>
            <a:pPr>
              <a:buFont typeface="Wingdings" panose="05000000000000000000" pitchFamily="2" charset="2"/>
              <a:buChar char="v"/>
              <a:defRPr/>
            </a:pPr>
            <a:r>
              <a:rPr lang="en-US" b="1" u="sng" dirty="0">
                <a:solidFill>
                  <a:srgbClr val="FF0000"/>
                </a:solidFill>
              </a:rPr>
              <a:t>Marketing plan</a:t>
            </a:r>
          </a:p>
          <a:p>
            <a:pPr marL="0" indent="0">
              <a:buFont typeface="Arial" panose="020B0604020202020204" pitchFamily="34" charset="0"/>
              <a:buNone/>
              <a:defRPr/>
            </a:pPr>
            <a:r>
              <a:rPr lang="en-US" b="1" dirty="0">
                <a:latin typeface="Times New Roman" panose="02020603050405020304" pitchFamily="18" charset="0"/>
                <a:cs typeface="Times New Roman" panose="02020603050405020304" pitchFamily="18" charset="0"/>
              </a:rPr>
              <a:t>A business’ marketing plan describes how it is going to achieve its marketing goals.</a:t>
            </a:r>
            <a:endParaRPr lang="en-US" sz="2400" b="1" dirty="0"/>
          </a:p>
          <a:p>
            <a:pPr>
              <a:defRPr/>
            </a:pPr>
            <a:endParaRPr lang="ar-SA" sz="2400" b="1" dirty="0"/>
          </a:p>
        </p:txBody>
      </p:sp>
    </p:spTree>
    <p:extLst>
      <p:ext uri="{BB962C8B-B14F-4D97-AF65-F5344CB8AC3E}">
        <p14:creationId xmlns:p14="http://schemas.microsoft.com/office/powerpoint/2010/main" val="4114626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a:xfrm>
            <a:off x="378348" y="356517"/>
            <a:ext cx="10515600" cy="70788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4000" dirty="0"/>
              <a:t>Creating a marketing strategy</a:t>
            </a:r>
            <a:endParaRPr lang="ar-SA" altLang="ar-SA" sz="4000" dirty="0"/>
          </a:p>
        </p:txBody>
      </p:sp>
      <p:sp>
        <p:nvSpPr>
          <p:cNvPr id="13" name="Content Placeholder 2"/>
          <p:cNvSpPr txBox="1">
            <a:spLocks/>
          </p:cNvSpPr>
          <p:nvPr/>
        </p:nvSpPr>
        <p:spPr>
          <a:xfrm>
            <a:off x="1650380" y="1825625"/>
            <a:ext cx="9703420" cy="3683077"/>
          </a:xfrm>
          <a:prstGeom prst="rect">
            <a:avLst/>
          </a:prstGeom>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defRPr/>
            </a:pPr>
            <a:r>
              <a:rPr lang="en-US" altLang="ar-SA" sz="3600" b="1" dirty="0">
                <a:solidFill>
                  <a:srgbClr val="FF0000"/>
                </a:solidFill>
              </a:rPr>
              <a:t>To Creating a marketing strategy: </a:t>
            </a:r>
          </a:p>
          <a:p>
            <a:pPr algn="l">
              <a:defRPr/>
            </a:pPr>
            <a:endParaRPr lang="en-US" altLang="ar-SA" sz="2800" b="1" u="sng" dirty="0"/>
          </a:p>
          <a:p>
            <a:pPr algn="l">
              <a:buFontTx/>
              <a:buAutoNum type="arabicPeriod"/>
              <a:defRPr/>
            </a:pPr>
            <a:r>
              <a:rPr lang="en-US" altLang="ar-SA" sz="3600" b="1" dirty="0"/>
              <a:t>Targeting and positioning</a:t>
            </a:r>
          </a:p>
          <a:p>
            <a:pPr algn="l">
              <a:buFontTx/>
              <a:buAutoNum type="arabicPeriod"/>
              <a:defRPr/>
            </a:pPr>
            <a:r>
              <a:rPr lang="en-US" altLang="ar-SA" sz="3600" b="1" dirty="0"/>
              <a:t> promotional tactics</a:t>
            </a:r>
          </a:p>
          <a:p>
            <a:pPr algn="l">
              <a:buFontTx/>
              <a:buAutoNum type="arabicPeriod"/>
              <a:defRPr/>
            </a:pPr>
            <a:r>
              <a:rPr lang="en-US" altLang="ar-SA" sz="3600" b="1" dirty="0"/>
              <a:t>Monitoring and evaluation</a:t>
            </a:r>
          </a:p>
          <a:p>
            <a:pPr algn="l">
              <a:defRPr/>
            </a:pPr>
            <a:endParaRPr lang="en-US" altLang="ar-SA" sz="2800" b="1" u="sng" dirty="0"/>
          </a:p>
          <a:p>
            <a:pPr algn="l">
              <a:defRPr/>
            </a:pPr>
            <a:endParaRPr lang="en-US" altLang="ar-SA" sz="2800" b="1" u="sng" dirty="0"/>
          </a:p>
          <a:p>
            <a:pPr algn="l">
              <a:defRPr/>
            </a:pPr>
            <a:endParaRPr lang="ar-SA" altLang="ar-SA" sz="2800" b="1" dirty="0"/>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44545" y="26371"/>
            <a:ext cx="2147455" cy="102632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71018" y="6063853"/>
            <a:ext cx="1591720" cy="706138"/>
          </a:xfrm>
          <a:prstGeom prst="rect">
            <a:avLst/>
          </a:prstGeom>
        </p:spPr>
      </p:pic>
    </p:spTree>
    <p:extLst>
      <p:ext uri="{BB962C8B-B14F-4D97-AF65-F5344CB8AC3E}">
        <p14:creationId xmlns:p14="http://schemas.microsoft.com/office/powerpoint/2010/main" val="1917884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7320" y="1267155"/>
            <a:ext cx="11589880" cy="4831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981046" y="-5337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83091" y="6229599"/>
            <a:ext cx="1979648" cy="540391"/>
          </a:xfrm>
          <a:prstGeom prst="rect">
            <a:avLst/>
          </a:prstGeom>
        </p:spPr>
      </p:pic>
      <p:sp>
        <p:nvSpPr>
          <p:cNvPr id="9" name="Title 1"/>
          <p:cNvSpPr txBox="1">
            <a:spLocks/>
          </p:cNvSpPr>
          <p:nvPr/>
        </p:nvSpPr>
        <p:spPr>
          <a:xfrm>
            <a:off x="0" y="237756"/>
            <a:ext cx="10515600" cy="646331"/>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dirty="0"/>
              <a:t>Creating a marketing strategy</a:t>
            </a:r>
          </a:p>
        </p:txBody>
      </p:sp>
      <p:sp>
        <p:nvSpPr>
          <p:cNvPr id="11" name="Content Placeholder 2"/>
          <p:cNvSpPr txBox="1">
            <a:spLocks/>
          </p:cNvSpPr>
          <p:nvPr/>
        </p:nvSpPr>
        <p:spPr>
          <a:xfrm>
            <a:off x="570047" y="1423197"/>
            <a:ext cx="10666560" cy="4381313"/>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000" b="1" dirty="0">
                <a:latin typeface="Times New Roman" panose="02020603050405020304" pitchFamily="18" charset="0"/>
                <a:cs typeface="Times New Roman" panose="02020603050405020304" pitchFamily="18" charset="0"/>
              </a:rPr>
              <a:t>Creating a marketing strategy</a:t>
            </a:r>
          </a:p>
          <a:p>
            <a:pPr>
              <a:buFont typeface="Wingdings" panose="05000000000000000000" pitchFamily="2" charset="2"/>
              <a:buChar char="ü"/>
              <a:defRPr/>
            </a:pPr>
            <a:r>
              <a:rPr lang="en-US" sz="2000" b="1" dirty="0">
                <a:solidFill>
                  <a:srgbClr val="FF0000"/>
                </a:solidFill>
                <a:latin typeface="Times New Roman" panose="02020603050405020304" pitchFamily="18" charset="0"/>
                <a:cs typeface="Times New Roman" panose="02020603050405020304" pitchFamily="18" charset="0"/>
              </a:rPr>
              <a:t>Targeting and positioning</a:t>
            </a:r>
          </a:p>
          <a:p>
            <a:pPr marL="0" indent="0">
              <a:buFont typeface="Arial" panose="020B0604020202020204" pitchFamily="34" charset="0"/>
              <a:buNone/>
              <a:defRPr/>
            </a:pPr>
            <a:r>
              <a:rPr lang="en-US" sz="2000" b="1" dirty="0">
                <a:latin typeface="Times New Roman" panose="02020603050405020304" pitchFamily="18" charset="0"/>
                <a:cs typeface="Times New Roman" panose="02020603050405020304" pitchFamily="18" charset="0"/>
              </a:rPr>
              <a:t>You must target the market segments that represent the greatest profits for your business. What your product or service offers must meet the needs and expectations of the target market you have selected.</a:t>
            </a:r>
          </a:p>
          <a:p>
            <a:pPr>
              <a:buFont typeface="Wingdings" panose="05000000000000000000" pitchFamily="2" charset="2"/>
              <a:buChar char="ü"/>
              <a:defRPr/>
            </a:pPr>
            <a:r>
              <a:rPr lang="en-US" sz="2000" b="1" dirty="0">
                <a:solidFill>
                  <a:srgbClr val="FF0000"/>
                </a:solidFill>
                <a:latin typeface="Times New Roman" panose="02020603050405020304" pitchFamily="18" charset="0"/>
                <a:cs typeface="Times New Roman" panose="02020603050405020304" pitchFamily="18" charset="0"/>
              </a:rPr>
              <a:t> promotional tactics</a:t>
            </a:r>
          </a:p>
          <a:p>
            <a:pPr marL="0" indent="0">
              <a:buFont typeface="Arial" panose="020B0604020202020204" pitchFamily="34" charset="0"/>
              <a:buNone/>
              <a:defRPr/>
            </a:pPr>
            <a:r>
              <a:rPr lang="en-US" sz="2000" b="1" dirty="0">
                <a:latin typeface="Times New Roman" panose="02020603050405020304" pitchFamily="18" charset="0"/>
                <a:cs typeface="Times New Roman" panose="02020603050405020304" pitchFamily="18" charset="0"/>
              </a:rPr>
              <a:t>When you have designed your marketing strategy, you need to decide how to make sure your target segment knows about your product or service. You must also tell them why and how your product can meet their needs.</a:t>
            </a:r>
          </a:p>
          <a:p>
            <a:pPr>
              <a:buFont typeface="Wingdings" panose="05000000000000000000" pitchFamily="2" charset="2"/>
              <a:buChar char="ü"/>
              <a:defRPr/>
            </a:pPr>
            <a:r>
              <a:rPr lang="en-US" sz="2000" b="1" dirty="0">
                <a:solidFill>
                  <a:srgbClr val="FF0000"/>
                </a:solidFill>
                <a:latin typeface="Times New Roman" panose="02020603050405020304" pitchFamily="18" charset="0"/>
                <a:cs typeface="Times New Roman" panose="02020603050405020304" pitchFamily="18" charset="0"/>
              </a:rPr>
              <a:t>Monitoring and evaluation</a:t>
            </a:r>
          </a:p>
          <a:p>
            <a:pPr marL="0" indent="0">
              <a:buFont typeface="Arial" panose="020B0604020202020204" pitchFamily="34" charset="0"/>
              <a:buNone/>
              <a:defRPr/>
            </a:pPr>
            <a:r>
              <a:rPr lang="en-US" sz="2000" b="1" dirty="0">
                <a:latin typeface="Times New Roman" panose="02020603050405020304" pitchFamily="18" charset="0"/>
                <a:cs typeface="Times New Roman" panose="02020603050405020304" pitchFamily="18" charset="0"/>
              </a:rPr>
              <a:t>You must monitor and evaluate or assess your strategy. It is important. Unfortunately, many people in business skip this part</a:t>
            </a:r>
          </a:p>
          <a:p>
            <a:pPr marL="0" indent="0">
              <a:buFont typeface="Arial" panose="020B0604020202020204" pitchFamily="34" charset="0"/>
              <a:buNone/>
              <a:defRPr/>
            </a:pPr>
            <a:endParaRPr lang="en-US" sz="1400" dirty="0"/>
          </a:p>
          <a:p>
            <a:pPr marL="0" indent="0">
              <a:buFont typeface="Arial" panose="020B0604020202020204" pitchFamily="34" charset="0"/>
              <a:buNone/>
              <a:defRPr/>
            </a:pPr>
            <a:endParaRPr lang="en-US" sz="1400" dirty="0"/>
          </a:p>
          <a:p>
            <a:pPr marL="0" indent="0">
              <a:buFont typeface="Arial" panose="020B0604020202020204" pitchFamily="34" charset="0"/>
              <a:buNone/>
              <a:defRPr/>
            </a:pPr>
            <a:endParaRPr lang="en-US" sz="1400" dirty="0"/>
          </a:p>
          <a:p>
            <a:pPr marL="0" indent="0">
              <a:buFont typeface="Arial" panose="020B0604020202020204" pitchFamily="34" charset="0"/>
              <a:buNone/>
              <a:defRPr/>
            </a:pPr>
            <a:endParaRPr lang="en-US" sz="1400" dirty="0"/>
          </a:p>
          <a:p>
            <a:pPr marL="0" indent="0">
              <a:buFont typeface="Arial" panose="020B0604020202020204" pitchFamily="34" charset="0"/>
              <a:buNone/>
              <a:defRPr/>
            </a:pPr>
            <a:endParaRPr lang="ar-SA" sz="2000" dirty="0"/>
          </a:p>
        </p:txBody>
      </p:sp>
    </p:spTree>
    <p:extLst>
      <p:ext uri="{BB962C8B-B14F-4D97-AF65-F5344CB8AC3E}">
        <p14:creationId xmlns:p14="http://schemas.microsoft.com/office/powerpoint/2010/main" val="1416785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1"/>
            <a:ext cx="10526029" cy="428761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Rectangle 3"/>
          <p:cNvSpPr txBox="1">
            <a:spLocks noChangeArrowheads="1"/>
          </p:cNvSpPr>
          <p:nvPr/>
        </p:nvSpPr>
        <p:spPr>
          <a:xfrm>
            <a:off x="1460810" y="1676401"/>
            <a:ext cx="10370972" cy="3754243"/>
          </a:xfrm>
          <a:prstGeom prst="rect">
            <a:avLst/>
          </a:prstGeom>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altLang="ar-SA" sz="3600" b="1" dirty="0">
                <a:solidFill>
                  <a:srgbClr val="FF0000"/>
                </a:solidFill>
              </a:rPr>
              <a:t>What is the marketing concept?</a:t>
            </a:r>
          </a:p>
          <a:p>
            <a:pPr>
              <a:buFontTx/>
              <a:buNone/>
              <a:defRPr/>
            </a:pPr>
            <a:r>
              <a:rPr lang="en-GB" altLang="ar-SA" sz="3600" b="1" dirty="0"/>
              <a:t>		</a:t>
            </a:r>
          </a:p>
          <a:p>
            <a:pPr algn="l">
              <a:buFontTx/>
              <a:buNone/>
              <a:defRPr/>
            </a:pPr>
            <a:r>
              <a:rPr lang="en-GB" altLang="ar-SA" sz="3600" b="1" dirty="0"/>
              <a:t>“…determining the needs and wants of target markets and delivering the desired satisfactions more effectively and efficiently than competitor’s do.” (Kotler et al, ‘96)</a:t>
            </a:r>
          </a:p>
        </p:txBody>
      </p:sp>
      <p:sp>
        <p:nvSpPr>
          <p:cNvPr id="13" name="Title 1"/>
          <p:cNvSpPr txBox="1">
            <a:spLocks/>
          </p:cNvSpPr>
          <p:nvPr/>
        </p:nvSpPr>
        <p:spPr>
          <a:xfrm>
            <a:off x="1460810" y="340112"/>
            <a:ext cx="8673790" cy="70788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GB" altLang="ar-SA" sz="4000" dirty="0"/>
              <a:t>The marketing concept</a:t>
            </a: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58745" y="202218"/>
            <a:ext cx="1648345" cy="895648"/>
          </a:xfrm>
          <a:prstGeom prst="rect">
            <a:avLst/>
          </a:prstGeom>
        </p:spPr>
      </p:pic>
    </p:spTree>
    <p:extLst>
      <p:ext uri="{BB962C8B-B14F-4D97-AF65-F5344CB8AC3E}">
        <p14:creationId xmlns:p14="http://schemas.microsoft.com/office/powerpoint/2010/main" val="31229785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054" y="1294788"/>
            <a:ext cx="11793892" cy="509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993494" y="70280"/>
            <a:ext cx="2198506" cy="1037694"/>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081353" y="-888581"/>
            <a:ext cx="9132849" cy="34163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br>
            <a:br>
              <a:rPr lang="en-US" dirty="0"/>
            </a:br>
            <a:r>
              <a:rPr lang="en-US" dirty="0"/>
              <a:t>What is strategic marketing management?</a:t>
            </a:r>
            <a:br>
              <a:rPr lang="en-US" dirty="0"/>
            </a:br>
            <a:br>
              <a:rPr lang="en-US" dirty="0"/>
            </a:br>
            <a:endParaRPr lang="ar-SA" dirty="0"/>
          </a:p>
        </p:txBody>
      </p:sp>
      <p:sp>
        <p:nvSpPr>
          <p:cNvPr id="11" name="Content Placeholder 2"/>
          <p:cNvSpPr txBox="1">
            <a:spLocks/>
          </p:cNvSpPr>
          <p:nvPr/>
        </p:nvSpPr>
        <p:spPr>
          <a:xfrm>
            <a:off x="374073" y="1757596"/>
            <a:ext cx="10933264" cy="3695350"/>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u="sng" dirty="0">
                <a:solidFill>
                  <a:srgbClr val="FF0000"/>
                </a:solidFill>
              </a:rPr>
              <a:t>Definition of strategic marketing management</a:t>
            </a:r>
          </a:p>
          <a:p>
            <a:pPr>
              <a:buFont typeface="Wingdings" panose="05000000000000000000" pitchFamily="2" charset="2"/>
              <a:buChar char="q"/>
            </a:pPr>
            <a:r>
              <a:rPr lang="en-US" sz="3200" b="1" dirty="0"/>
              <a:t>Strategic marketing management is the process of implementing your business’ mission through specific and strategic processes in order to maximize your current marketing plan.</a:t>
            </a:r>
          </a:p>
          <a:p>
            <a:pPr>
              <a:buFont typeface="Wingdings" panose="05000000000000000000" pitchFamily="2" charset="2"/>
              <a:buChar char="q"/>
            </a:pPr>
            <a:r>
              <a:rPr lang="en-US" sz="3200" b="1" dirty="0"/>
              <a:t>Essentially, it is the act of making strategic decisions within a marketing plan in order to better that plan.</a:t>
            </a:r>
            <a:endParaRPr lang="ar-SA" sz="3200" b="1" dirty="0"/>
          </a:p>
        </p:txBody>
      </p:sp>
    </p:spTree>
    <p:extLst>
      <p:ext uri="{BB962C8B-B14F-4D97-AF65-F5344CB8AC3E}">
        <p14:creationId xmlns:p14="http://schemas.microsoft.com/office/powerpoint/2010/main" val="3872459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3345" y="1516712"/>
            <a:ext cx="11437480" cy="4326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58741" y="5843339"/>
            <a:ext cx="1648345" cy="895648"/>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01745" y="6316583"/>
            <a:ext cx="1660994" cy="453407"/>
          </a:xfrm>
          <a:prstGeom prst="rect">
            <a:avLst/>
          </a:prstGeom>
        </p:spPr>
      </p:pic>
      <p:sp>
        <p:nvSpPr>
          <p:cNvPr id="9" name="Title 1"/>
          <p:cNvSpPr txBox="1">
            <a:spLocks/>
          </p:cNvSpPr>
          <p:nvPr/>
        </p:nvSpPr>
        <p:spPr>
          <a:xfrm>
            <a:off x="1175046" y="-810097"/>
            <a:ext cx="10607006" cy="2862322"/>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br>
            <a:br>
              <a:rPr lang="en-US" dirty="0"/>
            </a:br>
            <a:r>
              <a:rPr lang="en-US" dirty="0"/>
              <a:t>History of strategic marketing management</a:t>
            </a:r>
            <a:br>
              <a:rPr lang="en-US" dirty="0"/>
            </a:br>
            <a:br>
              <a:rPr lang="en-US" dirty="0"/>
            </a:br>
            <a:endParaRPr lang="ar-SA" dirty="0"/>
          </a:p>
        </p:txBody>
      </p:sp>
      <p:sp>
        <p:nvSpPr>
          <p:cNvPr id="11" name="Content Placeholder 2"/>
          <p:cNvSpPr txBox="1">
            <a:spLocks/>
          </p:cNvSpPr>
          <p:nvPr/>
        </p:nvSpPr>
        <p:spPr>
          <a:xfrm>
            <a:off x="1293540" y="1825625"/>
            <a:ext cx="10060259" cy="3526960"/>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FF0000"/>
                </a:solidFill>
              </a:rPr>
              <a:t>Over the past nearly 30 years, strategic management has evolved considerably compared to what it is today.</a:t>
            </a:r>
          </a:p>
          <a:p>
            <a:pPr marL="514350" indent="-514350">
              <a:buFont typeface="+mj-lt"/>
              <a:buAutoNum type="arabicPeriod"/>
            </a:pPr>
            <a:r>
              <a:rPr lang="en-US" sz="3200" b="1" dirty="0"/>
              <a:t>Budgeting</a:t>
            </a:r>
          </a:p>
          <a:p>
            <a:pPr marL="514350" indent="-514350">
              <a:buFont typeface="+mj-lt"/>
              <a:buAutoNum type="arabicPeriod"/>
            </a:pPr>
            <a:r>
              <a:rPr lang="en-US" sz="3200" b="1" dirty="0"/>
              <a:t>Long-range planning</a:t>
            </a:r>
          </a:p>
          <a:p>
            <a:pPr marL="514350" indent="-514350">
              <a:buFont typeface="+mj-lt"/>
              <a:buAutoNum type="arabicPeriod"/>
            </a:pPr>
            <a:r>
              <a:rPr lang="en-US" sz="3200" b="1" dirty="0"/>
              <a:t>Strategic planning</a:t>
            </a:r>
          </a:p>
          <a:p>
            <a:pPr marL="514350" indent="-514350">
              <a:buFont typeface="+mj-lt"/>
              <a:buAutoNum type="arabicPeriod"/>
            </a:pPr>
            <a:r>
              <a:rPr lang="en-US" sz="3200" b="1" dirty="0"/>
              <a:t>Strategic marketing management</a:t>
            </a:r>
          </a:p>
          <a:p>
            <a:endParaRPr lang="en-US" sz="3200" b="1" dirty="0">
              <a:solidFill>
                <a:srgbClr val="FF0000"/>
              </a:solidFill>
            </a:endParaRPr>
          </a:p>
          <a:p>
            <a:endParaRPr lang="en-US" sz="3200" b="1" dirty="0">
              <a:solidFill>
                <a:srgbClr val="FF0000"/>
              </a:solidFill>
            </a:endParaRPr>
          </a:p>
          <a:p>
            <a:endParaRPr lang="en-US" sz="3200" b="1" dirty="0">
              <a:solidFill>
                <a:srgbClr val="FF0000"/>
              </a:solidFill>
            </a:endParaRPr>
          </a:p>
          <a:p>
            <a:endParaRPr lang="en-US" sz="3200" b="1" dirty="0">
              <a:solidFill>
                <a:srgbClr val="FF0000"/>
              </a:solidFill>
            </a:endParaRPr>
          </a:p>
          <a:p>
            <a:endParaRPr lang="en-US" sz="3200" dirty="0"/>
          </a:p>
          <a:p>
            <a:endParaRPr lang="ar-SA" sz="3200" dirty="0"/>
          </a:p>
        </p:txBody>
      </p:sp>
    </p:spTree>
    <p:extLst>
      <p:ext uri="{BB962C8B-B14F-4D97-AF65-F5344CB8AC3E}">
        <p14:creationId xmlns:p14="http://schemas.microsoft.com/office/powerpoint/2010/main" val="3761957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091" y="1489072"/>
            <a:ext cx="11603734" cy="4911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167186" y="87721"/>
            <a:ext cx="2121275" cy="1001241"/>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4255" y="6407351"/>
            <a:ext cx="1328484" cy="362640"/>
          </a:xfrm>
          <a:prstGeom prst="rect">
            <a:avLst/>
          </a:prstGeom>
        </p:spPr>
      </p:pic>
      <p:sp>
        <p:nvSpPr>
          <p:cNvPr id="9" name="Title 1"/>
          <p:cNvSpPr txBox="1">
            <a:spLocks/>
          </p:cNvSpPr>
          <p:nvPr/>
        </p:nvSpPr>
        <p:spPr>
          <a:xfrm>
            <a:off x="1053161" y="-1089262"/>
            <a:ext cx="9180243" cy="3785652"/>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br>
              <a:rPr lang="en-US" sz="4000" dirty="0"/>
            </a:br>
            <a:br>
              <a:rPr lang="en-US" sz="4000" dirty="0"/>
            </a:br>
            <a:r>
              <a:rPr lang="en-US" sz="4000" dirty="0"/>
              <a:t>History of strategic marketing management</a:t>
            </a:r>
            <a:br>
              <a:rPr lang="en-US" sz="4000" dirty="0"/>
            </a:br>
            <a:br>
              <a:rPr lang="en-US" sz="4000" dirty="0"/>
            </a:br>
            <a:endParaRPr lang="ar-SA" sz="4000" dirty="0"/>
          </a:p>
        </p:txBody>
      </p:sp>
      <p:sp>
        <p:nvSpPr>
          <p:cNvPr id="11" name="Content Placeholder 2"/>
          <p:cNvSpPr txBox="1">
            <a:spLocks/>
          </p:cNvSpPr>
          <p:nvPr/>
        </p:nvSpPr>
        <p:spPr>
          <a:xfrm>
            <a:off x="570047" y="1757352"/>
            <a:ext cx="11000508" cy="452826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FF0000"/>
                </a:solidFill>
              </a:rPr>
              <a:t>1.Budgeting</a:t>
            </a:r>
          </a:p>
          <a:p>
            <a:r>
              <a:rPr lang="en-US" b="1" dirty="0"/>
              <a:t>Initially, strategic management, marketing, and otherwise were simply referred to as budgeting. Just as the name suggests, the methodology was mainly concerned with budgetary and control mechanisms. The methodology itself used the budget and its many variants as a way to manage marketing plans and marketing audits.</a:t>
            </a:r>
          </a:p>
          <a:p>
            <a:pPr marL="0" indent="0">
              <a:buFont typeface="Arial" panose="020B0604020202020204" pitchFamily="34" charset="0"/>
              <a:buNone/>
            </a:pPr>
            <a:r>
              <a:rPr lang="en-US" sz="3200" b="1" dirty="0">
                <a:solidFill>
                  <a:srgbClr val="FF0000"/>
                </a:solidFill>
              </a:rPr>
              <a:t>2.Long-range planning</a:t>
            </a:r>
          </a:p>
          <a:p>
            <a:r>
              <a:rPr lang="en-US" b="1" dirty="0"/>
              <a:t>After budgeting, long-range planning emerged as the focus shifted towards forecasting. Using trends at the time, predictions were made concerning sales, costs, and profits.</a:t>
            </a:r>
          </a:p>
          <a:p>
            <a:endParaRPr lang="en-US" b="1" dirty="0"/>
          </a:p>
          <a:p>
            <a:endParaRPr lang="ar-SA" dirty="0"/>
          </a:p>
        </p:txBody>
      </p:sp>
    </p:spTree>
    <p:extLst>
      <p:ext uri="{BB962C8B-B14F-4D97-AF65-F5344CB8AC3E}">
        <p14:creationId xmlns:p14="http://schemas.microsoft.com/office/powerpoint/2010/main" val="2467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57163" y="6331711"/>
            <a:ext cx="1605575" cy="438279"/>
          </a:xfrm>
          <a:prstGeom prst="rect">
            <a:avLst/>
          </a:prstGeom>
        </p:spPr>
      </p:pic>
      <p:sp>
        <p:nvSpPr>
          <p:cNvPr id="9" name="Title 1"/>
          <p:cNvSpPr txBox="1">
            <a:spLocks/>
          </p:cNvSpPr>
          <p:nvPr/>
        </p:nvSpPr>
        <p:spPr>
          <a:xfrm>
            <a:off x="914062" y="-1070295"/>
            <a:ext cx="9344722" cy="3785652"/>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br>
              <a:rPr lang="en-US" dirty="0"/>
            </a:br>
            <a:br>
              <a:rPr lang="en-US" dirty="0"/>
            </a:br>
            <a:r>
              <a:rPr lang="en-US" dirty="0"/>
              <a:t>History of strategic marketing management</a:t>
            </a:r>
            <a:br>
              <a:rPr lang="en-US" dirty="0"/>
            </a:br>
            <a:br>
              <a:rPr lang="en-US" dirty="0"/>
            </a:br>
            <a:endParaRPr lang="ar-SA" dirty="0"/>
          </a:p>
        </p:txBody>
      </p:sp>
      <p:sp>
        <p:nvSpPr>
          <p:cNvPr id="11" name="Content Placeholder 2"/>
          <p:cNvSpPr txBox="1">
            <a:spLocks/>
          </p:cNvSpPr>
          <p:nvPr/>
        </p:nvSpPr>
        <p:spPr>
          <a:xfrm>
            <a:off x="454115" y="1858972"/>
            <a:ext cx="11426710" cy="3906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FF0000"/>
                </a:solidFill>
              </a:rPr>
              <a:t>3. Strategic planning</a:t>
            </a:r>
          </a:p>
          <a:p>
            <a:r>
              <a:rPr lang="en-US" b="1" dirty="0"/>
              <a:t>During the 70s and 80s, strategic planning placed focus on overall direction and control over planning. There was still a bit of forecasting involved, but the main focus was on the business side of things. </a:t>
            </a:r>
          </a:p>
          <a:p>
            <a:pPr marL="0" indent="0">
              <a:buFont typeface="Arial" panose="020B0604020202020204" pitchFamily="34" charset="0"/>
              <a:buNone/>
            </a:pPr>
            <a:r>
              <a:rPr lang="en-US" sz="3200" b="1" dirty="0">
                <a:solidFill>
                  <a:srgbClr val="FF0000"/>
                </a:solidFill>
              </a:rPr>
              <a:t>4. Strategic marketing management</a:t>
            </a:r>
            <a:endParaRPr lang="en-US" sz="3200" b="1" dirty="0"/>
          </a:p>
          <a:p>
            <a:r>
              <a:rPr lang="en-US" b="1" dirty="0"/>
              <a:t>The idea behind strategic marketing management is to adapt to your market as things change around you. The goal remains the same, but the path that leads you towards your goal can change.</a:t>
            </a:r>
          </a:p>
          <a:p>
            <a:endParaRPr lang="en-US" b="1" dirty="0"/>
          </a:p>
          <a:p>
            <a:endParaRPr lang="ar-SA" b="1" dirty="0"/>
          </a:p>
        </p:txBody>
      </p:sp>
    </p:spTree>
    <p:extLst>
      <p:ext uri="{BB962C8B-B14F-4D97-AF65-F5344CB8AC3E}">
        <p14:creationId xmlns:p14="http://schemas.microsoft.com/office/powerpoint/2010/main" val="136012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1070403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a:xfrm>
            <a:off x="2403575" y="-482909"/>
            <a:ext cx="7683191" cy="2308324"/>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br>
              <a:rPr lang="en-US" sz="3600" dirty="0"/>
            </a:br>
            <a:r>
              <a:rPr lang="en-US" sz="3600" dirty="0"/>
              <a:t>The benefits of strategic marketing management con. ….</a:t>
            </a:r>
            <a:br>
              <a:rPr lang="en-US" sz="3600" dirty="0"/>
            </a:br>
            <a:endParaRPr lang="ar-SA" sz="3600" dirty="0"/>
          </a:p>
        </p:txBody>
      </p:sp>
      <p:sp>
        <p:nvSpPr>
          <p:cNvPr id="13" name="Content Placeholder 2"/>
          <p:cNvSpPr txBox="1">
            <a:spLocks/>
          </p:cNvSpPr>
          <p:nvPr/>
        </p:nvSpPr>
        <p:spPr>
          <a:xfrm>
            <a:off x="1330036" y="1825625"/>
            <a:ext cx="10023764" cy="3493507"/>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dirty="0">
                <a:solidFill>
                  <a:srgbClr val="FF0000"/>
                </a:solidFill>
              </a:rPr>
              <a:t>Here are a few of the advantages in implementing a strategic marketing strategy:</a:t>
            </a:r>
          </a:p>
          <a:p>
            <a:pPr marL="514350" indent="-514350">
              <a:buFont typeface="+mj-lt"/>
              <a:buAutoNum type="arabicPeriod"/>
            </a:pPr>
            <a:r>
              <a:rPr lang="en-US" sz="3200" b="1" dirty="0"/>
              <a:t>A better understanding of the market</a:t>
            </a:r>
          </a:p>
          <a:p>
            <a:pPr marL="514350" indent="-514350">
              <a:buFont typeface="+mj-lt"/>
              <a:buAutoNum type="arabicPeriod"/>
            </a:pPr>
            <a:r>
              <a:rPr lang="en-US" sz="3200" b="1" dirty="0"/>
              <a:t>Helps identify the strategic direction</a:t>
            </a:r>
          </a:p>
          <a:p>
            <a:pPr marL="514350" indent="-514350">
              <a:buFont typeface="+mj-lt"/>
              <a:buAutoNum type="arabicPeriod"/>
            </a:pPr>
            <a:r>
              <a:rPr lang="en-US" sz="3200" b="1" dirty="0"/>
              <a:t>Can have a big pay off</a:t>
            </a:r>
          </a:p>
          <a:p>
            <a:endParaRPr lang="ar-SA" sz="3200" dirty="0"/>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86766" y="237638"/>
            <a:ext cx="1991078" cy="93978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79517" y="6279436"/>
            <a:ext cx="1605575" cy="438279"/>
          </a:xfrm>
          <a:prstGeom prst="rect">
            <a:avLst/>
          </a:prstGeom>
        </p:spPr>
      </p:pic>
    </p:spTree>
    <p:extLst>
      <p:ext uri="{BB962C8B-B14F-4D97-AF65-F5344CB8AC3E}">
        <p14:creationId xmlns:p14="http://schemas.microsoft.com/office/powerpoint/2010/main" val="19046663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545191"/>
            <a:ext cx="1142789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86766" y="237638"/>
            <a:ext cx="1991078" cy="93978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79517" y="6279436"/>
            <a:ext cx="1605575" cy="438279"/>
          </a:xfrm>
          <a:prstGeom prst="rect">
            <a:avLst/>
          </a:prstGeom>
        </p:spPr>
      </p:pic>
      <p:sp>
        <p:nvSpPr>
          <p:cNvPr id="16" name="Title 1"/>
          <p:cNvSpPr txBox="1">
            <a:spLocks/>
          </p:cNvSpPr>
          <p:nvPr/>
        </p:nvSpPr>
        <p:spPr>
          <a:xfrm>
            <a:off x="1053161" y="-183303"/>
            <a:ext cx="9387468" cy="175432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br>
            <a:r>
              <a:rPr lang="en-US" dirty="0"/>
              <a:t>A better understanding of the market</a:t>
            </a:r>
            <a:br>
              <a:rPr lang="en-US" dirty="0"/>
            </a:br>
            <a:endParaRPr lang="ar-SA" dirty="0"/>
          </a:p>
        </p:txBody>
      </p:sp>
      <p:sp>
        <p:nvSpPr>
          <p:cNvPr id="17" name="Content Placeholder 2"/>
          <p:cNvSpPr txBox="1">
            <a:spLocks/>
          </p:cNvSpPr>
          <p:nvPr/>
        </p:nvSpPr>
        <p:spPr>
          <a:xfrm>
            <a:off x="1538067" y="1745385"/>
            <a:ext cx="10182878" cy="3450024"/>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dirty="0">
                <a:solidFill>
                  <a:srgbClr val="FF0000"/>
                </a:solidFill>
              </a:rPr>
              <a:t>A better understanding of the market</a:t>
            </a:r>
          </a:p>
          <a:p>
            <a:r>
              <a:rPr lang="en-US" sz="3200" b="1" dirty="0"/>
              <a:t>The research involved in properly implementing strategic marketing management will inevitably end in a better understanding of your given market. Research regarding domestic and international markets, competition, and market trends will need to be conducted.</a:t>
            </a:r>
          </a:p>
          <a:p>
            <a:endParaRPr lang="ar-SA" sz="3200" dirty="0"/>
          </a:p>
        </p:txBody>
      </p:sp>
    </p:spTree>
    <p:extLst>
      <p:ext uri="{BB962C8B-B14F-4D97-AF65-F5344CB8AC3E}">
        <p14:creationId xmlns:p14="http://schemas.microsoft.com/office/powerpoint/2010/main" val="2903778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1070403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86766" y="237638"/>
            <a:ext cx="1991078" cy="93978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79517" y="6279436"/>
            <a:ext cx="1605575" cy="438279"/>
          </a:xfrm>
          <a:prstGeom prst="rect">
            <a:avLst/>
          </a:prstGeom>
        </p:spPr>
      </p:pic>
      <p:sp>
        <p:nvSpPr>
          <p:cNvPr id="16" name="Title 1"/>
          <p:cNvSpPr txBox="1">
            <a:spLocks/>
          </p:cNvSpPr>
          <p:nvPr/>
        </p:nvSpPr>
        <p:spPr>
          <a:xfrm>
            <a:off x="1462473" y="-124315"/>
            <a:ext cx="8597590" cy="175432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br>
            <a:r>
              <a:rPr lang="en-US" dirty="0"/>
              <a:t>Helps identify the strategic direction</a:t>
            </a:r>
            <a:br>
              <a:rPr lang="en-US" dirty="0"/>
            </a:br>
            <a:endParaRPr lang="ar-SA" dirty="0"/>
          </a:p>
        </p:txBody>
      </p:sp>
      <p:sp>
        <p:nvSpPr>
          <p:cNvPr id="17" name="Content Placeholder 2"/>
          <p:cNvSpPr txBox="1">
            <a:spLocks/>
          </p:cNvSpPr>
          <p:nvPr/>
        </p:nvSpPr>
        <p:spPr>
          <a:xfrm>
            <a:off x="1371600" y="1913990"/>
            <a:ext cx="10377054" cy="347918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400" b="1" dirty="0">
                <a:solidFill>
                  <a:srgbClr val="FF0000"/>
                </a:solidFill>
              </a:rPr>
              <a:t>Helps identify the strategic direction</a:t>
            </a:r>
          </a:p>
          <a:p>
            <a:r>
              <a:rPr lang="en-US" sz="4000" b="1" dirty="0"/>
              <a:t>Strategic marketing management involves making better decisions that align your plan with the company’s goals.</a:t>
            </a:r>
          </a:p>
          <a:p>
            <a:endParaRPr lang="ar-SA" sz="4000" dirty="0"/>
          </a:p>
        </p:txBody>
      </p:sp>
    </p:spTree>
    <p:extLst>
      <p:ext uri="{BB962C8B-B14F-4D97-AF65-F5344CB8AC3E}">
        <p14:creationId xmlns:p14="http://schemas.microsoft.com/office/powerpoint/2010/main" val="19574214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73814" y="1521212"/>
            <a:ext cx="1070403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86766" y="237638"/>
            <a:ext cx="1991078" cy="93978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79517" y="6279436"/>
            <a:ext cx="1605575" cy="438279"/>
          </a:xfrm>
          <a:prstGeom prst="rect">
            <a:avLst/>
          </a:prstGeom>
        </p:spPr>
      </p:pic>
      <p:sp>
        <p:nvSpPr>
          <p:cNvPr id="12" name="Content Placeholder 2"/>
          <p:cNvSpPr txBox="1">
            <a:spLocks/>
          </p:cNvSpPr>
          <p:nvPr/>
        </p:nvSpPr>
        <p:spPr>
          <a:xfrm>
            <a:off x="1449659" y="1825625"/>
            <a:ext cx="9911069" cy="3515809"/>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dirty="0">
                <a:solidFill>
                  <a:srgbClr val="FF0000"/>
                </a:solidFill>
              </a:rPr>
              <a:t>Can have a big pay off</a:t>
            </a:r>
          </a:p>
          <a:p>
            <a:r>
              <a:rPr lang="en-US" sz="3200" b="1" dirty="0"/>
              <a:t>If implemented correctly, strategic marketing management can yield some impressive results for a business. The result could be a better handle on budget, and an overall increase in the longevity of a business</a:t>
            </a:r>
          </a:p>
          <a:p>
            <a:endParaRPr lang="ar-SA" sz="3200" dirty="0"/>
          </a:p>
        </p:txBody>
      </p:sp>
      <p:sp>
        <p:nvSpPr>
          <p:cNvPr id="13" name="Title 1"/>
          <p:cNvSpPr txBox="1">
            <a:spLocks/>
          </p:cNvSpPr>
          <p:nvPr/>
        </p:nvSpPr>
        <p:spPr>
          <a:xfrm>
            <a:off x="1373814" y="-354297"/>
            <a:ext cx="9132849" cy="2123658"/>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sz="4400" dirty="0"/>
            </a:br>
            <a:r>
              <a:rPr lang="en-US" sz="4400" dirty="0"/>
              <a:t>Can have a big pay off</a:t>
            </a:r>
            <a:br>
              <a:rPr lang="en-US" sz="4400" dirty="0"/>
            </a:br>
            <a:endParaRPr lang="ar-SA" sz="4400" dirty="0"/>
          </a:p>
        </p:txBody>
      </p:sp>
    </p:spTree>
    <p:extLst>
      <p:ext uri="{BB962C8B-B14F-4D97-AF65-F5344CB8AC3E}">
        <p14:creationId xmlns:p14="http://schemas.microsoft.com/office/powerpoint/2010/main" val="1087476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711116" y="35015"/>
            <a:ext cx="1480884"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05083" y="6099117"/>
            <a:ext cx="2457656" cy="670874"/>
          </a:xfrm>
          <a:prstGeom prst="rect">
            <a:avLst/>
          </a:prstGeom>
        </p:spPr>
      </p:pic>
      <p:sp>
        <p:nvSpPr>
          <p:cNvPr id="9" name="Title 1"/>
          <p:cNvSpPr txBox="1">
            <a:spLocks/>
          </p:cNvSpPr>
          <p:nvPr/>
        </p:nvSpPr>
        <p:spPr>
          <a:xfrm>
            <a:off x="1401249" y="-885629"/>
            <a:ext cx="9153293" cy="34163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br>
            <a:br>
              <a:rPr lang="en-US" dirty="0"/>
            </a:br>
            <a:r>
              <a:rPr lang="en-US" dirty="0"/>
              <a:t>Examples of strategic marketing management</a:t>
            </a:r>
            <a:br>
              <a:rPr lang="en-US" dirty="0"/>
            </a:br>
            <a:br>
              <a:rPr lang="en-US" dirty="0"/>
            </a:br>
            <a:endParaRPr lang="ar-SA" dirty="0"/>
          </a:p>
        </p:txBody>
      </p:sp>
      <p:sp>
        <p:nvSpPr>
          <p:cNvPr id="11" name="Content Placeholder 2"/>
          <p:cNvSpPr txBox="1">
            <a:spLocks/>
          </p:cNvSpPr>
          <p:nvPr/>
        </p:nvSpPr>
        <p:spPr>
          <a:xfrm>
            <a:off x="678873" y="1825625"/>
            <a:ext cx="10674927" cy="380574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dirty="0"/>
              <a:t>Remember, strategic marketing management involves making strategic decisions within your current marketing plan in order to maximize your plan. A good example of this would be tesla  and how they market themselves.</a:t>
            </a:r>
            <a:endParaRPr lang="ar-SA" sz="3600" b="1" dirty="0"/>
          </a:p>
        </p:txBody>
      </p:sp>
    </p:spTree>
    <p:extLst>
      <p:ext uri="{BB962C8B-B14F-4D97-AF65-F5344CB8AC3E}">
        <p14:creationId xmlns:p14="http://schemas.microsoft.com/office/powerpoint/2010/main" val="2783912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1674" y="1207495"/>
            <a:ext cx="11659152" cy="5054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62288" y="8237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3525" y="-416896"/>
            <a:ext cx="10967224" cy="2123658"/>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sz="4400" dirty="0"/>
            </a:br>
            <a:r>
              <a:rPr lang="en-US" sz="4400" dirty="0"/>
              <a:t>Market Analysis</a:t>
            </a:r>
            <a:br>
              <a:rPr lang="en-US" sz="4400" dirty="0"/>
            </a:br>
            <a:endParaRPr lang="ar-SA" sz="4400" dirty="0"/>
          </a:p>
        </p:txBody>
      </p:sp>
      <p:sp>
        <p:nvSpPr>
          <p:cNvPr id="11" name="Content Placeholder 2"/>
          <p:cNvSpPr txBox="1">
            <a:spLocks/>
          </p:cNvSpPr>
          <p:nvPr/>
        </p:nvSpPr>
        <p:spPr>
          <a:xfrm>
            <a:off x="457201" y="1592076"/>
            <a:ext cx="11277600" cy="4808690"/>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altLang="ar-SA" b="1" dirty="0">
                <a:solidFill>
                  <a:srgbClr val="FF0000"/>
                </a:solidFill>
              </a:rPr>
              <a:t>Market analysis is a procedure of assessing and identifying various internal and external factors and conditions in a market within a specific niche. Essentially, the key insights that are gained from market analysis relate to:</a:t>
            </a:r>
          </a:p>
          <a:p>
            <a:pPr>
              <a:defRPr/>
            </a:pPr>
            <a:r>
              <a:rPr lang="en-US" altLang="ar-SA" b="1" dirty="0"/>
              <a:t>Evaluating the market size</a:t>
            </a:r>
          </a:p>
          <a:p>
            <a:pPr>
              <a:defRPr/>
            </a:pPr>
            <a:r>
              <a:rPr lang="en-US" altLang="ar-SA" b="1" dirty="0"/>
              <a:t>Pinpointing growth trends</a:t>
            </a:r>
          </a:p>
          <a:p>
            <a:pPr>
              <a:defRPr/>
            </a:pPr>
            <a:r>
              <a:rPr lang="en-US" altLang="ar-SA" b="1" dirty="0"/>
              <a:t>Defining and learning about the target audience</a:t>
            </a:r>
          </a:p>
          <a:p>
            <a:pPr>
              <a:defRPr/>
            </a:pPr>
            <a:r>
              <a:rPr lang="en-US" altLang="ar-SA" b="1" dirty="0"/>
              <a:t>Getting an in-depth look at the competitive landscape; and</a:t>
            </a:r>
          </a:p>
          <a:p>
            <a:pPr marL="0" indent="0">
              <a:buFont typeface="Wingdings" panose="05000000000000000000" pitchFamily="2" charset="2"/>
              <a:buNone/>
              <a:defRPr/>
            </a:pPr>
            <a:r>
              <a:rPr lang="en-US" altLang="ar-SA" b="1" dirty="0"/>
              <a:t>Identifying business goals</a:t>
            </a:r>
          </a:p>
          <a:p>
            <a:pPr>
              <a:defRPr/>
            </a:pPr>
            <a:endParaRPr lang="ar-SA" altLang="ar-SA" dirty="0"/>
          </a:p>
        </p:txBody>
      </p:sp>
    </p:spTree>
    <p:extLst>
      <p:ext uri="{BB962C8B-B14F-4D97-AF65-F5344CB8AC3E}">
        <p14:creationId xmlns:p14="http://schemas.microsoft.com/office/powerpoint/2010/main" val="1414888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9632" y="1437835"/>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564618" y="59916"/>
            <a:ext cx="1627382" cy="876836"/>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78345" y="6099117"/>
            <a:ext cx="1884394" cy="670874"/>
          </a:xfrm>
          <a:prstGeom prst="rect">
            <a:avLst/>
          </a:prstGeom>
        </p:spPr>
      </p:pic>
      <p:sp>
        <p:nvSpPr>
          <p:cNvPr id="9" name="Title 1"/>
          <p:cNvSpPr txBox="1">
            <a:spLocks/>
          </p:cNvSpPr>
          <p:nvPr/>
        </p:nvSpPr>
        <p:spPr>
          <a:xfrm>
            <a:off x="1339434" y="-455502"/>
            <a:ext cx="8938911" cy="2308324"/>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br>
            <a:r>
              <a:rPr lang="en-US" dirty="0"/>
              <a:t>Market Analysis Techniques for Building a Solid Marketing Strategy </a:t>
            </a:r>
            <a:br>
              <a:rPr lang="en-US" dirty="0"/>
            </a:br>
            <a:endParaRPr lang="ar-SA" dirty="0"/>
          </a:p>
        </p:txBody>
      </p:sp>
      <p:sp>
        <p:nvSpPr>
          <p:cNvPr id="11" name="Content Placeholder 2"/>
          <p:cNvSpPr txBox="1">
            <a:spLocks/>
          </p:cNvSpPr>
          <p:nvPr/>
        </p:nvSpPr>
        <p:spPr>
          <a:xfrm>
            <a:off x="897452" y="1852822"/>
            <a:ext cx="9822873" cy="3975410"/>
          </a:xfrm>
          <a:prstGeom prst="rect">
            <a:avLst/>
          </a:prstGeom>
          <a:ln>
            <a:noFill/>
            <a:miter lim="800000"/>
            <a:headEnd/>
            <a:tailEnd/>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Font typeface="Arial" panose="020B0604020202020204" pitchFamily="34" charset="0"/>
              <a:buNone/>
            </a:pPr>
            <a:r>
              <a:rPr lang="en-US" altLang="ar-SA" sz="3200" b="1" dirty="0">
                <a:solidFill>
                  <a:srgbClr val="FF0000"/>
                </a:solidFill>
              </a:rPr>
              <a:t>Step 1: </a:t>
            </a:r>
            <a:r>
              <a:rPr lang="en-US" altLang="ar-SA" sz="3200" b="1" dirty="0"/>
              <a:t>Defining Business Goals</a:t>
            </a:r>
          </a:p>
          <a:p>
            <a:pPr marL="457200" lvl="1" indent="0">
              <a:buFont typeface="Arial" panose="020B0604020202020204" pitchFamily="34" charset="0"/>
              <a:buNone/>
            </a:pPr>
            <a:r>
              <a:rPr lang="en-US" altLang="ar-SA" sz="3200" b="1" dirty="0">
                <a:solidFill>
                  <a:srgbClr val="FF0000"/>
                </a:solidFill>
              </a:rPr>
              <a:t>Step 2: </a:t>
            </a:r>
            <a:r>
              <a:rPr lang="en-US" altLang="ar-SA" sz="3200" b="1" dirty="0"/>
              <a:t>Assessing Market Size</a:t>
            </a:r>
          </a:p>
          <a:p>
            <a:pPr marL="457200" lvl="1" indent="0">
              <a:buFont typeface="Arial" panose="020B0604020202020204" pitchFamily="34" charset="0"/>
              <a:buNone/>
            </a:pPr>
            <a:r>
              <a:rPr lang="en-US" altLang="ar-SA" sz="3200" b="1" dirty="0">
                <a:solidFill>
                  <a:srgbClr val="FF0000"/>
                </a:solidFill>
              </a:rPr>
              <a:t>Step 3: </a:t>
            </a:r>
            <a:r>
              <a:rPr lang="en-US" altLang="ar-SA" sz="3200" b="1" dirty="0"/>
              <a:t>Identifying Market Trends And Growth Rate</a:t>
            </a:r>
          </a:p>
          <a:p>
            <a:pPr marL="457200" lvl="1" indent="0">
              <a:buFont typeface="Arial" panose="020B0604020202020204" pitchFamily="34" charset="0"/>
              <a:buNone/>
            </a:pPr>
            <a:r>
              <a:rPr lang="en-US" altLang="ar-SA" sz="3200" b="1" dirty="0">
                <a:solidFill>
                  <a:srgbClr val="FF0000"/>
                </a:solidFill>
              </a:rPr>
              <a:t>Step 4: </a:t>
            </a:r>
            <a:r>
              <a:rPr lang="en-US" altLang="ar-SA" sz="3200" b="1" dirty="0"/>
              <a:t>Getting an In-Depth Look at Competitors</a:t>
            </a:r>
          </a:p>
          <a:p>
            <a:pPr marL="457200" lvl="1" indent="0">
              <a:buFont typeface="Arial" panose="020B0604020202020204" pitchFamily="34" charset="0"/>
              <a:buNone/>
            </a:pPr>
            <a:r>
              <a:rPr lang="en-US" altLang="ar-SA" sz="3200" b="1" dirty="0">
                <a:solidFill>
                  <a:srgbClr val="FF0000"/>
                </a:solidFill>
              </a:rPr>
              <a:t>Step 5: </a:t>
            </a:r>
            <a:r>
              <a:rPr lang="en-US" altLang="ar-SA" sz="3200" b="1" dirty="0"/>
              <a:t>Identifying the Right Demographic</a:t>
            </a:r>
          </a:p>
          <a:p>
            <a:pPr marL="457200" lvl="1" indent="0">
              <a:buFont typeface="Arial" panose="020B0604020202020204" pitchFamily="34" charset="0"/>
              <a:buNone/>
            </a:pPr>
            <a:r>
              <a:rPr lang="en-US" altLang="ar-SA" sz="3200" b="1" dirty="0">
                <a:solidFill>
                  <a:srgbClr val="FF0000"/>
                </a:solidFill>
              </a:rPr>
              <a:t>Step 6: </a:t>
            </a:r>
            <a:r>
              <a:rPr lang="en-US" altLang="ar-SA" sz="3200" b="1" dirty="0"/>
              <a:t>Accounting for Internal and External Factors</a:t>
            </a:r>
          </a:p>
          <a:p>
            <a:endParaRPr lang="ar-SA" altLang="ar-SA" sz="3600" b="1" dirty="0"/>
          </a:p>
        </p:txBody>
      </p:sp>
    </p:spTree>
    <p:extLst>
      <p:ext uri="{BB962C8B-B14F-4D97-AF65-F5344CB8AC3E}">
        <p14:creationId xmlns:p14="http://schemas.microsoft.com/office/powerpoint/2010/main" val="1667197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945" y="1516712"/>
            <a:ext cx="11589880" cy="4884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911042" y="180728"/>
            <a:ext cx="1806966" cy="852887"/>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76035" y="-54632"/>
            <a:ext cx="8153400" cy="175432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br>
            <a:r>
              <a:rPr lang="en-US" dirty="0"/>
              <a:t>What Does Market Analysis Include?</a:t>
            </a:r>
            <a:br>
              <a:rPr lang="en-US" dirty="0"/>
            </a:br>
            <a:endParaRPr lang="ar-SA" dirty="0"/>
          </a:p>
        </p:txBody>
      </p:sp>
      <p:sp>
        <p:nvSpPr>
          <p:cNvPr id="11" name="Content Placeholder 2"/>
          <p:cNvSpPr txBox="1">
            <a:spLocks/>
          </p:cNvSpPr>
          <p:nvPr/>
        </p:nvSpPr>
        <p:spPr>
          <a:xfrm>
            <a:off x="617079" y="2044076"/>
            <a:ext cx="11263746" cy="4012308"/>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SA" sz="3200" b="1" dirty="0">
                <a:solidFill>
                  <a:srgbClr val="FF0000"/>
                </a:solidFill>
              </a:rPr>
              <a:t>Market analysis can take into account a whole variety of factors, but there are a few key points we suggest you focus on. They are:</a:t>
            </a:r>
          </a:p>
          <a:p>
            <a:r>
              <a:rPr lang="en-US" altLang="ar-SA" sz="3200" b="1" dirty="0"/>
              <a:t>Market volume</a:t>
            </a:r>
            <a:endParaRPr lang="en-US" altLang="ar-SA" sz="3200" dirty="0"/>
          </a:p>
          <a:p>
            <a:r>
              <a:rPr lang="en-US" altLang="ar-SA" sz="3200" b="1" dirty="0"/>
              <a:t>Market value</a:t>
            </a:r>
            <a:endParaRPr lang="en-US" altLang="ar-SA" sz="3200" dirty="0"/>
          </a:p>
          <a:p>
            <a:r>
              <a:rPr lang="en-US" altLang="ar-SA" sz="3200" b="1" dirty="0"/>
              <a:t>Market need</a:t>
            </a:r>
            <a:endParaRPr lang="en-US" altLang="ar-SA" sz="3200" dirty="0"/>
          </a:p>
          <a:p>
            <a:r>
              <a:rPr lang="en-US" altLang="ar-SA" sz="3200" b="1" dirty="0"/>
              <a:t>Competition</a:t>
            </a:r>
            <a:endParaRPr lang="en-US" altLang="ar-SA" sz="3200" dirty="0"/>
          </a:p>
          <a:p>
            <a:r>
              <a:rPr lang="en-US" altLang="ar-SA" sz="3200" b="1" dirty="0"/>
              <a:t>Regulation</a:t>
            </a:r>
            <a:endParaRPr lang="en-US" altLang="ar-SA" sz="3200" dirty="0"/>
          </a:p>
          <a:p>
            <a:endParaRPr lang="ar-SA" altLang="ar-SA" sz="3200" dirty="0"/>
          </a:p>
        </p:txBody>
      </p:sp>
    </p:spTree>
    <p:extLst>
      <p:ext uri="{BB962C8B-B14F-4D97-AF65-F5344CB8AC3E}">
        <p14:creationId xmlns:p14="http://schemas.microsoft.com/office/powerpoint/2010/main" val="2793008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1060" y="1406876"/>
            <a:ext cx="11589880" cy="4841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183482" y="77194"/>
            <a:ext cx="2008518" cy="948020"/>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4"/>
          <p:cNvSpPr txBox="1">
            <a:spLocks/>
          </p:cNvSpPr>
          <p:nvPr/>
        </p:nvSpPr>
        <p:spPr>
          <a:xfrm>
            <a:off x="1510172" y="109885"/>
            <a:ext cx="8606262" cy="1200329"/>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dirty="0"/>
              <a:t>The Difference Market Analysis and Marketing Plan</a:t>
            </a:r>
          </a:p>
        </p:txBody>
      </p:sp>
      <p:sp>
        <p:nvSpPr>
          <p:cNvPr id="11" name="Content Placeholder 6"/>
          <p:cNvSpPr txBox="1">
            <a:spLocks/>
          </p:cNvSpPr>
          <p:nvPr/>
        </p:nvSpPr>
        <p:spPr>
          <a:xfrm>
            <a:off x="823913" y="2438400"/>
            <a:ext cx="5105399" cy="3114907"/>
          </a:xfrm>
          <a:prstGeom prst="rect">
            <a:avLst/>
          </a:prstGeom>
          <a:ln>
            <a:solidFill>
              <a:schemeClr val="accent1"/>
            </a:solid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t>Customers</a:t>
            </a:r>
          </a:p>
          <a:p>
            <a:r>
              <a:rPr lang="en-US" altLang="ar-SA" b="1" dirty="0"/>
              <a:t>Competition</a:t>
            </a:r>
          </a:p>
          <a:p>
            <a:r>
              <a:rPr lang="en-US" altLang="ar-SA" b="1" dirty="0"/>
              <a:t>Competitive Advantage</a:t>
            </a:r>
          </a:p>
          <a:p>
            <a:r>
              <a:rPr lang="en-US" altLang="ar-SA" b="1" dirty="0"/>
              <a:t>Critical Success Factors</a:t>
            </a:r>
          </a:p>
          <a:p>
            <a:r>
              <a:rPr lang="en-US" altLang="ar-SA" b="1" dirty="0"/>
              <a:t>Critical Risks</a:t>
            </a:r>
          </a:p>
          <a:p>
            <a:r>
              <a:rPr lang="en-US" altLang="ar-SA" b="1" dirty="0"/>
              <a:t>Potential Sales/Market Share</a:t>
            </a:r>
          </a:p>
        </p:txBody>
      </p:sp>
      <p:sp>
        <p:nvSpPr>
          <p:cNvPr id="12" name="Content Placeholder 8"/>
          <p:cNvSpPr txBox="1">
            <a:spLocks/>
          </p:cNvSpPr>
          <p:nvPr/>
        </p:nvSpPr>
        <p:spPr>
          <a:xfrm>
            <a:off x="6423102" y="2438400"/>
            <a:ext cx="5159298" cy="3114907"/>
          </a:xfrm>
          <a:prstGeom prst="rect">
            <a:avLst/>
          </a:prstGeom>
          <a:ln>
            <a:solidFill>
              <a:schemeClr val="accent1"/>
            </a:solid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t>Product Positioning</a:t>
            </a:r>
          </a:p>
          <a:p>
            <a:r>
              <a:rPr lang="en-US" altLang="ar-SA" b="1" dirty="0"/>
              <a:t>Price</a:t>
            </a:r>
          </a:p>
          <a:p>
            <a:r>
              <a:rPr lang="en-US" altLang="ar-SA" b="1" dirty="0"/>
              <a:t>Placement</a:t>
            </a:r>
          </a:p>
          <a:p>
            <a:r>
              <a:rPr lang="en-US" altLang="ar-SA" b="1" dirty="0"/>
              <a:t>Promotion</a:t>
            </a:r>
          </a:p>
          <a:p>
            <a:r>
              <a:rPr lang="en-US" altLang="ar-SA" b="1" dirty="0"/>
              <a:t>Sales Process</a:t>
            </a:r>
          </a:p>
          <a:p>
            <a:r>
              <a:rPr lang="en-US" altLang="ar-SA" b="1" dirty="0"/>
              <a:t>Partnerships</a:t>
            </a:r>
          </a:p>
        </p:txBody>
      </p:sp>
      <p:sp>
        <p:nvSpPr>
          <p:cNvPr id="14" name="Text Placeholder 5"/>
          <p:cNvSpPr txBox="1">
            <a:spLocks/>
          </p:cNvSpPr>
          <p:nvPr/>
        </p:nvSpPr>
        <p:spPr>
          <a:xfrm>
            <a:off x="823913" y="1600200"/>
            <a:ext cx="5105400" cy="639763"/>
          </a:xfrm>
          <a:prstGeom prst="rect">
            <a:avLst/>
          </a:prstGeom>
          <a:solidFill>
            <a:schemeClr val="accent1"/>
          </a:solidFill>
          <a:ln>
            <a:solidFill>
              <a:schemeClr val="tx1"/>
            </a:solidFill>
            <a:miter lim="800000"/>
            <a:headEnd/>
            <a:tailEnd/>
          </a:ln>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ar-SA" b="1" dirty="0"/>
              <a:t>Market Analysis</a:t>
            </a:r>
            <a:br>
              <a:rPr lang="en-US" altLang="ar-SA" b="1" dirty="0"/>
            </a:br>
            <a:r>
              <a:rPr lang="en-US" altLang="ar-SA" b="1" dirty="0"/>
              <a:t>Describes Targets (Who &amp; Why)</a:t>
            </a:r>
          </a:p>
        </p:txBody>
      </p:sp>
      <p:sp>
        <p:nvSpPr>
          <p:cNvPr id="15" name="Text Placeholder 7"/>
          <p:cNvSpPr txBox="1">
            <a:spLocks/>
          </p:cNvSpPr>
          <p:nvPr/>
        </p:nvSpPr>
        <p:spPr>
          <a:xfrm>
            <a:off x="6324600" y="1612900"/>
            <a:ext cx="5257800" cy="639763"/>
          </a:xfrm>
          <a:prstGeom prst="rect">
            <a:avLst/>
          </a:prstGeom>
          <a:solidFill>
            <a:schemeClr val="accent1"/>
          </a:solidFill>
          <a:ln>
            <a:solidFill>
              <a:schemeClr val="tx1"/>
            </a:solidFill>
            <a:miter lim="800000"/>
            <a:headEnd/>
            <a:tailEnd/>
          </a:ln>
        </p:spPr>
        <p:txBody>
          <a:bodyPr vert="horz" lIns="91440" tIns="45720" rIns="91440" bIns="45720" rtlCol="0" anchor="b">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b="1" dirty="0"/>
              <a:t>Marketing Plan</a:t>
            </a:r>
            <a:br>
              <a:rPr lang="en-US" b="1" dirty="0"/>
            </a:br>
            <a:r>
              <a:rPr lang="en-US" b="1" dirty="0"/>
              <a:t>Describes Tactics (How)</a:t>
            </a:r>
          </a:p>
        </p:txBody>
      </p:sp>
    </p:spTree>
    <p:extLst>
      <p:ext uri="{BB962C8B-B14F-4D97-AF65-F5344CB8AC3E}">
        <p14:creationId xmlns:p14="http://schemas.microsoft.com/office/powerpoint/2010/main" val="3344090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945" y="1189921"/>
            <a:ext cx="11589880" cy="48548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9002" y="44498"/>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05083" y="6099117"/>
            <a:ext cx="2457656" cy="670874"/>
          </a:xfrm>
          <a:prstGeom prst="rect">
            <a:avLst/>
          </a:prstGeom>
        </p:spPr>
      </p:pic>
      <p:sp>
        <p:nvSpPr>
          <p:cNvPr id="9" name="Title 7"/>
          <p:cNvSpPr txBox="1">
            <a:spLocks/>
          </p:cNvSpPr>
          <p:nvPr/>
        </p:nvSpPr>
        <p:spPr>
          <a:xfrm>
            <a:off x="290945" y="171999"/>
            <a:ext cx="10172700" cy="769441"/>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4400" dirty="0"/>
              <a:t>Ways to Target the Market</a:t>
            </a:r>
          </a:p>
        </p:txBody>
      </p:sp>
      <p:sp>
        <p:nvSpPr>
          <p:cNvPr id="11" name="Content Placeholder 8"/>
          <p:cNvSpPr txBox="1">
            <a:spLocks/>
          </p:cNvSpPr>
          <p:nvPr/>
        </p:nvSpPr>
        <p:spPr>
          <a:xfrm>
            <a:off x="1120209" y="1489856"/>
            <a:ext cx="9940675" cy="4241871"/>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solidFill>
                  <a:srgbClr val="FF0000"/>
                </a:solidFill>
              </a:rPr>
              <a:t>Geographic </a:t>
            </a:r>
          </a:p>
          <a:p>
            <a:pPr lvl="1"/>
            <a:r>
              <a:rPr lang="en-US" altLang="ar-SA" b="1" dirty="0"/>
              <a:t>local, regional, national, international</a:t>
            </a:r>
          </a:p>
          <a:p>
            <a:r>
              <a:rPr lang="en-US" altLang="ar-SA" b="1" dirty="0">
                <a:solidFill>
                  <a:srgbClr val="FF0000"/>
                </a:solidFill>
              </a:rPr>
              <a:t>Demographic</a:t>
            </a:r>
          </a:p>
          <a:p>
            <a:pPr lvl="1"/>
            <a:r>
              <a:rPr lang="en-US" altLang="ar-SA" b="1" dirty="0"/>
              <a:t>B2C: gender, age, income, education, ethnicity</a:t>
            </a:r>
          </a:p>
          <a:p>
            <a:pPr lvl="1"/>
            <a:r>
              <a:rPr lang="en-US" altLang="ar-SA" b="1" dirty="0"/>
              <a:t>B2B: revenues, employees, industry</a:t>
            </a:r>
          </a:p>
          <a:p>
            <a:r>
              <a:rPr lang="en-US" altLang="ar-SA" b="1" dirty="0">
                <a:solidFill>
                  <a:srgbClr val="FF0000"/>
                </a:solidFill>
              </a:rPr>
              <a:t>Psychographic</a:t>
            </a:r>
          </a:p>
          <a:p>
            <a:pPr lvl="1"/>
            <a:r>
              <a:rPr lang="en-US" altLang="ar-SA" b="1" dirty="0"/>
              <a:t>values, lifestyles, hobbies</a:t>
            </a:r>
          </a:p>
          <a:p>
            <a:r>
              <a:rPr lang="en-US" altLang="ar-SA" b="1" dirty="0">
                <a:solidFill>
                  <a:srgbClr val="FF0000"/>
                </a:solidFill>
              </a:rPr>
              <a:t>Behavioral</a:t>
            </a:r>
          </a:p>
          <a:p>
            <a:pPr lvl="1"/>
            <a:r>
              <a:rPr lang="en-US" altLang="ar-SA" b="1" dirty="0"/>
              <a:t>benefits sought, usage rate</a:t>
            </a:r>
          </a:p>
        </p:txBody>
      </p:sp>
    </p:spTree>
    <p:extLst>
      <p:ext uri="{BB962C8B-B14F-4D97-AF65-F5344CB8AC3E}">
        <p14:creationId xmlns:p14="http://schemas.microsoft.com/office/powerpoint/2010/main" val="173379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1"/>
            <a:ext cx="106784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Content Placeholder 3"/>
          <p:cNvSpPr txBox="1">
            <a:spLocks/>
          </p:cNvSpPr>
          <p:nvPr/>
        </p:nvSpPr>
        <p:spPr>
          <a:xfrm>
            <a:off x="1053162" y="1600200"/>
            <a:ext cx="9767238" cy="3830444"/>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20040" algn="l">
              <a:buFont typeface="Wingdings" panose="05000000000000000000" pitchFamily="2" charset="2"/>
              <a:buNone/>
              <a:defRPr/>
            </a:pPr>
            <a:r>
              <a:rPr lang="en-US" sz="3200" b="1" dirty="0">
                <a:solidFill>
                  <a:srgbClr val="FF0000"/>
                </a:solidFill>
              </a:rPr>
              <a:t>Competition = everybody who’s after the same consumer dollar you are.</a:t>
            </a:r>
          </a:p>
          <a:p>
            <a:pPr marL="320040" algn="l">
              <a:buFont typeface="Wingdings"/>
              <a:buChar char=""/>
              <a:defRPr/>
            </a:pPr>
            <a:r>
              <a:rPr lang="en-US" sz="3200" b="1" dirty="0"/>
              <a:t> Direct Competitors </a:t>
            </a:r>
          </a:p>
          <a:p>
            <a:pPr marL="320040" algn="l">
              <a:buFont typeface="Wingdings"/>
              <a:buChar char=""/>
              <a:defRPr/>
            </a:pPr>
            <a:r>
              <a:rPr lang="en-US" sz="3200" b="1" dirty="0"/>
              <a:t> Indirect Competitors</a:t>
            </a:r>
          </a:p>
          <a:p>
            <a:pPr marL="320040" algn="l">
              <a:buFont typeface="Wingdings"/>
              <a:buChar char=""/>
              <a:defRPr/>
            </a:pPr>
            <a:r>
              <a:rPr lang="en-US" sz="3200" b="1" dirty="0"/>
              <a:t> Possible New Entrants</a:t>
            </a:r>
          </a:p>
          <a:p>
            <a:pPr marL="320040" indent="-320040" algn="l">
              <a:buFont typeface="Wingdings"/>
              <a:buChar char=""/>
              <a:defRPr/>
            </a:pPr>
            <a:endParaRPr lang="en-US" sz="3200" dirty="0"/>
          </a:p>
        </p:txBody>
      </p:sp>
      <p:sp>
        <p:nvSpPr>
          <p:cNvPr id="13" name="Title 1"/>
          <p:cNvSpPr txBox="1">
            <a:spLocks/>
          </p:cNvSpPr>
          <p:nvPr/>
        </p:nvSpPr>
        <p:spPr>
          <a:xfrm>
            <a:off x="762000" y="427432"/>
            <a:ext cx="10058400" cy="70788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4000" dirty="0"/>
              <a:t>Who Is My Competition?</a:t>
            </a: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9002" y="44498"/>
            <a:ext cx="2383737" cy="1125123"/>
          </a:xfrm>
          <a:prstGeom prst="rect">
            <a:avLst/>
          </a:prstGeom>
        </p:spPr>
      </p:pic>
    </p:spTree>
    <p:extLst>
      <p:ext uri="{BB962C8B-B14F-4D97-AF65-F5344CB8AC3E}">
        <p14:creationId xmlns:p14="http://schemas.microsoft.com/office/powerpoint/2010/main" val="38359452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26473" y="1545191"/>
            <a:ext cx="1133301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9002" y="44498"/>
            <a:ext cx="2383737" cy="1125123"/>
          </a:xfrm>
          <a:prstGeom prst="rect">
            <a:avLst/>
          </a:prstGeom>
        </p:spPr>
      </p:pic>
      <p:sp>
        <p:nvSpPr>
          <p:cNvPr id="15" name="Title 3"/>
          <p:cNvSpPr txBox="1">
            <a:spLocks/>
          </p:cNvSpPr>
          <p:nvPr/>
        </p:nvSpPr>
        <p:spPr>
          <a:xfrm>
            <a:off x="1558554" y="313345"/>
            <a:ext cx="8153400" cy="646331"/>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dirty="0"/>
              <a:t>Creating a Competitive Advantage</a:t>
            </a:r>
          </a:p>
        </p:txBody>
      </p:sp>
      <p:graphicFrame>
        <p:nvGraphicFramePr>
          <p:cNvPr id="2" name="Diagram 1"/>
          <p:cNvGraphicFramePr/>
          <p:nvPr>
            <p:extLst>
              <p:ext uri="{D42A27DB-BD31-4B8C-83A1-F6EECF244321}">
                <p14:modId xmlns:p14="http://schemas.microsoft.com/office/powerpoint/2010/main" val="1955936481"/>
              </p:ext>
            </p:extLst>
          </p:nvPr>
        </p:nvGraphicFramePr>
        <p:xfrm>
          <a:off x="831273" y="1702028"/>
          <a:ext cx="10723417" cy="31836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536022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44498"/>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05083" y="6099117"/>
            <a:ext cx="2457656" cy="670874"/>
          </a:xfrm>
          <a:prstGeom prst="rect">
            <a:avLst/>
          </a:prstGeom>
        </p:spPr>
      </p:pic>
      <p:sp>
        <p:nvSpPr>
          <p:cNvPr id="9" name="Title 1"/>
          <p:cNvSpPr txBox="1">
            <a:spLocks/>
          </p:cNvSpPr>
          <p:nvPr/>
        </p:nvSpPr>
        <p:spPr>
          <a:xfrm>
            <a:off x="1587815" y="222450"/>
            <a:ext cx="8153400" cy="1323439"/>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4000" dirty="0"/>
              <a:t>Creating a Competitive Advantage</a:t>
            </a:r>
          </a:p>
        </p:txBody>
      </p:sp>
      <p:sp>
        <p:nvSpPr>
          <p:cNvPr id="11" name="Content Placeholder 3"/>
          <p:cNvSpPr txBox="1">
            <a:spLocks/>
          </p:cNvSpPr>
          <p:nvPr/>
        </p:nvSpPr>
        <p:spPr>
          <a:xfrm>
            <a:off x="734292" y="1600200"/>
            <a:ext cx="9555884" cy="4305970"/>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FF0000"/>
                </a:solidFill>
              </a:rPr>
              <a:t>Intangible Items</a:t>
            </a:r>
          </a:p>
          <a:p>
            <a:pPr lvl="1"/>
            <a:r>
              <a:rPr lang="en-US" altLang="ar-SA" sz="2800" b="1" dirty="0"/>
              <a:t>Superior Product/Brand</a:t>
            </a:r>
          </a:p>
          <a:p>
            <a:pPr lvl="2"/>
            <a:r>
              <a:rPr lang="en-US" altLang="ar-SA" sz="2400" b="1" dirty="0"/>
              <a:t>Quality </a:t>
            </a:r>
          </a:p>
          <a:p>
            <a:pPr lvl="2"/>
            <a:r>
              <a:rPr lang="en-US" altLang="ar-SA" sz="2400" b="1" dirty="0"/>
              <a:t>Selection</a:t>
            </a:r>
          </a:p>
          <a:p>
            <a:pPr lvl="2"/>
            <a:r>
              <a:rPr lang="en-US" altLang="ar-SA" sz="2400" b="1" dirty="0"/>
              <a:t>Availability</a:t>
            </a:r>
          </a:p>
          <a:p>
            <a:pPr lvl="1"/>
            <a:r>
              <a:rPr lang="en-US" altLang="ar-SA" sz="2800" b="1" dirty="0"/>
              <a:t>Operational Excellence</a:t>
            </a:r>
          </a:p>
          <a:p>
            <a:pPr lvl="1"/>
            <a:r>
              <a:rPr lang="en-US" altLang="ar-SA" sz="2800" b="1" dirty="0"/>
              <a:t>Innovation Leadership</a:t>
            </a:r>
          </a:p>
          <a:p>
            <a:pPr lvl="1"/>
            <a:r>
              <a:rPr lang="en-US" altLang="ar-SA" sz="2800" b="1" dirty="0"/>
              <a:t>Intimate Customer Relationships/Experiences</a:t>
            </a:r>
          </a:p>
          <a:p>
            <a:pPr lvl="1"/>
            <a:r>
              <a:rPr lang="en-US" altLang="ar-SA" sz="2800" b="1" dirty="0"/>
              <a:t>Cost Advantage</a:t>
            </a:r>
          </a:p>
        </p:txBody>
      </p:sp>
    </p:spTree>
    <p:extLst>
      <p:ext uri="{BB962C8B-B14F-4D97-AF65-F5344CB8AC3E}">
        <p14:creationId xmlns:p14="http://schemas.microsoft.com/office/powerpoint/2010/main" val="3467449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8056" y="1212844"/>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05083" y="6099117"/>
            <a:ext cx="2457656" cy="670874"/>
          </a:xfrm>
          <a:prstGeom prst="rect">
            <a:avLst/>
          </a:prstGeom>
        </p:spPr>
      </p:pic>
      <p:sp>
        <p:nvSpPr>
          <p:cNvPr id="9" name="Title 1"/>
          <p:cNvSpPr txBox="1">
            <a:spLocks/>
          </p:cNvSpPr>
          <p:nvPr/>
        </p:nvSpPr>
        <p:spPr>
          <a:xfrm>
            <a:off x="418311" y="-12499"/>
            <a:ext cx="10515600" cy="1325563"/>
          </a:xfrm>
          <a:prstGeom prst="rect">
            <a:avLst/>
          </a:prstGeom>
          <a:ln>
            <a:noFill/>
            <a:miter lim="800000"/>
            <a:headEnd/>
            <a:tailEnd/>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5400" b="1" dirty="0">
                <a:solidFill>
                  <a:schemeClr val="bg1"/>
                </a:solidFill>
                <a:latin typeface="+mn-lt"/>
              </a:rPr>
              <a:t>The Marketing Plan</a:t>
            </a:r>
            <a:endParaRPr lang="ar-SA" sz="5400" b="1" dirty="0">
              <a:solidFill>
                <a:schemeClr val="bg1"/>
              </a:solidFill>
              <a:latin typeface="+mn-lt"/>
            </a:endParaRPr>
          </a:p>
        </p:txBody>
      </p:sp>
      <p:sp>
        <p:nvSpPr>
          <p:cNvPr id="11" name="Content Placeholder 2"/>
          <p:cNvSpPr txBox="1">
            <a:spLocks/>
          </p:cNvSpPr>
          <p:nvPr/>
        </p:nvSpPr>
        <p:spPr>
          <a:xfrm>
            <a:off x="1234800" y="1622124"/>
            <a:ext cx="10430727" cy="3951829"/>
          </a:xfrm>
          <a:prstGeom prst="rect">
            <a:avLst/>
          </a:prstGeom>
          <a:ln>
            <a:noFill/>
            <a:miter lim="800000"/>
            <a:headEnd/>
            <a:tailEnd/>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FF0000"/>
                </a:solidFill>
              </a:rPr>
              <a:t>What Is a Marketing Plan?</a:t>
            </a:r>
          </a:p>
          <a:p>
            <a:r>
              <a:rPr lang="en-US" altLang="ar-SA" sz="3200" b="1" dirty="0"/>
              <a:t>A marketing plan is an operational document that outlines an advertising strategy that an organization will implement to generate leads and reach its target market. </a:t>
            </a:r>
          </a:p>
          <a:p>
            <a:r>
              <a:rPr lang="en-US" altLang="ar-SA" sz="3200" b="1" dirty="0"/>
              <a:t>A marketing plan details the outreach and </a:t>
            </a:r>
            <a:r>
              <a:rPr lang="en-US" sz="3200" b="1" dirty="0"/>
              <a:t>Public relations </a:t>
            </a:r>
            <a:r>
              <a:rPr lang="en-US" altLang="ar-SA" sz="3200" b="1" dirty="0"/>
              <a:t>campaigns to be undertaken over a period, including how the company will measure the effect of these initiatives.</a:t>
            </a:r>
          </a:p>
          <a:p>
            <a:endParaRPr lang="ar-SA" altLang="ar-SA" sz="3200" b="1" dirty="0"/>
          </a:p>
        </p:txBody>
      </p:sp>
    </p:spTree>
    <p:extLst>
      <p:ext uri="{BB962C8B-B14F-4D97-AF65-F5344CB8AC3E}">
        <p14:creationId xmlns:p14="http://schemas.microsoft.com/office/powerpoint/2010/main" val="1282378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236" y="1212224"/>
            <a:ext cx="11617589" cy="5188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04229" y="6289964"/>
            <a:ext cx="1758510" cy="480026"/>
          </a:xfrm>
          <a:prstGeom prst="rect">
            <a:avLst/>
          </a:prstGeom>
        </p:spPr>
      </p:pic>
      <p:sp>
        <p:nvSpPr>
          <p:cNvPr id="9" name="Title 1"/>
          <p:cNvSpPr txBox="1">
            <a:spLocks/>
          </p:cNvSpPr>
          <p:nvPr/>
        </p:nvSpPr>
        <p:spPr>
          <a:xfrm>
            <a:off x="1182136" y="233155"/>
            <a:ext cx="8382000" cy="646331"/>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dirty="0"/>
              <a:t>The Marketing Plan Cont. …</a:t>
            </a:r>
            <a:endParaRPr lang="ar-SA" dirty="0"/>
          </a:p>
        </p:txBody>
      </p:sp>
      <p:sp>
        <p:nvSpPr>
          <p:cNvPr id="11" name="Content Placeholder 2"/>
          <p:cNvSpPr txBox="1">
            <a:spLocks/>
          </p:cNvSpPr>
          <p:nvPr/>
        </p:nvSpPr>
        <p:spPr>
          <a:xfrm>
            <a:off x="387927" y="1378006"/>
            <a:ext cx="11492898" cy="433141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defRPr/>
            </a:pPr>
            <a:r>
              <a:rPr lang="en-US" u="sng" dirty="0"/>
              <a:t> </a:t>
            </a:r>
            <a:r>
              <a:rPr lang="en-US" sz="3200" b="1" u="sng" dirty="0">
                <a:solidFill>
                  <a:srgbClr val="FF0000"/>
                </a:solidFill>
              </a:rPr>
              <a:t>The functions and components of a marketing plan include the following:</a:t>
            </a:r>
          </a:p>
          <a:p>
            <a:pPr>
              <a:buFont typeface="Wingdings" panose="05000000000000000000" pitchFamily="2" charset="2"/>
              <a:buChar char="Ø"/>
              <a:defRPr/>
            </a:pPr>
            <a:r>
              <a:rPr lang="en-US" b="1" dirty="0"/>
              <a:t>Market research to support pricing decisions and new market entries</a:t>
            </a:r>
          </a:p>
          <a:p>
            <a:pPr>
              <a:buFont typeface="Wingdings" panose="05000000000000000000" pitchFamily="2" charset="2"/>
              <a:buChar char="Ø"/>
              <a:defRPr/>
            </a:pPr>
            <a:r>
              <a:rPr lang="en-US" b="1" dirty="0"/>
              <a:t>Tailored messaging that targets certain demographics and geographic areas</a:t>
            </a:r>
          </a:p>
          <a:p>
            <a:pPr>
              <a:buFont typeface="Wingdings" panose="05000000000000000000" pitchFamily="2" charset="2"/>
              <a:buChar char="Ø"/>
              <a:defRPr/>
            </a:pPr>
            <a:r>
              <a:rPr lang="en-US" b="1" dirty="0"/>
              <a:t>Platform selection for product and service promotion—digital, radio, Internet, trade magazines, and the mix of those platforms for each campaign</a:t>
            </a:r>
          </a:p>
          <a:p>
            <a:pPr>
              <a:buFont typeface="Wingdings" panose="05000000000000000000" pitchFamily="2" charset="2"/>
              <a:buChar char="Ø"/>
              <a:defRPr/>
            </a:pPr>
            <a:r>
              <a:rPr lang="en-US" b="1" dirty="0"/>
              <a:t>Metrics that measure the results of marketing efforts and their reporting timelines</a:t>
            </a:r>
          </a:p>
          <a:p>
            <a:pPr>
              <a:defRPr/>
            </a:pPr>
            <a:endParaRPr lang="ar-SA" dirty="0"/>
          </a:p>
        </p:txBody>
      </p:sp>
    </p:spTree>
    <p:extLst>
      <p:ext uri="{BB962C8B-B14F-4D97-AF65-F5344CB8AC3E}">
        <p14:creationId xmlns:p14="http://schemas.microsoft.com/office/powerpoint/2010/main" val="227345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9632" y="1391933"/>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05083" y="6099117"/>
            <a:ext cx="2457656" cy="670874"/>
          </a:xfrm>
          <a:prstGeom prst="rect">
            <a:avLst/>
          </a:prstGeom>
        </p:spPr>
      </p:pic>
      <p:sp>
        <p:nvSpPr>
          <p:cNvPr id="9" name="Title 1"/>
          <p:cNvSpPr txBox="1">
            <a:spLocks/>
          </p:cNvSpPr>
          <p:nvPr/>
        </p:nvSpPr>
        <p:spPr>
          <a:xfrm>
            <a:off x="1297990" y="352925"/>
            <a:ext cx="8528824" cy="814038"/>
          </a:xfrm>
          <a:prstGeom prst="rect">
            <a:avLst/>
          </a:prstGeom>
          <a:ln>
            <a:noFill/>
            <a:miter lim="800000"/>
            <a:headEnd/>
            <a:tailEnd/>
          </a:ln>
        </p:spPr>
        <p:txBody>
          <a:bodyPr vert="horz" lIns="91440" tIns="45720" rIns="91440" bIns="45720" rtlCol="0" anchor="ctr">
            <a:noAutofit/>
          </a:bodyPr>
          <a:lstStyle>
            <a:defPPr>
              <a:defRPr lang="en-US"/>
            </a:defPPr>
            <a:lvl1pPr algn="ctr">
              <a:lnSpc>
                <a:spcPct val="90000"/>
              </a:lnSpc>
              <a:spcBef>
                <a:spcPct val="0"/>
              </a:spcBef>
              <a:buNone/>
              <a:defRPr sz="4000" b="1">
                <a:solidFill>
                  <a:schemeClr val="bg1"/>
                </a:solidFill>
                <a:ea typeface="+mj-ea"/>
                <a:cs typeface="+mj-cs"/>
              </a:defRPr>
            </a:lvl1pPr>
          </a:lstStyle>
          <a:p>
            <a:br>
              <a:rPr lang="en-US" dirty="0"/>
            </a:br>
            <a:r>
              <a:rPr lang="en-US" dirty="0"/>
              <a:t>Structure of a Marketing Plan</a:t>
            </a:r>
            <a:br>
              <a:rPr lang="en-US" dirty="0"/>
            </a:br>
            <a:endParaRPr lang="ar-SA" dirty="0"/>
          </a:p>
        </p:txBody>
      </p:sp>
      <p:sp>
        <p:nvSpPr>
          <p:cNvPr id="11" name="Content Placeholder 2"/>
          <p:cNvSpPr txBox="1">
            <a:spLocks/>
          </p:cNvSpPr>
          <p:nvPr/>
        </p:nvSpPr>
        <p:spPr>
          <a:xfrm>
            <a:off x="602672" y="1755332"/>
            <a:ext cx="10986655" cy="402433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defRPr/>
            </a:pPr>
            <a:r>
              <a:rPr lang="en-US" b="1" dirty="0">
                <a:solidFill>
                  <a:srgbClr val="FF0000"/>
                </a:solidFill>
              </a:rPr>
              <a:t>The structure of a marketing plan can include the following sections:</a:t>
            </a:r>
          </a:p>
          <a:p>
            <a:pPr marL="514350" indent="-514350">
              <a:buFont typeface="+mj-lt"/>
              <a:buAutoNum type="arabicPeriod"/>
              <a:defRPr/>
            </a:pPr>
            <a:r>
              <a:rPr lang="en-US" b="1" dirty="0"/>
              <a:t>Marketing Plan Objectives</a:t>
            </a:r>
          </a:p>
          <a:p>
            <a:pPr marL="514350" indent="-514350">
              <a:buFont typeface="+mj-lt"/>
              <a:buAutoNum type="arabicPeriod"/>
              <a:defRPr/>
            </a:pPr>
            <a:r>
              <a:rPr lang="en-US" b="1" dirty="0"/>
              <a:t>Market Research – Market Analysis/Consumer Analysis</a:t>
            </a:r>
          </a:p>
          <a:p>
            <a:pPr marL="514350" indent="-514350">
              <a:buFont typeface="+mj-lt"/>
              <a:buAutoNum type="arabicPeriod"/>
              <a:defRPr/>
            </a:pPr>
            <a:r>
              <a:rPr lang="en-US" b="1" dirty="0"/>
              <a:t>Target Market</a:t>
            </a:r>
          </a:p>
          <a:p>
            <a:pPr marL="514350" indent="-514350">
              <a:buFont typeface="+mj-lt"/>
              <a:buAutoNum type="arabicPeriod"/>
              <a:defRPr/>
            </a:pPr>
            <a:r>
              <a:rPr lang="en-US" b="1" dirty="0"/>
              <a:t>SWOT Analysis</a:t>
            </a:r>
          </a:p>
          <a:p>
            <a:pPr marL="514350" indent="-514350">
              <a:buFont typeface="+mj-lt"/>
              <a:buAutoNum type="arabicPeriod"/>
              <a:defRPr/>
            </a:pPr>
            <a:r>
              <a:rPr lang="en-US" b="1" dirty="0"/>
              <a:t>Marketing Strategy</a:t>
            </a:r>
          </a:p>
          <a:p>
            <a:pPr marL="514350" indent="-514350">
              <a:buFont typeface="+mj-lt"/>
              <a:buAutoNum type="arabicPeriod"/>
              <a:defRPr/>
            </a:pPr>
            <a:r>
              <a:rPr lang="en-US" b="1" dirty="0"/>
              <a:t>Marketing Budget</a:t>
            </a:r>
          </a:p>
          <a:p>
            <a:pPr marL="0" indent="0">
              <a:buFont typeface="Wingdings" panose="05000000000000000000" pitchFamily="2" charset="2"/>
              <a:buNone/>
              <a:defRPr/>
            </a:pPr>
            <a:endParaRPr lang="en-US" b="1" dirty="0"/>
          </a:p>
          <a:p>
            <a:pPr marL="0" indent="0">
              <a:buFont typeface="Wingdings" panose="05000000000000000000" pitchFamily="2" charset="2"/>
              <a:buNone/>
              <a:defRPr/>
            </a:pPr>
            <a:endParaRPr lang="en-US" b="1" dirty="0"/>
          </a:p>
          <a:p>
            <a:pPr marL="0" indent="0">
              <a:buFont typeface="Wingdings" panose="05000000000000000000" pitchFamily="2" charset="2"/>
              <a:buNone/>
              <a:defRPr/>
            </a:pPr>
            <a:endParaRPr lang="en-US" b="1" dirty="0"/>
          </a:p>
          <a:p>
            <a:pPr marL="0" indent="0">
              <a:buFont typeface="Wingdings" panose="05000000000000000000" pitchFamily="2" charset="2"/>
              <a:buNone/>
              <a:defRPr/>
            </a:pPr>
            <a:endParaRPr lang="en-US" b="1" dirty="0"/>
          </a:p>
          <a:p>
            <a:pPr marL="0" indent="0">
              <a:buFont typeface="Wingdings" panose="05000000000000000000" pitchFamily="2" charset="2"/>
              <a:buNone/>
              <a:defRPr/>
            </a:pPr>
            <a:endParaRPr lang="en-US" b="1" dirty="0"/>
          </a:p>
          <a:p>
            <a:pPr marL="0" indent="0">
              <a:buFont typeface="Wingdings" panose="05000000000000000000" pitchFamily="2" charset="2"/>
              <a:buNone/>
              <a:defRPr/>
            </a:pPr>
            <a:endParaRPr lang="en-US" dirty="0"/>
          </a:p>
          <a:p>
            <a:pPr>
              <a:defRPr/>
            </a:pPr>
            <a:endParaRPr lang="ar-SA" dirty="0"/>
          </a:p>
        </p:txBody>
      </p:sp>
    </p:spTree>
    <p:extLst>
      <p:ext uri="{BB962C8B-B14F-4D97-AF65-F5344CB8AC3E}">
        <p14:creationId xmlns:p14="http://schemas.microsoft.com/office/powerpoint/2010/main" val="1123433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7419" y="1496894"/>
            <a:ext cx="10847771" cy="4403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80515"/>
            <a:ext cx="2383737" cy="1125123"/>
          </a:xfrm>
          <a:prstGeom prst="rect">
            <a:avLst/>
          </a:prstGeom>
        </p:spPr>
      </p:pic>
      <p:sp>
        <p:nvSpPr>
          <p:cNvPr id="15" name="Title 1"/>
          <p:cNvSpPr txBox="1">
            <a:spLocks/>
          </p:cNvSpPr>
          <p:nvPr/>
        </p:nvSpPr>
        <p:spPr>
          <a:xfrm>
            <a:off x="50849" y="-165932"/>
            <a:ext cx="10515600" cy="1938992"/>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br>
              <a:rPr lang="en-US" dirty="0"/>
            </a:br>
            <a:r>
              <a:rPr lang="en-US" dirty="0"/>
              <a:t>Marketing Objectives</a:t>
            </a:r>
            <a:br>
              <a:rPr lang="en-US" dirty="0"/>
            </a:br>
            <a:endParaRPr lang="ar-SA" dirty="0"/>
          </a:p>
        </p:txBody>
      </p:sp>
      <p:sp>
        <p:nvSpPr>
          <p:cNvPr id="16" name="Content Placeholder 2"/>
          <p:cNvSpPr txBox="1">
            <a:spLocks/>
          </p:cNvSpPr>
          <p:nvPr/>
        </p:nvSpPr>
        <p:spPr>
          <a:xfrm>
            <a:off x="1215481" y="2062976"/>
            <a:ext cx="9177455" cy="308888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dirty="0"/>
              <a:t>Marketing objectives are goals set by business houses to promote its goods and services to its consumers within a specific timeframe. Marketing objectives are the strategy’s set to attain the overall growth of the organization.</a:t>
            </a:r>
            <a:endParaRPr lang="ar-SA" sz="3600" b="1" dirty="0"/>
          </a:p>
        </p:txBody>
      </p:sp>
    </p:spTree>
    <p:extLst>
      <p:ext uri="{BB962C8B-B14F-4D97-AF65-F5344CB8AC3E}">
        <p14:creationId xmlns:p14="http://schemas.microsoft.com/office/powerpoint/2010/main" val="8789066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506569" y="35629"/>
            <a:ext cx="1656170"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05083" y="6099117"/>
            <a:ext cx="2457656" cy="670874"/>
          </a:xfrm>
          <a:prstGeom prst="rect">
            <a:avLst/>
          </a:prstGeom>
        </p:spPr>
      </p:pic>
      <p:sp>
        <p:nvSpPr>
          <p:cNvPr id="9" name="Title 1"/>
          <p:cNvSpPr txBox="1">
            <a:spLocks/>
          </p:cNvSpPr>
          <p:nvPr/>
        </p:nvSpPr>
        <p:spPr>
          <a:xfrm>
            <a:off x="356688" y="-275947"/>
            <a:ext cx="10515600" cy="1938992"/>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br>
              <a:rPr lang="en-US" dirty="0"/>
            </a:br>
            <a:r>
              <a:rPr lang="en-US" dirty="0"/>
              <a:t>TYPES OF MARKETING OBJECTIVES</a:t>
            </a:r>
            <a:br>
              <a:rPr lang="en-US" dirty="0"/>
            </a:br>
            <a:endParaRPr lang="ar-SA" dirty="0"/>
          </a:p>
        </p:txBody>
      </p:sp>
      <p:pic>
        <p:nvPicPr>
          <p:cNvPr id="11" name="Content Placeholder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42656" y="1663045"/>
            <a:ext cx="7914662" cy="4282021"/>
          </a:xfrm>
          <a:prstGeom prst="rect">
            <a:avLst/>
          </a:prstGeom>
          <a:ln>
            <a:noFill/>
          </a:ln>
        </p:spPr>
      </p:pic>
    </p:spTree>
    <p:extLst>
      <p:ext uri="{BB962C8B-B14F-4D97-AF65-F5344CB8AC3E}">
        <p14:creationId xmlns:p14="http://schemas.microsoft.com/office/powerpoint/2010/main" val="892239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31273" y="1212844"/>
            <a:ext cx="10847771" cy="4758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a:xfrm>
            <a:off x="378348" y="-233447"/>
            <a:ext cx="10515600" cy="1938992"/>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sz="4000" dirty="0"/>
            </a:br>
            <a:r>
              <a:rPr lang="en-US" sz="4000" dirty="0"/>
              <a:t>SWOT Analysis</a:t>
            </a:r>
            <a:br>
              <a:rPr lang="en-US" sz="4000" dirty="0"/>
            </a:br>
            <a:endParaRPr lang="ar-SA" sz="4000" dirty="0"/>
          </a:p>
        </p:txBody>
      </p:sp>
      <p:pic>
        <p:nvPicPr>
          <p:cNvPr id="13" name="Content Placeholder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1579418" y="1327355"/>
            <a:ext cx="8991599" cy="4643954"/>
          </a:xfrm>
          <a:prstGeom prst="rect">
            <a:avLst/>
          </a:prstGeom>
          <a:ln>
            <a:noFill/>
            <a:miter lim="800000"/>
            <a:headEnd/>
            <a:tailEnd/>
          </a:ln>
        </p:spPr>
      </p:pic>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12110528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05083" y="6099117"/>
            <a:ext cx="2457656" cy="670874"/>
          </a:xfrm>
          <a:prstGeom prst="rect">
            <a:avLst/>
          </a:prstGeom>
        </p:spPr>
      </p:pic>
      <p:sp>
        <p:nvSpPr>
          <p:cNvPr id="9" name="Title 1"/>
          <p:cNvSpPr txBox="1">
            <a:spLocks/>
          </p:cNvSpPr>
          <p:nvPr/>
        </p:nvSpPr>
        <p:spPr>
          <a:xfrm>
            <a:off x="838200" y="365125"/>
            <a:ext cx="105156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GB" altLang="en-US" dirty="0"/>
              <a:t>The marketing mix</a:t>
            </a:r>
            <a:endParaRPr lang="ar-SA" dirty="0"/>
          </a:p>
        </p:txBody>
      </p:sp>
      <p:sp>
        <p:nvSpPr>
          <p:cNvPr id="11" name="Content Placeholder 2"/>
          <p:cNvSpPr txBox="1">
            <a:spLocks/>
          </p:cNvSpPr>
          <p:nvPr/>
        </p:nvSpPr>
        <p:spPr>
          <a:xfrm>
            <a:off x="678873" y="1690689"/>
            <a:ext cx="10972799" cy="4219458"/>
          </a:xfrm>
          <a:prstGeom prst="rect">
            <a:avLst/>
          </a:prstGeom>
          <a:ln>
            <a:noFill/>
          </a:ln>
        </p:spPr>
        <p:txBody>
          <a:bodyPr anchor="t">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sz="3200" b="1" dirty="0">
                <a:effectLst>
                  <a:outerShdw blurRad="38100" dist="38100" dir="2700000" algn="tl">
                    <a:srgbClr val="000000">
                      <a:alpha val="43137"/>
                    </a:srgbClr>
                  </a:outerShdw>
                </a:effectLst>
              </a:rPr>
              <a:t>The marketing mix is the combination of variables that a business uses to carry out its marketing strategy and meet customer needs.</a:t>
            </a:r>
          </a:p>
          <a:p>
            <a:pPr>
              <a:spcBef>
                <a:spcPts val="800"/>
              </a:spcBef>
              <a:buSzPct val="120000"/>
              <a:buFontTx/>
              <a:buNone/>
              <a:defRPr/>
            </a:pPr>
            <a:r>
              <a:rPr lang="en-GB" altLang="en-US" sz="3200" b="1" dirty="0">
                <a:solidFill>
                  <a:srgbClr val="FF0000"/>
                </a:solidFill>
                <a:effectLst>
                  <a:outerShdw blurRad="38100" dist="38100" dir="2700000" algn="tl">
                    <a:srgbClr val="000000">
                      <a:alpha val="43137"/>
                    </a:srgbClr>
                  </a:outerShdw>
                </a:effectLst>
              </a:rPr>
              <a:t>The marketing mix is often called the 4Ps:</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Product</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Price</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Place</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Promotion</a:t>
            </a:r>
          </a:p>
          <a:p>
            <a:pPr marL="0" indent="0">
              <a:buFont typeface="Arial" panose="020B0604020202020204" pitchFamily="34" charset="0"/>
              <a:buNone/>
            </a:pPr>
            <a:r>
              <a:rPr lang="en-GB" altLang="en-US" sz="3200" b="1" dirty="0">
                <a:effectLst>
                  <a:outerShdw blurRad="38100" dist="38100" dir="2700000" algn="tl">
                    <a:srgbClr val="000000">
                      <a:alpha val="43137"/>
                    </a:srgbClr>
                  </a:outerShdw>
                </a:effectLst>
              </a:rPr>
              <a:t> </a:t>
            </a:r>
          </a:p>
          <a:p>
            <a:endParaRPr lang="ar-SA" sz="3200" b="1" dirty="0"/>
          </a:p>
        </p:txBody>
      </p:sp>
    </p:spTree>
    <p:extLst>
      <p:ext uri="{BB962C8B-B14F-4D97-AF65-F5344CB8AC3E}">
        <p14:creationId xmlns:p14="http://schemas.microsoft.com/office/powerpoint/2010/main" val="2865328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945" y="1240507"/>
            <a:ext cx="11734800" cy="50301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912725" y="119168"/>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33405" y="6270631"/>
            <a:ext cx="1829334" cy="499359"/>
          </a:xfrm>
          <a:prstGeom prst="rect">
            <a:avLst/>
          </a:prstGeom>
        </p:spPr>
      </p:pic>
      <p:sp>
        <p:nvSpPr>
          <p:cNvPr id="9" name="Title 6"/>
          <p:cNvSpPr txBox="1">
            <a:spLocks/>
          </p:cNvSpPr>
          <p:nvPr/>
        </p:nvSpPr>
        <p:spPr>
          <a:xfrm>
            <a:off x="1180819" y="276903"/>
            <a:ext cx="9036677"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altLang="ar-SA" dirty="0"/>
              <a:t>The 4 P’s of Marketing explained</a:t>
            </a:r>
          </a:p>
        </p:txBody>
      </p:sp>
      <p:graphicFrame>
        <p:nvGraphicFramePr>
          <p:cNvPr id="11" name="Content Placeholder 8"/>
          <p:cNvGraphicFramePr>
            <a:graphicFrameLocks/>
          </p:cNvGraphicFramePr>
          <p:nvPr>
            <p:extLst>
              <p:ext uri="{D42A27DB-BD31-4B8C-83A1-F6EECF244321}">
                <p14:modId xmlns:p14="http://schemas.microsoft.com/office/powerpoint/2010/main" val="1851298678"/>
              </p:ext>
            </p:extLst>
          </p:nvPr>
        </p:nvGraphicFramePr>
        <p:xfrm>
          <a:off x="484910" y="1625537"/>
          <a:ext cx="11374580" cy="4145292"/>
        </p:xfrm>
        <a:graphic>
          <a:graphicData uri="http://schemas.openxmlformats.org/drawingml/2006/table">
            <a:tbl>
              <a:tblPr firstRow="1" bandRow="1">
                <a:tableStyleId>{5DA37D80-6434-44D0-A028-1B22A696006F}</a:tableStyleId>
              </a:tblPr>
              <a:tblGrid>
                <a:gridCol w="2843645">
                  <a:extLst>
                    <a:ext uri="{9D8B030D-6E8A-4147-A177-3AD203B41FA5}">
                      <a16:colId xmlns:a16="http://schemas.microsoft.com/office/drawing/2014/main" val="20000"/>
                    </a:ext>
                  </a:extLst>
                </a:gridCol>
                <a:gridCol w="2843645">
                  <a:extLst>
                    <a:ext uri="{9D8B030D-6E8A-4147-A177-3AD203B41FA5}">
                      <a16:colId xmlns:a16="http://schemas.microsoft.com/office/drawing/2014/main" val="20001"/>
                    </a:ext>
                  </a:extLst>
                </a:gridCol>
                <a:gridCol w="2843645">
                  <a:extLst>
                    <a:ext uri="{9D8B030D-6E8A-4147-A177-3AD203B41FA5}">
                      <a16:colId xmlns:a16="http://schemas.microsoft.com/office/drawing/2014/main" val="20002"/>
                    </a:ext>
                  </a:extLst>
                </a:gridCol>
                <a:gridCol w="2843645">
                  <a:extLst>
                    <a:ext uri="{9D8B030D-6E8A-4147-A177-3AD203B41FA5}">
                      <a16:colId xmlns:a16="http://schemas.microsoft.com/office/drawing/2014/main" val="20003"/>
                    </a:ext>
                  </a:extLst>
                </a:gridCol>
              </a:tblGrid>
              <a:tr h="302912">
                <a:tc>
                  <a:txBody>
                    <a:bodyPr/>
                    <a:lstStyle/>
                    <a:p>
                      <a:pPr algn="ctr"/>
                      <a:r>
                        <a:rPr lang="en-US" sz="2000" b="1" dirty="0"/>
                        <a:t>Product</a:t>
                      </a:r>
                    </a:p>
                  </a:txBody>
                  <a:tcPr marT="45723" marB="45723"/>
                </a:tc>
                <a:tc>
                  <a:txBody>
                    <a:bodyPr/>
                    <a:lstStyle/>
                    <a:p>
                      <a:pPr algn="ctr"/>
                      <a:r>
                        <a:rPr lang="en-US" sz="2000" b="1" dirty="0"/>
                        <a:t>Promotion</a:t>
                      </a:r>
                    </a:p>
                  </a:txBody>
                  <a:tcPr marT="45723" marB="45723"/>
                </a:tc>
                <a:tc>
                  <a:txBody>
                    <a:bodyPr/>
                    <a:lstStyle/>
                    <a:p>
                      <a:pPr algn="ctr"/>
                      <a:r>
                        <a:rPr lang="en-US" sz="2000" b="1" dirty="0"/>
                        <a:t>Place</a:t>
                      </a:r>
                    </a:p>
                  </a:txBody>
                  <a:tcPr marT="45723" marB="45723"/>
                </a:tc>
                <a:tc>
                  <a:txBody>
                    <a:bodyPr/>
                    <a:lstStyle/>
                    <a:p>
                      <a:pPr algn="ctr"/>
                      <a:r>
                        <a:rPr lang="en-US" sz="2000" b="1" dirty="0"/>
                        <a:t>Price</a:t>
                      </a:r>
                    </a:p>
                  </a:txBody>
                  <a:tcPr marT="45723" marB="45723"/>
                </a:tc>
                <a:extLst>
                  <a:ext uri="{0D108BD9-81ED-4DB2-BD59-A6C34878D82A}">
                    <a16:rowId xmlns:a16="http://schemas.microsoft.com/office/drawing/2014/main" val="10000"/>
                  </a:ext>
                </a:extLst>
              </a:tr>
              <a:tr h="3710675">
                <a:tc>
                  <a:txBody>
                    <a:bodyPr/>
                    <a:lstStyle/>
                    <a:p>
                      <a:pPr marL="342900" indent="-342900">
                        <a:buFont typeface="+mj-lt"/>
                        <a:buAutoNum type="arabicPeriod"/>
                      </a:pPr>
                      <a:r>
                        <a:rPr lang="en-US" sz="2000" b="1" dirty="0"/>
                        <a:t>Is there a demand for the product</a:t>
                      </a:r>
                      <a:r>
                        <a:rPr lang="en-US" sz="2000" b="1" baseline="0" dirty="0"/>
                        <a:t> or </a:t>
                      </a:r>
                      <a:r>
                        <a:rPr lang="en-US" sz="2000" b="1" dirty="0"/>
                        <a:t>service?</a:t>
                      </a:r>
                    </a:p>
                    <a:p>
                      <a:pPr marL="342900" indent="-342900">
                        <a:buFont typeface="+mj-lt"/>
                        <a:buAutoNum type="arabicPeriod"/>
                      </a:pPr>
                      <a:r>
                        <a:rPr lang="en-US" sz="2000" b="1" dirty="0"/>
                        <a:t>How to make the product appeal to consumer</a:t>
                      </a:r>
                    </a:p>
                    <a:p>
                      <a:pPr marL="342900" indent="-342900">
                        <a:buFont typeface="+mj-lt"/>
                        <a:buAutoNum type="arabicPeriod"/>
                      </a:pPr>
                      <a:r>
                        <a:rPr lang="en-US" sz="2000" b="1" dirty="0"/>
                        <a:t>Packaging—includes</a:t>
                      </a:r>
                      <a:r>
                        <a:rPr lang="en-US" sz="2000" b="1" baseline="0" dirty="0"/>
                        <a:t> the design, color, size, and brand names</a:t>
                      </a:r>
                      <a:endParaRPr lang="en-US" sz="2000" b="1" dirty="0"/>
                    </a:p>
                    <a:p>
                      <a:pPr marL="342900" indent="-342900">
                        <a:buFont typeface="+mj-lt"/>
                        <a:buAutoNum type="arabicPeriod"/>
                      </a:pPr>
                      <a:endParaRPr lang="en-US" sz="2000" b="1" dirty="0"/>
                    </a:p>
                    <a:p>
                      <a:endParaRPr lang="en-US" sz="20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2000" b="1" dirty="0"/>
                    </a:p>
                  </a:txBody>
                  <a:tcPr marT="45723" marB="45723" anchor="ctr"/>
                </a:tc>
                <a:tc>
                  <a:txBody>
                    <a:bodyPr/>
                    <a:lstStyle/>
                    <a:p>
                      <a:pPr marL="342900" indent="-342900">
                        <a:buFont typeface="+mj-lt"/>
                        <a:buAutoNum type="arabicPeriod"/>
                      </a:pPr>
                      <a:r>
                        <a:rPr lang="en-US" sz="2000" b="1" dirty="0"/>
                        <a:t>Making customers</a:t>
                      </a:r>
                      <a:r>
                        <a:rPr lang="en-US" sz="2000" b="1" baseline="0" dirty="0"/>
                        <a:t> aware of a product</a:t>
                      </a:r>
                    </a:p>
                    <a:p>
                      <a:pPr marL="342900" indent="-342900">
                        <a:buFont typeface="+mj-lt"/>
                        <a:buAutoNum type="arabicPeriod"/>
                      </a:pPr>
                      <a:r>
                        <a:rPr lang="en-US" sz="2000" b="1" baseline="0" dirty="0"/>
                        <a:t>Advertising</a:t>
                      </a:r>
                    </a:p>
                    <a:p>
                      <a:pPr marL="342900" indent="-342900">
                        <a:buFont typeface="+mj-lt"/>
                        <a:buAutoNum type="arabicPeriod"/>
                      </a:pPr>
                      <a:r>
                        <a:rPr lang="en-US" sz="2000" b="1" baseline="0" dirty="0"/>
                        <a:t>Coupons</a:t>
                      </a:r>
                    </a:p>
                    <a:p>
                      <a:pPr marL="342900" indent="-342900">
                        <a:buFont typeface="+mj-lt"/>
                        <a:buAutoNum type="arabicPeriod"/>
                      </a:pPr>
                      <a:r>
                        <a:rPr lang="en-US" sz="2000" b="1" baseline="0" dirty="0"/>
                        <a:t>Rebates</a:t>
                      </a:r>
                    </a:p>
                    <a:p>
                      <a:pPr marL="342900" indent="-342900">
                        <a:buFont typeface="+mj-lt"/>
                        <a:buAutoNum type="arabicPeriod"/>
                      </a:pPr>
                      <a:r>
                        <a:rPr lang="en-US" sz="2000" b="1" baseline="0" dirty="0"/>
                        <a:t>Sales</a:t>
                      </a:r>
                    </a:p>
                    <a:p>
                      <a:pPr marL="342900" indent="-342900">
                        <a:buFont typeface="+mj-lt"/>
                        <a:buAutoNum type="arabicPeriod"/>
                      </a:pPr>
                      <a:r>
                        <a:rPr lang="en-US" sz="2000" b="1" baseline="0" dirty="0"/>
                        <a:t>Free give aways</a:t>
                      </a:r>
                    </a:p>
                    <a:p>
                      <a:pPr marL="342900" indent="-342900">
                        <a:buFont typeface="+mj-lt"/>
                        <a:buAutoNum type="arabicPeriod"/>
                      </a:pPr>
                      <a:r>
                        <a:rPr lang="en-US" sz="2000" b="1" baseline="0" dirty="0"/>
                        <a:t>Publicity</a:t>
                      </a:r>
                    </a:p>
                    <a:p>
                      <a:pPr marL="342900" indent="-342900">
                        <a:buFont typeface="+mj-lt"/>
                        <a:buAutoNum type="arabicPeriod"/>
                      </a:pPr>
                      <a:endParaRPr lang="en-US" sz="2000" b="1" dirty="0"/>
                    </a:p>
                  </a:txBody>
                  <a:tcPr marT="45723" marB="45723" anchor="ctr"/>
                </a:tc>
                <a:tc>
                  <a:txBody>
                    <a:bodyPr/>
                    <a:lstStyle/>
                    <a:p>
                      <a:pPr marL="342900" indent="-342900">
                        <a:buFont typeface="+mj-lt"/>
                        <a:buAutoNum type="arabicPeriod"/>
                      </a:pPr>
                      <a:r>
                        <a:rPr kumimoji="0" lang="en-US" sz="2000" b="1" kern="1200" dirty="0">
                          <a:solidFill>
                            <a:schemeClr val="tx1"/>
                          </a:solidFill>
                          <a:latin typeface="+mn-lt"/>
                          <a:ea typeface="+mn-ea"/>
                          <a:cs typeface="+mn-cs"/>
                        </a:rPr>
                        <a:t>Distribution is getting the right product to the right place at the right time in the right amount and in the right condition</a:t>
                      </a:r>
                    </a:p>
                    <a:p>
                      <a:pPr marL="342900" indent="-342900" algn="l">
                        <a:buFont typeface="+mj-lt"/>
                        <a:buAutoNum type="arabicPeriod"/>
                      </a:pPr>
                      <a:r>
                        <a:rPr kumimoji="0" lang="en-US" sz="2000" b="1" kern="1200" dirty="0">
                          <a:solidFill>
                            <a:schemeClr val="tx1"/>
                          </a:solidFill>
                          <a:latin typeface="+mn-lt"/>
                          <a:ea typeface="+mn-ea"/>
                          <a:cs typeface="+mn-cs"/>
                        </a:rPr>
                        <a:t>Storage</a:t>
                      </a:r>
                    </a:p>
                    <a:p>
                      <a:pPr marL="342900" indent="-342900" algn="l">
                        <a:buFont typeface="+mj-lt"/>
                        <a:buAutoNum type="arabicPeriod"/>
                      </a:pPr>
                      <a:r>
                        <a:rPr kumimoji="0" lang="en-US" sz="2000" b="1" kern="1200" dirty="0">
                          <a:solidFill>
                            <a:schemeClr val="tx1"/>
                          </a:solidFill>
                          <a:latin typeface="+mn-lt"/>
                          <a:ea typeface="+mn-ea"/>
                          <a:cs typeface="+mn-cs"/>
                        </a:rPr>
                        <a:t>Warehousing</a:t>
                      </a:r>
                    </a:p>
                    <a:p>
                      <a:pPr marL="342900" indent="-342900" algn="l">
                        <a:buFont typeface="+mj-lt"/>
                        <a:buAutoNum type="arabicPeriod"/>
                      </a:pPr>
                      <a:r>
                        <a:rPr kumimoji="0" lang="en-US" sz="2000" b="1" kern="1200" dirty="0">
                          <a:solidFill>
                            <a:schemeClr val="tx1"/>
                          </a:solidFill>
                          <a:latin typeface="+mn-lt"/>
                          <a:ea typeface="+mn-ea"/>
                          <a:cs typeface="+mn-cs"/>
                        </a:rPr>
                        <a:t>Transporting</a:t>
                      </a:r>
                    </a:p>
                    <a:p>
                      <a:pPr marL="342900" indent="-342900">
                        <a:buFont typeface="+mj-lt"/>
                        <a:buAutoNum type="arabicPeriod"/>
                      </a:pPr>
                      <a:endParaRPr lang="en-US" sz="2000" b="1" dirty="0"/>
                    </a:p>
                  </a:txBody>
                  <a:tcPr marT="45723" marB="45723" anchor="ctr"/>
                </a:tc>
                <a:tc>
                  <a:txBody>
                    <a:bodyPr/>
                    <a:lstStyle/>
                    <a:p>
                      <a:pPr marL="342900" indent="-342900" algn="l" eaLnBrk="0" hangingPunct="0">
                        <a:spcBef>
                          <a:spcPct val="0"/>
                        </a:spcBef>
                        <a:buFont typeface="+mj-lt"/>
                        <a:buAutoNum type="arabicPeriod"/>
                      </a:pPr>
                      <a:r>
                        <a:rPr kumimoji="0" lang="en-US" sz="2000" b="1" kern="1200" dirty="0">
                          <a:solidFill>
                            <a:schemeClr val="tx1"/>
                          </a:solidFill>
                          <a:latin typeface="+mn-lt"/>
                          <a:ea typeface="+mn-ea"/>
                          <a:cs typeface="+mn-cs"/>
                        </a:rPr>
                        <a:t>How</a:t>
                      </a:r>
                      <a:r>
                        <a:rPr kumimoji="0" lang="en-US" sz="2000" b="1" kern="1200" baseline="0" dirty="0">
                          <a:solidFill>
                            <a:schemeClr val="tx1"/>
                          </a:solidFill>
                          <a:latin typeface="+mn-lt"/>
                          <a:ea typeface="+mn-ea"/>
                          <a:cs typeface="+mn-cs"/>
                        </a:rPr>
                        <a:t> much are customers willing to pay?</a:t>
                      </a:r>
                    </a:p>
                    <a:p>
                      <a:pPr marL="342900" indent="-342900" algn="l" eaLnBrk="0" hangingPunct="0">
                        <a:spcBef>
                          <a:spcPct val="0"/>
                        </a:spcBef>
                        <a:buFont typeface="+mj-lt"/>
                        <a:buAutoNum type="arabicPeriod"/>
                      </a:pPr>
                      <a:r>
                        <a:rPr kumimoji="0" lang="en-US" sz="2000" b="1" kern="1200" baseline="0" dirty="0">
                          <a:solidFill>
                            <a:schemeClr val="tx1"/>
                          </a:solidFill>
                          <a:latin typeface="+mn-lt"/>
                          <a:ea typeface="+mn-ea"/>
                          <a:cs typeface="+mn-cs"/>
                        </a:rPr>
                        <a:t>Is the price competitive with other products?</a:t>
                      </a:r>
                    </a:p>
                    <a:p>
                      <a:pPr marL="342900" indent="-342900" algn="l" eaLnBrk="0" hangingPunct="0">
                        <a:spcBef>
                          <a:spcPct val="0"/>
                        </a:spcBef>
                        <a:buFont typeface="+mj-lt"/>
                        <a:buAutoNum type="arabicPeriod"/>
                      </a:pPr>
                      <a:r>
                        <a:rPr kumimoji="0" lang="en-US" sz="2000" b="1" kern="1200" baseline="0" dirty="0">
                          <a:solidFill>
                            <a:schemeClr val="tx1"/>
                          </a:solidFill>
                          <a:latin typeface="+mn-lt"/>
                          <a:ea typeface="+mn-ea"/>
                          <a:cs typeface="+mn-cs"/>
                        </a:rPr>
                        <a:t>Can the company make a profit?</a:t>
                      </a:r>
                      <a:endParaRPr kumimoji="0" lang="en-US" sz="2000" b="1" kern="1200" dirty="0">
                        <a:solidFill>
                          <a:schemeClr val="tx1"/>
                        </a:solidFill>
                        <a:latin typeface="+mn-lt"/>
                        <a:ea typeface="+mn-ea"/>
                        <a:cs typeface="+mn-cs"/>
                      </a:endParaRPr>
                    </a:p>
                    <a:p>
                      <a:endParaRPr lang="en-US" sz="2000" b="1" dirty="0"/>
                    </a:p>
                  </a:txBody>
                  <a:tcPr marT="45723" marB="45723"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591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236" y="1107431"/>
            <a:ext cx="11617589" cy="52933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501745" y="37728"/>
            <a:ext cx="1784320" cy="842198"/>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Content Placeholder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458397" y="1229504"/>
            <a:ext cx="9406040" cy="4869612"/>
          </a:xfrm>
          <a:prstGeom prst="rect">
            <a:avLst/>
          </a:prstGeom>
        </p:spPr>
      </p:pic>
      <p:sp>
        <p:nvSpPr>
          <p:cNvPr id="11" name="Rectangle 10"/>
          <p:cNvSpPr/>
          <p:nvPr/>
        </p:nvSpPr>
        <p:spPr>
          <a:xfrm>
            <a:off x="993917" y="219968"/>
            <a:ext cx="8985855" cy="707886"/>
          </a:xfrm>
          <a:prstGeom prst="rect">
            <a:avLst/>
          </a:prstGeom>
          <a:noFill/>
          <a:ln>
            <a:noFill/>
          </a:ln>
        </p:spPr>
        <p:txBody>
          <a:bodyPr wrap="square" rtlCol="0">
            <a:spAutoFit/>
          </a:bodyPr>
          <a:lstStyle/>
          <a:p>
            <a:pPr algn="ctr"/>
            <a:r>
              <a:rPr lang="en-US" altLang="ar-SA" sz="4000" dirty="0">
                <a:solidFill>
                  <a:schemeClr val="bg1"/>
                </a:solidFill>
                <a:latin typeface="Aharoni" panose="02010803020104030203" pitchFamily="2" charset="-79"/>
                <a:cs typeface="Aharoni" panose="02010803020104030203" pitchFamily="2" charset="-79"/>
              </a:rPr>
              <a:t>The 7 P’s of services marketing </a:t>
            </a:r>
            <a:endParaRPr lang="ar-SA" sz="4000" dirty="0">
              <a:solidFill>
                <a:schemeClr val="bg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030145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7419" y="1496894"/>
            <a:ext cx="10847771" cy="4403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endParaRPr lang="en-US" dirty="0">
              <a:solidFill>
                <a:schemeClr val="tx1"/>
              </a:solidFill>
            </a:endParaRPr>
          </a:p>
          <a:p>
            <a:pPr marL="457200" indent="-457200">
              <a:buFont typeface="Wingdings" panose="05000000000000000000" pitchFamily="2" charset="2"/>
              <a:buChar char="v"/>
            </a:pPr>
            <a:r>
              <a:rPr lang="en-US" sz="2800" b="1" dirty="0">
                <a:solidFill>
                  <a:srgbClr val="FF0000"/>
                </a:solidFill>
              </a:rPr>
              <a:t>People: People are a defining factor in a service delivery process, since a service is inseparable from the person providing it. </a:t>
            </a:r>
          </a:p>
          <a:p>
            <a:pPr marL="457200" indent="-457200">
              <a:buFont typeface="Wingdings" panose="05000000000000000000" pitchFamily="2" charset="2"/>
              <a:buChar char="v"/>
            </a:pPr>
            <a:r>
              <a:rPr lang="en-US" sz="2800" b="1" dirty="0">
                <a:solidFill>
                  <a:schemeClr val="tx1"/>
                </a:solidFill>
              </a:rPr>
              <a:t>Thus, a restaurant is known as much for its food as for the service provided by its staff. The same is true of banks and department stores. Consequently, customer service training for staff has become a top priority for many organizations today</a:t>
            </a:r>
          </a:p>
          <a:p>
            <a:pPr marL="285750" indent="-285750" algn="ctr">
              <a:buFont typeface="Wingdings" panose="05000000000000000000" pitchFamily="2" charset="2"/>
              <a:buChar char="v"/>
            </a:pPr>
            <a:endParaRPr lang="en-US"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80515"/>
            <a:ext cx="2383737" cy="1125123"/>
          </a:xfrm>
          <a:prstGeom prst="rect">
            <a:avLst/>
          </a:prstGeom>
        </p:spPr>
      </p:pic>
      <p:sp>
        <p:nvSpPr>
          <p:cNvPr id="2" name="Rectangle 1"/>
          <p:cNvSpPr/>
          <p:nvPr/>
        </p:nvSpPr>
        <p:spPr>
          <a:xfrm>
            <a:off x="3462692" y="324336"/>
            <a:ext cx="4651060" cy="830997"/>
          </a:xfrm>
          <a:prstGeom prst="rect">
            <a:avLst/>
          </a:prstGeom>
          <a:noFill/>
          <a:ln>
            <a:noFill/>
          </a:ln>
        </p:spPr>
        <p:txBody>
          <a:bodyPr wrap="square" rtlCol="0">
            <a:spAutoFit/>
          </a:bodyPr>
          <a:lstStyle/>
          <a:p>
            <a:pPr algn="ctr"/>
            <a:r>
              <a:rPr lang="en-US" sz="4800" dirty="0">
                <a:solidFill>
                  <a:schemeClr val="bg1"/>
                </a:solidFill>
                <a:latin typeface="Aharoni" panose="02010803020104030203" pitchFamily="2" charset="-79"/>
                <a:cs typeface="Aharoni" panose="02010803020104030203" pitchFamily="2" charset="-79"/>
              </a:rPr>
              <a:t>People</a:t>
            </a:r>
            <a:endParaRPr lang="ar-SA" sz="4800" dirty="0">
              <a:solidFill>
                <a:schemeClr val="bg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8113830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7419" y="1496894"/>
            <a:ext cx="10847771" cy="4403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r>
              <a:rPr lang="en-US" sz="2800" b="1" dirty="0">
                <a:solidFill>
                  <a:srgbClr val="FF0000"/>
                </a:solidFill>
              </a:rPr>
              <a:t>Process: The process of service delivery is crucial since it ensures that the same standard of service is repeatedly delivered to the customers.</a:t>
            </a:r>
          </a:p>
          <a:p>
            <a:pPr marL="285750" indent="-285750">
              <a:buFont typeface="Wingdings" panose="05000000000000000000" pitchFamily="2" charset="2"/>
              <a:buChar char="v"/>
            </a:pPr>
            <a:r>
              <a:rPr lang="en-US" sz="2800" b="1" dirty="0">
                <a:solidFill>
                  <a:schemeClr val="tx1"/>
                </a:solidFill>
              </a:rPr>
              <a:t>Therefore, most companies have a service blue print which provides the details of the service delivery process, often going down to even defining the service script and the greeting phrases to be used by the service staff.</a:t>
            </a:r>
          </a:p>
          <a:p>
            <a:pPr marL="285750" indent="-285750">
              <a:buFont typeface="Wingdings" panose="05000000000000000000" pitchFamily="2" charset="2"/>
              <a:buChar char="v"/>
            </a:pPr>
            <a:endParaRPr lang="en-US"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80515"/>
            <a:ext cx="2383737" cy="1125123"/>
          </a:xfrm>
          <a:prstGeom prst="rect">
            <a:avLst/>
          </a:prstGeom>
        </p:spPr>
      </p:pic>
      <p:sp>
        <p:nvSpPr>
          <p:cNvPr id="2" name="Rectangle 1"/>
          <p:cNvSpPr/>
          <p:nvPr/>
        </p:nvSpPr>
        <p:spPr>
          <a:xfrm>
            <a:off x="4268588" y="436626"/>
            <a:ext cx="2531462" cy="830997"/>
          </a:xfrm>
          <a:prstGeom prst="rect">
            <a:avLst/>
          </a:prstGeom>
          <a:noFill/>
          <a:ln>
            <a:noFill/>
          </a:ln>
        </p:spPr>
        <p:txBody>
          <a:bodyPr wrap="square" rtlCol="0">
            <a:spAutoFit/>
          </a:bodyPr>
          <a:lstStyle/>
          <a:p>
            <a:pPr algn="ctr"/>
            <a:r>
              <a:rPr lang="en-US" sz="4800" dirty="0">
                <a:solidFill>
                  <a:schemeClr val="bg1"/>
                </a:solidFill>
                <a:latin typeface="Aharoni" panose="02010803020104030203" pitchFamily="2" charset="-79"/>
                <a:cs typeface="Aharoni" panose="02010803020104030203" pitchFamily="2" charset="-79"/>
              </a:rPr>
              <a:t>Process</a:t>
            </a:r>
            <a:endParaRPr lang="ar-SA" sz="4800" dirty="0">
              <a:solidFill>
                <a:schemeClr val="bg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54818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7419" y="1496894"/>
            <a:ext cx="10847771" cy="4403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v"/>
            </a:pPr>
            <a:r>
              <a:rPr lang="en-US" sz="2800" b="1" dirty="0">
                <a:solidFill>
                  <a:srgbClr val="FF0000"/>
                </a:solidFill>
              </a:rPr>
              <a:t>Physical Evidence: Since services are intangible in nature most service providers strive to incorporate certain tangible elements into their offering to enhance customer experience.</a:t>
            </a:r>
          </a:p>
          <a:p>
            <a:pPr marL="457200" indent="-457200">
              <a:buFont typeface="Wingdings" panose="05000000000000000000" pitchFamily="2" charset="2"/>
              <a:buChar char="v"/>
            </a:pPr>
            <a:r>
              <a:rPr lang="en-US" sz="2800" b="1" dirty="0">
                <a:solidFill>
                  <a:schemeClr val="tx1"/>
                </a:solidFill>
              </a:rPr>
              <a:t>Thus, there are hair salons that have well designed waiting areas often with magazines and plush sofas for patrons to read and relax while they await their turn. Similarly, restaurants invest heavily in their interior design and decorations to offer a tangible and unique experience to their guests</a:t>
            </a:r>
          </a:p>
          <a:p>
            <a:pPr algn="ctr"/>
            <a:endParaRPr lang="en-US" b="1" dirty="0">
              <a:solidFill>
                <a:srgbClr val="FF0000"/>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80515"/>
            <a:ext cx="2383737" cy="1125123"/>
          </a:xfrm>
          <a:prstGeom prst="rect">
            <a:avLst/>
          </a:prstGeom>
        </p:spPr>
      </p:pic>
      <p:sp>
        <p:nvSpPr>
          <p:cNvPr id="2" name="Rectangle 1"/>
          <p:cNvSpPr/>
          <p:nvPr/>
        </p:nvSpPr>
        <p:spPr>
          <a:xfrm>
            <a:off x="3742313" y="347420"/>
            <a:ext cx="5256567" cy="830997"/>
          </a:xfrm>
          <a:prstGeom prst="rect">
            <a:avLst/>
          </a:prstGeom>
          <a:noFill/>
          <a:ln>
            <a:noFill/>
          </a:ln>
        </p:spPr>
        <p:txBody>
          <a:bodyPr wrap="square" rtlCol="0">
            <a:spAutoFit/>
          </a:bodyPr>
          <a:lstStyle/>
          <a:p>
            <a:pPr algn="ctr"/>
            <a:r>
              <a:rPr lang="en-US" sz="4800" dirty="0">
                <a:solidFill>
                  <a:schemeClr val="bg1"/>
                </a:solidFill>
                <a:latin typeface="Aharoni" panose="02010803020104030203" pitchFamily="2" charset="-79"/>
                <a:cs typeface="Aharoni" panose="02010803020104030203" pitchFamily="2" charset="-79"/>
              </a:rPr>
              <a:t>Physical Evidence</a:t>
            </a:r>
            <a:endParaRPr lang="ar-SA" sz="4800" dirty="0">
              <a:solidFill>
                <a:schemeClr val="bg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7565903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8267315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1092</TotalTime>
  <Words>1550</Words>
  <Application>Microsoft Office PowerPoint</Application>
  <PresentationFormat>Widescreen</PresentationFormat>
  <Paragraphs>360</Paragraphs>
  <Slides>42</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Aharoni</vt:lpstr>
      <vt:lpstr>Arial</vt:lpstr>
      <vt:lpstr>Calibri</vt:lpstr>
      <vt:lpstr>Calibri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90</cp:revision>
  <dcterms:created xsi:type="dcterms:W3CDTF">2023-04-29T09:08:23Z</dcterms:created>
  <dcterms:modified xsi:type="dcterms:W3CDTF">2023-10-04T08:26:59Z</dcterms:modified>
</cp:coreProperties>
</file>