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26" r:id="rId2"/>
    <p:sldId id="527" r:id="rId3"/>
    <p:sldId id="549" r:id="rId4"/>
    <p:sldId id="755" r:id="rId5"/>
    <p:sldId id="718" r:id="rId6"/>
    <p:sldId id="731" r:id="rId7"/>
    <p:sldId id="732" r:id="rId8"/>
    <p:sldId id="719" r:id="rId9"/>
    <p:sldId id="720" r:id="rId10"/>
    <p:sldId id="729" r:id="rId11"/>
    <p:sldId id="730" r:id="rId12"/>
    <p:sldId id="733" r:id="rId13"/>
    <p:sldId id="641" r:id="rId14"/>
    <p:sldId id="709" r:id="rId15"/>
    <p:sldId id="728" r:id="rId16"/>
    <p:sldId id="721" r:id="rId17"/>
    <p:sldId id="734" r:id="rId18"/>
    <p:sldId id="735" r:id="rId19"/>
    <p:sldId id="736" r:id="rId20"/>
    <p:sldId id="737" r:id="rId21"/>
    <p:sldId id="738" r:id="rId22"/>
    <p:sldId id="739" r:id="rId23"/>
    <p:sldId id="740" r:id="rId24"/>
    <p:sldId id="741" r:id="rId25"/>
    <p:sldId id="742" r:id="rId26"/>
    <p:sldId id="743" r:id="rId27"/>
    <p:sldId id="744" r:id="rId28"/>
    <p:sldId id="747" r:id="rId29"/>
    <p:sldId id="749" r:id="rId30"/>
    <p:sldId id="748" r:id="rId31"/>
    <p:sldId id="750" r:id="rId32"/>
    <p:sldId id="705" r:id="rId33"/>
    <p:sldId id="582" r:id="rId34"/>
    <p:sldId id="745" r:id="rId35"/>
    <p:sldId id="746" r:id="rId36"/>
    <p:sldId id="751" r:id="rId37"/>
    <p:sldId id="752" r:id="rId38"/>
    <p:sldId id="753" r:id="rId39"/>
    <p:sldId id="754" r:id="rId40"/>
    <p:sldId id="75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6"/>
            <p14:sldId id="527"/>
            <p14:sldId id="549"/>
            <p14:sldId id="755"/>
            <p14:sldId id="718"/>
            <p14:sldId id="731"/>
            <p14:sldId id="732"/>
            <p14:sldId id="719"/>
            <p14:sldId id="720"/>
            <p14:sldId id="729"/>
            <p14:sldId id="730"/>
            <p14:sldId id="733"/>
            <p14:sldId id="641"/>
            <p14:sldId id="709"/>
            <p14:sldId id="728"/>
            <p14:sldId id="721"/>
            <p14:sldId id="734"/>
            <p14:sldId id="735"/>
            <p14:sldId id="736"/>
            <p14:sldId id="737"/>
            <p14:sldId id="738"/>
            <p14:sldId id="739"/>
            <p14:sldId id="740"/>
            <p14:sldId id="741"/>
            <p14:sldId id="742"/>
            <p14:sldId id="743"/>
            <p14:sldId id="744"/>
            <p14:sldId id="747"/>
            <p14:sldId id="749"/>
            <p14:sldId id="748"/>
            <p14:sldId id="750"/>
            <p14:sldId id="705"/>
            <p14:sldId id="582"/>
            <p14:sldId id="745"/>
            <p14:sldId id="746"/>
            <p14:sldId id="751"/>
            <p14:sldId id="752"/>
            <p14:sldId id="753"/>
            <p14:sldId id="754"/>
            <p14:sldId id="7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2D3956"/>
    <a:srgbClr val="000000"/>
    <a:srgbClr val="4472C4"/>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2" autoAdjust="0"/>
    <p:restoredTop sz="93738" autoAdjust="0"/>
  </p:normalViewPr>
  <p:slideViewPr>
    <p:cSldViewPr snapToGrid="0">
      <p:cViewPr varScale="1">
        <p:scale>
          <a:sx n="82" d="100"/>
          <a:sy n="82" d="100"/>
        </p:scale>
        <p:origin x="677"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4/5/2024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880166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880166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88016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4272329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4272329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4272329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Shape 14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 name="Shape 14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6990870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29</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30</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31</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33</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34</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35</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36</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37</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38</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39</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40</a:t>
            </a:fld>
            <a:endParaRPr lang="en-US"/>
          </a:p>
        </p:txBody>
      </p:sp>
    </p:spTree>
    <p:extLst>
      <p:ext uri="{BB962C8B-B14F-4D97-AF65-F5344CB8AC3E}">
        <p14:creationId xmlns:p14="http://schemas.microsoft.com/office/powerpoint/2010/main" val="3454045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4/5/2024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15600" y="593367"/>
            <a:ext cx="113608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9" name="Shape 19"/>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sz="1600">
                <a:solidFill>
                  <a:schemeClr val="tx1"/>
                </a:solidFill>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1"/>
            <a:endParaRPr dirty="0"/>
          </a:p>
        </p:txBody>
      </p:sp>
      <p:sp>
        <p:nvSpPr>
          <p:cNvPr id="20" name="Shape 20"/>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sz="1200"/>
            </a:lvl1pPr>
            <a:lvl2pPr lvl="1">
              <a:buNone/>
              <a:defRPr sz="1200"/>
            </a:lvl2pPr>
            <a:lvl3pPr lvl="2">
              <a:buNone/>
              <a:defRPr sz="1200"/>
            </a:lvl3pPr>
            <a:lvl4pPr lvl="3">
              <a:buNone/>
              <a:defRPr sz="1200"/>
            </a:lvl4pPr>
            <a:lvl5pPr lvl="4">
              <a:buNone/>
              <a:defRPr sz="1200"/>
            </a:lvl5pPr>
            <a:lvl6pPr lvl="5">
              <a:buNone/>
              <a:defRPr sz="1200"/>
            </a:lvl6pPr>
            <a:lvl7pPr lvl="6">
              <a:buNone/>
              <a:defRPr sz="1200"/>
            </a:lvl7pPr>
            <a:lvl8pPr lvl="7">
              <a:buNone/>
              <a:defRPr sz="1200"/>
            </a:lvl8pPr>
            <a:lvl9pPr lvl="8">
              <a:buNone/>
              <a:defRPr sz="1200"/>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4"/>
        <p:cNvGrpSpPr/>
        <p:nvPr/>
      </p:nvGrpSpPr>
      <p:grpSpPr>
        <a:xfrm>
          <a:off x="0" y="0"/>
          <a:ext cx="0" cy="0"/>
          <a:chOff x="0" y="0"/>
          <a:chExt cx="0" cy="0"/>
        </a:xfrm>
      </p:grpSpPr>
      <p:sp>
        <p:nvSpPr>
          <p:cNvPr id="15" name="Shape 15"/>
          <p:cNvSpPr txBox="1">
            <a:spLocks noGrp="1"/>
          </p:cNvSpPr>
          <p:nvPr>
            <p:ph type="title"/>
          </p:nvPr>
        </p:nvSpPr>
        <p:spPr>
          <a:xfrm>
            <a:off x="415600" y="2867800"/>
            <a:ext cx="11360800" cy="11223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6" name="Shape 1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4/5/2024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 id="2147483668" r:id="rId16"/>
    <p:sldLayoutId id="214748366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7.svg"/><Relationship Id="rId2" Type="http://schemas.openxmlformats.org/officeDocument/2006/relationships/image" Target="../media/image19.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21.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Prof. </a:t>
            </a:r>
            <a:r>
              <a:rPr lang="en-US" sz="2400" dirty="0" err="1">
                <a:latin typeface="Times New Roman" panose="02020603050405020304" pitchFamily="18" charset="0"/>
                <a:cs typeface="Times New Roman" panose="02020603050405020304" pitchFamily="18" charset="0"/>
              </a:rPr>
              <a:t>Shereen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Taie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21674" y="2365980"/>
            <a:ext cx="5878084"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Creative and Scientific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4030206"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CRE252</a:t>
            </a:r>
          </a:p>
          <a:p>
            <a:r>
              <a:rPr lang="en-US" sz="2000" dirty="0">
                <a:latin typeface="Times New Roman" panose="02020603050405020304" pitchFamily="18" charset="0"/>
                <a:cs typeface="Times New Roman" panose="02020603050405020304" pitchFamily="18" charset="0"/>
              </a:rPr>
              <a:t>Information Technology Department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658344" cy="2123658"/>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Creative and Scientific</a:t>
            </a:r>
          </a:p>
          <a:p>
            <a:r>
              <a:rPr lang="en-US" sz="4400" b="1" dirty="0">
                <a:solidFill>
                  <a:srgbClr val="00B0F0"/>
                </a:solidFill>
                <a:latin typeface="Times New Roman" panose="02020603050405020304" pitchFamily="18" charset="0"/>
                <a:cs typeface="Times New Roman" panose="02020603050405020304" pitchFamily="18" charset="0"/>
              </a:rPr>
              <a:t> Thinking</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94524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CRE252</a:t>
            </a:r>
          </a:p>
          <a:p>
            <a:r>
              <a:rPr lang="en-US" sz="2000" dirty="0">
                <a:latin typeface="Times New Roman" panose="02020603050405020304" pitchFamily="18" charset="0"/>
                <a:cs typeface="Times New Roman" panose="02020603050405020304" pitchFamily="18" charset="0"/>
              </a:rPr>
              <a:t>Information Technology Department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Prof. </a:t>
            </a:r>
            <a:r>
              <a:rPr lang="en-US" sz="2800" b="1" dirty="0" err="1">
                <a:solidFill>
                  <a:srgbClr val="00B0F0"/>
                </a:solidFill>
                <a:latin typeface="Times New Roman" panose="02020603050405020304" pitchFamily="18" charset="0"/>
                <a:cs typeface="Times New Roman" panose="02020603050405020304" pitchFamily="18" charset="0"/>
              </a:rPr>
              <a:t>Shereen</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Taie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cstate="print">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69133"/>
            <a:ext cx="11360800" cy="763500"/>
          </a:xfrm>
        </p:spPr>
        <p:txBody>
          <a:bodyPr>
            <a:normAutofit fontScale="90000"/>
          </a:bodyPr>
          <a:lstStyle/>
          <a:p>
            <a:r>
              <a:rPr lang="en-US" b="1" dirty="0"/>
              <a:t>Learning Objectives:</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1209572" y="1543738"/>
            <a:ext cx="10378083" cy="4778234"/>
          </a:xfrm>
        </p:spPr>
        <p:txBody>
          <a:bodyPr>
            <a:normAutofit/>
          </a:bodyPr>
          <a:lstStyle/>
          <a:p>
            <a:pPr>
              <a:lnSpc>
                <a:spcPct val="200000"/>
              </a:lnSpc>
            </a:pPr>
            <a:r>
              <a:rPr lang="en-US" sz="3600" b="1" dirty="0"/>
              <a:t>Edward De Bono</a:t>
            </a:r>
          </a:p>
          <a:p>
            <a:pPr>
              <a:lnSpc>
                <a:spcPct val="200000"/>
              </a:lnSpc>
            </a:pPr>
            <a:r>
              <a:rPr lang="en-US" sz="3600" b="1" dirty="0"/>
              <a:t>The Six Thinking Hats </a:t>
            </a:r>
            <a:endParaRPr lang="en-US" sz="3600" b="1" dirty="0" smtClean="0"/>
          </a:p>
          <a:p>
            <a:pPr>
              <a:lnSpc>
                <a:spcPct val="200000"/>
              </a:lnSpc>
            </a:pPr>
            <a:r>
              <a:rPr lang="en-US" sz="3600" b="1" dirty="0" smtClean="0"/>
              <a:t>Adventures </a:t>
            </a:r>
            <a:r>
              <a:rPr lang="en-US" sz="3600" b="1" dirty="0"/>
              <a:t>of using this technique </a:t>
            </a: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421221" y="500900"/>
            <a:ext cx="9708582"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103302" y="1292245"/>
            <a:ext cx="4956238" cy="553998"/>
          </a:xfrm>
          <a:prstGeom prst="rect">
            <a:avLst/>
          </a:prstGeom>
          <a:noFill/>
        </p:spPr>
        <p:txBody>
          <a:bodyPr wrap="square" rtlCol="0">
            <a:spAutoFit/>
          </a:bodyPr>
          <a:lstStyle/>
          <a:p>
            <a:pPr algn="ctr"/>
            <a:r>
              <a:rPr lang="en-US" sz="3000" b="1" dirty="0">
                <a:solidFill>
                  <a:srgbClr val="00B0F0"/>
                </a:solidFill>
                <a:latin typeface="Times New Roman" panose="02020603050405020304" pitchFamily="18" charset="0"/>
                <a:cs typeface="Times New Roman" panose="02020603050405020304" pitchFamily="18" charset="0"/>
              </a:rPr>
              <a:t>Edward De Bono</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465698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603612" y="1083891"/>
            <a:ext cx="11049495" cy="4750942"/>
          </a:xfrm>
          <a:prstGeom prst="rect">
            <a:avLst/>
          </a:prstGeom>
        </p:spPr>
        <p:txBody>
          <a:bodyPr spcFirstLastPara="1" wrap="square" lIns="91425" tIns="91425" rIns="91425" bIns="91425" anchor="t" anchorCtr="0">
            <a:noAutofit/>
          </a:bodyPr>
          <a:lstStyle/>
          <a:p>
            <a:endParaRPr lang="ar-EG" dirty="0"/>
          </a:p>
          <a:p>
            <a:pPr marL="114300" indent="0">
              <a:buNone/>
            </a:pPr>
            <a:r>
              <a:rPr lang="en-US" sz="3600" b="1" dirty="0">
                <a:solidFill>
                  <a:srgbClr val="000000"/>
                </a:solidFill>
              </a:rPr>
              <a:t>Edward De Bono</a:t>
            </a:r>
          </a:p>
          <a:p>
            <a:pPr>
              <a:lnSpc>
                <a:spcPct val="200000"/>
              </a:lnSpc>
              <a:buFont typeface="Wingdings" pitchFamily="2" charset="2"/>
              <a:buChar char="q"/>
            </a:pPr>
            <a:r>
              <a:rPr lang="en-US" dirty="0"/>
              <a:t>Edward De Bono is a world-known expert in creative thinking. </a:t>
            </a:r>
          </a:p>
          <a:p>
            <a:pPr>
              <a:lnSpc>
                <a:spcPct val="200000"/>
              </a:lnSpc>
              <a:buFont typeface="Wingdings" pitchFamily="2" charset="2"/>
              <a:buChar char="q"/>
            </a:pPr>
            <a:r>
              <a:rPr lang="en-US" dirty="0"/>
              <a:t>The 6 Thinking Hats is one of the techniques that he invented.</a:t>
            </a:r>
          </a:p>
          <a:p>
            <a:pPr>
              <a:lnSpc>
                <a:spcPct val="200000"/>
              </a:lnSpc>
              <a:buFont typeface="Wingdings" pitchFamily="2" charset="2"/>
              <a:buChar char="q"/>
            </a:pPr>
            <a:r>
              <a:rPr lang="en-US" dirty="0"/>
              <a:t>Requires students (and teachers),to extend their way of thinking about a topic by wearing a range of different 'thinking' hats.</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5</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057064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603612" y="1083891"/>
            <a:ext cx="11049495" cy="4750942"/>
          </a:xfrm>
          <a:prstGeom prst="rect">
            <a:avLst/>
          </a:prstGeom>
        </p:spPr>
        <p:txBody>
          <a:bodyPr spcFirstLastPara="1" wrap="square" lIns="91425" tIns="91425" rIns="91425" bIns="91425" anchor="t" anchorCtr="0">
            <a:noAutofit/>
          </a:bodyPr>
          <a:lstStyle/>
          <a:p>
            <a:endParaRPr lang="ar-EG" dirty="0"/>
          </a:p>
          <a:p>
            <a:pPr marL="114300" indent="0">
              <a:buNone/>
            </a:pPr>
            <a:r>
              <a:rPr lang="en-US" sz="3600" b="1" dirty="0">
                <a:solidFill>
                  <a:srgbClr val="000000"/>
                </a:solidFill>
              </a:rPr>
              <a:t>Edward De Bono</a:t>
            </a:r>
          </a:p>
          <a:p>
            <a:pPr>
              <a:lnSpc>
                <a:spcPct val="200000"/>
              </a:lnSpc>
              <a:buFont typeface="Wingdings" pitchFamily="2" charset="2"/>
              <a:buChar char="q"/>
            </a:pPr>
            <a:r>
              <a:rPr lang="en-US" dirty="0"/>
              <a:t>He believed that people need to embrace the concept of thinking ONE THING at a time</a:t>
            </a:r>
          </a:p>
          <a:p>
            <a:pPr>
              <a:lnSpc>
                <a:spcPct val="200000"/>
              </a:lnSpc>
              <a:buFont typeface="Wingdings" pitchFamily="2" charset="2"/>
              <a:buChar char="q"/>
            </a:pPr>
            <a:r>
              <a:rPr lang="en-US" dirty="0"/>
              <a:t>This allows thinkers to separate emotion and other baggage from logic.</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6</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935937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479836" y="750061"/>
            <a:ext cx="11465997" cy="4750942"/>
          </a:xfrm>
          <a:prstGeom prst="rect">
            <a:avLst/>
          </a:prstGeom>
        </p:spPr>
        <p:txBody>
          <a:bodyPr spcFirstLastPara="1" wrap="square" lIns="91425" tIns="91425" rIns="91425" bIns="91425" anchor="t" anchorCtr="0">
            <a:noAutofit/>
          </a:bodyPr>
          <a:lstStyle/>
          <a:p>
            <a:endParaRPr lang="ar-EG" dirty="0"/>
          </a:p>
          <a:p>
            <a:pPr marL="114300" indent="0">
              <a:buNone/>
            </a:pPr>
            <a:r>
              <a:rPr lang="en-US" sz="3600" b="1" dirty="0">
                <a:solidFill>
                  <a:srgbClr val="000000"/>
                </a:solidFill>
              </a:rPr>
              <a:t>Edward De Bono</a:t>
            </a:r>
          </a:p>
          <a:p>
            <a:pPr marL="114300" indent="0">
              <a:buNone/>
            </a:pPr>
            <a:endParaRPr lang="en-US" sz="3600" b="1" dirty="0">
              <a:solidFill>
                <a:srgbClr val="000000"/>
              </a:solidFill>
            </a:endParaRPr>
          </a:p>
          <a:p>
            <a:pPr marL="114300" indent="0">
              <a:buNone/>
            </a:pPr>
            <a:r>
              <a:rPr lang="en-US" dirty="0"/>
              <a:t>The main idea:</a:t>
            </a:r>
          </a:p>
          <a:p>
            <a:pPr>
              <a:lnSpc>
                <a:spcPct val="200000"/>
              </a:lnSpc>
              <a:buFont typeface="Wingdings" pitchFamily="2" charset="2"/>
              <a:buChar char="q"/>
            </a:pPr>
            <a:r>
              <a:rPr lang="en-US" dirty="0"/>
              <a:t>Is to have the group “wear one hat at a time” when considering a problem.</a:t>
            </a:r>
          </a:p>
          <a:p>
            <a:pPr>
              <a:lnSpc>
                <a:spcPct val="200000"/>
              </a:lnSpc>
              <a:buFont typeface="Wingdings" pitchFamily="2" charset="2"/>
              <a:buChar char="q"/>
            </a:pPr>
            <a:r>
              <a:rPr lang="en-US" dirty="0"/>
              <a:t>The wearing of the hat is metaphorical i.e. everyone will look at the problem at hand from only one perspective, the perspective indicated by the hat </a:t>
            </a:r>
            <a:r>
              <a:rPr lang="en-US" dirty="0" err="1"/>
              <a:t>colour</a:t>
            </a:r>
            <a:r>
              <a:rPr lang="en-US" dirty="0"/>
              <a:t>.</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7</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441105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421221" y="500900"/>
            <a:ext cx="9708582"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103302" y="1292245"/>
            <a:ext cx="4956238" cy="553998"/>
          </a:xfrm>
          <a:prstGeom prst="rect">
            <a:avLst/>
          </a:prstGeom>
          <a:noFill/>
        </p:spPr>
        <p:txBody>
          <a:bodyPr wrap="square" rtlCol="0">
            <a:spAutoFit/>
          </a:bodyPr>
          <a:lstStyle/>
          <a:p>
            <a:pPr algn="ctr"/>
            <a:r>
              <a:rPr lang="en-US" sz="3000" b="1" dirty="0">
                <a:solidFill>
                  <a:srgbClr val="00B0F0"/>
                </a:solidFill>
                <a:latin typeface="Times New Roman" panose="02020603050405020304" pitchFamily="18" charset="0"/>
                <a:cs typeface="Times New Roman" panose="02020603050405020304" pitchFamily="18" charset="0"/>
              </a:rPr>
              <a:t>The Six Thinking Hats</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44753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603613" y="1083891"/>
            <a:ext cx="11424598" cy="4685494"/>
          </a:xfrm>
          <a:prstGeom prst="rect">
            <a:avLst/>
          </a:prstGeom>
        </p:spPr>
        <p:txBody>
          <a:bodyPr spcFirstLastPara="1" wrap="square" lIns="91425" tIns="91425" rIns="91425" bIns="91425" anchor="t" anchorCtr="0">
            <a:noAutofit/>
          </a:bodyPr>
          <a:lstStyle/>
          <a:p>
            <a:endParaRPr lang="ar-EG" dirty="0"/>
          </a:p>
          <a:p>
            <a:pPr marL="114300" indent="0">
              <a:buNone/>
            </a:pPr>
            <a:r>
              <a:rPr lang="en-US" sz="3600" b="1" dirty="0">
                <a:solidFill>
                  <a:srgbClr val="000000"/>
                </a:solidFill>
              </a:rPr>
              <a:t>The Six Thinking Hats Metaphor</a:t>
            </a:r>
          </a:p>
          <a:p>
            <a:pPr>
              <a:lnSpc>
                <a:spcPct val="200000"/>
              </a:lnSpc>
              <a:buFont typeface="Wingdings" pitchFamily="2" charset="2"/>
              <a:buChar char="q"/>
            </a:pPr>
            <a:r>
              <a:rPr lang="en-US" sz="3200" dirty="0"/>
              <a:t>De Bono uses the thinking "hat" metaphor because of familiar expressions such as "put on your thinking cap (hat)”.</a:t>
            </a:r>
          </a:p>
          <a:p>
            <a:pPr>
              <a:lnSpc>
                <a:spcPct val="200000"/>
              </a:lnSpc>
              <a:buFont typeface="Wingdings" pitchFamily="2" charset="2"/>
              <a:buChar char="q"/>
            </a:pPr>
            <a:r>
              <a:rPr lang="en-US" sz="3200" dirty="0"/>
              <a:t>The hat is a tangible object that one can literally wear or that one can visualize putting on or taking off.</a:t>
            </a:r>
            <a:endParaRPr lang="en-US" dirty="0"/>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9</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738044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603613" y="1083891"/>
            <a:ext cx="11424598" cy="4685494"/>
          </a:xfrm>
          <a:prstGeom prst="rect">
            <a:avLst/>
          </a:prstGeom>
        </p:spPr>
        <p:txBody>
          <a:bodyPr spcFirstLastPara="1" wrap="square" lIns="91425" tIns="91425" rIns="91425" bIns="91425" anchor="t" anchorCtr="0">
            <a:noAutofit/>
          </a:bodyPr>
          <a:lstStyle/>
          <a:p>
            <a:endParaRPr lang="ar-EG" dirty="0"/>
          </a:p>
          <a:p>
            <a:pPr marL="114300" indent="0">
              <a:buNone/>
            </a:pPr>
            <a:r>
              <a:rPr lang="en-US" sz="3600" b="1" dirty="0">
                <a:solidFill>
                  <a:srgbClr val="000000"/>
                </a:solidFill>
              </a:rPr>
              <a:t>The Six Thinking Hats Metaphor</a:t>
            </a:r>
          </a:p>
          <a:p>
            <a:pPr>
              <a:lnSpc>
                <a:spcPct val="200000"/>
              </a:lnSpc>
              <a:buFont typeface="Wingdings" pitchFamily="2" charset="2"/>
              <a:buChar char="q"/>
            </a:pPr>
            <a:r>
              <a:rPr lang="en-US" sz="3200" dirty="0"/>
              <a:t> "Putting on" a hat is a deliberate process that switches the thinker's attention exclusively to that mode, thus simplifying the thinking process;"switching" hats redirects thinking to another mode.</a:t>
            </a:r>
            <a:endParaRPr lang="en-US" dirty="0"/>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10</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6221067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603613" y="1083891"/>
            <a:ext cx="11424598" cy="4685494"/>
          </a:xfrm>
          <a:prstGeom prst="rect">
            <a:avLst/>
          </a:prstGeom>
        </p:spPr>
        <p:txBody>
          <a:bodyPr spcFirstLastPara="1" wrap="square" lIns="91425" tIns="91425" rIns="91425" bIns="91425" anchor="t" anchorCtr="0">
            <a:noAutofit/>
          </a:bodyPr>
          <a:lstStyle/>
          <a:p>
            <a:endParaRPr lang="ar-EG" dirty="0"/>
          </a:p>
          <a:p>
            <a:pPr marL="114300" indent="0">
              <a:buNone/>
            </a:pPr>
            <a:r>
              <a:rPr lang="en-US" sz="3600" b="1" dirty="0">
                <a:solidFill>
                  <a:srgbClr val="000000"/>
                </a:solidFill>
              </a:rPr>
              <a:t>The Six Thinking Hats Metaphor</a:t>
            </a:r>
          </a:p>
          <a:p>
            <a:pPr>
              <a:lnSpc>
                <a:spcPct val="200000"/>
              </a:lnSpc>
              <a:buFont typeface="Wingdings" pitchFamily="2" charset="2"/>
              <a:buChar char="q"/>
            </a:pPr>
            <a:r>
              <a:rPr lang="en-US" sz="3200" dirty="0"/>
              <a:t>The artificiality of the hats is their greatest value; they provide a formal and convenient way to request a certain type of thinking from oneself or others (de Bono, 1985). </a:t>
            </a:r>
            <a:endParaRPr lang="en-US" dirty="0"/>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11</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08491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150000"/>
              </a:lnSpc>
            </a:pPr>
            <a:r>
              <a:rPr lang="en-US" dirty="0">
                <a:latin typeface="Helvetica" pitchFamily="2" charset="0"/>
              </a:rPr>
              <a:t>The colors of the hats are: </a:t>
            </a:r>
            <a:r>
              <a:rPr lang="en-US" dirty="0">
                <a:solidFill>
                  <a:srgbClr val="FFFFFF"/>
                </a:solidFill>
                <a:highlight>
                  <a:srgbClr val="808080"/>
                </a:highlight>
                <a:latin typeface="Helvetica" pitchFamily="2" charset="0"/>
              </a:rPr>
              <a:t>white</a:t>
            </a:r>
            <a:r>
              <a:rPr lang="en-US" dirty="0">
                <a:latin typeface="Helvetica" pitchFamily="2" charset="0"/>
              </a:rPr>
              <a:t>, </a:t>
            </a:r>
            <a:r>
              <a:rPr lang="en-US" dirty="0">
                <a:solidFill>
                  <a:srgbClr val="FF0000"/>
                </a:solidFill>
                <a:latin typeface="Helvetica" pitchFamily="2" charset="0"/>
              </a:rPr>
              <a:t>red</a:t>
            </a:r>
            <a:r>
              <a:rPr lang="en-US" dirty="0">
                <a:latin typeface="Helvetica" pitchFamily="2" charset="0"/>
              </a:rPr>
              <a:t>, black, </a:t>
            </a:r>
            <a:r>
              <a:rPr lang="en-US" dirty="0">
                <a:solidFill>
                  <a:srgbClr val="FAC748"/>
                </a:solidFill>
                <a:latin typeface="Helvetica" pitchFamily="2" charset="0"/>
              </a:rPr>
              <a:t>yellow</a:t>
            </a:r>
            <a:r>
              <a:rPr lang="en-US" dirty="0">
                <a:latin typeface="Helvetica" pitchFamily="2" charset="0"/>
              </a:rPr>
              <a:t>, </a:t>
            </a:r>
            <a:r>
              <a:rPr lang="en-US" dirty="0">
                <a:solidFill>
                  <a:schemeClr val="accent6">
                    <a:lumMod val="75000"/>
                  </a:schemeClr>
                </a:solidFill>
                <a:latin typeface="Helvetica" pitchFamily="2" charset="0"/>
              </a:rPr>
              <a:t>green</a:t>
            </a:r>
            <a:r>
              <a:rPr lang="en-US" dirty="0">
                <a:latin typeface="Helvetica" pitchFamily="2" charset="0"/>
              </a:rPr>
              <a:t> and </a:t>
            </a:r>
            <a:r>
              <a:rPr lang="en-US" dirty="0">
                <a:solidFill>
                  <a:srgbClr val="4472C4"/>
                </a:solidFill>
                <a:latin typeface="Helvetica" pitchFamily="2" charset="0"/>
              </a:rPr>
              <a:t>blue</a:t>
            </a:r>
            <a:r>
              <a:rPr lang="en-US" dirty="0">
                <a:latin typeface="Helvetica" pitchFamily="2" charset="0"/>
              </a:rPr>
              <a:t>.</a:t>
            </a:r>
          </a:p>
          <a:p>
            <a:pPr>
              <a:lnSpc>
                <a:spcPct val="150000"/>
              </a:lnSpc>
            </a:pPr>
            <a:r>
              <a:rPr lang="en-US" dirty="0">
                <a:latin typeface="Helvetica" pitchFamily="2" charset="0"/>
              </a:rPr>
              <a:t>These colors were chosen for a reason. They’re associated with certain situations which will help you remember the objective of each separate hat.</a:t>
            </a:r>
            <a:endParaRPr lang="en-US" dirty="0">
              <a:effectLst/>
              <a:latin typeface="Helvetica" pitchFamily="2" charset="0"/>
            </a:endParaRP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12</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229744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13</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 name="Picture 3">
            <a:extLst>
              <a:ext uri="{FF2B5EF4-FFF2-40B4-BE49-F238E27FC236}">
                <a16:creationId xmlns:a16="http://schemas.microsoft.com/office/drawing/2014/main" id="{F149465C-766D-304D-0BBB-1BE7FFFA097E}"/>
              </a:ext>
            </a:extLst>
          </p:cNvPr>
          <p:cNvPicPr>
            <a:picLocks noChangeAspect="1"/>
          </p:cNvPicPr>
          <p:nvPr/>
        </p:nvPicPr>
        <p:blipFill>
          <a:blip r:embed="rId4"/>
          <a:stretch>
            <a:fillRect/>
          </a:stretch>
        </p:blipFill>
        <p:spPr>
          <a:xfrm>
            <a:off x="2717800" y="3080778"/>
            <a:ext cx="3378200" cy="1422400"/>
          </a:xfrm>
          <a:prstGeom prst="rect">
            <a:avLst/>
          </a:prstGeom>
        </p:spPr>
      </p:pic>
      <p:pic>
        <p:nvPicPr>
          <p:cNvPr id="13" name="Picture 12">
            <a:extLst>
              <a:ext uri="{FF2B5EF4-FFF2-40B4-BE49-F238E27FC236}">
                <a16:creationId xmlns:a16="http://schemas.microsoft.com/office/drawing/2014/main" id="{06F30E7F-CA13-5D10-10FB-A13B52EF76C8}"/>
              </a:ext>
            </a:extLst>
          </p:cNvPr>
          <p:cNvPicPr>
            <a:picLocks noChangeAspect="1"/>
          </p:cNvPicPr>
          <p:nvPr/>
        </p:nvPicPr>
        <p:blipFill rotWithShape="1">
          <a:blip r:embed="rId5"/>
          <a:srcRect t="1755"/>
          <a:stretch/>
        </p:blipFill>
        <p:spPr>
          <a:xfrm>
            <a:off x="6096000" y="3080778"/>
            <a:ext cx="2870200" cy="1422401"/>
          </a:xfrm>
          <a:prstGeom prst="rect">
            <a:avLst/>
          </a:prstGeom>
        </p:spPr>
      </p:pic>
    </p:spTree>
    <p:extLst>
      <p:ext uri="{BB962C8B-B14F-4D97-AF65-F5344CB8AC3E}">
        <p14:creationId xmlns:p14="http://schemas.microsoft.com/office/powerpoint/2010/main" val="3399733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473940" y="1164604"/>
            <a:ext cx="10269574" cy="4555200"/>
          </a:xfrm>
          <a:prstGeom prst="rect">
            <a:avLst/>
          </a:prstGeom>
        </p:spPr>
        <p:txBody>
          <a:bodyPr spcFirstLastPara="1" wrap="square" lIns="91425" tIns="91425" rIns="91425" bIns="91425" anchor="t" anchorCtr="0">
            <a:noAutofit/>
          </a:bodyPr>
          <a:lstStyle/>
          <a:p>
            <a:pPr marL="857250" indent="-742950">
              <a:buNone/>
            </a:pPr>
            <a:r>
              <a:rPr lang="en-US" sz="3600" b="1" dirty="0">
                <a:solidFill>
                  <a:srgbClr val="000000"/>
                </a:solidFill>
              </a:rPr>
              <a:t>Guide lines</a:t>
            </a:r>
          </a:p>
          <a:p>
            <a:pPr marL="857250" indent="-742950">
              <a:buNone/>
            </a:pPr>
            <a:endParaRPr lang="en-US" sz="3600" b="1" dirty="0">
              <a:solidFill>
                <a:srgbClr val="000000"/>
              </a:solidFill>
            </a:endParaRPr>
          </a:p>
          <a:p>
            <a:pPr marL="857250" indent="-742950">
              <a:lnSpc>
                <a:spcPct val="150000"/>
              </a:lnSpc>
              <a:buNone/>
            </a:pPr>
            <a:r>
              <a:rPr lang="en-US" dirty="0"/>
              <a:t>➢ Use hats to focus the thinking … one at a time</a:t>
            </a:r>
          </a:p>
          <a:p>
            <a:pPr marL="857250" indent="-742950">
              <a:lnSpc>
                <a:spcPct val="150000"/>
              </a:lnSpc>
              <a:buNone/>
            </a:pPr>
            <a:r>
              <a:rPr lang="en-US" dirty="0"/>
              <a:t>➢ Don’t have to use all the hats</a:t>
            </a:r>
          </a:p>
          <a:p>
            <a:pPr marL="857250" indent="-742950">
              <a:lnSpc>
                <a:spcPct val="150000"/>
              </a:lnSpc>
              <a:buNone/>
            </a:pPr>
            <a:r>
              <a:rPr lang="en-US" dirty="0"/>
              <a:t>➢ Can use some hats more than once</a:t>
            </a:r>
          </a:p>
          <a:p>
            <a:pPr marL="857250" indent="-742950">
              <a:lnSpc>
                <a:spcPct val="150000"/>
              </a:lnSpc>
              <a:buNone/>
            </a:pPr>
            <a:r>
              <a:rPr lang="en-US" dirty="0"/>
              <a:t>➢ No debates or arguments … brainstorm</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14</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498840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473940" y="1164604"/>
            <a:ext cx="10269574" cy="4555200"/>
          </a:xfrm>
          <a:prstGeom prst="rect">
            <a:avLst/>
          </a:prstGeom>
        </p:spPr>
        <p:txBody>
          <a:bodyPr spcFirstLastPara="1" wrap="square" lIns="91425" tIns="91425" rIns="91425" bIns="91425" anchor="t" anchorCtr="0">
            <a:noAutofit/>
          </a:bodyPr>
          <a:lstStyle/>
          <a:p>
            <a:pPr marL="857250" indent="-742950">
              <a:buNone/>
            </a:pPr>
            <a:r>
              <a:rPr lang="en-US" sz="3600" b="1" dirty="0">
                <a:solidFill>
                  <a:srgbClr val="000000"/>
                </a:solidFill>
              </a:rPr>
              <a:t>Guide lines</a:t>
            </a:r>
          </a:p>
          <a:p>
            <a:pPr marL="857250" indent="-742950">
              <a:buNone/>
            </a:pPr>
            <a:endParaRPr lang="en-US" dirty="0"/>
          </a:p>
          <a:p>
            <a:pPr marL="857250" indent="-742950">
              <a:lnSpc>
                <a:spcPct val="150000"/>
              </a:lnSpc>
              <a:buNone/>
            </a:pPr>
            <a:r>
              <a:rPr lang="en-US" dirty="0"/>
              <a:t>➢ Begin with blue</a:t>
            </a:r>
          </a:p>
          <a:p>
            <a:pPr marL="857250" indent="-742950">
              <a:lnSpc>
                <a:spcPct val="150000"/>
              </a:lnSpc>
              <a:buNone/>
            </a:pPr>
            <a:r>
              <a:rPr lang="en-US" dirty="0"/>
              <a:t>➢ End with blue</a:t>
            </a:r>
          </a:p>
          <a:p>
            <a:pPr marL="857250" indent="-742950">
              <a:lnSpc>
                <a:spcPct val="150000"/>
              </a:lnSpc>
              <a:buNone/>
            </a:pPr>
            <a:r>
              <a:rPr lang="en-US" dirty="0"/>
              <a:t>➢ Keep red brief</a:t>
            </a:r>
          </a:p>
          <a:p>
            <a:pPr marL="857250" indent="-742950">
              <a:lnSpc>
                <a:spcPct val="150000"/>
              </a:lnSpc>
              <a:buNone/>
            </a:pPr>
            <a:r>
              <a:rPr lang="en-US" dirty="0"/>
              <a:t>➢ Keep time (3-4 minutes per hat)</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15</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40385841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chemeClr val="accent5">
                    <a:lumMod val="75000"/>
                  </a:schemeClr>
                </a:solidFill>
                <a:effectLst/>
                <a:latin typeface="Helvetica" pitchFamily="2" charset="0"/>
              </a:rPr>
              <a:t>Blue Hat</a:t>
            </a:r>
            <a:r>
              <a:rPr lang="en-US" b="1" i="0" u="sng" dirty="0">
                <a:effectLst/>
                <a:latin typeface="Helvetica" pitchFamily="2" charset="0"/>
              </a:rPr>
              <a:t>:</a:t>
            </a:r>
            <a:endParaRPr lang="en-US" b="1" u="sng" dirty="0">
              <a:effectLst/>
              <a:latin typeface="Helvetica" pitchFamily="2" charset="0"/>
            </a:endParaRPr>
          </a:p>
          <a:p>
            <a:pPr>
              <a:lnSpc>
                <a:spcPct val="200000"/>
              </a:lnSpc>
            </a:pPr>
            <a:r>
              <a:rPr lang="en-US" b="0" i="0" dirty="0">
                <a:effectLst/>
                <a:latin typeface="Helvetica" pitchFamily="2" charset="0"/>
              </a:rPr>
              <a:t>﻿﻿ Managing of the thinking itself. making decisions and drawing conclusions.</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16</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 name="Picture 3">
            <a:extLst>
              <a:ext uri="{FF2B5EF4-FFF2-40B4-BE49-F238E27FC236}">
                <a16:creationId xmlns:a16="http://schemas.microsoft.com/office/drawing/2014/main" id="{DD21CBD6-5D91-E224-DC3A-FC6C29B9116B}"/>
              </a:ext>
            </a:extLst>
          </p:cNvPr>
          <p:cNvPicPr>
            <a:picLocks noChangeAspect="1"/>
          </p:cNvPicPr>
          <p:nvPr/>
        </p:nvPicPr>
        <p:blipFill>
          <a:blip r:embed="rId4"/>
          <a:stretch>
            <a:fillRect/>
          </a:stretch>
        </p:blipFill>
        <p:spPr>
          <a:xfrm>
            <a:off x="4528748" y="3916810"/>
            <a:ext cx="2833820" cy="2730212"/>
          </a:xfrm>
          <a:prstGeom prst="rect">
            <a:avLst/>
          </a:prstGeom>
        </p:spPr>
      </p:pic>
      <p:pic>
        <p:nvPicPr>
          <p:cNvPr id="12" name="Picture 11">
            <a:extLst>
              <a:ext uri="{FF2B5EF4-FFF2-40B4-BE49-F238E27FC236}">
                <a16:creationId xmlns:a16="http://schemas.microsoft.com/office/drawing/2014/main" id="{71F0AA6A-FA44-F2D7-24FA-95CDBBA7B424}"/>
              </a:ext>
            </a:extLst>
          </p:cNvPr>
          <p:cNvPicPr>
            <a:picLocks noChangeAspect="1"/>
          </p:cNvPicPr>
          <p:nvPr/>
        </p:nvPicPr>
        <p:blipFill rotWithShape="1">
          <a:blip r:embed="rId5">
            <a:extLst>
              <a:ext uri="{28A0092B-C50C-407E-A947-70E740481C1C}">
                <a14:useLocalDpi xmlns:a14="http://schemas.microsoft.com/office/drawing/2010/main" val="0"/>
              </a:ext>
            </a:extLst>
          </a:blip>
          <a:srcRect l="12022" t="310" r="12603" b="78141"/>
          <a:stretch/>
        </p:blipFill>
        <p:spPr>
          <a:xfrm>
            <a:off x="337987" y="1642243"/>
            <a:ext cx="892433" cy="886695"/>
          </a:xfrm>
          <a:prstGeom prst="rect">
            <a:avLst/>
          </a:prstGeom>
        </p:spPr>
      </p:pic>
    </p:spTree>
    <p:extLst>
      <p:ext uri="{BB962C8B-B14F-4D97-AF65-F5344CB8AC3E}">
        <p14:creationId xmlns:p14="http://schemas.microsoft.com/office/powerpoint/2010/main" val="33266010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chemeClr val="accent5">
                    <a:lumMod val="75000"/>
                  </a:schemeClr>
                </a:solidFill>
                <a:effectLst/>
                <a:latin typeface="Helvetica" pitchFamily="2" charset="0"/>
              </a:rPr>
              <a:t>Blue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A cool blue sky allows you to overview over the thinking processes.</a:t>
            </a:r>
          </a:p>
          <a:p>
            <a:pPr>
              <a:lnSpc>
                <a:spcPct val="200000"/>
              </a:lnSpc>
            </a:pPr>
            <a:r>
              <a:rPr lang="en-US" b="0" i="0" dirty="0">
                <a:effectLst/>
                <a:latin typeface="Helvetica" pitchFamily="2" charset="0"/>
              </a:rPr>
              <a:t>The blue hat holders guides and controls the session.</a:t>
            </a:r>
            <a:endParaRPr lang="en-US" dirty="0">
              <a:effectLst/>
              <a:latin typeface="Helvetica" pitchFamily="2" charset="0"/>
            </a:endParaRP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17</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2" name="Picture 11">
            <a:extLst>
              <a:ext uri="{FF2B5EF4-FFF2-40B4-BE49-F238E27FC236}">
                <a16:creationId xmlns:a16="http://schemas.microsoft.com/office/drawing/2014/main" id="{D5D5B60B-DA1A-1B9B-D44B-D4EDAECB109D}"/>
              </a:ext>
            </a:extLst>
          </p:cNvPr>
          <p:cNvPicPr>
            <a:picLocks noChangeAspect="1"/>
          </p:cNvPicPr>
          <p:nvPr/>
        </p:nvPicPr>
        <p:blipFill rotWithShape="1">
          <a:blip r:embed="rId4">
            <a:extLst>
              <a:ext uri="{28A0092B-C50C-407E-A947-70E740481C1C}">
                <a14:useLocalDpi xmlns:a14="http://schemas.microsoft.com/office/drawing/2010/main" val="0"/>
              </a:ext>
            </a:extLst>
          </a:blip>
          <a:srcRect l="12022" t="310" r="12603" b="78141"/>
          <a:stretch/>
        </p:blipFill>
        <p:spPr>
          <a:xfrm>
            <a:off x="337987" y="1642243"/>
            <a:ext cx="892433" cy="886695"/>
          </a:xfrm>
          <a:prstGeom prst="rect">
            <a:avLst/>
          </a:prstGeom>
        </p:spPr>
      </p:pic>
    </p:spTree>
    <p:extLst>
      <p:ext uri="{BB962C8B-B14F-4D97-AF65-F5344CB8AC3E}">
        <p14:creationId xmlns:p14="http://schemas.microsoft.com/office/powerpoint/2010/main" val="40653442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rgbClr val="FFFFFF"/>
                </a:solidFill>
                <a:effectLst/>
                <a:highlight>
                  <a:srgbClr val="808080"/>
                </a:highlight>
                <a:latin typeface="Helvetica" pitchFamily="2" charset="0"/>
              </a:rPr>
              <a:t>White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 Focus your thoughts on information, facts and figures.</a:t>
            </a:r>
          </a:p>
          <a:p>
            <a:pPr>
              <a:lnSpc>
                <a:spcPct val="200000"/>
              </a:lnSpc>
            </a:pPr>
            <a:r>
              <a:rPr lang="en-US" b="0" i="0" dirty="0">
                <a:effectLst/>
                <a:latin typeface="Helvetica" pitchFamily="2" charset="0"/>
              </a:rPr>
              <a:t>Imagine white paper and computer print-outs. Most of the time paper is white.</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18</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 name="Picture 2">
            <a:extLst>
              <a:ext uri="{FF2B5EF4-FFF2-40B4-BE49-F238E27FC236}">
                <a16:creationId xmlns:a16="http://schemas.microsoft.com/office/drawing/2014/main" id="{8657E4D2-77C1-72A9-7FEC-8B92F481A6D9}"/>
              </a:ext>
            </a:extLst>
          </p:cNvPr>
          <p:cNvPicPr>
            <a:picLocks noChangeAspect="1"/>
          </p:cNvPicPr>
          <p:nvPr/>
        </p:nvPicPr>
        <p:blipFill rotWithShape="1">
          <a:blip r:embed="rId4">
            <a:extLst>
              <a:ext uri="{28A0092B-C50C-407E-A947-70E740481C1C}">
                <a14:useLocalDpi xmlns:a14="http://schemas.microsoft.com/office/drawing/2010/main" val="0"/>
              </a:ext>
            </a:extLst>
          </a:blip>
          <a:srcRect l="19269" t="38542" r="15503" b="42686"/>
          <a:stretch/>
        </p:blipFill>
        <p:spPr>
          <a:xfrm>
            <a:off x="427470" y="1739005"/>
            <a:ext cx="772297" cy="772439"/>
          </a:xfrm>
          <a:prstGeom prst="rect">
            <a:avLst/>
          </a:prstGeom>
        </p:spPr>
      </p:pic>
    </p:spTree>
    <p:extLst>
      <p:ext uri="{BB962C8B-B14F-4D97-AF65-F5344CB8AC3E}">
        <p14:creationId xmlns:p14="http://schemas.microsoft.com/office/powerpoint/2010/main" val="803056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rgbClr val="FFFFFF"/>
                </a:solidFill>
                <a:effectLst/>
                <a:highlight>
                  <a:srgbClr val="808080"/>
                </a:highlight>
                <a:latin typeface="Helvetica" pitchFamily="2" charset="0"/>
              </a:rPr>
              <a:t>White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The white hat, just like most paper, refers to </a:t>
            </a:r>
            <a:r>
              <a:rPr lang="en-US" b="1" i="0" u="sng" dirty="0">
                <a:effectLst/>
                <a:latin typeface="Helvetica" pitchFamily="2" charset="0"/>
              </a:rPr>
              <a:t>information</a:t>
            </a:r>
            <a:r>
              <a:rPr lang="en-US" b="0" i="0" dirty="0">
                <a:effectLst/>
                <a:latin typeface="Helvetica" pitchFamily="2" charset="0"/>
              </a:rPr>
              <a:t> and facts.</a:t>
            </a:r>
            <a:endParaRPr lang="en-US" dirty="0">
              <a:effectLst/>
              <a:latin typeface="Helvetica" pitchFamily="2" charset="0"/>
            </a:endParaRP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19</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 name="Picture 3">
            <a:extLst>
              <a:ext uri="{FF2B5EF4-FFF2-40B4-BE49-F238E27FC236}">
                <a16:creationId xmlns:a16="http://schemas.microsoft.com/office/drawing/2014/main" id="{6B2AAA3A-0665-8124-49FF-5077B8F6C54E}"/>
              </a:ext>
            </a:extLst>
          </p:cNvPr>
          <p:cNvPicPr>
            <a:picLocks noChangeAspect="1"/>
          </p:cNvPicPr>
          <p:nvPr/>
        </p:nvPicPr>
        <p:blipFill>
          <a:blip r:embed="rId4"/>
          <a:stretch>
            <a:fillRect/>
          </a:stretch>
        </p:blipFill>
        <p:spPr>
          <a:xfrm>
            <a:off x="2931787" y="4246510"/>
            <a:ext cx="5666455" cy="1861429"/>
          </a:xfrm>
          <a:prstGeom prst="rect">
            <a:avLst/>
          </a:prstGeom>
        </p:spPr>
      </p:pic>
      <p:pic>
        <p:nvPicPr>
          <p:cNvPr id="12" name="Picture 11">
            <a:extLst>
              <a:ext uri="{FF2B5EF4-FFF2-40B4-BE49-F238E27FC236}">
                <a16:creationId xmlns:a16="http://schemas.microsoft.com/office/drawing/2014/main" id="{B9DB79F9-9EF6-10DB-9C26-A5F925570A3E}"/>
              </a:ext>
            </a:extLst>
          </p:cNvPr>
          <p:cNvPicPr>
            <a:picLocks noChangeAspect="1"/>
          </p:cNvPicPr>
          <p:nvPr/>
        </p:nvPicPr>
        <p:blipFill rotWithShape="1">
          <a:blip r:embed="rId5">
            <a:extLst>
              <a:ext uri="{28A0092B-C50C-407E-A947-70E740481C1C}">
                <a14:useLocalDpi xmlns:a14="http://schemas.microsoft.com/office/drawing/2010/main" val="0"/>
              </a:ext>
            </a:extLst>
          </a:blip>
          <a:srcRect l="19269" t="38542" r="15503" b="42686"/>
          <a:stretch/>
        </p:blipFill>
        <p:spPr>
          <a:xfrm>
            <a:off x="427470" y="1739005"/>
            <a:ext cx="772297" cy="772439"/>
          </a:xfrm>
          <a:prstGeom prst="rect">
            <a:avLst/>
          </a:prstGeom>
        </p:spPr>
      </p:pic>
    </p:spTree>
    <p:extLst>
      <p:ext uri="{BB962C8B-B14F-4D97-AF65-F5344CB8AC3E}">
        <p14:creationId xmlns:p14="http://schemas.microsoft.com/office/powerpoint/2010/main" val="2335956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rgbClr val="FF0000"/>
                </a:solidFill>
                <a:effectLst/>
                <a:latin typeface="Helvetica" pitchFamily="2" charset="0"/>
              </a:rPr>
              <a:t>Red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 Unlimited use of feelings, intuition and </a:t>
            </a:r>
            <a:r>
              <a:rPr lang="en-US" b="1" i="0" u="sng" dirty="0">
                <a:effectLst/>
                <a:latin typeface="Helvetica" pitchFamily="2" charset="0"/>
              </a:rPr>
              <a:t>emotions</a:t>
            </a:r>
            <a:r>
              <a:rPr lang="en-US" b="0" i="0" dirty="0">
                <a:effectLst/>
                <a:latin typeface="Helvetica" pitchFamily="2" charset="0"/>
              </a:rPr>
              <a:t> which don't have to be justified.</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20</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 name="Picture 3">
            <a:extLst>
              <a:ext uri="{FF2B5EF4-FFF2-40B4-BE49-F238E27FC236}">
                <a16:creationId xmlns:a16="http://schemas.microsoft.com/office/drawing/2014/main" id="{0BE6CB40-B508-0674-CC02-F6AC16D7EFC9}"/>
              </a:ext>
            </a:extLst>
          </p:cNvPr>
          <p:cNvPicPr>
            <a:picLocks noChangeAspect="1"/>
          </p:cNvPicPr>
          <p:nvPr/>
        </p:nvPicPr>
        <p:blipFill>
          <a:blip r:embed="rId4"/>
          <a:stretch>
            <a:fillRect/>
          </a:stretch>
        </p:blipFill>
        <p:spPr>
          <a:xfrm>
            <a:off x="4112618" y="4298587"/>
            <a:ext cx="3966763" cy="2284654"/>
          </a:xfrm>
          <a:prstGeom prst="rect">
            <a:avLst/>
          </a:prstGeom>
        </p:spPr>
      </p:pic>
      <p:pic>
        <p:nvPicPr>
          <p:cNvPr id="14" name="Picture 13">
            <a:extLst>
              <a:ext uri="{FF2B5EF4-FFF2-40B4-BE49-F238E27FC236}">
                <a16:creationId xmlns:a16="http://schemas.microsoft.com/office/drawing/2014/main" id="{1DD8F6BF-7324-7122-5AB9-8FE7BE38A254}"/>
              </a:ext>
            </a:extLst>
          </p:cNvPr>
          <p:cNvPicPr>
            <a:picLocks noChangeAspect="1"/>
          </p:cNvPicPr>
          <p:nvPr/>
        </p:nvPicPr>
        <p:blipFill>
          <a:blip r:embed="rId5"/>
          <a:stretch>
            <a:fillRect/>
          </a:stretch>
        </p:blipFill>
        <p:spPr>
          <a:xfrm>
            <a:off x="349210" y="1711926"/>
            <a:ext cx="812800" cy="825500"/>
          </a:xfrm>
          <a:prstGeom prst="rect">
            <a:avLst/>
          </a:prstGeom>
        </p:spPr>
      </p:pic>
    </p:spTree>
    <p:extLst>
      <p:ext uri="{BB962C8B-B14F-4D97-AF65-F5344CB8AC3E}">
        <p14:creationId xmlns:p14="http://schemas.microsoft.com/office/powerpoint/2010/main" val="2885976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rgbClr val="FF0000"/>
                </a:solidFill>
                <a:effectLst/>
                <a:latin typeface="Helvetica" pitchFamily="2" charset="0"/>
              </a:rPr>
              <a:t>Red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Imagine the red glow of a soaring fire.</a:t>
            </a:r>
          </a:p>
          <a:p>
            <a:pPr>
              <a:lnSpc>
                <a:spcPct val="200000"/>
              </a:lnSpc>
            </a:pPr>
            <a:r>
              <a:rPr lang="en-US" b="0" i="0" dirty="0">
                <a:effectLst/>
                <a:latin typeface="Helvetica" pitchFamily="2" charset="0"/>
              </a:rPr>
              <a:t>Take no more than 20 to 30 seconds</a:t>
            </a:r>
            <a:endParaRPr lang="en-US" dirty="0">
              <a:effectLst/>
              <a:latin typeface="Helvetica" pitchFamily="2" charset="0"/>
            </a:endParaRP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21</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 name="Picture 3">
            <a:extLst>
              <a:ext uri="{FF2B5EF4-FFF2-40B4-BE49-F238E27FC236}">
                <a16:creationId xmlns:a16="http://schemas.microsoft.com/office/drawing/2014/main" id="{6965BF14-1363-CEED-2E5D-DF57E31E47B6}"/>
              </a:ext>
            </a:extLst>
          </p:cNvPr>
          <p:cNvPicPr>
            <a:picLocks noChangeAspect="1"/>
          </p:cNvPicPr>
          <p:nvPr/>
        </p:nvPicPr>
        <p:blipFill>
          <a:blip r:embed="rId4"/>
          <a:stretch>
            <a:fillRect/>
          </a:stretch>
        </p:blipFill>
        <p:spPr>
          <a:xfrm>
            <a:off x="349210" y="1711925"/>
            <a:ext cx="812800" cy="825500"/>
          </a:xfrm>
          <a:prstGeom prst="rect">
            <a:avLst/>
          </a:prstGeom>
        </p:spPr>
      </p:pic>
    </p:spTree>
    <p:extLst>
      <p:ext uri="{BB962C8B-B14F-4D97-AF65-F5344CB8AC3E}">
        <p14:creationId xmlns:p14="http://schemas.microsoft.com/office/powerpoint/2010/main" val="1823753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rgbClr val="000000"/>
                </a:solidFill>
                <a:effectLst/>
                <a:latin typeface="Helvetica" pitchFamily="2" charset="0"/>
              </a:rPr>
              <a:t>Black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 Warning! Difficulties, dangers and problems.</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22</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 name="Picture 3">
            <a:extLst>
              <a:ext uri="{FF2B5EF4-FFF2-40B4-BE49-F238E27FC236}">
                <a16:creationId xmlns:a16="http://schemas.microsoft.com/office/drawing/2014/main" id="{ECF0C6B6-F8A6-4FC2-75BC-4F9A381BB7FC}"/>
              </a:ext>
            </a:extLst>
          </p:cNvPr>
          <p:cNvPicPr>
            <a:picLocks noChangeAspect="1"/>
          </p:cNvPicPr>
          <p:nvPr/>
        </p:nvPicPr>
        <p:blipFill>
          <a:blip r:embed="rId4"/>
          <a:stretch>
            <a:fillRect/>
          </a:stretch>
        </p:blipFill>
        <p:spPr>
          <a:xfrm>
            <a:off x="4640855" y="3606943"/>
            <a:ext cx="2935244" cy="2951642"/>
          </a:xfrm>
          <a:prstGeom prst="rect">
            <a:avLst/>
          </a:prstGeom>
        </p:spPr>
      </p:pic>
      <p:pic>
        <p:nvPicPr>
          <p:cNvPr id="13" name="Picture 12">
            <a:extLst>
              <a:ext uri="{FF2B5EF4-FFF2-40B4-BE49-F238E27FC236}">
                <a16:creationId xmlns:a16="http://schemas.microsoft.com/office/drawing/2014/main" id="{10D9E46B-B6C2-1C6D-A8BF-1934AEE01960}"/>
              </a:ext>
            </a:extLst>
          </p:cNvPr>
          <p:cNvPicPr>
            <a:picLocks noChangeAspect="1"/>
          </p:cNvPicPr>
          <p:nvPr/>
        </p:nvPicPr>
        <p:blipFill rotWithShape="1">
          <a:blip r:embed="rId5">
            <a:extLst>
              <a:ext uri="{28A0092B-C50C-407E-A947-70E740481C1C}">
                <a14:useLocalDpi xmlns:a14="http://schemas.microsoft.com/office/drawing/2010/main" val="0"/>
              </a:ext>
            </a:extLst>
          </a:blip>
          <a:srcRect l="1" t="66125" r="-1913"/>
          <a:stretch/>
        </p:blipFill>
        <p:spPr>
          <a:xfrm>
            <a:off x="254615" y="1688290"/>
            <a:ext cx="867816" cy="842523"/>
          </a:xfrm>
          <a:prstGeom prst="rect">
            <a:avLst/>
          </a:prstGeom>
        </p:spPr>
      </p:pic>
    </p:spTree>
    <p:extLst>
      <p:ext uri="{BB962C8B-B14F-4D97-AF65-F5344CB8AC3E}">
        <p14:creationId xmlns:p14="http://schemas.microsoft.com/office/powerpoint/2010/main" val="31871211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rgbClr val="000000"/>
                </a:solidFill>
                <a:effectLst/>
                <a:latin typeface="Helvetica" pitchFamily="2" charset="0"/>
              </a:rPr>
              <a:t>Black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What can go </a:t>
            </a:r>
            <a:r>
              <a:rPr lang="en-US" b="1" i="0" u="sng" dirty="0">
                <a:effectLst/>
                <a:latin typeface="Helvetica" pitchFamily="2" charset="0"/>
              </a:rPr>
              <a:t>wrong</a:t>
            </a:r>
            <a:r>
              <a:rPr lang="en-US" b="0" i="0" dirty="0">
                <a:effectLst/>
                <a:latin typeface="Helvetica" pitchFamily="2" charset="0"/>
              </a:rPr>
              <a:t>?</a:t>
            </a:r>
          </a:p>
          <a:p>
            <a:pPr>
              <a:lnSpc>
                <a:spcPct val="200000"/>
              </a:lnSpc>
              <a:buFont typeface="Wingdings" pitchFamily="2" charset="2"/>
              <a:buChar char="Ø"/>
            </a:pPr>
            <a:r>
              <a:rPr lang="en-US" b="0" i="0" dirty="0">
                <a:effectLst/>
                <a:latin typeface="Helvetica" pitchFamily="2" charset="0"/>
              </a:rPr>
              <a:t>What could be the possible problems?</a:t>
            </a:r>
          </a:p>
          <a:p>
            <a:pPr>
              <a:lnSpc>
                <a:spcPct val="200000"/>
              </a:lnSpc>
              <a:buFont typeface="Wingdings" pitchFamily="2" charset="2"/>
              <a:buChar char="Ø"/>
            </a:pPr>
            <a:r>
              <a:rPr lang="en-US" b="0" i="0" dirty="0">
                <a:effectLst/>
                <a:latin typeface="Helvetica" pitchFamily="2" charset="0"/>
              </a:rPr>
              <a:t>What are points for caution?</a:t>
            </a:r>
            <a:endParaRPr lang="en-US" dirty="0">
              <a:effectLst/>
              <a:latin typeface="Helvetica" pitchFamily="2" charset="0"/>
            </a:endParaRP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23</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 name="Picture 2">
            <a:extLst>
              <a:ext uri="{FF2B5EF4-FFF2-40B4-BE49-F238E27FC236}">
                <a16:creationId xmlns:a16="http://schemas.microsoft.com/office/drawing/2014/main" id="{3C67739F-82BB-9CFF-73B2-B57CD436C709}"/>
              </a:ext>
            </a:extLst>
          </p:cNvPr>
          <p:cNvPicPr>
            <a:picLocks noChangeAspect="1"/>
          </p:cNvPicPr>
          <p:nvPr/>
        </p:nvPicPr>
        <p:blipFill rotWithShape="1">
          <a:blip r:embed="rId4">
            <a:extLst>
              <a:ext uri="{28A0092B-C50C-407E-A947-70E740481C1C}">
                <a14:useLocalDpi xmlns:a14="http://schemas.microsoft.com/office/drawing/2010/main" val="0"/>
              </a:ext>
            </a:extLst>
          </a:blip>
          <a:srcRect l="1" t="66125" r="-1913"/>
          <a:stretch/>
        </p:blipFill>
        <p:spPr>
          <a:xfrm>
            <a:off x="254615" y="1688290"/>
            <a:ext cx="867816" cy="842523"/>
          </a:xfrm>
          <a:prstGeom prst="rect">
            <a:avLst/>
          </a:prstGeom>
        </p:spPr>
      </p:pic>
    </p:spTree>
    <p:extLst>
      <p:ext uri="{BB962C8B-B14F-4D97-AF65-F5344CB8AC3E}">
        <p14:creationId xmlns:p14="http://schemas.microsoft.com/office/powerpoint/2010/main" val="6154638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rgbClr val="FAC748"/>
                </a:solidFill>
                <a:effectLst/>
                <a:latin typeface="Helvetica" pitchFamily="2" charset="0"/>
              </a:rPr>
              <a:t>Yellow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Remember a bright and sunny day, how easy it gets to feel optimistic about life.</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24</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 name="Sun 2">
            <a:extLst>
              <a:ext uri="{FF2B5EF4-FFF2-40B4-BE49-F238E27FC236}">
                <a16:creationId xmlns:a16="http://schemas.microsoft.com/office/drawing/2014/main" id="{F922AC62-8222-2665-F9A3-8C0E2B0FBC62}"/>
              </a:ext>
            </a:extLst>
          </p:cNvPr>
          <p:cNvSpPr/>
          <p:nvPr/>
        </p:nvSpPr>
        <p:spPr>
          <a:xfrm>
            <a:off x="5632432" y="3803187"/>
            <a:ext cx="2616200" cy="2616200"/>
          </a:xfrm>
          <a:prstGeom prst="sun">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EG"/>
          </a:p>
        </p:txBody>
      </p:sp>
      <p:pic>
        <p:nvPicPr>
          <p:cNvPr id="4" name="Picture 3">
            <a:extLst>
              <a:ext uri="{FF2B5EF4-FFF2-40B4-BE49-F238E27FC236}">
                <a16:creationId xmlns:a16="http://schemas.microsoft.com/office/drawing/2014/main" id="{AABDC3E3-BEE2-EC5C-09BA-F02AC0319615}"/>
              </a:ext>
            </a:extLst>
          </p:cNvPr>
          <p:cNvPicPr>
            <a:picLocks noChangeAspect="1"/>
          </p:cNvPicPr>
          <p:nvPr/>
        </p:nvPicPr>
        <p:blipFill rotWithShape="1">
          <a:blip r:embed="rId4">
            <a:extLst>
              <a:ext uri="{28A0092B-C50C-407E-A947-70E740481C1C}">
                <a14:useLocalDpi xmlns:a14="http://schemas.microsoft.com/office/drawing/2010/main" val="0"/>
              </a:ext>
            </a:extLst>
          </a:blip>
          <a:srcRect l="-10476" r="-1" b="66704"/>
          <a:stretch/>
        </p:blipFill>
        <p:spPr>
          <a:xfrm>
            <a:off x="191769" y="1730464"/>
            <a:ext cx="909058" cy="800241"/>
          </a:xfrm>
          <a:prstGeom prst="rect">
            <a:avLst/>
          </a:prstGeom>
        </p:spPr>
      </p:pic>
    </p:spTree>
    <p:extLst>
      <p:ext uri="{BB962C8B-B14F-4D97-AF65-F5344CB8AC3E}">
        <p14:creationId xmlns:p14="http://schemas.microsoft.com/office/powerpoint/2010/main" val="626370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rgbClr val="FAC748"/>
                </a:solidFill>
                <a:effectLst/>
                <a:latin typeface="Helvetica" pitchFamily="2" charset="0"/>
              </a:rPr>
              <a:t>Yellow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Focus the thinking on benefits, values and attainability.</a:t>
            </a:r>
          </a:p>
          <a:p>
            <a:pPr>
              <a:lnSpc>
                <a:spcPct val="200000"/>
              </a:lnSpc>
            </a:pPr>
            <a:r>
              <a:rPr lang="en-US" b="0" i="0" dirty="0">
                <a:effectLst/>
                <a:latin typeface="Helvetica" pitchFamily="2" charset="0"/>
              </a:rPr>
              <a:t>What are the positives? What are the benefits?,What are the values? What Are there savings?</a:t>
            </a:r>
            <a:endParaRPr lang="en-US" dirty="0">
              <a:effectLst/>
              <a:latin typeface="Helvetica" pitchFamily="2" charset="0"/>
            </a:endParaRP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25</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 name="Picture 2">
            <a:extLst>
              <a:ext uri="{FF2B5EF4-FFF2-40B4-BE49-F238E27FC236}">
                <a16:creationId xmlns:a16="http://schemas.microsoft.com/office/drawing/2014/main" id="{CC2673A1-3918-CB6C-84E7-469E85F8EB2E}"/>
              </a:ext>
            </a:extLst>
          </p:cNvPr>
          <p:cNvPicPr>
            <a:picLocks noChangeAspect="1"/>
          </p:cNvPicPr>
          <p:nvPr/>
        </p:nvPicPr>
        <p:blipFill rotWithShape="1">
          <a:blip r:embed="rId4">
            <a:extLst>
              <a:ext uri="{28A0092B-C50C-407E-A947-70E740481C1C}">
                <a14:useLocalDpi xmlns:a14="http://schemas.microsoft.com/office/drawing/2010/main" val="0"/>
              </a:ext>
            </a:extLst>
          </a:blip>
          <a:srcRect l="-10476" r="-1" b="66704"/>
          <a:stretch/>
        </p:blipFill>
        <p:spPr>
          <a:xfrm>
            <a:off x="191769" y="1730464"/>
            <a:ext cx="909058" cy="800241"/>
          </a:xfrm>
          <a:prstGeom prst="rect">
            <a:avLst/>
          </a:prstGeom>
        </p:spPr>
      </p:pic>
    </p:spTree>
    <p:extLst>
      <p:ext uri="{BB962C8B-B14F-4D97-AF65-F5344CB8AC3E}">
        <p14:creationId xmlns:p14="http://schemas.microsoft.com/office/powerpoint/2010/main" val="34288885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chemeClr val="accent6">
                    <a:lumMod val="75000"/>
                  </a:schemeClr>
                </a:solidFill>
                <a:effectLst/>
                <a:latin typeface="Helvetica" pitchFamily="2" charset="0"/>
              </a:rPr>
              <a:t>Green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 Leaves and trees all are vibrant with the creative energy of life.</a:t>
            </a:r>
          </a:p>
          <a:p>
            <a:pPr>
              <a:lnSpc>
                <a:spcPct val="200000"/>
              </a:lnSpc>
            </a:pPr>
            <a:r>
              <a:rPr lang="en-US" b="0" i="0" dirty="0">
                <a:effectLst/>
                <a:latin typeface="Helvetica" pitchFamily="2" charset="0"/>
              </a:rPr>
              <a:t>Your green hat represents your </a:t>
            </a:r>
            <a:r>
              <a:rPr lang="en-US" b="1" i="0" u="sng" dirty="0">
                <a:effectLst/>
                <a:latin typeface="Helvetica" pitchFamily="2" charset="0"/>
              </a:rPr>
              <a:t>conscious creative</a:t>
            </a:r>
            <a:r>
              <a:rPr lang="en-US" b="0" i="0" dirty="0">
                <a:effectLst/>
                <a:latin typeface="Helvetica" pitchFamily="2" charset="0"/>
              </a:rPr>
              <a:t> efforts.</a:t>
            </a: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26</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 name="Picture 3">
            <a:extLst>
              <a:ext uri="{FF2B5EF4-FFF2-40B4-BE49-F238E27FC236}">
                <a16:creationId xmlns:a16="http://schemas.microsoft.com/office/drawing/2014/main" id="{FE1D1940-7C0E-5D0C-5988-9BF1A68605C2}"/>
              </a:ext>
            </a:extLst>
          </p:cNvPr>
          <p:cNvPicPr>
            <a:picLocks noChangeAspect="1"/>
          </p:cNvPicPr>
          <p:nvPr/>
        </p:nvPicPr>
        <p:blipFill>
          <a:blip r:embed="rId4"/>
          <a:stretch>
            <a:fillRect/>
          </a:stretch>
        </p:blipFill>
        <p:spPr>
          <a:xfrm>
            <a:off x="5107215" y="4578208"/>
            <a:ext cx="2171700" cy="2108200"/>
          </a:xfrm>
          <a:prstGeom prst="rect">
            <a:avLst/>
          </a:prstGeom>
        </p:spPr>
      </p:pic>
      <p:pic>
        <p:nvPicPr>
          <p:cNvPr id="11" name="Picture 10">
            <a:extLst>
              <a:ext uri="{FF2B5EF4-FFF2-40B4-BE49-F238E27FC236}">
                <a16:creationId xmlns:a16="http://schemas.microsoft.com/office/drawing/2014/main" id="{45838A79-0806-6A2D-D841-C999ED193072}"/>
              </a:ext>
            </a:extLst>
          </p:cNvPr>
          <p:cNvPicPr>
            <a:picLocks noChangeAspect="1"/>
          </p:cNvPicPr>
          <p:nvPr/>
        </p:nvPicPr>
        <p:blipFill rotWithShape="1">
          <a:blip r:embed="rId5">
            <a:extLst>
              <a:ext uri="{28A0092B-C50C-407E-A947-70E740481C1C}">
                <a14:useLocalDpi xmlns:a14="http://schemas.microsoft.com/office/drawing/2010/main" val="0"/>
              </a:ext>
            </a:extLst>
          </a:blip>
          <a:srcRect l="20720" t="73160" r="15502" b="7928"/>
          <a:stretch/>
        </p:blipFill>
        <p:spPr>
          <a:xfrm>
            <a:off x="406875" y="1687655"/>
            <a:ext cx="755135" cy="778205"/>
          </a:xfrm>
          <a:prstGeom prst="rect">
            <a:avLst/>
          </a:prstGeom>
        </p:spPr>
      </p:pic>
    </p:spTree>
    <p:extLst>
      <p:ext uri="{BB962C8B-B14F-4D97-AF65-F5344CB8AC3E}">
        <p14:creationId xmlns:p14="http://schemas.microsoft.com/office/powerpoint/2010/main" val="36309031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Shape 145"/>
          <p:cNvSpPr txBox="1">
            <a:spLocks noGrp="1"/>
          </p:cNvSpPr>
          <p:nvPr>
            <p:ph type="body" idx="1"/>
          </p:nvPr>
        </p:nvSpPr>
        <p:spPr>
          <a:xfrm>
            <a:off x="784204" y="491794"/>
            <a:ext cx="10878207" cy="4555200"/>
          </a:xfrm>
          <a:prstGeom prst="rect">
            <a:avLst/>
          </a:prstGeom>
        </p:spPr>
        <p:txBody>
          <a:bodyPr spcFirstLastPara="1" wrap="square" lIns="91425" tIns="91425" rIns="91425" bIns="91425" anchor="t" anchorCtr="0">
            <a:noAutofit/>
          </a:bodyPr>
          <a:lstStyle/>
          <a:p>
            <a:pPr>
              <a:buNone/>
            </a:pPr>
            <a:endParaRPr lang="en-US" dirty="0"/>
          </a:p>
          <a:p>
            <a:pPr>
              <a:lnSpc>
                <a:spcPct val="150000"/>
              </a:lnSpc>
              <a:buNone/>
            </a:pPr>
            <a:r>
              <a:rPr lang="en-US" sz="3600" b="1" dirty="0">
                <a:solidFill>
                  <a:srgbClr val="FF0000"/>
                </a:solidFill>
              </a:rPr>
              <a:t>Six Thinking Hats:</a:t>
            </a:r>
          </a:p>
          <a:p>
            <a:pPr>
              <a:lnSpc>
                <a:spcPct val="200000"/>
              </a:lnSpc>
            </a:pPr>
            <a:r>
              <a:rPr lang="en-US" b="1" i="0" u="sng" dirty="0">
                <a:solidFill>
                  <a:schemeClr val="accent6">
                    <a:lumMod val="75000"/>
                  </a:schemeClr>
                </a:solidFill>
                <a:effectLst/>
                <a:latin typeface="Helvetica" pitchFamily="2" charset="0"/>
              </a:rPr>
              <a:t>Green Hat</a:t>
            </a:r>
            <a:r>
              <a:rPr lang="en-US" b="1" i="0" u="sng" dirty="0">
                <a:effectLst/>
                <a:latin typeface="Helvetica" pitchFamily="2" charset="0"/>
              </a:rPr>
              <a:t>:</a:t>
            </a:r>
            <a:endParaRPr lang="en-US" b="0" i="0" dirty="0">
              <a:effectLst/>
              <a:latin typeface="Helvetica" pitchFamily="2" charset="0"/>
            </a:endParaRPr>
          </a:p>
          <a:p>
            <a:pPr>
              <a:lnSpc>
                <a:spcPct val="200000"/>
              </a:lnSpc>
            </a:pPr>
            <a:r>
              <a:rPr lang="en-US" b="0" i="0" dirty="0">
                <a:effectLst/>
                <a:latin typeface="Helvetica" pitchFamily="2" charset="0"/>
              </a:rPr>
              <a:t>It includes generating ideas and looking for alternatives.</a:t>
            </a:r>
          </a:p>
          <a:p>
            <a:pPr>
              <a:lnSpc>
                <a:spcPct val="200000"/>
              </a:lnSpc>
            </a:pPr>
            <a:r>
              <a:rPr lang="en-US" b="0" i="0" dirty="0">
                <a:effectLst/>
                <a:latin typeface="Helvetica" pitchFamily="2" charset="0"/>
              </a:rPr>
              <a:t>No logic required this time.</a:t>
            </a:r>
          </a:p>
          <a:p>
            <a:pPr>
              <a:lnSpc>
                <a:spcPct val="200000"/>
              </a:lnSpc>
            </a:pPr>
            <a:r>
              <a:rPr lang="en-US" b="0" i="0" dirty="0">
                <a:effectLst/>
                <a:latin typeface="Helvetica" pitchFamily="2" charset="0"/>
              </a:rPr>
              <a:t>Just let your imagination run wild.</a:t>
            </a:r>
            <a:endParaRPr lang="en-US" dirty="0">
              <a:effectLst/>
              <a:latin typeface="Helvetica" pitchFamily="2" charset="0"/>
            </a:endParaRPr>
          </a:p>
        </p:txBody>
      </p:sp>
      <p:sp>
        <p:nvSpPr>
          <p:cNvPr id="146" name="Shape 14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27</a:t>
            </a:fld>
            <a:endParaRPr/>
          </a:p>
        </p:txBody>
      </p:sp>
      <p:sp>
        <p:nvSpPr>
          <p:cNvPr id="5" name="Rectangle 4">
            <a:extLst>
              <a:ext uri="{FF2B5EF4-FFF2-40B4-BE49-F238E27FC236}">
                <a16:creationId xmlns:a16="http://schemas.microsoft.com/office/drawing/2014/main" id="{625A65B4-F2A8-05FC-5604-83D2080647B6}"/>
              </a:ext>
            </a:extLst>
          </p:cNvPr>
          <p:cNvSpPr/>
          <p:nvPr/>
        </p:nvSpPr>
        <p:spPr>
          <a:xfrm>
            <a:off x="2365829" y="500900"/>
            <a:ext cx="982617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 name="Picture 2">
            <a:extLst>
              <a:ext uri="{FF2B5EF4-FFF2-40B4-BE49-F238E27FC236}">
                <a16:creationId xmlns:a16="http://schemas.microsoft.com/office/drawing/2014/main" id="{20B6BA1D-81B7-A609-B907-1183B6C9D6F3}"/>
              </a:ext>
            </a:extLst>
          </p:cNvPr>
          <p:cNvPicPr>
            <a:picLocks noChangeAspect="1"/>
          </p:cNvPicPr>
          <p:nvPr/>
        </p:nvPicPr>
        <p:blipFill rotWithShape="1">
          <a:blip r:embed="rId4">
            <a:extLst>
              <a:ext uri="{28A0092B-C50C-407E-A947-70E740481C1C}">
                <a14:useLocalDpi xmlns:a14="http://schemas.microsoft.com/office/drawing/2010/main" val="0"/>
              </a:ext>
            </a:extLst>
          </a:blip>
          <a:srcRect l="20720" t="73160" r="15502" b="7928"/>
          <a:stretch/>
        </p:blipFill>
        <p:spPr>
          <a:xfrm>
            <a:off x="406875" y="1687655"/>
            <a:ext cx="755135" cy="778205"/>
          </a:xfrm>
          <a:prstGeom prst="rect">
            <a:avLst/>
          </a:prstGeom>
        </p:spPr>
      </p:pic>
    </p:spTree>
    <p:extLst>
      <p:ext uri="{BB962C8B-B14F-4D97-AF65-F5344CB8AC3E}">
        <p14:creationId xmlns:p14="http://schemas.microsoft.com/office/powerpoint/2010/main" val="3113640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421221" y="500900"/>
            <a:ext cx="9708582"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103302" y="1117694"/>
            <a:ext cx="5752266" cy="830997"/>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Advantages of using </a:t>
            </a:r>
            <a:r>
              <a:rPr lang="en-US" sz="2400" b="1" dirty="0" smtClean="0">
                <a:solidFill>
                  <a:srgbClr val="00B0F0"/>
                </a:solidFill>
                <a:latin typeface="Times New Roman" panose="02020603050405020304" pitchFamily="18" charset="0"/>
                <a:cs typeface="Times New Roman" panose="02020603050405020304" pitchFamily="18" charset="0"/>
              </a:rPr>
              <a:t>Six Thinking </a:t>
            </a:r>
            <a:r>
              <a:rPr lang="en-US" sz="2400" b="1" dirty="0">
                <a:solidFill>
                  <a:srgbClr val="00B0F0"/>
                </a:solidFill>
                <a:latin typeface="Times New Roman" panose="02020603050405020304" pitchFamily="18" charset="0"/>
                <a:cs typeface="Times New Roman" panose="02020603050405020304" pitchFamily="18" charset="0"/>
              </a:rPr>
              <a:t>H</a:t>
            </a:r>
            <a:r>
              <a:rPr lang="en-US" sz="2400" b="1" dirty="0" smtClean="0">
                <a:solidFill>
                  <a:srgbClr val="00B0F0"/>
                </a:solidFill>
                <a:latin typeface="Times New Roman" panose="02020603050405020304" pitchFamily="18" charset="0"/>
                <a:cs typeface="Times New Roman" panose="02020603050405020304" pitchFamily="18" charset="0"/>
              </a:rPr>
              <a:t>ats </a:t>
            </a:r>
            <a:r>
              <a:rPr lang="en-US" sz="2400" b="1" dirty="0">
                <a:solidFill>
                  <a:srgbClr val="00B0F0"/>
                </a:solidFill>
                <a:latin typeface="Times New Roman" panose="02020603050405020304" pitchFamily="18" charset="0"/>
                <a:cs typeface="Times New Roman" panose="02020603050405020304" pitchFamily="18" charset="0"/>
              </a:rPr>
              <a:t>technique </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6238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29</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826040" y="644931"/>
            <a:ext cx="11365960" cy="5847755"/>
          </a:xfrm>
          <a:prstGeom prst="rect">
            <a:avLst/>
          </a:prstGeom>
          <a:noFill/>
        </p:spPr>
        <p:txBody>
          <a:bodyPr wrap="square" rtlCol="0">
            <a:spAutoFit/>
          </a:bodyPr>
          <a:lstStyle/>
          <a:p>
            <a:pPr algn="just">
              <a:lnSpc>
                <a:spcPct val="150000"/>
              </a:lnSpc>
              <a:buNone/>
            </a:pPr>
            <a:r>
              <a:rPr lang="en-US" sz="3600" u="sng" dirty="0">
                <a:solidFill>
                  <a:srgbClr val="FF0000"/>
                </a:solidFill>
              </a:rPr>
              <a:t>Advantages of </a:t>
            </a:r>
            <a:r>
              <a:rPr lang="en-US" sz="3600" u="sng" dirty="0" smtClean="0">
                <a:solidFill>
                  <a:srgbClr val="FF0000"/>
                </a:solidFill>
              </a:rPr>
              <a:t>using Six Thinking Hats technique:</a:t>
            </a:r>
            <a:endParaRPr lang="en-US" sz="3600" u="sng" dirty="0">
              <a:solidFill>
                <a:srgbClr val="FF0000"/>
              </a:solidFill>
            </a:endParaRPr>
          </a:p>
          <a:p>
            <a:pPr marL="457200" indent="-457200">
              <a:lnSpc>
                <a:spcPct val="200000"/>
              </a:lnSpc>
              <a:buFont typeface="Arial" panose="020B0604020202020204" pitchFamily="34" charset="0"/>
              <a:buChar char="•"/>
            </a:pPr>
            <a:r>
              <a:rPr lang="en-US" sz="3200" dirty="0"/>
              <a:t>Guides thought processes in one </a:t>
            </a:r>
            <a:r>
              <a:rPr lang="en-US" sz="3200" dirty="0" smtClean="0"/>
              <a:t>direction </a:t>
            </a:r>
            <a:r>
              <a:rPr lang="en-US" sz="3200" dirty="0"/>
              <a:t>at a time so we can effectively analyze issues, generate new ideas, and make decisions.</a:t>
            </a:r>
          </a:p>
          <a:p>
            <a:pPr marL="457200" indent="-457200">
              <a:lnSpc>
                <a:spcPct val="200000"/>
              </a:lnSpc>
              <a:buFont typeface="Arial" panose="020B0604020202020204" pitchFamily="34" charset="0"/>
              <a:buChar char="•"/>
            </a:pPr>
            <a:r>
              <a:rPr lang="en-US" sz="3200" dirty="0"/>
              <a:t>It helps put our opinions aside so we can focus on a way forward, without argument.</a:t>
            </a:r>
          </a:p>
        </p:txBody>
      </p:sp>
    </p:spTree>
    <p:extLst>
      <p:ext uri="{BB962C8B-B14F-4D97-AF65-F5344CB8AC3E}">
        <p14:creationId xmlns:p14="http://schemas.microsoft.com/office/powerpoint/2010/main" val="2846488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30</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897420" y="967993"/>
            <a:ext cx="11365960" cy="4154984"/>
          </a:xfrm>
          <a:prstGeom prst="rect">
            <a:avLst/>
          </a:prstGeom>
          <a:noFill/>
        </p:spPr>
        <p:txBody>
          <a:bodyPr wrap="square" rtlCol="0">
            <a:spAutoFit/>
          </a:bodyPr>
          <a:lstStyle/>
          <a:p>
            <a:pPr algn="just">
              <a:lnSpc>
                <a:spcPct val="200000"/>
              </a:lnSpc>
              <a:buNone/>
            </a:pPr>
            <a:r>
              <a:rPr lang="en-US" sz="3600" u="sng" dirty="0">
                <a:solidFill>
                  <a:srgbClr val="FF0000"/>
                </a:solidFill>
              </a:rPr>
              <a:t>Advantages of using </a:t>
            </a:r>
            <a:r>
              <a:rPr lang="en-US" sz="3600" u="sng" dirty="0" smtClean="0">
                <a:solidFill>
                  <a:srgbClr val="FF0000"/>
                </a:solidFill>
              </a:rPr>
              <a:t>Six </a:t>
            </a:r>
            <a:r>
              <a:rPr lang="en-US" sz="3600" u="sng" dirty="0">
                <a:solidFill>
                  <a:srgbClr val="FF0000"/>
                </a:solidFill>
              </a:rPr>
              <a:t>Thinking Hats technique: </a:t>
            </a:r>
            <a:endParaRPr lang="en-US" sz="3600" u="sng" dirty="0" smtClean="0">
              <a:solidFill>
                <a:srgbClr val="FF0000"/>
              </a:solidFill>
            </a:endParaRPr>
          </a:p>
          <a:p>
            <a:pPr marL="457200" indent="-457200" algn="just">
              <a:lnSpc>
                <a:spcPct val="200000"/>
              </a:lnSpc>
              <a:buFont typeface="Arial" panose="020B0604020202020204" pitchFamily="34" charset="0"/>
              <a:buChar char="•"/>
            </a:pPr>
            <a:r>
              <a:rPr lang="en-US" sz="3200" dirty="0" smtClean="0"/>
              <a:t>Help </a:t>
            </a:r>
            <a:r>
              <a:rPr lang="en-US" sz="3200" dirty="0"/>
              <a:t>members to see from a number of different points of view.</a:t>
            </a:r>
          </a:p>
          <a:p>
            <a:pPr marL="457200" indent="-457200">
              <a:lnSpc>
                <a:spcPct val="200000"/>
              </a:lnSpc>
              <a:buFont typeface="Arial" panose="020B0604020202020204" pitchFamily="34" charset="0"/>
              <a:buChar char="•"/>
            </a:pPr>
            <a:r>
              <a:rPr lang="en-US" sz="3200" dirty="0"/>
              <a:t>It allows necessary emotion and skepticism to be brought into what would otherwise be purely rational decisions</a:t>
            </a:r>
            <a:r>
              <a:rPr lang="en-US" sz="3200" dirty="0" smtClean="0"/>
              <a:t>.</a:t>
            </a:r>
          </a:p>
        </p:txBody>
      </p:sp>
    </p:spTree>
    <p:extLst>
      <p:ext uri="{BB962C8B-B14F-4D97-AF65-F5344CB8AC3E}">
        <p14:creationId xmlns:p14="http://schemas.microsoft.com/office/powerpoint/2010/main" val="3716515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31</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603613" y="750061"/>
            <a:ext cx="11365960" cy="3877985"/>
          </a:xfrm>
          <a:prstGeom prst="rect">
            <a:avLst/>
          </a:prstGeom>
          <a:noFill/>
        </p:spPr>
        <p:txBody>
          <a:bodyPr wrap="square" rtlCol="0">
            <a:spAutoFit/>
          </a:bodyPr>
          <a:lstStyle/>
          <a:p>
            <a:pPr algn="just">
              <a:lnSpc>
                <a:spcPct val="150000"/>
              </a:lnSpc>
              <a:buNone/>
            </a:pPr>
            <a:r>
              <a:rPr lang="en-US" sz="3600" u="sng" dirty="0">
                <a:solidFill>
                  <a:srgbClr val="FF0000"/>
                </a:solidFill>
              </a:rPr>
              <a:t>Advantages of using </a:t>
            </a:r>
            <a:r>
              <a:rPr lang="en-US" sz="3600" u="sng" dirty="0" smtClean="0">
                <a:solidFill>
                  <a:srgbClr val="FF0000"/>
                </a:solidFill>
              </a:rPr>
              <a:t>Six </a:t>
            </a:r>
            <a:r>
              <a:rPr lang="en-US" sz="3600" u="sng" dirty="0">
                <a:solidFill>
                  <a:srgbClr val="FF0000"/>
                </a:solidFill>
              </a:rPr>
              <a:t>Thinking Hats technique:</a:t>
            </a:r>
            <a:endParaRPr lang="en-US" sz="3200" dirty="0"/>
          </a:p>
          <a:p>
            <a:pPr marL="457200" indent="-457200">
              <a:lnSpc>
                <a:spcPct val="200000"/>
              </a:lnSpc>
              <a:buFont typeface="Arial" panose="020B0604020202020204" pitchFamily="34" charset="0"/>
              <a:buChar char="•"/>
            </a:pPr>
            <a:r>
              <a:rPr lang="en-US" sz="3200" dirty="0" smtClean="0"/>
              <a:t>It opens up the opportunity for creativity within decision makings. It also helps, persistently pessimistic people to be positive and creative.</a:t>
            </a:r>
            <a:endParaRPr lang="en-US" sz="3200" dirty="0"/>
          </a:p>
        </p:txBody>
      </p:sp>
    </p:spTree>
    <p:extLst>
      <p:ext uri="{BB962C8B-B14F-4D97-AF65-F5344CB8AC3E}">
        <p14:creationId xmlns:p14="http://schemas.microsoft.com/office/powerpoint/2010/main" val="30598504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421221" y="500900"/>
            <a:ext cx="9708582"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103302" y="1292245"/>
            <a:ext cx="5752266" cy="461665"/>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Preparing </a:t>
            </a:r>
            <a:r>
              <a:rPr lang="en-US" sz="2400" b="1" dirty="0" smtClean="0">
                <a:solidFill>
                  <a:srgbClr val="00B0F0"/>
                </a:solidFill>
                <a:latin typeface="Times New Roman" panose="02020603050405020304" pitchFamily="18" charset="0"/>
                <a:cs typeface="Times New Roman" panose="02020603050405020304" pitchFamily="18" charset="0"/>
              </a:rPr>
              <a:t>Six </a:t>
            </a:r>
            <a:r>
              <a:rPr lang="en-US" sz="2400" b="1" dirty="0">
                <a:solidFill>
                  <a:srgbClr val="00B0F0"/>
                </a:solidFill>
                <a:latin typeface="Times New Roman" panose="02020603050405020304" pitchFamily="18" charset="0"/>
                <a:cs typeface="Times New Roman" panose="02020603050405020304" pitchFamily="18" charset="0"/>
              </a:rPr>
              <a:t>Thinking Hats Session</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75145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33</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1162010" y="1285675"/>
            <a:ext cx="9988378" cy="4862870"/>
          </a:xfrm>
          <a:prstGeom prst="rect">
            <a:avLst/>
          </a:prstGeom>
          <a:noFill/>
        </p:spPr>
        <p:txBody>
          <a:bodyPr wrap="square" rtlCol="0">
            <a:spAutoFit/>
          </a:bodyPr>
          <a:lstStyle/>
          <a:p>
            <a:pPr algn="just">
              <a:lnSpc>
                <a:spcPct val="150000"/>
              </a:lnSpc>
              <a:buNone/>
            </a:pPr>
            <a:r>
              <a:rPr lang="en-US" sz="3600" u="sng" dirty="0">
                <a:solidFill>
                  <a:srgbClr val="FF0000"/>
                </a:solidFill>
              </a:rPr>
              <a:t>Preparing </a:t>
            </a:r>
            <a:r>
              <a:rPr lang="en-US" sz="3600" u="sng" dirty="0" smtClean="0">
                <a:solidFill>
                  <a:srgbClr val="FF0000"/>
                </a:solidFill>
              </a:rPr>
              <a:t>Six </a:t>
            </a:r>
            <a:r>
              <a:rPr lang="en-US" sz="3600" u="sng" dirty="0">
                <a:solidFill>
                  <a:srgbClr val="FF0000"/>
                </a:solidFill>
              </a:rPr>
              <a:t>Thinking Hats Session:</a:t>
            </a:r>
          </a:p>
          <a:p>
            <a:pPr algn="ctr">
              <a:lnSpc>
                <a:spcPct val="200000"/>
              </a:lnSpc>
            </a:pPr>
            <a:r>
              <a:rPr lang="en-US" sz="3200" dirty="0"/>
              <a:t>First of all you need an </a:t>
            </a:r>
            <a:r>
              <a:rPr lang="en-US" sz="3200" b="1" u="sng" dirty="0"/>
              <a:t>idea</a:t>
            </a:r>
            <a:r>
              <a:rPr lang="en-US" sz="3200" dirty="0"/>
              <a:t>, a problem to solve, a product to create, a service to promote, etc…..</a:t>
            </a:r>
          </a:p>
          <a:p>
            <a:pPr algn="ctr">
              <a:lnSpc>
                <a:spcPct val="200000"/>
              </a:lnSpc>
            </a:pPr>
            <a:r>
              <a:rPr lang="en-US" sz="3200" dirty="0"/>
              <a:t>What are we working towards?</a:t>
            </a:r>
          </a:p>
          <a:p>
            <a:pPr algn="ctr">
              <a:lnSpc>
                <a:spcPct val="200000"/>
              </a:lnSpc>
            </a:pPr>
            <a:r>
              <a:rPr lang="en-US" sz="3200" dirty="0"/>
              <a:t>What results do we expect of this thinking session?</a:t>
            </a:r>
            <a:endParaRPr lang="x-none" sz="3200" dirty="0"/>
          </a:p>
        </p:txBody>
      </p:sp>
    </p:spTree>
    <p:extLst>
      <p:ext uri="{BB962C8B-B14F-4D97-AF65-F5344CB8AC3E}">
        <p14:creationId xmlns:p14="http://schemas.microsoft.com/office/powerpoint/2010/main" val="27209449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34</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514865" y="1285675"/>
            <a:ext cx="11365960" cy="4724948"/>
          </a:xfrm>
          <a:prstGeom prst="rect">
            <a:avLst/>
          </a:prstGeom>
          <a:noFill/>
        </p:spPr>
        <p:txBody>
          <a:bodyPr wrap="square" rtlCol="0">
            <a:spAutoFit/>
          </a:bodyPr>
          <a:lstStyle/>
          <a:p>
            <a:pPr algn="just">
              <a:lnSpc>
                <a:spcPct val="150000"/>
              </a:lnSpc>
              <a:buNone/>
            </a:pPr>
            <a:r>
              <a:rPr lang="en-US" sz="3600" u="sng" dirty="0">
                <a:solidFill>
                  <a:srgbClr val="FF0000"/>
                </a:solidFill>
              </a:rPr>
              <a:t>How do I use these Six Thinking Hats then?</a:t>
            </a:r>
          </a:p>
          <a:p>
            <a:pPr marL="457200" indent="-457200">
              <a:lnSpc>
                <a:spcPct val="200000"/>
              </a:lnSpc>
              <a:buFont typeface="Arial" panose="020B0604020202020204" pitchFamily="34" charset="0"/>
              <a:buChar char="•"/>
            </a:pPr>
            <a:r>
              <a:rPr lang="en-US" sz="3200" dirty="0"/>
              <a:t>A particular </a:t>
            </a:r>
            <a:r>
              <a:rPr lang="en-US" sz="3200" b="1" u="sng" dirty="0"/>
              <a:t>hat</a:t>
            </a:r>
            <a:r>
              <a:rPr lang="en-US" sz="3200" dirty="0"/>
              <a:t> is used in itself to emphasize a certain way of </a:t>
            </a:r>
            <a:r>
              <a:rPr lang="en-US" sz="3200" b="1" u="sng" dirty="0"/>
              <a:t>thinking</a:t>
            </a:r>
            <a:r>
              <a:rPr lang="en-US" sz="3200" dirty="0"/>
              <a:t> or switch to a different style.</a:t>
            </a:r>
          </a:p>
          <a:p>
            <a:pPr marL="457200" indent="-457200">
              <a:lnSpc>
                <a:spcPct val="200000"/>
              </a:lnSpc>
              <a:buFont typeface="Arial" panose="020B0604020202020204" pitchFamily="34" charset="0"/>
              <a:buChar char="•"/>
            </a:pPr>
            <a:r>
              <a:rPr lang="en-US" sz="3200" dirty="0"/>
              <a:t>Before and after using the hat the conversation is a traditional </a:t>
            </a:r>
            <a:r>
              <a:rPr lang="en-US" sz="3200" b="1" u="sng" dirty="0"/>
              <a:t>argument</a:t>
            </a:r>
            <a:r>
              <a:rPr lang="en-US" sz="3200" dirty="0"/>
              <a:t> or discussion.</a:t>
            </a:r>
          </a:p>
        </p:txBody>
      </p:sp>
    </p:spTree>
    <p:extLst>
      <p:ext uri="{BB962C8B-B14F-4D97-AF65-F5344CB8AC3E}">
        <p14:creationId xmlns:p14="http://schemas.microsoft.com/office/powerpoint/2010/main" val="21905964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35</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1162010" y="1285675"/>
            <a:ext cx="9988378" cy="3740063"/>
          </a:xfrm>
          <a:prstGeom prst="rect">
            <a:avLst/>
          </a:prstGeom>
          <a:noFill/>
        </p:spPr>
        <p:txBody>
          <a:bodyPr wrap="square" rtlCol="0">
            <a:spAutoFit/>
          </a:bodyPr>
          <a:lstStyle/>
          <a:p>
            <a:pPr algn="just">
              <a:lnSpc>
                <a:spcPct val="150000"/>
              </a:lnSpc>
              <a:buNone/>
            </a:pPr>
            <a:r>
              <a:rPr lang="en-US" sz="3600" u="sng" dirty="0">
                <a:solidFill>
                  <a:srgbClr val="FF0000"/>
                </a:solidFill>
              </a:rPr>
              <a:t>How do I use these Six Thinking Hats then?</a:t>
            </a:r>
            <a:endParaRPr lang="en-US" sz="3200" dirty="0"/>
          </a:p>
          <a:p>
            <a:pPr marL="457200" indent="-457200">
              <a:lnSpc>
                <a:spcPct val="200000"/>
              </a:lnSpc>
              <a:buFont typeface="Arial" panose="020B0604020202020204" pitchFamily="34" charset="0"/>
              <a:buChar char="•"/>
            </a:pPr>
            <a:r>
              <a:rPr lang="en-US" sz="3200" dirty="0"/>
              <a:t>Determine a sequence for using the hats: your thinking </a:t>
            </a:r>
            <a:r>
              <a:rPr lang="en-US" sz="3200" b="1" u="sng" dirty="0"/>
              <a:t>agenda</a:t>
            </a:r>
            <a:r>
              <a:rPr lang="en-US" sz="3200" dirty="0"/>
              <a:t>.</a:t>
            </a:r>
          </a:p>
          <a:p>
            <a:pPr marL="457200" indent="-457200">
              <a:lnSpc>
                <a:spcPct val="200000"/>
              </a:lnSpc>
              <a:buFont typeface="Arial" panose="020B0604020202020204" pitchFamily="34" charset="0"/>
              <a:buChar char="•"/>
            </a:pPr>
            <a:r>
              <a:rPr lang="en-US" sz="3200" dirty="0"/>
              <a:t>Then use the different hats in turn.</a:t>
            </a:r>
            <a:endParaRPr lang="x-none" sz="3200" dirty="0"/>
          </a:p>
        </p:txBody>
      </p:sp>
    </p:spTree>
    <p:extLst>
      <p:ext uri="{BB962C8B-B14F-4D97-AF65-F5344CB8AC3E}">
        <p14:creationId xmlns:p14="http://schemas.microsoft.com/office/powerpoint/2010/main" val="3559840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36</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603613" y="1155869"/>
            <a:ext cx="11277212" cy="4724948"/>
          </a:xfrm>
          <a:prstGeom prst="rect">
            <a:avLst/>
          </a:prstGeom>
          <a:noFill/>
        </p:spPr>
        <p:txBody>
          <a:bodyPr wrap="square" rtlCol="0">
            <a:spAutoFit/>
          </a:bodyPr>
          <a:lstStyle/>
          <a:p>
            <a:pPr>
              <a:lnSpc>
                <a:spcPct val="150000"/>
              </a:lnSpc>
              <a:buNone/>
            </a:pPr>
            <a:r>
              <a:rPr lang="en-US" sz="3600" u="sng" dirty="0">
                <a:solidFill>
                  <a:srgbClr val="FF0000"/>
                </a:solidFill>
              </a:rPr>
              <a:t>Modify the approach - Switch Hats to Switch Your Thinking:</a:t>
            </a:r>
            <a:endParaRPr lang="en-US" sz="3200" dirty="0"/>
          </a:p>
          <a:p>
            <a:pPr marL="457200" indent="-457200">
              <a:lnSpc>
                <a:spcPct val="200000"/>
              </a:lnSpc>
              <a:buFont typeface="Arial" panose="020B0604020202020204" pitchFamily="34" charset="0"/>
              <a:buChar char="•"/>
            </a:pPr>
            <a:r>
              <a:rPr lang="en-US" sz="3200" dirty="0"/>
              <a:t>The great virtue of the six thinking hat technique is that it </a:t>
            </a:r>
            <a:r>
              <a:rPr lang="en-US" sz="3200" dirty="0">
                <a:solidFill>
                  <a:schemeClr val="accent1">
                    <a:lumMod val="75000"/>
                  </a:schemeClr>
                </a:solidFill>
              </a:rPr>
              <a:t>allows you and the others to change thinking hat without offense</a:t>
            </a:r>
            <a:r>
              <a:rPr lang="en-US" sz="3200" dirty="0"/>
              <a:t> BUT it is advisable to announce it first so that the members know what type of thinking is being use.</a:t>
            </a:r>
            <a:endParaRPr lang="x-none" sz="3200" dirty="0"/>
          </a:p>
        </p:txBody>
      </p:sp>
    </p:spTree>
    <p:extLst>
      <p:ext uri="{BB962C8B-B14F-4D97-AF65-F5344CB8AC3E}">
        <p14:creationId xmlns:p14="http://schemas.microsoft.com/office/powerpoint/2010/main" val="4975582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37</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382555" y="770140"/>
            <a:ext cx="11498270" cy="5847755"/>
          </a:xfrm>
          <a:prstGeom prst="rect">
            <a:avLst/>
          </a:prstGeom>
          <a:noFill/>
        </p:spPr>
        <p:txBody>
          <a:bodyPr wrap="square" rtlCol="0">
            <a:spAutoFit/>
          </a:bodyPr>
          <a:lstStyle/>
          <a:p>
            <a:pPr>
              <a:lnSpc>
                <a:spcPct val="150000"/>
              </a:lnSpc>
              <a:buNone/>
            </a:pPr>
            <a:r>
              <a:rPr lang="en-US" sz="3600" u="sng" dirty="0">
                <a:solidFill>
                  <a:srgbClr val="FF0000"/>
                </a:solidFill>
              </a:rPr>
              <a:t>Modify the approach - Switch Hats to Switch Your Thinking:</a:t>
            </a:r>
            <a:endParaRPr lang="en-US" sz="3200" dirty="0"/>
          </a:p>
          <a:p>
            <a:pPr marL="457200" indent="-457200">
              <a:lnSpc>
                <a:spcPct val="200000"/>
              </a:lnSpc>
              <a:buFont typeface="Arial" panose="020B0604020202020204" pitchFamily="34" charset="0"/>
              <a:buChar char="•"/>
            </a:pPr>
            <a:r>
              <a:rPr lang="en-US" sz="3200" dirty="0"/>
              <a:t> If a person is being negative, you say, “That is good black hat thinking; let us have some more of it”. Then after a while you say, “We have had a lot of black hat thinking-now let’s try some green hat thinking”. The black hat wearer must now keep quiet or </a:t>
            </a:r>
            <a:r>
              <a:rPr lang="en-US" sz="3200" dirty="0" smtClean="0"/>
              <a:t>make a </a:t>
            </a:r>
            <a:r>
              <a:rPr lang="en-US" sz="3200" dirty="0"/>
              <a:t>green hat effort.</a:t>
            </a:r>
            <a:endParaRPr lang="x-none" sz="3200" dirty="0"/>
          </a:p>
        </p:txBody>
      </p:sp>
    </p:spTree>
    <p:extLst>
      <p:ext uri="{BB962C8B-B14F-4D97-AF65-F5344CB8AC3E}">
        <p14:creationId xmlns:p14="http://schemas.microsoft.com/office/powerpoint/2010/main" val="19990850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38</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687795" y="770139"/>
            <a:ext cx="11504206" cy="5709833"/>
          </a:xfrm>
          <a:prstGeom prst="rect">
            <a:avLst/>
          </a:prstGeom>
          <a:noFill/>
        </p:spPr>
        <p:txBody>
          <a:bodyPr wrap="square" rtlCol="0">
            <a:spAutoFit/>
          </a:bodyPr>
          <a:lstStyle/>
          <a:p>
            <a:pPr>
              <a:lnSpc>
                <a:spcPct val="150000"/>
              </a:lnSpc>
              <a:buNone/>
            </a:pPr>
            <a:r>
              <a:rPr lang="en-US" sz="3600" u="sng" dirty="0">
                <a:solidFill>
                  <a:srgbClr val="FF0000"/>
                </a:solidFill>
              </a:rPr>
              <a:t>Modify the approach - Switch Hats to Switch Your Thinking:</a:t>
            </a:r>
            <a:endParaRPr lang="en-US" sz="3200" dirty="0"/>
          </a:p>
          <a:p>
            <a:pPr marL="457200" indent="-457200">
              <a:lnSpc>
                <a:spcPct val="200000"/>
              </a:lnSpc>
              <a:buFont typeface="Arial" panose="020B0604020202020204" pitchFamily="34" charset="0"/>
              <a:buChar char="•"/>
            </a:pPr>
            <a:r>
              <a:rPr lang="en-US" sz="3200" dirty="0"/>
              <a:t> It is perfectly true that some people are much better at one type of thinking than another. But, that is exactly the opposite of the purpose of the six hats. Everyone must make an "effort" to use the hats. When a group is doing green hat thinking then everyone is "wearing" the green hat at that time.</a:t>
            </a:r>
            <a:endParaRPr lang="x-none" sz="3200" dirty="0"/>
          </a:p>
        </p:txBody>
      </p:sp>
    </p:spTree>
    <p:extLst>
      <p:ext uri="{BB962C8B-B14F-4D97-AF65-F5344CB8AC3E}">
        <p14:creationId xmlns:p14="http://schemas.microsoft.com/office/powerpoint/2010/main" val="8630388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39</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603614" y="612021"/>
            <a:ext cx="11424598" cy="5355312"/>
          </a:xfrm>
          <a:prstGeom prst="rect">
            <a:avLst/>
          </a:prstGeom>
          <a:noFill/>
        </p:spPr>
        <p:txBody>
          <a:bodyPr wrap="square" rtlCol="0">
            <a:spAutoFit/>
          </a:bodyPr>
          <a:lstStyle/>
          <a:p>
            <a:pPr>
              <a:lnSpc>
                <a:spcPct val="150000"/>
              </a:lnSpc>
              <a:buNone/>
            </a:pPr>
            <a:r>
              <a:rPr lang="en-US" sz="3600" u="sng" dirty="0">
                <a:solidFill>
                  <a:srgbClr val="FF0000"/>
                </a:solidFill>
              </a:rPr>
              <a:t>Advantages of using Six Thinking Hats</a:t>
            </a:r>
            <a:r>
              <a:rPr lang="en-US" sz="3600" u="sng" dirty="0" smtClean="0">
                <a:solidFill>
                  <a:srgbClr val="FF0000"/>
                </a:solidFill>
              </a:rPr>
              <a:t> technique:</a:t>
            </a:r>
            <a:endParaRPr lang="en-US" sz="3200" dirty="0"/>
          </a:p>
          <a:p>
            <a:pPr marL="285750" indent="-285750" algn="just">
              <a:lnSpc>
                <a:spcPct val="150000"/>
              </a:lnSpc>
              <a:buFont typeface="Arial" panose="020B0604020202020204" pitchFamily="34" charset="0"/>
              <a:buChar char="•"/>
            </a:pPr>
            <a:r>
              <a:rPr lang="en-US" sz="2400" dirty="0" smtClean="0"/>
              <a:t>Guides </a:t>
            </a:r>
            <a:r>
              <a:rPr lang="en-US" sz="2400" dirty="0"/>
              <a:t>thought processes in one direction at a </a:t>
            </a:r>
            <a:r>
              <a:rPr lang="en-US" sz="2400" dirty="0" smtClean="0"/>
              <a:t>time so we can effectively </a:t>
            </a:r>
            <a:r>
              <a:rPr lang="en-US" sz="2400" dirty="0"/>
              <a:t>analyze issues, generate new ideas, and make decisions. </a:t>
            </a:r>
          </a:p>
          <a:p>
            <a:pPr marL="285750" indent="-285750" algn="just">
              <a:lnSpc>
                <a:spcPct val="150000"/>
              </a:lnSpc>
              <a:buFont typeface="Arial" panose="020B0604020202020204" pitchFamily="34" charset="0"/>
              <a:buChar char="•"/>
            </a:pPr>
            <a:r>
              <a:rPr lang="en-US" sz="2400" dirty="0" smtClean="0"/>
              <a:t>It </a:t>
            </a:r>
            <a:r>
              <a:rPr lang="en-US" sz="2400" dirty="0"/>
              <a:t>helps put our opinions aside so we can focus on a way </a:t>
            </a:r>
            <a:r>
              <a:rPr lang="en-US" sz="2400" dirty="0" smtClean="0"/>
              <a:t>forward, without </a:t>
            </a:r>
            <a:r>
              <a:rPr lang="en-US" sz="2400" dirty="0"/>
              <a:t>argument. </a:t>
            </a:r>
          </a:p>
          <a:p>
            <a:pPr marL="285750" indent="-285750" algn="just">
              <a:lnSpc>
                <a:spcPct val="150000"/>
              </a:lnSpc>
              <a:buFont typeface="Arial" panose="020B0604020202020204" pitchFamily="34" charset="0"/>
              <a:buChar char="•"/>
            </a:pPr>
            <a:r>
              <a:rPr lang="en-US" sz="2400" dirty="0" smtClean="0"/>
              <a:t>Help </a:t>
            </a:r>
            <a:r>
              <a:rPr lang="en-US" sz="2400" dirty="0"/>
              <a:t>members to see from a number of different points of view. </a:t>
            </a:r>
            <a:endParaRPr lang="ar-EG" sz="2400" dirty="0"/>
          </a:p>
          <a:p>
            <a:pPr marL="285750" indent="-285750" algn="just">
              <a:lnSpc>
                <a:spcPct val="150000"/>
              </a:lnSpc>
              <a:buFont typeface="Arial" panose="020B0604020202020204" pitchFamily="34" charset="0"/>
              <a:buChar char="•"/>
            </a:pPr>
            <a:r>
              <a:rPr lang="en-US" sz="2400" dirty="0"/>
              <a:t>It allows necessary emotion and skepticism to be brought into </a:t>
            </a:r>
            <a:r>
              <a:rPr lang="en-US" sz="2400" dirty="0" smtClean="0"/>
              <a:t>what would </a:t>
            </a:r>
            <a:r>
              <a:rPr lang="en-US" sz="2400" dirty="0"/>
              <a:t>otherwise be purely rational decisions. </a:t>
            </a:r>
          </a:p>
          <a:p>
            <a:pPr marL="285750" indent="-285750" algn="just">
              <a:lnSpc>
                <a:spcPct val="150000"/>
              </a:lnSpc>
              <a:buFont typeface="Arial" panose="020B0604020202020204" pitchFamily="34" charset="0"/>
              <a:buChar char="•"/>
            </a:pPr>
            <a:r>
              <a:rPr lang="en-US" sz="2400" dirty="0" smtClean="0"/>
              <a:t>It </a:t>
            </a:r>
            <a:r>
              <a:rPr lang="en-US" sz="2400" dirty="0"/>
              <a:t>opens up the opportunity for creativity within decision makings. </a:t>
            </a:r>
            <a:endParaRPr lang="en-US" sz="2400" dirty="0" smtClean="0"/>
          </a:p>
          <a:p>
            <a:pPr marL="285750" indent="-285750" algn="just">
              <a:lnSpc>
                <a:spcPct val="150000"/>
              </a:lnSpc>
              <a:buFont typeface="Arial" panose="020B0604020202020204" pitchFamily="34" charset="0"/>
              <a:buChar char="•"/>
            </a:pPr>
            <a:r>
              <a:rPr lang="en-US" sz="2400" dirty="0" smtClean="0"/>
              <a:t>It also </a:t>
            </a:r>
            <a:r>
              <a:rPr lang="en-US" sz="2400" dirty="0"/>
              <a:t>helps, persistently pessimistic people to be positive </a:t>
            </a:r>
            <a:r>
              <a:rPr lang="en-US" sz="2400" dirty="0" smtClean="0"/>
              <a:t>and creative.</a:t>
            </a:r>
            <a:endParaRPr lang="en-US" sz="2400" dirty="0"/>
          </a:p>
        </p:txBody>
      </p:sp>
    </p:spTree>
    <p:extLst>
      <p:ext uri="{BB962C8B-B14F-4D97-AF65-F5344CB8AC3E}">
        <p14:creationId xmlns:p14="http://schemas.microsoft.com/office/powerpoint/2010/main" val="4266364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40</a:t>
            </a:fld>
            <a:endParaRPr lang="en"/>
          </a:p>
        </p:txBody>
      </p:sp>
      <p:sp>
        <p:nvSpPr>
          <p:cNvPr id="4" name="Rectangle 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2" name="TextBox 1">
            <a:extLst>
              <a:ext uri="{FF2B5EF4-FFF2-40B4-BE49-F238E27FC236}">
                <a16:creationId xmlns:a16="http://schemas.microsoft.com/office/drawing/2014/main" id="{B236D9C6-5BCC-E2E9-582B-29987A930133}"/>
              </a:ext>
            </a:extLst>
          </p:cNvPr>
          <p:cNvSpPr txBox="1"/>
          <p:nvPr/>
        </p:nvSpPr>
        <p:spPr>
          <a:xfrm>
            <a:off x="603613" y="742647"/>
            <a:ext cx="11915587" cy="5278946"/>
          </a:xfrm>
          <a:prstGeom prst="rect">
            <a:avLst/>
          </a:prstGeom>
          <a:noFill/>
        </p:spPr>
        <p:txBody>
          <a:bodyPr wrap="square" rtlCol="0">
            <a:spAutoFit/>
          </a:bodyPr>
          <a:lstStyle/>
          <a:p>
            <a:pPr>
              <a:lnSpc>
                <a:spcPct val="150000"/>
              </a:lnSpc>
              <a:buNone/>
            </a:pPr>
            <a:r>
              <a:rPr lang="en-US" sz="3600" u="sng" dirty="0" smtClean="0">
                <a:solidFill>
                  <a:srgbClr val="FF0000"/>
                </a:solidFill>
              </a:rPr>
              <a:t>Summary:</a:t>
            </a:r>
            <a:endParaRPr lang="en-US" sz="3200" dirty="0" smtClean="0"/>
          </a:p>
          <a:p>
            <a:pPr marL="457200" indent="-457200">
              <a:lnSpc>
                <a:spcPct val="150000"/>
              </a:lnSpc>
              <a:buFont typeface="Arial" panose="020B0604020202020204" pitchFamily="34" charset="0"/>
              <a:buChar char="•"/>
            </a:pPr>
            <a:r>
              <a:rPr lang="en-US" sz="3200" dirty="0" smtClean="0">
                <a:solidFill>
                  <a:srgbClr val="FFFFFF"/>
                </a:solidFill>
                <a:highlight>
                  <a:srgbClr val="808080"/>
                </a:highlight>
              </a:rPr>
              <a:t>White </a:t>
            </a:r>
            <a:r>
              <a:rPr lang="en-US" sz="3200" dirty="0">
                <a:solidFill>
                  <a:srgbClr val="FFFFFF"/>
                </a:solidFill>
                <a:highlight>
                  <a:srgbClr val="808080"/>
                </a:highlight>
              </a:rPr>
              <a:t>hat:</a:t>
            </a:r>
            <a:r>
              <a:rPr lang="en-US" sz="3200" dirty="0"/>
              <a:t> who are the parties/companies involved in this issue? </a:t>
            </a:r>
            <a:r>
              <a:rPr lang="en-US" sz="3200" dirty="0">
                <a:solidFill>
                  <a:srgbClr val="FF0000"/>
                </a:solidFill>
              </a:rPr>
              <a:t>What information</a:t>
            </a:r>
            <a:r>
              <a:rPr lang="en-US" sz="3200" dirty="0"/>
              <a:t> do we have?</a:t>
            </a:r>
          </a:p>
          <a:p>
            <a:pPr marL="457200" indent="-457200">
              <a:lnSpc>
                <a:spcPct val="150000"/>
              </a:lnSpc>
              <a:buFont typeface="Arial" panose="020B0604020202020204" pitchFamily="34" charset="0"/>
              <a:buChar char="•"/>
            </a:pPr>
            <a:r>
              <a:rPr lang="en-US" sz="3200" dirty="0">
                <a:solidFill>
                  <a:srgbClr val="FF0000"/>
                </a:solidFill>
              </a:rPr>
              <a:t>Red hat:</a:t>
            </a:r>
            <a:r>
              <a:rPr lang="en-US" sz="3200" dirty="0"/>
              <a:t> </a:t>
            </a:r>
            <a:r>
              <a:rPr lang="en-US" sz="3200" dirty="0">
                <a:solidFill>
                  <a:srgbClr val="FF0000"/>
                </a:solidFill>
              </a:rPr>
              <a:t>What’s the feeling</a:t>
            </a:r>
            <a:r>
              <a:rPr lang="en-US" sz="3200" dirty="0"/>
              <a:t> of others parties/citizens? </a:t>
            </a:r>
          </a:p>
          <a:p>
            <a:pPr marL="457200" indent="-457200">
              <a:lnSpc>
                <a:spcPct val="150000"/>
              </a:lnSpc>
              <a:buFont typeface="Arial" panose="020B0604020202020204" pitchFamily="34" charset="0"/>
              <a:buChar char="•"/>
            </a:pPr>
            <a:r>
              <a:rPr lang="en-US" sz="3200" dirty="0"/>
              <a:t>Black hat: What are the </a:t>
            </a:r>
            <a:r>
              <a:rPr lang="en-US" sz="3200" dirty="0">
                <a:solidFill>
                  <a:srgbClr val="FF0000"/>
                </a:solidFill>
              </a:rPr>
              <a:t>negative effects</a:t>
            </a:r>
            <a:r>
              <a:rPr lang="en-US" sz="3200" dirty="0"/>
              <a:t> of the haze?</a:t>
            </a:r>
          </a:p>
          <a:p>
            <a:pPr marL="457200" indent="-457200">
              <a:lnSpc>
                <a:spcPct val="150000"/>
              </a:lnSpc>
              <a:buFont typeface="Arial" panose="020B0604020202020204" pitchFamily="34" charset="0"/>
              <a:buChar char="•"/>
            </a:pPr>
            <a:r>
              <a:rPr lang="en-US" sz="3200" dirty="0">
                <a:solidFill>
                  <a:schemeClr val="accent4">
                    <a:lumMod val="75000"/>
                  </a:schemeClr>
                </a:solidFill>
              </a:rPr>
              <a:t>Yellow hat:</a:t>
            </a:r>
            <a:r>
              <a:rPr lang="en-US" sz="3200" dirty="0"/>
              <a:t> </a:t>
            </a:r>
            <a:r>
              <a:rPr lang="en-US" sz="3200" dirty="0">
                <a:solidFill>
                  <a:srgbClr val="FF0000"/>
                </a:solidFill>
              </a:rPr>
              <a:t>What is the positive impact</a:t>
            </a:r>
            <a:r>
              <a:rPr lang="en-US" sz="3200" dirty="0"/>
              <a:t> of this issue?</a:t>
            </a:r>
          </a:p>
          <a:p>
            <a:pPr marL="457200" indent="-457200">
              <a:lnSpc>
                <a:spcPct val="150000"/>
              </a:lnSpc>
              <a:buFont typeface="Arial" panose="020B0604020202020204" pitchFamily="34" charset="0"/>
              <a:buChar char="•"/>
            </a:pPr>
            <a:r>
              <a:rPr lang="en-US" sz="3200" dirty="0">
                <a:solidFill>
                  <a:schemeClr val="accent6">
                    <a:lumMod val="75000"/>
                  </a:schemeClr>
                </a:solidFill>
              </a:rPr>
              <a:t>Green hat:</a:t>
            </a:r>
            <a:r>
              <a:rPr lang="en-US" sz="3200" dirty="0"/>
              <a:t> </a:t>
            </a:r>
            <a:r>
              <a:rPr lang="en-US" sz="3200" dirty="0">
                <a:solidFill>
                  <a:srgbClr val="FF0000"/>
                </a:solidFill>
              </a:rPr>
              <a:t>What can be done</a:t>
            </a:r>
            <a:r>
              <a:rPr lang="en-US" sz="3200" dirty="0"/>
              <a:t> to address the haze issue?</a:t>
            </a:r>
          </a:p>
        </p:txBody>
      </p:sp>
    </p:spTree>
    <p:extLst>
      <p:ext uri="{BB962C8B-B14F-4D97-AF65-F5344CB8AC3E}">
        <p14:creationId xmlns:p14="http://schemas.microsoft.com/office/powerpoint/2010/main" val="25464321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cstate="print">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2372</TotalTime>
  <Words>1539</Words>
  <Application>Microsoft Office PowerPoint</Application>
  <PresentationFormat>Widescreen</PresentationFormat>
  <Paragraphs>321</Paragraphs>
  <Slides>41</Slides>
  <Notes>36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Helvetica</vt:lpstr>
      <vt:lpstr>Roboto Light</vt:lpstr>
      <vt:lpstr>Times New Roman</vt:lpstr>
      <vt:lpstr>Wingdings</vt:lpstr>
      <vt:lpstr>Office Theme</vt:lpstr>
      <vt:lpstr>PowerPoint Presentation</vt:lpstr>
      <vt:lpstr>PowerPoint Presentation</vt:lpstr>
      <vt:lpstr>Learning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El-Wattaneya</cp:lastModifiedBy>
  <cp:revision>660</cp:revision>
  <dcterms:created xsi:type="dcterms:W3CDTF">2023-04-29T09:08:23Z</dcterms:created>
  <dcterms:modified xsi:type="dcterms:W3CDTF">2024-04-04T23:58:16Z</dcterms:modified>
</cp:coreProperties>
</file>