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tl="1" saveSubsetFonts="1">
  <p:sldMasterIdLst>
    <p:sldMasterId id="2147483660" r:id="rId1"/>
    <p:sldMasterId id="2147483666" r:id="rId2"/>
  </p:sldMasterIdLst>
  <p:notesMasterIdLst>
    <p:notesMasterId r:id="rId28"/>
  </p:notesMasterIdLst>
  <p:sldIdLst>
    <p:sldId id="300" r:id="rId3"/>
    <p:sldId id="339" r:id="rId4"/>
    <p:sldId id="337" r:id="rId5"/>
    <p:sldId id="336" r:id="rId6"/>
    <p:sldId id="306" r:id="rId7"/>
    <p:sldId id="307" r:id="rId8"/>
    <p:sldId id="311" r:id="rId9"/>
    <p:sldId id="308" r:id="rId10"/>
    <p:sldId id="312" r:id="rId11"/>
    <p:sldId id="313" r:id="rId12"/>
    <p:sldId id="316" r:id="rId13"/>
    <p:sldId id="317" r:id="rId14"/>
    <p:sldId id="320" r:id="rId15"/>
    <p:sldId id="318" r:id="rId16"/>
    <p:sldId id="321" r:id="rId17"/>
    <p:sldId id="322" r:id="rId18"/>
    <p:sldId id="324" r:id="rId19"/>
    <p:sldId id="325" r:id="rId20"/>
    <p:sldId id="323" r:id="rId21"/>
    <p:sldId id="327" r:id="rId22"/>
    <p:sldId id="330" r:id="rId23"/>
    <p:sldId id="332" r:id="rId24"/>
    <p:sldId id="335" r:id="rId25"/>
    <p:sldId id="333" r:id="rId26"/>
    <p:sldId id="334" r:id="rId27"/>
  </p:sldIdLst>
  <p:sldSz cx="12192000" cy="6858000"/>
  <p:notesSz cx="6858000" cy="9144000"/>
  <p:defaultText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3971" autoAdjust="0"/>
    <p:restoredTop sz="94660"/>
  </p:normalViewPr>
  <p:slideViewPr>
    <p:cSldViewPr snapToGrid="0">
      <p:cViewPr varScale="1">
        <p:scale>
          <a:sx n="68" d="100"/>
          <a:sy n="68" d="100"/>
        </p:scale>
        <p:origin x="69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عنصر نائب للرأس 1"/>
          <p:cNvSpPr>
            <a:spLocks noGrp="1"/>
          </p:cNvSpPr>
          <p:nvPr>
            <p:ph type="hdr" sz="quarter"/>
          </p:nvPr>
        </p:nvSpPr>
        <p:spPr>
          <a:xfrm>
            <a:off x="3886200" y="0"/>
            <a:ext cx="2971800" cy="458788"/>
          </a:xfrm>
          <a:prstGeom prst="rect">
            <a:avLst/>
          </a:prstGeom>
        </p:spPr>
        <p:txBody>
          <a:bodyPr vert="horz" lIns="91440" tIns="45720" rIns="91440" bIns="45720" rtlCol="1"/>
          <a:lstStyle>
            <a:lvl1pPr algn="l">
              <a:defRPr sz="1200"/>
            </a:lvl1pPr>
          </a:lstStyle>
          <a:p>
            <a:endParaRPr lang="en-US"/>
          </a:p>
        </p:txBody>
      </p:sp>
      <p:sp>
        <p:nvSpPr>
          <p:cNvPr id="3" name="عنصر نائب للتاريخ 2"/>
          <p:cNvSpPr>
            <a:spLocks noGrp="1"/>
          </p:cNvSpPr>
          <p:nvPr>
            <p:ph type="dt" idx="1"/>
          </p:nvPr>
        </p:nvSpPr>
        <p:spPr>
          <a:xfrm>
            <a:off x="1588" y="0"/>
            <a:ext cx="2971800" cy="458788"/>
          </a:xfrm>
          <a:prstGeom prst="rect">
            <a:avLst/>
          </a:prstGeom>
        </p:spPr>
        <p:txBody>
          <a:bodyPr vert="horz" lIns="91440" tIns="45720" rIns="91440" bIns="45720" rtlCol="1"/>
          <a:lstStyle>
            <a:lvl1pPr algn="r">
              <a:defRPr sz="1200"/>
            </a:lvl1pPr>
          </a:lstStyle>
          <a:p>
            <a:fld id="{2FEAD9EA-6FB9-41B2-81F3-565C83777453}" type="datetimeFigureOut">
              <a:rPr lang="en-US" smtClean="0"/>
              <a:t>1/30/2021</a:t>
            </a:fld>
            <a:endParaRPr lang="en-US"/>
          </a:p>
        </p:txBody>
      </p:sp>
      <p:sp>
        <p:nvSpPr>
          <p:cNvPr id="4" name="عنصر نائب لصورة الشريحة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1" anchor="ctr"/>
          <a:lstStyle/>
          <a:p>
            <a:endParaRPr lang="en-US"/>
          </a:p>
        </p:txBody>
      </p:sp>
      <p:sp>
        <p:nvSpPr>
          <p:cNvPr id="5" name="عنصر نائب للملاحظات 4"/>
          <p:cNvSpPr>
            <a:spLocks noGrp="1"/>
          </p:cNvSpPr>
          <p:nvPr>
            <p:ph type="body" sz="quarter" idx="3"/>
          </p:nvPr>
        </p:nvSpPr>
        <p:spPr>
          <a:xfrm>
            <a:off x="685800" y="4400550"/>
            <a:ext cx="5486400" cy="3600450"/>
          </a:xfrm>
          <a:prstGeom prst="rect">
            <a:avLst/>
          </a:prstGeom>
        </p:spPr>
        <p:txBody>
          <a:bodyPr vert="horz" lIns="91440" tIns="45720" rIns="91440" bIns="45720" rtlCol="1"/>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6" name="عنصر نائب للتذييل 5"/>
          <p:cNvSpPr>
            <a:spLocks noGrp="1"/>
          </p:cNvSpPr>
          <p:nvPr>
            <p:ph type="ftr" sz="quarter" idx="4"/>
          </p:nvPr>
        </p:nvSpPr>
        <p:spPr>
          <a:xfrm>
            <a:off x="3886200" y="8685213"/>
            <a:ext cx="2971800" cy="458787"/>
          </a:xfrm>
          <a:prstGeom prst="rect">
            <a:avLst/>
          </a:prstGeom>
        </p:spPr>
        <p:txBody>
          <a:bodyPr vert="horz" lIns="91440" tIns="45720" rIns="91440" bIns="45720" rtlCol="1" anchor="b"/>
          <a:lstStyle>
            <a:lvl1pPr algn="l">
              <a:defRPr sz="1200"/>
            </a:lvl1pPr>
          </a:lstStyle>
          <a:p>
            <a:endParaRPr lang="en-US"/>
          </a:p>
        </p:txBody>
      </p:sp>
      <p:sp>
        <p:nvSpPr>
          <p:cNvPr id="7" name="عنصر نائب لرقم الشريحة 6"/>
          <p:cNvSpPr>
            <a:spLocks noGrp="1"/>
          </p:cNvSpPr>
          <p:nvPr>
            <p:ph type="sldNum" sz="quarter" idx="5"/>
          </p:nvPr>
        </p:nvSpPr>
        <p:spPr>
          <a:xfrm>
            <a:off x="1588" y="8685213"/>
            <a:ext cx="2971800" cy="458787"/>
          </a:xfrm>
          <a:prstGeom prst="rect">
            <a:avLst/>
          </a:prstGeom>
        </p:spPr>
        <p:txBody>
          <a:bodyPr vert="horz" lIns="91440" tIns="45720" rIns="91440" bIns="45720" rtlCol="1" anchor="b"/>
          <a:lstStyle>
            <a:lvl1pPr algn="r">
              <a:defRPr sz="1200"/>
            </a:lvl1pPr>
          </a:lstStyle>
          <a:p>
            <a:fld id="{26204BF1-7785-416E-A03E-8D02C996EF7F}" type="slidenum">
              <a:rPr lang="en-US" smtClean="0"/>
              <a:t>‹#›</a:t>
            </a:fld>
            <a:endParaRPr lang="en-US"/>
          </a:p>
        </p:txBody>
      </p:sp>
    </p:spTree>
    <p:extLst>
      <p:ext uri="{BB962C8B-B14F-4D97-AF65-F5344CB8AC3E}">
        <p14:creationId xmlns:p14="http://schemas.microsoft.com/office/powerpoint/2010/main" val="594490134"/>
      </p:ext>
    </p:extLst>
  </p:cSld>
  <p:clrMap bg1="lt1" tx1="dk1" bg2="lt2" tx2="dk2" accent1="accent1" accent2="accent2" accent3="accent3" accent4="accent4" accent5="accent5" accent6="accent6" hlink="hlink" folHlink="folHlink"/>
  <p:notesStyle>
    <a:lvl1pPr marL="0" algn="r" defTabSz="914400" rtl="1" eaLnBrk="1" latinLnBrk="0" hangingPunct="1">
      <a:defRPr sz="1200" kern="1200">
        <a:solidFill>
          <a:schemeClr val="tx1"/>
        </a:solidFill>
        <a:latin typeface="+mn-lt"/>
        <a:ea typeface="+mn-ea"/>
        <a:cs typeface="+mn-cs"/>
      </a:defRPr>
    </a:lvl1pPr>
    <a:lvl2pPr marL="457200" algn="r" defTabSz="914400" rtl="1" eaLnBrk="1" latinLnBrk="0" hangingPunct="1">
      <a:defRPr sz="1200" kern="1200">
        <a:solidFill>
          <a:schemeClr val="tx1"/>
        </a:solidFill>
        <a:latin typeface="+mn-lt"/>
        <a:ea typeface="+mn-ea"/>
        <a:cs typeface="+mn-cs"/>
      </a:defRPr>
    </a:lvl2pPr>
    <a:lvl3pPr marL="914400" algn="r" defTabSz="914400" rtl="1" eaLnBrk="1" latinLnBrk="0" hangingPunct="1">
      <a:defRPr sz="1200" kern="1200">
        <a:solidFill>
          <a:schemeClr val="tx1"/>
        </a:solidFill>
        <a:latin typeface="+mn-lt"/>
        <a:ea typeface="+mn-ea"/>
        <a:cs typeface="+mn-cs"/>
      </a:defRPr>
    </a:lvl3pPr>
    <a:lvl4pPr marL="1371600" algn="r" defTabSz="914400" rtl="1" eaLnBrk="1" latinLnBrk="0" hangingPunct="1">
      <a:defRPr sz="1200" kern="1200">
        <a:solidFill>
          <a:schemeClr val="tx1"/>
        </a:solidFill>
        <a:latin typeface="+mn-lt"/>
        <a:ea typeface="+mn-ea"/>
        <a:cs typeface="+mn-cs"/>
      </a:defRPr>
    </a:lvl4pPr>
    <a:lvl5pPr marL="1828800" algn="r" defTabSz="914400" rtl="1" eaLnBrk="1" latinLnBrk="0" hangingPunct="1">
      <a:defRPr sz="1200" kern="1200">
        <a:solidFill>
          <a:schemeClr val="tx1"/>
        </a:solidFill>
        <a:latin typeface="+mn-lt"/>
        <a:ea typeface="+mn-ea"/>
        <a:cs typeface="+mn-cs"/>
      </a:defRPr>
    </a:lvl5pPr>
    <a:lvl6pPr marL="2286000" algn="r" defTabSz="914400" rtl="1" eaLnBrk="1" latinLnBrk="0" hangingPunct="1">
      <a:defRPr sz="1200" kern="1200">
        <a:solidFill>
          <a:schemeClr val="tx1"/>
        </a:solidFill>
        <a:latin typeface="+mn-lt"/>
        <a:ea typeface="+mn-ea"/>
        <a:cs typeface="+mn-cs"/>
      </a:defRPr>
    </a:lvl6pPr>
    <a:lvl7pPr marL="2743200" algn="r" defTabSz="914400" rtl="1" eaLnBrk="1" latinLnBrk="0" hangingPunct="1">
      <a:defRPr sz="1200" kern="1200">
        <a:solidFill>
          <a:schemeClr val="tx1"/>
        </a:solidFill>
        <a:latin typeface="+mn-lt"/>
        <a:ea typeface="+mn-ea"/>
        <a:cs typeface="+mn-cs"/>
      </a:defRPr>
    </a:lvl7pPr>
    <a:lvl8pPr marL="3200400" algn="r" defTabSz="914400" rtl="1" eaLnBrk="1" latinLnBrk="0" hangingPunct="1">
      <a:defRPr sz="1200" kern="1200">
        <a:solidFill>
          <a:schemeClr val="tx1"/>
        </a:solidFill>
        <a:latin typeface="+mn-lt"/>
        <a:ea typeface="+mn-ea"/>
        <a:cs typeface="+mn-cs"/>
      </a:defRPr>
    </a:lvl8pPr>
    <a:lvl9pPr marL="3657600" algn="r" defTabSz="914400" rtl="1"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Notes Placeholder">
            <a:extLst>
              <a:ext uri="{FF2B5EF4-FFF2-40B4-BE49-F238E27FC236}">
                <a16:creationId xmlns:a16="http://schemas.microsoft.com/office/drawing/2014/main" id="{A3C96D65-BE71-491E-9485-6E90DDA5CFE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1188627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Notes Placeholder">
            <a:extLst>
              <a:ext uri="{FF2B5EF4-FFF2-40B4-BE49-F238E27FC236}">
                <a16:creationId xmlns:a16="http://schemas.microsoft.com/office/drawing/2014/main" id="{A3C96D65-BE71-491E-9485-6E90DDA5CFE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238328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3155788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3681292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25001659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1067680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1312332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781941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4041412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38506121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41913287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41365520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8745786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16510368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15489110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9901971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32058880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5970616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10058745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15580552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22920502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21338448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20189602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otes Placeholder">
            <a:extLst>
              <a:ext uri="{FF2B5EF4-FFF2-40B4-BE49-F238E27FC236}">
                <a16:creationId xmlns:a16="http://schemas.microsoft.com/office/drawing/2014/main" id="{8C5F2F07-107C-4E9C-8CCA-C76C961B8401}"/>
              </a:ext>
            </a:extLst>
          </p:cNvPr>
          <p:cNvSpPr>
            <a:spLocks noGrp="1"/>
          </p:cNvSpPr>
          <p:nvPr>
            <p:ph type="body" idx="1"/>
          </p:nvPr>
        </p:nvSpPr>
        <p:spPr bwMode="auto">
          <a:xfrm>
            <a:off x="-2147483648" y="-2147483648"/>
            <a:ext cx="0" cy="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Tree>
    <p:extLst>
      <p:ext uri="{BB962C8B-B14F-4D97-AF65-F5344CB8AC3E}">
        <p14:creationId xmlns:p14="http://schemas.microsoft.com/office/powerpoint/2010/main" val="3217798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79"/>
          </a:xfrm>
          <a:prstGeom prst="rect">
            <a:avLst/>
          </a:prstGeom>
        </p:spPr>
        <p:txBody>
          <a:bodyPr/>
          <a:lstStyle>
            <a:lvl1pPr>
              <a:defRPr/>
            </a:lvl1pPr>
          </a:lstStyle>
          <a:p>
            <a:endParaRPr/>
          </a:p>
        </p:txBody>
      </p:sp>
      <p:sp>
        <p:nvSpPr>
          <p:cNvPr id="3" name="Holder 3"/>
          <p:cNvSpPr>
            <a:spLocks noGrp="1"/>
          </p:cNvSpPr>
          <p:nvPr>
            <p:ph type="subTitle" idx="4"/>
          </p:nvPr>
        </p:nvSpPr>
        <p:spPr>
          <a:xfrm>
            <a:off x="1828800" y="3840480"/>
            <a:ext cx="8534399" cy="1714500"/>
          </a:xfrm>
          <a:prstGeom prst="rect">
            <a:avLst/>
          </a:prstGeom>
        </p:spPr>
        <p:txBody>
          <a:bodyPr/>
          <a:lstStyle>
            <a:lvl1pPr>
              <a:defRPr/>
            </a:lvl1pPr>
          </a:lstStyle>
          <a:p>
            <a:endParaRPr/>
          </a:p>
        </p:txBody>
      </p:sp>
      <p:sp>
        <p:nvSpPr>
          <p:cNvPr id="4" name="Holder 4">
            <a:extLst>
              <a:ext uri="{FF2B5EF4-FFF2-40B4-BE49-F238E27FC236}">
                <a16:creationId xmlns:a16="http://schemas.microsoft.com/office/drawing/2014/main" id="{E7F6D656-CBC0-4977-8A83-EBEA442B13A7}"/>
              </a:ext>
            </a:extLst>
          </p:cNvPr>
          <p:cNvSpPr>
            <a:spLocks noGrp="1"/>
          </p:cNvSpPr>
          <p:nvPr>
            <p:ph type="ftr" sz="quarter" idx="10"/>
          </p:nvPr>
        </p:nvSpPr>
        <p:spPr/>
        <p:txBody>
          <a:bodyPr/>
          <a:lstStyle>
            <a:lvl1pPr>
              <a:defRPr/>
            </a:lvl1pPr>
          </a:lstStyle>
          <a:p>
            <a:pPr>
              <a:defRPr/>
            </a:pPr>
            <a:endParaRPr/>
          </a:p>
        </p:txBody>
      </p:sp>
      <p:sp>
        <p:nvSpPr>
          <p:cNvPr id="5" name="Holder 5">
            <a:extLst>
              <a:ext uri="{FF2B5EF4-FFF2-40B4-BE49-F238E27FC236}">
                <a16:creationId xmlns:a16="http://schemas.microsoft.com/office/drawing/2014/main" id="{118A6C24-1F6B-473F-A21A-A900F17509A3}"/>
              </a:ext>
            </a:extLst>
          </p:cNvPr>
          <p:cNvSpPr>
            <a:spLocks noGrp="1"/>
          </p:cNvSpPr>
          <p:nvPr>
            <p:ph type="dt" sz="half" idx="11"/>
          </p:nvPr>
        </p:nvSpPr>
        <p:spPr/>
        <p:txBody>
          <a:bodyPr/>
          <a:lstStyle>
            <a:lvl1pPr>
              <a:defRPr/>
            </a:lvl1pPr>
          </a:lstStyle>
          <a:p>
            <a:pPr>
              <a:defRPr/>
            </a:pPr>
            <a:fld id="{6CB015B3-A393-448E-B883-052FBE3A1FA7}" type="datetimeFigureOut">
              <a:rPr lang="en-US"/>
              <a:pPr>
                <a:defRPr/>
              </a:pPr>
              <a:t>1/30/2021</a:t>
            </a:fld>
            <a:endParaRPr lang="en-US"/>
          </a:p>
        </p:txBody>
      </p:sp>
      <p:sp>
        <p:nvSpPr>
          <p:cNvPr id="6" name="Holder 6">
            <a:extLst>
              <a:ext uri="{FF2B5EF4-FFF2-40B4-BE49-F238E27FC236}">
                <a16:creationId xmlns:a16="http://schemas.microsoft.com/office/drawing/2014/main" id="{4938127F-AB7D-47AB-8F56-1B4B7F6CF247}"/>
              </a:ext>
            </a:extLst>
          </p:cNvPr>
          <p:cNvSpPr>
            <a:spLocks noGrp="1"/>
          </p:cNvSpPr>
          <p:nvPr>
            <p:ph type="sldNum" sz="quarter" idx="12"/>
          </p:nvPr>
        </p:nvSpPr>
        <p:spPr/>
        <p:txBody>
          <a:bodyPr/>
          <a:lstStyle>
            <a:lvl1pPr>
              <a:defRPr/>
            </a:lvl1pPr>
          </a:lstStyle>
          <a:p>
            <a:fld id="{AA8E6FEF-CE87-4855-99C5-F8107912F9F1}" type="slidenum">
              <a:rPr lang="en-US" altLang="en-US"/>
              <a:pPr/>
              <a:t>‹#›</a:t>
            </a:fld>
            <a:endParaRPr lang="en-US" altLang="en-US"/>
          </a:p>
        </p:txBody>
      </p:sp>
    </p:spTree>
    <p:extLst>
      <p:ext uri="{BB962C8B-B14F-4D97-AF65-F5344CB8AC3E}">
        <p14:creationId xmlns:p14="http://schemas.microsoft.com/office/powerpoint/2010/main" val="1017296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a:lstStyle>
            <a:lvl1pPr>
              <a:defRPr sz="4000" b="0" i="0">
                <a:solidFill>
                  <a:schemeClr val="tx1"/>
                </a:solidFill>
                <a:latin typeface="Times New Roman"/>
                <a:cs typeface="Times New Roman"/>
              </a:defRPr>
            </a:lvl1pPr>
          </a:lstStyle>
          <a:p>
            <a:endParaRPr/>
          </a:p>
        </p:txBody>
      </p:sp>
      <p:sp>
        <p:nvSpPr>
          <p:cNvPr id="3" name="Holder 3"/>
          <p:cNvSpPr>
            <a:spLocks noGrp="1"/>
          </p:cNvSpPr>
          <p:nvPr>
            <p:ph type="body" idx="1"/>
          </p:nvPr>
        </p:nvSpPr>
        <p:spPr/>
        <p:txBody>
          <a:bodyPr/>
          <a:lstStyle>
            <a:lvl1pPr>
              <a:defRPr sz="2400" b="0" i="0">
                <a:solidFill>
                  <a:schemeClr val="tx1"/>
                </a:solidFill>
                <a:latin typeface="Times New Roman"/>
                <a:cs typeface="Times New Roman"/>
              </a:defRPr>
            </a:lvl1pPr>
          </a:lstStyle>
          <a:p>
            <a:endParaRPr/>
          </a:p>
        </p:txBody>
      </p:sp>
      <p:sp>
        <p:nvSpPr>
          <p:cNvPr id="4" name="Holder 4">
            <a:extLst>
              <a:ext uri="{FF2B5EF4-FFF2-40B4-BE49-F238E27FC236}">
                <a16:creationId xmlns:a16="http://schemas.microsoft.com/office/drawing/2014/main" id="{406695A3-CFB8-4D4D-850F-98D7ED2DF4BD}"/>
              </a:ext>
            </a:extLst>
          </p:cNvPr>
          <p:cNvSpPr>
            <a:spLocks noGrp="1"/>
          </p:cNvSpPr>
          <p:nvPr>
            <p:ph type="ftr" sz="quarter" idx="10"/>
          </p:nvPr>
        </p:nvSpPr>
        <p:spPr/>
        <p:txBody>
          <a:bodyPr/>
          <a:lstStyle>
            <a:lvl1pPr>
              <a:defRPr/>
            </a:lvl1pPr>
          </a:lstStyle>
          <a:p>
            <a:pPr>
              <a:defRPr/>
            </a:pPr>
            <a:endParaRPr/>
          </a:p>
        </p:txBody>
      </p:sp>
      <p:sp>
        <p:nvSpPr>
          <p:cNvPr id="5" name="Holder 5">
            <a:extLst>
              <a:ext uri="{FF2B5EF4-FFF2-40B4-BE49-F238E27FC236}">
                <a16:creationId xmlns:a16="http://schemas.microsoft.com/office/drawing/2014/main" id="{B98D13B4-A1A3-4045-A6A5-AEB10BD32494}"/>
              </a:ext>
            </a:extLst>
          </p:cNvPr>
          <p:cNvSpPr>
            <a:spLocks noGrp="1"/>
          </p:cNvSpPr>
          <p:nvPr>
            <p:ph type="dt" sz="half" idx="11"/>
          </p:nvPr>
        </p:nvSpPr>
        <p:spPr/>
        <p:txBody>
          <a:bodyPr/>
          <a:lstStyle>
            <a:lvl1pPr>
              <a:defRPr/>
            </a:lvl1pPr>
          </a:lstStyle>
          <a:p>
            <a:pPr>
              <a:defRPr/>
            </a:pPr>
            <a:fld id="{D99FB6E4-B101-44D0-BD1E-6CAF91C16CAF}" type="datetimeFigureOut">
              <a:rPr lang="en-US"/>
              <a:pPr>
                <a:defRPr/>
              </a:pPr>
              <a:t>1/30/2021</a:t>
            </a:fld>
            <a:endParaRPr lang="en-US"/>
          </a:p>
        </p:txBody>
      </p:sp>
      <p:sp>
        <p:nvSpPr>
          <p:cNvPr id="6" name="Holder 6">
            <a:extLst>
              <a:ext uri="{FF2B5EF4-FFF2-40B4-BE49-F238E27FC236}">
                <a16:creationId xmlns:a16="http://schemas.microsoft.com/office/drawing/2014/main" id="{B27F0E7C-632F-41E3-9A3A-D6CFF68AEEE5}"/>
              </a:ext>
            </a:extLst>
          </p:cNvPr>
          <p:cNvSpPr>
            <a:spLocks noGrp="1"/>
          </p:cNvSpPr>
          <p:nvPr>
            <p:ph type="sldNum" sz="quarter" idx="12"/>
          </p:nvPr>
        </p:nvSpPr>
        <p:spPr/>
        <p:txBody>
          <a:bodyPr/>
          <a:lstStyle>
            <a:lvl1pPr>
              <a:defRPr/>
            </a:lvl1pPr>
          </a:lstStyle>
          <a:p>
            <a:fld id="{E74A7D1A-64B6-49FF-AFBE-F7716D824859}" type="slidenum">
              <a:rPr lang="en-US" altLang="en-US"/>
              <a:pPr/>
              <a:t>‹#›</a:t>
            </a:fld>
            <a:endParaRPr lang="en-US" altLang="en-US"/>
          </a:p>
        </p:txBody>
      </p:sp>
    </p:spTree>
    <p:extLst>
      <p:ext uri="{BB962C8B-B14F-4D97-AF65-F5344CB8AC3E}">
        <p14:creationId xmlns:p14="http://schemas.microsoft.com/office/powerpoint/2010/main" val="2520167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a:lstStyle>
            <a:lvl1pPr>
              <a:defRPr sz="4000" b="0" i="0">
                <a:solidFill>
                  <a:schemeClr val="tx1"/>
                </a:solidFill>
                <a:latin typeface="Times New Roman"/>
                <a:cs typeface="Times New Roman"/>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a:lstStyle>
            <a:lvl1pPr>
              <a:defRPr/>
            </a:lvl1pPr>
          </a:lstStyle>
          <a:p>
            <a:endParaRPr/>
          </a:p>
        </p:txBody>
      </p:sp>
      <p:sp>
        <p:nvSpPr>
          <p:cNvPr id="4" name="Holder 4"/>
          <p:cNvSpPr>
            <a:spLocks noGrp="1"/>
          </p:cNvSpPr>
          <p:nvPr>
            <p:ph sz="half" idx="3"/>
          </p:nvPr>
        </p:nvSpPr>
        <p:spPr>
          <a:xfrm>
            <a:off x="6278879" y="1577340"/>
            <a:ext cx="5303520" cy="4526280"/>
          </a:xfrm>
          <a:prstGeom prst="rect">
            <a:avLst/>
          </a:prstGeom>
        </p:spPr>
        <p:txBody>
          <a:bodyPr/>
          <a:lstStyle>
            <a:lvl1pPr>
              <a:defRPr/>
            </a:lvl1pPr>
          </a:lstStyle>
          <a:p>
            <a:endParaRPr/>
          </a:p>
        </p:txBody>
      </p:sp>
      <p:sp>
        <p:nvSpPr>
          <p:cNvPr id="5" name="Holder 4">
            <a:extLst>
              <a:ext uri="{FF2B5EF4-FFF2-40B4-BE49-F238E27FC236}">
                <a16:creationId xmlns:a16="http://schemas.microsoft.com/office/drawing/2014/main" id="{BDE2CA22-522E-4856-B371-B4C986B95B19}"/>
              </a:ext>
            </a:extLst>
          </p:cNvPr>
          <p:cNvSpPr>
            <a:spLocks noGrp="1"/>
          </p:cNvSpPr>
          <p:nvPr>
            <p:ph type="ftr" sz="quarter" idx="10"/>
          </p:nvPr>
        </p:nvSpPr>
        <p:spPr/>
        <p:txBody>
          <a:bodyPr/>
          <a:lstStyle>
            <a:lvl1pPr>
              <a:defRPr/>
            </a:lvl1pPr>
          </a:lstStyle>
          <a:p>
            <a:pPr>
              <a:defRPr/>
            </a:pPr>
            <a:endParaRPr/>
          </a:p>
        </p:txBody>
      </p:sp>
      <p:sp>
        <p:nvSpPr>
          <p:cNvPr id="6" name="Holder 5">
            <a:extLst>
              <a:ext uri="{FF2B5EF4-FFF2-40B4-BE49-F238E27FC236}">
                <a16:creationId xmlns:a16="http://schemas.microsoft.com/office/drawing/2014/main" id="{13876EE3-7AB7-47F8-9F0E-4F6D7D1CE224}"/>
              </a:ext>
            </a:extLst>
          </p:cNvPr>
          <p:cNvSpPr>
            <a:spLocks noGrp="1"/>
          </p:cNvSpPr>
          <p:nvPr>
            <p:ph type="dt" sz="half" idx="11"/>
          </p:nvPr>
        </p:nvSpPr>
        <p:spPr/>
        <p:txBody>
          <a:bodyPr/>
          <a:lstStyle>
            <a:lvl1pPr>
              <a:defRPr/>
            </a:lvl1pPr>
          </a:lstStyle>
          <a:p>
            <a:pPr>
              <a:defRPr/>
            </a:pPr>
            <a:fld id="{EC670401-3AD9-4AD1-B4DD-D18C00661CD6}" type="datetimeFigureOut">
              <a:rPr lang="en-US"/>
              <a:pPr>
                <a:defRPr/>
              </a:pPr>
              <a:t>1/30/2021</a:t>
            </a:fld>
            <a:endParaRPr lang="en-US"/>
          </a:p>
        </p:txBody>
      </p:sp>
      <p:sp>
        <p:nvSpPr>
          <p:cNvPr id="7" name="Holder 6">
            <a:extLst>
              <a:ext uri="{FF2B5EF4-FFF2-40B4-BE49-F238E27FC236}">
                <a16:creationId xmlns:a16="http://schemas.microsoft.com/office/drawing/2014/main" id="{363D2912-1705-431C-BA42-EF4B938B8D3B}"/>
              </a:ext>
            </a:extLst>
          </p:cNvPr>
          <p:cNvSpPr>
            <a:spLocks noGrp="1"/>
          </p:cNvSpPr>
          <p:nvPr>
            <p:ph type="sldNum" sz="quarter" idx="12"/>
          </p:nvPr>
        </p:nvSpPr>
        <p:spPr/>
        <p:txBody>
          <a:bodyPr/>
          <a:lstStyle>
            <a:lvl1pPr>
              <a:defRPr/>
            </a:lvl1pPr>
          </a:lstStyle>
          <a:p>
            <a:fld id="{F154169E-6052-47BA-B270-2C9C3AFF4DF5}" type="slidenum">
              <a:rPr lang="en-US" altLang="en-US"/>
              <a:pPr/>
              <a:t>‹#›</a:t>
            </a:fld>
            <a:endParaRPr lang="en-US" altLang="en-US"/>
          </a:p>
        </p:txBody>
      </p:sp>
    </p:spTree>
    <p:extLst>
      <p:ext uri="{BB962C8B-B14F-4D97-AF65-F5344CB8AC3E}">
        <p14:creationId xmlns:p14="http://schemas.microsoft.com/office/powerpoint/2010/main" val="361336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spTree>
      <p:nvGrpSpPr>
        <p:cNvPr id="1" name=""/>
        <p:cNvGrpSpPr/>
        <p:nvPr/>
      </p:nvGrpSpPr>
      <p:grpSpPr>
        <a:xfrm>
          <a:off x="0" y="0"/>
          <a:ext cx="0" cy="0"/>
          <a:chOff x="0" y="0"/>
          <a:chExt cx="0" cy="0"/>
        </a:xfrm>
      </p:grpSpPr>
      <p:sp>
        <p:nvSpPr>
          <p:cNvPr id="3" name="bk object 16">
            <a:extLst>
              <a:ext uri="{FF2B5EF4-FFF2-40B4-BE49-F238E27FC236}">
                <a16:creationId xmlns:a16="http://schemas.microsoft.com/office/drawing/2014/main" id="{5CD8495F-B5C0-41D7-995E-3D1A63C0AD03}"/>
              </a:ext>
            </a:extLst>
          </p:cNvPr>
          <p:cNvSpPr>
            <a:spLocks noChangeArrowheads="1"/>
          </p:cNvSpPr>
          <p:nvPr/>
        </p:nvSpPr>
        <p:spPr bwMode="auto">
          <a:xfrm>
            <a:off x="0" y="0"/>
            <a:ext cx="12190413" cy="6858000"/>
          </a:xfrm>
          <a:prstGeom prst="rect">
            <a:avLst/>
          </a:prstGeom>
          <a:blipFill dpi="0" rotWithShape="1">
            <a:blip r:embed="rId2"/>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algn="l" rtl="0" fontAlgn="base">
              <a:spcBef>
                <a:spcPct val="0"/>
              </a:spcBef>
              <a:spcAft>
                <a:spcPct val="0"/>
              </a:spcAft>
              <a:defRPr>
                <a:solidFill>
                  <a:schemeClr val="tx1"/>
                </a:solidFill>
                <a:latin typeface="Calibri" panose="020F0502020204030204" pitchFamily="34" charset="0"/>
              </a:defRPr>
            </a:lvl6pPr>
            <a:lvl7pPr marL="2971800" indent="-228600" algn="l" rtl="0" fontAlgn="base">
              <a:spcBef>
                <a:spcPct val="0"/>
              </a:spcBef>
              <a:spcAft>
                <a:spcPct val="0"/>
              </a:spcAft>
              <a:defRPr>
                <a:solidFill>
                  <a:schemeClr val="tx1"/>
                </a:solidFill>
                <a:latin typeface="Calibri" panose="020F0502020204030204" pitchFamily="34" charset="0"/>
              </a:defRPr>
            </a:lvl7pPr>
            <a:lvl8pPr marL="3429000" indent="-228600" algn="l" rtl="0" fontAlgn="base">
              <a:spcBef>
                <a:spcPct val="0"/>
              </a:spcBef>
              <a:spcAft>
                <a:spcPct val="0"/>
              </a:spcAft>
              <a:defRPr>
                <a:solidFill>
                  <a:schemeClr val="tx1"/>
                </a:solidFill>
                <a:latin typeface="Calibri" panose="020F0502020204030204" pitchFamily="34" charset="0"/>
              </a:defRPr>
            </a:lvl8pPr>
            <a:lvl9pPr marL="3886200" indent="-228600" algn="l" rtl="0" fontAlgn="base">
              <a:spcBef>
                <a:spcPct val="0"/>
              </a:spcBef>
              <a:spcAft>
                <a:spcPct val="0"/>
              </a:spcAft>
              <a:defRPr>
                <a:solidFill>
                  <a:schemeClr val="tx1"/>
                </a:solidFill>
                <a:latin typeface="Calibri" panose="020F0502020204030204" pitchFamily="34" charset="0"/>
              </a:defRPr>
            </a:lvl9pPr>
          </a:lstStyle>
          <a:p>
            <a:endParaRPr lang="en-US" altLang="en-US"/>
          </a:p>
        </p:txBody>
      </p:sp>
      <p:sp>
        <p:nvSpPr>
          <p:cNvPr id="4" name="bk object 17">
            <a:extLst>
              <a:ext uri="{FF2B5EF4-FFF2-40B4-BE49-F238E27FC236}">
                <a16:creationId xmlns:a16="http://schemas.microsoft.com/office/drawing/2014/main" id="{CB119C15-4264-4507-AA0F-7494CA5057F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rgbClr val="BA1C1C"/>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US"/>
          </a:p>
        </p:txBody>
      </p:sp>
      <p:sp>
        <p:nvSpPr>
          <p:cNvPr id="5" name="bk object 18">
            <a:extLst>
              <a:ext uri="{FF2B5EF4-FFF2-40B4-BE49-F238E27FC236}">
                <a16:creationId xmlns:a16="http://schemas.microsoft.com/office/drawing/2014/main" id="{CE8D0C29-C1B2-403E-BCBD-A2104EA507E7}"/>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US"/>
          </a:p>
        </p:txBody>
      </p:sp>
      <p:sp>
        <p:nvSpPr>
          <p:cNvPr id="6" name="bk object 19">
            <a:extLst>
              <a:ext uri="{FF2B5EF4-FFF2-40B4-BE49-F238E27FC236}">
                <a16:creationId xmlns:a16="http://schemas.microsoft.com/office/drawing/2014/main" id="{F60CEEF9-BFFE-41B9-91FF-16B1315D7066}"/>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US"/>
          </a:p>
        </p:txBody>
      </p:sp>
      <p:sp>
        <p:nvSpPr>
          <p:cNvPr id="7" name="bk object 20">
            <a:extLst>
              <a:ext uri="{FF2B5EF4-FFF2-40B4-BE49-F238E27FC236}">
                <a16:creationId xmlns:a16="http://schemas.microsoft.com/office/drawing/2014/main" id="{D854AF96-5757-4CF5-9B82-480B3226A865}"/>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US"/>
          </a:p>
        </p:txBody>
      </p:sp>
      <p:sp>
        <p:nvSpPr>
          <p:cNvPr id="8" name="bk object 21">
            <a:extLst>
              <a:ext uri="{FF2B5EF4-FFF2-40B4-BE49-F238E27FC236}">
                <a16:creationId xmlns:a16="http://schemas.microsoft.com/office/drawing/2014/main" id="{8EA77CD8-713A-4AAE-90D8-78F5B78179E5}"/>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rgbClr val="8C1515"/>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US"/>
          </a:p>
        </p:txBody>
      </p:sp>
      <p:sp>
        <p:nvSpPr>
          <p:cNvPr id="9" name="bk object 22">
            <a:extLst>
              <a:ext uri="{FF2B5EF4-FFF2-40B4-BE49-F238E27FC236}">
                <a16:creationId xmlns:a16="http://schemas.microsoft.com/office/drawing/2014/main" id="{7C0B8467-D40D-4320-A368-C756B3B4211B}"/>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US"/>
          </a:p>
        </p:txBody>
      </p:sp>
      <p:sp>
        <p:nvSpPr>
          <p:cNvPr id="2" name="Holder 2"/>
          <p:cNvSpPr>
            <a:spLocks noGrp="1"/>
          </p:cNvSpPr>
          <p:nvPr>
            <p:ph type="title"/>
          </p:nvPr>
        </p:nvSpPr>
        <p:spPr/>
        <p:txBody>
          <a:bodyPr/>
          <a:lstStyle>
            <a:lvl1pPr>
              <a:defRPr sz="4000" b="0" i="0">
                <a:solidFill>
                  <a:schemeClr val="tx1"/>
                </a:solidFill>
                <a:latin typeface="Times New Roman"/>
                <a:cs typeface="Times New Roman"/>
              </a:defRPr>
            </a:lvl1pPr>
          </a:lstStyle>
          <a:p>
            <a:endParaRPr/>
          </a:p>
        </p:txBody>
      </p:sp>
      <p:sp>
        <p:nvSpPr>
          <p:cNvPr id="10" name="Holder 3">
            <a:extLst>
              <a:ext uri="{FF2B5EF4-FFF2-40B4-BE49-F238E27FC236}">
                <a16:creationId xmlns:a16="http://schemas.microsoft.com/office/drawing/2014/main" id="{6BDE019B-72A0-4EB6-BC18-D9B751711F78}"/>
              </a:ext>
            </a:extLst>
          </p:cNvPr>
          <p:cNvSpPr>
            <a:spLocks noGrp="1"/>
          </p:cNvSpPr>
          <p:nvPr>
            <p:ph type="ftr" sz="quarter" idx="10"/>
          </p:nvPr>
        </p:nvSpPr>
        <p:spPr/>
        <p:txBody>
          <a:bodyPr/>
          <a:lstStyle>
            <a:lvl1pPr algn="ctr">
              <a:defRPr>
                <a:solidFill>
                  <a:schemeClr val="tx1">
                    <a:tint val="75000"/>
                  </a:schemeClr>
                </a:solidFill>
              </a:defRPr>
            </a:lvl1pPr>
          </a:lstStyle>
          <a:p>
            <a:pPr>
              <a:defRPr/>
            </a:pPr>
            <a:endParaRPr/>
          </a:p>
        </p:txBody>
      </p:sp>
      <p:sp>
        <p:nvSpPr>
          <p:cNvPr id="11" name="Holder 4">
            <a:extLst>
              <a:ext uri="{FF2B5EF4-FFF2-40B4-BE49-F238E27FC236}">
                <a16:creationId xmlns:a16="http://schemas.microsoft.com/office/drawing/2014/main" id="{FA6F0FDD-C84B-4FE1-AFBA-9E917D96270A}"/>
              </a:ext>
            </a:extLst>
          </p:cNvPr>
          <p:cNvSpPr>
            <a:spLocks noGrp="1"/>
          </p:cNvSpPr>
          <p:nvPr>
            <p:ph type="dt" sz="half" idx="11"/>
          </p:nvPr>
        </p:nvSpPr>
        <p:spPr/>
        <p:txBody>
          <a:bodyPr/>
          <a:lstStyle>
            <a:lvl1pPr algn="l">
              <a:defRPr>
                <a:solidFill>
                  <a:schemeClr val="tx1">
                    <a:tint val="75000"/>
                  </a:schemeClr>
                </a:solidFill>
              </a:defRPr>
            </a:lvl1pPr>
          </a:lstStyle>
          <a:p>
            <a:pPr>
              <a:defRPr/>
            </a:pPr>
            <a:fld id="{B8C9DF00-9D8B-4598-BEDD-85E8D1654667}" type="datetimeFigureOut">
              <a:rPr lang="en-US"/>
              <a:pPr>
                <a:defRPr/>
              </a:pPr>
              <a:t>1/30/2021</a:t>
            </a:fld>
            <a:endParaRPr lang="en-US"/>
          </a:p>
        </p:txBody>
      </p:sp>
      <p:sp>
        <p:nvSpPr>
          <p:cNvPr id="12" name="Holder 5">
            <a:extLst>
              <a:ext uri="{FF2B5EF4-FFF2-40B4-BE49-F238E27FC236}">
                <a16:creationId xmlns:a16="http://schemas.microsoft.com/office/drawing/2014/main" id="{8A6AFF13-3291-4495-8012-80CDD4F58DEA}"/>
              </a:ext>
            </a:extLst>
          </p:cNvPr>
          <p:cNvSpPr>
            <a:spLocks noGrp="1"/>
          </p:cNvSpPr>
          <p:nvPr>
            <p:ph type="sldNum" sz="quarter" idx="12"/>
          </p:nvPr>
        </p:nvSpPr>
        <p:spPr/>
        <p:txBody>
          <a:bodyPr/>
          <a:lstStyle>
            <a:lvl1pPr>
              <a:defRPr/>
            </a:lvl1pPr>
          </a:lstStyle>
          <a:p>
            <a:fld id="{32E67950-B86A-42A3-9F41-086DF12CFF85}" type="slidenum">
              <a:rPr lang="en-US" altLang="en-US"/>
              <a:pPr/>
              <a:t>‹#›</a:t>
            </a:fld>
            <a:endParaRPr lang="en-US" altLang="en-US"/>
          </a:p>
        </p:txBody>
      </p:sp>
    </p:spTree>
    <p:extLst>
      <p:ext uri="{BB962C8B-B14F-4D97-AF65-F5344CB8AC3E}">
        <p14:creationId xmlns:p14="http://schemas.microsoft.com/office/powerpoint/2010/main" val="2917851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4">
            <a:extLst>
              <a:ext uri="{FF2B5EF4-FFF2-40B4-BE49-F238E27FC236}">
                <a16:creationId xmlns:a16="http://schemas.microsoft.com/office/drawing/2014/main" id="{52A000E1-2FBC-4761-921D-13539615221F}"/>
              </a:ext>
            </a:extLst>
          </p:cNvPr>
          <p:cNvSpPr>
            <a:spLocks noGrp="1"/>
          </p:cNvSpPr>
          <p:nvPr>
            <p:ph type="ftr" sz="quarter" idx="10"/>
          </p:nvPr>
        </p:nvSpPr>
        <p:spPr/>
        <p:txBody>
          <a:bodyPr/>
          <a:lstStyle>
            <a:lvl1pPr>
              <a:defRPr/>
            </a:lvl1pPr>
          </a:lstStyle>
          <a:p>
            <a:pPr>
              <a:defRPr/>
            </a:pPr>
            <a:endParaRPr/>
          </a:p>
        </p:txBody>
      </p:sp>
      <p:sp>
        <p:nvSpPr>
          <p:cNvPr id="3" name="Holder 5">
            <a:extLst>
              <a:ext uri="{FF2B5EF4-FFF2-40B4-BE49-F238E27FC236}">
                <a16:creationId xmlns:a16="http://schemas.microsoft.com/office/drawing/2014/main" id="{4161ADC7-1CE3-47FA-9497-368855A9C6DF}"/>
              </a:ext>
            </a:extLst>
          </p:cNvPr>
          <p:cNvSpPr>
            <a:spLocks noGrp="1"/>
          </p:cNvSpPr>
          <p:nvPr>
            <p:ph type="dt" sz="half" idx="11"/>
          </p:nvPr>
        </p:nvSpPr>
        <p:spPr/>
        <p:txBody>
          <a:bodyPr/>
          <a:lstStyle>
            <a:lvl1pPr>
              <a:defRPr/>
            </a:lvl1pPr>
          </a:lstStyle>
          <a:p>
            <a:pPr>
              <a:defRPr/>
            </a:pPr>
            <a:fld id="{1F28E137-3AE5-480D-899F-8C26F3E8EDD2}" type="datetimeFigureOut">
              <a:rPr lang="en-US"/>
              <a:pPr>
                <a:defRPr/>
              </a:pPr>
              <a:t>1/30/2021</a:t>
            </a:fld>
            <a:endParaRPr lang="en-US"/>
          </a:p>
        </p:txBody>
      </p:sp>
      <p:sp>
        <p:nvSpPr>
          <p:cNvPr id="4" name="Holder 6">
            <a:extLst>
              <a:ext uri="{FF2B5EF4-FFF2-40B4-BE49-F238E27FC236}">
                <a16:creationId xmlns:a16="http://schemas.microsoft.com/office/drawing/2014/main" id="{0869AEEF-1179-47CD-A935-9C637C1DAADB}"/>
              </a:ext>
            </a:extLst>
          </p:cNvPr>
          <p:cNvSpPr>
            <a:spLocks noGrp="1"/>
          </p:cNvSpPr>
          <p:nvPr>
            <p:ph type="sldNum" sz="quarter" idx="12"/>
          </p:nvPr>
        </p:nvSpPr>
        <p:spPr/>
        <p:txBody>
          <a:bodyPr/>
          <a:lstStyle>
            <a:lvl1pPr>
              <a:defRPr/>
            </a:lvl1pPr>
          </a:lstStyle>
          <a:p>
            <a:fld id="{14750AC2-5778-49E7-A6DF-9A1927F003E5}" type="slidenum">
              <a:rPr lang="en-US" altLang="en-US"/>
              <a:pPr/>
              <a:t>‹#›</a:t>
            </a:fld>
            <a:endParaRPr lang="en-US" altLang="en-US"/>
          </a:p>
        </p:txBody>
      </p:sp>
    </p:spTree>
    <p:extLst>
      <p:ext uri="{BB962C8B-B14F-4D97-AF65-F5344CB8AC3E}">
        <p14:creationId xmlns:p14="http://schemas.microsoft.com/office/powerpoint/2010/main" val="3860929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C294-2534-4D8E-A346-812B0D64D92F}"/>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84289443-4ADF-40B3-9C4A-B59766FEF9DB}"/>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0C058A23-F79C-4EAC-BFCA-5DE1E21CA8BA}"/>
              </a:ext>
            </a:extLst>
          </p:cNvPr>
          <p:cNvSpPr>
            <a:spLocks noGrp="1"/>
          </p:cNvSpPr>
          <p:nvPr>
            <p:ph type="dt" sz="half" idx="10"/>
          </p:nvPr>
        </p:nvSpPr>
        <p:spPr/>
        <p:txBody>
          <a:bodyPr/>
          <a:lstStyle/>
          <a:p>
            <a:fld id="{BF9D6827-F213-428B-B64D-882A557603DE}" type="datetimeFigureOut">
              <a:rPr lang="en-US" smtClean="0"/>
              <a:pPr/>
              <a:t>1/30/2021</a:t>
            </a:fld>
            <a:endParaRPr lang="en-US"/>
          </a:p>
        </p:txBody>
      </p:sp>
      <p:sp>
        <p:nvSpPr>
          <p:cNvPr id="5" name="Footer Placeholder 4">
            <a:extLst>
              <a:ext uri="{FF2B5EF4-FFF2-40B4-BE49-F238E27FC236}">
                <a16:creationId xmlns:a16="http://schemas.microsoft.com/office/drawing/2014/main" id="{36CB3EB8-9130-4492-87C5-30C241E95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9243DC-724B-4C0A-804F-4BD50AD434EB}"/>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2089207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F803-0EBC-4D00-B6A4-593FBB3616D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2D9D88AD-03D3-48D9-BD2C-2468845BDC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6CF6A7-0D7B-46AB-801F-A133F89FADF0}"/>
              </a:ext>
            </a:extLst>
          </p:cNvPr>
          <p:cNvSpPr>
            <a:spLocks noGrp="1"/>
          </p:cNvSpPr>
          <p:nvPr>
            <p:ph type="dt" sz="half" idx="10"/>
          </p:nvPr>
        </p:nvSpPr>
        <p:spPr/>
        <p:txBody>
          <a:bodyPr/>
          <a:lstStyle/>
          <a:p>
            <a:fld id="{BF9D6827-F213-428B-B64D-882A557603DE}" type="datetimeFigureOut">
              <a:rPr lang="en-US" smtClean="0"/>
              <a:pPr/>
              <a:t>1/30/2021</a:t>
            </a:fld>
            <a:endParaRPr lang="en-US"/>
          </a:p>
        </p:txBody>
      </p:sp>
      <p:sp>
        <p:nvSpPr>
          <p:cNvPr id="5" name="Footer Placeholder 4">
            <a:extLst>
              <a:ext uri="{FF2B5EF4-FFF2-40B4-BE49-F238E27FC236}">
                <a16:creationId xmlns:a16="http://schemas.microsoft.com/office/drawing/2014/main" id="{04B1CA71-476A-4DB1-9EA3-1E3D1E1B63BB}"/>
              </a:ext>
            </a:extLst>
          </p:cNvPr>
          <p:cNvSpPr>
            <a:spLocks noGrp="1"/>
          </p:cNvSpPr>
          <p:nvPr>
            <p:ph type="ftr" sz="quarter" idx="11"/>
          </p:nvPr>
        </p:nvSpPr>
        <p:spPr/>
        <p:txBody>
          <a:bodyPr/>
          <a:lstStyle/>
          <a:p>
            <a:r>
              <a:rPr lang="en-US" b="1" dirty="0">
                <a:solidFill>
                  <a:srgbClr val="53728A"/>
                </a:solidFill>
              </a:rPr>
              <a:t>Business Champions School</a:t>
            </a:r>
            <a:endParaRPr lang="en-US" sz="900" b="1" dirty="0">
              <a:solidFill>
                <a:srgbClr val="53728A"/>
              </a:solidFill>
            </a:endParaRPr>
          </a:p>
        </p:txBody>
      </p:sp>
      <p:sp>
        <p:nvSpPr>
          <p:cNvPr id="6" name="Slide Number Placeholder 5">
            <a:extLst>
              <a:ext uri="{FF2B5EF4-FFF2-40B4-BE49-F238E27FC236}">
                <a16:creationId xmlns:a16="http://schemas.microsoft.com/office/drawing/2014/main" id="{530F05CF-8C92-4D5D-94FC-347F35A4FCAA}"/>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2244805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696B-1887-44F2-AC0E-56BD97317C50}"/>
              </a:ext>
            </a:extLst>
          </p:cNvPr>
          <p:cNvSpPr>
            <a:spLocks noGrp="1"/>
          </p:cNvSpPr>
          <p:nvPr>
            <p:ph type="title"/>
          </p:nvPr>
        </p:nvSpPr>
        <p:spPr>
          <a:xfrm>
            <a:off x="831851" y="1709740"/>
            <a:ext cx="10515600" cy="2852737"/>
          </a:xfrm>
        </p:spPr>
        <p:txBody>
          <a:bodyPr anchor="b"/>
          <a:lstStyle>
            <a:lvl1pPr>
              <a:defRPr sz="4500"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01DBA44-5370-4D36-9294-FC3DAC02E223}"/>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DAB8CF-6980-4F0B-91F0-4FF4B24411A9}"/>
              </a:ext>
            </a:extLst>
          </p:cNvPr>
          <p:cNvSpPr>
            <a:spLocks noGrp="1"/>
          </p:cNvSpPr>
          <p:nvPr>
            <p:ph type="dt" sz="half" idx="10"/>
          </p:nvPr>
        </p:nvSpPr>
        <p:spPr/>
        <p:txBody>
          <a:bodyPr/>
          <a:lstStyle/>
          <a:p>
            <a:fld id="{BF9D6827-F213-428B-B64D-882A557603DE}" type="datetimeFigureOut">
              <a:rPr lang="en-US" smtClean="0"/>
              <a:pPr/>
              <a:t>1/30/2021</a:t>
            </a:fld>
            <a:endParaRPr lang="en-US"/>
          </a:p>
        </p:txBody>
      </p:sp>
      <p:sp>
        <p:nvSpPr>
          <p:cNvPr id="5" name="Footer Placeholder 4">
            <a:extLst>
              <a:ext uri="{FF2B5EF4-FFF2-40B4-BE49-F238E27FC236}">
                <a16:creationId xmlns:a16="http://schemas.microsoft.com/office/drawing/2014/main" id="{07E9D136-B06B-48F3-AA98-B4C32F0CEE01}"/>
              </a:ext>
            </a:extLst>
          </p:cNvPr>
          <p:cNvSpPr>
            <a:spLocks noGrp="1"/>
          </p:cNvSpPr>
          <p:nvPr>
            <p:ph type="ftr" sz="quarter" idx="11"/>
          </p:nvPr>
        </p:nvSpPr>
        <p:spPr/>
        <p:txBody>
          <a:bodyPr/>
          <a:lstStyle/>
          <a:p>
            <a:r>
              <a:rPr lang="en-US" b="1" dirty="0">
                <a:solidFill>
                  <a:srgbClr val="53728A"/>
                </a:solidFill>
              </a:rPr>
              <a:t>Business Champions School</a:t>
            </a:r>
          </a:p>
        </p:txBody>
      </p:sp>
      <p:sp>
        <p:nvSpPr>
          <p:cNvPr id="6" name="Slide Number Placeholder 5">
            <a:extLst>
              <a:ext uri="{FF2B5EF4-FFF2-40B4-BE49-F238E27FC236}">
                <a16:creationId xmlns:a16="http://schemas.microsoft.com/office/drawing/2014/main" id="{04CF6C57-3F8E-49FB-85AF-50E0C0CEB316}"/>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3491889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F5D48-1910-4B6D-B7A3-80993E88F432}"/>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C486E382-8894-409E-8BD1-59DFDA9599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73C54C7-88F1-4431-8BFC-1E461FA0FC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9841E3-93E3-4A51-8081-62F5CBBB2FB2}"/>
              </a:ext>
            </a:extLst>
          </p:cNvPr>
          <p:cNvSpPr>
            <a:spLocks noGrp="1"/>
          </p:cNvSpPr>
          <p:nvPr>
            <p:ph type="dt" sz="half" idx="10"/>
          </p:nvPr>
        </p:nvSpPr>
        <p:spPr/>
        <p:txBody>
          <a:bodyPr/>
          <a:lstStyle/>
          <a:p>
            <a:fld id="{BF9D6827-F213-428B-B64D-882A557603DE}" type="datetimeFigureOut">
              <a:rPr lang="en-US" smtClean="0"/>
              <a:pPr/>
              <a:t>1/30/2021</a:t>
            </a:fld>
            <a:endParaRPr lang="en-US"/>
          </a:p>
        </p:txBody>
      </p:sp>
      <p:sp>
        <p:nvSpPr>
          <p:cNvPr id="6" name="Footer Placeholder 5">
            <a:extLst>
              <a:ext uri="{FF2B5EF4-FFF2-40B4-BE49-F238E27FC236}">
                <a16:creationId xmlns:a16="http://schemas.microsoft.com/office/drawing/2014/main" id="{06BB529F-8D06-4588-998F-0996B89C100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95C13048-4783-47CD-9CB2-635BCFA88903}"/>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3524010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951C-E3D9-4E1C-928E-F907641FC7DA}"/>
              </a:ext>
            </a:extLst>
          </p:cNvPr>
          <p:cNvSpPr>
            <a:spLocks noGrp="1"/>
          </p:cNvSpPr>
          <p:nvPr>
            <p:ph type="title"/>
          </p:nvPr>
        </p:nvSpPr>
        <p:spPr>
          <a:xfrm>
            <a:off x="839788" y="365127"/>
            <a:ext cx="10515600" cy="1325563"/>
          </a:xfrm>
        </p:spPr>
        <p:txBody>
          <a:bodyPr/>
          <a:lstStyle>
            <a:lvl1pPr>
              <a:defRPr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8A9E5BF-DFAF-42E1-B11B-9EAC25EBF7CD}"/>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59D82D68-4C9D-4BA3-96EC-7D8EB3BD6095}"/>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5C213C0-6D01-4FB3-95AE-A3FC3E57D55B}"/>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15C78B2-6233-4865-9003-AF04F86AF3E4}"/>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8441A2-584E-45AE-A272-C353FA5208A9}"/>
              </a:ext>
            </a:extLst>
          </p:cNvPr>
          <p:cNvSpPr>
            <a:spLocks noGrp="1"/>
          </p:cNvSpPr>
          <p:nvPr>
            <p:ph type="dt" sz="half" idx="10"/>
          </p:nvPr>
        </p:nvSpPr>
        <p:spPr/>
        <p:txBody>
          <a:bodyPr/>
          <a:lstStyle/>
          <a:p>
            <a:fld id="{BF9D6827-F213-428B-B64D-882A557603DE}" type="datetimeFigureOut">
              <a:rPr lang="en-US" smtClean="0"/>
              <a:pPr/>
              <a:t>1/30/2021</a:t>
            </a:fld>
            <a:endParaRPr lang="en-US"/>
          </a:p>
        </p:txBody>
      </p:sp>
      <p:sp>
        <p:nvSpPr>
          <p:cNvPr id="8" name="Footer Placeholder 7">
            <a:extLst>
              <a:ext uri="{FF2B5EF4-FFF2-40B4-BE49-F238E27FC236}">
                <a16:creationId xmlns:a16="http://schemas.microsoft.com/office/drawing/2014/main" id="{6110F7D9-801B-4CF8-BC7E-082E4C93A053}"/>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9" name="Slide Number Placeholder 8">
            <a:extLst>
              <a:ext uri="{FF2B5EF4-FFF2-40B4-BE49-F238E27FC236}">
                <a16:creationId xmlns:a16="http://schemas.microsoft.com/office/drawing/2014/main" id="{41DAE5F8-18F2-416A-A778-D9C90431DBF0}"/>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3953494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18FC-C5F2-4AE1-8D71-EFC4734E1A4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9AE4832-7986-42CF-A874-BEE6F4A74BB3}"/>
              </a:ext>
            </a:extLst>
          </p:cNvPr>
          <p:cNvSpPr>
            <a:spLocks noGrp="1"/>
          </p:cNvSpPr>
          <p:nvPr>
            <p:ph type="dt" sz="half" idx="10"/>
          </p:nvPr>
        </p:nvSpPr>
        <p:spPr/>
        <p:txBody>
          <a:bodyPr/>
          <a:lstStyle/>
          <a:p>
            <a:fld id="{BF9D6827-F213-428B-B64D-882A557603DE}" type="datetimeFigureOut">
              <a:rPr lang="en-US" smtClean="0"/>
              <a:pPr/>
              <a:t>1/30/2021</a:t>
            </a:fld>
            <a:endParaRPr lang="en-US"/>
          </a:p>
        </p:txBody>
      </p:sp>
      <p:sp>
        <p:nvSpPr>
          <p:cNvPr id="4" name="Footer Placeholder 3">
            <a:extLst>
              <a:ext uri="{FF2B5EF4-FFF2-40B4-BE49-F238E27FC236}">
                <a16:creationId xmlns:a16="http://schemas.microsoft.com/office/drawing/2014/main" id="{74F14DFF-C1C1-4681-8510-EDF1E71FC8A0}"/>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5" name="Slide Number Placeholder 4">
            <a:extLst>
              <a:ext uri="{FF2B5EF4-FFF2-40B4-BE49-F238E27FC236}">
                <a16:creationId xmlns:a16="http://schemas.microsoft.com/office/drawing/2014/main" id="{CBEF155F-F20B-4457-AD7C-540DF63E93F9}"/>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210133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65C525-990F-4BCE-8CFB-EF3894F3B317}"/>
              </a:ext>
            </a:extLst>
          </p:cNvPr>
          <p:cNvSpPr>
            <a:spLocks noGrp="1"/>
          </p:cNvSpPr>
          <p:nvPr>
            <p:ph type="dt" sz="half" idx="10"/>
          </p:nvPr>
        </p:nvSpPr>
        <p:spPr/>
        <p:txBody>
          <a:bodyPr/>
          <a:lstStyle/>
          <a:p>
            <a:fld id="{BF9D6827-F213-428B-B64D-882A557603DE}" type="datetimeFigureOut">
              <a:rPr lang="en-US" smtClean="0"/>
              <a:pPr/>
              <a:t>1/30/2021</a:t>
            </a:fld>
            <a:endParaRPr lang="en-US"/>
          </a:p>
        </p:txBody>
      </p:sp>
      <p:sp>
        <p:nvSpPr>
          <p:cNvPr id="3" name="Footer Placeholder 2">
            <a:extLst>
              <a:ext uri="{FF2B5EF4-FFF2-40B4-BE49-F238E27FC236}">
                <a16:creationId xmlns:a16="http://schemas.microsoft.com/office/drawing/2014/main" id="{AA6745F9-3F81-4CF8-B6E5-A438DB1ABC54}"/>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4" name="Slide Number Placeholder 3">
            <a:extLst>
              <a:ext uri="{FF2B5EF4-FFF2-40B4-BE49-F238E27FC236}">
                <a16:creationId xmlns:a16="http://schemas.microsoft.com/office/drawing/2014/main" id="{9CF67869-7C9F-447D-BAE4-FFF6E4AFE0CD}"/>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25320700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26C8-8AEE-4B88-92FB-B78F6D645897}"/>
              </a:ext>
            </a:extLst>
          </p:cNvPr>
          <p:cNvSpPr>
            <a:spLocks noGrp="1"/>
          </p:cNvSpPr>
          <p:nvPr>
            <p:ph type="title"/>
          </p:nvPr>
        </p:nvSpPr>
        <p:spPr>
          <a:xfrm>
            <a:off x="839788" y="457200"/>
            <a:ext cx="3932237" cy="1600200"/>
          </a:xfrm>
        </p:spPr>
        <p:txBody>
          <a:bodyPr anchor="b"/>
          <a:lstStyle>
            <a:lvl1pPr>
              <a:defRPr sz="2400"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F539E39-F88F-4D83-B8B7-1FBED8F2EC8F}"/>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5353275-5724-4836-97B2-A379D81F2B72}"/>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C7058C0-34E0-432F-9091-7684ED04216F}"/>
              </a:ext>
            </a:extLst>
          </p:cNvPr>
          <p:cNvSpPr>
            <a:spLocks noGrp="1"/>
          </p:cNvSpPr>
          <p:nvPr>
            <p:ph type="dt" sz="half" idx="10"/>
          </p:nvPr>
        </p:nvSpPr>
        <p:spPr/>
        <p:txBody>
          <a:bodyPr/>
          <a:lstStyle/>
          <a:p>
            <a:fld id="{BF9D6827-F213-428B-B64D-882A557603DE}" type="datetimeFigureOut">
              <a:rPr lang="en-US" smtClean="0"/>
              <a:pPr/>
              <a:t>1/30/2021</a:t>
            </a:fld>
            <a:endParaRPr lang="en-US"/>
          </a:p>
        </p:txBody>
      </p:sp>
      <p:sp>
        <p:nvSpPr>
          <p:cNvPr id="6" name="Footer Placeholder 5">
            <a:extLst>
              <a:ext uri="{FF2B5EF4-FFF2-40B4-BE49-F238E27FC236}">
                <a16:creationId xmlns:a16="http://schemas.microsoft.com/office/drawing/2014/main" id="{46034CFC-63F5-487A-A78B-5AB216872DAA}"/>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C77B7537-7C83-4171-AFDB-134860AB48A5}"/>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7179716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5BC2-385E-4C12-A5D4-9B6C9F1B87BF}"/>
              </a:ext>
            </a:extLst>
          </p:cNvPr>
          <p:cNvSpPr>
            <a:spLocks noGrp="1"/>
          </p:cNvSpPr>
          <p:nvPr>
            <p:ph type="title"/>
          </p:nvPr>
        </p:nvSpPr>
        <p:spPr>
          <a:xfrm>
            <a:off x="839788" y="457200"/>
            <a:ext cx="3932237" cy="1600200"/>
          </a:xfrm>
        </p:spPr>
        <p:txBody>
          <a:bodyPr anchor="b"/>
          <a:lstStyle>
            <a:lvl1pPr>
              <a:defRPr sz="2400" b="1">
                <a:solidFill>
                  <a:srgbClr val="53728A"/>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871D9E5A-81FB-4BF2-A8CE-2FA869437D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56754E80-33F7-4C8F-96AA-0B614C6BA073}"/>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76385A0-6BBF-490A-9ABD-2A3411076E9D}"/>
              </a:ext>
            </a:extLst>
          </p:cNvPr>
          <p:cNvSpPr>
            <a:spLocks noGrp="1"/>
          </p:cNvSpPr>
          <p:nvPr>
            <p:ph type="dt" sz="half" idx="10"/>
          </p:nvPr>
        </p:nvSpPr>
        <p:spPr/>
        <p:txBody>
          <a:bodyPr/>
          <a:lstStyle/>
          <a:p>
            <a:fld id="{BF9D6827-F213-428B-B64D-882A557603DE}" type="datetimeFigureOut">
              <a:rPr lang="en-US" smtClean="0"/>
              <a:pPr/>
              <a:t>1/30/2021</a:t>
            </a:fld>
            <a:endParaRPr lang="en-US"/>
          </a:p>
        </p:txBody>
      </p:sp>
      <p:sp>
        <p:nvSpPr>
          <p:cNvPr id="6" name="Footer Placeholder 5">
            <a:extLst>
              <a:ext uri="{FF2B5EF4-FFF2-40B4-BE49-F238E27FC236}">
                <a16:creationId xmlns:a16="http://schemas.microsoft.com/office/drawing/2014/main" id="{8BC273F3-F1DB-494D-9F32-5794B5DC2D5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2244A787-28CB-489E-A462-ECFDEEEB1303}"/>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18072517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CC8EE-8DD9-4E0E-9121-399227FC2E54}"/>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1C603C49-8F6B-4743-950E-7E52D1A672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D26A38-60C8-477D-8D23-B529CC30D995}"/>
              </a:ext>
            </a:extLst>
          </p:cNvPr>
          <p:cNvSpPr>
            <a:spLocks noGrp="1"/>
          </p:cNvSpPr>
          <p:nvPr>
            <p:ph type="dt" sz="half" idx="10"/>
          </p:nvPr>
        </p:nvSpPr>
        <p:spPr/>
        <p:txBody>
          <a:bodyPr/>
          <a:lstStyle/>
          <a:p>
            <a:fld id="{BF9D6827-F213-428B-B64D-882A557603DE}" type="datetimeFigureOut">
              <a:rPr lang="en-US" smtClean="0"/>
              <a:pPr/>
              <a:t>1/30/2021</a:t>
            </a:fld>
            <a:endParaRPr lang="en-US"/>
          </a:p>
        </p:txBody>
      </p:sp>
      <p:sp>
        <p:nvSpPr>
          <p:cNvPr id="5" name="Footer Placeholder 4">
            <a:extLst>
              <a:ext uri="{FF2B5EF4-FFF2-40B4-BE49-F238E27FC236}">
                <a16:creationId xmlns:a16="http://schemas.microsoft.com/office/drawing/2014/main" id="{B1B3DB83-6539-4975-9816-31B0DBF009C4}"/>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05B51AE8-3A29-48BA-8D15-ADB3E7915D47}"/>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4028131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E0B3A-2D43-4171-84E6-29C56F4D12AE}"/>
              </a:ext>
            </a:extLst>
          </p:cNvPr>
          <p:cNvSpPr>
            <a:spLocks noGrp="1"/>
          </p:cNvSpPr>
          <p:nvPr>
            <p:ph type="title" orient="vert"/>
          </p:nvPr>
        </p:nvSpPr>
        <p:spPr>
          <a:xfrm>
            <a:off x="8724901" y="365125"/>
            <a:ext cx="2628900" cy="5811838"/>
          </a:xfrm>
        </p:spPr>
        <p:txBody>
          <a:bodyPr vert="eaVert"/>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B7EDC207-4A38-49B9-8967-466A7ED7929D}"/>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25C617-5808-4716-B65E-54CDF0D7D506}"/>
              </a:ext>
            </a:extLst>
          </p:cNvPr>
          <p:cNvSpPr>
            <a:spLocks noGrp="1"/>
          </p:cNvSpPr>
          <p:nvPr>
            <p:ph type="dt" sz="half" idx="10"/>
          </p:nvPr>
        </p:nvSpPr>
        <p:spPr/>
        <p:txBody>
          <a:bodyPr/>
          <a:lstStyle/>
          <a:p>
            <a:fld id="{BF9D6827-F213-428B-B64D-882A557603DE}" type="datetimeFigureOut">
              <a:rPr lang="en-US" smtClean="0"/>
              <a:pPr/>
              <a:t>1/30/2021</a:t>
            </a:fld>
            <a:endParaRPr lang="en-US"/>
          </a:p>
        </p:txBody>
      </p:sp>
      <p:sp>
        <p:nvSpPr>
          <p:cNvPr id="5" name="Footer Placeholder 4">
            <a:extLst>
              <a:ext uri="{FF2B5EF4-FFF2-40B4-BE49-F238E27FC236}">
                <a16:creationId xmlns:a16="http://schemas.microsoft.com/office/drawing/2014/main" id="{BF0CF74C-A4AA-4CD7-9E1E-0AE5D19E1C28}"/>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36FF979D-7921-4F82-81DF-C7D21E750F31}"/>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13927492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bk object 16">
            <a:extLst>
              <a:ext uri="{FF2B5EF4-FFF2-40B4-BE49-F238E27FC236}">
                <a16:creationId xmlns:a16="http://schemas.microsoft.com/office/drawing/2014/main" id="{55BDCF1A-E53A-483B-8B08-BFA81C25652C}"/>
              </a:ext>
            </a:extLst>
          </p:cNvPr>
          <p:cNvSpPr>
            <a:spLocks noChangeArrowheads="1"/>
          </p:cNvSpPr>
          <p:nvPr/>
        </p:nvSpPr>
        <p:spPr bwMode="auto">
          <a:xfrm>
            <a:off x="0" y="0"/>
            <a:ext cx="12190413" cy="6858000"/>
          </a:xfrm>
          <a:prstGeom prst="rect">
            <a:avLst/>
          </a:prstGeom>
          <a:blipFill dpi="0" rotWithShape="1">
            <a:blip r:embed="rId7"/>
            <a:srcRect/>
            <a:stretch>
              <a:fillRect/>
            </a:stretch>
          </a:blip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algn="l" rtl="0" fontAlgn="base">
              <a:spcBef>
                <a:spcPct val="0"/>
              </a:spcBef>
              <a:spcAft>
                <a:spcPct val="0"/>
              </a:spcAft>
              <a:defRPr>
                <a:solidFill>
                  <a:schemeClr val="tx1"/>
                </a:solidFill>
                <a:latin typeface="Calibri" panose="020F0502020204030204" pitchFamily="34" charset="0"/>
              </a:defRPr>
            </a:lvl6pPr>
            <a:lvl7pPr marL="2971800" indent="-228600" algn="l" rtl="0" fontAlgn="base">
              <a:spcBef>
                <a:spcPct val="0"/>
              </a:spcBef>
              <a:spcAft>
                <a:spcPct val="0"/>
              </a:spcAft>
              <a:defRPr>
                <a:solidFill>
                  <a:schemeClr val="tx1"/>
                </a:solidFill>
                <a:latin typeface="Calibri" panose="020F0502020204030204" pitchFamily="34" charset="0"/>
              </a:defRPr>
            </a:lvl7pPr>
            <a:lvl8pPr marL="3429000" indent="-228600" algn="l" rtl="0" fontAlgn="base">
              <a:spcBef>
                <a:spcPct val="0"/>
              </a:spcBef>
              <a:spcAft>
                <a:spcPct val="0"/>
              </a:spcAft>
              <a:defRPr>
                <a:solidFill>
                  <a:schemeClr val="tx1"/>
                </a:solidFill>
                <a:latin typeface="Calibri" panose="020F0502020204030204" pitchFamily="34" charset="0"/>
              </a:defRPr>
            </a:lvl8pPr>
            <a:lvl9pPr marL="3886200" indent="-228600" algn="l" rtl="0" fontAlgn="base">
              <a:spcBef>
                <a:spcPct val="0"/>
              </a:spcBef>
              <a:spcAft>
                <a:spcPct val="0"/>
              </a:spcAft>
              <a:defRPr>
                <a:solidFill>
                  <a:schemeClr val="tx1"/>
                </a:solidFill>
                <a:latin typeface="Calibri" panose="020F0502020204030204" pitchFamily="34" charset="0"/>
              </a:defRPr>
            </a:lvl9pPr>
          </a:lstStyle>
          <a:p>
            <a:endParaRPr lang="en-US" altLang="en-US"/>
          </a:p>
        </p:txBody>
      </p:sp>
      <p:sp>
        <p:nvSpPr>
          <p:cNvPr id="1027" name="Holder 2">
            <a:extLst>
              <a:ext uri="{FF2B5EF4-FFF2-40B4-BE49-F238E27FC236}">
                <a16:creationId xmlns:a16="http://schemas.microsoft.com/office/drawing/2014/main" id="{447F42CD-61F7-401D-A07A-E70293716ACF}"/>
              </a:ext>
            </a:extLst>
          </p:cNvPr>
          <p:cNvSpPr>
            <a:spLocks noGrp="1"/>
          </p:cNvSpPr>
          <p:nvPr>
            <p:ph type="title"/>
          </p:nvPr>
        </p:nvSpPr>
        <p:spPr bwMode="auto">
          <a:xfrm>
            <a:off x="1312863" y="247650"/>
            <a:ext cx="9566275" cy="1112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endParaRPr lang="en-US" altLang="en-US"/>
          </a:p>
        </p:txBody>
      </p:sp>
      <p:sp>
        <p:nvSpPr>
          <p:cNvPr id="1028" name="Holder 3">
            <a:extLst>
              <a:ext uri="{FF2B5EF4-FFF2-40B4-BE49-F238E27FC236}">
                <a16:creationId xmlns:a16="http://schemas.microsoft.com/office/drawing/2014/main" id="{E621A89A-A225-41F4-9830-8F8406DF88F7}"/>
              </a:ext>
            </a:extLst>
          </p:cNvPr>
          <p:cNvSpPr>
            <a:spLocks noGrp="1"/>
          </p:cNvSpPr>
          <p:nvPr>
            <p:ph type="body" idx="1"/>
          </p:nvPr>
        </p:nvSpPr>
        <p:spPr bwMode="auto">
          <a:xfrm>
            <a:off x="811213" y="1263650"/>
            <a:ext cx="10569575" cy="478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endParaRPr lang="en-US" altLang="en-US"/>
          </a:p>
        </p:txBody>
      </p:sp>
      <p:sp>
        <p:nvSpPr>
          <p:cNvPr id="4" name="Holder 4">
            <a:extLst>
              <a:ext uri="{FF2B5EF4-FFF2-40B4-BE49-F238E27FC236}">
                <a16:creationId xmlns:a16="http://schemas.microsoft.com/office/drawing/2014/main" id="{6BF5653F-C8CD-4570-87A9-BF54D1F4F4AE}"/>
              </a:ext>
            </a:extLst>
          </p:cNvPr>
          <p:cNvSpPr>
            <a:spLocks noGrp="1"/>
          </p:cNvSpPr>
          <p:nvPr>
            <p:ph type="ftr" sz="quarter" idx="5"/>
          </p:nvPr>
        </p:nvSpPr>
        <p:spPr>
          <a:xfrm>
            <a:off x="4144963" y="6378575"/>
            <a:ext cx="3902075" cy="342900"/>
          </a:xfrm>
          <a:prstGeom prst="rect">
            <a:avLst/>
          </a:prstGeom>
        </p:spPr>
        <p:txBody>
          <a:bodyPr wrap="square" lIns="0" tIns="0" rIns="0" bIns="0">
            <a:spAutoFit/>
          </a:bodyPr>
          <a:lstStyle>
            <a:lvl1pPr algn="ctr" fontAlgn="auto">
              <a:spcBef>
                <a:spcPts val="0"/>
              </a:spcBef>
              <a:spcAft>
                <a:spcPts val="0"/>
              </a:spcAft>
              <a:defRPr>
                <a:solidFill>
                  <a:schemeClr val="tx1">
                    <a:tint val="75000"/>
                  </a:schemeClr>
                </a:solidFill>
                <a:latin typeface="+mn-lt"/>
                <a:cs typeface="+mn-cs"/>
              </a:defRPr>
            </a:lvl1pPr>
          </a:lstStyle>
          <a:p>
            <a:pPr>
              <a:defRPr/>
            </a:pPr>
            <a:endParaRPr/>
          </a:p>
        </p:txBody>
      </p:sp>
      <p:sp>
        <p:nvSpPr>
          <p:cNvPr id="5" name="Holder 5">
            <a:extLst>
              <a:ext uri="{FF2B5EF4-FFF2-40B4-BE49-F238E27FC236}">
                <a16:creationId xmlns:a16="http://schemas.microsoft.com/office/drawing/2014/main" id="{BFFEF434-B8E7-4CF0-BAC9-45B61D6AC989}"/>
              </a:ext>
            </a:extLst>
          </p:cNvPr>
          <p:cNvSpPr>
            <a:spLocks noGrp="1"/>
          </p:cNvSpPr>
          <p:nvPr>
            <p:ph type="dt" sz="half" idx="6"/>
          </p:nvPr>
        </p:nvSpPr>
        <p:spPr>
          <a:xfrm>
            <a:off x="609600" y="6378575"/>
            <a:ext cx="2803525" cy="342900"/>
          </a:xfrm>
          <a:prstGeom prst="rect">
            <a:avLst/>
          </a:prstGeom>
        </p:spPr>
        <p:txBody>
          <a:bodyPr wrap="square" lIns="0" tIns="0" rIns="0" bIns="0">
            <a:spAutoFit/>
          </a:bodyPr>
          <a:lstStyle>
            <a:lvl1pPr algn="l" fontAlgn="auto">
              <a:spcBef>
                <a:spcPts val="0"/>
              </a:spcBef>
              <a:spcAft>
                <a:spcPts val="0"/>
              </a:spcAft>
              <a:defRPr>
                <a:solidFill>
                  <a:schemeClr val="tx1">
                    <a:tint val="75000"/>
                  </a:schemeClr>
                </a:solidFill>
                <a:latin typeface="+mn-lt"/>
                <a:cs typeface="+mn-cs"/>
              </a:defRPr>
            </a:lvl1pPr>
          </a:lstStyle>
          <a:p>
            <a:pPr>
              <a:defRPr/>
            </a:pPr>
            <a:fld id="{09AB8B78-0FAD-42A3-8C7F-0F22151089D0}" type="datetimeFigureOut">
              <a:rPr lang="en-US"/>
              <a:pPr>
                <a:defRPr/>
              </a:pPr>
              <a:t>1/30/2021</a:t>
            </a:fld>
            <a:endParaRPr lang="en-US"/>
          </a:p>
        </p:txBody>
      </p:sp>
      <p:sp>
        <p:nvSpPr>
          <p:cNvPr id="6" name="Holder 6">
            <a:extLst>
              <a:ext uri="{FF2B5EF4-FFF2-40B4-BE49-F238E27FC236}">
                <a16:creationId xmlns:a16="http://schemas.microsoft.com/office/drawing/2014/main" id="{666DA122-050C-489C-8857-41A589C3832A}"/>
              </a:ext>
            </a:extLst>
          </p:cNvPr>
          <p:cNvSpPr>
            <a:spLocks noGrp="1"/>
          </p:cNvSpPr>
          <p:nvPr>
            <p:ph type="sldNum" sz="quarter" idx="7"/>
          </p:nvPr>
        </p:nvSpPr>
        <p:spPr>
          <a:xfrm>
            <a:off x="8778875" y="6378575"/>
            <a:ext cx="2803525" cy="342900"/>
          </a:xfrm>
          <a:prstGeom prst="rect">
            <a:avLst/>
          </a:prstGeom>
        </p:spPr>
        <p:txBody>
          <a:bodyPr vert="horz" wrap="square" lIns="0" tIns="0" rIns="0" bIns="0" numCol="1" anchor="t" anchorCtr="0" compatLnSpc="1">
            <a:prstTxWarp prst="textNoShape">
              <a:avLst/>
            </a:prstTxWarp>
            <a:spAutoFit/>
          </a:bodyPr>
          <a:lstStyle>
            <a:lvl1pPr algn="r">
              <a:defRPr>
                <a:solidFill>
                  <a:srgbClr val="898989"/>
                </a:solidFill>
              </a:defRPr>
            </a:lvl1pPr>
          </a:lstStyle>
          <a:p>
            <a:fld id="{1F994A58-22F2-45BB-83FE-224DFEDAA755}" type="slidenum">
              <a:rPr lang="en-US" altLang="en-US"/>
              <a:pPr/>
              <a:t>‹#›</a:t>
            </a:fld>
            <a:endParaRPr lang="en-US" altLang="en-US"/>
          </a:p>
        </p:txBody>
      </p:sp>
    </p:spTree>
    <p:extLst>
      <p:ext uri="{BB962C8B-B14F-4D97-AF65-F5344CB8AC3E}">
        <p14:creationId xmlns:p14="http://schemas.microsoft.com/office/powerpoint/2010/main" val="13279670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lgn="ctr" rtl="0" eaLnBrk="0" fontAlgn="base" hangingPunct="0">
        <a:spcBef>
          <a:spcPct val="0"/>
        </a:spcBef>
        <a:spcAft>
          <a:spcPct val="0"/>
        </a:spcAft>
        <a:defRPr>
          <a:solidFill>
            <a:schemeClr val="tx2"/>
          </a:solidFill>
          <a:latin typeface="+mj-lt"/>
          <a:ea typeface="+mj-ea"/>
          <a:cs typeface="+mj-cs"/>
        </a:defRPr>
      </a:lvl1pPr>
      <a:lvl2pPr algn="ctr" rtl="0" eaLnBrk="0" fontAlgn="base" hangingPunct="0">
        <a:spcBef>
          <a:spcPct val="0"/>
        </a:spcBef>
        <a:spcAft>
          <a:spcPct val="0"/>
        </a:spcAft>
        <a:defRPr>
          <a:solidFill>
            <a:schemeClr val="tx2"/>
          </a:solidFill>
          <a:latin typeface="Calibri" panose="020F0502020204030204" pitchFamily="34" charset="0"/>
        </a:defRPr>
      </a:lvl2pPr>
      <a:lvl3pPr algn="ctr" rtl="0" eaLnBrk="0" fontAlgn="base" hangingPunct="0">
        <a:spcBef>
          <a:spcPct val="0"/>
        </a:spcBef>
        <a:spcAft>
          <a:spcPct val="0"/>
        </a:spcAft>
        <a:defRPr>
          <a:solidFill>
            <a:schemeClr val="tx2"/>
          </a:solidFill>
          <a:latin typeface="Calibri" panose="020F0502020204030204" pitchFamily="34" charset="0"/>
        </a:defRPr>
      </a:lvl3pPr>
      <a:lvl4pPr algn="ctr" rtl="0" eaLnBrk="0" fontAlgn="base" hangingPunct="0">
        <a:spcBef>
          <a:spcPct val="0"/>
        </a:spcBef>
        <a:spcAft>
          <a:spcPct val="0"/>
        </a:spcAft>
        <a:defRPr>
          <a:solidFill>
            <a:schemeClr val="tx2"/>
          </a:solidFill>
          <a:latin typeface="Calibri" panose="020F0502020204030204" pitchFamily="34" charset="0"/>
        </a:defRPr>
      </a:lvl4pPr>
      <a:lvl5pPr algn="ctr" rtl="0" eaLnBrk="0" fontAlgn="base" hangingPunct="0">
        <a:spcBef>
          <a:spcPct val="0"/>
        </a:spcBef>
        <a:spcAft>
          <a:spcPct val="0"/>
        </a:spcAft>
        <a:defRPr>
          <a:solidFill>
            <a:schemeClr val="tx2"/>
          </a:solidFill>
          <a:latin typeface="Calibri" panose="020F0502020204030204" pitchFamily="34" charset="0"/>
        </a:defRPr>
      </a:lvl5pPr>
      <a:lvl6pPr marL="457200" algn="ctr" rtl="0" eaLnBrk="0" fontAlgn="base" hangingPunct="0">
        <a:spcBef>
          <a:spcPct val="0"/>
        </a:spcBef>
        <a:spcAft>
          <a:spcPct val="0"/>
        </a:spcAft>
        <a:defRPr>
          <a:solidFill>
            <a:schemeClr val="tx2"/>
          </a:solidFill>
          <a:latin typeface="Calibri" panose="020F0502020204030204" pitchFamily="34" charset="0"/>
        </a:defRPr>
      </a:lvl6pPr>
      <a:lvl7pPr marL="914400" algn="ctr" rtl="0" eaLnBrk="0" fontAlgn="base" hangingPunct="0">
        <a:spcBef>
          <a:spcPct val="0"/>
        </a:spcBef>
        <a:spcAft>
          <a:spcPct val="0"/>
        </a:spcAft>
        <a:defRPr>
          <a:solidFill>
            <a:schemeClr val="tx2"/>
          </a:solidFill>
          <a:latin typeface="Calibri" panose="020F0502020204030204" pitchFamily="34" charset="0"/>
        </a:defRPr>
      </a:lvl7pPr>
      <a:lvl8pPr marL="1371600" algn="ctr" rtl="0" eaLnBrk="0" fontAlgn="base" hangingPunct="0">
        <a:spcBef>
          <a:spcPct val="0"/>
        </a:spcBef>
        <a:spcAft>
          <a:spcPct val="0"/>
        </a:spcAft>
        <a:defRPr>
          <a:solidFill>
            <a:schemeClr val="tx2"/>
          </a:solidFill>
          <a:latin typeface="Calibri" panose="020F0502020204030204" pitchFamily="34" charset="0"/>
        </a:defRPr>
      </a:lvl8pPr>
      <a:lvl9pPr marL="1828800" algn="ctr" rtl="0" eaLnBrk="0" fontAlgn="base" hangingPunct="0">
        <a:spcBef>
          <a:spcPct val="0"/>
        </a:spcBef>
        <a:spcAft>
          <a:spcPct val="0"/>
        </a:spcAft>
        <a:defRPr>
          <a:solidFill>
            <a:schemeClr val="tx2"/>
          </a:solidFill>
          <a:latin typeface="Calibri" panose="020F0502020204030204" pitchFamily="34" charset="0"/>
        </a:defRPr>
      </a:lvl9pPr>
    </p:titleStyle>
    <p:bodyStyle>
      <a:lvl1pPr algn="l" rtl="0" eaLnBrk="0" fontAlgn="base" hangingPunct="0">
        <a:spcBef>
          <a:spcPct val="20000"/>
        </a:spcBef>
        <a:spcAft>
          <a:spcPct val="0"/>
        </a:spcAft>
        <a:defRPr>
          <a:solidFill>
            <a:schemeClr val="tx1"/>
          </a:solidFill>
          <a:latin typeface="+mn-lt"/>
          <a:ea typeface="+mn-ea"/>
          <a:cs typeface="+mn-cs"/>
        </a:defRPr>
      </a:lvl1pPr>
      <a:lvl2pPr marL="457200" algn="l" rtl="0" eaLnBrk="0" fontAlgn="base" hangingPunct="0">
        <a:spcBef>
          <a:spcPct val="20000"/>
        </a:spcBef>
        <a:spcAft>
          <a:spcPct val="0"/>
        </a:spcAft>
        <a:defRPr>
          <a:solidFill>
            <a:schemeClr val="tx1"/>
          </a:solidFill>
          <a:latin typeface="+mn-lt"/>
          <a:ea typeface="+mn-ea"/>
          <a:cs typeface="+mn-cs"/>
        </a:defRPr>
      </a:lvl2pPr>
      <a:lvl3pPr marL="914400" algn="l" rtl="0" eaLnBrk="0" fontAlgn="base" hangingPunct="0">
        <a:spcBef>
          <a:spcPct val="20000"/>
        </a:spcBef>
        <a:spcAft>
          <a:spcPct val="0"/>
        </a:spcAft>
        <a:defRPr>
          <a:solidFill>
            <a:schemeClr val="tx1"/>
          </a:solidFill>
          <a:latin typeface="+mn-lt"/>
          <a:ea typeface="+mn-ea"/>
          <a:cs typeface="+mn-cs"/>
        </a:defRPr>
      </a:lvl3pPr>
      <a:lvl4pPr marL="1371600" algn="l" rtl="0" eaLnBrk="0" fontAlgn="base" hangingPunct="0">
        <a:spcBef>
          <a:spcPct val="20000"/>
        </a:spcBef>
        <a:spcAft>
          <a:spcPct val="0"/>
        </a:spcAft>
        <a:defRPr>
          <a:solidFill>
            <a:schemeClr val="tx1"/>
          </a:solidFill>
          <a:latin typeface="+mn-lt"/>
          <a:ea typeface="+mn-ea"/>
          <a:cs typeface="+mn-cs"/>
        </a:defRPr>
      </a:lvl4pPr>
      <a:lvl5pPr marL="1828800" algn="l" rtl="0" eaLnBrk="0" fontAlgn="base" hangingPunct="0">
        <a:spcBef>
          <a:spcPct val="20000"/>
        </a:spcBef>
        <a:spcAft>
          <a:spcPct val="0"/>
        </a:spcAft>
        <a:defRPr>
          <a:solidFill>
            <a:schemeClr val="tx1"/>
          </a:solidFill>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A96D5D-1F64-4BC2-BBFA-970B1998ADE6}"/>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FA5BE8C-2621-4912-A146-4BA8B7F9B6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E0703A-4298-4414-82ED-CE28B1466AC8}"/>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F9D6827-F213-428B-B64D-882A557603DE}" type="datetimeFigureOut">
              <a:rPr lang="en-US" smtClean="0"/>
              <a:pPr/>
              <a:t>1/30/2021</a:t>
            </a:fld>
            <a:endParaRPr lang="en-US"/>
          </a:p>
        </p:txBody>
      </p:sp>
      <p:sp>
        <p:nvSpPr>
          <p:cNvPr id="5" name="Footer Placeholder 4">
            <a:extLst>
              <a:ext uri="{FF2B5EF4-FFF2-40B4-BE49-F238E27FC236}">
                <a16:creationId xmlns:a16="http://schemas.microsoft.com/office/drawing/2014/main" id="{8BDEF195-5720-4C09-A96D-127DAF984809}"/>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E08EFB6E-D167-43CF-9E6E-350F3D5ADEF3}"/>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E9CA7F0-1DB2-4EC7-8938-616CB0658807}" type="slidenum">
              <a:rPr lang="en-US" smtClean="0"/>
              <a:pPr/>
              <a:t>‹#›</a:t>
            </a:fld>
            <a:endParaRPr lang="en-US"/>
          </a:p>
        </p:txBody>
      </p:sp>
    </p:spTree>
    <p:extLst>
      <p:ext uri="{BB962C8B-B14F-4D97-AF65-F5344CB8AC3E}">
        <p14:creationId xmlns:p14="http://schemas.microsoft.com/office/powerpoint/2010/main" val="135109669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b="1" kern="1200">
          <a:solidFill>
            <a:srgbClr val="53728A"/>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tx1">
                <a:lumMod val="65000"/>
                <a:lumOff val="35000"/>
              </a:schemeClr>
            </a:gs>
            <a:gs pos="0">
              <a:schemeClr val="tx1">
                <a:lumMod val="50000"/>
              </a:schemeClr>
            </a:gs>
            <a:gs pos="0">
              <a:schemeClr val="bg2">
                <a:lumMod val="75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5316-BFB1-4A3F-B8B9-F9622013BFC3}"/>
              </a:ext>
            </a:extLst>
          </p:cNvPr>
          <p:cNvSpPr>
            <a:spLocks noGrp="1"/>
          </p:cNvSpPr>
          <p:nvPr>
            <p:ph type="ctrTitle"/>
          </p:nvPr>
        </p:nvSpPr>
        <p:spPr>
          <a:xfrm>
            <a:off x="4242197" y="1516157"/>
            <a:ext cx="6425804" cy="2581835"/>
          </a:xfrm>
          <a:solidFill>
            <a:srgbClr val="53728A"/>
          </a:solidFill>
        </p:spPr>
        <p:txBody>
          <a:bodyPr vert="horz" lIns="205740" tIns="68580" rIns="137160" bIns="68580" rtlCol="0" anchor="b">
            <a:normAutofit fontScale="90000"/>
          </a:bodyPr>
          <a:lstStyle/>
          <a:p>
            <a:pPr algn="l">
              <a:lnSpc>
                <a:spcPct val="100000"/>
              </a:lnSpc>
            </a:pPr>
            <a:br>
              <a:rPr lang="en-US" sz="4000" dirty="0">
                <a:solidFill>
                  <a:schemeClr val="bg1"/>
                </a:solidFill>
                <a:latin typeface="Times New Roman" panose="02020603050405020304" pitchFamily="18" charset="0"/>
                <a:cs typeface="Times New Roman" panose="02020603050405020304" pitchFamily="18" charset="0"/>
              </a:rPr>
            </a:br>
            <a:br>
              <a:rPr lang="en-US" sz="4000" dirty="0">
                <a:solidFill>
                  <a:schemeClr val="bg1"/>
                </a:solidFill>
                <a:latin typeface="Times New Roman" panose="02020603050405020304" pitchFamily="18" charset="0"/>
                <a:cs typeface="Times New Roman" panose="02020603050405020304" pitchFamily="18" charset="0"/>
              </a:rPr>
            </a:br>
            <a:br>
              <a:rPr lang="en-US" sz="4000" dirty="0">
                <a:solidFill>
                  <a:schemeClr val="bg1"/>
                </a:solidFill>
                <a:latin typeface="Times New Roman" panose="02020603050405020304" pitchFamily="18" charset="0"/>
                <a:cs typeface="Times New Roman" panose="02020603050405020304" pitchFamily="18" charset="0"/>
              </a:rPr>
            </a:br>
            <a:r>
              <a:rPr kumimoji="0" lang="en-US" sz="3900" b="1" i="0" u="none" strike="noStrike" kern="1200" cap="none" spc="0" normalizeH="0" baseline="0" noProof="0" dirty="0">
                <a:ln>
                  <a:noFill/>
                </a:ln>
                <a:solidFill>
                  <a:prstClr val="white"/>
                </a:solidFill>
                <a:effectLst/>
                <a:uLnTx/>
                <a:uFillTx/>
                <a:latin typeface="Times New Roman" panose="02020603050405020304" pitchFamily="18" charset="0"/>
                <a:ea typeface="+mj-ea"/>
                <a:cs typeface="Times New Roman" panose="02020603050405020304" pitchFamily="18" charset="0"/>
              </a:rPr>
              <a:t>Organizational Structure &amp; Its Impact on Project Management</a:t>
            </a:r>
            <a:br>
              <a:rPr lang="en-US" sz="3900" b="1" dirty="0">
                <a:solidFill>
                  <a:schemeClr val="bg1"/>
                </a:solidFill>
                <a:latin typeface="+mn-lt"/>
              </a:rPr>
            </a:br>
            <a:r>
              <a:rPr lang="en-US" sz="2800" dirty="0">
                <a:solidFill>
                  <a:schemeClr val="bg1"/>
                </a:solidFill>
                <a:latin typeface="Times New Roman" panose="02020603050405020304" pitchFamily="18" charset="0"/>
                <a:cs typeface="Times New Roman" panose="02020603050405020304" pitchFamily="18" charset="0"/>
              </a:rPr>
              <a:t>Chapter 3</a:t>
            </a:r>
            <a:br>
              <a:rPr lang="en-US" sz="2100" dirty="0">
                <a:solidFill>
                  <a:schemeClr val="bg1"/>
                </a:solidFill>
                <a:latin typeface="+mn-lt"/>
              </a:rPr>
            </a:br>
            <a:br>
              <a:rPr lang="en-US" sz="2400" dirty="0">
                <a:solidFill>
                  <a:schemeClr val="bg1"/>
                </a:solidFill>
                <a:latin typeface="+mn-lt"/>
              </a:rPr>
            </a:br>
            <a:r>
              <a:rPr lang="en-US" sz="2400" dirty="0">
                <a:solidFill>
                  <a:schemeClr val="bg1"/>
                </a:solidFill>
                <a:latin typeface="+mn-lt"/>
              </a:rPr>
              <a:t>Prepared by/ Dr. Walaa Mohamed</a:t>
            </a:r>
          </a:p>
        </p:txBody>
      </p:sp>
      <p:sp>
        <p:nvSpPr>
          <p:cNvPr id="3" name="Subtitle 2">
            <a:extLst>
              <a:ext uri="{FF2B5EF4-FFF2-40B4-BE49-F238E27FC236}">
                <a16:creationId xmlns:a16="http://schemas.microsoft.com/office/drawing/2014/main" id="{42F61A2C-40BB-46A9-A9B9-A72D7747B5D0}"/>
              </a:ext>
            </a:extLst>
          </p:cNvPr>
          <p:cNvSpPr>
            <a:spLocks noGrp="1"/>
          </p:cNvSpPr>
          <p:nvPr>
            <p:ph type="subTitle" idx="1"/>
          </p:nvPr>
        </p:nvSpPr>
        <p:spPr>
          <a:xfrm>
            <a:off x="4242197" y="4170761"/>
            <a:ext cx="6425804" cy="1171085"/>
          </a:xfrm>
          <a:solidFill>
            <a:schemeClr val="tx1">
              <a:lumMod val="65000"/>
              <a:lumOff val="35000"/>
            </a:schemeClr>
          </a:solidFill>
        </p:spPr>
        <p:txBody>
          <a:bodyPr vert="horz" lIns="205740" tIns="68580" rIns="137160" bIns="68580" rtlCol="0">
            <a:normAutofit/>
          </a:bodyPr>
          <a:lstStyle/>
          <a:p>
            <a:pPr algn="l"/>
            <a:r>
              <a:rPr lang="en-US" b="1" dirty="0">
                <a:solidFill>
                  <a:schemeClr val="bg1">
                    <a:lumMod val="95000"/>
                  </a:schemeClr>
                </a:solidFill>
              </a:rPr>
              <a:t>PMG101</a:t>
            </a:r>
          </a:p>
          <a:p>
            <a:pPr algn="l"/>
            <a:r>
              <a:rPr lang="en-US" sz="2400" b="1" dirty="0">
                <a:solidFill>
                  <a:schemeClr val="bg1">
                    <a:lumMod val="95000"/>
                  </a:schemeClr>
                </a:solidFill>
              </a:rPr>
              <a:t>Foundations of Project Management</a:t>
            </a:r>
          </a:p>
        </p:txBody>
      </p:sp>
      <p:sp>
        <p:nvSpPr>
          <p:cNvPr id="6" name="Rectangle 5">
            <a:extLst>
              <a:ext uri="{FF2B5EF4-FFF2-40B4-BE49-F238E27FC236}">
                <a16:creationId xmlns:a16="http://schemas.microsoft.com/office/drawing/2014/main" id="{6EFE6120-9984-43F1-A9C9-F16007E15EEB}"/>
              </a:ext>
            </a:extLst>
          </p:cNvPr>
          <p:cNvSpPr/>
          <p:nvPr/>
        </p:nvSpPr>
        <p:spPr>
          <a:xfrm>
            <a:off x="1524002" y="1516157"/>
            <a:ext cx="2636213" cy="3825689"/>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white"/>
              </a:solidFill>
              <a:effectLst/>
              <a:uLnTx/>
              <a:uFillTx/>
              <a:latin typeface="Calibri"/>
              <a:ea typeface="+mn-ea"/>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white"/>
              </a:solidFill>
              <a:effectLst/>
              <a:uLnTx/>
              <a:uFillTx/>
              <a:latin typeface="Calibri"/>
              <a:ea typeface="+mn-ea"/>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2250" b="1" i="0" u="none" strike="noStrike" kern="1200" cap="none" spc="0" normalizeH="0" baseline="0" noProof="0" dirty="0">
                <a:ln>
                  <a:noFill/>
                </a:ln>
                <a:solidFill>
                  <a:srgbClr val="53728A"/>
                </a:solidFill>
                <a:effectLst/>
                <a:uLnTx/>
                <a:uFillTx/>
                <a:latin typeface="Calibri"/>
                <a:ea typeface="+mn-ea"/>
                <a:cs typeface="+mn-cs"/>
              </a:rPr>
              <a:t>Everyone’s Smart</a:t>
            </a:r>
            <a:br>
              <a:rPr kumimoji="0" lang="en-US" sz="2250" b="1" i="0" u="none" strike="noStrike" kern="1200" cap="none" spc="0" normalizeH="0" baseline="0" noProof="0" dirty="0">
                <a:ln>
                  <a:noFill/>
                </a:ln>
                <a:solidFill>
                  <a:srgbClr val="53728A"/>
                </a:solidFill>
                <a:effectLst/>
                <a:uLnTx/>
                <a:uFillTx/>
                <a:latin typeface="Calibri"/>
                <a:ea typeface="+mn-ea"/>
                <a:cs typeface="+mn-cs"/>
              </a:rPr>
            </a:br>
            <a:r>
              <a:rPr kumimoji="0" lang="en-US" sz="2250" b="1" i="0" u="none" strike="noStrike" kern="1200" cap="none" spc="0" normalizeH="0" baseline="0" noProof="0" dirty="0">
                <a:ln>
                  <a:noFill/>
                </a:ln>
                <a:solidFill>
                  <a:srgbClr val="53728A"/>
                </a:solidFill>
                <a:effectLst/>
                <a:uLnTx/>
                <a:uFillTx/>
                <a:latin typeface="Calibri"/>
                <a:ea typeface="+mn-ea"/>
                <a:cs typeface="+mn-cs"/>
              </a:rPr>
              <a:t>University</a:t>
            </a:r>
          </a:p>
        </p:txBody>
      </p:sp>
      <p:pic>
        <p:nvPicPr>
          <p:cNvPr id="8" name="Picture 7" descr="Logo&#10;&#10;Description automatically generated">
            <a:extLst>
              <a:ext uri="{FF2B5EF4-FFF2-40B4-BE49-F238E27FC236}">
                <a16:creationId xmlns:a16="http://schemas.microsoft.com/office/drawing/2014/main" id="{BF31A0D1-D3E5-4921-AD84-FAD7EADC9004}"/>
              </a:ext>
            </a:extLst>
          </p:cNvPr>
          <p:cNvPicPr>
            <a:picLocks noChangeAspect="1"/>
          </p:cNvPicPr>
          <p:nvPr/>
        </p:nvPicPr>
        <p:blipFill>
          <a:blip r:embed="rId2" cstate="print">
            <a:alphaModFix amt="57000"/>
            <a:extLst>
              <a:ext uri="{BEBA8EAE-BF5A-486C-A8C5-ECC9F3942E4B}">
                <a14:imgProps xmlns:a14="http://schemas.microsoft.com/office/drawing/2010/main">
                  <a14:imgLayer r:embed="rId3">
                    <a14:imgEffect>
                      <a14:colorTemperature colorTemp="4700"/>
                    </a14:imgEffect>
                    <a14:imgEffect>
                      <a14:saturation sat="33000"/>
                    </a14:imgEffect>
                  </a14:imgLayer>
                </a14:imgProps>
              </a:ext>
              <a:ext uri="{28A0092B-C50C-407E-A947-70E740481C1C}">
                <a14:useLocalDpi xmlns:a14="http://schemas.microsoft.com/office/drawing/2010/main" val="0"/>
              </a:ext>
            </a:extLst>
          </a:blip>
          <a:stretch>
            <a:fillRect/>
          </a:stretch>
        </p:blipFill>
        <p:spPr>
          <a:xfrm>
            <a:off x="1583744" y="2168340"/>
            <a:ext cx="2020907" cy="1109379"/>
          </a:xfrm>
          <a:prstGeom prst="rect">
            <a:avLst/>
          </a:prstGeom>
        </p:spPr>
      </p:pic>
    </p:spTree>
    <p:extLst>
      <p:ext uri="{BB962C8B-B14F-4D97-AF65-F5344CB8AC3E}">
        <p14:creationId xmlns:p14="http://schemas.microsoft.com/office/powerpoint/2010/main" val="1189060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object 2">
            <a:extLst>
              <a:ext uri="{FF2B5EF4-FFF2-40B4-BE49-F238E27FC236}">
                <a16:creationId xmlns:a16="http://schemas.microsoft.com/office/drawing/2014/main" id="{D67764B8-18EC-4A29-B248-26E1E07DAC75}"/>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w="9525">
            <a:solidFill>
              <a:srgbClr val="000000"/>
            </a:solidFill>
            <a:round/>
            <a:headEnd/>
            <a:tailEnd/>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4099" name="object 3">
            <a:extLst>
              <a:ext uri="{FF2B5EF4-FFF2-40B4-BE49-F238E27FC236}">
                <a16:creationId xmlns:a16="http://schemas.microsoft.com/office/drawing/2014/main" id="{10D4A1BD-DB83-4563-A1A9-A12376BE932F}"/>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4100" name="object 4">
            <a:extLst>
              <a:ext uri="{FF2B5EF4-FFF2-40B4-BE49-F238E27FC236}">
                <a16:creationId xmlns:a16="http://schemas.microsoft.com/office/drawing/2014/main" id="{1BE1F4A2-2CA1-40B3-A0D8-9465998E7053}"/>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4101" name="object 5">
            <a:extLst>
              <a:ext uri="{FF2B5EF4-FFF2-40B4-BE49-F238E27FC236}">
                <a16:creationId xmlns:a16="http://schemas.microsoft.com/office/drawing/2014/main" id="{9A0B745E-A6E3-4586-96DB-9B6724055C44}"/>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4102" name="object 6">
            <a:extLst>
              <a:ext uri="{FF2B5EF4-FFF2-40B4-BE49-F238E27FC236}">
                <a16:creationId xmlns:a16="http://schemas.microsoft.com/office/drawing/2014/main" id="{5B1C22BC-E03E-43F0-B5FD-54C8E1FF5D43}"/>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4103" name="object 7">
            <a:extLst>
              <a:ext uri="{FF2B5EF4-FFF2-40B4-BE49-F238E27FC236}">
                <a16:creationId xmlns:a16="http://schemas.microsoft.com/office/drawing/2014/main" id="{27174B4F-6807-46CA-BD44-B3D1A90C789E}"/>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8" name="object 8">
            <a:extLst>
              <a:ext uri="{FF2B5EF4-FFF2-40B4-BE49-F238E27FC236}">
                <a16:creationId xmlns:a16="http://schemas.microsoft.com/office/drawing/2014/main" id="{79E0C64F-8030-48A0-8F91-B4F67E564C97}"/>
              </a:ext>
            </a:extLst>
          </p:cNvPr>
          <p:cNvSpPr txBox="1">
            <a:spLocks noGrp="1"/>
          </p:cNvSpPr>
          <p:nvPr>
            <p:ph type="title"/>
          </p:nvPr>
        </p:nvSpPr>
        <p:spPr>
          <a:xfrm>
            <a:off x="1522412" y="0"/>
            <a:ext cx="9566275" cy="762002"/>
          </a:xfrm>
        </p:spPr>
        <p:txBody>
          <a:bodyPr tIns="205993" rtlCol="0"/>
          <a:lstStyle/>
          <a:p>
            <a:pPr marL="1852930" eaLnBrk="1" fontAlgn="auto" hangingPunct="1">
              <a:spcBef>
                <a:spcPts val="0"/>
              </a:spcBef>
              <a:spcAft>
                <a:spcPts val="0"/>
              </a:spcAft>
              <a:defRPr/>
            </a:pPr>
            <a:r>
              <a:rPr lang="en-US" sz="3600" b="1" spc="-25" dirty="0"/>
              <a:t>Learning objectives</a:t>
            </a:r>
            <a:endParaRPr sz="3600" b="1" spc="-20" dirty="0"/>
          </a:p>
        </p:txBody>
      </p:sp>
      <p:sp>
        <p:nvSpPr>
          <p:cNvPr id="9" name="object 9">
            <a:extLst>
              <a:ext uri="{FF2B5EF4-FFF2-40B4-BE49-F238E27FC236}">
                <a16:creationId xmlns:a16="http://schemas.microsoft.com/office/drawing/2014/main" id="{9C22A030-7963-478F-8C08-F8D545021453}"/>
              </a:ext>
            </a:extLst>
          </p:cNvPr>
          <p:cNvSpPr txBox="1"/>
          <p:nvPr/>
        </p:nvSpPr>
        <p:spPr>
          <a:xfrm>
            <a:off x="2151061" y="1032290"/>
            <a:ext cx="9777703" cy="4939109"/>
          </a:xfrm>
          <a:prstGeom prst="rect">
            <a:avLst/>
          </a:prstGeom>
        </p:spPr>
        <p:txBody>
          <a:bodyPr wrap="square" lIns="0" tIns="0" rIns="0" bIns="0">
            <a:spAutoFit/>
          </a:bodyPr>
          <a:lstStyle>
            <a:lvl1pPr marL="127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algn="l" rtl="0" fontAlgn="base">
              <a:spcBef>
                <a:spcPct val="0"/>
              </a:spcBef>
              <a:spcAft>
                <a:spcPct val="0"/>
              </a:spcAft>
              <a:defRPr>
                <a:solidFill>
                  <a:schemeClr val="tx1"/>
                </a:solidFill>
                <a:latin typeface="Calibri" panose="020F0502020204030204" pitchFamily="34" charset="0"/>
              </a:defRPr>
            </a:lvl6pPr>
            <a:lvl7pPr marL="2971800" indent="-228600" algn="l" rtl="0" fontAlgn="base">
              <a:spcBef>
                <a:spcPct val="0"/>
              </a:spcBef>
              <a:spcAft>
                <a:spcPct val="0"/>
              </a:spcAft>
              <a:defRPr>
                <a:solidFill>
                  <a:schemeClr val="tx1"/>
                </a:solidFill>
                <a:latin typeface="Calibri" panose="020F0502020204030204" pitchFamily="34" charset="0"/>
              </a:defRPr>
            </a:lvl7pPr>
            <a:lvl8pPr marL="3429000" indent="-228600" algn="l" rtl="0" fontAlgn="base">
              <a:spcBef>
                <a:spcPct val="0"/>
              </a:spcBef>
              <a:spcAft>
                <a:spcPct val="0"/>
              </a:spcAft>
              <a:defRPr>
                <a:solidFill>
                  <a:schemeClr val="tx1"/>
                </a:solidFill>
                <a:latin typeface="Calibri" panose="020F0502020204030204" pitchFamily="34" charset="0"/>
              </a:defRPr>
            </a:lvl8pPr>
            <a:lvl9pPr marL="3886200" indent="-228600" algn="l" rtl="0" fontAlgn="base">
              <a:spcBef>
                <a:spcPct val="0"/>
              </a:spcBef>
              <a:spcAft>
                <a:spcPct val="0"/>
              </a:spcAft>
              <a:defRPr>
                <a:solidFill>
                  <a:schemeClr val="tx1"/>
                </a:solidFill>
                <a:latin typeface="Calibri" panose="020F0502020204030204" pitchFamily="34" charset="0"/>
              </a:defRPr>
            </a:lvl9pPr>
          </a:lstStyle>
          <a:p>
            <a:pPr marL="355600" marR="0" lvl="0" indent="-342900" algn="just" defTabSz="914400" rtl="0" eaLnBrk="1" fontAlgn="base" latinLnBrk="0" hangingPunct="1">
              <a:lnSpc>
                <a:spcPct val="200000"/>
              </a:lnSpc>
              <a:spcBef>
                <a:spcPct val="0"/>
              </a:spcBef>
              <a:spcAft>
                <a:spcPct val="0"/>
              </a:spcAft>
              <a:buClrTx/>
              <a:buSzTx/>
              <a:buFontTx/>
              <a:buChar char="-"/>
              <a:tabLst/>
              <a:defRPr/>
            </a:pPr>
            <a:r>
              <a:rPr lang="en-US" altLang="en-US" sz="2400" dirty="0">
                <a:solidFill>
                  <a:prstClr val="black"/>
                </a:solidFill>
                <a:latin typeface="Times New Roman" panose="02020603050405020304" pitchFamily="18" charset="0"/>
                <a:cs typeface="Times New Roman" panose="02020603050405020304" pitchFamily="18" charset="0"/>
              </a:rPr>
              <a:t>Components of any organization.</a:t>
            </a:r>
          </a:p>
          <a:p>
            <a:pPr marL="355600" marR="0" lvl="0" indent="-342900" algn="just" defTabSz="914400" rtl="0" eaLnBrk="1" fontAlgn="base" latinLnBrk="0" hangingPunct="1">
              <a:lnSpc>
                <a:spcPct val="200000"/>
              </a:lnSpc>
              <a:spcBef>
                <a:spcPct val="0"/>
              </a:spcBef>
              <a:spcAft>
                <a:spcPct val="0"/>
              </a:spcAft>
              <a:buClrTx/>
              <a:buSzTx/>
              <a:buFontTx/>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Define organizational structure.</a:t>
            </a:r>
          </a:p>
          <a:p>
            <a:pPr marL="355600" marR="0" lvl="0" indent="-342900" algn="just" defTabSz="914400" rtl="0" eaLnBrk="1" fontAlgn="base" latinLnBrk="0" hangingPunct="1">
              <a:lnSpc>
                <a:spcPct val="200000"/>
              </a:lnSpc>
              <a:spcBef>
                <a:spcPct val="0"/>
              </a:spcBef>
              <a:spcAft>
                <a:spcPct val="0"/>
              </a:spcAft>
              <a:buClrTx/>
              <a:buSzTx/>
              <a:buFontTx/>
              <a:buChar char="-"/>
              <a:tabLst/>
              <a:defRPr/>
            </a:pPr>
            <a:r>
              <a:rPr lang="en-US" altLang="en-US" sz="2400" dirty="0">
                <a:solidFill>
                  <a:prstClr val="black"/>
                </a:solidFill>
                <a:latin typeface="Times New Roman" panose="02020603050405020304" pitchFamily="18" charset="0"/>
                <a:cs typeface="Times New Roman" panose="02020603050405020304" pitchFamily="18" charset="0"/>
              </a:rPr>
              <a:t>Understand different types of organizational structure and its impact on project management.</a:t>
            </a:r>
          </a:p>
          <a:p>
            <a:pPr marL="355600" marR="0" lvl="0" indent="-342900" algn="just" defTabSz="914400" rtl="0" eaLnBrk="1" fontAlgn="base" latinLnBrk="0" hangingPunct="1">
              <a:lnSpc>
                <a:spcPct val="200000"/>
              </a:lnSpc>
              <a:spcBef>
                <a:spcPct val="0"/>
              </a:spcBef>
              <a:spcAft>
                <a:spcPct val="0"/>
              </a:spcAft>
              <a:buClrTx/>
              <a:buSzTx/>
              <a:buFontTx/>
              <a:buChar char="-"/>
              <a:tabLst/>
              <a:defRPr/>
            </a:pPr>
            <a:r>
              <a:rPr lang="en-US" altLang="en-US" sz="2400" dirty="0">
                <a:solidFill>
                  <a:prstClr val="black"/>
                </a:solidFill>
                <a:latin typeface="Times New Roman" panose="02020603050405020304" pitchFamily="18" charset="0"/>
                <a:cs typeface="Times New Roman" panose="02020603050405020304" pitchFamily="18" charset="0"/>
              </a:rPr>
              <a:t>Comparison between different types of organizational structures.</a:t>
            </a:r>
          </a:p>
          <a:p>
            <a:pPr marL="0" marR="1155700" algn="l" rtl="0">
              <a:lnSpc>
                <a:spcPct val="200000"/>
              </a:lnSpc>
              <a:spcBef>
                <a:spcPts val="0"/>
              </a:spcBef>
              <a:spcAft>
                <a:spcPts val="750"/>
              </a:spcAft>
            </a:pPr>
            <a:r>
              <a:rPr lang="en-US" altLang="en-US" sz="2400" dirty="0">
                <a:latin typeface="Times New Roman" panose="02020603050405020304" pitchFamily="18" charset="0"/>
                <a:cs typeface="Times New Roman" panose="02020603050405020304" pitchFamily="18" charset="0"/>
              </a:rPr>
              <a:t>- Choosing the appropriate structure for project Management.</a:t>
            </a:r>
          </a:p>
          <a:p>
            <a:pPr marL="355600" marR="0" lvl="0" indent="-342900" algn="just" defTabSz="914400" rtl="0" eaLnBrk="1" fontAlgn="base" latinLnBrk="0" hangingPunct="1">
              <a:lnSpc>
                <a:spcPct val="120000"/>
              </a:lnSpc>
              <a:spcBef>
                <a:spcPct val="0"/>
              </a:spcBef>
              <a:spcAft>
                <a:spcPct val="0"/>
              </a:spcAft>
              <a:buClrTx/>
              <a:buSzTx/>
              <a:buFontTx/>
              <a:buChar char="-"/>
              <a:tabLst/>
              <a:defRPr/>
            </a:pPr>
            <a:endPar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10" name="عنصر نائب للمحتوى 6">
            <a:extLst>
              <a:ext uri="{FF2B5EF4-FFF2-40B4-BE49-F238E27FC236}">
                <a16:creationId xmlns:a16="http://schemas.microsoft.com/office/drawing/2014/main" id="{57400685-DB67-4C66-AB80-6626695A167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87023" y="0"/>
            <a:ext cx="1752600" cy="1032290"/>
          </a:xfrm>
          <a:prstGeom prst="rect">
            <a:avLst/>
          </a:prstGeom>
        </p:spPr>
      </p:pic>
    </p:spTree>
    <p:extLst>
      <p:ext uri="{BB962C8B-B14F-4D97-AF65-F5344CB8AC3E}">
        <p14:creationId xmlns:p14="http://schemas.microsoft.com/office/powerpoint/2010/main" val="3588672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object 2">
            <a:extLst>
              <a:ext uri="{FF2B5EF4-FFF2-40B4-BE49-F238E27FC236}">
                <a16:creationId xmlns:a16="http://schemas.microsoft.com/office/drawing/2014/main" id="{D67764B8-18EC-4A29-B248-26E1E07DAC75}"/>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w="9525">
            <a:solidFill>
              <a:srgbClr val="000000"/>
            </a:solidFill>
            <a:round/>
            <a:headEnd/>
            <a:tailEnd/>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4099" name="object 3">
            <a:extLst>
              <a:ext uri="{FF2B5EF4-FFF2-40B4-BE49-F238E27FC236}">
                <a16:creationId xmlns:a16="http://schemas.microsoft.com/office/drawing/2014/main" id="{10D4A1BD-DB83-4563-A1A9-A12376BE932F}"/>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4100" name="object 4">
            <a:extLst>
              <a:ext uri="{FF2B5EF4-FFF2-40B4-BE49-F238E27FC236}">
                <a16:creationId xmlns:a16="http://schemas.microsoft.com/office/drawing/2014/main" id="{1BE1F4A2-2CA1-40B3-A0D8-9465998E7053}"/>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4101" name="object 5">
            <a:extLst>
              <a:ext uri="{FF2B5EF4-FFF2-40B4-BE49-F238E27FC236}">
                <a16:creationId xmlns:a16="http://schemas.microsoft.com/office/drawing/2014/main" id="{9A0B745E-A6E3-4586-96DB-9B6724055C44}"/>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4102" name="object 6">
            <a:extLst>
              <a:ext uri="{FF2B5EF4-FFF2-40B4-BE49-F238E27FC236}">
                <a16:creationId xmlns:a16="http://schemas.microsoft.com/office/drawing/2014/main" id="{5B1C22BC-E03E-43F0-B5FD-54C8E1FF5D43}"/>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4103" name="object 7">
            <a:extLst>
              <a:ext uri="{FF2B5EF4-FFF2-40B4-BE49-F238E27FC236}">
                <a16:creationId xmlns:a16="http://schemas.microsoft.com/office/drawing/2014/main" id="{27174B4F-6807-46CA-BD44-B3D1A90C789E}"/>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8" name="object 8">
            <a:extLst>
              <a:ext uri="{FF2B5EF4-FFF2-40B4-BE49-F238E27FC236}">
                <a16:creationId xmlns:a16="http://schemas.microsoft.com/office/drawing/2014/main" id="{79E0C64F-8030-48A0-8F91-B4F67E564C97}"/>
              </a:ext>
            </a:extLst>
          </p:cNvPr>
          <p:cNvSpPr txBox="1">
            <a:spLocks noGrp="1"/>
          </p:cNvSpPr>
          <p:nvPr>
            <p:ph type="title"/>
          </p:nvPr>
        </p:nvSpPr>
        <p:spPr>
          <a:xfrm>
            <a:off x="1522412" y="0"/>
            <a:ext cx="9566275" cy="716711"/>
          </a:xfrm>
        </p:spPr>
        <p:txBody>
          <a:bodyPr tIns="205993" rtlCol="0"/>
          <a:lstStyle/>
          <a:p>
            <a:pPr marL="1852930" eaLnBrk="1" fontAlgn="auto" hangingPunct="1">
              <a:spcBef>
                <a:spcPts val="0"/>
              </a:spcBef>
              <a:spcAft>
                <a:spcPts val="0"/>
              </a:spcAft>
              <a:defRPr/>
            </a:pPr>
            <a:r>
              <a:rPr sz="3600" b="1" spc="-25" dirty="0"/>
              <a:t>Comp</a:t>
            </a:r>
            <a:r>
              <a:rPr sz="3600" b="1" spc="-10" dirty="0"/>
              <a:t>o</a:t>
            </a:r>
            <a:r>
              <a:rPr sz="3600" b="1" spc="-20" dirty="0"/>
              <a:t>ne</a:t>
            </a:r>
            <a:r>
              <a:rPr sz="3600" b="1" spc="-15" dirty="0"/>
              <a:t>nts</a:t>
            </a:r>
            <a:r>
              <a:rPr sz="3600" b="1" spc="-5" dirty="0"/>
              <a:t> </a:t>
            </a:r>
            <a:r>
              <a:rPr sz="3600" b="1" spc="-20" dirty="0"/>
              <a:t>of</a:t>
            </a:r>
            <a:r>
              <a:rPr sz="3600" b="1" spc="-5" dirty="0"/>
              <a:t> </a:t>
            </a:r>
            <a:r>
              <a:rPr sz="3600" b="1" spc="-20" dirty="0"/>
              <a:t>any</a:t>
            </a:r>
            <a:r>
              <a:rPr sz="3600" b="1" spc="5" dirty="0"/>
              <a:t> </a:t>
            </a:r>
            <a:r>
              <a:rPr sz="3600" b="1" spc="-20" dirty="0"/>
              <a:t>org</a:t>
            </a:r>
            <a:r>
              <a:rPr sz="3600" b="1" spc="-15" dirty="0"/>
              <a:t>a</a:t>
            </a:r>
            <a:r>
              <a:rPr sz="3600" b="1" spc="-20" dirty="0"/>
              <a:t>ni</a:t>
            </a:r>
            <a:r>
              <a:rPr sz="3600" b="1" spc="-15" dirty="0"/>
              <a:t>z</a:t>
            </a:r>
            <a:r>
              <a:rPr sz="3600" b="1" spc="-20" dirty="0"/>
              <a:t>ation</a:t>
            </a:r>
          </a:p>
        </p:txBody>
      </p:sp>
      <p:sp>
        <p:nvSpPr>
          <p:cNvPr id="9" name="object 9">
            <a:extLst>
              <a:ext uri="{FF2B5EF4-FFF2-40B4-BE49-F238E27FC236}">
                <a16:creationId xmlns:a16="http://schemas.microsoft.com/office/drawing/2014/main" id="{9C22A030-7963-478F-8C08-F8D545021453}"/>
              </a:ext>
            </a:extLst>
          </p:cNvPr>
          <p:cNvSpPr txBox="1"/>
          <p:nvPr/>
        </p:nvSpPr>
        <p:spPr>
          <a:xfrm>
            <a:off x="2151061" y="1032290"/>
            <a:ext cx="9890126" cy="5631606"/>
          </a:xfrm>
          <a:prstGeom prst="rect">
            <a:avLst/>
          </a:prstGeom>
        </p:spPr>
        <p:txBody>
          <a:bodyPr wrap="square" lIns="0" tIns="0" rIns="0" bIns="0">
            <a:spAutoFit/>
          </a:bodyPr>
          <a:lstStyle>
            <a:lvl1pPr marL="127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algn="l" rtl="0" fontAlgn="base">
              <a:spcBef>
                <a:spcPct val="0"/>
              </a:spcBef>
              <a:spcAft>
                <a:spcPct val="0"/>
              </a:spcAft>
              <a:defRPr>
                <a:solidFill>
                  <a:schemeClr val="tx1"/>
                </a:solidFill>
                <a:latin typeface="Calibri" panose="020F0502020204030204" pitchFamily="34" charset="0"/>
              </a:defRPr>
            </a:lvl6pPr>
            <a:lvl7pPr marL="2971800" indent="-228600" algn="l" rtl="0" fontAlgn="base">
              <a:spcBef>
                <a:spcPct val="0"/>
              </a:spcBef>
              <a:spcAft>
                <a:spcPct val="0"/>
              </a:spcAft>
              <a:defRPr>
                <a:solidFill>
                  <a:schemeClr val="tx1"/>
                </a:solidFill>
                <a:latin typeface="Calibri" panose="020F0502020204030204" pitchFamily="34" charset="0"/>
              </a:defRPr>
            </a:lvl7pPr>
            <a:lvl8pPr marL="3429000" indent="-228600" algn="l" rtl="0" fontAlgn="base">
              <a:spcBef>
                <a:spcPct val="0"/>
              </a:spcBef>
              <a:spcAft>
                <a:spcPct val="0"/>
              </a:spcAft>
              <a:defRPr>
                <a:solidFill>
                  <a:schemeClr val="tx1"/>
                </a:solidFill>
                <a:latin typeface="Calibri" panose="020F0502020204030204" pitchFamily="34" charset="0"/>
              </a:defRPr>
            </a:lvl8pPr>
            <a:lvl9pPr marL="3886200" indent="-228600" algn="l" rtl="0" fontAlgn="base">
              <a:spcBef>
                <a:spcPct val="0"/>
              </a:spcBef>
              <a:spcAft>
                <a:spcPct val="0"/>
              </a:spcAft>
              <a:defRPr>
                <a:solidFill>
                  <a:schemeClr val="tx1"/>
                </a:solidFill>
                <a:latin typeface="Calibri" panose="020F0502020204030204" pitchFamily="34" charset="0"/>
              </a:defRPr>
            </a:lvl9pPr>
          </a:lstStyle>
          <a:p>
            <a:pPr marL="12700" marR="0" lvl="0" indent="0" algn="just" defTabSz="914400" rtl="0" eaLnBrk="1" fontAlgn="base" latinLnBrk="0" hangingPunct="1">
              <a:lnSpc>
                <a:spcPct val="120000"/>
              </a:lnSpc>
              <a:spcBef>
                <a:spcPct val="0"/>
              </a:spcBef>
              <a:spcAft>
                <a:spcPct val="0"/>
              </a:spcAft>
              <a:buClrTx/>
              <a:buSzTx/>
              <a:buFontTx/>
              <a:buNone/>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Within any organization, successful project management is contextual. What that means is that the </a:t>
            </a:r>
            <a:r>
              <a:rPr kumimoji="0" lang="en-US" altLang="en-US" sz="24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organization itself matters</a:t>
            </a: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p>
          <a:p>
            <a:pPr marL="12700" marR="0" lvl="0" indent="0" algn="just" defTabSz="914400" rtl="0" eaLnBrk="1" fontAlgn="base" latinLnBrk="0" hangingPunct="1">
              <a:lnSpc>
                <a:spcPct val="120000"/>
              </a:lnSpc>
              <a:spcBef>
                <a:spcPts val="913"/>
              </a:spcBef>
              <a:spcAft>
                <a:spcPct val="0"/>
              </a:spcAft>
              <a:buClr>
                <a:srgbClr val="8C1515"/>
              </a:buClr>
              <a:buSzPct val="144000"/>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its </a:t>
            </a:r>
            <a:r>
              <a:rPr kumimoji="0" lang="en-US" altLang="en-US" sz="24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structure</a:t>
            </a: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endParaRPr kumimoji="0" lang="ar-EG"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algn="just" rtl="0" fontAlgn="base">
              <a:lnSpc>
                <a:spcPct val="120000"/>
              </a:lnSpc>
              <a:spcBef>
                <a:spcPts val="913"/>
              </a:spcBef>
              <a:spcAft>
                <a:spcPct val="0"/>
              </a:spcAft>
              <a:buClr>
                <a:srgbClr val="8C1515"/>
              </a:buClr>
              <a:buSzPct val="144000"/>
              <a:buFont typeface="Arial" panose="020B0604020202020204" pitchFamily="34" charset="0"/>
              <a:buChar char="•"/>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its </a:t>
            </a:r>
            <a:r>
              <a:rPr kumimoji="0" lang="en-US" altLang="en-US" sz="24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culture</a:t>
            </a: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p>
          <a:p>
            <a:pPr marL="12700" marR="0" lvl="0" indent="0" algn="just" defTabSz="914400" rtl="0" eaLnBrk="1" fontAlgn="base" latinLnBrk="0" hangingPunct="1">
              <a:lnSpc>
                <a:spcPct val="120000"/>
              </a:lnSpc>
              <a:spcBef>
                <a:spcPts val="963"/>
              </a:spcBef>
              <a:spcAft>
                <a:spcPct val="0"/>
              </a:spcAft>
              <a:buClr>
                <a:srgbClr val="8C1515"/>
              </a:buClr>
              <a:buSzPct val="144000"/>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and its </a:t>
            </a:r>
            <a:r>
              <a:rPr kumimoji="0" lang="en-US" altLang="en-US" sz="24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strategy</a:t>
            </a: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p>
          <a:p>
            <a:pPr marL="12700" marR="0" lvl="0" indent="0" algn="just" defTabSz="914400" rtl="0" eaLnBrk="1" fontAlgn="base" latinLnBrk="0" hangingPunct="1">
              <a:lnSpc>
                <a:spcPct val="120000"/>
              </a:lnSpc>
              <a:spcBef>
                <a:spcPts val="1250"/>
              </a:spcBef>
              <a:spcAft>
                <a:spcPct val="0"/>
              </a:spcAft>
              <a:buClrTx/>
              <a:buSzTx/>
              <a:buFontTx/>
              <a:buNone/>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Each play an integral part and together they create the environment in which a project will flourish or founder.</a:t>
            </a:r>
          </a:p>
          <a:p>
            <a:pPr marL="12700" marR="0" lvl="0" indent="0" algn="just" defTabSz="914400" rtl="0" eaLnBrk="1" fontAlgn="base" latinLnBrk="0" hangingPunct="1">
              <a:lnSpc>
                <a:spcPct val="120000"/>
              </a:lnSpc>
              <a:spcBef>
                <a:spcPts val="850"/>
              </a:spcBef>
              <a:spcAft>
                <a:spcPct val="0"/>
              </a:spcAft>
              <a:buClrTx/>
              <a:buSzTx/>
              <a:buFontTx/>
              <a:buNone/>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Issues that affect a project can vary widely from company to company.</a:t>
            </a:r>
          </a:p>
          <a:p>
            <a:pPr marL="12700" marR="0" lvl="0" indent="0" algn="just" defTabSz="914400" rtl="0" eaLnBrk="1" fontAlgn="base" latinLnBrk="0" hangingPunct="1">
              <a:lnSpc>
                <a:spcPct val="120000"/>
              </a:lnSpc>
              <a:spcBef>
                <a:spcPts val="1175"/>
              </a:spcBef>
              <a:spcAft>
                <a:spcPct val="0"/>
              </a:spcAft>
              <a:buClrTx/>
              <a:buSzTx/>
              <a:buFontTx/>
              <a:buNone/>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Contextual issues provide the backdrop around which project activities must operate, so understanding what is beneath these issues truly contributes to understanding how to manage projects.</a:t>
            </a:r>
          </a:p>
        </p:txBody>
      </p:sp>
      <p:pic>
        <p:nvPicPr>
          <p:cNvPr id="10" name="عنصر نائب للمحتوى 6">
            <a:extLst>
              <a:ext uri="{FF2B5EF4-FFF2-40B4-BE49-F238E27FC236}">
                <a16:creationId xmlns:a16="http://schemas.microsoft.com/office/drawing/2014/main" id="{57400685-DB67-4C66-AB80-6626695A167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87023" y="0"/>
            <a:ext cx="1752600" cy="1032290"/>
          </a:xfrm>
          <a:prstGeom prst="rect">
            <a:avLst/>
          </a:prstGeom>
        </p:spPr>
      </p:pic>
    </p:spTree>
    <p:extLst>
      <p:ext uri="{BB962C8B-B14F-4D97-AF65-F5344CB8AC3E}">
        <p14:creationId xmlns:p14="http://schemas.microsoft.com/office/powerpoint/2010/main" val="1316587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1684338" y="0"/>
            <a:ext cx="10507662" cy="5950634"/>
          </a:xfrm>
        </p:spPr>
        <p:txBody>
          <a:bodyPr/>
          <a:lstStyle/>
          <a:p>
            <a:pPr algn="ctr"/>
            <a:r>
              <a:rPr lang="en-US" sz="3600" b="1" i="0" dirty="0">
                <a:solidFill>
                  <a:schemeClr val="tx1">
                    <a:lumMod val="95000"/>
                    <a:lumOff val="5000"/>
                  </a:schemeClr>
                </a:solidFill>
                <a:effectLst/>
                <a:latin typeface="Times New Roman" panose="02020603050405020304" pitchFamily="18" charset="0"/>
              </a:rPr>
              <a:t>Organization Structure</a:t>
            </a:r>
          </a:p>
          <a:p>
            <a:pPr algn="ctr"/>
            <a:endParaRPr lang="en-US" sz="3600" b="1" i="0" dirty="0">
              <a:solidFill>
                <a:schemeClr val="tx1">
                  <a:lumMod val="95000"/>
                  <a:lumOff val="5000"/>
                </a:schemeClr>
              </a:solidFill>
              <a:effectLst/>
              <a:latin typeface="Times New Roman" panose="02020603050405020304" pitchFamily="18" charset="0"/>
            </a:endParaRPr>
          </a:p>
          <a:p>
            <a:pPr>
              <a:lnSpc>
                <a:spcPct val="90000"/>
              </a:lnSpc>
            </a:pPr>
            <a:r>
              <a:rPr lang="en-US" altLang="en-US" b="1" dirty="0">
                <a:highlight>
                  <a:srgbClr val="FFFF00"/>
                </a:highlight>
              </a:rPr>
              <a:t>Organization </a:t>
            </a:r>
            <a:r>
              <a:rPr lang="en-US" altLang="en-US" dirty="0"/>
              <a:t>is a social entity that has a collective goal and is linked to an external environment.</a:t>
            </a:r>
          </a:p>
          <a:p>
            <a:pPr>
              <a:lnSpc>
                <a:spcPct val="90000"/>
              </a:lnSpc>
              <a:buFontTx/>
              <a:buNone/>
            </a:pPr>
            <a:endParaRPr lang="en-US" altLang="en-US" dirty="0">
              <a:cs typeface="Times New Roman" panose="02020603050405020304" pitchFamily="18" charset="0"/>
            </a:endParaRPr>
          </a:p>
          <a:p>
            <a:pPr>
              <a:lnSpc>
                <a:spcPct val="90000"/>
              </a:lnSpc>
            </a:pPr>
            <a:r>
              <a:rPr lang="en-US" altLang="en-US" dirty="0">
                <a:cs typeface="Times New Roman" panose="02020603050405020304" pitchFamily="18" charset="0"/>
              </a:rPr>
              <a:t>The </a:t>
            </a:r>
            <a:r>
              <a:rPr lang="en-US" altLang="en-US" dirty="0">
                <a:solidFill>
                  <a:schemeClr val="hlink"/>
                </a:solidFill>
                <a:cs typeface="Times New Roman" panose="02020603050405020304" pitchFamily="18" charset="0"/>
              </a:rPr>
              <a:t>purpose</a:t>
            </a:r>
            <a:r>
              <a:rPr lang="en-US" altLang="en-US" dirty="0">
                <a:cs typeface="Times New Roman" panose="02020603050405020304" pitchFamily="18" charset="0"/>
              </a:rPr>
              <a:t> of an organization to coordinate the </a:t>
            </a:r>
            <a:r>
              <a:rPr lang="en-US" altLang="en-US" dirty="0">
                <a:solidFill>
                  <a:srgbClr val="3333CC"/>
                </a:solidFill>
                <a:cs typeface="Times New Roman" panose="02020603050405020304" pitchFamily="18" charset="0"/>
              </a:rPr>
              <a:t>efforts of many</a:t>
            </a:r>
            <a:r>
              <a:rPr lang="en-US" altLang="en-US" dirty="0">
                <a:cs typeface="Times New Roman" panose="02020603050405020304" pitchFamily="18" charset="0"/>
              </a:rPr>
              <a:t> to accomplish goals.</a:t>
            </a:r>
          </a:p>
          <a:p>
            <a:pPr>
              <a:lnSpc>
                <a:spcPct val="70000"/>
              </a:lnSpc>
            </a:pPr>
            <a:endParaRPr lang="en-US" altLang="en-US" dirty="0">
              <a:cs typeface="Times New Roman" panose="02020603050405020304" pitchFamily="18" charset="0"/>
            </a:endParaRPr>
          </a:p>
          <a:p>
            <a:pPr algn="just" eaLnBrk="1" hangingPunct="1">
              <a:lnSpc>
                <a:spcPct val="150000"/>
              </a:lnSpc>
              <a:spcBef>
                <a:spcPts val="1175"/>
              </a:spcBef>
            </a:pPr>
            <a:r>
              <a:rPr lang="en-US" b="1" i="0" dirty="0">
                <a:solidFill>
                  <a:schemeClr val="tx1">
                    <a:lumMod val="95000"/>
                    <a:lumOff val="5000"/>
                  </a:schemeClr>
                </a:solidFill>
                <a:effectLst/>
                <a:highlight>
                  <a:srgbClr val="FFFF00"/>
                </a:highlight>
                <a:latin typeface="Times New Roman" panose="02020603050405020304" pitchFamily="18" charset="0"/>
                <a:cs typeface="Times New Roman" panose="02020603050405020304" pitchFamily="18" charset="0"/>
              </a:rPr>
              <a:t>An organizational structure </a:t>
            </a: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defines how activities such as tasks allocation, coordination, and supervision are directed toward the achievement of organizational aims. Organizational structure affects organizational action and provides the foundation on which standard operating procedures and routines rest.</a:t>
            </a: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10" name="عنصر نائب للمحتوى 6">
            <a:extLst>
              <a:ext uri="{FF2B5EF4-FFF2-40B4-BE49-F238E27FC236}">
                <a16:creationId xmlns:a16="http://schemas.microsoft.com/office/drawing/2014/main" id="{C3FAF1AE-3B4E-484E-AE88-DE63B1A2320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64041" y="0"/>
            <a:ext cx="1634321" cy="907366"/>
          </a:xfrm>
          <a:prstGeom prst="rect">
            <a:avLst/>
          </a:prstGeom>
        </p:spPr>
      </p:pic>
    </p:spTree>
    <p:extLst>
      <p:ext uri="{BB962C8B-B14F-4D97-AF65-F5344CB8AC3E}">
        <p14:creationId xmlns:p14="http://schemas.microsoft.com/office/powerpoint/2010/main" val="438176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1844676" y="159026"/>
            <a:ext cx="10347324" cy="6889386"/>
          </a:xfrm>
        </p:spPr>
        <p:txBody>
          <a:bodyPr/>
          <a:lstStyle/>
          <a:p>
            <a:pPr algn="ctr"/>
            <a:r>
              <a:rPr lang="en-US" sz="3200" b="1" i="0" u="sng" dirty="0">
                <a:solidFill>
                  <a:schemeClr val="tx1">
                    <a:lumMod val="95000"/>
                    <a:lumOff val="5000"/>
                  </a:schemeClr>
                </a:solidFill>
                <a:effectLst/>
                <a:latin typeface="Times New Roman" panose="02020603050405020304" pitchFamily="18" charset="0"/>
              </a:rPr>
              <a:t>Organization Structure </a:t>
            </a:r>
          </a:p>
          <a:p>
            <a:pPr algn="just" rtl="0"/>
            <a:endParaRPr lang="en-US" sz="2400" b="0" i="0" dirty="0">
              <a:solidFill>
                <a:schemeClr val="tx1">
                  <a:lumMod val="95000"/>
                  <a:lumOff val="5000"/>
                </a:schemeClr>
              </a:solidFill>
              <a:effectLst/>
              <a:latin typeface="Times New Roman" panose="02020603050405020304" pitchFamily="18" charset="0"/>
            </a:endParaRPr>
          </a:p>
          <a:p>
            <a:pPr>
              <a:lnSpc>
                <a:spcPct val="80000"/>
              </a:lnSpc>
            </a:pPr>
            <a:r>
              <a:rPr lang="en-US" altLang="en-US" dirty="0">
                <a:latin typeface="Times New Roman" panose="02020603050405020304" pitchFamily="18" charset="0"/>
                <a:cs typeface="Times New Roman" panose="02020603050405020304" pitchFamily="18" charset="0"/>
              </a:rPr>
              <a:t>Represents the management hierarchy: </a:t>
            </a:r>
          </a:p>
          <a:p>
            <a:pPr lvl="1" algn="just"/>
            <a:r>
              <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rPr>
              <a:t>- Reporting relationships who report to whom.</a:t>
            </a:r>
          </a:p>
          <a:p>
            <a:pPr lvl="1" algn="just"/>
            <a:r>
              <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rPr>
              <a:t>- The official chain of control or authority, which deals of official activities, such firing, hiring, and promotion. </a:t>
            </a:r>
          </a:p>
          <a:p>
            <a:pPr algn="just"/>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80000"/>
              </a:lnSpc>
            </a:pPr>
            <a:r>
              <a:rPr lang="en-US" altLang="en-US" dirty="0">
                <a:latin typeface="Times New Roman" panose="02020603050405020304" pitchFamily="18" charset="0"/>
                <a:cs typeface="Times New Roman" panose="02020603050405020304" pitchFamily="18" charset="0"/>
              </a:rPr>
              <a:t>Organization can be grouped into major subdivisions on the basis of a number of frameworks.</a:t>
            </a:r>
          </a:p>
          <a:p>
            <a:pPr>
              <a:lnSpc>
                <a:spcPct val="80000"/>
              </a:lnSpc>
            </a:pPr>
            <a:endParaRPr lang="en-US" altLang="en-US" dirty="0">
              <a:latin typeface="Times New Roman" panose="02020603050405020304" pitchFamily="18" charset="0"/>
              <a:cs typeface="Times New Roman" panose="02020603050405020304" pitchFamily="18" charset="0"/>
            </a:endParaRPr>
          </a:p>
          <a:p>
            <a:pPr>
              <a:lnSpc>
                <a:spcPct val="80000"/>
              </a:lnSpc>
            </a:pPr>
            <a:r>
              <a:rPr lang="en-US" altLang="en-US" dirty="0">
                <a:latin typeface="Times New Roman" panose="02020603050405020304" pitchFamily="18" charset="0"/>
                <a:cs typeface="Times New Roman" panose="02020603050405020304" pitchFamily="18" charset="0"/>
              </a:rPr>
              <a:t>Responsibilities &amp; type of work for each subdivision.</a:t>
            </a:r>
          </a:p>
          <a:p>
            <a:pPr>
              <a:lnSpc>
                <a:spcPct val="80000"/>
              </a:lnSpc>
            </a:pPr>
            <a:r>
              <a:rPr lang="en-US" altLang="en-US" dirty="0">
                <a:latin typeface="Times New Roman" panose="02020603050405020304" pitchFamily="18" charset="0"/>
                <a:cs typeface="Times New Roman" panose="02020603050405020304" pitchFamily="18" charset="0"/>
              </a:rPr>
              <a:t>Official lines of authority &amp; communication.</a:t>
            </a:r>
          </a:p>
          <a:p>
            <a:pPr>
              <a:lnSpc>
                <a:spcPct val="80000"/>
              </a:lnSpc>
            </a:pPr>
            <a:endParaRPr lang="en-US" altLang="en-US" dirty="0">
              <a:latin typeface="Times New Roman" panose="02020603050405020304" pitchFamily="18" charset="0"/>
              <a:cs typeface="Times New Roman" panose="02020603050405020304" pitchFamily="18" charset="0"/>
            </a:endParaRPr>
          </a:p>
          <a:p>
            <a:pPr algn="just">
              <a:lnSpc>
                <a:spcPct val="150000"/>
              </a:lnSpc>
            </a:pPr>
            <a:r>
              <a:rPr lang="en-US" altLang="en-US" dirty="0">
                <a:solidFill>
                  <a:schemeClr val="tx1">
                    <a:lumMod val="95000"/>
                    <a:lumOff val="5000"/>
                  </a:schemeClr>
                </a:solidFill>
                <a:latin typeface="Times New Roman" panose="02020603050405020304" pitchFamily="18" charset="0"/>
                <a:cs typeface="Times New Roman" panose="02020603050405020304" pitchFamily="18" charset="0"/>
              </a:rPr>
              <a:t>Informal organization also important and can exist in parallel to the official organization, communication of the informal is socially motivated. </a:t>
            </a: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pic>
        <p:nvPicPr>
          <p:cNvPr id="10" name="عنصر نائب للمحتوى 6">
            <a:extLst>
              <a:ext uri="{FF2B5EF4-FFF2-40B4-BE49-F238E27FC236}">
                <a16:creationId xmlns:a16="http://schemas.microsoft.com/office/drawing/2014/main" id="{72DBC6B8-B15F-4B30-8437-22AA6A7C5E5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877796" y="0"/>
            <a:ext cx="1314203" cy="973777"/>
          </a:xfrm>
          <a:prstGeom prst="rect">
            <a:avLst/>
          </a:prstGeom>
        </p:spPr>
      </p:pic>
    </p:spTree>
    <p:extLst>
      <p:ext uri="{BB962C8B-B14F-4D97-AF65-F5344CB8AC3E}">
        <p14:creationId xmlns:p14="http://schemas.microsoft.com/office/powerpoint/2010/main" val="192500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1684338" y="106016"/>
            <a:ext cx="10356849" cy="8833637"/>
          </a:xfrm>
        </p:spPr>
        <p:txBody>
          <a:bodyPr/>
          <a:lstStyle/>
          <a:p>
            <a:pPr algn="ctr"/>
            <a:r>
              <a:rPr lang="en-US" sz="3600" b="1" i="0" u="sng" dirty="0">
                <a:solidFill>
                  <a:schemeClr val="tx1">
                    <a:lumMod val="95000"/>
                    <a:lumOff val="5000"/>
                  </a:schemeClr>
                </a:solidFill>
                <a:effectLst/>
                <a:latin typeface="Times New Roman" panose="02020603050405020304" pitchFamily="18" charset="0"/>
              </a:rPr>
              <a:t>Organization Structure </a:t>
            </a:r>
          </a:p>
          <a:p>
            <a:pPr algn="just" rtl="0"/>
            <a:endParaRPr lang="en-US" sz="2400" b="0" i="0" dirty="0">
              <a:solidFill>
                <a:schemeClr val="tx1">
                  <a:lumMod val="95000"/>
                  <a:lumOff val="5000"/>
                </a:schemeClr>
              </a:solidFill>
              <a:effectLst/>
              <a:latin typeface="Times New Roman" panose="02020603050405020304" pitchFamily="18" charset="0"/>
            </a:endParaRPr>
          </a:p>
          <a:p>
            <a:pPr algn="just">
              <a:lnSpc>
                <a:spcPct val="114000"/>
              </a:lnSpc>
            </a:pPr>
            <a:r>
              <a:rPr lang="en-US" altLang="en-US" dirty="0">
                <a:solidFill>
                  <a:schemeClr val="tx1">
                    <a:lumMod val="95000"/>
                    <a:lumOff val="5000"/>
                  </a:schemeClr>
                </a:solidFill>
                <a:cs typeface="Times New Roman" panose="02020603050405020304" pitchFamily="18" charset="0"/>
              </a:rPr>
              <a:t>There are several forms of organizational structures. The best structure form depends on goals, type of work it supposed to do, and the environment within which it operates.</a:t>
            </a:r>
          </a:p>
          <a:p>
            <a:endParaRPr lang="en-US" altLang="en-US" sz="2800" dirty="0">
              <a:solidFill>
                <a:schemeClr val="tx1">
                  <a:lumMod val="95000"/>
                  <a:lumOff val="5000"/>
                </a:schemeClr>
              </a:solidFill>
              <a:cs typeface="Times New Roman" panose="02020603050405020304" pitchFamily="18" charset="0"/>
            </a:endParaRPr>
          </a:p>
          <a:p>
            <a:pPr marL="12700" algn="just" rtl="0">
              <a:lnSpc>
                <a:spcPct val="100000"/>
              </a:lnSpc>
              <a:spcBef>
                <a:spcPts val="100"/>
              </a:spcBef>
            </a:pPr>
            <a:r>
              <a:rPr lang="en-US" dirty="0">
                <a:latin typeface="Times New Roman" panose="02020603050405020304" pitchFamily="18" charset="0"/>
                <a:cs typeface="Times New Roman" panose="02020603050405020304" pitchFamily="18" charset="0"/>
              </a:rPr>
              <a:t>Organization structure consists</a:t>
            </a:r>
            <a:r>
              <a:rPr lang="en-US" spc="-15"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of</a:t>
            </a:r>
            <a:r>
              <a:rPr lang="en-US" spc="-25" dirty="0">
                <a:latin typeface="Times New Roman" panose="02020603050405020304" pitchFamily="18" charset="0"/>
                <a:cs typeface="Times New Roman" panose="02020603050405020304" pitchFamily="18" charset="0"/>
              </a:rPr>
              <a:t> </a:t>
            </a:r>
            <a:r>
              <a:rPr lang="en-US" b="1" u="sng" dirty="0">
                <a:latin typeface="Times New Roman" panose="02020603050405020304" pitchFamily="18" charset="0"/>
                <a:cs typeface="Times New Roman" panose="02020603050405020304" pitchFamily="18" charset="0"/>
              </a:rPr>
              <a:t>three</a:t>
            </a:r>
            <a:r>
              <a:rPr lang="en-US" b="1" u="sng" spc="-2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key</a:t>
            </a:r>
            <a:r>
              <a:rPr lang="en-US" spc="-25"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elements:</a:t>
            </a:r>
          </a:p>
          <a:p>
            <a:pPr marL="393700" indent="-381000" algn="just" rtl="0">
              <a:lnSpc>
                <a:spcPts val="3025"/>
              </a:lnSpc>
              <a:spcBef>
                <a:spcPts val="2400"/>
              </a:spcBef>
              <a:buAutoNum type="arabicPeriod"/>
              <a:tabLst>
                <a:tab pos="393700" algn="l"/>
              </a:tabLst>
            </a:pPr>
            <a:r>
              <a:rPr lang="en-US" spc="-5" dirty="0">
                <a:latin typeface="Times New Roman" panose="02020603050405020304" pitchFamily="18" charset="0"/>
                <a:cs typeface="Times New Roman" panose="02020603050405020304" pitchFamily="18" charset="0"/>
              </a:rPr>
              <a:t>Designates </a:t>
            </a:r>
            <a:r>
              <a:rPr lang="en-US" dirty="0">
                <a:latin typeface="Times New Roman" panose="02020603050405020304" pitchFamily="18" charset="0"/>
                <a:cs typeface="Times New Roman" panose="02020603050405020304" pitchFamily="18" charset="0"/>
              </a:rPr>
              <a:t>formal </a:t>
            </a:r>
            <a:r>
              <a:rPr lang="en-US" spc="-5" dirty="0">
                <a:latin typeface="Times New Roman" panose="02020603050405020304" pitchFamily="18" charset="0"/>
                <a:cs typeface="Times New Roman" panose="02020603050405020304" pitchFamily="18" charset="0"/>
              </a:rPr>
              <a:t>reporting</a:t>
            </a:r>
            <a:r>
              <a:rPr lang="en-US" dirty="0">
                <a:latin typeface="Times New Roman" panose="02020603050405020304" pitchFamily="18" charset="0"/>
                <a:cs typeface="Times New Roman" panose="02020603050405020304" pitchFamily="18" charset="0"/>
              </a:rPr>
              <a:t> </a:t>
            </a:r>
            <a:r>
              <a:rPr lang="en-US" spc="-5" dirty="0">
                <a:latin typeface="Times New Roman" panose="02020603050405020304" pitchFamily="18" charset="0"/>
                <a:cs typeface="Times New Roman" panose="02020603050405020304" pitchFamily="18" charset="0"/>
              </a:rPr>
              <a:t>relationships:</a:t>
            </a:r>
            <a:endParaRPr lang="en-US" dirty="0">
              <a:latin typeface="Times New Roman" panose="02020603050405020304" pitchFamily="18" charset="0"/>
              <a:cs typeface="Times New Roman" panose="02020603050405020304" pitchFamily="18" charset="0"/>
            </a:endParaRPr>
          </a:p>
          <a:p>
            <a:pPr marL="812800" lvl="1" indent="-342900" algn="just" rtl="0">
              <a:lnSpc>
                <a:spcPts val="2685"/>
              </a:lnSpc>
              <a:buChar char="–"/>
              <a:tabLst>
                <a:tab pos="812800" algn="l"/>
              </a:tabLst>
            </a:pPr>
            <a:r>
              <a:rPr lang="en-US" sz="2400" spc="-5" dirty="0">
                <a:latin typeface="Times New Roman" panose="02020603050405020304" pitchFamily="18" charset="0"/>
                <a:cs typeface="Times New Roman" panose="02020603050405020304" pitchFamily="18" charset="0"/>
              </a:rPr>
              <a:t>number</a:t>
            </a:r>
            <a:r>
              <a:rPr lang="en-US" sz="2400" spc="-15" dirty="0">
                <a:latin typeface="Times New Roman" panose="02020603050405020304" pitchFamily="18" charset="0"/>
                <a:cs typeface="Times New Roman" panose="02020603050405020304" pitchFamily="18" charset="0"/>
              </a:rPr>
              <a:t> </a:t>
            </a:r>
            <a:r>
              <a:rPr lang="en-US" sz="2400" spc="5" dirty="0">
                <a:latin typeface="Times New Roman" panose="02020603050405020304" pitchFamily="18" charset="0"/>
                <a:cs typeface="Times New Roman" panose="02020603050405020304" pitchFamily="18" charset="0"/>
              </a:rPr>
              <a:t>of</a:t>
            </a:r>
            <a:r>
              <a:rPr lang="en-US" sz="2400" spc="-10" dirty="0">
                <a:latin typeface="Times New Roman" panose="02020603050405020304" pitchFamily="18" charset="0"/>
                <a:cs typeface="Times New Roman" panose="02020603050405020304" pitchFamily="18" charset="0"/>
              </a:rPr>
              <a:t> </a:t>
            </a:r>
            <a:r>
              <a:rPr lang="en-US" sz="2400" spc="-5" dirty="0">
                <a:latin typeface="Times New Roman" panose="02020603050405020304" pitchFamily="18" charset="0"/>
                <a:cs typeface="Times New Roman" panose="02020603050405020304" pitchFamily="18" charset="0"/>
              </a:rPr>
              <a:t>levels </a:t>
            </a:r>
            <a:r>
              <a:rPr lang="en-US" sz="2400" dirty="0">
                <a:latin typeface="Times New Roman" panose="02020603050405020304" pitchFamily="18" charset="0"/>
                <a:cs typeface="Times New Roman" panose="02020603050405020304" pitchFamily="18" charset="0"/>
              </a:rPr>
              <a:t>in</a:t>
            </a:r>
            <a:r>
              <a:rPr lang="en-US" sz="2400" spc="-20"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the</a:t>
            </a:r>
            <a:r>
              <a:rPr lang="en-US" sz="2400" spc="-20"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hierarchy</a:t>
            </a:r>
          </a:p>
          <a:p>
            <a:pPr marL="812800" lvl="1" indent="-342900" algn="just" rtl="0">
              <a:lnSpc>
                <a:spcPts val="3020"/>
              </a:lnSpc>
              <a:buChar char="–"/>
              <a:tabLst>
                <a:tab pos="812800" algn="l"/>
              </a:tabLst>
            </a:pPr>
            <a:r>
              <a:rPr lang="en-US" sz="2400" dirty="0">
                <a:latin typeface="Times New Roman" panose="02020603050405020304" pitchFamily="18" charset="0"/>
                <a:cs typeface="Times New Roman" panose="02020603050405020304" pitchFamily="18" charset="0"/>
              </a:rPr>
              <a:t>span</a:t>
            </a:r>
            <a:r>
              <a:rPr lang="en-US" sz="2400" spc="-25" dirty="0">
                <a:latin typeface="Times New Roman" panose="02020603050405020304" pitchFamily="18" charset="0"/>
                <a:cs typeface="Times New Roman" panose="02020603050405020304" pitchFamily="18" charset="0"/>
              </a:rPr>
              <a:t> </a:t>
            </a:r>
            <a:r>
              <a:rPr lang="en-US" sz="2400" spc="-5" dirty="0">
                <a:latin typeface="Times New Roman" panose="02020603050405020304" pitchFamily="18" charset="0"/>
                <a:cs typeface="Times New Roman" panose="02020603050405020304" pitchFamily="18" charset="0"/>
              </a:rPr>
              <a:t>of</a:t>
            </a:r>
            <a:r>
              <a:rPr lang="en-US" sz="2400" spc="-20" dirty="0">
                <a:latin typeface="Times New Roman" panose="02020603050405020304" pitchFamily="18" charset="0"/>
                <a:cs typeface="Times New Roman" panose="02020603050405020304" pitchFamily="18" charset="0"/>
              </a:rPr>
              <a:t> </a:t>
            </a:r>
            <a:r>
              <a:rPr lang="en-US" sz="2400" spc="-5" dirty="0">
                <a:latin typeface="Times New Roman" panose="02020603050405020304" pitchFamily="18" charset="0"/>
                <a:cs typeface="Times New Roman" panose="02020603050405020304" pitchFamily="18" charset="0"/>
              </a:rPr>
              <a:t>control</a:t>
            </a:r>
            <a:endParaRPr lang="en-US" sz="2400" dirty="0">
              <a:latin typeface="Times New Roman" panose="02020603050405020304" pitchFamily="18" charset="0"/>
              <a:cs typeface="Times New Roman" panose="02020603050405020304" pitchFamily="18" charset="0"/>
            </a:endParaRPr>
          </a:p>
          <a:p>
            <a:pPr marL="393700" indent="-381000" algn="just" rtl="0">
              <a:lnSpc>
                <a:spcPts val="3025"/>
              </a:lnSpc>
              <a:spcBef>
                <a:spcPts val="2450"/>
              </a:spcBef>
              <a:buAutoNum type="arabicPeriod"/>
              <a:tabLst>
                <a:tab pos="393700" algn="l"/>
              </a:tabLst>
            </a:pPr>
            <a:r>
              <a:rPr lang="en-US" spc="-5" dirty="0">
                <a:latin typeface="Times New Roman" panose="02020603050405020304" pitchFamily="18" charset="0"/>
                <a:cs typeface="Times New Roman" panose="02020603050405020304" pitchFamily="18" charset="0"/>
              </a:rPr>
              <a:t>Groupings</a:t>
            </a:r>
            <a:r>
              <a:rPr lang="en-US" spc="-35" dirty="0">
                <a:latin typeface="Times New Roman" panose="02020603050405020304" pitchFamily="18" charset="0"/>
                <a:cs typeface="Times New Roman" panose="02020603050405020304" pitchFamily="18" charset="0"/>
              </a:rPr>
              <a:t> </a:t>
            </a:r>
            <a:r>
              <a:rPr lang="en-US" spc="-5" dirty="0">
                <a:latin typeface="Times New Roman" panose="02020603050405020304" pitchFamily="18" charset="0"/>
                <a:cs typeface="Times New Roman" panose="02020603050405020304" pitchFamily="18" charset="0"/>
              </a:rPr>
              <a:t>of:</a:t>
            </a:r>
            <a:endParaRPr lang="en-US" dirty="0">
              <a:latin typeface="Times New Roman" panose="02020603050405020304" pitchFamily="18" charset="0"/>
              <a:cs typeface="Times New Roman" panose="02020603050405020304" pitchFamily="18" charset="0"/>
            </a:endParaRPr>
          </a:p>
          <a:p>
            <a:pPr marL="812800" lvl="1" indent="-342900" algn="just" rtl="0">
              <a:lnSpc>
                <a:spcPts val="2690"/>
              </a:lnSpc>
              <a:buChar char="–"/>
              <a:tabLst>
                <a:tab pos="812800" algn="l"/>
              </a:tabLst>
            </a:pPr>
            <a:r>
              <a:rPr lang="en-US" sz="2400" spc="-5" dirty="0">
                <a:latin typeface="Times New Roman" panose="02020603050405020304" pitchFamily="18" charset="0"/>
                <a:cs typeface="Times New Roman" panose="02020603050405020304" pitchFamily="18" charset="0"/>
              </a:rPr>
              <a:t>individuals</a:t>
            </a:r>
            <a:r>
              <a:rPr lang="en-US" sz="2400" spc="-10"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into</a:t>
            </a:r>
            <a:r>
              <a:rPr lang="en-US" sz="2400" spc="-15" dirty="0">
                <a:latin typeface="Times New Roman" panose="02020603050405020304" pitchFamily="18" charset="0"/>
                <a:cs typeface="Times New Roman" panose="02020603050405020304" pitchFamily="18" charset="0"/>
              </a:rPr>
              <a:t> </a:t>
            </a:r>
            <a:r>
              <a:rPr lang="en-US" sz="2400" spc="-5" dirty="0">
                <a:latin typeface="Times New Roman" panose="02020603050405020304" pitchFamily="18" charset="0"/>
                <a:cs typeface="Times New Roman" panose="02020603050405020304" pitchFamily="18" charset="0"/>
              </a:rPr>
              <a:t>departments</a:t>
            </a:r>
            <a:endParaRPr lang="en-US" sz="2400" dirty="0">
              <a:latin typeface="Times New Roman" panose="02020603050405020304" pitchFamily="18" charset="0"/>
              <a:cs typeface="Times New Roman" panose="02020603050405020304" pitchFamily="18" charset="0"/>
            </a:endParaRPr>
          </a:p>
          <a:p>
            <a:pPr marL="812800" lvl="1" indent="-342900" algn="just" rtl="0">
              <a:lnSpc>
                <a:spcPts val="3025"/>
              </a:lnSpc>
              <a:buChar char="–"/>
              <a:tabLst>
                <a:tab pos="812800" algn="l"/>
              </a:tabLst>
            </a:pPr>
            <a:r>
              <a:rPr lang="en-US" sz="2400" spc="-5" dirty="0">
                <a:latin typeface="Times New Roman" panose="02020603050405020304" pitchFamily="18" charset="0"/>
                <a:cs typeface="Times New Roman" panose="02020603050405020304" pitchFamily="18" charset="0"/>
              </a:rPr>
              <a:t>departments</a:t>
            </a:r>
            <a:r>
              <a:rPr lang="en-US" sz="2400" spc="5" dirty="0">
                <a:latin typeface="Times New Roman" panose="02020603050405020304" pitchFamily="18" charset="0"/>
                <a:cs typeface="Times New Roman" panose="02020603050405020304" pitchFamily="18" charset="0"/>
              </a:rPr>
              <a:t> </a:t>
            </a:r>
            <a:r>
              <a:rPr lang="en-US" sz="2400" spc="-5" dirty="0">
                <a:latin typeface="Times New Roman" panose="02020603050405020304" pitchFamily="18" charset="0"/>
                <a:cs typeface="Times New Roman" panose="02020603050405020304" pitchFamily="18" charset="0"/>
              </a:rPr>
              <a:t>into the total</a:t>
            </a:r>
            <a:r>
              <a:rPr lang="en-US" sz="2400" spc="5" dirty="0">
                <a:latin typeface="Times New Roman" panose="02020603050405020304" pitchFamily="18" charset="0"/>
                <a:cs typeface="Times New Roman" panose="02020603050405020304" pitchFamily="18" charset="0"/>
              </a:rPr>
              <a:t> </a:t>
            </a:r>
            <a:r>
              <a:rPr lang="en-US" sz="2400" spc="-5" dirty="0">
                <a:latin typeface="Times New Roman" panose="02020603050405020304" pitchFamily="18" charset="0"/>
                <a:cs typeface="Times New Roman" panose="02020603050405020304" pitchFamily="18" charset="0"/>
              </a:rPr>
              <a:t>organization</a:t>
            </a:r>
            <a:endParaRPr lang="en-US" sz="2400" dirty="0">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pic>
        <p:nvPicPr>
          <p:cNvPr id="10" name="عنصر نائب للمحتوى 6">
            <a:extLst>
              <a:ext uri="{FF2B5EF4-FFF2-40B4-BE49-F238E27FC236}">
                <a16:creationId xmlns:a16="http://schemas.microsoft.com/office/drawing/2014/main" id="{F7E54798-6712-4C98-921F-9AA1B89981B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820276" y="0"/>
            <a:ext cx="1327274" cy="997527"/>
          </a:xfrm>
          <a:prstGeom prst="rect">
            <a:avLst/>
          </a:prstGeom>
        </p:spPr>
      </p:pic>
    </p:spTree>
    <p:extLst>
      <p:ext uri="{BB962C8B-B14F-4D97-AF65-F5344CB8AC3E}">
        <p14:creationId xmlns:p14="http://schemas.microsoft.com/office/powerpoint/2010/main" val="4168032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1684337" y="106016"/>
            <a:ext cx="10356851" cy="8437503"/>
          </a:xfrm>
        </p:spPr>
        <p:txBody>
          <a:bodyPr/>
          <a:lstStyle/>
          <a:p>
            <a:pPr algn="ctr"/>
            <a:r>
              <a:rPr lang="en-US" sz="3600" b="1" i="0" u="sng" dirty="0">
                <a:solidFill>
                  <a:schemeClr val="tx1">
                    <a:lumMod val="95000"/>
                    <a:lumOff val="5000"/>
                  </a:schemeClr>
                </a:solidFill>
                <a:effectLst/>
                <a:latin typeface="Times New Roman" panose="02020603050405020304" pitchFamily="18" charset="0"/>
              </a:rPr>
              <a:t>Organization Structure </a:t>
            </a:r>
          </a:p>
          <a:p>
            <a:pPr marL="12700" algn="just" rtl="0">
              <a:lnSpc>
                <a:spcPts val="3025"/>
              </a:lnSpc>
              <a:spcBef>
                <a:spcPts val="2440"/>
              </a:spcBef>
              <a:tabLst>
                <a:tab pos="393700" algn="l"/>
              </a:tabLst>
            </a:pPr>
            <a:r>
              <a:rPr lang="en-US" dirty="0">
                <a:solidFill>
                  <a:schemeClr val="tx1">
                    <a:lumMod val="95000"/>
                    <a:lumOff val="5000"/>
                  </a:schemeClr>
                </a:solidFill>
                <a:latin typeface="Times New Roman" panose="02020603050405020304" pitchFamily="18" charset="0"/>
              </a:rPr>
              <a:t>     3.  </a:t>
            </a:r>
            <a:r>
              <a:rPr lang="en-US" spc="-5" dirty="0">
                <a:latin typeface="Times New Roman" panose="02020603050405020304" pitchFamily="18" charset="0"/>
                <a:cs typeface="Times New Roman" panose="02020603050405020304" pitchFamily="18" charset="0"/>
              </a:rPr>
              <a:t>Design</a:t>
            </a:r>
            <a:r>
              <a:rPr lang="en-US" spc="-20" dirty="0">
                <a:latin typeface="Times New Roman" panose="02020603050405020304" pitchFamily="18" charset="0"/>
                <a:cs typeface="Times New Roman" panose="02020603050405020304" pitchFamily="18" charset="0"/>
              </a:rPr>
              <a:t> </a:t>
            </a:r>
            <a:r>
              <a:rPr lang="en-US" spc="-5" dirty="0">
                <a:latin typeface="Times New Roman" panose="02020603050405020304" pitchFamily="18" charset="0"/>
                <a:cs typeface="Times New Roman" panose="02020603050405020304" pitchFamily="18" charset="0"/>
              </a:rPr>
              <a:t>of</a:t>
            </a:r>
            <a:r>
              <a:rPr lang="en-US" spc="-10" dirty="0">
                <a:latin typeface="Times New Roman" panose="02020603050405020304" pitchFamily="18" charset="0"/>
                <a:cs typeface="Times New Roman" panose="02020603050405020304" pitchFamily="18" charset="0"/>
              </a:rPr>
              <a:t> </a:t>
            </a:r>
            <a:r>
              <a:rPr lang="en-US" spc="-5" dirty="0">
                <a:latin typeface="Times New Roman" panose="02020603050405020304" pitchFamily="18" charset="0"/>
                <a:cs typeface="Times New Roman" panose="02020603050405020304" pitchFamily="18" charset="0"/>
              </a:rPr>
              <a:t>systems for</a:t>
            </a:r>
            <a:endParaRPr lang="en-US" dirty="0">
              <a:latin typeface="Times New Roman" panose="02020603050405020304" pitchFamily="18" charset="0"/>
              <a:cs typeface="Times New Roman" panose="02020603050405020304" pitchFamily="18" charset="0"/>
            </a:endParaRPr>
          </a:p>
          <a:p>
            <a:pPr marL="812800" lvl="1" indent="-342900" algn="just" rtl="0">
              <a:lnSpc>
                <a:spcPts val="2690"/>
              </a:lnSpc>
              <a:buChar char="–"/>
              <a:tabLst>
                <a:tab pos="812800" algn="l"/>
              </a:tabLst>
            </a:pPr>
            <a:r>
              <a:rPr lang="en-US" sz="2400" spc="-5" dirty="0">
                <a:latin typeface="Times New Roman" panose="02020603050405020304" pitchFamily="18" charset="0"/>
                <a:cs typeface="Times New Roman" panose="02020603050405020304" pitchFamily="18" charset="0"/>
              </a:rPr>
              <a:t>effective</a:t>
            </a:r>
            <a:r>
              <a:rPr lang="en-US" sz="2400" spc="-30"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communication</a:t>
            </a:r>
          </a:p>
          <a:p>
            <a:pPr marL="812800" lvl="1" indent="-342900" algn="just" rtl="0">
              <a:lnSpc>
                <a:spcPts val="2690"/>
              </a:lnSpc>
              <a:buChar char="–"/>
              <a:tabLst>
                <a:tab pos="812800" algn="l"/>
              </a:tabLst>
            </a:pPr>
            <a:r>
              <a:rPr lang="en-US" sz="2400" spc="-5" dirty="0">
                <a:latin typeface="Times New Roman" panose="02020603050405020304" pitchFamily="18" charset="0"/>
                <a:cs typeface="Times New Roman" panose="02020603050405020304" pitchFamily="18" charset="0"/>
              </a:rPr>
              <a:t>coordination</a:t>
            </a:r>
            <a:endParaRPr lang="en-US" sz="2400" dirty="0">
              <a:latin typeface="Times New Roman" panose="02020603050405020304" pitchFamily="18" charset="0"/>
              <a:cs typeface="Times New Roman" panose="02020603050405020304" pitchFamily="18" charset="0"/>
            </a:endParaRPr>
          </a:p>
          <a:p>
            <a:pPr marL="812800" lvl="1" indent="-342900" algn="just" rtl="0">
              <a:lnSpc>
                <a:spcPts val="3025"/>
              </a:lnSpc>
              <a:buChar char="–"/>
              <a:tabLst>
                <a:tab pos="812800" algn="l"/>
              </a:tabLst>
            </a:pPr>
            <a:r>
              <a:rPr lang="en-US" sz="2400" spc="-5" dirty="0">
                <a:latin typeface="Times New Roman" panose="02020603050405020304" pitchFamily="18" charset="0"/>
                <a:cs typeface="Times New Roman" panose="02020603050405020304" pitchFamily="18" charset="0"/>
              </a:rPr>
              <a:t>integration</a:t>
            </a:r>
            <a:r>
              <a:rPr lang="en-US" sz="2400" spc="-15" dirty="0">
                <a:latin typeface="Times New Roman" panose="02020603050405020304" pitchFamily="18" charset="0"/>
                <a:cs typeface="Times New Roman" panose="02020603050405020304" pitchFamily="18" charset="0"/>
              </a:rPr>
              <a:t> </a:t>
            </a:r>
            <a:r>
              <a:rPr lang="en-US" sz="2400" spc="-5" dirty="0">
                <a:latin typeface="Times New Roman" panose="02020603050405020304" pitchFamily="18" charset="0"/>
                <a:cs typeface="Times New Roman" panose="02020603050405020304" pitchFamily="18" charset="0"/>
              </a:rPr>
              <a:t>across departments</a:t>
            </a:r>
            <a:endParaRPr lang="en-US" sz="2400" dirty="0">
              <a:latin typeface="Times New Roman" panose="02020603050405020304" pitchFamily="18" charset="0"/>
              <a:cs typeface="Times New Roman" panose="02020603050405020304" pitchFamily="18" charset="0"/>
            </a:endParaRPr>
          </a:p>
          <a:p>
            <a:endParaRPr lang="en-US" altLang="en-US" sz="2800" dirty="0">
              <a:solidFill>
                <a:schemeClr val="tx1">
                  <a:lumMod val="95000"/>
                  <a:lumOff val="5000"/>
                </a:schemeClr>
              </a:solidFill>
              <a:cs typeface="Times New Roman" panose="02020603050405020304" pitchFamily="18" charset="0"/>
            </a:endParaRPr>
          </a:p>
          <a:p>
            <a:pPr>
              <a:lnSpc>
                <a:spcPct val="150000"/>
              </a:lnSpc>
            </a:pPr>
            <a:r>
              <a:rPr lang="en-US" altLang="en-US" sz="2800" b="1" dirty="0">
                <a:solidFill>
                  <a:schemeClr val="tx1">
                    <a:lumMod val="95000"/>
                    <a:lumOff val="5000"/>
                  </a:schemeClr>
                </a:solidFill>
                <a:cs typeface="Times New Roman" panose="02020603050405020304" pitchFamily="18" charset="0"/>
              </a:rPr>
              <a:t>Basic forms of organization structures are:</a:t>
            </a:r>
          </a:p>
          <a:p>
            <a:pPr lvl="1">
              <a:lnSpc>
                <a:spcPct val="150000"/>
              </a:lnSpc>
            </a:pPr>
            <a:r>
              <a:rPr lang="en-US" altLang="en-US" sz="2800" dirty="0">
                <a:solidFill>
                  <a:schemeClr val="tx1">
                    <a:lumMod val="95000"/>
                    <a:lumOff val="5000"/>
                  </a:schemeClr>
                </a:solidFill>
                <a:latin typeface="Times New Roman" panose="02020603050405020304" pitchFamily="18" charset="0"/>
                <a:cs typeface="Times New Roman" panose="02020603050405020304" pitchFamily="18" charset="0"/>
              </a:rPr>
              <a:t>1- </a:t>
            </a:r>
            <a:r>
              <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rPr>
              <a:t>Functional organization</a:t>
            </a:r>
          </a:p>
          <a:p>
            <a:pPr lvl="1">
              <a:lnSpc>
                <a:spcPct val="150000"/>
              </a:lnSpc>
            </a:pPr>
            <a:r>
              <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rPr>
              <a:t>2- Project organization</a:t>
            </a:r>
          </a:p>
          <a:p>
            <a:pPr lvl="1">
              <a:lnSpc>
                <a:spcPct val="150000"/>
              </a:lnSpc>
            </a:pPr>
            <a:r>
              <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rPr>
              <a:t>3- Matrix organization</a:t>
            </a: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pic>
        <p:nvPicPr>
          <p:cNvPr id="10" name="عنصر نائب للمحتوى 6">
            <a:extLst>
              <a:ext uri="{FF2B5EF4-FFF2-40B4-BE49-F238E27FC236}">
                <a16:creationId xmlns:a16="http://schemas.microsoft.com/office/drawing/2014/main" id="{A09C815F-DBE8-43AF-AA63-0F6CE3EB0EF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39400" y="0"/>
            <a:ext cx="1752600" cy="1295400"/>
          </a:xfrm>
          <a:prstGeom prst="rect">
            <a:avLst/>
          </a:prstGeom>
        </p:spPr>
      </p:pic>
    </p:spTree>
    <p:extLst>
      <p:ext uri="{BB962C8B-B14F-4D97-AF65-F5344CB8AC3E}">
        <p14:creationId xmlns:p14="http://schemas.microsoft.com/office/powerpoint/2010/main" val="823596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1223040" y="106016"/>
            <a:ext cx="13802757" cy="4107086"/>
          </a:xfrm>
        </p:spPr>
        <p:txBody>
          <a:bodyPr/>
          <a:lstStyle/>
          <a:p>
            <a:pPr algn="ctr"/>
            <a:r>
              <a:rPr lang="en-US" sz="3600" b="1" i="0" u="sng" dirty="0">
                <a:solidFill>
                  <a:schemeClr val="tx1">
                    <a:lumMod val="95000"/>
                    <a:lumOff val="5000"/>
                  </a:schemeClr>
                </a:solidFill>
                <a:effectLst/>
                <a:latin typeface="Times New Roman" panose="02020603050405020304" pitchFamily="18" charset="0"/>
              </a:rPr>
              <a:t>1. Functional organization  structure </a:t>
            </a:r>
          </a:p>
          <a:p>
            <a:pPr algn="ctr"/>
            <a:endParaRPr lang="en-US" sz="3600" b="1" i="0" u="sng" dirty="0">
              <a:solidFill>
                <a:schemeClr val="tx1">
                  <a:lumMod val="95000"/>
                  <a:lumOff val="5000"/>
                </a:schemeClr>
              </a:solidFill>
              <a:effectLst/>
              <a:latin typeface="Times New Roman" panose="02020603050405020304" pitchFamily="18" charset="0"/>
            </a:endParaRPr>
          </a:p>
          <a:p>
            <a:pPr algn="just" rtl="0"/>
            <a:endParaRPr lang="en-US" sz="2400" b="0" i="0" dirty="0">
              <a:solidFill>
                <a:schemeClr val="tx1">
                  <a:lumMod val="95000"/>
                  <a:lumOff val="5000"/>
                </a:schemeClr>
              </a:solidFill>
              <a:effectLst/>
              <a:latin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pic>
        <p:nvPicPr>
          <p:cNvPr id="1032" name="Picture 8" descr="Functional Organizational Chart | Cacoo">
            <a:extLst>
              <a:ext uri="{FF2B5EF4-FFF2-40B4-BE49-F238E27FC236}">
                <a16:creationId xmlns:a16="http://schemas.microsoft.com/office/drawing/2014/main" id="{332AA048-211D-4D97-9220-47C4447A42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4362" y="764275"/>
            <a:ext cx="10307638" cy="6093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6118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1884361" y="106016"/>
            <a:ext cx="10156825" cy="9585509"/>
          </a:xfrm>
        </p:spPr>
        <p:txBody>
          <a:bodyPr/>
          <a:lstStyle/>
          <a:p>
            <a:pPr algn="ctr"/>
            <a:r>
              <a:rPr lang="en-US" sz="3200" b="1" i="0" u="sng" dirty="0">
                <a:solidFill>
                  <a:schemeClr val="tx1">
                    <a:lumMod val="95000"/>
                    <a:lumOff val="5000"/>
                  </a:schemeClr>
                </a:solidFill>
                <a:effectLst/>
                <a:latin typeface="Times New Roman" panose="02020603050405020304" pitchFamily="18" charset="0"/>
              </a:rPr>
              <a:t>1. Functional organization  structure </a:t>
            </a:r>
          </a:p>
          <a:p>
            <a:pPr algn="ctr">
              <a:lnSpc>
                <a:spcPct val="80000"/>
              </a:lnSpc>
            </a:pPr>
            <a:endParaRPr lang="en-US" sz="2400" b="1" i="0" u="sng" dirty="0">
              <a:solidFill>
                <a:schemeClr val="tx1">
                  <a:lumMod val="95000"/>
                  <a:lumOff val="5000"/>
                </a:schemeClr>
              </a:solidFill>
              <a:effectLst/>
              <a:latin typeface="Times New Roman" panose="02020603050405020304" pitchFamily="18" charset="0"/>
            </a:endParaRPr>
          </a:p>
          <a:p>
            <a:pPr algn="just">
              <a:lnSpc>
                <a:spcPct val="150000"/>
              </a:lnSpc>
            </a:pPr>
            <a:r>
              <a:rPr lang="en-US" b="0" i="0" dirty="0">
                <a:solidFill>
                  <a:srgbClr val="2A2A29"/>
                </a:solidFill>
                <a:effectLst/>
                <a:latin typeface="Times New Roman" panose="02020603050405020304" pitchFamily="18" charset="0"/>
                <a:cs typeface="Times New Roman" panose="02020603050405020304" pitchFamily="18" charset="0"/>
              </a:rPr>
              <a:t>The functional structure is based on an organization being divided up into smaller groups with specific tasks or roles. For example, a company could have a group working in information technology, another in marketing and another in finance.</a:t>
            </a:r>
            <a:r>
              <a:rPr lang="en-US" b="0" i="0" dirty="0">
                <a:solidFill>
                  <a:srgbClr val="222222"/>
                </a:solidFill>
                <a:effectLst/>
                <a:latin typeface="Roboto"/>
              </a:rPr>
              <a:t> </a:t>
            </a:r>
            <a:r>
              <a:rPr lang="en-US" b="0" i="0" dirty="0">
                <a:solidFill>
                  <a:srgbClr val="222222"/>
                </a:solidFill>
                <a:effectLst/>
                <a:latin typeface="Times New Roman" panose="02020603050405020304" pitchFamily="18" charset="0"/>
                <a:cs typeface="Times New Roman" panose="02020603050405020304" pitchFamily="18" charset="0"/>
              </a:rPr>
              <a:t>It  is the most common of the three organizational structures adopted by most companies. </a:t>
            </a:r>
          </a:p>
          <a:p>
            <a:pPr algn="just"/>
            <a:endParaRPr lang="en-US" b="0" i="0" dirty="0">
              <a:solidFill>
                <a:srgbClr val="2A2A29"/>
              </a:solidFill>
              <a:effectLst/>
              <a:latin typeface="Times New Roman" panose="02020603050405020304" pitchFamily="18" charset="0"/>
              <a:cs typeface="Times New Roman" panose="02020603050405020304" pitchFamily="18" charset="0"/>
            </a:endParaRPr>
          </a:p>
          <a:p>
            <a:pPr algn="just">
              <a:lnSpc>
                <a:spcPct val="150000"/>
              </a:lnSpc>
            </a:pPr>
            <a:r>
              <a:rPr lang="en-US" b="0" i="0" dirty="0">
                <a:solidFill>
                  <a:srgbClr val="2A2A29"/>
                </a:solidFill>
                <a:effectLst/>
                <a:latin typeface="Times New Roman" panose="02020603050405020304" pitchFamily="18" charset="0"/>
                <a:cs typeface="Times New Roman" panose="02020603050405020304" pitchFamily="18" charset="0"/>
              </a:rPr>
              <a:t>Each department has a manager or director who answers to an executive a level up in the hierarchy who may oversee multiple departments. One such example is a director of marketing who supervises the marketing department and answers to a vice president who is in charge of the marketing, finance and IT divisions.</a:t>
            </a:r>
          </a:p>
          <a:p>
            <a:pPr algn="just" rtl="0"/>
            <a:endParaRPr lang="en-US" sz="2400" b="0" i="0" dirty="0">
              <a:solidFill>
                <a:schemeClr val="tx1">
                  <a:lumMod val="95000"/>
                  <a:lumOff val="5000"/>
                </a:schemeClr>
              </a:solidFill>
              <a:effectLst/>
              <a:latin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pic>
        <p:nvPicPr>
          <p:cNvPr id="10" name="عنصر نائب للمحتوى 6">
            <a:extLst>
              <a:ext uri="{FF2B5EF4-FFF2-40B4-BE49-F238E27FC236}">
                <a16:creationId xmlns:a16="http://schemas.microsoft.com/office/drawing/2014/main" id="{F12A5DC5-8597-40D9-A0B5-08B7A0E8BCD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865922" y="0"/>
            <a:ext cx="1326078" cy="950026"/>
          </a:xfrm>
          <a:prstGeom prst="rect">
            <a:avLst/>
          </a:prstGeom>
        </p:spPr>
      </p:pic>
    </p:spTree>
    <p:extLst>
      <p:ext uri="{BB962C8B-B14F-4D97-AF65-F5344CB8AC3E}">
        <p14:creationId xmlns:p14="http://schemas.microsoft.com/office/powerpoint/2010/main" val="14347910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1573211" y="106016"/>
            <a:ext cx="10300737" cy="9770175"/>
          </a:xfrm>
        </p:spPr>
        <p:txBody>
          <a:bodyPr/>
          <a:lstStyle/>
          <a:p>
            <a:pPr algn="ctr"/>
            <a:r>
              <a:rPr lang="en-US" sz="3200" b="1" i="0" u="sng" dirty="0">
                <a:solidFill>
                  <a:schemeClr val="tx1">
                    <a:lumMod val="95000"/>
                    <a:lumOff val="5000"/>
                  </a:schemeClr>
                </a:solidFill>
                <a:effectLst/>
                <a:latin typeface="Times New Roman" panose="02020603050405020304" pitchFamily="18" charset="0"/>
              </a:rPr>
              <a:t>1. Functional organization  structure </a:t>
            </a:r>
          </a:p>
          <a:p>
            <a:pPr algn="ctr"/>
            <a:endParaRPr lang="en-US" sz="2400" b="1" i="0" u="sng" dirty="0">
              <a:solidFill>
                <a:schemeClr val="tx1">
                  <a:lumMod val="95000"/>
                  <a:lumOff val="5000"/>
                </a:schemeClr>
              </a:solidFill>
              <a:effectLst/>
              <a:latin typeface="Times New Roman" panose="02020603050405020304" pitchFamily="18" charset="0"/>
            </a:endParaRPr>
          </a:p>
          <a:p>
            <a:pPr algn="just">
              <a:lnSpc>
                <a:spcPct val="150000"/>
              </a:lnSpc>
            </a:pPr>
            <a:r>
              <a:rPr lang="en-US" altLang="en-US" sz="2400" dirty="0"/>
              <a:t>It works best in </a:t>
            </a:r>
            <a:r>
              <a:rPr lang="en-US" altLang="en-US" sz="2400" dirty="0">
                <a:solidFill>
                  <a:schemeClr val="hlink"/>
                </a:solidFill>
              </a:rPr>
              <a:t>small organizations</a:t>
            </a:r>
            <a:r>
              <a:rPr lang="en-US" altLang="en-US" sz="2400" dirty="0"/>
              <a:t> in which the different sections are geographically close together and which provide only a small number of goods and/or services. </a:t>
            </a:r>
          </a:p>
          <a:p>
            <a:pPr algn="just">
              <a:lnSpc>
                <a:spcPct val="150000"/>
              </a:lnSpc>
            </a:pPr>
            <a:r>
              <a:rPr lang="en-US" altLang="en-US" sz="2400" dirty="0"/>
              <a:t>In a functional structure, the organization is broken </a:t>
            </a:r>
            <a:r>
              <a:rPr lang="en-US" altLang="en-US" sz="2400" dirty="0">
                <a:solidFill>
                  <a:schemeClr val="hlink"/>
                </a:solidFill>
              </a:rPr>
              <a:t>into different sections based upon specialty</a:t>
            </a:r>
            <a:r>
              <a:rPr lang="en-US" altLang="en-US" sz="2400" dirty="0"/>
              <a:t>. For example, there may be one area for sales, one for customer service and one for the supervisors who deal with escalated problems. </a:t>
            </a:r>
          </a:p>
          <a:p>
            <a:pPr algn="just">
              <a:lnSpc>
                <a:spcPct val="150000"/>
              </a:lnSpc>
            </a:pPr>
            <a:r>
              <a:rPr lang="en-US" altLang="en-US" sz="2400" dirty="0"/>
              <a:t>The </a:t>
            </a:r>
            <a:r>
              <a:rPr lang="en-US" altLang="en-US" sz="2400" b="1" dirty="0"/>
              <a:t>project manager's</a:t>
            </a:r>
            <a:r>
              <a:rPr lang="en-US" altLang="en-US" sz="2400" dirty="0"/>
              <a:t> role is to ensure </a:t>
            </a:r>
            <a:r>
              <a:rPr lang="en-US" altLang="en-US" sz="2400" dirty="0">
                <a:solidFill>
                  <a:schemeClr val="hlink"/>
                </a:solidFill>
              </a:rPr>
              <a:t>smooth execution of processes and projects</a:t>
            </a:r>
            <a:r>
              <a:rPr lang="en-US" altLang="en-US" sz="2400" dirty="0"/>
              <a:t>; however, the </a:t>
            </a:r>
            <a:r>
              <a:rPr lang="en-US" altLang="en-US" sz="2400" b="1" dirty="0"/>
              <a:t>functional manager</a:t>
            </a:r>
            <a:r>
              <a:rPr lang="en-US" altLang="en-US" sz="2400" dirty="0"/>
              <a:t> has the most power and makes the final decision.</a:t>
            </a:r>
          </a:p>
          <a:p>
            <a:pPr algn="just">
              <a:lnSpc>
                <a:spcPct val="150000"/>
              </a:lnSpc>
            </a:pPr>
            <a:br>
              <a:rPr lang="en-US" altLang="en-US" sz="2400" dirty="0"/>
            </a:br>
            <a:endParaRPr lang="en-US" sz="2400" b="0" i="0" dirty="0">
              <a:solidFill>
                <a:schemeClr val="tx1">
                  <a:lumMod val="95000"/>
                  <a:lumOff val="5000"/>
                </a:schemeClr>
              </a:solidFill>
              <a:effectLst/>
              <a:latin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pic>
        <p:nvPicPr>
          <p:cNvPr id="10" name="عنصر نائب للمحتوى 6">
            <a:extLst>
              <a:ext uri="{FF2B5EF4-FFF2-40B4-BE49-F238E27FC236}">
                <a16:creationId xmlns:a16="http://schemas.microsoft.com/office/drawing/2014/main" id="{00FDB5A1-4A2C-4E86-B87C-467C5158F29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27734" y="0"/>
            <a:ext cx="1752600" cy="926275"/>
          </a:xfrm>
          <a:prstGeom prst="rect">
            <a:avLst/>
          </a:prstGeom>
        </p:spPr>
      </p:pic>
    </p:spTree>
    <p:extLst>
      <p:ext uri="{BB962C8B-B14F-4D97-AF65-F5344CB8AC3E}">
        <p14:creationId xmlns:p14="http://schemas.microsoft.com/office/powerpoint/2010/main" val="2582802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1573211" y="106016"/>
            <a:ext cx="10618789" cy="9886104"/>
          </a:xfrm>
        </p:spPr>
        <p:txBody>
          <a:bodyPr/>
          <a:lstStyle/>
          <a:p>
            <a:pPr algn="ctr"/>
            <a:r>
              <a:rPr lang="en-US" altLang="en-US" sz="3600" b="1" dirty="0"/>
              <a:t>Advantages of Functional Organization</a:t>
            </a:r>
            <a:endParaRPr lang="ar-EG" altLang="en-US" sz="3600" b="1" dirty="0"/>
          </a:p>
          <a:p>
            <a:pPr algn="ctr">
              <a:lnSpc>
                <a:spcPct val="80000"/>
              </a:lnSpc>
            </a:pPr>
            <a:endParaRPr lang="en-US" sz="2400" b="1" i="0" u="sng" dirty="0">
              <a:solidFill>
                <a:schemeClr val="tx1">
                  <a:lumMod val="95000"/>
                  <a:lumOff val="5000"/>
                </a:schemeClr>
              </a:solidFill>
              <a:effectLst/>
              <a:latin typeface="Times New Roman" panose="02020603050405020304" pitchFamily="18" charset="0"/>
            </a:endParaRPr>
          </a:p>
          <a:p>
            <a:pPr>
              <a:lnSpc>
                <a:spcPct val="150000"/>
              </a:lnSpc>
              <a:buFontTx/>
              <a:buNone/>
            </a:pPr>
            <a:r>
              <a:rPr lang="en-US" altLang="en-US" sz="2400" dirty="0"/>
              <a:t>An advantage to the functional structure is the role of the functional manager, which means there is </a:t>
            </a:r>
            <a:r>
              <a:rPr lang="en-US" altLang="en-US" sz="2400" dirty="0">
                <a:solidFill>
                  <a:schemeClr val="accent1"/>
                </a:solidFill>
              </a:rPr>
              <a:t>only one boss</a:t>
            </a:r>
            <a:r>
              <a:rPr lang="en-US" altLang="en-US" sz="2400" dirty="0"/>
              <a:t>. This </a:t>
            </a:r>
            <a:r>
              <a:rPr lang="en-US" altLang="en-US" sz="2400" dirty="0">
                <a:solidFill>
                  <a:schemeClr val="hlink"/>
                </a:solidFill>
              </a:rPr>
              <a:t>reduces or prevents conflicts</a:t>
            </a:r>
            <a:r>
              <a:rPr lang="en-US" altLang="en-US" sz="2400" dirty="0"/>
              <a:t> of interest and makes it easier to manage specialists. This will lead to: </a:t>
            </a:r>
          </a:p>
          <a:p>
            <a:pPr>
              <a:lnSpc>
                <a:spcPct val="120000"/>
              </a:lnSpc>
              <a:buFontTx/>
              <a:buNone/>
            </a:pPr>
            <a:r>
              <a:rPr lang="en-US" altLang="en-US" sz="2400" dirty="0"/>
              <a:t>        1. Clear line of authority</a:t>
            </a:r>
          </a:p>
          <a:p>
            <a:pPr>
              <a:lnSpc>
                <a:spcPct val="120000"/>
              </a:lnSpc>
            </a:pPr>
            <a:r>
              <a:rPr lang="en-US" altLang="en-US" sz="2400" dirty="0"/>
              <a:t>        2. Career development</a:t>
            </a:r>
          </a:p>
          <a:p>
            <a:pPr>
              <a:lnSpc>
                <a:spcPct val="120000"/>
              </a:lnSpc>
            </a:pPr>
            <a:r>
              <a:rPr lang="en-US" altLang="en-US" sz="2400" dirty="0"/>
              <a:t>        3. Comfortable and easy</a:t>
            </a:r>
          </a:p>
          <a:p>
            <a:pPr>
              <a:lnSpc>
                <a:spcPct val="120000"/>
              </a:lnSpc>
            </a:pPr>
            <a:r>
              <a:rPr lang="en-US" altLang="en-US" sz="2400" dirty="0"/>
              <a:t>        4.  Technical expertise</a:t>
            </a:r>
          </a:p>
          <a:p>
            <a:pPr>
              <a:lnSpc>
                <a:spcPct val="120000"/>
              </a:lnSpc>
            </a:pPr>
            <a:r>
              <a:rPr lang="en-US" altLang="en-US" sz="2400" dirty="0"/>
              <a:t>        5.  Flexible resource assignment</a:t>
            </a:r>
          </a:p>
          <a:p>
            <a:pPr marL="12700" marR="1325880">
              <a:lnSpc>
                <a:spcPct val="120000"/>
              </a:lnSpc>
              <a:spcBef>
                <a:spcPts val="994"/>
              </a:spcBef>
              <a:tabLst>
                <a:tab pos="469265" algn="l"/>
                <a:tab pos="469900" algn="l"/>
              </a:tabLst>
            </a:pPr>
            <a:r>
              <a:rPr lang="en-US" sz="2400" dirty="0">
                <a:latin typeface="Arial"/>
                <a:cs typeface="Arial"/>
              </a:rPr>
              <a:t>       </a:t>
            </a:r>
            <a:r>
              <a:rPr lang="en-US" sz="2400" dirty="0">
                <a:latin typeface="Times New Roman" panose="02020603050405020304" pitchFamily="18" charset="0"/>
                <a:cs typeface="Times New Roman" panose="02020603050405020304" pitchFamily="18" charset="0"/>
              </a:rPr>
              <a:t>6</a:t>
            </a:r>
            <a:r>
              <a:rPr lang="en-US" sz="2400" dirty="0">
                <a:latin typeface="Arial"/>
                <a:cs typeface="Arial"/>
              </a:rPr>
              <a:t>.  </a:t>
            </a:r>
            <a:r>
              <a:rPr lang="en-US" sz="2400" dirty="0">
                <a:solidFill>
                  <a:schemeClr val="tx1">
                    <a:lumMod val="95000"/>
                    <a:lumOff val="5000"/>
                  </a:schemeClr>
                </a:solidFill>
                <a:latin typeface="Times New Roman" panose="02020603050405020304" pitchFamily="18" charset="0"/>
                <a:cs typeface="Times New Roman" panose="02020603050405020304" pitchFamily="18" charset="0"/>
              </a:rPr>
              <a:t>Firm’s</a:t>
            </a:r>
            <a:r>
              <a:rPr lang="en-US" sz="2400" spc="-90"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sz="2400" spc="-5" dirty="0">
                <a:solidFill>
                  <a:schemeClr val="tx1">
                    <a:lumMod val="95000"/>
                    <a:lumOff val="5000"/>
                  </a:schemeClr>
                </a:solidFill>
                <a:latin typeface="Times New Roman" panose="02020603050405020304" pitchFamily="18" charset="0"/>
                <a:cs typeface="Times New Roman" panose="02020603050405020304" pitchFamily="18" charset="0"/>
              </a:rPr>
              <a:t>design </a:t>
            </a:r>
            <a:r>
              <a:rPr lang="en-US" sz="2400" spc="-655"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sz="2400" spc="-5" dirty="0">
                <a:solidFill>
                  <a:schemeClr val="tx1">
                    <a:lumMod val="95000"/>
                    <a:lumOff val="5000"/>
                  </a:schemeClr>
                </a:solidFill>
                <a:latin typeface="Times New Roman" panose="02020603050405020304" pitchFamily="18" charset="0"/>
                <a:cs typeface="Times New Roman" panose="02020603050405020304" pitchFamily="18" charset="0"/>
              </a:rPr>
              <a:t>maintained</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12700" marR="65405" algn="just">
              <a:lnSpc>
                <a:spcPct val="120000"/>
              </a:lnSpc>
              <a:spcBef>
                <a:spcPts val="5"/>
              </a:spcBef>
              <a:tabLst>
                <a:tab pos="469900" algn="l"/>
              </a:tabLst>
            </a:pPr>
            <a:r>
              <a:rPr lang="en-US" sz="2400" spc="-5" dirty="0">
                <a:solidFill>
                  <a:schemeClr val="tx1">
                    <a:lumMod val="95000"/>
                    <a:lumOff val="5000"/>
                  </a:schemeClr>
                </a:solidFill>
                <a:latin typeface="Times New Roman" panose="02020603050405020304" pitchFamily="18" charset="0"/>
                <a:cs typeface="Times New Roman" panose="02020603050405020304" pitchFamily="18" charset="0"/>
              </a:rPr>
              <a:t>        7.  Project team </a:t>
            </a:r>
            <a:r>
              <a:rPr lang="en-US" sz="2400" dirty="0">
                <a:solidFill>
                  <a:schemeClr val="tx1">
                    <a:lumMod val="95000"/>
                    <a:lumOff val="5000"/>
                  </a:schemeClr>
                </a:solidFill>
                <a:latin typeface="Times New Roman" panose="02020603050405020304" pitchFamily="18" charset="0"/>
                <a:cs typeface="Times New Roman" panose="02020603050405020304" pitchFamily="18" charset="0"/>
              </a:rPr>
              <a:t>members </a:t>
            </a:r>
            <a:r>
              <a:rPr lang="en-US" sz="2400" spc="-655"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sz="2400" dirty="0">
                <a:solidFill>
                  <a:schemeClr val="tx1">
                    <a:lumMod val="95000"/>
                    <a:lumOff val="5000"/>
                  </a:schemeClr>
                </a:solidFill>
                <a:latin typeface="Times New Roman" panose="02020603050405020304" pitchFamily="18" charset="0"/>
                <a:cs typeface="Times New Roman" panose="02020603050405020304" pitchFamily="18" charset="0"/>
              </a:rPr>
              <a:t>remain </a:t>
            </a:r>
            <a:r>
              <a:rPr lang="en-US" sz="2400" spc="-5" dirty="0">
                <a:solidFill>
                  <a:schemeClr val="tx1">
                    <a:lumMod val="95000"/>
                    <a:lumOff val="5000"/>
                  </a:schemeClr>
                </a:solidFill>
                <a:latin typeface="Times New Roman" panose="02020603050405020304" pitchFamily="18" charset="0"/>
                <a:cs typeface="Times New Roman" panose="02020603050405020304" pitchFamily="18" charset="0"/>
              </a:rPr>
              <a:t>connected with </a:t>
            </a:r>
            <a:r>
              <a:rPr lang="en-US" sz="2400" spc="-655"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sz="2400" spc="-5" dirty="0">
                <a:solidFill>
                  <a:schemeClr val="tx1">
                    <a:lumMod val="95000"/>
                    <a:lumOff val="5000"/>
                  </a:schemeClr>
                </a:solidFill>
                <a:latin typeface="Times New Roman" panose="02020603050405020304" pitchFamily="18" charset="0"/>
                <a:cs typeface="Times New Roman" panose="02020603050405020304" pitchFamily="18" charset="0"/>
              </a:rPr>
              <a:t>their</a:t>
            </a:r>
            <a:r>
              <a:rPr lang="en-US" sz="2400" spc="-20"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sz="2400" spc="-5" dirty="0">
                <a:solidFill>
                  <a:schemeClr val="tx1">
                    <a:lumMod val="95000"/>
                    <a:lumOff val="5000"/>
                  </a:schemeClr>
                </a:solidFill>
                <a:latin typeface="Times New Roman" panose="02020603050405020304" pitchFamily="18" charset="0"/>
                <a:cs typeface="Times New Roman" panose="02020603050405020304" pitchFamily="18" charset="0"/>
              </a:rPr>
              <a:t>functional</a:t>
            </a:r>
            <a:r>
              <a:rPr lang="en-US" sz="2400" spc="-20"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sz="2400" spc="-5" dirty="0">
                <a:solidFill>
                  <a:schemeClr val="tx1">
                    <a:lumMod val="95000"/>
                    <a:lumOff val="5000"/>
                  </a:schemeClr>
                </a:solidFill>
                <a:latin typeface="Times New Roman" panose="02020603050405020304" pitchFamily="18" charset="0"/>
                <a:cs typeface="Times New Roman" panose="02020603050405020304" pitchFamily="18" charset="0"/>
              </a:rPr>
              <a:t>group</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pPr>
            <a:br>
              <a:rPr lang="en-US" altLang="en-US" sz="2400" dirty="0"/>
            </a:br>
            <a:endParaRPr lang="en-US" sz="2400" b="0" i="0" dirty="0">
              <a:solidFill>
                <a:schemeClr val="tx1">
                  <a:lumMod val="95000"/>
                  <a:lumOff val="5000"/>
                </a:schemeClr>
              </a:solidFill>
              <a:effectLst/>
              <a:latin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pic>
        <p:nvPicPr>
          <p:cNvPr id="10" name="عنصر نائب للمحتوى 6">
            <a:extLst>
              <a:ext uri="{FF2B5EF4-FFF2-40B4-BE49-F238E27FC236}">
                <a16:creationId xmlns:a16="http://schemas.microsoft.com/office/drawing/2014/main" id="{A669C897-E1A0-40D4-AE83-FB69C4D791D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71224" y="0"/>
            <a:ext cx="1120776" cy="973776"/>
          </a:xfrm>
          <a:prstGeom prst="rect">
            <a:avLst/>
          </a:prstGeom>
        </p:spPr>
      </p:pic>
    </p:spTree>
    <p:extLst>
      <p:ext uri="{BB962C8B-B14F-4D97-AF65-F5344CB8AC3E}">
        <p14:creationId xmlns:p14="http://schemas.microsoft.com/office/powerpoint/2010/main" val="39204552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1573211" y="222280"/>
            <a:ext cx="10618789" cy="9589741"/>
          </a:xfrm>
        </p:spPr>
        <p:txBody>
          <a:bodyPr/>
          <a:lstStyle/>
          <a:p>
            <a:pPr algn="ctr"/>
            <a:r>
              <a:rPr lang="en-US" altLang="en-US" sz="3600" b="1" dirty="0"/>
              <a:t>Disadvantages of Functional Organization</a:t>
            </a:r>
            <a:endParaRPr lang="ar-EG" altLang="en-US" sz="3600" b="1" dirty="0"/>
          </a:p>
          <a:p>
            <a:pPr algn="ctr"/>
            <a:endParaRPr lang="en-US" sz="2400" b="1" i="0" u="sng" dirty="0">
              <a:solidFill>
                <a:schemeClr val="tx1">
                  <a:lumMod val="95000"/>
                  <a:lumOff val="5000"/>
                </a:schemeClr>
              </a:solidFill>
              <a:effectLst/>
              <a:latin typeface="Times New Roman" panose="02020603050405020304" pitchFamily="18" charset="0"/>
            </a:endParaRPr>
          </a:p>
          <a:p>
            <a:pPr algn="just">
              <a:buFontTx/>
              <a:buNone/>
            </a:pPr>
            <a:r>
              <a:rPr lang="en-US" altLang="en-US" sz="2400" dirty="0"/>
              <a:t>1- The project manager has </a:t>
            </a:r>
            <a:r>
              <a:rPr lang="en-US" altLang="en-US" sz="2400" dirty="0">
                <a:solidFill>
                  <a:schemeClr val="accent1"/>
                </a:solidFill>
              </a:rPr>
              <a:t>limited authority and power.</a:t>
            </a:r>
          </a:p>
          <a:p>
            <a:pPr algn="just">
              <a:buFontTx/>
              <a:buNone/>
            </a:pPr>
            <a:r>
              <a:rPr lang="en-US" altLang="en-US" dirty="0">
                <a:latin typeface="Times New Roman" panose="02020603050405020304" pitchFamily="18" charset="0"/>
                <a:cs typeface="Times New Roman" panose="02020603050405020304" pitchFamily="18" charset="0"/>
              </a:rPr>
              <a:t>2- No accountability over complete project</a:t>
            </a:r>
          </a:p>
          <a:p>
            <a:pPr>
              <a:lnSpc>
                <a:spcPct val="90000"/>
              </a:lnSpc>
            </a:pPr>
            <a:r>
              <a:rPr lang="en-US" altLang="en-US" dirty="0">
                <a:latin typeface="Times New Roman" panose="02020603050405020304" pitchFamily="18" charset="0"/>
                <a:cs typeface="Times New Roman" panose="02020603050405020304" pitchFamily="18" charset="0"/>
              </a:rPr>
              <a:t>3- No project emphasis</a:t>
            </a:r>
          </a:p>
          <a:p>
            <a:pPr>
              <a:lnSpc>
                <a:spcPct val="90000"/>
              </a:lnSpc>
            </a:pPr>
            <a:r>
              <a:rPr lang="en-US" altLang="en-US" dirty="0">
                <a:latin typeface="Times New Roman" panose="02020603050405020304" pitchFamily="18" charset="0"/>
                <a:cs typeface="Times New Roman" panose="02020603050405020304" pitchFamily="18" charset="0"/>
              </a:rPr>
              <a:t>4- Projects may take longer time </a:t>
            </a:r>
          </a:p>
          <a:p>
            <a:pPr>
              <a:lnSpc>
                <a:spcPct val="90000"/>
              </a:lnSpc>
            </a:pPr>
            <a:r>
              <a:rPr lang="en-US" altLang="en-US" dirty="0">
                <a:latin typeface="Times New Roman" panose="02020603050405020304" pitchFamily="18" charset="0"/>
                <a:cs typeface="Times New Roman" panose="02020603050405020304" pitchFamily="18" charset="0"/>
              </a:rPr>
              <a:t>5- Low coordination across functions</a:t>
            </a:r>
          </a:p>
          <a:p>
            <a:pPr marL="12700">
              <a:lnSpc>
                <a:spcPct val="100000"/>
              </a:lnSpc>
              <a:tabLst>
                <a:tab pos="469265" algn="l"/>
                <a:tab pos="469900" algn="l"/>
              </a:tabLst>
            </a:pPr>
            <a:r>
              <a:rPr lang="en-US" spc="-5" dirty="0">
                <a:latin typeface="Times New Roman" panose="02020603050405020304" pitchFamily="18" charset="0"/>
                <a:cs typeface="Times New Roman" panose="02020603050405020304" pitchFamily="18" charset="0"/>
              </a:rPr>
              <a:t>6- Lack</a:t>
            </a:r>
            <a:r>
              <a:rPr lang="en-US" spc="-10" dirty="0">
                <a:latin typeface="Times New Roman" panose="02020603050405020304" pitchFamily="18" charset="0"/>
                <a:cs typeface="Times New Roman" panose="02020603050405020304" pitchFamily="18" charset="0"/>
              </a:rPr>
              <a:t> </a:t>
            </a:r>
            <a:r>
              <a:rPr lang="en-US" spc="-5" dirty="0">
                <a:latin typeface="Times New Roman" panose="02020603050405020304" pitchFamily="18" charset="0"/>
                <a:cs typeface="Times New Roman" panose="02020603050405020304" pitchFamily="18" charset="0"/>
              </a:rPr>
              <a:t>of</a:t>
            </a:r>
            <a:r>
              <a:rPr lang="en-US" spc="-15"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customer</a:t>
            </a:r>
            <a:r>
              <a:rPr lang="en-US" spc="-20" dirty="0">
                <a:latin typeface="Times New Roman" panose="02020603050405020304" pitchFamily="18" charset="0"/>
                <a:cs typeface="Times New Roman" panose="02020603050405020304" pitchFamily="18" charset="0"/>
              </a:rPr>
              <a:t> </a:t>
            </a:r>
            <a:r>
              <a:rPr lang="en-US" spc="-5" dirty="0">
                <a:latin typeface="Times New Roman" panose="02020603050405020304" pitchFamily="18" charset="0"/>
                <a:cs typeface="Times New Roman" panose="02020603050405020304" pitchFamily="18" charset="0"/>
              </a:rPr>
              <a:t>focus</a:t>
            </a:r>
            <a:endParaRPr lang="en-US" dirty="0">
              <a:latin typeface="Times New Roman" panose="02020603050405020304" pitchFamily="18" charset="0"/>
              <a:cs typeface="Times New Roman" panose="02020603050405020304" pitchFamily="18" charset="0"/>
            </a:endParaRPr>
          </a:p>
          <a:p>
            <a:pPr>
              <a:lnSpc>
                <a:spcPct val="90000"/>
              </a:lnSpc>
            </a:pPr>
            <a:r>
              <a:rPr lang="en-US" altLang="en-US" dirty="0">
                <a:latin typeface="Times New Roman" panose="02020603050405020304" pitchFamily="18" charset="0"/>
                <a:cs typeface="Times New Roman" panose="02020603050405020304" pitchFamily="18" charset="0"/>
              </a:rPr>
              <a:t>7- Low delegation of authority</a:t>
            </a:r>
          </a:p>
          <a:p>
            <a:pPr>
              <a:lnSpc>
                <a:spcPct val="90000"/>
              </a:lnSpc>
            </a:pPr>
            <a:r>
              <a:rPr lang="en-US" altLang="en-US" dirty="0">
                <a:latin typeface="Times New Roman" panose="02020603050405020304" pitchFamily="18" charset="0"/>
                <a:cs typeface="Times New Roman" panose="02020603050405020304" pitchFamily="18" charset="0"/>
              </a:rPr>
              <a:t>8- Work delays due to red tape</a:t>
            </a:r>
          </a:p>
          <a:p>
            <a:pPr>
              <a:lnSpc>
                <a:spcPct val="90000"/>
              </a:lnSpc>
            </a:pPr>
            <a:r>
              <a:rPr lang="en-US" altLang="en-US" dirty="0">
                <a:latin typeface="Times New Roman" panose="02020603050405020304" pitchFamily="18" charset="0"/>
                <a:cs typeface="Times New Roman" panose="02020603050405020304" pitchFamily="18" charset="0"/>
              </a:rPr>
              <a:t>9- Lack of a big picture view</a:t>
            </a:r>
          </a:p>
          <a:p>
            <a:pPr marL="12700" marR="134620">
              <a:lnSpc>
                <a:spcPct val="93700"/>
              </a:lnSpc>
              <a:spcBef>
                <a:spcPts val="919"/>
              </a:spcBef>
              <a:tabLst>
                <a:tab pos="469265" algn="l"/>
                <a:tab pos="469900" algn="l"/>
              </a:tabLst>
            </a:pPr>
            <a:r>
              <a:rPr lang="en-US" spc="-10" dirty="0">
                <a:latin typeface="Times New Roman" panose="02020603050405020304" pitchFamily="18" charset="0"/>
                <a:cs typeface="Times New Roman" panose="02020603050405020304" pitchFamily="18" charset="0"/>
              </a:rPr>
              <a:t>10- Functional </a:t>
            </a:r>
            <a:r>
              <a:rPr lang="en-US" spc="-5" dirty="0" err="1">
                <a:latin typeface="Times New Roman" panose="02020603050405020304" pitchFamily="18" charset="0"/>
                <a:cs typeface="Times New Roman" panose="02020603050405020304" pitchFamily="18" charset="0"/>
              </a:rPr>
              <a:t>siloing</a:t>
            </a:r>
            <a:r>
              <a:rPr lang="en-US" spc="-5" dirty="0">
                <a:latin typeface="Times New Roman" panose="02020603050405020304" pitchFamily="18" charset="0"/>
                <a:cs typeface="Times New Roman" panose="02020603050405020304" pitchFamily="18" charset="0"/>
              </a:rPr>
              <a:t> (isolating from </a:t>
            </a:r>
            <a:r>
              <a:rPr lang="en-US" spc="-430" dirty="0">
                <a:latin typeface="Times New Roman" panose="02020603050405020304" pitchFamily="18" charset="0"/>
                <a:cs typeface="Times New Roman" panose="02020603050405020304" pitchFamily="18" charset="0"/>
              </a:rPr>
              <a:t> </a:t>
            </a:r>
            <a:r>
              <a:rPr lang="en-US" spc="-5" dirty="0">
                <a:latin typeface="Times New Roman" panose="02020603050405020304" pitchFamily="18" charset="0"/>
                <a:cs typeface="Times New Roman" panose="02020603050405020304" pitchFamily="18" charset="0"/>
              </a:rPr>
              <a:t>others)</a:t>
            </a:r>
            <a:r>
              <a:rPr lang="en-US" dirty="0">
                <a:latin typeface="Times New Roman" panose="02020603050405020304" pitchFamily="18" charset="0"/>
                <a:cs typeface="Times New Roman" panose="02020603050405020304" pitchFamily="18" charset="0"/>
              </a:rPr>
              <a:t> </a:t>
            </a:r>
          </a:p>
          <a:p>
            <a:pPr marL="12700" marR="134620">
              <a:lnSpc>
                <a:spcPct val="93700"/>
              </a:lnSpc>
              <a:spcBef>
                <a:spcPts val="919"/>
              </a:spcBef>
              <a:tabLst>
                <a:tab pos="469265" algn="l"/>
                <a:tab pos="469900" algn="l"/>
              </a:tabLst>
            </a:pPr>
            <a:r>
              <a:rPr lang="en-US" spc="-5" dirty="0">
                <a:latin typeface="Times New Roman" panose="02020603050405020304" pitchFamily="18" charset="0"/>
                <a:cs typeface="Times New Roman" panose="02020603050405020304" pitchFamily="18" charset="0"/>
              </a:rPr>
              <a:t>11- Projects </a:t>
            </a:r>
            <a:r>
              <a:rPr lang="en-US" spc="5" dirty="0">
                <a:latin typeface="Times New Roman" panose="02020603050405020304" pitchFamily="18" charset="0"/>
                <a:cs typeface="Times New Roman" panose="02020603050405020304" pitchFamily="18" charset="0"/>
              </a:rPr>
              <a:t>may </a:t>
            </a:r>
            <a:r>
              <a:rPr lang="en-US" spc="-5" dirty="0">
                <a:latin typeface="Times New Roman" panose="02020603050405020304" pitchFamily="18" charset="0"/>
                <a:cs typeface="Times New Roman" panose="02020603050405020304" pitchFamily="18" charset="0"/>
              </a:rPr>
              <a:t>be suboptimal </a:t>
            </a:r>
            <a:r>
              <a:rPr lang="en-US" spc="-10" dirty="0">
                <a:latin typeface="Times New Roman" panose="02020603050405020304" pitchFamily="18" charset="0"/>
                <a:cs typeface="Times New Roman" panose="02020603050405020304" pitchFamily="18" charset="0"/>
              </a:rPr>
              <a:t>due </a:t>
            </a:r>
            <a:r>
              <a:rPr lang="en-US" spc="5" dirty="0">
                <a:latin typeface="Times New Roman" panose="02020603050405020304" pitchFamily="18" charset="0"/>
                <a:cs typeface="Times New Roman" panose="02020603050405020304" pitchFamily="18" charset="0"/>
              </a:rPr>
              <a:t>to </a:t>
            </a:r>
            <a:r>
              <a:rPr lang="en-US" spc="-5" dirty="0">
                <a:latin typeface="Times New Roman" panose="02020603050405020304" pitchFamily="18" charset="0"/>
                <a:cs typeface="Times New Roman" panose="02020603050405020304" pitchFamily="18" charset="0"/>
              </a:rPr>
              <a:t>varying </a:t>
            </a:r>
            <a:r>
              <a:rPr lang="en-US" dirty="0">
                <a:latin typeface="Times New Roman" panose="02020603050405020304" pitchFamily="18" charset="0"/>
                <a:cs typeface="Times New Roman" panose="02020603050405020304" pitchFamily="18" charset="0"/>
              </a:rPr>
              <a:t> </a:t>
            </a:r>
            <a:r>
              <a:rPr lang="en-US" spc="-5" dirty="0">
                <a:latin typeface="Times New Roman" panose="02020603050405020304" pitchFamily="18" charset="0"/>
                <a:cs typeface="Times New Roman" panose="02020603050405020304" pitchFamily="18" charset="0"/>
              </a:rPr>
              <a:t>interest </a:t>
            </a:r>
            <a:r>
              <a:rPr lang="en-US" dirty="0">
                <a:latin typeface="Times New Roman" panose="02020603050405020304" pitchFamily="18" charset="0"/>
                <a:cs typeface="Times New Roman" panose="02020603050405020304" pitchFamily="18" charset="0"/>
              </a:rPr>
              <a:t>or commitment </a:t>
            </a:r>
            <a:r>
              <a:rPr lang="en-US" spc="5" dirty="0">
                <a:latin typeface="Times New Roman" panose="02020603050405020304" pitchFamily="18" charset="0"/>
                <a:cs typeface="Times New Roman" panose="02020603050405020304" pitchFamily="18" charset="0"/>
              </a:rPr>
              <a:t> </a:t>
            </a:r>
            <a:r>
              <a:rPr lang="en-US" spc="-5" dirty="0">
                <a:latin typeface="Times New Roman" panose="02020603050405020304" pitchFamily="18" charset="0"/>
                <a:cs typeface="Times New Roman" panose="02020603050405020304" pitchFamily="18" charset="0"/>
              </a:rPr>
              <a:t>across</a:t>
            </a:r>
            <a:r>
              <a:rPr lang="en-US" spc="-25" dirty="0">
                <a:latin typeface="Times New Roman" panose="02020603050405020304" pitchFamily="18" charset="0"/>
                <a:cs typeface="Times New Roman" panose="02020603050405020304" pitchFamily="18" charset="0"/>
              </a:rPr>
              <a:t> </a:t>
            </a:r>
            <a:r>
              <a:rPr lang="en-US" spc="-5" dirty="0">
                <a:latin typeface="Times New Roman" panose="02020603050405020304" pitchFamily="18" charset="0"/>
                <a:cs typeface="Times New Roman" panose="02020603050405020304" pitchFamily="18" charset="0"/>
              </a:rPr>
              <a:t>functional</a:t>
            </a:r>
            <a:r>
              <a:rPr lang="en-US" spc="-25" dirty="0">
                <a:latin typeface="Times New Roman" panose="02020603050405020304" pitchFamily="18" charset="0"/>
                <a:cs typeface="Times New Roman" panose="02020603050405020304" pitchFamily="18" charset="0"/>
              </a:rPr>
              <a:t> </a:t>
            </a:r>
            <a:r>
              <a:rPr lang="en-US" spc="-10" dirty="0">
                <a:latin typeface="Times New Roman" panose="02020603050405020304" pitchFamily="18" charset="0"/>
                <a:cs typeface="Times New Roman" panose="02020603050405020304" pitchFamily="18" charset="0"/>
              </a:rPr>
              <a:t>boundaries</a:t>
            </a:r>
            <a:endParaRPr lang="en-US" dirty="0">
              <a:latin typeface="Times New Roman" panose="02020603050405020304" pitchFamily="18" charset="0"/>
              <a:cs typeface="Times New Roman" panose="02020603050405020304" pitchFamily="18" charset="0"/>
            </a:endParaRPr>
          </a:p>
          <a:p>
            <a:pPr>
              <a:lnSpc>
                <a:spcPct val="150000"/>
              </a:lnSpc>
            </a:pPr>
            <a:br>
              <a:rPr lang="en-US" altLang="en-US" sz="2400" dirty="0"/>
            </a:br>
            <a:endParaRPr lang="en-US" sz="2400" b="0" i="0" dirty="0">
              <a:solidFill>
                <a:schemeClr val="tx1">
                  <a:lumMod val="95000"/>
                  <a:lumOff val="5000"/>
                </a:schemeClr>
              </a:solidFill>
              <a:effectLst/>
              <a:latin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pic>
        <p:nvPicPr>
          <p:cNvPr id="10" name="عنصر نائب للمحتوى 6">
            <a:extLst>
              <a:ext uri="{FF2B5EF4-FFF2-40B4-BE49-F238E27FC236}">
                <a16:creationId xmlns:a16="http://schemas.microsoft.com/office/drawing/2014/main" id="{C68C41C5-73E1-4368-9A33-6B9515E9D40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71224" y="0"/>
            <a:ext cx="1120776" cy="1128156"/>
          </a:xfrm>
          <a:prstGeom prst="rect">
            <a:avLst/>
          </a:prstGeom>
        </p:spPr>
      </p:pic>
    </p:spTree>
    <p:extLst>
      <p:ext uri="{BB962C8B-B14F-4D97-AF65-F5344CB8AC3E}">
        <p14:creationId xmlns:p14="http://schemas.microsoft.com/office/powerpoint/2010/main" val="909340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1884361" y="222280"/>
            <a:ext cx="11855061" cy="4624151"/>
          </a:xfrm>
        </p:spPr>
        <p:txBody>
          <a:bodyPr/>
          <a:lstStyle/>
          <a:p>
            <a:pPr algn="ctr"/>
            <a:r>
              <a:rPr lang="en-US" altLang="en-US" sz="3600" b="1" dirty="0"/>
              <a:t>2. Projectized organizational structure</a:t>
            </a:r>
          </a:p>
          <a:p>
            <a:pPr algn="ctr"/>
            <a:endParaRPr lang="en-US" sz="2400" b="1" i="0" u="sng" dirty="0">
              <a:solidFill>
                <a:schemeClr val="tx1">
                  <a:lumMod val="95000"/>
                  <a:lumOff val="5000"/>
                </a:schemeClr>
              </a:solidFill>
              <a:effectLst/>
              <a:latin typeface="Times New Roman" panose="02020603050405020304" pitchFamily="18" charset="0"/>
            </a:endParaRPr>
          </a:p>
          <a:p>
            <a:pPr>
              <a:lnSpc>
                <a:spcPct val="150000"/>
              </a:lnSpc>
            </a:pPr>
            <a:br>
              <a:rPr lang="en-US" altLang="en-US" sz="2400" dirty="0"/>
            </a:br>
            <a:endParaRPr lang="en-US" sz="2400" b="0" i="0" dirty="0">
              <a:solidFill>
                <a:schemeClr val="tx1">
                  <a:lumMod val="95000"/>
                  <a:lumOff val="5000"/>
                </a:schemeClr>
              </a:solidFill>
              <a:effectLst/>
              <a:latin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pic>
        <p:nvPicPr>
          <p:cNvPr id="2052" name="Picture 4" descr="What is a Projectized Organizational Structure? - Three Queries">
            <a:extLst>
              <a:ext uri="{FF2B5EF4-FFF2-40B4-BE49-F238E27FC236}">
                <a16:creationId xmlns:a16="http://schemas.microsoft.com/office/drawing/2014/main" id="{8DA2B1E6-867A-4495-A86A-2E79841DC1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7625" y="1325218"/>
            <a:ext cx="9047784" cy="55327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922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2259012" y="0"/>
            <a:ext cx="9782175" cy="10385728"/>
          </a:xfrm>
        </p:spPr>
        <p:txBody>
          <a:bodyPr/>
          <a:lstStyle/>
          <a:p>
            <a:pPr algn="ctr"/>
            <a:r>
              <a:rPr lang="en-US" altLang="en-US" sz="3600" b="1" dirty="0"/>
              <a:t>2. Projectized organizational structure</a:t>
            </a:r>
          </a:p>
          <a:p>
            <a:pPr algn="ctr"/>
            <a:endParaRPr lang="en-US" sz="2400" b="1" i="0" u="sng" dirty="0">
              <a:solidFill>
                <a:schemeClr val="tx1">
                  <a:lumMod val="95000"/>
                  <a:lumOff val="5000"/>
                </a:schemeClr>
              </a:solidFill>
              <a:effectLst/>
              <a:latin typeface="Times New Roman" panose="02020603050405020304" pitchFamily="18" charset="0"/>
            </a:endParaRPr>
          </a:p>
          <a:p>
            <a:pPr algn="just">
              <a:lnSpc>
                <a:spcPct val="150000"/>
              </a:lnSpc>
            </a:pPr>
            <a:r>
              <a:rPr lang="en-US" altLang="en-US" dirty="0"/>
              <a:t>- Projectized organization is a project focused organizational structure where project manager has the final authority over the project  to make project decisions, priorities, acquire and assign resources.</a:t>
            </a:r>
          </a:p>
          <a:p>
            <a:pPr algn="just">
              <a:lnSpc>
                <a:spcPct val="150000"/>
              </a:lnSpc>
            </a:pPr>
            <a:r>
              <a:rPr lang="en-US" altLang="en-US" dirty="0"/>
              <a:t>- A </a:t>
            </a:r>
            <a:r>
              <a:rPr lang="en-US" altLang="en-US" b="1" dirty="0"/>
              <a:t>projectized</a:t>
            </a:r>
            <a:r>
              <a:rPr lang="en-US" altLang="en-US" dirty="0"/>
              <a:t> </a:t>
            </a:r>
            <a:r>
              <a:rPr lang="en-US" altLang="en-US" b="1" dirty="0"/>
              <a:t>organization</a:t>
            </a:r>
            <a:r>
              <a:rPr lang="en-US" altLang="en-US" dirty="0"/>
              <a:t> refers specifically to an organizational structure that has been set up in a way the </a:t>
            </a:r>
            <a:r>
              <a:rPr lang="en-US" altLang="en-US" dirty="0">
                <a:solidFill>
                  <a:srgbClr val="3333CC"/>
                </a:solidFill>
              </a:rPr>
              <a:t>project manager leads the group and in which the project manager has the ultimate </a:t>
            </a:r>
            <a:r>
              <a:rPr lang="en-US" altLang="en-US" b="1" dirty="0">
                <a:solidFill>
                  <a:srgbClr val="3333CC"/>
                </a:solidFill>
              </a:rPr>
              <a:t>authority </a:t>
            </a:r>
            <a:r>
              <a:rPr lang="en-US" altLang="en-US" dirty="0"/>
              <a:t>to make all decisions involving the organization.</a:t>
            </a:r>
          </a:p>
          <a:p>
            <a:pPr algn="just">
              <a:lnSpc>
                <a:spcPct val="150000"/>
              </a:lnSpc>
            </a:pPr>
            <a:r>
              <a:rPr lang="en-US" altLang="en-US" dirty="0"/>
              <a:t>- In a projectized structure, all the work is looked at as a project. The project manager has complete control, unlike in the functional structure, and all team members report directly to the project manager.</a:t>
            </a:r>
          </a:p>
          <a:p>
            <a:pPr>
              <a:lnSpc>
                <a:spcPct val="150000"/>
              </a:lnSpc>
            </a:pPr>
            <a:br>
              <a:rPr lang="en-US" altLang="en-US" sz="2400" dirty="0"/>
            </a:br>
            <a:endParaRPr lang="en-US" sz="2400" b="0" i="0" dirty="0">
              <a:solidFill>
                <a:schemeClr val="tx1">
                  <a:lumMod val="95000"/>
                  <a:lumOff val="5000"/>
                </a:schemeClr>
              </a:solidFill>
              <a:effectLst/>
              <a:latin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pic>
        <p:nvPicPr>
          <p:cNvPr id="10" name="عنصر نائب للمحتوى 6">
            <a:extLst>
              <a:ext uri="{FF2B5EF4-FFF2-40B4-BE49-F238E27FC236}">
                <a16:creationId xmlns:a16="http://schemas.microsoft.com/office/drawing/2014/main" id="{443A248A-7468-4DEA-A126-9D913398AB5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34057" y="0"/>
            <a:ext cx="995548" cy="997527"/>
          </a:xfrm>
          <a:prstGeom prst="rect">
            <a:avLst/>
          </a:prstGeom>
        </p:spPr>
      </p:pic>
    </p:spTree>
    <p:extLst>
      <p:ext uri="{BB962C8B-B14F-4D97-AF65-F5344CB8AC3E}">
        <p14:creationId xmlns:p14="http://schemas.microsoft.com/office/powerpoint/2010/main" val="13088526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2259012" y="0"/>
            <a:ext cx="9782175" cy="9105378"/>
          </a:xfrm>
        </p:spPr>
        <p:txBody>
          <a:bodyPr/>
          <a:lstStyle/>
          <a:p>
            <a:pPr algn="ctr"/>
            <a:r>
              <a:rPr lang="en-US" altLang="en-US" sz="3200" b="1" dirty="0"/>
              <a:t>Advantages of projectized organizational structure</a:t>
            </a:r>
          </a:p>
          <a:p>
            <a:pPr algn="ctr"/>
            <a:endParaRPr lang="en-US" sz="2400" b="1" i="0" u="sng" dirty="0">
              <a:solidFill>
                <a:schemeClr val="tx1">
                  <a:lumMod val="95000"/>
                  <a:lumOff val="5000"/>
                </a:schemeClr>
              </a:solidFill>
              <a:effectLst/>
              <a:latin typeface="Times New Roman" panose="02020603050405020304" pitchFamily="18" charset="0"/>
            </a:endParaRPr>
          </a:p>
          <a:p>
            <a:pPr algn="just">
              <a:lnSpc>
                <a:spcPct val="130000"/>
              </a:lnSpc>
              <a:buFont typeface="Arial" panose="020B0604020202020204" pitchFamily="34" charset="0"/>
              <a:buChar char="•"/>
            </a:pP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Team members are loyal to the project goal.</a:t>
            </a:r>
          </a:p>
          <a:p>
            <a:pPr algn="just">
              <a:lnSpc>
                <a:spcPct val="130000"/>
              </a:lnSpc>
              <a:buFont typeface="Arial" panose="020B0604020202020204" pitchFamily="34" charset="0"/>
              <a:buChar char="•"/>
            </a:pP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Team members report directly to project managers; the line of authority is clear. This reduces conflict and decision making is faster and more flexible.</a:t>
            </a:r>
          </a:p>
          <a:p>
            <a:pPr algn="just">
              <a:lnSpc>
                <a:spcPct val="130000"/>
              </a:lnSpc>
              <a:buFont typeface="Arial" panose="020B0604020202020204" pitchFamily="34" charset="0"/>
              <a:buChar char="•"/>
            </a:pP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Communication is fast because of a single authority and single reporting system. This helps solve stakeholders’ concerns quickly. </a:t>
            </a:r>
          </a:p>
          <a:p>
            <a:pPr algn="just">
              <a:lnSpc>
                <a:spcPct val="130000"/>
              </a:lnSpc>
              <a:buFont typeface="Arial" panose="020B0604020202020204" pitchFamily="34" charset="0"/>
              <a:buChar char="•"/>
            </a:pP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Being the only authority, project managers can make quick decisions and complete the project faster.</a:t>
            </a:r>
          </a:p>
          <a:p>
            <a:pPr algn="just">
              <a:lnSpc>
                <a:spcPct val="130000"/>
              </a:lnSpc>
              <a:buFont typeface="Arial" panose="020B0604020202020204" pitchFamily="34" charset="0"/>
              <a:buChar char="•"/>
            </a:pP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Team members become more versatile and flexible due to working on different projects.</a:t>
            </a:r>
          </a:p>
          <a:p>
            <a:pPr algn="just">
              <a:lnSpc>
                <a:spcPct val="130000"/>
              </a:lnSpc>
              <a:buFont typeface="Arial" panose="020B0604020202020204" pitchFamily="34" charset="0"/>
              <a:buChar char="•"/>
            </a:pP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Projectized culture is adaptive. Team members are encouraged to learn from others’ experiences and share their own.</a:t>
            </a: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600685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2385391" y="1"/>
            <a:ext cx="9793357" cy="7620994"/>
          </a:xfrm>
        </p:spPr>
        <p:txBody>
          <a:bodyPr/>
          <a:lstStyle/>
          <a:p>
            <a:pPr algn="ctr"/>
            <a:r>
              <a:rPr lang="en-US" altLang="en-US" sz="3200" b="1" dirty="0"/>
              <a:t>Disadvantages of projectized organizational structure</a:t>
            </a:r>
          </a:p>
          <a:p>
            <a:pPr algn="ctr"/>
            <a:endParaRPr lang="en-US" sz="2400" b="1" i="0" u="sng" dirty="0">
              <a:solidFill>
                <a:schemeClr val="tx1">
                  <a:lumMod val="95000"/>
                  <a:lumOff val="5000"/>
                </a:schemeClr>
              </a:solidFill>
              <a:effectLst/>
              <a:latin typeface="Times New Roman" panose="02020603050405020304" pitchFamily="18" charset="0"/>
            </a:endParaRPr>
          </a:p>
          <a:p>
            <a:pPr algn="l">
              <a:lnSpc>
                <a:spcPct val="150000"/>
              </a:lnSpc>
              <a:buFont typeface="Arial" panose="020B0604020202020204" pitchFamily="34" charset="0"/>
              <a:buChar char="•"/>
            </a:pP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Absolute authority can make project manager arrogant. </a:t>
            </a:r>
          </a:p>
          <a:p>
            <a:pPr algn="l">
              <a:lnSpc>
                <a:spcPct val="150000"/>
              </a:lnSpc>
              <a:buFont typeface="Arial" panose="020B0604020202020204" pitchFamily="34" charset="0"/>
              <a:buChar char="•"/>
            </a:pP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Projects always have deadlines and tight schedules, which can make the work environment stressful.</a:t>
            </a:r>
          </a:p>
          <a:p>
            <a:pPr algn="l">
              <a:lnSpc>
                <a:spcPct val="150000"/>
              </a:lnSpc>
              <a:buFont typeface="Arial" panose="020B0604020202020204" pitchFamily="34" charset="0"/>
              <a:buChar char="•"/>
            </a:pP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Poor communication can cause resource duplication if there are multiple projects.</a:t>
            </a:r>
          </a:p>
          <a:p>
            <a:pPr algn="l">
              <a:lnSpc>
                <a:spcPct val="150000"/>
              </a:lnSpc>
              <a:buFont typeface="Arial" panose="020B0604020202020204" pitchFamily="34" charset="0"/>
              <a:buChar char="•"/>
            </a:pP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There is a sense of insecurity among the team members. They know they may lose their jobs once the project is finished. They tend to be less loyal to the organization.</a:t>
            </a: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470004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2385391" y="0"/>
            <a:ext cx="9793357" cy="6298455"/>
          </a:xfrm>
        </p:spPr>
        <p:txBody>
          <a:bodyPr/>
          <a:lstStyle/>
          <a:p>
            <a:pPr algn="ctr"/>
            <a:r>
              <a:rPr lang="en-US" altLang="en-US" sz="3200" b="1" dirty="0"/>
              <a:t>Disadvantages of projectized organizational structure</a:t>
            </a:r>
          </a:p>
          <a:p>
            <a:pPr algn="ctr"/>
            <a:endParaRPr lang="en-US" sz="2400" b="1" i="0" u="sng" dirty="0">
              <a:solidFill>
                <a:schemeClr val="tx1">
                  <a:lumMod val="95000"/>
                  <a:lumOff val="5000"/>
                </a:schemeClr>
              </a:solidFill>
              <a:effectLst/>
              <a:latin typeface="Times New Roman" panose="02020603050405020304" pitchFamily="18" charset="0"/>
            </a:endParaRPr>
          </a:p>
          <a:p>
            <a:pPr algn="l">
              <a:lnSpc>
                <a:spcPct val="150000"/>
              </a:lnSpc>
              <a:buFont typeface="Arial" panose="020B0604020202020204" pitchFamily="34" charset="0"/>
              <a:buChar char="•"/>
            </a:pPr>
            <a:r>
              <a:rPr lang="en-US" b="0" i="0" dirty="0">
                <a:solidFill>
                  <a:srgbClr val="3A3A3A"/>
                </a:solidFill>
                <a:effectLst/>
                <a:latin typeface="Times New Roman" panose="02020603050405020304" pitchFamily="18" charset="0"/>
                <a:cs typeface="Times New Roman" panose="02020603050405020304" pitchFamily="18" charset="0"/>
              </a:rPr>
              <a:t>The cost of employees and equipment can be higher because they are being hired for a shorter period. </a:t>
            </a:r>
          </a:p>
          <a:p>
            <a:pPr algn="l">
              <a:lnSpc>
                <a:spcPct val="150000"/>
              </a:lnSpc>
              <a:buFont typeface="Arial" panose="020B0604020202020204" pitchFamily="34" charset="0"/>
              <a:buChar char="•"/>
            </a:pPr>
            <a:r>
              <a:rPr lang="en-US" b="0" i="0" dirty="0">
                <a:solidFill>
                  <a:srgbClr val="3A3A3A"/>
                </a:solidFill>
                <a:effectLst/>
                <a:latin typeface="Times New Roman" panose="02020603050405020304" pitchFamily="18" charset="0"/>
                <a:cs typeface="Times New Roman" panose="02020603050405020304" pitchFamily="18" charset="0"/>
              </a:rPr>
              <a:t>The employees may not be highly skilled in a particular area because they work on so many different projects. This may affect the quality of the deliverable.</a:t>
            </a: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79996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1820960" y="0"/>
            <a:ext cx="9793357" cy="3380734"/>
          </a:xfrm>
        </p:spPr>
        <p:txBody>
          <a:bodyPr/>
          <a:lstStyle/>
          <a:p>
            <a:pPr lvl="1" algn="ctr"/>
            <a:r>
              <a:rPr lang="en-US" altLang="en-US" sz="3200" b="1" dirty="0">
                <a:latin typeface="Times New Roman" panose="02020603050405020304" pitchFamily="18" charset="0"/>
                <a:cs typeface="Times New Roman" panose="02020603050405020304" pitchFamily="18" charset="0"/>
              </a:rPr>
              <a:t>3. Matrix organizational structure (Hybrid)</a:t>
            </a:r>
          </a:p>
          <a:p>
            <a:pPr algn="ctr"/>
            <a:endParaRPr lang="en-US" sz="2400" b="1" i="0" u="sng" dirty="0">
              <a:solidFill>
                <a:schemeClr val="tx1">
                  <a:lumMod val="95000"/>
                  <a:lumOff val="5000"/>
                </a:schemeClr>
              </a:solidFill>
              <a:effectLst/>
              <a:latin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pic>
        <p:nvPicPr>
          <p:cNvPr id="3076" name="Picture 4" descr="Matrix Org Chart Templates | Org Charting">
            <a:extLst>
              <a:ext uri="{FF2B5EF4-FFF2-40B4-BE49-F238E27FC236}">
                <a16:creationId xmlns:a16="http://schemas.microsoft.com/office/drawing/2014/main" id="{E47F14C9-6464-4183-BCA6-D0CE52B511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51062" y="701993"/>
            <a:ext cx="10040938" cy="6156007"/>
          </a:xfrm>
          <a:prstGeom prst="rect">
            <a:avLst/>
          </a:prstGeom>
          <a:noFill/>
          <a:extLst>
            <a:ext uri="{909E8E84-426E-40DD-AFC4-6F175D3DCCD1}">
              <a14:hiddenFill xmlns:a14="http://schemas.microsoft.com/office/drawing/2010/main">
                <a:solidFill>
                  <a:srgbClr val="FFFFFF"/>
                </a:solidFill>
              </a14:hiddenFill>
            </a:ext>
          </a:extLst>
        </p:spPr>
      </p:pic>
      <p:pic>
        <p:nvPicPr>
          <p:cNvPr id="10" name="عنصر نائب للمحتوى 6">
            <a:extLst>
              <a:ext uri="{FF2B5EF4-FFF2-40B4-BE49-F238E27FC236}">
                <a16:creationId xmlns:a16="http://schemas.microsoft.com/office/drawing/2014/main" id="{34CBEC54-FB66-4475-A4B5-EED8FE73B53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982688" y="0"/>
            <a:ext cx="1263258" cy="1092530"/>
          </a:xfrm>
          <a:prstGeom prst="rect">
            <a:avLst/>
          </a:prstGeom>
        </p:spPr>
      </p:pic>
    </p:spTree>
    <p:extLst>
      <p:ext uri="{BB962C8B-B14F-4D97-AF65-F5344CB8AC3E}">
        <p14:creationId xmlns:p14="http://schemas.microsoft.com/office/powerpoint/2010/main" val="4749253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2385392" y="0"/>
            <a:ext cx="9655796" cy="9595255"/>
          </a:xfrm>
        </p:spPr>
        <p:txBody>
          <a:bodyPr/>
          <a:lstStyle/>
          <a:p>
            <a:pPr algn="ctr"/>
            <a:endParaRPr lang="en-US" sz="2400" b="1" i="0" u="sng" dirty="0">
              <a:solidFill>
                <a:schemeClr val="tx1">
                  <a:lumMod val="95000"/>
                  <a:lumOff val="5000"/>
                </a:schemeClr>
              </a:solidFill>
              <a:effectLst/>
              <a:latin typeface="Times New Roman" panose="02020603050405020304" pitchFamily="18" charset="0"/>
            </a:endParaRPr>
          </a:p>
          <a:p>
            <a:pPr lvl="1" algn="ctr"/>
            <a:r>
              <a:rPr lang="en-US" altLang="en-US" sz="3200" b="1" dirty="0">
                <a:latin typeface="Times New Roman" panose="02020603050405020304" pitchFamily="18" charset="0"/>
                <a:cs typeface="Times New Roman" panose="02020603050405020304" pitchFamily="18" charset="0"/>
              </a:rPr>
              <a:t>3. Matrix organizational structure (Hybrid)</a:t>
            </a:r>
          </a:p>
          <a:p>
            <a:pPr lvl="1" algn="ctr"/>
            <a:endParaRPr lang="en-US" altLang="en-US" sz="3200" b="1" dirty="0">
              <a:latin typeface="Times New Roman" panose="02020603050405020304" pitchFamily="18" charset="0"/>
              <a:cs typeface="Times New Roman" panose="02020603050405020304" pitchFamily="18" charset="0"/>
            </a:endParaRPr>
          </a:p>
          <a:p>
            <a:pPr lvl="1" algn="just">
              <a:lnSpc>
                <a:spcPct val="150000"/>
              </a:lnSpc>
            </a:pPr>
            <a:r>
              <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rPr>
              <a:t>Matrix organizational structure is </a:t>
            </a:r>
            <a:r>
              <a:rPr lang="en-US" sz="2400" i="0" dirty="0">
                <a:solidFill>
                  <a:schemeClr val="tx1">
                    <a:lumMod val="95000"/>
                    <a:lumOff val="5000"/>
                  </a:schemeClr>
                </a:solidFill>
                <a:effectLst/>
                <a:latin typeface="Times New Roman" panose="02020603050405020304" pitchFamily="18" charset="0"/>
                <a:cs typeface="Times New Roman" panose="02020603050405020304" pitchFamily="18" charset="0"/>
              </a:rPr>
              <a:t>a blend of the functional organizational structure and the projectized organizational structure. </a:t>
            </a:r>
            <a:endPar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lvl="2" algn="just"/>
            <a:r>
              <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rPr>
              <a:t>Two chains of command (functional and projectized):</a:t>
            </a:r>
          </a:p>
          <a:p>
            <a:pPr lvl="2" algn="just"/>
            <a:r>
              <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rPr>
              <a:t>-Project participants report simultaneously to both functional and project managers.</a:t>
            </a:r>
          </a:p>
          <a:p>
            <a:pPr lvl="2" algn="just"/>
            <a:endPar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463550" lvl="2" algn="just"/>
            <a:r>
              <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rPr>
              <a:t>Matrix structure optimizes the use of resources:</a:t>
            </a:r>
          </a:p>
          <a:p>
            <a:pPr lvl="2" algn="just">
              <a:lnSpc>
                <a:spcPct val="114000"/>
              </a:lnSpc>
            </a:pPr>
            <a:r>
              <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rPr>
              <a:t>-Allows for participation on multiple projects while performing normal functional duties and achieves a greater integration of expertise and project requirements.</a:t>
            </a:r>
          </a:p>
          <a:p>
            <a:pPr lvl="2" algn="just">
              <a:lnSpc>
                <a:spcPct val="114000"/>
              </a:lnSpc>
            </a:pPr>
            <a:endPar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lvl="2" algn="just"/>
            <a:endPar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75875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2151062" y="0"/>
            <a:ext cx="9890125" cy="11038215"/>
          </a:xfrm>
        </p:spPr>
        <p:txBody>
          <a:bodyPr/>
          <a:lstStyle/>
          <a:p>
            <a:pPr lvl="1" algn="ctr"/>
            <a:r>
              <a:rPr lang="en-US" altLang="en-US" sz="3200" b="1" dirty="0">
                <a:latin typeface="Times New Roman" panose="02020603050405020304" pitchFamily="18" charset="0"/>
                <a:cs typeface="Times New Roman" panose="02020603050405020304" pitchFamily="18" charset="0"/>
              </a:rPr>
              <a:t>Advantages of matrix organizational structure (Hybrid)</a:t>
            </a:r>
          </a:p>
          <a:p>
            <a:pPr lvl="1">
              <a:lnSpc>
                <a:spcPct val="70000"/>
              </a:lnSpc>
            </a:pPr>
            <a:endParaRPr lang="en-US" altLang="en-US" sz="3200" b="1" dirty="0">
              <a:latin typeface="Times New Roman" panose="02020603050405020304" pitchFamily="18" charset="0"/>
              <a:cs typeface="Times New Roman" panose="02020603050405020304" pitchFamily="18" charset="0"/>
            </a:endParaRPr>
          </a:p>
          <a:p>
            <a:pPr algn="just">
              <a:lnSpc>
                <a:spcPct val="150000"/>
              </a:lnSpc>
            </a:pP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 One of the most important  benefits of the matrix structure is that it allows </a:t>
            </a:r>
            <a:r>
              <a:rPr lang="en-US" sz="2400" b="1" i="0" dirty="0">
                <a:solidFill>
                  <a:schemeClr val="tx1">
                    <a:lumMod val="95000"/>
                    <a:lumOff val="5000"/>
                  </a:schemeClr>
                </a:solidFill>
                <a:effectLst/>
                <a:latin typeface="Times New Roman" panose="02020603050405020304" pitchFamily="18" charset="0"/>
                <a:cs typeface="Times New Roman" panose="02020603050405020304" pitchFamily="18" charset="0"/>
              </a:rPr>
              <a:t>cross-collaboration between staff and departments</a:t>
            </a: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 that may not always have opportunities to work together: </a:t>
            </a:r>
            <a:endParaRPr lang="en-US" b="1" i="0" dirty="0">
              <a:solidFill>
                <a:srgbClr val="2D2D2D"/>
              </a:solidFill>
              <a:effectLst/>
              <a:latin typeface="Noto Sans"/>
            </a:endParaRPr>
          </a:p>
          <a:p>
            <a:pPr algn="just">
              <a:lnSpc>
                <a:spcPct val="150000"/>
              </a:lnSpc>
            </a:pP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A matrix structure brings together highly skilled team members from different departments, allowing the organization to capitalize on the resources it already has rather than seeking expertise and recruiting project team members from outside of the organization.</a:t>
            </a:r>
          </a:p>
          <a:p>
            <a:pPr algn="just">
              <a:lnSpc>
                <a:spcPct val="150000"/>
              </a:lnSpc>
            </a:pPr>
            <a:r>
              <a:rPr lang="en-US" dirty="0">
                <a:solidFill>
                  <a:schemeClr val="tx1">
                    <a:lumMod val="95000"/>
                    <a:lumOff val="5000"/>
                  </a:schemeClr>
                </a:solidFill>
                <a:latin typeface="Times New Roman" panose="02020603050405020304" pitchFamily="18" charset="0"/>
                <a:cs typeface="Times New Roman" panose="02020603050405020304" pitchFamily="18" charset="0"/>
              </a:rPr>
              <a:t>-</a:t>
            </a:r>
            <a:r>
              <a:rPr lang="en-US" i="0" dirty="0">
                <a:solidFill>
                  <a:schemeClr val="tx1">
                    <a:lumMod val="95000"/>
                    <a:lumOff val="5000"/>
                  </a:schemeClr>
                </a:solidFill>
                <a:effectLst/>
                <a:latin typeface="Times New Roman" panose="02020603050405020304" pitchFamily="18" charset="0"/>
                <a:cs typeface="Times New Roman" panose="02020603050405020304" pitchFamily="18" charset="0"/>
              </a:rPr>
              <a:t>Employees can develop new skill sets. </a:t>
            </a:r>
          </a:p>
          <a:p>
            <a:pPr algn="just">
              <a:lnSpc>
                <a:spcPct val="150000"/>
              </a:lnSpc>
            </a:pPr>
            <a:r>
              <a:rPr lang="en-US" dirty="0">
                <a:solidFill>
                  <a:schemeClr val="tx1">
                    <a:lumMod val="95000"/>
                    <a:lumOff val="5000"/>
                  </a:schemeClr>
                </a:solidFill>
                <a:latin typeface="Times New Roman" panose="02020603050405020304" pitchFamily="18" charset="0"/>
                <a:cs typeface="Times New Roman" panose="02020603050405020304" pitchFamily="18" charset="0"/>
              </a:rPr>
              <a:t>-</a:t>
            </a:r>
            <a:r>
              <a:rPr lang="en-US" i="0" dirty="0">
                <a:solidFill>
                  <a:schemeClr val="tx1">
                    <a:lumMod val="95000"/>
                    <a:lumOff val="5000"/>
                  </a:schemeClr>
                </a:solidFill>
                <a:effectLst/>
                <a:latin typeface="Times New Roman" panose="02020603050405020304" pitchFamily="18" charset="0"/>
                <a:cs typeface="Times New Roman" panose="02020603050405020304" pitchFamily="18" charset="0"/>
              </a:rPr>
              <a:t>Project team members can keep their functional roles.</a:t>
            </a:r>
          </a:p>
          <a:p>
            <a:pPr algn="just">
              <a:lnSpc>
                <a:spcPct val="150000"/>
              </a:lnSpc>
            </a:pPr>
            <a:endParaRPr lang="en-US" i="0" dirty="0">
              <a:solidFill>
                <a:schemeClr val="tx1">
                  <a:lumMod val="95000"/>
                  <a:lumOff val="5000"/>
                </a:schemeClr>
              </a:solidFill>
              <a:effectLst/>
              <a:latin typeface="Times New Roman" panose="02020603050405020304" pitchFamily="18" charset="0"/>
              <a:cs typeface="Times New Roman" panose="02020603050405020304" pitchFamily="18" charset="0"/>
            </a:endParaRPr>
          </a:p>
          <a:p>
            <a:pPr algn="just">
              <a:lnSpc>
                <a:spcPct val="150000"/>
              </a:lnSpc>
            </a:pPr>
            <a:endParaRPr lang="en-US" i="0" dirty="0">
              <a:solidFill>
                <a:schemeClr val="tx1">
                  <a:lumMod val="95000"/>
                  <a:lumOff val="5000"/>
                </a:schemeClr>
              </a:solidFill>
              <a:effectLst/>
              <a:latin typeface="Times New Roman" panose="02020603050405020304" pitchFamily="18" charset="0"/>
              <a:cs typeface="Times New Roman" panose="02020603050405020304" pitchFamily="18" charset="0"/>
            </a:endParaRPr>
          </a:p>
          <a:p>
            <a:pPr algn="just">
              <a:lnSpc>
                <a:spcPct val="150000"/>
              </a:lnSpc>
            </a:pPr>
            <a:endPar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endParaRPr>
          </a:p>
          <a:p>
            <a:pPr lvl="1" algn="just">
              <a:lnSpc>
                <a:spcPct val="150000"/>
              </a:lnSpc>
            </a:pPr>
            <a:endPar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681118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1844675" y="126609"/>
            <a:ext cx="10347324" cy="12060033"/>
          </a:xfrm>
        </p:spPr>
        <p:txBody>
          <a:bodyPr/>
          <a:lstStyle/>
          <a:p>
            <a:pPr algn="ctr">
              <a:lnSpc>
                <a:spcPct val="80000"/>
              </a:lnSpc>
            </a:pPr>
            <a:r>
              <a:rPr lang="en-US" altLang="en-US" sz="3200" b="1" dirty="0">
                <a:solidFill>
                  <a:schemeClr val="tx1">
                    <a:lumMod val="95000"/>
                    <a:lumOff val="5000"/>
                  </a:schemeClr>
                </a:solidFill>
                <a:latin typeface="Times New Roman" panose="02020603050405020304" pitchFamily="18" charset="0"/>
                <a:cs typeface="Times New Roman" panose="02020603050405020304" pitchFamily="18" charset="0"/>
              </a:rPr>
              <a:t>Disadvantages of Matrix organizational structure (Hybrid)</a:t>
            </a:r>
            <a:br>
              <a:rPr lang="en-US" altLang="en-US" sz="3200" b="1" dirty="0">
                <a:solidFill>
                  <a:schemeClr val="tx1">
                    <a:lumMod val="95000"/>
                    <a:lumOff val="5000"/>
                  </a:schemeClr>
                </a:solidFill>
                <a:latin typeface="Times New Roman" panose="02020603050405020304" pitchFamily="18" charset="0"/>
                <a:cs typeface="Times New Roman" panose="02020603050405020304" pitchFamily="18" charset="0"/>
              </a:rPr>
            </a:br>
            <a:endParaRPr lang="en-US" altLang="en-US" sz="3200" b="1"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pP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1.Team members might have misconceptions about how they are expected to divide their time between their functional duties and their project responsibilities.</a:t>
            </a:r>
            <a:b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b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2. A conflict may occur between line managers and project managers over the allocation of resources. </a:t>
            </a:r>
            <a:b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b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3. The decision-making process can be slowed down.</a:t>
            </a:r>
            <a:b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b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4. Too much work can cause overload.</a:t>
            </a:r>
            <a:b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b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5. Measuring employee performance might become difficult.</a:t>
            </a:r>
          </a:p>
          <a:p>
            <a:pPr>
              <a:lnSpc>
                <a:spcPct val="150000"/>
              </a:lnSpc>
            </a:pPr>
            <a:r>
              <a:rPr lang="en-US" dirty="0">
                <a:solidFill>
                  <a:schemeClr val="tx1">
                    <a:lumMod val="95000"/>
                    <a:lumOff val="5000"/>
                  </a:schemeClr>
                </a:solidFill>
                <a:latin typeface="Times New Roman" panose="02020603050405020304" pitchFamily="18" charset="0"/>
                <a:cs typeface="Times New Roman" panose="02020603050405020304" pitchFamily="18" charset="0"/>
              </a:rPr>
              <a:t>6. </a:t>
            </a:r>
            <a:r>
              <a:rPr lang="en-US" altLang="en-US" sz="2400" dirty="0"/>
              <a:t>The matrix structure is </a:t>
            </a:r>
            <a:r>
              <a:rPr lang="en-US" altLang="en-US" sz="2400" dirty="0">
                <a:solidFill>
                  <a:schemeClr val="hlink"/>
                </a:solidFill>
              </a:rPr>
              <a:t>complex</a:t>
            </a:r>
            <a:r>
              <a:rPr lang="en-US" altLang="en-US" sz="2400" dirty="0"/>
              <a:t>, which can be difficult to manage. </a:t>
            </a:r>
          </a:p>
          <a:p>
            <a:pPr>
              <a:lnSpc>
                <a:spcPct val="150000"/>
              </a:lnSpc>
            </a:pPr>
            <a:r>
              <a:rPr lang="en-US" altLang="en-US" sz="2400" dirty="0"/>
              <a:t>7.</a:t>
            </a:r>
            <a:r>
              <a:rPr lang="en-US" altLang="en-US" dirty="0">
                <a:cs typeface="Times New Roman" panose="02020603050405020304" pitchFamily="18" charset="0"/>
              </a:rPr>
              <a:t> Unclear lines of authority, Two bosses,  dual reporting, causing confusion to project team members.</a:t>
            </a:r>
          </a:p>
          <a:p>
            <a:pPr>
              <a:lnSpc>
                <a:spcPct val="150000"/>
              </a:lnSpc>
            </a:pPr>
            <a:endParaRPr lang="en-US" altLang="en-US" sz="2400" dirty="0">
              <a:cs typeface="Times New Roman" panose="02020603050405020304" pitchFamily="18" charset="0"/>
            </a:endParaRPr>
          </a:p>
          <a:p>
            <a:pPr>
              <a:lnSpc>
                <a:spcPct val="150000"/>
              </a:lnSpc>
            </a:pPr>
            <a:b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br>
            <a:endParaRPr lang="en-US" i="0" dirty="0">
              <a:solidFill>
                <a:schemeClr val="tx1">
                  <a:lumMod val="95000"/>
                  <a:lumOff val="5000"/>
                </a:schemeClr>
              </a:solidFill>
              <a:effectLst/>
              <a:latin typeface="Times New Roman" panose="02020603050405020304" pitchFamily="18" charset="0"/>
              <a:cs typeface="Times New Roman" panose="02020603050405020304" pitchFamily="18" charset="0"/>
            </a:endParaRPr>
          </a:p>
          <a:p>
            <a:pPr algn="just">
              <a:lnSpc>
                <a:spcPct val="150000"/>
              </a:lnSpc>
            </a:pPr>
            <a:endParaRPr lang="en-US" i="0" dirty="0">
              <a:solidFill>
                <a:schemeClr val="tx1">
                  <a:lumMod val="95000"/>
                  <a:lumOff val="5000"/>
                </a:schemeClr>
              </a:solidFill>
              <a:effectLst/>
              <a:latin typeface="Times New Roman" panose="02020603050405020304" pitchFamily="18" charset="0"/>
              <a:cs typeface="Times New Roman" panose="02020603050405020304" pitchFamily="18" charset="0"/>
            </a:endParaRPr>
          </a:p>
          <a:p>
            <a:pPr algn="just">
              <a:lnSpc>
                <a:spcPct val="150000"/>
              </a:lnSpc>
            </a:pPr>
            <a:endPar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endParaRPr>
          </a:p>
          <a:p>
            <a:pPr lvl="1" algn="just">
              <a:lnSpc>
                <a:spcPct val="150000"/>
              </a:lnSpc>
            </a:pPr>
            <a:endPar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284127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1844675" y="126609"/>
            <a:ext cx="10196512" cy="9474710"/>
          </a:xfrm>
        </p:spPr>
        <p:txBody>
          <a:bodyPr/>
          <a:lstStyle/>
          <a:p>
            <a:pPr algn="ctr">
              <a:lnSpc>
                <a:spcPct val="80000"/>
              </a:lnSpc>
            </a:pPr>
            <a:r>
              <a:rPr lang="en-US" altLang="en-US" sz="3200" b="1" dirty="0">
                <a:solidFill>
                  <a:schemeClr val="tx1">
                    <a:lumMod val="95000"/>
                    <a:lumOff val="5000"/>
                  </a:schemeClr>
                </a:solidFill>
                <a:latin typeface="Times New Roman" panose="02020603050405020304" pitchFamily="18" charset="0"/>
                <a:cs typeface="Times New Roman" panose="02020603050405020304" pitchFamily="18" charset="0"/>
              </a:rPr>
              <a:t>Types of Matrix organizational structure (Hybrid)</a:t>
            </a:r>
            <a:br>
              <a:rPr lang="en-US" altLang="en-US" sz="3200" b="1" dirty="0">
                <a:solidFill>
                  <a:schemeClr val="tx1">
                    <a:lumMod val="95000"/>
                    <a:lumOff val="5000"/>
                  </a:schemeClr>
                </a:solidFill>
                <a:latin typeface="Times New Roman" panose="02020603050405020304" pitchFamily="18" charset="0"/>
                <a:cs typeface="Times New Roman" panose="02020603050405020304" pitchFamily="18" charset="0"/>
              </a:rPr>
            </a:br>
            <a:endParaRPr lang="en-US" altLang="en-US" sz="3200" b="1"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r>
              <a:rPr lang="en-US" b="1" i="0" dirty="0">
                <a:solidFill>
                  <a:schemeClr val="tx1">
                    <a:lumMod val="95000"/>
                    <a:lumOff val="5000"/>
                  </a:schemeClr>
                </a:solidFill>
                <a:effectLst/>
                <a:highlight>
                  <a:srgbClr val="FFFF00"/>
                </a:highlight>
                <a:latin typeface="Times New Roman" panose="02020603050405020304" pitchFamily="18" charset="0"/>
                <a:cs typeface="Times New Roman" panose="02020603050405020304" pitchFamily="18" charset="0"/>
              </a:rPr>
              <a:t>The strong matrix </a:t>
            </a: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organizational structure has some similarities with that of a projectized organizational structure in the sense that the project manager is responsible for a project.</a:t>
            </a:r>
          </a:p>
          <a:p>
            <a:pPr algn="just"/>
            <a:endPar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endParaRPr>
          </a:p>
          <a:p>
            <a:pPr algn="just">
              <a:lnSpc>
                <a:spcPct val="150000"/>
              </a:lnSpc>
            </a:pP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 If the organization is running a </a:t>
            </a:r>
            <a:r>
              <a:rPr lang="en-US" b="1" i="0" dirty="0">
                <a:solidFill>
                  <a:schemeClr val="tx1">
                    <a:lumMod val="95000"/>
                    <a:lumOff val="5000"/>
                  </a:schemeClr>
                </a:solidFill>
                <a:effectLst/>
                <a:highlight>
                  <a:srgbClr val="FFFF00"/>
                </a:highlight>
                <a:latin typeface="Times New Roman" panose="02020603050405020304" pitchFamily="18" charset="0"/>
                <a:cs typeface="Times New Roman" panose="02020603050405020304" pitchFamily="18" charset="0"/>
              </a:rPr>
              <a:t>weak matrix structure</a:t>
            </a: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 then the project authority would fall to the hands of a functional manager as it is in a functional organization. </a:t>
            </a:r>
          </a:p>
          <a:p>
            <a:pPr algn="just"/>
            <a:endPar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endParaRPr>
          </a:p>
          <a:p>
            <a:pPr algn="just">
              <a:lnSpc>
                <a:spcPct val="150000"/>
              </a:lnSpc>
            </a:pP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In a </a:t>
            </a:r>
            <a:r>
              <a:rPr lang="en-US" b="1" i="0" dirty="0">
                <a:solidFill>
                  <a:schemeClr val="tx1">
                    <a:lumMod val="95000"/>
                    <a:lumOff val="5000"/>
                  </a:schemeClr>
                </a:solidFill>
                <a:effectLst/>
                <a:highlight>
                  <a:srgbClr val="FFFF00"/>
                </a:highlight>
                <a:latin typeface="Times New Roman" panose="02020603050405020304" pitchFamily="18" charset="0"/>
                <a:cs typeface="Times New Roman" panose="02020603050405020304" pitchFamily="18" charset="0"/>
              </a:rPr>
              <a:t>balanced matrix structure</a:t>
            </a:r>
            <a:r>
              <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rPr>
              <a:t>, both the project manager and the functional manager shares equal authority for the project.</a:t>
            </a:r>
          </a:p>
          <a:p>
            <a:pPr algn="just">
              <a:lnSpc>
                <a:spcPct val="150000"/>
              </a:lnSpc>
            </a:pPr>
            <a:endParaRPr lang="en-US" i="0" dirty="0">
              <a:solidFill>
                <a:schemeClr val="tx1">
                  <a:lumMod val="95000"/>
                  <a:lumOff val="5000"/>
                </a:schemeClr>
              </a:solidFill>
              <a:effectLst/>
              <a:latin typeface="Times New Roman" panose="02020603050405020304" pitchFamily="18" charset="0"/>
              <a:cs typeface="Times New Roman" panose="02020603050405020304" pitchFamily="18" charset="0"/>
            </a:endParaRPr>
          </a:p>
          <a:p>
            <a:pPr algn="just">
              <a:lnSpc>
                <a:spcPct val="150000"/>
              </a:lnSpc>
            </a:pPr>
            <a:endPar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endParaRPr>
          </a:p>
          <a:p>
            <a:pPr lvl="1" algn="just">
              <a:lnSpc>
                <a:spcPct val="150000"/>
              </a:lnSpc>
            </a:pPr>
            <a:endPar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419576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1573212" y="337624"/>
            <a:ext cx="10618787" cy="3009350"/>
          </a:xfrm>
        </p:spPr>
        <p:txBody>
          <a:bodyPr/>
          <a:lstStyle/>
          <a:p>
            <a:pPr marL="0" marR="1155700" algn="ctr">
              <a:spcBef>
                <a:spcPts val="0"/>
              </a:spcBef>
              <a:spcAft>
                <a:spcPts val="750"/>
              </a:spcAft>
            </a:pPr>
            <a:endParaRPr lang="en-US" sz="3000" b="1" dirty="0">
              <a:effectLst/>
              <a:latin typeface="Times New Roman" panose="02020603050405020304" pitchFamily="18" charset="0"/>
              <a:ea typeface="Calibri" panose="020F0502020204030204" pitchFamily="34" charset="0"/>
              <a:cs typeface="Times New Roman" panose="02020603050405020304" pitchFamily="18" charset="0"/>
            </a:endParaRPr>
          </a:p>
          <a:p>
            <a:pPr lvl="1" algn="just">
              <a:lnSpc>
                <a:spcPct val="150000"/>
              </a:lnSpc>
            </a:pPr>
            <a:endPar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graphicFrame>
        <p:nvGraphicFramePr>
          <p:cNvPr id="2" name="جدول 1">
            <a:extLst>
              <a:ext uri="{FF2B5EF4-FFF2-40B4-BE49-F238E27FC236}">
                <a16:creationId xmlns:a16="http://schemas.microsoft.com/office/drawing/2014/main" id="{34BB39AE-96AA-470C-B401-054EE2A2DA3E}"/>
              </a:ext>
            </a:extLst>
          </p:cNvPr>
          <p:cNvGraphicFramePr>
            <a:graphicFrameLocks noGrp="1"/>
          </p:cNvGraphicFramePr>
          <p:nvPr>
            <p:extLst>
              <p:ext uri="{D42A27DB-BD31-4B8C-83A1-F6EECF244321}">
                <p14:modId xmlns:p14="http://schemas.microsoft.com/office/powerpoint/2010/main" val="1589381191"/>
              </p:ext>
            </p:extLst>
          </p:nvPr>
        </p:nvGraphicFramePr>
        <p:xfrm>
          <a:off x="0" y="-52754"/>
          <a:ext cx="12295164" cy="6963507"/>
        </p:xfrm>
        <a:graphic>
          <a:graphicData uri="http://schemas.openxmlformats.org/drawingml/2006/table">
            <a:tbl>
              <a:tblPr firstRow="1" firstCol="1" bandRow="1">
                <a:tableStyleId>{5C22544A-7EE6-4342-B048-85BDC9FD1C3A}</a:tableStyleId>
              </a:tblPr>
              <a:tblGrid>
                <a:gridCol w="2049194">
                  <a:extLst>
                    <a:ext uri="{9D8B030D-6E8A-4147-A177-3AD203B41FA5}">
                      <a16:colId xmlns:a16="http://schemas.microsoft.com/office/drawing/2014/main" val="2514983406"/>
                    </a:ext>
                  </a:extLst>
                </a:gridCol>
                <a:gridCol w="2049194">
                  <a:extLst>
                    <a:ext uri="{9D8B030D-6E8A-4147-A177-3AD203B41FA5}">
                      <a16:colId xmlns:a16="http://schemas.microsoft.com/office/drawing/2014/main" val="985048356"/>
                    </a:ext>
                  </a:extLst>
                </a:gridCol>
                <a:gridCol w="2049194">
                  <a:extLst>
                    <a:ext uri="{9D8B030D-6E8A-4147-A177-3AD203B41FA5}">
                      <a16:colId xmlns:a16="http://schemas.microsoft.com/office/drawing/2014/main" val="1238043319"/>
                    </a:ext>
                  </a:extLst>
                </a:gridCol>
                <a:gridCol w="2049194">
                  <a:extLst>
                    <a:ext uri="{9D8B030D-6E8A-4147-A177-3AD203B41FA5}">
                      <a16:colId xmlns:a16="http://schemas.microsoft.com/office/drawing/2014/main" val="2752771512"/>
                    </a:ext>
                  </a:extLst>
                </a:gridCol>
                <a:gridCol w="2049194">
                  <a:extLst>
                    <a:ext uri="{9D8B030D-6E8A-4147-A177-3AD203B41FA5}">
                      <a16:colId xmlns:a16="http://schemas.microsoft.com/office/drawing/2014/main" val="2970502578"/>
                    </a:ext>
                  </a:extLst>
                </a:gridCol>
                <a:gridCol w="2049194">
                  <a:extLst>
                    <a:ext uri="{9D8B030D-6E8A-4147-A177-3AD203B41FA5}">
                      <a16:colId xmlns:a16="http://schemas.microsoft.com/office/drawing/2014/main" val="2822800969"/>
                    </a:ext>
                  </a:extLst>
                </a:gridCol>
              </a:tblGrid>
              <a:tr h="373615">
                <a:tc gridSpan="6">
                  <a:txBody>
                    <a:bodyPr/>
                    <a:lstStyle/>
                    <a:p>
                      <a:pPr marL="0" marR="0" algn="ctr">
                        <a:lnSpc>
                          <a:spcPct val="107000"/>
                        </a:lnSpc>
                        <a:spcBef>
                          <a:spcPts val="0"/>
                        </a:spcBef>
                        <a:spcAft>
                          <a:spcPts val="800"/>
                        </a:spcAft>
                      </a:pPr>
                      <a:r>
                        <a:rPr lang="en-US" sz="1800" b="1" dirty="0">
                          <a:solidFill>
                            <a:schemeClr val="tx1">
                              <a:lumMod val="95000"/>
                              <a:lumOff val="5000"/>
                            </a:schemeClr>
                          </a:solidFill>
                          <a:effectLst/>
                        </a:rPr>
                        <a:t>Table 1 Organizational Structures comparison  </a:t>
                      </a:r>
                      <a:endParaRPr lang="en-US" sz="1800" b="1" dirty="0">
                        <a:solidFill>
                          <a:schemeClr val="tx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367675759"/>
                  </a:ext>
                </a:extLst>
              </a:tr>
              <a:tr h="355607">
                <a:tc>
                  <a:txBody>
                    <a:bodyPr/>
                    <a:lstStyle/>
                    <a:p>
                      <a:pPr marL="0" marR="0">
                        <a:lnSpc>
                          <a:spcPct val="107000"/>
                        </a:lnSpc>
                        <a:spcBef>
                          <a:spcPts val="0"/>
                        </a:spcBef>
                        <a:spcAft>
                          <a:spcPts val="0"/>
                        </a:spcAft>
                      </a:pPr>
                      <a:r>
                        <a:rPr lang="en-US" sz="1800" dirty="0">
                          <a:effectLst/>
                        </a:rPr>
                        <a:t> </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Functional</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Weak Matrix</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Balanced Matrix</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Strong Matrix</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Projectized</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653882398"/>
                  </a:ext>
                </a:extLst>
              </a:tr>
              <a:tr h="1479118">
                <a:tc>
                  <a:txBody>
                    <a:bodyPr/>
                    <a:lstStyle/>
                    <a:p>
                      <a:pPr marL="111125" marR="0" indent="0">
                        <a:lnSpc>
                          <a:spcPct val="107000"/>
                        </a:lnSpc>
                        <a:spcBef>
                          <a:spcPts val="0"/>
                        </a:spcBef>
                        <a:spcAft>
                          <a:spcPts val="800"/>
                        </a:spcAft>
                      </a:pPr>
                      <a:r>
                        <a:rPr lang="en-US" sz="1800" dirty="0">
                          <a:effectLst/>
                        </a:rPr>
                        <a:t>Description</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Traditional organization with a direct supervisor.</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The PM and FM share responsibility, with the FM having more authority.</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The PM and FM share responsibility, with each having equal authority.</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The PM and FM share responsibility, with the PM having more authority.</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Projects do not exist under functional departments. The PM has sole management authority.</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047465174"/>
                  </a:ext>
                </a:extLst>
              </a:tr>
              <a:tr h="730111">
                <a:tc>
                  <a:txBody>
                    <a:bodyPr/>
                    <a:lstStyle/>
                    <a:p>
                      <a:pPr marL="55563" marR="0" indent="0">
                        <a:lnSpc>
                          <a:spcPct val="107000"/>
                        </a:lnSpc>
                        <a:spcBef>
                          <a:spcPts val="0"/>
                        </a:spcBef>
                        <a:spcAft>
                          <a:spcPts val="800"/>
                        </a:spcAft>
                      </a:pPr>
                      <a:r>
                        <a:rPr lang="en-US" sz="1800" dirty="0">
                          <a:effectLst/>
                        </a:rPr>
                        <a:t>Authority of project   manager</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Very low.</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Low.</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Low to medium.</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Medium to high.</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High.</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438878295"/>
                  </a:ext>
                </a:extLst>
              </a:tr>
              <a:tr h="355607">
                <a:tc>
                  <a:txBody>
                    <a:bodyPr/>
                    <a:lstStyle/>
                    <a:p>
                      <a:pPr marL="55563" marR="0" indent="0">
                        <a:lnSpc>
                          <a:spcPct val="107000"/>
                        </a:lnSpc>
                        <a:spcBef>
                          <a:spcPts val="0"/>
                        </a:spcBef>
                        <a:spcAft>
                          <a:spcPts val="800"/>
                        </a:spcAft>
                      </a:pPr>
                      <a:r>
                        <a:rPr lang="en-US" sz="1800" dirty="0">
                          <a:effectLst/>
                        </a:rPr>
                        <a:t>Resource availability</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Very low.</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Low.</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Low to medium.</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Medium to high.</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High.</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737301322"/>
                  </a:ext>
                </a:extLst>
              </a:tr>
              <a:tr h="730111">
                <a:tc>
                  <a:txBody>
                    <a:bodyPr/>
                    <a:lstStyle/>
                    <a:p>
                      <a:pPr marL="55563" marR="0" indent="0">
                        <a:lnSpc>
                          <a:spcPct val="107000"/>
                        </a:lnSpc>
                        <a:spcBef>
                          <a:spcPts val="0"/>
                        </a:spcBef>
                        <a:spcAft>
                          <a:spcPts val="800"/>
                        </a:spcAft>
                      </a:pPr>
                      <a:r>
                        <a:rPr lang="en-US" sz="1800" dirty="0">
                          <a:effectLst/>
                        </a:rPr>
                        <a:t>Project manager involvement</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Part-time.</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Part-time.</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Full-time.</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Full-time.</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Full-time.</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65861819"/>
                  </a:ext>
                </a:extLst>
              </a:tr>
              <a:tr h="355607">
                <a:tc>
                  <a:txBody>
                    <a:bodyPr/>
                    <a:lstStyle/>
                    <a:p>
                      <a:pPr marL="55563" marR="0" indent="0">
                        <a:lnSpc>
                          <a:spcPct val="107000"/>
                        </a:lnSpc>
                        <a:spcBef>
                          <a:spcPts val="0"/>
                        </a:spcBef>
                        <a:spcAft>
                          <a:spcPts val="800"/>
                        </a:spcAft>
                      </a:pPr>
                      <a:r>
                        <a:rPr lang="en-US" sz="1800" dirty="0">
                          <a:effectLst/>
                        </a:rPr>
                        <a:t>Staff involvement</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Part-time.</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Part-time.</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Part-time.</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Full-time.</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Full-time.</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883312768"/>
                  </a:ext>
                </a:extLst>
              </a:tr>
              <a:tr h="1479118">
                <a:tc>
                  <a:txBody>
                    <a:bodyPr/>
                    <a:lstStyle/>
                    <a:p>
                      <a:pPr marL="111125" marR="0" indent="0">
                        <a:lnSpc>
                          <a:spcPct val="107000"/>
                        </a:lnSpc>
                        <a:spcBef>
                          <a:spcPts val="0"/>
                        </a:spcBef>
                        <a:spcAft>
                          <a:spcPts val="800"/>
                        </a:spcAft>
                      </a:pPr>
                      <a:r>
                        <a:rPr lang="en-US" sz="1800" dirty="0">
                          <a:effectLst/>
                        </a:rPr>
                        <a:t>Advantages</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The FM holds accountability for the project.</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The PM gets some authority to manage the project.</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The PM and FM share the responsibility of the project.</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The PM gets more authority to assign resources and manage the project.</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The PM has full authority to staff and manage the project.</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4107415045"/>
                  </a:ext>
                </a:extLst>
              </a:tr>
              <a:tr h="1104613">
                <a:tc>
                  <a:txBody>
                    <a:bodyPr/>
                    <a:lstStyle/>
                    <a:p>
                      <a:pPr marL="111125" marR="0" indent="0">
                        <a:lnSpc>
                          <a:spcPct val="107000"/>
                        </a:lnSpc>
                        <a:spcBef>
                          <a:spcPts val="0"/>
                        </a:spcBef>
                        <a:spcAft>
                          <a:spcPts val="800"/>
                        </a:spcAft>
                      </a:pPr>
                      <a:r>
                        <a:rPr lang="en-US" sz="1800" dirty="0">
                          <a:effectLst/>
                        </a:rPr>
                        <a:t>Disadvantages</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The PM holds little or no authority.</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The FM can see the PM as a threat and cause conflict.</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The PM and FM can be confused about who manages what.</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The FM may feel out of the loop.</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The PM holds accountability for the project.</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37345538"/>
                  </a:ext>
                </a:extLst>
              </a:tr>
            </a:tbl>
          </a:graphicData>
        </a:graphic>
      </p:graphicFrame>
    </p:spTree>
    <p:extLst>
      <p:ext uri="{BB962C8B-B14F-4D97-AF65-F5344CB8AC3E}">
        <p14:creationId xmlns:p14="http://schemas.microsoft.com/office/powerpoint/2010/main" val="25694721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1573212" y="407963"/>
            <a:ext cx="10618787" cy="8669361"/>
          </a:xfrm>
        </p:spPr>
        <p:txBody>
          <a:bodyPr/>
          <a:lstStyle/>
          <a:p>
            <a:pPr marL="0" marR="1155700">
              <a:lnSpc>
                <a:spcPct val="150000"/>
              </a:lnSpc>
              <a:spcBef>
                <a:spcPts val="0"/>
              </a:spcBef>
              <a:spcAft>
                <a:spcPts val="750"/>
              </a:spcAft>
            </a:pPr>
            <a:r>
              <a:rPr lang="en-US" altLang="en-US" sz="3000" b="1" dirty="0">
                <a:latin typeface="Times New Roman" panose="02020603050405020304" pitchFamily="18" charset="0"/>
                <a:cs typeface="Times New Roman" panose="02020603050405020304" pitchFamily="18" charset="0"/>
              </a:rPr>
              <a:t>Choosing the Appropriate Project Management Structure</a:t>
            </a:r>
            <a:endParaRPr lang="en-US" sz="30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1155700" algn="just">
              <a:lnSpc>
                <a:spcPts val="1575"/>
              </a:lnSpc>
              <a:spcBef>
                <a:spcPts val="0"/>
              </a:spcBef>
              <a:spcAft>
                <a:spcPts val="750"/>
              </a:spcAft>
            </a:pP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1155700" algn="just">
              <a:lnSpc>
                <a:spcPct val="150000"/>
              </a:lnSpc>
              <a:spcBef>
                <a:spcPts val="0"/>
              </a:spcBef>
              <a:spcAft>
                <a:spcPts val="750"/>
              </a:spcAft>
            </a:pPr>
            <a:r>
              <a:rPr lang="en-US"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Depending on the autonomy the project needs to complete successfully, the project considerations include the following:</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1155700" algn="just">
              <a:lnSpc>
                <a:spcPct val="150000"/>
              </a:lnSpc>
              <a:spcBef>
                <a:spcPts val="0"/>
              </a:spcBef>
              <a:spcAft>
                <a:spcPts val="750"/>
              </a:spcAft>
            </a:pPr>
            <a:r>
              <a:rPr lang="en-US"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1. Size of the project</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1155700" algn="just">
              <a:lnSpc>
                <a:spcPct val="150000"/>
              </a:lnSpc>
              <a:spcBef>
                <a:spcPts val="0"/>
              </a:spcBef>
              <a:spcAft>
                <a:spcPts val="750"/>
              </a:spcAft>
            </a:pPr>
            <a:r>
              <a:rPr lang="en-US"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2. Strategic importance</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1155700" algn="just">
              <a:lnSpc>
                <a:spcPct val="150000"/>
              </a:lnSpc>
              <a:spcBef>
                <a:spcPts val="0"/>
              </a:spcBef>
              <a:spcAft>
                <a:spcPts val="750"/>
              </a:spcAft>
            </a:pPr>
            <a:r>
              <a:rPr lang="en-US"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3. Novelty and need for innovation.</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1155700" algn="just">
              <a:lnSpc>
                <a:spcPct val="150000"/>
              </a:lnSpc>
              <a:spcBef>
                <a:spcPts val="0"/>
              </a:spcBef>
              <a:spcAft>
                <a:spcPts val="750"/>
              </a:spcAft>
            </a:pPr>
            <a:r>
              <a:rPr lang="en-US"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4. Need for integration (number of departments involved)</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1155700" algn="just">
              <a:lnSpc>
                <a:spcPct val="150000"/>
              </a:lnSpc>
              <a:spcBef>
                <a:spcPts val="0"/>
              </a:spcBef>
              <a:spcAft>
                <a:spcPts val="750"/>
              </a:spcAft>
            </a:pPr>
            <a:r>
              <a:rPr lang="en-US"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5. Environmental complexity.</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endParaRPr lang="en-US" b="0" i="0" dirty="0">
              <a:solidFill>
                <a:schemeClr val="tx1">
                  <a:lumMod val="95000"/>
                  <a:lumOff val="5000"/>
                </a:schemeClr>
              </a:solidFill>
              <a:effectLst/>
              <a:latin typeface="Times New Roman" panose="02020603050405020304" pitchFamily="18" charset="0"/>
              <a:cs typeface="Times New Roman" panose="02020603050405020304" pitchFamily="18" charset="0"/>
            </a:endParaRPr>
          </a:p>
          <a:p>
            <a:pPr lvl="1" algn="just">
              <a:lnSpc>
                <a:spcPct val="150000"/>
              </a:lnSpc>
            </a:pPr>
            <a:endPar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pic>
        <p:nvPicPr>
          <p:cNvPr id="10" name="عنصر نائب للمحتوى 6">
            <a:extLst>
              <a:ext uri="{FF2B5EF4-FFF2-40B4-BE49-F238E27FC236}">
                <a16:creationId xmlns:a16="http://schemas.microsoft.com/office/drawing/2014/main" id="{45E5D706-27EF-453B-A1C9-FC4A6B22291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71224" y="0"/>
            <a:ext cx="1120776" cy="1295400"/>
          </a:xfrm>
          <a:prstGeom prst="rect">
            <a:avLst/>
          </a:prstGeom>
        </p:spPr>
      </p:pic>
    </p:spTree>
    <p:extLst>
      <p:ext uri="{BB962C8B-B14F-4D97-AF65-F5344CB8AC3E}">
        <p14:creationId xmlns:p14="http://schemas.microsoft.com/office/powerpoint/2010/main" val="5043322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bject 2">
            <a:extLst>
              <a:ext uri="{FF2B5EF4-FFF2-40B4-BE49-F238E27FC236}">
                <a16:creationId xmlns:a16="http://schemas.microsoft.com/office/drawing/2014/main" id="{366618D7-5BAB-48B8-9A22-D182B735F276}"/>
              </a:ext>
            </a:extLst>
          </p:cNvPr>
          <p:cNvSpPr>
            <a:spLocks/>
          </p:cNvSpPr>
          <p:nvPr/>
        </p:nvSpPr>
        <p:spPr bwMode="auto">
          <a:xfrm>
            <a:off x="457200" y="0"/>
            <a:ext cx="1120775" cy="5329238"/>
          </a:xfrm>
          <a:custGeom>
            <a:avLst/>
            <a:gdLst>
              <a:gd name="T0" fmla="*/ 868044 w 1121410"/>
              <a:gd name="T1" fmla="*/ 0 h 5329555"/>
              <a:gd name="T2" fmla="*/ 0 w 1121410"/>
              <a:gd name="T3" fmla="*/ 5286375 h 5329555"/>
              <a:gd name="T4" fmla="*/ 247650 w 1121410"/>
              <a:gd name="T5" fmla="*/ 5329555 h 5329555"/>
              <a:gd name="T6" fmla="*/ 1121409 w 1121410"/>
              <a:gd name="T7" fmla="*/ 0 h 5329555"/>
              <a:gd name="T8" fmla="*/ 868044 w 1121410"/>
              <a:gd name="T9" fmla="*/ 0 h 5329555"/>
            </a:gdLst>
            <a:ahLst/>
            <a:cxnLst>
              <a:cxn ang="0">
                <a:pos x="T0" y="T1"/>
              </a:cxn>
              <a:cxn ang="0">
                <a:pos x="T2" y="T3"/>
              </a:cxn>
              <a:cxn ang="0">
                <a:pos x="T4" y="T5"/>
              </a:cxn>
              <a:cxn ang="0">
                <a:pos x="T6" y="T7"/>
              </a:cxn>
              <a:cxn ang="0">
                <a:pos x="T8" y="T9"/>
              </a:cxn>
            </a:cxnLst>
            <a:rect l="0" t="0" r="r" b="b"/>
            <a:pathLst>
              <a:path w="1121410" h="5329555">
                <a:moveTo>
                  <a:pt x="868044" y="0"/>
                </a:moveTo>
                <a:lnTo>
                  <a:pt x="0" y="5286375"/>
                </a:lnTo>
                <a:lnTo>
                  <a:pt x="247650" y="5329555"/>
                </a:lnTo>
                <a:lnTo>
                  <a:pt x="1121409" y="0"/>
                </a:lnTo>
                <a:lnTo>
                  <a:pt x="868044" y="0"/>
                </a:lnTo>
              </a:path>
            </a:pathLst>
          </a:custGeom>
          <a:solidFill>
            <a:schemeClr val="accent1">
              <a:lumMod val="75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1" name="object 3">
            <a:extLst>
              <a:ext uri="{FF2B5EF4-FFF2-40B4-BE49-F238E27FC236}">
                <a16:creationId xmlns:a16="http://schemas.microsoft.com/office/drawing/2014/main" id="{72DC250E-352B-444F-AC9E-166EB9EBE56E}"/>
              </a:ext>
            </a:extLst>
          </p:cNvPr>
          <p:cNvSpPr>
            <a:spLocks/>
          </p:cNvSpPr>
          <p:nvPr/>
        </p:nvSpPr>
        <p:spPr bwMode="auto">
          <a:xfrm>
            <a:off x="150813" y="0"/>
            <a:ext cx="1116012" cy="5276850"/>
          </a:xfrm>
          <a:custGeom>
            <a:avLst/>
            <a:gdLst>
              <a:gd name="T0" fmla="*/ 864234 w 1116965"/>
              <a:gd name="T1" fmla="*/ 0 h 5277485"/>
              <a:gd name="T2" fmla="*/ 0 w 1116965"/>
              <a:gd name="T3" fmla="*/ 5239385 h 5277485"/>
              <a:gd name="T4" fmla="*/ 248920 w 1116965"/>
              <a:gd name="T5" fmla="*/ 5277485 h 5277485"/>
              <a:gd name="T6" fmla="*/ 1116964 w 1116965"/>
              <a:gd name="T7" fmla="*/ 0 h 5277485"/>
              <a:gd name="T8" fmla="*/ 864234 w 1116965"/>
              <a:gd name="T9" fmla="*/ 0 h 5277485"/>
            </a:gdLst>
            <a:ahLst/>
            <a:cxnLst>
              <a:cxn ang="0">
                <a:pos x="T0" y="T1"/>
              </a:cxn>
              <a:cxn ang="0">
                <a:pos x="T2" y="T3"/>
              </a:cxn>
              <a:cxn ang="0">
                <a:pos x="T4" y="T5"/>
              </a:cxn>
              <a:cxn ang="0">
                <a:pos x="T6" y="T7"/>
              </a:cxn>
              <a:cxn ang="0">
                <a:pos x="T8" y="T9"/>
              </a:cxn>
            </a:cxnLst>
            <a:rect l="0" t="0" r="r" b="b"/>
            <a:pathLst>
              <a:path w="1116965" h="5277485">
                <a:moveTo>
                  <a:pt x="864234" y="0"/>
                </a:moveTo>
                <a:lnTo>
                  <a:pt x="0" y="5239385"/>
                </a:lnTo>
                <a:lnTo>
                  <a:pt x="248920" y="5277485"/>
                </a:lnTo>
                <a:lnTo>
                  <a:pt x="1116964" y="0"/>
                </a:lnTo>
                <a:lnTo>
                  <a:pt x="864234" y="0"/>
                </a:lnTo>
              </a:path>
            </a:pathLst>
          </a:custGeom>
          <a:solidFill>
            <a:srgbClr val="575757"/>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2" name="object 4">
            <a:extLst>
              <a:ext uri="{FF2B5EF4-FFF2-40B4-BE49-F238E27FC236}">
                <a16:creationId xmlns:a16="http://schemas.microsoft.com/office/drawing/2014/main" id="{605C1C2F-F8C7-4694-9189-FBEEA478C817}"/>
              </a:ext>
            </a:extLst>
          </p:cNvPr>
          <p:cNvSpPr>
            <a:spLocks/>
          </p:cNvSpPr>
          <p:nvPr/>
        </p:nvSpPr>
        <p:spPr bwMode="auto">
          <a:xfrm>
            <a:off x="150813" y="5238750"/>
            <a:ext cx="1227137" cy="1619250"/>
          </a:xfrm>
          <a:custGeom>
            <a:avLst/>
            <a:gdLst>
              <a:gd name="T0" fmla="*/ 0 w 1228090"/>
              <a:gd name="T1" fmla="*/ 0 h 1618615"/>
              <a:gd name="T2" fmla="*/ 1174115 w 1228090"/>
              <a:gd name="T3" fmla="*/ 1618615 h 1618615"/>
              <a:gd name="T4" fmla="*/ 1228090 w 1228090"/>
              <a:gd name="T5" fmla="*/ 1618615 h 1618615"/>
              <a:gd name="T6" fmla="*/ 0 w 1228090"/>
              <a:gd name="T7" fmla="*/ 0 h 1618615"/>
            </a:gdLst>
            <a:ahLst/>
            <a:cxnLst>
              <a:cxn ang="0">
                <a:pos x="T0" y="T1"/>
              </a:cxn>
              <a:cxn ang="0">
                <a:pos x="T2" y="T3"/>
              </a:cxn>
              <a:cxn ang="0">
                <a:pos x="T4" y="T5"/>
              </a:cxn>
              <a:cxn ang="0">
                <a:pos x="T6" y="T7"/>
              </a:cxn>
            </a:cxnLst>
            <a:rect l="0" t="0" r="r" b="b"/>
            <a:pathLst>
              <a:path w="1228090" h="1618615">
                <a:moveTo>
                  <a:pt x="0" y="0"/>
                </a:moveTo>
                <a:lnTo>
                  <a:pt x="1174115" y="1618615"/>
                </a:lnTo>
                <a:lnTo>
                  <a:pt x="1228090" y="1618615"/>
                </a:lnTo>
                <a:lnTo>
                  <a:pt x="0" y="0"/>
                </a:lnTo>
                <a:close/>
              </a:path>
            </a:pathLst>
          </a:custGeom>
          <a:solidFill>
            <a:srgbClr val="242424"/>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3" name="object 5">
            <a:extLst>
              <a:ext uri="{FF2B5EF4-FFF2-40B4-BE49-F238E27FC236}">
                <a16:creationId xmlns:a16="http://schemas.microsoft.com/office/drawing/2014/main" id="{4DC9A522-04B7-4A6A-B7CB-3EB0060BF75B}"/>
              </a:ext>
            </a:extLst>
          </p:cNvPr>
          <p:cNvSpPr>
            <a:spLocks/>
          </p:cNvSpPr>
          <p:nvPr/>
        </p:nvSpPr>
        <p:spPr bwMode="auto">
          <a:xfrm>
            <a:off x="457200" y="5291138"/>
            <a:ext cx="1495425" cy="1566862"/>
          </a:xfrm>
          <a:custGeom>
            <a:avLst/>
            <a:gdLst>
              <a:gd name="T0" fmla="*/ 0 w 1494789"/>
              <a:gd name="T1" fmla="*/ 0 h 1566545"/>
              <a:gd name="T2" fmla="*/ 1442720 w 1494789"/>
              <a:gd name="T3" fmla="*/ 1566545 h 1566545"/>
              <a:gd name="T4" fmla="*/ 1494790 w 1494789"/>
              <a:gd name="T5" fmla="*/ 1566545 h 1566545"/>
              <a:gd name="T6" fmla="*/ 0 w 1494789"/>
              <a:gd name="T7" fmla="*/ 0 h 1566545"/>
            </a:gdLst>
            <a:ahLst/>
            <a:cxnLst>
              <a:cxn ang="0">
                <a:pos x="T0" y="T1"/>
              </a:cxn>
              <a:cxn ang="0">
                <a:pos x="T2" y="T3"/>
              </a:cxn>
              <a:cxn ang="0">
                <a:pos x="T4" y="T5"/>
              </a:cxn>
              <a:cxn ang="0">
                <a:pos x="T6" y="T7"/>
              </a:cxn>
            </a:cxnLst>
            <a:rect l="0" t="0" r="r" b="b"/>
            <a:pathLst>
              <a:path w="1494789" h="1566545">
                <a:moveTo>
                  <a:pt x="0" y="0"/>
                </a:moveTo>
                <a:lnTo>
                  <a:pt x="1442720" y="1566545"/>
                </a:lnTo>
                <a:lnTo>
                  <a:pt x="1494790" y="1566545"/>
                </a:lnTo>
                <a:lnTo>
                  <a:pt x="0" y="0"/>
                </a:lnTo>
                <a:close/>
              </a:path>
            </a:pathLst>
          </a:custGeom>
          <a:solidFill>
            <a:srgbClr val="5E0D0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4" name="object 6">
            <a:extLst>
              <a:ext uri="{FF2B5EF4-FFF2-40B4-BE49-F238E27FC236}">
                <a16:creationId xmlns:a16="http://schemas.microsoft.com/office/drawing/2014/main" id="{695A21E2-00B8-4C6A-9EDE-8E5D018C59EB}"/>
              </a:ext>
            </a:extLst>
          </p:cNvPr>
          <p:cNvSpPr>
            <a:spLocks/>
          </p:cNvSpPr>
          <p:nvPr/>
        </p:nvSpPr>
        <p:spPr bwMode="auto">
          <a:xfrm>
            <a:off x="457200" y="5286375"/>
            <a:ext cx="2130425" cy="1571625"/>
          </a:xfrm>
          <a:custGeom>
            <a:avLst/>
            <a:gdLst>
              <a:gd name="T0" fmla="*/ 0 w 2130425"/>
              <a:gd name="T1" fmla="*/ 0 h 1570990"/>
              <a:gd name="T2" fmla="*/ 0 w 2130425"/>
              <a:gd name="T3" fmla="*/ 4445 h 1570990"/>
              <a:gd name="T4" fmla="*/ 1495425 w 2130425"/>
              <a:gd name="T5" fmla="*/ 1570990 h 1570990"/>
              <a:gd name="T6" fmla="*/ 2130425 w 2130425"/>
              <a:gd name="T7" fmla="*/ 1570990 h 1570990"/>
              <a:gd name="T8" fmla="*/ 247650 w 2130425"/>
              <a:gd name="T9" fmla="*/ 42545 h 1570990"/>
              <a:gd name="T10" fmla="*/ 0 w 2130425"/>
              <a:gd name="T11" fmla="*/ 0 h 1570990"/>
            </a:gdLst>
            <a:ahLst/>
            <a:cxnLst>
              <a:cxn ang="0">
                <a:pos x="T0" y="T1"/>
              </a:cxn>
              <a:cxn ang="0">
                <a:pos x="T2" y="T3"/>
              </a:cxn>
              <a:cxn ang="0">
                <a:pos x="T4" y="T5"/>
              </a:cxn>
              <a:cxn ang="0">
                <a:pos x="T6" y="T7"/>
              </a:cxn>
              <a:cxn ang="0">
                <a:pos x="T8" y="T9"/>
              </a:cxn>
              <a:cxn ang="0">
                <a:pos x="T10" y="T11"/>
              </a:cxn>
            </a:cxnLst>
            <a:rect l="0" t="0" r="r" b="b"/>
            <a:pathLst>
              <a:path w="2130425" h="1570990">
                <a:moveTo>
                  <a:pt x="0" y="0"/>
                </a:moveTo>
                <a:lnTo>
                  <a:pt x="0" y="4445"/>
                </a:lnTo>
                <a:lnTo>
                  <a:pt x="1495425" y="1570990"/>
                </a:lnTo>
                <a:lnTo>
                  <a:pt x="2130425" y="1570990"/>
                </a:lnTo>
                <a:lnTo>
                  <a:pt x="247650" y="42545"/>
                </a:lnTo>
                <a:lnTo>
                  <a:pt x="0" y="0"/>
                </a:lnTo>
                <a:close/>
              </a:path>
            </a:pathLst>
          </a:custGeom>
          <a:solidFill>
            <a:schemeClr val="accent1">
              <a:lumMod val="50000"/>
            </a:schemeClr>
          </a:solidFill>
          <a:ln>
            <a:noFill/>
          </a:ln>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12295" name="object 7">
            <a:extLst>
              <a:ext uri="{FF2B5EF4-FFF2-40B4-BE49-F238E27FC236}">
                <a16:creationId xmlns:a16="http://schemas.microsoft.com/office/drawing/2014/main" id="{CF064E3E-105C-4F7F-B7F0-C25352C132DD}"/>
              </a:ext>
            </a:extLst>
          </p:cNvPr>
          <p:cNvSpPr>
            <a:spLocks/>
          </p:cNvSpPr>
          <p:nvPr/>
        </p:nvSpPr>
        <p:spPr bwMode="auto">
          <a:xfrm>
            <a:off x="150813" y="5238750"/>
            <a:ext cx="1693862" cy="1619250"/>
          </a:xfrm>
          <a:custGeom>
            <a:avLst/>
            <a:gdLst>
              <a:gd name="T0" fmla="*/ 0 w 1694180"/>
              <a:gd name="T1" fmla="*/ 0 h 1618615"/>
              <a:gd name="T2" fmla="*/ 1228090 w 1694180"/>
              <a:gd name="T3" fmla="*/ 1618615 h 1618615"/>
              <a:gd name="T4" fmla="*/ 1694180 w 1694180"/>
              <a:gd name="T5" fmla="*/ 1618615 h 1618615"/>
              <a:gd name="T6" fmla="*/ 243840 w 1694180"/>
              <a:gd name="T7" fmla="*/ 43180 h 1618615"/>
              <a:gd name="T8" fmla="*/ 248920 w 1694180"/>
              <a:gd name="T9" fmla="*/ 43180 h 1618615"/>
              <a:gd name="T10" fmla="*/ 248920 w 1694180"/>
              <a:gd name="T11" fmla="*/ 38100 h 1618615"/>
              <a:gd name="T12" fmla="*/ 243840 w 1694180"/>
              <a:gd name="T13" fmla="*/ 38100 h 1618615"/>
              <a:gd name="T14" fmla="*/ 0 w 1694180"/>
              <a:gd name="T15" fmla="*/ 0 h 16186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4180" h="1618615">
                <a:moveTo>
                  <a:pt x="0" y="0"/>
                </a:moveTo>
                <a:lnTo>
                  <a:pt x="1228090" y="1618615"/>
                </a:lnTo>
                <a:lnTo>
                  <a:pt x="1694180" y="1618615"/>
                </a:lnTo>
                <a:lnTo>
                  <a:pt x="243840" y="43180"/>
                </a:lnTo>
                <a:lnTo>
                  <a:pt x="248920" y="43180"/>
                </a:lnTo>
                <a:lnTo>
                  <a:pt x="248920" y="38100"/>
                </a:lnTo>
                <a:lnTo>
                  <a:pt x="243840" y="38100"/>
                </a:lnTo>
                <a:lnTo>
                  <a:pt x="0" y="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
        <p:nvSpPr>
          <p:cNvPr id="9" name="object 9">
            <a:extLst>
              <a:ext uri="{FF2B5EF4-FFF2-40B4-BE49-F238E27FC236}">
                <a16:creationId xmlns:a16="http://schemas.microsoft.com/office/drawing/2014/main" id="{17D6D0DF-0AD9-4129-B41C-B022D7D528CB}"/>
              </a:ext>
            </a:extLst>
          </p:cNvPr>
          <p:cNvSpPr txBox="1">
            <a:spLocks noGrp="1"/>
          </p:cNvSpPr>
          <p:nvPr>
            <p:ph type="body" idx="1"/>
          </p:nvPr>
        </p:nvSpPr>
        <p:spPr>
          <a:xfrm>
            <a:off x="1573212" y="337624"/>
            <a:ext cx="10618787" cy="7769627"/>
          </a:xfrm>
        </p:spPr>
        <p:txBody>
          <a:bodyPr/>
          <a:lstStyle/>
          <a:p>
            <a:pPr marL="0" marR="1155700" algn="ctr">
              <a:lnSpc>
                <a:spcPct val="150000"/>
              </a:lnSpc>
              <a:spcBef>
                <a:spcPts val="0"/>
              </a:spcBef>
              <a:spcAft>
                <a:spcPts val="750"/>
              </a:spcAft>
            </a:pPr>
            <a:r>
              <a:rPr lang="en-US" altLang="en-US" sz="3000" b="1" dirty="0">
                <a:latin typeface="Times New Roman" panose="02020603050405020304" pitchFamily="18" charset="0"/>
                <a:cs typeface="Times New Roman" panose="02020603050405020304" pitchFamily="18" charset="0"/>
              </a:rPr>
              <a:t>Choosing the Appropriate Project Management Structure</a:t>
            </a:r>
          </a:p>
          <a:p>
            <a:pPr marL="0" marR="1155700" algn="ctr">
              <a:spcBef>
                <a:spcPts val="0"/>
              </a:spcBef>
              <a:spcAft>
                <a:spcPts val="750"/>
              </a:spcAft>
            </a:pPr>
            <a:endParaRPr lang="en-US" sz="30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1155700" algn="just">
              <a:lnSpc>
                <a:spcPct val="150000"/>
              </a:lnSpc>
              <a:spcBef>
                <a:spcPts val="0"/>
              </a:spcBef>
              <a:spcAft>
                <a:spcPts val="750"/>
              </a:spcAft>
            </a:pPr>
            <a:r>
              <a:rPr lang="en-US"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6. Budget and time constraints.</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1155700" algn="just">
              <a:lnSpc>
                <a:spcPct val="150000"/>
              </a:lnSpc>
              <a:spcBef>
                <a:spcPts val="0"/>
              </a:spcBef>
              <a:spcAft>
                <a:spcPts val="750"/>
              </a:spcAft>
            </a:pPr>
            <a:r>
              <a:rPr lang="en-US"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7. Stability of resource requirements.</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1155700" algn="just">
              <a:lnSpc>
                <a:spcPct val="150000"/>
              </a:lnSpc>
              <a:spcBef>
                <a:spcPts val="0"/>
              </a:spcBef>
              <a:spcAft>
                <a:spcPts val="750"/>
              </a:spcAft>
            </a:pPr>
            <a:r>
              <a:rPr lang="en-US"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Higher the levels of these seven factors, the more autonomy and authority the project manager and project team need to be successful. This would lead to using of either projectized structure or a matrix structure.</a:t>
            </a:r>
          </a:p>
          <a:p>
            <a:pPr marL="0" marR="1155700" algn="just">
              <a:lnSpc>
                <a:spcPct val="150000"/>
              </a:lnSpc>
              <a:spcBef>
                <a:spcPts val="0"/>
              </a:spcBef>
              <a:spcAft>
                <a:spcPts val="750"/>
              </a:spcAft>
            </a:pP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lvl="1" algn="just">
              <a:lnSpc>
                <a:spcPct val="150000"/>
              </a:lnSpc>
            </a:pPr>
            <a:endParaRPr lang="en-US" alt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dirty="0">
              <a:latin typeface="Times New Roman" panose="02020603050405020304" pitchFamily="18" charset="0"/>
              <a:cs typeface="Times New Roman" panose="02020603050405020304" pitchFamily="18" charset="0"/>
            </a:endParaRPr>
          </a:p>
        </p:txBody>
      </p:sp>
      <p:pic>
        <p:nvPicPr>
          <p:cNvPr id="10" name="عنصر نائب للمحتوى 6">
            <a:extLst>
              <a:ext uri="{FF2B5EF4-FFF2-40B4-BE49-F238E27FC236}">
                <a16:creationId xmlns:a16="http://schemas.microsoft.com/office/drawing/2014/main" id="{4D2E4D82-B92C-45F8-86D6-DCCE47D81B9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80618" y="0"/>
            <a:ext cx="1011382" cy="1136073"/>
          </a:xfrm>
          <a:prstGeom prst="rect">
            <a:avLst/>
          </a:prstGeom>
        </p:spPr>
      </p:pic>
    </p:spTree>
    <p:extLst>
      <p:ext uri="{BB962C8B-B14F-4D97-AF65-F5344CB8AC3E}">
        <p14:creationId xmlns:p14="http://schemas.microsoft.com/office/powerpoint/2010/main" val="23054369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E36215"/>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نسق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692</TotalTime>
  <Words>1957</Words>
  <Application>Microsoft Office PowerPoint</Application>
  <PresentationFormat>شاشة عريضة</PresentationFormat>
  <Paragraphs>269</Paragraphs>
  <Slides>25</Slides>
  <Notes>24</Notes>
  <HiddenSlides>0</HiddenSlides>
  <MMClips>0</MMClips>
  <ScaleCrop>false</ScaleCrop>
  <HeadingPairs>
    <vt:vector size="6" baseType="variant">
      <vt:variant>
        <vt:lpstr>الخطوط المستخدمة</vt:lpstr>
      </vt:variant>
      <vt:variant>
        <vt:i4>6</vt:i4>
      </vt:variant>
      <vt:variant>
        <vt:lpstr>نسق</vt:lpstr>
      </vt:variant>
      <vt:variant>
        <vt:i4>2</vt:i4>
      </vt:variant>
      <vt:variant>
        <vt:lpstr>عناوين الشرائح</vt:lpstr>
      </vt:variant>
      <vt:variant>
        <vt:i4>25</vt:i4>
      </vt:variant>
    </vt:vector>
  </HeadingPairs>
  <TitlesOfParts>
    <vt:vector size="33" baseType="lpstr">
      <vt:lpstr>Arial</vt:lpstr>
      <vt:lpstr>Calibri</vt:lpstr>
      <vt:lpstr>Calibri Light</vt:lpstr>
      <vt:lpstr>Noto Sans</vt:lpstr>
      <vt:lpstr>Roboto</vt:lpstr>
      <vt:lpstr>Times New Roman</vt:lpstr>
      <vt:lpstr>Office Theme</vt:lpstr>
      <vt:lpstr>1_Office Theme</vt:lpstr>
      <vt:lpstr>   Organizational Structure &amp; Its Impact on Project Management Chapter 3  Prepared by/ Dr. Walaa Mohamed</vt:lpstr>
      <vt:lpstr>Learning objectives</vt:lpstr>
      <vt:lpstr>Components of any organization</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عرض تقديمي في PowerPoint</dc:title>
  <dc:creator>omar183013@fci.bu.edu.eg</dc:creator>
  <cp:lastModifiedBy>omar183013@fci.bu.edu.eg</cp:lastModifiedBy>
  <cp:revision>59</cp:revision>
  <dcterms:created xsi:type="dcterms:W3CDTF">2021-01-29T12:55:31Z</dcterms:created>
  <dcterms:modified xsi:type="dcterms:W3CDTF">2021-01-30T09:51:12Z</dcterms:modified>
</cp:coreProperties>
</file>