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5"/>
  </p:notesMasterIdLst>
  <p:sldIdLst>
    <p:sldId id="480" r:id="rId5"/>
    <p:sldId id="549" r:id="rId6"/>
    <p:sldId id="256" r:id="rId7"/>
    <p:sldId id="558" r:id="rId8"/>
    <p:sldId id="720" r:id="rId9"/>
    <p:sldId id="792" r:id="rId10"/>
    <p:sldId id="793" r:id="rId11"/>
    <p:sldId id="794" r:id="rId12"/>
    <p:sldId id="757" r:id="rId13"/>
    <p:sldId id="795" r:id="rId14"/>
    <p:sldId id="816" r:id="rId15"/>
    <p:sldId id="796" r:id="rId16"/>
    <p:sldId id="817" r:id="rId17"/>
    <p:sldId id="797" r:id="rId18"/>
    <p:sldId id="798" r:id="rId19"/>
    <p:sldId id="799" r:id="rId20"/>
    <p:sldId id="800" r:id="rId21"/>
    <p:sldId id="801" r:id="rId22"/>
    <p:sldId id="802" r:id="rId23"/>
    <p:sldId id="818" r:id="rId24"/>
    <p:sldId id="803" r:id="rId25"/>
    <p:sldId id="804" r:id="rId26"/>
    <p:sldId id="819" r:id="rId27"/>
    <p:sldId id="805" r:id="rId28"/>
    <p:sldId id="806" r:id="rId29"/>
    <p:sldId id="820" r:id="rId30"/>
    <p:sldId id="807" r:id="rId31"/>
    <p:sldId id="808" r:id="rId32"/>
    <p:sldId id="821" r:id="rId33"/>
    <p:sldId id="809" r:id="rId34"/>
    <p:sldId id="822" r:id="rId35"/>
    <p:sldId id="810" r:id="rId36"/>
    <p:sldId id="811" r:id="rId37"/>
    <p:sldId id="812" r:id="rId38"/>
    <p:sldId id="823" r:id="rId39"/>
    <p:sldId id="813" r:id="rId40"/>
    <p:sldId id="824" r:id="rId41"/>
    <p:sldId id="814" r:id="rId42"/>
    <p:sldId id="815" r:id="rId43"/>
    <p:sldId id="349" r:id="rId44"/>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9"/>
            <p14:sldId id="256"/>
            <p14:sldId id="558"/>
            <p14:sldId id="720"/>
            <p14:sldId id="792"/>
            <p14:sldId id="793"/>
            <p14:sldId id="794"/>
            <p14:sldId id="757"/>
            <p14:sldId id="795"/>
            <p14:sldId id="816"/>
            <p14:sldId id="796"/>
            <p14:sldId id="817"/>
            <p14:sldId id="797"/>
            <p14:sldId id="798"/>
            <p14:sldId id="799"/>
            <p14:sldId id="800"/>
            <p14:sldId id="801"/>
            <p14:sldId id="802"/>
            <p14:sldId id="818"/>
            <p14:sldId id="803"/>
            <p14:sldId id="804"/>
            <p14:sldId id="819"/>
            <p14:sldId id="805"/>
            <p14:sldId id="806"/>
            <p14:sldId id="820"/>
            <p14:sldId id="807"/>
            <p14:sldId id="808"/>
            <p14:sldId id="821"/>
            <p14:sldId id="809"/>
            <p14:sldId id="822"/>
            <p14:sldId id="810"/>
            <p14:sldId id="811"/>
            <p14:sldId id="812"/>
            <p14:sldId id="823"/>
            <p14:sldId id="813"/>
            <p14:sldId id="824"/>
            <p14:sldId id="814"/>
            <p14:sldId id="8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38" autoAdjust="0"/>
    <p:restoredTop sz="94660"/>
  </p:normalViewPr>
  <p:slideViewPr>
    <p:cSldViewPr snapToGrid="0">
      <p:cViewPr varScale="1">
        <p:scale>
          <a:sx n="74" d="100"/>
          <a:sy n="74" d="100"/>
        </p:scale>
        <p:origin x="77" y="1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90444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5F15D-F4C2-C07C-91D3-7739591264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8EC53-BB57-7FA1-9021-E49DE3F2FA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045524-B03D-3568-D127-AE9DF7C1A9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AAF79B-DA4F-5434-5913-FA8966CF22F6}"/>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417771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1E0E9-C1BC-F91F-4C0E-1E35ADE947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D5B5BF-D9B1-D959-D64A-53EFC4B482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B78A7F-2376-A03D-A380-4E8B793A0E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919C24-67CE-E8F5-6390-4150C960A74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18069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9AB60-67BC-F386-7FFC-86C49C9867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FEA89-556D-2866-7449-83063B3DD7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3D1553-B889-346A-77CD-33EC5BD370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E7AF39-A80A-D8B0-6746-A80FC1C68F2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07388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4/1/2025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4/1/2025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4/1/2025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4/1/2025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4/1/2025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4/1/2025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4/1/2025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ar-SA" sz="2800" b="1" dirty="0">
                <a:solidFill>
                  <a:schemeClr val="bg1"/>
                </a:solidFill>
                <a:latin typeface="Alexandria" charset="0"/>
                <a:cs typeface="Alexandria" charset="0"/>
              </a:rPr>
              <a:t>08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cstate="print">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A18EB-C692-D36B-C3C3-542FF21BE7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A0901C-F782-0DA6-B75F-8F05A3321D8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80CC38D-A162-56D8-7919-22BE6F7B209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67D716-3B2C-C93B-DDE2-5A9AD72C46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88BA425-8CDD-F78D-9742-24E08A9568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9298AED8-D262-E2E6-E476-A9C01407E704}"/>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1C09B81-5BE1-CCF6-9058-9D6B7226FAAD}"/>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6</a:t>
            </a:r>
            <a:r>
              <a:rPr lang="en-US" sz="2400" dirty="0">
                <a:latin typeface="Alexandria" pitchFamily="2" charset="-78"/>
                <a:ea typeface="Times New Roman" panose="02020603050405020304" pitchFamily="18" charset="0"/>
                <a:cs typeface="Alexandria" pitchFamily="2" charset="-78"/>
              </a:rPr>
              <a:t>: Interpersonal Communication at Work</a:t>
            </a:r>
          </a:p>
        </p:txBody>
      </p:sp>
      <p:sp>
        <p:nvSpPr>
          <p:cNvPr id="8" name="Rectangle: Rounded Corners 7">
            <a:extLst>
              <a:ext uri="{FF2B5EF4-FFF2-40B4-BE49-F238E27FC236}">
                <a16:creationId xmlns:a16="http://schemas.microsoft.com/office/drawing/2014/main" id="{FE71DAC4-00CD-4671-385A-C2721BC19A1F}"/>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2D5149A-FE4F-C95A-6A37-8DE6B8A08F10}"/>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السادس: </a:t>
            </a:r>
            <a:r>
              <a:rPr lang="ar-SA" sz="2400" dirty="0">
                <a:latin typeface="Alexandria" pitchFamily="2" charset="-78"/>
                <a:ea typeface="Times New Roman" panose="02020603050405020304" pitchFamily="18" charset="0"/>
                <a:cs typeface="Alexandria" pitchFamily="2" charset="-78"/>
              </a:rPr>
              <a:t>التواصل بين الأشخاص في العمل</a:t>
            </a:r>
            <a:endParaRPr lang="en-US" sz="2400" dirty="0">
              <a:latin typeface="Alexandria" pitchFamily="2" charset="-78"/>
              <a:ea typeface="Times New Roman" panose="02020603050405020304" pitchFamily="18" charset="0"/>
              <a:cs typeface="Alexandria" pitchFamily="2" charset="-78"/>
            </a:endParaRPr>
          </a:p>
        </p:txBody>
      </p:sp>
      <p:pic>
        <p:nvPicPr>
          <p:cNvPr id="5122" name="Picture 2" descr="Interpersonal Communication In The Workplace - Brosix">
            <a:extLst>
              <a:ext uri="{FF2B5EF4-FFF2-40B4-BE49-F238E27FC236}">
                <a16:creationId xmlns:a16="http://schemas.microsoft.com/office/drawing/2014/main" id="{24B86AFF-76FC-DD85-3511-C76DBCC7C9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9324" y="1367024"/>
            <a:ext cx="5715000" cy="3000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2370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200445"/>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Define interpersonal communication.</a:t>
            </a:r>
          </a:p>
          <a:p>
            <a:pPr marL="457200" indent="-457200" algn="just">
              <a:lnSpc>
                <a:spcPct val="150000"/>
              </a:lnSpc>
              <a:buFont typeface="+mj-lt"/>
              <a:buAutoNum type="arabicPeriod"/>
            </a:pPr>
            <a:r>
              <a:rPr lang="en-US" dirty="0">
                <a:latin typeface="Alexandria Light" pitchFamily="2" charset="-78"/>
                <a:cs typeface="Alexandria Light" pitchFamily="2" charset="-78"/>
              </a:rPr>
              <a:t>Describe different kinds of workplace relationships.</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difference between professional and personal communication.</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professional etiquette in the workplace.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131196"/>
          </a:xfrm>
          <a:prstGeom prst="rect">
            <a:avLst/>
          </a:prstGeom>
        </p:spPr>
        <p:txBody>
          <a:bodyPr wrap="square">
            <a:spAutoFit/>
          </a:bodyPr>
          <a:lstStyle/>
          <a:p>
            <a:pPr algn="just" rtl="1">
              <a:lnSpc>
                <a:spcPct val="25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50000"/>
              </a:lnSpc>
              <a:buFont typeface="+mj-lt"/>
              <a:buAutoNum type="arabicPeriod"/>
            </a:pPr>
            <a:r>
              <a:rPr lang="ar-SA" dirty="0">
                <a:latin typeface="Alexandria Light" pitchFamily="2" charset="-78"/>
                <a:cs typeface="Alexandria Light" pitchFamily="2" charset="-78"/>
              </a:rPr>
              <a:t>تعريف التواصل بين الأشخاص</a:t>
            </a:r>
          </a:p>
          <a:p>
            <a:pPr marL="457200" indent="-457200" algn="just" rtl="1">
              <a:lnSpc>
                <a:spcPct val="250000"/>
              </a:lnSpc>
              <a:buFont typeface="+mj-lt"/>
              <a:buAutoNum type="arabicPeriod"/>
            </a:pPr>
            <a:r>
              <a:rPr lang="ar-SA" dirty="0">
                <a:latin typeface="Alexandria Light" pitchFamily="2" charset="-78"/>
                <a:cs typeface="Alexandria Light" pitchFamily="2" charset="-78"/>
              </a:rPr>
              <a:t>وصف أنواع مختلفة من العلاقات في مكان العمل</a:t>
            </a:r>
          </a:p>
          <a:p>
            <a:pPr marL="457200" indent="-457200" algn="just" rtl="1">
              <a:lnSpc>
                <a:spcPct val="250000"/>
              </a:lnSpc>
              <a:buFont typeface="+mj-lt"/>
              <a:buAutoNum type="arabicPeriod"/>
            </a:pPr>
            <a:r>
              <a:rPr lang="ar-SA" dirty="0">
                <a:latin typeface="Alexandria Light" pitchFamily="2" charset="-78"/>
                <a:cs typeface="Alexandria Light" pitchFamily="2" charset="-78"/>
              </a:rPr>
              <a:t>اشرح الفرق بين التواصل المهني والشخصي</a:t>
            </a:r>
          </a:p>
          <a:p>
            <a:pPr marL="457200" indent="-457200" algn="just" rtl="1">
              <a:lnSpc>
                <a:spcPct val="250000"/>
              </a:lnSpc>
              <a:buFont typeface="+mj-lt"/>
              <a:buAutoNum type="arabicPeriod"/>
            </a:pPr>
            <a:r>
              <a:rPr lang="ar-SA" dirty="0">
                <a:latin typeface="Alexandria Light" pitchFamily="2" charset="-78"/>
                <a:cs typeface="Alexandria Light" pitchFamily="2" charset="-78"/>
              </a:rPr>
              <a:t>مناقشة الآداب المهنية في مكان العمل</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621651" y="634335"/>
            <a:ext cx="6369084" cy="830997"/>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a:p>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Interpersonal Communication at Work</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التواصل بين الأشخاص في العمل</a:t>
            </a:r>
          </a:p>
        </p:txBody>
      </p:sp>
      <p:pic>
        <p:nvPicPr>
          <p:cNvPr id="3" name="Picture 2" descr="Interpersonal Communication Skills in the Workplace | CSP Global">
            <a:extLst>
              <a:ext uri="{FF2B5EF4-FFF2-40B4-BE49-F238E27FC236}">
                <a16:creationId xmlns:a16="http://schemas.microsoft.com/office/drawing/2014/main" id="{7D6B75B2-268A-D318-D695-C29D24AD76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9812" y="3599561"/>
            <a:ext cx="7572375" cy="316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DC342-6927-53DD-F305-A254A8E46B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B819EE-E720-0EB9-F762-2E6D5B12E4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32ABD5-1201-975B-AD0D-26CB6992A0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301ABDC-B3C9-CE25-80EC-603178ADED9A}"/>
              </a:ext>
            </a:extLst>
          </p:cNvPr>
          <p:cNvSpPr/>
          <p:nvPr/>
        </p:nvSpPr>
        <p:spPr>
          <a:xfrm>
            <a:off x="638241" y="675283"/>
            <a:ext cx="6254171"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98B7ADCD-B139-2E4B-4A49-67531101326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EE334B-3DA3-38F2-BFC5-89B8234E1B6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9892CC-B4F3-DF7B-5589-B36261B58F3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3FD7378-9C14-935B-69AE-3069221C84B3}"/>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 will find that many successful companies remain so because they listen to their customers, employees, and the general public.</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Interpersonal communication at work occurs among </a:t>
            </a:r>
            <a:r>
              <a:rPr lang="en-US" sz="1600" b="1" dirty="0">
                <a:solidFill>
                  <a:srgbClr val="002060"/>
                </a:solidFill>
                <a:latin typeface="Alexandria Light" pitchFamily="2" charset="-78"/>
                <a:cs typeface="Alexandria Light" pitchFamily="2" charset="-78"/>
              </a:rPr>
              <a:t>supervisors</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subordinates</a:t>
            </a:r>
            <a:r>
              <a:rPr lang="en-US" sz="1600" dirty="0">
                <a:latin typeface="Alexandria Light" pitchFamily="2" charset="-78"/>
                <a:cs typeface="Alexandria Light" pitchFamily="2" charset="-78"/>
              </a:rPr>
              <a:t>, </a:t>
            </a:r>
            <a:r>
              <a:rPr lang="en-US" sz="1600" b="1" dirty="0">
                <a:solidFill>
                  <a:srgbClr val="002060"/>
                </a:solidFill>
                <a:latin typeface="Alexandria Light" pitchFamily="2" charset="-78"/>
                <a:cs typeface="Alexandria Light" pitchFamily="2" charset="-78"/>
              </a:rPr>
              <a:t>coworkers</a:t>
            </a:r>
            <a:r>
              <a:rPr lang="en-US" sz="1600" dirty="0">
                <a:latin typeface="Alexandria Light" pitchFamily="2" charset="-78"/>
                <a:cs typeface="Alexandria Light" pitchFamily="2" charset="-78"/>
              </a:rPr>
              <a:t>, and </a:t>
            </a:r>
            <a:r>
              <a:rPr lang="en-US" sz="1600" b="1" dirty="0">
                <a:solidFill>
                  <a:schemeClr val="accent6">
                    <a:lumMod val="50000"/>
                  </a:schemeClr>
                </a:solidFill>
                <a:latin typeface="Alexandria Light" pitchFamily="2" charset="-78"/>
                <a:cs typeface="Alexandria Light" pitchFamily="2" charset="-78"/>
              </a:rPr>
              <a:t>customers</a:t>
            </a:r>
            <a:r>
              <a:rPr lang="en-US" sz="16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Beyond policies about appropriate relationships in the workplace, employees sometimes have problems communicating with clients as well as coworkers.</a:t>
            </a:r>
          </a:p>
        </p:txBody>
      </p:sp>
      <p:sp>
        <p:nvSpPr>
          <p:cNvPr id="10" name="Rectangle 9">
            <a:extLst>
              <a:ext uri="{FF2B5EF4-FFF2-40B4-BE49-F238E27FC236}">
                <a16:creationId xmlns:a16="http://schemas.microsoft.com/office/drawing/2014/main" id="{5596F21B-106E-06B4-7C56-CCA40E912654}"/>
              </a:ext>
            </a:extLst>
          </p:cNvPr>
          <p:cNvSpPr/>
          <p:nvPr/>
        </p:nvSpPr>
        <p:spPr>
          <a:xfrm>
            <a:off x="845572" y="4018571"/>
            <a:ext cx="10586427" cy="222682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ستجد أن العديد من الشركات الناجحة لا تزال كذلك لأنها تستمع إلى عملائها وموظفيها وعامة الناس.</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يحدث التواصل بين الأشخاص في العمل بين </a:t>
            </a:r>
            <a:r>
              <a:rPr lang="ar-SA" sz="1600" b="1" dirty="0">
                <a:solidFill>
                  <a:srgbClr val="002060"/>
                </a:solidFill>
                <a:latin typeface="Alexandria Light" pitchFamily="2" charset="-78"/>
                <a:cs typeface="Alexandria Light" pitchFamily="2" charset="-78"/>
              </a:rPr>
              <a:t>المشرفين</a:t>
            </a:r>
            <a:r>
              <a:rPr lang="ar-SA"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والمرؤوسين</a:t>
            </a:r>
            <a:r>
              <a:rPr lang="ar-SA" dirty="0">
                <a:latin typeface="Alexandria Light" pitchFamily="2" charset="-78"/>
                <a:cs typeface="Alexandria Light" pitchFamily="2" charset="-78"/>
              </a:rPr>
              <a:t> </a:t>
            </a:r>
            <a:r>
              <a:rPr lang="ar-SA" sz="1600" b="1" dirty="0">
                <a:solidFill>
                  <a:srgbClr val="002060"/>
                </a:solidFill>
                <a:latin typeface="Alexandria Light" pitchFamily="2" charset="-78"/>
                <a:cs typeface="Alexandria Light" pitchFamily="2" charset="-78"/>
              </a:rPr>
              <a:t>وزملاء العمل </a:t>
            </a:r>
            <a:r>
              <a:rPr lang="ar-SA" sz="1600" b="1" dirty="0">
                <a:solidFill>
                  <a:schemeClr val="accent6">
                    <a:lumMod val="50000"/>
                  </a:schemeClr>
                </a:solidFill>
                <a:latin typeface="Alexandria Light" pitchFamily="2" charset="-78"/>
                <a:cs typeface="Alexandria Light" pitchFamily="2" charset="-78"/>
              </a:rPr>
              <a:t>والعملاء</a:t>
            </a:r>
            <a:r>
              <a:rPr lang="ar-SA"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بالإضافة إلى السياسات المتعلقة بالعلاقات المناسبة في مكان العمل ، يواجه الموظفون أحيانا مشاكل في التواصل مع العملاء وكذلك زملاء العمل.</a:t>
            </a:r>
          </a:p>
        </p:txBody>
      </p:sp>
      <p:sp>
        <p:nvSpPr>
          <p:cNvPr id="4" name="TextBox 3">
            <a:extLst>
              <a:ext uri="{FF2B5EF4-FFF2-40B4-BE49-F238E27FC236}">
                <a16:creationId xmlns:a16="http://schemas.microsoft.com/office/drawing/2014/main" id="{FC2C2720-4EBF-7B5D-F8B0-741231C6F4A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83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71E27-844F-9AC8-906F-A553671B81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FBFE77-750C-CC32-DD3E-165E5135F54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A8D6932-A4E3-9626-B383-7A5B27F085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5F7C270-7381-3573-C536-9A435C753DCD}"/>
              </a:ext>
            </a:extLst>
          </p:cNvPr>
          <p:cNvSpPr/>
          <p:nvPr/>
        </p:nvSpPr>
        <p:spPr>
          <a:xfrm>
            <a:off x="638241" y="675283"/>
            <a:ext cx="6254171"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0EC7BDF2-D518-8F6E-2182-1E33683173C9}"/>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77B92B5-E5B1-69B2-4AA7-217BABD60583}"/>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FA4B7C8-8C4C-1EBC-205C-9A7BD91FB5F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8373954-EF17-42B9-6A8C-D737432153B7}"/>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b="1" dirty="0">
                <a:solidFill>
                  <a:srgbClr val="FF0000"/>
                </a:solidFill>
                <a:latin typeface="Alexandria Light" pitchFamily="2" charset="-78"/>
                <a:cs typeface="Alexandria Light" pitchFamily="2" charset="-78"/>
              </a:rPr>
              <a:t>Interpersonal communication</a:t>
            </a:r>
            <a:r>
              <a:rPr lang="en-US" sz="1600" dirty="0">
                <a:latin typeface="Alexandria Light" pitchFamily="2" charset="-78"/>
                <a:cs typeface="Alexandria Light" pitchFamily="2" charset="-78"/>
              </a:rPr>
              <a:t>, also referred to as people skills or soft skills, is an area you will need to develop and foster throughout your career if you wish to achieve professional excellence.</a:t>
            </a:r>
          </a:p>
          <a:p>
            <a:pPr marL="342900" indent="-342900" algn="just">
              <a:lnSpc>
                <a:spcPct val="150000"/>
              </a:lnSpc>
              <a:buFont typeface="Arial" panose="020B0604020202020204" pitchFamily="34" charset="0"/>
              <a:buChar char="•"/>
            </a:pPr>
            <a:r>
              <a:rPr lang="en-US" sz="1600" b="1" dirty="0">
                <a:solidFill>
                  <a:srgbClr val="FF0000"/>
                </a:solidFill>
                <a:latin typeface="Alexandria Light" pitchFamily="2" charset="-78"/>
                <a:cs typeface="Alexandria Light" pitchFamily="2" charset="-78"/>
              </a:rPr>
              <a:t>Interpersonal communication</a:t>
            </a:r>
            <a:r>
              <a:rPr lang="en-US" sz="1600" dirty="0">
                <a:latin typeface="Alexandria Light" pitchFamily="2" charset="-78"/>
                <a:cs typeface="Alexandria Light" pitchFamily="2" charset="-78"/>
              </a:rPr>
              <a:t>, the cocreation of meaning as people interact, is a powerful skill that will help you develop in the workplace.</a:t>
            </a:r>
          </a:p>
          <a:p>
            <a:pPr marL="342900" indent="-342900" algn="just">
              <a:lnSpc>
                <a:spcPct val="150000"/>
              </a:lnSpc>
              <a:buFont typeface="Arial" panose="020B0604020202020204" pitchFamily="34" charset="0"/>
              <a:buChar char="•"/>
            </a:pPr>
            <a:r>
              <a:rPr lang="en-US" sz="1600" b="1" dirty="0">
                <a:solidFill>
                  <a:srgbClr val="FF0000"/>
                </a:solidFill>
                <a:latin typeface="Alexandria Light" pitchFamily="2" charset="-78"/>
                <a:cs typeface="Alexandria Light" pitchFamily="2" charset="-78"/>
              </a:rPr>
              <a:t>Interpersonal communication is dyadic</a:t>
            </a:r>
            <a:r>
              <a:rPr lang="en-US" sz="1600" dirty="0">
                <a:latin typeface="Alexandria Light" pitchFamily="2" charset="-78"/>
                <a:cs typeface="Alexandria Light" pitchFamily="2" charset="-78"/>
              </a:rPr>
              <a:t>, meaning it occurs in dyads (two people). Through these dyads, you’ll make connections with others and come to establish a network of professional relationships.</a:t>
            </a:r>
          </a:p>
        </p:txBody>
      </p:sp>
      <p:sp>
        <p:nvSpPr>
          <p:cNvPr id="10" name="Rectangle 9">
            <a:extLst>
              <a:ext uri="{FF2B5EF4-FFF2-40B4-BE49-F238E27FC236}">
                <a16:creationId xmlns:a16="http://schemas.microsoft.com/office/drawing/2014/main" id="{DA2D4B2D-10FE-575E-4EC6-BC017189EC7F}"/>
              </a:ext>
            </a:extLst>
          </p:cNvPr>
          <p:cNvSpPr/>
          <p:nvPr/>
        </p:nvSpPr>
        <p:spPr>
          <a:xfrm>
            <a:off x="617318" y="4018571"/>
            <a:ext cx="10810349" cy="242508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b="1" dirty="0">
                <a:solidFill>
                  <a:srgbClr val="FF0000"/>
                </a:solidFill>
                <a:latin typeface="Alexandria Light" pitchFamily="2" charset="-78"/>
                <a:cs typeface="Alexandria Light" pitchFamily="2" charset="-78"/>
              </a:rPr>
              <a:t>التواصل بين الأشخاص </a:t>
            </a:r>
            <a:r>
              <a:rPr lang="ar-SA" sz="1500" dirty="0">
                <a:latin typeface="Alexandria Light" pitchFamily="2" charset="-78"/>
                <a:cs typeface="Alexandria Light" pitchFamily="2" charset="-78"/>
              </a:rPr>
              <a:t>، الذي يشار إليه أيضا باسم مهارات الأشخاص أو المهارات الشخصية ، هو مجال ستحتاج إلى تطويره وتعزيزه طوال حياتك المهنية إذا كنت ترغب في تحقيق التميز المهني.</a:t>
            </a:r>
          </a:p>
          <a:p>
            <a:pPr marL="457200" indent="-457200" algn="just" rtl="1">
              <a:lnSpc>
                <a:spcPct val="200000"/>
              </a:lnSpc>
              <a:buFont typeface="Arial" panose="020B0604020202020204" pitchFamily="34" charset="0"/>
              <a:buChar char="•"/>
            </a:pPr>
            <a:r>
              <a:rPr lang="ar-SA" sz="1600" b="1" dirty="0">
                <a:solidFill>
                  <a:srgbClr val="FF0000"/>
                </a:solidFill>
                <a:latin typeface="Alexandria Light" pitchFamily="2" charset="-78"/>
                <a:cs typeface="Alexandria Light" pitchFamily="2" charset="-78"/>
              </a:rPr>
              <a:t>التواصل بين الأشخاص</a:t>
            </a:r>
            <a:r>
              <a:rPr lang="ar-SA" sz="1500" dirty="0">
                <a:latin typeface="Alexandria Light" pitchFamily="2" charset="-78"/>
                <a:cs typeface="Alexandria Light" pitchFamily="2" charset="-78"/>
              </a:rPr>
              <a:t>، وهو الخلق المشترك للمعنى أثناء تفاعل الناس، هو مهارة قوية ستساعدك على التطور في مكان العمل.</a:t>
            </a:r>
          </a:p>
          <a:p>
            <a:pPr marL="457200" indent="-457200" algn="just" rtl="1">
              <a:lnSpc>
                <a:spcPct val="200000"/>
              </a:lnSpc>
              <a:buFont typeface="Arial" panose="020B0604020202020204" pitchFamily="34" charset="0"/>
              <a:buChar char="•"/>
            </a:pPr>
            <a:r>
              <a:rPr lang="ar-SA" sz="1600" b="1" dirty="0">
                <a:solidFill>
                  <a:srgbClr val="FF0000"/>
                </a:solidFill>
                <a:latin typeface="Alexandria Light" pitchFamily="2" charset="-78"/>
                <a:cs typeface="Alexandria Light" pitchFamily="2" charset="-78"/>
              </a:rPr>
              <a:t>التواصل بين الأشخاص ثنائي </a:t>
            </a:r>
            <a:r>
              <a:rPr lang="ar-SA" sz="1500" dirty="0">
                <a:latin typeface="Alexandria Light" pitchFamily="2" charset="-78"/>
                <a:cs typeface="Alexandria Light" pitchFamily="2" charset="-78"/>
              </a:rPr>
              <a:t>، مما يعني أنه يحدث في ثنائيات (شخصان). من خلال هذه الثنائيات ، ستجري اتصالات مع الآخرين وتأتي لإقامة شبكة من العلاقات المهنية.</a:t>
            </a:r>
          </a:p>
        </p:txBody>
      </p:sp>
      <p:sp>
        <p:nvSpPr>
          <p:cNvPr id="4" name="TextBox 3">
            <a:extLst>
              <a:ext uri="{FF2B5EF4-FFF2-40B4-BE49-F238E27FC236}">
                <a16:creationId xmlns:a16="http://schemas.microsoft.com/office/drawing/2014/main" id="{DEE6A31C-DE4C-9C98-6F75-015E1B3747E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04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6087B-1AAE-F339-E63B-22592E3333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F09866-53EF-A40E-A0B0-A9E8C24572B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329BA9-F659-AF15-694E-A171390F06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734B0BE-3D1F-F504-266D-39864BA9D843}"/>
              </a:ext>
            </a:extLst>
          </p:cNvPr>
          <p:cNvSpPr/>
          <p:nvPr/>
        </p:nvSpPr>
        <p:spPr>
          <a:xfrm>
            <a:off x="638241" y="675283"/>
            <a:ext cx="6254171"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D63F9ECE-5893-C599-1FB5-9B25211B4856}"/>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D3D4651-1839-944F-CB67-EF331F6296D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47BA667-1B0C-EDFC-08DB-C2BB56C50AD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19E92A0-00E6-35AD-6E5F-CE847C84A014}"/>
              </a:ext>
            </a:extLst>
          </p:cNvPr>
          <p:cNvSpPr/>
          <p:nvPr/>
        </p:nvSpPr>
        <p:spPr>
          <a:xfrm>
            <a:off x="752354" y="1659834"/>
            <a:ext cx="10679645" cy="2636043"/>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We describe interpersonal communication as </a:t>
            </a:r>
            <a:r>
              <a:rPr lang="en-US" sz="1600" b="1" dirty="0">
                <a:solidFill>
                  <a:srgbClr val="FF0000"/>
                </a:solidFill>
                <a:latin typeface="Alexandria Light" pitchFamily="2" charset="-78"/>
                <a:cs typeface="Alexandria Light" pitchFamily="2" charset="-78"/>
              </a:rPr>
              <a:t>work</a:t>
            </a:r>
            <a:r>
              <a:rPr lang="en-US" sz="1600" dirty="0">
                <a:latin typeface="Alexandria Light" pitchFamily="2" charset="-78"/>
                <a:cs typeface="Alexandria Light" pitchFamily="2" charset="-78"/>
              </a:rPr>
              <a:t> because it’s something you must always be aware of and always seek to improve.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There’s always a need to connect and relate with others, whether they’re our coworkers, leaders, or clients.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Further, interpersonal communication skills are not just about developing relationships or getting along with others. You will also encounter difficult people and conflict.</a:t>
            </a:r>
          </a:p>
          <a:p>
            <a:pPr marL="342900" indent="-342900" algn="just">
              <a:lnSpc>
                <a:spcPct val="150000"/>
              </a:lnSpc>
              <a:buFont typeface="Arial" panose="020B0604020202020204" pitchFamily="34" charset="0"/>
              <a:buChar char="•"/>
            </a:pP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C96AAFAB-A2E9-7FBD-CBF8-57B8AB0F2357}"/>
              </a:ext>
            </a:extLst>
          </p:cNvPr>
          <p:cNvSpPr/>
          <p:nvPr/>
        </p:nvSpPr>
        <p:spPr>
          <a:xfrm>
            <a:off x="845572" y="4018571"/>
            <a:ext cx="10586427" cy="198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نصف التواصل بين الأشخاص بأنه </a:t>
            </a:r>
            <a:r>
              <a:rPr lang="ar-SA" sz="1600" b="1" dirty="0">
                <a:solidFill>
                  <a:srgbClr val="FF0000"/>
                </a:solidFill>
                <a:latin typeface="Alexandria Light" pitchFamily="2" charset="-78"/>
                <a:cs typeface="Alexandria Light" pitchFamily="2" charset="-78"/>
              </a:rPr>
              <a:t>عمل</a:t>
            </a:r>
            <a:r>
              <a:rPr lang="ar-SA" sz="1600" dirty="0">
                <a:latin typeface="Alexandria Light" pitchFamily="2" charset="-78"/>
                <a:cs typeface="Alexandria Light" pitchFamily="2" charset="-78"/>
              </a:rPr>
              <a:t> لأنه شيء يجب أن تكون دائما على دراية به وتسعى دائما إلى تحسينه.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هناك دائما حاجة للتواصل والتواصل مع الآخرين ، سواء كانوا زملاء العمل أو القادة أو العملاء.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علاوة على ذلك ، لا تتعلق مهارات الاتصال بين الأشخاص فقط بتطوير العلاقات أو التوافق مع الآخرين. ستواجه أيضا أشخاصا صعبين وصراعات.</a:t>
            </a:r>
          </a:p>
        </p:txBody>
      </p:sp>
      <p:sp>
        <p:nvSpPr>
          <p:cNvPr id="4" name="TextBox 3">
            <a:extLst>
              <a:ext uri="{FF2B5EF4-FFF2-40B4-BE49-F238E27FC236}">
                <a16:creationId xmlns:a16="http://schemas.microsoft.com/office/drawing/2014/main" id="{4177E592-C823-E15D-C9D4-27347955BA3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6262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8A0AA-18B0-90A1-D7BF-FABA12C5CE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289DEA-A284-F821-7D27-06709913D6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F360AF7-AA41-8A36-27BE-0EB0FB0509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C4E9181-613E-9BB9-3308-6E2FD25FB554}"/>
              </a:ext>
            </a:extLst>
          </p:cNvPr>
          <p:cNvSpPr/>
          <p:nvPr/>
        </p:nvSpPr>
        <p:spPr>
          <a:xfrm>
            <a:off x="638241" y="675283"/>
            <a:ext cx="6254171"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49EE2AA5-EA21-C7AA-B672-15704007E4CA}"/>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D056E3D-B119-19AC-84A2-BE17CA18873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371F27B-8083-8384-3C80-21F600437E50}"/>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E25CDDE-4FE0-94EF-7F24-EA7CD4509DF5}"/>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Interpersonal communication is important for the following reasons: </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Your ability to relate with other people is central to achieving professional excellence; </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Interpersonal communication helps you form professional connections with other coworkers, leaders, and clients; and </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Your interpersonal relationships at work provide a supportive social system that will increase your job satisfaction.</a:t>
            </a:r>
          </a:p>
        </p:txBody>
      </p:sp>
      <p:sp>
        <p:nvSpPr>
          <p:cNvPr id="10" name="Rectangle 9">
            <a:extLst>
              <a:ext uri="{FF2B5EF4-FFF2-40B4-BE49-F238E27FC236}">
                <a16:creationId xmlns:a16="http://schemas.microsoft.com/office/drawing/2014/main" id="{15A91682-E209-8779-6593-F1B917A7D5B4}"/>
              </a:ext>
            </a:extLst>
          </p:cNvPr>
          <p:cNvSpPr/>
          <p:nvPr/>
        </p:nvSpPr>
        <p:spPr>
          <a:xfrm>
            <a:off x="845572" y="4018571"/>
            <a:ext cx="10586427" cy="1989712"/>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التواصل بين الأشخاص مهم للأسباب التالية: </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قدرتك على التواصل مع الآخرين أمر أساسي لتحقيق التميز المهني. </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يساعدك التواصل بين الأشخاص على تكوين علاقات مهنية مع زملاء العمل والقادة والعملاء الآخرين.</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توفر علاقاتك الشخصية في العمل نظاما اجتماعيا داعما من شأنه أن يزيد من رضاك الوظيفي.</a:t>
            </a:r>
          </a:p>
        </p:txBody>
      </p:sp>
      <p:sp>
        <p:nvSpPr>
          <p:cNvPr id="4" name="TextBox 3">
            <a:extLst>
              <a:ext uri="{FF2B5EF4-FFF2-40B4-BE49-F238E27FC236}">
                <a16:creationId xmlns:a16="http://schemas.microsoft.com/office/drawing/2014/main" id="{CC769BF7-48AD-BE7A-D159-E4E26B55A08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0102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E9D75-70DF-4072-C774-0D58834DA7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FEB4A1-0EB3-C331-33DF-163BF00E7DF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E846BA1-270D-41BA-D6BC-6CF056FB7C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99D35B7-22A6-81A3-BAA7-3C8FBDDBC818}"/>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Exploring Relationship Types at Work</a:t>
            </a:r>
          </a:p>
        </p:txBody>
      </p:sp>
      <p:sp>
        <p:nvSpPr>
          <p:cNvPr id="9" name="TextBox 8">
            <a:extLst>
              <a:ext uri="{FF2B5EF4-FFF2-40B4-BE49-F238E27FC236}">
                <a16:creationId xmlns:a16="http://schemas.microsoft.com/office/drawing/2014/main" id="{AE8C74F2-7BDE-D6A0-E7BA-27ADEFC2E2E2}"/>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استكشاف أنواع العلاقات في العمل</a:t>
            </a:r>
            <a:endParaRPr lang="en-US" sz="2000" b="1" dirty="0">
              <a:solidFill>
                <a:srgbClr val="00B0F0"/>
              </a:solidFill>
              <a:latin typeface="Alexandria" charset="0"/>
              <a:cs typeface="Alexandria" charset="0"/>
            </a:endParaRPr>
          </a:p>
        </p:txBody>
      </p:sp>
      <p:pic>
        <p:nvPicPr>
          <p:cNvPr id="2052" name="Picture 4" descr="The Six Types of Working Relationships | Workplace Conflict Calgary |  Workplace Fairness West">
            <a:extLst>
              <a:ext uri="{FF2B5EF4-FFF2-40B4-BE49-F238E27FC236}">
                <a16:creationId xmlns:a16="http://schemas.microsoft.com/office/drawing/2014/main" id="{F608E1D7-CBAE-4691-DB61-16950DAB01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13609" y="1763901"/>
            <a:ext cx="9164782" cy="43807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981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2B941-E2CF-FC9B-7E7D-C1B2F2784F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85E098-A8DA-0B4B-18E7-78E624CDFC8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D8FEB89-8722-9451-3524-52671E740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95FBD8E-37FC-FEC1-5392-4825AC0E8C78}"/>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57F8F434-2AC0-7645-1A4F-59A3D96449C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AD0ED7F2-B284-B63C-4CE2-E60D14D4859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0EF4491-3244-0A30-E373-A5FF82EBEEB0}"/>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9FF5A23-1515-2412-412F-208199406590}"/>
              </a:ext>
            </a:extLst>
          </p:cNvPr>
          <p:cNvSpPr/>
          <p:nvPr/>
        </p:nvSpPr>
        <p:spPr>
          <a:xfrm>
            <a:off x="752354" y="1659834"/>
            <a:ext cx="10679645" cy="2226828"/>
          </a:xfrm>
          <a:prstGeom prst="rect">
            <a:avLst/>
          </a:prstGeom>
        </p:spPr>
        <p:txBody>
          <a:bodyPr wrap="square">
            <a:spAutoFit/>
          </a:bodyPr>
          <a:lstStyle/>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Exploring Relationship Types at Work: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Interpersonal communication at work can be classified into three dyadic interactions or relationships: superior-subordinate relationships, coworker relationships, and customer-client relationships.</a:t>
            </a:r>
          </a:p>
        </p:txBody>
      </p:sp>
      <p:sp>
        <p:nvSpPr>
          <p:cNvPr id="10" name="Rectangle 9">
            <a:extLst>
              <a:ext uri="{FF2B5EF4-FFF2-40B4-BE49-F238E27FC236}">
                <a16:creationId xmlns:a16="http://schemas.microsoft.com/office/drawing/2014/main" id="{C6BC2671-D5B8-BE48-62AC-468B39B440E4}"/>
              </a:ext>
            </a:extLst>
          </p:cNvPr>
          <p:cNvSpPr/>
          <p:nvPr/>
        </p:nvSpPr>
        <p:spPr>
          <a:xfrm>
            <a:off x="845572" y="4018571"/>
            <a:ext cx="10586427" cy="1672830"/>
          </a:xfrm>
          <a:prstGeom prst="rect">
            <a:avLst/>
          </a:prstGeom>
        </p:spPr>
        <p:txBody>
          <a:bodyPr wrap="square">
            <a:spAutoFit/>
          </a:bodyPr>
          <a:lstStyle/>
          <a:p>
            <a:pPr marL="342900" indent="-342900" algn="just" rtl="1">
              <a:lnSpc>
                <a:spcPct val="200000"/>
              </a:lnSpc>
              <a:buFont typeface="+mj-lt"/>
              <a:buAutoNum type="arabicPeriod"/>
            </a:pPr>
            <a:r>
              <a:rPr lang="ar-SA" b="1" dirty="0">
                <a:solidFill>
                  <a:srgbClr val="FF0000"/>
                </a:solidFill>
                <a:latin typeface="Alexandria Light" pitchFamily="2" charset="-78"/>
                <a:cs typeface="Alexandria Light" pitchFamily="2" charset="-78"/>
              </a:rPr>
              <a:t>استكشاف أنواع العلاقات في العمل::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يمكن تصنيف التواصل بين الأشخاص في العمل إلى ثلاث تفاعلات أو علاقات ثنائية: العلاقات بين المرؤوسين والمرؤوسين ، وعلاقات زملاء العمل ، والعلاقات بين العميل والعميل.</a:t>
            </a:r>
          </a:p>
        </p:txBody>
      </p:sp>
      <p:sp>
        <p:nvSpPr>
          <p:cNvPr id="4" name="TextBox 3">
            <a:extLst>
              <a:ext uri="{FF2B5EF4-FFF2-40B4-BE49-F238E27FC236}">
                <a16:creationId xmlns:a16="http://schemas.microsoft.com/office/drawing/2014/main" id="{72A9ACD1-DDEF-94E5-A233-778C9263622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58938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BDEDC-B763-F8AB-F4B6-4129DFF17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7B06CD-DDE3-FD64-DA55-BC080E7047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A92AD2-D634-C64D-F01D-B8D2FFD807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EB2DC2-C64D-A430-5F5D-E01342CEB849}"/>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Superior-Subordinate Relationships</a:t>
            </a:r>
          </a:p>
        </p:txBody>
      </p:sp>
      <p:sp>
        <p:nvSpPr>
          <p:cNvPr id="9" name="TextBox 8">
            <a:extLst>
              <a:ext uri="{FF2B5EF4-FFF2-40B4-BE49-F238E27FC236}">
                <a16:creationId xmlns:a16="http://schemas.microsoft.com/office/drawing/2014/main" id="{8993C104-16A6-7136-04F8-AE8C87AD778B}"/>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العلاقات بين الرئيس والمرؤوسين</a:t>
            </a:r>
            <a:endParaRPr lang="en-US" sz="2000" b="1" dirty="0">
              <a:solidFill>
                <a:srgbClr val="00B0F0"/>
              </a:solidFill>
              <a:latin typeface="Alexandria" charset="0"/>
              <a:cs typeface="Alexandria" charset="0"/>
            </a:endParaRPr>
          </a:p>
        </p:txBody>
      </p:sp>
      <p:pic>
        <p:nvPicPr>
          <p:cNvPr id="3074" name="Picture 2" descr="9 Tips To Build a Healthy Work Relationship With Employees">
            <a:extLst>
              <a:ext uri="{FF2B5EF4-FFF2-40B4-BE49-F238E27FC236}">
                <a16:creationId xmlns:a16="http://schemas.microsoft.com/office/drawing/2014/main" id="{93B17742-F693-FCD9-23FC-BA7302A262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7786" y="1786369"/>
            <a:ext cx="7596428" cy="42611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81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3B1CC-F8D5-098D-24BA-FB935408E8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D0AAA1-1CA7-E35A-003E-4C8B0369A50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8C14AB-FAEA-84F6-9486-C4D45CEF3C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F34234-72BF-9D3A-14E7-B71CC3F45415}"/>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9354A218-6981-4011-AB60-7064F2C4239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2259556C-AF21-4933-04FC-E1FC8E6101D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D5374BF-9E9C-1332-EF58-F64738D20DC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166D416-6E91-5C5B-24FB-4E9422594CCF}"/>
              </a:ext>
            </a:extLst>
          </p:cNvPr>
          <p:cNvSpPr/>
          <p:nvPr/>
        </p:nvSpPr>
        <p:spPr>
          <a:xfrm>
            <a:off x="752354" y="1659834"/>
            <a:ext cx="10679645" cy="1672830"/>
          </a:xfrm>
          <a:prstGeom prst="rect">
            <a:avLst/>
          </a:prstGeom>
        </p:spPr>
        <p:txBody>
          <a:bodyPr wrap="square">
            <a:spAutoFit/>
          </a:bodyPr>
          <a:lstStyle/>
          <a:p>
            <a:pPr marL="342900" indent="-342900" algn="just">
              <a:lnSpc>
                <a:spcPct val="200000"/>
              </a:lnSpc>
              <a:buFont typeface="+mj-lt"/>
              <a:buAutoNum type="arabicPeriod" startAt="2"/>
            </a:pPr>
            <a:r>
              <a:rPr lang="en-US" b="1" dirty="0">
                <a:solidFill>
                  <a:srgbClr val="FF0000"/>
                </a:solidFill>
                <a:latin typeface="Alexandria Light" pitchFamily="2" charset="-78"/>
                <a:cs typeface="Alexandria Light" pitchFamily="2" charset="-78"/>
              </a:rPr>
              <a:t>Superior-Subordinate Relationships: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the language of the workplace, the superior (supervisor/employer) is typically the higher-status person and the subordinate (employee) the lower-status person.</a:t>
            </a:r>
          </a:p>
        </p:txBody>
      </p:sp>
      <p:sp>
        <p:nvSpPr>
          <p:cNvPr id="10" name="Rectangle 9">
            <a:extLst>
              <a:ext uri="{FF2B5EF4-FFF2-40B4-BE49-F238E27FC236}">
                <a16:creationId xmlns:a16="http://schemas.microsoft.com/office/drawing/2014/main" id="{8439A167-48D3-FBBA-E076-A6735681C62B}"/>
              </a:ext>
            </a:extLst>
          </p:cNvPr>
          <p:cNvSpPr/>
          <p:nvPr/>
        </p:nvSpPr>
        <p:spPr>
          <a:xfrm>
            <a:off x="845572" y="4018571"/>
            <a:ext cx="10586427" cy="1672830"/>
          </a:xfrm>
          <a:prstGeom prst="rect">
            <a:avLst/>
          </a:prstGeom>
        </p:spPr>
        <p:txBody>
          <a:bodyPr wrap="square">
            <a:spAutoFit/>
          </a:bodyPr>
          <a:lstStyle/>
          <a:p>
            <a:pPr marL="342900" indent="-342900" algn="just" rtl="1">
              <a:lnSpc>
                <a:spcPct val="200000"/>
              </a:lnSpc>
              <a:buFont typeface="+mj-lt"/>
              <a:buAutoNum type="arabicPeriod" startAt="2"/>
            </a:pPr>
            <a:r>
              <a:rPr lang="ar-SA" b="1" dirty="0">
                <a:solidFill>
                  <a:srgbClr val="FF0000"/>
                </a:solidFill>
                <a:latin typeface="Alexandria Light" pitchFamily="2" charset="-78"/>
                <a:cs typeface="Alexandria Light" pitchFamily="2" charset="-78"/>
              </a:rPr>
              <a:t>العلاقات بين الرئيس والمرؤوسين::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في لغة مكان العمل ، عادة ما يكون الرئيس (المشرف / صاحب العمل) هو الشخص ذي المكانة الأعلى والمرؤوس (الموظف) هو الشخص ذي المكانة الدنيا</a:t>
            </a:r>
            <a:r>
              <a:rPr lang="en-US" dirty="0">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F7DD776B-D352-0BD2-3642-6D0AE163089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8002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BB20C-5190-4A28-1F41-BEF43A63B6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0B7DBF-B715-B146-5805-CC42F8B136E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A27B5D6-99B5-ED61-E5A6-B0D72796C7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94CC55E-0A05-56F6-9DAF-A307EB0D2D95}"/>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Communicating Information</a:t>
            </a:r>
          </a:p>
        </p:txBody>
      </p:sp>
      <p:sp>
        <p:nvSpPr>
          <p:cNvPr id="9" name="TextBox 8">
            <a:extLst>
              <a:ext uri="{FF2B5EF4-FFF2-40B4-BE49-F238E27FC236}">
                <a16:creationId xmlns:a16="http://schemas.microsoft.com/office/drawing/2014/main" id="{36C4102B-7563-1193-41A4-C2A2EE68001F}"/>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توصيل المعلومات</a:t>
            </a:r>
            <a:endParaRPr lang="en-US" sz="2000" b="1" dirty="0">
              <a:solidFill>
                <a:srgbClr val="00B0F0"/>
              </a:solidFill>
              <a:latin typeface="Alexandria" charset="0"/>
              <a:cs typeface="Alexandria" charset="0"/>
            </a:endParaRPr>
          </a:p>
        </p:txBody>
      </p:sp>
      <p:pic>
        <p:nvPicPr>
          <p:cNvPr id="4098" name="Picture 2" descr="The Impact of Information Technology on Communication - MBA Knowledge Base">
            <a:extLst>
              <a:ext uri="{FF2B5EF4-FFF2-40B4-BE49-F238E27FC236}">
                <a16:creationId xmlns:a16="http://schemas.microsoft.com/office/drawing/2014/main" id="{24E3C6D9-75D0-D8C1-8C4A-E87AF3B4B9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5609" y="1992456"/>
            <a:ext cx="7437293" cy="38865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462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A2B22-BB19-57A0-D37E-F4EB2DFF0B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89B075-F1E4-69B1-F617-124F017B5F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956E4D5-C250-02DD-147A-D39A7C76DD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F824BFD-784C-525A-E2D2-E659CD9AC216}"/>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47BB57D9-377C-7228-8EDF-4FB802693F3D}"/>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0225407C-E722-5884-755C-988DE1ED801F}"/>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F610BDB-7186-A474-1E5D-582ECDF7AA6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33A3BC9-AA6F-4738-2FCE-8767E2EB02E8}"/>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interpersonal communication between supervisors and subordinates is not limited to the relational layer, nor does it focus exclusively on conveying status.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After all, some content has to be communicated if any work is ever to get done. </a:t>
            </a:r>
            <a:endParaRPr lang="ar-SA" sz="16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Unfortunately, the status differences between supervisors and subordinates contribute to the creation of less-than-ideal communication conditions.</a:t>
            </a:r>
          </a:p>
        </p:txBody>
      </p:sp>
      <p:sp>
        <p:nvSpPr>
          <p:cNvPr id="10" name="Rectangle 9">
            <a:extLst>
              <a:ext uri="{FF2B5EF4-FFF2-40B4-BE49-F238E27FC236}">
                <a16:creationId xmlns:a16="http://schemas.microsoft.com/office/drawing/2014/main" id="{A99ADD3F-D0A3-46E2-9376-2198683013C0}"/>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3"/>
            </a:pPr>
            <a:r>
              <a:rPr lang="ar-SA" b="1" dirty="0">
                <a:solidFill>
                  <a:srgbClr val="FF0000"/>
                </a:solidFill>
                <a:latin typeface="Alexandria Light" pitchFamily="2" charset="-78"/>
                <a:cs typeface="Alexandria Light" pitchFamily="2" charset="-78"/>
              </a:rPr>
              <a:t>توصيل المعلومات:</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لا يقتصر التواصل بين الأشخاص بين المشرفين والمرؤوسين على الطبقة العلائقية ، ولا يركز حصريا على حالة نقل المعلومات.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بعد كل شيء، يجب توصيل بعض المحتوى إذا كان سيتم إنجاز أي عمل.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لسوء الحظ، تساهم الاختلافات في الوضع بين المشرفين والمرؤوسين في خلق ظروف اتصال أقل من مثالية.</a:t>
            </a:r>
          </a:p>
        </p:txBody>
      </p:sp>
      <p:sp>
        <p:nvSpPr>
          <p:cNvPr id="4" name="TextBox 3">
            <a:extLst>
              <a:ext uri="{FF2B5EF4-FFF2-40B4-BE49-F238E27FC236}">
                <a16:creationId xmlns:a16="http://schemas.microsoft.com/office/drawing/2014/main" id="{499871D2-4880-429B-AF91-3EC2ACB5BCA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62520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5D84A-5CFF-83CB-1DB0-60ABDD69CE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5EE259-0F63-1127-FCAE-ECED87F1069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8E9A2D-6833-4FDC-1EAF-547C5DA33B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9A413E5-8B72-2414-7011-309E45020865}"/>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3FB0FDC0-F4F3-F35F-413F-1D980D1CB327}"/>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8012B3EC-F86D-E93F-5115-D2520137771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F95BA09-FA9F-F76F-DE72-113656FB069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8BFA480-B6F6-AB6D-1AAA-C51106CCC276}"/>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One such condition is known as semantic information distance—a term that describes how employees and supervisors do not share the same view of some fundamental areas such as organizational issues or basic job duties.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Furthermore, employees and supervisors do not have the same view of employees’ participation in decision making.</a:t>
            </a:r>
          </a:p>
        </p:txBody>
      </p:sp>
      <p:sp>
        <p:nvSpPr>
          <p:cNvPr id="10" name="Rectangle 9">
            <a:extLst>
              <a:ext uri="{FF2B5EF4-FFF2-40B4-BE49-F238E27FC236}">
                <a16:creationId xmlns:a16="http://schemas.microsoft.com/office/drawing/2014/main" id="{2FF1B558-0489-9143-B125-3A17036B65DD}"/>
              </a:ext>
            </a:extLst>
          </p:cNvPr>
          <p:cNvSpPr/>
          <p:nvPr/>
        </p:nvSpPr>
        <p:spPr>
          <a:xfrm>
            <a:off x="845572" y="4018571"/>
            <a:ext cx="10586427" cy="2122953"/>
          </a:xfrm>
          <a:prstGeom prst="rect">
            <a:avLst/>
          </a:prstGeom>
        </p:spPr>
        <p:txBody>
          <a:bodyPr wrap="square">
            <a:spAutoFit/>
          </a:bodyPr>
          <a:lstStyle/>
          <a:p>
            <a:pPr marL="342900" indent="-342900" algn="just" rtl="1">
              <a:lnSpc>
                <a:spcPct val="150000"/>
              </a:lnSpc>
              <a:buFont typeface="+mj-lt"/>
              <a:buAutoNum type="arabicPeriod" startAt="3"/>
            </a:pPr>
            <a:r>
              <a:rPr lang="ar-SA" b="1" dirty="0">
                <a:solidFill>
                  <a:srgbClr val="FF0000"/>
                </a:solidFill>
                <a:latin typeface="Alexandria Light" pitchFamily="2" charset="-78"/>
                <a:cs typeface="Alexandria Light" pitchFamily="2" charset="-78"/>
              </a:rPr>
              <a:t>توصيل المعلومات:</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يعرف أحد هذه الحالة باسم مسافة المعلومات الدلالية - وهو مصطلح يصف كيف لا يشارك الموظفون والمشرفون نفس وجهة النظر لبعض المجالات الأساسية مثل القضايا التنظيمية أو واجبات الوظيفة الأساسية.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علاوة على ذلك ، لا يمتلك الموظفون والمشرفون نفس الرأي حول مشاركة الموظفين في صنع القرار.</a:t>
            </a:r>
          </a:p>
        </p:txBody>
      </p:sp>
      <p:sp>
        <p:nvSpPr>
          <p:cNvPr id="4" name="TextBox 3">
            <a:extLst>
              <a:ext uri="{FF2B5EF4-FFF2-40B4-BE49-F238E27FC236}">
                <a16:creationId xmlns:a16="http://schemas.microsoft.com/office/drawing/2014/main" id="{F19BECE3-D932-13CC-63F5-2968A49E10B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17271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F0404-9C24-8BFD-6DD5-F312EDC282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FB84D4-00A7-BF87-1C93-91C1FA43D62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3129DB-3449-5051-BE66-BAE4731958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C2059F0-B7BA-05AA-DD8E-FFEAFB317246}"/>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06B04BD5-ADD0-575D-DAF8-671EEBB4BEE7}"/>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59433456-D27A-D292-567E-CAD48CE3FE0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F46A597-539D-A3CC-35E5-AEFEA984476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35809FE-A017-0B60-D225-3073788AC46A}"/>
              </a:ext>
            </a:extLst>
          </p:cNvPr>
          <p:cNvSpPr/>
          <p:nvPr/>
        </p:nvSpPr>
        <p:spPr>
          <a:xfrm>
            <a:off x="752354" y="1659834"/>
            <a:ext cx="10679645" cy="1989712"/>
          </a:xfrm>
          <a:prstGeom prst="rect">
            <a:avLst/>
          </a:prstGeom>
        </p:spPr>
        <p:txBody>
          <a:bodyPr wrap="square">
            <a:spAutoFit/>
          </a:bodyPr>
          <a:lstStyle/>
          <a:p>
            <a:pPr marL="342900" indent="-342900" algn="just">
              <a:lnSpc>
                <a:spcPct val="20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The good news is, even though supervisors and employees may suffer from semantic information distance, chances are good that neither party realizes it—and in most cases, the organization continues to function effectively.</a:t>
            </a:r>
          </a:p>
        </p:txBody>
      </p:sp>
      <p:sp>
        <p:nvSpPr>
          <p:cNvPr id="10" name="Rectangle 9">
            <a:extLst>
              <a:ext uri="{FF2B5EF4-FFF2-40B4-BE49-F238E27FC236}">
                <a16:creationId xmlns:a16="http://schemas.microsoft.com/office/drawing/2014/main" id="{A894B4FC-D637-4944-416C-DCA97EA39BF1}"/>
              </a:ext>
            </a:extLst>
          </p:cNvPr>
          <p:cNvSpPr/>
          <p:nvPr/>
        </p:nvSpPr>
        <p:spPr>
          <a:xfrm>
            <a:off x="845572" y="4018571"/>
            <a:ext cx="10586427" cy="2226828"/>
          </a:xfrm>
          <a:prstGeom prst="rect">
            <a:avLst/>
          </a:prstGeom>
        </p:spPr>
        <p:txBody>
          <a:bodyPr wrap="square">
            <a:spAutoFit/>
          </a:bodyPr>
          <a:lstStyle/>
          <a:p>
            <a:pPr marL="342900" indent="-342900" algn="just" rtl="1">
              <a:lnSpc>
                <a:spcPct val="200000"/>
              </a:lnSpc>
              <a:buFont typeface="+mj-lt"/>
              <a:buAutoNum type="arabicPeriod" startAt="3"/>
            </a:pPr>
            <a:r>
              <a:rPr lang="ar-SA" b="1" dirty="0">
                <a:solidFill>
                  <a:srgbClr val="FF0000"/>
                </a:solidFill>
                <a:latin typeface="Alexandria Light" pitchFamily="2" charset="-78"/>
                <a:cs typeface="Alexandria Light" pitchFamily="2" charset="-78"/>
              </a:rPr>
              <a:t>توصيل المعلومات:</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والخبر السار هو أنه على الرغم من أن المشرفين والموظفين قد يعانون من مسافة المعلومات الدلالية ، إلا أن هناك احتمالات جيدة ألا يدرك أي من الطرفين ذلك - وفي معظم الحالات ، تستمر المنظمة في العمل بفعالية</a:t>
            </a:r>
            <a:r>
              <a:rPr lang="en-US" dirty="0">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BAA49BB-ECA9-D26C-942D-4405BD07DDF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88810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CC583-DC72-689A-D593-64F7E2C989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76086B-0F62-B1FC-80A4-E1F5F049301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DBFD6D6-79D9-3514-407B-C23A31BB52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AF23B9E-8A6F-2958-5DD2-4DB7CAD7ED48}"/>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60B1D813-3E3F-4E61-5D49-C179EFD878CF}"/>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4657B190-31C7-BBAE-CB5B-9E5016ECAB6D}"/>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B213CBB-8CD9-1935-4399-E98770427F49}"/>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1D1E2B3-9DC0-C88C-0F52-2AC2D1358CC8}"/>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addition to the communication problems resulting from semantic information distance, communication between supervisors and subordinates is often affected by a communication phenomenon known as upward distortion.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Upward distortion occurs when the messages sent up the chain of command, from subordinates to supervisors, are altered.</a:t>
            </a:r>
          </a:p>
        </p:txBody>
      </p:sp>
      <p:sp>
        <p:nvSpPr>
          <p:cNvPr id="10" name="Rectangle 9">
            <a:extLst>
              <a:ext uri="{FF2B5EF4-FFF2-40B4-BE49-F238E27FC236}">
                <a16:creationId xmlns:a16="http://schemas.microsoft.com/office/drawing/2014/main" id="{7EBB6FCF-68C9-71B7-487A-3DAFB2554370}"/>
              </a:ext>
            </a:extLst>
          </p:cNvPr>
          <p:cNvSpPr/>
          <p:nvPr/>
        </p:nvSpPr>
        <p:spPr>
          <a:xfrm>
            <a:off x="845572" y="4018571"/>
            <a:ext cx="10586427" cy="1989712"/>
          </a:xfrm>
          <a:prstGeom prst="rect">
            <a:avLst/>
          </a:prstGeom>
        </p:spPr>
        <p:txBody>
          <a:bodyPr wrap="square">
            <a:spAutoFit/>
          </a:bodyPr>
          <a:lstStyle/>
          <a:p>
            <a:pPr marL="342900" indent="-342900" algn="just" rtl="1">
              <a:lnSpc>
                <a:spcPct val="200000"/>
              </a:lnSpc>
              <a:buFont typeface="+mj-lt"/>
              <a:buAutoNum type="arabicPeriod" startAt="3"/>
            </a:pPr>
            <a:r>
              <a:rPr lang="ar-SA" sz="1600" b="1" dirty="0">
                <a:solidFill>
                  <a:srgbClr val="FF0000"/>
                </a:solidFill>
                <a:latin typeface="Alexandria Light" pitchFamily="2" charset="-78"/>
                <a:cs typeface="Alexandria Light" pitchFamily="2" charset="-78"/>
              </a:rPr>
              <a:t>توصيل المعلومات:</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بالإضافة إلى مشاكل الاتصال الناتجة عن مسافة المعلومات الدلالية ، غالبا ما يتأثر الاتصال بين المشرفين والمرؤوسين بظاهرة اتصال تعرف باسم التشويه التصاعدي.</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يحدث التشويه التصاعدي عندما يتم تغيير الرسائل المرسلة إلى سلسلة القيادة ، من المرؤوسين إلى المشرفين.</a:t>
            </a:r>
          </a:p>
        </p:txBody>
      </p:sp>
      <p:sp>
        <p:nvSpPr>
          <p:cNvPr id="4" name="TextBox 3">
            <a:extLst>
              <a:ext uri="{FF2B5EF4-FFF2-40B4-BE49-F238E27FC236}">
                <a16:creationId xmlns:a16="http://schemas.microsoft.com/office/drawing/2014/main" id="{E9CD272D-D5F5-BE81-0D2C-18AD6E52DE9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215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2BCCE-CBAA-BD29-A4A1-B6C390D0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08F586-98D2-B740-AF24-155495CB50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224CA9-61C2-12D2-CCA7-078B6EE293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C6FBFE-C87C-A1E8-ECEE-3F480E606FBA}"/>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FA7CB861-808C-1713-F6F3-63C461E1CD14}"/>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ABCCD22D-858B-34CC-4519-B496A661C13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9E0A29A-704B-F044-1D91-B9C2FAA4037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EEE3574-13B7-0073-E87B-727F7A555576}"/>
              </a:ext>
            </a:extLst>
          </p:cNvPr>
          <p:cNvSpPr/>
          <p:nvPr/>
        </p:nvSpPr>
        <p:spPr>
          <a:xfrm>
            <a:off x="658835" y="1659834"/>
            <a:ext cx="10936442" cy="2318070"/>
          </a:xfrm>
          <a:prstGeom prst="rect">
            <a:avLst/>
          </a:prstGeom>
        </p:spPr>
        <p:txBody>
          <a:bodyPr wrap="square">
            <a:spAutoFit/>
          </a:bodyPr>
          <a:lstStyle/>
          <a:p>
            <a:pPr marL="342900" indent="-342900" algn="just">
              <a:lnSpc>
                <a:spcPct val="150000"/>
              </a:lnSpc>
              <a:buFont typeface="+mj-lt"/>
              <a:buAutoNum type="arabicPeriod" startAt="3"/>
            </a:pPr>
            <a:r>
              <a:rPr lang="en-US" sz="1400" b="1" dirty="0">
                <a:solidFill>
                  <a:srgbClr val="FF0000"/>
                </a:solidFill>
                <a:latin typeface="Alexandria Light" pitchFamily="2" charset="-78"/>
                <a:cs typeface="Alexandria Light" pitchFamily="2" charset="-78"/>
              </a:rPr>
              <a:t>Communicating Information: </a:t>
            </a:r>
          </a:p>
          <a:p>
            <a:pPr algn="just">
              <a:lnSpc>
                <a:spcPct val="150000"/>
              </a:lnSpc>
            </a:pPr>
            <a:r>
              <a:rPr lang="en-US" sz="1400" b="1" dirty="0">
                <a:solidFill>
                  <a:srgbClr val="002060"/>
                </a:solidFill>
                <a:latin typeface="Alexandria Light" pitchFamily="2" charset="-78"/>
                <a:cs typeface="Alexandria Light" pitchFamily="2" charset="-78"/>
              </a:rPr>
              <a:t>Messages are altered in one of four ways: gatekeeping, summarization, withholding, or general distortion.</a:t>
            </a:r>
          </a:p>
          <a:p>
            <a:pPr marL="342900" indent="-342900" algn="just">
              <a:lnSpc>
                <a:spcPct val="150000"/>
              </a:lnSpc>
              <a:buFont typeface="Arial" panose="020B0604020202020204" pitchFamily="34" charset="0"/>
              <a:buChar char="•"/>
            </a:pPr>
            <a:r>
              <a:rPr lang="en-US" sz="1400" b="1" dirty="0">
                <a:solidFill>
                  <a:schemeClr val="accent6">
                    <a:lumMod val="50000"/>
                  </a:schemeClr>
                </a:solidFill>
                <a:latin typeface="Alexandria Black" pitchFamily="2" charset="-78"/>
                <a:cs typeface="Alexandria Black" pitchFamily="2" charset="-78"/>
              </a:rPr>
              <a:t>Gatekeeping</a:t>
            </a:r>
            <a:r>
              <a:rPr lang="en-US" sz="1400" dirty="0">
                <a:latin typeface="Alexandria Light" pitchFamily="2" charset="-78"/>
                <a:cs typeface="Alexandria Light" pitchFamily="2" charset="-78"/>
              </a:rPr>
              <a:t> occurs when some, but not all, of the information is passed on to the supervisor.</a:t>
            </a:r>
          </a:p>
          <a:p>
            <a:pPr marL="342900" indent="-342900" algn="just">
              <a:lnSpc>
                <a:spcPct val="150000"/>
              </a:lnSpc>
              <a:buFont typeface="Arial" panose="020B0604020202020204" pitchFamily="34" charset="0"/>
              <a:buChar char="•"/>
            </a:pPr>
            <a:r>
              <a:rPr lang="en-US" sz="1400" b="1" dirty="0">
                <a:solidFill>
                  <a:schemeClr val="accent6">
                    <a:lumMod val="50000"/>
                  </a:schemeClr>
                </a:solidFill>
                <a:latin typeface="Alexandria Black" pitchFamily="2" charset="-78"/>
                <a:cs typeface="Alexandria Black" pitchFamily="2" charset="-78"/>
              </a:rPr>
              <a:t>Summarization</a:t>
            </a:r>
            <a:r>
              <a:rPr lang="en-US" sz="1400" dirty="0">
                <a:latin typeface="Alexandria Light" pitchFamily="2" charset="-78"/>
                <a:cs typeface="Alexandria Light" pitchFamily="2" charset="-78"/>
              </a:rPr>
              <a:t> occurs when the employee summarizes the message in such a way that emphasis is placed on certain aspects of the message.</a:t>
            </a:r>
          </a:p>
          <a:p>
            <a:pPr marL="342900" indent="-342900" algn="just">
              <a:lnSpc>
                <a:spcPct val="150000"/>
              </a:lnSpc>
              <a:buFont typeface="Arial" panose="020B0604020202020204" pitchFamily="34" charset="0"/>
              <a:buChar char="•"/>
            </a:pPr>
            <a:r>
              <a:rPr lang="en-US" sz="1400" b="1" dirty="0">
                <a:solidFill>
                  <a:schemeClr val="accent6">
                    <a:lumMod val="50000"/>
                  </a:schemeClr>
                </a:solidFill>
                <a:latin typeface="Alexandria Black" pitchFamily="2" charset="-78"/>
                <a:cs typeface="Alexandria Black" pitchFamily="2" charset="-78"/>
              </a:rPr>
              <a:t>Withholding</a:t>
            </a:r>
            <a:r>
              <a:rPr lang="en-US" sz="1400" dirty="0">
                <a:latin typeface="Alexandria Light" pitchFamily="2" charset="-78"/>
                <a:cs typeface="Alexandria Light" pitchFamily="2" charset="-78"/>
              </a:rPr>
              <a:t> occurs when information is not passed on to the supervisor.</a:t>
            </a:r>
          </a:p>
          <a:p>
            <a:pPr marL="342900" indent="-342900" algn="just">
              <a:lnSpc>
                <a:spcPct val="150000"/>
              </a:lnSpc>
              <a:buFont typeface="Arial" panose="020B0604020202020204" pitchFamily="34" charset="0"/>
              <a:buChar char="•"/>
            </a:pPr>
            <a:r>
              <a:rPr lang="en-US" sz="1400" b="1" dirty="0">
                <a:solidFill>
                  <a:schemeClr val="accent6">
                    <a:lumMod val="50000"/>
                  </a:schemeClr>
                </a:solidFill>
                <a:latin typeface="Alexandria Black" pitchFamily="2" charset="-78"/>
                <a:cs typeface="Alexandria Black" pitchFamily="2" charset="-78"/>
              </a:rPr>
              <a:t>Genera distortion </a:t>
            </a:r>
            <a:r>
              <a:rPr lang="en-US" sz="1400" dirty="0">
                <a:latin typeface="Alexandria Light" pitchFamily="2" charset="-78"/>
                <a:cs typeface="Alexandria Light" pitchFamily="2" charset="-78"/>
              </a:rPr>
              <a:t>occurs when the message is changed to serve the subordinate’s purposes.</a:t>
            </a:r>
          </a:p>
        </p:txBody>
      </p:sp>
      <p:sp>
        <p:nvSpPr>
          <p:cNvPr id="10" name="Rectangle 9">
            <a:extLst>
              <a:ext uri="{FF2B5EF4-FFF2-40B4-BE49-F238E27FC236}">
                <a16:creationId xmlns:a16="http://schemas.microsoft.com/office/drawing/2014/main" id="{0EC1323F-371E-4B45-1275-033601202467}"/>
              </a:ext>
            </a:extLst>
          </p:cNvPr>
          <p:cNvSpPr/>
          <p:nvPr/>
        </p:nvSpPr>
        <p:spPr>
          <a:xfrm>
            <a:off x="845572" y="4018571"/>
            <a:ext cx="10586427" cy="2266711"/>
          </a:xfrm>
          <a:prstGeom prst="rect">
            <a:avLst/>
          </a:prstGeom>
        </p:spPr>
        <p:txBody>
          <a:bodyPr wrap="square">
            <a:spAutoFit/>
          </a:bodyPr>
          <a:lstStyle/>
          <a:p>
            <a:pPr marL="342900" indent="-342900" algn="just" rtl="1">
              <a:lnSpc>
                <a:spcPct val="150000"/>
              </a:lnSpc>
              <a:buFont typeface="+mj-lt"/>
              <a:buAutoNum type="arabicPeriod" startAt="3"/>
            </a:pPr>
            <a:r>
              <a:rPr lang="ar-SA" sz="1600" b="1" dirty="0">
                <a:solidFill>
                  <a:srgbClr val="FF0000"/>
                </a:solidFill>
                <a:latin typeface="Alexandria Light" pitchFamily="2" charset="-78"/>
                <a:cs typeface="Alexandria Light" pitchFamily="2" charset="-78"/>
              </a:rPr>
              <a:t>توصيل المعلومات:</a:t>
            </a:r>
          </a:p>
          <a:p>
            <a:pPr algn="just" rtl="1">
              <a:lnSpc>
                <a:spcPct val="150000"/>
              </a:lnSpc>
            </a:pPr>
            <a:r>
              <a:rPr lang="ar-SA" sz="1400" b="1" dirty="0">
                <a:solidFill>
                  <a:srgbClr val="002060"/>
                </a:solidFill>
                <a:latin typeface="Alexandria Light" pitchFamily="2" charset="-78"/>
                <a:cs typeface="Alexandria Light" pitchFamily="2" charset="-78"/>
              </a:rPr>
              <a:t>يتم تغيير الرسائل بإحدى الطرق الأربع: حراسة البوابة، أو التلخيص، أو الاحتجاز، أو التشويه العام.</a:t>
            </a:r>
            <a:endParaRPr lang="en-US" sz="1400" b="1" dirty="0">
              <a:solidFill>
                <a:srgbClr val="00206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يحدث </a:t>
            </a:r>
            <a:r>
              <a:rPr lang="ar-SA" sz="1400" b="1" dirty="0">
                <a:solidFill>
                  <a:schemeClr val="accent6">
                    <a:lumMod val="50000"/>
                  </a:schemeClr>
                </a:solidFill>
                <a:latin typeface="Alexandria Black" pitchFamily="2" charset="-78"/>
                <a:cs typeface="Alexandria Black" pitchFamily="2" charset="-78"/>
              </a:rPr>
              <a:t>حراسة</a:t>
            </a:r>
            <a:r>
              <a:rPr lang="ar-SA" sz="1600" dirty="0">
                <a:latin typeface="Alexandria Light" pitchFamily="2" charset="-78"/>
                <a:cs typeface="Alexandria Light" pitchFamily="2" charset="-78"/>
              </a:rPr>
              <a:t> </a:t>
            </a:r>
            <a:r>
              <a:rPr lang="ar-SA" sz="1400" b="1" dirty="0">
                <a:solidFill>
                  <a:schemeClr val="accent6">
                    <a:lumMod val="50000"/>
                  </a:schemeClr>
                </a:solidFill>
                <a:latin typeface="Alexandria Black" pitchFamily="2" charset="-78"/>
                <a:cs typeface="Alexandria Black" pitchFamily="2" charset="-78"/>
              </a:rPr>
              <a:t>البوابة</a:t>
            </a:r>
            <a:r>
              <a:rPr lang="ar-SA" sz="1600" dirty="0">
                <a:latin typeface="Alexandria Light" pitchFamily="2" charset="-78"/>
                <a:cs typeface="Alexandria Light" pitchFamily="2" charset="-78"/>
              </a:rPr>
              <a:t> عندما يتم تمرير بعض المعلومات ، وليس كلها ، إلى المشرف.</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يحدث </a:t>
            </a:r>
            <a:r>
              <a:rPr lang="ar-SA" sz="1400" b="1" dirty="0">
                <a:solidFill>
                  <a:schemeClr val="accent6">
                    <a:lumMod val="50000"/>
                  </a:schemeClr>
                </a:solidFill>
                <a:latin typeface="Alexandria Black" pitchFamily="2" charset="-78"/>
                <a:cs typeface="Alexandria Black" pitchFamily="2" charset="-78"/>
              </a:rPr>
              <a:t>التلخيص</a:t>
            </a:r>
            <a:r>
              <a:rPr lang="ar-SA" sz="1600" dirty="0">
                <a:latin typeface="Alexandria Light" pitchFamily="2" charset="-78"/>
                <a:cs typeface="Alexandria Light" pitchFamily="2" charset="-78"/>
              </a:rPr>
              <a:t> عندما يلخص الموظف الرسالة بطريقة يتم التركيز عليها على جوانب معينة من الرسالة.</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يحدث </a:t>
            </a:r>
            <a:r>
              <a:rPr lang="ar-SA" sz="1400" b="1" dirty="0">
                <a:solidFill>
                  <a:schemeClr val="accent6">
                    <a:lumMod val="50000"/>
                  </a:schemeClr>
                </a:solidFill>
                <a:latin typeface="Alexandria Black" pitchFamily="2" charset="-78"/>
                <a:cs typeface="Alexandria Black" pitchFamily="2" charset="-78"/>
              </a:rPr>
              <a:t>الاقتطاع/ الاحتجاز</a:t>
            </a:r>
            <a:r>
              <a:rPr lang="ar-SA" sz="1600" dirty="0">
                <a:latin typeface="Alexandria Light" pitchFamily="2" charset="-78"/>
                <a:cs typeface="Alexandria Light" pitchFamily="2" charset="-78"/>
              </a:rPr>
              <a:t> عندما لا يتم تمرير المعلومات إلى المشرف.</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يحدث </a:t>
            </a:r>
            <a:r>
              <a:rPr lang="ar-SA" sz="1400" b="1" dirty="0">
                <a:solidFill>
                  <a:schemeClr val="accent6">
                    <a:lumMod val="50000"/>
                  </a:schemeClr>
                </a:solidFill>
                <a:latin typeface="Alexandria Black" pitchFamily="2" charset="-78"/>
                <a:cs typeface="Alexandria Black" pitchFamily="2" charset="-78"/>
              </a:rPr>
              <a:t>تشويه</a:t>
            </a:r>
            <a:r>
              <a:rPr lang="ar-SA" sz="1600" dirty="0">
                <a:latin typeface="Alexandria Light" pitchFamily="2" charset="-78"/>
                <a:cs typeface="Alexandria Light" pitchFamily="2" charset="-78"/>
              </a:rPr>
              <a:t> </a:t>
            </a:r>
            <a:r>
              <a:rPr lang="ar-SA" sz="1400" b="1" dirty="0">
                <a:solidFill>
                  <a:schemeClr val="accent6">
                    <a:lumMod val="50000"/>
                  </a:schemeClr>
                </a:solidFill>
                <a:latin typeface="Alexandria Black" pitchFamily="2" charset="-78"/>
                <a:cs typeface="Alexandria Black" pitchFamily="2" charset="-78"/>
              </a:rPr>
              <a:t>الأجناس</a:t>
            </a:r>
            <a:r>
              <a:rPr lang="ar-SA" sz="1600" dirty="0">
                <a:latin typeface="Alexandria Light" pitchFamily="2" charset="-78"/>
                <a:cs typeface="Alexandria Light" pitchFamily="2" charset="-78"/>
              </a:rPr>
              <a:t> عند تغيير الرسالة لخدمة أغراض المرؤوس.</a:t>
            </a:r>
          </a:p>
        </p:txBody>
      </p:sp>
      <p:sp>
        <p:nvSpPr>
          <p:cNvPr id="4" name="TextBox 3">
            <a:extLst>
              <a:ext uri="{FF2B5EF4-FFF2-40B4-BE49-F238E27FC236}">
                <a16:creationId xmlns:a16="http://schemas.microsoft.com/office/drawing/2014/main" id="{698FE889-5C45-7B17-7E25-30968FA0F74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6258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03A35-3F6D-C285-3915-785B6C1212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824EFD-788A-3474-A599-A5E673E1ECF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E4B0735-AB69-0EAE-F6F5-A240161A72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72DB53-31D6-B7F0-8C84-477475C49770}"/>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81EC8631-5286-FCFD-A30F-A0179A73B767}"/>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63C33FDC-FA52-2B5E-1B70-5542232409ED}"/>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B84D586-4484-CAB3-40FE-553CFBE9C2A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3B8FAE0-F1EA-ACFB-7145-C36A2FA67921}"/>
              </a:ext>
            </a:extLst>
          </p:cNvPr>
          <p:cNvSpPr/>
          <p:nvPr/>
        </p:nvSpPr>
        <p:spPr>
          <a:xfrm>
            <a:off x="658835" y="1659834"/>
            <a:ext cx="10936442"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algn="just">
              <a:lnSpc>
                <a:spcPct val="150000"/>
              </a:lnSpc>
            </a:pPr>
            <a:r>
              <a:rPr lang="en-US" sz="1600" b="1" dirty="0">
                <a:solidFill>
                  <a:srgbClr val="002060"/>
                </a:solidFill>
                <a:latin typeface="Alexandria Light" pitchFamily="2" charset="-78"/>
                <a:cs typeface="Alexandria Light" pitchFamily="2" charset="-78"/>
              </a:rPr>
              <a:t>As a supervisor, you must take steps to limit message alteration by doing some, if not all, of the following.</a:t>
            </a:r>
          </a:p>
          <a:p>
            <a:pPr marL="342900" indent="-342900" algn="just">
              <a:lnSpc>
                <a:spcPct val="150000"/>
              </a:lnSpc>
              <a:buFont typeface="+mj-lt"/>
              <a:buAutoNum type="arabicPeriod"/>
            </a:pPr>
            <a:r>
              <a:rPr lang="en-US" sz="1400" b="1" dirty="0">
                <a:solidFill>
                  <a:schemeClr val="accent6">
                    <a:lumMod val="50000"/>
                  </a:schemeClr>
                </a:solidFill>
                <a:latin typeface="Alexandria Black" pitchFamily="2" charset="-78"/>
                <a:cs typeface="Alexandria Black" pitchFamily="2" charset="-78"/>
              </a:rPr>
              <a:t>Limit</a:t>
            </a:r>
            <a:r>
              <a:rPr lang="en-US" sz="1600" dirty="0">
                <a:latin typeface="Alexandria Light" pitchFamily="2" charset="-78"/>
                <a:cs typeface="Alexandria Light" pitchFamily="2" charset="-78"/>
              </a:rPr>
              <a:t> the number of people a message must travel through before it gets to you. </a:t>
            </a:r>
          </a:p>
          <a:p>
            <a:pPr marL="342900" indent="-342900" algn="just">
              <a:lnSpc>
                <a:spcPct val="150000"/>
              </a:lnSpc>
              <a:buFont typeface="+mj-lt"/>
              <a:buAutoNum type="arabicPeriod"/>
            </a:pPr>
            <a:r>
              <a:rPr lang="en-US" sz="1400" b="1" dirty="0">
                <a:solidFill>
                  <a:schemeClr val="accent6">
                    <a:lumMod val="50000"/>
                  </a:schemeClr>
                </a:solidFill>
                <a:latin typeface="Alexandria Black" pitchFamily="2" charset="-78"/>
                <a:cs typeface="Alexandria Black" pitchFamily="2" charset="-78"/>
              </a:rPr>
              <a:t>Go</a:t>
            </a:r>
            <a:r>
              <a:rPr lang="en-US" sz="1600" dirty="0">
                <a:latin typeface="Alexandria Light" pitchFamily="2" charset="-78"/>
                <a:cs typeface="Alexandria Light" pitchFamily="2" charset="-78"/>
              </a:rPr>
              <a:t> to the source of the message for clarification, </a:t>
            </a:r>
          </a:p>
          <a:p>
            <a:pPr marL="342900" indent="-342900" algn="just">
              <a:lnSpc>
                <a:spcPct val="150000"/>
              </a:lnSpc>
              <a:buFont typeface="+mj-lt"/>
              <a:buAutoNum type="arabicPeriod"/>
            </a:pPr>
            <a:r>
              <a:rPr lang="en-US" sz="1400" b="1" dirty="0">
                <a:solidFill>
                  <a:schemeClr val="accent6">
                    <a:lumMod val="50000"/>
                  </a:schemeClr>
                </a:solidFill>
                <a:latin typeface="Alexandria Black" pitchFamily="2" charset="-78"/>
                <a:cs typeface="Alexandria Black" pitchFamily="2" charset="-78"/>
              </a:rPr>
              <a:t>Keep</a:t>
            </a:r>
            <a:r>
              <a:rPr lang="en-US" sz="1600" dirty="0">
                <a:latin typeface="Alexandria Light" pitchFamily="2" charset="-78"/>
                <a:cs typeface="Alexandria Light" pitchFamily="2" charset="-78"/>
              </a:rPr>
              <a:t> communication channels open with subordinates and customers, and </a:t>
            </a:r>
          </a:p>
          <a:p>
            <a:pPr marL="342900" indent="-342900" algn="just">
              <a:lnSpc>
                <a:spcPct val="150000"/>
              </a:lnSpc>
              <a:buFont typeface="+mj-lt"/>
              <a:buAutoNum type="arabicPeriod"/>
            </a:pPr>
            <a:r>
              <a:rPr lang="en-US" sz="1400" b="1" dirty="0">
                <a:solidFill>
                  <a:schemeClr val="accent6">
                    <a:lumMod val="50000"/>
                  </a:schemeClr>
                </a:solidFill>
                <a:latin typeface="Alexandria Black" pitchFamily="2" charset="-78"/>
                <a:cs typeface="Alexandria Black" pitchFamily="2" charset="-78"/>
              </a:rPr>
              <a:t>Never</a:t>
            </a:r>
            <a:r>
              <a:rPr lang="en-US" sz="1600" dirty="0">
                <a:latin typeface="Alexandria Light" pitchFamily="2" charset="-78"/>
                <a:cs typeface="Alexandria Light" pitchFamily="2" charset="-78"/>
              </a:rPr>
              <a:t> “shoot the messenger.”</a:t>
            </a:r>
          </a:p>
        </p:txBody>
      </p:sp>
      <p:sp>
        <p:nvSpPr>
          <p:cNvPr id="10" name="Rectangle 9">
            <a:extLst>
              <a:ext uri="{FF2B5EF4-FFF2-40B4-BE49-F238E27FC236}">
                <a16:creationId xmlns:a16="http://schemas.microsoft.com/office/drawing/2014/main" id="{614E94BE-03A1-90A3-789A-2F8A9C8BB88C}"/>
              </a:ext>
            </a:extLst>
          </p:cNvPr>
          <p:cNvSpPr/>
          <p:nvPr/>
        </p:nvSpPr>
        <p:spPr>
          <a:xfrm>
            <a:off x="845572" y="4018571"/>
            <a:ext cx="10586427" cy="2266711"/>
          </a:xfrm>
          <a:prstGeom prst="rect">
            <a:avLst/>
          </a:prstGeom>
        </p:spPr>
        <p:txBody>
          <a:bodyPr wrap="square">
            <a:spAutoFit/>
          </a:bodyPr>
          <a:lstStyle/>
          <a:p>
            <a:pPr marL="342900" indent="-342900" algn="just" rtl="1">
              <a:lnSpc>
                <a:spcPct val="150000"/>
              </a:lnSpc>
              <a:buFont typeface="+mj-lt"/>
              <a:buAutoNum type="arabicPeriod" startAt="3"/>
            </a:pPr>
            <a:r>
              <a:rPr lang="ar-SA" sz="1600" b="1" dirty="0">
                <a:solidFill>
                  <a:srgbClr val="FF0000"/>
                </a:solidFill>
                <a:latin typeface="Alexandria Light" pitchFamily="2" charset="-78"/>
                <a:cs typeface="Alexandria Light" pitchFamily="2" charset="-78"/>
              </a:rPr>
              <a:t>توصيل المعلومات:</a:t>
            </a:r>
          </a:p>
          <a:p>
            <a:pPr algn="just" rtl="1">
              <a:lnSpc>
                <a:spcPct val="150000"/>
              </a:lnSpc>
            </a:pPr>
            <a:r>
              <a:rPr lang="ar-SA" sz="1400" b="1" dirty="0">
                <a:solidFill>
                  <a:srgbClr val="002060"/>
                </a:solidFill>
                <a:latin typeface="Alexandria Light" pitchFamily="2" charset="-78"/>
                <a:cs typeface="Alexandria Light" pitchFamily="2" charset="-78"/>
              </a:rPr>
              <a:t>بصفتك مشرفا، يجب عليك اتخاذ خطوات للحد من تغيير الرسالة عن طريق القيام ببعض الإجراءات التالية، إن لم يكن كلها.</a:t>
            </a:r>
            <a:endParaRPr lang="en-US" sz="1400" b="1" dirty="0">
              <a:solidFill>
                <a:srgbClr val="002060"/>
              </a:solidFill>
              <a:latin typeface="Alexandria Light" pitchFamily="2" charset="-78"/>
              <a:cs typeface="Alexandria Light" pitchFamily="2" charset="-78"/>
            </a:endParaRPr>
          </a:p>
          <a:p>
            <a:pPr marL="457200" indent="-457200" algn="just" rtl="1">
              <a:lnSpc>
                <a:spcPct val="150000"/>
              </a:lnSpc>
              <a:buFont typeface="+mj-lt"/>
              <a:buAutoNum type="arabicPeriod"/>
            </a:pPr>
            <a:r>
              <a:rPr lang="ar-SA" sz="1400" b="1" dirty="0">
                <a:solidFill>
                  <a:schemeClr val="accent6">
                    <a:lumMod val="50000"/>
                  </a:schemeClr>
                </a:solidFill>
                <a:latin typeface="Alexandria Black" pitchFamily="2" charset="-78"/>
                <a:cs typeface="Alexandria Black" pitchFamily="2" charset="-78"/>
              </a:rPr>
              <a:t>حدد</a:t>
            </a:r>
            <a:r>
              <a:rPr lang="ar-SA" sz="1600" dirty="0">
                <a:latin typeface="Alexandria Light" pitchFamily="2" charset="-78"/>
                <a:cs typeface="Alexandria Light" pitchFamily="2" charset="-78"/>
              </a:rPr>
              <a:t> عدد الأشخاص الذين يجب أن تنتقل الرسالة من خلالها قبل أن تصل إليك. </a:t>
            </a:r>
          </a:p>
          <a:p>
            <a:pPr marL="457200" indent="-457200" algn="just" rtl="1">
              <a:lnSpc>
                <a:spcPct val="150000"/>
              </a:lnSpc>
              <a:buFont typeface="+mj-lt"/>
              <a:buAutoNum type="arabicPeriod"/>
            </a:pPr>
            <a:r>
              <a:rPr lang="ar-SA" sz="1400" b="1" dirty="0">
                <a:solidFill>
                  <a:schemeClr val="accent6">
                    <a:lumMod val="50000"/>
                  </a:schemeClr>
                </a:solidFill>
                <a:latin typeface="Alexandria Black" pitchFamily="2" charset="-78"/>
                <a:cs typeface="Alexandria Black" pitchFamily="2" charset="-78"/>
              </a:rPr>
              <a:t>اذهب</a:t>
            </a:r>
            <a:r>
              <a:rPr lang="ar-SA" sz="1600" dirty="0">
                <a:latin typeface="Alexandria Light" pitchFamily="2" charset="-78"/>
                <a:cs typeface="Alexandria Light" pitchFamily="2" charset="-78"/>
              </a:rPr>
              <a:t> إلى مصدر الرسالة للتوضيح ، </a:t>
            </a:r>
          </a:p>
          <a:p>
            <a:pPr marL="457200" indent="-457200" algn="just" rtl="1">
              <a:lnSpc>
                <a:spcPct val="150000"/>
              </a:lnSpc>
              <a:buFont typeface="+mj-lt"/>
              <a:buAutoNum type="arabicPeriod"/>
            </a:pPr>
            <a:r>
              <a:rPr lang="ar-SA" sz="1400" b="1" dirty="0">
                <a:solidFill>
                  <a:schemeClr val="accent6">
                    <a:lumMod val="50000"/>
                  </a:schemeClr>
                </a:solidFill>
                <a:latin typeface="Alexandria Black" pitchFamily="2" charset="-78"/>
                <a:cs typeface="Alexandria Black" pitchFamily="2" charset="-78"/>
              </a:rPr>
              <a:t>إبقاء</a:t>
            </a:r>
            <a:r>
              <a:rPr lang="ar-SA" sz="1600" dirty="0">
                <a:latin typeface="Alexandria Light" pitchFamily="2" charset="-78"/>
                <a:cs typeface="Alexandria Light" pitchFamily="2" charset="-78"/>
              </a:rPr>
              <a:t> قنوات الاتصال مفتوحة مع المرؤوسين والعملاء ، و </a:t>
            </a:r>
          </a:p>
          <a:p>
            <a:pPr marL="457200" indent="-457200" algn="just" rtl="1">
              <a:lnSpc>
                <a:spcPct val="150000"/>
              </a:lnSpc>
              <a:buFont typeface="+mj-lt"/>
              <a:buAutoNum type="arabicPeriod"/>
            </a:pPr>
            <a:r>
              <a:rPr lang="ar-SA" sz="1400" b="1" dirty="0">
                <a:solidFill>
                  <a:schemeClr val="accent6">
                    <a:lumMod val="50000"/>
                  </a:schemeClr>
                </a:solidFill>
                <a:latin typeface="Alexandria Black" pitchFamily="2" charset="-78"/>
                <a:cs typeface="Alexandria Black" pitchFamily="2" charset="-78"/>
              </a:rPr>
              <a:t>لا</a:t>
            </a:r>
            <a:r>
              <a:rPr lang="ar-SA" sz="1600" dirty="0">
                <a:latin typeface="Alexandria Light" pitchFamily="2" charset="-78"/>
                <a:cs typeface="Alexandria Light" pitchFamily="2" charset="-78"/>
              </a:rPr>
              <a:t> "تطلق النار على الرسول".</a:t>
            </a:r>
          </a:p>
        </p:txBody>
      </p:sp>
      <p:sp>
        <p:nvSpPr>
          <p:cNvPr id="4" name="TextBox 3">
            <a:extLst>
              <a:ext uri="{FF2B5EF4-FFF2-40B4-BE49-F238E27FC236}">
                <a16:creationId xmlns:a16="http://schemas.microsoft.com/office/drawing/2014/main" id="{A107FCA6-3B44-B717-528A-332714951D4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25992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D1F31-BEF1-7335-2958-6E20C0FA6C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95A55F-1FAC-192F-548D-7EB7DDE265A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9C0B7B-5C1A-A140-6FDB-6C32601DA1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07240E3-E79D-50F8-604F-A86FFC797F22}"/>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Communicating With Your Supervisor</a:t>
            </a:r>
          </a:p>
        </p:txBody>
      </p:sp>
      <p:sp>
        <p:nvSpPr>
          <p:cNvPr id="9" name="TextBox 8">
            <a:extLst>
              <a:ext uri="{FF2B5EF4-FFF2-40B4-BE49-F238E27FC236}">
                <a16:creationId xmlns:a16="http://schemas.microsoft.com/office/drawing/2014/main" id="{49550F33-7259-6650-2AB4-F018F2D5D3A9}"/>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مع مشرفك</a:t>
            </a:r>
            <a:endParaRPr lang="en-US" sz="2000" b="1" dirty="0">
              <a:solidFill>
                <a:srgbClr val="00B0F0"/>
              </a:solidFill>
              <a:latin typeface="Alexandria" charset="0"/>
              <a:cs typeface="Alexandria" charset="0"/>
            </a:endParaRPr>
          </a:p>
        </p:txBody>
      </p:sp>
      <p:pic>
        <p:nvPicPr>
          <p:cNvPr id="5122" name="Picture 2" descr="How to Communicate with Your Boss: 8 Tips for a Successful Conversation">
            <a:extLst>
              <a:ext uri="{FF2B5EF4-FFF2-40B4-BE49-F238E27FC236}">
                <a16:creationId xmlns:a16="http://schemas.microsoft.com/office/drawing/2014/main" id="{CBC055A3-9C2E-7524-19D5-46711E49B5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57" r="2756"/>
          <a:stretch/>
        </p:blipFill>
        <p:spPr bwMode="auto">
          <a:xfrm>
            <a:off x="1565676" y="1532299"/>
            <a:ext cx="8510155" cy="50555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194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DE84F-58D3-B616-9DDA-14764B7675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DCD5A1-41D1-42DA-2129-B16591E2BA2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CB60F14-6193-A84B-E3E3-C8F044C423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77E34F-F212-F78C-4116-65F3DFD7D029}"/>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E404EC22-9EE7-64B7-F0FA-94469CF85F35}"/>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5BE08ACB-8743-03C9-6CD6-DD58EAB7BBD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0085C75-C15F-6B24-1C21-8C1EF996D92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F6D0489-7948-6417-FE9F-03B496E0503E}"/>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Communicating With Your Supervisor: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Ingratiation, which occurs when an employee acts warm and friendly toward the supervisor, can be an effective strategy for communicating with the boss.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However, if the ingratiation is insincere or not your style, or if your boss doesn’t like the attention, your resulting communication will come across as less than professional.</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For professional excellence, </a:t>
            </a:r>
            <a:r>
              <a:rPr lang="en-US" sz="1600" b="1" dirty="0">
                <a:solidFill>
                  <a:srgbClr val="002060"/>
                </a:solidFill>
                <a:latin typeface="Alexandria Light" pitchFamily="2" charset="-78"/>
                <a:cs typeface="Alexandria Light" pitchFamily="2" charset="-78"/>
              </a:rPr>
              <a:t>advocacy</a:t>
            </a:r>
            <a:r>
              <a:rPr lang="en-US" sz="1600" dirty="0">
                <a:latin typeface="Alexandria Light" pitchFamily="2" charset="-78"/>
                <a:cs typeface="Alexandria Light" pitchFamily="2" charset="-78"/>
              </a:rPr>
              <a:t> is the strategy of choice when communicating with supervisors.</a:t>
            </a:r>
          </a:p>
        </p:txBody>
      </p:sp>
      <p:sp>
        <p:nvSpPr>
          <p:cNvPr id="10" name="Rectangle 9">
            <a:extLst>
              <a:ext uri="{FF2B5EF4-FFF2-40B4-BE49-F238E27FC236}">
                <a16:creationId xmlns:a16="http://schemas.microsoft.com/office/drawing/2014/main" id="{CA1EBB67-D0A6-F1C6-329C-CFAED66960C4}"/>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4"/>
            </a:pPr>
            <a:r>
              <a:rPr lang="ar-SA" b="1" dirty="0">
                <a:solidFill>
                  <a:srgbClr val="FF0000"/>
                </a:solidFill>
                <a:latin typeface="Alexandria Light" pitchFamily="2" charset="-78"/>
                <a:cs typeface="Alexandria Light" pitchFamily="2" charset="-78"/>
              </a:rPr>
              <a:t>التواصل مع مشرفك:</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يمكن أن يكون الرضا، الذي يحدث عندما يتصرف الموظف بدفأ وودود تجاه المشرف، استراتيجية فعالة للتواصل مع الرئيس.</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ومع ذلك ، إذا كان الرضا غير صادق أو ليس أسلوبك، أو إذا كان رئيسك لا يحب الاهتمام، فسيظهر اتصالك الناتج على أنه أقل من احترافي.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من أجل التميز المهني ، فإن التوعية هي الاستراتيجية المفضلة عند التواصل مع المشرفين.</a:t>
            </a:r>
          </a:p>
        </p:txBody>
      </p:sp>
      <p:sp>
        <p:nvSpPr>
          <p:cNvPr id="4" name="TextBox 3">
            <a:extLst>
              <a:ext uri="{FF2B5EF4-FFF2-40B4-BE49-F238E27FC236}">
                <a16:creationId xmlns:a16="http://schemas.microsoft.com/office/drawing/2014/main" id="{DE81108D-50B8-E08D-DE8D-104CE933F8A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6074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76A46-1205-EF7F-E7B6-DCFC26F0D7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63B4C5-754B-AAC7-9D94-31A71D081B4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C031E45-9E7B-7ABF-587E-4E835A7AF8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F47FCE3-A2FB-3620-528C-EE4681DE3BE2}"/>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2CC17480-2981-3A97-3418-9F04DE92E412}"/>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F6FD882A-4C9F-FD40-40BB-DFD769B42F1D}"/>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5C35DF1-F3A9-7581-C6A2-375F0461E3C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ACDB014-089B-34F5-A47D-B3466BC7397B}"/>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Communicating With Your Supervisor: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Advocacy utilizes a simple persuasive technique. Specifically, you evaluate your boss’s needs and preferences and then develop messages, arguments, and proposals that line up with those needs and preferences.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There is no single effective strategy that works whenever communicating with supervisors.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the workplace, it is important to consider the way a supervisor communicates with a subordinate.</a:t>
            </a:r>
          </a:p>
        </p:txBody>
      </p:sp>
      <p:sp>
        <p:nvSpPr>
          <p:cNvPr id="10" name="Rectangle 9">
            <a:extLst>
              <a:ext uri="{FF2B5EF4-FFF2-40B4-BE49-F238E27FC236}">
                <a16:creationId xmlns:a16="http://schemas.microsoft.com/office/drawing/2014/main" id="{D6AC1A91-DCA3-F71D-EE54-845345965615}"/>
              </a:ext>
            </a:extLst>
          </p:cNvPr>
          <p:cNvSpPr/>
          <p:nvPr/>
        </p:nvSpPr>
        <p:spPr>
          <a:xfrm>
            <a:off x="845572" y="4018571"/>
            <a:ext cx="10586427" cy="2122953"/>
          </a:xfrm>
          <a:prstGeom prst="rect">
            <a:avLst/>
          </a:prstGeom>
        </p:spPr>
        <p:txBody>
          <a:bodyPr wrap="square">
            <a:spAutoFit/>
          </a:bodyPr>
          <a:lstStyle/>
          <a:p>
            <a:pPr marL="342900" indent="-342900" algn="just" rtl="1">
              <a:lnSpc>
                <a:spcPct val="150000"/>
              </a:lnSpc>
              <a:buFont typeface="+mj-lt"/>
              <a:buAutoNum type="arabicPeriod" startAt="4"/>
            </a:pPr>
            <a:r>
              <a:rPr lang="ar-SA" b="1" dirty="0">
                <a:solidFill>
                  <a:srgbClr val="FF0000"/>
                </a:solidFill>
                <a:latin typeface="Alexandria Light" pitchFamily="2" charset="-78"/>
                <a:cs typeface="Alexandria Light" pitchFamily="2" charset="-78"/>
              </a:rPr>
              <a:t>التواصل مع مشرفك:</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تستخدم المناصرة تقنية إقناع بسيطة. على وجه التحديد ، تقوم بتقييم احتياجات رئيسك وتفضيلاته ثم تطوير الرسائل والحجج والمقترحات التي تتماشى مع تلك الاحتياجات والتفضيلات.</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لا توجد استراتيجية واحدة فعالة تعمل عند التواصل مع المشرفين.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في مكان العمل ، من المهم مراعاة الطريقة التي يتواصل بها المشرف مع أحد المرؤوسين.</a:t>
            </a:r>
          </a:p>
        </p:txBody>
      </p:sp>
      <p:sp>
        <p:nvSpPr>
          <p:cNvPr id="4" name="TextBox 3">
            <a:extLst>
              <a:ext uri="{FF2B5EF4-FFF2-40B4-BE49-F238E27FC236}">
                <a16:creationId xmlns:a16="http://schemas.microsoft.com/office/drawing/2014/main" id="{E2CFAD28-9502-CD57-D645-3CB45A2DEFC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0328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E1FA2-0212-8CEF-FFE0-62FF02153E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F16E68-1F58-722C-23BF-8679C19A2AA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DD9734-337D-6318-3303-CB4260B670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25751C8-A086-91F1-0788-E5328FDE8EA4}"/>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Coworker Relationships</a:t>
            </a:r>
          </a:p>
        </p:txBody>
      </p:sp>
      <p:sp>
        <p:nvSpPr>
          <p:cNvPr id="9" name="TextBox 8">
            <a:extLst>
              <a:ext uri="{FF2B5EF4-FFF2-40B4-BE49-F238E27FC236}">
                <a16:creationId xmlns:a16="http://schemas.microsoft.com/office/drawing/2014/main" id="{5A51FD5F-F7C8-8B60-B645-C352BBF93E83}"/>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مع مشرفك</a:t>
            </a:r>
            <a:endParaRPr lang="en-US" sz="2000" b="1" dirty="0">
              <a:solidFill>
                <a:srgbClr val="00B0F0"/>
              </a:solidFill>
              <a:latin typeface="Alexandria" charset="0"/>
              <a:cs typeface="Alexandria" charset="0"/>
            </a:endParaRPr>
          </a:p>
        </p:txBody>
      </p:sp>
      <p:pic>
        <p:nvPicPr>
          <p:cNvPr id="6146" name="Picture 2" descr="Co-worker Relationships- Quick Tips | Antarmanh">
            <a:extLst>
              <a:ext uri="{FF2B5EF4-FFF2-40B4-BE49-F238E27FC236}">
                <a16:creationId xmlns:a16="http://schemas.microsoft.com/office/drawing/2014/main" id="{71CF3A00-9FD3-40E8-E2AC-2524766948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602"/>
          <a:stretch/>
        </p:blipFill>
        <p:spPr bwMode="auto">
          <a:xfrm>
            <a:off x="1693718" y="1639032"/>
            <a:ext cx="8804564" cy="43957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3130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17C5F-4E6C-AD36-7F46-B207E1DC4F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EFADD6-337C-9C69-AB4B-021CF1B7BA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0F69039-7554-0C7A-9F07-E013719AA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C01902-6D81-C8FB-AB1A-C85FFB9A2543}"/>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C341CAC6-BA12-96BA-4185-64A1F073E58E}"/>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C7DAA18C-46E4-EF5E-52C5-D96D88E566B3}"/>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0C22E73-F2B2-6ACC-7954-E3331BC2CA0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4629D23-8850-42AD-8C1F-7322ED6BBF03}"/>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5"/>
            </a:pPr>
            <a:r>
              <a:rPr lang="en-US" sz="1600" b="1" dirty="0">
                <a:solidFill>
                  <a:srgbClr val="FF0000"/>
                </a:solidFill>
                <a:latin typeface="Alexandria Light" pitchFamily="2" charset="-78"/>
                <a:cs typeface="Alexandria Light" pitchFamily="2" charset="-78"/>
              </a:rPr>
              <a:t>Coworker Relationships: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Across industries, employees need to work together to complete common tasks.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Common tasks are what bring you together and form that working relationship—some professionals form personal relationships initiated from the time spent completing workplace tasks.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Having coworkers who can help you complete tasks, provide professional advice, and laugh with you is a real plus to your professional development and stress level on the job.</a:t>
            </a:r>
          </a:p>
        </p:txBody>
      </p:sp>
      <p:sp>
        <p:nvSpPr>
          <p:cNvPr id="10" name="Rectangle 9">
            <a:extLst>
              <a:ext uri="{FF2B5EF4-FFF2-40B4-BE49-F238E27FC236}">
                <a16:creationId xmlns:a16="http://schemas.microsoft.com/office/drawing/2014/main" id="{368766BE-FEC7-50BA-CB2C-4AD76FD46F43}"/>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5"/>
            </a:pPr>
            <a:r>
              <a:rPr lang="ar-SA" b="1" dirty="0">
                <a:solidFill>
                  <a:srgbClr val="FF0000"/>
                </a:solidFill>
                <a:latin typeface="Alexandria Light" pitchFamily="2" charset="-78"/>
                <a:cs typeface="Alexandria Light" pitchFamily="2" charset="-78"/>
              </a:rPr>
              <a:t>علاقات زملاء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عبر الصناعات ، يحتاج الموظفون إلى العمل معا لإكمال المهام المشتركة.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المهام هي التي تجمعكم معا وتشكل علاقة العمل - يشكل بعض المهنيين علاقات شخصية تبدأ من الوقت الذي يقضونه في إكمال مهام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يعد وجود زملاء عمل يمكنهم مساعدتك في إكمال المهام وتقديم المشورة المهنية والضحك معك إضافة حقيقية لتطورك المهني ومستوى التوتر في الوظيفة.</a:t>
            </a:r>
          </a:p>
        </p:txBody>
      </p:sp>
      <p:sp>
        <p:nvSpPr>
          <p:cNvPr id="4" name="TextBox 3">
            <a:extLst>
              <a:ext uri="{FF2B5EF4-FFF2-40B4-BE49-F238E27FC236}">
                <a16:creationId xmlns:a16="http://schemas.microsoft.com/office/drawing/2014/main" id="{0085B9DC-7703-13DC-06D6-24E4A6A5838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8893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BAFE5-FB59-676F-7C7C-DCD6240EFE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767236-E671-BAB5-3F3B-950F7B62E2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5480BA-642A-328F-91B0-860A130200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15B03A-43C4-E1DE-A990-6413008AAD40}"/>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D2F8D1E0-6566-2808-0251-38686BB75F49}"/>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9FD17720-40F0-3D50-5C3B-F248C578454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2FE33C4-E856-59EE-96C4-C689A347616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0217C7D-332A-9E63-C55D-6B4EE5A86EAE}"/>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5"/>
            </a:pPr>
            <a:r>
              <a:rPr lang="en-US" sz="1600" b="1" dirty="0">
                <a:solidFill>
                  <a:srgbClr val="FF0000"/>
                </a:solidFill>
                <a:latin typeface="Alexandria Light" pitchFamily="2" charset="-78"/>
                <a:cs typeface="Alexandria Light" pitchFamily="2" charset="-78"/>
              </a:rPr>
              <a:t>Coworker Relationships: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Another common factor that serves as the basis for coworker relationships is shared communication networks. A communication network is defined as “a group of individuals who regularly share a line of communication”.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type of communication network is known as a formal communication network because it is formally prescribed by the organization.</a:t>
            </a:r>
          </a:p>
        </p:txBody>
      </p:sp>
      <p:sp>
        <p:nvSpPr>
          <p:cNvPr id="10" name="Rectangle 9">
            <a:extLst>
              <a:ext uri="{FF2B5EF4-FFF2-40B4-BE49-F238E27FC236}">
                <a16:creationId xmlns:a16="http://schemas.microsoft.com/office/drawing/2014/main" id="{5FCA7241-B30A-A67A-A07B-3D2DC89687FA}"/>
              </a:ext>
            </a:extLst>
          </p:cNvPr>
          <p:cNvSpPr/>
          <p:nvPr/>
        </p:nvSpPr>
        <p:spPr>
          <a:xfrm>
            <a:off x="845572" y="4018571"/>
            <a:ext cx="10586427" cy="2122953"/>
          </a:xfrm>
          <a:prstGeom prst="rect">
            <a:avLst/>
          </a:prstGeom>
        </p:spPr>
        <p:txBody>
          <a:bodyPr wrap="square">
            <a:spAutoFit/>
          </a:bodyPr>
          <a:lstStyle/>
          <a:p>
            <a:pPr marL="342900" indent="-342900" algn="just" rtl="1">
              <a:lnSpc>
                <a:spcPct val="150000"/>
              </a:lnSpc>
              <a:buFont typeface="+mj-lt"/>
              <a:buAutoNum type="arabicPeriod" startAt="5"/>
            </a:pPr>
            <a:r>
              <a:rPr lang="ar-SA" b="1" dirty="0">
                <a:solidFill>
                  <a:srgbClr val="FF0000"/>
                </a:solidFill>
                <a:latin typeface="Alexandria Light" pitchFamily="2" charset="-78"/>
                <a:cs typeface="Alexandria Light" pitchFamily="2" charset="-78"/>
              </a:rPr>
              <a:t>علاقات زملاء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عامل مشترك آخر يعمل كأساس لعلاقات زملاء العمل هو شبكات الاتصال المشتركة. تعرف شبكة الاتصالات بأنها "مجموعة من الأفراد الذين يتشاركون بانتظام خط اتصال".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يعرف هذا النوع من شبكات الاتصالات باسم شبكة الاتصالات الرسمية لأنه يتم تحديده رسميا من قبل المنظمة.</a:t>
            </a:r>
          </a:p>
        </p:txBody>
      </p:sp>
      <p:sp>
        <p:nvSpPr>
          <p:cNvPr id="4" name="TextBox 3">
            <a:extLst>
              <a:ext uri="{FF2B5EF4-FFF2-40B4-BE49-F238E27FC236}">
                <a16:creationId xmlns:a16="http://schemas.microsoft.com/office/drawing/2014/main" id="{7E6FF362-E8CD-C45F-A85F-BA8F0099697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772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3B71D-FD94-9221-0849-850F775CB0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6FCF2C-686A-6EFA-D187-7ABE4DC1B8A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CA4C84-F1E9-805C-5689-79830D4BCF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BF298A6-04FB-81BB-38FC-7A1AFE40D115}"/>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Customer-Client Relationships</a:t>
            </a:r>
          </a:p>
        </p:txBody>
      </p:sp>
      <p:sp>
        <p:nvSpPr>
          <p:cNvPr id="9" name="TextBox 8">
            <a:extLst>
              <a:ext uri="{FF2B5EF4-FFF2-40B4-BE49-F238E27FC236}">
                <a16:creationId xmlns:a16="http://schemas.microsoft.com/office/drawing/2014/main" id="{61B5E850-5FA4-ED47-5C4C-25A6A7DCF796}"/>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مع مشرفك</a:t>
            </a:r>
            <a:endParaRPr lang="en-US" sz="2000" b="1" dirty="0">
              <a:solidFill>
                <a:srgbClr val="00B0F0"/>
              </a:solidFill>
              <a:latin typeface="Alexandria" charset="0"/>
              <a:cs typeface="Alexandria" charset="0"/>
            </a:endParaRPr>
          </a:p>
        </p:txBody>
      </p:sp>
      <p:pic>
        <p:nvPicPr>
          <p:cNvPr id="7170" name="Picture 2" descr="10 Finest Techniques to Build Customer Relationships">
            <a:extLst>
              <a:ext uri="{FF2B5EF4-FFF2-40B4-BE49-F238E27FC236}">
                <a16:creationId xmlns:a16="http://schemas.microsoft.com/office/drawing/2014/main" id="{52D5A2A8-53B4-D0A4-6C82-7DABA009A1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5055" y="1512128"/>
            <a:ext cx="7533409" cy="50198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6668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2E236-C695-B5D8-D0EE-0719F3DF49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24A00E-662E-83A2-5042-BE43C778D4C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55B31EE-98FF-84A0-F477-0D540120E6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3741FF2-CAB5-8D07-FBC1-B722B08027E2}"/>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FE3F38AE-20C3-0D90-324F-55EC78A6FF45}"/>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21751B96-0727-8F00-2E74-F197B2315BC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E262712-4AE4-E1CF-0AC4-D46FD8BDBAE9}"/>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CF4465E-6854-A2CB-0D38-1C58EFDB920C}"/>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6"/>
            </a:pPr>
            <a:r>
              <a:rPr lang="en-US" sz="1600" b="1" dirty="0">
                <a:solidFill>
                  <a:srgbClr val="FF0000"/>
                </a:solidFill>
                <a:latin typeface="Alexandria Light" pitchFamily="2" charset="-78"/>
                <a:cs typeface="Alexandria Light" pitchFamily="2" charset="-78"/>
              </a:rPr>
              <a:t>Customer-Client Relationships: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Maintaining positive customer relations centers on effective communication and is essential in today’s business world. Customer relations, or customer service, “is the interaction between employees or representatives of an organization or business and the people the organization sells to or serves”.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All organizations have customers or clients, and anyone claiming to have professional excellence must excel at communicating with these individuals.</a:t>
            </a:r>
          </a:p>
        </p:txBody>
      </p:sp>
      <p:sp>
        <p:nvSpPr>
          <p:cNvPr id="10" name="Rectangle 9">
            <a:extLst>
              <a:ext uri="{FF2B5EF4-FFF2-40B4-BE49-F238E27FC236}">
                <a16:creationId xmlns:a16="http://schemas.microsoft.com/office/drawing/2014/main" id="{87B7580A-C977-8C51-8728-72D4E374F45E}"/>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6"/>
            </a:pPr>
            <a:r>
              <a:rPr lang="ar-SA" b="1" dirty="0">
                <a:solidFill>
                  <a:srgbClr val="FF0000"/>
                </a:solidFill>
                <a:latin typeface="Alexandria Light" pitchFamily="2" charset="-78"/>
                <a:cs typeface="Alexandria Light" pitchFamily="2" charset="-78"/>
              </a:rPr>
              <a:t>العلاقات بين العميل والزبون: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يركز الحفاظ على علاقات العملاء الإيجابية على التواصل الفعال وهو أمر ضروري في عالم الأعمال اليوم. علاقات العملاء ، أو خدمة العملاء ، "هي التفاعل بين الموظفين أو ممثلي منظمة أو شركة والأشخاص الذين تبيعهم المنظمة أو تخدمهم".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جميع المؤسسات لديها عملاء أو عملاء ، ويجب على أي شخص يدعي أنه يتمتع بالتميز المهني أن يتفوق في التواصل مع هؤلاء الأفراد.</a:t>
            </a:r>
          </a:p>
        </p:txBody>
      </p:sp>
      <p:sp>
        <p:nvSpPr>
          <p:cNvPr id="4" name="TextBox 3">
            <a:extLst>
              <a:ext uri="{FF2B5EF4-FFF2-40B4-BE49-F238E27FC236}">
                <a16:creationId xmlns:a16="http://schemas.microsoft.com/office/drawing/2014/main" id="{DB192CFA-3105-6E8E-83D9-6B8A7FE6F0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8430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28EF9-AAEC-65AF-DED9-766402A20D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251899-31B9-24A4-185C-57954D5D229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9A9775-C056-BC08-0F85-9AFA8DC3B5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4C11758-4F4A-A290-983E-2574A83481F2}"/>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566633C1-2F78-C143-B844-C240C2C0DF39}"/>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E3D8D0DB-2D36-E557-BAAB-94E97CA104C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E62C843-91F7-3EA6-B521-C2D4FE49A54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21EF4CD-2417-C46B-0F3C-48349743E07F}"/>
              </a:ext>
            </a:extLst>
          </p:cNvPr>
          <p:cNvSpPr/>
          <p:nvPr/>
        </p:nvSpPr>
        <p:spPr>
          <a:xfrm>
            <a:off x="752354" y="1659834"/>
            <a:ext cx="10679645" cy="2130776"/>
          </a:xfrm>
          <a:prstGeom prst="rect">
            <a:avLst/>
          </a:prstGeom>
        </p:spPr>
        <p:txBody>
          <a:bodyPr wrap="square">
            <a:spAutoFit/>
          </a:bodyPr>
          <a:lstStyle/>
          <a:p>
            <a:pPr marL="342900" indent="-342900" algn="just">
              <a:lnSpc>
                <a:spcPct val="150000"/>
              </a:lnSpc>
              <a:buFont typeface="+mj-lt"/>
              <a:buAutoNum type="arabicPeriod" startAt="6"/>
            </a:pPr>
            <a:r>
              <a:rPr lang="en-US" sz="1500" b="1" dirty="0">
                <a:solidFill>
                  <a:srgbClr val="FF0000"/>
                </a:solidFill>
                <a:latin typeface="Alexandria Light" pitchFamily="2" charset="-78"/>
                <a:cs typeface="Alexandria Light" pitchFamily="2" charset="-78"/>
              </a:rPr>
              <a:t>Customer-Client Relationships: </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Excellent customer service is ingrained in the organizational culture of successful organizations; therefore, you should seek out organizations that value and foster customer service when you are job searching. Such organizations see customer service as the central focus and avoid defining the customer as a nuisance.</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 Organizational cultures that foster excellent customer service provide quality as defined by the customer, respond quickly, and are obsessed with listening.</a:t>
            </a:r>
          </a:p>
        </p:txBody>
      </p:sp>
      <p:sp>
        <p:nvSpPr>
          <p:cNvPr id="10" name="Rectangle 9">
            <a:extLst>
              <a:ext uri="{FF2B5EF4-FFF2-40B4-BE49-F238E27FC236}">
                <a16:creationId xmlns:a16="http://schemas.microsoft.com/office/drawing/2014/main" id="{86B3D3DF-54BD-54CE-4A67-1B801DA093E1}"/>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6"/>
            </a:pPr>
            <a:r>
              <a:rPr lang="ar-SA" b="1" dirty="0">
                <a:solidFill>
                  <a:srgbClr val="FF0000"/>
                </a:solidFill>
                <a:latin typeface="Alexandria Light" pitchFamily="2" charset="-78"/>
                <a:cs typeface="Alexandria Light" pitchFamily="2" charset="-78"/>
              </a:rPr>
              <a:t>العلاقات بين العميل والزبون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خدمة العملاء الممتازة متأصلة في الثقافة التنظيمية للمنظمات الناجحة. لذلك ، يجب عليك البحث عن المنظمات التي تقدر خدمة العملاء وتعززها عند البحث عن وظيفة. ترى هذه المنظمات أن خدمة العملاء هي المحور الرئيسي وتتجنب تعريف العميل على أنه مصدر إزعاج.</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 توفر الثقافات التنظيمية التي تعزز خدمة العملاء الممتازة الجودة على النحو المحدد من قبل العميل ، وتستجيب بسرعة ، وتكون مهووسة بالاستماع.</a:t>
            </a:r>
          </a:p>
        </p:txBody>
      </p:sp>
      <p:sp>
        <p:nvSpPr>
          <p:cNvPr id="4" name="TextBox 3">
            <a:extLst>
              <a:ext uri="{FF2B5EF4-FFF2-40B4-BE49-F238E27FC236}">
                <a16:creationId xmlns:a16="http://schemas.microsoft.com/office/drawing/2014/main" id="{5BA60632-D9D0-5BA6-08D0-0DD8DE7EAA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2405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C4BF1-0C50-B2BD-3E49-ECCB39F8A2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E3B00A-29B1-D9C0-6DDC-AE96663CA5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EDB24BE-C3B0-D7D9-30F0-12E2570AE1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06037B9-0207-A7B4-6A41-4B10B4EB4938}"/>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The Line Between Professional and Personal</a:t>
            </a:r>
          </a:p>
        </p:txBody>
      </p:sp>
      <p:sp>
        <p:nvSpPr>
          <p:cNvPr id="9" name="TextBox 8">
            <a:extLst>
              <a:ext uri="{FF2B5EF4-FFF2-40B4-BE49-F238E27FC236}">
                <a16:creationId xmlns:a16="http://schemas.microsoft.com/office/drawing/2014/main" id="{C242E1CE-91ED-5B46-1C59-019C58CE1A9A}"/>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الخط الفاصل بين المهنية والشخصية</a:t>
            </a:r>
            <a:endParaRPr lang="en-US" sz="2000" b="1" dirty="0">
              <a:solidFill>
                <a:srgbClr val="00B0F0"/>
              </a:solidFill>
              <a:latin typeface="Alexandria" charset="0"/>
              <a:cs typeface="Alexandria" charset="0"/>
            </a:endParaRPr>
          </a:p>
        </p:txBody>
      </p:sp>
      <p:pic>
        <p:nvPicPr>
          <p:cNvPr id="8200" name="Picture 8" descr="Business Communication vs Personal Communication: : Difference Between,  Examples, PDF">
            <a:extLst>
              <a:ext uri="{FF2B5EF4-FFF2-40B4-BE49-F238E27FC236}">
                <a16:creationId xmlns:a16="http://schemas.microsoft.com/office/drawing/2014/main" id="{28109170-1BB0-30A3-EDF9-BA449B6071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1575"/>
          <a:stretch/>
        </p:blipFill>
        <p:spPr bwMode="auto">
          <a:xfrm>
            <a:off x="1211379" y="2025218"/>
            <a:ext cx="9577887" cy="36863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2804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DEF28-6359-53C4-E496-DCBCA62862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32BA41-97AD-BF49-F662-BE9C7C88837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5017008-DD27-F657-E6F8-3652BF1994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593FC03-6A14-CDE4-BD6C-083A4704BCA9}"/>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FD5875E8-5F97-A7AA-CF6C-FDF846F72F7F}"/>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61365957-AEF7-1B3E-75B2-C24C131B3B01}"/>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50C830B-FA3C-871B-51F2-D5FF9B80E17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0B5B89-D49A-980E-480F-AA25C4BBD3EA}"/>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7"/>
            </a:pPr>
            <a:r>
              <a:rPr lang="en-US" sz="1600" b="1" dirty="0">
                <a:solidFill>
                  <a:srgbClr val="FF0000"/>
                </a:solidFill>
                <a:latin typeface="Alexandria Light" pitchFamily="2" charset="-78"/>
                <a:cs typeface="Alexandria Light" pitchFamily="2" charset="-78"/>
              </a:rPr>
              <a:t>The Line Between Professional and Personal: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Feelings of closeness characterize the intimacy and trust that you share with other people.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Intimacy is defined as “an experience consisting of felt emotions and perceptions of understanding, or as a relationship that is characterized by affection and trust”.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To develop professional excellence in the workplace, you must understand the line between personal and professional relationships and what constitutes professional versus personal communication.</a:t>
            </a:r>
          </a:p>
        </p:txBody>
      </p:sp>
      <p:sp>
        <p:nvSpPr>
          <p:cNvPr id="10" name="Rectangle 9">
            <a:extLst>
              <a:ext uri="{FF2B5EF4-FFF2-40B4-BE49-F238E27FC236}">
                <a16:creationId xmlns:a16="http://schemas.microsoft.com/office/drawing/2014/main" id="{C5FEC3B6-03EB-8A26-327F-9C1B66D62297}"/>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7"/>
            </a:pPr>
            <a:r>
              <a:rPr lang="ar-SA" b="1" dirty="0">
                <a:solidFill>
                  <a:srgbClr val="FF0000"/>
                </a:solidFill>
                <a:latin typeface="Alexandria Light" pitchFamily="2" charset="-78"/>
                <a:cs typeface="Alexandria Light" pitchFamily="2" charset="-78"/>
              </a:rPr>
              <a:t>الخط الفاصل بين المهنية والشخصية: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تميز مشاعر التقارب العلاقة الحميمة والثقة التي تشاركها مع الآخرين.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تعرف العلاقة الحميمة بأنها "تجربة تتكون من مشاعر وتصورات التفاهم ، أو كعلاقة تتميز بالعاطفة والثقة".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لتطوير التميز المهني في مكان العمل ، يجب أن تفهم الخط الفاصل بين العلاقات الشخصية والمهنية وما يشكل التواصل المهني مقابل التواصل الشخصي.</a:t>
            </a:r>
          </a:p>
        </p:txBody>
      </p:sp>
      <p:sp>
        <p:nvSpPr>
          <p:cNvPr id="4" name="TextBox 3">
            <a:extLst>
              <a:ext uri="{FF2B5EF4-FFF2-40B4-BE49-F238E27FC236}">
                <a16:creationId xmlns:a16="http://schemas.microsoft.com/office/drawing/2014/main" id="{52FAD46F-AAD7-EFE9-9920-2329E02BCD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649797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9D1B2-CDE3-8047-D161-F3D374E3C6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E3B2D3-B5AE-920C-F85E-EABCD13335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A909149-30A0-7A6F-801D-63BE2A6AA5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03368D6-7CAD-7089-5566-D7630EC68633}"/>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Romance in the Workplace</a:t>
            </a:r>
          </a:p>
        </p:txBody>
      </p:sp>
      <p:sp>
        <p:nvSpPr>
          <p:cNvPr id="9" name="TextBox 8">
            <a:extLst>
              <a:ext uri="{FF2B5EF4-FFF2-40B4-BE49-F238E27FC236}">
                <a16:creationId xmlns:a16="http://schemas.microsoft.com/office/drawing/2014/main" id="{3CCFBFD4-614D-4919-BF77-7C36427F75D0}"/>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الرومانسية في مكان العمل</a:t>
            </a:r>
            <a:endParaRPr lang="en-US" sz="2000" b="1" dirty="0">
              <a:solidFill>
                <a:srgbClr val="00B0F0"/>
              </a:solidFill>
              <a:latin typeface="Alexandria" charset="0"/>
              <a:cs typeface="Alexandria" charset="0"/>
            </a:endParaRPr>
          </a:p>
        </p:txBody>
      </p:sp>
      <p:pic>
        <p:nvPicPr>
          <p:cNvPr id="9218" name="Picture 2" descr="The risks of romance in the workplace | Canadian HR Reporter">
            <a:extLst>
              <a:ext uri="{FF2B5EF4-FFF2-40B4-BE49-F238E27FC236}">
                <a16:creationId xmlns:a16="http://schemas.microsoft.com/office/drawing/2014/main" id="{DF9EBDFD-6058-04BC-3C4E-371939E290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8333" y="1666701"/>
            <a:ext cx="7716982" cy="46301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015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C91D7-00F6-B9FA-7076-30A45A6562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9F7E93-CE41-34E8-0C1D-578654D999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B87F5A-7E1E-E7A0-500F-77D2C7FF9C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205DE9-27A3-C30B-DE19-E936D2B5B453}"/>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560BD7CB-5976-88C9-EAA0-FCD8AA938C0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0AEE3C8E-6922-F838-5912-86CC8B9F5AC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D92F41D-E3F4-BA62-6BB0-5B819C5341BF}"/>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391E9D3-A875-37FD-982A-BFE6B088D899}"/>
              </a:ext>
            </a:extLst>
          </p:cNvPr>
          <p:cNvSpPr/>
          <p:nvPr/>
        </p:nvSpPr>
        <p:spPr>
          <a:xfrm>
            <a:off x="752354" y="1659834"/>
            <a:ext cx="10679645" cy="2076787"/>
          </a:xfrm>
          <a:prstGeom prst="rect">
            <a:avLst/>
          </a:prstGeom>
        </p:spPr>
        <p:txBody>
          <a:bodyPr wrap="square">
            <a:spAutoFit/>
          </a:bodyPr>
          <a:lstStyle/>
          <a:p>
            <a:pPr marL="342900" indent="-342900" algn="just">
              <a:lnSpc>
                <a:spcPct val="150000"/>
              </a:lnSpc>
              <a:buFont typeface="+mj-lt"/>
              <a:buAutoNum type="arabicPeriod" startAt="8"/>
            </a:pPr>
            <a:r>
              <a:rPr lang="en-US" sz="1600" b="1" dirty="0">
                <a:solidFill>
                  <a:srgbClr val="FF0000"/>
                </a:solidFill>
                <a:latin typeface="Alexandria Light" pitchFamily="2" charset="-78"/>
                <a:cs typeface="Alexandria Light" pitchFamily="2" charset="-78"/>
              </a:rPr>
              <a:t>Romance in the Workplace: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some ways, developing personal relationships, affection, and trust with coworkers, clients, and supervisors is not only a positive experience for you but also good for your employer.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After all, having a sense of social belonging is a core motivational factor on the job.</a:t>
            </a:r>
          </a:p>
        </p:txBody>
      </p:sp>
      <p:sp>
        <p:nvSpPr>
          <p:cNvPr id="10" name="Rectangle 9">
            <a:extLst>
              <a:ext uri="{FF2B5EF4-FFF2-40B4-BE49-F238E27FC236}">
                <a16:creationId xmlns:a16="http://schemas.microsoft.com/office/drawing/2014/main" id="{8BDAA3F5-8F50-E4D3-20DD-36922423B505}"/>
              </a:ext>
            </a:extLst>
          </p:cNvPr>
          <p:cNvSpPr/>
          <p:nvPr/>
        </p:nvSpPr>
        <p:spPr>
          <a:xfrm>
            <a:off x="845572" y="4018571"/>
            <a:ext cx="10586427" cy="2226828"/>
          </a:xfrm>
          <a:prstGeom prst="rect">
            <a:avLst/>
          </a:prstGeom>
        </p:spPr>
        <p:txBody>
          <a:bodyPr wrap="square">
            <a:spAutoFit/>
          </a:bodyPr>
          <a:lstStyle/>
          <a:p>
            <a:pPr marL="342900" indent="-342900" algn="just" rtl="1">
              <a:lnSpc>
                <a:spcPct val="200000"/>
              </a:lnSpc>
              <a:buFont typeface="+mj-lt"/>
              <a:buAutoNum type="arabicPeriod" startAt="8"/>
            </a:pPr>
            <a:r>
              <a:rPr lang="ar-SA" b="1" dirty="0">
                <a:solidFill>
                  <a:srgbClr val="FF0000"/>
                </a:solidFill>
                <a:latin typeface="Alexandria Light" pitchFamily="2" charset="-78"/>
                <a:cs typeface="Alexandria Light" pitchFamily="2" charset="-78"/>
              </a:rPr>
              <a:t>الرومانسية في مكان العمل:</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في بعض النواحي ، فإن تطوير العلاقات الشخصية والمودة والثقة مع زملاء العمل والعملاء والمشرفين ليس فقط تجربة إيجابية بالنسبة لك ولكنه مفيد أيضا لصاحب العمل.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بعد كل شيء ، يعد الشعور بالانتماء الاجتماعي عاملا تحفيزيا أساسيا في الوظيفة.</a:t>
            </a:r>
          </a:p>
        </p:txBody>
      </p:sp>
      <p:sp>
        <p:nvSpPr>
          <p:cNvPr id="4" name="TextBox 3">
            <a:extLst>
              <a:ext uri="{FF2B5EF4-FFF2-40B4-BE49-F238E27FC236}">
                <a16:creationId xmlns:a16="http://schemas.microsoft.com/office/drawing/2014/main" id="{3A617331-9636-0B64-265B-1169F71010F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33981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8EB90-5C74-DC18-4C5D-C337C55A76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B64319-73D8-20CB-1AE2-389CE57FD0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82AE5AA-83D4-0884-4F48-C64B2A7DA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4D4E0AB-62F0-15A6-B872-380FC6C29857}"/>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04993D8E-A019-0AAB-19FB-489E5F1A712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AA63EFB5-138B-F651-CE89-94467906E7D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7F59E65-296A-BBCB-548F-519883DC1B8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DCAA83F-51DD-134C-04E2-BBEB2D5DA67F}"/>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8"/>
            </a:pPr>
            <a:r>
              <a:rPr lang="en-US" sz="1600" b="1" dirty="0">
                <a:solidFill>
                  <a:srgbClr val="FF0000"/>
                </a:solidFill>
                <a:latin typeface="Alexandria Light" pitchFamily="2" charset="-78"/>
                <a:cs typeface="Alexandria Light" pitchFamily="2" charset="-78"/>
              </a:rPr>
              <a:t>Romance in the Workplace: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But what happens when feelings between cohesive colleagues turn into something more?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 forewarned that many organizations have norms and, in some cases, written policies that discourage or forbid romantic relationships in the workplace.</a:t>
            </a:r>
          </a:p>
          <a:p>
            <a:pPr marL="342900" indent="-342900" algn="just">
              <a:lnSpc>
                <a:spcPct val="150000"/>
              </a:lnSpc>
              <a:buFont typeface="Arial" panose="020B0604020202020204" pitchFamily="34" charset="0"/>
              <a:buChar char="•"/>
            </a:pPr>
            <a:r>
              <a:rPr lang="en-US" sz="1600" dirty="0">
                <a:solidFill>
                  <a:srgbClr val="FF0000"/>
                </a:solidFill>
                <a:latin typeface="Alexandria Light" pitchFamily="2" charset="-78"/>
                <a:cs typeface="Alexandria Light" pitchFamily="2" charset="-78"/>
              </a:rPr>
              <a:t>Why do such policies exist</a:t>
            </a:r>
            <a:r>
              <a:rPr lang="en-US" sz="1600" dirty="0">
                <a:latin typeface="Alexandria Light" pitchFamily="2" charset="-78"/>
                <a:cs typeface="Alexandria Light" pitchFamily="2" charset="-78"/>
              </a:rPr>
              <a:t>? One reason workplace romance is discouraged or forbidden is because it’s a distraction. Flirting, courting, and breaking up can all distract from the work that needs to be done.</a:t>
            </a:r>
          </a:p>
        </p:txBody>
      </p:sp>
      <p:sp>
        <p:nvSpPr>
          <p:cNvPr id="10" name="Rectangle 9">
            <a:extLst>
              <a:ext uri="{FF2B5EF4-FFF2-40B4-BE49-F238E27FC236}">
                <a16:creationId xmlns:a16="http://schemas.microsoft.com/office/drawing/2014/main" id="{F682A6DC-0CA0-1E34-922A-BDC70F0D4D97}"/>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8"/>
            </a:pPr>
            <a:r>
              <a:rPr lang="ar-SA" b="1" dirty="0">
                <a:solidFill>
                  <a:srgbClr val="FF0000"/>
                </a:solidFill>
                <a:latin typeface="Alexandria Light" pitchFamily="2" charset="-78"/>
                <a:cs typeface="Alexandria Light" pitchFamily="2" charset="-78"/>
              </a:rPr>
              <a:t>الرومانسية في مكان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ولكن ماذا يحدث عندما تتحول المشاعر بين الزملاء المتماسكين إلى شيء أكثر؟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كن حذرا من أن العديد من المنظمات لديها معايير وفي بعض الحالات سياسات مكتوبة تثبط أو تمنع العلاقات الرومانسية في مكان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لماذا توجد مثل هذه السياسات؟ أحد أسباب تثبيط أو حظر الرومانسية في مكان العمل هو أنها إلهاء. يمكن أن يؤدي المغازلة والمغازلة والانفصال إلى تشتيت الانتباه عن العمل الذي يجب القيام به.</a:t>
            </a:r>
          </a:p>
        </p:txBody>
      </p:sp>
      <p:sp>
        <p:nvSpPr>
          <p:cNvPr id="4" name="TextBox 3">
            <a:extLst>
              <a:ext uri="{FF2B5EF4-FFF2-40B4-BE49-F238E27FC236}">
                <a16:creationId xmlns:a16="http://schemas.microsoft.com/office/drawing/2014/main" id="{8DFFD32B-FFC8-37B5-CF73-C5B6D6C842E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40042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083B9-5587-8DB5-E970-DF94610DC3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60412C-6482-8B56-BA6E-AA6930D916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9BF52F9-83E8-FB72-868E-115E64D0A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27EDE0E-15AD-26A6-E31A-EAB10BB11E3C}"/>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BBE30314-3F4E-BF0D-6CB9-E68CFCDBFD0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676B83D7-9CFF-584E-68B2-1CDB5BD053C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6893934-C62D-0585-59AD-F5FFAFFC660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5BE1C2E-F0BE-C788-64AA-0AE6847338F5}"/>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8"/>
            </a:pPr>
            <a:r>
              <a:rPr lang="en-US" sz="1600" b="1" dirty="0">
                <a:solidFill>
                  <a:srgbClr val="FF0000"/>
                </a:solidFill>
                <a:latin typeface="Alexandria Light" pitchFamily="2" charset="-78"/>
                <a:cs typeface="Alexandria Light" pitchFamily="2" charset="-78"/>
              </a:rPr>
              <a:t>Romance in the Workplace: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Another reason romance is discouraged in the workplace is favoritism. The fear is that romantic relationships and sexual favors, as opposed to hard work and merit, can be used to advance one’s career.</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Of women who had been involved romantically with someone at work, 86% reported motives that were not job-related, while 14% did report job-related motives.</a:t>
            </a:r>
          </a:p>
        </p:txBody>
      </p:sp>
      <p:sp>
        <p:nvSpPr>
          <p:cNvPr id="10" name="Rectangle 9">
            <a:extLst>
              <a:ext uri="{FF2B5EF4-FFF2-40B4-BE49-F238E27FC236}">
                <a16:creationId xmlns:a16="http://schemas.microsoft.com/office/drawing/2014/main" id="{5CABA4A9-FCA9-892C-40B0-C77CF8D8E5C6}"/>
              </a:ext>
            </a:extLst>
          </p:cNvPr>
          <p:cNvSpPr/>
          <p:nvPr/>
        </p:nvSpPr>
        <p:spPr>
          <a:xfrm>
            <a:off x="845572" y="4018571"/>
            <a:ext cx="10586427" cy="2122953"/>
          </a:xfrm>
          <a:prstGeom prst="rect">
            <a:avLst/>
          </a:prstGeom>
        </p:spPr>
        <p:txBody>
          <a:bodyPr wrap="square">
            <a:spAutoFit/>
          </a:bodyPr>
          <a:lstStyle/>
          <a:p>
            <a:pPr marL="342900" indent="-342900" algn="just" rtl="1">
              <a:lnSpc>
                <a:spcPct val="150000"/>
              </a:lnSpc>
              <a:buFont typeface="+mj-lt"/>
              <a:buAutoNum type="arabicPeriod" startAt="8"/>
            </a:pPr>
            <a:r>
              <a:rPr lang="ar-SA" b="1" dirty="0">
                <a:solidFill>
                  <a:srgbClr val="FF0000"/>
                </a:solidFill>
                <a:latin typeface="Alexandria Light" pitchFamily="2" charset="-78"/>
                <a:cs typeface="Alexandria Light" pitchFamily="2" charset="-78"/>
              </a:rPr>
              <a:t>الرومانسية في مكان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سبب آخر لتثبيط الرومانسية في مكان العمل هو المحسوبية. الخوف هو أن العلاقات الرومانسية والمزايا الجنسية ، على عكس العمل الجاد والجدارة ، يمكن استخدامها للتقدم في الحياة المهنية.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من بين النساء اللواتي انخرطت عاطفيا مع شخص ما في العمل ، أفادت 86٪ بدوافع غير مرتبطة بالوظيفة ، بينما أبلغت 14٪ عن دوافع متعلقة بالوظيفة.</a:t>
            </a:r>
          </a:p>
        </p:txBody>
      </p:sp>
      <p:sp>
        <p:nvSpPr>
          <p:cNvPr id="4" name="TextBox 3">
            <a:extLst>
              <a:ext uri="{FF2B5EF4-FFF2-40B4-BE49-F238E27FC236}">
                <a16:creationId xmlns:a16="http://schemas.microsoft.com/office/drawing/2014/main" id="{F7098D4E-DE06-FD13-0225-7FADA791F79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8416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AD3BF-D598-1CF5-A8FC-D2393C3781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32501F-D51A-180E-1DC6-C6CA877B8FA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F9F2A2-DD16-B183-041F-CE00FD4B8C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182738-B15A-0BE1-7E72-1EB63AC540FC}"/>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Sexual Harassment</a:t>
            </a:r>
          </a:p>
        </p:txBody>
      </p:sp>
      <p:sp>
        <p:nvSpPr>
          <p:cNvPr id="9" name="TextBox 8">
            <a:extLst>
              <a:ext uri="{FF2B5EF4-FFF2-40B4-BE49-F238E27FC236}">
                <a16:creationId xmlns:a16="http://schemas.microsoft.com/office/drawing/2014/main" id="{8EA368DD-D0F4-CD3D-1348-6DAB64F4B82F}"/>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التحرش الجنسي</a:t>
            </a:r>
            <a:endParaRPr lang="en-US" sz="2000" b="1" dirty="0">
              <a:solidFill>
                <a:srgbClr val="00B0F0"/>
              </a:solidFill>
              <a:latin typeface="Alexandria" charset="0"/>
              <a:cs typeface="Alexandria" charset="0"/>
            </a:endParaRPr>
          </a:p>
        </p:txBody>
      </p:sp>
      <p:pic>
        <p:nvPicPr>
          <p:cNvPr id="10242" name="Picture 2" descr="Workplace Sexual Harassment - WorkSafe Guardian">
            <a:extLst>
              <a:ext uri="{FF2B5EF4-FFF2-40B4-BE49-F238E27FC236}">
                <a16:creationId xmlns:a16="http://schemas.microsoft.com/office/drawing/2014/main" id="{53A55C2B-6606-1E93-E626-0A55536533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2712" y="1525083"/>
            <a:ext cx="7111615" cy="48596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2853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45ACA-F062-0296-9C17-39E4D04225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E646C-2673-3B75-0C91-736A3A30B0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8034AFB-39D4-C6F7-3D21-70CA18F34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4F2ADFB-A980-3938-78C6-70EA9AF5FB52}"/>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87CE8AC4-FFB3-27BD-0D90-3C4E81C58FD6}"/>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35A791C7-DC08-4F12-BB54-BA6D46E6BD3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2CC8254-247D-D10B-B995-A9836BD63A5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29B9461-FB26-F1C9-9C9E-620082BA71CE}"/>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9"/>
            </a:pPr>
            <a:r>
              <a:rPr lang="en-US" sz="1600" b="1" dirty="0">
                <a:solidFill>
                  <a:srgbClr val="FF0000"/>
                </a:solidFill>
                <a:latin typeface="Alexandria Light" pitchFamily="2" charset="-78"/>
                <a:cs typeface="Alexandria Light" pitchFamily="2" charset="-78"/>
              </a:rPr>
              <a:t>Sexual Harassment: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Sexual harassment is tied to communication excellence because it is a result of communicative behaviors and sense-making.</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sexual harassment is not only quid pro quo (i.e., something for something) but also the creation of a hostile work environment.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Continually monitor your communication for comments or behaviors that might be inappropriate.</a:t>
            </a:r>
          </a:p>
        </p:txBody>
      </p:sp>
      <p:sp>
        <p:nvSpPr>
          <p:cNvPr id="10" name="Rectangle 9">
            <a:extLst>
              <a:ext uri="{FF2B5EF4-FFF2-40B4-BE49-F238E27FC236}">
                <a16:creationId xmlns:a16="http://schemas.microsoft.com/office/drawing/2014/main" id="{DD7D6D7A-1951-FDC3-7C7A-8E9406311098}"/>
              </a:ext>
            </a:extLst>
          </p:cNvPr>
          <p:cNvSpPr/>
          <p:nvPr/>
        </p:nvSpPr>
        <p:spPr>
          <a:xfrm>
            <a:off x="845572" y="4018571"/>
            <a:ext cx="10586427" cy="2226828"/>
          </a:xfrm>
          <a:prstGeom prst="rect">
            <a:avLst/>
          </a:prstGeom>
        </p:spPr>
        <p:txBody>
          <a:bodyPr wrap="square">
            <a:spAutoFit/>
          </a:bodyPr>
          <a:lstStyle/>
          <a:p>
            <a:pPr marL="342900" indent="-342900" algn="just" rtl="1">
              <a:lnSpc>
                <a:spcPct val="200000"/>
              </a:lnSpc>
              <a:buFont typeface="+mj-lt"/>
              <a:buAutoNum type="arabicPeriod" startAt="9"/>
            </a:pPr>
            <a:r>
              <a:rPr lang="ar-SA" b="1" dirty="0">
                <a:solidFill>
                  <a:srgbClr val="FF0000"/>
                </a:solidFill>
                <a:latin typeface="Alexandria Light" pitchFamily="2" charset="-78"/>
                <a:cs typeface="Alexandria Light" pitchFamily="2" charset="-78"/>
              </a:rPr>
              <a:t>التحرش الجنسي:</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يرتبط التحرش الجنسي بالتميز في التواصل لأنه نتيجة للسلوكيات التواصلية وصنع المنطق.</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التحرش الجنسي ليس فقط مقايضة (أي شيء مقابل شيء ما) ولكن أيضا خلق بيئة عمل معادية.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راقب اتصالاتك باستمرار بحثا عن التعليقات أو السلوكيات التي قد تكون غير مناسبة.</a:t>
            </a:r>
          </a:p>
        </p:txBody>
      </p:sp>
      <p:sp>
        <p:nvSpPr>
          <p:cNvPr id="4" name="TextBox 3">
            <a:extLst>
              <a:ext uri="{FF2B5EF4-FFF2-40B4-BE49-F238E27FC236}">
                <a16:creationId xmlns:a16="http://schemas.microsoft.com/office/drawing/2014/main" id="{07C5F87B-1F60-415A-CBAF-AF1BA32FB2D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94149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FA65A-696E-3EFB-E1CC-1422B344F5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501EC8-0ED0-2076-E355-F3BDA5A51D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F5131B-D741-E7E5-DE82-656F7F53B1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35BDAFA-66BA-6911-47BA-B627ABFB722E}"/>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Professional Etiquette</a:t>
            </a:r>
          </a:p>
        </p:txBody>
      </p:sp>
      <p:sp>
        <p:nvSpPr>
          <p:cNvPr id="9" name="TextBox 8">
            <a:extLst>
              <a:ext uri="{FF2B5EF4-FFF2-40B4-BE49-F238E27FC236}">
                <a16:creationId xmlns:a16="http://schemas.microsoft.com/office/drawing/2014/main" id="{61535E1C-9E12-CA60-3AA3-B901CF795F08}"/>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الآداب المهنية</a:t>
            </a:r>
            <a:endParaRPr lang="en-US" sz="2000" b="1" dirty="0">
              <a:solidFill>
                <a:srgbClr val="00B0F0"/>
              </a:solidFill>
              <a:latin typeface="Alexandria" charset="0"/>
              <a:cs typeface="Alexandria" charset="0"/>
            </a:endParaRPr>
          </a:p>
        </p:txBody>
      </p:sp>
      <p:pic>
        <p:nvPicPr>
          <p:cNvPr id="11266" name="Picture 2" descr="Professional Etiquette in the Workplace | AgCareers.com">
            <a:extLst>
              <a:ext uri="{FF2B5EF4-FFF2-40B4-BE49-F238E27FC236}">
                <a16:creationId xmlns:a16="http://schemas.microsoft.com/office/drawing/2014/main" id="{69EBFCE8-0ED3-05CB-1EB7-15A2E0F26E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3709" y="1686790"/>
            <a:ext cx="7564582" cy="46551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994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F6CCC-9862-588A-9E96-4D4C7ABC4F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56A21A-E177-AA1C-A1AE-09D7E6B4C9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716114E-9402-E1E9-6FE8-F41FBEE034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2705DC-A11B-FCEC-E370-BD64FA7BA0A7}"/>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74CECAD3-907E-AC77-7378-35085D0C0A83}"/>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5014CC0F-7008-DC9E-4933-5B29E66FCC8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251F2F1-A911-C7F9-1A85-6FAC7837FFF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1958F9F-2F9A-536B-51D6-ACA23BE11EBC}"/>
              </a:ext>
            </a:extLst>
          </p:cNvPr>
          <p:cNvSpPr/>
          <p:nvPr/>
        </p:nvSpPr>
        <p:spPr>
          <a:xfrm>
            <a:off x="752354" y="1659834"/>
            <a:ext cx="10679645" cy="2122953"/>
          </a:xfrm>
          <a:prstGeom prst="rect">
            <a:avLst/>
          </a:prstGeom>
        </p:spPr>
        <p:txBody>
          <a:bodyPr wrap="square">
            <a:spAutoFit/>
          </a:bodyPr>
          <a:lstStyle/>
          <a:p>
            <a:pPr marL="342900" indent="-342900" algn="just">
              <a:lnSpc>
                <a:spcPct val="150000"/>
              </a:lnSpc>
              <a:buFont typeface="+mj-lt"/>
              <a:buAutoNum type="arabicPeriod" startAt="10"/>
            </a:pPr>
            <a:r>
              <a:rPr lang="en-US" b="1" dirty="0">
                <a:solidFill>
                  <a:srgbClr val="FF0000"/>
                </a:solidFill>
                <a:latin typeface="Alexandria Light" pitchFamily="2" charset="-78"/>
                <a:cs typeface="Alexandria Light" pitchFamily="2" charset="-78"/>
              </a:rPr>
              <a:t>Professional Etiquette: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Professional etiquette means practicing the behaviors of social etiquette or good manners in a professional setting.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Let’s begin with the basics: politeness. Greet people when you see them. Do not interrupt others when they are speaking or when they are having a conversation with another party.</a:t>
            </a:r>
          </a:p>
        </p:txBody>
      </p:sp>
      <p:sp>
        <p:nvSpPr>
          <p:cNvPr id="10" name="Rectangle 9">
            <a:extLst>
              <a:ext uri="{FF2B5EF4-FFF2-40B4-BE49-F238E27FC236}">
                <a16:creationId xmlns:a16="http://schemas.microsoft.com/office/drawing/2014/main" id="{DC194A26-9D76-7010-04DE-1F4673D6FB13}"/>
              </a:ext>
            </a:extLst>
          </p:cNvPr>
          <p:cNvSpPr/>
          <p:nvPr/>
        </p:nvSpPr>
        <p:spPr>
          <a:xfrm>
            <a:off x="845572" y="4018571"/>
            <a:ext cx="10586427" cy="2226828"/>
          </a:xfrm>
          <a:prstGeom prst="rect">
            <a:avLst/>
          </a:prstGeom>
        </p:spPr>
        <p:txBody>
          <a:bodyPr wrap="square">
            <a:spAutoFit/>
          </a:bodyPr>
          <a:lstStyle/>
          <a:p>
            <a:pPr marL="342900" indent="-342900" algn="just" rtl="1">
              <a:lnSpc>
                <a:spcPct val="200000"/>
              </a:lnSpc>
              <a:buFont typeface="+mj-lt"/>
              <a:buAutoNum type="arabicPeriod" startAt="10"/>
            </a:pPr>
            <a:r>
              <a:rPr lang="ar-SA" b="1" dirty="0">
                <a:solidFill>
                  <a:srgbClr val="FF0000"/>
                </a:solidFill>
                <a:latin typeface="Alexandria Light" pitchFamily="2" charset="-78"/>
                <a:cs typeface="Alexandria Light" pitchFamily="2" charset="-78"/>
              </a:rPr>
              <a:t>الآداب المهنية: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الآداب المهنية تعني ممارسة سلوكيات الآداب الاجتماعية أو الأخلاق الحميدة في بيئة مهنية.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لنبدأ بالأساسيات: الأدب. تحية الناس عندما تراهم. لا تقاطع الآخرين عندما يتحدثون أو عندما يجرون محادثة مع طرف آخر.</a:t>
            </a:r>
          </a:p>
        </p:txBody>
      </p:sp>
      <p:sp>
        <p:nvSpPr>
          <p:cNvPr id="4" name="TextBox 3">
            <a:extLst>
              <a:ext uri="{FF2B5EF4-FFF2-40B4-BE49-F238E27FC236}">
                <a16:creationId xmlns:a16="http://schemas.microsoft.com/office/drawing/2014/main" id="{0B041721-CC58-4056-F0A3-04D96339A9B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93137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8D23A-9976-03BC-7EAD-50693EC8B5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BA4778-88DD-3817-82FF-E168001EC4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FE9C25A-817F-6470-CD8C-930D29CE6E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7AFB5F9-97D1-3670-F1C3-3C56EE87D103}"/>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66A58B5E-77FA-EADB-3AE5-67D2A6D2C29B}"/>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5158B8DC-A1C6-E049-8C16-76BF75E27C4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137649A-2320-88CF-55B5-A48010C2AA2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95721F3-9A6E-D474-325D-6C880EF70425}"/>
              </a:ext>
            </a:extLst>
          </p:cNvPr>
          <p:cNvSpPr/>
          <p:nvPr/>
        </p:nvSpPr>
        <p:spPr>
          <a:xfrm>
            <a:off x="752354" y="1659834"/>
            <a:ext cx="10679645" cy="2122953"/>
          </a:xfrm>
          <a:prstGeom prst="rect">
            <a:avLst/>
          </a:prstGeom>
        </p:spPr>
        <p:txBody>
          <a:bodyPr wrap="square">
            <a:spAutoFit/>
          </a:bodyPr>
          <a:lstStyle/>
          <a:p>
            <a:pPr marL="342900" indent="-342900" algn="just">
              <a:lnSpc>
                <a:spcPct val="150000"/>
              </a:lnSpc>
              <a:buFont typeface="+mj-lt"/>
              <a:buAutoNum type="arabicPeriod" startAt="10"/>
            </a:pPr>
            <a:r>
              <a:rPr lang="en-US" b="1" dirty="0">
                <a:solidFill>
                  <a:srgbClr val="FF0000"/>
                </a:solidFill>
                <a:latin typeface="Alexandria Light" pitchFamily="2" charset="-78"/>
                <a:cs typeface="Alexandria Light" pitchFamily="2" charset="-78"/>
              </a:rPr>
              <a:t>Professional Etiquette: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Make requests in a manner that is polite as opposed to demanding.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Respect your supervisors’, coworkers’, and customers’ time. Say “please” and “thank you.” Turn off your cell phone in a meeting. Be punctual.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Don’t eavesdrop on conversations. And, as noted earlier, don’t spread gossip.</a:t>
            </a:r>
          </a:p>
        </p:txBody>
      </p:sp>
      <p:sp>
        <p:nvSpPr>
          <p:cNvPr id="10" name="Rectangle 9">
            <a:extLst>
              <a:ext uri="{FF2B5EF4-FFF2-40B4-BE49-F238E27FC236}">
                <a16:creationId xmlns:a16="http://schemas.microsoft.com/office/drawing/2014/main" id="{4D652C0F-2720-D0DD-5E2F-2740BB597D77}"/>
              </a:ext>
            </a:extLst>
          </p:cNvPr>
          <p:cNvSpPr/>
          <p:nvPr/>
        </p:nvSpPr>
        <p:spPr>
          <a:xfrm>
            <a:off x="845572" y="4018571"/>
            <a:ext cx="10586427" cy="2482154"/>
          </a:xfrm>
          <a:prstGeom prst="rect">
            <a:avLst/>
          </a:prstGeom>
        </p:spPr>
        <p:txBody>
          <a:bodyPr wrap="square">
            <a:spAutoFit/>
          </a:bodyPr>
          <a:lstStyle/>
          <a:p>
            <a:pPr marL="342900" indent="-342900" algn="just" rtl="1">
              <a:lnSpc>
                <a:spcPct val="200000"/>
              </a:lnSpc>
              <a:buFont typeface="+mj-lt"/>
              <a:buAutoNum type="arabicPeriod" startAt="10"/>
            </a:pPr>
            <a:r>
              <a:rPr lang="ar-SA" sz="1600" b="1" dirty="0">
                <a:solidFill>
                  <a:srgbClr val="FF0000"/>
                </a:solidFill>
                <a:latin typeface="Alexandria Light" pitchFamily="2" charset="-78"/>
                <a:cs typeface="Alexandria Light" pitchFamily="2" charset="-78"/>
              </a:rPr>
              <a:t>الآداب المهنية: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قدم الطلبات بطريقة مهذبة بدلا من المطالبة.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احترم وقت المشرفين وزملائك في العمل والعملاء. قل "من فضلك" و "شكرا لك". قم بإيقاف تشغيل هاتفك الخلوي في اجتماع. كن دقيقا.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لا تتنصت على المحادثات. وكما ذكرنا سابقا ، لا تنشر القيل والقال.</a:t>
            </a:r>
          </a:p>
        </p:txBody>
      </p:sp>
      <p:sp>
        <p:nvSpPr>
          <p:cNvPr id="4" name="TextBox 3">
            <a:extLst>
              <a:ext uri="{FF2B5EF4-FFF2-40B4-BE49-F238E27FC236}">
                <a16:creationId xmlns:a16="http://schemas.microsoft.com/office/drawing/2014/main" id="{C9A73D5D-0158-D7F4-8550-C2F6A9F5CA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4331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053DD7E-CD0A-4DE9-AC17-F170FD8B0CCB}"/>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10999</TotalTime>
  <Words>4329</Words>
  <Application>Microsoft Office PowerPoint</Application>
  <PresentationFormat>Widescreen</PresentationFormat>
  <Paragraphs>329</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 Black</vt:lpstr>
      <vt:lpstr>Calibri Light</vt:lpstr>
      <vt:lpstr>Arial</vt:lpstr>
      <vt:lpstr>Alexandria</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773</cp:revision>
  <dcterms:created xsi:type="dcterms:W3CDTF">2023-04-29T09:08:00Z</dcterms:created>
  <dcterms:modified xsi:type="dcterms:W3CDTF">2025-04-01T23:16:12Z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