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260" r:id="rId3"/>
    <p:sldId id="277" r:id="rId4"/>
    <p:sldId id="278" r:id="rId5"/>
    <p:sldId id="279" r:id="rId6"/>
    <p:sldId id="284" r:id="rId7"/>
    <p:sldId id="285" r:id="rId8"/>
    <p:sldId id="280" r:id="rId9"/>
    <p:sldId id="281" r:id="rId10"/>
    <p:sldId id="286" r:id="rId11"/>
    <p:sldId id="282" r:id="rId12"/>
    <p:sldId id="290" r:id="rId13"/>
    <p:sldId id="289" r:id="rId14"/>
    <p:sldId id="291" r:id="rId15"/>
    <p:sldId id="292" r:id="rId16"/>
    <p:sldId id="283" r:id="rId17"/>
    <p:sldId id="293" r:id="rId18"/>
    <p:sldId id="294" r:id="rId19"/>
    <p:sldId id="295" r:id="rId20"/>
    <p:sldId id="296" r:id="rId21"/>
    <p:sldId id="299" r:id="rId22"/>
    <p:sldId id="297" r:id="rId23"/>
    <p:sldId id="298" r:id="rId24"/>
    <p:sldId id="300" r:id="rId25"/>
    <p:sldId id="301" r:id="rId26"/>
    <p:sldId id="303" r:id="rId27"/>
    <p:sldId id="302" r:id="rId28"/>
    <p:sldId id="304" r:id="rId29"/>
    <p:sldId id="305" r:id="rId30"/>
    <p:sldId id="306" r:id="rId31"/>
    <p:sldId id="307" r:id="rId32"/>
    <p:sldId id="309" r:id="rId33"/>
    <p:sldId id="308" r:id="rId34"/>
    <p:sldId id="310" r:id="rId35"/>
    <p:sldId id="311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473991B-ECB2-1BA0-5C05-E2764EEB9A92}" v="2388" dt="2022-05-28T12:21:25.792"/>
    <p1510:client id="{4C61B342-4673-53C7-43A6-B970C15764CE}" v="651" dt="2022-05-31T16:41:59.321"/>
    <p1510:client id="{7CF25D2E-21B1-906C-C745-D4878374D7DD}" v="1987" dt="2022-05-30T12:51:03.628"/>
    <p1510:client id="{820F916D-4C90-FBD0-4D24-F2E535A7A6E9}" v="2" dt="2022-06-08T11:44:48.260"/>
    <p1510:client id="{9732747F-3058-ED82-0264-205E15B27B9C}" v="117" dt="2022-05-28T17:17:49.647"/>
    <p1510:client id="{B44081C6-4831-04A2-C084-5589AA689C4B}" v="4947" dt="2022-05-14T19:06:33.074"/>
    <p1510:client id="{CB10F97B-C63D-A10C-B2DA-202117E8EA2D}" v="6" dt="2022-04-05T20:14:00.156"/>
    <p1510:client id="{D3095E84-0E86-D787-39EF-199C832290D5}" v="461" dt="2022-06-01T17:19:07.682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6/8/2022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83308" y="4670434"/>
            <a:ext cx="507606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CYB550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Programming Foundations In Python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8" name="TextBox 1">
            <a:extLst>
              <a:ext uri="{FF2B5EF4-FFF2-40B4-BE49-F238E27FC236}">
                <a16:creationId xmlns:a16="http://schemas.microsoft.com/office/drawing/2014/main" id="{F9225D46-5400-6112-13A6-344DE63FF614}"/>
              </a:ext>
            </a:extLst>
          </p:cNvPr>
          <p:cNvSpPr txBox="1"/>
          <p:nvPr/>
        </p:nvSpPr>
        <p:spPr>
          <a:xfrm>
            <a:off x="-144092" y="4624922"/>
            <a:ext cx="6298584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 Lists and Dictionaries Data Types</a:t>
            </a:r>
          </a:p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5209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Investigate new python data types.</a:t>
            </a: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how list and dictionary work.</a:t>
            </a:r>
            <a:endParaRPr lang="en-US" sz="2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Use methods in these new data types.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Decide whether a list or a dictionary is an appropriate data structure for a given application.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0344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New Python Data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</a:t>
            </a:r>
            <a:r>
              <a:rPr lang="en-US" sz="2600" b="1" dirty="0">
                <a:solidFill>
                  <a:schemeClr val="accent1"/>
                </a:solidFill>
                <a:ea typeface="+mn-lt"/>
                <a:cs typeface="+mn-lt"/>
              </a:rPr>
              <a:t>list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allows the programmer to manipulate a sequence of data values of any types.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</a:t>
            </a:r>
            <a:r>
              <a:rPr lang="en-US" sz="2600" b="1" dirty="0">
                <a:solidFill>
                  <a:schemeClr val="accent1"/>
                </a:solidFill>
                <a:ea typeface="+mn-lt"/>
                <a:cs typeface="+mn-lt"/>
              </a:rPr>
              <a:t>dictionary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organizes data values by association with other data values rather than by sequential position.</a:t>
            </a:r>
          </a:p>
          <a:p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886697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614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Data Structure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b="1" dirty="0">
                <a:solidFill>
                  <a:schemeClr val="accent1"/>
                </a:solidFill>
                <a:ea typeface="+mn-lt"/>
                <a:cs typeface="+mn-lt"/>
              </a:rPr>
              <a:t>List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: Sequence of data values (items or elements).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Some examples: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Shopping list for the grocery store.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To-do list.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Guest list for a wedding.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Text document, which is a list of lines.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Each item in a list has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a unique </a:t>
            </a:r>
            <a:r>
              <a:rPr lang="en-US" sz="2600" b="1" u="sng" dirty="0">
                <a:solidFill>
                  <a:srgbClr val="0A1F61"/>
                </a:solidFill>
                <a:ea typeface="+mn-lt"/>
                <a:cs typeface="+mn-lt"/>
              </a:rPr>
              <a:t>index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that specifies its position (from 0 to length – 1).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429007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Creating and printing list: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Using range( ) method.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Using [ ]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Using list( ) method.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Using print( ) method.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2183474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range(6)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L2 = [1, 2, 3, 4]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L3 = ["this is an item", 12]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L4 = list()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L5 = list( [10, 20, 30, 40] )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L6 = list("python")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print(L1)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print(L6)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7A9D46-C61A-08DF-9506-7853F27BA9A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9898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Accessing, replacing, and slicing elements in list: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List is mutable.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Using the index operator [ ]. </a:t>
            </a:r>
            <a:endParaRPr lang="en-US">
              <a:solidFill>
                <a:srgbClr val="00B0F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The subscript operator is used to reference the target which is an element in the list.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03666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Numbers = range(5)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Numbers[5]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Numbers[-1]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Numbers[ : 3]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Numbers[2 : 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Numbers[2] = 15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57576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Checking for list elements: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Using in operator to determine an element's presence or absence.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Use method index to locate an element's position in a list.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&gt;, &lt;, ==</a:t>
            </a:r>
          </a:p>
          <a:p>
            <a:pPr marL="742950" lvl="1" indent="-285750">
              <a:buFont typeface="Arial"/>
              <a:buChar char="•"/>
            </a:pPr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14145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[10, 20, 30, 40]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print(10 in L1)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print(50 in L1)    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if 10 in L1: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print(L1.index(10))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print(20 not in L1)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L2 = [1, 2, 3, 4]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print(L1 == L2)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47694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236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Methods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List methods: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8D55F69E-61FC-4948-B755-AD1C63FAB3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804105"/>
              </p:ext>
            </p:extLst>
          </p:nvPr>
        </p:nvGraphicFramePr>
        <p:xfrm>
          <a:off x="1896661" y="2634565"/>
          <a:ext cx="8168639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9245">
                  <a:extLst>
                    <a:ext uri="{9D8B030D-6E8A-4147-A177-3AD203B41FA5}">
                      <a16:colId xmlns:a16="http://schemas.microsoft.com/office/drawing/2014/main" val="4198611491"/>
                    </a:ext>
                  </a:extLst>
                </a:gridCol>
                <a:gridCol w="5149394">
                  <a:extLst>
                    <a:ext uri="{9D8B030D-6E8A-4147-A177-3AD203B41FA5}">
                      <a16:colId xmlns:a16="http://schemas.microsoft.com/office/drawing/2014/main" val="1247162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8143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len</a:t>
                      </a:r>
                      <a:r>
                        <a:rPr lang="en-US" dirty="0"/>
                        <a:t>(L)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the length of list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8899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min(L)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the minimum element in list L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5293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max(L)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the maximum element in list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317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sum(L)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the summation of elements in list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179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576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236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Methods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[10, 20, 30, 40]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(L1))</a:t>
            </a:r>
          </a:p>
          <a:p>
            <a:pPr lvl="1"/>
            <a:r>
              <a:rPr lang="en-US" sz="2600" dirty="0">
                <a:ea typeface="+mn-lt"/>
                <a:cs typeface="+mn-lt"/>
              </a:rPr>
              <a:t>    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print(min(L1))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print(max(L1))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print(sum(L1))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48676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236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Methods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List methods: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8D55F69E-61FC-4948-B755-AD1C63FAB3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778690"/>
              </p:ext>
            </p:extLst>
          </p:nvPr>
        </p:nvGraphicFramePr>
        <p:xfrm>
          <a:off x="1896661" y="2490791"/>
          <a:ext cx="8168639" cy="330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9245">
                  <a:extLst>
                    <a:ext uri="{9D8B030D-6E8A-4147-A177-3AD203B41FA5}">
                      <a16:colId xmlns:a16="http://schemas.microsoft.com/office/drawing/2014/main" val="4198611491"/>
                    </a:ext>
                  </a:extLst>
                </a:gridCol>
                <a:gridCol w="5149394">
                  <a:extLst>
                    <a:ext uri="{9D8B030D-6E8A-4147-A177-3AD203B41FA5}">
                      <a16:colId xmlns:a16="http://schemas.microsoft.com/office/drawing/2014/main" val="1247162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8143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L.append</a:t>
                      </a:r>
                      <a:r>
                        <a:rPr lang="en-US" dirty="0"/>
                        <a:t>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 X element to the end of list 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8899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L1.extend(L2)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 the elements of list L2 to the end of list L1.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5293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L.insert</a:t>
                      </a:r>
                      <a:r>
                        <a:rPr lang="en-US" dirty="0"/>
                        <a:t>(index, 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Inserts X element at index if index is less than the length of list L. Otherwise, inserts X at the end of 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317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L.pop</a:t>
                      </a:r>
                      <a:r>
                        <a:rPr lang="en-US" dirty="0"/>
                        <a:t>(index)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Removes and returns the element at index from list L. If index to specify, it removes and returns the element at the end of L. 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1791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err="1"/>
                        <a:t>L.count</a:t>
                      </a:r>
                      <a:r>
                        <a:rPr lang="en-US" dirty="0"/>
                        <a:t>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Counts the number of occurrence of element X in list L.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407219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976B153-42DE-5EAB-4A28-B7151835181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1289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236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Methods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[10, 20, 30, 40]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L1.insert(1, 50)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L1.append(10)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L1.extend([1, 2, 3, 4]) 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L1.pop()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 panose="020F0502020204030204"/>
              </a:rPr>
              <a:t>    L1.pop(1)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 panose="020F0502020204030204"/>
              </a:rPr>
              <a:t>    L1.count(20)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95795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236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Methods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List methods: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8D55F69E-61FC-4948-B755-AD1C63FAB3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138573"/>
              </p:ext>
            </p:extLst>
          </p:nvPr>
        </p:nvGraphicFramePr>
        <p:xfrm>
          <a:off x="1896661" y="2490791"/>
          <a:ext cx="8168639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9245">
                  <a:extLst>
                    <a:ext uri="{9D8B030D-6E8A-4147-A177-3AD203B41FA5}">
                      <a16:colId xmlns:a16="http://schemas.microsoft.com/office/drawing/2014/main" val="4198611491"/>
                    </a:ext>
                  </a:extLst>
                </a:gridCol>
                <a:gridCol w="5149394">
                  <a:extLst>
                    <a:ext uri="{9D8B030D-6E8A-4147-A177-3AD203B41FA5}">
                      <a16:colId xmlns:a16="http://schemas.microsoft.com/office/drawing/2014/main" val="1247162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8143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L.index</a:t>
                      </a:r>
                      <a:r>
                        <a:rPr lang="en-US" dirty="0"/>
                        <a:t>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the index of the first occurrence of element X in the list 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8899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L.remove</a:t>
                      </a:r>
                      <a:r>
                        <a:rPr lang="en-US" dirty="0"/>
                        <a:t>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Removes the first occurrence of the element X from the list L.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5293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L.reverse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Reverses the list 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317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L.sort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Sorts the elements in the list L in ascending order. 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17911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976B153-42DE-5EAB-4A28-B7151835181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15257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814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 Basic Operations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8897" y="1981305"/>
            <a:ext cx="10873985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[5, 6, 2, 7, 1, 9]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print(L1.index(2))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L1.reverse()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print(L1)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L1.remove(2)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 print(L1)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L1.sort()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print(L1)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8DFF1C-D8AE-C4BD-E07F-09AA6D46809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16298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18797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Lists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Equality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Mutable property of lists. If two aliases refer to the same list object, any modification make by any alias, the other can refer this object. 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[5, 6, 2, 7, 1, 9]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L2 = L1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L1[1] = 10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print(L2) 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 </a:t>
            </a:r>
            <a:endParaRPr lang="en-US" sz="2600">
              <a:solidFill>
                <a:srgbClr val="00B0F0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13582696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74371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Lists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Aliasing Side Effect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Prevent aliasing side effects: 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L1 = [5, 6, 2, 7, 1, 9]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L2 = []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for x in L1: 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 L2.append(x)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9A100C-3A7D-F3D1-F297-DFB22F46D82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91492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6376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Complex List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 element in a list can be any sort of object, therefore a list can contain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sublists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266F438C-7112-7DF0-DBC9-84E8E9A69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3457" y="2587661"/>
            <a:ext cx="6984518" cy="336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5646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748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Tuple Data Structure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</a:t>
            </a:r>
            <a:r>
              <a:rPr lang="en-US" sz="2600" b="1" dirty="0">
                <a:solidFill>
                  <a:srgbClr val="00B0F0"/>
                </a:solidFill>
                <a:ea typeface="+mn-lt"/>
                <a:cs typeface="+mn-lt"/>
              </a:rPr>
              <a:t>tuple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resembles a list but is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immutable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Tuples are defined by enclosing the elements in parentheses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( 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instead of square brackets [ ].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Program execution is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faster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when manipulating a tuple than it is for the equivalent list.</a:t>
            </a:r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Sometimes you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don’t want data to be modified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 If the values in the collection are meant to remain constant for the life of the program, using a tuple instead of a list guards against accidental modification.</a:t>
            </a:r>
            <a:endParaRPr lang="en-US" sz="2600">
              <a:solidFill>
                <a:srgbClr val="00B0F0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91CBF9-7A92-FA10-C0A7-BF9C0A6D6A2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84718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748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Tuple Data Structure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Tuple Immutable means, we can not add, delete, replace, reorder elements.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T1 = ()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T2 = (11, 22, 33)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T3 = tuple([1, 2, 3, 4])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T4 = tuple("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abc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")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T2[0] = 44  </a:t>
            </a:r>
            <a:r>
              <a:rPr lang="en-US" sz="2600" dirty="0">
                <a:solidFill>
                  <a:srgbClr val="FF0000"/>
                </a:solidFill>
                <a:cs typeface="Calibri"/>
              </a:rPr>
              <a:t>#error 'tuple' object does not support item assignment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91CBF9-7A92-FA10-C0A7-BF9C0A6D6A2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7106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748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Tuple Data Structure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Most of the operators and functions used with lists can be used in a similar fashion with tuples.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T1 = (11, 22, 33)</a:t>
            </a:r>
            <a:endParaRPr lang="en-US" dirty="0"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print(T1)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print(T1[0])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print(T1[0:2])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print(min(T1))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print(55 in T1)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91CBF9-7A92-FA10-C0A7-BF9C0A6D6A2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091580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9236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Tuple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Most of the operators and functions used with lists can be used in a similar fashion with tuples.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T1 = (2)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T2 = (2,)</a:t>
            </a:r>
            <a:endParaRPr lang="en-US" dirty="0"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print(type(T1),   type(T2))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T3 = 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('foo', 'bar', '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baz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', '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qux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')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(s1, s2, s3, s4) = T3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print(s1) #foo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 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(s1, s2, s3) = T3     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 error too many values to unpack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4589822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9236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Tuple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T1 = 1, 2, 3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print(T1)</a:t>
            </a:r>
            <a:endParaRPr lang="en-US" dirty="0"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x1, x2, x3 = T1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print(x1)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 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x1, x2, x3 = 4, 5, 6</a:t>
            </a:r>
            <a:endParaRPr lang="en-US" sz="2600" dirty="0">
              <a:solidFill>
                <a:srgbClr val="000000"/>
              </a:solidFill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print(x1)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AF3B87-C149-B68F-259C-9DEF7C2127E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93790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88010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Data Structure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</a:t>
            </a:r>
            <a:r>
              <a:rPr lang="en-US" sz="2600" b="1" dirty="0">
                <a:solidFill>
                  <a:srgbClr val="00B0F0"/>
                </a:solidFill>
                <a:ea typeface="+mn-lt"/>
                <a:cs typeface="+mn-lt"/>
              </a:rPr>
              <a:t>dictionary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organizes information by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association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not position.</a:t>
            </a:r>
            <a:endParaRPr lang="en-US" dirty="0" err="1"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When you use a dictionary to look up the definition of “mammal,” you don’t start at page 1; instead, you turn directly to the words beginning with “M”.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Data structures organized by association are also called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tables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or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association lists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 Python, a dictionary associates a set of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keys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with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data values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3716258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88010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Data Structure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859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dictionary declaration.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</a:t>
            </a:r>
          </a:p>
          <a:p>
            <a:pPr lvl="1" algn="just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dict0 = {}</a:t>
            </a:r>
          </a:p>
          <a:p>
            <a:pPr lvl="1" algn="just"/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dict1 = { &lt;key&gt;: &lt;value&gt;,  &lt;key&gt;: &lt;value&gt;,   . . . . , &lt;key&gt;:&lt;value&gt; }</a:t>
            </a:r>
          </a:p>
          <a:p>
            <a:pPr lvl="1"/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dict2 =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dict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([(&lt;key&gt;, &lt;value&gt;), (&lt;key&gt;, &lt;value), . . ., (&lt;key&gt;, &lt;value&gt;)])</a:t>
            </a:r>
          </a:p>
          <a:p>
            <a:pPr lvl="1"/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dict3 =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dict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(keystring1='value', keystring2='value', . . . ,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keystringn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='value')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EB42E1-D633-E3C3-FBF1-3AAE17CD97A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038042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Accessing dictionary entries: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friends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print(friends)</a:t>
            </a:r>
            <a:endParaRPr lang="en-US" dirty="0"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print(friends[1])  </a:t>
            </a:r>
            <a:r>
              <a:rPr lang="en-US" sz="2600" dirty="0">
                <a:solidFill>
                  <a:srgbClr val="FF0000"/>
                </a:solidFill>
                <a:cs typeface="Calibri"/>
              </a:rPr>
              <a:t>#error: 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elements are not accessed by numerical index.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print(friends['Mohamed'])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 print(friends['Abdulrahman'])  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#error: </a:t>
            </a:r>
            <a:r>
              <a:rPr lang="en-US" sz="2600" dirty="0" err="1">
                <a:solidFill>
                  <a:srgbClr val="FF0000"/>
                </a:solidFill>
                <a:ea typeface="+mn-lt"/>
                <a:cs typeface="+mn-lt"/>
              </a:rPr>
              <a:t>keyerror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 'Abdulrahman'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486713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2671" y="1981305"/>
            <a:ext cx="10989003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Adding/removing entries to/from a dictionary: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friends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friends['Abdulrahman'] = 33 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print(friends)</a:t>
            </a:r>
            <a:endParaRPr lang="en-US" dirty="0"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del friends[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'Mohamed']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 print(friends)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Updating the value for a specific key, not adding a new entry, keys are unique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friends['Abdulrahman'] = 35      </a:t>
            </a:r>
            <a:endParaRPr lang="en-US" dirty="0"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34458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Getting keys/values of a dictionary: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friends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(friends))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friends.keys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())</a:t>
            </a:r>
            <a:endParaRPr lang="en-US" dirty="0">
              <a:cs typeface="Calibri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cs typeface="Calibri"/>
              </a:rPr>
              <a:t>    print(</a:t>
            </a:r>
            <a:r>
              <a:rPr lang="en-US" sz="2600" dirty="0" err="1">
                <a:solidFill>
                  <a:srgbClr val="00B0F0"/>
                </a:solidFill>
                <a:cs typeface="Calibri"/>
              </a:rPr>
              <a:t>friends.values</a:t>
            </a:r>
            <a:r>
              <a:rPr lang="en-US" sz="2600" dirty="0">
                <a:solidFill>
                  <a:srgbClr val="00B0F0"/>
                </a:solidFill>
                <a:cs typeface="Calibri"/>
              </a:rPr>
              <a:t>())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208851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Using in, not in, ==, =! operators with dictionary: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friends1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friends2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print('Abdulrahman'   in  friends1)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 print('Ali'   not in  friends1)</a:t>
            </a:r>
            <a:endParaRPr lang="en-US" sz="2600" dirty="0"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print(friends1 == friends2)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friends2 = { 'Mohamed': </a:t>
            </a:r>
            <a:r>
              <a:rPr lang="en-US" sz="2600" b="1" dirty="0">
                <a:solidFill>
                  <a:srgbClr val="00B0F0"/>
                </a:solidFill>
                <a:ea typeface="+mn-lt"/>
                <a:cs typeface="+mn-lt"/>
              </a:rPr>
              <a:t>35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, 'Ahmed': 25, 'Ali': 40 }</a:t>
            </a:r>
            <a:endParaRPr lang="en-US" dirty="0"/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print(friends1 == friends2)</a:t>
            </a:r>
          </a:p>
          <a:p>
            <a:pPr lvl="1"/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7027107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167AC65C-12D1-33D8-C1B7-47386DACCC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080455"/>
              </p:ext>
            </p:extLst>
          </p:nvPr>
        </p:nvGraphicFramePr>
        <p:xfrm>
          <a:off x="1107056" y="1639018"/>
          <a:ext cx="10655958" cy="3606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7056">
                  <a:extLst>
                    <a:ext uri="{9D8B030D-6E8A-4147-A177-3AD203B41FA5}">
                      <a16:colId xmlns:a16="http://schemas.microsoft.com/office/drawing/2014/main" val="3491416319"/>
                    </a:ext>
                  </a:extLst>
                </a:gridCol>
                <a:gridCol w="7748902">
                  <a:extLst>
                    <a:ext uri="{9D8B030D-6E8A-4147-A177-3AD203B41FA5}">
                      <a16:colId xmlns:a16="http://schemas.microsoft.com/office/drawing/2014/main" val="3755395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7653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d.popitem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randomly select item from dictionary and also remove the selected item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4718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d.clear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Delete everything from dictionary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48078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del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Delete the dictionary d itself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1108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d.get</a:t>
                      </a:r>
                      <a:r>
                        <a:rPr lang="en-US" dirty="0"/>
                        <a:t>(key)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value of key, if key is not found it returns None, instead on throwing </a:t>
                      </a:r>
                      <a:r>
                        <a:rPr lang="en-US" dirty="0" err="1"/>
                        <a:t>KeyError</a:t>
                      </a:r>
                      <a:r>
                        <a:rPr lang="en-US" dirty="0"/>
                        <a:t> exception</a:t>
                      </a:r>
                      <a:endParaRPr lang="en-US" dirty="0" err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29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d.pop</a:t>
                      </a:r>
                      <a:r>
                        <a:rPr lang="en-US" dirty="0"/>
                        <a:t>(key)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Removes the item from the dictionary, if key is not found </a:t>
                      </a:r>
                      <a:r>
                        <a:rPr lang="en-US" dirty="0" err="1"/>
                        <a:t>KeyError</a:t>
                      </a:r>
                      <a:r>
                        <a:rPr lang="en-US" dirty="0"/>
                        <a:t> will be thrown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7590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d.has_key</a:t>
                      </a:r>
                      <a:r>
                        <a:rPr lang="en-US" dirty="0"/>
                        <a:t>(key)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True if the given key exists or False otherwise.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68546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d.items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Returns a list of tuples containing the keys and values for each entry.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708224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dict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(zip(lsit1, list2))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Aggregate two lists to a dictionary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4802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0020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friends1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friends1.popitem()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friends1.get("Ali")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friends1.pop("Ali")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friends1.has_key("Ali") 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friends1.items()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friends1.clear()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del friends1</a:t>
            </a:r>
          </a:p>
          <a:p>
            <a:pPr lvl="1"/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841484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Traversing the dictionary entries: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friends1 = { 'Mohamed': 30, 'Ahmed': 25, 'Ali': 40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for key in friends1: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 print(key, ":", friends1[key])</a:t>
            </a:r>
          </a:p>
          <a:p>
            <a:pPr lvl="1"/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for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val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 in friends1.values():</a:t>
            </a:r>
            <a:endParaRPr lang="en-US" sz="2600" dirty="0">
              <a:ea typeface="+mn-lt"/>
              <a:cs typeface="+mn-lt"/>
            </a:endParaRP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 print(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val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)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41214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793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Dictionary Basic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0821" y="1981305"/>
            <a:ext cx="1057206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Dictionary comprehension is an elegant and concise way to create a new dictionary from an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iterable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Dictionary comprehension consists of an expression pair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(key: value)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followed by a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for statement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inside curly braces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{}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squares = {  x :  x * x    for    x   in   range(6) }</a:t>
            </a:r>
          </a:p>
          <a:p>
            <a:pPr lvl="1"/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print(squares)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3825C-E583-B9EF-9A19-41E44258B19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812125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80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1639</cp:revision>
  <dcterms:created xsi:type="dcterms:W3CDTF">2021-08-03T13:03:26Z</dcterms:created>
  <dcterms:modified xsi:type="dcterms:W3CDTF">2022-06-08T11:45:53Z</dcterms:modified>
</cp:coreProperties>
</file>