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55.xml" ContentType="application/vnd.openxmlformats-officedocument.presentationml.slide+xml"/>
  <Override PartName="/ppt/slides/slide24.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33.xml" ContentType="application/vnd.openxmlformats-officedocument.presentationml.slide+xml"/>
  <Override PartName="/ppt/slides/slide40.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39.xml" ContentType="application/vnd.openxmlformats-officedocument.presentationml.slide+xml"/>
  <Override PartName="/ppt/slides/slide47.xml" ContentType="application/vnd.openxmlformats-officedocument.presentationml.slide+xml"/>
  <Override PartName="/ppt/slides/slide52.xml" ContentType="application/vnd.openxmlformats-officedocument.presentationml.slide+xml"/>
  <Override PartName="/ppt/slides/slide45.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6.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slideLayouts/slideLayout20.xml" ContentType="application/vnd.openxmlformats-officedocument.presentationml.slideLayout+xml"/>
  <Override PartName="/ppt/notesSlides/notesSlide16.xml" ContentType="application/vnd.openxmlformats-officedocument.presentationml.notesSlide+xml"/>
  <Override PartName="/ppt/slideLayouts/slideLayout10.xml" ContentType="application/vnd.openxmlformats-officedocument.presentationml.slideLayout+xml"/>
  <Override PartName="/ppt/notesSlides/notesSlide15.xml" ContentType="application/vnd.openxmlformats-officedocument.presentationml.notesSlide+xml"/>
  <Override PartName="/ppt/notesSlides/notesSlide14.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26.xml" ContentType="application/vnd.openxmlformats-officedocument.presentationml.notesSlide+xml"/>
  <Override PartName="/ppt/notesSlides/notesSlide25.xml" ContentType="application/vnd.openxmlformats-officedocument.presentationml.notesSlide+xml"/>
  <Override PartName="/ppt/notesSlides/notesSlide24.xml" ContentType="application/vnd.openxmlformats-officedocument.presentationml.notesSlide+xml"/>
  <Override PartName="/ppt/notesSlides/notesSlide23.xml" ContentType="application/vnd.openxmlformats-officedocument.presentationml.notesSlide+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Slides/notesSlide20.xml" ContentType="application/vnd.openxmlformats-officedocument.presentationml.notesSlide+xml"/>
  <Override PartName="/ppt/notesSlides/notesSlide19.xml" ContentType="application/vnd.openxmlformats-officedocument.presentationml.notesSlide+xml"/>
  <Override PartName="/ppt/slideLayouts/slideLayout11.xml" ContentType="application/vnd.openxmlformats-officedocument.presentationml.slideLayout+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1.xml" ContentType="application/vnd.openxmlformats-officedocument.presentationml.notesSlid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24.xml" ContentType="application/vnd.openxmlformats-officedocument.presentationml.slideLayout+xml"/>
  <Override PartName="/ppt/slideLayouts/slideLayout23.xml" ContentType="application/vnd.openxmlformats-officedocument.presentationml.slideLayout+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15.xml" ContentType="application/vnd.openxmlformats-officedocument.presentationml.slideLayout+xml"/>
  <Override PartName="/ppt/notesSlides/notesSlide2.xml" ContentType="application/vnd.openxmlformats-officedocument.presentationml.notesSlide+xml"/>
  <Override PartName="/ppt/slideLayouts/slideLayout14.xml" ContentType="application/vnd.openxmlformats-officedocument.presentationml.slideLayout+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slideLayouts/slideLayout12.xml" ContentType="application/vnd.openxmlformats-officedocument.presentationml.slideLayout+xml"/>
  <Override PartName="/ppt/notesSlides/notesSlide4.xml" ContentType="application/vnd.openxmlformats-officedocument.presentationml.notesSlide+xml"/>
  <Override PartName="/ppt/slideLayouts/slideLayout13.xml" ContentType="application/vnd.openxmlformats-officedocument.presentationml.slideLayout+xml"/>
  <Override PartName="/ppt/notesSlides/notesSlide3.xml" ContentType="application/vnd.openxmlformats-officedocument.presentationml.notesSlide+xml"/>
  <Override PartName="/ppt/slideLayouts/slideLayout19.xml" ContentType="application/vnd.openxmlformats-officedocument.presentationml.slideLayout+xml"/>
  <Override PartName="/ppt/notesSlides/notesSlide27.xml" ContentType="application/vnd.openxmlformats-officedocument.presentationml.notesSlide+xml"/>
  <Override PartName="/ppt/notesSlides/notesSlide29.xml" ContentType="application/vnd.openxmlformats-officedocument.presentationml.notesSlide+xml"/>
  <Override PartName="/ppt/notesSlides/notesSlide55.xml" ContentType="application/vnd.openxmlformats-officedocument.presentationml.notesSlide+xml"/>
  <Override PartName="/ppt/notesSlides/notesSlide54.xml" ContentType="application/vnd.openxmlformats-officedocument.presentationml.notesSlide+xml"/>
  <Override PartName="/ppt/slideLayouts/slideLayout8.xml" ContentType="application/vnd.openxmlformats-officedocument.presentationml.slideLayout+xml"/>
  <Override PartName="/ppt/notesSlides/notesSlide53.xml" ContentType="application/vnd.openxmlformats-officedocument.presentationml.notesSlide+xml"/>
  <Override PartName="/ppt/notesSlides/notesSlide52.xml" ContentType="application/vnd.openxmlformats-officedocument.presentationml.notesSlide+xml"/>
  <Override PartName="/ppt/notesSlides/notesSlide51.xml" ContentType="application/vnd.openxmlformats-officedocument.presentationml.notesSlide+xml"/>
  <Override PartName="/ppt/notesSlides/notesSlide50.xml" ContentType="application/vnd.openxmlformats-officedocument.presentationml.notesSlide+xml"/>
  <Override PartName="/ppt/notesSlides/notesSlide49.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notesSlides/notesSlide28.xml" ContentType="application/vnd.openxmlformats-officedocument.presentationml.notesSlide+xml"/>
  <Override PartName="/ppt/notesSlides/notesSlide48.xml" ContentType="application/vnd.openxmlformats-officedocument.presentationml.notesSlide+xml"/>
  <Override PartName="/ppt/notesSlides/notesSlide46.xml" ContentType="application/vnd.openxmlformats-officedocument.presentationml.notesSlide+xml"/>
  <Override PartName="/ppt/notesSlides/notesSlide36.xml" ContentType="application/vnd.openxmlformats-officedocument.presentationml.notesSlide+xml"/>
  <Override PartName="/ppt/notesSlides/notesSlide35.xml" ContentType="application/vnd.openxmlformats-officedocument.presentationml.notesSlide+xml"/>
  <Override PartName="/ppt/notesSlides/notesSlide34.xml" ContentType="application/vnd.openxmlformats-officedocument.presentationml.notesSlide+xml"/>
  <Override PartName="/ppt/notesSlides/notesSlide33.xml" ContentType="application/vnd.openxmlformats-officedocument.presentationml.notesSlide+xml"/>
  <Override PartName="/ppt/notesSlides/notesSlide32.xml" ContentType="application/vnd.openxmlformats-officedocument.presentationml.notesSlide+xml"/>
  <Override PartName="/ppt/notesSlides/notesSlide31.xml" ContentType="application/vnd.openxmlformats-officedocument.presentationml.notesSlide+xml"/>
  <Override PartName="/ppt/notesSlides/notesSlide30.xml" ContentType="application/vnd.openxmlformats-officedocument.presentationml.notesSlide+xml"/>
  <Override PartName="/ppt/notesSlides/notesSlide47.xml" ContentType="application/vnd.openxmlformats-officedocument.presentationml.notesSlide+xml"/>
  <Override PartName="/ppt/notesSlides/notesSlide37.xml" ContentType="application/vnd.openxmlformats-officedocument.presentationml.notesSlide+xml"/>
  <Override PartName="/ppt/notesSlides/notesSlide39.xml" ContentType="application/vnd.openxmlformats-officedocument.presentationml.notesSlide+xml"/>
  <Override PartName="/ppt/slideLayouts/slideLayout9.xml" ContentType="application/vnd.openxmlformats-officedocument.presentationml.slideLayout+xml"/>
  <Override PartName="/ppt/notesSlides/notesSlide45.xml" ContentType="application/vnd.openxmlformats-officedocument.presentationml.notesSlide+xml"/>
  <Override PartName="/ppt/notesSlides/notesSlide38.xml" ContentType="application/vnd.openxmlformats-officedocument.presentationml.notesSlide+xml"/>
  <Override PartName="/ppt/notesSlides/notesSlide44.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7" r:id="rId1"/>
  </p:sldMasterIdLst>
  <p:notesMasterIdLst>
    <p:notesMasterId r:id="rId61"/>
  </p:notesMasterIdLst>
  <p:sldIdLst>
    <p:sldId id="411" r:id="rId2"/>
    <p:sldId id="412" r:id="rId3"/>
    <p:sldId id="413" r:id="rId4"/>
    <p:sldId id="414" r:id="rId5"/>
    <p:sldId id="415" r:id="rId6"/>
    <p:sldId id="416" r:id="rId7"/>
    <p:sldId id="417" r:id="rId8"/>
    <p:sldId id="418" r:id="rId9"/>
    <p:sldId id="419" r:id="rId10"/>
    <p:sldId id="420" r:id="rId11"/>
    <p:sldId id="421" r:id="rId12"/>
    <p:sldId id="423" r:id="rId13"/>
    <p:sldId id="424" r:id="rId14"/>
    <p:sldId id="425" r:id="rId15"/>
    <p:sldId id="426" r:id="rId16"/>
    <p:sldId id="427" r:id="rId17"/>
    <p:sldId id="428" r:id="rId18"/>
    <p:sldId id="429" r:id="rId19"/>
    <p:sldId id="430" r:id="rId20"/>
    <p:sldId id="431" r:id="rId21"/>
    <p:sldId id="432" r:id="rId22"/>
    <p:sldId id="433" r:id="rId23"/>
    <p:sldId id="434" r:id="rId24"/>
    <p:sldId id="435" r:id="rId25"/>
    <p:sldId id="436" r:id="rId26"/>
    <p:sldId id="437" r:id="rId27"/>
    <p:sldId id="438" r:id="rId28"/>
    <p:sldId id="440" r:id="rId29"/>
    <p:sldId id="441" r:id="rId30"/>
    <p:sldId id="442" r:id="rId31"/>
    <p:sldId id="443" r:id="rId32"/>
    <p:sldId id="444" r:id="rId33"/>
    <p:sldId id="445" r:id="rId34"/>
    <p:sldId id="446" r:id="rId35"/>
    <p:sldId id="447" r:id="rId36"/>
    <p:sldId id="448" r:id="rId37"/>
    <p:sldId id="449" r:id="rId38"/>
    <p:sldId id="450" r:id="rId39"/>
    <p:sldId id="452" r:id="rId40"/>
    <p:sldId id="453" r:id="rId41"/>
    <p:sldId id="454" r:id="rId42"/>
    <p:sldId id="455" r:id="rId43"/>
    <p:sldId id="456" r:id="rId44"/>
    <p:sldId id="457" r:id="rId45"/>
    <p:sldId id="459" r:id="rId46"/>
    <p:sldId id="460" r:id="rId47"/>
    <p:sldId id="461" r:id="rId48"/>
    <p:sldId id="462" r:id="rId49"/>
    <p:sldId id="463" r:id="rId50"/>
    <p:sldId id="464" r:id="rId51"/>
    <p:sldId id="465" r:id="rId52"/>
    <p:sldId id="468" r:id="rId53"/>
    <p:sldId id="467" r:id="rId54"/>
    <p:sldId id="469" r:id="rId55"/>
    <p:sldId id="470" r:id="rId56"/>
    <p:sldId id="471" r:id="rId57"/>
    <p:sldId id="472" r:id="rId58"/>
    <p:sldId id="410" r:id="rId59"/>
    <p:sldId id="409" r:id="rId60"/>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76" roundtripDataSignature="AMtx7milz30EYonx+O5kWVQ0U738T1pm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9ED89A4-38FE-4B48-92F7-BC7B51272D01}">
  <a:tblStyle styleId="{C9ED89A4-38FE-4B48-92F7-BC7B51272D0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p:normalViewPr>
  <p:slideViewPr>
    <p:cSldViewPr snapToGrid="0">
      <p:cViewPr varScale="1">
        <p:scale>
          <a:sx n="66" d="100"/>
          <a:sy n="66" d="100"/>
        </p:scale>
        <p:origin x="64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notesMaster" Target="notesMasters/notesMaster1.xml"/><Relationship Id="rId82" Type="http://schemas.openxmlformats.org/officeDocument/2006/relationships/customXml" Target="../customXml/item2.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83"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78" Type="http://schemas.openxmlformats.org/officeDocument/2006/relationships/viewProps" Target="viewProps.xml"/><Relationship Id="rId81"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AE" sz="1200" smtClean="0">
                <a:solidFill>
                  <a:schemeClr val="dk1"/>
                </a:solidFill>
                <a:ea typeface="Calibri"/>
                <a:sym typeface="Calibri"/>
              </a:rPr>
              <a:pPr algn="r"/>
              <a:t>‹#›</a:t>
            </a:fld>
            <a:endParaRPr lang="en-AE" sz="1200" dirty="0">
              <a:solidFill>
                <a:schemeClr val="dk1"/>
              </a:solidFill>
              <a:ea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a:t>
            </a:fld>
            <a:endParaRPr dirty="0">
              <a:latin typeface="Alexandria" pitchFamily="2" charset="-78"/>
              <a:cs typeface="Alexandria" pitchFamily="2" charset="-78"/>
            </a:endParaRPr>
          </a:p>
        </p:txBody>
      </p:sp>
    </p:spTree>
    <p:extLst>
      <p:ext uri="{BB962C8B-B14F-4D97-AF65-F5344CB8AC3E}">
        <p14:creationId xmlns:p14="http://schemas.microsoft.com/office/powerpoint/2010/main" val="39371937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3018066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18833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a:t>
            </a:fld>
            <a:endParaRPr dirty="0">
              <a:latin typeface="Alexandria" pitchFamily="2" charset="-78"/>
              <a:cs typeface="Alexandria" pitchFamily="2" charset="-78"/>
            </a:endParaRPr>
          </a:p>
        </p:txBody>
      </p:sp>
    </p:spTree>
    <p:extLst>
      <p:ext uri="{BB962C8B-B14F-4D97-AF65-F5344CB8AC3E}">
        <p14:creationId xmlns:p14="http://schemas.microsoft.com/office/powerpoint/2010/main" val="11107464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3703117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6</a:t>
            </a:fld>
            <a:endParaRPr dirty="0">
              <a:latin typeface="Alexandria" pitchFamily="2" charset="-78"/>
              <a:cs typeface="Alexandria" pitchFamily="2" charset="-78"/>
            </a:endParaRPr>
          </a:p>
        </p:txBody>
      </p:sp>
    </p:spTree>
    <p:extLst>
      <p:ext uri="{BB962C8B-B14F-4D97-AF65-F5344CB8AC3E}">
        <p14:creationId xmlns:p14="http://schemas.microsoft.com/office/powerpoint/2010/main" val="14376345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7</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0962314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321959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452534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804630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713837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823562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13</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0130694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686304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757518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997143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266380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547053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330311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500795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1355877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7740150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394591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24</a:t>
            </a:fld>
            <a:endParaRPr dirty="0">
              <a:latin typeface="Alexandria" pitchFamily="2" charset="-78"/>
              <a:cs typeface="Alexandria" pitchFamily="2" charset="-78"/>
            </a:endParaRPr>
          </a:p>
        </p:txBody>
      </p:sp>
    </p:spTree>
    <p:extLst>
      <p:ext uri="{BB962C8B-B14F-4D97-AF65-F5344CB8AC3E}">
        <p14:creationId xmlns:p14="http://schemas.microsoft.com/office/powerpoint/2010/main" val="172717014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6717576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7248784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131630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1912618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8114678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4429250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8857297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32</a:t>
            </a:fld>
            <a:endParaRPr dirty="0">
              <a:latin typeface="Alexandria" pitchFamily="2" charset="-78"/>
              <a:cs typeface="Alexandria" pitchFamily="2" charset="-78"/>
            </a:endParaRPr>
          </a:p>
        </p:txBody>
      </p:sp>
    </p:spTree>
    <p:extLst>
      <p:ext uri="{BB962C8B-B14F-4D97-AF65-F5344CB8AC3E}">
        <p14:creationId xmlns:p14="http://schemas.microsoft.com/office/powerpoint/2010/main" val="83652896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2246326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2850475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4058342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9374000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3139198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38</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6471181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332441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967431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4960271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4568067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189512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44</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2706276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671172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9722329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812486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0991655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2479952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2279166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51</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40966805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4061768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5572626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3611813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2293324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0432972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2192208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655" name="Google Shape;655;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257784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499156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831437298"/>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8678918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4283627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AE" dirty="0"/>
          </a:p>
        </p:txBody>
      </p:sp>
      <p:sp>
        <p:nvSpPr>
          <p:cNvPr id="8" name="Footer Placeholder 7"/>
          <p:cNvSpPr>
            <a:spLocks noGrp="1"/>
          </p:cNvSpPr>
          <p:nvPr>
            <p:ph type="ftr" sz="quarter" idx="11"/>
          </p:nvPr>
        </p:nvSpPr>
        <p:spPr/>
        <p:txBody>
          <a:bodyPr/>
          <a:lstStyle>
            <a:lvl1pPr>
              <a:defRPr/>
            </a:lvl1pPr>
          </a:lstStyle>
          <a:p>
            <a:endParaRPr lang="en-AE" dirty="0"/>
          </a:p>
        </p:txBody>
      </p:sp>
      <p:sp>
        <p:nvSpPr>
          <p:cNvPr id="9" name="Slide Number Placeholder 8"/>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4991721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AE" dirty="0"/>
          </a:p>
        </p:txBody>
      </p:sp>
      <p:sp>
        <p:nvSpPr>
          <p:cNvPr id="4" name="Footer Placeholder 3"/>
          <p:cNvSpPr>
            <a:spLocks noGrp="1"/>
          </p:cNvSpPr>
          <p:nvPr>
            <p:ph type="ftr" sz="quarter" idx="11"/>
          </p:nvPr>
        </p:nvSpPr>
        <p:spPr/>
        <p:txBody>
          <a:bodyPr/>
          <a:lstStyle>
            <a:lvl1pPr>
              <a:defRPr/>
            </a:lvl1pPr>
          </a:lstStyle>
          <a:p>
            <a:endParaRPr lang="en-AE" dirty="0"/>
          </a:p>
        </p:txBody>
      </p:sp>
      <p:sp>
        <p:nvSpPr>
          <p:cNvPr id="5" name="Slide Number Placeholder 4"/>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8573084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AE" dirty="0"/>
          </a:p>
        </p:txBody>
      </p:sp>
      <p:sp>
        <p:nvSpPr>
          <p:cNvPr id="3" name="Footer Placeholder 2"/>
          <p:cNvSpPr>
            <a:spLocks noGrp="1"/>
          </p:cNvSpPr>
          <p:nvPr>
            <p:ph type="ftr" sz="quarter" idx="11"/>
          </p:nvPr>
        </p:nvSpPr>
        <p:spPr/>
        <p:txBody>
          <a:bodyPr/>
          <a:lstStyle>
            <a:lvl1pPr>
              <a:defRPr/>
            </a:lvl1pPr>
          </a:lstStyle>
          <a:p>
            <a:endParaRPr lang="en-AE" dirty="0"/>
          </a:p>
        </p:txBody>
      </p:sp>
      <p:sp>
        <p:nvSpPr>
          <p:cNvPr id="4" name="Slide Number Placeholder 3"/>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8423814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240256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5748671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4521927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40903059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267146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897125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225106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086296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043719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3778915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254000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8_Title Slide">
  <p:cSld name="9_Title Slide">
    <p:spTree>
      <p:nvGrpSpPr>
        <p:cNvPr id="1" name="Shape 15"/>
        <p:cNvGrpSpPr/>
        <p:nvPr/>
      </p:nvGrpSpPr>
      <p:grpSpPr>
        <a:xfrm>
          <a:off x="0" y="0"/>
          <a:ext cx="0" cy="0"/>
          <a:chOff x="0" y="0"/>
          <a:chExt cx="0" cy="0"/>
        </a:xfrm>
      </p:grpSpPr>
      <p:sp>
        <p:nvSpPr>
          <p:cNvPr id="16" name="Google Shape;16;p43"/>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24923478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117487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9_Title Slide">
  <p:cSld name="30_Title Slide">
    <p:spTree>
      <p:nvGrpSpPr>
        <p:cNvPr id="1" name="Shape 19"/>
        <p:cNvGrpSpPr/>
        <p:nvPr/>
      </p:nvGrpSpPr>
      <p:grpSpPr>
        <a:xfrm>
          <a:off x="0" y="0"/>
          <a:ext cx="0" cy="0"/>
          <a:chOff x="0" y="0"/>
          <a:chExt cx="0" cy="0"/>
        </a:xfrm>
      </p:grpSpPr>
      <p:sp>
        <p:nvSpPr>
          <p:cNvPr id="20" name="Google Shape;20;p45"/>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1526130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33_Title Slide">
  <p:cSld name="34_Title Slide">
    <p:spTree>
      <p:nvGrpSpPr>
        <p:cNvPr id="1" name="Shape 21"/>
        <p:cNvGrpSpPr/>
        <p:nvPr/>
      </p:nvGrpSpPr>
      <p:grpSpPr>
        <a:xfrm>
          <a:off x="0" y="0"/>
          <a:ext cx="0" cy="0"/>
          <a:chOff x="0" y="0"/>
          <a:chExt cx="0" cy="0"/>
        </a:xfrm>
      </p:grpSpPr>
      <p:sp>
        <p:nvSpPr>
          <p:cNvPr id="22" name="Google Shape;22;p46"/>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2229801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2301826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25_Title Slide">
  <p:cSld name="26_Title Slide">
    <p:spTree>
      <p:nvGrpSpPr>
        <p:cNvPr id="1" name="Shape 23"/>
        <p:cNvGrpSpPr/>
        <p:nvPr/>
      </p:nvGrpSpPr>
      <p:grpSpPr>
        <a:xfrm>
          <a:off x="0" y="0"/>
          <a:ext cx="0" cy="0"/>
          <a:chOff x="0" y="0"/>
          <a:chExt cx="0" cy="0"/>
        </a:xfrm>
      </p:grpSpPr>
      <p:sp>
        <p:nvSpPr>
          <p:cNvPr id="24" name="Google Shape;24;p47"/>
          <p:cNvSpPr>
            <a:spLocks noGrp="1"/>
          </p:cNvSpPr>
          <p:nvPr>
            <p:ph type="pic" idx="2"/>
          </p:nvPr>
        </p:nvSpPr>
        <p:spPr>
          <a:xfrm>
            <a:off x="6096000" y="933450"/>
            <a:ext cx="4962146" cy="2495550"/>
          </a:xfrm>
          <a:prstGeom prst="rect">
            <a:avLst/>
          </a:prstGeom>
          <a:solidFill>
            <a:srgbClr val="D8D8D8">
              <a:alpha val="49803"/>
            </a:srgbClr>
          </a:solidFill>
          <a:ln>
            <a:noFill/>
          </a:ln>
        </p:spPr>
      </p:sp>
    </p:spTree>
    <p:extLst>
      <p:ext uri="{BB962C8B-B14F-4D97-AF65-F5344CB8AC3E}">
        <p14:creationId xmlns:p14="http://schemas.microsoft.com/office/powerpoint/2010/main" val="1496941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1.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78670" y="320675"/>
            <a:ext cx="105156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cs typeface="Alexandria" pitchFamily="2" charset="-78"/>
              </a:defRPr>
            </a:lvl1pPr>
          </a:lstStyle>
          <a:p>
            <a:endParaRPr lang="en-AE"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cs typeface="Alexandria" pitchFamily="2" charset="-78"/>
              </a:defRPr>
            </a:lvl1pPr>
          </a:lstStyle>
          <a:p>
            <a:endParaRPr lang="en-AE"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cs typeface="Alexandria" pitchFamily="2" charset="-78"/>
              </a:defRPr>
            </a:lvl1pPr>
          </a:lstStyle>
          <a:p>
            <a:fld id="{00000000-1234-1234-1234-123412341234}" type="slidenum">
              <a:rPr lang="en-AE" smtClean="0"/>
              <a:pPr/>
              <a:t>‹#›</a:t>
            </a:fld>
            <a:endParaRPr lang="en-AE" dirty="0"/>
          </a:p>
        </p:txBody>
      </p:sp>
      <p:pic>
        <p:nvPicPr>
          <p:cNvPr id="8" name="Graphic 21"/>
          <p:cNvPicPr>
            <a:picLocks noChangeAspect="1"/>
          </p:cNvPicPr>
          <p:nvPr userDrawn="1"/>
        </p:nvPicPr>
        <p:blipFill rotWithShape="1">
          <a:blip r:embed="rId2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572988" y="176079"/>
            <a:ext cx="2780812" cy="807377"/>
          </a:xfrm>
          <a:prstGeom prst="rect">
            <a:avLst/>
          </a:prstGeom>
        </p:spPr>
      </p:pic>
      <p:sp>
        <p:nvSpPr>
          <p:cNvPr id="9" name="TextBox 8"/>
          <p:cNvSpPr txBox="1"/>
          <p:nvPr userDrawn="1"/>
        </p:nvSpPr>
        <p:spPr>
          <a:xfrm>
            <a:off x="4728370" y="6385023"/>
            <a:ext cx="2616200" cy="307777"/>
          </a:xfrm>
          <a:prstGeom prst="rect">
            <a:avLst/>
          </a:prstGeom>
          <a:noFill/>
        </p:spPr>
        <p:txBody>
          <a:bodyPr wrap="square" rtlCol="0">
            <a:spAutoFit/>
          </a:bodyPr>
          <a:lstStyle/>
          <a:p>
            <a:pPr algn="ctr"/>
            <a:r>
              <a:rPr lang="en-US" sz="1400" b="1" dirty="0" smtClean="0">
                <a:latin typeface="Alexandria Black" pitchFamily="2" charset="-78"/>
                <a:cs typeface="Alexandria Black" pitchFamily="2" charset="-78"/>
              </a:rPr>
              <a:t>www.midocean.km</a:t>
            </a:r>
            <a:endParaRPr lang="en-US" sz="1400" b="1" dirty="0">
              <a:latin typeface="Alexandria Black" pitchFamily="2" charset="-78"/>
              <a:cs typeface="Alexandria Black" pitchFamily="2" charset="-78"/>
            </a:endParaRPr>
          </a:p>
        </p:txBody>
      </p:sp>
    </p:spTree>
    <p:extLst>
      <p:ext uri="{BB962C8B-B14F-4D97-AF65-F5344CB8AC3E}">
        <p14:creationId xmlns:p14="http://schemas.microsoft.com/office/powerpoint/2010/main" val="3948142563"/>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 id="2147483686" r:id="rId19"/>
    <p:sldLayoutId id="2147483687" r:id="rId20"/>
    <p:sldLayoutId id="2147483688" r:id="rId21"/>
    <p:sldLayoutId id="2147483689" r:id="rId22"/>
    <p:sldLayoutId id="2147483690" r:id="rId23"/>
    <p:sldLayoutId id="2147483691" r:id="rId24"/>
  </p:sldLayoutIdLst>
  <p:hf hdr="0" dt="0"/>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9.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20.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21.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3.xml"/><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3.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23.xml"/></Relationships>
</file>

<file path=ppt/slides/_rels/slide1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6.xml"/><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3.xml"/></Relationships>
</file>

<file path=ppt/slides/_rels/slide2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1.xml"/><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3.xml"/></Relationships>
</file>

<file path=ppt/slides/_rels/slide2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4.xml"/><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3.xml"/></Relationships>
</file>

<file path=ppt/slides/_rels/slide2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8.xml"/><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3.xml"/></Relationships>
</file>

<file path=ppt/slides/_rels/slide3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2.xml"/><Relationship Id="rId1" Type="http://schemas.openxmlformats.org/officeDocument/2006/relationships/slideLayout" Target="../slideLayouts/slideLayout2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3.xml"/></Relationships>
</file>

<file path=ppt/slides/_rels/slide3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5.xml"/><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3.xml"/></Relationships>
</file>

<file path=ppt/slides/_rels/slide3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8.xml"/><Relationship Id="rId1" Type="http://schemas.openxmlformats.org/officeDocument/2006/relationships/slideLayout" Target="../slideLayouts/slideLayout2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3.xml"/></Relationships>
</file>

<file path=ppt/slides/_rels/slide4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1.xml"/><Relationship Id="rId1" Type="http://schemas.openxmlformats.org/officeDocument/2006/relationships/slideLayout" Target="../slideLayouts/slideLayout24.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3.xml"/></Relationships>
</file>

<file path=ppt/slides/_rels/slide4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4.xml"/><Relationship Id="rId1" Type="http://schemas.openxmlformats.org/officeDocument/2006/relationships/slideLayout" Target="../slideLayouts/slideLayout2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3.xml"/></Relationships>
</file>

<file path=ppt/slides/_rels/slide4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6.xml"/><Relationship Id="rId1" Type="http://schemas.openxmlformats.org/officeDocument/2006/relationships/slideLayout" Target="../slideLayouts/slideLayout24.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3.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3.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3.xml"/></Relationships>
</file>

<file path=ppt/slides/_rels/slide5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1.xml"/><Relationship Id="rId1" Type="http://schemas.openxmlformats.org/officeDocument/2006/relationships/slideLayout" Target="../slideLayouts/slideLayout2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3.xml"/></Relationships>
</file>

<file path=ppt/slides/_rels/slide5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3.xml"/><Relationship Id="rId1" Type="http://schemas.openxmlformats.org/officeDocument/2006/relationships/slideLayout" Target="../slideLayouts/slideLayout23.xml"/></Relationships>
</file>

<file path=ppt/slides/_rels/slide5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4.xml"/><Relationship Id="rId1" Type="http://schemas.openxmlformats.org/officeDocument/2006/relationships/slideLayout" Target="../slideLayouts/slideLayout24.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3.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3.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3.png"/><Relationship Id="rId2" Type="http://schemas.openxmlformats.org/officeDocument/2006/relationships/image" Target="../media/image11.jpeg"/><Relationship Id="rId1" Type="http://schemas.openxmlformats.org/officeDocument/2006/relationships/slideLayout" Target="../slideLayouts/slideLayout17.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6014389" y="-488950"/>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sp>
        <p:nvSpPr>
          <p:cNvPr id="106" name="Google Shape;106;p1"/>
          <p:cNvSpPr/>
          <p:nvPr/>
        </p:nvSpPr>
        <p:spPr>
          <a:xfrm>
            <a:off x="6200343" y="-320675"/>
            <a:ext cx="7410450" cy="7410450"/>
          </a:xfrm>
          <a:prstGeom prst="ellipse">
            <a:avLst/>
          </a:prstGeom>
          <a:blipFill rotWithShape="1">
            <a:blip r:embed="rId3">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sp>
        <p:nvSpPr>
          <p:cNvPr id="9" name="Google Shape;107;p1"/>
          <p:cNvSpPr txBox="1"/>
          <p:nvPr/>
        </p:nvSpPr>
        <p:spPr>
          <a:xfrm>
            <a:off x="301974" y="1725017"/>
            <a:ext cx="5526462" cy="1322983"/>
          </a:xfrm>
          <a:prstGeom prst="rect">
            <a:avLst/>
          </a:prstGeom>
          <a:noFill/>
          <a:ln>
            <a:noFill/>
          </a:ln>
        </p:spPr>
        <p:txBody>
          <a:bodyPr spcFirstLastPara="1" wrap="square" lIns="91425" tIns="45700" rIns="91425" bIns="45700" anchor="t" anchorCtr="0">
            <a:normAutofit fontScale="97500"/>
          </a:bodyPr>
          <a:lstStyle/>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a:solidFill>
                  <a:schemeClr val="tx1"/>
                </a:solidFill>
                <a:latin typeface="Alexandria" pitchFamily="2" charset="-78"/>
                <a:ea typeface="Calibri"/>
                <a:cs typeface="Alexandria" pitchFamily="2" charset="-78"/>
                <a:sym typeface="Calibri"/>
              </a:rPr>
              <a:t>College of Humanities</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a:solidFill>
                  <a:schemeClr val="tx1"/>
                </a:solidFill>
                <a:latin typeface="Alexandria" pitchFamily="2" charset="-78"/>
                <a:ea typeface="Calibri"/>
                <a:cs typeface="Alexandria" pitchFamily="2" charset="-78"/>
                <a:sym typeface="Calibri"/>
              </a:rPr>
              <a:t>Master of </a:t>
            </a:r>
            <a:r>
              <a:rPr lang="en-US" sz="2000" b="1" i="0" u="none" strike="noStrike" cap="none" dirty="0" smtClean="0">
                <a:solidFill>
                  <a:schemeClr val="tx1"/>
                </a:solidFill>
                <a:latin typeface="Alexandria" pitchFamily="2" charset="-78"/>
                <a:ea typeface="Calibri"/>
                <a:cs typeface="Alexandria"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smtClean="0">
                <a:solidFill>
                  <a:schemeClr val="tx1"/>
                </a:solidFill>
                <a:latin typeface="Alexandria" pitchFamily="2" charset="-78"/>
                <a:ea typeface="Calibri"/>
                <a:cs typeface="Alexandria" pitchFamily="2" charset="-78"/>
                <a:sym typeface="Calibri"/>
              </a:rPr>
              <a:t>Technology-</a:t>
            </a:r>
            <a:r>
              <a:rPr lang="en-US" sz="2000" b="1" i="0" u="none" strike="noStrike" cap="none" dirty="0">
                <a:solidFill>
                  <a:schemeClr val="tx1"/>
                </a:solidFill>
                <a:latin typeface="Alexandria" pitchFamily="2" charset="-78"/>
                <a:ea typeface="Calibri"/>
                <a:cs typeface="Alexandria" pitchFamily="2" charset="-78"/>
                <a:sym typeface="Calibri"/>
              </a:rPr>
              <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err="1">
                <a:solidFill>
                  <a:schemeClr val="tx1"/>
                </a:solidFill>
                <a:latin typeface="Alexandria" pitchFamily="2" charset="-78"/>
                <a:ea typeface="Calibri"/>
                <a:cs typeface="Alexandria" pitchFamily="2" charset="-78"/>
                <a:sym typeface="Calibri"/>
              </a:rPr>
              <a:t>FinTech</a:t>
            </a:r>
            <a:r>
              <a:rPr lang="en-US" sz="2000" b="1" i="0" u="none" strike="noStrike" cap="none" dirty="0">
                <a:solidFill>
                  <a:schemeClr val="tx1"/>
                </a:solidFill>
                <a:latin typeface="Alexandria" pitchFamily="2" charset="-78"/>
                <a:ea typeface="Calibri"/>
                <a:cs typeface="Alexandria" pitchFamily="2" charset="-78"/>
                <a:sym typeface="Calibri"/>
              </a:rPr>
              <a:t> </a:t>
            </a:r>
            <a:endParaRPr sz="2000" b="1" i="0" u="none" strike="noStrike" cap="none" dirty="0">
              <a:solidFill>
                <a:schemeClr val="tx1"/>
              </a:solidFill>
              <a:latin typeface="Alexandria" pitchFamily="2" charset="-78"/>
              <a:ea typeface="Calibri"/>
              <a:cs typeface="Alexandria" pitchFamily="2" charset="-78"/>
              <a:sym typeface="Calibri"/>
            </a:endParaRPr>
          </a:p>
        </p:txBody>
      </p:sp>
      <p:sp>
        <p:nvSpPr>
          <p:cNvPr id="10" name="Google Shape;128;p3"/>
          <p:cNvSpPr txBox="1"/>
          <p:nvPr/>
        </p:nvSpPr>
        <p:spPr>
          <a:xfrm>
            <a:off x="862871" y="3370143"/>
            <a:ext cx="4404667"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rgbClr val="00B0F0"/>
                </a:solidFill>
                <a:latin typeface="Alexandria" pitchFamily="2" charset="-78"/>
                <a:ea typeface="Times New Roman"/>
                <a:cs typeface="Alexandria" pitchFamily="2" charset="-78"/>
                <a:sym typeface="Times New Roman"/>
              </a:rPr>
              <a:t>Business </a:t>
            </a:r>
            <a:r>
              <a:rPr lang="en-US" sz="2000" b="1" dirty="0" smtClean="0">
                <a:solidFill>
                  <a:srgbClr val="00B0F0"/>
                </a:solidFill>
                <a:latin typeface="Alexandria" pitchFamily="2" charset="-78"/>
                <a:ea typeface="Times New Roman"/>
                <a:cs typeface="Alexandria" pitchFamily="2" charset="-78"/>
                <a:sym typeface="Times New Roman"/>
              </a:rPr>
              <a:t>Analysis</a:t>
            </a:r>
          </a:p>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FNT613</a:t>
            </a:r>
            <a:endParaRPr sz="2000" b="1" dirty="0">
              <a:solidFill>
                <a:schemeClr val="tx1"/>
              </a:solidFill>
              <a:latin typeface="Alexandria" pitchFamily="2" charset="-78"/>
              <a:ea typeface="Times New Roman"/>
              <a:cs typeface="Alexandria" pitchFamily="2" charset="-78"/>
              <a:sym typeface="Times New Roman"/>
            </a:endParaRPr>
          </a:p>
        </p:txBody>
      </p:sp>
      <p:sp>
        <p:nvSpPr>
          <p:cNvPr id="12" name="Rectangle: Rounded Corners 33"/>
          <p:cNvSpPr/>
          <p:nvPr/>
        </p:nvSpPr>
        <p:spPr>
          <a:xfrm>
            <a:off x="1490179" y="4469741"/>
            <a:ext cx="3354800"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3 </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3" name="Google Shape;131;p3"/>
          <p:cNvSpPr txBox="1"/>
          <p:nvPr/>
        </p:nvSpPr>
        <p:spPr>
          <a:xfrm>
            <a:off x="64583" y="5603407"/>
            <a:ext cx="3366728"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Prepared By: </a:t>
            </a:r>
          </a:p>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Dr</a:t>
            </a:r>
            <a:r>
              <a:rPr lang="en-US" sz="2000" b="1" dirty="0">
                <a:solidFill>
                  <a:schemeClr val="tx1"/>
                </a:solidFill>
                <a:latin typeface="Alexandria" pitchFamily="2" charset="-78"/>
                <a:ea typeface="Times New Roman"/>
                <a:cs typeface="Alexandria" pitchFamily="2" charset="-78"/>
                <a:sym typeface="Times New Roman"/>
              </a:rPr>
              <a:t>. </a:t>
            </a:r>
            <a:r>
              <a:rPr lang="en-US" sz="2000" b="1" dirty="0" err="1">
                <a:solidFill>
                  <a:schemeClr val="tx1"/>
                </a:solidFill>
                <a:latin typeface="Alexandria" pitchFamily="2" charset="-78"/>
                <a:ea typeface="Times New Roman"/>
                <a:cs typeface="Alexandria" pitchFamily="2" charset="-78"/>
                <a:sym typeface="Times New Roman"/>
              </a:rPr>
              <a:t>Abeir</a:t>
            </a:r>
            <a:r>
              <a:rPr lang="en-US" sz="2000" b="1" dirty="0">
                <a:solidFill>
                  <a:schemeClr val="tx1"/>
                </a:solidFill>
                <a:latin typeface="Alexandria" pitchFamily="2" charset="-78"/>
                <a:ea typeface="Times New Roman"/>
                <a:cs typeface="Alexandria" pitchFamily="2" charset="-78"/>
                <a:sym typeface="Times New Roman"/>
              </a:rPr>
              <a:t> Moussa</a:t>
            </a:r>
            <a:endParaRPr sz="2000" b="1" dirty="0">
              <a:solidFill>
                <a:schemeClr val="tx1"/>
              </a:solidFill>
              <a:latin typeface="Alexandria" pitchFamily="2" charset="-78"/>
              <a:ea typeface="Times New Roman"/>
              <a:cs typeface="Alexandria" pitchFamily="2" charset="-78"/>
              <a:sym typeface="Times New Roman"/>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4393" y="274710"/>
            <a:ext cx="2780812" cy="857339"/>
          </a:xfrm>
          <a:prstGeom prst="rect">
            <a:avLst/>
          </a:prstGeom>
        </p:spPr>
      </p:pic>
    </p:spTree>
    <p:extLst>
      <p:ext uri="{BB962C8B-B14F-4D97-AF65-F5344CB8AC3E}">
        <p14:creationId xmlns:p14="http://schemas.microsoft.com/office/powerpoint/2010/main" val="3236811716"/>
      </p:ext>
    </p:extLst>
  </p:cSld>
  <p:clrMapOvr>
    <a:masterClrMapping/>
  </p:clrMapOvr>
  <mc:AlternateContent xmlns:mc="http://schemas.openxmlformats.org/markup-compatibility/2006" xmlns:p14="http://schemas.microsoft.com/office/powerpoint/2010/main">
    <mc:Choice Requires="p14">
      <p:transition spd="slow" p14:dur="2000" advTm="11621"/>
    </mc:Choice>
    <mc:Fallback xmlns="">
      <p:transition spd="slow" advTm="11621"/>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1" y="162196"/>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0" y="0"/>
            <a:ext cx="8659664" cy="5300798"/>
          </a:xfrm>
          <a:prstGeom prst="rect">
            <a:avLst/>
          </a:prstGeom>
          <a:solidFill>
            <a:srgbClr val="D8D8D8">
              <a:alpha val="49803"/>
            </a:srgbClr>
          </a:solidFill>
          <a:ln>
            <a:noFill/>
          </a:ln>
        </p:spPr>
      </p:pic>
      <p:sp>
        <p:nvSpPr>
          <p:cNvPr id="128" name="Google Shape;128;p3"/>
          <p:cNvSpPr txBox="1"/>
          <p:nvPr/>
        </p:nvSpPr>
        <p:spPr>
          <a:xfrm>
            <a:off x="4471880" y="2716499"/>
            <a:ext cx="6691086" cy="1569620"/>
          </a:xfrm>
          <a:prstGeom prst="rect">
            <a:avLst/>
          </a:prstGeom>
          <a:noFill/>
          <a:ln>
            <a:noFill/>
          </a:ln>
        </p:spPr>
        <p:txBody>
          <a:bodyPr spcFirstLastPara="1" wrap="square" lIns="91425" tIns="45700" rIns="91425" bIns="45700" anchor="t" anchorCtr="0">
            <a:spAutoFit/>
          </a:bodyPr>
          <a:lstStyle/>
          <a:p>
            <a:pPr lvl="0" algn="ctr"/>
            <a:r>
              <a:rPr lang="en-US" sz="3200" b="1" dirty="0">
                <a:solidFill>
                  <a:srgbClr val="00B0F0"/>
                </a:solidFill>
                <a:latin typeface="Alexandria" pitchFamily="2" charset="-78"/>
                <a:cs typeface="Alexandria" pitchFamily="2" charset="-78"/>
              </a:rPr>
              <a:t>THE BUSINESS ANALYSIS PROCESS MODEL</a:t>
            </a:r>
            <a:endParaRPr lang="en-US" sz="3200" b="1" dirty="0">
              <a:solidFill>
                <a:srgbClr val="00B0F0"/>
              </a:solidFill>
              <a:latin typeface="Alexandria" pitchFamily="2" charset="-78"/>
              <a:ea typeface="Times New Roman"/>
              <a:cs typeface="Alexandria" pitchFamily="2" charset="-78"/>
              <a:sym typeface="Times New Roman"/>
            </a:endParaRPr>
          </a:p>
          <a:p>
            <a:pPr algn="ctr"/>
            <a:r>
              <a:rPr lang="en-US" sz="3200" b="1" dirty="0" smtClean="0">
                <a:solidFill>
                  <a:schemeClr val="dk1"/>
                </a:solidFill>
                <a:latin typeface="Alexandria" pitchFamily="2" charset="-78"/>
                <a:ea typeface="Times New Roman"/>
                <a:cs typeface="Alexandria" pitchFamily="2" charset="-78"/>
                <a:sym typeface="Times New Roman"/>
              </a:rPr>
              <a:t>FNT613</a:t>
            </a:r>
          </a:p>
        </p:txBody>
      </p:sp>
      <p:sp>
        <p:nvSpPr>
          <p:cNvPr id="130" name="Google Shape;130;p3"/>
          <p:cNvSpPr txBox="1"/>
          <p:nvPr/>
        </p:nvSpPr>
        <p:spPr>
          <a:xfrm>
            <a:off x="6370223" y="4802552"/>
            <a:ext cx="289440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Alexandria" pitchFamily="2" charset="-78"/>
                <a:ea typeface="Times New Roman"/>
                <a:cs typeface="Alexandria" pitchFamily="2" charset="-78"/>
                <a:sym typeface="Times New Roman"/>
              </a:rPr>
              <a:t> </a:t>
            </a:r>
            <a:endParaRPr sz="2000" dirty="0">
              <a:solidFill>
                <a:schemeClr val="dk1"/>
              </a:solidFill>
              <a:latin typeface="Alexandria" pitchFamily="2" charset="-78"/>
              <a:ea typeface="Times New Roman"/>
              <a:cs typeface="Alexandria" pitchFamily="2" charset="-78"/>
              <a:sym typeface="Times New Roman"/>
            </a:endParaRPr>
          </a:p>
        </p:txBody>
      </p:sp>
      <p:sp>
        <p:nvSpPr>
          <p:cNvPr id="131" name="Google Shape;131;p3"/>
          <p:cNvSpPr txBox="1"/>
          <p:nvPr/>
        </p:nvSpPr>
        <p:spPr>
          <a:xfrm>
            <a:off x="145143" y="5678577"/>
            <a:ext cx="2830286" cy="707846"/>
          </a:xfrm>
          <a:prstGeom prst="rect">
            <a:avLst/>
          </a:prstGeom>
          <a:noFill/>
          <a:ln>
            <a:noFill/>
          </a:ln>
        </p:spPr>
        <p:txBody>
          <a:bodyPr spcFirstLastPara="1" wrap="square" lIns="91425" tIns="45700" rIns="91425" bIns="45700" anchor="t" anchorCtr="0">
            <a:spAutoFit/>
          </a:bodyPr>
          <a:lstStyle/>
          <a:p>
            <a:pPr algn="ctr"/>
            <a:r>
              <a:rPr lang="en-US" sz="2000" b="1" dirty="0">
                <a:solidFill>
                  <a:schemeClr val="tx1"/>
                </a:solidFill>
                <a:latin typeface="Alexandria" pitchFamily="2" charset="-78"/>
                <a:ea typeface="Times New Roman"/>
                <a:cs typeface="Alexandria" pitchFamily="2" charset="-78"/>
                <a:sym typeface="Times New Roman"/>
              </a:rPr>
              <a:t>Prepared By: </a:t>
            </a:r>
            <a:endParaRPr lang="en-US" sz="2000" b="1" dirty="0">
              <a:solidFill>
                <a:schemeClr val="tx1"/>
              </a:solidFill>
              <a:latin typeface="Alexandria" pitchFamily="2" charset="-78"/>
              <a:cs typeface="Alexandria" pitchFamily="2" charset="-78"/>
            </a:endParaRPr>
          </a:p>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Dr</a:t>
            </a:r>
            <a:r>
              <a:rPr lang="en-US" sz="2000" b="1" dirty="0">
                <a:solidFill>
                  <a:schemeClr val="tx1"/>
                </a:solidFill>
                <a:latin typeface="Alexandria" pitchFamily="2" charset="-78"/>
                <a:ea typeface="Times New Roman"/>
                <a:cs typeface="Alexandria" pitchFamily="2" charset="-78"/>
                <a:sym typeface="Times New Roman"/>
              </a:rPr>
              <a:t>. </a:t>
            </a:r>
            <a:r>
              <a:rPr lang="en-US" sz="2000" b="1" dirty="0" err="1">
                <a:solidFill>
                  <a:schemeClr val="tx1"/>
                </a:solidFill>
                <a:latin typeface="Alexandria" pitchFamily="2" charset="-78"/>
                <a:ea typeface="Times New Roman"/>
                <a:cs typeface="Alexandria" pitchFamily="2" charset="-78"/>
                <a:sym typeface="Times New Roman"/>
              </a:rPr>
              <a:t>Abeir</a:t>
            </a:r>
            <a:r>
              <a:rPr lang="en-US" sz="2000" b="1" dirty="0">
                <a:solidFill>
                  <a:schemeClr val="tx1"/>
                </a:solidFill>
                <a:latin typeface="Alexandria" pitchFamily="2" charset="-78"/>
                <a:ea typeface="Times New Roman"/>
                <a:cs typeface="Alexandria" pitchFamily="2" charset="-78"/>
                <a:sym typeface="Times New Roman"/>
              </a:rPr>
              <a:t> Moussa</a:t>
            </a:r>
            <a:endParaRPr sz="2000" b="1" dirty="0">
              <a:solidFill>
                <a:schemeClr val="tx1"/>
              </a:solidFill>
              <a:latin typeface="Alexandria" pitchFamily="2" charset="-78"/>
              <a:ea typeface="Times New Roman"/>
              <a:cs typeface="Alexandria" pitchFamily="2" charset="-78"/>
              <a:sym typeface="Times New Roman"/>
            </a:endParaRPr>
          </a:p>
        </p:txBody>
      </p:sp>
      <p:pic>
        <p:nvPicPr>
          <p:cNvPr id="1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00013" y="321265"/>
            <a:ext cx="2780812" cy="857339"/>
          </a:xfrm>
          <a:prstGeom prst="rect">
            <a:avLst/>
          </a:prstGeom>
        </p:spPr>
      </p:pic>
      <p:sp>
        <p:nvSpPr>
          <p:cNvPr id="16" name="Rectangle: Rounded Corners 33"/>
          <p:cNvSpPr/>
          <p:nvPr/>
        </p:nvSpPr>
        <p:spPr>
          <a:xfrm>
            <a:off x="5607344" y="4548024"/>
            <a:ext cx="3354800"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3</a:t>
            </a:r>
            <a:r>
              <a:rPr lang="en-US" sz="2000" b="1" baseline="30000" dirty="0" smtClean="0">
                <a:solidFill>
                  <a:schemeClr val="bg1"/>
                </a:solidFill>
                <a:latin typeface="Alexandria Black" pitchFamily="2" charset="-78"/>
                <a:ea typeface="Times New Roman"/>
                <a:cs typeface="Alexandria Black" pitchFamily="2" charset="-78"/>
                <a:sym typeface="Times New Roman"/>
              </a:rPr>
              <a:t>rd</a:t>
            </a:r>
            <a:r>
              <a:rPr lang="en-US" sz="2000" b="1" dirty="0" smtClean="0">
                <a:solidFill>
                  <a:schemeClr val="bg1"/>
                </a:solidFill>
                <a:latin typeface="Alexandria Black" pitchFamily="2" charset="-78"/>
                <a:ea typeface="Times New Roman"/>
                <a:cs typeface="Alexandria Black" pitchFamily="2" charset="-78"/>
                <a:sym typeface="Times New Roman"/>
              </a:rPr>
              <a:t> Lecture </a:t>
            </a:r>
            <a:endParaRPr lang="en-US" sz="2000" b="1" dirty="0">
              <a:solidFill>
                <a:schemeClr val="bg1"/>
              </a:solidFill>
              <a:latin typeface="Alexandria Black" pitchFamily="2" charset="-78"/>
              <a:ea typeface="Times New Roman"/>
              <a:cs typeface="Alexandria Black" pitchFamily="2" charset="-78"/>
              <a:sym typeface="Times New Roman"/>
            </a:endParaRPr>
          </a:p>
        </p:txBody>
      </p:sp>
    </p:spTree>
    <p:extLst>
      <p:ext uri="{BB962C8B-B14F-4D97-AF65-F5344CB8AC3E}">
        <p14:creationId xmlns:p14="http://schemas.microsoft.com/office/powerpoint/2010/main" val="2122869820"/>
      </p:ext>
    </p:extLst>
  </p:cSld>
  <p:clrMapOvr>
    <a:masterClrMapping/>
  </p:clrMapOvr>
  <mc:AlternateContent xmlns:mc="http://schemas.openxmlformats.org/markup-compatibility/2006" xmlns:p14="http://schemas.microsoft.com/office/powerpoint/2010/main">
    <mc:Choice Requires="p14">
      <p:transition spd="slow" p14:dur="2000" advTm="13802"/>
    </mc:Choice>
    <mc:Fallback xmlns="">
      <p:transition spd="slow" advTm="13802"/>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41" name="Google Shape;141;p4"/>
          <p:cNvSpPr/>
          <p:nvPr/>
        </p:nvSpPr>
        <p:spPr>
          <a:xfrm>
            <a:off x="862684" y="1446079"/>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42" name="Google Shape;142;p4"/>
          <p:cNvPicPr preferRelativeResize="0">
            <a:picLocks noGrp="1"/>
          </p:cNvPicPr>
          <p:nvPr>
            <p:ph type="pic" idx="2"/>
          </p:nvPr>
        </p:nvPicPr>
        <p:blipFill rotWithShape="1">
          <a:blip r:embed="rId3">
            <a:alphaModFix/>
          </a:blip>
          <a:srcRect t="8679" b="8678"/>
          <a:stretch/>
        </p:blipFill>
        <p:spPr>
          <a:xfrm>
            <a:off x="1153954" y="1134007"/>
            <a:ext cx="9936480" cy="3183925"/>
          </a:xfrm>
          <a:prstGeom prst="rect">
            <a:avLst/>
          </a:prstGeom>
          <a:solidFill>
            <a:srgbClr val="D8D8D8">
              <a:alpha val="49803"/>
            </a:srgbClr>
          </a:solidFill>
          <a:ln>
            <a:noFill/>
          </a:ln>
        </p:spPr>
      </p:pic>
      <p:sp>
        <p:nvSpPr>
          <p:cNvPr id="11" name="Title 1"/>
          <p:cNvSpPr txBox="1">
            <a:spLocks/>
          </p:cNvSpPr>
          <p:nvPr/>
        </p:nvSpPr>
        <p:spPr>
          <a:xfrm>
            <a:off x="1980276" y="2422952"/>
            <a:ext cx="7992567" cy="1505654"/>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3200" b="1" dirty="0">
                <a:solidFill>
                  <a:srgbClr val="00B0F0"/>
                </a:solidFill>
                <a:latin typeface="Alexandria" pitchFamily="2" charset="-78"/>
                <a:cs typeface="Alexandria" pitchFamily="2" charset="-78"/>
              </a:rPr>
              <a:t>THE BUSINESS ANALYSIS PROCESS MODEL</a:t>
            </a:r>
            <a:endParaRPr lang="en-US" sz="3200" b="1" dirty="0">
              <a:solidFill>
                <a:srgbClr val="00B0F0"/>
              </a:solidFill>
              <a:latin typeface="Alexandria" pitchFamily="2" charset="-78"/>
              <a:ea typeface="Calibri"/>
              <a:cs typeface="Alexandria" pitchFamily="2" charset="-78"/>
              <a:sym typeface="Calibri"/>
            </a:endParaRPr>
          </a:p>
        </p:txBody>
      </p:sp>
      <p:sp>
        <p:nvSpPr>
          <p:cNvPr id="12" name="Subtitle 2"/>
          <p:cNvSpPr txBox="1">
            <a:spLocks/>
          </p:cNvSpPr>
          <p:nvPr/>
        </p:nvSpPr>
        <p:spPr>
          <a:xfrm>
            <a:off x="999033" y="5139896"/>
            <a:ext cx="1773196" cy="77040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Week4</a:t>
            </a:r>
          </a:p>
          <a:p>
            <a:r>
              <a:rPr lang="en-US" sz="2000" b="1" dirty="0" smtClean="0">
                <a:solidFill>
                  <a:schemeClr val="tx1"/>
                </a:solidFill>
                <a:latin typeface="Alexandria" pitchFamily="2" charset="-78"/>
                <a:ea typeface="Calibri"/>
                <a:cs typeface="Alexandria" pitchFamily="2" charset="-78"/>
                <a:sym typeface="Calibri"/>
              </a:rPr>
              <a:t>Chapter4</a:t>
            </a:r>
            <a:endParaRPr lang="en-US" sz="2000" b="1" dirty="0">
              <a:solidFill>
                <a:schemeClr val="tx1"/>
              </a:solidFill>
              <a:latin typeface="Alexandria" pitchFamily="2" charset="-78"/>
              <a:cs typeface="Alexandria" pitchFamily="2" charset="-78"/>
            </a:endParaRPr>
          </a:p>
        </p:txBody>
      </p:sp>
      <p:cxnSp>
        <p:nvCxnSpPr>
          <p:cNvPr id="4" name="Straight Connector 3"/>
          <p:cNvCxnSpPr/>
          <p:nvPr/>
        </p:nvCxnSpPr>
        <p:spPr>
          <a:xfrm flipH="1">
            <a:off x="1153954" y="596202"/>
            <a:ext cx="7665996" cy="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732978282"/>
      </p:ext>
    </p:extLst>
  </p:cSld>
  <p:clrMapOvr>
    <a:masterClrMapping/>
  </p:clrMapOvr>
  <mc:AlternateContent xmlns:mc="http://schemas.openxmlformats.org/markup-compatibility/2006" xmlns:p14="http://schemas.microsoft.com/office/powerpoint/2010/main">
    <mc:Choice Requires="p14">
      <p:transition spd="slow" p14:dur="2000" advTm="24590"/>
    </mc:Choice>
    <mc:Fallback xmlns="">
      <p:transition spd="slow" advTm="245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1"/>
                                        </p:tgtEl>
                                        <p:attrNameLst>
                                          <p:attrName>style.visibility</p:attrName>
                                        </p:attrNameLst>
                                      </p:cBhvr>
                                      <p:to>
                                        <p:strVal val="visible"/>
                                      </p:to>
                                    </p:set>
                                    <p:animEffect transition="in" filter="fade">
                                      <p:cBhvr>
                                        <p:cTn id="7" dur="500"/>
                                        <p:tgtEl>
                                          <p:spTgt spid="141"/>
                                        </p:tgtEl>
                                      </p:cBhvr>
                                    </p:animEffect>
                                  </p:childTnLst>
                                </p:cTn>
                              </p:par>
                              <p:par>
                                <p:cTn id="8" presetID="10" presetClass="entr" presetSubtype="0" fill="hold" nodeType="withEffect">
                                  <p:stCondLst>
                                    <p:cond delay="250"/>
                                  </p:stCondLst>
                                  <p:childTnLst>
                                    <p:set>
                                      <p:cBhvr>
                                        <p:cTn id="9" dur="1" fill="hold">
                                          <p:stCondLst>
                                            <p:cond delay="0"/>
                                          </p:stCondLst>
                                        </p:cTn>
                                        <p:tgtEl>
                                          <p:spTgt spid="140"/>
                                        </p:tgtEl>
                                        <p:attrNameLst>
                                          <p:attrName>style.visibility</p:attrName>
                                        </p:attrNameLst>
                                      </p:cBhvr>
                                      <p:to>
                                        <p:strVal val="visible"/>
                                      </p:to>
                                    </p:set>
                                    <p:animEffect transition="in" filter="fade">
                                      <p:cBhvr>
                                        <p:cTn id="1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197600" y="1222688"/>
            <a:ext cx="4031291" cy="57661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Learning objectives </a:t>
            </a:r>
          </a:p>
        </p:txBody>
      </p:sp>
      <p:sp>
        <p:nvSpPr>
          <p:cNvPr id="12" name="Content Placeholder 2"/>
          <p:cNvSpPr txBox="1">
            <a:spLocks/>
          </p:cNvSpPr>
          <p:nvPr/>
        </p:nvSpPr>
        <p:spPr>
          <a:xfrm>
            <a:off x="5533560" y="2174498"/>
            <a:ext cx="6330332" cy="358767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fontAlgn="base">
              <a:buClrTx/>
              <a:buFont typeface="Wingdings" panose="05000000000000000000" pitchFamily="2" charset="2"/>
              <a:buChar char="§"/>
            </a:pPr>
            <a:r>
              <a:rPr lang="en-US" sz="1600" b="1" dirty="0">
                <a:solidFill>
                  <a:schemeClr val="tx1"/>
                </a:solidFill>
                <a:latin typeface="Alexandria" pitchFamily="2" charset="-78"/>
                <a:cs typeface="Alexandria" pitchFamily="2" charset="-78"/>
              </a:rPr>
              <a:t>Learn the Stages of the Business Analysis Process Model</a:t>
            </a:r>
          </a:p>
          <a:p>
            <a:pPr marL="342900" indent="-342900" algn="just" fontAlgn="base">
              <a:buClrTx/>
              <a:buFont typeface="Wingdings" panose="05000000000000000000" pitchFamily="2" charset="2"/>
              <a:buChar char="§"/>
            </a:pPr>
            <a:r>
              <a:rPr lang="en-US" sz="1600" b="1" dirty="0">
                <a:solidFill>
                  <a:schemeClr val="tx1"/>
                </a:solidFill>
                <a:latin typeface="Alexandria" pitchFamily="2" charset="-78"/>
                <a:cs typeface="Alexandria" pitchFamily="2" charset="-78"/>
              </a:rPr>
              <a:t>Understand the approach to Problem Solving</a:t>
            </a:r>
          </a:p>
          <a:p>
            <a:pPr marL="342900" indent="-342900" algn="just" fontAlgn="base">
              <a:buClrTx/>
              <a:buFont typeface="Wingdings" panose="05000000000000000000" pitchFamily="2" charset="2"/>
              <a:buChar char="§"/>
            </a:pPr>
            <a:r>
              <a:rPr lang="en-US" sz="1600" b="1" dirty="0">
                <a:solidFill>
                  <a:schemeClr val="tx1"/>
                </a:solidFill>
                <a:latin typeface="Alexandria" pitchFamily="2" charset="-78"/>
                <a:cs typeface="Alexandria" pitchFamily="2" charset="-78"/>
              </a:rPr>
              <a:t>Learn the Key Activities and Techniques in Business Analysis</a:t>
            </a:r>
          </a:p>
          <a:p>
            <a:pPr marL="342900" indent="-342900" algn="just" fontAlgn="base">
              <a:buClrTx/>
              <a:buFont typeface="Wingdings" panose="05000000000000000000" pitchFamily="2" charset="2"/>
              <a:buChar char="§"/>
            </a:pPr>
            <a:r>
              <a:rPr lang="en-US" sz="1600" b="1" dirty="0">
                <a:solidFill>
                  <a:schemeClr val="tx1"/>
                </a:solidFill>
                <a:latin typeface="Alexandria" pitchFamily="2" charset="-78"/>
                <a:cs typeface="Alexandria" pitchFamily="2" charset="-78"/>
              </a:rPr>
              <a:t>Understand the Importance of Stakeholder Management</a:t>
            </a:r>
          </a:p>
          <a:p>
            <a:pPr marL="342900" indent="-342900" algn="just" fontAlgn="base">
              <a:buClrTx/>
              <a:buFont typeface="Wingdings" panose="05000000000000000000" pitchFamily="2" charset="2"/>
              <a:buChar char="§"/>
            </a:pPr>
            <a:r>
              <a:rPr lang="en-US" sz="1600" b="1" dirty="0" smtClean="0">
                <a:solidFill>
                  <a:schemeClr val="tx1"/>
                </a:solidFill>
                <a:latin typeface="Alexandria" pitchFamily="2" charset="-78"/>
                <a:cs typeface="Alexandria" pitchFamily="2" charset="-78"/>
              </a:rPr>
              <a:t>Develop </a:t>
            </a:r>
            <a:r>
              <a:rPr lang="en-US" sz="1600" b="1" dirty="0">
                <a:solidFill>
                  <a:schemeClr val="tx1"/>
                </a:solidFill>
                <a:latin typeface="Alexandria" pitchFamily="2" charset="-78"/>
                <a:cs typeface="Alexandria" pitchFamily="2" charset="-78"/>
              </a:rPr>
              <a:t>skills in gathering requirements from stakeholders and analyze them</a:t>
            </a:r>
          </a:p>
          <a:p>
            <a:pPr marL="342900" indent="-342900" algn="just" fontAlgn="base">
              <a:buClrTx/>
              <a:buFont typeface="Wingdings" panose="05000000000000000000" pitchFamily="2" charset="2"/>
              <a:buChar char="§"/>
            </a:pPr>
            <a:r>
              <a:rPr lang="en-US" sz="1600" b="1" dirty="0">
                <a:solidFill>
                  <a:schemeClr val="tx1"/>
                </a:solidFill>
                <a:latin typeface="Alexandria" pitchFamily="2" charset="-78"/>
                <a:cs typeface="Alexandria" pitchFamily="2" charset="-78"/>
              </a:rPr>
              <a:t>Learn to Analyze and Evaluate Potential Solutions</a:t>
            </a:r>
          </a:p>
          <a:p>
            <a:pPr marL="342900" indent="-342900" algn="just" fontAlgn="base">
              <a:buClrTx/>
              <a:buFont typeface="Wingdings" panose="05000000000000000000" pitchFamily="2" charset="2"/>
              <a:buChar char="§"/>
            </a:pPr>
            <a:r>
              <a:rPr lang="en-US" sz="1600" b="1" dirty="0">
                <a:solidFill>
                  <a:schemeClr val="tx1"/>
                </a:solidFill>
                <a:latin typeface="Alexandria" pitchFamily="2" charset="-78"/>
                <a:cs typeface="Alexandria" pitchFamily="2" charset="-78"/>
              </a:rPr>
              <a:t>Develop Skills in creating a business requirements document that conforms to industry best practices.</a:t>
            </a:r>
          </a:p>
        </p:txBody>
      </p:sp>
      <p:cxnSp>
        <p:nvCxnSpPr>
          <p:cNvPr id="3" name="Straight Connector 2"/>
          <p:cNvCxnSpPr/>
          <p:nvPr/>
        </p:nvCxnSpPr>
        <p:spPr>
          <a:xfrm flipH="1" flipV="1">
            <a:off x="5533560" y="589572"/>
            <a:ext cx="3363697" cy="14515"/>
          </a:xfrm>
          <a:prstGeom prst="line">
            <a:avLst/>
          </a:prstGeom>
        </p:spPr>
        <p:style>
          <a:lnRef idx="1">
            <a:schemeClr val="dk1"/>
          </a:lnRef>
          <a:fillRef idx="0">
            <a:schemeClr val="dk1"/>
          </a:fillRef>
          <a:effectRef idx="0">
            <a:schemeClr val="dk1"/>
          </a:effectRef>
          <a:fontRef idx="minor">
            <a:schemeClr val="tx1"/>
          </a:fontRef>
        </p:style>
      </p:cxnSp>
      <p:sp>
        <p:nvSpPr>
          <p:cNvPr id="13" name="Rectangle 12"/>
          <p:cNvSpPr/>
          <p:nvPr/>
        </p:nvSpPr>
        <p:spPr>
          <a:xfrm>
            <a:off x="4787900" y="8996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944550289"/>
      </p:ext>
    </p:extLst>
  </p:cSld>
  <p:clrMapOvr>
    <a:masterClrMapping/>
  </p:clrMapOvr>
  <mc:AlternateContent xmlns:mc="http://schemas.openxmlformats.org/markup-compatibility/2006" xmlns:p14="http://schemas.microsoft.com/office/powerpoint/2010/main">
    <mc:Choice Requires="p14">
      <p:transition spd="slow" p14:dur="2000" advTm="213958"/>
    </mc:Choice>
    <mc:Fallback xmlns="">
      <p:transition spd="slow" advTm="213958"/>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36428"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110515" y="1098680"/>
            <a:ext cx="3721058"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Clr>
                <a:schemeClr val="bg1"/>
              </a:buClr>
            </a:pPr>
            <a:r>
              <a:rPr lang="en-US" sz="2000" b="1" dirty="0">
                <a:solidFill>
                  <a:srgbClr val="00B0F0"/>
                </a:solidFill>
                <a:latin typeface="Alexandria" pitchFamily="2" charset="-78"/>
                <a:cs typeface="Alexandria" pitchFamily="2" charset="-78"/>
              </a:rPr>
              <a:t>Chapter outline</a:t>
            </a:r>
          </a:p>
        </p:txBody>
      </p:sp>
      <p:sp>
        <p:nvSpPr>
          <p:cNvPr id="12" name="Content Placeholder 2"/>
          <p:cNvSpPr txBox="1">
            <a:spLocks/>
          </p:cNvSpPr>
          <p:nvPr/>
        </p:nvSpPr>
        <p:spPr>
          <a:xfrm>
            <a:off x="5550493" y="2040122"/>
            <a:ext cx="6330332" cy="395427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ClrTx/>
            </a:pPr>
            <a:r>
              <a:rPr lang="en-US" sz="1600" b="1" dirty="0">
                <a:solidFill>
                  <a:schemeClr val="tx1"/>
                </a:solidFill>
                <a:latin typeface="Alexandria" pitchFamily="2" charset="-78"/>
                <a:cs typeface="Alexandria" pitchFamily="2" charset="-78"/>
              </a:rPr>
              <a:t>NTRODUCTION</a:t>
            </a:r>
          </a:p>
          <a:p>
            <a:pPr marL="342900" indent="-342900" algn="just">
              <a:buClrTx/>
              <a:buFont typeface="Wingdings" panose="05000000000000000000" pitchFamily="2" charset="2"/>
              <a:buChar char="§"/>
            </a:pPr>
            <a:r>
              <a:rPr lang="en-US" sz="1600" b="1" dirty="0" smtClean="0">
                <a:solidFill>
                  <a:schemeClr val="tx1"/>
                </a:solidFill>
                <a:latin typeface="Alexandria" pitchFamily="2" charset="-78"/>
                <a:cs typeface="Alexandria" pitchFamily="2" charset="-78"/>
              </a:rPr>
              <a:t>AN </a:t>
            </a:r>
            <a:r>
              <a:rPr lang="en-US" sz="1600" b="1" dirty="0">
                <a:solidFill>
                  <a:schemeClr val="tx1"/>
                </a:solidFill>
                <a:latin typeface="Alexandria" pitchFamily="2" charset="-78"/>
                <a:cs typeface="Alexandria" pitchFamily="2" charset="-78"/>
              </a:rPr>
              <a:t>APPROACH TO PROBLEM SOLVING</a:t>
            </a:r>
          </a:p>
          <a:p>
            <a:pPr marL="342900" indent="-342900" algn="just">
              <a:buClrTx/>
              <a:buFont typeface="Wingdings" panose="05000000000000000000" pitchFamily="2" charset="2"/>
              <a:buChar char="§"/>
            </a:pPr>
            <a:r>
              <a:rPr lang="en-US" sz="1600" b="1" dirty="0" smtClean="0">
                <a:solidFill>
                  <a:schemeClr val="tx1"/>
                </a:solidFill>
                <a:latin typeface="Alexandria" pitchFamily="2" charset="-78"/>
                <a:cs typeface="Alexandria" pitchFamily="2" charset="-78"/>
              </a:rPr>
              <a:t>THE </a:t>
            </a:r>
            <a:r>
              <a:rPr lang="en-US" sz="1600" b="1" dirty="0">
                <a:solidFill>
                  <a:schemeClr val="tx1"/>
                </a:solidFill>
                <a:latin typeface="Alexandria" pitchFamily="2" charset="-78"/>
                <a:cs typeface="Alexandria" pitchFamily="2" charset="-78"/>
              </a:rPr>
              <a:t>BUSINESS ANALYSIS PROCESS MODEL</a:t>
            </a:r>
          </a:p>
          <a:p>
            <a:pPr marL="342900" lvl="1" indent="-342900" algn="just">
              <a:buClrTx/>
              <a:buFont typeface="Wingdings" panose="05000000000000000000" pitchFamily="2" charset="2"/>
              <a:buChar char="§"/>
            </a:pPr>
            <a:r>
              <a:rPr lang="en-US" sz="1600" b="1" dirty="0">
                <a:solidFill>
                  <a:schemeClr val="tx1"/>
                </a:solidFill>
                <a:latin typeface="Alexandria" pitchFamily="2" charset="-78"/>
                <a:cs typeface="Alexandria" pitchFamily="2" charset="-78"/>
              </a:rPr>
              <a:t>INVESTIGATE SITUATION</a:t>
            </a:r>
          </a:p>
          <a:p>
            <a:pPr marL="342900" lvl="1" indent="-342900" algn="just">
              <a:buClrTx/>
              <a:buFont typeface="Wingdings" panose="05000000000000000000" pitchFamily="2" charset="2"/>
              <a:buChar char="§"/>
            </a:pPr>
            <a:r>
              <a:rPr lang="en-US" sz="1600" b="1" dirty="0">
                <a:solidFill>
                  <a:schemeClr val="tx1"/>
                </a:solidFill>
                <a:latin typeface="Alexandria" pitchFamily="2" charset="-78"/>
                <a:cs typeface="Alexandria" pitchFamily="2" charset="-78"/>
              </a:rPr>
              <a:t>ANALYSE NEEDS</a:t>
            </a:r>
          </a:p>
          <a:p>
            <a:pPr marL="342900" lvl="1" indent="-342900" algn="just">
              <a:buClrTx/>
              <a:buFont typeface="Wingdings" panose="05000000000000000000" pitchFamily="2" charset="2"/>
              <a:buChar char="§"/>
            </a:pPr>
            <a:r>
              <a:rPr lang="en-US" sz="1600" b="1" dirty="0">
                <a:solidFill>
                  <a:schemeClr val="tx1"/>
                </a:solidFill>
                <a:latin typeface="Alexandria" pitchFamily="2" charset="-78"/>
                <a:cs typeface="Alexandria" pitchFamily="2" charset="-78"/>
              </a:rPr>
              <a:t>EVALUATE OPTIONS</a:t>
            </a:r>
          </a:p>
          <a:p>
            <a:pPr marL="342900" lvl="1" indent="-342900" algn="just">
              <a:buClrTx/>
              <a:buFont typeface="Wingdings" panose="05000000000000000000" pitchFamily="2" charset="2"/>
              <a:buChar char="§"/>
            </a:pPr>
            <a:r>
              <a:rPr lang="en-US" sz="1600" b="1" dirty="0">
                <a:solidFill>
                  <a:schemeClr val="tx1"/>
                </a:solidFill>
                <a:latin typeface="Alexandria" pitchFamily="2" charset="-78"/>
                <a:cs typeface="Alexandria" pitchFamily="2" charset="-78"/>
              </a:rPr>
              <a:t>DEFINE REQUIREMENTS</a:t>
            </a:r>
          </a:p>
          <a:p>
            <a:pPr marL="342900" lvl="1" indent="-342900" algn="just">
              <a:buClrTx/>
              <a:buFont typeface="Wingdings" panose="05000000000000000000" pitchFamily="2" charset="2"/>
              <a:buChar char="§"/>
            </a:pPr>
            <a:r>
              <a:rPr lang="en-US" sz="1600" b="1" dirty="0">
                <a:solidFill>
                  <a:schemeClr val="tx1"/>
                </a:solidFill>
                <a:latin typeface="Alexandria" pitchFamily="2" charset="-78"/>
                <a:cs typeface="Alexandria" pitchFamily="2" charset="-78"/>
              </a:rPr>
              <a:t>DELIVER CHANGES</a:t>
            </a:r>
          </a:p>
          <a:p>
            <a:pPr marL="342900" indent="-342900" algn="just">
              <a:buClrTx/>
              <a:buFont typeface="Wingdings" panose="05000000000000000000" pitchFamily="2" charset="2"/>
              <a:buChar char="§"/>
            </a:pPr>
            <a:r>
              <a:rPr lang="en-US" sz="1600" b="1" dirty="0">
                <a:solidFill>
                  <a:schemeClr val="tx1"/>
                </a:solidFill>
                <a:latin typeface="Alexandria" pitchFamily="2" charset="-78"/>
                <a:cs typeface="Alexandria" pitchFamily="2" charset="-78"/>
              </a:rPr>
              <a:t>CONCLUSION</a:t>
            </a:r>
            <a:endParaRPr lang="en-US" sz="1600" dirty="0">
              <a:solidFill>
                <a:schemeClr val="tx1"/>
              </a:solidFill>
              <a:latin typeface="Alexandria" pitchFamily="2" charset="-78"/>
              <a:cs typeface="Alexandria" pitchFamily="2" charset="-78"/>
            </a:endParaRPr>
          </a:p>
        </p:txBody>
      </p:sp>
      <p:cxnSp>
        <p:nvCxnSpPr>
          <p:cNvPr id="10" name="Straight Connector 9"/>
          <p:cNvCxnSpPr/>
          <p:nvPr/>
        </p:nvCxnSpPr>
        <p:spPr>
          <a:xfrm flipH="1">
            <a:off x="5550493" y="60408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787900" y="8996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47968588"/>
      </p:ext>
    </p:extLst>
  </p:cSld>
  <p:clrMapOvr>
    <a:masterClrMapping/>
  </p:clrMapOvr>
  <mc:AlternateContent xmlns:mc="http://schemas.openxmlformats.org/markup-compatibility/2006" xmlns:p14="http://schemas.microsoft.com/office/powerpoint/2010/main">
    <mc:Choice Requires="p14">
      <p:transition spd="slow" p14:dur="2000" advTm="131668"/>
    </mc:Choice>
    <mc:Fallback xmlns="">
      <p:transition spd="slow" advTm="131668"/>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1"/>
            <a:ext cx="5547685" cy="5860473"/>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89780" y="2096447"/>
            <a:ext cx="6291045" cy="39302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dirty="0">
                <a:solidFill>
                  <a:schemeClr val="tx1"/>
                </a:solidFill>
                <a:latin typeface="Alexandria" pitchFamily="2" charset="-78"/>
                <a:cs typeface="Alexandria" pitchFamily="2" charset="-78"/>
              </a:rPr>
              <a:t>There are many tools and techniques available for the business analyst to use and, because of the nature of business analysis work, an overview framework is useful to place these in context and help determine the most appropriate technique for each individual situation.</a:t>
            </a:r>
          </a:p>
          <a:p>
            <a:pPr algn="just"/>
            <a:endParaRPr lang="en-US" sz="1600" dirty="0">
              <a:solidFill>
                <a:schemeClr val="tx1"/>
              </a:solidFill>
              <a:latin typeface="Alexandria" pitchFamily="2" charset="-78"/>
              <a:cs typeface="Alexandria" pitchFamily="2" charset="-78"/>
            </a:endParaRPr>
          </a:p>
          <a:p>
            <a:pPr algn="just"/>
            <a:r>
              <a:rPr lang="en-US" sz="1600" dirty="0">
                <a:solidFill>
                  <a:schemeClr val="tx1"/>
                </a:solidFill>
                <a:latin typeface="Alexandria" pitchFamily="2" charset="-78"/>
                <a:cs typeface="Alexandria" pitchFamily="2" charset="-78"/>
              </a:rPr>
              <a:t>In this chapter we have set out a Business Analysis Process Model as a framework within which both standard modelling techniques and organizational templates can be used.</a:t>
            </a:r>
          </a:p>
        </p:txBody>
      </p:sp>
      <p:sp>
        <p:nvSpPr>
          <p:cNvPr id="13" name="Title 1"/>
          <p:cNvSpPr txBox="1">
            <a:spLocks/>
          </p:cNvSpPr>
          <p:nvPr/>
        </p:nvSpPr>
        <p:spPr>
          <a:xfrm>
            <a:off x="6183085" y="1170600"/>
            <a:ext cx="3909744"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solidFill>
                  <a:srgbClr val="00B0F0"/>
                </a:solidFill>
                <a:latin typeface="Alexandria" pitchFamily="2" charset="-78"/>
                <a:cs typeface="Alexandria" pitchFamily="2" charset="-78"/>
              </a:rPr>
              <a:t>INTRODUCTION</a:t>
            </a:r>
          </a:p>
        </p:txBody>
      </p:sp>
      <p:cxnSp>
        <p:nvCxnSpPr>
          <p:cNvPr id="10" name="Straight Connector 9"/>
          <p:cNvCxnSpPr/>
          <p:nvPr/>
        </p:nvCxnSpPr>
        <p:spPr>
          <a:xfrm flipH="1">
            <a:off x="5550493" y="60408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8" name="Rectangle 7"/>
          <p:cNvSpPr/>
          <p:nvPr/>
        </p:nvSpPr>
        <p:spPr>
          <a:xfrm>
            <a:off x="4787900" y="8996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57890442"/>
      </p:ext>
    </p:extLst>
  </p:cSld>
  <p:clrMapOvr>
    <a:masterClrMapping/>
  </p:clrMapOvr>
  <mc:AlternateContent xmlns:mc="http://schemas.openxmlformats.org/markup-compatibility/2006" xmlns:p14="http://schemas.microsoft.com/office/powerpoint/2010/main">
    <mc:Choice Requires="p14">
      <p:transition spd="slow" p14:dur="2000" advTm="95773"/>
    </mc:Choice>
    <mc:Fallback xmlns="">
      <p:transition spd="slow" advTm="95773"/>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0"/>
            <a:ext cx="5547685" cy="5798128"/>
          </a:xfrm>
          <a:prstGeom prst="rect">
            <a:avLst/>
          </a:prstGeom>
          <a:solidFill>
            <a:srgbClr val="D8D8D8">
              <a:alpha val="49803"/>
            </a:srgbClr>
          </a:solidFill>
          <a:ln>
            <a:noFill/>
          </a:ln>
        </p:spPr>
      </p:pic>
      <p:sp>
        <p:nvSpPr>
          <p:cNvPr id="173" name="Google Shape;173;p6"/>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179017" y="1213688"/>
            <a:ext cx="5436482" cy="713181"/>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1. AN </a:t>
            </a:r>
            <a:r>
              <a:rPr lang="en-US" sz="2000" b="1" dirty="0">
                <a:solidFill>
                  <a:srgbClr val="00B0F0"/>
                </a:solidFill>
                <a:latin typeface="Alexandria" pitchFamily="2" charset="-78"/>
                <a:cs typeface="Alexandria" pitchFamily="2" charset="-78"/>
              </a:rPr>
              <a:t>APPROACH TO PROBLEM SOLVING</a:t>
            </a:r>
          </a:p>
        </p:txBody>
      </p:sp>
      <p:sp>
        <p:nvSpPr>
          <p:cNvPr id="10" name="Content Placeholder 2"/>
          <p:cNvSpPr txBox="1">
            <a:spLocks/>
          </p:cNvSpPr>
          <p:nvPr/>
        </p:nvSpPr>
        <p:spPr>
          <a:xfrm>
            <a:off x="5577079" y="2093601"/>
            <a:ext cx="6303746" cy="351019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ClrTx/>
              <a:buFont typeface="+mj-lt"/>
              <a:buAutoNum type="arabicPeriod"/>
            </a:pPr>
            <a:r>
              <a:rPr lang="en-US" sz="1600" b="1" dirty="0" smtClean="0">
                <a:solidFill>
                  <a:schemeClr val="tx1"/>
                </a:solidFill>
                <a:latin typeface="Alexandria" pitchFamily="2" charset="-78"/>
                <a:cs typeface="Alexandria" pitchFamily="2" charset="-78"/>
              </a:rPr>
              <a:t>Introduction</a:t>
            </a:r>
          </a:p>
          <a:p>
            <a:pPr marL="514350" indent="-514350">
              <a:buClrTx/>
              <a:buFont typeface="+mj-lt"/>
              <a:buAutoNum type="arabicPeriod"/>
            </a:pPr>
            <a:r>
              <a:rPr lang="en-US" sz="1600" b="1" dirty="0" smtClean="0">
                <a:solidFill>
                  <a:schemeClr val="tx1"/>
                </a:solidFill>
                <a:latin typeface="Alexandria" pitchFamily="2" charset="-78"/>
                <a:cs typeface="Alexandria" pitchFamily="2" charset="-78"/>
              </a:rPr>
              <a:t>Mess findings </a:t>
            </a:r>
            <a:endParaRPr lang="en-US" sz="1600" b="1" dirty="0">
              <a:solidFill>
                <a:schemeClr val="tx1"/>
              </a:solidFill>
              <a:latin typeface="Alexandria" pitchFamily="2" charset="-78"/>
              <a:cs typeface="Alexandria" pitchFamily="2" charset="-78"/>
            </a:endParaRPr>
          </a:p>
          <a:p>
            <a:pPr marL="514350" indent="-514350">
              <a:buClrTx/>
              <a:buFont typeface="+mj-lt"/>
              <a:buAutoNum type="arabicPeriod"/>
            </a:pPr>
            <a:r>
              <a:rPr lang="en-US" sz="1600" b="1" dirty="0">
                <a:solidFill>
                  <a:schemeClr val="tx1"/>
                </a:solidFill>
                <a:latin typeface="Alexandria" pitchFamily="2" charset="-78"/>
                <a:cs typeface="Alexandria" pitchFamily="2" charset="-78"/>
              </a:rPr>
              <a:t>Data finding</a:t>
            </a:r>
          </a:p>
          <a:p>
            <a:pPr marL="514350" indent="-514350">
              <a:buClrTx/>
              <a:buFont typeface="+mj-lt"/>
              <a:buAutoNum type="arabicPeriod"/>
            </a:pPr>
            <a:r>
              <a:rPr lang="en-US" sz="1600" b="1" dirty="0">
                <a:solidFill>
                  <a:schemeClr val="tx1"/>
                </a:solidFill>
                <a:latin typeface="Alexandria" pitchFamily="2" charset="-78"/>
                <a:cs typeface="Alexandria" pitchFamily="2" charset="-78"/>
              </a:rPr>
              <a:t>Problem finding </a:t>
            </a:r>
          </a:p>
          <a:p>
            <a:pPr marL="342900" indent="-342900">
              <a:buClrTx/>
              <a:buFont typeface="+mj-lt"/>
              <a:buAutoNum type="arabicPeriod"/>
            </a:pPr>
            <a:endParaRPr lang="en-US" sz="1600" dirty="0">
              <a:solidFill>
                <a:schemeClr val="tx1"/>
              </a:solidFill>
              <a:latin typeface="Alexandria" pitchFamily="2" charset="-78"/>
              <a:cs typeface="Alexandria" pitchFamily="2" charset="-78"/>
            </a:endParaRPr>
          </a:p>
        </p:txBody>
      </p:sp>
      <p:cxnSp>
        <p:nvCxnSpPr>
          <p:cNvPr id="12" name="Straight Connector 11"/>
          <p:cNvCxnSpPr/>
          <p:nvPr/>
        </p:nvCxnSpPr>
        <p:spPr>
          <a:xfrm flipH="1">
            <a:off x="5550493" y="60408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8" name="Rectangle 7"/>
          <p:cNvSpPr/>
          <p:nvPr/>
        </p:nvSpPr>
        <p:spPr>
          <a:xfrm>
            <a:off x="4787900" y="8996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392787961"/>
      </p:ext>
    </p:extLst>
  </p:cSld>
  <p:clrMapOvr>
    <a:masterClrMapping/>
  </p:clrMapOvr>
  <mc:AlternateContent xmlns:mc="http://schemas.openxmlformats.org/markup-compatibility/2006" xmlns:p14="http://schemas.microsoft.com/office/powerpoint/2010/main">
    <mc:Choice Requires="p14">
      <p:transition spd="slow" p14:dur="2000" advTm="93470"/>
    </mc:Choice>
    <mc:Fallback xmlns="">
      <p:transition spd="slow" advTm="9347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515177" cy="42653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1988456"/>
            <a:ext cx="9727989" cy="371565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pPr>
            <a:r>
              <a:rPr lang="en-US" sz="1800" b="1" dirty="0" smtClean="0">
                <a:latin typeface="Alexandria" pitchFamily="2" charset="-78"/>
                <a:cs typeface="Alexandria" pitchFamily="2" charset="-78"/>
              </a:rPr>
              <a:t>Introduction </a:t>
            </a:r>
            <a:endParaRPr lang="en-US" sz="1800" b="1" dirty="0">
              <a:latin typeface="Alexandria" pitchFamily="2" charset="-78"/>
              <a:cs typeface="Alexandria" pitchFamily="2" charset="-78"/>
            </a:endParaRPr>
          </a:p>
          <a:p>
            <a:pPr algn="just"/>
            <a:r>
              <a:rPr lang="en-US" sz="1600" dirty="0">
                <a:latin typeface="Alexandria" pitchFamily="2" charset="-78"/>
                <a:cs typeface="Alexandria" pitchFamily="2" charset="-78"/>
              </a:rPr>
              <a:t>This </a:t>
            </a:r>
            <a:r>
              <a:rPr lang="en-US" sz="1600" dirty="0" smtClean="0">
                <a:latin typeface="Alexandria" pitchFamily="2" charset="-78"/>
                <a:cs typeface="Alexandria" pitchFamily="2" charset="-78"/>
              </a:rPr>
              <a:t>approach </a:t>
            </a:r>
            <a:r>
              <a:rPr lang="en-US" sz="1600" dirty="0">
                <a:latin typeface="Alexandria" pitchFamily="2" charset="-78"/>
                <a:cs typeface="Alexandria" pitchFamily="2" charset="-78"/>
              </a:rPr>
              <a:t>incorporates the </a:t>
            </a:r>
            <a:r>
              <a:rPr lang="en-US" sz="1600" dirty="0" smtClean="0">
                <a:latin typeface="Alexandria" pitchFamily="2" charset="-78"/>
                <a:cs typeface="Alexandria" pitchFamily="2" charset="-78"/>
              </a:rPr>
              <a:t>principle One </a:t>
            </a:r>
            <a:r>
              <a:rPr lang="en-US" sz="1600" dirty="0">
                <a:latin typeface="Alexandria" pitchFamily="2" charset="-78"/>
                <a:cs typeface="Alexandria" pitchFamily="2" charset="-78"/>
              </a:rPr>
              <a:t>of the requirements of business managers is that business analysts examine the entire business area and take a thoughtful, even creative, approach to developing ideas for </a:t>
            </a:r>
            <a:r>
              <a:rPr lang="en-US" sz="1600" dirty="0" smtClean="0">
                <a:latin typeface="Alexandria" pitchFamily="2" charset="-78"/>
                <a:cs typeface="Alexandria" pitchFamily="2" charset="-78"/>
              </a:rPr>
              <a:t>solutions. Creative </a:t>
            </a:r>
            <a:r>
              <a:rPr lang="en-US" sz="1600" dirty="0">
                <a:latin typeface="Alexandria" pitchFamily="2" charset="-78"/>
                <a:cs typeface="Alexandria" pitchFamily="2" charset="-78"/>
              </a:rPr>
              <a:t>problem solving is vital in the business world as, increasingly, organizations need to develop innovative ideas in order to respond to changes in the business environment including actions from competitors.</a:t>
            </a:r>
          </a:p>
          <a:p>
            <a:pPr algn="just"/>
            <a:endParaRPr lang="en-US" sz="1600" b="1" dirty="0" smtClean="0">
              <a:latin typeface="Alexandria" pitchFamily="2" charset="-78"/>
              <a:cs typeface="Alexandria" pitchFamily="2" charset="-78"/>
            </a:endParaRPr>
          </a:p>
          <a:p>
            <a:pPr algn="just"/>
            <a:endParaRPr lang="en-US" sz="1600" b="1" dirty="0">
              <a:latin typeface="Alexandria" pitchFamily="2" charset="-78"/>
              <a:cs typeface="Alexandria" pitchFamily="2" charset="-78"/>
            </a:endParaRPr>
          </a:p>
          <a:p>
            <a:pPr algn="just"/>
            <a:endParaRPr lang="en-US" sz="1600" dirty="0" smtClean="0">
              <a:latin typeface="Alexandria" pitchFamily="2" charset="-78"/>
              <a:cs typeface="Alexandria" pitchFamily="2" charset="-78"/>
            </a:endParaRPr>
          </a:p>
          <a:p>
            <a:pPr algn="just"/>
            <a:endParaRPr lang="en-US" sz="1600" dirty="0">
              <a:latin typeface="Alexandria" pitchFamily="2" charset="-78"/>
              <a:cs typeface="Alexandria" pitchFamily="2" charset="-78"/>
            </a:endParaRPr>
          </a:p>
        </p:txBody>
      </p:sp>
      <p:sp>
        <p:nvSpPr>
          <p:cNvPr id="10" name="Title 1"/>
          <p:cNvSpPr txBox="1">
            <a:spLocks/>
          </p:cNvSpPr>
          <p:nvPr/>
        </p:nvSpPr>
        <p:spPr>
          <a:xfrm>
            <a:off x="2293257" y="1068164"/>
            <a:ext cx="7203830" cy="45031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1. AN </a:t>
            </a:r>
            <a:r>
              <a:rPr lang="en-US" sz="2000" b="1" dirty="0">
                <a:solidFill>
                  <a:srgbClr val="00B0F0"/>
                </a:solidFill>
                <a:latin typeface="Alexandria" pitchFamily="2" charset="-78"/>
                <a:cs typeface="Alexandria" pitchFamily="2" charset="-78"/>
              </a:rPr>
              <a:t>APPROACH TO PROBLEM SOLVING</a:t>
            </a:r>
          </a:p>
        </p:txBody>
      </p:sp>
      <p:sp>
        <p:nvSpPr>
          <p:cNvPr id="5" name="Rectangle 4"/>
          <p:cNvSpPr/>
          <p:nvPr/>
        </p:nvSpPr>
        <p:spPr>
          <a:xfrm>
            <a:off x="1067203" y="94238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143972842"/>
      </p:ext>
    </p:extLst>
  </p:cSld>
  <p:clrMapOvr>
    <a:masterClrMapping/>
  </p:clrMapOvr>
  <mc:AlternateContent xmlns:mc="http://schemas.openxmlformats.org/markup-compatibility/2006" xmlns:p14="http://schemas.microsoft.com/office/powerpoint/2010/main">
    <mc:Choice Requires="p14">
      <p:transition spd="slow" p14:dur="2000" advTm="107650"/>
    </mc:Choice>
    <mc:Fallback xmlns="">
      <p:transition spd="slow" advTm="10765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786613"/>
            <a:ext cx="10812720" cy="432390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0" name="Title 1"/>
          <p:cNvSpPr txBox="1">
            <a:spLocks/>
          </p:cNvSpPr>
          <p:nvPr/>
        </p:nvSpPr>
        <p:spPr>
          <a:xfrm>
            <a:off x="2351313" y="1193613"/>
            <a:ext cx="7174803" cy="441322"/>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1. AN </a:t>
            </a:r>
            <a:r>
              <a:rPr lang="en-US" sz="2000" b="1" dirty="0">
                <a:solidFill>
                  <a:srgbClr val="00B0F0"/>
                </a:solidFill>
                <a:latin typeface="Alexandria" pitchFamily="2" charset="-78"/>
                <a:cs typeface="Alexandria" pitchFamily="2" charset="-78"/>
              </a:rPr>
              <a:t>APPROACH TO PROBLEM SOLVING</a:t>
            </a:r>
          </a:p>
        </p:txBody>
      </p:sp>
      <p:pic>
        <p:nvPicPr>
          <p:cNvPr id="11" name="Content Placeholder 3"/>
          <p:cNvPicPr>
            <a:picLocks noChangeAspect="1"/>
          </p:cNvPicPr>
          <p:nvPr/>
        </p:nvPicPr>
        <p:blipFill>
          <a:blip r:embed="rId3"/>
          <a:stretch>
            <a:fillRect/>
          </a:stretch>
        </p:blipFill>
        <p:spPr>
          <a:xfrm>
            <a:off x="760164" y="2191656"/>
            <a:ext cx="10526952" cy="3744685"/>
          </a:xfrm>
          <a:prstGeom prst="rect">
            <a:avLst/>
          </a:prstGeom>
        </p:spPr>
      </p:pic>
      <p:sp>
        <p:nvSpPr>
          <p:cNvPr id="5" name="Rectangle 4"/>
          <p:cNvSpPr/>
          <p:nvPr/>
        </p:nvSpPr>
        <p:spPr>
          <a:xfrm>
            <a:off x="1081718" y="105491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26834047"/>
      </p:ext>
    </p:extLst>
  </p:cSld>
  <p:clrMapOvr>
    <a:masterClrMapping/>
  </p:clrMapOvr>
  <mc:AlternateContent xmlns:mc="http://schemas.openxmlformats.org/markup-compatibility/2006" xmlns:p14="http://schemas.microsoft.com/office/powerpoint/2010/main">
    <mc:Choice Requires="p14">
      <p:transition spd="slow" p14:dur="2000" advTm="104495"/>
    </mc:Choice>
    <mc:Fallback xmlns="">
      <p:transition spd="slow" advTm="104495"/>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712687"/>
            <a:ext cx="10718377" cy="410754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17483"/>
            <a:ext cx="10294046" cy="358503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1.1 Mess Finding</a:t>
            </a:r>
          </a:p>
          <a:p>
            <a:pPr algn="just"/>
            <a:r>
              <a:rPr lang="en-US" sz="1600" dirty="0" smtClean="0">
                <a:latin typeface="Alexandria" pitchFamily="2" charset="-78"/>
                <a:cs typeface="Alexandria" pitchFamily="2" charset="-78"/>
              </a:rPr>
              <a:t>The first stage of the model </a:t>
            </a:r>
            <a:r>
              <a:rPr lang="en-US" sz="1600" dirty="0">
                <a:latin typeface="Alexandria" pitchFamily="2" charset="-78"/>
                <a:cs typeface="Alexandria" pitchFamily="2" charset="-78"/>
              </a:rPr>
              <a:t>is where we often begin when undertaking a problem investigation. In business analysis this stage is concerned with finding out about the complexity of the problem </a:t>
            </a:r>
            <a:r>
              <a:rPr lang="en-US" sz="1600" dirty="0" smtClean="0">
                <a:latin typeface="Alexandria" pitchFamily="2" charset="-78"/>
                <a:cs typeface="Alexandria" pitchFamily="2" charset="-78"/>
              </a:rPr>
              <a:t>situation. Many </a:t>
            </a:r>
            <a:r>
              <a:rPr lang="en-US" sz="1600" dirty="0">
                <a:latin typeface="Alexandria" pitchFamily="2" charset="-78"/>
                <a:cs typeface="Alexandria" pitchFamily="2" charset="-78"/>
              </a:rPr>
              <a:t>problems are poorly defined or ambiguous, and each problem situation is likely to be complex and contain various issues and </a:t>
            </a:r>
            <a:r>
              <a:rPr lang="en-US" sz="1600" dirty="0" smtClean="0">
                <a:latin typeface="Alexandria" pitchFamily="2" charset="-78"/>
                <a:cs typeface="Alexandria" pitchFamily="2" charset="-78"/>
              </a:rPr>
              <a:t>concerns.</a:t>
            </a:r>
          </a:p>
          <a:p>
            <a:pPr algn="just"/>
            <a:r>
              <a:rPr lang="en-US" sz="1600" dirty="0" smtClean="0">
                <a:latin typeface="Alexandria" pitchFamily="2" charset="-78"/>
                <a:cs typeface="Alexandria" pitchFamily="2" charset="-78"/>
              </a:rPr>
              <a:t>In </a:t>
            </a:r>
            <a:r>
              <a:rPr lang="en-US" sz="1600" dirty="0">
                <a:latin typeface="Alexandria" pitchFamily="2" charset="-78"/>
                <a:cs typeface="Alexandria" pitchFamily="2" charset="-78"/>
              </a:rPr>
              <a:t>other words, there is likely to be a ‘mess’ and different situations will have different components to that </a:t>
            </a:r>
            <a:r>
              <a:rPr lang="en-US" sz="1600" dirty="0" smtClean="0">
                <a:latin typeface="Alexandria" pitchFamily="2" charset="-78"/>
                <a:cs typeface="Alexandria" pitchFamily="2" charset="-78"/>
              </a:rPr>
              <a:t>mess.</a:t>
            </a:r>
          </a:p>
          <a:p>
            <a:pPr algn="just"/>
            <a:r>
              <a:rPr lang="en-US" sz="1600" b="1" dirty="0" smtClean="0">
                <a:latin typeface="Alexandria" pitchFamily="2" charset="-78"/>
                <a:cs typeface="Alexandria" pitchFamily="2" charset="-78"/>
              </a:rPr>
              <a:t>The </a:t>
            </a:r>
            <a:r>
              <a:rPr lang="en-US" sz="1600" b="1" dirty="0">
                <a:latin typeface="Alexandria" pitchFamily="2" charset="-78"/>
                <a:cs typeface="Alexandria" pitchFamily="2" charset="-78"/>
              </a:rPr>
              <a:t>rich picture diagram</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is </a:t>
            </a:r>
            <a:r>
              <a:rPr lang="en-US" sz="1600" dirty="0">
                <a:latin typeface="Alexandria" pitchFamily="2" charset="-78"/>
                <a:cs typeface="Alexandria" pitchFamily="2" charset="-78"/>
              </a:rPr>
              <a:t>particularly useful to help document and </a:t>
            </a:r>
            <a:r>
              <a:rPr lang="en-US" sz="1600" dirty="0" smtClean="0">
                <a:latin typeface="Alexandria" pitchFamily="2" charset="-78"/>
                <a:cs typeface="Alexandria" pitchFamily="2" charset="-78"/>
              </a:rPr>
              <a:t>analyze </a:t>
            </a:r>
            <a:r>
              <a:rPr lang="en-US" sz="1600" dirty="0">
                <a:latin typeface="Alexandria" pitchFamily="2" charset="-78"/>
                <a:cs typeface="Alexandria" pitchFamily="2" charset="-78"/>
              </a:rPr>
              <a:t>the ‘mess’ in problematic business </a:t>
            </a:r>
            <a:r>
              <a:rPr lang="en-US" sz="1600" dirty="0" smtClean="0">
                <a:latin typeface="Alexandria" pitchFamily="2" charset="-78"/>
                <a:cs typeface="Alexandria" pitchFamily="2" charset="-78"/>
              </a:rPr>
              <a:t>situations.</a:t>
            </a:r>
          </a:p>
          <a:p>
            <a:pPr algn="just"/>
            <a:r>
              <a:rPr lang="en-US" sz="1600" dirty="0" smtClean="0">
                <a:latin typeface="Alexandria" pitchFamily="2" charset="-78"/>
                <a:cs typeface="Alexandria" pitchFamily="2" charset="-78"/>
              </a:rPr>
              <a:t>Rich </a:t>
            </a:r>
            <a:r>
              <a:rPr lang="en-US" sz="1600" dirty="0">
                <a:latin typeface="Alexandria" pitchFamily="2" charset="-78"/>
                <a:cs typeface="Alexandria" pitchFamily="2" charset="-78"/>
              </a:rPr>
              <a:t>pictures do not use a defined notation set and the flexibility this offers enables us to use them to represent any situation</a:t>
            </a:r>
            <a:r>
              <a:rPr lang="en-US" sz="1600" dirty="0" smtClean="0">
                <a:latin typeface="Alexandria" pitchFamily="2" charset="-78"/>
                <a:cs typeface="Alexandria" pitchFamily="2" charset="-78"/>
              </a:rPr>
              <a:t>.</a:t>
            </a:r>
          </a:p>
          <a:p>
            <a:pPr algn="just"/>
            <a:endParaRPr lang="en-US" sz="1600" dirty="0">
              <a:latin typeface="Alexandria" pitchFamily="2" charset="-78"/>
              <a:cs typeface="Alexandria" pitchFamily="2" charset="-78"/>
            </a:endParaRPr>
          </a:p>
        </p:txBody>
      </p:sp>
      <p:sp>
        <p:nvSpPr>
          <p:cNvPr id="10" name="Title 1"/>
          <p:cNvSpPr txBox="1">
            <a:spLocks/>
          </p:cNvSpPr>
          <p:nvPr/>
        </p:nvSpPr>
        <p:spPr>
          <a:xfrm>
            <a:off x="2425352" y="1262368"/>
            <a:ext cx="7102231" cy="45031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1. AN </a:t>
            </a:r>
            <a:r>
              <a:rPr lang="en-US" sz="2000" b="1" dirty="0">
                <a:solidFill>
                  <a:srgbClr val="00B0F0"/>
                </a:solidFill>
                <a:latin typeface="Alexandria" pitchFamily="2" charset="-78"/>
                <a:cs typeface="Alexandria" pitchFamily="2" charset="-78"/>
              </a:rPr>
              <a:t>APPROACH TO PROBLEM SOLVING</a:t>
            </a:r>
          </a:p>
        </p:txBody>
      </p:sp>
      <p:sp>
        <p:nvSpPr>
          <p:cNvPr id="5" name="Rectangle 4"/>
          <p:cNvSpPr/>
          <p:nvPr/>
        </p:nvSpPr>
        <p:spPr>
          <a:xfrm>
            <a:off x="1081718" y="105491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712301854"/>
      </p:ext>
    </p:extLst>
  </p:cSld>
  <p:clrMapOvr>
    <a:masterClrMapping/>
  </p:clrMapOvr>
  <mc:AlternateContent xmlns:mc="http://schemas.openxmlformats.org/markup-compatibility/2006" xmlns:p14="http://schemas.microsoft.com/office/powerpoint/2010/main">
    <mc:Choice Requires="p14">
      <p:transition spd="slow" p14:dur="2000" advTm="191531"/>
    </mc:Choice>
    <mc:Fallback xmlns="">
      <p:transition spd="slow" advTm="191531"/>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515177" cy="42653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1988456"/>
            <a:ext cx="9727989" cy="371565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1.2 Data Finding</a:t>
            </a:r>
          </a:p>
          <a:p>
            <a:pPr algn="just"/>
            <a:r>
              <a:rPr lang="en-US" sz="1600" dirty="0">
                <a:latin typeface="Alexandria" pitchFamily="2" charset="-78"/>
                <a:cs typeface="Alexandria" pitchFamily="2" charset="-78"/>
              </a:rPr>
              <a:t>The second stage of the model, is concerned with analyzing the opinions, concerns, knowledge and ideas uncovered in the previous stage, in order to identify where this information can be quantified and supporting data </a:t>
            </a:r>
            <a:r>
              <a:rPr lang="en-US" sz="1600" dirty="0" smtClean="0">
                <a:latin typeface="Alexandria" pitchFamily="2" charset="-78"/>
                <a:cs typeface="Alexandria" pitchFamily="2" charset="-78"/>
              </a:rPr>
              <a:t>obtained. It </a:t>
            </a:r>
            <a:r>
              <a:rPr lang="en-US" sz="1600" dirty="0">
                <a:latin typeface="Alexandria" pitchFamily="2" charset="-78"/>
                <a:cs typeface="Alexandria" pitchFamily="2" charset="-78"/>
              </a:rPr>
              <a:t>is often useful to examine the </a:t>
            </a:r>
            <a:r>
              <a:rPr lang="en-US" sz="1600" b="1" dirty="0">
                <a:latin typeface="Alexandria" pitchFamily="2" charset="-78"/>
                <a:cs typeface="Alexandria" pitchFamily="2" charset="-78"/>
              </a:rPr>
              <a:t>rich picture, mind map or fishbone diagram </a:t>
            </a:r>
            <a:r>
              <a:rPr lang="en-US" sz="1600" dirty="0">
                <a:latin typeface="Alexandria" pitchFamily="2" charset="-78"/>
                <a:cs typeface="Alexandria" pitchFamily="2" charset="-78"/>
              </a:rPr>
              <a:t>to clarify our thinking about the </a:t>
            </a:r>
            <a:r>
              <a:rPr lang="en-US" sz="1600" dirty="0" smtClean="0">
                <a:latin typeface="Alexandria" pitchFamily="2" charset="-78"/>
                <a:cs typeface="Alexandria" pitchFamily="2" charset="-78"/>
              </a:rPr>
              <a:t>situation.</a:t>
            </a:r>
            <a:r>
              <a:rPr lang="en-US" sz="1600" b="1" dirty="0" smtClean="0">
                <a:latin typeface="Alexandria" pitchFamily="2" charset="-78"/>
                <a:cs typeface="Alexandria" pitchFamily="2" charset="-78"/>
              </a:rPr>
              <a:t> </a:t>
            </a:r>
            <a:r>
              <a:rPr lang="en-US" sz="1600" dirty="0" smtClean="0">
                <a:latin typeface="Alexandria" pitchFamily="2" charset="-78"/>
                <a:cs typeface="Alexandria" pitchFamily="2" charset="-78"/>
              </a:rPr>
              <a:t>This </a:t>
            </a:r>
            <a:r>
              <a:rPr lang="en-US" sz="1600" dirty="0">
                <a:latin typeface="Alexandria" pitchFamily="2" charset="-78"/>
                <a:cs typeface="Alexandria" pitchFamily="2" charset="-78"/>
              </a:rPr>
              <a:t>can help lead us to the aspects that we can, and should, verify and also emphasizes the need to divorce opinion, whilst useful, from fact.</a:t>
            </a:r>
          </a:p>
        </p:txBody>
      </p:sp>
      <p:sp>
        <p:nvSpPr>
          <p:cNvPr id="10" name="Title 1"/>
          <p:cNvSpPr txBox="1">
            <a:spLocks/>
          </p:cNvSpPr>
          <p:nvPr/>
        </p:nvSpPr>
        <p:spPr>
          <a:xfrm>
            <a:off x="2272953" y="1166599"/>
            <a:ext cx="7203830" cy="45031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1. AN </a:t>
            </a:r>
            <a:r>
              <a:rPr lang="en-US" sz="2000" b="1" dirty="0">
                <a:solidFill>
                  <a:srgbClr val="00B0F0"/>
                </a:solidFill>
                <a:latin typeface="Alexandria" pitchFamily="2" charset="-78"/>
                <a:cs typeface="Alexandria" pitchFamily="2" charset="-78"/>
              </a:rPr>
              <a:t>APPROACH TO PROBLEM SOLVING</a:t>
            </a:r>
          </a:p>
        </p:txBody>
      </p:sp>
      <p:sp>
        <p:nvSpPr>
          <p:cNvPr id="5" name="Rectangle 4"/>
          <p:cNvSpPr/>
          <p:nvPr/>
        </p:nvSpPr>
        <p:spPr>
          <a:xfrm>
            <a:off x="1067204" y="97645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758357854"/>
      </p:ext>
    </p:extLst>
  </p:cSld>
  <p:clrMapOvr>
    <a:masterClrMapping/>
  </p:clrMapOvr>
  <mc:AlternateContent xmlns:mc="http://schemas.openxmlformats.org/markup-compatibility/2006" xmlns:p14="http://schemas.microsoft.com/office/powerpoint/2010/main">
    <mc:Choice Requires="p14">
      <p:transition spd="slow" p14:dur="2000" advTm="155744"/>
    </mc:Choice>
    <mc:Fallback xmlns="">
      <p:transition spd="slow" advTm="155744"/>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515177" cy="42653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1988456"/>
            <a:ext cx="10061817" cy="371565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1.3 Problem Finding</a:t>
            </a:r>
          </a:p>
          <a:p>
            <a:pPr algn="just"/>
            <a:r>
              <a:rPr lang="en-US" sz="1600" dirty="0">
                <a:latin typeface="Alexandria" pitchFamily="2" charset="-78"/>
                <a:cs typeface="Alexandria" pitchFamily="2" charset="-78"/>
              </a:rPr>
              <a:t>Sometimes this works but often different approaches need to be used with brainstorming to stimulate ideas and so during this stage </a:t>
            </a:r>
            <a:r>
              <a:rPr lang="en-US" sz="1600" b="1" dirty="0">
                <a:latin typeface="Alexandria" pitchFamily="2" charset="-78"/>
                <a:cs typeface="Alexandria" pitchFamily="2" charset="-78"/>
              </a:rPr>
              <a:t>it may be useful to use some creative thinking </a:t>
            </a:r>
            <a:r>
              <a:rPr lang="en-US" sz="1600" b="1" dirty="0" smtClean="0">
                <a:latin typeface="Alexandria" pitchFamily="2" charset="-78"/>
                <a:cs typeface="Alexandria" pitchFamily="2" charset="-78"/>
              </a:rPr>
              <a:t>techniques. </a:t>
            </a:r>
            <a:r>
              <a:rPr lang="en-US" sz="1600" dirty="0" smtClean="0">
                <a:latin typeface="Alexandria" pitchFamily="2" charset="-78"/>
                <a:cs typeface="Alexandria" pitchFamily="2" charset="-78"/>
              </a:rPr>
              <a:t>Two </a:t>
            </a:r>
            <a:r>
              <a:rPr lang="en-US" sz="1600" dirty="0">
                <a:latin typeface="Alexandria" pitchFamily="2" charset="-78"/>
                <a:cs typeface="Alexandria" pitchFamily="2" charset="-78"/>
              </a:rPr>
              <a:t>examples of techniques that can provide stimuli for creative ideas are ‘Assumption </a:t>
            </a:r>
            <a:r>
              <a:rPr lang="en-US" sz="1600" b="1" dirty="0">
                <a:latin typeface="Alexandria" pitchFamily="2" charset="-78"/>
                <a:cs typeface="Alexandria" pitchFamily="2" charset="-78"/>
              </a:rPr>
              <a:t>Reversal’ – where assumptions about a situation are listed and reversed – and ‘Random Words or Pictures’ </a:t>
            </a:r>
            <a:r>
              <a:rPr lang="en-US" sz="1600" dirty="0">
                <a:latin typeface="Alexandria" pitchFamily="2" charset="-78"/>
                <a:cs typeface="Alexandria" pitchFamily="2" charset="-78"/>
              </a:rPr>
              <a:t>– where unrelated words or pictures are used to generate different ideas about a </a:t>
            </a:r>
            <a:r>
              <a:rPr lang="en-US" sz="1600" dirty="0" smtClean="0">
                <a:latin typeface="Alexandria" pitchFamily="2" charset="-78"/>
                <a:cs typeface="Alexandria" pitchFamily="2" charset="-78"/>
              </a:rPr>
              <a:t>situation. Business </a:t>
            </a:r>
            <a:r>
              <a:rPr lang="en-US" sz="1600" dirty="0">
                <a:latin typeface="Alexandria" pitchFamily="2" charset="-78"/>
                <a:cs typeface="Alexandria" pitchFamily="2" charset="-78"/>
              </a:rPr>
              <a:t>analysts are often expected to deliver solutions quickly, yet here it is important to resist the pressure to develop solutions at too early a stage; there are other aspects that need to be considered first</a:t>
            </a:r>
            <a:r>
              <a:rPr lang="en-US" sz="1600" dirty="0" smtClean="0">
                <a:latin typeface="Alexandria" pitchFamily="2" charset="-78"/>
                <a:cs typeface="Alexandria" pitchFamily="2" charset="-78"/>
              </a:rPr>
              <a:t>.</a:t>
            </a:r>
          </a:p>
          <a:p>
            <a:pPr algn="just"/>
            <a:endParaRPr lang="en-US" sz="1600" dirty="0" smtClean="0">
              <a:latin typeface="Alexandria" pitchFamily="2" charset="-78"/>
              <a:cs typeface="Alexandria" pitchFamily="2" charset="-78"/>
            </a:endParaRPr>
          </a:p>
          <a:p>
            <a:pPr algn="just"/>
            <a:r>
              <a:rPr lang="en-US" sz="1600" dirty="0" smtClean="0">
                <a:latin typeface="Alexandria" pitchFamily="2" charset="-78"/>
                <a:cs typeface="Alexandria" pitchFamily="2" charset="-78"/>
              </a:rPr>
              <a:t>Also</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Isaksen</a:t>
            </a:r>
            <a:r>
              <a:rPr lang="en-US" sz="1600" dirty="0">
                <a:latin typeface="Alexandria" pitchFamily="2" charset="-78"/>
                <a:cs typeface="Alexandria" pitchFamily="2" charset="-78"/>
              </a:rPr>
              <a:t> and </a:t>
            </a:r>
            <a:r>
              <a:rPr lang="en-US" sz="1600" dirty="0" err="1">
                <a:latin typeface="Alexandria" pitchFamily="2" charset="-78"/>
                <a:cs typeface="Alexandria" pitchFamily="2" charset="-78"/>
              </a:rPr>
              <a:t>Treffinger</a:t>
            </a:r>
            <a:r>
              <a:rPr lang="en-US" sz="1600" dirty="0">
                <a:latin typeface="Alexandria" pitchFamily="2" charset="-78"/>
                <a:cs typeface="Alexandria" pitchFamily="2" charset="-78"/>
              </a:rPr>
              <a:t> (1985) stress the importance of identifying criteria to help evaluate potential solutions and this would not be possible without the earlier work. Therefore, it is important to work through the earlier stages as they will help to develop better, more appropriate solutions that will be more beneficial for the business situation.</a:t>
            </a:r>
          </a:p>
          <a:p>
            <a:pPr algn="just"/>
            <a:endParaRPr lang="en-US" sz="1600" dirty="0">
              <a:latin typeface="Alexandria" pitchFamily="2" charset="-78"/>
              <a:cs typeface="Alexandria" pitchFamily="2" charset="-78"/>
            </a:endParaRPr>
          </a:p>
          <a:p>
            <a:pPr algn="just"/>
            <a:endParaRPr lang="en-US" sz="1600" b="1" dirty="0">
              <a:latin typeface="Alexandria" pitchFamily="2" charset="-78"/>
              <a:cs typeface="Alexandria" pitchFamily="2" charset="-78"/>
            </a:endParaRPr>
          </a:p>
        </p:txBody>
      </p:sp>
      <p:sp>
        <p:nvSpPr>
          <p:cNvPr id="10" name="Title 1"/>
          <p:cNvSpPr txBox="1">
            <a:spLocks/>
          </p:cNvSpPr>
          <p:nvPr/>
        </p:nvSpPr>
        <p:spPr>
          <a:xfrm>
            <a:off x="2272953" y="1235175"/>
            <a:ext cx="7203830" cy="45031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1. AN </a:t>
            </a:r>
            <a:r>
              <a:rPr lang="en-US" sz="2000" b="1" dirty="0">
                <a:solidFill>
                  <a:srgbClr val="00B0F0"/>
                </a:solidFill>
                <a:latin typeface="Alexandria" pitchFamily="2" charset="-78"/>
                <a:cs typeface="Alexandria" pitchFamily="2" charset="-78"/>
              </a:rPr>
              <a:t>APPROACH TO PROBLEM SOLVING</a:t>
            </a:r>
          </a:p>
        </p:txBody>
      </p:sp>
      <p:sp>
        <p:nvSpPr>
          <p:cNvPr id="5" name="Rectangle 4"/>
          <p:cNvSpPr/>
          <p:nvPr/>
        </p:nvSpPr>
        <p:spPr>
          <a:xfrm>
            <a:off x="1067204" y="97645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4687904"/>
      </p:ext>
    </p:extLst>
  </p:cSld>
  <p:clrMapOvr>
    <a:masterClrMapping/>
  </p:clrMapOvr>
  <mc:AlternateContent xmlns:mc="http://schemas.openxmlformats.org/markup-compatibility/2006" xmlns:p14="http://schemas.microsoft.com/office/powerpoint/2010/main">
    <mc:Choice Requires="p14">
      <p:transition spd="slow" p14:dur="2000" advTm="219591"/>
    </mc:Choice>
    <mc:Fallback xmlns="">
      <p:transition spd="slow" advTm="21959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289705"/>
            <a:ext cx="6330331" cy="363263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lgn="just">
              <a:buClrTx/>
              <a:buFont typeface="Arial" panose="020B0604020202020204" pitchFamily="34" charset="0"/>
              <a:buChar char="•"/>
            </a:pPr>
            <a:r>
              <a:rPr lang="en-US" sz="1600" b="1" dirty="0">
                <a:solidFill>
                  <a:schemeClr val="tx1"/>
                </a:solidFill>
                <a:latin typeface="Alexandria" pitchFamily="2" charset="-78"/>
                <a:cs typeface="Alexandria" pitchFamily="2" charset="-78"/>
              </a:rPr>
              <a:t>INTRODUCTION </a:t>
            </a:r>
          </a:p>
          <a:p>
            <a:pPr marL="457200" indent="-457200" algn="just">
              <a:buClrTx/>
              <a:buFont typeface="+mj-lt"/>
              <a:buAutoNum type="arabicPeriod"/>
            </a:pPr>
            <a:r>
              <a:rPr lang="en-US" sz="1600" b="1" dirty="0">
                <a:solidFill>
                  <a:schemeClr val="tx1"/>
                </a:solidFill>
                <a:latin typeface="Alexandria" pitchFamily="2" charset="-78"/>
                <a:cs typeface="Alexandria" pitchFamily="2" charset="-78"/>
              </a:rPr>
              <a:t>INVESTIGATE SITUATION </a:t>
            </a:r>
          </a:p>
          <a:p>
            <a:pPr marL="457200" indent="-457200" algn="just">
              <a:buClrTx/>
              <a:buFont typeface="+mj-lt"/>
              <a:buAutoNum type="arabicPeriod"/>
            </a:pPr>
            <a:r>
              <a:rPr lang="en-US" sz="1600" b="1" dirty="0">
                <a:solidFill>
                  <a:schemeClr val="tx1"/>
                </a:solidFill>
                <a:latin typeface="Alexandria" pitchFamily="2" charset="-78"/>
                <a:cs typeface="Alexandria" pitchFamily="2" charset="-78"/>
              </a:rPr>
              <a:t>CONSIDER </a:t>
            </a:r>
            <a:r>
              <a:rPr lang="en-US" sz="1600" b="1" dirty="0" smtClean="0">
                <a:solidFill>
                  <a:schemeClr val="tx1"/>
                </a:solidFill>
                <a:latin typeface="Alexandria" pitchFamily="2" charset="-78"/>
                <a:cs typeface="Alexandria" pitchFamily="2" charset="-78"/>
              </a:rPr>
              <a:t>PERSPECTIVES</a:t>
            </a:r>
            <a:endParaRPr lang="en-US" sz="1600" b="1" dirty="0">
              <a:solidFill>
                <a:schemeClr val="tx1"/>
              </a:solidFill>
              <a:latin typeface="Alexandria" pitchFamily="2" charset="-78"/>
              <a:cs typeface="Alexandria" pitchFamily="2" charset="-78"/>
            </a:endParaRPr>
          </a:p>
          <a:p>
            <a:pPr marL="457200" indent="-457200" algn="just">
              <a:buClrTx/>
              <a:buFont typeface="+mj-lt"/>
              <a:buAutoNum type="arabicPeriod"/>
            </a:pPr>
            <a:r>
              <a:rPr lang="en-US" sz="1600" b="1" dirty="0">
                <a:solidFill>
                  <a:schemeClr val="tx1"/>
                </a:solidFill>
                <a:latin typeface="Alexandria" pitchFamily="2" charset="-78"/>
                <a:cs typeface="Alexandria" pitchFamily="2" charset="-78"/>
              </a:rPr>
              <a:t>ANALYZE NEEDS </a:t>
            </a:r>
          </a:p>
          <a:p>
            <a:pPr marL="457200" indent="-457200" algn="just">
              <a:buClrTx/>
              <a:buFont typeface="+mj-lt"/>
              <a:buAutoNum type="arabicPeriod"/>
            </a:pPr>
            <a:r>
              <a:rPr lang="en-US" sz="1600" b="1" dirty="0">
                <a:solidFill>
                  <a:schemeClr val="tx1"/>
                </a:solidFill>
                <a:latin typeface="Alexandria" pitchFamily="2" charset="-78"/>
                <a:cs typeface="Alexandria" pitchFamily="2" charset="-78"/>
              </a:rPr>
              <a:t>EVALAUATE OPTION </a:t>
            </a:r>
          </a:p>
          <a:p>
            <a:pPr marL="457200" indent="-457200" algn="just">
              <a:buClrTx/>
              <a:buFont typeface="+mj-lt"/>
              <a:buAutoNum type="arabicPeriod"/>
            </a:pPr>
            <a:r>
              <a:rPr lang="en-US" sz="1600" b="1" dirty="0">
                <a:solidFill>
                  <a:schemeClr val="tx1"/>
                </a:solidFill>
                <a:latin typeface="Alexandria" pitchFamily="2" charset="-78"/>
                <a:cs typeface="Alexandria" pitchFamily="2" charset="-78"/>
              </a:rPr>
              <a:t>DEFINE REQUIRMENTS </a:t>
            </a:r>
          </a:p>
          <a:p>
            <a:pPr marL="457200" indent="-457200" algn="just">
              <a:buClrTx/>
              <a:buFont typeface="+mj-lt"/>
              <a:buAutoNum type="arabicPeriod"/>
            </a:pPr>
            <a:r>
              <a:rPr lang="en-US" sz="1600" b="1" dirty="0">
                <a:solidFill>
                  <a:schemeClr val="tx1"/>
                </a:solidFill>
                <a:latin typeface="Alexandria" pitchFamily="2" charset="-78"/>
                <a:cs typeface="Alexandria" pitchFamily="2" charset="-78"/>
              </a:rPr>
              <a:t>DELIVER CHANGES  </a:t>
            </a:r>
          </a:p>
          <a:p>
            <a:pPr marL="342900" indent="-342900" algn="just">
              <a:buClrTx/>
              <a:buFont typeface="+mj-lt"/>
              <a:buAutoNum type="arabicPeriod"/>
            </a:pPr>
            <a:endParaRPr lang="en-US" sz="1600" dirty="0">
              <a:solidFill>
                <a:schemeClr val="tx1"/>
              </a:solidFill>
              <a:latin typeface="Alexandria" pitchFamily="2" charset="-78"/>
              <a:cs typeface="Alexandria" pitchFamily="2" charset="-78"/>
            </a:endParaRPr>
          </a:p>
        </p:txBody>
      </p:sp>
      <p:sp>
        <p:nvSpPr>
          <p:cNvPr id="13" name="Title 1"/>
          <p:cNvSpPr txBox="1">
            <a:spLocks/>
          </p:cNvSpPr>
          <p:nvPr/>
        </p:nvSpPr>
        <p:spPr>
          <a:xfrm>
            <a:off x="5968390" y="1368133"/>
            <a:ext cx="6107497" cy="43116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cxnSp>
        <p:nvCxnSpPr>
          <p:cNvPr id="10" name="Straight Connector 9"/>
          <p:cNvCxnSpPr/>
          <p:nvPr/>
        </p:nvCxnSpPr>
        <p:spPr>
          <a:xfrm flipH="1">
            <a:off x="5550493" y="60408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851597" y="8996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739408221"/>
      </p:ext>
    </p:extLst>
  </p:cSld>
  <p:clrMapOvr>
    <a:masterClrMapping/>
  </p:clrMapOvr>
  <mc:AlternateContent xmlns:mc="http://schemas.openxmlformats.org/markup-compatibility/2006" xmlns:p14="http://schemas.microsoft.com/office/powerpoint/2010/main">
    <mc:Choice Requires="p14">
      <p:transition spd="slow" p14:dur="2000" advTm="107683"/>
    </mc:Choice>
    <mc:Fallback xmlns="">
      <p:transition spd="slow" advTm="107683"/>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65829" y="1174293"/>
            <a:ext cx="6982345" cy="43689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2005913"/>
            <a:ext cx="10423677" cy="369820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lgn="just">
              <a:buFont typeface="Wingdings" panose="05000000000000000000" pitchFamily="2" charset="2"/>
              <a:buChar char="§"/>
            </a:pPr>
            <a:r>
              <a:rPr lang="en-US" sz="1600" b="1" dirty="0">
                <a:latin typeface="Alexandria" pitchFamily="2" charset="-78"/>
                <a:cs typeface="Alexandria" pitchFamily="2" charset="-78"/>
              </a:rPr>
              <a:t>INTRODUCTION</a:t>
            </a:r>
          </a:p>
          <a:p>
            <a:pPr algn="just"/>
            <a:r>
              <a:rPr lang="en-US" sz="1600" dirty="0">
                <a:latin typeface="Alexandria" pitchFamily="2" charset="-78"/>
                <a:cs typeface="Alexandria" pitchFamily="2" charset="-78"/>
              </a:rPr>
              <a:t>One of the aspects that makes business analysis work so interesting is the range and nature of business analysis </a:t>
            </a:r>
            <a:r>
              <a:rPr lang="en-US" sz="1600" dirty="0" smtClean="0">
                <a:latin typeface="Alexandria" pitchFamily="2" charset="-78"/>
                <a:cs typeface="Alexandria" pitchFamily="2" charset="-78"/>
              </a:rPr>
              <a:t>projects. The </a:t>
            </a:r>
            <a:r>
              <a:rPr lang="en-US" sz="1600" dirty="0">
                <a:latin typeface="Alexandria" pitchFamily="2" charset="-78"/>
                <a:cs typeface="Alexandria" pitchFamily="2" charset="-78"/>
              </a:rPr>
              <a:t>business systems under consideration can be very varied; for a particular project business analysts may need to apply several techniques and analyze a number of different stakeholder </a:t>
            </a:r>
            <a:r>
              <a:rPr lang="en-US" sz="1600" dirty="0" smtClean="0">
                <a:latin typeface="Alexandria" pitchFamily="2" charset="-78"/>
                <a:cs typeface="Alexandria" pitchFamily="2" charset="-78"/>
              </a:rPr>
              <a:t>views. Other </a:t>
            </a:r>
            <a:r>
              <a:rPr lang="en-US" sz="1600" dirty="0">
                <a:latin typeface="Alexandria" pitchFamily="2" charset="-78"/>
                <a:cs typeface="Alexandria" pitchFamily="2" charset="-78"/>
              </a:rPr>
              <a:t>projects may require the business analyst to analyze and document specific business or system </a:t>
            </a:r>
            <a:r>
              <a:rPr lang="en-US" sz="1600" dirty="0" smtClean="0">
                <a:latin typeface="Alexandria" pitchFamily="2" charset="-78"/>
                <a:cs typeface="Alexandria" pitchFamily="2" charset="-78"/>
              </a:rPr>
              <a:t>requirements. </a:t>
            </a:r>
            <a:r>
              <a:rPr lang="en-US" sz="1600" b="1" dirty="0" smtClean="0">
                <a:latin typeface="Alexandria" pitchFamily="2" charset="-78"/>
                <a:cs typeface="Alexandria" pitchFamily="2" charset="-78"/>
              </a:rPr>
              <a:t>The </a:t>
            </a:r>
            <a:r>
              <a:rPr lang="en-US" sz="1600" b="1" dirty="0">
                <a:latin typeface="Alexandria" pitchFamily="2" charset="-78"/>
                <a:cs typeface="Alexandria" pitchFamily="2" charset="-78"/>
              </a:rPr>
              <a:t>process model shown in Figure 4.2 is intended to meet these challenges</a:t>
            </a:r>
            <a:r>
              <a:rPr lang="en-US" sz="1600" dirty="0" smtClean="0">
                <a:latin typeface="Alexandria" pitchFamily="2" charset="-78"/>
                <a:cs typeface="Alexandria" pitchFamily="2" charset="-78"/>
              </a:rPr>
              <a:t>.</a:t>
            </a:r>
          </a:p>
          <a:p>
            <a:pPr algn="just"/>
            <a:endParaRPr lang="en-US" sz="1600" b="1" dirty="0">
              <a:latin typeface="Alexandria" pitchFamily="2" charset="-78"/>
              <a:cs typeface="Alexandria" pitchFamily="2" charset="-78"/>
            </a:endParaRPr>
          </a:p>
          <a:p>
            <a:pPr algn="just"/>
            <a:r>
              <a:rPr lang="en-US" sz="1600" dirty="0">
                <a:latin typeface="Alexandria" pitchFamily="2" charset="-78"/>
                <a:cs typeface="Alexandria" pitchFamily="2" charset="-78"/>
              </a:rPr>
              <a:t>The top stripe of the process model shows the importance of understanding the business context. Within this context, we need to be aware of the Mission, Objective, Strategy and Tactics (MOST), as described in Chapter 3. However, it should be noted that whilst some projects may require a detailed exploration of all of the stages, other projects may focus on a subset of the model, possibly just one stage. One of the most important aspects of a business analysis project is to decide what the focus is and which areas need to be investigated. For example, on some projects the focus may be to explore possible improvements to how part of the organization works.</a:t>
            </a:r>
            <a:endParaRPr lang="en-US" sz="1600" b="1" dirty="0">
              <a:latin typeface="Alexandria" pitchFamily="2" charset="-78"/>
              <a:cs typeface="Alexandria" pitchFamily="2" charset="-78"/>
            </a:endParaRPr>
          </a:p>
          <a:p>
            <a:pPr algn="just"/>
            <a:endParaRPr lang="en-US" sz="1600" b="1" dirty="0">
              <a:latin typeface="Alexandria" pitchFamily="2" charset="-78"/>
              <a:cs typeface="Alexandria" pitchFamily="2" charset="-78"/>
            </a:endParaRPr>
          </a:p>
        </p:txBody>
      </p:sp>
      <p:sp>
        <p:nvSpPr>
          <p:cNvPr id="5" name="Rectangle 4"/>
          <p:cNvSpPr/>
          <p:nvPr/>
        </p:nvSpPr>
        <p:spPr>
          <a:xfrm>
            <a:off x="1067204" y="97645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173254864"/>
      </p:ext>
    </p:extLst>
  </p:cSld>
  <p:clrMapOvr>
    <a:masterClrMapping/>
  </p:clrMapOvr>
  <mc:AlternateContent xmlns:mc="http://schemas.openxmlformats.org/markup-compatibility/2006" xmlns:p14="http://schemas.microsoft.com/office/powerpoint/2010/main">
    <mc:Choice Requires="p14">
      <p:transition spd="slow" p14:dur="2000" advTm="251760"/>
    </mc:Choice>
    <mc:Fallback xmlns="">
      <p:transition spd="slow" advTm="25176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69490" y="1503908"/>
            <a:ext cx="10551544" cy="426572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46015" y="1038672"/>
            <a:ext cx="7238600" cy="37696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pic>
        <p:nvPicPr>
          <p:cNvPr id="10" name="Content Placeholder 3"/>
          <p:cNvPicPr>
            <a:picLocks noChangeAspect="1"/>
          </p:cNvPicPr>
          <p:nvPr/>
        </p:nvPicPr>
        <p:blipFill>
          <a:blip r:embed="rId3"/>
          <a:stretch>
            <a:fillRect/>
          </a:stretch>
        </p:blipFill>
        <p:spPr>
          <a:xfrm>
            <a:off x="899885" y="1939020"/>
            <a:ext cx="10029371" cy="3658813"/>
          </a:xfrm>
          <a:prstGeom prst="rect">
            <a:avLst/>
          </a:prstGeom>
        </p:spPr>
      </p:pic>
      <p:sp>
        <p:nvSpPr>
          <p:cNvPr id="5" name="Rectangle 4"/>
          <p:cNvSpPr/>
          <p:nvPr/>
        </p:nvSpPr>
        <p:spPr>
          <a:xfrm>
            <a:off x="1125261" y="80465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93219685"/>
      </p:ext>
    </p:extLst>
  </p:cSld>
  <p:clrMapOvr>
    <a:masterClrMapping/>
  </p:clrMapOvr>
  <mc:AlternateContent xmlns:mc="http://schemas.openxmlformats.org/markup-compatibility/2006" xmlns:p14="http://schemas.microsoft.com/office/powerpoint/2010/main">
    <mc:Choice Requires="p14">
      <p:transition spd="slow" p14:dur="2000" advTm="120712"/>
    </mc:Choice>
    <mc:Fallback xmlns="">
      <p:transition spd="slow" advTm="120712"/>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latin typeface="Alexandria" pitchFamily="2" charset="-78"/>
                <a:cs typeface="Alexandria" pitchFamily="2" charset="-78"/>
              </a:rPr>
              <a:t>2.1 INVESTIGATE SITUATION</a:t>
            </a:r>
          </a:p>
          <a:p>
            <a:pPr marL="457200" indent="-457200" algn="just">
              <a:buFont typeface="+mj-lt"/>
              <a:buAutoNum type="arabicPeriod"/>
            </a:pPr>
            <a:r>
              <a:rPr lang="en-US" sz="2000" b="1" dirty="0">
                <a:latin typeface="Alexandria" pitchFamily="2" charset="-78"/>
                <a:cs typeface="Alexandria" pitchFamily="2" charset="-78"/>
              </a:rPr>
              <a:t>Investigation </a:t>
            </a:r>
            <a:r>
              <a:rPr lang="en-US" sz="2000" b="1" dirty="0" smtClean="0">
                <a:latin typeface="Alexandria" pitchFamily="2" charset="-78"/>
                <a:cs typeface="Alexandria" pitchFamily="2" charset="-78"/>
              </a:rPr>
              <a:t>techniques</a:t>
            </a:r>
          </a:p>
          <a:p>
            <a:pPr marL="457200" indent="-457200" algn="just">
              <a:buFont typeface="+mj-lt"/>
              <a:buAutoNum type="arabicPeriod"/>
            </a:pPr>
            <a:r>
              <a:rPr lang="en-US" sz="2000" b="1" dirty="0" smtClean="0">
                <a:latin typeface="Alexandria" pitchFamily="2" charset="-78"/>
                <a:cs typeface="Alexandria" pitchFamily="2" charset="-78"/>
              </a:rPr>
              <a:t>Documenting business situations </a:t>
            </a:r>
            <a:endParaRPr lang="en-US" sz="2000" dirty="0">
              <a:latin typeface="Alexandria" pitchFamily="2" charset="-78"/>
              <a:cs typeface="Alexandria" pitchFamily="2" charset="-78"/>
            </a:endParaRPr>
          </a:p>
        </p:txBody>
      </p:sp>
      <p:sp>
        <p:nvSpPr>
          <p:cNvPr id="11" name="Title 1"/>
          <p:cNvSpPr txBox="1">
            <a:spLocks/>
          </p:cNvSpPr>
          <p:nvPr/>
        </p:nvSpPr>
        <p:spPr>
          <a:xfrm>
            <a:off x="6096000" y="4168692"/>
            <a:ext cx="5784825"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000" b="1" dirty="0">
                <a:solidFill>
                  <a:srgbClr val="00B0F0"/>
                </a:solidFill>
                <a:latin typeface="Alexandria" pitchFamily="2" charset="-78"/>
                <a:cs typeface="Alexandria" pitchFamily="2" charset="-78"/>
              </a:rPr>
              <a:t>2. THE BUSINESS ANALYSIS PROCESS MODEL</a:t>
            </a:r>
          </a:p>
        </p:txBody>
      </p:sp>
      <p:cxnSp>
        <p:nvCxnSpPr>
          <p:cNvPr id="9" name="Straight Connector 8"/>
          <p:cNvCxnSpPr/>
          <p:nvPr/>
        </p:nvCxnSpPr>
        <p:spPr>
          <a:xfrm flipH="1" flipV="1">
            <a:off x="696686" y="580571"/>
            <a:ext cx="8123264" cy="15632"/>
          </a:xfrm>
          <a:prstGeom prst="line">
            <a:avLst/>
          </a:prstGeom>
        </p:spPr>
        <p:style>
          <a:lnRef idx="1">
            <a:schemeClr val="dk1"/>
          </a:lnRef>
          <a:fillRef idx="0">
            <a:schemeClr val="dk1"/>
          </a:fillRef>
          <a:effectRef idx="0">
            <a:schemeClr val="dk1"/>
          </a:effectRef>
          <a:fontRef idx="minor">
            <a:schemeClr val="tx1"/>
          </a:fontRef>
        </p:style>
      </p:cxnSp>
      <p:sp>
        <p:nvSpPr>
          <p:cNvPr id="7" name="Rectangle 6"/>
          <p:cNvSpPr/>
          <p:nvPr/>
        </p:nvSpPr>
        <p:spPr>
          <a:xfrm>
            <a:off x="5480794" y="106524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889840435"/>
      </p:ext>
    </p:extLst>
  </p:cSld>
  <p:clrMapOvr>
    <a:masterClrMapping/>
  </p:clrMapOvr>
  <p:transition spd="slow" advTm="57836">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409371" y="1174293"/>
            <a:ext cx="6909774" cy="43689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7" y="1811868"/>
            <a:ext cx="10133390" cy="400836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2.1 INVESTIGATE SITUATION</a:t>
            </a:r>
          </a:p>
          <a:p>
            <a:pPr algn="just"/>
            <a:r>
              <a:rPr lang="en-US" sz="1600" dirty="0">
                <a:latin typeface="Alexandria" pitchFamily="2" charset="-78"/>
                <a:cs typeface="Alexandria" pitchFamily="2" charset="-78"/>
              </a:rPr>
              <a:t>The terms of reference for the project, or possibly a more detailed project initiation document, are needed in order to set out the context within which the business analysis work will take </a:t>
            </a:r>
            <a:r>
              <a:rPr lang="en-US" sz="1600" dirty="0" smtClean="0">
                <a:latin typeface="Alexandria" pitchFamily="2" charset="-78"/>
                <a:cs typeface="Alexandria" pitchFamily="2" charset="-78"/>
              </a:rPr>
              <a:t>place. The </a:t>
            </a:r>
            <a:r>
              <a:rPr lang="en-US" sz="1600" dirty="0">
                <a:latin typeface="Alexandria" pitchFamily="2" charset="-78"/>
                <a:cs typeface="Alexandria" pitchFamily="2" charset="-78"/>
              </a:rPr>
              <a:t>OSCAR mnemonic can be very useful when clarifying the terms of reference if none exist</a:t>
            </a:r>
            <a:r>
              <a:rPr lang="en-US" sz="1600" dirty="0" smtClean="0">
                <a:latin typeface="Alexandria" pitchFamily="2" charset="-78"/>
                <a:cs typeface="Alexandria" pitchFamily="2" charset="-78"/>
              </a:rPr>
              <a:t>.</a:t>
            </a:r>
          </a:p>
          <a:p>
            <a:pPr algn="just"/>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b="1" dirty="0">
                <a:latin typeface="Alexandria" pitchFamily="2" charset="-78"/>
                <a:cs typeface="Alexandria" pitchFamily="2" charset="-78"/>
              </a:rPr>
              <a:t>OSCAR mnemonic</a:t>
            </a:r>
          </a:p>
          <a:p>
            <a:pPr algn="just"/>
            <a:r>
              <a:rPr lang="en-US" sz="1600" b="1" dirty="0">
                <a:latin typeface="Alexandria" pitchFamily="2" charset="-78"/>
                <a:cs typeface="Alexandria" pitchFamily="2" charset="-78"/>
              </a:rPr>
              <a:t>Objectives:</a:t>
            </a:r>
            <a:r>
              <a:rPr lang="en-US" sz="1600" dirty="0">
                <a:latin typeface="Alexandria" pitchFamily="2" charset="-78"/>
                <a:cs typeface="Alexandria" pitchFamily="2" charset="-78"/>
              </a:rPr>
              <a:t> The business and project objectives to be achieved.</a:t>
            </a:r>
          </a:p>
          <a:p>
            <a:pPr algn="just"/>
            <a:r>
              <a:rPr lang="en-US" sz="1600" b="1" dirty="0">
                <a:latin typeface="Alexandria" pitchFamily="2" charset="-78"/>
                <a:cs typeface="Alexandria" pitchFamily="2" charset="-78"/>
              </a:rPr>
              <a:t>Scope:</a:t>
            </a:r>
            <a:r>
              <a:rPr lang="en-US" sz="1600" dirty="0">
                <a:latin typeface="Alexandria" pitchFamily="2" charset="-78"/>
                <a:cs typeface="Alexandria" pitchFamily="2" charset="-78"/>
              </a:rPr>
              <a:t> The area of the business to be investigated and the required deliverables.</a:t>
            </a:r>
          </a:p>
          <a:p>
            <a:pPr algn="just"/>
            <a:r>
              <a:rPr lang="en-US" sz="1600" b="1" dirty="0">
                <a:latin typeface="Alexandria" pitchFamily="2" charset="-78"/>
                <a:cs typeface="Alexandria" pitchFamily="2" charset="-78"/>
              </a:rPr>
              <a:t>Constraints:</a:t>
            </a:r>
            <a:r>
              <a:rPr lang="en-US" sz="1600" dirty="0">
                <a:latin typeface="Alexandria" pitchFamily="2" charset="-78"/>
                <a:cs typeface="Alexandria" pitchFamily="2" charset="-78"/>
              </a:rPr>
              <a:t> The time, budgetary and policy constraints within which the work must be conducted.</a:t>
            </a:r>
          </a:p>
          <a:p>
            <a:pPr algn="just"/>
            <a:r>
              <a:rPr lang="en-US" sz="1600" b="1" dirty="0">
                <a:latin typeface="Alexandria" pitchFamily="2" charset="-78"/>
                <a:cs typeface="Alexandria" pitchFamily="2" charset="-78"/>
              </a:rPr>
              <a:t>Authority:</a:t>
            </a:r>
            <a:r>
              <a:rPr lang="en-US" sz="1600" dirty="0">
                <a:latin typeface="Alexandria" pitchFamily="2" charset="-78"/>
                <a:cs typeface="Alexandria" pitchFamily="2" charset="-78"/>
              </a:rPr>
              <a:t> The person who is responsible for receiving the deliverables and agreeing that the work has been completed.</a:t>
            </a:r>
          </a:p>
          <a:p>
            <a:pPr algn="just"/>
            <a:r>
              <a:rPr lang="en-US" sz="1600" b="1" dirty="0">
                <a:latin typeface="Alexandria" pitchFamily="2" charset="-78"/>
                <a:cs typeface="Alexandria" pitchFamily="2" charset="-78"/>
              </a:rPr>
              <a:t>Resources:</a:t>
            </a:r>
            <a:r>
              <a:rPr lang="en-US" sz="1600" dirty="0">
                <a:latin typeface="Alexandria" pitchFamily="2" charset="-78"/>
                <a:cs typeface="Alexandria" pitchFamily="2" charset="-78"/>
              </a:rPr>
              <a:t> The resources, both human and physical, available to the project</a:t>
            </a:r>
            <a:r>
              <a:rPr lang="en-US" sz="1600" dirty="0" smtClean="0">
                <a:latin typeface="Alexandria" pitchFamily="2" charset="-78"/>
                <a:cs typeface="Alexandria" pitchFamily="2" charset="-78"/>
              </a:rPr>
              <a:t>.</a:t>
            </a:r>
            <a:endParaRPr lang="en-US" sz="1600" b="1" dirty="0">
              <a:latin typeface="Alexandria" pitchFamily="2" charset="-78"/>
              <a:cs typeface="Alexandria" pitchFamily="2" charset="-78"/>
            </a:endParaRPr>
          </a:p>
        </p:txBody>
      </p:sp>
      <p:sp>
        <p:nvSpPr>
          <p:cNvPr id="5" name="Rectangle 4"/>
          <p:cNvSpPr/>
          <p:nvPr/>
        </p:nvSpPr>
        <p:spPr>
          <a:xfrm>
            <a:off x="1125261" y="80465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37720355"/>
      </p:ext>
    </p:extLst>
  </p:cSld>
  <p:clrMapOvr>
    <a:masterClrMapping/>
  </p:clrMapOvr>
  <mc:AlternateContent xmlns:mc="http://schemas.openxmlformats.org/markup-compatibility/2006" xmlns:p14="http://schemas.microsoft.com/office/powerpoint/2010/main">
    <mc:Choice Requires="p14">
      <p:transition spd="slow" p14:dur="2000" advTm="218789"/>
    </mc:Choice>
    <mc:Fallback xmlns="">
      <p:transition spd="slow" advTm="21878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51315" y="1188807"/>
            <a:ext cx="6982345" cy="42237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7" y="1988457"/>
            <a:ext cx="10293048" cy="4060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2.1 INVESTIGATE SITUATION</a:t>
            </a:r>
          </a:p>
          <a:p>
            <a:pPr algn="just"/>
            <a:r>
              <a:rPr lang="en-US" sz="1600" dirty="0">
                <a:latin typeface="Alexandria" pitchFamily="2" charset="-78"/>
                <a:cs typeface="Alexandria" pitchFamily="2" charset="-78"/>
              </a:rPr>
              <a:t>A key area for the analyst is to clarify the objectives of the study and tailor the approach accordingly – often a task that requires a good deal of </a:t>
            </a:r>
            <a:r>
              <a:rPr lang="en-US" sz="1600" dirty="0" smtClean="0">
                <a:latin typeface="Alexandria" pitchFamily="2" charset="-78"/>
                <a:cs typeface="Alexandria" pitchFamily="2" charset="-78"/>
              </a:rPr>
              <a:t>skill. It </a:t>
            </a:r>
            <a:r>
              <a:rPr lang="en-US" sz="1600" dirty="0">
                <a:latin typeface="Alexandria" pitchFamily="2" charset="-78"/>
                <a:cs typeface="Alexandria" pitchFamily="2" charset="-78"/>
              </a:rPr>
              <a:t>is important to investigate the situation further in order to determine where the real problems lie, and ensure that symptoms of the problems are not confused with the real </a:t>
            </a:r>
            <a:r>
              <a:rPr lang="en-US" sz="1600" dirty="0" smtClean="0">
                <a:latin typeface="Alexandria" pitchFamily="2" charset="-78"/>
                <a:cs typeface="Alexandria" pitchFamily="2" charset="-78"/>
              </a:rPr>
              <a:t>issues. Once </a:t>
            </a:r>
            <a:r>
              <a:rPr lang="en-US" sz="1600" dirty="0">
                <a:latin typeface="Alexandria" pitchFamily="2" charset="-78"/>
                <a:cs typeface="Alexandria" pitchFamily="2" charset="-78"/>
              </a:rPr>
              <a:t>the analyst has begun to understand the situation and clarify some of the ambiguity that exists, it will be necessary to create documentation recording the findings</a:t>
            </a:r>
            <a:r>
              <a:rPr lang="en-US" sz="1600" dirty="0" smtClean="0">
                <a:latin typeface="Alexandria" pitchFamily="2" charset="-78"/>
                <a:cs typeface="Alexandria" pitchFamily="2" charset="-78"/>
              </a:rPr>
              <a:t>.</a:t>
            </a:r>
          </a:p>
          <a:p>
            <a:pPr algn="just"/>
            <a:endParaRPr lang="en-US" sz="1600" b="1" dirty="0">
              <a:latin typeface="Alexandria" pitchFamily="2" charset="-78"/>
              <a:cs typeface="Alexandria" pitchFamily="2" charset="-78"/>
            </a:endParaRPr>
          </a:p>
          <a:p>
            <a:pPr algn="just"/>
            <a:r>
              <a:rPr lang="en-US" sz="1600" b="1" dirty="0">
                <a:latin typeface="Alexandria" pitchFamily="2" charset="-78"/>
                <a:cs typeface="Alexandria" pitchFamily="2" charset="-78"/>
              </a:rPr>
              <a:t>1. Investigation Techniques</a:t>
            </a:r>
          </a:p>
          <a:p>
            <a:pPr algn="just"/>
            <a:r>
              <a:rPr lang="en-US" sz="1600" dirty="0">
                <a:latin typeface="Alexandria" pitchFamily="2" charset="-78"/>
                <a:cs typeface="Alexandria" pitchFamily="2" charset="-78"/>
              </a:rPr>
              <a:t>There are many investigative approaches that business analysts can use and these are explored in detail in the future Chapters. It is important to consider the range of possible investigative approaches and choose those that are most appropriate to the work in hand. The level of detail required during this stage may vary considerably depending on the focus of the business analysis work.</a:t>
            </a:r>
          </a:p>
          <a:p>
            <a:pPr algn="just"/>
            <a:endParaRPr lang="en-US" sz="16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695557528"/>
      </p:ext>
    </p:extLst>
  </p:cSld>
  <p:clrMapOvr>
    <a:masterClrMapping/>
  </p:clrMapOvr>
  <mc:AlternateContent xmlns:mc="http://schemas.openxmlformats.org/markup-compatibility/2006" xmlns:p14="http://schemas.microsoft.com/office/powerpoint/2010/main">
    <mc:Choice Requires="p14">
      <p:transition spd="slow" p14:dur="2000" advTm="173980"/>
    </mc:Choice>
    <mc:Fallback xmlns="">
      <p:transition spd="slow" advTm="17398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438400" y="1174293"/>
            <a:ext cx="6924288" cy="43689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973943"/>
            <a:ext cx="10351105" cy="381725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2.1 INVESTIGATE </a:t>
            </a:r>
            <a:r>
              <a:rPr lang="en-US" sz="1600" b="1" dirty="0" smtClean="0">
                <a:latin typeface="Alexandria" pitchFamily="2" charset="-78"/>
                <a:cs typeface="Alexandria" pitchFamily="2" charset="-78"/>
              </a:rPr>
              <a:t>SITUATION</a:t>
            </a:r>
          </a:p>
          <a:p>
            <a:pPr algn="just"/>
            <a:r>
              <a:rPr lang="en-US" sz="1600" b="1" dirty="0" smtClean="0">
                <a:latin typeface="Alexandria" pitchFamily="2" charset="-78"/>
                <a:cs typeface="Alexandria" pitchFamily="2" charset="-78"/>
              </a:rPr>
              <a:t>1</a:t>
            </a:r>
            <a:r>
              <a:rPr lang="en-US" sz="1600" b="1" dirty="0">
                <a:latin typeface="Alexandria" pitchFamily="2" charset="-78"/>
                <a:cs typeface="Alexandria" pitchFamily="2" charset="-78"/>
              </a:rPr>
              <a:t>. Investigation Techniques</a:t>
            </a:r>
          </a:p>
          <a:p>
            <a:pPr algn="just"/>
            <a:r>
              <a:rPr lang="en-US" sz="1600" dirty="0">
                <a:latin typeface="Alexandria" pitchFamily="2" charset="-78"/>
                <a:cs typeface="Alexandria" pitchFamily="2" charset="-78"/>
              </a:rPr>
              <a:t>If the analyst is trying to gain an overall appreciation of the business area, for example, to identify the key stakeholders and acquire an understanding of their views and opinions, or to appreciate the nature of the work and the range of people and skills, then often the techniques used will be those that provide an overall perspective and generalized view; </a:t>
            </a:r>
            <a:r>
              <a:rPr lang="en-US" sz="1600" b="1" dirty="0">
                <a:latin typeface="Alexandria" pitchFamily="2" charset="-78"/>
                <a:cs typeface="Alexandria" pitchFamily="2" charset="-78"/>
              </a:rPr>
              <a:t>interviewing</a:t>
            </a:r>
            <a:r>
              <a:rPr lang="en-US" sz="1600" dirty="0">
                <a:latin typeface="Alexandria" pitchFamily="2" charset="-78"/>
                <a:cs typeface="Alexandria" pitchFamily="2" charset="-78"/>
              </a:rPr>
              <a:t>, </a:t>
            </a:r>
            <a:r>
              <a:rPr lang="en-US" sz="1600" b="1" dirty="0">
                <a:latin typeface="Alexandria" pitchFamily="2" charset="-78"/>
                <a:cs typeface="Alexandria" pitchFamily="2" charset="-78"/>
              </a:rPr>
              <a:t>observation</a:t>
            </a:r>
            <a:r>
              <a:rPr lang="en-US" sz="1600" dirty="0">
                <a:latin typeface="Alexandria" pitchFamily="2" charset="-78"/>
                <a:cs typeface="Alexandria" pitchFamily="2" charset="-78"/>
              </a:rPr>
              <a:t> and </a:t>
            </a:r>
            <a:r>
              <a:rPr lang="en-US" sz="1600" b="1" dirty="0">
                <a:latin typeface="Alexandria" pitchFamily="2" charset="-78"/>
                <a:cs typeface="Alexandria" pitchFamily="2" charset="-78"/>
              </a:rPr>
              <a:t>workshops</a:t>
            </a:r>
            <a:r>
              <a:rPr lang="en-US" sz="1600" dirty="0">
                <a:latin typeface="Alexandria" pitchFamily="2" charset="-78"/>
                <a:cs typeface="Alexandria" pitchFamily="2" charset="-78"/>
              </a:rPr>
              <a:t> would be particularly </a:t>
            </a:r>
            <a:r>
              <a:rPr lang="en-US" sz="1600" dirty="0" smtClean="0">
                <a:latin typeface="Alexandria" pitchFamily="2" charset="-78"/>
                <a:cs typeface="Alexandria" pitchFamily="2" charset="-78"/>
              </a:rPr>
              <a:t>useful. However</a:t>
            </a:r>
            <a:r>
              <a:rPr lang="en-US" sz="1600" dirty="0">
                <a:latin typeface="Alexandria" pitchFamily="2" charset="-78"/>
                <a:cs typeface="Alexandria" pitchFamily="2" charset="-78"/>
              </a:rPr>
              <a:t>, if the work is concerned with eliciting more detailed information such as data requirements or the flow of a business process then the most appropriate fact finding techniques are those that focus on the detail such as </a:t>
            </a:r>
            <a:r>
              <a:rPr lang="en-US" sz="1600" b="1" dirty="0">
                <a:latin typeface="Alexandria" pitchFamily="2" charset="-78"/>
                <a:cs typeface="Alexandria" pitchFamily="2" charset="-78"/>
              </a:rPr>
              <a:t>document analysis</a:t>
            </a:r>
            <a:r>
              <a:rPr lang="en-US" sz="1600" dirty="0">
                <a:latin typeface="Alexandria" pitchFamily="2" charset="-78"/>
                <a:cs typeface="Alexandria" pitchFamily="2" charset="-78"/>
              </a:rPr>
              <a:t>, </a:t>
            </a:r>
            <a:r>
              <a:rPr lang="en-US" sz="1600" b="1" dirty="0">
                <a:latin typeface="Alexandria" pitchFamily="2" charset="-78"/>
                <a:cs typeface="Alexandria" pitchFamily="2" charset="-78"/>
              </a:rPr>
              <a:t>scenario analysis </a:t>
            </a:r>
            <a:r>
              <a:rPr lang="en-US" sz="1600" dirty="0">
                <a:latin typeface="Alexandria" pitchFamily="2" charset="-78"/>
                <a:cs typeface="Alexandria" pitchFamily="2" charset="-78"/>
              </a:rPr>
              <a:t>or </a:t>
            </a:r>
            <a:r>
              <a:rPr lang="en-US" sz="1600" b="1" dirty="0">
                <a:latin typeface="Alexandria" pitchFamily="2" charset="-78"/>
                <a:cs typeface="Alexandria" pitchFamily="2" charset="-78"/>
              </a:rPr>
              <a:t>prototyping</a:t>
            </a:r>
            <a:r>
              <a:rPr lang="en-US" sz="1600" dirty="0">
                <a:latin typeface="Alexandria" pitchFamily="2" charset="-78"/>
                <a:cs typeface="Alexandria" pitchFamily="2" charset="-78"/>
              </a:rPr>
              <a:t>.</a:t>
            </a:r>
          </a:p>
          <a:p>
            <a:pPr algn="just"/>
            <a:endParaRPr lang="en-US" sz="1600" dirty="0">
              <a:latin typeface="Alexandria" pitchFamily="2" charset="-78"/>
              <a:cs typeface="Alexandria" pitchFamily="2" charset="-78"/>
            </a:endParaRPr>
          </a:p>
          <a:p>
            <a:pPr algn="just"/>
            <a:endParaRPr lang="en-US" sz="16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597985436"/>
      </p:ext>
    </p:extLst>
  </p:cSld>
  <p:clrMapOvr>
    <a:masterClrMapping/>
  </p:clrMapOvr>
  <mc:AlternateContent xmlns:mc="http://schemas.openxmlformats.org/markup-compatibility/2006" xmlns:p14="http://schemas.microsoft.com/office/powerpoint/2010/main">
    <mc:Choice Requires="p14">
      <p:transition spd="slow" p14:dur="2000" advTm="196625"/>
    </mc:Choice>
    <mc:Fallback xmlns="">
      <p:transition spd="slow" advTm="196625"/>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554514" y="1136409"/>
            <a:ext cx="6837202" cy="40786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992585"/>
            <a:ext cx="10118877" cy="376958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2.1 INVESTIGATE SITUATION</a:t>
            </a:r>
          </a:p>
          <a:p>
            <a:pPr algn="just"/>
            <a:r>
              <a:rPr lang="en-US" sz="1600" b="1" dirty="0" smtClean="0">
                <a:latin typeface="Alexandria" pitchFamily="2" charset="-78"/>
                <a:cs typeface="Alexandria" pitchFamily="2" charset="-78"/>
              </a:rPr>
              <a:t>2. Documenting Business Situations</a:t>
            </a:r>
          </a:p>
          <a:p>
            <a:pPr algn="just"/>
            <a:r>
              <a:rPr lang="en-US" sz="1600" dirty="0" smtClean="0">
                <a:latin typeface="Alexandria" pitchFamily="2" charset="-78"/>
                <a:cs typeface="Alexandria" pitchFamily="2" charset="-78"/>
              </a:rPr>
              <a:t>There are a number of useful techniques for documenting and visualizing the initial investigation of a business system. It is typical that a high-level overview of the situation will be required during the initial investigation, particularly where the issues are complex and originate from different causes.</a:t>
            </a:r>
          </a:p>
          <a:p>
            <a:pPr algn="just"/>
            <a:endParaRPr lang="en-US" sz="1600" dirty="0" smtClean="0">
              <a:latin typeface="Alexandria" pitchFamily="2" charset="-78"/>
              <a:cs typeface="Alexandria" pitchFamily="2" charset="-78"/>
            </a:endParaRPr>
          </a:p>
          <a:p>
            <a:pPr algn="just"/>
            <a:r>
              <a:rPr lang="en-US" sz="1600" b="1" dirty="0" smtClean="0">
                <a:latin typeface="Alexandria" pitchFamily="2" charset="-78"/>
                <a:cs typeface="Alexandria" pitchFamily="2" charset="-78"/>
              </a:rPr>
              <a:t>Fishbone diagrams </a:t>
            </a:r>
            <a:r>
              <a:rPr lang="en-US" sz="1600" dirty="0" smtClean="0">
                <a:latin typeface="Alexandria" pitchFamily="2" charset="-78"/>
                <a:cs typeface="Alexandria" pitchFamily="2" charset="-78"/>
              </a:rPr>
              <a:t>can also be very useful during investigation as they help to uncover the root causes of problems.</a:t>
            </a:r>
          </a:p>
          <a:p>
            <a:pPr algn="just"/>
            <a:endParaRPr lang="en-US" sz="1600" dirty="0" smtClean="0">
              <a:latin typeface="Alexandria" pitchFamily="2" charset="-78"/>
              <a:cs typeface="Alexandria" pitchFamily="2" charset="-78"/>
            </a:endParaRPr>
          </a:p>
          <a:p>
            <a:pPr algn="just"/>
            <a:r>
              <a:rPr lang="en-US" sz="1600" dirty="0" smtClean="0">
                <a:latin typeface="Alexandria" pitchFamily="2" charset="-78"/>
                <a:cs typeface="Alexandria" pitchFamily="2" charset="-78"/>
              </a:rPr>
              <a:t>Other techniques may also be useful where specific issues have been identified.</a:t>
            </a:r>
            <a:endParaRPr lang="en-US" sz="16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32624703"/>
      </p:ext>
    </p:extLst>
  </p:cSld>
  <p:clrMapOvr>
    <a:masterClrMapping/>
  </p:clrMapOvr>
  <mc:AlternateContent xmlns:mc="http://schemas.openxmlformats.org/markup-compatibility/2006" xmlns:p14="http://schemas.microsoft.com/office/powerpoint/2010/main">
    <mc:Choice Requires="p14">
      <p:transition spd="slow" p14:dur="2000" advTm="163732"/>
    </mc:Choice>
    <mc:Fallback xmlns="">
      <p:transition spd="slow" advTm="16373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smtClean="0">
                <a:latin typeface="Alexandria" pitchFamily="2" charset="-78"/>
                <a:cs typeface="Alexandria" pitchFamily="2" charset="-78"/>
              </a:rPr>
              <a:t>2.1 INVESTIGATE </a:t>
            </a:r>
            <a:r>
              <a:rPr lang="en-US" sz="1800" b="1" dirty="0">
                <a:latin typeface="Alexandria" pitchFamily="2" charset="-78"/>
                <a:cs typeface="Alexandria" pitchFamily="2" charset="-78"/>
              </a:rPr>
              <a:t>SITUATION</a:t>
            </a:r>
          </a:p>
          <a:p>
            <a:pPr algn="just"/>
            <a:r>
              <a:rPr lang="en-US" sz="1800" b="1" dirty="0" smtClean="0">
                <a:latin typeface="Alexandria" pitchFamily="2" charset="-78"/>
                <a:cs typeface="Alexandria" pitchFamily="2" charset="-78"/>
              </a:rPr>
              <a:t>3. Stage </a:t>
            </a:r>
            <a:r>
              <a:rPr lang="en-US" sz="1800" b="1" dirty="0">
                <a:latin typeface="Alexandria" pitchFamily="2" charset="-78"/>
                <a:cs typeface="Alexandria" pitchFamily="2" charset="-78"/>
              </a:rPr>
              <a:t>summary</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Procedure</a:t>
            </a:r>
          </a:p>
          <a:p>
            <a:pPr marL="457200" indent="-457200" algn="just">
              <a:buFont typeface="Arial" panose="020B0604020202020204" pitchFamily="34" charset="0"/>
              <a:buChar char="•"/>
            </a:pPr>
            <a:r>
              <a:rPr lang="en-US" sz="1800" i="1" dirty="0">
                <a:latin typeface="Alexandria" pitchFamily="2" charset="-78"/>
                <a:cs typeface="Alexandria" pitchFamily="2" charset="-78"/>
              </a:rPr>
              <a:t>Inputs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Outputs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Techniques</a:t>
            </a:r>
            <a:endParaRPr lang="en-US" sz="1800" b="1" dirty="0">
              <a:latin typeface="Alexandria" pitchFamily="2" charset="-78"/>
              <a:cs typeface="Alexandria" pitchFamily="2" charset="-78"/>
            </a:endParaRPr>
          </a:p>
          <a:p>
            <a:pPr algn="just"/>
            <a:endParaRPr lang="en-US" sz="1800" b="1" dirty="0">
              <a:latin typeface="Alexandria" pitchFamily="2" charset="-78"/>
              <a:cs typeface="Alexandria" pitchFamily="2" charset="-78"/>
            </a:endParaRPr>
          </a:p>
        </p:txBody>
      </p:sp>
      <p:sp>
        <p:nvSpPr>
          <p:cNvPr id="11" name="Title 1"/>
          <p:cNvSpPr txBox="1">
            <a:spLocks/>
          </p:cNvSpPr>
          <p:nvPr/>
        </p:nvSpPr>
        <p:spPr>
          <a:xfrm>
            <a:off x="6096000" y="4168692"/>
            <a:ext cx="5784825"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000" b="1" dirty="0">
                <a:solidFill>
                  <a:srgbClr val="00B0F0"/>
                </a:solidFill>
                <a:latin typeface="Alexandria" pitchFamily="2" charset="-78"/>
                <a:cs typeface="Alexandria" pitchFamily="2" charset="-78"/>
              </a:rPr>
              <a:t>2. THE BUSINESS ANALYSIS PROCESS MODEL</a:t>
            </a:r>
          </a:p>
        </p:txBody>
      </p:sp>
      <p:cxnSp>
        <p:nvCxnSpPr>
          <p:cNvPr id="9" name="Straight Connector 8"/>
          <p:cNvCxnSpPr/>
          <p:nvPr/>
        </p:nvCxnSpPr>
        <p:spPr>
          <a:xfrm flipH="1" flipV="1">
            <a:off x="624114" y="595086"/>
            <a:ext cx="8195836" cy="1116"/>
          </a:xfrm>
          <a:prstGeom prst="line">
            <a:avLst/>
          </a:prstGeom>
        </p:spPr>
        <p:style>
          <a:lnRef idx="1">
            <a:schemeClr val="dk1"/>
          </a:lnRef>
          <a:fillRef idx="0">
            <a:schemeClr val="dk1"/>
          </a:fillRef>
          <a:effectRef idx="0">
            <a:schemeClr val="dk1"/>
          </a:effectRef>
          <a:fontRef idx="minor">
            <a:schemeClr val="tx1"/>
          </a:fontRef>
        </p:style>
      </p:cxnSp>
      <p:sp>
        <p:nvSpPr>
          <p:cNvPr id="7" name="Rectangle 6"/>
          <p:cNvSpPr/>
          <p:nvPr/>
        </p:nvSpPr>
        <p:spPr>
          <a:xfrm>
            <a:off x="5423984" y="104825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73888143"/>
      </p:ext>
    </p:extLst>
  </p:cSld>
  <p:clrMapOvr>
    <a:masterClrMapping/>
  </p:clrMapOvr>
  <p:transition spd="slow" advTm="93159">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582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438399" y="1214603"/>
            <a:ext cx="6909774" cy="39335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18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7" y="1928905"/>
            <a:ext cx="10293048" cy="412355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3. Stage </a:t>
            </a:r>
            <a:r>
              <a:rPr lang="en-US" sz="1600" b="1" dirty="0">
                <a:latin typeface="Alexandria" pitchFamily="2" charset="-78"/>
                <a:cs typeface="Alexandria" pitchFamily="2" charset="-78"/>
              </a:rPr>
              <a:t>summary</a:t>
            </a:r>
            <a:endParaRPr lang="en-US" sz="1600" dirty="0">
              <a:latin typeface="Alexandria" pitchFamily="2" charset="-78"/>
              <a:cs typeface="Alexandria" pitchFamily="2" charset="-78"/>
            </a:endParaRPr>
          </a:p>
          <a:p>
            <a:pPr marL="342900" indent="-342900" algn="just">
              <a:buFont typeface="Arial" panose="020B0604020202020204" pitchFamily="34" charset="0"/>
              <a:buChar char="•"/>
            </a:pPr>
            <a:r>
              <a:rPr lang="en-US" sz="1600" b="1" i="1" dirty="0">
                <a:latin typeface="Alexandria" pitchFamily="2" charset="-78"/>
                <a:cs typeface="Alexandria" pitchFamily="2" charset="-78"/>
              </a:rPr>
              <a:t>Procedure</a:t>
            </a:r>
          </a:p>
          <a:p>
            <a:pPr algn="just">
              <a:buFont typeface="Wingdings" panose="05000000000000000000" pitchFamily="2" charset="2"/>
              <a:buChar char="Ø"/>
            </a:pPr>
            <a:r>
              <a:rPr lang="en-US" sz="1600" dirty="0">
                <a:latin typeface="Alexandria" pitchFamily="2" charset="-78"/>
                <a:cs typeface="Alexandria" pitchFamily="2" charset="-78"/>
              </a:rPr>
              <a:t>Study background material – project initiation document, terms of reference</a:t>
            </a:r>
          </a:p>
          <a:p>
            <a:pPr algn="just">
              <a:buFont typeface="Wingdings" panose="05000000000000000000" pitchFamily="2" charset="2"/>
              <a:buChar char="Ø"/>
            </a:pPr>
            <a:r>
              <a:rPr lang="en-US" sz="1600" dirty="0">
                <a:latin typeface="Alexandria" pitchFamily="2" charset="-78"/>
                <a:cs typeface="Alexandria" pitchFamily="2" charset="-78"/>
              </a:rPr>
              <a:t>Carry out initial investigation with key stakeholders</a:t>
            </a:r>
          </a:p>
          <a:p>
            <a:pPr algn="just">
              <a:buFont typeface="Wingdings" panose="05000000000000000000" pitchFamily="2" charset="2"/>
              <a:buChar char="Ø"/>
            </a:pPr>
            <a:r>
              <a:rPr lang="en-US" sz="1600" dirty="0">
                <a:latin typeface="Alexandria" pitchFamily="2" charset="-78"/>
                <a:cs typeface="Alexandria" pitchFamily="2" charset="-78"/>
              </a:rPr>
              <a:t>Document the results of the investigation – using meeting reports plus diagrams such as a ‘rich picture’, mind-map or fishbone diagrams</a:t>
            </a:r>
          </a:p>
          <a:p>
            <a:pPr marL="342900" indent="-342900" algn="just">
              <a:buFont typeface="Arial" panose="020B0604020202020204" pitchFamily="34" charset="0"/>
              <a:buChar char="•"/>
            </a:pPr>
            <a:r>
              <a:rPr lang="en-US" sz="1600" b="1" i="1" dirty="0">
                <a:latin typeface="Alexandria" pitchFamily="2" charset="-78"/>
                <a:cs typeface="Alexandria" pitchFamily="2" charset="-78"/>
              </a:rPr>
              <a:t>Inputs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Terms of reference or project initiation document</a:t>
            </a:r>
          </a:p>
          <a:p>
            <a:pPr algn="just">
              <a:buFont typeface="Wingdings" panose="05000000000000000000" pitchFamily="2" charset="2"/>
              <a:buChar char="Ø"/>
            </a:pPr>
            <a:r>
              <a:rPr lang="en-US" sz="1600" dirty="0">
                <a:latin typeface="Alexandria" pitchFamily="2" charset="-78"/>
                <a:cs typeface="Alexandria" pitchFamily="2" charset="-78"/>
              </a:rPr>
              <a:t>MOST, statement of business values</a:t>
            </a:r>
          </a:p>
          <a:p>
            <a:pPr marL="342900" indent="-342900" algn="just">
              <a:buFont typeface="Arial" panose="020B0604020202020204" pitchFamily="34" charset="0"/>
              <a:buChar char="•"/>
            </a:pPr>
            <a:r>
              <a:rPr lang="en-US" sz="1600" b="1" i="1" dirty="0">
                <a:latin typeface="Alexandria" pitchFamily="2" charset="-78"/>
                <a:cs typeface="Alexandria" pitchFamily="2" charset="-78"/>
              </a:rPr>
              <a:t>Outputs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View of the existing business situation, including meeting reports and diagrams such as rich pictures, mind maps and fishbone diagrams</a:t>
            </a:r>
          </a:p>
          <a:p>
            <a:pPr algn="just">
              <a:buFont typeface="Wingdings" panose="05000000000000000000" pitchFamily="2" charset="2"/>
              <a:buChar char="Ø"/>
            </a:pPr>
            <a:r>
              <a:rPr lang="en-US" sz="1600" dirty="0">
                <a:latin typeface="Alexandria" pitchFamily="2" charset="-78"/>
                <a:cs typeface="Alexandria" pitchFamily="2" charset="-78"/>
              </a:rPr>
              <a:t>List of issues/problems</a:t>
            </a:r>
            <a:endParaRPr lang="en-US" sz="16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262490723"/>
      </p:ext>
    </p:extLst>
  </p:cSld>
  <p:clrMapOvr>
    <a:masterClrMapping/>
  </p:clrMapOvr>
  <mc:AlternateContent xmlns:mc="http://schemas.openxmlformats.org/markup-compatibility/2006" xmlns:p14="http://schemas.microsoft.com/office/powerpoint/2010/main">
    <mc:Choice Requires="p14">
      <p:transition spd="slow" p14:dur="2000" advTm="200063"/>
    </mc:Choice>
    <mc:Fallback xmlns="">
      <p:transition spd="slow" advTm="200063"/>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736519" cy="414214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494760" y="1212844"/>
            <a:ext cx="6750116" cy="46523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858780"/>
            <a:ext cx="10147905" cy="371470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3. Stage </a:t>
            </a:r>
            <a:r>
              <a:rPr lang="en-US" sz="1600" b="1" dirty="0">
                <a:latin typeface="Alexandria" pitchFamily="2" charset="-78"/>
                <a:cs typeface="Alexandria" pitchFamily="2" charset="-78"/>
              </a:rPr>
              <a:t>Summary</a:t>
            </a:r>
          </a:p>
          <a:p>
            <a:pPr algn="just"/>
            <a:r>
              <a:rPr lang="en-US" sz="1600" b="1" i="1" dirty="0">
                <a:latin typeface="Alexandria" pitchFamily="2" charset="-78"/>
                <a:cs typeface="Alexandria" pitchFamily="2" charset="-78"/>
              </a:rPr>
              <a:t>Techniques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Investigation techniques such as interviewing, observation and workshops</a:t>
            </a:r>
          </a:p>
          <a:p>
            <a:pPr algn="just">
              <a:buFont typeface="Wingdings" panose="05000000000000000000" pitchFamily="2" charset="2"/>
              <a:buChar char="Ø"/>
            </a:pPr>
            <a:r>
              <a:rPr lang="en-US" sz="1600" dirty="0">
                <a:latin typeface="Alexandria" pitchFamily="2" charset="-78"/>
                <a:cs typeface="Alexandria" pitchFamily="2" charset="-78"/>
              </a:rPr>
              <a:t>Quantitative investigation techniques such as surveys, sampling and document analysis</a:t>
            </a:r>
          </a:p>
          <a:p>
            <a:pPr algn="just">
              <a:buFont typeface="Wingdings" panose="05000000000000000000" pitchFamily="2" charset="2"/>
              <a:buChar char="Ø"/>
            </a:pPr>
            <a:r>
              <a:rPr lang="en-US" sz="1600" dirty="0">
                <a:latin typeface="Alexandria" pitchFamily="2" charset="-78"/>
                <a:cs typeface="Alexandria" pitchFamily="2" charset="-78"/>
              </a:rPr>
              <a:t>‘Rich pictures’ (from Soft Systems Methodology, developed by </a:t>
            </a:r>
            <a:r>
              <a:rPr lang="en-US" sz="1600" dirty="0" err="1">
                <a:latin typeface="Alexandria" pitchFamily="2" charset="-78"/>
                <a:cs typeface="Alexandria" pitchFamily="2" charset="-78"/>
              </a:rPr>
              <a:t>Checkland</a:t>
            </a:r>
            <a:r>
              <a:rPr lang="en-US" sz="1600" dirty="0">
                <a:latin typeface="Alexandria" pitchFamily="2" charset="-78"/>
                <a:cs typeface="Alexandria" pitchFamily="2" charset="-78"/>
              </a:rPr>
              <a:t> (1999))</a:t>
            </a:r>
          </a:p>
          <a:p>
            <a:pPr algn="just">
              <a:buFont typeface="Wingdings" panose="05000000000000000000" pitchFamily="2" charset="2"/>
              <a:buChar char="Ø"/>
            </a:pPr>
            <a:r>
              <a:rPr lang="en-US" sz="1600" dirty="0">
                <a:latin typeface="Alexandria" pitchFamily="2" charset="-78"/>
                <a:cs typeface="Alexandria" pitchFamily="2" charset="-78"/>
              </a:rPr>
              <a:t>Mind maps (</a:t>
            </a:r>
            <a:r>
              <a:rPr lang="en-US" sz="1600" dirty="0" err="1">
                <a:latin typeface="Alexandria" pitchFamily="2" charset="-78"/>
                <a:cs typeface="Alexandria" pitchFamily="2" charset="-78"/>
              </a:rPr>
              <a:t>Buzan</a:t>
            </a:r>
            <a:r>
              <a:rPr lang="en-US" sz="1600" dirty="0">
                <a:latin typeface="Alexandria" pitchFamily="2" charset="-78"/>
                <a:cs typeface="Alexandria" pitchFamily="2" charset="-78"/>
              </a:rPr>
              <a:t> and </a:t>
            </a:r>
            <a:r>
              <a:rPr lang="en-US" sz="1600" dirty="0" err="1">
                <a:latin typeface="Alexandria" pitchFamily="2" charset="-78"/>
                <a:cs typeface="Alexandria" pitchFamily="2" charset="-78"/>
              </a:rPr>
              <a:t>Buzan</a:t>
            </a:r>
            <a:r>
              <a:rPr lang="en-US" sz="1600" dirty="0">
                <a:latin typeface="Alexandria" pitchFamily="2" charset="-78"/>
                <a:cs typeface="Alexandria" pitchFamily="2" charset="-78"/>
              </a:rPr>
              <a:t>, 2009)</a:t>
            </a:r>
          </a:p>
          <a:p>
            <a:pPr algn="just">
              <a:buFont typeface="Wingdings" panose="05000000000000000000" pitchFamily="2" charset="2"/>
              <a:buChar char="Ø"/>
            </a:pPr>
            <a:r>
              <a:rPr lang="en-US" sz="1600" dirty="0">
                <a:latin typeface="Alexandria" pitchFamily="2" charset="-78"/>
                <a:cs typeface="Alexandria" pitchFamily="2" charset="-78"/>
              </a:rPr>
              <a:t>Spaghetti maps</a:t>
            </a:r>
          </a:p>
          <a:p>
            <a:pPr algn="just">
              <a:buFont typeface="Wingdings" panose="05000000000000000000" pitchFamily="2" charset="2"/>
              <a:buChar char="Ø"/>
            </a:pPr>
            <a:r>
              <a:rPr lang="en-US" sz="1600" dirty="0">
                <a:latin typeface="Alexandria" pitchFamily="2" charset="-78"/>
                <a:cs typeface="Alexandria" pitchFamily="2" charset="-78"/>
              </a:rPr>
              <a:t>Fishbone diagrams (Ishikawa – these are also known as Ishikawa diagrams after their inventor Kaoru Ishikawa (1985))</a:t>
            </a:r>
          </a:p>
          <a:p>
            <a:pPr algn="just">
              <a:buFont typeface="Wingdings" panose="05000000000000000000" pitchFamily="2" charset="2"/>
              <a:buChar char="Ø"/>
            </a:pPr>
            <a:r>
              <a:rPr lang="en-US" sz="1600" dirty="0">
                <a:latin typeface="Alexandria" pitchFamily="2" charset="-78"/>
                <a:cs typeface="Alexandria" pitchFamily="2" charset="-78"/>
              </a:rPr>
              <a:t>Business process models</a:t>
            </a: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504952737"/>
      </p:ext>
    </p:extLst>
  </p:cSld>
  <p:clrMapOvr>
    <a:masterClrMapping/>
  </p:clrMapOvr>
  <mc:AlternateContent xmlns:mc="http://schemas.openxmlformats.org/markup-compatibility/2006" xmlns:p14="http://schemas.microsoft.com/office/powerpoint/2010/main">
    <mc:Choice Requires="p14">
      <p:transition spd="slow" p14:dur="2000" advTm="159149"/>
    </mc:Choice>
    <mc:Fallback xmlns="">
      <p:transition spd="slow" advTm="159149"/>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121883" y="-1"/>
            <a:ext cx="5547685" cy="5995107"/>
          </a:xfrm>
          <a:prstGeom prst="rect">
            <a:avLst/>
          </a:prstGeom>
          <a:solidFill>
            <a:srgbClr val="D8D8D8">
              <a:alpha val="49803"/>
            </a:srgbClr>
          </a:solidFill>
          <a:ln>
            <a:noFill/>
          </a:ln>
        </p:spPr>
      </p:pic>
      <p:sp>
        <p:nvSpPr>
          <p:cNvPr id="205" name="Google Shape;205;p8"/>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1972946"/>
            <a:ext cx="6330331" cy="402216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solidFill>
                  <a:schemeClr val="tx1"/>
                </a:solidFill>
                <a:latin typeface="Alexandria" pitchFamily="2" charset="-78"/>
                <a:cs typeface="Alexandria" pitchFamily="2" charset="-78"/>
              </a:rPr>
              <a:t>2.2 CONSIDER PERSPECTIVES</a:t>
            </a:r>
          </a:p>
          <a:p>
            <a:pPr marL="457200" lvl="3" indent="-457200">
              <a:buClrTx/>
              <a:buFont typeface="+mj-lt"/>
              <a:buAutoNum type="arabicPeriod"/>
            </a:pPr>
            <a:r>
              <a:rPr lang="en-US" sz="1600" b="1" dirty="0" smtClean="0">
                <a:solidFill>
                  <a:schemeClr val="tx1"/>
                </a:solidFill>
                <a:latin typeface="Alexandria" pitchFamily="2" charset="-78"/>
                <a:cs typeface="Alexandria" pitchFamily="2" charset="-78"/>
              </a:rPr>
              <a:t>Stakeholder identification and analysis</a:t>
            </a:r>
          </a:p>
          <a:p>
            <a:pPr marL="457200" lvl="3" indent="-457200" algn="just">
              <a:buClrTx/>
              <a:buFont typeface="+mj-lt"/>
              <a:buAutoNum type="arabicPeriod"/>
            </a:pPr>
            <a:r>
              <a:rPr lang="en-US" sz="1600" b="1" dirty="0" smtClean="0">
                <a:solidFill>
                  <a:schemeClr val="tx1"/>
                </a:solidFill>
                <a:latin typeface="Alexandria" pitchFamily="2" charset="-78"/>
                <a:cs typeface="Alexandria" pitchFamily="2" charset="-78"/>
              </a:rPr>
              <a:t>Stakeholder perspectives</a:t>
            </a:r>
          </a:p>
          <a:p>
            <a:pPr marL="457200" lvl="3" indent="-457200" algn="just">
              <a:buClrTx/>
              <a:buFont typeface="+mj-lt"/>
              <a:buAutoNum type="arabicPeriod"/>
            </a:pPr>
            <a:r>
              <a:rPr lang="en-US" sz="1600" b="1" dirty="0" smtClean="0">
                <a:solidFill>
                  <a:schemeClr val="tx1"/>
                </a:solidFill>
                <a:latin typeface="Alexandria" pitchFamily="2" charset="-78"/>
                <a:cs typeface="Alexandria" pitchFamily="2" charset="-78"/>
              </a:rPr>
              <a:t>Business activity modelling</a:t>
            </a:r>
          </a:p>
          <a:p>
            <a:pPr marL="457200" lvl="3" indent="-457200" algn="just">
              <a:buClrTx/>
              <a:buFont typeface="+mj-lt"/>
              <a:buAutoNum type="arabicPeriod"/>
            </a:pPr>
            <a:r>
              <a:rPr lang="en-US" sz="1600" b="1" dirty="0" smtClean="0">
                <a:solidFill>
                  <a:schemeClr val="tx1"/>
                </a:solidFill>
                <a:latin typeface="Alexandria" pitchFamily="2" charset="-78"/>
                <a:cs typeface="Alexandria" pitchFamily="2" charset="-78"/>
              </a:rPr>
              <a:t>Stage summary</a:t>
            </a:r>
            <a:endParaRPr lang="en-US" sz="1600" dirty="0">
              <a:solidFill>
                <a:schemeClr val="tx1"/>
              </a:solidFill>
              <a:latin typeface="Alexandria" pitchFamily="2" charset="-78"/>
              <a:cs typeface="Alexandria" pitchFamily="2" charset="-78"/>
            </a:endParaRPr>
          </a:p>
        </p:txBody>
      </p:sp>
      <p:sp>
        <p:nvSpPr>
          <p:cNvPr id="11" name="Title 1"/>
          <p:cNvSpPr txBox="1">
            <a:spLocks/>
          </p:cNvSpPr>
          <p:nvPr/>
        </p:nvSpPr>
        <p:spPr>
          <a:xfrm>
            <a:off x="5979886" y="1257736"/>
            <a:ext cx="6095999" cy="54156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smtClean="0">
                <a:solidFill>
                  <a:srgbClr val="00B0F0"/>
                </a:solidFill>
                <a:latin typeface="Alexandria" pitchFamily="2" charset="-78"/>
                <a:cs typeface="Alexandria" pitchFamily="2" charset="-78"/>
              </a:rPr>
              <a:t>2. THE BUSINESS ANALYSIS PROCESS MODEL</a:t>
            </a:r>
            <a:endParaRPr lang="en-US" sz="2000" dirty="0">
              <a:solidFill>
                <a:srgbClr val="00B0F0"/>
              </a:solidFill>
              <a:latin typeface="Alexandria" pitchFamily="2" charset="-78"/>
              <a:cs typeface="Alexandria" pitchFamily="2" charset="-78"/>
            </a:endParaRPr>
          </a:p>
        </p:txBody>
      </p:sp>
      <p:cxnSp>
        <p:nvCxnSpPr>
          <p:cNvPr id="10" name="Straight Connector 9"/>
          <p:cNvCxnSpPr/>
          <p:nvPr/>
        </p:nvCxnSpPr>
        <p:spPr>
          <a:xfrm flipH="1">
            <a:off x="5550493" y="618602"/>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8" name="Rectangle 7"/>
          <p:cNvSpPr/>
          <p:nvPr/>
        </p:nvSpPr>
        <p:spPr>
          <a:xfrm>
            <a:off x="4644108" y="89965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41281888"/>
      </p:ext>
    </p:extLst>
  </p:cSld>
  <p:clrMapOvr>
    <a:masterClrMapping/>
  </p:clrMapOvr>
  <mc:AlternateContent xmlns:mc="http://schemas.openxmlformats.org/markup-compatibility/2006" xmlns:p14="http://schemas.microsoft.com/office/powerpoint/2010/main">
    <mc:Choice Requires="p14">
      <p:transition spd="slow" p14:dur="2000" advTm="96337"/>
    </mc:Choice>
    <mc:Fallback xmlns="">
      <p:transition spd="slow" advTm="96337"/>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2002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445381" y="1254239"/>
            <a:ext cx="6575945" cy="42237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916836"/>
            <a:ext cx="10249505" cy="375825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2.2 CONSIDER PERSPECTIVES</a:t>
            </a:r>
          </a:p>
          <a:p>
            <a:pPr algn="just"/>
            <a:r>
              <a:rPr lang="en-US" sz="1600" dirty="0">
                <a:latin typeface="Alexandria" pitchFamily="2" charset="-78"/>
                <a:cs typeface="Alexandria" pitchFamily="2" charset="-78"/>
              </a:rPr>
              <a:t>This stage is concerned with analyzing stakeholders and their perspectives on the business situation. </a:t>
            </a:r>
            <a:r>
              <a:rPr lang="en-US" sz="1600" dirty="0" smtClean="0">
                <a:latin typeface="Alexandria" pitchFamily="2" charset="-78"/>
                <a:cs typeface="Alexandria" pitchFamily="2" charset="-78"/>
              </a:rPr>
              <a:t>Many </a:t>
            </a:r>
            <a:r>
              <a:rPr lang="en-US" sz="1600" dirty="0">
                <a:latin typeface="Alexandria" pitchFamily="2" charset="-78"/>
                <a:cs typeface="Alexandria" pitchFamily="2" charset="-78"/>
              </a:rPr>
              <a:t>stakeholders hold very strong views about why problems exist, what needs to be done to improve the situation and where the focus of the business system should </a:t>
            </a:r>
            <a:r>
              <a:rPr lang="en-US" sz="1600" dirty="0" smtClean="0">
                <a:latin typeface="Alexandria" pitchFamily="2" charset="-78"/>
                <a:cs typeface="Alexandria" pitchFamily="2" charset="-78"/>
              </a:rPr>
              <a:t>lie. Where </a:t>
            </a:r>
            <a:r>
              <a:rPr lang="en-US" sz="1600" dirty="0">
                <a:latin typeface="Alexandria" pitchFamily="2" charset="-78"/>
                <a:cs typeface="Alexandria" pitchFamily="2" charset="-78"/>
              </a:rPr>
              <a:t>some of the issues arise from differences in stakeholder views it is vital that they are explored and where possible taken into account when making recommendations for the way forward</a:t>
            </a:r>
            <a:r>
              <a:rPr lang="en-US" sz="1600" dirty="0" smtClean="0">
                <a:latin typeface="Alexandria" pitchFamily="2" charset="-78"/>
                <a:cs typeface="Alexandria" pitchFamily="2" charset="-78"/>
              </a:rPr>
              <a:t>.</a:t>
            </a:r>
          </a:p>
          <a:p>
            <a:pPr algn="just"/>
            <a:endParaRPr lang="en-US" sz="1600" b="1" dirty="0">
              <a:latin typeface="Alexandria" pitchFamily="2" charset="-78"/>
              <a:cs typeface="Alexandria" pitchFamily="2" charset="-78"/>
            </a:endParaRPr>
          </a:p>
          <a:p>
            <a:pPr algn="just"/>
            <a:r>
              <a:rPr lang="en-US" sz="1600" b="1" dirty="0" smtClean="0">
                <a:latin typeface="Alexandria" pitchFamily="2" charset="-78"/>
                <a:cs typeface="Alexandria" pitchFamily="2" charset="-78"/>
              </a:rPr>
              <a:t>1</a:t>
            </a:r>
            <a:r>
              <a:rPr lang="en-US" sz="1600" b="1" dirty="0">
                <a:latin typeface="Alexandria" pitchFamily="2" charset="-78"/>
                <a:cs typeface="Alexandria" pitchFamily="2" charset="-78"/>
              </a:rPr>
              <a:t>. Stakeholder Identification and Analysis</a:t>
            </a:r>
          </a:p>
          <a:p>
            <a:pPr algn="just"/>
            <a:r>
              <a:rPr lang="en-US" sz="1600" dirty="0">
                <a:latin typeface="Alexandria" pitchFamily="2" charset="-78"/>
                <a:cs typeface="Alexandria" pitchFamily="2" charset="-78"/>
              </a:rPr>
              <a:t>Every business situation will affect a range of individuals and organizations. Among this group there will be people or groups with varying levels of interest and power. Many stakeholders hold very strong views about why problems exist, what needs to be done to improve the situation and where the focus of the business system should lie. Where some of the issues arise from differences in stakeholder views it is vital that they are explored and where possible taken into account when making recommendations for the way forward.</a:t>
            </a:r>
            <a:endParaRPr lang="en-US" sz="1600" b="1" dirty="0">
              <a:latin typeface="Alexandria" pitchFamily="2" charset="-78"/>
              <a:cs typeface="Alexandria" pitchFamily="2" charset="-78"/>
            </a:endParaRPr>
          </a:p>
          <a:p>
            <a:pPr algn="just"/>
            <a:endParaRPr lang="en-US" sz="16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13407609"/>
      </p:ext>
    </p:extLst>
  </p:cSld>
  <p:clrMapOvr>
    <a:masterClrMapping/>
  </p:clrMapOvr>
  <mc:AlternateContent xmlns:mc="http://schemas.openxmlformats.org/markup-compatibility/2006" xmlns:p14="http://schemas.microsoft.com/office/powerpoint/2010/main">
    <mc:Choice Requires="p14">
      <p:transition spd="slow" p14:dur="2000" advTm="212350"/>
    </mc:Choice>
    <mc:Fallback xmlns="">
      <p:transition spd="slow" advTm="21235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383734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510971" y="1201110"/>
            <a:ext cx="6764631" cy="42237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7" y="1913370"/>
            <a:ext cx="10293048" cy="310857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2.2 CONSIDER PERSPECTIVES</a:t>
            </a:r>
          </a:p>
          <a:p>
            <a:pPr algn="just"/>
            <a:r>
              <a:rPr lang="en-US" sz="1600" b="1" dirty="0" smtClean="0">
                <a:latin typeface="Alexandria" pitchFamily="2" charset="-78"/>
                <a:cs typeface="Alexandria" pitchFamily="2" charset="-78"/>
              </a:rPr>
              <a:t>2. Stakeholder </a:t>
            </a:r>
            <a:r>
              <a:rPr lang="en-US" sz="1600" b="1" dirty="0">
                <a:latin typeface="Alexandria" pitchFamily="2" charset="-78"/>
                <a:cs typeface="Alexandria" pitchFamily="2" charset="-78"/>
              </a:rPr>
              <a:t>Perspectives</a:t>
            </a:r>
          </a:p>
          <a:p>
            <a:pPr algn="just"/>
            <a:r>
              <a:rPr lang="en-US" sz="1600" dirty="0">
                <a:latin typeface="Alexandria" pitchFamily="2" charset="-78"/>
                <a:cs typeface="Alexandria" pitchFamily="2" charset="-78"/>
              </a:rPr>
              <a:t>Stakeholders often have different views on what is important about a business system and, as a result, have different ideas about the improvements that are </a:t>
            </a:r>
            <a:r>
              <a:rPr lang="en-US" sz="1600" dirty="0" smtClean="0">
                <a:latin typeface="Alexandria" pitchFamily="2" charset="-78"/>
                <a:cs typeface="Alexandria" pitchFamily="2" charset="-78"/>
              </a:rPr>
              <a:t>needed.</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We </a:t>
            </a:r>
            <a:r>
              <a:rPr lang="en-US" sz="1600" dirty="0">
                <a:latin typeface="Alexandria" pitchFamily="2" charset="-78"/>
                <a:cs typeface="Alexandria" pitchFamily="2" charset="-78"/>
              </a:rPr>
              <a:t>can often detect where the different stakeholder conflicts might originate by considering the underlying set of values and beliefs they </a:t>
            </a:r>
            <a:r>
              <a:rPr lang="en-US" sz="1600" dirty="0" smtClean="0">
                <a:latin typeface="Alexandria" pitchFamily="2" charset="-78"/>
                <a:cs typeface="Alexandria" pitchFamily="2" charset="-78"/>
              </a:rPr>
              <a:t>hold. For </a:t>
            </a:r>
            <a:r>
              <a:rPr lang="en-US" sz="1600" dirty="0">
                <a:latin typeface="Alexandria" pitchFamily="2" charset="-78"/>
                <a:cs typeface="Alexandria" pitchFamily="2" charset="-78"/>
              </a:rPr>
              <a:t>example, we might reflect on what an individual stakeholder considers to be the main focus of the business system and, critically, why this is the case</a:t>
            </a:r>
            <a:r>
              <a:rPr lang="en-US" sz="1600" dirty="0" smtClean="0">
                <a:latin typeface="Alexandria" pitchFamily="2" charset="-78"/>
                <a:cs typeface="Alexandria" pitchFamily="2" charset="-78"/>
              </a:rPr>
              <a:t>.</a:t>
            </a:r>
          </a:p>
          <a:p>
            <a:pPr algn="just"/>
            <a:endParaRPr lang="en-US" sz="16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59607792"/>
      </p:ext>
    </p:extLst>
  </p:cSld>
  <p:clrMapOvr>
    <a:masterClrMapping/>
  </p:clrMapOvr>
  <mc:AlternateContent xmlns:mc="http://schemas.openxmlformats.org/markup-compatibility/2006" xmlns:p14="http://schemas.microsoft.com/office/powerpoint/2010/main">
    <mc:Choice Requires="p14">
      <p:transition spd="slow" p14:dur="2000" advTm="98213"/>
    </mc:Choice>
    <mc:Fallback xmlns="">
      <p:transition spd="slow" advTm="98213"/>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65829" y="1192443"/>
            <a:ext cx="7098459" cy="40786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7" y="1930401"/>
            <a:ext cx="10322076" cy="41656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2.2 CONSIDER </a:t>
            </a:r>
            <a:r>
              <a:rPr lang="en-US" sz="1600" b="1" dirty="0" smtClean="0">
                <a:latin typeface="Alexandria" pitchFamily="2" charset="-78"/>
                <a:cs typeface="Alexandria" pitchFamily="2" charset="-78"/>
              </a:rPr>
              <a:t>PERSPECTIVES</a:t>
            </a:r>
          </a:p>
          <a:p>
            <a:pPr algn="just"/>
            <a:r>
              <a:rPr lang="en-US" sz="1600" b="1" dirty="0" smtClean="0">
                <a:latin typeface="Alexandria" pitchFamily="2" charset="-78"/>
                <a:cs typeface="Alexandria" pitchFamily="2" charset="-78"/>
              </a:rPr>
              <a:t>3. Business Activity Modelling</a:t>
            </a:r>
          </a:p>
          <a:p>
            <a:pPr algn="just"/>
            <a:r>
              <a:rPr lang="en-US" sz="1600" dirty="0" smtClean="0">
                <a:latin typeface="Alexandria" pitchFamily="2" charset="-78"/>
                <a:cs typeface="Alexandria" pitchFamily="2" charset="-78"/>
              </a:rPr>
              <a:t>The stakeholder perspectives can be analyzed further by considering the business activities that would be required to fulfil a particular perspective. This approach, developed from </a:t>
            </a:r>
            <a:r>
              <a:rPr lang="en-US" sz="1600" dirty="0" err="1" smtClean="0">
                <a:latin typeface="Alexandria" pitchFamily="2" charset="-78"/>
                <a:cs typeface="Alexandria" pitchFamily="2" charset="-78"/>
              </a:rPr>
              <a:t>Checkland’s</a:t>
            </a:r>
            <a:r>
              <a:rPr lang="en-US" sz="1600" dirty="0" smtClean="0">
                <a:latin typeface="Alexandria" pitchFamily="2" charset="-78"/>
                <a:cs typeface="Alexandria" pitchFamily="2" charset="-78"/>
              </a:rPr>
              <a:t> work, and extended by Wilson (1990), allows analysts to build a conceptual model of a business system as envisaged by a particular stakeholder. For example, where a manager believes an events organization should focus on quality then there would be an emphasis on activities such as:</a:t>
            </a:r>
          </a:p>
          <a:p>
            <a:pPr algn="just">
              <a:buFont typeface="Wingdings" panose="05000000000000000000" pitchFamily="2" charset="2"/>
              <a:buChar char="Ø"/>
            </a:pPr>
            <a:r>
              <a:rPr lang="en-US" sz="1600" dirty="0" smtClean="0">
                <a:latin typeface="Alexandria" pitchFamily="2" charset="-78"/>
                <a:cs typeface="Alexandria" pitchFamily="2" charset="-78"/>
              </a:rPr>
              <a:t>the recruitment and development of highly-skilled staff;</a:t>
            </a:r>
          </a:p>
          <a:p>
            <a:pPr algn="just">
              <a:buFont typeface="Wingdings" panose="05000000000000000000" pitchFamily="2" charset="2"/>
              <a:buChar char="Ø"/>
            </a:pPr>
            <a:r>
              <a:rPr lang="en-US" sz="1600" dirty="0" smtClean="0">
                <a:latin typeface="Alexandria" pitchFamily="2" charset="-78"/>
                <a:cs typeface="Alexandria" pitchFamily="2" charset="-78"/>
              </a:rPr>
              <a:t>the introduction of customer-focused processes;</a:t>
            </a:r>
          </a:p>
          <a:p>
            <a:pPr algn="just">
              <a:buFont typeface="Wingdings" panose="05000000000000000000" pitchFamily="2" charset="2"/>
              <a:buChar char="Ø"/>
            </a:pPr>
            <a:r>
              <a:rPr lang="en-US" sz="1600" dirty="0" smtClean="0">
                <a:latin typeface="Alexandria" pitchFamily="2" charset="-78"/>
                <a:cs typeface="Alexandria" pitchFamily="2" charset="-78"/>
              </a:rPr>
              <a:t>monitoring of customer satisfaction levels.</a:t>
            </a:r>
            <a:endParaRPr lang="en-US" sz="16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044536608"/>
      </p:ext>
    </p:extLst>
  </p:cSld>
  <p:clrMapOvr>
    <a:masterClrMapping/>
  </p:clrMapOvr>
  <mc:AlternateContent xmlns:mc="http://schemas.openxmlformats.org/markup-compatibility/2006" xmlns:p14="http://schemas.microsoft.com/office/powerpoint/2010/main">
    <mc:Choice Requires="p14">
      <p:transition spd="slow" p14:dur="2000" advTm="221644"/>
    </mc:Choice>
    <mc:Fallback xmlns="">
      <p:transition spd="slow" advTm="221644"/>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a:latin typeface="Alexandria" pitchFamily="2" charset="-78"/>
                <a:cs typeface="Alexandria" pitchFamily="2" charset="-78"/>
              </a:rPr>
              <a:t>2.2 CONSIDER PERSPECTIVES</a:t>
            </a:r>
          </a:p>
          <a:p>
            <a:pPr algn="just"/>
            <a:r>
              <a:rPr lang="en-US" sz="1800" b="1" dirty="0">
                <a:latin typeface="Alexandria" pitchFamily="2" charset="-78"/>
                <a:cs typeface="Alexandria" pitchFamily="2" charset="-78"/>
              </a:rPr>
              <a:t>4. Stage summary</a:t>
            </a:r>
          </a:p>
          <a:p>
            <a:pPr marL="457200" indent="-457200" algn="just">
              <a:buFont typeface="Arial" panose="020B0604020202020204" pitchFamily="34" charset="0"/>
              <a:buChar char="•"/>
            </a:pPr>
            <a:r>
              <a:rPr lang="en-US" sz="1800" i="1" dirty="0">
                <a:latin typeface="Alexandria" pitchFamily="2" charset="-78"/>
                <a:cs typeface="Alexandria" pitchFamily="2" charset="-78"/>
              </a:rPr>
              <a:t>Objectives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Procedure</a:t>
            </a:r>
          </a:p>
          <a:p>
            <a:pPr marL="457200" indent="-457200" algn="just">
              <a:buFont typeface="Arial" panose="020B0604020202020204" pitchFamily="34" charset="0"/>
              <a:buChar char="•"/>
            </a:pPr>
            <a:r>
              <a:rPr lang="en-US" sz="1800" i="1" dirty="0">
                <a:latin typeface="Alexandria" pitchFamily="2" charset="-78"/>
                <a:cs typeface="Alexandria" pitchFamily="2" charset="-78"/>
              </a:rPr>
              <a:t>Inputs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Outputs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Techniques</a:t>
            </a:r>
            <a:endParaRPr lang="en-US" sz="1800" b="1" dirty="0">
              <a:latin typeface="Alexandria" pitchFamily="2" charset="-78"/>
              <a:cs typeface="Alexandria" pitchFamily="2" charset="-78"/>
            </a:endParaRPr>
          </a:p>
          <a:p>
            <a:pPr algn="just"/>
            <a:endParaRPr lang="en-US" sz="1800" b="1" dirty="0">
              <a:latin typeface="Alexandria" pitchFamily="2" charset="-78"/>
              <a:cs typeface="Alexandria" pitchFamily="2" charset="-78"/>
            </a:endParaRPr>
          </a:p>
        </p:txBody>
      </p:sp>
      <p:sp>
        <p:nvSpPr>
          <p:cNvPr id="11" name="Title 1"/>
          <p:cNvSpPr txBox="1">
            <a:spLocks/>
          </p:cNvSpPr>
          <p:nvPr/>
        </p:nvSpPr>
        <p:spPr>
          <a:xfrm>
            <a:off x="6096000" y="4168692"/>
            <a:ext cx="5784825"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800" b="1" dirty="0">
                <a:solidFill>
                  <a:srgbClr val="00B0F0"/>
                </a:solidFill>
                <a:latin typeface="Alexandria" pitchFamily="2" charset="-78"/>
                <a:cs typeface="Alexandria" pitchFamily="2" charset="-78"/>
              </a:rPr>
              <a:t>2. THE BUSINESS ANALYSIS PROCESS MODEL</a:t>
            </a:r>
          </a:p>
        </p:txBody>
      </p:sp>
      <p:cxnSp>
        <p:nvCxnSpPr>
          <p:cNvPr id="9" name="Straight Connector 8"/>
          <p:cNvCxnSpPr/>
          <p:nvPr/>
        </p:nvCxnSpPr>
        <p:spPr>
          <a:xfrm flipH="1" flipV="1">
            <a:off x="624114" y="595086"/>
            <a:ext cx="8195836" cy="1116"/>
          </a:xfrm>
          <a:prstGeom prst="line">
            <a:avLst/>
          </a:prstGeom>
        </p:spPr>
        <p:style>
          <a:lnRef idx="1">
            <a:schemeClr val="dk1"/>
          </a:lnRef>
          <a:fillRef idx="0">
            <a:schemeClr val="dk1"/>
          </a:fillRef>
          <a:effectRef idx="0">
            <a:schemeClr val="dk1"/>
          </a:effectRef>
          <a:fontRef idx="minor">
            <a:schemeClr val="tx1"/>
          </a:fontRef>
        </p:style>
      </p:cxnSp>
      <p:sp>
        <p:nvSpPr>
          <p:cNvPr id="7" name="Rectangle 6"/>
          <p:cNvSpPr/>
          <p:nvPr/>
        </p:nvSpPr>
        <p:spPr>
          <a:xfrm>
            <a:off x="5480794" y="104825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78400573"/>
      </p:ext>
    </p:extLst>
  </p:cSld>
  <p:clrMapOvr>
    <a:masterClrMapping/>
  </p:clrMapOvr>
  <p:transition spd="slow" advTm="44753">
    <p:comb/>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5340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94857" y="1173083"/>
            <a:ext cx="6953041" cy="37883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930399"/>
            <a:ext cx="10423677" cy="42817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4. Stage summary</a:t>
            </a:r>
            <a:endParaRPr lang="en-US" sz="1600" b="1" dirty="0">
              <a:latin typeface="Alexandria" pitchFamily="2" charset="-78"/>
              <a:cs typeface="Alexandria" pitchFamily="2" charset="-78"/>
            </a:endParaRPr>
          </a:p>
          <a:p>
            <a:pPr marL="342900" indent="-342900" algn="just">
              <a:buFont typeface="Arial" panose="020B0604020202020204" pitchFamily="34" charset="0"/>
              <a:buChar char="•"/>
            </a:pPr>
            <a:r>
              <a:rPr lang="en-US" sz="1600" b="1" i="1" dirty="0">
                <a:latin typeface="Alexandria" pitchFamily="2" charset="-78"/>
                <a:cs typeface="Alexandria" pitchFamily="2" charset="-78"/>
              </a:rPr>
              <a:t>Objectives</a:t>
            </a:r>
          </a:p>
          <a:p>
            <a:pPr algn="just"/>
            <a:r>
              <a:rPr lang="en-US" sz="1600" dirty="0">
                <a:latin typeface="Alexandria" pitchFamily="2" charset="-78"/>
                <a:cs typeface="Alexandria" pitchFamily="2" charset="-78"/>
              </a:rPr>
              <a:t>The objective of this stage is to take stock of the range of stakeholder perspectives about the business system under </a:t>
            </a:r>
            <a:r>
              <a:rPr lang="en-US" sz="1600" dirty="0" smtClean="0">
                <a:latin typeface="Alexandria" pitchFamily="2" charset="-78"/>
                <a:cs typeface="Alexandria" pitchFamily="2" charset="-78"/>
              </a:rPr>
              <a:t>investigation. These </a:t>
            </a:r>
            <a:r>
              <a:rPr lang="en-US" sz="1600" dirty="0">
                <a:latin typeface="Alexandria" pitchFamily="2" charset="-78"/>
                <a:cs typeface="Alexandria" pitchFamily="2" charset="-78"/>
              </a:rPr>
              <a:t>perspectives may then be analyzed to uncover stakeholder values and beliefs, and developed into business activity </a:t>
            </a:r>
            <a:r>
              <a:rPr lang="en-US" sz="1600" dirty="0" smtClean="0">
                <a:latin typeface="Alexandria" pitchFamily="2" charset="-78"/>
                <a:cs typeface="Alexandria" pitchFamily="2" charset="-78"/>
              </a:rPr>
              <a:t>models. However</a:t>
            </a:r>
            <a:r>
              <a:rPr lang="en-US" sz="1600" dirty="0">
                <a:latin typeface="Alexandria" pitchFamily="2" charset="-78"/>
                <a:cs typeface="Alexandria" pitchFamily="2" charset="-78"/>
              </a:rPr>
              <a:t>, where there is a narrow remit for the business analysis work, for example if we are concerned primarily with improving a particular process, while it will be important to identify and manage the stakeholders, consideration of the entire business system may be beyond the scope of the business analysis work.</a:t>
            </a: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44422852"/>
      </p:ext>
    </p:extLst>
  </p:cSld>
  <p:clrMapOvr>
    <a:masterClrMapping/>
  </p:clrMapOvr>
  <mc:AlternateContent xmlns:mc="http://schemas.openxmlformats.org/markup-compatibility/2006" xmlns:p14="http://schemas.microsoft.com/office/powerpoint/2010/main">
    <mc:Choice Requires="p14">
      <p:transition spd="slow" p14:dur="2000" advTm="98027"/>
    </mc:Choice>
    <mc:Fallback xmlns="">
      <p:transition spd="slow" advTm="98027"/>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80343" y="1244651"/>
            <a:ext cx="6430802" cy="37883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930399"/>
            <a:ext cx="10557933" cy="441577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4. Stage </a:t>
            </a:r>
            <a:r>
              <a:rPr lang="en-US" sz="1600" b="1" dirty="0">
                <a:latin typeface="Alexandria" pitchFamily="2" charset="-78"/>
                <a:cs typeface="Alexandria" pitchFamily="2" charset="-78"/>
              </a:rPr>
              <a:t>summary</a:t>
            </a:r>
          </a:p>
          <a:p>
            <a:pPr marL="457200" indent="-457200" algn="just">
              <a:buFont typeface="Arial" panose="020B0604020202020204" pitchFamily="34" charset="0"/>
              <a:buChar char="•"/>
            </a:pPr>
            <a:r>
              <a:rPr lang="en-US" sz="1600" b="1" i="1" dirty="0">
                <a:latin typeface="Alexandria" pitchFamily="2" charset="-78"/>
                <a:cs typeface="Alexandria" pitchFamily="2" charset="-78"/>
              </a:rPr>
              <a:t>Procedure</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Identify key stakeholders whose perspectives are important to the business analysis project</a:t>
            </a:r>
          </a:p>
          <a:p>
            <a:pPr algn="just">
              <a:buFont typeface="Wingdings" panose="05000000000000000000" pitchFamily="2" charset="2"/>
              <a:buChar char="Ø"/>
            </a:pPr>
            <a:r>
              <a:rPr lang="en-US" sz="1600" dirty="0">
                <a:latin typeface="Alexandria" pitchFamily="2" charset="-78"/>
                <a:cs typeface="Alexandria" pitchFamily="2" charset="-78"/>
              </a:rPr>
              <a:t>Investigate the values, beliefs and priorities of the key stakeholders</a:t>
            </a:r>
          </a:p>
          <a:p>
            <a:pPr algn="just">
              <a:buFont typeface="Wingdings" panose="05000000000000000000" pitchFamily="2" charset="2"/>
              <a:buChar char="Ø"/>
            </a:pPr>
            <a:r>
              <a:rPr lang="en-US" sz="1600" dirty="0">
                <a:latin typeface="Alexandria" pitchFamily="2" charset="-78"/>
                <a:cs typeface="Alexandria" pitchFamily="2" charset="-78"/>
              </a:rPr>
              <a:t>Develop and analyze the stakeholder perspectives</a:t>
            </a:r>
          </a:p>
          <a:p>
            <a:pPr algn="just">
              <a:buFont typeface="Wingdings" panose="05000000000000000000" pitchFamily="2" charset="2"/>
              <a:buChar char="Ø"/>
            </a:pPr>
            <a:r>
              <a:rPr lang="en-US" sz="1600" dirty="0">
                <a:latin typeface="Alexandria" pitchFamily="2" charset="-78"/>
                <a:cs typeface="Alexandria" pitchFamily="2" charset="-78"/>
              </a:rPr>
              <a:t>Build conceptual models of activities to fulfil the stakeholder perspectives</a:t>
            </a:r>
          </a:p>
          <a:p>
            <a:pPr algn="just">
              <a:buFont typeface="Wingdings" panose="05000000000000000000" pitchFamily="2" charset="2"/>
              <a:buChar char="Ø"/>
            </a:pPr>
            <a:r>
              <a:rPr lang="en-US" sz="1600" dirty="0">
                <a:latin typeface="Alexandria" pitchFamily="2" charset="-78"/>
                <a:cs typeface="Alexandria" pitchFamily="2" charset="-78"/>
              </a:rPr>
              <a:t>Explore and resolve conflicts between stakeholder perspectives</a:t>
            </a:r>
          </a:p>
          <a:p>
            <a:pPr algn="just">
              <a:buFont typeface="Wingdings" panose="05000000000000000000" pitchFamily="2" charset="2"/>
              <a:buChar char="Ø"/>
            </a:pPr>
            <a:r>
              <a:rPr lang="en-US" sz="1600" dirty="0">
                <a:latin typeface="Alexandria" pitchFamily="2" charset="-78"/>
                <a:cs typeface="Alexandria" pitchFamily="2" charset="-78"/>
              </a:rPr>
              <a:t>Synthesize conceptual models into one view of the desired business system</a:t>
            </a:r>
            <a:endParaRPr lang="en-US" sz="16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544613059"/>
      </p:ext>
    </p:extLst>
  </p:cSld>
  <p:clrMapOvr>
    <a:masterClrMapping/>
  </p:clrMapOvr>
  <mc:AlternateContent xmlns:mc="http://schemas.openxmlformats.org/markup-compatibility/2006" xmlns:p14="http://schemas.microsoft.com/office/powerpoint/2010/main">
    <mc:Choice Requires="p14">
      <p:transition spd="slow" p14:dur="2000" advTm="162986"/>
    </mc:Choice>
    <mc:Fallback xmlns="">
      <p:transition spd="slow" advTm="162986"/>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018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293257" y="1270215"/>
            <a:ext cx="7025888" cy="40786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858779"/>
            <a:ext cx="10557933" cy="381630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4. Stage </a:t>
            </a:r>
            <a:r>
              <a:rPr lang="en-US" sz="1600" b="1" dirty="0">
                <a:latin typeface="Alexandria" pitchFamily="2" charset="-78"/>
                <a:cs typeface="Alexandria" pitchFamily="2" charset="-78"/>
              </a:rPr>
              <a:t>summary</a:t>
            </a:r>
          </a:p>
          <a:p>
            <a:pPr marL="342900" indent="-342900" algn="just">
              <a:buFont typeface="Arial" panose="020B0604020202020204" pitchFamily="34" charset="0"/>
              <a:buChar char="•"/>
            </a:pPr>
            <a:r>
              <a:rPr lang="en-US" sz="1600" b="1" i="1" dirty="0">
                <a:latin typeface="Alexandria" pitchFamily="2" charset="-78"/>
                <a:cs typeface="Alexandria" pitchFamily="2" charset="-78"/>
              </a:rPr>
              <a:t>Inputs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Terms of reference or project initiation document</a:t>
            </a:r>
          </a:p>
          <a:p>
            <a:pPr algn="just">
              <a:buFont typeface="Wingdings" panose="05000000000000000000" pitchFamily="2" charset="2"/>
              <a:buChar char="Ø"/>
            </a:pPr>
            <a:r>
              <a:rPr lang="en-US" sz="1600" dirty="0">
                <a:latin typeface="Alexandria" pitchFamily="2" charset="-78"/>
                <a:cs typeface="Alexandria" pitchFamily="2" charset="-78"/>
              </a:rPr>
              <a:t>Business values and MOST</a:t>
            </a:r>
          </a:p>
          <a:p>
            <a:pPr algn="just">
              <a:buFont typeface="Wingdings" panose="05000000000000000000" pitchFamily="2" charset="2"/>
              <a:buChar char="Ø"/>
            </a:pPr>
            <a:r>
              <a:rPr lang="en-US" sz="1600" dirty="0">
                <a:latin typeface="Alexandria" pitchFamily="2" charset="-78"/>
                <a:cs typeface="Alexandria" pitchFamily="2" charset="-78"/>
              </a:rPr>
              <a:t>Identified stakeholders (from the documentation of the existing business system)</a:t>
            </a:r>
          </a:p>
          <a:p>
            <a:pPr marL="342900" indent="-342900" algn="just">
              <a:buFont typeface="Arial" panose="020B0604020202020204" pitchFamily="34" charset="0"/>
              <a:buChar char="•"/>
            </a:pPr>
            <a:r>
              <a:rPr lang="en-US" sz="1600" b="1" i="1" dirty="0" smtClean="0">
                <a:latin typeface="Alexandria" pitchFamily="2" charset="-78"/>
                <a:cs typeface="Alexandria" pitchFamily="2" charset="-78"/>
              </a:rPr>
              <a:t>Outputs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Power/Interest grid</a:t>
            </a:r>
          </a:p>
          <a:p>
            <a:pPr algn="just">
              <a:buFont typeface="Wingdings" panose="05000000000000000000" pitchFamily="2" charset="2"/>
              <a:buChar char="Ø"/>
            </a:pPr>
            <a:r>
              <a:rPr lang="en-US" sz="1600" dirty="0">
                <a:latin typeface="Alexandria" pitchFamily="2" charset="-78"/>
                <a:cs typeface="Alexandria" pitchFamily="2" charset="-78"/>
              </a:rPr>
              <a:t>Stakeholder perspectives</a:t>
            </a:r>
          </a:p>
          <a:p>
            <a:pPr algn="just">
              <a:buFont typeface="Wingdings" panose="05000000000000000000" pitchFamily="2" charset="2"/>
              <a:buChar char="Ø"/>
            </a:pPr>
            <a:r>
              <a:rPr lang="en-US" sz="1600" dirty="0">
                <a:latin typeface="Alexandria" pitchFamily="2" charset="-78"/>
                <a:cs typeface="Alexandria" pitchFamily="2" charset="-78"/>
              </a:rPr>
              <a:t>Business activity models based upon stakeholder perspectives</a:t>
            </a:r>
          </a:p>
          <a:p>
            <a:pPr algn="just">
              <a:buFont typeface="Wingdings" panose="05000000000000000000" pitchFamily="2" charset="2"/>
              <a:buChar char="Ø"/>
            </a:pPr>
            <a:r>
              <a:rPr lang="en-US" sz="1600" dirty="0">
                <a:latin typeface="Alexandria" pitchFamily="2" charset="-78"/>
                <a:cs typeface="Alexandria" pitchFamily="2" charset="-78"/>
              </a:rPr>
              <a:t>Consensus business activity </a:t>
            </a:r>
            <a:r>
              <a:rPr lang="en-US" sz="1600" dirty="0" smtClean="0">
                <a:latin typeface="Alexandria" pitchFamily="2" charset="-78"/>
                <a:cs typeface="Alexandria" pitchFamily="2" charset="-78"/>
              </a:rPr>
              <a:t>model</a:t>
            </a:r>
          </a:p>
          <a:p>
            <a:pPr marL="342900" indent="-342900" algn="just">
              <a:buFont typeface="Arial" panose="020B0604020202020204" pitchFamily="34" charset="0"/>
              <a:buChar char="•"/>
            </a:pPr>
            <a:r>
              <a:rPr lang="en-US" sz="1600" b="1" i="1" dirty="0" smtClean="0">
                <a:latin typeface="Alexandria" pitchFamily="2" charset="-78"/>
                <a:cs typeface="Alexandria" pitchFamily="2" charset="-78"/>
              </a:rPr>
              <a:t>Techniques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Investigation and negotiation techniques</a:t>
            </a:r>
          </a:p>
          <a:p>
            <a:pPr algn="just">
              <a:buFont typeface="Wingdings" panose="05000000000000000000" pitchFamily="2" charset="2"/>
              <a:buChar char="Ø"/>
            </a:pPr>
            <a:r>
              <a:rPr lang="en-US" sz="1600" dirty="0">
                <a:latin typeface="Alexandria" pitchFamily="2" charset="-78"/>
                <a:cs typeface="Alexandria" pitchFamily="2" charset="-78"/>
              </a:rPr>
              <a:t>Stakeholder identification and analysis</a:t>
            </a:r>
          </a:p>
          <a:p>
            <a:pPr algn="just">
              <a:buFont typeface="Wingdings" panose="05000000000000000000" pitchFamily="2" charset="2"/>
              <a:buChar char="Ø"/>
            </a:pPr>
            <a:r>
              <a:rPr lang="en-US" sz="1600" dirty="0">
                <a:latin typeface="Alexandria" pitchFamily="2" charset="-78"/>
                <a:cs typeface="Alexandria" pitchFamily="2" charset="-78"/>
              </a:rPr>
              <a:t>CATWOE</a:t>
            </a:r>
          </a:p>
          <a:p>
            <a:pPr algn="just">
              <a:buFont typeface="Wingdings" panose="05000000000000000000" pitchFamily="2" charset="2"/>
              <a:buChar char="Ø"/>
            </a:pPr>
            <a:r>
              <a:rPr lang="en-US" sz="1600" dirty="0">
                <a:latin typeface="Alexandria" pitchFamily="2" charset="-78"/>
                <a:cs typeface="Alexandria" pitchFamily="2" charset="-78"/>
              </a:rPr>
              <a:t>Business Activity Modelling</a:t>
            </a:r>
            <a:endParaRPr lang="en-US" sz="1600" b="1" dirty="0">
              <a:latin typeface="Alexandria" pitchFamily="2" charset="-78"/>
              <a:cs typeface="Alexandria" pitchFamily="2" charset="-78"/>
            </a:endParaRPr>
          </a:p>
          <a:p>
            <a:pPr algn="just">
              <a:buFont typeface="Wingdings" panose="05000000000000000000" pitchFamily="2" charset="2"/>
              <a:buChar char="Ø"/>
            </a:pPr>
            <a:endParaRPr lang="en-US" sz="16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25715411"/>
      </p:ext>
    </p:extLst>
  </p:cSld>
  <p:clrMapOvr>
    <a:masterClrMapping/>
  </p:clrMapOvr>
  <mc:AlternateContent xmlns:mc="http://schemas.openxmlformats.org/markup-compatibility/2006" xmlns:p14="http://schemas.microsoft.com/office/powerpoint/2010/main">
    <mc:Choice Requires="p14">
      <p:transition spd="slow" p14:dur="2000" advTm="208574"/>
    </mc:Choice>
    <mc:Fallback xmlns="">
      <p:transition spd="slow" advTm="208574"/>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0" y="0"/>
            <a:ext cx="5547685" cy="6400766"/>
          </a:xfrm>
          <a:prstGeom prst="rect">
            <a:avLst/>
          </a:prstGeom>
          <a:solidFill>
            <a:srgbClr val="D8D8D8">
              <a:alpha val="49803"/>
            </a:srgbClr>
          </a:solidFill>
          <a:ln>
            <a:noFill/>
          </a:ln>
        </p:spPr>
      </p:pic>
      <p:sp>
        <p:nvSpPr>
          <p:cNvPr id="205" name="Google Shape;205;p8"/>
          <p:cNvSpPr/>
          <p:nvPr/>
        </p:nvSpPr>
        <p:spPr>
          <a:xfrm rot="5400000">
            <a:off x="708" y="61284"/>
            <a:ext cx="1799302" cy="1676733"/>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0" name="Content Placeholder 2"/>
          <p:cNvSpPr txBox="1">
            <a:spLocks/>
          </p:cNvSpPr>
          <p:nvPr/>
        </p:nvSpPr>
        <p:spPr>
          <a:xfrm>
            <a:off x="5550494" y="2223654"/>
            <a:ext cx="6330331" cy="417711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solidFill>
                  <a:schemeClr val="tx1"/>
                </a:solidFill>
                <a:latin typeface="Alexandria" pitchFamily="2" charset="-78"/>
                <a:cs typeface="Alexandria" pitchFamily="2" charset="-78"/>
              </a:rPr>
              <a:t>2.3 ANALYSE NEEDS</a:t>
            </a:r>
          </a:p>
          <a:p>
            <a:pPr marL="457200" indent="-457200" algn="just">
              <a:buClrTx/>
              <a:buFont typeface="+mj-lt"/>
              <a:buAutoNum type="arabicPeriod"/>
            </a:pPr>
            <a:r>
              <a:rPr lang="en-US" sz="1600" b="1" dirty="0">
                <a:solidFill>
                  <a:schemeClr val="tx1"/>
                </a:solidFill>
                <a:latin typeface="Alexandria" pitchFamily="2" charset="-78"/>
                <a:cs typeface="Alexandria" pitchFamily="2" charset="-78"/>
              </a:rPr>
              <a:t>Analyzing Activities</a:t>
            </a:r>
          </a:p>
          <a:p>
            <a:pPr marL="457200" indent="-457200" algn="just">
              <a:buClrTx/>
              <a:buFont typeface="+mj-lt"/>
              <a:buAutoNum type="arabicPeriod"/>
            </a:pPr>
            <a:r>
              <a:rPr lang="en-US" sz="1600" b="1" dirty="0">
                <a:solidFill>
                  <a:schemeClr val="tx1"/>
                </a:solidFill>
                <a:latin typeface="Alexandria" pitchFamily="2" charset="-78"/>
                <a:cs typeface="Alexandria" pitchFamily="2" charset="-78"/>
              </a:rPr>
              <a:t>Analyzing business processes</a:t>
            </a:r>
          </a:p>
          <a:p>
            <a:pPr marL="457200" indent="-457200" algn="just">
              <a:buClrTx/>
              <a:buFont typeface="+mj-lt"/>
              <a:buAutoNum type="arabicPeriod"/>
            </a:pPr>
            <a:r>
              <a:rPr lang="en-US" sz="1600" b="1" dirty="0">
                <a:solidFill>
                  <a:schemeClr val="tx1"/>
                </a:solidFill>
                <a:latin typeface="Alexandria" pitchFamily="2" charset="-78"/>
                <a:cs typeface="Alexandria" pitchFamily="2" charset="-78"/>
              </a:rPr>
              <a:t>Stage summary</a:t>
            </a:r>
            <a:endParaRPr lang="en-US" sz="1600" dirty="0">
              <a:solidFill>
                <a:schemeClr val="tx1"/>
              </a:solidFill>
              <a:latin typeface="Alexandria" pitchFamily="2" charset="-78"/>
              <a:cs typeface="Alexandria" pitchFamily="2" charset="-78"/>
            </a:endParaRPr>
          </a:p>
        </p:txBody>
      </p:sp>
      <p:sp>
        <p:nvSpPr>
          <p:cNvPr id="11" name="Title 1"/>
          <p:cNvSpPr txBox="1">
            <a:spLocks/>
          </p:cNvSpPr>
          <p:nvPr/>
        </p:nvSpPr>
        <p:spPr>
          <a:xfrm>
            <a:off x="6197601" y="1323087"/>
            <a:ext cx="5778500" cy="54925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THE BUSINESS ANALYSIS PROCESS MODEL</a:t>
            </a:r>
            <a:endParaRPr lang="en-US" sz="2000" dirty="0">
              <a:solidFill>
                <a:srgbClr val="00B0F0"/>
              </a:solidFill>
              <a:latin typeface="Alexandria" pitchFamily="2" charset="-78"/>
              <a:cs typeface="Alexandria" pitchFamily="2" charset="-78"/>
            </a:endParaRPr>
          </a:p>
        </p:txBody>
      </p:sp>
      <p:cxnSp>
        <p:nvCxnSpPr>
          <p:cNvPr id="12" name="Straight Connector 11"/>
          <p:cNvCxnSpPr/>
          <p:nvPr/>
        </p:nvCxnSpPr>
        <p:spPr>
          <a:xfrm flipH="1">
            <a:off x="5550493" y="60408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8" name="Rectangle 7"/>
          <p:cNvSpPr/>
          <p:nvPr/>
        </p:nvSpPr>
        <p:spPr>
          <a:xfrm>
            <a:off x="4821164" y="9609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524756618"/>
      </p:ext>
    </p:extLst>
  </p:cSld>
  <p:clrMapOvr>
    <a:masterClrMapping/>
  </p:clrMapOvr>
  <mc:AlternateContent xmlns:mc="http://schemas.openxmlformats.org/markup-compatibility/2006" xmlns:p14="http://schemas.microsoft.com/office/powerpoint/2010/main">
    <mc:Choice Requires="p14">
      <p:transition spd="slow" p14:dur="2000" advTm="56478"/>
    </mc:Choice>
    <mc:Fallback xmlns="">
      <p:transition spd="slow" advTm="56478"/>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4034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80343" y="1201110"/>
            <a:ext cx="6938802" cy="42237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913369"/>
            <a:ext cx="10147905" cy="403748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2.3 ANALYSE NEEDS</a:t>
            </a:r>
          </a:p>
          <a:p>
            <a:pPr algn="just"/>
            <a:r>
              <a:rPr lang="en-US" sz="1600" dirty="0">
                <a:latin typeface="Alexandria" pitchFamily="2" charset="-78"/>
                <a:cs typeface="Alexandria" pitchFamily="2" charset="-78"/>
              </a:rPr>
              <a:t>The focus of this stage is to identify where improvements can be made to the business system. </a:t>
            </a: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approach used is known as ‘gap analysis’ whereby a current or ‘as is’ view is compared with a desired, future or ‘to be’ </a:t>
            </a:r>
            <a:r>
              <a:rPr lang="en-US" sz="1600" dirty="0" smtClean="0">
                <a:latin typeface="Alexandria" pitchFamily="2" charset="-78"/>
                <a:cs typeface="Alexandria" pitchFamily="2" charset="-78"/>
              </a:rPr>
              <a:t>system. This </a:t>
            </a:r>
            <a:r>
              <a:rPr lang="en-US" sz="1600" dirty="0">
                <a:latin typeface="Alexandria" pitchFamily="2" charset="-78"/>
                <a:cs typeface="Alexandria" pitchFamily="2" charset="-78"/>
              </a:rPr>
              <a:t>method contrasts with the traditional, more systematic approach to business or systems improvement where new features are added on to an existing set of procedures or IT system functions</a:t>
            </a:r>
            <a:r>
              <a:rPr lang="en-US" sz="1600" dirty="0" smtClean="0">
                <a:latin typeface="Alexandria" pitchFamily="2" charset="-78"/>
                <a:cs typeface="Alexandria" pitchFamily="2" charset="-78"/>
              </a:rPr>
              <a:t>.</a:t>
            </a:r>
          </a:p>
          <a:p>
            <a:pPr algn="just"/>
            <a:endParaRPr lang="en-US" sz="1600" b="1" dirty="0">
              <a:latin typeface="Alexandria" pitchFamily="2" charset="-78"/>
              <a:cs typeface="Alexandria" pitchFamily="2" charset="-78"/>
            </a:endParaRPr>
          </a:p>
          <a:p>
            <a:pPr algn="just"/>
            <a:r>
              <a:rPr lang="en-US" sz="1600" b="1" dirty="0">
                <a:latin typeface="Alexandria" pitchFamily="2" charset="-78"/>
                <a:cs typeface="Alexandria" pitchFamily="2" charset="-78"/>
              </a:rPr>
              <a:t>1. Analyzing Activities</a:t>
            </a:r>
          </a:p>
          <a:p>
            <a:pPr algn="just"/>
            <a:r>
              <a:rPr lang="en-US" sz="1600" dirty="0">
                <a:latin typeface="Alexandria" pitchFamily="2" charset="-78"/>
                <a:cs typeface="Alexandria" pitchFamily="2" charset="-78"/>
              </a:rPr>
              <a:t>Where you have developed a business activity model from a stakeholder perspective, this can be used to carry out a detailed analysis of the desired business system by examining each activity in turn. As the model provides a conceptual picture of the desired business activities it allows the business analyst to see where the current business system is lacking. However, others may be inadequate in the current business system and some may not exist at all. The business activity model may identify a range of areas to be considered in the light of the current business situation.</a:t>
            </a:r>
            <a:endParaRPr lang="en-US" sz="1600" b="1" dirty="0">
              <a:latin typeface="Alexandria" pitchFamily="2" charset="-78"/>
              <a:cs typeface="Alexandria" pitchFamily="2" charset="-78"/>
            </a:endParaRPr>
          </a:p>
          <a:p>
            <a:pPr algn="just"/>
            <a:endParaRPr lang="en-US" sz="16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827931549"/>
      </p:ext>
    </p:extLst>
  </p:cSld>
  <p:clrMapOvr>
    <a:masterClrMapping/>
  </p:clrMapOvr>
  <mc:AlternateContent xmlns:mc="http://schemas.openxmlformats.org/markup-compatibility/2006" xmlns:p14="http://schemas.microsoft.com/office/powerpoint/2010/main">
    <mc:Choice Requires="p14">
      <p:transition spd="slow" p14:dur="2000" advTm="284376"/>
    </mc:Choice>
    <mc:Fallback xmlns="">
      <p:transition spd="slow" advTm="284376"/>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2582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514199" y="1255701"/>
            <a:ext cx="6804945" cy="42237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7" y="1858779"/>
            <a:ext cx="10278534" cy="381630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2.3 ANALYSE </a:t>
            </a:r>
            <a:r>
              <a:rPr lang="en-US" sz="1600" b="1" dirty="0" smtClean="0">
                <a:latin typeface="Alexandria" pitchFamily="2" charset="-78"/>
                <a:cs typeface="Alexandria" pitchFamily="2" charset="-78"/>
              </a:rPr>
              <a:t>NEEDS</a:t>
            </a:r>
          </a:p>
          <a:p>
            <a:pPr algn="just"/>
            <a:r>
              <a:rPr lang="en-US" sz="1600" b="1" dirty="0" smtClean="0">
                <a:latin typeface="Alexandria" pitchFamily="2" charset="-78"/>
                <a:cs typeface="Alexandria" pitchFamily="2" charset="-78"/>
              </a:rPr>
              <a:t>2</a:t>
            </a:r>
            <a:r>
              <a:rPr lang="en-US" sz="1600" b="1" dirty="0">
                <a:latin typeface="Alexandria" pitchFamily="2" charset="-78"/>
                <a:cs typeface="Alexandria" pitchFamily="2" charset="-78"/>
              </a:rPr>
              <a:t>. Analyzing Business Processes</a:t>
            </a:r>
          </a:p>
          <a:p>
            <a:pPr algn="just"/>
            <a:r>
              <a:rPr lang="en-US" sz="1600" dirty="0">
                <a:latin typeface="Alexandria" pitchFamily="2" charset="-78"/>
                <a:cs typeface="Alexandria" pitchFamily="2" charset="-78"/>
              </a:rPr>
              <a:t>At a more detailed level, gap analysis focuses on the business processes that are applied within the business </a:t>
            </a:r>
            <a:r>
              <a:rPr lang="en-US" sz="1600" dirty="0" smtClean="0">
                <a:latin typeface="Alexandria" pitchFamily="2" charset="-78"/>
                <a:cs typeface="Alexandria" pitchFamily="2" charset="-78"/>
              </a:rPr>
              <a:t>system. Whereas </a:t>
            </a:r>
            <a:r>
              <a:rPr lang="en-US" sz="1600" dirty="0">
                <a:latin typeface="Alexandria" pitchFamily="2" charset="-78"/>
                <a:cs typeface="Alexandria" pitchFamily="2" charset="-78"/>
              </a:rPr>
              <a:t>the activities modelled on the business activity model shows conceptual view of what activities should be within the desired business system, the business process models allow us to consider how the work is carried </a:t>
            </a:r>
            <a:r>
              <a:rPr lang="en-US" sz="1600" dirty="0" smtClean="0">
                <a:latin typeface="Alexandria" pitchFamily="2" charset="-78"/>
                <a:cs typeface="Alexandria" pitchFamily="2" charset="-78"/>
              </a:rPr>
              <a:t>out. Therefore</a:t>
            </a:r>
            <a:r>
              <a:rPr lang="en-US" sz="1600" dirty="0">
                <a:latin typeface="Alexandria" pitchFamily="2" charset="-78"/>
                <a:cs typeface="Alexandria" pitchFamily="2" charset="-78"/>
              </a:rPr>
              <a:t>, the analysis is conducted at a more specific level of detail and, rather than being conceptual, is much closer to the physical reality of the business </a:t>
            </a:r>
            <a:r>
              <a:rPr lang="en-US" sz="1600" dirty="0" smtClean="0">
                <a:latin typeface="Alexandria" pitchFamily="2" charset="-78"/>
                <a:cs typeface="Alexandria" pitchFamily="2" charset="-78"/>
              </a:rPr>
              <a:t>system. A </a:t>
            </a:r>
            <a:r>
              <a:rPr lang="en-US" sz="1600" dirty="0">
                <a:latin typeface="Alexandria" pitchFamily="2" charset="-78"/>
                <a:cs typeface="Alexandria" pitchFamily="2" charset="-78"/>
              </a:rPr>
              <a:t>business process is initiated by a business event, which is sometimes called a ‘trigger’, and concludes when the goal of the process has been achieved. The approach we take to this work is to model the current business process and then to consider possible changes to the process before finalizing the required process. When redesigning a process we can look for small changes that affect one or two process steps or we might decide to design a completely new process.</a:t>
            </a:r>
            <a:endParaRPr lang="en-US" sz="1600" b="1" dirty="0">
              <a:latin typeface="Alexandria" pitchFamily="2" charset="-78"/>
              <a:cs typeface="Alexandria" pitchFamily="2" charset="-78"/>
            </a:endParaRPr>
          </a:p>
          <a:p>
            <a:pPr algn="just"/>
            <a:endParaRPr lang="en-US" sz="16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706626132"/>
      </p:ext>
    </p:extLst>
  </p:cSld>
  <p:clrMapOvr>
    <a:masterClrMapping/>
  </p:clrMapOvr>
  <mc:AlternateContent xmlns:mc="http://schemas.openxmlformats.org/markup-compatibility/2006" xmlns:p14="http://schemas.microsoft.com/office/powerpoint/2010/main">
    <mc:Choice Requires="p14">
      <p:transition spd="slow" p14:dur="2000" advTm="232172"/>
    </mc:Choice>
    <mc:Fallback xmlns="">
      <p:transition spd="slow" advTm="232172"/>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a:latin typeface="Alexandria" pitchFamily="2" charset="-78"/>
                <a:cs typeface="Alexandria" pitchFamily="2" charset="-78"/>
              </a:rPr>
              <a:t>2.3 ANALYSE NEEDS</a:t>
            </a:r>
          </a:p>
          <a:p>
            <a:pPr algn="just"/>
            <a:r>
              <a:rPr lang="en-US" sz="1800" b="1" dirty="0">
                <a:latin typeface="Alexandria" pitchFamily="2" charset="-78"/>
                <a:cs typeface="Alexandria" pitchFamily="2" charset="-78"/>
              </a:rPr>
              <a:t>3. Stage summary</a:t>
            </a:r>
          </a:p>
          <a:p>
            <a:pPr marL="457200" indent="-457200" algn="just">
              <a:buFont typeface="Arial" panose="020B0604020202020204" pitchFamily="34" charset="0"/>
              <a:buChar char="•"/>
            </a:pPr>
            <a:r>
              <a:rPr lang="en-US" sz="1800" i="1" dirty="0">
                <a:latin typeface="Alexandria" pitchFamily="2" charset="-78"/>
                <a:cs typeface="Alexandria" pitchFamily="2" charset="-78"/>
              </a:rPr>
              <a:t>Objectives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Procedure</a:t>
            </a:r>
          </a:p>
          <a:p>
            <a:pPr marL="457200" indent="-457200" algn="just">
              <a:buFont typeface="Arial" panose="020B0604020202020204" pitchFamily="34" charset="0"/>
              <a:buChar char="•"/>
            </a:pPr>
            <a:r>
              <a:rPr lang="en-US" sz="1800" i="1" dirty="0">
                <a:latin typeface="Alexandria" pitchFamily="2" charset="-78"/>
                <a:cs typeface="Alexandria" pitchFamily="2" charset="-78"/>
              </a:rPr>
              <a:t>Inputs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Outputs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Techniques</a:t>
            </a:r>
            <a:endParaRPr lang="en-US" sz="1800" b="1" dirty="0">
              <a:latin typeface="Alexandria" pitchFamily="2" charset="-78"/>
              <a:cs typeface="Alexandria" pitchFamily="2" charset="-78"/>
            </a:endParaRPr>
          </a:p>
          <a:p>
            <a:pPr algn="just"/>
            <a:endParaRPr lang="en-US" sz="1800" dirty="0">
              <a:latin typeface="Alexandria" pitchFamily="2" charset="-78"/>
              <a:cs typeface="Alexandria" pitchFamily="2" charset="-78"/>
            </a:endParaRPr>
          </a:p>
        </p:txBody>
      </p:sp>
      <p:sp>
        <p:nvSpPr>
          <p:cNvPr id="11" name="Title 1"/>
          <p:cNvSpPr txBox="1">
            <a:spLocks/>
          </p:cNvSpPr>
          <p:nvPr/>
        </p:nvSpPr>
        <p:spPr>
          <a:xfrm>
            <a:off x="6096000" y="4168692"/>
            <a:ext cx="5784825"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800" b="1" dirty="0">
                <a:solidFill>
                  <a:srgbClr val="00B0F0"/>
                </a:solidFill>
                <a:latin typeface="Alexandria" pitchFamily="2" charset="-78"/>
                <a:cs typeface="Alexandria" pitchFamily="2" charset="-78"/>
              </a:rPr>
              <a:t>2. THE BUSINESS ANALYSIS PROCESS MODEL</a:t>
            </a:r>
          </a:p>
        </p:txBody>
      </p:sp>
      <p:cxnSp>
        <p:nvCxnSpPr>
          <p:cNvPr id="9" name="Straight Connector 8"/>
          <p:cNvCxnSpPr/>
          <p:nvPr/>
        </p:nvCxnSpPr>
        <p:spPr>
          <a:xfrm flipH="1" flipV="1">
            <a:off x="624114" y="595086"/>
            <a:ext cx="8195836" cy="1116"/>
          </a:xfrm>
          <a:prstGeom prst="line">
            <a:avLst/>
          </a:prstGeom>
        </p:spPr>
        <p:style>
          <a:lnRef idx="1">
            <a:schemeClr val="dk1"/>
          </a:lnRef>
          <a:fillRef idx="0">
            <a:schemeClr val="dk1"/>
          </a:fillRef>
          <a:effectRef idx="0">
            <a:schemeClr val="dk1"/>
          </a:effectRef>
          <a:fontRef idx="minor">
            <a:schemeClr val="tx1"/>
          </a:fontRef>
        </p:style>
      </p:cxnSp>
      <p:sp>
        <p:nvSpPr>
          <p:cNvPr id="7" name="Rectangle 6"/>
          <p:cNvSpPr/>
          <p:nvPr/>
        </p:nvSpPr>
        <p:spPr>
          <a:xfrm>
            <a:off x="5537603" y="104825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69893334"/>
      </p:ext>
    </p:extLst>
  </p:cSld>
  <p:clrMapOvr>
    <a:masterClrMapping/>
  </p:clrMapOvr>
  <p:transition spd="slow" advTm="49461">
    <p:comb/>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4034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481943" y="1230138"/>
            <a:ext cx="6837202" cy="39335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7" y="1913370"/>
            <a:ext cx="10278534" cy="400846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3. Stage summary</a:t>
            </a:r>
          </a:p>
          <a:p>
            <a:pPr marL="342900" indent="-342900" algn="just">
              <a:buFont typeface="Arial" panose="020B0604020202020204" pitchFamily="34" charset="0"/>
              <a:buChar char="•"/>
            </a:pPr>
            <a:r>
              <a:rPr lang="en-US" sz="1600" b="1" i="1" dirty="0">
                <a:latin typeface="Alexandria" pitchFamily="2" charset="-78"/>
                <a:cs typeface="Alexandria" pitchFamily="2" charset="-78"/>
              </a:rPr>
              <a:t>Objectives</a:t>
            </a:r>
            <a:endParaRPr lang="en-US" sz="1600" b="1" dirty="0">
              <a:latin typeface="Alexandria" pitchFamily="2" charset="-78"/>
              <a:cs typeface="Alexandria" pitchFamily="2" charset="-78"/>
            </a:endParaRPr>
          </a:p>
          <a:p>
            <a:pPr algn="just"/>
            <a:r>
              <a:rPr lang="en-US" sz="1600" dirty="0" smtClean="0">
                <a:latin typeface="Alexandria" pitchFamily="2" charset="-78"/>
                <a:cs typeface="Alexandria" pitchFamily="2" charset="-78"/>
              </a:rPr>
              <a:t>Explore </a:t>
            </a:r>
            <a:r>
              <a:rPr lang="en-US" sz="1600" dirty="0">
                <a:latin typeface="Alexandria" pitchFamily="2" charset="-78"/>
                <a:cs typeface="Alexandria" pitchFamily="2" charset="-78"/>
              </a:rPr>
              <a:t>the differences between the current and desired situations. To identify the opportunities for business change by analyzing these differences or ‘gaps’.</a:t>
            </a:r>
          </a:p>
          <a:p>
            <a:pPr marL="342900" indent="-342900" algn="just">
              <a:buFont typeface="Arial" panose="020B0604020202020204" pitchFamily="34" charset="0"/>
              <a:buChar char="•"/>
            </a:pPr>
            <a:r>
              <a:rPr lang="en-US" sz="1600" b="1" i="1" dirty="0" smtClean="0">
                <a:latin typeface="Alexandria" pitchFamily="2" charset="-78"/>
                <a:cs typeface="Alexandria" pitchFamily="2" charset="-78"/>
              </a:rPr>
              <a:t>Procedure</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Examine the activities on the business activity model</a:t>
            </a:r>
          </a:p>
          <a:p>
            <a:pPr algn="just">
              <a:buFont typeface="Wingdings" panose="05000000000000000000" pitchFamily="2" charset="2"/>
              <a:buChar char="Ø"/>
            </a:pPr>
            <a:r>
              <a:rPr lang="en-US" sz="1600" dirty="0">
                <a:latin typeface="Alexandria" pitchFamily="2" charset="-78"/>
                <a:cs typeface="Alexandria" pitchFamily="2" charset="-78"/>
              </a:rPr>
              <a:t>Consider how well each activity is carried out in the current business system and how well it is supported by the organization's information systems</a:t>
            </a:r>
          </a:p>
          <a:p>
            <a:pPr algn="just">
              <a:buFont typeface="Wingdings" panose="05000000000000000000" pitchFamily="2" charset="2"/>
              <a:buChar char="Ø"/>
            </a:pPr>
            <a:r>
              <a:rPr lang="en-US" sz="1600" dirty="0">
                <a:latin typeface="Alexandria" pitchFamily="2" charset="-78"/>
                <a:cs typeface="Alexandria" pitchFamily="2" charset="-78"/>
              </a:rPr>
              <a:t>Identify the key business events to be handled within the business system; develop ‘as is’ business process models for the key business events</a:t>
            </a:r>
          </a:p>
          <a:p>
            <a:pPr algn="just">
              <a:buFont typeface="Wingdings" panose="05000000000000000000" pitchFamily="2" charset="2"/>
              <a:buChar char="Ø"/>
            </a:pPr>
            <a:r>
              <a:rPr lang="en-US" sz="1600" dirty="0">
                <a:latin typeface="Alexandria" pitchFamily="2" charset="-78"/>
                <a:cs typeface="Alexandria" pitchFamily="2" charset="-78"/>
              </a:rPr>
              <a:t>Develop ‘to be’ business process models for the key business events</a:t>
            </a:r>
          </a:p>
          <a:p>
            <a:pPr algn="just">
              <a:buFont typeface="Wingdings" panose="05000000000000000000" pitchFamily="2" charset="2"/>
              <a:buChar char="Ø"/>
            </a:pPr>
            <a:r>
              <a:rPr lang="en-US" sz="1600" dirty="0">
                <a:latin typeface="Alexandria" pitchFamily="2" charset="-78"/>
                <a:cs typeface="Alexandria" pitchFamily="2" charset="-78"/>
              </a:rPr>
              <a:t>Analyze the gaps between the existing and the desired business systems. Use these as a basis for identifying potential business system improvements</a:t>
            </a:r>
          </a:p>
          <a:p>
            <a:pPr algn="just">
              <a:buFont typeface="Wingdings" panose="05000000000000000000" pitchFamily="2" charset="2"/>
              <a:buChar char="Ø"/>
            </a:pPr>
            <a:r>
              <a:rPr lang="en-US" sz="1600" dirty="0">
                <a:latin typeface="Alexandria" pitchFamily="2" charset="-78"/>
                <a:cs typeface="Alexandria" pitchFamily="2" charset="-78"/>
              </a:rPr>
              <a:t>Ensure any potential improvements align with the business architecture</a:t>
            </a: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116985774"/>
      </p:ext>
    </p:extLst>
  </p:cSld>
  <p:clrMapOvr>
    <a:masterClrMapping/>
  </p:clrMapOvr>
  <mc:AlternateContent xmlns:mc="http://schemas.openxmlformats.org/markup-compatibility/2006" xmlns:p14="http://schemas.microsoft.com/office/powerpoint/2010/main">
    <mc:Choice Requires="p14">
      <p:transition spd="slow" p14:dur="2000" advTm="188203"/>
    </mc:Choice>
    <mc:Fallback xmlns="">
      <p:transition spd="slow" advTm="188203"/>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43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409371" y="1230138"/>
            <a:ext cx="6909774" cy="39335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858779"/>
            <a:ext cx="10249505" cy="403402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3. Stage Summary</a:t>
            </a:r>
          </a:p>
          <a:p>
            <a:pPr marL="342900" indent="-342900" algn="just">
              <a:buFont typeface="Arial" panose="020B0604020202020204" pitchFamily="34" charset="0"/>
              <a:buChar char="•"/>
            </a:pPr>
            <a:r>
              <a:rPr lang="en-US" sz="1600" b="1" i="1" dirty="0">
                <a:latin typeface="Alexandria" pitchFamily="2" charset="-78"/>
                <a:cs typeface="Alexandria" pitchFamily="2" charset="-78"/>
              </a:rPr>
              <a:t>Inputs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Agreed business activity model</a:t>
            </a:r>
          </a:p>
          <a:p>
            <a:pPr algn="just">
              <a:buFont typeface="Wingdings" panose="05000000000000000000" pitchFamily="2" charset="2"/>
              <a:buChar char="Ø"/>
            </a:pPr>
            <a:r>
              <a:rPr lang="en-US" sz="1600" dirty="0">
                <a:latin typeface="Alexandria" pitchFamily="2" charset="-78"/>
                <a:cs typeface="Alexandria" pitchFamily="2" charset="-78"/>
              </a:rPr>
              <a:t>View of the existing business system</a:t>
            </a:r>
          </a:p>
          <a:p>
            <a:pPr algn="just">
              <a:buFont typeface="Wingdings" panose="05000000000000000000" pitchFamily="2" charset="2"/>
              <a:buChar char="Ø"/>
            </a:pPr>
            <a:r>
              <a:rPr lang="en-US" sz="1600" dirty="0">
                <a:latin typeface="Alexandria" pitchFamily="2" charset="-78"/>
                <a:cs typeface="Alexandria" pitchFamily="2" charset="-78"/>
              </a:rPr>
              <a:t>Business values and MOST</a:t>
            </a:r>
          </a:p>
          <a:p>
            <a:pPr marL="342900" indent="-342900" algn="just">
              <a:buFont typeface="Arial" panose="020B0604020202020204" pitchFamily="34" charset="0"/>
              <a:buChar char="•"/>
            </a:pPr>
            <a:r>
              <a:rPr lang="en-US" sz="1600" b="1" i="1" dirty="0" smtClean="0">
                <a:latin typeface="Alexandria" pitchFamily="2" charset="-78"/>
                <a:cs typeface="Alexandria" pitchFamily="2" charset="-78"/>
              </a:rPr>
              <a:t>Outputs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Analysis of activities, including identified areas of weakness</a:t>
            </a:r>
          </a:p>
          <a:p>
            <a:pPr algn="just">
              <a:buFont typeface="Wingdings" panose="05000000000000000000" pitchFamily="2" charset="2"/>
              <a:buChar char="Ø"/>
            </a:pPr>
            <a:r>
              <a:rPr lang="en-US" sz="1600" dirty="0">
                <a:latin typeface="Alexandria" pitchFamily="2" charset="-78"/>
                <a:cs typeface="Alexandria" pitchFamily="2" charset="-78"/>
              </a:rPr>
              <a:t>As is’ and ‘to be’ business process models</a:t>
            </a:r>
          </a:p>
          <a:p>
            <a:pPr algn="just">
              <a:buFont typeface="Wingdings" panose="05000000000000000000" pitchFamily="2" charset="2"/>
              <a:buChar char="Ø"/>
            </a:pPr>
            <a:r>
              <a:rPr lang="en-US" sz="1600" dirty="0">
                <a:latin typeface="Alexandria" pitchFamily="2" charset="-78"/>
                <a:cs typeface="Alexandria" pitchFamily="2" charset="-78"/>
              </a:rPr>
              <a:t>List of potential improvements to the business system</a:t>
            </a:r>
          </a:p>
          <a:p>
            <a:pPr marL="285750" indent="-285750" algn="just">
              <a:buFont typeface="Arial" panose="020B0604020202020204" pitchFamily="34" charset="0"/>
              <a:buChar char="•"/>
            </a:pPr>
            <a:r>
              <a:rPr lang="en-US" sz="1600" b="1" i="1" dirty="0">
                <a:latin typeface="Alexandria" pitchFamily="2" charset="-78"/>
                <a:cs typeface="Alexandria" pitchFamily="2" charset="-78"/>
              </a:rPr>
              <a:t>Techniques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Gap analysis</a:t>
            </a:r>
          </a:p>
          <a:p>
            <a:pPr algn="just">
              <a:buFont typeface="Wingdings" panose="05000000000000000000" pitchFamily="2" charset="2"/>
              <a:buChar char="Ø"/>
            </a:pPr>
            <a:r>
              <a:rPr lang="en-US" sz="1600" dirty="0">
                <a:latin typeface="Alexandria" pitchFamily="2" charset="-78"/>
                <a:cs typeface="Alexandria" pitchFamily="2" charset="-78"/>
              </a:rPr>
              <a:t>Activity analysis</a:t>
            </a:r>
          </a:p>
          <a:p>
            <a:pPr algn="just">
              <a:buFont typeface="Wingdings" panose="05000000000000000000" pitchFamily="2" charset="2"/>
              <a:buChar char="Ø"/>
            </a:pPr>
            <a:r>
              <a:rPr lang="en-US" sz="1600" dirty="0">
                <a:latin typeface="Alexandria" pitchFamily="2" charset="-78"/>
                <a:cs typeface="Alexandria" pitchFamily="2" charset="-78"/>
              </a:rPr>
              <a:t>Business process modelling</a:t>
            </a: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132782671"/>
      </p:ext>
    </p:extLst>
  </p:cSld>
  <p:clrMapOvr>
    <a:masterClrMapping/>
  </p:clrMapOvr>
  <mc:AlternateContent xmlns:mc="http://schemas.openxmlformats.org/markup-compatibility/2006" xmlns:p14="http://schemas.microsoft.com/office/powerpoint/2010/main">
    <mc:Choice Requires="p14">
      <p:transition spd="slow" p14:dur="2000" advTm="151289"/>
    </mc:Choice>
    <mc:Fallback xmlns="">
      <p:transition spd="slow" advTm="151289"/>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184942" y="0"/>
            <a:ext cx="5547685" cy="5573487"/>
          </a:xfrm>
          <a:prstGeom prst="rect">
            <a:avLst/>
          </a:prstGeom>
          <a:solidFill>
            <a:srgbClr val="D8D8D8">
              <a:alpha val="49803"/>
            </a:srgbClr>
          </a:solidFill>
          <a:ln>
            <a:noFill/>
          </a:ln>
        </p:spPr>
      </p:pic>
      <p:sp>
        <p:nvSpPr>
          <p:cNvPr id="205" name="Google Shape;205;p8"/>
          <p:cNvSpPr/>
          <p:nvPr/>
        </p:nvSpPr>
        <p:spPr>
          <a:xfrm rot="5400000">
            <a:off x="43006" y="49983"/>
            <a:ext cx="1799302" cy="1668339"/>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Content Placeholder 2"/>
          <p:cNvSpPr txBox="1">
            <a:spLocks/>
          </p:cNvSpPr>
          <p:nvPr/>
        </p:nvSpPr>
        <p:spPr>
          <a:xfrm>
            <a:off x="5625250" y="2066574"/>
            <a:ext cx="6297138" cy="3506913"/>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a:solidFill>
                  <a:schemeClr val="tx1"/>
                </a:solidFill>
                <a:latin typeface="Alexandria" pitchFamily="2" charset="-78"/>
                <a:cs typeface="Alexandria" pitchFamily="2" charset="-78"/>
              </a:rPr>
              <a:t>2.4 EVALUATE OPTIONS</a:t>
            </a:r>
          </a:p>
          <a:p>
            <a:pPr marL="457200" indent="-457200" algn="just">
              <a:buClrTx/>
              <a:buFont typeface="+mj-lt"/>
              <a:buAutoNum type="arabicPeriod"/>
            </a:pPr>
            <a:r>
              <a:rPr lang="en-US" sz="1800" b="1" dirty="0">
                <a:solidFill>
                  <a:schemeClr val="tx1"/>
                </a:solidFill>
                <a:latin typeface="Alexandria" pitchFamily="2" charset="-78"/>
                <a:cs typeface="Alexandria" pitchFamily="2" charset="-78"/>
              </a:rPr>
              <a:t>Identify potential options</a:t>
            </a:r>
          </a:p>
          <a:p>
            <a:pPr marL="457200" indent="-457200" algn="just">
              <a:buClrTx/>
              <a:buFont typeface="+mj-lt"/>
              <a:buAutoNum type="arabicPeriod"/>
            </a:pPr>
            <a:r>
              <a:rPr lang="en-US" sz="1800" b="1" dirty="0">
                <a:solidFill>
                  <a:schemeClr val="tx1"/>
                </a:solidFill>
                <a:latin typeface="Alexandria" pitchFamily="2" charset="-78"/>
                <a:cs typeface="Alexandria" pitchFamily="2" charset="-78"/>
              </a:rPr>
              <a:t>Assess feasibility</a:t>
            </a:r>
          </a:p>
          <a:p>
            <a:pPr marL="457200" indent="-457200" algn="just">
              <a:buClrTx/>
              <a:buFont typeface="+mj-lt"/>
              <a:buAutoNum type="arabicPeriod"/>
            </a:pPr>
            <a:r>
              <a:rPr lang="en-US" sz="1800" b="1" dirty="0">
                <a:solidFill>
                  <a:schemeClr val="tx1"/>
                </a:solidFill>
                <a:latin typeface="Alexandria" pitchFamily="2" charset="-78"/>
                <a:cs typeface="Alexandria" pitchFamily="2" charset="-78"/>
              </a:rPr>
              <a:t>Stage summary</a:t>
            </a:r>
            <a:endParaRPr lang="en-US" sz="1800" dirty="0">
              <a:solidFill>
                <a:schemeClr val="tx1"/>
              </a:solidFill>
              <a:latin typeface="Alexandria" pitchFamily="2" charset="-78"/>
              <a:cs typeface="Alexandria" pitchFamily="2" charset="-78"/>
            </a:endParaRPr>
          </a:p>
        </p:txBody>
      </p:sp>
      <p:sp>
        <p:nvSpPr>
          <p:cNvPr id="13" name="Title 1"/>
          <p:cNvSpPr txBox="1">
            <a:spLocks/>
          </p:cNvSpPr>
          <p:nvPr/>
        </p:nvSpPr>
        <p:spPr>
          <a:xfrm>
            <a:off x="5842001" y="1508570"/>
            <a:ext cx="6110514" cy="55046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THE BUSINESS ANALYSIS PROCESS MODEL</a:t>
            </a:r>
            <a:endParaRPr lang="en-US" sz="2000" dirty="0">
              <a:solidFill>
                <a:srgbClr val="00B0F0"/>
              </a:solidFill>
              <a:latin typeface="Alexandria" pitchFamily="2" charset="-78"/>
              <a:cs typeface="Alexandria" pitchFamily="2" charset="-78"/>
            </a:endParaRPr>
          </a:p>
        </p:txBody>
      </p:sp>
      <p:cxnSp>
        <p:nvCxnSpPr>
          <p:cNvPr id="10" name="Straight Connector 9"/>
          <p:cNvCxnSpPr/>
          <p:nvPr/>
        </p:nvCxnSpPr>
        <p:spPr>
          <a:xfrm flipH="1">
            <a:off x="5550493" y="60408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8" name="Rectangle 7"/>
          <p:cNvSpPr/>
          <p:nvPr/>
        </p:nvSpPr>
        <p:spPr>
          <a:xfrm>
            <a:off x="4605321" y="109647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05140627"/>
      </p:ext>
    </p:extLst>
  </p:cSld>
  <p:clrMapOvr>
    <a:masterClrMapping/>
  </p:clrMapOvr>
  <mc:AlternateContent xmlns:mc="http://schemas.openxmlformats.org/markup-compatibility/2006" xmlns:p14="http://schemas.microsoft.com/office/powerpoint/2010/main">
    <mc:Choice Requires="p14">
      <p:transition spd="slow" p14:dur="2000" advTm="75611"/>
    </mc:Choice>
    <mc:Fallback xmlns="">
      <p:transition spd="slow" advTm="75611"/>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8889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49617" y="1227469"/>
            <a:ext cx="7112974" cy="37883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913369"/>
            <a:ext cx="10220477" cy="381977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2.4 EVALUATE OPTIONS</a:t>
            </a:r>
          </a:p>
          <a:p>
            <a:pPr algn="just"/>
            <a:r>
              <a:rPr lang="en-US" sz="1600" b="1" dirty="0">
                <a:latin typeface="Alexandria" pitchFamily="2" charset="-78"/>
                <a:cs typeface="Alexandria" pitchFamily="2" charset="-78"/>
              </a:rPr>
              <a:t>1. Identify potential options</a:t>
            </a:r>
          </a:p>
          <a:p>
            <a:pPr algn="just"/>
            <a:r>
              <a:rPr lang="en-US" sz="1600" dirty="0">
                <a:latin typeface="Alexandria" pitchFamily="2" charset="-78"/>
                <a:cs typeface="Alexandria" pitchFamily="2" charset="-78"/>
              </a:rPr>
              <a:t>The first step is to identify possible options by considering where improvements might be made and which ones would result in the greatest potential benefits. Once a number of options have been identified these can be reduced to a shortlist of options to be defined in further detail. The business values, MOST and business architecture need to be considered as part of the development and evaluation of options as they must be supported by, and aligned with, any changes.</a:t>
            </a:r>
            <a:endParaRPr lang="en-US" sz="16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04556206"/>
      </p:ext>
    </p:extLst>
  </p:cSld>
  <p:clrMapOvr>
    <a:masterClrMapping/>
  </p:clrMapOvr>
  <mc:AlternateContent xmlns:mc="http://schemas.openxmlformats.org/markup-compatibility/2006" xmlns:p14="http://schemas.microsoft.com/office/powerpoint/2010/main">
    <mc:Choice Requires="p14">
      <p:transition spd="slow" p14:dur="2000" advTm="124834"/>
    </mc:Choice>
    <mc:Fallback xmlns="">
      <p:transition spd="slow" advTm="124834"/>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432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65829" y="1201110"/>
            <a:ext cx="6953316" cy="42237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7" y="1913370"/>
            <a:ext cx="10176934" cy="397943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2.4 EVALUATE </a:t>
            </a:r>
            <a:r>
              <a:rPr lang="en-US" sz="1600" b="1" dirty="0">
                <a:latin typeface="Alexandria" pitchFamily="2" charset="-78"/>
                <a:cs typeface="Alexandria" pitchFamily="2" charset="-78"/>
              </a:rPr>
              <a:t>OPTIONS</a:t>
            </a:r>
          </a:p>
          <a:p>
            <a:pPr algn="just"/>
            <a:r>
              <a:rPr lang="en-US" sz="1600" b="1" dirty="0" smtClean="0">
                <a:latin typeface="Alexandria" pitchFamily="2" charset="-78"/>
                <a:cs typeface="Alexandria" pitchFamily="2" charset="-78"/>
              </a:rPr>
              <a:t>2. Assess </a:t>
            </a:r>
            <a:r>
              <a:rPr lang="en-US" sz="1600" b="1" dirty="0">
                <a:latin typeface="Alexandria" pitchFamily="2" charset="-78"/>
                <a:cs typeface="Alexandria" pitchFamily="2" charset="-78"/>
              </a:rPr>
              <a:t>feasibility</a:t>
            </a:r>
          </a:p>
          <a:p>
            <a:pPr algn="just"/>
            <a:r>
              <a:rPr lang="en-US" sz="1600" dirty="0">
                <a:latin typeface="Alexandria" pitchFamily="2" charset="-78"/>
                <a:cs typeface="Alexandria" pitchFamily="2" charset="-78"/>
              </a:rPr>
              <a:t>All of the options that are to be considered in detail need to be evaluated for business, technical and financial feasibility. In addition, areas such as the impact of options on the organization, and the risks that may be associated with an option, also need to be considered as they will affect the acceptability of the option. Impacts and risks may give rise to additional costs that need to be fed into the cost–benefit analysis for the option. Consideration of the business values and MOST should also form part of this work as any new business system will need to be aligned with the values and strategy, and support delivery of the business objectives.</a:t>
            </a:r>
            <a:endParaRPr lang="en-US" sz="1600" b="1" dirty="0">
              <a:latin typeface="Alexandria" pitchFamily="2" charset="-78"/>
              <a:cs typeface="Alexandria" pitchFamily="2" charset="-78"/>
            </a:endParaRPr>
          </a:p>
          <a:p>
            <a:pPr algn="just"/>
            <a:endParaRPr lang="en-US" sz="1600"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709090337"/>
      </p:ext>
    </p:extLst>
  </p:cSld>
  <p:clrMapOvr>
    <a:masterClrMapping/>
  </p:clrMapOvr>
  <mc:AlternateContent xmlns:mc="http://schemas.openxmlformats.org/markup-compatibility/2006" xmlns:p14="http://schemas.microsoft.com/office/powerpoint/2010/main">
    <mc:Choice Requires="p14">
      <p:transition spd="slow" p14:dur="2000" advTm="145648"/>
    </mc:Choice>
    <mc:Fallback xmlns="">
      <p:transition spd="slow" advTm="145648"/>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a:latin typeface="Alexandria" pitchFamily="2" charset="-78"/>
                <a:cs typeface="Alexandria" pitchFamily="2" charset="-78"/>
              </a:rPr>
              <a:t>2.4 EVALUATE OPTIONS</a:t>
            </a:r>
          </a:p>
          <a:p>
            <a:pPr algn="just"/>
            <a:r>
              <a:rPr lang="en-US" sz="1800" b="1" dirty="0">
                <a:latin typeface="Alexandria" pitchFamily="2" charset="-78"/>
                <a:cs typeface="Alexandria" pitchFamily="2" charset="-78"/>
              </a:rPr>
              <a:t>3. Stage summary</a:t>
            </a:r>
          </a:p>
          <a:p>
            <a:pPr marL="457200" indent="-457200" algn="just">
              <a:buFont typeface="Arial" panose="020B0604020202020204" pitchFamily="34" charset="0"/>
              <a:buChar char="•"/>
            </a:pPr>
            <a:r>
              <a:rPr lang="en-US" sz="1800" i="1" dirty="0">
                <a:latin typeface="Alexandria" pitchFamily="2" charset="-78"/>
                <a:cs typeface="Alexandria" pitchFamily="2" charset="-78"/>
              </a:rPr>
              <a:t>Objectives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Procedure</a:t>
            </a:r>
          </a:p>
          <a:p>
            <a:pPr marL="457200" indent="-457200" algn="just">
              <a:buFont typeface="Arial" panose="020B0604020202020204" pitchFamily="34" charset="0"/>
              <a:buChar char="•"/>
            </a:pPr>
            <a:r>
              <a:rPr lang="en-US" sz="1800" i="1" dirty="0">
                <a:latin typeface="Alexandria" pitchFamily="2" charset="-78"/>
                <a:cs typeface="Alexandria" pitchFamily="2" charset="-78"/>
              </a:rPr>
              <a:t>Inputs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Outputs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Techniques</a:t>
            </a:r>
            <a:endParaRPr lang="en-US" sz="1800" b="1" dirty="0">
              <a:latin typeface="Alexandria" pitchFamily="2" charset="-78"/>
              <a:cs typeface="Alexandria" pitchFamily="2" charset="-78"/>
            </a:endParaRPr>
          </a:p>
          <a:p>
            <a:pPr algn="just"/>
            <a:endParaRPr lang="en-US" sz="1800" dirty="0">
              <a:latin typeface="Alexandria" pitchFamily="2" charset="-78"/>
              <a:cs typeface="Alexandria" pitchFamily="2" charset="-78"/>
            </a:endParaRPr>
          </a:p>
        </p:txBody>
      </p:sp>
      <p:sp>
        <p:nvSpPr>
          <p:cNvPr id="11" name="Title 1"/>
          <p:cNvSpPr txBox="1">
            <a:spLocks/>
          </p:cNvSpPr>
          <p:nvPr/>
        </p:nvSpPr>
        <p:spPr>
          <a:xfrm>
            <a:off x="6096000" y="4168692"/>
            <a:ext cx="5784825"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000" b="1" dirty="0">
                <a:solidFill>
                  <a:srgbClr val="00B0F0"/>
                </a:solidFill>
                <a:latin typeface="Alexandria" pitchFamily="2" charset="-78"/>
                <a:cs typeface="Alexandria" pitchFamily="2" charset="-78"/>
              </a:rPr>
              <a:t>2. THE BUSINESS ANALYSIS PROCESS MODEL</a:t>
            </a:r>
          </a:p>
        </p:txBody>
      </p:sp>
      <p:cxnSp>
        <p:nvCxnSpPr>
          <p:cNvPr id="9" name="Straight Connector 8"/>
          <p:cNvCxnSpPr/>
          <p:nvPr/>
        </p:nvCxnSpPr>
        <p:spPr>
          <a:xfrm flipH="1" flipV="1">
            <a:off x="624114" y="595086"/>
            <a:ext cx="8195836" cy="1116"/>
          </a:xfrm>
          <a:prstGeom prst="line">
            <a:avLst/>
          </a:prstGeom>
        </p:spPr>
        <p:style>
          <a:lnRef idx="1">
            <a:schemeClr val="dk1"/>
          </a:lnRef>
          <a:fillRef idx="0">
            <a:schemeClr val="dk1"/>
          </a:fillRef>
          <a:effectRef idx="0">
            <a:schemeClr val="dk1"/>
          </a:effectRef>
          <a:fontRef idx="minor">
            <a:schemeClr val="tx1"/>
          </a:fontRef>
        </p:style>
      </p:cxnSp>
      <p:sp>
        <p:nvSpPr>
          <p:cNvPr id="7" name="Rectangle 6"/>
          <p:cNvSpPr/>
          <p:nvPr/>
        </p:nvSpPr>
        <p:spPr>
          <a:xfrm>
            <a:off x="5537603" y="104825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260236963"/>
      </p:ext>
    </p:extLst>
  </p:cSld>
  <p:clrMapOvr>
    <a:masterClrMapping/>
  </p:clrMapOvr>
  <p:transition spd="slow" advTm="44493">
    <p:comb/>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94857" y="1230138"/>
            <a:ext cx="6924288" cy="39335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913369"/>
            <a:ext cx="10205963" cy="413908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3</a:t>
            </a:r>
            <a:r>
              <a:rPr lang="en-US" sz="1600" b="1" dirty="0">
                <a:latin typeface="Alexandria" pitchFamily="2" charset="-78"/>
                <a:cs typeface="Alexandria" pitchFamily="2" charset="-78"/>
              </a:rPr>
              <a:t>. Stage summary</a:t>
            </a:r>
          </a:p>
          <a:p>
            <a:pPr marL="342900" indent="-342900" algn="just">
              <a:buFont typeface="Arial" panose="020B0604020202020204" pitchFamily="34" charset="0"/>
              <a:buChar char="•"/>
            </a:pPr>
            <a:r>
              <a:rPr lang="en-US" sz="1600" b="1" i="1" dirty="0">
                <a:latin typeface="Alexandria" pitchFamily="2" charset="-78"/>
                <a:cs typeface="Alexandria" pitchFamily="2" charset="-78"/>
              </a:rPr>
              <a:t>Objectives</a:t>
            </a:r>
            <a:endParaRPr lang="en-US" sz="1600" b="1" dirty="0">
              <a:latin typeface="Alexandria" pitchFamily="2" charset="-78"/>
              <a:cs typeface="Alexandria" pitchFamily="2" charset="-78"/>
            </a:endParaRPr>
          </a:p>
          <a:p>
            <a:pPr algn="just"/>
            <a:r>
              <a:rPr lang="en-US" sz="1600" dirty="0">
                <a:latin typeface="Alexandria" pitchFamily="2" charset="-78"/>
                <a:cs typeface="Alexandria" pitchFamily="2" charset="-78"/>
              </a:rPr>
              <a:t>The objective of this stage is to collect together the range of potential changes into packages of improvement </a:t>
            </a:r>
            <a:r>
              <a:rPr lang="en-US" sz="1600" dirty="0" smtClean="0">
                <a:latin typeface="Alexandria" pitchFamily="2" charset="-78"/>
                <a:cs typeface="Alexandria" pitchFamily="2" charset="-78"/>
              </a:rPr>
              <a:t>actions. These </a:t>
            </a:r>
            <a:r>
              <a:rPr lang="en-US" sz="1600" dirty="0">
                <a:latin typeface="Alexandria" pitchFamily="2" charset="-78"/>
                <a:cs typeface="Alexandria" pitchFamily="2" charset="-78"/>
              </a:rPr>
              <a:t>packages form the basis for developing a set of options that are then developed and documented in further detail</a:t>
            </a:r>
            <a:r>
              <a:rPr lang="en-US" sz="1600" dirty="0" smtClean="0">
                <a:latin typeface="Alexandria" pitchFamily="2" charset="-78"/>
                <a:cs typeface="Alexandria" pitchFamily="2" charset="-78"/>
              </a:rPr>
              <a:t>.</a:t>
            </a:r>
          </a:p>
          <a:p>
            <a:pPr marL="342900" indent="-342900" algn="just">
              <a:buFont typeface="Arial" panose="020B0604020202020204" pitchFamily="34" charset="0"/>
              <a:buChar char="•"/>
            </a:pPr>
            <a:r>
              <a:rPr lang="en-US" sz="1600" b="1" i="1" dirty="0" smtClean="0">
                <a:latin typeface="Alexandria" pitchFamily="2" charset="-78"/>
                <a:cs typeface="Alexandria" pitchFamily="2" charset="-78"/>
              </a:rPr>
              <a:t>Procedure</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Identify range of business options</a:t>
            </a:r>
          </a:p>
          <a:p>
            <a:pPr algn="just">
              <a:buFont typeface="Wingdings" panose="05000000000000000000" pitchFamily="2" charset="2"/>
              <a:buChar char="Ø"/>
            </a:pPr>
            <a:r>
              <a:rPr lang="en-US" sz="1600" dirty="0">
                <a:latin typeface="Alexandria" pitchFamily="2" charset="-78"/>
                <a:cs typeface="Alexandria" pitchFamily="2" charset="-78"/>
              </a:rPr>
              <a:t>Explore acceptability of options and reduce to a shortlist</a:t>
            </a:r>
          </a:p>
          <a:p>
            <a:pPr algn="just">
              <a:buFont typeface="Wingdings" panose="05000000000000000000" pitchFamily="2" charset="2"/>
              <a:buChar char="Ø"/>
            </a:pPr>
            <a:r>
              <a:rPr lang="en-US" sz="1600" dirty="0">
                <a:latin typeface="Alexandria" pitchFamily="2" charset="-78"/>
                <a:cs typeface="Alexandria" pitchFamily="2" charset="-78"/>
              </a:rPr>
              <a:t>Develop and document each option in detail. In particular, consider the business, technical and financial feasibility of each option</a:t>
            </a:r>
          </a:p>
          <a:p>
            <a:pPr algn="just">
              <a:buFont typeface="Wingdings" panose="05000000000000000000" pitchFamily="2" charset="2"/>
              <a:buChar char="Ø"/>
            </a:pPr>
            <a:r>
              <a:rPr lang="en-US" sz="1600" dirty="0">
                <a:latin typeface="Alexandria" pitchFamily="2" charset="-78"/>
                <a:cs typeface="Alexandria" pitchFamily="2" charset="-78"/>
              </a:rPr>
              <a:t>Develop business case, including presenting options and recommendations to business managers</a:t>
            </a:r>
          </a:p>
          <a:p>
            <a:pPr algn="just"/>
            <a:endParaRPr lang="en-US" sz="1600"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23232306"/>
      </p:ext>
    </p:extLst>
  </p:cSld>
  <p:clrMapOvr>
    <a:masterClrMapping/>
  </p:clrMapOvr>
  <mc:AlternateContent xmlns:mc="http://schemas.openxmlformats.org/markup-compatibility/2006" xmlns:p14="http://schemas.microsoft.com/office/powerpoint/2010/main">
    <mc:Choice Requires="p14">
      <p:transition spd="slow" p14:dur="2000" advTm="172217"/>
    </mc:Choice>
    <mc:Fallback xmlns="">
      <p:transition spd="slow" advTm="172217"/>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4614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423886" y="1230138"/>
            <a:ext cx="6895259" cy="39335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913369"/>
            <a:ext cx="10104363" cy="403748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3</a:t>
            </a:r>
            <a:r>
              <a:rPr lang="en-US" sz="1600" b="1" dirty="0">
                <a:latin typeface="Alexandria" pitchFamily="2" charset="-78"/>
                <a:cs typeface="Alexandria" pitchFamily="2" charset="-78"/>
              </a:rPr>
              <a:t>. Stage summary</a:t>
            </a:r>
          </a:p>
          <a:p>
            <a:pPr marL="342900" indent="-342900" algn="just">
              <a:buFont typeface="Arial" panose="020B0604020202020204" pitchFamily="34" charset="0"/>
              <a:buChar char="•"/>
            </a:pPr>
            <a:r>
              <a:rPr lang="en-US" sz="1600" b="1" i="1" dirty="0">
                <a:latin typeface="Alexandria" pitchFamily="2" charset="-78"/>
                <a:cs typeface="Alexandria" pitchFamily="2" charset="-78"/>
              </a:rPr>
              <a:t>Inputs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Project initiation document/terms of reference</a:t>
            </a:r>
          </a:p>
          <a:p>
            <a:pPr algn="just">
              <a:buFont typeface="Wingdings" panose="05000000000000000000" pitchFamily="2" charset="2"/>
              <a:buChar char="Ø"/>
            </a:pPr>
            <a:r>
              <a:rPr lang="en-US" sz="1600" dirty="0">
                <a:latin typeface="Alexandria" pitchFamily="2" charset="-78"/>
                <a:cs typeface="Alexandria" pitchFamily="2" charset="-78"/>
              </a:rPr>
              <a:t>Business values and MOST</a:t>
            </a:r>
          </a:p>
          <a:p>
            <a:pPr algn="just">
              <a:buFont typeface="Wingdings" panose="05000000000000000000" pitchFamily="2" charset="2"/>
              <a:buChar char="Ø"/>
            </a:pPr>
            <a:r>
              <a:rPr lang="en-US" sz="1600" dirty="0">
                <a:latin typeface="Alexandria" pitchFamily="2" charset="-78"/>
                <a:cs typeface="Alexandria" pitchFamily="2" charset="-78"/>
              </a:rPr>
              <a:t>List of potential improvements to the business system</a:t>
            </a:r>
          </a:p>
          <a:p>
            <a:pPr marL="342900" indent="-342900" algn="just">
              <a:buFont typeface="Arial" panose="020B0604020202020204" pitchFamily="34" charset="0"/>
              <a:buChar char="•"/>
            </a:pPr>
            <a:r>
              <a:rPr lang="en-US" sz="1600" b="1" i="1" dirty="0">
                <a:latin typeface="Alexandria" pitchFamily="2" charset="-78"/>
                <a:cs typeface="Alexandria" pitchFamily="2" charset="-78"/>
              </a:rPr>
              <a:t>Outputs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Shortlist of business options </a:t>
            </a:r>
          </a:p>
          <a:p>
            <a:pPr algn="just">
              <a:buFont typeface="Wingdings" panose="05000000000000000000" pitchFamily="2" charset="2"/>
              <a:buChar char="Ø"/>
            </a:pPr>
            <a:r>
              <a:rPr lang="en-US" sz="1600" dirty="0">
                <a:latin typeface="Alexandria" pitchFamily="2" charset="-78"/>
                <a:cs typeface="Alexandria" pitchFamily="2" charset="-78"/>
              </a:rPr>
              <a:t>Business case including options, feasibility assessment and recommendations</a:t>
            </a:r>
          </a:p>
          <a:p>
            <a:pPr marL="342900" indent="-342900" algn="just">
              <a:buFont typeface="Arial" panose="020B0604020202020204" pitchFamily="34" charset="0"/>
              <a:buChar char="•"/>
            </a:pPr>
            <a:r>
              <a:rPr lang="en-US" sz="1600" b="1" i="1" dirty="0" smtClean="0">
                <a:latin typeface="Alexandria" pitchFamily="2" charset="-78"/>
                <a:cs typeface="Alexandria" pitchFamily="2" charset="-78"/>
              </a:rPr>
              <a:t>Techniques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Business options identification</a:t>
            </a:r>
          </a:p>
          <a:p>
            <a:pPr algn="just">
              <a:buFont typeface="Wingdings" panose="05000000000000000000" pitchFamily="2" charset="2"/>
              <a:buChar char="Ø"/>
            </a:pPr>
            <a:r>
              <a:rPr lang="en-US" sz="1600" dirty="0">
                <a:latin typeface="Alexandria" pitchFamily="2" charset="-78"/>
                <a:cs typeface="Alexandria" pitchFamily="2" charset="-78"/>
              </a:rPr>
              <a:t>Cost–benefit analysis, including quantification of costs and benefits; investment appraisal techniques</a:t>
            </a:r>
          </a:p>
          <a:p>
            <a:pPr algn="just">
              <a:buFont typeface="Wingdings" panose="05000000000000000000" pitchFamily="2" charset="2"/>
              <a:buChar char="Ø"/>
            </a:pPr>
            <a:r>
              <a:rPr lang="en-US" sz="1600" dirty="0">
                <a:latin typeface="Alexandria" pitchFamily="2" charset="-78"/>
                <a:cs typeface="Alexandria" pitchFamily="2" charset="-78"/>
              </a:rPr>
              <a:t>Impact analysis</a:t>
            </a:r>
          </a:p>
          <a:p>
            <a:pPr algn="just">
              <a:buFont typeface="Wingdings" panose="05000000000000000000" pitchFamily="2" charset="2"/>
              <a:buChar char="Ø"/>
            </a:pPr>
            <a:r>
              <a:rPr lang="en-US" sz="1600" dirty="0">
                <a:latin typeface="Alexandria" pitchFamily="2" charset="-78"/>
                <a:cs typeface="Alexandria" pitchFamily="2" charset="-78"/>
              </a:rPr>
              <a:t>Risk analysis</a:t>
            </a:r>
          </a:p>
          <a:p>
            <a:pPr algn="just"/>
            <a:endParaRPr lang="en-US" sz="1600"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787483196"/>
      </p:ext>
    </p:extLst>
  </p:cSld>
  <p:clrMapOvr>
    <a:masterClrMapping/>
  </p:clrMapOvr>
  <mc:AlternateContent xmlns:mc="http://schemas.openxmlformats.org/markup-compatibility/2006" xmlns:p14="http://schemas.microsoft.com/office/powerpoint/2010/main">
    <mc:Choice Requires="p14">
      <p:transition spd="slow" p14:dur="2000" advTm="175100"/>
    </mc:Choice>
    <mc:Fallback xmlns="">
      <p:transition spd="slow" advTm="17510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184942" y="0"/>
            <a:ext cx="5547685" cy="5573487"/>
          </a:xfrm>
          <a:prstGeom prst="rect">
            <a:avLst/>
          </a:prstGeom>
          <a:solidFill>
            <a:srgbClr val="D8D8D8">
              <a:alpha val="49803"/>
            </a:srgbClr>
          </a:solidFill>
          <a:ln>
            <a:noFill/>
          </a:ln>
        </p:spPr>
      </p:pic>
      <p:sp>
        <p:nvSpPr>
          <p:cNvPr id="205" name="Google Shape;205;p8"/>
          <p:cNvSpPr/>
          <p:nvPr/>
        </p:nvSpPr>
        <p:spPr>
          <a:xfrm rot="5400000">
            <a:off x="43006" y="49983"/>
            <a:ext cx="1799302" cy="1668339"/>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Content Placeholder 2"/>
          <p:cNvSpPr txBox="1">
            <a:spLocks/>
          </p:cNvSpPr>
          <p:nvPr/>
        </p:nvSpPr>
        <p:spPr>
          <a:xfrm>
            <a:off x="5625250" y="2066574"/>
            <a:ext cx="6297138" cy="3506913"/>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a:solidFill>
                  <a:schemeClr val="tx1"/>
                </a:solidFill>
                <a:latin typeface="Alexandria" pitchFamily="2" charset="-78"/>
                <a:cs typeface="Alexandria" pitchFamily="2" charset="-78"/>
              </a:rPr>
              <a:t>2.5 DEFINE REQUIREMENTS</a:t>
            </a:r>
          </a:p>
          <a:p>
            <a:pPr marL="514350" indent="-514350" algn="just">
              <a:buClrTx/>
              <a:buFont typeface="+mj-lt"/>
              <a:buAutoNum type="arabicPeriod"/>
            </a:pPr>
            <a:r>
              <a:rPr lang="en-US" sz="1800" b="1" dirty="0">
                <a:solidFill>
                  <a:schemeClr val="tx1"/>
                </a:solidFill>
                <a:latin typeface="Alexandria" pitchFamily="2" charset="-78"/>
                <a:cs typeface="Alexandria" pitchFamily="2" charset="-78"/>
              </a:rPr>
              <a:t>Requirements engineering</a:t>
            </a:r>
          </a:p>
          <a:p>
            <a:pPr marL="514350" indent="-514350" algn="just">
              <a:buClrTx/>
              <a:buFont typeface="+mj-lt"/>
              <a:buAutoNum type="arabicPeriod"/>
            </a:pPr>
            <a:r>
              <a:rPr lang="en-US" sz="1800" b="1" dirty="0">
                <a:solidFill>
                  <a:schemeClr val="tx1"/>
                </a:solidFill>
                <a:latin typeface="Alexandria" pitchFamily="2" charset="-78"/>
                <a:cs typeface="Alexandria" pitchFamily="2" charset="-78"/>
              </a:rPr>
              <a:t>Modelling systems</a:t>
            </a:r>
          </a:p>
          <a:p>
            <a:pPr marL="514350" indent="-514350" algn="just">
              <a:buClrTx/>
              <a:buFont typeface="+mj-lt"/>
              <a:buAutoNum type="arabicPeriod"/>
            </a:pPr>
            <a:r>
              <a:rPr lang="en-US" sz="1800" b="1" dirty="0">
                <a:solidFill>
                  <a:schemeClr val="tx1"/>
                </a:solidFill>
                <a:latin typeface="Alexandria" pitchFamily="2" charset="-78"/>
                <a:cs typeface="Alexandria" pitchFamily="2" charset="-78"/>
              </a:rPr>
              <a:t>Stage summary</a:t>
            </a:r>
            <a:endParaRPr lang="en-US" sz="1800" dirty="0">
              <a:solidFill>
                <a:schemeClr val="tx1"/>
              </a:solidFill>
              <a:latin typeface="Alexandria" pitchFamily="2" charset="-78"/>
              <a:cs typeface="Alexandria" pitchFamily="2" charset="-78"/>
            </a:endParaRPr>
          </a:p>
        </p:txBody>
      </p:sp>
      <p:sp>
        <p:nvSpPr>
          <p:cNvPr id="13" name="Title 1"/>
          <p:cNvSpPr txBox="1">
            <a:spLocks/>
          </p:cNvSpPr>
          <p:nvPr/>
        </p:nvSpPr>
        <p:spPr>
          <a:xfrm>
            <a:off x="5979886" y="1233336"/>
            <a:ext cx="6212114" cy="40677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THE BUSINESS ANALYSIS PROCESS MODEL</a:t>
            </a:r>
            <a:endParaRPr lang="en-US" sz="2000" dirty="0">
              <a:solidFill>
                <a:srgbClr val="00B0F0"/>
              </a:solidFill>
              <a:latin typeface="Alexandria" pitchFamily="2" charset="-78"/>
              <a:cs typeface="Alexandria" pitchFamily="2" charset="-78"/>
            </a:endParaRPr>
          </a:p>
        </p:txBody>
      </p:sp>
      <p:cxnSp>
        <p:nvCxnSpPr>
          <p:cNvPr id="10" name="Straight Connector 9"/>
          <p:cNvCxnSpPr/>
          <p:nvPr/>
        </p:nvCxnSpPr>
        <p:spPr>
          <a:xfrm flipH="1">
            <a:off x="5550493" y="60408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8" name="Rectangle 7"/>
          <p:cNvSpPr/>
          <p:nvPr/>
        </p:nvSpPr>
        <p:spPr>
          <a:xfrm>
            <a:off x="4585924" y="8568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89736733"/>
      </p:ext>
    </p:extLst>
  </p:cSld>
  <p:clrMapOvr>
    <a:masterClrMapping/>
  </p:clrMapOvr>
  <mc:AlternateContent xmlns:mc="http://schemas.openxmlformats.org/markup-compatibility/2006" xmlns:p14="http://schemas.microsoft.com/office/powerpoint/2010/main">
    <mc:Choice Requires="p14">
      <p:transition spd="slow" p14:dur="2000" advTm="106823"/>
    </mc:Choice>
    <mc:Fallback xmlns="">
      <p:transition spd="slow" advTm="106823"/>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308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65829" y="1230138"/>
            <a:ext cx="6953316" cy="39335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913370"/>
            <a:ext cx="10147905" cy="409554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2.5 </a:t>
            </a:r>
            <a:r>
              <a:rPr lang="en-US" sz="1600" b="1" dirty="0">
                <a:latin typeface="Alexandria" pitchFamily="2" charset="-78"/>
                <a:cs typeface="Alexandria" pitchFamily="2" charset="-78"/>
              </a:rPr>
              <a:t>DEFINE REQUIREMENTS</a:t>
            </a:r>
          </a:p>
          <a:p>
            <a:pPr algn="just"/>
            <a:r>
              <a:rPr lang="en-US" sz="1600" b="1" dirty="0">
                <a:latin typeface="Alexandria" pitchFamily="2" charset="-78"/>
                <a:cs typeface="Alexandria" pitchFamily="2" charset="-78"/>
              </a:rPr>
              <a:t>1. Requirements Engineering</a:t>
            </a:r>
          </a:p>
          <a:p>
            <a:pPr algn="just"/>
            <a:r>
              <a:rPr lang="en-US" sz="1600" dirty="0">
                <a:latin typeface="Alexandria" pitchFamily="2" charset="-78"/>
                <a:cs typeface="Alexandria" pitchFamily="2" charset="-78"/>
              </a:rPr>
              <a:t>The requirements engineering approach has been developed as a response to the lack of rigor often found in requirements documentation. Requirements engineering </a:t>
            </a:r>
            <a:r>
              <a:rPr lang="en-US" sz="1600" dirty="0" smtClean="0">
                <a:latin typeface="Alexandria" pitchFamily="2" charset="-78"/>
                <a:cs typeface="Alexandria" pitchFamily="2" charset="-78"/>
              </a:rPr>
              <a:t>proposes is a </a:t>
            </a:r>
            <a:r>
              <a:rPr lang="en-US" sz="1600" dirty="0">
                <a:latin typeface="Alexandria" pitchFamily="2" charset="-78"/>
                <a:cs typeface="Alexandria" pitchFamily="2" charset="-78"/>
              </a:rPr>
              <a:t>framework to help analysts improve their requirements work by highlighting the need for proactive analysis, organization, documentation and management of stated requirements. </a:t>
            </a:r>
            <a:endParaRPr lang="en-US" sz="1600" dirty="0" smtClean="0">
              <a:latin typeface="Alexandria" pitchFamily="2" charset="-78"/>
              <a:cs typeface="Alexandria" pitchFamily="2" charset="-78"/>
            </a:endParaRPr>
          </a:p>
          <a:p>
            <a:pPr algn="just"/>
            <a:endParaRPr lang="en-US" sz="1600" b="1" dirty="0">
              <a:latin typeface="Alexandria" pitchFamily="2" charset="-78"/>
              <a:cs typeface="Alexandria" pitchFamily="2" charset="-78"/>
            </a:endParaRPr>
          </a:p>
          <a:p>
            <a:pPr algn="just"/>
            <a:r>
              <a:rPr lang="en-US" sz="1600" b="1" dirty="0">
                <a:latin typeface="Alexandria" pitchFamily="2" charset="-78"/>
                <a:cs typeface="Alexandria" pitchFamily="2" charset="-78"/>
              </a:rPr>
              <a:t>2. Modelling systems</a:t>
            </a:r>
          </a:p>
          <a:p>
            <a:pPr algn="just"/>
            <a:r>
              <a:rPr lang="en-US" sz="1600" dirty="0">
                <a:latin typeface="Alexandria" pitchFamily="2" charset="-78"/>
                <a:cs typeface="Alexandria" pitchFamily="2" charset="-78"/>
              </a:rPr>
              <a:t>For example, techniques such as class modelling and entity relationship modelling provide a clear and unambiguous means of documenting the system data; techniques such as activity diagrams provide a clear representation of processes. Business analysts find such techniques extremely useful when exploring requirements as they help to build rigor into the requirements analysis activity.</a:t>
            </a:r>
            <a:endParaRPr lang="en-US" sz="1600" b="1" dirty="0">
              <a:latin typeface="Alexandria" pitchFamily="2" charset="-78"/>
              <a:cs typeface="Alexandria" pitchFamily="2" charset="-78"/>
            </a:endParaRPr>
          </a:p>
          <a:p>
            <a:pPr algn="just"/>
            <a:endParaRPr lang="en-US" sz="16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47631857"/>
      </p:ext>
    </p:extLst>
  </p:cSld>
  <p:clrMapOvr>
    <a:masterClrMapping/>
  </p:clrMapOvr>
  <mc:AlternateContent xmlns:mc="http://schemas.openxmlformats.org/markup-compatibility/2006" xmlns:p14="http://schemas.microsoft.com/office/powerpoint/2010/main">
    <mc:Choice Requires="p14">
      <p:transition spd="slow" p14:dur="2000" advTm="171435"/>
    </mc:Choice>
    <mc:Fallback xmlns="">
      <p:transition spd="slow" advTm="171435"/>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a:latin typeface="Alexandria" pitchFamily="2" charset="-78"/>
                <a:cs typeface="Alexandria" pitchFamily="2" charset="-78"/>
              </a:rPr>
              <a:t>2.5 DEFINE REQUIREMENTS</a:t>
            </a:r>
          </a:p>
          <a:p>
            <a:pPr algn="just"/>
            <a:r>
              <a:rPr lang="en-US" sz="1800" b="1" dirty="0">
                <a:latin typeface="Alexandria" pitchFamily="2" charset="-78"/>
                <a:cs typeface="Alexandria" pitchFamily="2" charset="-78"/>
              </a:rPr>
              <a:t>3. Stage summary</a:t>
            </a:r>
          </a:p>
          <a:p>
            <a:pPr marL="457200" indent="-457200" algn="just">
              <a:buFont typeface="Arial" panose="020B0604020202020204" pitchFamily="34" charset="0"/>
              <a:buChar char="•"/>
            </a:pPr>
            <a:r>
              <a:rPr lang="en-US" sz="1800" i="1" dirty="0">
                <a:latin typeface="Alexandria" pitchFamily="2" charset="-78"/>
                <a:cs typeface="Alexandria" pitchFamily="2" charset="-78"/>
              </a:rPr>
              <a:t>Objectives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Procedure</a:t>
            </a:r>
          </a:p>
          <a:p>
            <a:pPr marL="457200" indent="-457200" algn="just">
              <a:buFont typeface="Arial" panose="020B0604020202020204" pitchFamily="34" charset="0"/>
              <a:buChar char="•"/>
            </a:pPr>
            <a:r>
              <a:rPr lang="en-US" sz="1800" i="1" dirty="0">
                <a:latin typeface="Alexandria" pitchFamily="2" charset="-78"/>
                <a:cs typeface="Alexandria" pitchFamily="2" charset="-78"/>
              </a:rPr>
              <a:t>Inputs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Outputs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Techniques</a:t>
            </a:r>
            <a:endParaRPr lang="en-US" sz="1800" b="1" dirty="0">
              <a:latin typeface="Alexandria" pitchFamily="2" charset="-78"/>
              <a:cs typeface="Alexandria" pitchFamily="2" charset="-78"/>
            </a:endParaRPr>
          </a:p>
          <a:p>
            <a:pPr algn="just"/>
            <a:endParaRPr lang="en-US" sz="1800" dirty="0">
              <a:latin typeface="Alexandria" pitchFamily="2" charset="-78"/>
              <a:cs typeface="Alexandria" pitchFamily="2" charset="-78"/>
            </a:endParaRPr>
          </a:p>
        </p:txBody>
      </p:sp>
      <p:sp>
        <p:nvSpPr>
          <p:cNvPr id="11" name="Title 1"/>
          <p:cNvSpPr txBox="1">
            <a:spLocks/>
          </p:cNvSpPr>
          <p:nvPr/>
        </p:nvSpPr>
        <p:spPr>
          <a:xfrm>
            <a:off x="6096000" y="4168692"/>
            <a:ext cx="5784825"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000" b="1" dirty="0">
                <a:solidFill>
                  <a:srgbClr val="00B0F0"/>
                </a:solidFill>
                <a:latin typeface="Alexandria" pitchFamily="2" charset="-78"/>
                <a:cs typeface="Alexandria" pitchFamily="2" charset="-78"/>
              </a:rPr>
              <a:t>2. THE BUSINESS ANALYSIS PROCESS MODEL</a:t>
            </a:r>
          </a:p>
        </p:txBody>
      </p:sp>
      <p:cxnSp>
        <p:nvCxnSpPr>
          <p:cNvPr id="9" name="Straight Connector 8"/>
          <p:cNvCxnSpPr/>
          <p:nvPr/>
        </p:nvCxnSpPr>
        <p:spPr>
          <a:xfrm flipH="1" flipV="1">
            <a:off x="624114" y="595086"/>
            <a:ext cx="8195836" cy="1116"/>
          </a:xfrm>
          <a:prstGeom prst="line">
            <a:avLst/>
          </a:prstGeom>
        </p:spPr>
        <p:style>
          <a:lnRef idx="1">
            <a:schemeClr val="dk1"/>
          </a:lnRef>
          <a:fillRef idx="0">
            <a:schemeClr val="dk1"/>
          </a:fillRef>
          <a:effectRef idx="0">
            <a:schemeClr val="dk1"/>
          </a:effectRef>
          <a:fontRef idx="minor">
            <a:schemeClr val="tx1"/>
          </a:fontRef>
        </p:style>
      </p:cxnSp>
      <p:sp>
        <p:nvSpPr>
          <p:cNvPr id="7" name="Rectangle 6"/>
          <p:cNvSpPr/>
          <p:nvPr/>
        </p:nvSpPr>
        <p:spPr>
          <a:xfrm>
            <a:off x="5480794" y="106524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86439154"/>
      </p:ext>
    </p:extLst>
  </p:cSld>
  <p:clrMapOvr>
    <a:masterClrMapping/>
  </p:clrMapOvr>
  <p:transition spd="slow" advTm="21140">
    <p:comb/>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4034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80343" y="1215624"/>
            <a:ext cx="6938802" cy="40786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7" y="1913369"/>
            <a:ext cx="10293048" cy="403748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3</a:t>
            </a:r>
            <a:r>
              <a:rPr lang="en-US" sz="1600" b="1" dirty="0">
                <a:latin typeface="Alexandria" pitchFamily="2" charset="-78"/>
                <a:cs typeface="Alexandria" pitchFamily="2" charset="-78"/>
              </a:rPr>
              <a:t>. Stage summary</a:t>
            </a:r>
          </a:p>
          <a:p>
            <a:pPr marL="342900" indent="-342900" algn="just">
              <a:buFont typeface="Arial" panose="020B0604020202020204" pitchFamily="34" charset="0"/>
              <a:buChar char="•"/>
            </a:pPr>
            <a:r>
              <a:rPr lang="en-US" sz="1600" b="1" i="1" dirty="0">
                <a:latin typeface="Alexandria" pitchFamily="2" charset="-78"/>
                <a:cs typeface="Alexandria" pitchFamily="2" charset="-78"/>
              </a:rPr>
              <a:t>Objectives</a:t>
            </a:r>
            <a:endParaRPr lang="en-US" sz="1600" b="1" dirty="0">
              <a:latin typeface="Alexandria" pitchFamily="2" charset="-78"/>
              <a:cs typeface="Alexandria" pitchFamily="2" charset="-78"/>
            </a:endParaRPr>
          </a:p>
          <a:p>
            <a:pPr algn="just"/>
            <a:r>
              <a:rPr lang="en-US" sz="1600" dirty="0">
                <a:latin typeface="Alexandria" pitchFamily="2" charset="-78"/>
                <a:cs typeface="Alexandria" pitchFamily="2" charset="-78"/>
              </a:rPr>
              <a:t>The objective of this stage is to produce a well-formed requirements document setting out the business requirements for the new business </a:t>
            </a:r>
            <a:r>
              <a:rPr lang="en-US" sz="1600" dirty="0" smtClean="0">
                <a:latin typeface="Alexandria" pitchFamily="2" charset="-78"/>
                <a:cs typeface="Alexandria" pitchFamily="2" charset="-78"/>
              </a:rPr>
              <a:t>system. Modelling </a:t>
            </a:r>
            <a:r>
              <a:rPr lang="en-US" sz="1600" dirty="0">
                <a:latin typeface="Alexandria" pitchFamily="2" charset="-78"/>
                <a:cs typeface="Alexandria" pitchFamily="2" charset="-78"/>
              </a:rPr>
              <a:t>techniques may be used to represent the process and data requirements diagrammatically and hence improve the rigor and clarity of the requirements definition</a:t>
            </a:r>
            <a:r>
              <a:rPr lang="en-US" sz="1600" dirty="0" smtClean="0">
                <a:latin typeface="Alexandria" pitchFamily="2" charset="-78"/>
                <a:cs typeface="Alexandria" pitchFamily="2" charset="-78"/>
              </a:rPr>
              <a:t>.</a:t>
            </a:r>
          </a:p>
          <a:p>
            <a:pPr algn="just"/>
            <a:endParaRPr lang="en-US" sz="16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958647633"/>
      </p:ext>
    </p:extLst>
  </p:cSld>
  <p:clrMapOvr>
    <a:masterClrMapping/>
  </p:clrMapOvr>
  <mc:AlternateContent xmlns:mc="http://schemas.openxmlformats.org/markup-compatibility/2006" xmlns:p14="http://schemas.microsoft.com/office/powerpoint/2010/main">
    <mc:Choice Requires="p14">
      <p:transition spd="slow" p14:dur="2000" advTm="45348"/>
    </mc:Choice>
    <mc:Fallback xmlns="">
      <p:transition spd="slow" advTm="45348"/>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1"/>
            <a:ext cx="10812720" cy="42147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51313" y="1218586"/>
            <a:ext cx="6764631" cy="4022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44673" y="1965955"/>
            <a:ext cx="10557933" cy="368180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3</a:t>
            </a:r>
            <a:r>
              <a:rPr lang="en-US" sz="1600" b="1" dirty="0">
                <a:latin typeface="Alexandria" pitchFamily="2" charset="-78"/>
                <a:cs typeface="Alexandria" pitchFamily="2" charset="-78"/>
              </a:rPr>
              <a:t>. Stage </a:t>
            </a:r>
            <a:r>
              <a:rPr lang="en-US" sz="1600" b="1" dirty="0" smtClean="0">
                <a:latin typeface="Alexandria" pitchFamily="2" charset="-78"/>
                <a:cs typeface="Alexandria" pitchFamily="2" charset="-78"/>
              </a:rPr>
              <a:t>summary</a:t>
            </a:r>
          </a:p>
          <a:p>
            <a:pPr marL="342900" indent="-342900" algn="just">
              <a:buFont typeface="Arial" panose="020B0604020202020204" pitchFamily="34" charset="0"/>
              <a:buChar char="•"/>
            </a:pPr>
            <a:r>
              <a:rPr lang="en-US" sz="1600" b="1" i="1" dirty="0" smtClean="0">
                <a:latin typeface="Alexandria" pitchFamily="2" charset="-78"/>
                <a:cs typeface="Alexandria" pitchFamily="2" charset="-78"/>
              </a:rPr>
              <a:t>Procedure</a:t>
            </a:r>
            <a:endParaRPr lang="en-US" sz="1600" b="1" dirty="0" smtClean="0">
              <a:latin typeface="Alexandria" pitchFamily="2" charset="-78"/>
              <a:cs typeface="Alexandria" pitchFamily="2" charset="-78"/>
            </a:endParaRPr>
          </a:p>
          <a:p>
            <a:pPr algn="just">
              <a:buFont typeface="Wingdings" panose="05000000000000000000" pitchFamily="2" charset="2"/>
              <a:buChar char="Ø"/>
            </a:pPr>
            <a:r>
              <a:rPr lang="en-US" sz="1600" dirty="0" smtClean="0">
                <a:latin typeface="Alexandria" pitchFamily="2" charset="-78"/>
                <a:cs typeface="Alexandria" pitchFamily="2" charset="-78"/>
              </a:rPr>
              <a:t>Gather the requirements:</a:t>
            </a:r>
          </a:p>
          <a:p>
            <a:pPr algn="just">
              <a:buFont typeface="Wingdings" panose="05000000000000000000" pitchFamily="2" charset="2"/>
              <a:buChar char="§"/>
            </a:pPr>
            <a:r>
              <a:rPr lang="en-US" sz="1600" dirty="0" smtClean="0">
                <a:latin typeface="Alexandria" pitchFamily="2" charset="-78"/>
                <a:cs typeface="Alexandria" pitchFamily="2" charset="-78"/>
              </a:rPr>
              <a:t>elicit and analyze the business requirements for the new business system;</a:t>
            </a:r>
          </a:p>
          <a:p>
            <a:pPr algn="just">
              <a:buFont typeface="Wingdings" panose="05000000000000000000" pitchFamily="2" charset="2"/>
              <a:buChar char="§"/>
            </a:pPr>
            <a:r>
              <a:rPr lang="en-US" sz="1600" dirty="0" smtClean="0">
                <a:latin typeface="Alexandria" pitchFamily="2" charset="-78"/>
                <a:cs typeface="Alexandria" pitchFamily="2" charset="-78"/>
              </a:rPr>
              <a:t>document and manage the requirements;</a:t>
            </a:r>
          </a:p>
          <a:p>
            <a:pPr algn="just">
              <a:buFont typeface="Wingdings" panose="05000000000000000000" pitchFamily="2" charset="2"/>
              <a:buChar char="§"/>
            </a:pPr>
            <a:r>
              <a:rPr lang="en-US" sz="1600" dirty="0" smtClean="0">
                <a:latin typeface="Alexandria" pitchFamily="2" charset="-78"/>
                <a:cs typeface="Alexandria" pitchFamily="2" charset="-78"/>
              </a:rPr>
              <a:t>validate the documented requirements.</a:t>
            </a:r>
          </a:p>
          <a:p>
            <a:pPr algn="just">
              <a:buFont typeface="Wingdings" panose="05000000000000000000" pitchFamily="2" charset="2"/>
              <a:buChar char="Ø"/>
            </a:pPr>
            <a:r>
              <a:rPr lang="en-US" sz="1600" dirty="0" smtClean="0">
                <a:latin typeface="Alexandria" pitchFamily="2" charset="-78"/>
                <a:cs typeface="Alexandria" pitchFamily="2" charset="-78"/>
              </a:rPr>
              <a:t>Document the requirements for the new business system, including as appropriate:</a:t>
            </a:r>
          </a:p>
          <a:p>
            <a:pPr algn="just">
              <a:buFont typeface="Wingdings" panose="05000000000000000000" pitchFamily="2" charset="2"/>
              <a:buChar char="§"/>
            </a:pPr>
            <a:r>
              <a:rPr lang="en-US" sz="1600" dirty="0" smtClean="0">
                <a:latin typeface="Alexandria" pitchFamily="2" charset="-78"/>
                <a:cs typeface="Alexandria" pitchFamily="2" charset="-78"/>
              </a:rPr>
              <a:t>business process models;</a:t>
            </a:r>
          </a:p>
          <a:p>
            <a:pPr algn="just">
              <a:buFont typeface="Wingdings" panose="05000000000000000000" pitchFamily="2" charset="2"/>
              <a:buChar char="§"/>
            </a:pPr>
            <a:r>
              <a:rPr lang="en-US" sz="1600" dirty="0" smtClean="0">
                <a:latin typeface="Alexandria" pitchFamily="2" charset="-78"/>
                <a:cs typeface="Alexandria" pitchFamily="2" charset="-78"/>
              </a:rPr>
              <a:t>catalogue of business requirements; </a:t>
            </a:r>
          </a:p>
          <a:p>
            <a:pPr algn="just">
              <a:buFont typeface="Wingdings" panose="05000000000000000000" pitchFamily="2" charset="2"/>
              <a:buChar char="§"/>
            </a:pPr>
            <a:r>
              <a:rPr lang="en-US" sz="1600" dirty="0" smtClean="0">
                <a:latin typeface="Alexandria" pitchFamily="2" charset="-78"/>
                <a:cs typeface="Alexandria" pitchFamily="2" charset="-78"/>
              </a:rPr>
              <a:t>models of the IT processing and data;</a:t>
            </a:r>
          </a:p>
          <a:p>
            <a:pPr algn="just">
              <a:buFont typeface="Wingdings" panose="05000000000000000000" pitchFamily="2" charset="2"/>
              <a:buChar char="§"/>
            </a:pPr>
            <a:r>
              <a:rPr lang="en-US" sz="1600" dirty="0" smtClean="0">
                <a:latin typeface="Alexandria" pitchFamily="2" charset="-78"/>
                <a:cs typeface="Alexandria" pitchFamily="2" charset="-78"/>
              </a:rPr>
              <a:t>glossary of terms.</a:t>
            </a:r>
            <a:endParaRPr lang="en-US" sz="16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706443822"/>
      </p:ext>
    </p:extLst>
  </p:cSld>
  <p:clrMapOvr>
    <a:masterClrMapping/>
  </p:clrMapOvr>
  <mc:AlternateContent xmlns:mc="http://schemas.openxmlformats.org/markup-compatibility/2006" xmlns:p14="http://schemas.microsoft.com/office/powerpoint/2010/main">
    <mc:Choice Requires="p14">
      <p:transition spd="slow" p14:dur="2000" advTm="204055"/>
    </mc:Choice>
    <mc:Fallback xmlns="">
      <p:transition spd="slow" advTm="204055"/>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278743" y="1233714"/>
            <a:ext cx="7040402" cy="44436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858779"/>
            <a:ext cx="10220477" cy="413562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3. Stage summary</a:t>
            </a:r>
          </a:p>
          <a:p>
            <a:pPr marL="342900" indent="-342900" algn="just">
              <a:buFont typeface="Arial" panose="020B0604020202020204" pitchFamily="34" charset="0"/>
              <a:buChar char="•"/>
            </a:pPr>
            <a:r>
              <a:rPr lang="en-US" sz="1600" b="1" i="1" dirty="0" smtClean="0">
                <a:latin typeface="Alexandria" pitchFamily="2" charset="-78"/>
                <a:cs typeface="Alexandria" pitchFamily="2" charset="-78"/>
              </a:rPr>
              <a:t>Inputs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Selected option for revised business system</a:t>
            </a:r>
          </a:p>
          <a:p>
            <a:pPr algn="just">
              <a:buFont typeface="Wingdings" panose="05000000000000000000" pitchFamily="2" charset="2"/>
              <a:buChar char="Ø"/>
            </a:pPr>
            <a:r>
              <a:rPr lang="en-US" sz="1600" dirty="0">
                <a:latin typeface="Alexandria" pitchFamily="2" charset="-78"/>
                <a:cs typeface="Alexandria" pitchFamily="2" charset="-78"/>
              </a:rPr>
              <a:t>Business values and MOST</a:t>
            </a:r>
          </a:p>
          <a:p>
            <a:pPr algn="just">
              <a:buFont typeface="Wingdings" panose="05000000000000000000" pitchFamily="2" charset="2"/>
              <a:buChar char="Ø"/>
            </a:pPr>
            <a:r>
              <a:rPr lang="en-US" sz="1600" dirty="0">
                <a:latin typeface="Alexandria" pitchFamily="2" charset="-78"/>
                <a:cs typeface="Alexandria" pitchFamily="2" charset="-78"/>
              </a:rPr>
              <a:t>Terms of reference/project initiation document</a:t>
            </a:r>
          </a:p>
          <a:p>
            <a:pPr marL="342900" indent="-342900" algn="just">
              <a:buFont typeface="Arial" panose="020B0604020202020204" pitchFamily="34" charset="0"/>
              <a:buChar char="•"/>
            </a:pPr>
            <a:r>
              <a:rPr lang="en-US" sz="1600" b="1" i="1" dirty="0" smtClean="0">
                <a:latin typeface="Alexandria" pitchFamily="2" charset="-78"/>
                <a:cs typeface="Alexandria" pitchFamily="2" charset="-78"/>
              </a:rPr>
              <a:t>Outputs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‘To be’ process models</a:t>
            </a:r>
          </a:p>
          <a:p>
            <a:pPr algn="just">
              <a:buFont typeface="Wingdings" panose="05000000000000000000" pitchFamily="2" charset="2"/>
              <a:buChar char="Ø"/>
            </a:pPr>
            <a:r>
              <a:rPr lang="en-US" sz="1600" dirty="0">
                <a:latin typeface="Alexandria" pitchFamily="2" charset="-78"/>
                <a:cs typeface="Alexandria" pitchFamily="2" charset="-78"/>
              </a:rPr>
              <a:t>Job definitions</a:t>
            </a:r>
          </a:p>
          <a:p>
            <a:pPr algn="just">
              <a:buFont typeface="Wingdings" panose="05000000000000000000" pitchFamily="2" charset="2"/>
              <a:buChar char="Ø"/>
            </a:pPr>
            <a:r>
              <a:rPr lang="en-US" sz="1600" dirty="0">
                <a:latin typeface="Alexandria" pitchFamily="2" charset="-78"/>
                <a:cs typeface="Alexandria" pitchFamily="2" charset="-78"/>
              </a:rPr>
              <a:t>Revised organizational structure</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Validated requirements document including:</a:t>
            </a:r>
          </a:p>
          <a:p>
            <a:pPr algn="just">
              <a:buFont typeface="Wingdings" panose="05000000000000000000" pitchFamily="2" charset="2"/>
              <a:buChar char="§"/>
            </a:pPr>
            <a:r>
              <a:rPr lang="en-US" sz="1600" dirty="0">
                <a:latin typeface="Alexandria" pitchFamily="2" charset="-78"/>
                <a:cs typeface="Alexandria" pitchFamily="2" charset="-78"/>
              </a:rPr>
              <a:t>requirements catalogue;</a:t>
            </a:r>
          </a:p>
          <a:p>
            <a:pPr algn="just">
              <a:buFont typeface="Wingdings" panose="05000000000000000000" pitchFamily="2" charset="2"/>
              <a:buChar char="§"/>
            </a:pPr>
            <a:r>
              <a:rPr lang="en-US" sz="1600" dirty="0">
                <a:latin typeface="Alexandria" pitchFamily="2" charset="-78"/>
                <a:cs typeface="Alexandria" pitchFamily="2" charset="-78"/>
              </a:rPr>
              <a:t>models of business process and system requirements;</a:t>
            </a:r>
          </a:p>
          <a:p>
            <a:pPr algn="just">
              <a:buFont typeface="Wingdings" panose="05000000000000000000" pitchFamily="2" charset="2"/>
              <a:buChar char="§"/>
            </a:pPr>
            <a:r>
              <a:rPr lang="en-US" sz="1600" dirty="0">
                <a:latin typeface="Alexandria" pitchFamily="2" charset="-78"/>
                <a:cs typeface="Alexandria" pitchFamily="2" charset="-78"/>
              </a:rPr>
              <a:t>glossary of terms.</a:t>
            </a:r>
          </a:p>
          <a:p>
            <a:pPr algn="just"/>
            <a:endParaRPr lang="en-US" sz="1600" b="1" dirty="0">
              <a:latin typeface="Alexandria" pitchFamily="2" charset="-78"/>
              <a:cs typeface="Alexandria" pitchFamily="2" charset="-78"/>
            </a:endParaRPr>
          </a:p>
          <a:p>
            <a:pPr algn="just"/>
            <a:endParaRPr lang="en-US" sz="1600"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503930052"/>
      </p:ext>
    </p:extLst>
  </p:cSld>
  <p:clrMapOvr>
    <a:masterClrMapping/>
  </p:clrMapOvr>
  <mc:AlternateContent xmlns:mc="http://schemas.openxmlformats.org/markup-compatibility/2006" xmlns:p14="http://schemas.microsoft.com/office/powerpoint/2010/main">
    <mc:Choice Requires="p14">
      <p:transition spd="slow" p14:dur="2000" advTm="149372"/>
    </mc:Choice>
    <mc:Fallback xmlns="">
      <p:transition spd="slow" advTm="149372"/>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018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51314" y="1244652"/>
            <a:ext cx="6967831" cy="37883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913370"/>
            <a:ext cx="10118877" cy="386331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3</a:t>
            </a:r>
            <a:r>
              <a:rPr lang="en-US" sz="1600" b="1" dirty="0">
                <a:latin typeface="Alexandria" pitchFamily="2" charset="-78"/>
                <a:cs typeface="Alexandria" pitchFamily="2" charset="-78"/>
              </a:rPr>
              <a:t>. Stage summary</a:t>
            </a:r>
          </a:p>
          <a:p>
            <a:pPr marL="342900" indent="-342900" algn="just">
              <a:buFont typeface="Arial" panose="020B0604020202020204" pitchFamily="34" charset="0"/>
              <a:buChar char="•"/>
            </a:pPr>
            <a:r>
              <a:rPr lang="en-US" sz="1600" b="1" i="1" dirty="0">
                <a:latin typeface="Alexandria" pitchFamily="2" charset="-78"/>
                <a:cs typeface="Alexandria" pitchFamily="2" charset="-78"/>
              </a:rPr>
              <a:t>Techniques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Business process modelling</a:t>
            </a:r>
          </a:p>
          <a:p>
            <a:pPr algn="just">
              <a:buFont typeface="Wingdings" panose="05000000000000000000" pitchFamily="2" charset="2"/>
              <a:buChar char="Ø"/>
            </a:pPr>
            <a:r>
              <a:rPr lang="en-US" sz="1600" dirty="0">
                <a:latin typeface="Alexandria" pitchFamily="2" charset="-78"/>
                <a:cs typeface="Alexandria" pitchFamily="2" charset="-78"/>
              </a:rPr>
              <a:t>Job design</a:t>
            </a:r>
          </a:p>
          <a:p>
            <a:pPr algn="just">
              <a:buFont typeface="Wingdings" panose="05000000000000000000" pitchFamily="2" charset="2"/>
              <a:buChar char="Ø"/>
            </a:pPr>
            <a:r>
              <a:rPr lang="en-US" sz="1600" dirty="0">
                <a:latin typeface="Alexandria" pitchFamily="2" charset="-78"/>
                <a:cs typeface="Alexandria" pitchFamily="2" charset="-78"/>
              </a:rPr>
              <a:t>Investigation techniques</a:t>
            </a:r>
          </a:p>
          <a:p>
            <a:pPr algn="just">
              <a:buFont typeface="Wingdings" panose="05000000000000000000" pitchFamily="2" charset="2"/>
              <a:buChar char="Ø"/>
            </a:pPr>
            <a:r>
              <a:rPr lang="en-US" sz="1600" dirty="0">
                <a:latin typeface="Alexandria" pitchFamily="2" charset="-78"/>
                <a:cs typeface="Alexandria" pitchFamily="2" charset="-78"/>
              </a:rPr>
              <a:t>Requirements elicitation, analysis and validation</a:t>
            </a:r>
          </a:p>
          <a:p>
            <a:pPr algn="just">
              <a:buFont typeface="Wingdings" panose="05000000000000000000" pitchFamily="2" charset="2"/>
              <a:buChar char="Ø"/>
            </a:pPr>
            <a:r>
              <a:rPr lang="en-US" sz="1600" dirty="0">
                <a:latin typeface="Alexandria" pitchFamily="2" charset="-78"/>
                <a:cs typeface="Alexandria" pitchFamily="2" charset="-78"/>
              </a:rPr>
              <a:t>Requirements documentation and management</a:t>
            </a:r>
          </a:p>
          <a:p>
            <a:pPr algn="just">
              <a:buFont typeface="Wingdings" panose="05000000000000000000" pitchFamily="2" charset="2"/>
              <a:buChar char="Ø"/>
            </a:pPr>
            <a:r>
              <a:rPr lang="en-US" sz="1600" dirty="0">
                <a:latin typeface="Alexandria" pitchFamily="2" charset="-78"/>
                <a:cs typeface="Alexandria" pitchFamily="2" charset="-78"/>
              </a:rPr>
              <a:t>IT systems modelling techniques</a:t>
            </a: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46443814"/>
      </p:ext>
    </p:extLst>
  </p:cSld>
  <p:clrMapOvr>
    <a:masterClrMapping/>
  </p:clrMapOvr>
  <mc:AlternateContent xmlns:mc="http://schemas.openxmlformats.org/markup-compatibility/2006" xmlns:p14="http://schemas.microsoft.com/office/powerpoint/2010/main">
    <mc:Choice Requires="p14">
      <p:transition spd="slow" p14:dur="2000" advTm="117886"/>
    </mc:Choice>
    <mc:Fallback xmlns="">
      <p:transition spd="slow" advTm="117886"/>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184942" y="0"/>
            <a:ext cx="5547685" cy="5573487"/>
          </a:xfrm>
          <a:prstGeom prst="rect">
            <a:avLst/>
          </a:prstGeom>
          <a:solidFill>
            <a:srgbClr val="D8D8D8">
              <a:alpha val="49803"/>
            </a:srgbClr>
          </a:solidFill>
          <a:ln>
            <a:noFill/>
          </a:ln>
        </p:spPr>
      </p:pic>
      <p:sp>
        <p:nvSpPr>
          <p:cNvPr id="205" name="Google Shape;205;p8"/>
          <p:cNvSpPr/>
          <p:nvPr/>
        </p:nvSpPr>
        <p:spPr>
          <a:xfrm rot="5400000">
            <a:off x="43006" y="49983"/>
            <a:ext cx="1799302" cy="1668339"/>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Content Placeholder 2"/>
          <p:cNvSpPr txBox="1">
            <a:spLocks/>
          </p:cNvSpPr>
          <p:nvPr/>
        </p:nvSpPr>
        <p:spPr>
          <a:xfrm>
            <a:off x="5550493" y="1831130"/>
            <a:ext cx="6297138" cy="3506913"/>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a:solidFill>
                  <a:schemeClr val="tx1"/>
                </a:solidFill>
                <a:latin typeface="Alexandria" pitchFamily="2" charset="-78"/>
                <a:cs typeface="Alexandria" pitchFamily="2" charset="-78"/>
              </a:rPr>
              <a:t>2.6. DELIVER CHANGES</a:t>
            </a:r>
          </a:p>
          <a:p>
            <a:pPr marL="457200" indent="-457200" algn="just">
              <a:buClrTx/>
              <a:buFont typeface="+mj-lt"/>
              <a:buAutoNum type="arabicPeriod"/>
            </a:pPr>
            <a:r>
              <a:rPr lang="en-US" sz="1800" b="1" dirty="0">
                <a:solidFill>
                  <a:schemeClr val="tx1"/>
                </a:solidFill>
                <a:latin typeface="Alexandria" pitchFamily="2" charset="-78"/>
                <a:cs typeface="Alexandria" pitchFamily="2" charset="-78"/>
              </a:rPr>
              <a:t>Delivering the requirements</a:t>
            </a:r>
          </a:p>
          <a:p>
            <a:pPr marL="457200" indent="-457200" algn="just">
              <a:buClrTx/>
              <a:buFont typeface="+mj-lt"/>
              <a:buAutoNum type="arabicPeriod"/>
            </a:pPr>
            <a:r>
              <a:rPr lang="en-US" sz="1800" b="1" dirty="0">
                <a:solidFill>
                  <a:schemeClr val="tx1"/>
                </a:solidFill>
                <a:latin typeface="Alexandria" pitchFamily="2" charset="-78"/>
                <a:cs typeface="Alexandria" pitchFamily="2" charset="-78"/>
              </a:rPr>
              <a:t>Implementing the business changes</a:t>
            </a:r>
          </a:p>
          <a:p>
            <a:pPr marL="457200" indent="-457200" algn="just">
              <a:buClrTx/>
              <a:buFont typeface="+mj-lt"/>
              <a:buAutoNum type="arabicPeriod"/>
            </a:pPr>
            <a:r>
              <a:rPr lang="en-US" sz="1800" b="1" dirty="0">
                <a:solidFill>
                  <a:schemeClr val="tx1"/>
                </a:solidFill>
                <a:latin typeface="Alexandria" pitchFamily="2" charset="-78"/>
                <a:cs typeface="Alexandria" pitchFamily="2" charset="-78"/>
              </a:rPr>
              <a:t>Stage summary</a:t>
            </a:r>
            <a:endParaRPr lang="en-US" sz="1800" dirty="0">
              <a:solidFill>
                <a:schemeClr val="tx1"/>
              </a:solidFill>
              <a:latin typeface="Alexandria" pitchFamily="2" charset="-78"/>
              <a:cs typeface="Alexandria" pitchFamily="2" charset="-78"/>
            </a:endParaRPr>
          </a:p>
        </p:txBody>
      </p:sp>
      <p:sp>
        <p:nvSpPr>
          <p:cNvPr id="13" name="Title 1"/>
          <p:cNvSpPr txBox="1">
            <a:spLocks/>
          </p:cNvSpPr>
          <p:nvPr/>
        </p:nvSpPr>
        <p:spPr>
          <a:xfrm>
            <a:off x="5965371" y="1164152"/>
            <a:ext cx="6226629" cy="55046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THE BUSINESS ANALYSIS PROCESS MODEL</a:t>
            </a:r>
            <a:endParaRPr lang="en-US" sz="2000" dirty="0">
              <a:solidFill>
                <a:srgbClr val="00B0F0"/>
              </a:solidFill>
              <a:latin typeface="Alexandria" pitchFamily="2" charset="-78"/>
              <a:cs typeface="Alexandria" pitchFamily="2" charset="-78"/>
            </a:endParaRPr>
          </a:p>
        </p:txBody>
      </p:sp>
      <p:cxnSp>
        <p:nvCxnSpPr>
          <p:cNvPr id="10" name="Straight Connector 9"/>
          <p:cNvCxnSpPr/>
          <p:nvPr/>
        </p:nvCxnSpPr>
        <p:spPr>
          <a:xfrm flipH="1">
            <a:off x="5550493" y="60408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8" name="Rectangle 7"/>
          <p:cNvSpPr/>
          <p:nvPr/>
        </p:nvSpPr>
        <p:spPr>
          <a:xfrm>
            <a:off x="4634350" y="75205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038968875"/>
      </p:ext>
    </p:extLst>
  </p:cSld>
  <p:clrMapOvr>
    <a:masterClrMapping/>
  </p:clrMapOvr>
  <mc:AlternateContent xmlns:mc="http://schemas.openxmlformats.org/markup-compatibility/2006" xmlns:p14="http://schemas.microsoft.com/office/powerpoint/2010/main">
    <mc:Choice Requires="p14">
      <p:transition spd="slow" p14:dur="2000" advTm="67826"/>
    </mc:Choice>
    <mc:Fallback xmlns="">
      <p:transition spd="slow" advTm="67826"/>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5195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80343" y="1260565"/>
            <a:ext cx="6938802" cy="46034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7" y="2017485"/>
            <a:ext cx="10264020" cy="403497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2.6 </a:t>
            </a:r>
            <a:r>
              <a:rPr lang="en-US" sz="1600" b="1" dirty="0">
                <a:latin typeface="Alexandria" pitchFamily="2" charset="-78"/>
                <a:cs typeface="Alexandria" pitchFamily="2" charset="-78"/>
              </a:rPr>
              <a:t>DELIVER CHANGES</a:t>
            </a:r>
          </a:p>
          <a:p>
            <a:pPr algn="just"/>
            <a:r>
              <a:rPr lang="en-US" sz="1600" b="1" dirty="0">
                <a:latin typeface="Alexandria" pitchFamily="2" charset="-78"/>
                <a:cs typeface="Alexandria" pitchFamily="2" charset="-78"/>
              </a:rPr>
              <a:t>1. Delivering the requirements</a:t>
            </a:r>
          </a:p>
          <a:p>
            <a:pPr algn="just"/>
            <a:r>
              <a:rPr lang="en-US" sz="1600" dirty="0">
                <a:latin typeface="Alexandria" pitchFamily="2" charset="-78"/>
                <a:cs typeface="Alexandria" pitchFamily="2" charset="-78"/>
              </a:rPr>
              <a:t>The requirements will need to be developed into the business change solution. This solution may include process, people, organizational and IT system change. </a:t>
            </a:r>
            <a:r>
              <a:rPr lang="en-US" sz="1600" dirty="0" smtClean="0">
                <a:latin typeface="Alexandria" pitchFamily="2" charset="-78"/>
                <a:cs typeface="Alexandria" pitchFamily="2" charset="-78"/>
              </a:rPr>
              <a:t> The </a:t>
            </a:r>
            <a:r>
              <a:rPr lang="en-US" sz="1600" dirty="0">
                <a:latin typeface="Alexandria" pitchFamily="2" charset="-78"/>
                <a:cs typeface="Alexandria" pitchFamily="2" charset="-78"/>
              </a:rPr>
              <a:t>lifecycle and approach to be adopted to develop and deliver the changes will need to be </a:t>
            </a:r>
            <a:r>
              <a:rPr lang="en-US" sz="1600" dirty="0" smtClean="0">
                <a:latin typeface="Alexandria" pitchFamily="2" charset="-78"/>
                <a:cs typeface="Alexandria" pitchFamily="2" charset="-78"/>
              </a:rPr>
              <a:t>determined. This </a:t>
            </a:r>
            <a:r>
              <a:rPr lang="en-US" sz="1600" dirty="0">
                <a:latin typeface="Alexandria" pitchFamily="2" charset="-78"/>
                <a:cs typeface="Alexandria" pitchFamily="2" charset="-78"/>
              </a:rPr>
              <a:t>decision will have an impact upon the roles of the project team, the deliverables to be produced and the techniques to be </a:t>
            </a:r>
            <a:r>
              <a:rPr lang="en-US" sz="1600" dirty="0" smtClean="0">
                <a:latin typeface="Alexandria" pitchFamily="2" charset="-78"/>
                <a:cs typeface="Alexandria" pitchFamily="2" charset="-78"/>
              </a:rPr>
              <a:t>used. The </a:t>
            </a:r>
            <a:r>
              <a:rPr lang="en-US" sz="1600" dirty="0">
                <a:latin typeface="Alexandria" pitchFamily="2" charset="-78"/>
                <a:cs typeface="Alexandria" pitchFamily="2" charset="-78"/>
              </a:rPr>
              <a:t>extent of the business analyst role will depend upon the lifecycle and approach adopted on the project</a:t>
            </a:r>
            <a:r>
              <a:rPr lang="en-US" sz="1600" dirty="0" smtClean="0">
                <a:latin typeface="Alexandria" pitchFamily="2" charset="-78"/>
                <a:cs typeface="Alexandria" pitchFamily="2" charset="-78"/>
              </a:rPr>
              <a:t>.</a:t>
            </a:r>
          </a:p>
          <a:p>
            <a:pPr algn="just"/>
            <a:endParaRPr lang="en-US" sz="1600" b="1" dirty="0">
              <a:latin typeface="Alexandria" pitchFamily="2" charset="-78"/>
              <a:cs typeface="Alexandria" pitchFamily="2" charset="-78"/>
            </a:endParaRPr>
          </a:p>
          <a:p>
            <a:pPr algn="just"/>
            <a:r>
              <a:rPr lang="en-US" sz="1600" b="1" dirty="0">
                <a:latin typeface="Alexandria" pitchFamily="2" charset="-78"/>
                <a:cs typeface="Alexandria" pitchFamily="2" charset="-78"/>
              </a:rPr>
              <a:t>2. Implementing the business changes</a:t>
            </a:r>
          </a:p>
          <a:p>
            <a:pPr algn="just"/>
            <a:r>
              <a:rPr lang="en-US" sz="1600" dirty="0">
                <a:latin typeface="Alexandria" pitchFamily="2" charset="-78"/>
                <a:cs typeface="Alexandria" pitchFamily="2" charset="-78"/>
              </a:rPr>
              <a:t>The delivery of the business solution will need to consider aspects such as the emotional impact of change and the realization of the business benefits. These issues are discussed in future chapters. The business analyst may be heavily involved in tasks such as designing and documenting the new tasks and procedures, supporting user acceptance testing and reviewing benefits to assess their realization</a:t>
            </a:r>
            <a:r>
              <a:rPr lang="en-US" sz="1600" dirty="0" smtClean="0">
                <a:latin typeface="Alexandria" pitchFamily="2" charset="-78"/>
                <a:cs typeface="Alexandria" pitchFamily="2" charset="-78"/>
              </a:rPr>
              <a:t>.</a:t>
            </a:r>
            <a:endParaRPr lang="en-US" sz="16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349489053"/>
      </p:ext>
    </p:extLst>
  </p:cSld>
  <p:clrMapOvr>
    <a:masterClrMapping/>
  </p:clrMapOvr>
  <mc:AlternateContent xmlns:mc="http://schemas.openxmlformats.org/markup-compatibility/2006" xmlns:p14="http://schemas.microsoft.com/office/powerpoint/2010/main">
    <mc:Choice Requires="p14">
      <p:transition spd="slow" p14:dur="2000" advTm="231444"/>
    </mc:Choice>
    <mc:Fallback xmlns="">
      <p:transition spd="slow" advTm="231444"/>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249714" y="1255538"/>
            <a:ext cx="7011374" cy="44285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pic>
        <p:nvPicPr>
          <p:cNvPr id="7" name="Content Placeholder 3"/>
          <p:cNvPicPr>
            <a:picLocks noChangeAspect="1"/>
          </p:cNvPicPr>
          <p:nvPr/>
        </p:nvPicPr>
        <p:blipFill>
          <a:blip r:embed="rId3"/>
          <a:stretch>
            <a:fillRect/>
          </a:stretch>
        </p:blipFill>
        <p:spPr>
          <a:xfrm>
            <a:off x="838200" y="2343008"/>
            <a:ext cx="10342418" cy="3761508"/>
          </a:xfrm>
          <a:prstGeom prst="rect">
            <a:avLst/>
          </a:prstGeom>
        </p:spPr>
      </p:pic>
      <p:sp>
        <p:nvSpPr>
          <p:cNvPr id="10" name="Rectangle 9"/>
          <p:cNvSpPr/>
          <p:nvPr/>
        </p:nvSpPr>
        <p:spPr>
          <a:xfrm>
            <a:off x="838200" y="1936273"/>
            <a:ext cx="2853666" cy="369332"/>
          </a:xfrm>
          <a:prstGeom prst="rect">
            <a:avLst/>
          </a:prstGeom>
        </p:spPr>
        <p:txBody>
          <a:bodyPr wrap="none">
            <a:spAutoFit/>
          </a:bodyPr>
          <a:lstStyle/>
          <a:p>
            <a:r>
              <a:rPr lang="en-US" sz="1800" b="1" dirty="0" smtClean="0">
                <a:latin typeface="Alexandria" pitchFamily="2" charset="-78"/>
                <a:cs typeface="Alexandria" pitchFamily="2" charset="-78"/>
              </a:rPr>
              <a:t>2.6 DELIVER </a:t>
            </a:r>
            <a:r>
              <a:rPr lang="en-US" sz="1800" b="1" dirty="0">
                <a:latin typeface="Alexandria" pitchFamily="2" charset="-78"/>
                <a:cs typeface="Alexandria" pitchFamily="2" charset="-78"/>
              </a:rPr>
              <a:t>CHANGES</a:t>
            </a:r>
            <a:endParaRPr lang="en-US" sz="1800" dirty="0">
              <a:latin typeface="Alexandria" pitchFamily="2" charset="-78"/>
              <a:cs typeface="Alexandria" pitchFamily="2" charset="-78"/>
            </a:endParaRPr>
          </a:p>
        </p:txBody>
      </p:sp>
      <p:sp>
        <p:nvSpPr>
          <p:cNvPr id="6" name="Rectangle 5"/>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178098858"/>
      </p:ext>
    </p:extLst>
  </p:cSld>
  <p:clrMapOvr>
    <a:masterClrMapping/>
  </p:clrMapOvr>
  <mc:AlternateContent xmlns:mc="http://schemas.openxmlformats.org/markup-compatibility/2006" xmlns:p14="http://schemas.microsoft.com/office/powerpoint/2010/main">
    <mc:Choice Requires="p14">
      <p:transition spd="slow" p14:dur="2000" advTm="41441"/>
    </mc:Choice>
    <mc:Fallback xmlns="">
      <p:transition spd="slow" advTm="41441"/>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a:latin typeface="Alexandria" pitchFamily="2" charset="-78"/>
                <a:cs typeface="Alexandria" pitchFamily="2" charset="-78"/>
              </a:rPr>
              <a:t>2.6 DELIVER CHANGES</a:t>
            </a:r>
          </a:p>
          <a:p>
            <a:pPr algn="just"/>
            <a:r>
              <a:rPr lang="en-US" sz="1800" b="1" dirty="0">
                <a:latin typeface="Alexandria" pitchFamily="2" charset="-78"/>
                <a:cs typeface="Alexandria" pitchFamily="2" charset="-78"/>
              </a:rPr>
              <a:t>3. Stage summary</a:t>
            </a:r>
          </a:p>
          <a:p>
            <a:pPr marL="457200" indent="-457200" algn="just">
              <a:buFont typeface="Arial" panose="020B0604020202020204" pitchFamily="34" charset="0"/>
              <a:buChar char="•"/>
            </a:pPr>
            <a:r>
              <a:rPr lang="en-US" sz="1800" i="1" dirty="0">
                <a:latin typeface="Alexandria" pitchFamily="2" charset="-78"/>
                <a:cs typeface="Alexandria" pitchFamily="2" charset="-78"/>
              </a:rPr>
              <a:t>Procedure</a:t>
            </a:r>
          </a:p>
          <a:p>
            <a:pPr marL="457200" indent="-457200" algn="just">
              <a:buFont typeface="Arial" panose="020B0604020202020204" pitchFamily="34" charset="0"/>
              <a:buChar char="•"/>
            </a:pPr>
            <a:r>
              <a:rPr lang="en-US" sz="1800" i="1" dirty="0">
                <a:latin typeface="Alexandria" pitchFamily="2" charset="-78"/>
                <a:cs typeface="Alexandria" pitchFamily="2" charset="-78"/>
              </a:rPr>
              <a:t>Inputs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Outputs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Techniques</a:t>
            </a:r>
            <a:endParaRPr lang="en-US" sz="1800" b="1" dirty="0">
              <a:latin typeface="Alexandria" pitchFamily="2" charset="-78"/>
              <a:cs typeface="Alexandria" pitchFamily="2" charset="-78"/>
            </a:endParaRPr>
          </a:p>
          <a:p>
            <a:pPr algn="just"/>
            <a:endParaRPr lang="en-US" sz="1800" dirty="0">
              <a:latin typeface="Alexandria" pitchFamily="2" charset="-78"/>
              <a:cs typeface="Alexandria" pitchFamily="2" charset="-78"/>
            </a:endParaRPr>
          </a:p>
        </p:txBody>
      </p:sp>
      <p:sp>
        <p:nvSpPr>
          <p:cNvPr id="11" name="Title 1"/>
          <p:cNvSpPr txBox="1">
            <a:spLocks/>
          </p:cNvSpPr>
          <p:nvPr/>
        </p:nvSpPr>
        <p:spPr>
          <a:xfrm>
            <a:off x="6096000" y="4168692"/>
            <a:ext cx="5784825"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000" b="1" dirty="0">
                <a:solidFill>
                  <a:srgbClr val="00B0F0"/>
                </a:solidFill>
                <a:latin typeface="Alexandria" pitchFamily="2" charset="-78"/>
                <a:cs typeface="Alexandria" pitchFamily="2" charset="-78"/>
              </a:rPr>
              <a:t>2. THE BUSINESS ANALYSIS PROCESS MODEL</a:t>
            </a:r>
          </a:p>
        </p:txBody>
      </p:sp>
      <p:cxnSp>
        <p:nvCxnSpPr>
          <p:cNvPr id="9" name="Straight Connector 8"/>
          <p:cNvCxnSpPr/>
          <p:nvPr/>
        </p:nvCxnSpPr>
        <p:spPr>
          <a:xfrm flipH="1" flipV="1">
            <a:off x="624114" y="595086"/>
            <a:ext cx="8195836" cy="1116"/>
          </a:xfrm>
          <a:prstGeom prst="line">
            <a:avLst/>
          </a:prstGeom>
        </p:spPr>
        <p:style>
          <a:lnRef idx="1">
            <a:schemeClr val="dk1"/>
          </a:lnRef>
          <a:fillRef idx="0">
            <a:schemeClr val="dk1"/>
          </a:fillRef>
          <a:effectRef idx="0">
            <a:schemeClr val="dk1"/>
          </a:effectRef>
          <a:fontRef idx="minor">
            <a:schemeClr val="tx1"/>
          </a:fontRef>
        </p:style>
      </p:cxnSp>
      <p:sp>
        <p:nvSpPr>
          <p:cNvPr id="7" name="Rectangle 6"/>
          <p:cNvSpPr/>
          <p:nvPr/>
        </p:nvSpPr>
        <p:spPr>
          <a:xfrm>
            <a:off x="5537603" y="106524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581048550"/>
      </p:ext>
    </p:extLst>
  </p:cSld>
  <p:clrMapOvr>
    <a:masterClrMapping/>
  </p:clrMapOvr>
  <p:transition spd="slow" advTm="16782">
    <p:comb/>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44694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80343" y="1204686"/>
            <a:ext cx="6938802" cy="47339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7" y="2002971"/>
            <a:ext cx="10278534" cy="38608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3</a:t>
            </a:r>
            <a:r>
              <a:rPr lang="en-US" sz="1600" b="1" dirty="0">
                <a:latin typeface="Alexandria" pitchFamily="2" charset="-78"/>
                <a:cs typeface="Alexandria" pitchFamily="2" charset="-78"/>
              </a:rPr>
              <a:t>. Stage summary</a:t>
            </a:r>
          </a:p>
          <a:p>
            <a:pPr marL="342900" indent="-342900" algn="just">
              <a:buFont typeface="Arial" panose="020B0604020202020204" pitchFamily="34" charset="0"/>
              <a:buChar char="•"/>
            </a:pPr>
            <a:r>
              <a:rPr lang="en-US" sz="1600" b="1" i="1" dirty="0">
                <a:latin typeface="Alexandria" pitchFamily="2" charset="-78"/>
                <a:cs typeface="Alexandria" pitchFamily="2" charset="-78"/>
              </a:rPr>
              <a:t>Procedure</a:t>
            </a:r>
          </a:p>
          <a:p>
            <a:pPr algn="just">
              <a:buFont typeface="Wingdings" panose="05000000000000000000" pitchFamily="2" charset="2"/>
              <a:buChar char="Ø"/>
            </a:pPr>
            <a:r>
              <a:rPr lang="en-US" sz="1600" dirty="0">
                <a:latin typeface="Alexandria" pitchFamily="2" charset="-78"/>
                <a:cs typeface="Alexandria" pitchFamily="2" charset="-78"/>
              </a:rPr>
              <a:t>Decide the lifecycle and approach to be adopted</a:t>
            </a:r>
          </a:p>
          <a:p>
            <a:pPr algn="just">
              <a:buFont typeface="Wingdings" panose="05000000000000000000" pitchFamily="2" charset="2"/>
              <a:buChar char="Ø"/>
            </a:pPr>
            <a:r>
              <a:rPr lang="en-US" sz="1600" dirty="0">
                <a:latin typeface="Alexandria" pitchFamily="2" charset="-78"/>
                <a:cs typeface="Alexandria" pitchFamily="2" charset="-78"/>
              </a:rPr>
              <a:t>Design and develop the business change solution</a:t>
            </a:r>
          </a:p>
          <a:p>
            <a:pPr algn="just">
              <a:buFont typeface="Wingdings" panose="05000000000000000000" pitchFamily="2" charset="2"/>
              <a:buChar char="Ø"/>
            </a:pPr>
            <a:r>
              <a:rPr lang="en-US" sz="1600" dirty="0">
                <a:latin typeface="Alexandria" pitchFamily="2" charset="-78"/>
                <a:cs typeface="Alexandria" pitchFamily="2" charset="-78"/>
              </a:rPr>
              <a:t>Support the planning and implementation, in particular the development of the required learning materials and the delivery of training for the business staff</a:t>
            </a:r>
          </a:p>
          <a:p>
            <a:pPr algn="just">
              <a:buFont typeface="Wingdings" panose="05000000000000000000" pitchFamily="2" charset="2"/>
              <a:buChar char="Ø"/>
            </a:pPr>
            <a:r>
              <a:rPr lang="en-US" sz="1600" dirty="0">
                <a:latin typeface="Alexandria" pitchFamily="2" charset="-78"/>
                <a:cs typeface="Alexandria" pitchFamily="2" charset="-78"/>
              </a:rPr>
              <a:t>Review the predicted benefit</a:t>
            </a:r>
          </a:p>
          <a:p>
            <a:pPr algn="just">
              <a:buFont typeface="Wingdings" panose="05000000000000000000" pitchFamily="2" charset="2"/>
              <a:buChar char="Ø"/>
            </a:pPr>
            <a:r>
              <a:rPr lang="en-US" sz="1600" dirty="0">
                <a:latin typeface="Alexandria" pitchFamily="2" charset="-78"/>
                <a:cs typeface="Alexandria" pitchFamily="2" charset="-78"/>
              </a:rPr>
              <a:t>Identify any actions required to realize the benefits</a:t>
            </a:r>
          </a:p>
          <a:p>
            <a:pPr marL="342900" indent="-342900" algn="just">
              <a:buFont typeface="Arial" panose="020B0604020202020204" pitchFamily="34" charset="0"/>
              <a:buChar char="•"/>
            </a:pPr>
            <a:r>
              <a:rPr lang="en-US" sz="1600" b="1" i="1" dirty="0" smtClean="0">
                <a:latin typeface="Alexandria" pitchFamily="2" charset="-78"/>
                <a:cs typeface="Alexandria" pitchFamily="2" charset="-78"/>
              </a:rPr>
              <a:t>Inputs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Business change process and organization design</a:t>
            </a:r>
          </a:p>
          <a:p>
            <a:pPr algn="just">
              <a:buFont typeface="Wingdings" panose="05000000000000000000" pitchFamily="2" charset="2"/>
              <a:buChar char="Ø"/>
            </a:pPr>
            <a:r>
              <a:rPr lang="en-US" sz="1600" dirty="0">
                <a:latin typeface="Alexandria" pitchFamily="2" charset="-78"/>
                <a:cs typeface="Alexandria" pitchFamily="2" charset="-78"/>
              </a:rPr>
              <a:t>IT software solution</a:t>
            </a:r>
          </a:p>
          <a:p>
            <a:pPr algn="just">
              <a:buFont typeface="Wingdings" panose="05000000000000000000" pitchFamily="2" charset="2"/>
              <a:buChar char="Ø"/>
            </a:pPr>
            <a:r>
              <a:rPr lang="en-US" sz="1600" dirty="0">
                <a:latin typeface="Alexandria" pitchFamily="2" charset="-78"/>
                <a:cs typeface="Alexandria" pitchFamily="2" charset="-78"/>
              </a:rPr>
              <a:t>Business case</a:t>
            </a: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535014306"/>
      </p:ext>
    </p:extLst>
  </p:cSld>
  <p:clrMapOvr>
    <a:masterClrMapping/>
  </p:clrMapOvr>
  <mc:AlternateContent xmlns:mc="http://schemas.openxmlformats.org/markup-compatibility/2006" xmlns:p14="http://schemas.microsoft.com/office/powerpoint/2010/main">
    <mc:Choice Requires="p14">
      <p:transition spd="slow" p14:dur="2000" advTm="155300"/>
    </mc:Choice>
    <mc:Fallback xmlns="">
      <p:transition spd="slow" advTm="155300"/>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2727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51314" y="1146628"/>
            <a:ext cx="6967831" cy="53145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7" y="1973943"/>
            <a:ext cx="10264020" cy="35995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3. Stage </a:t>
            </a:r>
            <a:r>
              <a:rPr lang="en-US" sz="1600" b="1" dirty="0">
                <a:latin typeface="Alexandria" pitchFamily="2" charset="-78"/>
                <a:cs typeface="Alexandria" pitchFamily="2" charset="-78"/>
              </a:rPr>
              <a:t>summary</a:t>
            </a:r>
          </a:p>
          <a:p>
            <a:pPr marL="342900" indent="-342900" algn="just">
              <a:buFont typeface="Arial" panose="020B0604020202020204" pitchFamily="34" charset="0"/>
              <a:buChar char="•"/>
            </a:pPr>
            <a:r>
              <a:rPr lang="en-US" sz="1600" b="1" i="1" dirty="0" smtClean="0">
                <a:latin typeface="Alexandria" pitchFamily="2" charset="-78"/>
                <a:cs typeface="Alexandria" pitchFamily="2" charset="-78"/>
              </a:rPr>
              <a:t>Outputs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Business change plan</a:t>
            </a:r>
          </a:p>
          <a:p>
            <a:pPr algn="just">
              <a:buFont typeface="Wingdings" panose="05000000000000000000" pitchFamily="2" charset="2"/>
              <a:buChar char="Ø"/>
            </a:pPr>
            <a:r>
              <a:rPr lang="en-US" sz="1600" dirty="0">
                <a:latin typeface="Alexandria" pitchFamily="2" charset="-78"/>
                <a:cs typeface="Alexandria" pitchFamily="2" charset="-78"/>
              </a:rPr>
              <a:t>Communication plan</a:t>
            </a:r>
          </a:p>
          <a:p>
            <a:pPr algn="just">
              <a:buFont typeface="Wingdings" panose="05000000000000000000" pitchFamily="2" charset="2"/>
              <a:buChar char="Ø"/>
            </a:pPr>
            <a:r>
              <a:rPr lang="en-US" sz="1600" dirty="0">
                <a:latin typeface="Alexandria" pitchFamily="2" charset="-78"/>
                <a:cs typeface="Alexandria" pitchFamily="2" charset="-78"/>
              </a:rPr>
              <a:t>Training approach and materials</a:t>
            </a:r>
          </a:p>
          <a:p>
            <a:pPr algn="just">
              <a:buFont typeface="Wingdings" panose="05000000000000000000" pitchFamily="2" charset="2"/>
              <a:buChar char="Ø"/>
            </a:pPr>
            <a:r>
              <a:rPr lang="en-US" sz="1600" dirty="0">
                <a:latin typeface="Alexandria" pitchFamily="2" charset="-78"/>
                <a:cs typeface="Alexandria" pitchFamily="2" charset="-78"/>
              </a:rPr>
              <a:t>Revised job roles and descriptions</a:t>
            </a:r>
          </a:p>
          <a:p>
            <a:pPr algn="just">
              <a:buFont typeface="Wingdings" panose="05000000000000000000" pitchFamily="2" charset="2"/>
              <a:buChar char="Ø"/>
            </a:pPr>
            <a:r>
              <a:rPr lang="en-US" sz="1600" dirty="0">
                <a:latin typeface="Alexandria" pitchFamily="2" charset="-78"/>
                <a:cs typeface="Alexandria" pitchFamily="2" charset="-78"/>
              </a:rPr>
              <a:t>Benefits plan</a:t>
            </a:r>
          </a:p>
          <a:p>
            <a:pPr algn="just">
              <a:buFont typeface="Wingdings" panose="05000000000000000000" pitchFamily="2" charset="2"/>
              <a:buChar char="Ø"/>
            </a:pPr>
            <a:r>
              <a:rPr lang="en-US" sz="1600" dirty="0">
                <a:latin typeface="Alexandria" pitchFamily="2" charset="-78"/>
                <a:cs typeface="Alexandria" pitchFamily="2" charset="-78"/>
              </a:rPr>
              <a:t>Benefits review document</a:t>
            </a:r>
          </a:p>
          <a:p>
            <a:pPr marL="342900" indent="-342900" algn="just">
              <a:buFont typeface="Arial" panose="020B0604020202020204" pitchFamily="34" charset="0"/>
              <a:buChar char="•"/>
            </a:pPr>
            <a:r>
              <a:rPr lang="en-US" sz="1600" b="1" i="1" dirty="0" smtClean="0">
                <a:latin typeface="Alexandria" pitchFamily="2" charset="-78"/>
                <a:cs typeface="Alexandria" pitchFamily="2" charset="-78"/>
              </a:rPr>
              <a:t>Techniques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Use case descriptions</a:t>
            </a:r>
          </a:p>
          <a:p>
            <a:pPr algn="just">
              <a:buFont typeface="Wingdings" panose="05000000000000000000" pitchFamily="2" charset="2"/>
              <a:buChar char="Ø"/>
            </a:pPr>
            <a:r>
              <a:rPr lang="en-US" sz="1600" dirty="0">
                <a:latin typeface="Alexandria" pitchFamily="2" charset="-78"/>
                <a:cs typeface="Alexandria" pitchFamily="2" charset="-78"/>
              </a:rPr>
              <a:t>Decision tables</a:t>
            </a:r>
          </a:p>
          <a:p>
            <a:pPr algn="just">
              <a:buFont typeface="Wingdings" panose="05000000000000000000" pitchFamily="2" charset="2"/>
              <a:buChar char="Ø"/>
            </a:pPr>
            <a:r>
              <a:rPr lang="en-US" sz="1600" dirty="0">
                <a:latin typeface="Alexandria" pitchFamily="2" charset="-78"/>
                <a:cs typeface="Alexandria" pitchFamily="2" charset="-78"/>
              </a:rPr>
              <a:t>State charts</a:t>
            </a:r>
          </a:p>
          <a:p>
            <a:pPr algn="just">
              <a:buFont typeface="Wingdings" panose="05000000000000000000" pitchFamily="2" charset="2"/>
              <a:buChar char="Ø"/>
            </a:pPr>
            <a:r>
              <a:rPr lang="en-US" sz="1600" dirty="0">
                <a:latin typeface="Alexandria" pitchFamily="2" charset="-78"/>
                <a:cs typeface="Alexandria" pitchFamily="2" charset="-78"/>
              </a:rPr>
              <a:t>Benefits planning</a:t>
            </a:r>
          </a:p>
          <a:p>
            <a:pPr algn="just">
              <a:buFont typeface="Wingdings" panose="05000000000000000000" pitchFamily="2" charset="2"/>
              <a:buChar char="Ø"/>
            </a:pPr>
            <a:endParaRPr lang="en-US" sz="1600" dirty="0">
              <a:latin typeface="Alexandria" pitchFamily="2" charset="-78"/>
              <a:cs typeface="Alexandria" pitchFamily="2" charset="-78"/>
            </a:endParaRPr>
          </a:p>
        </p:txBody>
      </p:sp>
      <p:sp>
        <p:nvSpPr>
          <p:cNvPr id="5" name="Rectangle 4"/>
          <p:cNvSpPr/>
          <p:nvPr/>
        </p:nvSpPr>
        <p:spPr>
          <a:xfrm>
            <a:off x="1082123" y="10113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096082018"/>
      </p:ext>
    </p:extLst>
  </p:cSld>
  <p:clrMapOvr>
    <a:masterClrMapping/>
  </p:clrMapOvr>
  <mc:AlternateContent xmlns:mc="http://schemas.openxmlformats.org/markup-compatibility/2006" xmlns:p14="http://schemas.microsoft.com/office/powerpoint/2010/main">
    <mc:Choice Requires="p14">
      <p:transition spd="slow" p14:dur="2000" advTm="198474"/>
    </mc:Choice>
    <mc:Fallback xmlns="">
      <p:transition spd="slow" advTm="198474"/>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8403715" y="1032879"/>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574" name="Google Shape;574;p32"/>
          <p:cNvSpPr/>
          <p:nvPr/>
        </p:nvSpPr>
        <p:spPr>
          <a:xfrm>
            <a:off x="831273" y="1545191"/>
            <a:ext cx="10307782"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1030514" y="1953407"/>
            <a:ext cx="9564915" cy="3577597"/>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endParaRPr lang="en-US" sz="1600" dirty="0" smtClean="0">
              <a:latin typeface="Alexandria" pitchFamily="2" charset="-78"/>
              <a:cs typeface="Alexandria" pitchFamily="2" charset="-78"/>
            </a:endParaRPr>
          </a:p>
          <a:p>
            <a:pPr algn="just"/>
            <a:r>
              <a:rPr lang="en-US" sz="1600" dirty="0" smtClean="0">
                <a:latin typeface="Alexandria" pitchFamily="2" charset="-78"/>
                <a:cs typeface="Alexandria" pitchFamily="2" charset="-78"/>
              </a:rPr>
              <a:t>Business </a:t>
            </a:r>
            <a:r>
              <a:rPr lang="en-US" sz="1600" dirty="0">
                <a:latin typeface="Alexandria" pitchFamily="2" charset="-78"/>
                <a:cs typeface="Alexandria" pitchFamily="2" charset="-78"/>
              </a:rPr>
              <a:t>analysis projects are usually concerned with improving the working practices within business systems. This may involve changes to a range of aspects that form the business system including staff capability, business processes or the supporting information systems. Increasingly, business analysts are also required to support the development of solutions, delivery of business changes and realization of business benefits. The business analysis process model is intended to help business analysts in deciding how to structure and conduct their assignments. The model also includes references to some of the techniques in popular use and identifies when these techniques may be particularly useful.</a:t>
            </a:r>
          </a:p>
        </p:txBody>
      </p:sp>
      <p:sp>
        <p:nvSpPr>
          <p:cNvPr id="13" name="Title 1"/>
          <p:cNvSpPr txBox="1">
            <a:spLocks/>
          </p:cNvSpPr>
          <p:nvPr/>
        </p:nvSpPr>
        <p:spPr>
          <a:xfrm>
            <a:off x="2336800" y="1041710"/>
            <a:ext cx="5059467" cy="399386"/>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rgbClr val="00B0F0"/>
                </a:solidFill>
                <a:latin typeface="Alexandria" pitchFamily="2" charset="-78"/>
                <a:cs typeface="Alexandria" pitchFamily="2" charset="-78"/>
              </a:rPr>
              <a:t>CONCLUSION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030514" y="93879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308570297"/>
      </p:ext>
    </p:extLst>
  </p:cSld>
  <p:clrMapOvr>
    <a:masterClrMapping/>
  </p:clrMapOvr>
  <mc:AlternateContent xmlns:mc="http://schemas.openxmlformats.org/markup-compatibility/2006" xmlns:p14="http://schemas.microsoft.com/office/powerpoint/2010/main">
    <mc:Choice Requires="p14">
      <p:transition spd="slow" p14:dur="2000" advTm="144836"/>
    </mc:Choice>
    <mc:Fallback xmlns="">
      <p:transition spd="slow" advTm="144836"/>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657" name="Google Shape;657;p40"/>
          <p:cNvSpPr/>
          <p:nvPr/>
        </p:nvSpPr>
        <p:spPr>
          <a:xfrm>
            <a:off x="8490857" y="1142270"/>
            <a:ext cx="3360940" cy="450378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658" name="Google Shape;658;p40"/>
          <p:cNvSpPr/>
          <p:nvPr/>
        </p:nvSpPr>
        <p:spPr>
          <a:xfrm>
            <a:off x="825191" y="1616666"/>
            <a:ext cx="9610580" cy="421614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0" name="Content Placeholder 2"/>
          <p:cNvSpPr txBox="1">
            <a:spLocks/>
          </p:cNvSpPr>
          <p:nvPr/>
        </p:nvSpPr>
        <p:spPr>
          <a:xfrm>
            <a:off x="1025913" y="1825625"/>
            <a:ext cx="9061516" cy="3609975"/>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L="914400" marR="0" lvl="1" indent="-3810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L="1371600" marR="0" lvl="2" indent="-355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L="1828800" marR="0" lvl="3"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L="2286000" marR="0" lvl="4"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L="2743200" marR="0" lvl="5"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L="3200400" marR="0" lvl="6"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L="3657600" marR="0" lvl="7"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L="4114800" marR="0" lvl="8"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pPr indent="-457200" algn="just">
              <a:buFont typeface="Arial" panose="020B0604020202020204" pitchFamily="34" charset="0"/>
              <a:buChar char="•"/>
              <a:tabLst>
                <a:tab pos="1469390" algn="ctr"/>
              </a:tabLst>
            </a:pPr>
            <a:r>
              <a:rPr lang="en-GB" sz="1800" b="1" dirty="0">
                <a:latin typeface="Alexandria" pitchFamily="2" charset="-78"/>
                <a:cs typeface="Alexandria" pitchFamily="2" charset="-78"/>
              </a:rPr>
              <a:t>Required Reference:</a:t>
            </a:r>
            <a:endParaRPr lang="en-US" sz="1800" b="1" dirty="0">
              <a:latin typeface="Alexandria" pitchFamily="2" charset="-78"/>
              <a:cs typeface="Alexandria" pitchFamily="2" charset="-78"/>
            </a:endParaRPr>
          </a:p>
          <a:p>
            <a:pPr algn="just">
              <a:tabLst>
                <a:tab pos="1469390" algn="ctr"/>
              </a:tabLst>
            </a:pPr>
            <a:r>
              <a:rPr lang="en-GB" sz="1800" dirty="0">
                <a:latin typeface="Alexandria" pitchFamily="2" charset="-78"/>
                <a:cs typeface="Alexandria" pitchFamily="2" charset="-78"/>
              </a:rPr>
              <a:t>Debra Paul and James </a:t>
            </a:r>
            <a:r>
              <a:rPr lang="en-GB" sz="1800" dirty="0" err="1">
                <a:latin typeface="Alexandria" pitchFamily="2" charset="-78"/>
                <a:cs typeface="Alexandria" pitchFamily="2" charset="-78"/>
              </a:rPr>
              <a:t>Cadle</a:t>
            </a:r>
            <a:r>
              <a:rPr lang="en-GB" sz="1800" dirty="0">
                <a:latin typeface="Alexandria" pitchFamily="2" charset="-78"/>
                <a:cs typeface="Alexandria" pitchFamily="2" charset="-78"/>
              </a:rPr>
              <a:t>, et al, (2020). “Business Analysis”. BCS, 4th Edition. ISBN:978-1-78017-5102</a:t>
            </a:r>
            <a:endParaRPr lang="en-US" sz="1800" dirty="0">
              <a:latin typeface="Alexandria" pitchFamily="2" charset="-78"/>
              <a:cs typeface="Alexandria" pitchFamily="2" charset="-78"/>
            </a:endParaRPr>
          </a:p>
          <a:p>
            <a:pPr algn="just">
              <a:tabLst>
                <a:tab pos="1469390" algn="ctr"/>
              </a:tabLst>
            </a:pPr>
            <a:r>
              <a:rPr lang="en-GB" sz="1800" dirty="0">
                <a:latin typeface="Alexandria" pitchFamily="2" charset="-78"/>
                <a:cs typeface="Alexandria" pitchFamily="2" charset="-78"/>
              </a:rPr>
              <a:t> </a:t>
            </a:r>
            <a:endParaRPr lang="en-US" sz="1800" dirty="0">
              <a:latin typeface="Alexandria" pitchFamily="2" charset="-78"/>
              <a:cs typeface="Alexandria" pitchFamily="2" charset="-78"/>
            </a:endParaRPr>
          </a:p>
          <a:p>
            <a:pPr indent="-457200" algn="just">
              <a:buFont typeface="Arial" panose="020B0604020202020204" pitchFamily="34" charset="0"/>
              <a:buChar char="•"/>
              <a:tabLst>
                <a:tab pos="1469390" algn="ctr"/>
              </a:tabLst>
            </a:pPr>
            <a:r>
              <a:rPr lang="en-GB" sz="1800" b="1" dirty="0">
                <a:latin typeface="Alexandria" pitchFamily="2" charset="-78"/>
                <a:cs typeface="Alexandria" pitchFamily="2" charset="-78"/>
              </a:rPr>
              <a:t>Recommended Reading</a:t>
            </a:r>
          </a:p>
          <a:p>
            <a:pPr algn="just">
              <a:tabLst>
                <a:tab pos="1469390" algn="ctr"/>
              </a:tabLst>
            </a:pPr>
            <a:r>
              <a:rPr lang="en-GB" sz="1800" dirty="0">
                <a:latin typeface="Alexandria" pitchFamily="2" charset="-78"/>
                <a:cs typeface="Alexandria" pitchFamily="2" charset="-78"/>
              </a:rPr>
              <a:t>James </a:t>
            </a:r>
            <a:r>
              <a:rPr lang="en-GB" sz="1800" dirty="0" err="1">
                <a:latin typeface="Alexandria" pitchFamily="2" charset="-78"/>
                <a:cs typeface="Alexandria" pitchFamily="2" charset="-78"/>
              </a:rPr>
              <a:t>Cadle</a:t>
            </a:r>
            <a:r>
              <a:rPr lang="en-GB" sz="1800" dirty="0">
                <a:latin typeface="Alexandria" pitchFamily="2" charset="-78"/>
                <a:cs typeface="Alexandria" pitchFamily="2" charset="-78"/>
              </a:rPr>
              <a:t>, Debra Paul, Jonathan </a:t>
            </a:r>
            <a:r>
              <a:rPr lang="en-GB" sz="1800" dirty="0" err="1">
                <a:latin typeface="Alexandria" pitchFamily="2" charset="-78"/>
                <a:cs typeface="Alexandria" pitchFamily="2" charset="-78"/>
              </a:rPr>
              <a:t>Hunsley</a:t>
            </a:r>
            <a:r>
              <a:rPr lang="en-GB" sz="1800" dirty="0">
                <a:latin typeface="Alexandria" pitchFamily="2" charset="-78"/>
                <a:cs typeface="Alexandria" pitchFamily="2" charset="-78"/>
              </a:rPr>
              <a:t>, Adrian Reed, David Beckham, Paul Turner (2021). “Business Analysis Techniques” 3rd Edition, BCS. I</a:t>
            </a:r>
            <a:r>
              <a:rPr lang="en-GB" sz="1800" b="1" dirty="0">
                <a:latin typeface="Alexandria" pitchFamily="2" charset="-78"/>
                <a:cs typeface="Alexandria" pitchFamily="2" charset="-78"/>
              </a:rPr>
              <a:t>SBN:	</a:t>
            </a:r>
            <a:r>
              <a:rPr lang="en-GB" sz="1800" dirty="0">
                <a:latin typeface="Alexandria" pitchFamily="2" charset="-78"/>
                <a:cs typeface="Alexandria" pitchFamily="2" charset="-78"/>
              </a:rPr>
              <a:t>978-1-78017-5690</a:t>
            </a:r>
            <a:endParaRPr lang="en-US" sz="1800" dirty="0">
              <a:latin typeface="Alexandria" pitchFamily="2" charset="-78"/>
              <a:ea typeface="Times New Roman" panose="02020603050405020304" pitchFamily="18" charset="0"/>
              <a:cs typeface="Alexandria" pitchFamily="2" charset="-78"/>
            </a:endParaRPr>
          </a:p>
        </p:txBody>
      </p:sp>
      <p:cxnSp>
        <p:nvCxnSpPr>
          <p:cNvPr id="8" name="Straight Connector 7"/>
          <p:cNvCxnSpPr/>
          <p:nvPr/>
        </p:nvCxnSpPr>
        <p:spPr>
          <a:xfrm flipH="1">
            <a:off x="367618" y="667657"/>
            <a:ext cx="8863468" cy="0"/>
          </a:xfrm>
          <a:prstGeom prst="line">
            <a:avLst/>
          </a:prstGeom>
        </p:spPr>
        <p:style>
          <a:lnRef idx="1">
            <a:schemeClr val="dk1"/>
          </a:lnRef>
          <a:fillRef idx="0">
            <a:schemeClr val="dk1"/>
          </a:fillRef>
          <a:effectRef idx="0">
            <a:schemeClr val="dk1"/>
          </a:effectRef>
          <a:fontRef idx="minor">
            <a:schemeClr val="tx1"/>
          </a:fontRef>
        </p:style>
      </p:cxnSp>
      <p:sp>
        <p:nvSpPr>
          <p:cNvPr id="11" name="Title 1"/>
          <p:cNvSpPr txBox="1">
            <a:spLocks/>
          </p:cNvSpPr>
          <p:nvPr/>
        </p:nvSpPr>
        <p:spPr>
          <a:xfrm>
            <a:off x="1233714" y="981836"/>
            <a:ext cx="6919686" cy="563355"/>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chemeClr val="tx1"/>
                </a:solidFill>
                <a:latin typeface="Alexandria" pitchFamily="2" charset="-78"/>
                <a:cs typeface="Alexandria" pitchFamily="2" charset="-78"/>
              </a:rPr>
              <a:t>REFERENCES</a:t>
            </a:r>
            <a:endParaRPr lang="en-US" sz="2000" b="1"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495015567"/>
      </p:ext>
    </p:extLst>
  </p:cSld>
  <p:clrMapOvr>
    <a:masterClrMapping/>
  </p:clrMapOvr>
  <mc:AlternateContent xmlns:mc="http://schemas.openxmlformats.org/markup-compatibility/2006" xmlns:p14="http://schemas.microsoft.com/office/powerpoint/2010/main">
    <mc:Choice Requires="p14">
      <p:transition spd="slow" p14:dur="2000" advTm="13386"/>
    </mc:Choice>
    <mc:Fallback xmlns="">
      <p:transition spd="slow" advTm="13386"/>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074057"/>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
        <p:nvSpPr>
          <p:cNvPr id="15" name="TextBox 14"/>
          <p:cNvSpPr txBox="1"/>
          <p:nvPr/>
        </p:nvSpPr>
        <p:spPr>
          <a:xfrm>
            <a:off x="7218533" y="6550224"/>
            <a:ext cx="2616200" cy="307777"/>
          </a:xfrm>
          <a:prstGeom prst="rect">
            <a:avLst/>
          </a:prstGeom>
          <a:noFill/>
        </p:spPr>
        <p:txBody>
          <a:bodyPr wrap="square" rtlCol="0">
            <a:spAutoFit/>
          </a:bodyPr>
          <a:lstStyle/>
          <a:p>
            <a:pPr algn="ctr"/>
            <a:r>
              <a:rPr lang="en-US" sz="1400" b="1" dirty="0" smtClean="0">
                <a:latin typeface="Alexandria Black" pitchFamily="2" charset="-78"/>
                <a:cs typeface="Alexandria Black" pitchFamily="2" charset="-78"/>
              </a:rPr>
              <a:t>www.midocean.km</a:t>
            </a:r>
            <a:endParaRPr lang="en-US" sz="1400" b="1" dirty="0">
              <a:latin typeface="Alexandria Black" pitchFamily="2" charset="-78"/>
              <a:cs typeface="Alexandria Black" pitchFamily="2" charset="-78"/>
            </a:endParaRPr>
          </a:p>
        </p:txBody>
      </p:sp>
    </p:spTree>
    <p:extLst>
      <p:ext uri="{BB962C8B-B14F-4D97-AF65-F5344CB8AC3E}">
        <p14:creationId xmlns:p14="http://schemas.microsoft.com/office/powerpoint/2010/main" val="3352032177"/>
      </p:ext>
    </p:extLst>
  </p:cSld>
  <p:clrMapOvr>
    <a:masterClrMapping/>
  </p:clrMapOvr>
  <mc:AlternateContent xmlns:mc="http://schemas.openxmlformats.org/markup-compatibility/2006" xmlns:p14="http://schemas.microsoft.com/office/powerpoint/2010/main">
    <mc:Choice Requires="p14">
      <p:transition spd="slow" p14:dur="2000" advTm="12317"/>
    </mc:Choice>
    <mc:Fallback xmlns="">
      <p:transition spd="slow" advTm="12317"/>
    </mc:Fallback>
  </mc:AlternateContent>
  <p:timing>
    <p:tnLst>
      <p:par>
        <p:cTn id="1" dur="indefinite" restart="never" nodeType="tmRoot"/>
      </p:par>
    </p:tnLst>
  </p:timing>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E5DCA85D-9E65-4A22-B22A-33CA049CCDF7}" vid="{B6C6EE25-4F78-4FE6-B7A2-205748D19847}"/>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70D1776-7016-4FE1-BA7A-4094595D76DA}"/>
</file>

<file path=customXml/itemProps2.xml><?xml version="1.0" encoding="utf-8"?>
<ds:datastoreItem xmlns:ds="http://schemas.openxmlformats.org/officeDocument/2006/customXml" ds:itemID="{B29C81EE-6DBA-463E-B8E0-F12D933C4BE1}"/>
</file>

<file path=customXml/itemProps3.xml><?xml version="1.0" encoding="utf-8"?>
<ds:datastoreItem xmlns:ds="http://schemas.openxmlformats.org/officeDocument/2006/customXml" ds:itemID="{C672DA43-1C98-42F7-B281-052D8A04C8B8}"/>
</file>

<file path=docProps/app.xml><?xml version="1.0" encoding="utf-8"?>
<Properties xmlns="http://schemas.openxmlformats.org/officeDocument/2006/extended-properties" xmlns:vt="http://schemas.openxmlformats.org/officeDocument/2006/docPropsVTypes">
  <Template>Theme1</Template>
  <TotalTime>4781</TotalTime>
  <Words>3914</Words>
  <Application>Microsoft Office PowerPoint</Application>
  <PresentationFormat>Widescreen</PresentationFormat>
  <Paragraphs>476</Paragraphs>
  <Slides>59</Slides>
  <Notes>58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59</vt:i4>
      </vt:variant>
    </vt:vector>
  </HeadingPairs>
  <TitlesOfParts>
    <vt:vector size="67" baseType="lpstr">
      <vt:lpstr>Alexandria</vt:lpstr>
      <vt:lpstr>Alexandria Black</vt:lpstr>
      <vt:lpstr>Arial</vt:lpstr>
      <vt:lpstr>Calibri</vt:lpstr>
      <vt:lpstr>Roboto Light</vt:lpstr>
      <vt:lpstr>Times New Roman</vt:lpstr>
      <vt:lpstr>Wingdings</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288</cp:revision>
  <dcterms:created xsi:type="dcterms:W3CDTF">2023-04-29T09:08:23Z</dcterms:created>
  <dcterms:modified xsi:type="dcterms:W3CDTF">2024-10-16T10:05:17Z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