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notesSlides/notesSlide1.xml" ContentType="application/vnd.openxmlformats-officedocument.presentationml.notesSlide+xml"/>
  <Override PartName="/ppt/slideLayouts/slideLayout8.xml" ContentType="application/vnd.openxmlformats-officedocument.presentationml.slideLayout+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303" r:id="rId2"/>
    <p:sldId id="481" r:id="rId3"/>
    <p:sldId id="482" r:id="rId4"/>
    <p:sldId id="483" r:id="rId5"/>
    <p:sldId id="484" r:id="rId6"/>
    <p:sldId id="486" r:id="rId7"/>
    <p:sldId id="487" r:id="rId8"/>
    <p:sldId id="488" r:id="rId9"/>
    <p:sldId id="489" r:id="rId10"/>
    <p:sldId id="490" r:id="rId11"/>
    <p:sldId id="491" r:id="rId12"/>
    <p:sldId id="492" r:id="rId13"/>
    <p:sldId id="493" r:id="rId14"/>
    <p:sldId id="494" r:id="rId15"/>
    <p:sldId id="495" r:id="rId16"/>
    <p:sldId id="496" r:id="rId17"/>
    <p:sldId id="497" r:id="rId18"/>
    <p:sldId id="499" r:id="rId19"/>
    <p:sldId id="500" r:id="rId20"/>
    <p:sldId id="501" r:id="rId21"/>
    <p:sldId id="502" r:id="rId22"/>
    <p:sldId id="498" r:id="rId23"/>
    <p:sldId id="503" r:id="rId24"/>
    <p:sldId id="504" r:id="rId25"/>
    <p:sldId id="505" r:id="rId26"/>
    <p:sldId id="506" r:id="rId27"/>
    <p:sldId id="349"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03"/>
            <p14:sldId id="481"/>
            <p14:sldId id="482"/>
            <p14:sldId id="483"/>
            <p14:sldId id="484"/>
            <p14:sldId id="486"/>
            <p14:sldId id="487"/>
            <p14:sldId id="488"/>
            <p14:sldId id="489"/>
            <p14:sldId id="490"/>
            <p14:sldId id="491"/>
            <p14:sldId id="492"/>
            <p14:sldId id="493"/>
            <p14:sldId id="494"/>
            <p14:sldId id="495"/>
            <p14:sldId id="496"/>
            <p14:sldId id="497"/>
            <p14:sldId id="499"/>
            <p14:sldId id="500"/>
            <p14:sldId id="501"/>
            <p14:sldId id="502"/>
            <p14:sldId id="498"/>
            <p14:sldId id="503"/>
            <p14:sldId id="504"/>
            <p14:sldId id="505"/>
            <p14:sldId id="506"/>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77" d="100"/>
          <a:sy n="77" d="100"/>
        </p:scale>
        <p:origin x="883" y="9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customXml" Target="../customXml/item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customXml" Target="../customXml/item3.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openxmlformats.org/officeDocument/2006/relationships/customXml" Target="../customXml/item2.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10/5/2024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7574154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10/5/2024</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10/5/2024</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10/5/2024</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10/5/2024</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10/5/2024</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10/5/2024</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10/5/2024</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10/5/2024</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10/5/2024</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10/5/2024</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10/5/2024</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570812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10/5/2024</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 id="2147483666" r:id="rId13"/>
    <p:sldLayoutId id="2147483667"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14.xml"/><Relationship Id="rId5" Type="http://schemas.openxmlformats.org/officeDocument/2006/relationships/image" Target="../media/image10.png"/><Relationship Id="rId4" Type="http://schemas.openxmlformats.org/officeDocument/2006/relationships/image" Target="../media/image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211898" y="-119571"/>
            <a:ext cx="12191999" cy="6245562"/>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7258559" y="2606857"/>
            <a:ext cx="4658333" cy="1246495"/>
          </a:xfrm>
          <a:prstGeom prst="rect">
            <a:avLst/>
          </a:prstGeom>
          <a:noFill/>
        </p:spPr>
        <p:txBody>
          <a:bodyPr wrap="square" rtlCol="0">
            <a:spAutoFit/>
          </a:bodyPr>
          <a:lstStyle/>
          <a:p>
            <a:r>
              <a:rPr lang="en-US" sz="2500" b="1" dirty="0">
                <a:latin typeface="Times New Roman"/>
                <a:cs typeface="Times New Roman"/>
              </a:rPr>
              <a:t>Organizational Structure &amp; Its Impact on Project Management</a:t>
            </a:r>
            <a:endParaRPr lang="en-US" sz="2500" b="1" dirty="0">
              <a:solidFill>
                <a:srgbClr val="00B0F0"/>
              </a:solidFill>
              <a:latin typeface="Times New Roman" panose="02020603050405020304" pitchFamily="18" charset="0"/>
              <a:cs typeface="Times New Roman" panose="02020603050405020304" pitchFamily="18" charset="0"/>
            </a:endParaRPr>
          </a:p>
          <a:p>
            <a:pPr algn="ctr"/>
            <a:r>
              <a:rPr lang="ar-EG" sz="2500" b="1" dirty="0">
                <a:latin typeface="Times New Roman" panose="02020603050405020304" pitchFamily="18" charset="0"/>
                <a:cs typeface="Times New Roman" panose="02020603050405020304" pitchFamily="18" charset="0"/>
              </a:rPr>
              <a:t>الهيكل التنظيمي وتأثيره على إدارة المشاريع</a:t>
            </a:r>
            <a:endParaRPr lang="en-US" sz="2500" b="1" dirty="0">
              <a:latin typeface="Times New Roman" panose="02020603050405020304" pitchFamily="18" charset="0"/>
              <a:cs typeface="Times New Roman" panose="02020603050405020304" pitchFamily="18" charset="0"/>
            </a:endParaRP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a:t>
            </a:r>
            <a:r>
              <a:rPr lang="ar-EG" sz="2800" b="1" dirty="0">
                <a:solidFill>
                  <a:schemeClr val="tx1"/>
                </a:solidFill>
                <a:latin typeface="Times New Roman" panose="02020603050405020304" pitchFamily="18" charset="0"/>
                <a:cs typeface="Times New Roman" panose="02020603050405020304" pitchFamily="18" charset="0"/>
              </a:rPr>
              <a:t>3</a:t>
            </a:r>
            <a:endParaRPr lang="en-US" sz="2800" b="1" dirty="0">
              <a:solidFill>
                <a:schemeClr val="tx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781F72BC-06B8-4FB5-F2D5-D8EA1BFF812E}"/>
              </a:ext>
            </a:extLst>
          </p:cNvPr>
          <p:cNvSpPr txBox="1"/>
          <p:nvPr/>
        </p:nvSpPr>
        <p:spPr>
          <a:xfrm>
            <a:off x="6370223" y="4802552"/>
            <a:ext cx="4658333" cy="1323439"/>
          </a:xfrm>
          <a:prstGeom prst="rect">
            <a:avLst/>
          </a:prstGeom>
          <a:noFill/>
        </p:spPr>
        <p:txBody>
          <a:bodyPr wrap="square" rtlCol="0">
            <a:spAutoFit/>
          </a:bodyPr>
          <a:lstStyle/>
          <a:p>
            <a:r>
              <a:rPr lang="en-US" sz="2000" dirty="0">
                <a:latin typeface="Times New Roman" panose="02020603050405020304" pitchFamily="18" charset="0"/>
                <a:cs typeface="Times New Roman" panose="02020603050405020304" pitchFamily="18" charset="0"/>
              </a:rPr>
              <a:t>PMG 101</a:t>
            </a:r>
          </a:p>
          <a:p>
            <a:r>
              <a:rPr lang="en-US" sz="2000" dirty="0">
                <a:latin typeface="Times New Roman" panose="02020603050405020304" pitchFamily="18" charset="0"/>
                <a:cs typeface="Times New Roman" panose="02020603050405020304" pitchFamily="18" charset="0"/>
              </a:rPr>
              <a:t>Foundations of Project Management</a:t>
            </a:r>
          </a:p>
          <a:p>
            <a:r>
              <a:rPr lang="ar-EG" sz="2000" dirty="0"/>
              <a:t>أسس إدارة المشاريع                              </a:t>
            </a:r>
            <a:endParaRPr lang="en-US" sz="2000" dirty="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p:txBody>
      </p:sp>
      <p:pic>
        <p:nvPicPr>
          <p:cNvPr id="4" name="Graphic 21">
            <a:extLst>
              <a:ext uri="{FF2B5EF4-FFF2-40B4-BE49-F238E27FC236}">
                <a16:creationId xmlns:a16="http://schemas.microsoft.com/office/drawing/2014/main" id="{A4740D76-52FA-9831-FFB8-D6B44856D888}"/>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63730" y="8748"/>
            <a:ext cx="2305141" cy="1076343"/>
          </a:xfrm>
          <a:prstGeom prst="rect">
            <a:avLst/>
          </a:prstGeom>
        </p:spPr>
      </p:pic>
    </p:spTree>
    <p:extLst>
      <p:ext uri="{BB962C8B-B14F-4D97-AF65-F5344CB8AC3E}">
        <p14:creationId xmlns:p14="http://schemas.microsoft.com/office/powerpoint/2010/main" val="701632073"/>
      </p:ext>
    </p:extLst>
  </p:cSld>
  <p:clrMapOvr>
    <a:masterClrMapping/>
  </p:clrMapOvr>
  <mc:AlternateContent xmlns:mc="http://schemas.openxmlformats.org/markup-compatibility/2006" xmlns:p14="http://schemas.microsoft.com/office/powerpoint/2010/main">
    <mc:Choice Requires="p14">
      <p:transition spd="slow" p14:dur="2000" advTm="10195"/>
    </mc:Choice>
    <mc:Fallback xmlns="">
      <p:transition spd="slow" advTm="10195"/>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0" y="0"/>
            <a:ext cx="12192000" cy="6857999"/>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pic>
        <p:nvPicPr>
          <p:cNvPr id="4" name="Graphic 21">
            <a:extLst>
              <a:ext uri="{FF2B5EF4-FFF2-40B4-BE49-F238E27FC236}">
                <a16:creationId xmlns:a16="http://schemas.microsoft.com/office/drawing/2014/main" id="{4DA1A52A-46CC-FB56-A44C-2E021A93E7F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6859" y="0"/>
            <a:ext cx="2305141" cy="1076343"/>
          </a:xfrm>
          <a:prstGeom prst="rect">
            <a:avLst/>
          </a:prstGeom>
        </p:spPr>
      </p:pic>
      <p:sp>
        <p:nvSpPr>
          <p:cNvPr id="5" name="object 2">
            <a:extLst>
              <a:ext uri="{FF2B5EF4-FFF2-40B4-BE49-F238E27FC236}">
                <a16:creationId xmlns:a16="http://schemas.microsoft.com/office/drawing/2014/main" id="{0B0E3C0E-9073-3D6C-0BC4-ECF4A8D3E556}"/>
              </a:ext>
            </a:extLst>
          </p:cNvPr>
          <p:cNvSpPr txBox="1">
            <a:spLocks/>
          </p:cNvSpPr>
          <p:nvPr/>
        </p:nvSpPr>
        <p:spPr>
          <a:xfrm>
            <a:off x="6953826" y="1468762"/>
            <a:ext cx="4994334" cy="320601"/>
          </a:xfrm>
          <a:prstGeom prst="rect">
            <a:avLst/>
          </a:prstGeom>
        </p:spPr>
        <p:txBody>
          <a:bodyPr vert="horz" wrap="square" lIns="0" tIns="12700" rIns="0" bIns="0" rtlCol="0">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2700">
              <a:lnSpc>
                <a:spcPct val="100000"/>
              </a:lnSpc>
              <a:spcBef>
                <a:spcPts val="100"/>
              </a:spcBef>
            </a:pPr>
            <a:endParaRPr lang="en-US" sz="2000" dirty="0">
              <a:latin typeface="Times New Roman"/>
              <a:cs typeface="Times New Roman"/>
            </a:endParaRPr>
          </a:p>
        </p:txBody>
      </p:sp>
      <p:graphicFrame>
        <p:nvGraphicFramePr>
          <p:cNvPr id="3" name="Table 2">
            <a:extLst>
              <a:ext uri="{FF2B5EF4-FFF2-40B4-BE49-F238E27FC236}">
                <a16:creationId xmlns:a16="http://schemas.microsoft.com/office/drawing/2014/main" id="{4230BBAE-3964-9568-7E3A-5283E8E339AF}"/>
              </a:ext>
            </a:extLst>
          </p:cNvPr>
          <p:cNvGraphicFramePr>
            <a:graphicFrameLocks noGrp="1"/>
          </p:cNvGraphicFramePr>
          <p:nvPr>
            <p:extLst>
              <p:ext uri="{D42A27DB-BD31-4B8C-83A1-F6EECF244321}">
                <p14:modId xmlns:p14="http://schemas.microsoft.com/office/powerpoint/2010/main" val="1622405770"/>
              </p:ext>
            </p:extLst>
          </p:nvPr>
        </p:nvGraphicFramePr>
        <p:xfrm>
          <a:off x="1411356" y="1859278"/>
          <a:ext cx="9710532" cy="762000"/>
        </p:xfrm>
        <a:graphic>
          <a:graphicData uri="http://schemas.openxmlformats.org/drawingml/2006/table">
            <a:tbl>
              <a:tblPr/>
              <a:tblGrid>
                <a:gridCol w="4855266">
                  <a:extLst>
                    <a:ext uri="{9D8B030D-6E8A-4147-A177-3AD203B41FA5}">
                      <a16:colId xmlns:a16="http://schemas.microsoft.com/office/drawing/2014/main" val="646071523"/>
                    </a:ext>
                  </a:extLst>
                </a:gridCol>
                <a:gridCol w="4855266">
                  <a:extLst>
                    <a:ext uri="{9D8B030D-6E8A-4147-A177-3AD203B41FA5}">
                      <a16:colId xmlns:a16="http://schemas.microsoft.com/office/drawing/2014/main" val="815137121"/>
                    </a:ext>
                  </a:extLst>
                </a:gridCol>
              </a:tblGrid>
              <a:tr h="613575">
                <a:tc>
                  <a:txBody>
                    <a:bodyPr/>
                    <a:lstStyle/>
                    <a:p>
                      <a:pPr algn="ctr"/>
                      <a:r>
                        <a:rPr lang="ar-EG" sz="2200" b="1" dirty="0">
                          <a:solidFill>
                            <a:schemeClr val="tx2"/>
                          </a:solidFill>
                        </a:rPr>
                        <a:t>أهداف التعلم </a:t>
                      </a:r>
                      <a:endParaRPr lang="en-US" sz="2200" dirty="0"/>
                    </a:p>
                  </a:txBody>
                  <a:tcPr anchor="ctr">
                    <a:lnL>
                      <a:noFill/>
                    </a:lnL>
                    <a:lnR>
                      <a:noFill/>
                    </a:lnR>
                    <a:lnT>
                      <a:noFill/>
                    </a:lnT>
                    <a:lnB>
                      <a:noFill/>
                    </a:lnB>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200" b="1" dirty="0"/>
                        <a:t>Learning Objectives</a:t>
                      </a:r>
                      <a:endParaRPr lang="en-US" sz="2200" dirty="0"/>
                    </a:p>
                    <a:p>
                      <a:pPr algn="ctr"/>
                      <a:endParaRPr lang="en-US" sz="2200" dirty="0">
                        <a:solidFill>
                          <a:schemeClr val="tx2"/>
                        </a:solidFill>
                      </a:endParaRPr>
                    </a:p>
                  </a:txBody>
                  <a:tcPr anchor="ctr">
                    <a:lnL>
                      <a:noFill/>
                    </a:lnL>
                    <a:lnR>
                      <a:noFill/>
                    </a:lnR>
                    <a:lnT>
                      <a:noFill/>
                    </a:lnT>
                    <a:lnB>
                      <a:noFill/>
                    </a:lnB>
                    <a:noFill/>
                  </a:tcPr>
                </a:tc>
                <a:extLst>
                  <a:ext uri="{0D108BD9-81ED-4DB2-BD59-A6C34878D82A}">
                    <a16:rowId xmlns:a16="http://schemas.microsoft.com/office/drawing/2014/main" val="1338331689"/>
                  </a:ext>
                </a:extLst>
              </a:tr>
            </a:tbl>
          </a:graphicData>
        </a:graphic>
      </p:graphicFrame>
      <p:sp>
        <p:nvSpPr>
          <p:cNvPr id="10" name="Rectangle 1">
            <a:extLst>
              <a:ext uri="{FF2B5EF4-FFF2-40B4-BE49-F238E27FC236}">
                <a16:creationId xmlns:a16="http://schemas.microsoft.com/office/drawing/2014/main" id="{05FBCA67-DFEE-9294-3C8C-2ECE245B2E65}"/>
              </a:ext>
            </a:extLst>
          </p:cNvPr>
          <p:cNvSpPr>
            <a:spLocks noChangeArrowheads="1"/>
          </p:cNvSpPr>
          <p:nvPr/>
        </p:nvSpPr>
        <p:spPr bwMode="auto">
          <a:xfrm>
            <a:off x="838200" y="28130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graphicFrame>
        <p:nvGraphicFramePr>
          <p:cNvPr id="2" name="Table 1">
            <a:extLst>
              <a:ext uri="{FF2B5EF4-FFF2-40B4-BE49-F238E27FC236}">
                <a16:creationId xmlns:a16="http://schemas.microsoft.com/office/drawing/2014/main" id="{B00BE4C2-9F50-F465-75BC-7B2763892ED5}"/>
              </a:ext>
            </a:extLst>
          </p:cNvPr>
          <p:cNvGraphicFramePr>
            <a:graphicFrameLocks noGrp="1"/>
          </p:cNvGraphicFramePr>
          <p:nvPr>
            <p:extLst>
              <p:ext uri="{D42A27DB-BD31-4B8C-83A1-F6EECF244321}">
                <p14:modId xmlns:p14="http://schemas.microsoft.com/office/powerpoint/2010/main" val="128621895"/>
              </p:ext>
            </p:extLst>
          </p:nvPr>
        </p:nvGraphicFramePr>
        <p:xfrm>
          <a:off x="1789042" y="2492534"/>
          <a:ext cx="9564758" cy="2926080"/>
        </p:xfrm>
        <a:graphic>
          <a:graphicData uri="http://schemas.openxmlformats.org/drawingml/2006/table">
            <a:tbl>
              <a:tblPr/>
              <a:tblGrid>
                <a:gridCol w="4782379">
                  <a:extLst>
                    <a:ext uri="{9D8B030D-6E8A-4147-A177-3AD203B41FA5}">
                      <a16:colId xmlns:a16="http://schemas.microsoft.com/office/drawing/2014/main" val="1042636351"/>
                    </a:ext>
                  </a:extLst>
                </a:gridCol>
                <a:gridCol w="4782379">
                  <a:extLst>
                    <a:ext uri="{9D8B030D-6E8A-4147-A177-3AD203B41FA5}">
                      <a16:colId xmlns:a16="http://schemas.microsoft.com/office/drawing/2014/main" val="3540146265"/>
                    </a:ext>
                  </a:extLst>
                </a:gridCol>
              </a:tblGrid>
              <a:tr h="0">
                <a:tc>
                  <a:txBody>
                    <a:bodyPr/>
                    <a:lstStyle/>
                    <a:p>
                      <a:pPr algn="r"/>
                      <a:r>
                        <a:rPr lang="ar-EG" b="1" dirty="0">
                          <a:solidFill>
                            <a:schemeClr val="tx2"/>
                          </a:solidFill>
                        </a:rPr>
                        <a:t>مكونات أي منظمة</a:t>
                      </a:r>
                    </a:p>
                  </a:txBody>
                  <a:tcPr anchor="ctr">
                    <a:lnL>
                      <a:noFill/>
                    </a:lnL>
                    <a:lnR>
                      <a:noFill/>
                    </a:lnR>
                    <a:lnT>
                      <a:noFill/>
                    </a:lnT>
                    <a:lnB>
                      <a:noFill/>
                    </a:lnB>
                    <a:noFill/>
                  </a:tcPr>
                </a:tc>
                <a:tc>
                  <a:txBody>
                    <a:bodyPr/>
                    <a:lstStyle/>
                    <a:p>
                      <a:r>
                        <a:rPr lang="en-US" b="1" dirty="0"/>
                        <a:t>Components of any organization</a:t>
                      </a:r>
                    </a:p>
                  </a:txBody>
                  <a:tcPr anchor="ctr">
                    <a:lnL>
                      <a:noFill/>
                    </a:lnL>
                    <a:lnR>
                      <a:noFill/>
                    </a:lnR>
                    <a:lnT>
                      <a:noFill/>
                    </a:lnT>
                    <a:lnB>
                      <a:noFill/>
                    </a:lnB>
                    <a:noFill/>
                  </a:tcPr>
                </a:tc>
                <a:extLst>
                  <a:ext uri="{0D108BD9-81ED-4DB2-BD59-A6C34878D82A}">
                    <a16:rowId xmlns:a16="http://schemas.microsoft.com/office/drawing/2014/main" val="2423183549"/>
                  </a:ext>
                </a:extLst>
              </a:tr>
              <a:tr h="0">
                <a:tc>
                  <a:txBody>
                    <a:bodyPr/>
                    <a:lstStyle/>
                    <a:p>
                      <a:pPr algn="r"/>
                      <a:r>
                        <a:rPr lang="ar-EG" b="1" dirty="0">
                          <a:solidFill>
                            <a:schemeClr val="tx2"/>
                          </a:solidFill>
                        </a:rPr>
                        <a:t>تعريف الهيكل التنظيمي وأهميته</a:t>
                      </a:r>
                    </a:p>
                  </a:txBody>
                  <a:tcPr anchor="ctr">
                    <a:lnL>
                      <a:noFill/>
                    </a:lnL>
                    <a:lnR>
                      <a:noFill/>
                    </a:lnR>
                    <a:lnT>
                      <a:noFill/>
                    </a:lnT>
                    <a:lnB>
                      <a:noFill/>
                    </a:lnB>
                    <a:noFill/>
                  </a:tcPr>
                </a:tc>
                <a:tc>
                  <a:txBody>
                    <a:bodyPr/>
                    <a:lstStyle/>
                    <a:p>
                      <a:r>
                        <a:rPr lang="en-US" b="1" dirty="0"/>
                        <a:t>Define organizational structure and its importance</a:t>
                      </a:r>
                    </a:p>
                  </a:txBody>
                  <a:tcPr anchor="ctr">
                    <a:lnL>
                      <a:noFill/>
                    </a:lnL>
                    <a:lnR>
                      <a:noFill/>
                    </a:lnR>
                    <a:lnT>
                      <a:noFill/>
                    </a:lnT>
                    <a:lnB>
                      <a:noFill/>
                    </a:lnB>
                    <a:noFill/>
                  </a:tcPr>
                </a:tc>
                <a:extLst>
                  <a:ext uri="{0D108BD9-81ED-4DB2-BD59-A6C34878D82A}">
                    <a16:rowId xmlns:a16="http://schemas.microsoft.com/office/drawing/2014/main" val="2722388369"/>
                  </a:ext>
                </a:extLst>
              </a:tr>
              <a:tr h="0">
                <a:tc>
                  <a:txBody>
                    <a:bodyPr/>
                    <a:lstStyle/>
                    <a:p>
                      <a:pPr algn="r"/>
                      <a:r>
                        <a:rPr lang="ar-EG" b="1" dirty="0">
                          <a:solidFill>
                            <a:schemeClr val="tx2"/>
                          </a:solidFill>
                        </a:rPr>
                        <a:t>فهم الأنواع المختلفة من الهياكل التنظيمية وتأثيرها على إدارة المشاريع</a:t>
                      </a:r>
                    </a:p>
                  </a:txBody>
                  <a:tcPr anchor="ctr">
                    <a:lnL>
                      <a:noFill/>
                    </a:lnL>
                    <a:lnR>
                      <a:noFill/>
                    </a:lnR>
                    <a:lnT>
                      <a:noFill/>
                    </a:lnT>
                    <a:lnB>
                      <a:noFill/>
                    </a:lnB>
                    <a:noFill/>
                  </a:tcPr>
                </a:tc>
                <a:tc>
                  <a:txBody>
                    <a:bodyPr/>
                    <a:lstStyle/>
                    <a:p>
                      <a:r>
                        <a:rPr lang="en-US" b="1"/>
                        <a:t>Understand different types of organizational structure and its impact on project management</a:t>
                      </a:r>
                    </a:p>
                  </a:txBody>
                  <a:tcPr anchor="ctr">
                    <a:lnL>
                      <a:noFill/>
                    </a:lnL>
                    <a:lnR>
                      <a:noFill/>
                    </a:lnR>
                    <a:lnT>
                      <a:noFill/>
                    </a:lnT>
                    <a:lnB>
                      <a:noFill/>
                    </a:lnB>
                    <a:noFill/>
                  </a:tcPr>
                </a:tc>
                <a:extLst>
                  <a:ext uri="{0D108BD9-81ED-4DB2-BD59-A6C34878D82A}">
                    <a16:rowId xmlns:a16="http://schemas.microsoft.com/office/drawing/2014/main" val="482790295"/>
                  </a:ext>
                </a:extLst>
              </a:tr>
              <a:tr h="0">
                <a:tc>
                  <a:txBody>
                    <a:bodyPr/>
                    <a:lstStyle/>
                    <a:p>
                      <a:pPr algn="r"/>
                      <a:r>
                        <a:rPr lang="ar-EG" b="1">
                          <a:solidFill>
                            <a:schemeClr val="tx2"/>
                          </a:solidFill>
                        </a:rPr>
                        <a:t>المقارنة بين الأنواع المختلفة من الهياكل التنظيمية</a:t>
                      </a:r>
                    </a:p>
                  </a:txBody>
                  <a:tcPr anchor="ctr">
                    <a:lnL>
                      <a:noFill/>
                    </a:lnL>
                    <a:lnR>
                      <a:noFill/>
                    </a:lnR>
                    <a:lnT>
                      <a:noFill/>
                    </a:lnT>
                    <a:lnB>
                      <a:noFill/>
                    </a:lnB>
                    <a:noFill/>
                  </a:tcPr>
                </a:tc>
                <a:tc>
                  <a:txBody>
                    <a:bodyPr/>
                    <a:lstStyle/>
                    <a:p>
                      <a:r>
                        <a:rPr lang="en-US" b="1"/>
                        <a:t>Comparison between different types of organizational structures</a:t>
                      </a:r>
                    </a:p>
                  </a:txBody>
                  <a:tcPr anchor="ctr">
                    <a:lnL>
                      <a:noFill/>
                    </a:lnL>
                    <a:lnR>
                      <a:noFill/>
                    </a:lnR>
                    <a:lnT>
                      <a:noFill/>
                    </a:lnT>
                    <a:lnB>
                      <a:noFill/>
                    </a:lnB>
                    <a:noFill/>
                  </a:tcPr>
                </a:tc>
                <a:extLst>
                  <a:ext uri="{0D108BD9-81ED-4DB2-BD59-A6C34878D82A}">
                    <a16:rowId xmlns:a16="http://schemas.microsoft.com/office/drawing/2014/main" val="2166137700"/>
                  </a:ext>
                </a:extLst>
              </a:tr>
              <a:tr h="0">
                <a:tc>
                  <a:txBody>
                    <a:bodyPr/>
                    <a:lstStyle/>
                    <a:p>
                      <a:pPr algn="r"/>
                      <a:r>
                        <a:rPr lang="ar-EG" b="1" dirty="0">
                          <a:solidFill>
                            <a:schemeClr val="tx2"/>
                          </a:solidFill>
                        </a:rPr>
                        <a:t>اختيار الهيكل المناسب لإدارة المشاريع</a:t>
                      </a:r>
                    </a:p>
                  </a:txBody>
                  <a:tcPr anchor="ctr">
                    <a:lnL>
                      <a:noFill/>
                    </a:lnL>
                    <a:lnR>
                      <a:noFill/>
                    </a:lnR>
                    <a:lnT>
                      <a:noFill/>
                    </a:lnT>
                    <a:lnB>
                      <a:noFill/>
                    </a:lnB>
                    <a:noFill/>
                  </a:tcPr>
                </a:tc>
                <a:tc>
                  <a:txBody>
                    <a:bodyPr/>
                    <a:lstStyle/>
                    <a:p>
                      <a:r>
                        <a:rPr lang="en-US" b="1" dirty="0"/>
                        <a:t>Choosing the appropriate structure for project management</a:t>
                      </a:r>
                    </a:p>
                  </a:txBody>
                  <a:tcPr anchor="ctr">
                    <a:lnL>
                      <a:noFill/>
                    </a:lnL>
                    <a:lnR>
                      <a:noFill/>
                    </a:lnR>
                    <a:lnT>
                      <a:noFill/>
                    </a:lnT>
                    <a:lnB>
                      <a:noFill/>
                    </a:lnB>
                    <a:noFill/>
                  </a:tcPr>
                </a:tc>
                <a:extLst>
                  <a:ext uri="{0D108BD9-81ED-4DB2-BD59-A6C34878D82A}">
                    <a16:rowId xmlns:a16="http://schemas.microsoft.com/office/drawing/2014/main" val="2874850713"/>
                  </a:ext>
                </a:extLst>
              </a:tr>
            </a:tbl>
          </a:graphicData>
        </a:graphic>
      </p:graphicFrame>
      <p:sp>
        <p:nvSpPr>
          <p:cNvPr id="6" name="Rectangle 1">
            <a:extLst>
              <a:ext uri="{FF2B5EF4-FFF2-40B4-BE49-F238E27FC236}">
                <a16:creationId xmlns:a16="http://schemas.microsoft.com/office/drawing/2014/main" id="{B683EF73-195D-3370-F034-BA3728A36AA5}"/>
              </a:ext>
            </a:extLst>
          </p:cNvPr>
          <p:cNvSpPr>
            <a:spLocks noChangeArrowheads="1"/>
          </p:cNvSpPr>
          <p:nvPr/>
        </p:nvSpPr>
        <p:spPr bwMode="auto">
          <a:xfrm>
            <a:off x="838200" y="249237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6480371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0" y="0"/>
            <a:ext cx="12192000" cy="6857999"/>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pic>
        <p:nvPicPr>
          <p:cNvPr id="4" name="Graphic 21">
            <a:extLst>
              <a:ext uri="{FF2B5EF4-FFF2-40B4-BE49-F238E27FC236}">
                <a16:creationId xmlns:a16="http://schemas.microsoft.com/office/drawing/2014/main" id="{4DA1A52A-46CC-FB56-A44C-2E021A93E7F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6859" y="0"/>
            <a:ext cx="2305141" cy="1076343"/>
          </a:xfrm>
          <a:prstGeom prst="rect">
            <a:avLst/>
          </a:prstGeom>
        </p:spPr>
      </p:pic>
      <p:sp>
        <p:nvSpPr>
          <p:cNvPr id="5" name="object 2">
            <a:extLst>
              <a:ext uri="{FF2B5EF4-FFF2-40B4-BE49-F238E27FC236}">
                <a16:creationId xmlns:a16="http://schemas.microsoft.com/office/drawing/2014/main" id="{0B0E3C0E-9073-3D6C-0BC4-ECF4A8D3E556}"/>
              </a:ext>
            </a:extLst>
          </p:cNvPr>
          <p:cNvSpPr txBox="1">
            <a:spLocks/>
          </p:cNvSpPr>
          <p:nvPr/>
        </p:nvSpPr>
        <p:spPr>
          <a:xfrm>
            <a:off x="6953826" y="1468762"/>
            <a:ext cx="4994334" cy="320601"/>
          </a:xfrm>
          <a:prstGeom prst="rect">
            <a:avLst/>
          </a:prstGeom>
        </p:spPr>
        <p:txBody>
          <a:bodyPr vert="horz" wrap="square" lIns="0" tIns="12700" rIns="0" bIns="0" rtlCol="0">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2700">
              <a:lnSpc>
                <a:spcPct val="100000"/>
              </a:lnSpc>
              <a:spcBef>
                <a:spcPts val="100"/>
              </a:spcBef>
            </a:pPr>
            <a:endParaRPr lang="en-US" sz="2000" dirty="0">
              <a:latin typeface="Times New Roman"/>
              <a:cs typeface="Times New Roman"/>
            </a:endParaRPr>
          </a:p>
        </p:txBody>
      </p:sp>
      <p:sp>
        <p:nvSpPr>
          <p:cNvPr id="10" name="Rectangle 1">
            <a:extLst>
              <a:ext uri="{FF2B5EF4-FFF2-40B4-BE49-F238E27FC236}">
                <a16:creationId xmlns:a16="http://schemas.microsoft.com/office/drawing/2014/main" id="{05FBCA67-DFEE-9294-3C8C-2ECE245B2E65}"/>
              </a:ext>
            </a:extLst>
          </p:cNvPr>
          <p:cNvSpPr>
            <a:spLocks noChangeArrowheads="1"/>
          </p:cNvSpPr>
          <p:nvPr/>
        </p:nvSpPr>
        <p:spPr bwMode="auto">
          <a:xfrm>
            <a:off x="838200" y="28130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graphicFrame>
        <p:nvGraphicFramePr>
          <p:cNvPr id="2" name="Table 1">
            <a:extLst>
              <a:ext uri="{FF2B5EF4-FFF2-40B4-BE49-F238E27FC236}">
                <a16:creationId xmlns:a16="http://schemas.microsoft.com/office/drawing/2014/main" id="{3CDC95C2-2630-BA77-EA26-EC3BC191D395}"/>
              </a:ext>
            </a:extLst>
          </p:cNvPr>
          <p:cNvGraphicFramePr>
            <a:graphicFrameLocks noGrp="1"/>
          </p:cNvGraphicFramePr>
          <p:nvPr>
            <p:extLst>
              <p:ext uri="{D42A27DB-BD31-4B8C-83A1-F6EECF244321}">
                <p14:modId xmlns:p14="http://schemas.microsoft.com/office/powerpoint/2010/main" val="4086191939"/>
              </p:ext>
            </p:extLst>
          </p:nvPr>
        </p:nvGraphicFramePr>
        <p:xfrm>
          <a:off x="1593573" y="948534"/>
          <a:ext cx="9591262" cy="5549670"/>
        </p:xfrm>
        <a:graphic>
          <a:graphicData uri="http://schemas.openxmlformats.org/drawingml/2006/table">
            <a:tbl>
              <a:tblPr/>
              <a:tblGrid>
                <a:gridCol w="4795631">
                  <a:extLst>
                    <a:ext uri="{9D8B030D-6E8A-4147-A177-3AD203B41FA5}">
                      <a16:colId xmlns:a16="http://schemas.microsoft.com/office/drawing/2014/main" val="1746944249"/>
                    </a:ext>
                  </a:extLst>
                </a:gridCol>
                <a:gridCol w="4795631">
                  <a:extLst>
                    <a:ext uri="{9D8B030D-6E8A-4147-A177-3AD203B41FA5}">
                      <a16:colId xmlns:a16="http://schemas.microsoft.com/office/drawing/2014/main" val="2859804644"/>
                    </a:ext>
                  </a:extLst>
                </a:gridCol>
              </a:tblGrid>
              <a:tr h="271959">
                <a:tc>
                  <a:txBody>
                    <a:bodyPr/>
                    <a:lstStyle/>
                    <a:p>
                      <a:pPr algn="ctr"/>
                      <a:r>
                        <a:rPr lang="ar-EG" sz="1800" b="1" dirty="0">
                          <a:solidFill>
                            <a:schemeClr val="tx2"/>
                          </a:solidFill>
                        </a:rPr>
                        <a:t>مكونات أي منظمة</a:t>
                      </a:r>
                    </a:p>
                  </a:txBody>
                  <a:tcPr marL="67990" marR="67990" marT="33995" marB="33995" anchor="ctr">
                    <a:lnL>
                      <a:noFill/>
                    </a:lnL>
                    <a:lnR>
                      <a:noFill/>
                    </a:lnR>
                    <a:lnT>
                      <a:noFill/>
                    </a:lnT>
                    <a:lnB>
                      <a:noFill/>
                    </a:lnB>
                    <a:noFill/>
                  </a:tcPr>
                </a:tc>
                <a:tc>
                  <a:txBody>
                    <a:bodyPr/>
                    <a:lstStyle/>
                    <a:p>
                      <a:pPr algn="ctr"/>
                      <a:r>
                        <a:rPr lang="en-US" sz="1800" b="1" dirty="0"/>
                        <a:t>Components of any organization</a:t>
                      </a:r>
                    </a:p>
                  </a:txBody>
                  <a:tcPr marL="67990" marR="67990" marT="33995" marB="33995" anchor="ctr">
                    <a:lnL>
                      <a:noFill/>
                    </a:lnL>
                    <a:lnR>
                      <a:noFill/>
                    </a:lnR>
                    <a:lnT>
                      <a:noFill/>
                    </a:lnT>
                    <a:lnB>
                      <a:noFill/>
                    </a:lnB>
                    <a:noFill/>
                  </a:tcPr>
                </a:tc>
                <a:extLst>
                  <a:ext uri="{0D108BD9-81ED-4DB2-BD59-A6C34878D82A}">
                    <a16:rowId xmlns:a16="http://schemas.microsoft.com/office/drawing/2014/main" val="2485470465"/>
                  </a:ext>
                </a:extLst>
              </a:tr>
              <a:tr h="475928">
                <a:tc>
                  <a:txBody>
                    <a:bodyPr/>
                    <a:lstStyle/>
                    <a:p>
                      <a:pPr algn="r"/>
                      <a:r>
                        <a:rPr lang="ar-EG" sz="1800" b="1">
                          <a:solidFill>
                            <a:schemeClr val="tx2"/>
                          </a:solidFill>
                        </a:rPr>
                        <a:t>داخل أي منظمة، تعتبر إدارة المشاريع الناجحة أمرًا سياقيًا.</a:t>
                      </a:r>
                      <a:endParaRPr lang="ar-EG" sz="1800">
                        <a:solidFill>
                          <a:schemeClr val="tx2"/>
                        </a:solidFill>
                      </a:endParaRPr>
                    </a:p>
                  </a:txBody>
                  <a:tcPr marL="67990" marR="67990" marT="33995" marB="33995" anchor="ctr">
                    <a:lnL>
                      <a:noFill/>
                    </a:lnL>
                    <a:lnR>
                      <a:noFill/>
                    </a:lnR>
                    <a:lnT>
                      <a:noFill/>
                    </a:lnT>
                    <a:lnB>
                      <a:noFill/>
                    </a:lnB>
                    <a:noFill/>
                  </a:tcPr>
                </a:tc>
                <a:tc>
                  <a:txBody>
                    <a:bodyPr/>
                    <a:lstStyle/>
                    <a:p>
                      <a:r>
                        <a:rPr lang="en-US" sz="1800" b="1"/>
                        <a:t>Within any organization, successful project management is contextual.</a:t>
                      </a:r>
                      <a:endParaRPr lang="en-US" sz="1800"/>
                    </a:p>
                  </a:txBody>
                  <a:tcPr marL="67990" marR="67990" marT="33995" marB="33995" anchor="ctr">
                    <a:lnL>
                      <a:noFill/>
                    </a:lnL>
                    <a:lnR>
                      <a:noFill/>
                    </a:lnR>
                    <a:lnT>
                      <a:noFill/>
                    </a:lnT>
                    <a:lnB>
                      <a:noFill/>
                    </a:lnB>
                    <a:noFill/>
                  </a:tcPr>
                </a:tc>
                <a:extLst>
                  <a:ext uri="{0D108BD9-81ED-4DB2-BD59-A6C34878D82A}">
                    <a16:rowId xmlns:a16="http://schemas.microsoft.com/office/drawing/2014/main" val="3455328280"/>
                  </a:ext>
                </a:extLst>
              </a:tr>
              <a:tr h="475928">
                <a:tc>
                  <a:txBody>
                    <a:bodyPr/>
                    <a:lstStyle/>
                    <a:p>
                      <a:pPr algn="r"/>
                      <a:r>
                        <a:rPr lang="ar-EG" sz="1800" b="1">
                          <a:solidFill>
                            <a:schemeClr val="tx2"/>
                          </a:solidFill>
                        </a:rPr>
                        <a:t>ما يعنيه هذا هو أن المنظمة نفسها لها تأثير:</a:t>
                      </a:r>
                      <a:endParaRPr lang="ar-EG" sz="1800">
                        <a:solidFill>
                          <a:schemeClr val="tx2"/>
                        </a:solidFill>
                      </a:endParaRPr>
                    </a:p>
                  </a:txBody>
                  <a:tcPr marL="67990" marR="67990" marT="33995" marB="33995" anchor="ctr">
                    <a:lnL>
                      <a:noFill/>
                    </a:lnL>
                    <a:lnR>
                      <a:noFill/>
                    </a:lnR>
                    <a:lnT>
                      <a:noFill/>
                    </a:lnT>
                    <a:lnB>
                      <a:noFill/>
                    </a:lnB>
                    <a:noFill/>
                  </a:tcPr>
                </a:tc>
                <a:tc>
                  <a:txBody>
                    <a:bodyPr/>
                    <a:lstStyle/>
                    <a:p>
                      <a:r>
                        <a:rPr lang="en-US" sz="1800" b="1"/>
                        <a:t>What that means is that the organization itself matters:</a:t>
                      </a:r>
                      <a:endParaRPr lang="en-US" sz="1800"/>
                    </a:p>
                  </a:txBody>
                  <a:tcPr marL="67990" marR="67990" marT="33995" marB="33995" anchor="ctr">
                    <a:lnL>
                      <a:noFill/>
                    </a:lnL>
                    <a:lnR>
                      <a:noFill/>
                    </a:lnR>
                    <a:lnT>
                      <a:noFill/>
                    </a:lnT>
                    <a:lnB>
                      <a:noFill/>
                    </a:lnB>
                    <a:noFill/>
                  </a:tcPr>
                </a:tc>
                <a:extLst>
                  <a:ext uri="{0D108BD9-81ED-4DB2-BD59-A6C34878D82A}">
                    <a16:rowId xmlns:a16="http://schemas.microsoft.com/office/drawing/2014/main" val="4026675037"/>
                  </a:ext>
                </a:extLst>
              </a:tr>
              <a:tr h="271959">
                <a:tc>
                  <a:txBody>
                    <a:bodyPr/>
                    <a:lstStyle/>
                    <a:p>
                      <a:pPr algn="r"/>
                      <a:r>
                        <a:rPr lang="ar-EG" sz="1800">
                          <a:solidFill>
                            <a:schemeClr val="tx2"/>
                          </a:solidFill>
                        </a:rPr>
                        <a:t>- </a:t>
                      </a:r>
                      <a:r>
                        <a:rPr lang="ar-EG" sz="1800" b="1">
                          <a:solidFill>
                            <a:schemeClr val="tx2"/>
                          </a:solidFill>
                        </a:rPr>
                        <a:t>هيكلها التنظيمي؛</a:t>
                      </a:r>
                      <a:endParaRPr lang="ar-EG" sz="1800">
                        <a:solidFill>
                          <a:schemeClr val="tx2"/>
                        </a:solidFill>
                      </a:endParaRPr>
                    </a:p>
                  </a:txBody>
                  <a:tcPr marL="67990" marR="67990" marT="33995" marB="33995" anchor="ctr">
                    <a:lnL>
                      <a:noFill/>
                    </a:lnL>
                    <a:lnR>
                      <a:noFill/>
                    </a:lnR>
                    <a:lnT>
                      <a:noFill/>
                    </a:lnT>
                    <a:lnB>
                      <a:noFill/>
                    </a:lnB>
                    <a:noFill/>
                  </a:tcPr>
                </a:tc>
                <a:tc>
                  <a:txBody>
                    <a:bodyPr/>
                    <a:lstStyle/>
                    <a:p>
                      <a:r>
                        <a:rPr lang="en-US" sz="1800"/>
                        <a:t>- </a:t>
                      </a:r>
                      <a:r>
                        <a:rPr lang="en-US" sz="1800" b="1"/>
                        <a:t>its structure;</a:t>
                      </a:r>
                      <a:endParaRPr lang="en-US" sz="1800"/>
                    </a:p>
                  </a:txBody>
                  <a:tcPr marL="67990" marR="67990" marT="33995" marB="33995" anchor="ctr">
                    <a:lnL>
                      <a:noFill/>
                    </a:lnL>
                    <a:lnR>
                      <a:noFill/>
                    </a:lnR>
                    <a:lnT>
                      <a:noFill/>
                    </a:lnT>
                    <a:lnB>
                      <a:noFill/>
                    </a:lnB>
                    <a:noFill/>
                  </a:tcPr>
                </a:tc>
                <a:extLst>
                  <a:ext uri="{0D108BD9-81ED-4DB2-BD59-A6C34878D82A}">
                    <a16:rowId xmlns:a16="http://schemas.microsoft.com/office/drawing/2014/main" val="3547039363"/>
                  </a:ext>
                </a:extLst>
              </a:tr>
              <a:tr h="271959">
                <a:tc>
                  <a:txBody>
                    <a:bodyPr/>
                    <a:lstStyle/>
                    <a:p>
                      <a:pPr algn="r"/>
                      <a:r>
                        <a:rPr lang="ar-EG" sz="1800">
                          <a:solidFill>
                            <a:schemeClr val="tx2"/>
                          </a:solidFill>
                        </a:rPr>
                        <a:t>- </a:t>
                      </a:r>
                      <a:r>
                        <a:rPr lang="ar-EG" sz="1800" b="1">
                          <a:solidFill>
                            <a:schemeClr val="tx2"/>
                          </a:solidFill>
                        </a:rPr>
                        <a:t>ثقافتها؛</a:t>
                      </a:r>
                      <a:endParaRPr lang="ar-EG" sz="1800">
                        <a:solidFill>
                          <a:schemeClr val="tx2"/>
                        </a:solidFill>
                      </a:endParaRPr>
                    </a:p>
                  </a:txBody>
                  <a:tcPr marL="67990" marR="67990" marT="33995" marB="33995" anchor="ctr">
                    <a:lnL>
                      <a:noFill/>
                    </a:lnL>
                    <a:lnR>
                      <a:noFill/>
                    </a:lnR>
                    <a:lnT>
                      <a:noFill/>
                    </a:lnT>
                    <a:lnB>
                      <a:noFill/>
                    </a:lnB>
                    <a:noFill/>
                  </a:tcPr>
                </a:tc>
                <a:tc>
                  <a:txBody>
                    <a:bodyPr/>
                    <a:lstStyle/>
                    <a:p>
                      <a:r>
                        <a:rPr lang="en-US" sz="1800" dirty="0"/>
                        <a:t>- </a:t>
                      </a:r>
                      <a:r>
                        <a:rPr lang="en-US" sz="1800" b="1" dirty="0"/>
                        <a:t>its culture;</a:t>
                      </a:r>
                      <a:endParaRPr lang="en-US" sz="1800" dirty="0"/>
                    </a:p>
                  </a:txBody>
                  <a:tcPr marL="67990" marR="67990" marT="33995" marB="33995" anchor="ctr">
                    <a:lnL>
                      <a:noFill/>
                    </a:lnL>
                    <a:lnR>
                      <a:noFill/>
                    </a:lnR>
                    <a:lnT>
                      <a:noFill/>
                    </a:lnT>
                    <a:lnB>
                      <a:noFill/>
                    </a:lnB>
                    <a:noFill/>
                  </a:tcPr>
                </a:tc>
                <a:extLst>
                  <a:ext uri="{0D108BD9-81ED-4DB2-BD59-A6C34878D82A}">
                    <a16:rowId xmlns:a16="http://schemas.microsoft.com/office/drawing/2014/main" val="536826068"/>
                  </a:ext>
                </a:extLst>
              </a:tr>
              <a:tr h="271959">
                <a:tc>
                  <a:txBody>
                    <a:bodyPr/>
                    <a:lstStyle/>
                    <a:p>
                      <a:pPr algn="r"/>
                      <a:r>
                        <a:rPr lang="ar-EG" sz="1800">
                          <a:solidFill>
                            <a:schemeClr val="tx2"/>
                          </a:solidFill>
                        </a:rPr>
                        <a:t>- </a:t>
                      </a:r>
                      <a:r>
                        <a:rPr lang="ar-EG" sz="1800" b="1">
                          <a:solidFill>
                            <a:schemeClr val="tx2"/>
                          </a:solidFill>
                        </a:rPr>
                        <a:t>واستراتيجيتها.</a:t>
                      </a:r>
                      <a:endParaRPr lang="ar-EG" sz="1800">
                        <a:solidFill>
                          <a:schemeClr val="tx2"/>
                        </a:solidFill>
                      </a:endParaRPr>
                    </a:p>
                  </a:txBody>
                  <a:tcPr marL="67990" marR="67990" marT="33995" marB="33995" anchor="ctr">
                    <a:lnL>
                      <a:noFill/>
                    </a:lnL>
                    <a:lnR>
                      <a:noFill/>
                    </a:lnR>
                    <a:lnT>
                      <a:noFill/>
                    </a:lnT>
                    <a:lnB>
                      <a:noFill/>
                    </a:lnB>
                    <a:noFill/>
                  </a:tcPr>
                </a:tc>
                <a:tc>
                  <a:txBody>
                    <a:bodyPr/>
                    <a:lstStyle/>
                    <a:p>
                      <a:r>
                        <a:rPr lang="en-US" sz="1800"/>
                        <a:t>- </a:t>
                      </a:r>
                      <a:r>
                        <a:rPr lang="en-US" sz="1800" b="1"/>
                        <a:t>and its strategy.</a:t>
                      </a:r>
                      <a:endParaRPr lang="en-US" sz="1800"/>
                    </a:p>
                  </a:txBody>
                  <a:tcPr marL="67990" marR="67990" marT="33995" marB="33995" anchor="ctr">
                    <a:lnL>
                      <a:noFill/>
                    </a:lnL>
                    <a:lnR>
                      <a:noFill/>
                    </a:lnR>
                    <a:lnT>
                      <a:noFill/>
                    </a:lnT>
                    <a:lnB>
                      <a:noFill/>
                    </a:lnB>
                    <a:noFill/>
                  </a:tcPr>
                </a:tc>
                <a:extLst>
                  <a:ext uri="{0D108BD9-81ED-4DB2-BD59-A6C34878D82A}">
                    <a16:rowId xmlns:a16="http://schemas.microsoft.com/office/drawing/2014/main" val="3149520548"/>
                  </a:ext>
                </a:extLst>
              </a:tr>
              <a:tr h="679897">
                <a:tc>
                  <a:txBody>
                    <a:bodyPr/>
                    <a:lstStyle/>
                    <a:p>
                      <a:pPr algn="r"/>
                      <a:r>
                        <a:rPr lang="ar-EG" sz="1800" b="1">
                          <a:solidFill>
                            <a:schemeClr val="tx2"/>
                          </a:solidFill>
                        </a:rPr>
                        <a:t>كل من هذه العناصر يلعب دورًا جوهريًا، وبالتكامل فيما بينها، تشكل البيئة التي قد تؤدي إلى نجاح المشروع أو فشله.</a:t>
                      </a:r>
                      <a:endParaRPr lang="ar-EG" sz="1800">
                        <a:solidFill>
                          <a:schemeClr val="tx2"/>
                        </a:solidFill>
                      </a:endParaRPr>
                    </a:p>
                  </a:txBody>
                  <a:tcPr marL="67990" marR="67990" marT="33995" marB="33995" anchor="ctr">
                    <a:lnL>
                      <a:noFill/>
                    </a:lnL>
                    <a:lnR>
                      <a:noFill/>
                    </a:lnR>
                    <a:lnT>
                      <a:noFill/>
                    </a:lnT>
                    <a:lnB>
                      <a:noFill/>
                    </a:lnB>
                    <a:noFill/>
                  </a:tcPr>
                </a:tc>
                <a:tc>
                  <a:txBody>
                    <a:bodyPr/>
                    <a:lstStyle/>
                    <a:p>
                      <a:r>
                        <a:rPr lang="en-US" sz="1800" b="1"/>
                        <a:t>Each play an integral part and together they create the environment in which a project will flourish or founder.</a:t>
                      </a:r>
                      <a:endParaRPr lang="en-US" sz="1800"/>
                    </a:p>
                  </a:txBody>
                  <a:tcPr marL="67990" marR="67990" marT="33995" marB="33995" anchor="ctr">
                    <a:lnL>
                      <a:noFill/>
                    </a:lnL>
                    <a:lnR>
                      <a:noFill/>
                    </a:lnR>
                    <a:lnT>
                      <a:noFill/>
                    </a:lnT>
                    <a:lnB>
                      <a:noFill/>
                    </a:lnB>
                    <a:noFill/>
                  </a:tcPr>
                </a:tc>
                <a:extLst>
                  <a:ext uri="{0D108BD9-81ED-4DB2-BD59-A6C34878D82A}">
                    <a16:rowId xmlns:a16="http://schemas.microsoft.com/office/drawing/2014/main" val="4106519797"/>
                  </a:ext>
                </a:extLst>
              </a:tr>
              <a:tr h="475928">
                <a:tc>
                  <a:txBody>
                    <a:bodyPr/>
                    <a:lstStyle/>
                    <a:p>
                      <a:pPr algn="r"/>
                      <a:r>
                        <a:rPr lang="ar-EG" sz="1800" b="1">
                          <a:solidFill>
                            <a:schemeClr val="tx2"/>
                          </a:solidFill>
                        </a:rPr>
                        <a:t>المشكلات التي تؤثر على المشروع يمكن أن تختلف بشكل كبير من شركة إلى أخرى.</a:t>
                      </a:r>
                      <a:endParaRPr lang="ar-EG" sz="1800">
                        <a:solidFill>
                          <a:schemeClr val="tx2"/>
                        </a:solidFill>
                      </a:endParaRPr>
                    </a:p>
                  </a:txBody>
                  <a:tcPr marL="67990" marR="67990" marT="33995" marB="33995" anchor="ctr">
                    <a:lnL>
                      <a:noFill/>
                    </a:lnL>
                    <a:lnR>
                      <a:noFill/>
                    </a:lnR>
                    <a:lnT>
                      <a:noFill/>
                    </a:lnT>
                    <a:lnB>
                      <a:noFill/>
                    </a:lnB>
                    <a:noFill/>
                  </a:tcPr>
                </a:tc>
                <a:tc>
                  <a:txBody>
                    <a:bodyPr/>
                    <a:lstStyle/>
                    <a:p>
                      <a:r>
                        <a:rPr lang="en-US" sz="1800" b="1"/>
                        <a:t>Issues that affect a project can vary widely from company to company.</a:t>
                      </a:r>
                      <a:endParaRPr lang="en-US" sz="1800"/>
                    </a:p>
                  </a:txBody>
                  <a:tcPr marL="67990" marR="67990" marT="33995" marB="33995" anchor="ctr">
                    <a:lnL>
                      <a:noFill/>
                    </a:lnL>
                    <a:lnR>
                      <a:noFill/>
                    </a:lnR>
                    <a:lnT>
                      <a:noFill/>
                    </a:lnT>
                    <a:lnB>
                      <a:noFill/>
                    </a:lnB>
                    <a:noFill/>
                  </a:tcPr>
                </a:tc>
                <a:extLst>
                  <a:ext uri="{0D108BD9-81ED-4DB2-BD59-A6C34878D82A}">
                    <a16:rowId xmlns:a16="http://schemas.microsoft.com/office/drawing/2014/main" val="4139374513"/>
                  </a:ext>
                </a:extLst>
              </a:tr>
              <a:tr h="883865">
                <a:tc>
                  <a:txBody>
                    <a:bodyPr/>
                    <a:lstStyle/>
                    <a:p>
                      <a:pPr algn="r"/>
                      <a:r>
                        <a:rPr lang="ar-EG" sz="1800" b="1" dirty="0">
                          <a:solidFill>
                            <a:schemeClr val="tx2"/>
                          </a:solidFill>
                        </a:rPr>
                        <a:t>القضايا السياقية توفر الخلفية التي يجب أن تعمل ضمنها أنشطة المشروع، لذا فإن فهم ما وراء هذه القضايا يسهم بشكل كبير في فهم كيفية إدارة المشاريع.</a:t>
                      </a:r>
                      <a:endParaRPr lang="ar-EG" sz="1800" dirty="0">
                        <a:solidFill>
                          <a:schemeClr val="tx2"/>
                        </a:solidFill>
                      </a:endParaRPr>
                    </a:p>
                  </a:txBody>
                  <a:tcPr marL="67990" marR="67990" marT="33995" marB="33995" anchor="ctr">
                    <a:lnL>
                      <a:noFill/>
                    </a:lnL>
                    <a:lnR>
                      <a:noFill/>
                    </a:lnR>
                    <a:lnT>
                      <a:noFill/>
                    </a:lnT>
                    <a:lnB>
                      <a:noFill/>
                    </a:lnB>
                    <a:noFill/>
                  </a:tcPr>
                </a:tc>
                <a:tc>
                  <a:txBody>
                    <a:bodyPr/>
                    <a:lstStyle/>
                    <a:p>
                      <a:r>
                        <a:rPr lang="en-US" sz="1800" b="1" dirty="0"/>
                        <a:t>Contextual issues provide the backdrop around which project activities must operate, so understanding what is beneath these issues truly contributes to understanding how to manage projects.</a:t>
                      </a:r>
                      <a:endParaRPr lang="en-US" sz="1800" dirty="0"/>
                    </a:p>
                  </a:txBody>
                  <a:tcPr marL="67990" marR="67990" marT="33995" marB="33995" anchor="ctr">
                    <a:lnL>
                      <a:noFill/>
                    </a:lnL>
                    <a:lnR>
                      <a:noFill/>
                    </a:lnR>
                    <a:lnT>
                      <a:noFill/>
                    </a:lnT>
                    <a:lnB>
                      <a:noFill/>
                    </a:lnB>
                    <a:noFill/>
                  </a:tcPr>
                </a:tc>
                <a:extLst>
                  <a:ext uri="{0D108BD9-81ED-4DB2-BD59-A6C34878D82A}">
                    <a16:rowId xmlns:a16="http://schemas.microsoft.com/office/drawing/2014/main" val="1360857157"/>
                  </a:ext>
                </a:extLst>
              </a:tr>
            </a:tbl>
          </a:graphicData>
        </a:graphic>
      </p:graphicFrame>
      <p:sp>
        <p:nvSpPr>
          <p:cNvPr id="6" name="Rectangle 1">
            <a:extLst>
              <a:ext uri="{FF2B5EF4-FFF2-40B4-BE49-F238E27FC236}">
                <a16:creationId xmlns:a16="http://schemas.microsoft.com/office/drawing/2014/main" id="{0D104C96-1DB2-F556-B1E0-205D271CDEA8}"/>
              </a:ext>
            </a:extLst>
          </p:cNvPr>
          <p:cNvSpPr>
            <a:spLocks noChangeArrowheads="1"/>
          </p:cNvSpPr>
          <p:nvPr/>
        </p:nvSpPr>
        <p:spPr bwMode="auto">
          <a:xfrm>
            <a:off x="2185988" y="182562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847496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0" y="0"/>
            <a:ext cx="12192000" cy="6857999"/>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pic>
        <p:nvPicPr>
          <p:cNvPr id="4" name="Graphic 21">
            <a:extLst>
              <a:ext uri="{FF2B5EF4-FFF2-40B4-BE49-F238E27FC236}">
                <a16:creationId xmlns:a16="http://schemas.microsoft.com/office/drawing/2014/main" id="{4DA1A52A-46CC-FB56-A44C-2E021A93E7F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6859" y="0"/>
            <a:ext cx="2305141" cy="1076343"/>
          </a:xfrm>
          <a:prstGeom prst="rect">
            <a:avLst/>
          </a:prstGeom>
        </p:spPr>
      </p:pic>
      <p:sp>
        <p:nvSpPr>
          <p:cNvPr id="5" name="object 2">
            <a:extLst>
              <a:ext uri="{FF2B5EF4-FFF2-40B4-BE49-F238E27FC236}">
                <a16:creationId xmlns:a16="http://schemas.microsoft.com/office/drawing/2014/main" id="{0B0E3C0E-9073-3D6C-0BC4-ECF4A8D3E556}"/>
              </a:ext>
            </a:extLst>
          </p:cNvPr>
          <p:cNvSpPr txBox="1">
            <a:spLocks/>
          </p:cNvSpPr>
          <p:nvPr/>
        </p:nvSpPr>
        <p:spPr>
          <a:xfrm>
            <a:off x="6953826" y="1468762"/>
            <a:ext cx="4994334" cy="320601"/>
          </a:xfrm>
          <a:prstGeom prst="rect">
            <a:avLst/>
          </a:prstGeom>
        </p:spPr>
        <p:txBody>
          <a:bodyPr vert="horz" wrap="square" lIns="0" tIns="12700" rIns="0" bIns="0" rtlCol="0">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2700">
              <a:lnSpc>
                <a:spcPct val="100000"/>
              </a:lnSpc>
              <a:spcBef>
                <a:spcPts val="100"/>
              </a:spcBef>
            </a:pPr>
            <a:endParaRPr lang="en-US" sz="2000" dirty="0">
              <a:latin typeface="Times New Roman"/>
              <a:cs typeface="Times New Roman"/>
            </a:endParaRPr>
          </a:p>
        </p:txBody>
      </p:sp>
      <p:sp>
        <p:nvSpPr>
          <p:cNvPr id="10" name="Rectangle 1">
            <a:extLst>
              <a:ext uri="{FF2B5EF4-FFF2-40B4-BE49-F238E27FC236}">
                <a16:creationId xmlns:a16="http://schemas.microsoft.com/office/drawing/2014/main" id="{05FBCA67-DFEE-9294-3C8C-2ECE245B2E65}"/>
              </a:ext>
            </a:extLst>
          </p:cNvPr>
          <p:cNvSpPr>
            <a:spLocks noChangeArrowheads="1"/>
          </p:cNvSpPr>
          <p:nvPr/>
        </p:nvSpPr>
        <p:spPr bwMode="auto">
          <a:xfrm>
            <a:off x="838200" y="28130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graphicFrame>
        <p:nvGraphicFramePr>
          <p:cNvPr id="2" name="Table 1">
            <a:extLst>
              <a:ext uri="{FF2B5EF4-FFF2-40B4-BE49-F238E27FC236}">
                <a16:creationId xmlns:a16="http://schemas.microsoft.com/office/drawing/2014/main" id="{DE6A1952-E623-64F3-95C9-570476C1F47D}"/>
              </a:ext>
            </a:extLst>
          </p:cNvPr>
          <p:cNvGraphicFramePr>
            <a:graphicFrameLocks noGrp="1"/>
          </p:cNvGraphicFramePr>
          <p:nvPr>
            <p:extLst>
              <p:ext uri="{D42A27DB-BD31-4B8C-83A1-F6EECF244321}">
                <p14:modId xmlns:p14="http://schemas.microsoft.com/office/powerpoint/2010/main" val="337899999"/>
              </p:ext>
            </p:extLst>
          </p:nvPr>
        </p:nvGraphicFramePr>
        <p:xfrm>
          <a:off x="1633699" y="1076343"/>
          <a:ext cx="9405730" cy="5334000"/>
        </p:xfrm>
        <a:graphic>
          <a:graphicData uri="http://schemas.openxmlformats.org/drawingml/2006/table">
            <a:tbl>
              <a:tblPr/>
              <a:tblGrid>
                <a:gridCol w="4702865">
                  <a:extLst>
                    <a:ext uri="{9D8B030D-6E8A-4147-A177-3AD203B41FA5}">
                      <a16:colId xmlns:a16="http://schemas.microsoft.com/office/drawing/2014/main" val="1430973430"/>
                    </a:ext>
                  </a:extLst>
                </a:gridCol>
                <a:gridCol w="4702865">
                  <a:extLst>
                    <a:ext uri="{9D8B030D-6E8A-4147-A177-3AD203B41FA5}">
                      <a16:colId xmlns:a16="http://schemas.microsoft.com/office/drawing/2014/main" val="3887131681"/>
                    </a:ext>
                  </a:extLst>
                </a:gridCol>
              </a:tblGrid>
              <a:tr h="0">
                <a:tc>
                  <a:txBody>
                    <a:bodyPr/>
                    <a:lstStyle/>
                    <a:p>
                      <a:pPr algn="ctr"/>
                      <a:r>
                        <a:rPr lang="ar-EG" sz="2000" b="1" dirty="0">
                          <a:solidFill>
                            <a:schemeClr val="tx2"/>
                          </a:solidFill>
                        </a:rPr>
                        <a:t>الهيكل التنظيمي</a:t>
                      </a:r>
                      <a:endParaRPr lang="ar-EG" sz="2000" dirty="0">
                        <a:solidFill>
                          <a:schemeClr val="tx2"/>
                        </a:solidFill>
                      </a:endParaRPr>
                    </a:p>
                  </a:txBody>
                  <a:tcPr anchor="ctr">
                    <a:lnL>
                      <a:noFill/>
                    </a:lnL>
                    <a:lnR>
                      <a:noFill/>
                    </a:lnR>
                    <a:lnT>
                      <a:noFill/>
                    </a:lnT>
                    <a:lnB>
                      <a:noFill/>
                    </a:lnB>
                    <a:noFill/>
                  </a:tcPr>
                </a:tc>
                <a:tc>
                  <a:txBody>
                    <a:bodyPr/>
                    <a:lstStyle/>
                    <a:p>
                      <a:pPr algn="ctr"/>
                      <a:r>
                        <a:rPr lang="en-US" sz="2000" b="1" dirty="0"/>
                        <a:t>Organization Structure</a:t>
                      </a:r>
                      <a:endParaRPr lang="en-US" sz="2000" dirty="0"/>
                    </a:p>
                  </a:txBody>
                  <a:tcPr anchor="ctr">
                    <a:lnL>
                      <a:noFill/>
                    </a:lnL>
                    <a:lnR>
                      <a:noFill/>
                    </a:lnR>
                    <a:lnT>
                      <a:noFill/>
                    </a:lnT>
                    <a:lnB>
                      <a:noFill/>
                    </a:lnB>
                    <a:noFill/>
                  </a:tcPr>
                </a:tc>
                <a:extLst>
                  <a:ext uri="{0D108BD9-81ED-4DB2-BD59-A6C34878D82A}">
                    <a16:rowId xmlns:a16="http://schemas.microsoft.com/office/drawing/2014/main" val="3490621506"/>
                  </a:ext>
                </a:extLst>
              </a:tr>
              <a:tr h="0">
                <a:tc>
                  <a:txBody>
                    <a:bodyPr/>
                    <a:lstStyle/>
                    <a:p>
                      <a:pPr algn="r"/>
                      <a:r>
                        <a:rPr lang="ar-EG" sz="2000" b="1" dirty="0">
                          <a:solidFill>
                            <a:schemeClr val="tx2"/>
                          </a:solidFill>
                        </a:rPr>
                        <a:t>المنظمة هي كيان اجتماعي</a:t>
                      </a:r>
                      <a:r>
                        <a:rPr lang="ar-EG" sz="2000" dirty="0">
                          <a:solidFill>
                            <a:schemeClr val="tx2"/>
                          </a:solidFill>
                        </a:rPr>
                        <a:t> لديه هدف جماعي ويرتبط بالبيئة الخارجية.</a:t>
                      </a:r>
                    </a:p>
                  </a:txBody>
                  <a:tcPr anchor="ctr">
                    <a:lnL>
                      <a:noFill/>
                    </a:lnL>
                    <a:lnR>
                      <a:noFill/>
                    </a:lnR>
                    <a:lnT>
                      <a:noFill/>
                    </a:lnT>
                    <a:lnB>
                      <a:noFill/>
                    </a:lnB>
                    <a:noFill/>
                  </a:tcPr>
                </a:tc>
                <a:tc>
                  <a:txBody>
                    <a:bodyPr/>
                    <a:lstStyle/>
                    <a:p>
                      <a:r>
                        <a:rPr lang="en-US" sz="2000" b="1"/>
                        <a:t>Organization is a social entity that has a collective goal and is linked to an external environment.</a:t>
                      </a:r>
                      <a:endParaRPr lang="en-US" sz="2000"/>
                    </a:p>
                  </a:txBody>
                  <a:tcPr anchor="ctr">
                    <a:lnL>
                      <a:noFill/>
                    </a:lnL>
                    <a:lnR>
                      <a:noFill/>
                    </a:lnR>
                    <a:lnT>
                      <a:noFill/>
                    </a:lnT>
                    <a:lnB>
                      <a:noFill/>
                    </a:lnB>
                    <a:noFill/>
                  </a:tcPr>
                </a:tc>
                <a:extLst>
                  <a:ext uri="{0D108BD9-81ED-4DB2-BD59-A6C34878D82A}">
                    <a16:rowId xmlns:a16="http://schemas.microsoft.com/office/drawing/2014/main" val="3789731131"/>
                  </a:ext>
                </a:extLst>
              </a:tr>
              <a:tr h="0">
                <a:tc>
                  <a:txBody>
                    <a:bodyPr/>
                    <a:lstStyle/>
                    <a:p>
                      <a:pPr algn="r"/>
                      <a:r>
                        <a:rPr lang="ar-EG" sz="2000" b="1" dirty="0">
                          <a:solidFill>
                            <a:schemeClr val="tx2"/>
                          </a:solidFill>
                        </a:rPr>
                        <a:t>الغرض من المنظمة هو تنسيق جهود الكثيرين لتحقيق الأهداف.</a:t>
                      </a:r>
                      <a:endParaRPr lang="ar-EG" sz="2000" dirty="0">
                        <a:solidFill>
                          <a:schemeClr val="tx2"/>
                        </a:solidFill>
                      </a:endParaRPr>
                    </a:p>
                  </a:txBody>
                  <a:tcPr anchor="ctr">
                    <a:lnL>
                      <a:noFill/>
                    </a:lnL>
                    <a:lnR>
                      <a:noFill/>
                    </a:lnR>
                    <a:lnT>
                      <a:noFill/>
                    </a:lnT>
                    <a:lnB>
                      <a:noFill/>
                    </a:lnB>
                    <a:noFill/>
                  </a:tcPr>
                </a:tc>
                <a:tc>
                  <a:txBody>
                    <a:bodyPr/>
                    <a:lstStyle/>
                    <a:p>
                      <a:r>
                        <a:rPr lang="en-US" sz="2000" b="1"/>
                        <a:t>The purpose of an organization is to coordinate the efforts of many to accomplish goals.</a:t>
                      </a:r>
                      <a:endParaRPr lang="en-US" sz="2000"/>
                    </a:p>
                  </a:txBody>
                  <a:tcPr anchor="ctr">
                    <a:lnL>
                      <a:noFill/>
                    </a:lnL>
                    <a:lnR>
                      <a:noFill/>
                    </a:lnR>
                    <a:lnT>
                      <a:noFill/>
                    </a:lnT>
                    <a:lnB>
                      <a:noFill/>
                    </a:lnB>
                    <a:noFill/>
                  </a:tcPr>
                </a:tc>
                <a:extLst>
                  <a:ext uri="{0D108BD9-81ED-4DB2-BD59-A6C34878D82A}">
                    <a16:rowId xmlns:a16="http://schemas.microsoft.com/office/drawing/2014/main" val="796569539"/>
                  </a:ext>
                </a:extLst>
              </a:tr>
              <a:tr h="0">
                <a:tc>
                  <a:txBody>
                    <a:bodyPr/>
                    <a:lstStyle/>
                    <a:p>
                      <a:pPr algn="r"/>
                      <a:r>
                        <a:rPr lang="ar-EG" sz="2000" b="1" dirty="0">
                          <a:solidFill>
                            <a:schemeClr val="tx2"/>
                          </a:solidFill>
                        </a:rPr>
                        <a:t>الهيكل التنظيمي هو الذي يحدد كيفية توجيه الأنشطة مثل تخصيص المهام، التنسيق، والإشراف لتحقيق الأهداف التنظيمية.</a:t>
                      </a:r>
                      <a:endParaRPr lang="ar-EG" sz="2000" dirty="0">
                        <a:solidFill>
                          <a:schemeClr val="tx2"/>
                        </a:solidFill>
                      </a:endParaRPr>
                    </a:p>
                  </a:txBody>
                  <a:tcPr anchor="ctr">
                    <a:lnL>
                      <a:noFill/>
                    </a:lnL>
                    <a:lnR>
                      <a:noFill/>
                    </a:lnR>
                    <a:lnT>
                      <a:noFill/>
                    </a:lnT>
                    <a:lnB>
                      <a:noFill/>
                    </a:lnB>
                    <a:noFill/>
                  </a:tcPr>
                </a:tc>
                <a:tc>
                  <a:txBody>
                    <a:bodyPr/>
                    <a:lstStyle/>
                    <a:p>
                      <a:r>
                        <a:rPr lang="en-US" sz="2000" b="1" dirty="0"/>
                        <a:t>An organizational structure defines how activities such as tasks allocation, coordination, and supervision are directed toward the achievement of organizational aims.</a:t>
                      </a:r>
                      <a:endParaRPr lang="en-US" sz="2000" dirty="0"/>
                    </a:p>
                  </a:txBody>
                  <a:tcPr anchor="ctr">
                    <a:lnL>
                      <a:noFill/>
                    </a:lnL>
                    <a:lnR>
                      <a:noFill/>
                    </a:lnR>
                    <a:lnT>
                      <a:noFill/>
                    </a:lnT>
                    <a:lnB>
                      <a:noFill/>
                    </a:lnB>
                    <a:noFill/>
                  </a:tcPr>
                </a:tc>
                <a:extLst>
                  <a:ext uri="{0D108BD9-81ED-4DB2-BD59-A6C34878D82A}">
                    <a16:rowId xmlns:a16="http://schemas.microsoft.com/office/drawing/2014/main" val="3260268323"/>
                  </a:ext>
                </a:extLst>
              </a:tr>
              <a:tr h="0">
                <a:tc>
                  <a:txBody>
                    <a:bodyPr/>
                    <a:lstStyle/>
                    <a:p>
                      <a:pPr algn="r"/>
                      <a:r>
                        <a:rPr lang="ar-EG" sz="2000" b="1" dirty="0">
                          <a:solidFill>
                            <a:schemeClr val="tx2"/>
                          </a:solidFill>
                        </a:rPr>
                        <a:t>الهيكل التنظيمي يؤثر على الأداء التنظيمي ويوفر الأساس الذي تستند إليه الإجراءات الروتينية والمعايير التشغيلية.</a:t>
                      </a:r>
                      <a:endParaRPr lang="ar-EG" sz="2000" dirty="0">
                        <a:solidFill>
                          <a:schemeClr val="tx2"/>
                        </a:solidFill>
                      </a:endParaRPr>
                    </a:p>
                  </a:txBody>
                  <a:tcPr anchor="ctr">
                    <a:lnL>
                      <a:noFill/>
                    </a:lnL>
                    <a:lnR>
                      <a:noFill/>
                    </a:lnR>
                    <a:lnT>
                      <a:noFill/>
                    </a:lnT>
                    <a:lnB>
                      <a:noFill/>
                    </a:lnB>
                    <a:noFill/>
                  </a:tcPr>
                </a:tc>
                <a:tc>
                  <a:txBody>
                    <a:bodyPr/>
                    <a:lstStyle/>
                    <a:p>
                      <a:r>
                        <a:rPr lang="en-US" sz="2000" b="1" dirty="0"/>
                        <a:t>Organizational structure affects organizational action and provides the foundation on which standard operating procedures and routines rest.</a:t>
                      </a:r>
                      <a:endParaRPr lang="en-US" sz="2000" dirty="0"/>
                    </a:p>
                  </a:txBody>
                  <a:tcPr anchor="ctr">
                    <a:lnL>
                      <a:noFill/>
                    </a:lnL>
                    <a:lnR>
                      <a:noFill/>
                    </a:lnR>
                    <a:lnT>
                      <a:noFill/>
                    </a:lnT>
                    <a:lnB>
                      <a:noFill/>
                    </a:lnB>
                    <a:noFill/>
                  </a:tcPr>
                </a:tc>
                <a:extLst>
                  <a:ext uri="{0D108BD9-81ED-4DB2-BD59-A6C34878D82A}">
                    <a16:rowId xmlns:a16="http://schemas.microsoft.com/office/drawing/2014/main" val="3495729803"/>
                  </a:ext>
                </a:extLst>
              </a:tr>
            </a:tbl>
          </a:graphicData>
        </a:graphic>
      </p:graphicFrame>
      <p:sp>
        <p:nvSpPr>
          <p:cNvPr id="6" name="Rectangle 1">
            <a:extLst>
              <a:ext uri="{FF2B5EF4-FFF2-40B4-BE49-F238E27FC236}">
                <a16:creationId xmlns:a16="http://schemas.microsoft.com/office/drawing/2014/main" id="{778BFEC8-0534-1CE0-345A-EAFE89AFC6E0}"/>
              </a:ext>
            </a:extLst>
          </p:cNvPr>
          <p:cNvSpPr>
            <a:spLocks noChangeArrowheads="1"/>
          </p:cNvSpPr>
          <p:nvPr/>
        </p:nvSpPr>
        <p:spPr bwMode="auto">
          <a:xfrm>
            <a:off x="838200" y="194468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374126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0" y="0"/>
            <a:ext cx="12192000" cy="6857999"/>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pic>
        <p:nvPicPr>
          <p:cNvPr id="4" name="Graphic 21">
            <a:extLst>
              <a:ext uri="{FF2B5EF4-FFF2-40B4-BE49-F238E27FC236}">
                <a16:creationId xmlns:a16="http://schemas.microsoft.com/office/drawing/2014/main" id="{4DA1A52A-46CC-FB56-A44C-2E021A93E7F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6859" y="0"/>
            <a:ext cx="2305141" cy="1076343"/>
          </a:xfrm>
          <a:prstGeom prst="rect">
            <a:avLst/>
          </a:prstGeom>
        </p:spPr>
      </p:pic>
      <p:sp>
        <p:nvSpPr>
          <p:cNvPr id="5" name="object 2">
            <a:extLst>
              <a:ext uri="{FF2B5EF4-FFF2-40B4-BE49-F238E27FC236}">
                <a16:creationId xmlns:a16="http://schemas.microsoft.com/office/drawing/2014/main" id="{0B0E3C0E-9073-3D6C-0BC4-ECF4A8D3E556}"/>
              </a:ext>
            </a:extLst>
          </p:cNvPr>
          <p:cNvSpPr txBox="1">
            <a:spLocks/>
          </p:cNvSpPr>
          <p:nvPr/>
        </p:nvSpPr>
        <p:spPr>
          <a:xfrm>
            <a:off x="6953826" y="1468762"/>
            <a:ext cx="4994334" cy="320601"/>
          </a:xfrm>
          <a:prstGeom prst="rect">
            <a:avLst/>
          </a:prstGeom>
        </p:spPr>
        <p:txBody>
          <a:bodyPr vert="horz" wrap="square" lIns="0" tIns="12700" rIns="0" bIns="0" rtlCol="0">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2700">
              <a:lnSpc>
                <a:spcPct val="100000"/>
              </a:lnSpc>
              <a:spcBef>
                <a:spcPts val="100"/>
              </a:spcBef>
            </a:pPr>
            <a:endParaRPr lang="en-US" sz="2000" dirty="0">
              <a:latin typeface="Times New Roman"/>
              <a:cs typeface="Times New Roman"/>
            </a:endParaRPr>
          </a:p>
        </p:txBody>
      </p:sp>
      <p:sp>
        <p:nvSpPr>
          <p:cNvPr id="10" name="Rectangle 1">
            <a:extLst>
              <a:ext uri="{FF2B5EF4-FFF2-40B4-BE49-F238E27FC236}">
                <a16:creationId xmlns:a16="http://schemas.microsoft.com/office/drawing/2014/main" id="{05FBCA67-DFEE-9294-3C8C-2ECE245B2E65}"/>
              </a:ext>
            </a:extLst>
          </p:cNvPr>
          <p:cNvSpPr>
            <a:spLocks noChangeArrowheads="1"/>
          </p:cNvSpPr>
          <p:nvPr/>
        </p:nvSpPr>
        <p:spPr bwMode="auto">
          <a:xfrm>
            <a:off x="838200" y="28130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graphicFrame>
        <p:nvGraphicFramePr>
          <p:cNvPr id="2" name="Table 1">
            <a:extLst>
              <a:ext uri="{FF2B5EF4-FFF2-40B4-BE49-F238E27FC236}">
                <a16:creationId xmlns:a16="http://schemas.microsoft.com/office/drawing/2014/main" id="{50DE5660-A5A1-F1E1-05B3-6D1FB68CAC40}"/>
              </a:ext>
            </a:extLst>
          </p:cNvPr>
          <p:cNvGraphicFramePr>
            <a:graphicFrameLocks noGrp="1"/>
          </p:cNvGraphicFramePr>
          <p:nvPr>
            <p:extLst>
              <p:ext uri="{D42A27DB-BD31-4B8C-83A1-F6EECF244321}">
                <p14:modId xmlns:p14="http://schemas.microsoft.com/office/powerpoint/2010/main" val="1937372408"/>
              </p:ext>
            </p:extLst>
          </p:nvPr>
        </p:nvGraphicFramePr>
        <p:xfrm>
          <a:off x="1600200" y="1173831"/>
          <a:ext cx="9316364" cy="4827840"/>
        </p:xfrm>
        <a:graphic>
          <a:graphicData uri="http://schemas.openxmlformats.org/drawingml/2006/table">
            <a:tbl>
              <a:tblPr/>
              <a:tblGrid>
                <a:gridCol w="4658182">
                  <a:extLst>
                    <a:ext uri="{9D8B030D-6E8A-4147-A177-3AD203B41FA5}">
                      <a16:colId xmlns:a16="http://schemas.microsoft.com/office/drawing/2014/main" val="1909640989"/>
                    </a:ext>
                  </a:extLst>
                </a:gridCol>
                <a:gridCol w="4658182">
                  <a:extLst>
                    <a:ext uri="{9D8B030D-6E8A-4147-A177-3AD203B41FA5}">
                      <a16:colId xmlns:a16="http://schemas.microsoft.com/office/drawing/2014/main" val="2657897171"/>
                    </a:ext>
                  </a:extLst>
                </a:gridCol>
              </a:tblGrid>
              <a:tr h="341281">
                <a:tc>
                  <a:txBody>
                    <a:bodyPr/>
                    <a:lstStyle/>
                    <a:p>
                      <a:pPr algn="ctr"/>
                      <a:r>
                        <a:rPr lang="ar-EG" sz="1700" b="1" dirty="0">
                          <a:solidFill>
                            <a:schemeClr val="tx2"/>
                          </a:solidFill>
                        </a:rPr>
                        <a:t>الهيكل التنظيمي</a:t>
                      </a:r>
                      <a:endParaRPr lang="ar-EG" sz="1700" dirty="0">
                        <a:solidFill>
                          <a:schemeClr val="tx2"/>
                        </a:solidFill>
                      </a:endParaRPr>
                    </a:p>
                  </a:txBody>
                  <a:tcPr marL="85320" marR="85320" marT="42660" marB="42660" anchor="ctr">
                    <a:lnL>
                      <a:noFill/>
                    </a:lnL>
                    <a:lnR>
                      <a:noFill/>
                    </a:lnR>
                    <a:lnT>
                      <a:noFill/>
                    </a:lnT>
                    <a:lnB>
                      <a:noFill/>
                    </a:lnB>
                    <a:noFill/>
                  </a:tcPr>
                </a:tc>
                <a:tc>
                  <a:txBody>
                    <a:bodyPr/>
                    <a:lstStyle/>
                    <a:p>
                      <a:pPr algn="ctr"/>
                      <a:r>
                        <a:rPr lang="en-US" sz="1700" b="1" dirty="0"/>
                        <a:t>Organization Structure</a:t>
                      </a:r>
                      <a:endParaRPr lang="en-US" sz="1700" dirty="0"/>
                    </a:p>
                  </a:txBody>
                  <a:tcPr marL="85320" marR="85320" marT="42660" marB="42660" anchor="ctr">
                    <a:lnL>
                      <a:noFill/>
                    </a:lnL>
                    <a:lnR>
                      <a:noFill/>
                    </a:lnR>
                    <a:lnT>
                      <a:noFill/>
                    </a:lnT>
                    <a:lnB>
                      <a:noFill/>
                    </a:lnB>
                    <a:noFill/>
                  </a:tcPr>
                </a:tc>
                <a:extLst>
                  <a:ext uri="{0D108BD9-81ED-4DB2-BD59-A6C34878D82A}">
                    <a16:rowId xmlns:a16="http://schemas.microsoft.com/office/drawing/2014/main" val="1203562869"/>
                  </a:ext>
                </a:extLst>
              </a:tr>
              <a:tr h="341281">
                <a:tc>
                  <a:txBody>
                    <a:bodyPr/>
                    <a:lstStyle/>
                    <a:p>
                      <a:pPr algn="r"/>
                      <a:r>
                        <a:rPr lang="ar-EG" sz="1700" b="1">
                          <a:solidFill>
                            <a:schemeClr val="tx2"/>
                          </a:solidFill>
                        </a:rPr>
                        <a:t>يمثل التسلسل الإداري:</a:t>
                      </a:r>
                      <a:endParaRPr lang="ar-EG" sz="1700">
                        <a:solidFill>
                          <a:schemeClr val="tx2"/>
                        </a:solidFill>
                      </a:endParaRPr>
                    </a:p>
                  </a:txBody>
                  <a:tcPr marL="85320" marR="85320" marT="42660" marB="42660" anchor="ctr">
                    <a:lnL>
                      <a:noFill/>
                    </a:lnL>
                    <a:lnR>
                      <a:noFill/>
                    </a:lnR>
                    <a:lnT>
                      <a:noFill/>
                    </a:lnT>
                    <a:lnB>
                      <a:noFill/>
                    </a:lnB>
                    <a:noFill/>
                  </a:tcPr>
                </a:tc>
                <a:tc>
                  <a:txBody>
                    <a:bodyPr/>
                    <a:lstStyle/>
                    <a:p>
                      <a:r>
                        <a:rPr lang="en-US" sz="1700" b="1"/>
                        <a:t>Represents the management hierarchy:</a:t>
                      </a:r>
                      <a:endParaRPr lang="en-US" sz="1700"/>
                    </a:p>
                  </a:txBody>
                  <a:tcPr marL="85320" marR="85320" marT="42660" marB="42660" anchor="ctr">
                    <a:lnL>
                      <a:noFill/>
                    </a:lnL>
                    <a:lnR>
                      <a:noFill/>
                    </a:lnR>
                    <a:lnT>
                      <a:noFill/>
                    </a:lnT>
                    <a:lnB>
                      <a:noFill/>
                    </a:lnB>
                    <a:noFill/>
                  </a:tcPr>
                </a:tc>
                <a:extLst>
                  <a:ext uri="{0D108BD9-81ED-4DB2-BD59-A6C34878D82A}">
                    <a16:rowId xmlns:a16="http://schemas.microsoft.com/office/drawing/2014/main" val="3154925885"/>
                  </a:ext>
                </a:extLst>
              </a:tr>
              <a:tr h="341281">
                <a:tc>
                  <a:txBody>
                    <a:bodyPr/>
                    <a:lstStyle/>
                    <a:p>
                      <a:pPr algn="r"/>
                      <a:r>
                        <a:rPr lang="ar-EG" sz="1700">
                          <a:solidFill>
                            <a:schemeClr val="tx2"/>
                          </a:solidFill>
                        </a:rPr>
                        <a:t>- </a:t>
                      </a:r>
                      <a:r>
                        <a:rPr lang="ar-EG" sz="1700" b="1">
                          <a:solidFill>
                            <a:schemeClr val="tx2"/>
                          </a:solidFill>
                        </a:rPr>
                        <a:t>علاقات التقارير: من يقدم التقارير إلى من.</a:t>
                      </a:r>
                      <a:endParaRPr lang="ar-EG" sz="1700">
                        <a:solidFill>
                          <a:schemeClr val="tx2"/>
                        </a:solidFill>
                      </a:endParaRPr>
                    </a:p>
                  </a:txBody>
                  <a:tcPr marL="85320" marR="85320" marT="42660" marB="42660" anchor="ctr">
                    <a:lnL>
                      <a:noFill/>
                    </a:lnL>
                    <a:lnR>
                      <a:noFill/>
                    </a:lnR>
                    <a:lnT>
                      <a:noFill/>
                    </a:lnT>
                    <a:lnB>
                      <a:noFill/>
                    </a:lnB>
                    <a:noFill/>
                  </a:tcPr>
                </a:tc>
                <a:tc>
                  <a:txBody>
                    <a:bodyPr/>
                    <a:lstStyle/>
                    <a:p>
                      <a:r>
                        <a:rPr lang="en-US" sz="1700" dirty="0"/>
                        <a:t>- </a:t>
                      </a:r>
                      <a:r>
                        <a:rPr lang="en-US" sz="1700" b="1" dirty="0"/>
                        <a:t>Reporting relationships: who report to whom.</a:t>
                      </a:r>
                      <a:endParaRPr lang="en-US" sz="1700" dirty="0"/>
                    </a:p>
                  </a:txBody>
                  <a:tcPr marL="85320" marR="85320" marT="42660" marB="42660" anchor="ctr">
                    <a:lnL>
                      <a:noFill/>
                    </a:lnL>
                    <a:lnR>
                      <a:noFill/>
                    </a:lnR>
                    <a:lnT>
                      <a:noFill/>
                    </a:lnT>
                    <a:lnB>
                      <a:noFill/>
                    </a:lnB>
                    <a:noFill/>
                  </a:tcPr>
                </a:tc>
                <a:extLst>
                  <a:ext uri="{0D108BD9-81ED-4DB2-BD59-A6C34878D82A}">
                    <a16:rowId xmlns:a16="http://schemas.microsoft.com/office/drawing/2014/main" val="3494388428"/>
                  </a:ext>
                </a:extLst>
              </a:tr>
              <a:tr h="853203">
                <a:tc>
                  <a:txBody>
                    <a:bodyPr/>
                    <a:lstStyle/>
                    <a:p>
                      <a:pPr algn="r"/>
                      <a:r>
                        <a:rPr lang="ar-EG" sz="1700">
                          <a:solidFill>
                            <a:schemeClr val="tx2"/>
                          </a:solidFill>
                        </a:rPr>
                        <a:t>- </a:t>
                      </a:r>
                      <a:r>
                        <a:rPr lang="ar-EG" sz="1700" b="1">
                          <a:solidFill>
                            <a:schemeClr val="tx2"/>
                          </a:solidFill>
                        </a:rPr>
                        <a:t>سلسلة التحكم أو السلطة الرسمية، التي تتعامل مع الأنشطة الرسمية مثل التوظيف، والفصل، والترقية.</a:t>
                      </a:r>
                      <a:endParaRPr lang="ar-EG" sz="1700">
                        <a:solidFill>
                          <a:schemeClr val="tx2"/>
                        </a:solidFill>
                      </a:endParaRPr>
                    </a:p>
                  </a:txBody>
                  <a:tcPr marL="85320" marR="85320" marT="42660" marB="42660" anchor="ctr">
                    <a:lnL>
                      <a:noFill/>
                    </a:lnL>
                    <a:lnR>
                      <a:noFill/>
                    </a:lnR>
                    <a:lnT>
                      <a:noFill/>
                    </a:lnT>
                    <a:lnB>
                      <a:noFill/>
                    </a:lnB>
                    <a:noFill/>
                  </a:tcPr>
                </a:tc>
                <a:tc>
                  <a:txBody>
                    <a:bodyPr/>
                    <a:lstStyle/>
                    <a:p>
                      <a:r>
                        <a:rPr lang="en-US" sz="1700"/>
                        <a:t>- </a:t>
                      </a:r>
                      <a:r>
                        <a:rPr lang="en-US" sz="1700" b="1"/>
                        <a:t>The official chain of control or authority, which deals with official activities, such as firing, hiring, and promotion.</a:t>
                      </a:r>
                      <a:endParaRPr lang="en-US" sz="1700"/>
                    </a:p>
                  </a:txBody>
                  <a:tcPr marL="85320" marR="85320" marT="42660" marB="42660" anchor="ctr">
                    <a:lnL>
                      <a:noFill/>
                    </a:lnL>
                    <a:lnR>
                      <a:noFill/>
                    </a:lnR>
                    <a:lnT>
                      <a:noFill/>
                    </a:lnT>
                    <a:lnB>
                      <a:noFill/>
                    </a:lnB>
                    <a:noFill/>
                  </a:tcPr>
                </a:tc>
                <a:extLst>
                  <a:ext uri="{0D108BD9-81ED-4DB2-BD59-A6C34878D82A}">
                    <a16:rowId xmlns:a16="http://schemas.microsoft.com/office/drawing/2014/main" val="3254384621"/>
                  </a:ext>
                </a:extLst>
              </a:tr>
              <a:tr h="597242">
                <a:tc>
                  <a:txBody>
                    <a:bodyPr/>
                    <a:lstStyle/>
                    <a:p>
                      <a:pPr algn="r"/>
                      <a:r>
                        <a:rPr lang="ar-EG" sz="1700" b="1">
                          <a:solidFill>
                            <a:schemeClr val="tx2"/>
                          </a:solidFill>
                        </a:rPr>
                        <a:t>يمكن تقسيم المنظمة إلى أقسام رئيسية بناءً على عدة أطر.</a:t>
                      </a:r>
                      <a:endParaRPr lang="ar-EG" sz="1700">
                        <a:solidFill>
                          <a:schemeClr val="tx2"/>
                        </a:solidFill>
                      </a:endParaRPr>
                    </a:p>
                  </a:txBody>
                  <a:tcPr marL="85320" marR="85320" marT="42660" marB="42660" anchor="ctr">
                    <a:lnL>
                      <a:noFill/>
                    </a:lnL>
                    <a:lnR>
                      <a:noFill/>
                    </a:lnR>
                    <a:lnT>
                      <a:noFill/>
                    </a:lnT>
                    <a:lnB>
                      <a:noFill/>
                    </a:lnB>
                    <a:noFill/>
                  </a:tcPr>
                </a:tc>
                <a:tc>
                  <a:txBody>
                    <a:bodyPr/>
                    <a:lstStyle/>
                    <a:p>
                      <a:r>
                        <a:rPr lang="en-US" sz="1700" b="1"/>
                        <a:t>Organization can be grouped into major subdivisions on the basis of a number of frameworks.</a:t>
                      </a:r>
                      <a:endParaRPr lang="en-US" sz="1700"/>
                    </a:p>
                  </a:txBody>
                  <a:tcPr marL="85320" marR="85320" marT="42660" marB="42660" anchor="ctr">
                    <a:lnL>
                      <a:noFill/>
                    </a:lnL>
                    <a:lnR>
                      <a:noFill/>
                    </a:lnR>
                    <a:lnT>
                      <a:noFill/>
                    </a:lnT>
                    <a:lnB>
                      <a:noFill/>
                    </a:lnB>
                    <a:noFill/>
                  </a:tcPr>
                </a:tc>
                <a:extLst>
                  <a:ext uri="{0D108BD9-81ED-4DB2-BD59-A6C34878D82A}">
                    <a16:rowId xmlns:a16="http://schemas.microsoft.com/office/drawing/2014/main" val="2314414417"/>
                  </a:ext>
                </a:extLst>
              </a:tr>
              <a:tr h="341281">
                <a:tc>
                  <a:txBody>
                    <a:bodyPr/>
                    <a:lstStyle/>
                    <a:p>
                      <a:pPr algn="r"/>
                      <a:r>
                        <a:rPr lang="ar-EG" sz="1700" b="1">
                          <a:solidFill>
                            <a:schemeClr val="tx2"/>
                          </a:solidFill>
                        </a:rPr>
                        <a:t>المسؤوليات ونوع العمل لكل قسم.</a:t>
                      </a:r>
                      <a:endParaRPr lang="ar-EG" sz="1700">
                        <a:solidFill>
                          <a:schemeClr val="tx2"/>
                        </a:solidFill>
                      </a:endParaRPr>
                    </a:p>
                  </a:txBody>
                  <a:tcPr marL="85320" marR="85320" marT="42660" marB="42660" anchor="ctr">
                    <a:lnL>
                      <a:noFill/>
                    </a:lnL>
                    <a:lnR>
                      <a:noFill/>
                    </a:lnR>
                    <a:lnT>
                      <a:noFill/>
                    </a:lnT>
                    <a:lnB>
                      <a:noFill/>
                    </a:lnB>
                    <a:noFill/>
                  </a:tcPr>
                </a:tc>
                <a:tc>
                  <a:txBody>
                    <a:bodyPr/>
                    <a:lstStyle/>
                    <a:p>
                      <a:r>
                        <a:rPr lang="en-US" sz="1700" b="1"/>
                        <a:t>Responsibilities &amp; type of work for each subdivision.</a:t>
                      </a:r>
                      <a:endParaRPr lang="en-US" sz="1700"/>
                    </a:p>
                  </a:txBody>
                  <a:tcPr marL="85320" marR="85320" marT="42660" marB="42660" anchor="ctr">
                    <a:lnL>
                      <a:noFill/>
                    </a:lnL>
                    <a:lnR>
                      <a:noFill/>
                    </a:lnR>
                    <a:lnT>
                      <a:noFill/>
                    </a:lnT>
                    <a:lnB>
                      <a:noFill/>
                    </a:lnB>
                    <a:noFill/>
                  </a:tcPr>
                </a:tc>
                <a:extLst>
                  <a:ext uri="{0D108BD9-81ED-4DB2-BD59-A6C34878D82A}">
                    <a16:rowId xmlns:a16="http://schemas.microsoft.com/office/drawing/2014/main" val="3771829923"/>
                  </a:ext>
                </a:extLst>
              </a:tr>
              <a:tr h="341281">
                <a:tc>
                  <a:txBody>
                    <a:bodyPr/>
                    <a:lstStyle/>
                    <a:p>
                      <a:pPr algn="r"/>
                      <a:r>
                        <a:rPr lang="ar-EG" sz="1700" b="1">
                          <a:solidFill>
                            <a:schemeClr val="tx2"/>
                          </a:solidFill>
                        </a:rPr>
                        <a:t>الخطوط الرسمية للسلطة والتواصل.</a:t>
                      </a:r>
                      <a:endParaRPr lang="ar-EG" sz="1700">
                        <a:solidFill>
                          <a:schemeClr val="tx2"/>
                        </a:solidFill>
                      </a:endParaRPr>
                    </a:p>
                  </a:txBody>
                  <a:tcPr marL="85320" marR="85320" marT="42660" marB="42660" anchor="ctr">
                    <a:lnL>
                      <a:noFill/>
                    </a:lnL>
                    <a:lnR>
                      <a:noFill/>
                    </a:lnR>
                    <a:lnT>
                      <a:noFill/>
                    </a:lnT>
                    <a:lnB>
                      <a:noFill/>
                    </a:lnB>
                    <a:noFill/>
                  </a:tcPr>
                </a:tc>
                <a:tc>
                  <a:txBody>
                    <a:bodyPr/>
                    <a:lstStyle/>
                    <a:p>
                      <a:r>
                        <a:rPr lang="en-US" sz="1700" b="1"/>
                        <a:t>Official lines of authority &amp; communication.</a:t>
                      </a:r>
                      <a:endParaRPr lang="en-US" sz="1700"/>
                    </a:p>
                  </a:txBody>
                  <a:tcPr marL="85320" marR="85320" marT="42660" marB="42660" anchor="ctr">
                    <a:lnL>
                      <a:noFill/>
                    </a:lnL>
                    <a:lnR>
                      <a:noFill/>
                    </a:lnR>
                    <a:lnT>
                      <a:noFill/>
                    </a:lnT>
                    <a:lnB>
                      <a:noFill/>
                    </a:lnB>
                    <a:noFill/>
                  </a:tcPr>
                </a:tc>
                <a:extLst>
                  <a:ext uri="{0D108BD9-81ED-4DB2-BD59-A6C34878D82A}">
                    <a16:rowId xmlns:a16="http://schemas.microsoft.com/office/drawing/2014/main" val="610770842"/>
                  </a:ext>
                </a:extLst>
              </a:tr>
              <a:tr h="853203">
                <a:tc>
                  <a:txBody>
                    <a:bodyPr/>
                    <a:lstStyle/>
                    <a:p>
                      <a:pPr algn="r"/>
                      <a:r>
                        <a:rPr lang="ar-EG" sz="1700" b="1" dirty="0">
                          <a:solidFill>
                            <a:schemeClr val="tx2"/>
                          </a:solidFill>
                        </a:rPr>
                        <a:t>المنظمة غير الرسمية مهمة أيضًا ويمكن أن توجد بالتوازي مع المنظمة الرسمية، والتواصل في المنظمة غير الرسمية يتم بدوافع اجتماعية.</a:t>
                      </a:r>
                      <a:endParaRPr lang="ar-EG" sz="1700" dirty="0">
                        <a:solidFill>
                          <a:schemeClr val="tx2"/>
                        </a:solidFill>
                      </a:endParaRPr>
                    </a:p>
                  </a:txBody>
                  <a:tcPr marL="85320" marR="85320" marT="42660" marB="42660" anchor="ctr">
                    <a:lnL>
                      <a:noFill/>
                    </a:lnL>
                    <a:lnR>
                      <a:noFill/>
                    </a:lnR>
                    <a:lnT>
                      <a:noFill/>
                    </a:lnT>
                    <a:lnB>
                      <a:noFill/>
                    </a:lnB>
                    <a:noFill/>
                  </a:tcPr>
                </a:tc>
                <a:tc>
                  <a:txBody>
                    <a:bodyPr/>
                    <a:lstStyle/>
                    <a:p>
                      <a:r>
                        <a:rPr lang="en-US" sz="1700" b="1" dirty="0"/>
                        <a:t>Informal organization is also important and can exist in parallel to the official organization, communication of the informal is socially motivated.</a:t>
                      </a:r>
                      <a:endParaRPr lang="en-US" sz="1700" dirty="0"/>
                    </a:p>
                  </a:txBody>
                  <a:tcPr marL="85320" marR="85320" marT="42660" marB="42660" anchor="ctr">
                    <a:lnL>
                      <a:noFill/>
                    </a:lnL>
                    <a:lnR>
                      <a:noFill/>
                    </a:lnR>
                    <a:lnT>
                      <a:noFill/>
                    </a:lnT>
                    <a:lnB>
                      <a:noFill/>
                    </a:lnB>
                    <a:noFill/>
                  </a:tcPr>
                </a:tc>
                <a:extLst>
                  <a:ext uri="{0D108BD9-81ED-4DB2-BD59-A6C34878D82A}">
                    <a16:rowId xmlns:a16="http://schemas.microsoft.com/office/drawing/2014/main" val="1824110520"/>
                  </a:ext>
                </a:extLst>
              </a:tr>
            </a:tbl>
          </a:graphicData>
        </a:graphic>
      </p:graphicFrame>
      <p:sp>
        <p:nvSpPr>
          <p:cNvPr id="6" name="Rectangle 1">
            <a:extLst>
              <a:ext uri="{FF2B5EF4-FFF2-40B4-BE49-F238E27FC236}">
                <a16:creationId xmlns:a16="http://schemas.microsoft.com/office/drawing/2014/main" id="{BB6D618D-905E-3FCB-1D01-F03DAF754AE6}"/>
              </a:ext>
            </a:extLst>
          </p:cNvPr>
          <p:cNvSpPr>
            <a:spLocks noChangeArrowheads="1"/>
          </p:cNvSpPr>
          <p:nvPr/>
        </p:nvSpPr>
        <p:spPr bwMode="auto">
          <a:xfrm>
            <a:off x="1190625" y="180340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9956237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0" y="0"/>
            <a:ext cx="12192000" cy="6857999"/>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pic>
        <p:nvPicPr>
          <p:cNvPr id="4" name="Graphic 21">
            <a:extLst>
              <a:ext uri="{FF2B5EF4-FFF2-40B4-BE49-F238E27FC236}">
                <a16:creationId xmlns:a16="http://schemas.microsoft.com/office/drawing/2014/main" id="{4DA1A52A-46CC-FB56-A44C-2E021A93E7F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6859" y="0"/>
            <a:ext cx="2305141" cy="1076343"/>
          </a:xfrm>
          <a:prstGeom prst="rect">
            <a:avLst/>
          </a:prstGeom>
        </p:spPr>
      </p:pic>
      <p:sp>
        <p:nvSpPr>
          <p:cNvPr id="5" name="object 2">
            <a:extLst>
              <a:ext uri="{FF2B5EF4-FFF2-40B4-BE49-F238E27FC236}">
                <a16:creationId xmlns:a16="http://schemas.microsoft.com/office/drawing/2014/main" id="{0B0E3C0E-9073-3D6C-0BC4-ECF4A8D3E556}"/>
              </a:ext>
            </a:extLst>
          </p:cNvPr>
          <p:cNvSpPr txBox="1">
            <a:spLocks/>
          </p:cNvSpPr>
          <p:nvPr/>
        </p:nvSpPr>
        <p:spPr>
          <a:xfrm>
            <a:off x="6953826" y="1468762"/>
            <a:ext cx="4994334" cy="320601"/>
          </a:xfrm>
          <a:prstGeom prst="rect">
            <a:avLst/>
          </a:prstGeom>
        </p:spPr>
        <p:txBody>
          <a:bodyPr vert="horz" wrap="square" lIns="0" tIns="12700" rIns="0" bIns="0" rtlCol="0">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2700">
              <a:lnSpc>
                <a:spcPct val="100000"/>
              </a:lnSpc>
              <a:spcBef>
                <a:spcPts val="100"/>
              </a:spcBef>
            </a:pPr>
            <a:endParaRPr lang="en-US" sz="2000" dirty="0">
              <a:latin typeface="Times New Roman"/>
              <a:cs typeface="Times New Roman"/>
            </a:endParaRPr>
          </a:p>
        </p:txBody>
      </p:sp>
      <p:sp>
        <p:nvSpPr>
          <p:cNvPr id="10" name="Rectangle 1">
            <a:extLst>
              <a:ext uri="{FF2B5EF4-FFF2-40B4-BE49-F238E27FC236}">
                <a16:creationId xmlns:a16="http://schemas.microsoft.com/office/drawing/2014/main" id="{05FBCA67-DFEE-9294-3C8C-2ECE245B2E65}"/>
              </a:ext>
            </a:extLst>
          </p:cNvPr>
          <p:cNvSpPr>
            <a:spLocks noChangeArrowheads="1"/>
          </p:cNvSpPr>
          <p:nvPr/>
        </p:nvSpPr>
        <p:spPr bwMode="auto">
          <a:xfrm>
            <a:off x="838200" y="28130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graphicFrame>
        <p:nvGraphicFramePr>
          <p:cNvPr id="2" name="Table 1">
            <a:extLst>
              <a:ext uri="{FF2B5EF4-FFF2-40B4-BE49-F238E27FC236}">
                <a16:creationId xmlns:a16="http://schemas.microsoft.com/office/drawing/2014/main" id="{060EB487-5B4A-7C16-3D04-2D6EDD203B66}"/>
              </a:ext>
            </a:extLst>
          </p:cNvPr>
          <p:cNvGraphicFramePr>
            <a:graphicFrameLocks noGrp="1"/>
          </p:cNvGraphicFramePr>
          <p:nvPr>
            <p:extLst>
              <p:ext uri="{D42A27DB-BD31-4B8C-83A1-F6EECF244321}">
                <p14:modId xmlns:p14="http://schemas.microsoft.com/office/powerpoint/2010/main" val="1468537494"/>
              </p:ext>
            </p:extLst>
          </p:nvPr>
        </p:nvGraphicFramePr>
        <p:xfrm>
          <a:off x="1375209" y="1825625"/>
          <a:ext cx="9441582" cy="4022936"/>
        </p:xfrm>
        <a:graphic>
          <a:graphicData uri="http://schemas.openxmlformats.org/drawingml/2006/table">
            <a:tbl>
              <a:tblPr/>
              <a:tblGrid>
                <a:gridCol w="4720791">
                  <a:extLst>
                    <a:ext uri="{9D8B030D-6E8A-4147-A177-3AD203B41FA5}">
                      <a16:colId xmlns:a16="http://schemas.microsoft.com/office/drawing/2014/main" val="4066020508"/>
                    </a:ext>
                  </a:extLst>
                </a:gridCol>
                <a:gridCol w="4720791">
                  <a:extLst>
                    <a:ext uri="{9D8B030D-6E8A-4147-A177-3AD203B41FA5}">
                      <a16:colId xmlns:a16="http://schemas.microsoft.com/office/drawing/2014/main" val="3680680579"/>
                    </a:ext>
                  </a:extLst>
                </a:gridCol>
              </a:tblGrid>
              <a:tr h="328403">
                <a:tc>
                  <a:txBody>
                    <a:bodyPr/>
                    <a:lstStyle/>
                    <a:p>
                      <a:pPr algn="ctr"/>
                      <a:r>
                        <a:rPr lang="ar-EG" sz="1600" b="1" dirty="0">
                          <a:solidFill>
                            <a:schemeClr val="tx2"/>
                          </a:solidFill>
                        </a:rPr>
                        <a:t>الهيكل التنظيمي</a:t>
                      </a:r>
                      <a:endParaRPr lang="ar-EG" sz="1600" dirty="0">
                        <a:solidFill>
                          <a:schemeClr val="tx2"/>
                        </a:solidFill>
                      </a:endParaRPr>
                    </a:p>
                  </a:txBody>
                  <a:tcPr marL="82101" marR="82101" marT="41050" marB="41050" anchor="ctr">
                    <a:lnL>
                      <a:noFill/>
                    </a:lnL>
                    <a:lnR>
                      <a:noFill/>
                    </a:lnR>
                    <a:lnT>
                      <a:noFill/>
                    </a:lnT>
                    <a:lnB>
                      <a:noFill/>
                    </a:lnB>
                    <a:noFill/>
                  </a:tcPr>
                </a:tc>
                <a:tc>
                  <a:txBody>
                    <a:bodyPr/>
                    <a:lstStyle/>
                    <a:p>
                      <a:pPr algn="ctr"/>
                      <a:r>
                        <a:rPr lang="en-US" sz="1600" b="1" dirty="0"/>
                        <a:t>Organization Structure</a:t>
                      </a:r>
                      <a:endParaRPr lang="en-US" sz="1600" dirty="0"/>
                    </a:p>
                  </a:txBody>
                  <a:tcPr marL="82101" marR="82101" marT="41050" marB="41050" anchor="ctr">
                    <a:lnL>
                      <a:noFill/>
                    </a:lnL>
                    <a:lnR>
                      <a:noFill/>
                    </a:lnR>
                    <a:lnT>
                      <a:noFill/>
                    </a:lnT>
                    <a:lnB>
                      <a:noFill/>
                    </a:lnB>
                    <a:noFill/>
                  </a:tcPr>
                </a:tc>
                <a:extLst>
                  <a:ext uri="{0D108BD9-81ED-4DB2-BD59-A6C34878D82A}">
                    <a16:rowId xmlns:a16="http://schemas.microsoft.com/office/drawing/2014/main" val="3766986972"/>
                  </a:ext>
                </a:extLst>
              </a:tr>
              <a:tr h="328403">
                <a:tc>
                  <a:txBody>
                    <a:bodyPr/>
                    <a:lstStyle/>
                    <a:p>
                      <a:pPr algn="r"/>
                      <a:r>
                        <a:rPr lang="ar-EG" sz="1600" b="1" dirty="0">
                          <a:solidFill>
                            <a:schemeClr val="tx2"/>
                          </a:solidFill>
                        </a:rPr>
                        <a:t>هناك عدة أشكال للهياكل التنظيمية.</a:t>
                      </a:r>
                      <a:endParaRPr lang="ar-EG" sz="1600" dirty="0">
                        <a:solidFill>
                          <a:schemeClr val="tx2"/>
                        </a:solidFill>
                      </a:endParaRPr>
                    </a:p>
                  </a:txBody>
                  <a:tcPr marL="82101" marR="82101" marT="41050" marB="41050" anchor="ctr">
                    <a:lnL>
                      <a:noFill/>
                    </a:lnL>
                    <a:lnR>
                      <a:noFill/>
                    </a:lnR>
                    <a:lnT>
                      <a:noFill/>
                    </a:lnT>
                    <a:lnB>
                      <a:noFill/>
                    </a:lnB>
                    <a:noFill/>
                  </a:tcPr>
                </a:tc>
                <a:tc>
                  <a:txBody>
                    <a:bodyPr/>
                    <a:lstStyle/>
                    <a:p>
                      <a:r>
                        <a:rPr lang="en-US" sz="1600" b="1" dirty="0"/>
                        <a:t>There are several forms of organizational structures.</a:t>
                      </a:r>
                      <a:endParaRPr lang="en-US" sz="1600" dirty="0"/>
                    </a:p>
                  </a:txBody>
                  <a:tcPr marL="82101" marR="82101" marT="41050" marB="41050" anchor="ctr">
                    <a:lnL>
                      <a:noFill/>
                    </a:lnL>
                    <a:lnR>
                      <a:noFill/>
                    </a:lnR>
                    <a:lnT>
                      <a:noFill/>
                    </a:lnT>
                    <a:lnB>
                      <a:noFill/>
                    </a:lnB>
                    <a:noFill/>
                  </a:tcPr>
                </a:tc>
                <a:extLst>
                  <a:ext uri="{0D108BD9-81ED-4DB2-BD59-A6C34878D82A}">
                    <a16:rowId xmlns:a16="http://schemas.microsoft.com/office/drawing/2014/main" val="119287157"/>
                  </a:ext>
                </a:extLst>
              </a:tr>
              <a:tr h="821007">
                <a:tc>
                  <a:txBody>
                    <a:bodyPr/>
                    <a:lstStyle/>
                    <a:p>
                      <a:pPr algn="r"/>
                      <a:r>
                        <a:rPr lang="ar-EG" sz="1600" b="1">
                          <a:solidFill>
                            <a:schemeClr val="tx2"/>
                          </a:solidFill>
                        </a:rPr>
                        <a:t>أفضل شكل للهيكل يعتمد على الأهداف، نوع العمل المطلوب تنفيذه، والبيئة التي تعمل فيها المنظمة.</a:t>
                      </a:r>
                      <a:endParaRPr lang="ar-EG" sz="1600">
                        <a:solidFill>
                          <a:schemeClr val="tx2"/>
                        </a:solidFill>
                      </a:endParaRPr>
                    </a:p>
                  </a:txBody>
                  <a:tcPr marL="82101" marR="82101" marT="41050" marB="41050" anchor="ctr">
                    <a:lnL>
                      <a:noFill/>
                    </a:lnL>
                    <a:lnR>
                      <a:noFill/>
                    </a:lnR>
                    <a:lnT>
                      <a:noFill/>
                    </a:lnT>
                    <a:lnB>
                      <a:noFill/>
                    </a:lnB>
                    <a:noFill/>
                  </a:tcPr>
                </a:tc>
                <a:tc>
                  <a:txBody>
                    <a:bodyPr/>
                    <a:lstStyle/>
                    <a:p>
                      <a:r>
                        <a:rPr lang="en-US" sz="1600" b="1"/>
                        <a:t>The best structure form depends on goals, type of work it is supposed to do, and the environment within which it operates.</a:t>
                      </a:r>
                      <a:endParaRPr lang="en-US" sz="1600"/>
                    </a:p>
                  </a:txBody>
                  <a:tcPr marL="82101" marR="82101" marT="41050" marB="41050" anchor="ctr">
                    <a:lnL>
                      <a:noFill/>
                    </a:lnL>
                    <a:lnR>
                      <a:noFill/>
                    </a:lnR>
                    <a:lnT>
                      <a:noFill/>
                    </a:lnT>
                    <a:lnB>
                      <a:noFill/>
                    </a:lnB>
                    <a:noFill/>
                  </a:tcPr>
                </a:tc>
                <a:extLst>
                  <a:ext uri="{0D108BD9-81ED-4DB2-BD59-A6C34878D82A}">
                    <a16:rowId xmlns:a16="http://schemas.microsoft.com/office/drawing/2014/main" val="3897224564"/>
                  </a:ext>
                </a:extLst>
              </a:tr>
              <a:tr h="574705">
                <a:tc>
                  <a:txBody>
                    <a:bodyPr/>
                    <a:lstStyle/>
                    <a:p>
                      <a:pPr algn="r"/>
                      <a:r>
                        <a:rPr lang="ar-EG" sz="1600" b="1">
                          <a:solidFill>
                            <a:schemeClr val="tx2"/>
                          </a:solidFill>
                        </a:rPr>
                        <a:t>يتكون الهيكل التنظيمي من ثلاثة عناصر رئيسية:</a:t>
                      </a:r>
                      <a:endParaRPr lang="ar-EG" sz="1600">
                        <a:solidFill>
                          <a:schemeClr val="tx2"/>
                        </a:solidFill>
                      </a:endParaRPr>
                    </a:p>
                  </a:txBody>
                  <a:tcPr marL="82101" marR="82101" marT="41050" marB="41050" anchor="ctr">
                    <a:lnL>
                      <a:noFill/>
                    </a:lnL>
                    <a:lnR>
                      <a:noFill/>
                    </a:lnR>
                    <a:lnT>
                      <a:noFill/>
                    </a:lnT>
                    <a:lnB>
                      <a:noFill/>
                    </a:lnB>
                    <a:noFill/>
                  </a:tcPr>
                </a:tc>
                <a:tc>
                  <a:txBody>
                    <a:bodyPr/>
                    <a:lstStyle/>
                    <a:p>
                      <a:r>
                        <a:rPr lang="en-US" sz="1600" b="1"/>
                        <a:t>Organization structure consists of three key elements:</a:t>
                      </a:r>
                      <a:endParaRPr lang="en-US" sz="1600"/>
                    </a:p>
                  </a:txBody>
                  <a:tcPr marL="82101" marR="82101" marT="41050" marB="41050" anchor="ctr">
                    <a:lnL>
                      <a:noFill/>
                    </a:lnL>
                    <a:lnR>
                      <a:noFill/>
                    </a:lnR>
                    <a:lnT>
                      <a:noFill/>
                    </a:lnT>
                    <a:lnB>
                      <a:noFill/>
                    </a:lnB>
                    <a:noFill/>
                  </a:tcPr>
                </a:tc>
                <a:extLst>
                  <a:ext uri="{0D108BD9-81ED-4DB2-BD59-A6C34878D82A}">
                    <a16:rowId xmlns:a16="http://schemas.microsoft.com/office/drawing/2014/main" val="1363215103"/>
                  </a:ext>
                </a:extLst>
              </a:tr>
              <a:tr h="328403">
                <a:tc>
                  <a:txBody>
                    <a:bodyPr/>
                    <a:lstStyle/>
                    <a:p>
                      <a:pPr algn="r"/>
                      <a:r>
                        <a:rPr lang="ar-EG" sz="1600">
                          <a:solidFill>
                            <a:schemeClr val="tx2"/>
                          </a:solidFill>
                        </a:rPr>
                        <a:t>- </a:t>
                      </a:r>
                      <a:r>
                        <a:rPr lang="ar-EG" sz="1600" b="1">
                          <a:solidFill>
                            <a:schemeClr val="tx2"/>
                          </a:solidFill>
                        </a:rPr>
                        <a:t>تحديد العلاقات الرسمية في تقديم التقارير:</a:t>
                      </a:r>
                      <a:endParaRPr lang="ar-EG" sz="1600">
                        <a:solidFill>
                          <a:schemeClr val="tx2"/>
                        </a:solidFill>
                      </a:endParaRPr>
                    </a:p>
                  </a:txBody>
                  <a:tcPr marL="82101" marR="82101" marT="41050" marB="41050" anchor="ctr">
                    <a:lnL>
                      <a:noFill/>
                    </a:lnL>
                    <a:lnR>
                      <a:noFill/>
                    </a:lnR>
                    <a:lnT>
                      <a:noFill/>
                    </a:lnT>
                    <a:lnB>
                      <a:noFill/>
                    </a:lnB>
                    <a:noFill/>
                  </a:tcPr>
                </a:tc>
                <a:tc>
                  <a:txBody>
                    <a:bodyPr/>
                    <a:lstStyle/>
                    <a:p>
                      <a:r>
                        <a:rPr lang="en-US" sz="1600"/>
                        <a:t>- </a:t>
                      </a:r>
                      <a:r>
                        <a:rPr lang="en-US" sz="1600" b="1"/>
                        <a:t>Designates formal reporting relationships:</a:t>
                      </a:r>
                      <a:endParaRPr lang="en-US" sz="1600"/>
                    </a:p>
                  </a:txBody>
                  <a:tcPr marL="82101" marR="82101" marT="41050" marB="41050" anchor="ctr">
                    <a:lnL>
                      <a:noFill/>
                    </a:lnL>
                    <a:lnR>
                      <a:noFill/>
                    </a:lnR>
                    <a:lnT>
                      <a:noFill/>
                    </a:lnT>
                    <a:lnB>
                      <a:noFill/>
                    </a:lnB>
                    <a:noFill/>
                  </a:tcPr>
                </a:tc>
                <a:extLst>
                  <a:ext uri="{0D108BD9-81ED-4DB2-BD59-A6C34878D82A}">
                    <a16:rowId xmlns:a16="http://schemas.microsoft.com/office/drawing/2014/main" val="812616629"/>
                  </a:ext>
                </a:extLst>
              </a:tr>
              <a:tr h="328403">
                <a:tc>
                  <a:txBody>
                    <a:bodyPr/>
                    <a:lstStyle/>
                    <a:p>
                      <a:pPr algn="r"/>
                      <a:r>
                        <a:rPr lang="ar-EG" sz="1600">
                          <a:solidFill>
                            <a:schemeClr val="tx2"/>
                          </a:solidFill>
                        </a:rPr>
                        <a:t>- </a:t>
                      </a:r>
                      <a:r>
                        <a:rPr lang="ar-EG" sz="1600" b="1">
                          <a:solidFill>
                            <a:schemeClr val="tx2"/>
                          </a:solidFill>
                        </a:rPr>
                        <a:t>عدد المستويات في التسلسل الهرمي</a:t>
                      </a:r>
                      <a:endParaRPr lang="ar-EG" sz="1600">
                        <a:solidFill>
                          <a:schemeClr val="tx2"/>
                        </a:solidFill>
                      </a:endParaRPr>
                    </a:p>
                  </a:txBody>
                  <a:tcPr marL="82101" marR="82101" marT="41050" marB="41050" anchor="ctr">
                    <a:lnL>
                      <a:noFill/>
                    </a:lnL>
                    <a:lnR>
                      <a:noFill/>
                    </a:lnR>
                    <a:lnT>
                      <a:noFill/>
                    </a:lnT>
                    <a:lnB>
                      <a:noFill/>
                    </a:lnB>
                    <a:noFill/>
                  </a:tcPr>
                </a:tc>
                <a:tc>
                  <a:txBody>
                    <a:bodyPr/>
                    <a:lstStyle/>
                    <a:p>
                      <a:r>
                        <a:rPr lang="en-US" sz="1600"/>
                        <a:t>- </a:t>
                      </a:r>
                      <a:r>
                        <a:rPr lang="en-US" sz="1600" b="1"/>
                        <a:t>number of levels in the hierarchy</a:t>
                      </a:r>
                      <a:endParaRPr lang="en-US" sz="1600"/>
                    </a:p>
                  </a:txBody>
                  <a:tcPr marL="82101" marR="82101" marT="41050" marB="41050" anchor="ctr">
                    <a:lnL>
                      <a:noFill/>
                    </a:lnL>
                    <a:lnR>
                      <a:noFill/>
                    </a:lnR>
                    <a:lnT>
                      <a:noFill/>
                    </a:lnT>
                    <a:lnB>
                      <a:noFill/>
                    </a:lnB>
                    <a:noFill/>
                  </a:tcPr>
                </a:tc>
                <a:extLst>
                  <a:ext uri="{0D108BD9-81ED-4DB2-BD59-A6C34878D82A}">
                    <a16:rowId xmlns:a16="http://schemas.microsoft.com/office/drawing/2014/main" val="653498658"/>
                  </a:ext>
                </a:extLst>
              </a:tr>
              <a:tr h="328403">
                <a:tc>
                  <a:txBody>
                    <a:bodyPr/>
                    <a:lstStyle/>
                    <a:p>
                      <a:pPr algn="r"/>
                      <a:r>
                        <a:rPr lang="ar-EG" sz="1600">
                          <a:solidFill>
                            <a:schemeClr val="tx2"/>
                          </a:solidFill>
                        </a:rPr>
                        <a:t>- </a:t>
                      </a:r>
                      <a:r>
                        <a:rPr lang="ar-EG" sz="1600" b="1">
                          <a:solidFill>
                            <a:schemeClr val="tx2"/>
                          </a:solidFill>
                        </a:rPr>
                        <a:t>نطاق التحكم</a:t>
                      </a:r>
                      <a:endParaRPr lang="ar-EG" sz="1600">
                        <a:solidFill>
                          <a:schemeClr val="tx2"/>
                        </a:solidFill>
                      </a:endParaRPr>
                    </a:p>
                  </a:txBody>
                  <a:tcPr marL="82101" marR="82101" marT="41050" marB="41050" anchor="ctr">
                    <a:lnL>
                      <a:noFill/>
                    </a:lnL>
                    <a:lnR>
                      <a:noFill/>
                    </a:lnR>
                    <a:lnT>
                      <a:noFill/>
                    </a:lnT>
                    <a:lnB>
                      <a:noFill/>
                    </a:lnB>
                    <a:noFill/>
                  </a:tcPr>
                </a:tc>
                <a:tc>
                  <a:txBody>
                    <a:bodyPr/>
                    <a:lstStyle/>
                    <a:p>
                      <a:r>
                        <a:rPr lang="en-US" sz="1600"/>
                        <a:t>- </a:t>
                      </a:r>
                      <a:r>
                        <a:rPr lang="en-US" sz="1600" b="1"/>
                        <a:t>span of control</a:t>
                      </a:r>
                      <a:endParaRPr lang="en-US" sz="1600"/>
                    </a:p>
                  </a:txBody>
                  <a:tcPr marL="82101" marR="82101" marT="41050" marB="41050" anchor="ctr">
                    <a:lnL>
                      <a:noFill/>
                    </a:lnL>
                    <a:lnR>
                      <a:noFill/>
                    </a:lnR>
                    <a:lnT>
                      <a:noFill/>
                    </a:lnT>
                    <a:lnB>
                      <a:noFill/>
                    </a:lnB>
                    <a:noFill/>
                  </a:tcPr>
                </a:tc>
                <a:extLst>
                  <a:ext uri="{0D108BD9-81ED-4DB2-BD59-A6C34878D82A}">
                    <a16:rowId xmlns:a16="http://schemas.microsoft.com/office/drawing/2014/main" val="1401524856"/>
                  </a:ext>
                </a:extLst>
              </a:tr>
              <a:tr h="328403">
                <a:tc>
                  <a:txBody>
                    <a:bodyPr/>
                    <a:lstStyle/>
                    <a:p>
                      <a:pPr algn="r"/>
                      <a:r>
                        <a:rPr lang="ar-EG" sz="1600">
                          <a:solidFill>
                            <a:schemeClr val="tx2"/>
                          </a:solidFill>
                        </a:rPr>
                        <a:t>- </a:t>
                      </a:r>
                      <a:r>
                        <a:rPr lang="ar-EG" sz="1600" b="1">
                          <a:solidFill>
                            <a:schemeClr val="tx2"/>
                          </a:solidFill>
                        </a:rPr>
                        <a:t>تجميعات من:</a:t>
                      </a:r>
                      <a:endParaRPr lang="ar-EG" sz="1600">
                        <a:solidFill>
                          <a:schemeClr val="tx2"/>
                        </a:solidFill>
                      </a:endParaRPr>
                    </a:p>
                  </a:txBody>
                  <a:tcPr marL="82101" marR="82101" marT="41050" marB="41050" anchor="ctr">
                    <a:lnL>
                      <a:noFill/>
                    </a:lnL>
                    <a:lnR>
                      <a:noFill/>
                    </a:lnR>
                    <a:lnT>
                      <a:noFill/>
                    </a:lnT>
                    <a:lnB>
                      <a:noFill/>
                    </a:lnB>
                    <a:noFill/>
                  </a:tcPr>
                </a:tc>
                <a:tc>
                  <a:txBody>
                    <a:bodyPr/>
                    <a:lstStyle/>
                    <a:p>
                      <a:r>
                        <a:rPr lang="en-US" sz="1600"/>
                        <a:t>- </a:t>
                      </a:r>
                      <a:r>
                        <a:rPr lang="en-US" sz="1600" b="1"/>
                        <a:t>Groupings of:</a:t>
                      </a:r>
                      <a:endParaRPr lang="en-US" sz="1600"/>
                    </a:p>
                  </a:txBody>
                  <a:tcPr marL="82101" marR="82101" marT="41050" marB="41050" anchor="ctr">
                    <a:lnL>
                      <a:noFill/>
                    </a:lnL>
                    <a:lnR>
                      <a:noFill/>
                    </a:lnR>
                    <a:lnT>
                      <a:noFill/>
                    </a:lnT>
                    <a:lnB>
                      <a:noFill/>
                    </a:lnB>
                    <a:noFill/>
                  </a:tcPr>
                </a:tc>
                <a:extLst>
                  <a:ext uri="{0D108BD9-81ED-4DB2-BD59-A6C34878D82A}">
                    <a16:rowId xmlns:a16="http://schemas.microsoft.com/office/drawing/2014/main" val="3383589406"/>
                  </a:ext>
                </a:extLst>
              </a:tr>
              <a:tr h="328403">
                <a:tc>
                  <a:txBody>
                    <a:bodyPr/>
                    <a:lstStyle/>
                    <a:p>
                      <a:pPr algn="r"/>
                      <a:r>
                        <a:rPr lang="ar-EG" sz="1600">
                          <a:solidFill>
                            <a:schemeClr val="tx2"/>
                          </a:solidFill>
                        </a:rPr>
                        <a:t>- </a:t>
                      </a:r>
                      <a:r>
                        <a:rPr lang="ar-EG" sz="1600" b="1">
                          <a:solidFill>
                            <a:schemeClr val="tx2"/>
                          </a:solidFill>
                        </a:rPr>
                        <a:t>الأفراد في أقسام</a:t>
                      </a:r>
                      <a:endParaRPr lang="ar-EG" sz="1600">
                        <a:solidFill>
                          <a:schemeClr val="tx2"/>
                        </a:solidFill>
                      </a:endParaRPr>
                    </a:p>
                  </a:txBody>
                  <a:tcPr marL="82101" marR="82101" marT="41050" marB="41050" anchor="ctr">
                    <a:lnL>
                      <a:noFill/>
                    </a:lnL>
                    <a:lnR>
                      <a:noFill/>
                    </a:lnR>
                    <a:lnT>
                      <a:noFill/>
                    </a:lnT>
                    <a:lnB>
                      <a:noFill/>
                    </a:lnB>
                    <a:noFill/>
                  </a:tcPr>
                </a:tc>
                <a:tc>
                  <a:txBody>
                    <a:bodyPr/>
                    <a:lstStyle/>
                    <a:p>
                      <a:r>
                        <a:rPr lang="en-US" sz="1600"/>
                        <a:t>- </a:t>
                      </a:r>
                      <a:r>
                        <a:rPr lang="en-US" sz="1600" b="1"/>
                        <a:t>individuals into departments</a:t>
                      </a:r>
                      <a:endParaRPr lang="en-US" sz="1600"/>
                    </a:p>
                  </a:txBody>
                  <a:tcPr marL="82101" marR="82101" marT="41050" marB="41050" anchor="ctr">
                    <a:lnL>
                      <a:noFill/>
                    </a:lnL>
                    <a:lnR>
                      <a:noFill/>
                    </a:lnR>
                    <a:lnT>
                      <a:noFill/>
                    </a:lnT>
                    <a:lnB>
                      <a:noFill/>
                    </a:lnB>
                    <a:noFill/>
                  </a:tcPr>
                </a:tc>
                <a:extLst>
                  <a:ext uri="{0D108BD9-81ED-4DB2-BD59-A6C34878D82A}">
                    <a16:rowId xmlns:a16="http://schemas.microsoft.com/office/drawing/2014/main" val="2257443304"/>
                  </a:ext>
                </a:extLst>
              </a:tr>
              <a:tr h="328403">
                <a:tc>
                  <a:txBody>
                    <a:bodyPr/>
                    <a:lstStyle/>
                    <a:p>
                      <a:pPr algn="r"/>
                      <a:r>
                        <a:rPr lang="ar-EG" sz="1600" dirty="0">
                          <a:solidFill>
                            <a:schemeClr val="tx2"/>
                          </a:solidFill>
                        </a:rPr>
                        <a:t>- </a:t>
                      </a:r>
                      <a:r>
                        <a:rPr lang="ar-EG" sz="1600" b="1" dirty="0">
                          <a:solidFill>
                            <a:schemeClr val="tx2"/>
                          </a:solidFill>
                        </a:rPr>
                        <a:t>الأقسام ضمن المنظمة الكلية</a:t>
                      </a:r>
                      <a:endParaRPr lang="ar-EG" sz="1600" dirty="0">
                        <a:solidFill>
                          <a:schemeClr val="tx2"/>
                        </a:solidFill>
                      </a:endParaRPr>
                    </a:p>
                  </a:txBody>
                  <a:tcPr marL="82101" marR="82101" marT="41050" marB="41050" anchor="ctr">
                    <a:lnL>
                      <a:noFill/>
                    </a:lnL>
                    <a:lnR>
                      <a:noFill/>
                    </a:lnR>
                    <a:lnT>
                      <a:noFill/>
                    </a:lnT>
                    <a:lnB>
                      <a:noFill/>
                    </a:lnB>
                    <a:noFill/>
                  </a:tcPr>
                </a:tc>
                <a:tc>
                  <a:txBody>
                    <a:bodyPr/>
                    <a:lstStyle/>
                    <a:p>
                      <a:r>
                        <a:rPr lang="en-US" sz="1600" dirty="0"/>
                        <a:t>- </a:t>
                      </a:r>
                      <a:r>
                        <a:rPr lang="en-US" sz="1600" b="1" dirty="0"/>
                        <a:t>departments into the total organization</a:t>
                      </a:r>
                      <a:endParaRPr lang="en-US" sz="1600" dirty="0"/>
                    </a:p>
                  </a:txBody>
                  <a:tcPr marL="82101" marR="82101" marT="41050" marB="41050" anchor="ctr">
                    <a:lnL>
                      <a:noFill/>
                    </a:lnL>
                    <a:lnR>
                      <a:noFill/>
                    </a:lnR>
                    <a:lnT>
                      <a:noFill/>
                    </a:lnT>
                    <a:lnB>
                      <a:noFill/>
                    </a:lnB>
                    <a:noFill/>
                  </a:tcPr>
                </a:tc>
                <a:extLst>
                  <a:ext uri="{0D108BD9-81ED-4DB2-BD59-A6C34878D82A}">
                    <a16:rowId xmlns:a16="http://schemas.microsoft.com/office/drawing/2014/main" val="3681829622"/>
                  </a:ext>
                </a:extLst>
              </a:tr>
            </a:tbl>
          </a:graphicData>
        </a:graphic>
      </p:graphicFrame>
      <p:sp>
        <p:nvSpPr>
          <p:cNvPr id="3" name="Rectangle 1">
            <a:extLst>
              <a:ext uri="{FF2B5EF4-FFF2-40B4-BE49-F238E27FC236}">
                <a16:creationId xmlns:a16="http://schemas.microsoft.com/office/drawing/2014/main" id="{8A7C5E02-ADFE-6670-639D-7C49386B9851}"/>
              </a:ext>
            </a:extLst>
          </p:cNvPr>
          <p:cNvSpPr>
            <a:spLocks noChangeArrowheads="1"/>
          </p:cNvSpPr>
          <p:nvPr/>
        </p:nvSpPr>
        <p:spPr bwMode="auto">
          <a:xfrm>
            <a:off x="1374775" y="182562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0980228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0" y="0"/>
            <a:ext cx="12192000" cy="6857999"/>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pic>
        <p:nvPicPr>
          <p:cNvPr id="4" name="Graphic 21">
            <a:extLst>
              <a:ext uri="{FF2B5EF4-FFF2-40B4-BE49-F238E27FC236}">
                <a16:creationId xmlns:a16="http://schemas.microsoft.com/office/drawing/2014/main" id="{4DA1A52A-46CC-FB56-A44C-2E021A93E7F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6859" y="0"/>
            <a:ext cx="2305141" cy="1076343"/>
          </a:xfrm>
          <a:prstGeom prst="rect">
            <a:avLst/>
          </a:prstGeom>
        </p:spPr>
      </p:pic>
      <p:sp>
        <p:nvSpPr>
          <p:cNvPr id="5" name="object 2">
            <a:extLst>
              <a:ext uri="{FF2B5EF4-FFF2-40B4-BE49-F238E27FC236}">
                <a16:creationId xmlns:a16="http://schemas.microsoft.com/office/drawing/2014/main" id="{0B0E3C0E-9073-3D6C-0BC4-ECF4A8D3E556}"/>
              </a:ext>
            </a:extLst>
          </p:cNvPr>
          <p:cNvSpPr txBox="1">
            <a:spLocks/>
          </p:cNvSpPr>
          <p:nvPr/>
        </p:nvSpPr>
        <p:spPr>
          <a:xfrm>
            <a:off x="6953826" y="1468762"/>
            <a:ext cx="4994334" cy="320601"/>
          </a:xfrm>
          <a:prstGeom prst="rect">
            <a:avLst/>
          </a:prstGeom>
        </p:spPr>
        <p:txBody>
          <a:bodyPr vert="horz" wrap="square" lIns="0" tIns="12700" rIns="0" bIns="0" rtlCol="0">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2700">
              <a:lnSpc>
                <a:spcPct val="100000"/>
              </a:lnSpc>
              <a:spcBef>
                <a:spcPts val="100"/>
              </a:spcBef>
            </a:pPr>
            <a:endParaRPr lang="en-US" sz="2000" dirty="0">
              <a:latin typeface="Times New Roman"/>
              <a:cs typeface="Times New Roman"/>
            </a:endParaRPr>
          </a:p>
        </p:txBody>
      </p:sp>
      <p:sp>
        <p:nvSpPr>
          <p:cNvPr id="10" name="Rectangle 1">
            <a:extLst>
              <a:ext uri="{FF2B5EF4-FFF2-40B4-BE49-F238E27FC236}">
                <a16:creationId xmlns:a16="http://schemas.microsoft.com/office/drawing/2014/main" id="{05FBCA67-DFEE-9294-3C8C-2ECE245B2E65}"/>
              </a:ext>
            </a:extLst>
          </p:cNvPr>
          <p:cNvSpPr>
            <a:spLocks noChangeArrowheads="1"/>
          </p:cNvSpPr>
          <p:nvPr/>
        </p:nvSpPr>
        <p:spPr bwMode="auto">
          <a:xfrm>
            <a:off x="838200" y="28130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graphicFrame>
        <p:nvGraphicFramePr>
          <p:cNvPr id="2" name="Table 1">
            <a:extLst>
              <a:ext uri="{FF2B5EF4-FFF2-40B4-BE49-F238E27FC236}">
                <a16:creationId xmlns:a16="http://schemas.microsoft.com/office/drawing/2014/main" id="{BACB3D64-4922-0B67-175D-5E1BB30564B4}"/>
              </a:ext>
            </a:extLst>
          </p:cNvPr>
          <p:cNvGraphicFramePr>
            <a:graphicFrameLocks noGrp="1"/>
          </p:cNvGraphicFramePr>
          <p:nvPr>
            <p:extLst>
              <p:ext uri="{D42A27DB-BD31-4B8C-83A1-F6EECF244321}">
                <p14:modId xmlns:p14="http://schemas.microsoft.com/office/powerpoint/2010/main" val="3367955984"/>
              </p:ext>
            </p:extLst>
          </p:nvPr>
        </p:nvGraphicFramePr>
        <p:xfrm>
          <a:off x="1159565" y="1276460"/>
          <a:ext cx="9872870" cy="4480560"/>
        </p:xfrm>
        <a:graphic>
          <a:graphicData uri="http://schemas.openxmlformats.org/drawingml/2006/table">
            <a:tbl>
              <a:tblPr/>
              <a:tblGrid>
                <a:gridCol w="4936435">
                  <a:extLst>
                    <a:ext uri="{9D8B030D-6E8A-4147-A177-3AD203B41FA5}">
                      <a16:colId xmlns:a16="http://schemas.microsoft.com/office/drawing/2014/main" val="2339679839"/>
                    </a:ext>
                  </a:extLst>
                </a:gridCol>
                <a:gridCol w="4936435">
                  <a:extLst>
                    <a:ext uri="{9D8B030D-6E8A-4147-A177-3AD203B41FA5}">
                      <a16:colId xmlns:a16="http://schemas.microsoft.com/office/drawing/2014/main" val="234146296"/>
                    </a:ext>
                  </a:extLst>
                </a:gridCol>
              </a:tblGrid>
              <a:tr h="0">
                <a:tc>
                  <a:txBody>
                    <a:bodyPr/>
                    <a:lstStyle/>
                    <a:p>
                      <a:pPr algn="ctr"/>
                      <a:r>
                        <a:rPr lang="ar-EG" sz="2400" b="1" dirty="0">
                          <a:solidFill>
                            <a:schemeClr val="tx2"/>
                          </a:solidFill>
                        </a:rPr>
                        <a:t>الهيكل التنظيمي</a:t>
                      </a:r>
                      <a:endParaRPr lang="ar-EG" sz="2400" dirty="0">
                        <a:solidFill>
                          <a:schemeClr val="tx2"/>
                        </a:solidFill>
                      </a:endParaRPr>
                    </a:p>
                  </a:txBody>
                  <a:tcPr anchor="ctr">
                    <a:lnL>
                      <a:noFill/>
                    </a:lnL>
                    <a:lnR>
                      <a:noFill/>
                    </a:lnR>
                    <a:lnT>
                      <a:noFill/>
                    </a:lnT>
                    <a:lnB>
                      <a:noFill/>
                    </a:lnB>
                    <a:noFill/>
                  </a:tcPr>
                </a:tc>
                <a:tc>
                  <a:txBody>
                    <a:bodyPr/>
                    <a:lstStyle/>
                    <a:p>
                      <a:pPr algn="ctr"/>
                      <a:r>
                        <a:rPr lang="en-US" sz="2400" b="1" dirty="0"/>
                        <a:t>Organization Structure</a:t>
                      </a:r>
                      <a:endParaRPr lang="en-US" sz="2400" dirty="0"/>
                    </a:p>
                  </a:txBody>
                  <a:tcPr anchor="ctr">
                    <a:lnL>
                      <a:noFill/>
                    </a:lnL>
                    <a:lnR>
                      <a:noFill/>
                    </a:lnR>
                    <a:lnT>
                      <a:noFill/>
                    </a:lnT>
                    <a:lnB>
                      <a:noFill/>
                    </a:lnB>
                    <a:noFill/>
                  </a:tcPr>
                </a:tc>
                <a:extLst>
                  <a:ext uri="{0D108BD9-81ED-4DB2-BD59-A6C34878D82A}">
                    <a16:rowId xmlns:a16="http://schemas.microsoft.com/office/drawing/2014/main" val="3613003642"/>
                  </a:ext>
                </a:extLst>
              </a:tr>
              <a:tr h="0">
                <a:tc>
                  <a:txBody>
                    <a:bodyPr/>
                    <a:lstStyle/>
                    <a:p>
                      <a:pPr algn="r"/>
                      <a:r>
                        <a:rPr lang="ar-EG" sz="2400" b="1">
                          <a:solidFill>
                            <a:schemeClr val="tx2"/>
                          </a:solidFill>
                        </a:rPr>
                        <a:t>3. تصميم الأنظمة من أجل:</a:t>
                      </a:r>
                      <a:endParaRPr lang="ar-EG" sz="2400">
                        <a:solidFill>
                          <a:schemeClr val="tx2"/>
                        </a:solidFill>
                      </a:endParaRPr>
                    </a:p>
                  </a:txBody>
                  <a:tcPr anchor="ctr">
                    <a:lnL>
                      <a:noFill/>
                    </a:lnL>
                    <a:lnR>
                      <a:noFill/>
                    </a:lnR>
                    <a:lnT>
                      <a:noFill/>
                    </a:lnT>
                    <a:lnB>
                      <a:noFill/>
                    </a:lnB>
                    <a:noFill/>
                  </a:tcPr>
                </a:tc>
                <a:tc>
                  <a:txBody>
                    <a:bodyPr/>
                    <a:lstStyle/>
                    <a:p>
                      <a:r>
                        <a:rPr lang="en-US" sz="2400" b="1" dirty="0"/>
                        <a:t>3. Design of systems for:</a:t>
                      </a:r>
                      <a:endParaRPr lang="en-US" sz="2400" dirty="0"/>
                    </a:p>
                  </a:txBody>
                  <a:tcPr anchor="ctr">
                    <a:lnL>
                      <a:noFill/>
                    </a:lnL>
                    <a:lnR>
                      <a:noFill/>
                    </a:lnR>
                    <a:lnT>
                      <a:noFill/>
                    </a:lnT>
                    <a:lnB>
                      <a:noFill/>
                    </a:lnB>
                    <a:noFill/>
                  </a:tcPr>
                </a:tc>
                <a:extLst>
                  <a:ext uri="{0D108BD9-81ED-4DB2-BD59-A6C34878D82A}">
                    <a16:rowId xmlns:a16="http://schemas.microsoft.com/office/drawing/2014/main" val="4223744608"/>
                  </a:ext>
                </a:extLst>
              </a:tr>
              <a:tr h="0">
                <a:tc>
                  <a:txBody>
                    <a:bodyPr/>
                    <a:lstStyle/>
                    <a:p>
                      <a:pPr algn="r"/>
                      <a:r>
                        <a:rPr lang="ar-EG" sz="2400">
                          <a:solidFill>
                            <a:schemeClr val="tx2"/>
                          </a:solidFill>
                        </a:rPr>
                        <a:t>- </a:t>
                      </a:r>
                      <a:r>
                        <a:rPr lang="ar-EG" sz="2400" b="1">
                          <a:solidFill>
                            <a:schemeClr val="tx2"/>
                          </a:solidFill>
                        </a:rPr>
                        <a:t>التواصل الفعّال</a:t>
                      </a:r>
                      <a:endParaRPr lang="ar-EG" sz="2400">
                        <a:solidFill>
                          <a:schemeClr val="tx2"/>
                        </a:solidFill>
                      </a:endParaRPr>
                    </a:p>
                  </a:txBody>
                  <a:tcPr anchor="ctr">
                    <a:lnL>
                      <a:noFill/>
                    </a:lnL>
                    <a:lnR>
                      <a:noFill/>
                    </a:lnR>
                    <a:lnT>
                      <a:noFill/>
                    </a:lnT>
                    <a:lnB>
                      <a:noFill/>
                    </a:lnB>
                    <a:noFill/>
                  </a:tcPr>
                </a:tc>
                <a:tc>
                  <a:txBody>
                    <a:bodyPr/>
                    <a:lstStyle/>
                    <a:p>
                      <a:r>
                        <a:rPr lang="en-US" sz="2400"/>
                        <a:t>- </a:t>
                      </a:r>
                      <a:r>
                        <a:rPr lang="en-US" sz="2400" b="1"/>
                        <a:t>effective communication</a:t>
                      </a:r>
                      <a:endParaRPr lang="en-US" sz="2400"/>
                    </a:p>
                  </a:txBody>
                  <a:tcPr anchor="ctr">
                    <a:lnL>
                      <a:noFill/>
                    </a:lnL>
                    <a:lnR>
                      <a:noFill/>
                    </a:lnR>
                    <a:lnT>
                      <a:noFill/>
                    </a:lnT>
                    <a:lnB>
                      <a:noFill/>
                    </a:lnB>
                    <a:noFill/>
                  </a:tcPr>
                </a:tc>
                <a:extLst>
                  <a:ext uri="{0D108BD9-81ED-4DB2-BD59-A6C34878D82A}">
                    <a16:rowId xmlns:a16="http://schemas.microsoft.com/office/drawing/2014/main" val="3575968416"/>
                  </a:ext>
                </a:extLst>
              </a:tr>
              <a:tr h="0">
                <a:tc>
                  <a:txBody>
                    <a:bodyPr/>
                    <a:lstStyle/>
                    <a:p>
                      <a:pPr algn="r"/>
                      <a:r>
                        <a:rPr lang="ar-EG" sz="2400">
                          <a:solidFill>
                            <a:schemeClr val="tx2"/>
                          </a:solidFill>
                        </a:rPr>
                        <a:t>- </a:t>
                      </a:r>
                      <a:r>
                        <a:rPr lang="ar-EG" sz="2400" b="1">
                          <a:solidFill>
                            <a:schemeClr val="tx2"/>
                          </a:solidFill>
                        </a:rPr>
                        <a:t>التنسيق</a:t>
                      </a:r>
                      <a:endParaRPr lang="ar-EG" sz="2400">
                        <a:solidFill>
                          <a:schemeClr val="tx2"/>
                        </a:solidFill>
                      </a:endParaRPr>
                    </a:p>
                  </a:txBody>
                  <a:tcPr anchor="ctr">
                    <a:lnL>
                      <a:noFill/>
                    </a:lnL>
                    <a:lnR>
                      <a:noFill/>
                    </a:lnR>
                    <a:lnT>
                      <a:noFill/>
                    </a:lnT>
                    <a:lnB>
                      <a:noFill/>
                    </a:lnB>
                    <a:noFill/>
                  </a:tcPr>
                </a:tc>
                <a:tc>
                  <a:txBody>
                    <a:bodyPr/>
                    <a:lstStyle/>
                    <a:p>
                      <a:r>
                        <a:rPr lang="en-US" sz="2400"/>
                        <a:t>- </a:t>
                      </a:r>
                      <a:r>
                        <a:rPr lang="en-US" sz="2400" b="1"/>
                        <a:t>coordination</a:t>
                      </a:r>
                      <a:endParaRPr lang="en-US" sz="2400"/>
                    </a:p>
                  </a:txBody>
                  <a:tcPr anchor="ctr">
                    <a:lnL>
                      <a:noFill/>
                    </a:lnL>
                    <a:lnR>
                      <a:noFill/>
                    </a:lnR>
                    <a:lnT>
                      <a:noFill/>
                    </a:lnT>
                    <a:lnB>
                      <a:noFill/>
                    </a:lnB>
                    <a:noFill/>
                  </a:tcPr>
                </a:tc>
                <a:extLst>
                  <a:ext uri="{0D108BD9-81ED-4DB2-BD59-A6C34878D82A}">
                    <a16:rowId xmlns:a16="http://schemas.microsoft.com/office/drawing/2014/main" val="1118268625"/>
                  </a:ext>
                </a:extLst>
              </a:tr>
              <a:tr h="0">
                <a:tc>
                  <a:txBody>
                    <a:bodyPr/>
                    <a:lstStyle/>
                    <a:p>
                      <a:pPr algn="r"/>
                      <a:r>
                        <a:rPr lang="ar-EG" sz="2400">
                          <a:solidFill>
                            <a:schemeClr val="tx2"/>
                          </a:solidFill>
                        </a:rPr>
                        <a:t>- </a:t>
                      </a:r>
                      <a:r>
                        <a:rPr lang="ar-EG" sz="2400" b="1">
                          <a:solidFill>
                            <a:schemeClr val="tx2"/>
                          </a:solidFill>
                        </a:rPr>
                        <a:t>التكامل بين الأقسام</a:t>
                      </a:r>
                      <a:endParaRPr lang="ar-EG" sz="2400">
                        <a:solidFill>
                          <a:schemeClr val="tx2"/>
                        </a:solidFill>
                      </a:endParaRPr>
                    </a:p>
                  </a:txBody>
                  <a:tcPr anchor="ctr">
                    <a:lnL>
                      <a:noFill/>
                    </a:lnL>
                    <a:lnR>
                      <a:noFill/>
                    </a:lnR>
                    <a:lnT>
                      <a:noFill/>
                    </a:lnT>
                    <a:lnB>
                      <a:noFill/>
                    </a:lnB>
                    <a:noFill/>
                  </a:tcPr>
                </a:tc>
                <a:tc>
                  <a:txBody>
                    <a:bodyPr/>
                    <a:lstStyle/>
                    <a:p>
                      <a:r>
                        <a:rPr lang="en-US" sz="2400"/>
                        <a:t>- </a:t>
                      </a:r>
                      <a:r>
                        <a:rPr lang="en-US" sz="2400" b="1"/>
                        <a:t>integration across departments</a:t>
                      </a:r>
                      <a:endParaRPr lang="en-US" sz="2400"/>
                    </a:p>
                  </a:txBody>
                  <a:tcPr anchor="ctr">
                    <a:lnL>
                      <a:noFill/>
                    </a:lnL>
                    <a:lnR>
                      <a:noFill/>
                    </a:lnR>
                    <a:lnT>
                      <a:noFill/>
                    </a:lnT>
                    <a:lnB>
                      <a:noFill/>
                    </a:lnB>
                    <a:noFill/>
                  </a:tcPr>
                </a:tc>
                <a:extLst>
                  <a:ext uri="{0D108BD9-81ED-4DB2-BD59-A6C34878D82A}">
                    <a16:rowId xmlns:a16="http://schemas.microsoft.com/office/drawing/2014/main" val="1519306708"/>
                  </a:ext>
                </a:extLst>
              </a:tr>
              <a:tr h="0">
                <a:tc>
                  <a:txBody>
                    <a:bodyPr/>
                    <a:lstStyle/>
                    <a:p>
                      <a:pPr algn="r"/>
                      <a:r>
                        <a:rPr lang="ar-EG" sz="2400" b="1">
                          <a:solidFill>
                            <a:schemeClr val="tx2"/>
                          </a:solidFill>
                        </a:rPr>
                        <a:t>الأشكال الأساسية للهياكل التنظيمية هي:</a:t>
                      </a:r>
                      <a:endParaRPr lang="ar-EG" sz="2400">
                        <a:solidFill>
                          <a:schemeClr val="tx2"/>
                        </a:solidFill>
                      </a:endParaRPr>
                    </a:p>
                  </a:txBody>
                  <a:tcPr anchor="ctr">
                    <a:lnL>
                      <a:noFill/>
                    </a:lnL>
                    <a:lnR>
                      <a:noFill/>
                    </a:lnR>
                    <a:lnT>
                      <a:noFill/>
                    </a:lnT>
                    <a:lnB>
                      <a:noFill/>
                    </a:lnB>
                    <a:noFill/>
                  </a:tcPr>
                </a:tc>
                <a:tc>
                  <a:txBody>
                    <a:bodyPr/>
                    <a:lstStyle/>
                    <a:p>
                      <a:r>
                        <a:rPr lang="en-US" sz="2400" b="1"/>
                        <a:t>Basic forms of organization structures are:</a:t>
                      </a:r>
                      <a:endParaRPr lang="en-US" sz="2400"/>
                    </a:p>
                  </a:txBody>
                  <a:tcPr anchor="ctr">
                    <a:lnL>
                      <a:noFill/>
                    </a:lnL>
                    <a:lnR>
                      <a:noFill/>
                    </a:lnR>
                    <a:lnT>
                      <a:noFill/>
                    </a:lnT>
                    <a:lnB>
                      <a:noFill/>
                    </a:lnB>
                    <a:noFill/>
                  </a:tcPr>
                </a:tc>
                <a:extLst>
                  <a:ext uri="{0D108BD9-81ED-4DB2-BD59-A6C34878D82A}">
                    <a16:rowId xmlns:a16="http://schemas.microsoft.com/office/drawing/2014/main" val="3781228238"/>
                  </a:ext>
                </a:extLst>
              </a:tr>
              <a:tr h="0">
                <a:tc>
                  <a:txBody>
                    <a:bodyPr/>
                    <a:lstStyle/>
                    <a:p>
                      <a:pPr algn="r"/>
                      <a:r>
                        <a:rPr lang="ar-EG" sz="2400">
                          <a:solidFill>
                            <a:schemeClr val="tx2"/>
                          </a:solidFill>
                        </a:rPr>
                        <a:t>1- </a:t>
                      </a:r>
                      <a:r>
                        <a:rPr lang="ar-EG" sz="2400" b="1">
                          <a:solidFill>
                            <a:schemeClr val="tx2"/>
                          </a:solidFill>
                        </a:rPr>
                        <a:t>الهيكل الوظيفي</a:t>
                      </a:r>
                      <a:endParaRPr lang="ar-EG" sz="2400">
                        <a:solidFill>
                          <a:schemeClr val="tx2"/>
                        </a:solidFill>
                      </a:endParaRPr>
                    </a:p>
                  </a:txBody>
                  <a:tcPr anchor="ctr">
                    <a:lnL>
                      <a:noFill/>
                    </a:lnL>
                    <a:lnR>
                      <a:noFill/>
                    </a:lnR>
                    <a:lnT>
                      <a:noFill/>
                    </a:lnT>
                    <a:lnB>
                      <a:noFill/>
                    </a:lnB>
                    <a:noFill/>
                  </a:tcPr>
                </a:tc>
                <a:tc>
                  <a:txBody>
                    <a:bodyPr/>
                    <a:lstStyle/>
                    <a:p>
                      <a:r>
                        <a:rPr lang="en-US" sz="2400"/>
                        <a:t>1- </a:t>
                      </a:r>
                      <a:r>
                        <a:rPr lang="en-US" sz="2400" b="1"/>
                        <a:t>Functional organization</a:t>
                      </a:r>
                      <a:endParaRPr lang="en-US" sz="2400"/>
                    </a:p>
                  </a:txBody>
                  <a:tcPr anchor="ctr">
                    <a:lnL>
                      <a:noFill/>
                    </a:lnL>
                    <a:lnR>
                      <a:noFill/>
                    </a:lnR>
                    <a:lnT>
                      <a:noFill/>
                    </a:lnT>
                    <a:lnB>
                      <a:noFill/>
                    </a:lnB>
                    <a:noFill/>
                  </a:tcPr>
                </a:tc>
                <a:extLst>
                  <a:ext uri="{0D108BD9-81ED-4DB2-BD59-A6C34878D82A}">
                    <a16:rowId xmlns:a16="http://schemas.microsoft.com/office/drawing/2014/main" val="1922769489"/>
                  </a:ext>
                </a:extLst>
              </a:tr>
              <a:tr h="0">
                <a:tc>
                  <a:txBody>
                    <a:bodyPr/>
                    <a:lstStyle/>
                    <a:p>
                      <a:pPr algn="r"/>
                      <a:r>
                        <a:rPr lang="ar-EG" sz="2400">
                          <a:solidFill>
                            <a:schemeClr val="tx2"/>
                          </a:solidFill>
                        </a:rPr>
                        <a:t>2- </a:t>
                      </a:r>
                      <a:r>
                        <a:rPr lang="ar-EG" sz="2400" b="1">
                          <a:solidFill>
                            <a:schemeClr val="tx2"/>
                          </a:solidFill>
                        </a:rPr>
                        <a:t>هيكل المشروع</a:t>
                      </a:r>
                      <a:endParaRPr lang="ar-EG" sz="2400">
                        <a:solidFill>
                          <a:schemeClr val="tx2"/>
                        </a:solidFill>
                      </a:endParaRPr>
                    </a:p>
                  </a:txBody>
                  <a:tcPr anchor="ctr">
                    <a:lnL>
                      <a:noFill/>
                    </a:lnL>
                    <a:lnR>
                      <a:noFill/>
                    </a:lnR>
                    <a:lnT>
                      <a:noFill/>
                    </a:lnT>
                    <a:lnB>
                      <a:noFill/>
                    </a:lnB>
                    <a:noFill/>
                  </a:tcPr>
                </a:tc>
                <a:tc>
                  <a:txBody>
                    <a:bodyPr/>
                    <a:lstStyle/>
                    <a:p>
                      <a:r>
                        <a:rPr lang="en-US" sz="2400"/>
                        <a:t>2- </a:t>
                      </a:r>
                      <a:r>
                        <a:rPr lang="en-US" sz="2400" b="1"/>
                        <a:t>Project organization</a:t>
                      </a:r>
                      <a:endParaRPr lang="en-US" sz="2400"/>
                    </a:p>
                  </a:txBody>
                  <a:tcPr anchor="ctr">
                    <a:lnL>
                      <a:noFill/>
                    </a:lnL>
                    <a:lnR>
                      <a:noFill/>
                    </a:lnR>
                    <a:lnT>
                      <a:noFill/>
                    </a:lnT>
                    <a:lnB>
                      <a:noFill/>
                    </a:lnB>
                    <a:noFill/>
                  </a:tcPr>
                </a:tc>
                <a:extLst>
                  <a:ext uri="{0D108BD9-81ED-4DB2-BD59-A6C34878D82A}">
                    <a16:rowId xmlns:a16="http://schemas.microsoft.com/office/drawing/2014/main" val="134425491"/>
                  </a:ext>
                </a:extLst>
              </a:tr>
              <a:tr h="0">
                <a:tc>
                  <a:txBody>
                    <a:bodyPr/>
                    <a:lstStyle/>
                    <a:p>
                      <a:pPr algn="r"/>
                      <a:r>
                        <a:rPr lang="ar-EG" sz="2400" dirty="0">
                          <a:solidFill>
                            <a:schemeClr val="tx2"/>
                          </a:solidFill>
                        </a:rPr>
                        <a:t>3- </a:t>
                      </a:r>
                      <a:r>
                        <a:rPr lang="ar-EG" sz="2400" b="1" dirty="0">
                          <a:solidFill>
                            <a:schemeClr val="tx2"/>
                          </a:solidFill>
                        </a:rPr>
                        <a:t>الهيكل </a:t>
                      </a:r>
                      <a:r>
                        <a:rPr lang="ar-EG" sz="2400" b="1" dirty="0" err="1">
                          <a:solidFill>
                            <a:schemeClr val="tx2"/>
                          </a:solidFill>
                        </a:rPr>
                        <a:t>المصفوفى</a:t>
                      </a:r>
                      <a:endParaRPr lang="ar-EG" sz="2400" dirty="0">
                        <a:solidFill>
                          <a:schemeClr val="tx2"/>
                        </a:solidFill>
                      </a:endParaRPr>
                    </a:p>
                  </a:txBody>
                  <a:tcPr anchor="ctr">
                    <a:lnL>
                      <a:noFill/>
                    </a:lnL>
                    <a:lnR>
                      <a:noFill/>
                    </a:lnR>
                    <a:lnT>
                      <a:noFill/>
                    </a:lnT>
                    <a:lnB>
                      <a:noFill/>
                    </a:lnB>
                    <a:noFill/>
                  </a:tcPr>
                </a:tc>
                <a:tc>
                  <a:txBody>
                    <a:bodyPr/>
                    <a:lstStyle/>
                    <a:p>
                      <a:r>
                        <a:rPr lang="en-US" sz="2400" dirty="0"/>
                        <a:t>3- </a:t>
                      </a:r>
                      <a:r>
                        <a:rPr lang="en-US" sz="2400" b="1" dirty="0"/>
                        <a:t>Matrix organization</a:t>
                      </a:r>
                      <a:endParaRPr lang="en-US" sz="2400" dirty="0"/>
                    </a:p>
                  </a:txBody>
                  <a:tcPr anchor="ctr">
                    <a:lnL>
                      <a:noFill/>
                    </a:lnL>
                    <a:lnR>
                      <a:noFill/>
                    </a:lnR>
                    <a:lnT>
                      <a:noFill/>
                    </a:lnT>
                    <a:lnB>
                      <a:noFill/>
                    </a:lnB>
                    <a:noFill/>
                  </a:tcPr>
                </a:tc>
                <a:extLst>
                  <a:ext uri="{0D108BD9-81ED-4DB2-BD59-A6C34878D82A}">
                    <a16:rowId xmlns:a16="http://schemas.microsoft.com/office/drawing/2014/main" val="1009339566"/>
                  </a:ext>
                </a:extLst>
              </a:tr>
            </a:tbl>
          </a:graphicData>
        </a:graphic>
      </p:graphicFrame>
      <p:sp>
        <p:nvSpPr>
          <p:cNvPr id="3" name="Rectangle 1">
            <a:extLst>
              <a:ext uri="{FF2B5EF4-FFF2-40B4-BE49-F238E27FC236}">
                <a16:creationId xmlns:a16="http://schemas.microsoft.com/office/drawing/2014/main" id="{7C413C3F-DE23-72DE-B937-9CFBD0B2070C}"/>
              </a:ext>
            </a:extLst>
          </p:cNvPr>
          <p:cNvSpPr>
            <a:spLocks noChangeArrowheads="1"/>
          </p:cNvSpPr>
          <p:nvPr/>
        </p:nvSpPr>
        <p:spPr bwMode="auto">
          <a:xfrm>
            <a:off x="838200" y="217328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3161108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0" y="0"/>
            <a:ext cx="12192000" cy="6857999"/>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b="1" dirty="0"/>
          </a:p>
        </p:txBody>
      </p:sp>
      <p:pic>
        <p:nvPicPr>
          <p:cNvPr id="4" name="Graphic 21">
            <a:extLst>
              <a:ext uri="{FF2B5EF4-FFF2-40B4-BE49-F238E27FC236}">
                <a16:creationId xmlns:a16="http://schemas.microsoft.com/office/drawing/2014/main" id="{4DA1A52A-46CC-FB56-A44C-2E021A93E7F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6859" y="0"/>
            <a:ext cx="2305141" cy="1076343"/>
          </a:xfrm>
          <a:prstGeom prst="rect">
            <a:avLst/>
          </a:prstGeom>
        </p:spPr>
      </p:pic>
      <p:sp>
        <p:nvSpPr>
          <p:cNvPr id="5" name="object 2">
            <a:extLst>
              <a:ext uri="{FF2B5EF4-FFF2-40B4-BE49-F238E27FC236}">
                <a16:creationId xmlns:a16="http://schemas.microsoft.com/office/drawing/2014/main" id="{0B0E3C0E-9073-3D6C-0BC4-ECF4A8D3E556}"/>
              </a:ext>
            </a:extLst>
          </p:cNvPr>
          <p:cNvSpPr txBox="1">
            <a:spLocks/>
          </p:cNvSpPr>
          <p:nvPr/>
        </p:nvSpPr>
        <p:spPr>
          <a:xfrm>
            <a:off x="6953826" y="1468762"/>
            <a:ext cx="4994334" cy="320601"/>
          </a:xfrm>
          <a:prstGeom prst="rect">
            <a:avLst/>
          </a:prstGeom>
        </p:spPr>
        <p:txBody>
          <a:bodyPr vert="horz" wrap="square" lIns="0" tIns="12700" rIns="0" bIns="0" rtlCol="0">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2700">
              <a:lnSpc>
                <a:spcPct val="100000"/>
              </a:lnSpc>
              <a:spcBef>
                <a:spcPts val="100"/>
              </a:spcBef>
            </a:pPr>
            <a:endParaRPr lang="en-US" sz="2000" dirty="0">
              <a:latin typeface="Times New Roman"/>
              <a:cs typeface="Times New Roman"/>
            </a:endParaRPr>
          </a:p>
        </p:txBody>
      </p:sp>
      <p:sp>
        <p:nvSpPr>
          <p:cNvPr id="10" name="Rectangle 1">
            <a:extLst>
              <a:ext uri="{FF2B5EF4-FFF2-40B4-BE49-F238E27FC236}">
                <a16:creationId xmlns:a16="http://schemas.microsoft.com/office/drawing/2014/main" id="{05FBCA67-DFEE-9294-3C8C-2ECE245B2E65}"/>
              </a:ext>
            </a:extLst>
          </p:cNvPr>
          <p:cNvSpPr>
            <a:spLocks noChangeArrowheads="1"/>
          </p:cNvSpPr>
          <p:nvPr/>
        </p:nvSpPr>
        <p:spPr bwMode="auto">
          <a:xfrm>
            <a:off x="838200" y="28130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2" name="TextBox 1">
            <a:extLst>
              <a:ext uri="{FF2B5EF4-FFF2-40B4-BE49-F238E27FC236}">
                <a16:creationId xmlns:a16="http://schemas.microsoft.com/office/drawing/2014/main" id="{562C6ECA-F540-3F40-2935-3963260A14F2}"/>
              </a:ext>
            </a:extLst>
          </p:cNvPr>
          <p:cNvSpPr txBox="1"/>
          <p:nvPr/>
        </p:nvSpPr>
        <p:spPr>
          <a:xfrm>
            <a:off x="1095403" y="841666"/>
            <a:ext cx="10040445" cy="907941"/>
          </a:xfrm>
          <a:prstGeom prst="rect">
            <a:avLst/>
          </a:prstGeom>
          <a:noFill/>
        </p:spPr>
        <p:txBody>
          <a:bodyPr wrap="square">
            <a:spAutoFit/>
          </a:bodyPr>
          <a:lstStyle/>
          <a:p>
            <a:r>
              <a:rPr lang="en-US" sz="2500" b="1" dirty="0"/>
              <a:t> </a:t>
            </a:r>
            <a:r>
              <a:rPr lang="en-US" sz="2500" b="1" i="0" dirty="0">
                <a:solidFill>
                  <a:schemeClr val="tx1">
                    <a:lumMod val="95000"/>
                    <a:lumOff val="5000"/>
                  </a:schemeClr>
                </a:solidFill>
                <a:effectLst/>
                <a:latin typeface="Times New Roman" panose="02020603050405020304" pitchFamily="18" charset="0"/>
              </a:rPr>
              <a:t>1. Functional organization  structure</a:t>
            </a:r>
            <a:r>
              <a:rPr lang="ar-EG" sz="2800" b="1" i="0" dirty="0">
                <a:solidFill>
                  <a:schemeClr val="tx1">
                    <a:lumMod val="95000"/>
                    <a:lumOff val="5000"/>
                  </a:schemeClr>
                </a:solidFill>
                <a:effectLst/>
                <a:latin typeface="Times New Roman" panose="02020603050405020304" pitchFamily="18" charset="0"/>
              </a:rPr>
              <a:t>الهيكل</a:t>
            </a:r>
            <a:r>
              <a:rPr lang="ar-EG" sz="2800" b="1" dirty="0"/>
              <a:t> التنظيمي الوظيفي               </a:t>
            </a:r>
            <a:r>
              <a:rPr lang="en-US" sz="2500" b="1" i="0" dirty="0">
                <a:solidFill>
                  <a:schemeClr val="tx1">
                    <a:lumMod val="95000"/>
                    <a:lumOff val="5000"/>
                  </a:schemeClr>
                </a:solidFill>
                <a:effectLst/>
                <a:latin typeface="Times New Roman" panose="02020603050405020304" pitchFamily="18" charset="0"/>
              </a:rPr>
              <a:t> </a:t>
            </a:r>
          </a:p>
          <a:p>
            <a:endParaRPr lang="en-US" sz="2500" dirty="0"/>
          </a:p>
        </p:txBody>
      </p:sp>
      <p:pic>
        <p:nvPicPr>
          <p:cNvPr id="6" name="Picture 8" descr="Functional Organizational Chart | Cacoo">
            <a:extLst>
              <a:ext uri="{FF2B5EF4-FFF2-40B4-BE49-F238E27FC236}">
                <a16:creationId xmlns:a16="http://schemas.microsoft.com/office/drawing/2014/main" id="{04B65D04-58F3-B686-432A-E2AC5ED67E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0825" y="1304990"/>
            <a:ext cx="10387561" cy="48573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39527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0" y="0"/>
            <a:ext cx="12192000" cy="6857999"/>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pic>
        <p:nvPicPr>
          <p:cNvPr id="4" name="Graphic 21">
            <a:extLst>
              <a:ext uri="{FF2B5EF4-FFF2-40B4-BE49-F238E27FC236}">
                <a16:creationId xmlns:a16="http://schemas.microsoft.com/office/drawing/2014/main" id="{4DA1A52A-46CC-FB56-A44C-2E021A93E7F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6859" y="0"/>
            <a:ext cx="2305141" cy="1076343"/>
          </a:xfrm>
          <a:prstGeom prst="rect">
            <a:avLst/>
          </a:prstGeom>
        </p:spPr>
      </p:pic>
      <p:sp>
        <p:nvSpPr>
          <p:cNvPr id="5" name="object 2">
            <a:extLst>
              <a:ext uri="{FF2B5EF4-FFF2-40B4-BE49-F238E27FC236}">
                <a16:creationId xmlns:a16="http://schemas.microsoft.com/office/drawing/2014/main" id="{0B0E3C0E-9073-3D6C-0BC4-ECF4A8D3E556}"/>
              </a:ext>
            </a:extLst>
          </p:cNvPr>
          <p:cNvSpPr txBox="1">
            <a:spLocks/>
          </p:cNvSpPr>
          <p:nvPr/>
        </p:nvSpPr>
        <p:spPr>
          <a:xfrm>
            <a:off x="6953826" y="1468762"/>
            <a:ext cx="4994334" cy="320601"/>
          </a:xfrm>
          <a:prstGeom prst="rect">
            <a:avLst/>
          </a:prstGeom>
        </p:spPr>
        <p:txBody>
          <a:bodyPr vert="horz" wrap="square" lIns="0" tIns="12700" rIns="0" bIns="0" rtlCol="0">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2700">
              <a:lnSpc>
                <a:spcPct val="100000"/>
              </a:lnSpc>
              <a:spcBef>
                <a:spcPts val="100"/>
              </a:spcBef>
            </a:pPr>
            <a:endParaRPr lang="en-US" sz="2000" dirty="0">
              <a:latin typeface="Times New Roman"/>
              <a:cs typeface="Times New Roman"/>
            </a:endParaRPr>
          </a:p>
        </p:txBody>
      </p:sp>
      <p:sp>
        <p:nvSpPr>
          <p:cNvPr id="10" name="Rectangle 1">
            <a:extLst>
              <a:ext uri="{FF2B5EF4-FFF2-40B4-BE49-F238E27FC236}">
                <a16:creationId xmlns:a16="http://schemas.microsoft.com/office/drawing/2014/main" id="{05FBCA67-DFEE-9294-3C8C-2ECE245B2E65}"/>
              </a:ext>
            </a:extLst>
          </p:cNvPr>
          <p:cNvSpPr>
            <a:spLocks noChangeArrowheads="1"/>
          </p:cNvSpPr>
          <p:nvPr/>
        </p:nvSpPr>
        <p:spPr bwMode="auto">
          <a:xfrm>
            <a:off x="838200" y="28130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graphicFrame>
        <p:nvGraphicFramePr>
          <p:cNvPr id="2" name="Table 1">
            <a:extLst>
              <a:ext uri="{FF2B5EF4-FFF2-40B4-BE49-F238E27FC236}">
                <a16:creationId xmlns:a16="http://schemas.microsoft.com/office/drawing/2014/main" id="{B3EB0A36-B4A4-E5F5-7B56-CCDA6490FA59}"/>
              </a:ext>
            </a:extLst>
          </p:cNvPr>
          <p:cNvGraphicFramePr>
            <a:graphicFrameLocks noGrp="1"/>
          </p:cNvGraphicFramePr>
          <p:nvPr>
            <p:extLst>
              <p:ext uri="{D42A27DB-BD31-4B8C-83A1-F6EECF244321}">
                <p14:modId xmlns:p14="http://schemas.microsoft.com/office/powerpoint/2010/main" val="1684971778"/>
              </p:ext>
            </p:extLst>
          </p:nvPr>
        </p:nvGraphicFramePr>
        <p:xfrm>
          <a:off x="975360" y="876297"/>
          <a:ext cx="10810240" cy="5631744"/>
        </p:xfrm>
        <a:graphic>
          <a:graphicData uri="http://schemas.openxmlformats.org/drawingml/2006/table">
            <a:tbl>
              <a:tblPr/>
              <a:tblGrid>
                <a:gridCol w="5405120">
                  <a:extLst>
                    <a:ext uri="{9D8B030D-6E8A-4147-A177-3AD203B41FA5}">
                      <a16:colId xmlns:a16="http://schemas.microsoft.com/office/drawing/2014/main" val="2802802735"/>
                    </a:ext>
                  </a:extLst>
                </a:gridCol>
                <a:gridCol w="5405120">
                  <a:extLst>
                    <a:ext uri="{9D8B030D-6E8A-4147-A177-3AD203B41FA5}">
                      <a16:colId xmlns:a16="http://schemas.microsoft.com/office/drawing/2014/main" val="239775545"/>
                    </a:ext>
                  </a:extLst>
                </a:gridCol>
              </a:tblGrid>
              <a:tr h="300092">
                <a:tc>
                  <a:txBody>
                    <a:bodyPr/>
                    <a:lstStyle/>
                    <a:p>
                      <a:pPr algn="r"/>
                      <a:r>
                        <a:rPr lang="ar-EG" sz="2000" b="1" dirty="0">
                          <a:solidFill>
                            <a:schemeClr val="tx2"/>
                          </a:solidFill>
                        </a:rPr>
                        <a:t>1. الهيكل التنظيمي الوظيفي</a:t>
                      </a:r>
                      <a:endParaRPr lang="ar-EG" sz="2000" dirty="0">
                        <a:solidFill>
                          <a:schemeClr val="tx2"/>
                        </a:solidFill>
                      </a:endParaRPr>
                    </a:p>
                  </a:txBody>
                  <a:tcPr marL="75023" marR="75023" marT="37512" marB="37512" anchor="ctr">
                    <a:lnL>
                      <a:noFill/>
                    </a:lnL>
                    <a:lnR>
                      <a:noFill/>
                    </a:lnR>
                    <a:lnT>
                      <a:noFill/>
                    </a:lnT>
                    <a:lnB>
                      <a:noFill/>
                    </a:lnB>
                    <a:noFill/>
                  </a:tcPr>
                </a:tc>
                <a:tc>
                  <a:txBody>
                    <a:bodyPr/>
                    <a:lstStyle/>
                    <a:p>
                      <a:r>
                        <a:rPr lang="en-US" sz="2000" b="1" dirty="0"/>
                        <a:t>1. Functional Organization Structure</a:t>
                      </a:r>
                      <a:endParaRPr lang="en-US" sz="2000" dirty="0"/>
                    </a:p>
                  </a:txBody>
                  <a:tcPr marL="75023" marR="75023" marT="37512" marB="37512" anchor="ctr">
                    <a:lnL>
                      <a:noFill/>
                    </a:lnL>
                    <a:lnR>
                      <a:noFill/>
                    </a:lnR>
                    <a:lnT>
                      <a:noFill/>
                    </a:lnT>
                    <a:lnB>
                      <a:noFill/>
                    </a:lnB>
                    <a:noFill/>
                  </a:tcPr>
                </a:tc>
                <a:extLst>
                  <a:ext uri="{0D108BD9-81ED-4DB2-BD59-A6C34878D82A}">
                    <a16:rowId xmlns:a16="http://schemas.microsoft.com/office/drawing/2014/main" val="2716051071"/>
                  </a:ext>
                </a:extLst>
              </a:tr>
              <a:tr h="750231">
                <a:tc>
                  <a:txBody>
                    <a:bodyPr/>
                    <a:lstStyle/>
                    <a:p>
                      <a:pPr algn="r"/>
                      <a:r>
                        <a:rPr lang="ar-EG" sz="2000" b="1">
                          <a:solidFill>
                            <a:schemeClr val="tx2"/>
                          </a:solidFill>
                        </a:rPr>
                        <a:t>الهيكل الوظيفي يعتمد على تقسيم المنظمة إلى مجموعات أصغر ذات مهام أو أدوار محددة.</a:t>
                      </a:r>
                      <a:endParaRPr lang="ar-EG" sz="2000">
                        <a:solidFill>
                          <a:schemeClr val="tx2"/>
                        </a:solidFill>
                      </a:endParaRPr>
                    </a:p>
                  </a:txBody>
                  <a:tcPr marL="75023" marR="75023" marT="37512" marB="37512" anchor="ctr">
                    <a:lnL>
                      <a:noFill/>
                    </a:lnL>
                    <a:lnR>
                      <a:noFill/>
                    </a:lnR>
                    <a:lnT>
                      <a:noFill/>
                    </a:lnT>
                    <a:lnB>
                      <a:noFill/>
                    </a:lnB>
                    <a:noFill/>
                  </a:tcPr>
                </a:tc>
                <a:tc>
                  <a:txBody>
                    <a:bodyPr/>
                    <a:lstStyle/>
                    <a:p>
                      <a:r>
                        <a:rPr lang="en-US" sz="2000" b="1"/>
                        <a:t>The functional structure is based on an organization being divided up into smaller groups with specific tasks or roles.</a:t>
                      </a:r>
                      <a:endParaRPr lang="en-US" sz="2000"/>
                    </a:p>
                  </a:txBody>
                  <a:tcPr marL="75023" marR="75023" marT="37512" marB="37512" anchor="ctr">
                    <a:lnL>
                      <a:noFill/>
                    </a:lnL>
                    <a:lnR>
                      <a:noFill/>
                    </a:lnR>
                    <a:lnT>
                      <a:noFill/>
                    </a:lnT>
                    <a:lnB>
                      <a:noFill/>
                    </a:lnB>
                    <a:noFill/>
                  </a:tcPr>
                </a:tc>
                <a:extLst>
                  <a:ext uri="{0D108BD9-81ED-4DB2-BD59-A6C34878D82A}">
                    <a16:rowId xmlns:a16="http://schemas.microsoft.com/office/drawing/2014/main" val="1862024398"/>
                  </a:ext>
                </a:extLst>
              </a:tr>
              <a:tr h="750231">
                <a:tc>
                  <a:txBody>
                    <a:bodyPr/>
                    <a:lstStyle/>
                    <a:p>
                      <a:pPr algn="r"/>
                      <a:r>
                        <a:rPr lang="ar-EG" sz="2000" b="1">
                          <a:solidFill>
                            <a:schemeClr val="tx2"/>
                          </a:solidFill>
                        </a:rPr>
                        <a:t>على سبيل المثال، قد يكون لدى الشركة مجموعة تعمل في تكنولوجيا المعلومات، وأخرى في التسويق، ومجموعة أخرى في المالية.</a:t>
                      </a:r>
                      <a:endParaRPr lang="ar-EG" sz="2000">
                        <a:solidFill>
                          <a:schemeClr val="tx2"/>
                        </a:solidFill>
                      </a:endParaRPr>
                    </a:p>
                  </a:txBody>
                  <a:tcPr marL="75023" marR="75023" marT="37512" marB="37512" anchor="ctr">
                    <a:lnL>
                      <a:noFill/>
                    </a:lnL>
                    <a:lnR>
                      <a:noFill/>
                    </a:lnR>
                    <a:lnT>
                      <a:noFill/>
                    </a:lnT>
                    <a:lnB>
                      <a:noFill/>
                    </a:lnB>
                    <a:noFill/>
                  </a:tcPr>
                </a:tc>
                <a:tc>
                  <a:txBody>
                    <a:bodyPr/>
                    <a:lstStyle/>
                    <a:p>
                      <a:r>
                        <a:rPr lang="en-US" sz="2000" b="1"/>
                        <a:t>For example, a company could have a group working in information technology, another in marketing and another in finance.</a:t>
                      </a:r>
                      <a:endParaRPr lang="en-US" sz="2000"/>
                    </a:p>
                  </a:txBody>
                  <a:tcPr marL="75023" marR="75023" marT="37512" marB="37512" anchor="ctr">
                    <a:lnL>
                      <a:noFill/>
                    </a:lnL>
                    <a:lnR>
                      <a:noFill/>
                    </a:lnR>
                    <a:lnT>
                      <a:noFill/>
                    </a:lnT>
                    <a:lnB>
                      <a:noFill/>
                    </a:lnB>
                    <a:noFill/>
                  </a:tcPr>
                </a:tc>
                <a:extLst>
                  <a:ext uri="{0D108BD9-81ED-4DB2-BD59-A6C34878D82A}">
                    <a16:rowId xmlns:a16="http://schemas.microsoft.com/office/drawing/2014/main" val="1677679308"/>
                  </a:ext>
                </a:extLst>
              </a:tr>
              <a:tr h="525161">
                <a:tc>
                  <a:txBody>
                    <a:bodyPr/>
                    <a:lstStyle/>
                    <a:p>
                      <a:pPr algn="r"/>
                      <a:r>
                        <a:rPr lang="ar-EG" sz="2000" b="1">
                          <a:solidFill>
                            <a:schemeClr val="tx2"/>
                          </a:solidFill>
                        </a:rPr>
                        <a:t>هذا النوع هو الأكثر شيوعًا من بين الهياكل التنظيمية الثلاثة التي تعتمدها معظم الشركات.</a:t>
                      </a:r>
                      <a:endParaRPr lang="ar-EG" sz="2000">
                        <a:solidFill>
                          <a:schemeClr val="tx2"/>
                        </a:solidFill>
                      </a:endParaRPr>
                    </a:p>
                  </a:txBody>
                  <a:tcPr marL="75023" marR="75023" marT="37512" marB="37512" anchor="ctr">
                    <a:lnL>
                      <a:noFill/>
                    </a:lnL>
                    <a:lnR>
                      <a:noFill/>
                    </a:lnR>
                    <a:lnT>
                      <a:noFill/>
                    </a:lnT>
                    <a:lnB>
                      <a:noFill/>
                    </a:lnB>
                    <a:noFill/>
                  </a:tcPr>
                </a:tc>
                <a:tc>
                  <a:txBody>
                    <a:bodyPr/>
                    <a:lstStyle/>
                    <a:p>
                      <a:r>
                        <a:rPr lang="en-US" sz="2000" b="1"/>
                        <a:t>It is the most common of the three organizational structures adopted by most companies.</a:t>
                      </a:r>
                      <a:endParaRPr lang="en-US" sz="2000"/>
                    </a:p>
                  </a:txBody>
                  <a:tcPr marL="75023" marR="75023" marT="37512" marB="37512" anchor="ctr">
                    <a:lnL>
                      <a:noFill/>
                    </a:lnL>
                    <a:lnR>
                      <a:noFill/>
                    </a:lnR>
                    <a:lnT>
                      <a:noFill/>
                    </a:lnT>
                    <a:lnB>
                      <a:noFill/>
                    </a:lnB>
                    <a:noFill/>
                  </a:tcPr>
                </a:tc>
                <a:extLst>
                  <a:ext uri="{0D108BD9-81ED-4DB2-BD59-A6C34878D82A}">
                    <a16:rowId xmlns:a16="http://schemas.microsoft.com/office/drawing/2014/main" val="338265543"/>
                  </a:ext>
                </a:extLst>
              </a:tr>
              <a:tr h="750231">
                <a:tc>
                  <a:txBody>
                    <a:bodyPr/>
                    <a:lstStyle/>
                    <a:p>
                      <a:pPr algn="r"/>
                      <a:r>
                        <a:rPr lang="ar-EG" sz="2000" b="1">
                          <a:solidFill>
                            <a:schemeClr val="tx2"/>
                          </a:solidFill>
                        </a:rPr>
                        <a:t>كل قسم لديه مدير أو رئيس يتبع مستوى أعلى في التسلسل الإداري، والذي قد يشرف على عدة أقسام.</a:t>
                      </a:r>
                      <a:endParaRPr lang="ar-EG" sz="2000">
                        <a:solidFill>
                          <a:schemeClr val="tx2"/>
                        </a:solidFill>
                      </a:endParaRPr>
                    </a:p>
                  </a:txBody>
                  <a:tcPr marL="75023" marR="75023" marT="37512" marB="37512" anchor="ctr">
                    <a:lnL>
                      <a:noFill/>
                    </a:lnL>
                    <a:lnR>
                      <a:noFill/>
                    </a:lnR>
                    <a:lnT>
                      <a:noFill/>
                    </a:lnT>
                    <a:lnB>
                      <a:noFill/>
                    </a:lnB>
                    <a:noFill/>
                  </a:tcPr>
                </a:tc>
                <a:tc>
                  <a:txBody>
                    <a:bodyPr/>
                    <a:lstStyle/>
                    <a:p>
                      <a:r>
                        <a:rPr lang="en-US" sz="2000" b="1"/>
                        <a:t>Each department has a manager or director who answers to an executive a level up in the hierarchy who may oversee multiple departments.</a:t>
                      </a:r>
                      <a:endParaRPr lang="en-US" sz="2000"/>
                    </a:p>
                  </a:txBody>
                  <a:tcPr marL="75023" marR="75023" marT="37512" marB="37512" anchor="ctr">
                    <a:lnL>
                      <a:noFill/>
                    </a:lnL>
                    <a:lnR>
                      <a:noFill/>
                    </a:lnR>
                    <a:lnT>
                      <a:noFill/>
                    </a:lnT>
                    <a:lnB>
                      <a:noFill/>
                    </a:lnB>
                    <a:noFill/>
                  </a:tcPr>
                </a:tc>
                <a:extLst>
                  <a:ext uri="{0D108BD9-81ED-4DB2-BD59-A6C34878D82A}">
                    <a16:rowId xmlns:a16="http://schemas.microsoft.com/office/drawing/2014/main" val="1387089775"/>
                  </a:ext>
                </a:extLst>
              </a:tr>
              <a:tr h="975300">
                <a:tc>
                  <a:txBody>
                    <a:bodyPr/>
                    <a:lstStyle/>
                    <a:p>
                      <a:pPr algn="r"/>
                      <a:r>
                        <a:rPr lang="ar-EG" sz="2000" b="1" dirty="0">
                          <a:solidFill>
                            <a:schemeClr val="tx2"/>
                          </a:solidFill>
                        </a:rPr>
                        <a:t>على سبيل المثال، مدير التسويق يشرف على قسم التسويق ويقدم تقاريره إلى نائب الرئيس المسؤول عن أقسام التسويق، المالية، وتكنولوجيا المعلومات.</a:t>
                      </a:r>
                      <a:endParaRPr lang="ar-EG" sz="2000" dirty="0">
                        <a:solidFill>
                          <a:schemeClr val="tx2"/>
                        </a:solidFill>
                      </a:endParaRPr>
                    </a:p>
                  </a:txBody>
                  <a:tcPr marL="75023" marR="75023" marT="37512" marB="37512" anchor="ctr">
                    <a:lnL>
                      <a:noFill/>
                    </a:lnL>
                    <a:lnR>
                      <a:noFill/>
                    </a:lnR>
                    <a:lnT>
                      <a:noFill/>
                    </a:lnT>
                    <a:lnB>
                      <a:noFill/>
                    </a:lnB>
                    <a:noFill/>
                  </a:tcPr>
                </a:tc>
                <a:tc>
                  <a:txBody>
                    <a:bodyPr/>
                    <a:lstStyle/>
                    <a:p>
                      <a:r>
                        <a:rPr lang="en-US" sz="2000" b="1" dirty="0"/>
                        <a:t>One such example is a director of marketing who supervises the marketing department and answers to a vice president who is in charge of the marketing, finance and IT divisions.</a:t>
                      </a:r>
                      <a:endParaRPr lang="en-US" sz="2000" dirty="0"/>
                    </a:p>
                  </a:txBody>
                  <a:tcPr marL="75023" marR="75023" marT="37512" marB="37512" anchor="ctr">
                    <a:lnL>
                      <a:noFill/>
                    </a:lnL>
                    <a:lnR>
                      <a:noFill/>
                    </a:lnR>
                    <a:lnT>
                      <a:noFill/>
                    </a:lnT>
                    <a:lnB>
                      <a:noFill/>
                    </a:lnB>
                    <a:noFill/>
                  </a:tcPr>
                </a:tc>
                <a:extLst>
                  <a:ext uri="{0D108BD9-81ED-4DB2-BD59-A6C34878D82A}">
                    <a16:rowId xmlns:a16="http://schemas.microsoft.com/office/drawing/2014/main" val="30741705"/>
                  </a:ext>
                </a:extLst>
              </a:tr>
            </a:tbl>
          </a:graphicData>
        </a:graphic>
      </p:graphicFrame>
      <p:sp>
        <p:nvSpPr>
          <p:cNvPr id="3" name="Rectangle 1">
            <a:extLst>
              <a:ext uri="{FF2B5EF4-FFF2-40B4-BE49-F238E27FC236}">
                <a16:creationId xmlns:a16="http://schemas.microsoft.com/office/drawing/2014/main" id="{231222D5-ADA4-6C8F-0D17-799960878422}"/>
              </a:ext>
            </a:extLst>
          </p:cNvPr>
          <p:cNvSpPr>
            <a:spLocks noChangeArrowheads="1"/>
          </p:cNvSpPr>
          <p:nvPr/>
        </p:nvSpPr>
        <p:spPr bwMode="auto">
          <a:xfrm>
            <a:off x="1782763" y="1795463"/>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454266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0" y="0"/>
            <a:ext cx="12192000" cy="6857999"/>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pic>
        <p:nvPicPr>
          <p:cNvPr id="4" name="Graphic 21">
            <a:extLst>
              <a:ext uri="{FF2B5EF4-FFF2-40B4-BE49-F238E27FC236}">
                <a16:creationId xmlns:a16="http://schemas.microsoft.com/office/drawing/2014/main" id="{4DA1A52A-46CC-FB56-A44C-2E021A93E7F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6859" y="0"/>
            <a:ext cx="2305141" cy="1076343"/>
          </a:xfrm>
          <a:prstGeom prst="rect">
            <a:avLst/>
          </a:prstGeom>
        </p:spPr>
      </p:pic>
      <p:sp>
        <p:nvSpPr>
          <p:cNvPr id="5" name="object 2">
            <a:extLst>
              <a:ext uri="{FF2B5EF4-FFF2-40B4-BE49-F238E27FC236}">
                <a16:creationId xmlns:a16="http://schemas.microsoft.com/office/drawing/2014/main" id="{0B0E3C0E-9073-3D6C-0BC4-ECF4A8D3E556}"/>
              </a:ext>
            </a:extLst>
          </p:cNvPr>
          <p:cNvSpPr txBox="1">
            <a:spLocks/>
          </p:cNvSpPr>
          <p:nvPr/>
        </p:nvSpPr>
        <p:spPr>
          <a:xfrm>
            <a:off x="6953826" y="1468762"/>
            <a:ext cx="4994334" cy="320601"/>
          </a:xfrm>
          <a:prstGeom prst="rect">
            <a:avLst/>
          </a:prstGeom>
        </p:spPr>
        <p:txBody>
          <a:bodyPr vert="horz" wrap="square" lIns="0" tIns="12700" rIns="0" bIns="0" rtlCol="0">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2700">
              <a:lnSpc>
                <a:spcPct val="100000"/>
              </a:lnSpc>
              <a:spcBef>
                <a:spcPts val="100"/>
              </a:spcBef>
            </a:pPr>
            <a:endParaRPr lang="en-US" sz="2000" dirty="0">
              <a:latin typeface="Times New Roman"/>
              <a:cs typeface="Times New Roman"/>
            </a:endParaRPr>
          </a:p>
        </p:txBody>
      </p:sp>
      <p:sp>
        <p:nvSpPr>
          <p:cNvPr id="10" name="Rectangle 1">
            <a:extLst>
              <a:ext uri="{FF2B5EF4-FFF2-40B4-BE49-F238E27FC236}">
                <a16:creationId xmlns:a16="http://schemas.microsoft.com/office/drawing/2014/main" id="{05FBCA67-DFEE-9294-3C8C-2ECE245B2E65}"/>
              </a:ext>
            </a:extLst>
          </p:cNvPr>
          <p:cNvSpPr>
            <a:spLocks noChangeArrowheads="1"/>
          </p:cNvSpPr>
          <p:nvPr/>
        </p:nvSpPr>
        <p:spPr bwMode="auto">
          <a:xfrm>
            <a:off x="838200" y="28130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graphicFrame>
        <p:nvGraphicFramePr>
          <p:cNvPr id="2" name="Table 1">
            <a:extLst>
              <a:ext uri="{FF2B5EF4-FFF2-40B4-BE49-F238E27FC236}">
                <a16:creationId xmlns:a16="http://schemas.microsoft.com/office/drawing/2014/main" id="{864492DC-2944-A0A5-AF3D-45FB450D70D1}"/>
              </a:ext>
            </a:extLst>
          </p:cNvPr>
          <p:cNvGraphicFramePr>
            <a:graphicFrameLocks noGrp="1"/>
          </p:cNvGraphicFramePr>
          <p:nvPr>
            <p:extLst>
              <p:ext uri="{D42A27DB-BD31-4B8C-83A1-F6EECF244321}">
                <p14:modId xmlns:p14="http://schemas.microsoft.com/office/powerpoint/2010/main" val="1850150666"/>
              </p:ext>
            </p:extLst>
          </p:nvPr>
        </p:nvGraphicFramePr>
        <p:xfrm>
          <a:off x="1452594" y="1014918"/>
          <a:ext cx="9811840" cy="5303400"/>
        </p:xfrm>
        <a:graphic>
          <a:graphicData uri="http://schemas.openxmlformats.org/drawingml/2006/table">
            <a:tbl>
              <a:tblPr/>
              <a:tblGrid>
                <a:gridCol w="4905920">
                  <a:extLst>
                    <a:ext uri="{9D8B030D-6E8A-4147-A177-3AD203B41FA5}">
                      <a16:colId xmlns:a16="http://schemas.microsoft.com/office/drawing/2014/main" val="2518709726"/>
                    </a:ext>
                  </a:extLst>
                </a:gridCol>
                <a:gridCol w="4905920">
                  <a:extLst>
                    <a:ext uri="{9D8B030D-6E8A-4147-A177-3AD203B41FA5}">
                      <a16:colId xmlns:a16="http://schemas.microsoft.com/office/drawing/2014/main" val="275005213"/>
                    </a:ext>
                  </a:extLst>
                </a:gridCol>
              </a:tblGrid>
              <a:tr h="341281">
                <a:tc>
                  <a:txBody>
                    <a:bodyPr/>
                    <a:lstStyle/>
                    <a:p>
                      <a:pPr algn="ctr"/>
                      <a:r>
                        <a:rPr lang="ar-EG" sz="2000" b="1" dirty="0">
                          <a:solidFill>
                            <a:schemeClr val="tx2"/>
                          </a:solidFill>
                        </a:rPr>
                        <a:t>1. الهيكل التنظيمي الوظيفي</a:t>
                      </a:r>
                      <a:endParaRPr lang="ar-EG" sz="2000" dirty="0">
                        <a:solidFill>
                          <a:schemeClr val="tx2"/>
                        </a:solidFill>
                      </a:endParaRPr>
                    </a:p>
                  </a:txBody>
                  <a:tcPr marL="85320" marR="85320" marT="42660" marB="42660" anchor="ctr">
                    <a:lnL>
                      <a:noFill/>
                    </a:lnL>
                    <a:lnR>
                      <a:noFill/>
                    </a:lnR>
                    <a:lnT>
                      <a:noFill/>
                    </a:lnT>
                    <a:lnB>
                      <a:noFill/>
                    </a:lnB>
                    <a:noFill/>
                  </a:tcPr>
                </a:tc>
                <a:tc>
                  <a:txBody>
                    <a:bodyPr/>
                    <a:lstStyle/>
                    <a:p>
                      <a:pPr algn="ctr"/>
                      <a:r>
                        <a:rPr lang="en-US" sz="2000" b="1" dirty="0"/>
                        <a:t>1. Functional Organization Structure</a:t>
                      </a:r>
                      <a:endParaRPr lang="en-US" sz="2000" dirty="0"/>
                    </a:p>
                  </a:txBody>
                  <a:tcPr marL="85320" marR="85320" marT="42660" marB="42660" anchor="ctr">
                    <a:lnL>
                      <a:noFill/>
                    </a:lnL>
                    <a:lnR>
                      <a:noFill/>
                    </a:lnR>
                    <a:lnT>
                      <a:noFill/>
                    </a:lnT>
                    <a:lnB>
                      <a:noFill/>
                    </a:lnB>
                    <a:noFill/>
                  </a:tcPr>
                </a:tc>
                <a:extLst>
                  <a:ext uri="{0D108BD9-81ED-4DB2-BD59-A6C34878D82A}">
                    <a16:rowId xmlns:a16="http://schemas.microsoft.com/office/drawing/2014/main" val="1224122455"/>
                  </a:ext>
                </a:extLst>
              </a:tr>
              <a:tr h="1109165">
                <a:tc>
                  <a:txBody>
                    <a:bodyPr/>
                    <a:lstStyle/>
                    <a:p>
                      <a:pPr algn="r"/>
                      <a:r>
                        <a:rPr lang="ar-EG" sz="2000" b="1">
                          <a:solidFill>
                            <a:schemeClr val="tx2"/>
                          </a:solidFill>
                        </a:rPr>
                        <a:t>يعمل بشكل أفضل في المنظمات الصغيرة التي تكون الأقسام المختلفة فيها متقاربة جغرافيًا وتقدم عددًا محدودًا من السلع و/أو الخدمات.</a:t>
                      </a:r>
                      <a:endParaRPr lang="ar-EG" sz="2000">
                        <a:solidFill>
                          <a:schemeClr val="tx2"/>
                        </a:solidFill>
                      </a:endParaRPr>
                    </a:p>
                  </a:txBody>
                  <a:tcPr marL="85320" marR="85320" marT="42660" marB="42660" anchor="ctr">
                    <a:lnL>
                      <a:noFill/>
                    </a:lnL>
                    <a:lnR>
                      <a:noFill/>
                    </a:lnR>
                    <a:lnT>
                      <a:noFill/>
                    </a:lnT>
                    <a:lnB>
                      <a:noFill/>
                    </a:lnB>
                    <a:noFill/>
                  </a:tcPr>
                </a:tc>
                <a:tc>
                  <a:txBody>
                    <a:bodyPr/>
                    <a:lstStyle/>
                    <a:p>
                      <a:r>
                        <a:rPr lang="en-US" sz="2000" b="1" dirty="0"/>
                        <a:t>It works best in small organizations in which the different sections are geographically close together and which provide only a small number of goods and/or services.</a:t>
                      </a:r>
                      <a:endParaRPr lang="en-US" sz="2000" dirty="0"/>
                    </a:p>
                  </a:txBody>
                  <a:tcPr marL="85320" marR="85320" marT="42660" marB="42660" anchor="ctr">
                    <a:lnL>
                      <a:noFill/>
                    </a:lnL>
                    <a:lnR>
                      <a:noFill/>
                    </a:lnR>
                    <a:lnT>
                      <a:noFill/>
                    </a:lnT>
                    <a:lnB>
                      <a:noFill/>
                    </a:lnB>
                    <a:noFill/>
                  </a:tcPr>
                </a:tc>
                <a:extLst>
                  <a:ext uri="{0D108BD9-81ED-4DB2-BD59-A6C34878D82A}">
                    <a16:rowId xmlns:a16="http://schemas.microsoft.com/office/drawing/2014/main" val="790377351"/>
                  </a:ext>
                </a:extLst>
              </a:tr>
              <a:tr h="597242">
                <a:tc>
                  <a:txBody>
                    <a:bodyPr/>
                    <a:lstStyle/>
                    <a:p>
                      <a:pPr algn="r"/>
                      <a:r>
                        <a:rPr lang="ar-EG" sz="2000" b="1">
                          <a:solidFill>
                            <a:schemeClr val="tx2"/>
                          </a:solidFill>
                        </a:rPr>
                        <a:t>في الهيكل الوظيفي، يتم تقسيم المنظمة إلى أقسام مختلفة بناءً على التخصص.</a:t>
                      </a:r>
                      <a:endParaRPr lang="ar-EG" sz="2000">
                        <a:solidFill>
                          <a:schemeClr val="tx2"/>
                        </a:solidFill>
                      </a:endParaRPr>
                    </a:p>
                  </a:txBody>
                  <a:tcPr marL="85320" marR="85320" marT="42660" marB="42660" anchor="ctr">
                    <a:lnL>
                      <a:noFill/>
                    </a:lnL>
                    <a:lnR>
                      <a:noFill/>
                    </a:lnR>
                    <a:lnT>
                      <a:noFill/>
                    </a:lnT>
                    <a:lnB>
                      <a:noFill/>
                    </a:lnB>
                    <a:noFill/>
                  </a:tcPr>
                </a:tc>
                <a:tc>
                  <a:txBody>
                    <a:bodyPr/>
                    <a:lstStyle/>
                    <a:p>
                      <a:r>
                        <a:rPr lang="en-US" sz="2000" b="1"/>
                        <a:t>In a functional structure, the organization is broken into different sections based upon specialty.</a:t>
                      </a:r>
                      <a:endParaRPr lang="en-US" sz="2000"/>
                    </a:p>
                  </a:txBody>
                  <a:tcPr marL="85320" marR="85320" marT="42660" marB="42660" anchor="ctr">
                    <a:lnL>
                      <a:noFill/>
                    </a:lnL>
                    <a:lnR>
                      <a:noFill/>
                    </a:lnR>
                    <a:lnT>
                      <a:noFill/>
                    </a:lnT>
                    <a:lnB>
                      <a:noFill/>
                    </a:lnB>
                    <a:noFill/>
                  </a:tcPr>
                </a:tc>
                <a:extLst>
                  <a:ext uri="{0D108BD9-81ED-4DB2-BD59-A6C34878D82A}">
                    <a16:rowId xmlns:a16="http://schemas.microsoft.com/office/drawing/2014/main" val="9367926"/>
                  </a:ext>
                </a:extLst>
              </a:tr>
              <a:tr h="853203">
                <a:tc>
                  <a:txBody>
                    <a:bodyPr/>
                    <a:lstStyle/>
                    <a:p>
                      <a:pPr algn="r"/>
                      <a:r>
                        <a:rPr lang="ar-EG" sz="2000" b="1">
                          <a:solidFill>
                            <a:schemeClr val="tx2"/>
                          </a:solidFill>
                        </a:rPr>
                        <a:t>على سبيل المثال، قد يكون هناك قسم للمبيعات، قسم لخدمة العملاء، وقسم للمشرفين الذين يتعاملون مع المشكلات المتفاقمة.</a:t>
                      </a:r>
                      <a:endParaRPr lang="ar-EG" sz="2000">
                        <a:solidFill>
                          <a:schemeClr val="tx2"/>
                        </a:solidFill>
                      </a:endParaRPr>
                    </a:p>
                  </a:txBody>
                  <a:tcPr marL="85320" marR="85320" marT="42660" marB="42660" anchor="ctr">
                    <a:lnL>
                      <a:noFill/>
                    </a:lnL>
                    <a:lnR>
                      <a:noFill/>
                    </a:lnR>
                    <a:lnT>
                      <a:noFill/>
                    </a:lnT>
                    <a:lnB>
                      <a:noFill/>
                    </a:lnB>
                    <a:noFill/>
                  </a:tcPr>
                </a:tc>
                <a:tc>
                  <a:txBody>
                    <a:bodyPr/>
                    <a:lstStyle/>
                    <a:p>
                      <a:r>
                        <a:rPr lang="en-US" sz="2000" b="1"/>
                        <a:t>For example, there may be one area for sales, one for customer service and one for the supervisors who deal with escalated problems.</a:t>
                      </a:r>
                      <a:endParaRPr lang="en-US" sz="2000"/>
                    </a:p>
                  </a:txBody>
                  <a:tcPr marL="85320" marR="85320" marT="42660" marB="42660" anchor="ctr">
                    <a:lnL>
                      <a:noFill/>
                    </a:lnL>
                    <a:lnR>
                      <a:noFill/>
                    </a:lnR>
                    <a:lnT>
                      <a:noFill/>
                    </a:lnT>
                    <a:lnB>
                      <a:noFill/>
                    </a:lnB>
                    <a:noFill/>
                  </a:tcPr>
                </a:tc>
                <a:extLst>
                  <a:ext uri="{0D108BD9-81ED-4DB2-BD59-A6C34878D82A}">
                    <a16:rowId xmlns:a16="http://schemas.microsoft.com/office/drawing/2014/main" val="1212974809"/>
                  </a:ext>
                </a:extLst>
              </a:tr>
              <a:tr h="1109165">
                <a:tc>
                  <a:txBody>
                    <a:bodyPr/>
                    <a:lstStyle/>
                    <a:p>
                      <a:pPr algn="r"/>
                      <a:r>
                        <a:rPr lang="ar-EG" sz="2000" b="1" dirty="0">
                          <a:solidFill>
                            <a:schemeClr val="tx2"/>
                          </a:solidFill>
                        </a:rPr>
                        <a:t>دور مدير المشروع هو ضمان التنفيذ السلس للعمليات والمشروعات؛ ومع ذلك، فإن المدير الوظيفي يمتلك السلطة الأكبر ويتخذ القرار النهائي.</a:t>
                      </a:r>
                      <a:endParaRPr lang="ar-EG" sz="2000" dirty="0">
                        <a:solidFill>
                          <a:schemeClr val="tx2"/>
                        </a:solidFill>
                      </a:endParaRPr>
                    </a:p>
                  </a:txBody>
                  <a:tcPr marL="85320" marR="85320" marT="42660" marB="42660" anchor="ctr">
                    <a:lnL>
                      <a:noFill/>
                    </a:lnL>
                    <a:lnR>
                      <a:noFill/>
                    </a:lnR>
                    <a:lnT>
                      <a:noFill/>
                    </a:lnT>
                    <a:lnB>
                      <a:noFill/>
                    </a:lnB>
                    <a:noFill/>
                  </a:tcPr>
                </a:tc>
                <a:tc>
                  <a:txBody>
                    <a:bodyPr/>
                    <a:lstStyle/>
                    <a:p>
                      <a:r>
                        <a:rPr lang="en-US" sz="2000" b="1" dirty="0"/>
                        <a:t>The project manager's role is to ensure smooth execution of processes and projects; however, the functional manager has the most power and makes the final decision.</a:t>
                      </a:r>
                      <a:endParaRPr lang="en-US" sz="2000" dirty="0"/>
                    </a:p>
                  </a:txBody>
                  <a:tcPr marL="85320" marR="85320" marT="42660" marB="42660" anchor="ctr">
                    <a:lnL>
                      <a:noFill/>
                    </a:lnL>
                    <a:lnR>
                      <a:noFill/>
                    </a:lnR>
                    <a:lnT>
                      <a:noFill/>
                    </a:lnT>
                    <a:lnB>
                      <a:noFill/>
                    </a:lnB>
                    <a:noFill/>
                  </a:tcPr>
                </a:tc>
                <a:extLst>
                  <a:ext uri="{0D108BD9-81ED-4DB2-BD59-A6C34878D82A}">
                    <a16:rowId xmlns:a16="http://schemas.microsoft.com/office/drawing/2014/main" val="1361883426"/>
                  </a:ext>
                </a:extLst>
              </a:tr>
            </a:tbl>
          </a:graphicData>
        </a:graphic>
      </p:graphicFrame>
      <p:sp>
        <p:nvSpPr>
          <p:cNvPr id="3" name="Rectangle 1">
            <a:extLst>
              <a:ext uri="{FF2B5EF4-FFF2-40B4-BE49-F238E27FC236}">
                <a16:creationId xmlns:a16="http://schemas.microsoft.com/office/drawing/2014/main" id="{406802BA-7767-A916-3E87-F6A35FFDA2FD}"/>
              </a:ext>
            </a:extLst>
          </p:cNvPr>
          <p:cNvSpPr>
            <a:spLocks noChangeArrowheads="1"/>
          </p:cNvSpPr>
          <p:nvPr/>
        </p:nvSpPr>
        <p:spPr bwMode="auto">
          <a:xfrm>
            <a:off x="1190625" y="1801813"/>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9184548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0" y="0"/>
            <a:ext cx="12192000" cy="6857999"/>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pic>
        <p:nvPicPr>
          <p:cNvPr id="4" name="Graphic 21">
            <a:extLst>
              <a:ext uri="{FF2B5EF4-FFF2-40B4-BE49-F238E27FC236}">
                <a16:creationId xmlns:a16="http://schemas.microsoft.com/office/drawing/2014/main" id="{4DA1A52A-46CC-FB56-A44C-2E021A93E7F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6859" y="0"/>
            <a:ext cx="2305141" cy="1076343"/>
          </a:xfrm>
          <a:prstGeom prst="rect">
            <a:avLst/>
          </a:prstGeom>
        </p:spPr>
      </p:pic>
      <p:sp>
        <p:nvSpPr>
          <p:cNvPr id="5" name="object 2">
            <a:extLst>
              <a:ext uri="{FF2B5EF4-FFF2-40B4-BE49-F238E27FC236}">
                <a16:creationId xmlns:a16="http://schemas.microsoft.com/office/drawing/2014/main" id="{0B0E3C0E-9073-3D6C-0BC4-ECF4A8D3E556}"/>
              </a:ext>
            </a:extLst>
          </p:cNvPr>
          <p:cNvSpPr txBox="1">
            <a:spLocks/>
          </p:cNvSpPr>
          <p:nvPr/>
        </p:nvSpPr>
        <p:spPr>
          <a:xfrm>
            <a:off x="6953826" y="1468762"/>
            <a:ext cx="4994334" cy="320601"/>
          </a:xfrm>
          <a:prstGeom prst="rect">
            <a:avLst/>
          </a:prstGeom>
        </p:spPr>
        <p:txBody>
          <a:bodyPr vert="horz" wrap="square" lIns="0" tIns="12700" rIns="0" bIns="0" rtlCol="0">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2700">
              <a:lnSpc>
                <a:spcPct val="100000"/>
              </a:lnSpc>
              <a:spcBef>
                <a:spcPts val="100"/>
              </a:spcBef>
            </a:pPr>
            <a:endParaRPr lang="en-US" sz="2000" dirty="0">
              <a:latin typeface="Times New Roman"/>
              <a:cs typeface="Times New Roman"/>
            </a:endParaRPr>
          </a:p>
        </p:txBody>
      </p:sp>
      <p:sp>
        <p:nvSpPr>
          <p:cNvPr id="10" name="Rectangle 1">
            <a:extLst>
              <a:ext uri="{FF2B5EF4-FFF2-40B4-BE49-F238E27FC236}">
                <a16:creationId xmlns:a16="http://schemas.microsoft.com/office/drawing/2014/main" id="{05FBCA67-DFEE-9294-3C8C-2ECE245B2E65}"/>
              </a:ext>
            </a:extLst>
          </p:cNvPr>
          <p:cNvSpPr>
            <a:spLocks noChangeArrowheads="1"/>
          </p:cNvSpPr>
          <p:nvPr/>
        </p:nvSpPr>
        <p:spPr bwMode="auto">
          <a:xfrm>
            <a:off x="838200" y="28130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graphicFrame>
        <p:nvGraphicFramePr>
          <p:cNvPr id="2" name="Table 1">
            <a:extLst>
              <a:ext uri="{FF2B5EF4-FFF2-40B4-BE49-F238E27FC236}">
                <a16:creationId xmlns:a16="http://schemas.microsoft.com/office/drawing/2014/main" id="{BA1C8A63-559A-28BE-1E74-B595E6782D58}"/>
              </a:ext>
            </a:extLst>
          </p:cNvPr>
          <p:cNvGraphicFramePr>
            <a:graphicFrameLocks noGrp="1"/>
          </p:cNvGraphicFramePr>
          <p:nvPr>
            <p:extLst>
              <p:ext uri="{D42A27DB-BD31-4B8C-83A1-F6EECF244321}">
                <p14:modId xmlns:p14="http://schemas.microsoft.com/office/powerpoint/2010/main" val="173426989"/>
              </p:ext>
            </p:extLst>
          </p:nvPr>
        </p:nvGraphicFramePr>
        <p:xfrm>
          <a:off x="2570361" y="1014766"/>
          <a:ext cx="8340064" cy="5186862"/>
        </p:xfrm>
        <a:graphic>
          <a:graphicData uri="http://schemas.openxmlformats.org/drawingml/2006/table">
            <a:tbl>
              <a:tblPr/>
              <a:tblGrid>
                <a:gridCol w="4170032">
                  <a:extLst>
                    <a:ext uri="{9D8B030D-6E8A-4147-A177-3AD203B41FA5}">
                      <a16:colId xmlns:a16="http://schemas.microsoft.com/office/drawing/2014/main" val="1197038100"/>
                    </a:ext>
                  </a:extLst>
                </a:gridCol>
                <a:gridCol w="4170032">
                  <a:extLst>
                    <a:ext uri="{9D8B030D-6E8A-4147-A177-3AD203B41FA5}">
                      <a16:colId xmlns:a16="http://schemas.microsoft.com/office/drawing/2014/main" val="2328808643"/>
                    </a:ext>
                  </a:extLst>
                </a:gridCol>
              </a:tblGrid>
              <a:tr h="290089">
                <a:tc>
                  <a:txBody>
                    <a:bodyPr/>
                    <a:lstStyle/>
                    <a:p>
                      <a:pPr algn="ctr"/>
                      <a:r>
                        <a:rPr lang="ar-EG" sz="1800" b="1" dirty="0">
                          <a:solidFill>
                            <a:schemeClr val="tx2"/>
                          </a:solidFill>
                        </a:rPr>
                        <a:t>مزايا الهيكل التنظيمي الوظيفي</a:t>
                      </a:r>
                      <a:endParaRPr lang="ar-EG" sz="1800" dirty="0">
                        <a:solidFill>
                          <a:schemeClr val="tx2"/>
                        </a:solidFill>
                      </a:endParaRPr>
                    </a:p>
                  </a:txBody>
                  <a:tcPr marL="72522" marR="72522" marT="36261" marB="36261" anchor="ctr">
                    <a:lnL>
                      <a:noFill/>
                    </a:lnL>
                    <a:lnR>
                      <a:noFill/>
                    </a:lnR>
                    <a:lnT>
                      <a:noFill/>
                    </a:lnT>
                    <a:lnB>
                      <a:noFill/>
                    </a:lnB>
                    <a:noFill/>
                  </a:tcPr>
                </a:tc>
                <a:tc>
                  <a:txBody>
                    <a:bodyPr/>
                    <a:lstStyle/>
                    <a:p>
                      <a:pPr algn="ctr"/>
                      <a:r>
                        <a:rPr lang="en-US" sz="1800" b="1" dirty="0"/>
                        <a:t>Advantages of Functional Organization</a:t>
                      </a:r>
                      <a:endParaRPr lang="en-US" sz="1800" dirty="0"/>
                    </a:p>
                  </a:txBody>
                  <a:tcPr marL="72522" marR="72522" marT="36261" marB="36261" anchor="ctr">
                    <a:lnL>
                      <a:noFill/>
                    </a:lnL>
                    <a:lnR>
                      <a:noFill/>
                    </a:lnR>
                    <a:lnT>
                      <a:noFill/>
                    </a:lnT>
                    <a:lnB>
                      <a:noFill/>
                    </a:lnB>
                    <a:noFill/>
                  </a:tcPr>
                </a:tc>
                <a:extLst>
                  <a:ext uri="{0D108BD9-81ED-4DB2-BD59-A6C34878D82A}">
                    <a16:rowId xmlns:a16="http://schemas.microsoft.com/office/drawing/2014/main" val="3794247278"/>
                  </a:ext>
                </a:extLst>
              </a:tr>
              <a:tr h="725223">
                <a:tc>
                  <a:txBody>
                    <a:bodyPr/>
                    <a:lstStyle/>
                    <a:p>
                      <a:pPr algn="r"/>
                      <a:r>
                        <a:rPr lang="ar-EG" sz="1800" b="1" dirty="0">
                          <a:solidFill>
                            <a:schemeClr val="tx2"/>
                          </a:solidFill>
                        </a:rPr>
                        <a:t>من المزايا الرئيسية للهيكل الوظيفي هو دور المدير الوظيفي، مما يعني وجود رئيس واحد فقط.</a:t>
                      </a:r>
                      <a:endParaRPr lang="ar-EG" sz="1800" dirty="0">
                        <a:solidFill>
                          <a:schemeClr val="tx2"/>
                        </a:solidFill>
                      </a:endParaRPr>
                    </a:p>
                  </a:txBody>
                  <a:tcPr marL="72522" marR="72522" marT="36261" marB="36261" anchor="ctr">
                    <a:lnL>
                      <a:noFill/>
                    </a:lnL>
                    <a:lnR>
                      <a:noFill/>
                    </a:lnR>
                    <a:lnT>
                      <a:noFill/>
                    </a:lnT>
                    <a:lnB>
                      <a:noFill/>
                    </a:lnB>
                    <a:noFill/>
                  </a:tcPr>
                </a:tc>
                <a:tc>
                  <a:txBody>
                    <a:bodyPr/>
                    <a:lstStyle/>
                    <a:p>
                      <a:r>
                        <a:rPr lang="en-US" sz="1800" b="1"/>
                        <a:t>An advantage to the functional structure is the role of the functional manager, which means there is only one boss.</a:t>
                      </a:r>
                      <a:endParaRPr lang="en-US" sz="1800"/>
                    </a:p>
                  </a:txBody>
                  <a:tcPr marL="72522" marR="72522" marT="36261" marB="36261" anchor="ctr">
                    <a:lnL>
                      <a:noFill/>
                    </a:lnL>
                    <a:lnR>
                      <a:noFill/>
                    </a:lnR>
                    <a:lnT>
                      <a:noFill/>
                    </a:lnT>
                    <a:lnB>
                      <a:noFill/>
                    </a:lnB>
                    <a:noFill/>
                  </a:tcPr>
                </a:tc>
                <a:extLst>
                  <a:ext uri="{0D108BD9-81ED-4DB2-BD59-A6C34878D82A}">
                    <a16:rowId xmlns:a16="http://schemas.microsoft.com/office/drawing/2014/main" val="1426301404"/>
                  </a:ext>
                </a:extLst>
              </a:tr>
              <a:tr h="507656">
                <a:tc>
                  <a:txBody>
                    <a:bodyPr/>
                    <a:lstStyle/>
                    <a:p>
                      <a:pPr algn="r"/>
                      <a:r>
                        <a:rPr lang="ar-EG" sz="1800" b="1" dirty="0">
                          <a:solidFill>
                            <a:schemeClr val="tx2"/>
                          </a:solidFill>
                        </a:rPr>
                        <a:t>هذا يقلل أو يمنع تضارب المصالح ويسهل إدارة المتخصصين.</a:t>
                      </a:r>
                      <a:endParaRPr lang="ar-EG" sz="1800" dirty="0">
                        <a:solidFill>
                          <a:schemeClr val="tx2"/>
                        </a:solidFill>
                      </a:endParaRPr>
                    </a:p>
                  </a:txBody>
                  <a:tcPr marL="72522" marR="72522" marT="36261" marB="36261" anchor="ctr">
                    <a:lnL>
                      <a:noFill/>
                    </a:lnL>
                    <a:lnR>
                      <a:noFill/>
                    </a:lnR>
                    <a:lnT>
                      <a:noFill/>
                    </a:lnT>
                    <a:lnB>
                      <a:noFill/>
                    </a:lnB>
                    <a:noFill/>
                  </a:tcPr>
                </a:tc>
                <a:tc>
                  <a:txBody>
                    <a:bodyPr/>
                    <a:lstStyle/>
                    <a:p>
                      <a:r>
                        <a:rPr lang="en-US" sz="1800" b="1"/>
                        <a:t>This reduces or prevents conflicts of interest and makes it easier to manage specialists.</a:t>
                      </a:r>
                      <a:endParaRPr lang="en-US" sz="1800"/>
                    </a:p>
                  </a:txBody>
                  <a:tcPr marL="72522" marR="72522" marT="36261" marB="36261" anchor="ctr">
                    <a:lnL>
                      <a:noFill/>
                    </a:lnL>
                    <a:lnR>
                      <a:noFill/>
                    </a:lnR>
                    <a:lnT>
                      <a:noFill/>
                    </a:lnT>
                    <a:lnB>
                      <a:noFill/>
                    </a:lnB>
                    <a:noFill/>
                  </a:tcPr>
                </a:tc>
                <a:extLst>
                  <a:ext uri="{0D108BD9-81ED-4DB2-BD59-A6C34878D82A}">
                    <a16:rowId xmlns:a16="http://schemas.microsoft.com/office/drawing/2014/main" val="1234562682"/>
                  </a:ext>
                </a:extLst>
              </a:tr>
              <a:tr h="290089">
                <a:tc>
                  <a:txBody>
                    <a:bodyPr/>
                    <a:lstStyle/>
                    <a:p>
                      <a:pPr algn="r"/>
                      <a:r>
                        <a:rPr lang="ar-EG" sz="1800" b="1" dirty="0">
                          <a:solidFill>
                            <a:schemeClr val="tx2"/>
                          </a:solidFill>
                        </a:rPr>
                        <a:t>سيؤدي ذلك إلى:</a:t>
                      </a:r>
                      <a:endParaRPr lang="ar-EG" sz="1800" dirty="0">
                        <a:solidFill>
                          <a:schemeClr val="tx2"/>
                        </a:solidFill>
                      </a:endParaRPr>
                    </a:p>
                  </a:txBody>
                  <a:tcPr marL="72522" marR="72522" marT="36261" marB="36261" anchor="ctr">
                    <a:lnL>
                      <a:noFill/>
                    </a:lnL>
                    <a:lnR>
                      <a:noFill/>
                    </a:lnR>
                    <a:lnT>
                      <a:noFill/>
                    </a:lnT>
                    <a:lnB>
                      <a:noFill/>
                    </a:lnB>
                    <a:noFill/>
                  </a:tcPr>
                </a:tc>
                <a:tc>
                  <a:txBody>
                    <a:bodyPr/>
                    <a:lstStyle/>
                    <a:p>
                      <a:r>
                        <a:rPr lang="en-US" sz="1800" b="1"/>
                        <a:t>This will lead to:</a:t>
                      </a:r>
                      <a:endParaRPr lang="en-US" sz="1800"/>
                    </a:p>
                  </a:txBody>
                  <a:tcPr marL="72522" marR="72522" marT="36261" marB="36261" anchor="ctr">
                    <a:lnL>
                      <a:noFill/>
                    </a:lnL>
                    <a:lnR>
                      <a:noFill/>
                    </a:lnR>
                    <a:lnT>
                      <a:noFill/>
                    </a:lnT>
                    <a:lnB>
                      <a:noFill/>
                    </a:lnB>
                    <a:noFill/>
                  </a:tcPr>
                </a:tc>
                <a:extLst>
                  <a:ext uri="{0D108BD9-81ED-4DB2-BD59-A6C34878D82A}">
                    <a16:rowId xmlns:a16="http://schemas.microsoft.com/office/drawing/2014/main" val="2051365173"/>
                  </a:ext>
                </a:extLst>
              </a:tr>
              <a:tr h="290089">
                <a:tc>
                  <a:txBody>
                    <a:bodyPr/>
                    <a:lstStyle/>
                    <a:p>
                      <a:pPr algn="r"/>
                      <a:r>
                        <a:rPr lang="ar-EG" sz="1800" dirty="0">
                          <a:solidFill>
                            <a:schemeClr val="tx2"/>
                          </a:solidFill>
                        </a:rPr>
                        <a:t>1. </a:t>
                      </a:r>
                      <a:r>
                        <a:rPr lang="ar-EG" sz="1800" b="1" dirty="0">
                          <a:solidFill>
                            <a:schemeClr val="tx2"/>
                          </a:solidFill>
                        </a:rPr>
                        <a:t>خط واضح للسلطة</a:t>
                      </a:r>
                      <a:endParaRPr lang="ar-EG" sz="1800" dirty="0">
                        <a:solidFill>
                          <a:schemeClr val="tx2"/>
                        </a:solidFill>
                      </a:endParaRPr>
                    </a:p>
                  </a:txBody>
                  <a:tcPr marL="72522" marR="72522" marT="36261" marB="36261" anchor="ctr">
                    <a:lnL>
                      <a:noFill/>
                    </a:lnL>
                    <a:lnR>
                      <a:noFill/>
                    </a:lnR>
                    <a:lnT>
                      <a:noFill/>
                    </a:lnT>
                    <a:lnB>
                      <a:noFill/>
                    </a:lnB>
                    <a:noFill/>
                  </a:tcPr>
                </a:tc>
                <a:tc>
                  <a:txBody>
                    <a:bodyPr/>
                    <a:lstStyle/>
                    <a:p>
                      <a:r>
                        <a:rPr lang="en-US" sz="1800"/>
                        <a:t>1. </a:t>
                      </a:r>
                      <a:r>
                        <a:rPr lang="en-US" sz="1800" b="1"/>
                        <a:t>Clear line of authority</a:t>
                      </a:r>
                      <a:endParaRPr lang="en-US" sz="1800"/>
                    </a:p>
                  </a:txBody>
                  <a:tcPr marL="72522" marR="72522" marT="36261" marB="36261" anchor="ctr">
                    <a:lnL>
                      <a:noFill/>
                    </a:lnL>
                    <a:lnR>
                      <a:noFill/>
                    </a:lnR>
                    <a:lnT>
                      <a:noFill/>
                    </a:lnT>
                    <a:lnB>
                      <a:noFill/>
                    </a:lnB>
                    <a:noFill/>
                  </a:tcPr>
                </a:tc>
                <a:extLst>
                  <a:ext uri="{0D108BD9-81ED-4DB2-BD59-A6C34878D82A}">
                    <a16:rowId xmlns:a16="http://schemas.microsoft.com/office/drawing/2014/main" val="1836493959"/>
                  </a:ext>
                </a:extLst>
              </a:tr>
              <a:tr h="290089">
                <a:tc>
                  <a:txBody>
                    <a:bodyPr/>
                    <a:lstStyle/>
                    <a:p>
                      <a:pPr algn="r"/>
                      <a:r>
                        <a:rPr lang="ar-EG" sz="1800" dirty="0">
                          <a:solidFill>
                            <a:schemeClr val="tx2"/>
                          </a:solidFill>
                        </a:rPr>
                        <a:t>2. </a:t>
                      </a:r>
                      <a:r>
                        <a:rPr lang="ar-EG" sz="1800" b="1" dirty="0">
                          <a:solidFill>
                            <a:schemeClr val="tx2"/>
                          </a:solidFill>
                        </a:rPr>
                        <a:t>تطوير المسار الوظيفي</a:t>
                      </a:r>
                      <a:endParaRPr lang="ar-EG" sz="1800" dirty="0">
                        <a:solidFill>
                          <a:schemeClr val="tx2"/>
                        </a:solidFill>
                      </a:endParaRPr>
                    </a:p>
                  </a:txBody>
                  <a:tcPr marL="72522" marR="72522" marT="36261" marB="36261" anchor="ctr">
                    <a:lnL>
                      <a:noFill/>
                    </a:lnL>
                    <a:lnR>
                      <a:noFill/>
                    </a:lnR>
                    <a:lnT>
                      <a:noFill/>
                    </a:lnT>
                    <a:lnB>
                      <a:noFill/>
                    </a:lnB>
                    <a:noFill/>
                  </a:tcPr>
                </a:tc>
                <a:tc>
                  <a:txBody>
                    <a:bodyPr/>
                    <a:lstStyle/>
                    <a:p>
                      <a:r>
                        <a:rPr lang="en-US" sz="1800"/>
                        <a:t>2. </a:t>
                      </a:r>
                      <a:r>
                        <a:rPr lang="en-US" sz="1800" b="1"/>
                        <a:t>Career development</a:t>
                      </a:r>
                      <a:endParaRPr lang="en-US" sz="1800"/>
                    </a:p>
                  </a:txBody>
                  <a:tcPr marL="72522" marR="72522" marT="36261" marB="36261" anchor="ctr">
                    <a:lnL>
                      <a:noFill/>
                    </a:lnL>
                    <a:lnR>
                      <a:noFill/>
                    </a:lnR>
                    <a:lnT>
                      <a:noFill/>
                    </a:lnT>
                    <a:lnB>
                      <a:noFill/>
                    </a:lnB>
                    <a:noFill/>
                  </a:tcPr>
                </a:tc>
                <a:extLst>
                  <a:ext uri="{0D108BD9-81ED-4DB2-BD59-A6C34878D82A}">
                    <a16:rowId xmlns:a16="http://schemas.microsoft.com/office/drawing/2014/main" val="2767112330"/>
                  </a:ext>
                </a:extLst>
              </a:tr>
              <a:tr h="290089">
                <a:tc>
                  <a:txBody>
                    <a:bodyPr/>
                    <a:lstStyle/>
                    <a:p>
                      <a:pPr algn="r"/>
                      <a:r>
                        <a:rPr lang="ar-EG" sz="1800" dirty="0">
                          <a:solidFill>
                            <a:schemeClr val="tx2"/>
                          </a:solidFill>
                        </a:rPr>
                        <a:t>3. </a:t>
                      </a:r>
                      <a:r>
                        <a:rPr lang="ar-EG" sz="1800" b="1" dirty="0">
                          <a:solidFill>
                            <a:schemeClr val="tx2"/>
                          </a:solidFill>
                        </a:rPr>
                        <a:t>راحة وسهولة في الإدارة</a:t>
                      </a:r>
                      <a:endParaRPr lang="ar-EG" sz="1800" dirty="0">
                        <a:solidFill>
                          <a:schemeClr val="tx2"/>
                        </a:solidFill>
                      </a:endParaRPr>
                    </a:p>
                  </a:txBody>
                  <a:tcPr marL="72522" marR="72522" marT="36261" marB="36261" anchor="ctr">
                    <a:lnL>
                      <a:noFill/>
                    </a:lnL>
                    <a:lnR>
                      <a:noFill/>
                    </a:lnR>
                    <a:lnT>
                      <a:noFill/>
                    </a:lnT>
                    <a:lnB>
                      <a:noFill/>
                    </a:lnB>
                    <a:noFill/>
                  </a:tcPr>
                </a:tc>
                <a:tc>
                  <a:txBody>
                    <a:bodyPr/>
                    <a:lstStyle/>
                    <a:p>
                      <a:r>
                        <a:rPr lang="en-US" sz="1800"/>
                        <a:t>3. </a:t>
                      </a:r>
                      <a:r>
                        <a:rPr lang="en-US" sz="1800" b="1"/>
                        <a:t>Comfortable and easy</a:t>
                      </a:r>
                      <a:endParaRPr lang="en-US" sz="1800"/>
                    </a:p>
                  </a:txBody>
                  <a:tcPr marL="72522" marR="72522" marT="36261" marB="36261" anchor="ctr">
                    <a:lnL>
                      <a:noFill/>
                    </a:lnL>
                    <a:lnR>
                      <a:noFill/>
                    </a:lnR>
                    <a:lnT>
                      <a:noFill/>
                    </a:lnT>
                    <a:lnB>
                      <a:noFill/>
                    </a:lnB>
                    <a:noFill/>
                  </a:tcPr>
                </a:tc>
                <a:extLst>
                  <a:ext uri="{0D108BD9-81ED-4DB2-BD59-A6C34878D82A}">
                    <a16:rowId xmlns:a16="http://schemas.microsoft.com/office/drawing/2014/main" val="4063925255"/>
                  </a:ext>
                </a:extLst>
              </a:tr>
              <a:tr h="290089">
                <a:tc>
                  <a:txBody>
                    <a:bodyPr/>
                    <a:lstStyle/>
                    <a:p>
                      <a:pPr algn="r"/>
                      <a:r>
                        <a:rPr lang="ar-EG" sz="1800" dirty="0">
                          <a:solidFill>
                            <a:schemeClr val="tx2"/>
                          </a:solidFill>
                        </a:rPr>
                        <a:t>4. </a:t>
                      </a:r>
                      <a:r>
                        <a:rPr lang="ar-EG" sz="1800" b="1" dirty="0">
                          <a:solidFill>
                            <a:schemeClr val="tx2"/>
                          </a:solidFill>
                        </a:rPr>
                        <a:t>الخبرة التقنية</a:t>
                      </a:r>
                      <a:endParaRPr lang="ar-EG" sz="1800" dirty="0">
                        <a:solidFill>
                          <a:schemeClr val="tx2"/>
                        </a:solidFill>
                      </a:endParaRPr>
                    </a:p>
                  </a:txBody>
                  <a:tcPr marL="72522" marR="72522" marT="36261" marB="36261" anchor="ctr">
                    <a:lnL>
                      <a:noFill/>
                    </a:lnL>
                    <a:lnR>
                      <a:noFill/>
                    </a:lnR>
                    <a:lnT>
                      <a:noFill/>
                    </a:lnT>
                    <a:lnB>
                      <a:noFill/>
                    </a:lnB>
                    <a:noFill/>
                  </a:tcPr>
                </a:tc>
                <a:tc>
                  <a:txBody>
                    <a:bodyPr/>
                    <a:lstStyle/>
                    <a:p>
                      <a:r>
                        <a:rPr lang="en-US" sz="1800"/>
                        <a:t>4. </a:t>
                      </a:r>
                      <a:r>
                        <a:rPr lang="en-US" sz="1800" b="1"/>
                        <a:t>Technical expertise</a:t>
                      </a:r>
                      <a:endParaRPr lang="en-US" sz="1800"/>
                    </a:p>
                  </a:txBody>
                  <a:tcPr marL="72522" marR="72522" marT="36261" marB="36261" anchor="ctr">
                    <a:lnL>
                      <a:noFill/>
                    </a:lnL>
                    <a:lnR>
                      <a:noFill/>
                    </a:lnR>
                    <a:lnT>
                      <a:noFill/>
                    </a:lnT>
                    <a:lnB>
                      <a:noFill/>
                    </a:lnB>
                    <a:noFill/>
                  </a:tcPr>
                </a:tc>
                <a:extLst>
                  <a:ext uri="{0D108BD9-81ED-4DB2-BD59-A6C34878D82A}">
                    <a16:rowId xmlns:a16="http://schemas.microsoft.com/office/drawing/2014/main" val="1770737822"/>
                  </a:ext>
                </a:extLst>
              </a:tr>
              <a:tr h="290089">
                <a:tc>
                  <a:txBody>
                    <a:bodyPr/>
                    <a:lstStyle/>
                    <a:p>
                      <a:pPr algn="r"/>
                      <a:r>
                        <a:rPr lang="ar-EG" sz="1800" dirty="0">
                          <a:solidFill>
                            <a:schemeClr val="tx2"/>
                          </a:solidFill>
                        </a:rPr>
                        <a:t>5. </a:t>
                      </a:r>
                      <a:r>
                        <a:rPr lang="ar-EG" sz="1800" b="1" dirty="0">
                          <a:solidFill>
                            <a:schemeClr val="tx2"/>
                          </a:solidFill>
                        </a:rPr>
                        <a:t>مرونة في تخصيص الموارد</a:t>
                      </a:r>
                      <a:endParaRPr lang="ar-EG" sz="1800" dirty="0">
                        <a:solidFill>
                          <a:schemeClr val="tx2"/>
                        </a:solidFill>
                      </a:endParaRPr>
                    </a:p>
                  </a:txBody>
                  <a:tcPr marL="72522" marR="72522" marT="36261" marB="36261" anchor="ctr">
                    <a:lnL>
                      <a:noFill/>
                    </a:lnL>
                    <a:lnR>
                      <a:noFill/>
                    </a:lnR>
                    <a:lnT>
                      <a:noFill/>
                    </a:lnT>
                    <a:lnB>
                      <a:noFill/>
                    </a:lnB>
                    <a:noFill/>
                  </a:tcPr>
                </a:tc>
                <a:tc>
                  <a:txBody>
                    <a:bodyPr/>
                    <a:lstStyle/>
                    <a:p>
                      <a:r>
                        <a:rPr lang="en-US" sz="1800"/>
                        <a:t>5. </a:t>
                      </a:r>
                      <a:r>
                        <a:rPr lang="en-US" sz="1800" b="1"/>
                        <a:t>Flexible resource assignment</a:t>
                      </a:r>
                      <a:endParaRPr lang="en-US" sz="1800"/>
                    </a:p>
                  </a:txBody>
                  <a:tcPr marL="72522" marR="72522" marT="36261" marB="36261" anchor="ctr">
                    <a:lnL>
                      <a:noFill/>
                    </a:lnL>
                    <a:lnR>
                      <a:noFill/>
                    </a:lnR>
                    <a:lnT>
                      <a:noFill/>
                    </a:lnT>
                    <a:lnB>
                      <a:noFill/>
                    </a:lnB>
                    <a:noFill/>
                  </a:tcPr>
                </a:tc>
                <a:extLst>
                  <a:ext uri="{0D108BD9-81ED-4DB2-BD59-A6C34878D82A}">
                    <a16:rowId xmlns:a16="http://schemas.microsoft.com/office/drawing/2014/main" val="3539805889"/>
                  </a:ext>
                </a:extLst>
              </a:tr>
              <a:tr h="290089">
                <a:tc>
                  <a:txBody>
                    <a:bodyPr/>
                    <a:lstStyle/>
                    <a:p>
                      <a:pPr algn="r"/>
                      <a:r>
                        <a:rPr lang="ar-EG" sz="1800" dirty="0">
                          <a:solidFill>
                            <a:schemeClr val="tx2"/>
                          </a:solidFill>
                        </a:rPr>
                        <a:t>6. </a:t>
                      </a:r>
                      <a:r>
                        <a:rPr lang="ar-EG" sz="1800" b="1" dirty="0">
                          <a:solidFill>
                            <a:schemeClr val="tx2"/>
                          </a:solidFill>
                        </a:rPr>
                        <a:t>الحفاظ على تصميم الشركة بشكل ثابت</a:t>
                      </a:r>
                      <a:endParaRPr lang="ar-EG" sz="1800" dirty="0">
                        <a:solidFill>
                          <a:schemeClr val="tx2"/>
                        </a:solidFill>
                      </a:endParaRPr>
                    </a:p>
                  </a:txBody>
                  <a:tcPr marL="72522" marR="72522" marT="36261" marB="36261" anchor="ctr">
                    <a:lnL>
                      <a:noFill/>
                    </a:lnL>
                    <a:lnR>
                      <a:noFill/>
                    </a:lnR>
                    <a:lnT>
                      <a:noFill/>
                    </a:lnT>
                    <a:lnB>
                      <a:noFill/>
                    </a:lnB>
                    <a:noFill/>
                  </a:tcPr>
                </a:tc>
                <a:tc>
                  <a:txBody>
                    <a:bodyPr/>
                    <a:lstStyle/>
                    <a:p>
                      <a:r>
                        <a:rPr lang="en-US" sz="1800"/>
                        <a:t>6. </a:t>
                      </a:r>
                      <a:r>
                        <a:rPr lang="en-US" sz="1800" b="1"/>
                        <a:t>Firm’s design maintained</a:t>
                      </a:r>
                      <a:endParaRPr lang="en-US" sz="1800"/>
                    </a:p>
                  </a:txBody>
                  <a:tcPr marL="72522" marR="72522" marT="36261" marB="36261" anchor="ctr">
                    <a:lnL>
                      <a:noFill/>
                    </a:lnL>
                    <a:lnR>
                      <a:noFill/>
                    </a:lnR>
                    <a:lnT>
                      <a:noFill/>
                    </a:lnT>
                    <a:lnB>
                      <a:noFill/>
                    </a:lnB>
                    <a:noFill/>
                  </a:tcPr>
                </a:tc>
                <a:extLst>
                  <a:ext uri="{0D108BD9-81ED-4DB2-BD59-A6C34878D82A}">
                    <a16:rowId xmlns:a16="http://schemas.microsoft.com/office/drawing/2014/main" val="3326673002"/>
                  </a:ext>
                </a:extLst>
              </a:tr>
              <a:tr h="507656">
                <a:tc>
                  <a:txBody>
                    <a:bodyPr/>
                    <a:lstStyle/>
                    <a:p>
                      <a:pPr algn="r"/>
                      <a:r>
                        <a:rPr lang="ar-EG" sz="1800" dirty="0">
                          <a:solidFill>
                            <a:schemeClr val="tx2"/>
                          </a:solidFill>
                        </a:rPr>
                        <a:t>7. </a:t>
                      </a:r>
                      <a:r>
                        <a:rPr lang="ar-EG" sz="1800" b="1" dirty="0">
                          <a:solidFill>
                            <a:schemeClr val="tx2"/>
                          </a:solidFill>
                        </a:rPr>
                        <a:t>يبقى أعضاء فريق المشروع على اتصال مع مجموعتهم الوظيفية</a:t>
                      </a:r>
                      <a:endParaRPr lang="ar-EG" sz="1800" dirty="0">
                        <a:solidFill>
                          <a:schemeClr val="tx2"/>
                        </a:solidFill>
                      </a:endParaRPr>
                    </a:p>
                  </a:txBody>
                  <a:tcPr marL="72522" marR="72522" marT="36261" marB="36261" anchor="ctr">
                    <a:lnL>
                      <a:noFill/>
                    </a:lnL>
                    <a:lnR>
                      <a:noFill/>
                    </a:lnR>
                    <a:lnT>
                      <a:noFill/>
                    </a:lnT>
                    <a:lnB>
                      <a:noFill/>
                    </a:lnB>
                    <a:noFill/>
                  </a:tcPr>
                </a:tc>
                <a:tc>
                  <a:txBody>
                    <a:bodyPr/>
                    <a:lstStyle/>
                    <a:p>
                      <a:r>
                        <a:rPr lang="en-US" sz="1800" dirty="0"/>
                        <a:t>7. </a:t>
                      </a:r>
                      <a:r>
                        <a:rPr lang="en-US" sz="1800" b="1" dirty="0"/>
                        <a:t>Project team members remain connected with their functional group</a:t>
                      </a:r>
                      <a:endParaRPr lang="en-US" sz="1800" dirty="0"/>
                    </a:p>
                  </a:txBody>
                  <a:tcPr marL="72522" marR="72522" marT="36261" marB="36261" anchor="ctr">
                    <a:lnL>
                      <a:noFill/>
                    </a:lnL>
                    <a:lnR>
                      <a:noFill/>
                    </a:lnR>
                    <a:lnT>
                      <a:noFill/>
                    </a:lnT>
                    <a:lnB>
                      <a:noFill/>
                    </a:lnB>
                    <a:noFill/>
                  </a:tcPr>
                </a:tc>
                <a:extLst>
                  <a:ext uri="{0D108BD9-81ED-4DB2-BD59-A6C34878D82A}">
                    <a16:rowId xmlns:a16="http://schemas.microsoft.com/office/drawing/2014/main" val="2466046373"/>
                  </a:ext>
                </a:extLst>
              </a:tr>
            </a:tbl>
          </a:graphicData>
        </a:graphic>
      </p:graphicFrame>
      <p:sp>
        <p:nvSpPr>
          <p:cNvPr id="3" name="Rectangle 1">
            <a:extLst>
              <a:ext uri="{FF2B5EF4-FFF2-40B4-BE49-F238E27FC236}">
                <a16:creationId xmlns:a16="http://schemas.microsoft.com/office/drawing/2014/main" id="{94618BCB-DECA-9ADE-3203-FBFDCDD392BC}"/>
              </a:ext>
            </a:extLst>
          </p:cNvPr>
          <p:cNvSpPr>
            <a:spLocks noChangeArrowheads="1"/>
          </p:cNvSpPr>
          <p:nvPr/>
        </p:nvSpPr>
        <p:spPr bwMode="auto">
          <a:xfrm>
            <a:off x="1925638" y="182562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53848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0" y="0"/>
            <a:ext cx="12192000" cy="6857999"/>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pic>
        <p:nvPicPr>
          <p:cNvPr id="4" name="Graphic 21">
            <a:extLst>
              <a:ext uri="{FF2B5EF4-FFF2-40B4-BE49-F238E27FC236}">
                <a16:creationId xmlns:a16="http://schemas.microsoft.com/office/drawing/2014/main" id="{4DA1A52A-46CC-FB56-A44C-2E021A93E7F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6859" y="0"/>
            <a:ext cx="2305141" cy="1076343"/>
          </a:xfrm>
          <a:prstGeom prst="rect">
            <a:avLst/>
          </a:prstGeom>
        </p:spPr>
      </p:pic>
      <p:sp>
        <p:nvSpPr>
          <p:cNvPr id="5" name="object 2">
            <a:extLst>
              <a:ext uri="{FF2B5EF4-FFF2-40B4-BE49-F238E27FC236}">
                <a16:creationId xmlns:a16="http://schemas.microsoft.com/office/drawing/2014/main" id="{0B0E3C0E-9073-3D6C-0BC4-ECF4A8D3E556}"/>
              </a:ext>
            </a:extLst>
          </p:cNvPr>
          <p:cNvSpPr txBox="1">
            <a:spLocks/>
          </p:cNvSpPr>
          <p:nvPr/>
        </p:nvSpPr>
        <p:spPr>
          <a:xfrm>
            <a:off x="6953826" y="1468762"/>
            <a:ext cx="4994334" cy="320601"/>
          </a:xfrm>
          <a:prstGeom prst="rect">
            <a:avLst/>
          </a:prstGeom>
        </p:spPr>
        <p:txBody>
          <a:bodyPr vert="horz" wrap="square" lIns="0" tIns="12700" rIns="0" bIns="0" rtlCol="0">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2700">
              <a:lnSpc>
                <a:spcPct val="100000"/>
              </a:lnSpc>
              <a:spcBef>
                <a:spcPts val="100"/>
              </a:spcBef>
            </a:pPr>
            <a:endParaRPr lang="en-US" sz="2000" dirty="0">
              <a:latin typeface="Times New Roman"/>
              <a:cs typeface="Times New Roman"/>
            </a:endParaRPr>
          </a:p>
        </p:txBody>
      </p:sp>
      <p:sp>
        <p:nvSpPr>
          <p:cNvPr id="10" name="Rectangle 1">
            <a:extLst>
              <a:ext uri="{FF2B5EF4-FFF2-40B4-BE49-F238E27FC236}">
                <a16:creationId xmlns:a16="http://schemas.microsoft.com/office/drawing/2014/main" id="{05FBCA67-DFEE-9294-3C8C-2ECE245B2E65}"/>
              </a:ext>
            </a:extLst>
          </p:cNvPr>
          <p:cNvSpPr>
            <a:spLocks noChangeArrowheads="1"/>
          </p:cNvSpPr>
          <p:nvPr/>
        </p:nvSpPr>
        <p:spPr bwMode="auto">
          <a:xfrm>
            <a:off x="838200" y="28130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graphicFrame>
        <p:nvGraphicFramePr>
          <p:cNvPr id="2" name="Table 1">
            <a:extLst>
              <a:ext uri="{FF2B5EF4-FFF2-40B4-BE49-F238E27FC236}">
                <a16:creationId xmlns:a16="http://schemas.microsoft.com/office/drawing/2014/main" id="{A24FF5DC-ADD8-3E9C-7E0A-E5940325207C}"/>
              </a:ext>
            </a:extLst>
          </p:cNvPr>
          <p:cNvGraphicFramePr>
            <a:graphicFrameLocks noGrp="1"/>
          </p:cNvGraphicFramePr>
          <p:nvPr>
            <p:extLst>
              <p:ext uri="{D42A27DB-BD31-4B8C-83A1-F6EECF244321}">
                <p14:modId xmlns:p14="http://schemas.microsoft.com/office/powerpoint/2010/main" val="3569825781"/>
              </p:ext>
            </p:extLst>
          </p:nvPr>
        </p:nvGraphicFramePr>
        <p:xfrm>
          <a:off x="1524000" y="955197"/>
          <a:ext cx="10017760" cy="4970808"/>
        </p:xfrm>
        <a:graphic>
          <a:graphicData uri="http://schemas.openxmlformats.org/drawingml/2006/table">
            <a:tbl>
              <a:tblPr/>
              <a:tblGrid>
                <a:gridCol w="5008880">
                  <a:extLst>
                    <a:ext uri="{9D8B030D-6E8A-4147-A177-3AD203B41FA5}">
                      <a16:colId xmlns:a16="http://schemas.microsoft.com/office/drawing/2014/main" val="1058432683"/>
                    </a:ext>
                  </a:extLst>
                </a:gridCol>
                <a:gridCol w="5008880">
                  <a:extLst>
                    <a:ext uri="{9D8B030D-6E8A-4147-A177-3AD203B41FA5}">
                      <a16:colId xmlns:a16="http://schemas.microsoft.com/office/drawing/2014/main" val="2650384960"/>
                    </a:ext>
                  </a:extLst>
                </a:gridCol>
              </a:tblGrid>
              <a:tr h="285334">
                <a:tc>
                  <a:txBody>
                    <a:bodyPr/>
                    <a:lstStyle/>
                    <a:p>
                      <a:pPr algn="ctr"/>
                      <a:r>
                        <a:rPr lang="ar-EG" sz="1800" b="1" dirty="0">
                          <a:solidFill>
                            <a:schemeClr val="tx2"/>
                          </a:solidFill>
                        </a:rPr>
                        <a:t>عيوب الهيكل التنظيمي الوظيفي</a:t>
                      </a:r>
                      <a:endParaRPr lang="ar-EG" sz="1800" dirty="0">
                        <a:solidFill>
                          <a:schemeClr val="tx2"/>
                        </a:solidFill>
                      </a:endParaRPr>
                    </a:p>
                  </a:txBody>
                  <a:tcPr marL="71333" marR="71333" marT="35667" marB="35667" anchor="ctr">
                    <a:lnL>
                      <a:noFill/>
                    </a:lnL>
                    <a:lnR>
                      <a:noFill/>
                    </a:lnR>
                    <a:lnT>
                      <a:noFill/>
                    </a:lnT>
                    <a:lnB>
                      <a:noFill/>
                    </a:lnB>
                    <a:noFill/>
                  </a:tcPr>
                </a:tc>
                <a:tc>
                  <a:txBody>
                    <a:bodyPr/>
                    <a:lstStyle/>
                    <a:p>
                      <a:pPr algn="ctr"/>
                      <a:r>
                        <a:rPr lang="en-US" sz="1800" b="1" dirty="0"/>
                        <a:t>Disadvantages of Functional Organization</a:t>
                      </a:r>
                      <a:endParaRPr lang="en-US" sz="1800" dirty="0"/>
                    </a:p>
                  </a:txBody>
                  <a:tcPr marL="71333" marR="71333" marT="35667" marB="35667" anchor="ctr">
                    <a:lnL>
                      <a:noFill/>
                    </a:lnL>
                    <a:lnR>
                      <a:noFill/>
                    </a:lnR>
                    <a:lnT>
                      <a:noFill/>
                    </a:lnT>
                    <a:lnB>
                      <a:noFill/>
                    </a:lnB>
                    <a:noFill/>
                  </a:tcPr>
                </a:tc>
                <a:extLst>
                  <a:ext uri="{0D108BD9-81ED-4DB2-BD59-A6C34878D82A}">
                    <a16:rowId xmlns:a16="http://schemas.microsoft.com/office/drawing/2014/main" val="1401066113"/>
                  </a:ext>
                </a:extLst>
              </a:tr>
              <a:tr h="499334">
                <a:tc>
                  <a:txBody>
                    <a:bodyPr/>
                    <a:lstStyle/>
                    <a:p>
                      <a:pPr algn="r"/>
                      <a:r>
                        <a:rPr lang="ar-EG" sz="1800">
                          <a:solidFill>
                            <a:schemeClr val="tx2"/>
                          </a:solidFill>
                        </a:rPr>
                        <a:t>1. </a:t>
                      </a:r>
                      <a:r>
                        <a:rPr lang="ar-EG" sz="1800" b="1">
                          <a:solidFill>
                            <a:schemeClr val="tx2"/>
                          </a:solidFill>
                        </a:rPr>
                        <a:t>مدير المشروع لديه سلطة محدودة وصلاحيات منخفضة.</a:t>
                      </a:r>
                      <a:endParaRPr lang="ar-EG" sz="1800">
                        <a:solidFill>
                          <a:schemeClr val="tx2"/>
                        </a:solidFill>
                      </a:endParaRPr>
                    </a:p>
                  </a:txBody>
                  <a:tcPr marL="71333" marR="71333" marT="35667" marB="35667" anchor="ctr">
                    <a:lnL>
                      <a:noFill/>
                    </a:lnL>
                    <a:lnR>
                      <a:noFill/>
                    </a:lnR>
                    <a:lnT>
                      <a:noFill/>
                    </a:lnT>
                    <a:lnB>
                      <a:noFill/>
                    </a:lnB>
                    <a:noFill/>
                  </a:tcPr>
                </a:tc>
                <a:tc>
                  <a:txBody>
                    <a:bodyPr/>
                    <a:lstStyle/>
                    <a:p>
                      <a:r>
                        <a:rPr lang="en-US" sz="1800"/>
                        <a:t>1. </a:t>
                      </a:r>
                      <a:r>
                        <a:rPr lang="en-US" sz="1800" b="1"/>
                        <a:t>The project manager has limited authority and power.</a:t>
                      </a:r>
                      <a:endParaRPr lang="en-US" sz="1800"/>
                    </a:p>
                  </a:txBody>
                  <a:tcPr marL="71333" marR="71333" marT="35667" marB="35667" anchor="ctr">
                    <a:lnL>
                      <a:noFill/>
                    </a:lnL>
                    <a:lnR>
                      <a:noFill/>
                    </a:lnR>
                    <a:lnT>
                      <a:noFill/>
                    </a:lnT>
                    <a:lnB>
                      <a:noFill/>
                    </a:lnB>
                    <a:noFill/>
                  </a:tcPr>
                </a:tc>
                <a:extLst>
                  <a:ext uri="{0D108BD9-81ED-4DB2-BD59-A6C34878D82A}">
                    <a16:rowId xmlns:a16="http://schemas.microsoft.com/office/drawing/2014/main" val="1394481489"/>
                  </a:ext>
                </a:extLst>
              </a:tr>
              <a:tr h="285334">
                <a:tc>
                  <a:txBody>
                    <a:bodyPr/>
                    <a:lstStyle/>
                    <a:p>
                      <a:pPr algn="r"/>
                      <a:r>
                        <a:rPr lang="ar-EG" sz="1800" dirty="0">
                          <a:solidFill>
                            <a:schemeClr val="tx2"/>
                          </a:solidFill>
                        </a:rPr>
                        <a:t>2. </a:t>
                      </a:r>
                      <a:r>
                        <a:rPr lang="ar-EG" sz="1800" b="1" dirty="0">
                          <a:solidFill>
                            <a:schemeClr val="tx2"/>
                          </a:solidFill>
                        </a:rPr>
                        <a:t>لا توجد مسؤولية كاملة عن المشروع بأكمله.</a:t>
                      </a:r>
                      <a:endParaRPr lang="ar-EG" sz="1800" dirty="0">
                        <a:solidFill>
                          <a:schemeClr val="tx2"/>
                        </a:solidFill>
                      </a:endParaRPr>
                    </a:p>
                  </a:txBody>
                  <a:tcPr marL="71333" marR="71333" marT="35667" marB="35667" anchor="ctr">
                    <a:lnL>
                      <a:noFill/>
                    </a:lnL>
                    <a:lnR>
                      <a:noFill/>
                    </a:lnR>
                    <a:lnT>
                      <a:noFill/>
                    </a:lnT>
                    <a:lnB>
                      <a:noFill/>
                    </a:lnB>
                    <a:noFill/>
                  </a:tcPr>
                </a:tc>
                <a:tc>
                  <a:txBody>
                    <a:bodyPr/>
                    <a:lstStyle/>
                    <a:p>
                      <a:r>
                        <a:rPr lang="en-US" sz="1800"/>
                        <a:t>2. </a:t>
                      </a:r>
                      <a:r>
                        <a:rPr lang="en-US" sz="1800" b="1"/>
                        <a:t>No accountability over complete project.</a:t>
                      </a:r>
                      <a:endParaRPr lang="en-US" sz="1800"/>
                    </a:p>
                  </a:txBody>
                  <a:tcPr marL="71333" marR="71333" marT="35667" marB="35667" anchor="ctr">
                    <a:lnL>
                      <a:noFill/>
                    </a:lnL>
                    <a:lnR>
                      <a:noFill/>
                    </a:lnR>
                    <a:lnT>
                      <a:noFill/>
                    </a:lnT>
                    <a:lnB>
                      <a:noFill/>
                    </a:lnB>
                    <a:noFill/>
                  </a:tcPr>
                </a:tc>
                <a:extLst>
                  <a:ext uri="{0D108BD9-81ED-4DB2-BD59-A6C34878D82A}">
                    <a16:rowId xmlns:a16="http://schemas.microsoft.com/office/drawing/2014/main" val="4086761809"/>
                  </a:ext>
                </a:extLst>
              </a:tr>
              <a:tr h="285334">
                <a:tc>
                  <a:txBody>
                    <a:bodyPr/>
                    <a:lstStyle/>
                    <a:p>
                      <a:pPr algn="r"/>
                      <a:r>
                        <a:rPr lang="ar-EG" sz="1800">
                          <a:solidFill>
                            <a:schemeClr val="tx2"/>
                          </a:solidFill>
                        </a:rPr>
                        <a:t>3. </a:t>
                      </a:r>
                      <a:r>
                        <a:rPr lang="ar-EG" sz="1800" b="1">
                          <a:solidFill>
                            <a:schemeClr val="tx2"/>
                          </a:solidFill>
                        </a:rPr>
                        <a:t>عدم التركيز على المشروع.</a:t>
                      </a:r>
                      <a:endParaRPr lang="ar-EG" sz="1800">
                        <a:solidFill>
                          <a:schemeClr val="tx2"/>
                        </a:solidFill>
                      </a:endParaRPr>
                    </a:p>
                  </a:txBody>
                  <a:tcPr marL="71333" marR="71333" marT="35667" marB="35667" anchor="ctr">
                    <a:lnL>
                      <a:noFill/>
                    </a:lnL>
                    <a:lnR>
                      <a:noFill/>
                    </a:lnR>
                    <a:lnT>
                      <a:noFill/>
                    </a:lnT>
                    <a:lnB>
                      <a:noFill/>
                    </a:lnB>
                    <a:noFill/>
                  </a:tcPr>
                </a:tc>
                <a:tc>
                  <a:txBody>
                    <a:bodyPr/>
                    <a:lstStyle/>
                    <a:p>
                      <a:r>
                        <a:rPr lang="en-US" sz="1800"/>
                        <a:t>3. </a:t>
                      </a:r>
                      <a:r>
                        <a:rPr lang="en-US" sz="1800" b="1"/>
                        <a:t>No project emphasis.</a:t>
                      </a:r>
                      <a:endParaRPr lang="en-US" sz="1800"/>
                    </a:p>
                  </a:txBody>
                  <a:tcPr marL="71333" marR="71333" marT="35667" marB="35667" anchor="ctr">
                    <a:lnL>
                      <a:noFill/>
                    </a:lnL>
                    <a:lnR>
                      <a:noFill/>
                    </a:lnR>
                    <a:lnT>
                      <a:noFill/>
                    </a:lnT>
                    <a:lnB>
                      <a:noFill/>
                    </a:lnB>
                    <a:noFill/>
                  </a:tcPr>
                </a:tc>
                <a:extLst>
                  <a:ext uri="{0D108BD9-81ED-4DB2-BD59-A6C34878D82A}">
                    <a16:rowId xmlns:a16="http://schemas.microsoft.com/office/drawing/2014/main" val="3094521186"/>
                  </a:ext>
                </a:extLst>
              </a:tr>
              <a:tr h="285334">
                <a:tc>
                  <a:txBody>
                    <a:bodyPr/>
                    <a:lstStyle/>
                    <a:p>
                      <a:pPr algn="r"/>
                      <a:r>
                        <a:rPr lang="ar-EG" sz="1800" dirty="0">
                          <a:solidFill>
                            <a:schemeClr val="tx2"/>
                          </a:solidFill>
                        </a:rPr>
                        <a:t>4. </a:t>
                      </a:r>
                      <a:r>
                        <a:rPr lang="ar-EG" sz="1800" b="1" dirty="0">
                          <a:solidFill>
                            <a:schemeClr val="tx2"/>
                          </a:solidFill>
                        </a:rPr>
                        <a:t>قد تستغرق المشاريع وقتًا أطول للتنفيذ.</a:t>
                      </a:r>
                      <a:endParaRPr lang="ar-EG" sz="1800" dirty="0">
                        <a:solidFill>
                          <a:schemeClr val="tx2"/>
                        </a:solidFill>
                      </a:endParaRPr>
                    </a:p>
                  </a:txBody>
                  <a:tcPr marL="71333" marR="71333" marT="35667" marB="35667" anchor="ctr">
                    <a:lnL>
                      <a:noFill/>
                    </a:lnL>
                    <a:lnR>
                      <a:noFill/>
                    </a:lnR>
                    <a:lnT>
                      <a:noFill/>
                    </a:lnT>
                    <a:lnB>
                      <a:noFill/>
                    </a:lnB>
                    <a:noFill/>
                  </a:tcPr>
                </a:tc>
                <a:tc>
                  <a:txBody>
                    <a:bodyPr/>
                    <a:lstStyle/>
                    <a:p>
                      <a:r>
                        <a:rPr lang="en-US" sz="1800"/>
                        <a:t>4. </a:t>
                      </a:r>
                      <a:r>
                        <a:rPr lang="en-US" sz="1800" b="1"/>
                        <a:t>Projects may take longer time.</a:t>
                      </a:r>
                      <a:endParaRPr lang="en-US" sz="1800"/>
                    </a:p>
                  </a:txBody>
                  <a:tcPr marL="71333" marR="71333" marT="35667" marB="35667" anchor="ctr">
                    <a:lnL>
                      <a:noFill/>
                    </a:lnL>
                    <a:lnR>
                      <a:noFill/>
                    </a:lnR>
                    <a:lnT>
                      <a:noFill/>
                    </a:lnT>
                    <a:lnB>
                      <a:noFill/>
                    </a:lnB>
                    <a:noFill/>
                  </a:tcPr>
                </a:tc>
                <a:extLst>
                  <a:ext uri="{0D108BD9-81ED-4DB2-BD59-A6C34878D82A}">
                    <a16:rowId xmlns:a16="http://schemas.microsoft.com/office/drawing/2014/main" val="841261954"/>
                  </a:ext>
                </a:extLst>
              </a:tr>
              <a:tr h="285334">
                <a:tc>
                  <a:txBody>
                    <a:bodyPr/>
                    <a:lstStyle/>
                    <a:p>
                      <a:pPr algn="r"/>
                      <a:r>
                        <a:rPr lang="ar-EG" sz="1800" dirty="0">
                          <a:solidFill>
                            <a:schemeClr val="tx2"/>
                          </a:solidFill>
                        </a:rPr>
                        <a:t>5. </a:t>
                      </a:r>
                      <a:r>
                        <a:rPr lang="ar-EG" sz="1800" b="1" dirty="0">
                          <a:solidFill>
                            <a:schemeClr val="tx2"/>
                          </a:solidFill>
                        </a:rPr>
                        <a:t>انخفاض التنسيق بين الوظائف المختلفة.</a:t>
                      </a:r>
                      <a:endParaRPr lang="ar-EG" sz="1800" dirty="0">
                        <a:solidFill>
                          <a:schemeClr val="tx2"/>
                        </a:solidFill>
                      </a:endParaRPr>
                    </a:p>
                  </a:txBody>
                  <a:tcPr marL="71333" marR="71333" marT="35667" marB="35667" anchor="ctr">
                    <a:lnL>
                      <a:noFill/>
                    </a:lnL>
                    <a:lnR>
                      <a:noFill/>
                    </a:lnR>
                    <a:lnT>
                      <a:noFill/>
                    </a:lnT>
                    <a:lnB>
                      <a:noFill/>
                    </a:lnB>
                    <a:noFill/>
                  </a:tcPr>
                </a:tc>
                <a:tc>
                  <a:txBody>
                    <a:bodyPr/>
                    <a:lstStyle/>
                    <a:p>
                      <a:r>
                        <a:rPr lang="en-US" sz="1800"/>
                        <a:t>5. </a:t>
                      </a:r>
                      <a:r>
                        <a:rPr lang="en-US" sz="1800" b="1"/>
                        <a:t>Low coordination across functions.</a:t>
                      </a:r>
                      <a:endParaRPr lang="en-US" sz="1800"/>
                    </a:p>
                  </a:txBody>
                  <a:tcPr marL="71333" marR="71333" marT="35667" marB="35667" anchor="ctr">
                    <a:lnL>
                      <a:noFill/>
                    </a:lnL>
                    <a:lnR>
                      <a:noFill/>
                    </a:lnR>
                    <a:lnT>
                      <a:noFill/>
                    </a:lnT>
                    <a:lnB>
                      <a:noFill/>
                    </a:lnB>
                    <a:noFill/>
                  </a:tcPr>
                </a:tc>
                <a:extLst>
                  <a:ext uri="{0D108BD9-81ED-4DB2-BD59-A6C34878D82A}">
                    <a16:rowId xmlns:a16="http://schemas.microsoft.com/office/drawing/2014/main" val="3233500178"/>
                  </a:ext>
                </a:extLst>
              </a:tr>
              <a:tr h="285334">
                <a:tc>
                  <a:txBody>
                    <a:bodyPr/>
                    <a:lstStyle/>
                    <a:p>
                      <a:pPr algn="r"/>
                      <a:r>
                        <a:rPr lang="ar-EG" sz="1800" dirty="0">
                          <a:solidFill>
                            <a:schemeClr val="tx2"/>
                          </a:solidFill>
                        </a:rPr>
                        <a:t>6. </a:t>
                      </a:r>
                      <a:r>
                        <a:rPr lang="ar-EG" sz="1800" b="1" dirty="0">
                          <a:solidFill>
                            <a:schemeClr val="tx2"/>
                          </a:solidFill>
                        </a:rPr>
                        <a:t>نقص في التركيز على العملاء.</a:t>
                      </a:r>
                      <a:endParaRPr lang="ar-EG" sz="1800" dirty="0">
                        <a:solidFill>
                          <a:schemeClr val="tx2"/>
                        </a:solidFill>
                      </a:endParaRPr>
                    </a:p>
                  </a:txBody>
                  <a:tcPr marL="71333" marR="71333" marT="35667" marB="35667" anchor="ctr">
                    <a:lnL>
                      <a:noFill/>
                    </a:lnL>
                    <a:lnR>
                      <a:noFill/>
                    </a:lnR>
                    <a:lnT>
                      <a:noFill/>
                    </a:lnT>
                    <a:lnB>
                      <a:noFill/>
                    </a:lnB>
                    <a:noFill/>
                  </a:tcPr>
                </a:tc>
                <a:tc>
                  <a:txBody>
                    <a:bodyPr/>
                    <a:lstStyle/>
                    <a:p>
                      <a:r>
                        <a:rPr lang="en-US" sz="1800"/>
                        <a:t>6. </a:t>
                      </a:r>
                      <a:r>
                        <a:rPr lang="en-US" sz="1800" b="1"/>
                        <a:t>Lack of customer focus.</a:t>
                      </a:r>
                      <a:endParaRPr lang="en-US" sz="1800"/>
                    </a:p>
                  </a:txBody>
                  <a:tcPr marL="71333" marR="71333" marT="35667" marB="35667" anchor="ctr">
                    <a:lnL>
                      <a:noFill/>
                    </a:lnL>
                    <a:lnR>
                      <a:noFill/>
                    </a:lnR>
                    <a:lnT>
                      <a:noFill/>
                    </a:lnT>
                    <a:lnB>
                      <a:noFill/>
                    </a:lnB>
                    <a:noFill/>
                  </a:tcPr>
                </a:tc>
                <a:extLst>
                  <a:ext uri="{0D108BD9-81ED-4DB2-BD59-A6C34878D82A}">
                    <a16:rowId xmlns:a16="http://schemas.microsoft.com/office/drawing/2014/main" val="3467078550"/>
                  </a:ext>
                </a:extLst>
              </a:tr>
              <a:tr h="285334">
                <a:tc>
                  <a:txBody>
                    <a:bodyPr/>
                    <a:lstStyle/>
                    <a:p>
                      <a:pPr algn="r"/>
                      <a:r>
                        <a:rPr lang="ar-EG" sz="1800" dirty="0">
                          <a:solidFill>
                            <a:schemeClr val="tx2"/>
                          </a:solidFill>
                        </a:rPr>
                        <a:t>7. </a:t>
                      </a:r>
                      <a:r>
                        <a:rPr lang="ar-EG" sz="1800" b="1" dirty="0">
                          <a:solidFill>
                            <a:schemeClr val="tx2"/>
                          </a:solidFill>
                        </a:rPr>
                        <a:t>تفويض سلطة منخفض.</a:t>
                      </a:r>
                      <a:endParaRPr lang="ar-EG" sz="1800" dirty="0">
                        <a:solidFill>
                          <a:schemeClr val="tx2"/>
                        </a:solidFill>
                      </a:endParaRPr>
                    </a:p>
                  </a:txBody>
                  <a:tcPr marL="71333" marR="71333" marT="35667" marB="35667" anchor="ctr">
                    <a:lnL>
                      <a:noFill/>
                    </a:lnL>
                    <a:lnR>
                      <a:noFill/>
                    </a:lnR>
                    <a:lnT>
                      <a:noFill/>
                    </a:lnT>
                    <a:lnB>
                      <a:noFill/>
                    </a:lnB>
                    <a:noFill/>
                  </a:tcPr>
                </a:tc>
                <a:tc>
                  <a:txBody>
                    <a:bodyPr/>
                    <a:lstStyle/>
                    <a:p>
                      <a:r>
                        <a:rPr lang="en-US" sz="1800"/>
                        <a:t>7. </a:t>
                      </a:r>
                      <a:r>
                        <a:rPr lang="en-US" sz="1800" b="1"/>
                        <a:t>Low delegation of authority.</a:t>
                      </a:r>
                      <a:endParaRPr lang="en-US" sz="1800"/>
                    </a:p>
                  </a:txBody>
                  <a:tcPr marL="71333" marR="71333" marT="35667" marB="35667" anchor="ctr">
                    <a:lnL>
                      <a:noFill/>
                    </a:lnL>
                    <a:lnR>
                      <a:noFill/>
                    </a:lnR>
                    <a:lnT>
                      <a:noFill/>
                    </a:lnT>
                    <a:lnB>
                      <a:noFill/>
                    </a:lnB>
                    <a:noFill/>
                  </a:tcPr>
                </a:tc>
                <a:extLst>
                  <a:ext uri="{0D108BD9-81ED-4DB2-BD59-A6C34878D82A}">
                    <a16:rowId xmlns:a16="http://schemas.microsoft.com/office/drawing/2014/main" val="3686429787"/>
                  </a:ext>
                </a:extLst>
              </a:tr>
              <a:tr h="285334">
                <a:tc>
                  <a:txBody>
                    <a:bodyPr/>
                    <a:lstStyle/>
                    <a:p>
                      <a:pPr algn="r"/>
                      <a:r>
                        <a:rPr lang="ar-EG" sz="1800" dirty="0">
                          <a:solidFill>
                            <a:schemeClr val="tx2"/>
                          </a:solidFill>
                        </a:rPr>
                        <a:t>8. </a:t>
                      </a:r>
                      <a:r>
                        <a:rPr lang="ar-EG" sz="1800" b="1" dirty="0">
                          <a:solidFill>
                            <a:schemeClr val="tx2"/>
                          </a:solidFill>
                        </a:rPr>
                        <a:t>تأخير في العمل بسبب الإجراءات البيروقراطية.</a:t>
                      </a:r>
                      <a:endParaRPr lang="ar-EG" sz="1800" dirty="0">
                        <a:solidFill>
                          <a:schemeClr val="tx2"/>
                        </a:solidFill>
                      </a:endParaRPr>
                    </a:p>
                  </a:txBody>
                  <a:tcPr marL="71333" marR="71333" marT="35667" marB="35667" anchor="ctr">
                    <a:lnL>
                      <a:noFill/>
                    </a:lnL>
                    <a:lnR>
                      <a:noFill/>
                    </a:lnR>
                    <a:lnT>
                      <a:noFill/>
                    </a:lnT>
                    <a:lnB>
                      <a:noFill/>
                    </a:lnB>
                    <a:noFill/>
                  </a:tcPr>
                </a:tc>
                <a:tc>
                  <a:txBody>
                    <a:bodyPr/>
                    <a:lstStyle/>
                    <a:p>
                      <a:r>
                        <a:rPr lang="en-US" sz="1800"/>
                        <a:t>8. </a:t>
                      </a:r>
                      <a:r>
                        <a:rPr lang="en-US" sz="1800" b="1"/>
                        <a:t>Work delays due to red tape.</a:t>
                      </a:r>
                      <a:endParaRPr lang="en-US" sz="1800"/>
                    </a:p>
                  </a:txBody>
                  <a:tcPr marL="71333" marR="71333" marT="35667" marB="35667" anchor="ctr">
                    <a:lnL>
                      <a:noFill/>
                    </a:lnL>
                    <a:lnR>
                      <a:noFill/>
                    </a:lnR>
                    <a:lnT>
                      <a:noFill/>
                    </a:lnT>
                    <a:lnB>
                      <a:noFill/>
                    </a:lnB>
                    <a:noFill/>
                  </a:tcPr>
                </a:tc>
                <a:extLst>
                  <a:ext uri="{0D108BD9-81ED-4DB2-BD59-A6C34878D82A}">
                    <a16:rowId xmlns:a16="http://schemas.microsoft.com/office/drawing/2014/main" val="343349346"/>
                  </a:ext>
                </a:extLst>
              </a:tr>
              <a:tr h="285334">
                <a:tc>
                  <a:txBody>
                    <a:bodyPr/>
                    <a:lstStyle/>
                    <a:p>
                      <a:pPr algn="r"/>
                      <a:r>
                        <a:rPr lang="ar-EG" sz="1800" dirty="0">
                          <a:solidFill>
                            <a:schemeClr val="tx2"/>
                          </a:solidFill>
                        </a:rPr>
                        <a:t>9. </a:t>
                      </a:r>
                      <a:r>
                        <a:rPr lang="ar-EG" sz="1800" b="1" dirty="0">
                          <a:solidFill>
                            <a:schemeClr val="tx2"/>
                          </a:solidFill>
                        </a:rPr>
                        <a:t>غياب الرؤية الشاملة.</a:t>
                      </a:r>
                      <a:endParaRPr lang="ar-EG" sz="1800" dirty="0">
                        <a:solidFill>
                          <a:schemeClr val="tx2"/>
                        </a:solidFill>
                      </a:endParaRPr>
                    </a:p>
                  </a:txBody>
                  <a:tcPr marL="71333" marR="71333" marT="35667" marB="35667" anchor="ctr">
                    <a:lnL>
                      <a:noFill/>
                    </a:lnL>
                    <a:lnR>
                      <a:noFill/>
                    </a:lnR>
                    <a:lnT>
                      <a:noFill/>
                    </a:lnT>
                    <a:lnB>
                      <a:noFill/>
                    </a:lnB>
                    <a:noFill/>
                  </a:tcPr>
                </a:tc>
                <a:tc>
                  <a:txBody>
                    <a:bodyPr/>
                    <a:lstStyle/>
                    <a:p>
                      <a:r>
                        <a:rPr lang="en-US" sz="1800"/>
                        <a:t>9. </a:t>
                      </a:r>
                      <a:r>
                        <a:rPr lang="en-US" sz="1800" b="1"/>
                        <a:t>Lack of a big picture view.</a:t>
                      </a:r>
                      <a:endParaRPr lang="en-US" sz="1800"/>
                    </a:p>
                  </a:txBody>
                  <a:tcPr marL="71333" marR="71333" marT="35667" marB="35667" anchor="ctr">
                    <a:lnL>
                      <a:noFill/>
                    </a:lnL>
                    <a:lnR>
                      <a:noFill/>
                    </a:lnR>
                    <a:lnT>
                      <a:noFill/>
                    </a:lnT>
                    <a:lnB>
                      <a:noFill/>
                    </a:lnB>
                    <a:noFill/>
                  </a:tcPr>
                </a:tc>
                <a:extLst>
                  <a:ext uri="{0D108BD9-81ED-4DB2-BD59-A6C34878D82A}">
                    <a16:rowId xmlns:a16="http://schemas.microsoft.com/office/drawing/2014/main" val="3137925988"/>
                  </a:ext>
                </a:extLst>
              </a:tr>
              <a:tr h="285334">
                <a:tc>
                  <a:txBody>
                    <a:bodyPr/>
                    <a:lstStyle/>
                    <a:p>
                      <a:pPr algn="r"/>
                      <a:r>
                        <a:rPr lang="ar-EG" sz="1800" dirty="0">
                          <a:solidFill>
                            <a:schemeClr val="tx2"/>
                          </a:solidFill>
                        </a:rPr>
                        <a:t>10. </a:t>
                      </a:r>
                      <a:r>
                        <a:rPr lang="ar-EG" sz="1800" b="1" dirty="0">
                          <a:solidFill>
                            <a:schemeClr val="tx2"/>
                          </a:solidFill>
                        </a:rPr>
                        <a:t>عزل الوظائف عن بعضها (الانعزال الوظيفي).</a:t>
                      </a:r>
                      <a:endParaRPr lang="ar-EG" sz="1800" dirty="0">
                        <a:solidFill>
                          <a:schemeClr val="tx2"/>
                        </a:solidFill>
                      </a:endParaRPr>
                    </a:p>
                  </a:txBody>
                  <a:tcPr marL="71333" marR="71333" marT="35667" marB="35667" anchor="ctr">
                    <a:lnL>
                      <a:noFill/>
                    </a:lnL>
                    <a:lnR>
                      <a:noFill/>
                    </a:lnR>
                    <a:lnT>
                      <a:noFill/>
                    </a:lnT>
                    <a:lnB>
                      <a:noFill/>
                    </a:lnB>
                    <a:noFill/>
                  </a:tcPr>
                </a:tc>
                <a:tc>
                  <a:txBody>
                    <a:bodyPr/>
                    <a:lstStyle/>
                    <a:p>
                      <a:r>
                        <a:rPr lang="en-US" sz="1800"/>
                        <a:t>10. </a:t>
                      </a:r>
                      <a:r>
                        <a:rPr lang="en-US" sz="1800" b="1"/>
                        <a:t>Functional siloing (isolating from others).</a:t>
                      </a:r>
                      <a:endParaRPr lang="en-US" sz="1800"/>
                    </a:p>
                  </a:txBody>
                  <a:tcPr marL="71333" marR="71333" marT="35667" marB="35667" anchor="ctr">
                    <a:lnL>
                      <a:noFill/>
                    </a:lnL>
                    <a:lnR>
                      <a:noFill/>
                    </a:lnR>
                    <a:lnT>
                      <a:noFill/>
                    </a:lnT>
                    <a:lnB>
                      <a:noFill/>
                    </a:lnB>
                    <a:noFill/>
                  </a:tcPr>
                </a:tc>
                <a:extLst>
                  <a:ext uri="{0D108BD9-81ED-4DB2-BD59-A6C34878D82A}">
                    <a16:rowId xmlns:a16="http://schemas.microsoft.com/office/drawing/2014/main" val="71764958"/>
                  </a:ext>
                </a:extLst>
              </a:tr>
              <a:tr h="713334">
                <a:tc>
                  <a:txBody>
                    <a:bodyPr/>
                    <a:lstStyle/>
                    <a:p>
                      <a:pPr algn="r"/>
                      <a:r>
                        <a:rPr lang="ar-EG" sz="1800" dirty="0">
                          <a:solidFill>
                            <a:schemeClr val="tx2"/>
                          </a:solidFill>
                        </a:rPr>
                        <a:t>11. </a:t>
                      </a:r>
                      <a:r>
                        <a:rPr lang="ar-EG" sz="1800" b="1" dirty="0">
                          <a:solidFill>
                            <a:schemeClr val="tx2"/>
                          </a:solidFill>
                        </a:rPr>
                        <a:t>قد تكون المشاريع دون المستوى المطلوب بسبب اختلاف الاهتمامات أو الالتزام عبر الأقسام الوظيفية.</a:t>
                      </a:r>
                      <a:endParaRPr lang="ar-EG" sz="1800" dirty="0">
                        <a:solidFill>
                          <a:schemeClr val="tx2"/>
                        </a:solidFill>
                      </a:endParaRPr>
                    </a:p>
                  </a:txBody>
                  <a:tcPr marL="71333" marR="71333" marT="35667" marB="35667" anchor="ctr">
                    <a:lnL>
                      <a:noFill/>
                    </a:lnL>
                    <a:lnR>
                      <a:noFill/>
                    </a:lnR>
                    <a:lnT>
                      <a:noFill/>
                    </a:lnT>
                    <a:lnB>
                      <a:noFill/>
                    </a:lnB>
                    <a:noFill/>
                  </a:tcPr>
                </a:tc>
                <a:tc>
                  <a:txBody>
                    <a:bodyPr/>
                    <a:lstStyle/>
                    <a:p>
                      <a:r>
                        <a:rPr lang="en-US" sz="1800" dirty="0"/>
                        <a:t>11. </a:t>
                      </a:r>
                      <a:r>
                        <a:rPr lang="en-US" sz="1800" b="1" dirty="0"/>
                        <a:t>Projects may be suboptimal due to varying interest or commitment across functional boundaries.</a:t>
                      </a:r>
                      <a:endParaRPr lang="en-US" sz="1800" dirty="0"/>
                    </a:p>
                  </a:txBody>
                  <a:tcPr marL="71333" marR="71333" marT="35667" marB="35667" anchor="ctr">
                    <a:lnL>
                      <a:noFill/>
                    </a:lnL>
                    <a:lnR>
                      <a:noFill/>
                    </a:lnR>
                    <a:lnT>
                      <a:noFill/>
                    </a:lnT>
                    <a:lnB>
                      <a:noFill/>
                    </a:lnB>
                    <a:noFill/>
                  </a:tcPr>
                </a:tc>
                <a:extLst>
                  <a:ext uri="{0D108BD9-81ED-4DB2-BD59-A6C34878D82A}">
                    <a16:rowId xmlns:a16="http://schemas.microsoft.com/office/drawing/2014/main" val="679042719"/>
                  </a:ext>
                </a:extLst>
              </a:tr>
            </a:tbl>
          </a:graphicData>
        </a:graphic>
      </p:graphicFrame>
      <p:sp>
        <p:nvSpPr>
          <p:cNvPr id="3" name="Rectangle 1">
            <a:extLst>
              <a:ext uri="{FF2B5EF4-FFF2-40B4-BE49-F238E27FC236}">
                <a16:creationId xmlns:a16="http://schemas.microsoft.com/office/drawing/2014/main" id="{7C5AB068-7FF2-165D-EBE3-063E7203A1D8}"/>
              </a:ext>
            </a:extLst>
          </p:cNvPr>
          <p:cNvSpPr>
            <a:spLocks noChangeArrowheads="1"/>
          </p:cNvSpPr>
          <p:nvPr/>
        </p:nvSpPr>
        <p:spPr bwMode="auto">
          <a:xfrm>
            <a:off x="1993900" y="182562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62345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0" y="0"/>
            <a:ext cx="12192000" cy="6857999"/>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pic>
        <p:nvPicPr>
          <p:cNvPr id="4" name="Graphic 21">
            <a:extLst>
              <a:ext uri="{FF2B5EF4-FFF2-40B4-BE49-F238E27FC236}">
                <a16:creationId xmlns:a16="http://schemas.microsoft.com/office/drawing/2014/main" id="{4DA1A52A-46CC-FB56-A44C-2E021A93E7F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6859" y="0"/>
            <a:ext cx="2305141" cy="1076343"/>
          </a:xfrm>
          <a:prstGeom prst="rect">
            <a:avLst/>
          </a:prstGeom>
        </p:spPr>
      </p:pic>
      <p:sp>
        <p:nvSpPr>
          <p:cNvPr id="5" name="object 2">
            <a:extLst>
              <a:ext uri="{FF2B5EF4-FFF2-40B4-BE49-F238E27FC236}">
                <a16:creationId xmlns:a16="http://schemas.microsoft.com/office/drawing/2014/main" id="{0B0E3C0E-9073-3D6C-0BC4-ECF4A8D3E556}"/>
              </a:ext>
            </a:extLst>
          </p:cNvPr>
          <p:cNvSpPr txBox="1">
            <a:spLocks/>
          </p:cNvSpPr>
          <p:nvPr/>
        </p:nvSpPr>
        <p:spPr>
          <a:xfrm>
            <a:off x="6953826" y="1468762"/>
            <a:ext cx="4994334" cy="320601"/>
          </a:xfrm>
          <a:prstGeom prst="rect">
            <a:avLst/>
          </a:prstGeom>
        </p:spPr>
        <p:txBody>
          <a:bodyPr vert="horz" wrap="square" lIns="0" tIns="12700" rIns="0" bIns="0" rtlCol="0">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2700">
              <a:lnSpc>
                <a:spcPct val="100000"/>
              </a:lnSpc>
              <a:spcBef>
                <a:spcPts val="100"/>
              </a:spcBef>
            </a:pPr>
            <a:endParaRPr lang="en-US" sz="2000" dirty="0">
              <a:latin typeface="Times New Roman"/>
              <a:cs typeface="Times New Roman"/>
            </a:endParaRPr>
          </a:p>
        </p:txBody>
      </p:sp>
      <p:sp>
        <p:nvSpPr>
          <p:cNvPr id="10" name="Rectangle 1">
            <a:extLst>
              <a:ext uri="{FF2B5EF4-FFF2-40B4-BE49-F238E27FC236}">
                <a16:creationId xmlns:a16="http://schemas.microsoft.com/office/drawing/2014/main" id="{05FBCA67-DFEE-9294-3C8C-2ECE245B2E65}"/>
              </a:ext>
            </a:extLst>
          </p:cNvPr>
          <p:cNvSpPr>
            <a:spLocks noChangeArrowheads="1"/>
          </p:cNvSpPr>
          <p:nvPr/>
        </p:nvSpPr>
        <p:spPr bwMode="auto">
          <a:xfrm>
            <a:off x="838200" y="28130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2" name="TextBox 1">
            <a:extLst>
              <a:ext uri="{FF2B5EF4-FFF2-40B4-BE49-F238E27FC236}">
                <a16:creationId xmlns:a16="http://schemas.microsoft.com/office/drawing/2014/main" id="{F69C61A8-3E0E-19C7-3FEF-E5E5E6C1FF35}"/>
              </a:ext>
            </a:extLst>
          </p:cNvPr>
          <p:cNvSpPr txBox="1"/>
          <p:nvPr/>
        </p:nvSpPr>
        <p:spPr>
          <a:xfrm>
            <a:off x="1008993" y="888354"/>
            <a:ext cx="10451716" cy="477054"/>
          </a:xfrm>
          <a:prstGeom prst="rect">
            <a:avLst/>
          </a:prstGeom>
          <a:noFill/>
        </p:spPr>
        <p:txBody>
          <a:bodyPr wrap="square">
            <a:spAutoFit/>
          </a:bodyPr>
          <a:lstStyle/>
          <a:p>
            <a:pPr algn="ctr"/>
            <a:r>
              <a:rPr lang="en-US" altLang="en-US" sz="2500" b="1" dirty="0"/>
              <a:t>2. Projectized organizational structure</a:t>
            </a:r>
            <a:r>
              <a:rPr lang="ar-EG" sz="2500" dirty="0"/>
              <a:t>2. الهيكل التنظيمي القائم على المشروع   </a:t>
            </a:r>
            <a:endParaRPr lang="en-US" altLang="en-US" sz="2500" b="1" dirty="0"/>
          </a:p>
        </p:txBody>
      </p:sp>
      <p:pic>
        <p:nvPicPr>
          <p:cNvPr id="3" name="Picture 4" descr="What is a Projectized Organizational Structure? - Three Queries">
            <a:extLst>
              <a:ext uri="{FF2B5EF4-FFF2-40B4-BE49-F238E27FC236}">
                <a16:creationId xmlns:a16="http://schemas.microsoft.com/office/drawing/2014/main" id="{FAE31446-0783-CD54-BD7D-D8EB3677B6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64700" y="1562282"/>
            <a:ext cx="7361989" cy="45019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3586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0" y="0"/>
            <a:ext cx="12192000" cy="6857999"/>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pic>
        <p:nvPicPr>
          <p:cNvPr id="4" name="Graphic 21">
            <a:extLst>
              <a:ext uri="{FF2B5EF4-FFF2-40B4-BE49-F238E27FC236}">
                <a16:creationId xmlns:a16="http://schemas.microsoft.com/office/drawing/2014/main" id="{4DA1A52A-46CC-FB56-A44C-2E021A93E7F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6859" y="0"/>
            <a:ext cx="2305141" cy="1076343"/>
          </a:xfrm>
          <a:prstGeom prst="rect">
            <a:avLst/>
          </a:prstGeom>
        </p:spPr>
      </p:pic>
      <p:sp>
        <p:nvSpPr>
          <p:cNvPr id="5" name="object 2">
            <a:extLst>
              <a:ext uri="{FF2B5EF4-FFF2-40B4-BE49-F238E27FC236}">
                <a16:creationId xmlns:a16="http://schemas.microsoft.com/office/drawing/2014/main" id="{0B0E3C0E-9073-3D6C-0BC4-ECF4A8D3E556}"/>
              </a:ext>
            </a:extLst>
          </p:cNvPr>
          <p:cNvSpPr txBox="1">
            <a:spLocks/>
          </p:cNvSpPr>
          <p:nvPr/>
        </p:nvSpPr>
        <p:spPr>
          <a:xfrm>
            <a:off x="6953826" y="1468762"/>
            <a:ext cx="4994334" cy="320601"/>
          </a:xfrm>
          <a:prstGeom prst="rect">
            <a:avLst/>
          </a:prstGeom>
        </p:spPr>
        <p:txBody>
          <a:bodyPr vert="horz" wrap="square" lIns="0" tIns="12700" rIns="0" bIns="0" rtlCol="0">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2700">
              <a:lnSpc>
                <a:spcPct val="100000"/>
              </a:lnSpc>
              <a:spcBef>
                <a:spcPts val="100"/>
              </a:spcBef>
            </a:pPr>
            <a:endParaRPr lang="en-US" sz="2000" dirty="0">
              <a:latin typeface="Times New Roman"/>
              <a:cs typeface="Times New Roman"/>
            </a:endParaRPr>
          </a:p>
        </p:txBody>
      </p:sp>
      <p:sp>
        <p:nvSpPr>
          <p:cNvPr id="10" name="Rectangle 1">
            <a:extLst>
              <a:ext uri="{FF2B5EF4-FFF2-40B4-BE49-F238E27FC236}">
                <a16:creationId xmlns:a16="http://schemas.microsoft.com/office/drawing/2014/main" id="{05FBCA67-DFEE-9294-3C8C-2ECE245B2E65}"/>
              </a:ext>
            </a:extLst>
          </p:cNvPr>
          <p:cNvSpPr>
            <a:spLocks noChangeArrowheads="1"/>
          </p:cNvSpPr>
          <p:nvPr/>
        </p:nvSpPr>
        <p:spPr bwMode="auto">
          <a:xfrm>
            <a:off x="838200" y="28130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graphicFrame>
        <p:nvGraphicFramePr>
          <p:cNvPr id="2" name="Table 1">
            <a:extLst>
              <a:ext uri="{FF2B5EF4-FFF2-40B4-BE49-F238E27FC236}">
                <a16:creationId xmlns:a16="http://schemas.microsoft.com/office/drawing/2014/main" id="{BE366106-46D3-AF39-E5D7-5FA793D4C0A6}"/>
              </a:ext>
            </a:extLst>
          </p:cNvPr>
          <p:cNvGraphicFramePr>
            <a:graphicFrameLocks noGrp="1"/>
          </p:cNvGraphicFramePr>
          <p:nvPr>
            <p:extLst>
              <p:ext uri="{D42A27DB-BD31-4B8C-83A1-F6EECF244321}">
                <p14:modId xmlns:p14="http://schemas.microsoft.com/office/powerpoint/2010/main" val="2330053421"/>
              </p:ext>
            </p:extLst>
          </p:nvPr>
        </p:nvGraphicFramePr>
        <p:xfrm>
          <a:off x="1665830" y="1154749"/>
          <a:ext cx="9687970" cy="5066340"/>
        </p:xfrm>
        <a:graphic>
          <a:graphicData uri="http://schemas.openxmlformats.org/drawingml/2006/table">
            <a:tbl>
              <a:tblPr/>
              <a:tblGrid>
                <a:gridCol w="4843985">
                  <a:extLst>
                    <a:ext uri="{9D8B030D-6E8A-4147-A177-3AD203B41FA5}">
                      <a16:colId xmlns:a16="http://schemas.microsoft.com/office/drawing/2014/main" val="1601083164"/>
                    </a:ext>
                  </a:extLst>
                </a:gridCol>
                <a:gridCol w="4843985">
                  <a:extLst>
                    <a:ext uri="{9D8B030D-6E8A-4147-A177-3AD203B41FA5}">
                      <a16:colId xmlns:a16="http://schemas.microsoft.com/office/drawing/2014/main" val="2464398039"/>
                    </a:ext>
                  </a:extLst>
                </a:gridCol>
              </a:tblGrid>
              <a:tr h="322321">
                <a:tc>
                  <a:txBody>
                    <a:bodyPr/>
                    <a:lstStyle/>
                    <a:p>
                      <a:pPr algn="ctr"/>
                      <a:r>
                        <a:rPr lang="ar-EG" sz="1800" b="1" dirty="0">
                          <a:solidFill>
                            <a:schemeClr val="tx2"/>
                          </a:solidFill>
                        </a:rPr>
                        <a:t>2. الهيكل التنظيمي القائم على المشروع</a:t>
                      </a:r>
                      <a:endParaRPr lang="ar-EG" sz="1800" dirty="0">
                        <a:solidFill>
                          <a:schemeClr val="tx2"/>
                        </a:solidFill>
                      </a:endParaRPr>
                    </a:p>
                  </a:txBody>
                  <a:tcPr marL="80580" marR="80580" marT="40290" marB="40290" anchor="ctr">
                    <a:lnL>
                      <a:noFill/>
                    </a:lnL>
                    <a:lnR>
                      <a:noFill/>
                    </a:lnR>
                    <a:lnT>
                      <a:noFill/>
                    </a:lnT>
                    <a:lnB>
                      <a:noFill/>
                    </a:lnB>
                    <a:noFill/>
                  </a:tcPr>
                </a:tc>
                <a:tc>
                  <a:txBody>
                    <a:bodyPr/>
                    <a:lstStyle/>
                    <a:p>
                      <a:pPr algn="ctr"/>
                      <a:r>
                        <a:rPr lang="en-US" sz="1800" b="1" dirty="0"/>
                        <a:t>2. Projectized Organizational Structure</a:t>
                      </a:r>
                      <a:endParaRPr lang="en-US" sz="1800" dirty="0"/>
                    </a:p>
                  </a:txBody>
                  <a:tcPr marL="80580" marR="80580" marT="40290" marB="40290" anchor="ctr">
                    <a:lnL>
                      <a:noFill/>
                    </a:lnL>
                    <a:lnR>
                      <a:noFill/>
                    </a:lnR>
                    <a:lnT>
                      <a:noFill/>
                    </a:lnT>
                    <a:lnB>
                      <a:noFill/>
                    </a:lnB>
                    <a:noFill/>
                  </a:tcPr>
                </a:tc>
                <a:extLst>
                  <a:ext uri="{0D108BD9-81ED-4DB2-BD59-A6C34878D82A}">
                    <a16:rowId xmlns:a16="http://schemas.microsoft.com/office/drawing/2014/main" val="1603688417"/>
                  </a:ext>
                </a:extLst>
              </a:tr>
              <a:tr h="1047544">
                <a:tc>
                  <a:txBody>
                    <a:bodyPr/>
                    <a:lstStyle/>
                    <a:p>
                      <a:pPr algn="r"/>
                      <a:r>
                        <a:rPr lang="ar-EG" sz="1800" dirty="0">
                          <a:solidFill>
                            <a:schemeClr val="tx2"/>
                          </a:solidFill>
                        </a:rPr>
                        <a:t>- </a:t>
                      </a:r>
                      <a:r>
                        <a:rPr lang="ar-EG" sz="1800" b="1" dirty="0">
                          <a:solidFill>
                            <a:schemeClr val="tx2"/>
                          </a:solidFill>
                        </a:rPr>
                        <a:t>الهيكل التنظيمي القائم على المشروع هو هيكل تنظيمي يركز على المشروع، حيث يتمتع مدير المشروع بالسلطة النهائية لاتخاذ القرارات المتعلقة بالمشروع، وتحديد الأولويات، والحصول على الموارد وتوزيعها.</a:t>
                      </a:r>
                      <a:endParaRPr lang="ar-EG" sz="1800" dirty="0">
                        <a:solidFill>
                          <a:schemeClr val="tx2"/>
                        </a:solidFill>
                      </a:endParaRPr>
                    </a:p>
                  </a:txBody>
                  <a:tcPr marL="80580" marR="80580" marT="40290" marB="40290" anchor="ctr">
                    <a:lnL>
                      <a:noFill/>
                    </a:lnL>
                    <a:lnR>
                      <a:noFill/>
                    </a:lnR>
                    <a:lnT>
                      <a:noFill/>
                    </a:lnT>
                    <a:lnB>
                      <a:noFill/>
                    </a:lnB>
                    <a:noFill/>
                  </a:tcPr>
                </a:tc>
                <a:tc>
                  <a:txBody>
                    <a:bodyPr/>
                    <a:lstStyle/>
                    <a:p>
                      <a:r>
                        <a:rPr lang="en-US" sz="1800"/>
                        <a:t>- </a:t>
                      </a:r>
                      <a:r>
                        <a:rPr lang="en-US" sz="1800" b="1"/>
                        <a:t>Projectized organization is a project-focused organizational structure where the project manager has the final authority to make project decisions, priorities, acquire and assign resources.</a:t>
                      </a:r>
                      <a:endParaRPr lang="en-US" sz="1800"/>
                    </a:p>
                  </a:txBody>
                  <a:tcPr marL="80580" marR="80580" marT="40290" marB="40290" anchor="ctr">
                    <a:lnL>
                      <a:noFill/>
                    </a:lnL>
                    <a:lnR>
                      <a:noFill/>
                    </a:lnR>
                    <a:lnT>
                      <a:noFill/>
                    </a:lnT>
                    <a:lnB>
                      <a:noFill/>
                    </a:lnB>
                    <a:noFill/>
                  </a:tcPr>
                </a:tc>
                <a:extLst>
                  <a:ext uri="{0D108BD9-81ED-4DB2-BD59-A6C34878D82A}">
                    <a16:rowId xmlns:a16="http://schemas.microsoft.com/office/drawing/2014/main" val="2509704705"/>
                  </a:ext>
                </a:extLst>
              </a:tr>
              <a:tr h="1289285">
                <a:tc>
                  <a:txBody>
                    <a:bodyPr/>
                    <a:lstStyle/>
                    <a:p>
                      <a:pPr algn="r"/>
                      <a:r>
                        <a:rPr lang="ar-EG" sz="1800" dirty="0">
                          <a:solidFill>
                            <a:schemeClr val="tx2"/>
                          </a:solidFill>
                        </a:rPr>
                        <a:t>- </a:t>
                      </a:r>
                      <a:r>
                        <a:rPr lang="ar-EG" sz="1800" b="1" dirty="0">
                          <a:solidFill>
                            <a:schemeClr val="tx2"/>
                          </a:solidFill>
                        </a:rPr>
                        <a:t>يشير الهيكل التنظيمي القائم على المشروع إلى هيكل تنظيمي يتم فيه تعيين مدير المشروع لقيادة الفريق، وتكون له السلطة الكاملة لاتخاذ جميع القرارات المتعلقة بالمنظمة.</a:t>
                      </a:r>
                      <a:endParaRPr lang="ar-EG" sz="1800" dirty="0">
                        <a:solidFill>
                          <a:schemeClr val="tx2"/>
                        </a:solidFill>
                      </a:endParaRPr>
                    </a:p>
                  </a:txBody>
                  <a:tcPr marL="80580" marR="80580" marT="40290" marB="40290" anchor="ctr">
                    <a:lnL>
                      <a:noFill/>
                    </a:lnL>
                    <a:lnR>
                      <a:noFill/>
                    </a:lnR>
                    <a:lnT>
                      <a:noFill/>
                    </a:lnT>
                    <a:lnB>
                      <a:noFill/>
                    </a:lnB>
                    <a:noFill/>
                  </a:tcPr>
                </a:tc>
                <a:tc>
                  <a:txBody>
                    <a:bodyPr/>
                    <a:lstStyle/>
                    <a:p>
                      <a:r>
                        <a:rPr lang="en-US" sz="1800"/>
                        <a:t>- </a:t>
                      </a:r>
                      <a:r>
                        <a:rPr lang="en-US" sz="1800" b="1"/>
                        <a:t>A projectized organization refers specifically to an organizational structure that has been set up in a way the project manager leads the group and in which the project manager has the ultimate authority to make all decisions involving the organization.</a:t>
                      </a:r>
                      <a:endParaRPr lang="en-US" sz="1800"/>
                    </a:p>
                  </a:txBody>
                  <a:tcPr marL="80580" marR="80580" marT="40290" marB="40290" anchor="ctr">
                    <a:lnL>
                      <a:noFill/>
                    </a:lnL>
                    <a:lnR>
                      <a:noFill/>
                    </a:lnR>
                    <a:lnT>
                      <a:noFill/>
                    </a:lnT>
                    <a:lnB>
                      <a:noFill/>
                    </a:lnB>
                    <a:noFill/>
                  </a:tcPr>
                </a:tc>
                <a:extLst>
                  <a:ext uri="{0D108BD9-81ED-4DB2-BD59-A6C34878D82A}">
                    <a16:rowId xmlns:a16="http://schemas.microsoft.com/office/drawing/2014/main" val="606174240"/>
                  </a:ext>
                </a:extLst>
              </a:tr>
              <a:tr h="564062">
                <a:tc>
                  <a:txBody>
                    <a:bodyPr/>
                    <a:lstStyle/>
                    <a:p>
                      <a:pPr algn="r"/>
                      <a:r>
                        <a:rPr lang="ar-EG" sz="1800" dirty="0">
                          <a:solidFill>
                            <a:schemeClr val="tx2"/>
                          </a:solidFill>
                        </a:rPr>
                        <a:t>- </a:t>
                      </a:r>
                      <a:r>
                        <a:rPr lang="ar-EG" sz="1800" b="1" dirty="0">
                          <a:solidFill>
                            <a:schemeClr val="tx2"/>
                          </a:solidFill>
                        </a:rPr>
                        <a:t>في الهيكل القائم على المشروع، يتم النظر إلى جميع الأعمال على أنها مشاريع.</a:t>
                      </a:r>
                      <a:endParaRPr lang="ar-EG" sz="1800" dirty="0">
                        <a:solidFill>
                          <a:schemeClr val="tx2"/>
                        </a:solidFill>
                      </a:endParaRPr>
                    </a:p>
                  </a:txBody>
                  <a:tcPr marL="80580" marR="80580" marT="40290" marB="40290" anchor="ctr">
                    <a:lnL>
                      <a:noFill/>
                    </a:lnL>
                    <a:lnR>
                      <a:noFill/>
                    </a:lnR>
                    <a:lnT>
                      <a:noFill/>
                    </a:lnT>
                    <a:lnB>
                      <a:noFill/>
                    </a:lnB>
                    <a:noFill/>
                  </a:tcPr>
                </a:tc>
                <a:tc>
                  <a:txBody>
                    <a:bodyPr/>
                    <a:lstStyle/>
                    <a:p>
                      <a:r>
                        <a:rPr lang="en-US" sz="1800"/>
                        <a:t>- </a:t>
                      </a:r>
                      <a:r>
                        <a:rPr lang="en-US" sz="1800" b="1"/>
                        <a:t>In a projectized structure, all the work is looked at as a project.</a:t>
                      </a:r>
                      <a:endParaRPr lang="en-US" sz="1800"/>
                    </a:p>
                  </a:txBody>
                  <a:tcPr marL="80580" marR="80580" marT="40290" marB="40290" anchor="ctr">
                    <a:lnL>
                      <a:noFill/>
                    </a:lnL>
                    <a:lnR>
                      <a:noFill/>
                    </a:lnR>
                    <a:lnT>
                      <a:noFill/>
                    </a:lnT>
                    <a:lnB>
                      <a:noFill/>
                    </a:lnB>
                    <a:noFill/>
                  </a:tcPr>
                </a:tc>
                <a:extLst>
                  <a:ext uri="{0D108BD9-81ED-4DB2-BD59-A6C34878D82A}">
                    <a16:rowId xmlns:a16="http://schemas.microsoft.com/office/drawing/2014/main" val="360911204"/>
                  </a:ext>
                </a:extLst>
              </a:tr>
              <a:tr h="805803">
                <a:tc>
                  <a:txBody>
                    <a:bodyPr/>
                    <a:lstStyle/>
                    <a:p>
                      <a:pPr algn="r"/>
                      <a:r>
                        <a:rPr lang="ar-EG" sz="1800" dirty="0">
                          <a:solidFill>
                            <a:schemeClr val="tx2"/>
                          </a:solidFill>
                        </a:rPr>
                        <a:t>- </a:t>
                      </a:r>
                      <a:r>
                        <a:rPr lang="ar-EG" sz="1800" b="1" dirty="0">
                          <a:solidFill>
                            <a:schemeClr val="tx2"/>
                          </a:solidFill>
                        </a:rPr>
                        <a:t>يتمتع مدير المشروع بالتحكم الكامل، على عكس الهيكل الوظيفي، وجميع أعضاء الفريق يقدمون تقاريرهم مباشرة إلى مدير المشروع.</a:t>
                      </a:r>
                      <a:endParaRPr lang="ar-EG" sz="1800" dirty="0">
                        <a:solidFill>
                          <a:schemeClr val="tx2"/>
                        </a:solidFill>
                      </a:endParaRPr>
                    </a:p>
                  </a:txBody>
                  <a:tcPr marL="80580" marR="80580" marT="40290" marB="40290" anchor="ctr">
                    <a:lnL>
                      <a:noFill/>
                    </a:lnL>
                    <a:lnR>
                      <a:noFill/>
                    </a:lnR>
                    <a:lnT>
                      <a:noFill/>
                    </a:lnT>
                    <a:lnB>
                      <a:noFill/>
                    </a:lnB>
                    <a:noFill/>
                  </a:tcPr>
                </a:tc>
                <a:tc>
                  <a:txBody>
                    <a:bodyPr/>
                    <a:lstStyle/>
                    <a:p>
                      <a:r>
                        <a:rPr lang="en-US" sz="1800" dirty="0"/>
                        <a:t>- </a:t>
                      </a:r>
                      <a:r>
                        <a:rPr lang="en-US" sz="1800" b="1" dirty="0"/>
                        <a:t>The project manager has complete control, unlike in the functional structure, and all team members report directly to the project manager.</a:t>
                      </a:r>
                      <a:endParaRPr lang="en-US" sz="1800" dirty="0"/>
                    </a:p>
                  </a:txBody>
                  <a:tcPr marL="80580" marR="80580" marT="40290" marB="40290" anchor="ctr">
                    <a:lnL>
                      <a:noFill/>
                    </a:lnL>
                    <a:lnR>
                      <a:noFill/>
                    </a:lnR>
                    <a:lnT>
                      <a:noFill/>
                    </a:lnT>
                    <a:lnB>
                      <a:noFill/>
                    </a:lnB>
                    <a:noFill/>
                  </a:tcPr>
                </a:tc>
                <a:extLst>
                  <a:ext uri="{0D108BD9-81ED-4DB2-BD59-A6C34878D82A}">
                    <a16:rowId xmlns:a16="http://schemas.microsoft.com/office/drawing/2014/main" val="629056454"/>
                  </a:ext>
                </a:extLst>
              </a:tr>
            </a:tbl>
          </a:graphicData>
        </a:graphic>
      </p:graphicFrame>
      <p:sp>
        <p:nvSpPr>
          <p:cNvPr id="3" name="Rectangle 1">
            <a:extLst>
              <a:ext uri="{FF2B5EF4-FFF2-40B4-BE49-F238E27FC236}">
                <a16:creationId xmlns:a16="http://schemas.microsoft.com/office/drawing/2014/main" id="{0A10F1E1-A806-F086-3B67-8AFFF745541E}"/>
              </a:ext>
            </a:extLst>
          </p:cNvPr>
          <p:cNvSpPr>
            <a:spLocks noChangeArrowheads="1"/>
          </p:cNvSpPr>
          <p:nvPr/>
        </p:nvSpPr>
        <p:spPr bwMode="auto">
          <a:xfrm>
            <a:off x="1462088" y="1687513"/>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3638601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0" y="0"/>
            <a:ext cx="12192000" cy="6857999"/>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pic>
        <p:nvPicPr>
          <p:cNvPr id="4" name="Graphic 21">
            <a:extLst>
              <a:ext uri="{FF2B5EF4-FFF2-40B4-BE49-F238E27FC236}">
                <a16:creationId xmlns:a16="http://schemas.microsoft.com/office/drawing/2014/main" id="{4DA1A52A-46CC-FB56-A44C-2E021A93E7F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6859" y="0"/>
            <a:ext cx="2305141" cy="1076343"/>
          </a:xfrm>
          <a:prstGeom prst="rect">
            <a:avLst/>
          </a:prstGeom>
        </p:spPr>
      </p:pic>
      <p:sp>
        <p:nvSpPr>
          <p:cNvPr id="5" name="object 2">
            <a:extLst>
              <a:ext uri="{FF2B5EF4-FFF2-40B4-BE49-F238E27FC236}">
                <a16:creationId xmlns:a16="http://schemas.microsoft.com/office/drawing/2014/main" id="{0B0E3C0E-9073-3D6C-0BC4-ECF4A8D3E556}"/>
              </a:ext>
            </a:extLst>
          </p:cNvPr>
          <p:cNvSpPr txBox="1">
            <a:spLocks/>
          </p:cNvSpPr>
          <p:nvPr/>
        </p:nvSpPr>
        <p:spPr>
          <a:xfrm>
            <a:off x="6953826" y="1468762"/>
            <a:ext cx="4994334" cy="320601"/>
          </a:xfrm>
          <a:prstGeom prst="rect">
            <a:avLst/>
          </a:prstGeom>
        </p:spPr>
        <p:txBody>
          <a:bodyPr vert="horz" wrap="square" lIns="0" tIns="12700" rIns="0" bIns="0" rtlCol="0">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2700">
              <a:lnSpc>
                <a:spcPct val="100000"/>
              </a:lnSpc>
              <a:spcBef>
                <a:spcPts val="100"/>
              </a:spcBef>
            </a:pPr>
            <a:endParaRPr lang="en-US" sz="2000" dirty="0">
              <a:latin typeface="Times New Roman"/>
              <a:cs typeface="Times New Roman"/>
            </a:endParaRPr>
          </a:p>
        </p:txBody>
      </p:sp>
      <p:sp>
        <p:nvSpPr>
          <p:cNvPr id="10" name="Rectangle 1">
            <a:extLst>
              <a:ext uri="{FF2B5EF4-FFF2-40B4-BE49-F238E27FC236}">
                <a16:creationId xmlns:a16="http://schemas.microsoft.com/office/drawing/2014/main" id="{05FBCA67-DFEE-9294-3C8C-2ECE245B2E65}"/>
              </a:ext>
            </a:extLst>
          </p:cNvPr>
          <p:cNvSpPr>
            <a:spLocks noChangeArrowheads="1"/>
          </p:cNvSpPr>
          <p:nvPr/>
        </p:nvSpPr>
        <p:spPr bwMode="auto">
          <a:xfrm>
            <a:off x="838200" y="28130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graphicFrame>
        <p:nvGraphicFramePr>
          <p:cNvPr id="2" name="Table 1">
            <a:extLst>
              <a:ext uri="{FF2B5EF4-FFF2-40B4-BE49-F238E27FC236}">
                <a16:creationId xmlns:a16="http://schemas.microsoft.com/office/drawing/2014/main" id="{4CAD18B6-6779-07BB-C821-61AB696D79BE}"/>
              </a:ext>
            </a:extLst>
          </p:cNvPr>
          <p:cNvGraphicFramePr>
            <a:graphicFrameLocks noGrp="1"/>
          </p:cNvGraphicFramePr>
          <p:nvPr>
            <p:extLst>
              <p:ext uri="{D42A27DB-BD31-4B8C-83A1-F6EECF244321}">
                <p14:modId xmlns:p14="http://schemas.microsoft.com/office/powerpoint/2010/main" val="3587846336"/>
              </p:ext>
            </p:extLst>
          </p:nvPr>
        </p:nvGraphicFramePr>
        <p:xfrm>
          <a:off x="1442720" y="984152"/>
          <a:ext cx="9911080" cy="5481674"/>
        </p:xfrm>
        <a:graphic>
          <a:graphicData uri="http://schemas.openxmlformats.org/drawingml/2006/table">
            <a:tbl>
              <a:tblPr/>
              <a:tblGrid>
                <a:gridCol w="4955540">
                  <a:extLst>
                    <a:ext uri="{9D8B030D-6E8A-4147-A177-3AD203B41FA5}">
                      <a16:colId xmlns:a16="http://schemas.microsoft.com/office/drawing/2014/main" val="3158159400"/>
                    </a:ext>
                  </a:extLst>
                </a:gridCol>
                <a:gridCol w="4955540">
                  <a:extLst>
                    <a:ext uri="{9D8B030D-6E8A-4147-A177-3AD203B41FA5}">
                      <a16:colId xmlns:a16="http://schemas.microsoft.com/office/drawing/2014/main" val="2751924464"/>
                    </a:ext>
                  </a:extLst>
                </a:gridCol>
              </a:tblGrid>
              <a:tr h="310810">
                <a:tc>
                  <a:txBody>
                    <a:bodyPr/>
                    <a:lstStyle/>
                    <a:p>
                      <a:pPr algn="ctr"/>
                      <a:r>
                        <a:rPr lang="ar-EG" sz="1800" b="1" dirty="0">
                          <a:solidFill>
                            <a:schemeClr val="tx2"/>
                          </a:solidFill>
                        </a:rPr>
                        <a:t>مزايا الهيكل التنظيمي القائم على المشروع</a:t>
                      </a:r>
                      <a:endParaRPr lang="ar-EG" sz="1800" dirty="0">
                        <a:solidFill>
                          <a:schemeClr val="tx2"/>
                        </a:solidFill>
                      </a:endParaRPr>
                    </a:p>
                  </a:txBody>
                  <a:tcPr marL="77702" marR="77702" marT="38851" marB="38851" anchor="ctr">
                    <a:lnL>
                      <a:noFill/>
                    </a:lnL>
                    <a:lnR>
                      <a:noFill/>
                    </a:lnR>
                    <a:lnT>
                      <a:noFill/>
                    </a:lnT>
                    <a:lnB>
                      <a:noFill/>
                    </a:lnB>
                    <a:noFill/>
                  </a:tcPr>
                </a:tc>
                <a:tc>
                  <a:txBody>
                    <a:bodyPr/>
                    <a:lstStyle/>
                    <a:p>
                      <a:pPr algn="ctr"/>
                      <a:r>
                        <a:rPr lang="en-US" sz="1800" b="1" dirty="0"/>
                        <a:t>Advantages of Projectized Organizational Structure</a:t>
                      </a:r>
                      <a:endParaRPr lang="en-US" sz="1800" dirty="0"/>
                    </a:p>
                  </a:txBody>
                  <a:tcPr marL="77702" marR="77702" marT="38851" marB="38851" anchor="ctr">
                    <a:lnL>
                      <a:noFill/>
                    </a:lnL>
                    <a:lnR>
                      <a:noFill/>
                    </a:lnR>
                    <a:lnT>
                      <a:noFill/>
                    </a:lnT>
                    <a:lnB>
                      <a:noFill/>
                    </a:lnB>
                    <a:noFill/>
                  </a:tcPr>
                </a:tc>
                <a:extLst>
                  <a:ext uri="{0D108BD9-81ED-4DB2-BD59-A6C34878D82A}">
                    <a16:rowId xmlns:a16="http://schemas.microsoft.com/office/drawing/2014/main" val="2117686518"/>
                  </a:ext>
                </a:extLst>
              </a:tr>
              <a:tr h="310810">
                <a:tc>
                  <a:txBody>
                    <a:bodyPr/>
                    <a:lstStyle/>
                    <a:p>
                      <a:pPr algn="r"/>
                      <a:r>
                        <a:rPr lang="ar-EG" sz="1800" b="1" dirty="0">
                          <a:solidFill>
                            <a:schemeClr val="tx2"/>
                          </a:solidFill>
                        </a:rPr>
                        <a:t>أعضاء الفريق مخلصون لهدف المشروع.</a:t>
                      </a:r>
                      <a:endParaRPr lang="ar-EG" sz="1800" dirty="0">
                        <a:solidFill>
                          <a:schemeClr val="tx2"/>
                        </a:solidFill>
                      </a:endParaRPr>
                    </a:p>
                  </a:txBody>
                  <a:tcPr marL="77702" marR="77702" marT="38851" marB="38851" anchor="ctr">
                    <a:lnL>
                      <a:noFill/>
                    </a:lnL>
                    <a:lnR>
                      <a:noFill/>
                    </a:lnR>
                    <a:lnT>
                      <a:noFill/>
                    </a:lnT>
                    <a:lnB>
                      <a:noFill/>
                    </a:lnB>
                    <a:noFill/>
                  </a:tcPr>
                </a:tc>
                <a:tc>
                  <a:txBody>
                    <a:bodyPr/>
                    <a:lstStyle/>
                    <a:p>
                      <a:r>
                        <a:rPr lang="en-US" sz="1800" b="1"/>
                        <a:t>Team members are loyal to the project goal.</a:t>
                      </a:r>
                      <a:endParaRPr lang="en-US" sz="1800"/>
                    </a:p>
                  </a:txBody>
                  <a:tcPr marL="77702" marR="77702" marT="38851" marB="38851" anchor="ctr">
                    <a:lnL>
                      <a:noFill/>
                    </a:lnL>
                    <a:lnR>
                      <a:noFill/>
                    </a:lnR>
                    <a:lnT>
                      <a:noFill/>
                    </a:lnT>
                    <a:lnB>
                      <a:noFill/>
                    </a:lnB>
                    <a:noFill/>
                  </a:tcPr>
                </a:tc>
                <a:extLst>
                  <a:ext uri="{0D108BD9-81ED-4DB2-BD59-A6C34878D82A}">
                    <a16:rowId xmlns:a16="http://schemas.microsoft.com/office/drawing/2014/main" val="1549716666"/>
                  </a:ext>
                </a:extLst>
              </a:tr>
              <a:tr h="777025">
                <a:tc>
                  <a:txBody>
                    <a:bodyPr/>
                    <a:lstStyle/>
                    <a:p>
                      <a:pPr algn="r"/>
                      <a:r>
                        <a:rPr lang="ar-EG" sz="1800" b="1" dirty="0">
                          <a:solidFill>
                            <a:schemeClr val="tx2"/>
                          </a:solidFill>
                        </a:rPr>
                        <a:t>أعضاء الفريق يقدمون تقاريرهم مباشرة إلى مديري المشاريع؛ خط السلطة واضح. هذا يقلل من النزاعات ويسرع عملية اتخاذ القرارات ويجعلها أكثر مرونة.</a:t>
                      </a:r>
                      <a:endParaRPr lang="ar-EG" sz="1800" dirty="0">
                        <a:solidFill>
                          <a:schemeClr val="tx2"/>
                        </a:solidFill>
                      </a:endParaRPr>
                    </a:p>
                  </a:txBody>
                  <a:tcPr marL="77702" marR="77702" marT="38851" marB="38851" anchor="ctr">
                    <a:lnL>
                      <a:noFill/>
                    </a:lnL>
                    <a:lnR>
                      <a:noFill/>
                    </a:lnR>
                    <a:lnT>
                      <a:noFill/>
                    </a:lnT>
                    <a:lnB>
                      <a:noFill/>
                    </a:lnB>
                    <a:noFill/>
                  </a:tcPr>
                </a:tc>
                <a:tc>
                  <a:txBody>
                    <a:bodyPr/>
                    <a:lstStyle/>
                    <a:p>
                      <a:r>
                        <a:rPr lang="en-US" sz="1800" b="1"/>
                        <a:t>Team members report directly to project managers; the line of authority is clear. This reduces conflict and decision making is faster and more flexible.</a:t>
                      </a:r>
                      <a:endParaRPr lang="en-US" sz="1800"/>
                    </a:p>
                  </a:txBody>
                  <a:tcPr marL="77702" marR="77702" marT="38851" marB="38851" anchor="ctr">
                    <a:lnL>
                      <a:noFill/>
                    </a:lnL>
                    <a:lnR>
                      <a:noFill/>
                    </a:lnR>
                    <a:lnT>
                      <a:noFill/>
                    </a:lnT>
                    <a:lnB>
                      <a:noFill/>
                    </a:lnB>
                    <a:noFill/>
                  </a:tcPr>
                </a:tc>
                <a:extLst>
                  <a:ext uri="{0D108BD9-81ED-4DB2-BD59-A6C34878D82A}">
                    <a16:rowId xmlns:a16="http://schemas.microsoft.com/office/drawing/2014/main" val="2459087176"/>
                  </a:ext>
                </a:extLst>
              </a:tr>
              <a:tr h="777025">
                <a:tc>
                  <a:txBody>
                    <a:bodyPr/>
                    <a:lstStyle/>
                    <a:p>
                      <a:pPr algn="r"/>
                      <a:r>
                        <a:rPr lang="ar-EG" sz="1800" b="1" dirty="0">
                          <a:solidFill>
                            <a:schemeClr val="tx2"/>
                          </a:solidFill>
                        </a:rPr>
                        <a:t>التواصل سريع بسبب وجود سلطة واحدة ونظام تقارير واحد. هذا يساعد على حل مخاوف أصحاب المصلحة بسرعة.</a:t>
                      </a:r>
                      <a:endParaRPr lang="ar-EG" sz="1800" dirty="0">
                        <a:solidFill>
                          <a:schemeClr val="tx2"/>
                        </a:solidFill>
                      </a:endParaRPr>
                    </a:p>
                  </a:txBody>
                  <a:tcPr marL="77702" marR="77702" marT="38851" marB="38851" anchor="ctr">
                    <a:lnL>
                      <a:noFill/>
                    </a:lnL>
                    <a:lnR>
                      <a:noFill/>
                    </a:lnR>
                    <a:lnT>
                      <a:noFill/>
                    </a:lnT>
                    <a:lnB>
                      <a:noFill/>
                    </a:lnB>
                    <a:noFill/>
                  </a:tcPr>
                </a:tc>
                <a:tc>
                  <a:txBody>
                    <a:bodyPr/>
                    <a:lstStyle/>
                    <a:p>
                      <a:r>
                        <a:rPr lang="en-US" sz="1800" b="1"/>
                        <a:t>Communication is fast because of a single authority and single reporting system. This helps solve stakeholders’ concerns quickly.</a:t>
                      </a:r>
                      <a:endParaRPr lang="en-US" sz="1800"/>
                    </a:p>
                  </a:txBody>
                  <a:tcPr marL="77702" marR="77702" marT="38851" marB="38851" anchor="ctr">
                    <a:lnL>
                      <a:noFill/>
                    </a:lnL>
                    <a:lnR>
                      <a:noFill/>
                    </a:lnR>
                    <a:lnT>
                      <a:noFill/>
                    </a:lnT>
                    <a:lnB>
                      <a:noFill/>
                    </a:lnB>
                    <a:noFill/>
                  </a:tcPr>
                </a:tc>
                <a:extLst>
                  <a:ext uri="{0D108BD9-81ED-4DB2-BD59-A6C34878D82A}">
                    <a16:rowId xmlns:a16="http://schemas.microsoft.com/office/drawing/2014/main" val="2048446289"/>
                  </a:ext>
                </a:extLst>
              </a:tr>
              <a:tr h="543917">
                <a:tc>
                  <a:txBody>
                    <a:bodyPr/>
                    <a:lstStyle/>
                    <a:p>
                      <a:pPr algn="r"/>
                      <a:r>
                        <a:rPr lang="ar-EG" sz="1800" b="1" dirty="0">
                          <a:solidFill>
                            <a:schemeClr val="tx2"/>
                          </a:solidFill>
                        </a:rPr>
                        <a:t>باعتبار مدير المشروع هو السلطة الوحيدة، يمكنه اتخاذ قرارات سريعة وإكمال المشروع في وقت أسرع.</a:t>
                      </a:r>
                      <a:endParaRPr lang="ar-EG" sz="1800" dirty="0">
                        <a:solidFill>
                          <a:schemeClr val="tx2"/>
                        </a:solidFill>
                      </a:endParaRPr>
                    </a:p>
                  </a:txBody>
                  <a:tcPr marL="77702" marR="77702" marT="38851" marB="38851" anchor="ctr">
                    <a:lnL>
                      <a:noFill/>
                    </a:lnL>
                    <a:lnR>
                      <a:noFill/>
                    </a:lnR>
                    <a:lnT>
                      <a:noFill/>
                    </a:lnT>
                    <a:lnB>
                      <a:noFill/>
                    </a:lnB>
                    <a:noFill/>
                  </a:tcPr>
                </a:tc>
                <a:tc>
                  <a:txBody>
                    <a:bodyPr/>
                    <a:lstStyle/>
                    <a:p>
                      <a:r>
                        <a:rPr lang="en-US" sz="1800" b="1"/>
                        <a:t>Being the only authority, project managers can make quick decisions and complete the project faster.</a:t>
                      </a:r>
                      <a:endParaRPr lang="en-US" sz="1800"/>
                    </a:p>
                  </a:txBody>
                  <a:tcPr marL="77702" marR="77702" marT="38851" marB="38851" anchor="ctr">
                    <a:lnL>
                      <a:noFill/>
                    </a:lnL>
                    <a:lnR>
                      <a:noFill/>
                    </a:lnR>
                    <a:lnT>
                      <a:noFill/>
                    </a:lnT>
                    <a:lnB>
                      <a:noFill/>
                    </a:lnB>
                    <a:noFill/>
                  </a:tcPr>
                </a:tc>
                <a:extLst>
                  <a:ext uri="{0D108BD9-81ED-4DB2-BD59-A6C34878D82A}">
                    <a16:rowId xmlns:a16="http://schemas.microsoft.com/office/drawing/2014/main" val="3345892135"/>
                  </a:ext>
                </a:extLst>
              </a:tr>
              <a:tr h="543917">
                <a:tc>
                  <a:txBody>
                    <a:bodyPr/>
                    <a:lstStyle/>
                    <a:p>
                      <a:pPr algn="r"/>
                      <a:r>
                        <a:rPr lang="ar-EG" sz="1800" b="1" dirty="0">
                          <a:solidFill>
                            <a:schemeClr val="tx2"/>
                          </a:solidFill>
                        </a:rPr>
                        <a:t>أعضاء الفريق يصبحون أكثر مرونة وتعددًا في المهارات بسبب عملهم في مشاريع مختلفة.</a:t>
                      </a:r>
                      <a:endParaRPr lang="ar-EG" sz="1800" dirty="0">
                        <a:solidFill>
                          <a:schemeClr val="tx2"/>
                        </a:solidFill>
                      </a:endParaRPr>
                    </a:p>
                  </a:txBody>
                  <a:tcPr marL="77702" marR="77702" marT="38851" marB="38851" anchor="ctr">
                    <a:lnL>
                      <a:noFill/>
                    </a:lnL>
                    <a:lnR>
                      <a:noFill/>
                    </a:lnR>
                    <a:lnT>
                      <a:noFill/>
                    </a:lnT>
                    <a:lnB>
                      <a:noFill/>
                    </a:lnB>
                    <a:noFill/>
                  </a:tcPr>
                </a:tc>
                <a:tc>
                  <a:txBody>
                    <a:bodyPr/>
                    <a:lstStyle/>
                    <a:p>
                      <a:r>
                        <a:rPr lang="en-US" sz="1800" b="1"/>
                        <a:t>Team members become more versatile and flexible due to working on different projects.</a:t>
                      </a:r>
                      <a:endParaRPr lang="en-US" sz="1800"/>
                    </a:p>
                  </a:txBody>
                  <a:tcPr marL="77702" marR="77702" marT="38851" marB="38851" anchor="ctr">
                    <a:lnL>
                      <a:noFill/>
                    </a:lnL>
                    <a:lnR>
                      <a:noFill/>
                    </a:lnR>
                    <a:lnT>
                      <a:noFill/>
                    </a:lnT>
                    <a:lnB>
                      <a:noFill/>
                    </a:lnB>
                    <a:noFill/>
                  </a:tcPr>
                </a:tc>
                <a:extLst>
                  <a:ext uri="{0D108BD9-81ED-4DB2-BD59-A6C34878D82A}">
                    <a16:rowId xmlns:a16="http://schemas.microsoft.com/office/drawing/2014/main" val="1020405865"/>
                  </a:ext>
                </a:extLst>
              </a:tr>
              <a:tr h="777025">
                <a:tc>
                  <a:txBody>
                    <a:bodyPr/>
                    <a:lstStyle/>
                    <a:p>
                      <a:pPr algn="r"/>
                      <a:r>
                        <a:rPr lang="ar-EG" sz="1800" b="1" dirty="0">
                          <a:solidFill>
                            <a:schemeClr val="tx2"/>
                          </a:solidFill>
                        </a:rPr>
                        <a:t>ثقافة الهيكل القائم على المشاريع قابلة للتكيف. يتم تشجيع أعضاء الفريق على التعلم من تجارب الآخرين ومشاركة تجاربهم الخاصة.</a:t>
                      </a:r>
                      <a:endParaRPr lang="ar-EG" sz="1800" dirty="0">
                        <a:solidFill>
                          <a:schemeClr val="tx2"/>
                        </a:solidFill>
                      </a:endParaRPr>
                    </a:p>
                  </a:txBody>
                  <a:tcPr marL="77702" marR="77702" marT="38851" marB="38851" anchor="ctr">
                    <a:lnL>
                      <a:noFill/>
                    </a:lnL>
                    <a:lnR>
                      <a:noFill/>
                    </a:lnR>
                    <a:lnT>
                      <a:noFill/>
                    </a:lnT>
                    <a:lnB>
                      <a:noFill/>
                    </a:lnB>
                    <a:noFill/>
                  </a:tcPr>
                </a:tc>
                <a:tc>
                  <a:txBody>
                    <a:bodyPr/>
                    <a:lstStyle/>
                    <a:p>
                      <a:r>
                        <a:rPr lang="en-US" sz="1800" b="1" dirty="0"/>
                        <a:t>Projectized culture is adaptive. Team members are encouraged to learn from others’ experiences and share their own.</a:t>
                      </a:r>
                      <a:endParaRPr lang="en-US" sz="1800" dirty="0"/>
                    </a:p>
                  </a:txBody>
                  <a:tcPr marL="77702" marR="77702" marT="38851" marB="38851" anchor="ctr">
                    <a:lnL>
                      <a:noFill/>
                    </a:lnL>
                    <a:lnR>
                      <a:noFill/>
                    </a:lnR>
                    <a:lnT>
                      <a:noFill/>
                    </a:lnT>
                    <a:lnB>
                      <a:noFill/>
                    </a:lnB>
                    <a:noFill/>
                  </a:tcPr>
                </a:tc>
                <a:extLst>
                  <a:ext uri="{0D108BD9-81ED-4DB2-BD59-A6C34878D82A}">
                    <a16:rowId xmlns:a16="http://schemas.microsoft.com/office/drawing/2014/main" val="3159030557"/>
                  </a:ext>
                </a:extLst>
              </a:tr>
            </a:tbl>
          </a:graphicData>
        </a:graphic>
      </p:graphicFrame>
      <p:sp>
        <p:nvSpPr>
          <p:cNvPr id="3" name="Rectangle 1">
            <a:extLst>
              <a:ext uri="{FF2B5EF4-FFF2-40B4-BE49-F238E27FC236}">
                <a16:creationId xmlns:a16="http://schemas.microsoft.com/office/drawing/2014/main" id="{1DF53BC9-C379-4FB1-3068-053CF1184710}"/>
              </a:ext>
            </a:extLst>
          </p:cNvPr>
          <p:cNvSpPr>
            <a:spLocks noChangeArrowheads="1"/>
          </p:cNvSpPr>
          <p:nvPr/>
        </p:nvSpPr>
        <p:spPr bwMode="auto">
          <a:xfrm>
            <a:off x="1628775" y="182562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1828974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0" y="0"/>
            <a:ext cx="12192000" cy="6857999"/>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pic>
        <p:nvPicPr>
          <p:cNvPr id="4" name="Graphic 21">
            <a:extLst>
              <a:ext uri="{FF2B5EF4-FFF2-40B4-BE49-F238E27FC236}">
                <a16:creationId xmlns:a16="http://schemas.microsoft.com/office/drawing/2014/main" id="{4DA1A52A-46CC-FB56-A44C-2E021A93E7F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6859" y="0"/>
            <a:ext cx="2305141" cy="1076343"/>
          </a:xfrm>
          <a:prstGeom prst="rect">
            <a:avLst/>
          </a:prstGeom>
        </p:spPr>
      </p:pic>
      <p:sp>
        <p:nvSpPr>
          <p:cNvPr id="5" name="object 2">
            <a:extLst>
              <a:ext uri="{FF2B5EF4-FFF2-40B4-BE49-F238E27FC236}">
                <a16:creationId xmlns:a16="http://schemas.microsoft.com/office/drawing/2014/main" id="{0B0E3C0E-9073-3D6C-0BC4-ECF4A8D3E556}"/>
              </a:ext>
            </a:extLst>
          </p:cNvPr>
          <p:cNvSpPr txBox="1">
            <a:spLocks/>
          </p:cNvSpPr>
          <p:nvPr/>
        </p:nvSpPr>
        <p:spPr>
          <a:xfrm>
            <a:off x="6953826" y="1468762"/>
            <a:ext cx="4994334" cy="320601"/>
          </a:xfrm>
          <a:prstGeom prst="rect">
            <a:avLst/>
          </a:prstGeom>
        </p:spPr>
        <p:txBody>
          <a:bodyPr vert="horz" wrap="square" lIns="0" tIns="12700" rIns="0" bIns="0" rtlCol="0">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2700">
              <a:lnSpc>
                <a:spcPct val="100000"/>
              </a:lnSpc>
              <a:spcBef>
                <a:spcPts val="100"/>
              </a:spcBef>
            </a:pPr>
            <a:endParaRPr lang="en-US" sz="2000" dirty="0">
              <a:latin typeface="Times New Roman"/>
              <a:cs typeface="Times New Roman"/>
            </a:endParaRPr>
          </a:p>
        </p:txBody>
      </p:sp>
      <p:sp>
        <p:nvSpPr>
          <p:cNvPr id="10" name="Rectangle 1">
            <a:extLst>
              <a:ext uri="{FF2B5EF4-FFF2-40B4-BE49-F238E27FC236}">
                <a16:creationId xmlns:a16="http://schemas.microsoft.com/office/drawing/2014/main" id="{05FBCA67-DFEE-9294-3C8C-2ECE245B2E65}"/>
              </a:ext>
            </a:extLst>
          </p:cNvPr>
          <p:cNvSpPr>
            <a:spLocks noChangeArrowheads="1"/>
          </p:cNvSpPr>
          <p:nvPr/>
        </p:nvSpPr>
        <p:spPr bwMode="auto">
          <a:xfrm>
            <a:off x="838200" y="28130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graphicFrame>
        <p:nvGraphicFramePr>
          <p:cNvPr id="2" name="Table 1">
            <a:extLst>
              <a:ext uri="{FF2B5EF4-FFF2-40B4-BE49-F238E27FC236}">
                <a16:creationId xmlns:a16="http://schemas.microsoft.com/office/drawing/2014/main" id="{E9368DFA-C0B0-4770-5624-3D03FED41A12}"/>
              </a:ext>
            </a:extLst>
          </p:cNvPr>
          <p:cNvGraphicFramePr>
            <a:graphicFrameLocks noGrp="1"/>
          </p:cNvGraphicFramePr>
          <p:nvPr>
            <p:extLst>
              <p:ext uri="{D42A27DB-BD31-4B8C-83A1-F6EECF244321}">
                <p14:modId xmlns:p14="http://schemas.microsoft.com/office/powerpoint/2010/main" val="910833275"/>
              </p:ext>
            </p:extLst>
          </p:nvPr>
        </p:nvGraphicFramePr>
        <p:xfrm>
          <a:off x="838200" y="1532890"/>
          <a:ext cx="10515600" cy="3474720"/>
        </p:xfrm>
        <a:graphic>
          <a:graphicData uri="http://schemas.openxmlformats.org/drawingml/2006/table">
            <a:tbl>
              <a:tblPr/>
              <a:tblGrid>
                <a:gridCol w="5257800">
                  <a:extLst>
                    <a:ext uri="{9D8B030D-6E8A-4147-A177-3AD203B41FA5}">
                      <a16:colId xmlns:a16="http://schemas.microsoft.com/office/drawing/2014/main" val="2062123737"/>
                    </a:ext>
                  </a:extLst>
                </a:gridCol>
                <a:gridCol w="5257800">
                  <a:extLst>
                    <a:ext uri="{9D8B030D-6E8A-4147-A177-3AD203B41FA5}">
                      <a16:colId xmlns:a16="http://schemas.microsoft.com/office/drawing/2014/main" val="2488475398"/>
                    </a:ext>
                  </a:extLst>
                </a:gridCol>
              </a:tblGrid>
              <a:tr h="0">
                <a:tc>
                  <a:txBody>
                    <a:bodyPr/>
                    <a:lstStyle/>
                    <a:p>
                      <a:pPr algn="ctr"/>
                      <a:r>
                        <a:rPr lang="ar-EG" b="1" dirty="0">
                          <a:solidFill>
                            <a:schemeClr val="tx2"/>
                          </a:solidFill>
                        </a:rPr>
                        <a:t>عيوب الهيكل التنظيمي القائم على المشروع</a:t>
                      </a:r>
                      <a:endParaRPr lang="ar-EG" dirty="0">
                        <a:solidFill>
                          <a:schemeClr val="tx2"/>
                        </a:solidFill>
                      </a:endParaRPr>
                    </a:p>
                  </a:txBody>
                  <a:tcPr anchor="ctr">
                    <a:lnL>
                      <a:noFill/>
                    </a:lnL>
                    <a:lnR>
                      <a:noFill/>
                    </a:lnR>
                    <a:lnT>
                      <a:noFill/>
                    </a:lnT>
                    <a:lnB>
                      <a:noFill/>
                    </a:lnB>
                    <a:noFill/>
                  </a:tcPr>
                </a:tc>
                <a:tc>
                  <a:txBody>
                    <a:bodyPr/>
                    <a:lstStyle/>
                    <a:p>
                      <a:pPr algn="ctr"/>
                      <a:r>
                        <a:rPr lang="en-US" b="1" dirty="0"/>
                        <a:t>Disadvantages of Projectized Organizational Structure</a:t>
                      </a:r>
                      <a:endParaRPr lang="en-US" dirty="0"/>
                    </a:p>
                  </a:txBody>
                  <a:tcPr anchor="ctr">
                    <a:lnL>
                      <a:noFill/>
                    </a:lnL>
                    <a:lnR>
                      <a:noFill/>
                    </a:lnR>
                    <a:lnT>
                      <a:noFill/>
                    </a:lnT>
                    <a:lnB>
                      <a:noFill/>
                    </a:lnB>
                    <a:noFill/>
                  </a:tcPr>
                </a:tc>
                <a:extLst>
                  <a:ext uri="{0D108BD9-81ED-4DB2-BD59-A6C34878D82A}">
                    <a16:rowId xmlns:a16="http://schemas.microsoft.com/office/drawing/2014/main" val="1059172918"/>
                  </a:ext>
                </a:extLst>
              </a:tr>
              <a:tr h="0">
                <a:tc>
                  <a:txBody>
                    <a:bodyPr/>
                    <a:lstStyle/>
                    <a:p>
                      <a:pPr algn="r"/>
                      <a:r>
                        <a:rPr lang="ar-EG" b="1" dirty="0">
                          <a:solidFill>
                            <a:schemeClr val="tx2"/>
                          </a:solidFill>
                        </a:rPr>
                        <a:t>السلطة المطلقة قد تجعل مدير المشروع متعجرفًا.</a:t>
                      </a:r>
                      <a:endParaRPr lang="ar-EG" dirty="0">
                        <a:solidFill>
                          <a:schemeClr val="tx2"/>
                        </a:solidFill>
                      </a:endParaRPr>
                    </a:p>
                  </a:txBody>
                  <a:tcPr anchor="ctr">
                    <a:lnL>
                      <a:noFill/>
                    </a:lnL>
                    <a:lnR>
                      <a:noFill/>
                    </a:lnR>
                    <a:lnT>
                      <a:noFill/>
                    </a:lnT>
                    <a:lnB>
                      <a:noFill/>
                    </a:lnB>
                    <a:noFill/>
                  </a:tcPr>
                </a:tc>
                <a:tc>
                  <a:txBody>
                    <a:bodyPr/>
                    <a:lstStyle/>
                    <a:p>
                      <a:r>
                        <a:rPr lang="en-US" b="1"/>
                        <a:t>Absolute authority can make project manager arrogant.</a:t>
                      </a:r>
                      <a:endParaRPr lang="en-US"/>
                    </a:p>
                  </a:txBody>
                  <a:tcPr anchor="ctr">
                    <a:lnL>
                      <a:noFill/>
                    </a:lnL>
                    <a:lnR>
                      <a:noFill/>
                    </a:lnR>
                    <a:lnT>
                      <a:noFill/>
                    </a:lnT>
                    <a:lnB>
                      <a:noFill/>
                    </a:lnB>
                    <a:noFill/>
                  </a:tcPr>
                </a:tc>
                <a:extLst>
                  <a:ext uri="{0D108BD9-81ED-4DB2-BD59-A6C34878D82A}">
                    <a16:rowId xmlns:a16="http://schemas.microsoft.com/office/drawing/2014/main" val="2554859887"/>
                  </a:ext>
                </a:extLst>
              </a:tr>
              <a:tr h="0">
                <a:tc>
                  <a:txBody>
                    <a:bodyPr/>
                    <a:lstStyle/>
                    <a:p>
                      <a:pPr algn="r"/>
                      <a:r>
                        <a:rPr lang="ar-EG" b="1" dirty="0">
                          <a:solidFill>
                            <a:schemeClr val="tx2"/>
                          </a:solidFill>
                        </a:rPr>
                        <a:t>المشاريع دائمًا ما تكون مرتبطة بمواعيد نهائية وجداول زمنية ضيقة، مما قد يجعل بيئة العمل مرهقة.</a:t>
                      </a:r>
                      <a:endParaRPr lang="ar-EG" dirty="0">
                        <a:solidFill>
                          <a:schemeClr val="tx2"/>
                        </a:solidFill>
                      </a:endParaRPr>
                    </a:p>
                  </a:txBody>
                  <a:tcPr anchor="ctr">
                    <a:lnL>
                      <a:noFill/>
                    </a:lnL>
                    <a:lnR>
                      <a:noFill/>
                    </a:lnR>
                    <a:lnT>
                      <a:noFill/>
                    </a:lnT>
                    <a:lnB>
                      <a:noFill/>
                    </a:lnB>
                    <a:noFill/>
                  </a:tcPr>
                </a:tc>
                <a:tc>
                  <a:txBody>
                    <a:bodyPr/>
                    <a:lstStyle/>
                    <a:p>
                      <a:r>
                        <a:rPr lang="en-US" b="1"/>
                        <a:t>Projects always have deadlines and tight schedules, which can make the work environment stressful.</a:t>
                      </a:r>
                      <a:endParaRPr lang="en-US"/>
                    </a:p>
                  </a:txBody>
                  <a:tcPr anchor="ctr">
                    <a:lnL>
                      <a:noFill/>
                    </a:lnL>
                    <a:lnR>
                      <a:noFill/>
                    </a:lnR>
                    <a:lnT>
                      <a:noFill/>
                    </a:lnT>
                    <a:lnB>
                      <a:noFill/>
                    </a:lnB>
                    <a:noFill/>
                  </a:tcPr>
                </a:tc>
                <a:extLst>
                  <a:ext uri="{0D108BD9-81ED-4DB2-BD59-A6C34878D82A}">
                    <a16:rowId xmlns:a16="http://schemas.microsoft.com/office/drawing/2014/main" val="504345938"/>
                  </a:ext>
                </a:extLst>
              </a:tr>
              <a:tr h="0">
                <a:tc>
                  <a:txBody>
                    <a:bodyPr/>
                    <a:lstStyle/>
                    <a:p>
                      <a:pPr algn="r"/>
                      <a:r>
                        <a:rPr lang="ar-EG" b="1" dirty="0">
                          <a:solidFill>
                            <a:schemeClr val="tx2"/>
                          </a:solidFill>
                        </a:rPr>
                        <a:t>ضعف التواصل يمكن أن يتسبب في تكرار استخدام الموارد إذا كان هناك مشاريع متعددة.</a:t>
                      </a:r>
                      <a:endParaRPr lang="ar-EG" dirty="0">
                        <a:solidFill>
                          <a:schemeClr val="tx2"/>
                        </a:solidFill>
                      </a:endParaRPr>
                    </a:p>
                  </a:txBody>
                  <a:tcPr anchor="ctr">
                    <a:lnL>
                      <a:noFill/>
                    </a:lnL>
                    <a:lnR>
                      <a:noFill/>
                    </a:lnR>
                    <a:lnT>
                      <a:noFill/>
                    </a:lnT>
                    <a:lnB>
                      <a:noFill/>
                    </a:lnB>
                    <a:noFill/>
                  </a:tcPr>
                </a:tc>
                <a:tc>
                  <a:txBody>
                    <a:bodyPr/>
                    <a:lstStyle/>
                    <a:p>
                      <a:r>
                        <a:rPr lang="en-US" b="1"/>
                        <a:t>Poor communication can cause resource duplication if there are multiple projects.</a:t>
                      </a:r>
                      <a:endParaRPr lang="en-US"/>
                    </a:p>
                  </a:txBody>
                  <a:tcPr anchor="ctr">
                    <a:lnL>
                      <a:noFill/>
                    </a:lnL>
                    <a:lnR>
                      <a:noFill/>
                    </a:lnR>
                    <a:lnT>
                      <a:noFill/>
                    </a:lnT>
                    <a:lnB>
                      <a:noFill/>
                    </a:lnB>
                    <a:noFill/>
                  </a:tcPr>
                </a:tc>
                <a:extLst>
                  <a:ext uri="{0D108BD9-81ED-4DB2-BD59-A6C34878D82A}">
                    <a16:rowId xmlns:a16="http://schemas.microsoft.com/office/drawing/2014/main" val="2530118375"/>
                  </a:ext>
                </a:extLst>
              </a:tr>
              <a:tr h="0">
                <a:tc>
                  <a:txBody>
                    <a:bodyPr/>
                    <a:lstStyle/>
                    <a:p>
                      <a:pPr algn="r"/>
                      <a:r>
                        <a:rPr lang="ar-EG" b="1" dirty="0">
                          <a:solidFill>
                            <a:schemeClr val="tx2"/>
                          </a:solidFill>
                        </a:rPr>
                        <a:t>يشعر أعضاء الفريق بعدم الأمان؛ فهم يعلمون أنهم قد يفقدون وظائفهم بمجرد انتهاء المشروع. يميلون إلى أن يكونوا أقل ولاءً للمنظمة.</a:t>
                      </a:r>
                      <a:endParaRPr lang="ar-EG" dirty="0">
                        <a:solidFill>
                          <a:schemeClr val="tx2"/>
                        </a:solidFill>
                      </a:endParaRPr>
                    </a:p>
                  </a:txBody>
                  <a:tcPr anchor="ctr">
                    <a:lnL>
                      <a:noFill/>
                    </a:lnL>
                    <a:lnR>
                      <a:noFill/>
                    </a:lnR>
                    <a:lnT>
                      <a:noFill/>
                    </a:lnT>
                    <a:lnB>
                      <a:noFill/>
                    </a:lnB>
                    <a:noFill/>
                  </a:tcPr>
                </a:tc>
                <a:tc>
                  <a:txBody>
                    <a:bodyPr/>
                    <a:lstStyle/>
                    <a:p>
                      <a:r>
                        <a:rPr lang="en-US" b="1" dirty="0"/>
                        <a:t>There is a sense of insecurity among the team members. They know they may lose their jobs once the project is finished. They tend to be less loyal to the organization.</a:t>
                      </a:r>
                      <a:endParaRPr lang="en-US" dirty="0"/>
                    </a:p>
                  </a:txBody>
                  <a:tcPr anchor="ctr">
                    <a:lnL>
                      <a:noFill/>
                    </a:lnL>
                    <a:lnR>
                      <a:noFill/>
                    </a:lnR>
                    <a:lnT>
                      <a:noFill/>
                    </a:lnT>
                    <a:lnB>
                      <a:noFill/>
                    </a:lnB>
                    <a:noFill/>
                  </a:tcPr>
                </a:tc>
                <a:extLst>
                  <a:ext uri="{0D108BD9-81ED-4DB2-BD59-A6C34878D82A}">
                    <a16:rowId xmlns:a16="http://schemas.microsoft.com/office/drawing/2014/main" val="3866444606"/>
                  </a:ext>
                </a:extLst>
              </a:tr>
            </a:tbl>
          </a:graphicData>
        </a:graphic>
      </p:graphicFrame>
      <p:sp>
        <p:nvSpPr>
          <p:cNvPr id="3" name="Rectangle 1">
            <a:extLst>
              <a:ext uri="{FF2B5EF4-FFF2-40B4-BE49-F238E27FC236}">
                <a16:creationId xmlns:a16="http://schemas.microsoft.com/office/drawing/2014/main" id="{16D22474-95AB-2E67-FD4B-CE771AC43570}"/>
              </a:ext>
            </a:extLst>
          </p:cNvPr>
          <p:cNvSpPr>
            <a:spLocks noChangeArrowheads="1"/>
          </p:cNvSpPr>
          <p:nvPr/>
        </p:nvSpPr>
        <p:spPr bwMode="auto">
          <a:xfrm>
            <a:off x="838200" y="2081213"/>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5688885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0" y="0"/>
            <a:ext cx="12192000" cy="6857999"/>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pic>
        <p:nvPicPr>
          <p:cNvPr id="4" name="Graphic 21">
            <a:extLst>
              <a:ext uri="{FF2B5EF4-FFF2-40B4-BE49-F238E27FC236}">
                <a16:creationId xmlns:a16="http://schemas.microsoft.com/office/drawing/2014/main" id="{4DA1A52A-46CC-FB56-A44C-2E021A93E7F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6859" y="0"/>
            <a:ext cx="2305141" cy="1076343"/>
          </a:xfrm>
          <a:prstGeom prst="rect">
            <a:avLst/>
          </a:prstGeom>
        </p:spPr>
      </p:pic>
      <p:sp>
        <p:nvSpPr>
          <p:cNvPr id="5" name="object 2">
            <a:extLst>
              <a:ext uri="{FF2B5EF4-FFF2-40B4-BE49-F238E27FC236}">
                <a16:creationId xmlns:a16="http://schemas.microsoft.com/office/drawing/2014/main" id="{0B0E3C0E-9073-3D6C-0BC4-ECF4A8D3E556}"/>
              </a:ext>
            </a:extLst>
          </p:cNvPr>
          <p:cNvSpPr txBox="1">
            <a:spLocks/>
          </p:cNvSpPr>
          <p:nvPr/>
        </p:nvSpPr>
        <p:spPr>
          <a:xfrm>
            <a:off x="6953826" y="1468762"/>
            <a:ext cx="4994334" cy="320601"/>
          </a:xfrm>
          <a:prstGeom prst="rect">
            <a:avLst/>
          </a:prstGeom>
        </p:spPr>
        <p:txBody>
          <a:bodyPr vert="horz" wrap="square" lIns="0" tIns="12700" rIns="0" bIns="0" rtlCol="0">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2700">
              <a:lnSpc>
                <a:spcPct val="100000"/>
              </a:lnSpc>
              <a:spcBef>
                <a:spcPts val="100"/>
              </a:spcBef>
            </a:pPr>
            <a:endParaRPr lang="en-US" sz="2000" dirty="0">
              <a:latin typeface="Times New Roman"/>
              <a:cs typeface="Times New Roman"/>
            </a:endParaRPr>
          </a:p>
        </p:txBody>
      </p:sp>
      <p:sp>
        <p:nvSpPr>
          <p:cNvPr id="10" name="Rectangle 1">
            <a:extLst>
              <a:ext uri="{FF2B5EF4-FFF2-40B4-BE49-F238E27FC236}">
                <a16:creationId xmlns:a16="http://schemas.microsoft.com/office/drawing/2014/main" id="{05FBCA67-DFEE-9294-3C8C-2ECE245B2E65}"/>
              </a:ext>
            </a:extLst>
          </p:cNvPr>
          <p:cNvSpPr>
            <a:spLocks noChangeArrowheads="1"/>
          </p:cNvSpPr>
          <p:nvPr/>
        </p:nvSpPr>
        <p:spPr bwMode="auto">
          <a:xfrm>
            <a:off x="838200" y="28130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graphicFrame>
        <p:nvGraphicFramePr>
          <p:cNvPr id="2" name="Table 1">
            <a:extLst>
              <a:ext uri="{FF2B5EF4-FFF2-40B4-BE49-F238E27FC236}">
                <a16:creationId xmlns:a16="http://schemas.microsoft.com/office/drawing/2014/main" id="{D81B604E-354A-66BD-8552-7B4C2FFA6F46}"/>
              </a:ext>
            </a:extLst>
          </p:cNvPr>
          <p:cNvGraphicFramePr>
            <a:graphicFrameLocks noGrp="1"/>
          </p:cNvGraphicFramePr>
          <p:nvPr>
            <p:extLst>
              <p:ext uri="{D42A27DB-BD31-4B8C-83A1-F6EECF244321}">
                <p14:modId xmlns:p14="http://schemas.microsoft.com/office/powerpoint/2010/main" val="3303002555"/>
              </p:ext>
            </p:extLst>
          </p:nvPr>
        </p:nvGraphicFramePr>
        <p:xfrm>
          <a:off x="838200" y="1789363"/>
          <a:ext cx="10515600" cy="2194560"/>
        </p:xfrm>
        <a:graphic>
          <a:graphicData uri="http://schemas.openxmlformats.org/drawingml/2006/table">
            <a:tbl>
              <a:tblPr/>
              <a:tblGrid>
                <a:gridCol w="5257800">
                  <a:extLst>
                    <a:ext uri="{9D8B030D-6E8A-4147-A177-3AD203B41FA5}">
                      <a16:colId xmlns:a16="http://schemas.microsoft.com/office/drawing/2014/main" val="3353649228"/>
                    </a:ext>
                  </a:extLst>
                </a:gridCol>
                <a:gridCol w="5257800">
                  <a:extLst>
                    <a:ext uri="{9D8B030D-6E8A-4147-A177-3AD203B41FA5}">
                      <a16:colId xmlns:a16="http://schemas.microsoft.com/office/drawing/2014/main" val="3050022696"/>
                    </a:ext>
                  </a:extLst>
                </a:gridCol>
              </a:tblGrid>
              <a:tr h="0">
                <a:tc>
                  <a:txBody>
                    <a:bodyPr/>
                    <a:lstStyle/>
                    <a:p>
                      <a:pPr algn="ctr"/>
                      <a:r>
                        <a:rPr lang="ar-EG" b="1" dirty="0">
                          <a:solidFill>
                            <a:schemeClr val="tx2"/>
                          </a:solidFill>
                        </a:rPr>
                        <a:t>عيوب الهيكل التنظيمي القائم على المشروع</a:t>
                      </a:r>
                      <a:endParaRPr lang="ar-EG" dirty="0">
                        <a:solidFill>
                          <a:schemeClr val="tx2"/>
                        </a:solidFill>
                      </a:endParaRPr>
                    </a:p>
                  </a:txBody>
                  <a:tcPr anchor="ctr">
                    <a:lnL>
                      <a:noFill/>
                    </a:lnL>
                    <a:lnR>
                      <a:noFill/>
                    </a:lnR>
                    <a:lnT>
                      <a:noFill/>
                    </a:lnT>
                    <a:lnB>
                      <a:noFill/>
                    </a:lnB>
                    <a:noFill/>
                  </a:tcPr>
                </a:tc>
                <a:tc>
                  <a:txBody>
                    <a:bodyPr/>
                    <a:lstStyle/>
                    <a:p>
                      <a:pPr algn="ctr"/>
                      <a:r>
                        <a:rPr lang="en-US" b="1" dirty="0"/>
                        <a:t>Disadvantages of Projectized Organizational Structure</a:t>
                      </a:r>
                      <a:endParaRPr lang="en-US" dirty="0"/>
                    </a:p>
                  </a:txBody>
                  <a:tcPr anchor="ctr">
                    <a:lnL>
                      <a:noFill/>
                    </a:lnL>
                    <a:lnR>
                      <a:noFill/>
                    </a:lnR>
                    <a:lnT>
                      <a:noFill/>
                    </a:lnT>
                    <a:lnB>
                      <a:noFill/>
                    </a:lnB>
                    <a:noFill/>
                  </a:tcPr>
                </a:tc>
                <a:extLst>
                  <a:ext uri="{0D108BD9-81ED-4DB2-BD59-A6C34878D82A}">
                    <a16:rowId xmlns:a16="http://schemas.microsoft.com/office/drawing/2014/main" val="2601430161"/>
                  </a:ext>
                </a:extLst>
              </a:tr>
              <a:tr h="0">
                <a:tc>
                  <a:txBody>
                    <a:bodyPr/>
                    <a:lstStyle/>
                    <a:p>
                      <a:pPr algn="r"/>
                      <a:r>
                        <a:rPr lang="ar-EG" b="1">
                          <a:solidFill>
                            <a:schemeClr val="tx2"/>
                          </a:solidFill>
                        </a:rPr>
                        <a:t>تكلفة الموظفين والمعدات قد تكون أعلى لأنهم يتم توظيفهم لفترة زمنية أقصر.</a:t>
                      </a:r>
                      <a:endParaRPr lang="ar-EG">
                        <a:solidFill>
                          <a:schemeClr val="tx2"/>
                        </a:solidFill>
                      </a:endParaRPr>
                    </a:p>
                  </a:txBody>
                  <a:tcPr anchor="ctr">
                    <a:lnL>
                      <a:noFill/>
                    </a:lnL>
                    <a:lnR>
                      <a:noFill/>
                    </a:lnR>
                    <a:lnT>
                      <a:noFill/>
                    </a:lnT>
                    <a:lnB>
                      <a:noFill/>
                    </a:lnB>
                    <a:noFill/>
                  </a:tcPr>
                </a:tc>
                <a:tc>
                  <a:txBody>
                    <a:bodyPr/>
                    <a:lstStyle/>
                    <a:p>
                      <a:r>
                        <a:rPr lang="en-US" b="1"/>
                        <a:t>The cost of employees and equipment can be higher because they are being hired for a shorter period.</a:t>
                      </a:r>
                      <a:endParaRPr lang="en-US"/>
                    </a:p>
                  </a:txBody>
                  <a:tcPr anchor="ctr">
                    <a:lnL>
                      <a:noFill/>
                    </a:lnL>
                    <a:lnR>
                      <a:noFill/>
                    </a:lnR>
                    <a:lnT>
                      <a:noFill/>
                    </a:lnT>
                    <a:lnB>
                      <a:noFill/>
                    </a:lnB>
                    <a:noFill/>
                  </a:tcPr>
                </a:tc>
                <a:extLst>
                  <a:ext uri="{0D108BD9-81ED-4DB2-BD59-A6C34878D82A}">
                    <a16:rowId xmlns:a16="http://schemas.microsoft.com/office/drawing/2014/main" val="936081064"/>
                  </a:ext>
                </a:extLst>
              </a:tr>
              <a:tr h="0">
                <a:tc>
                  <a:txBody>
                    <a:bodyPr/>
                    <a:lstStyle/>
                    <a:p>
                      <a:pPr algn="r"/>
                      <a:r>
                        <a:rPr lang="ar-EG" b="1" dirty="0">
                          <a:solidFill>
                            <a:schemeClr val="tx2"/>
                          </a:solidFill>
                        </a:rPr>
                        <a:t>قد لا يمتلك الموظفون مهارات عالية في مجال معين لأنهم يعملون في العديد من المشاريع المختلفة. هذا قد يؤثر على جودة المخرجات.</a:t>
                      </a:r>
                      <a:endParaRPr lang="ar-EG" dirty="0">
                        <a:solidFill>
                          <a:schemeClr val="tx2"/>
                        </a:solidFill>
                      </a:endParaRPr>
                    </a:p>
                  </a:txBody>
                  <a:tcPr anchor="ctr">
                    <a:lnL>
                      <a:noFill/>
                    </a:lnL>
                    <a:lnR>
                      <a:noFill/>
                    </a:lnR>
                    <a:lnT>
                      <a:noFill/>
                    </a:lnT>
                    <a:lnB>
                      <a:noFill/>
                    </a:lnB>
                    <a:noFill/>
                  </a:tcPr>
                </a:tc>
                <a:tc>
                  <a:txBody>
                    <a:bodyPr/>
                    <a:lstStyle/>
                    <a:p>
                      <a:r>
                        <a:rPr lang="en-US" b="1" dirty="0"/>
                        <a:t>The employees may not be highly skilled in a particular area because they work on so many different projects. This may affect the quality of the deliverable.</a:t>
                      </a:r>
                      <a:endParaRPr lang="en-US" dirty="0"/>
                    </a:p>
                  </a:txBody>
                  <a:tcPr anchor="ctr">
                    <a:lnL>
                      <a:noFill/>
                    </a:lnL>
                    <a:lnR>
                      <a:noFill/>
                    </a:lnR>
                    <a:lnT>
                      <a:noFill/>
                    </a:lnT>
                    <a:lnB>
                      <a:noFill/>
                    </a:lnB>
                    <a:noFill/>
                  </a:tcPr>
                </a:tc>
                <a:extLst>
                  <a:ext uri="{0D108BD9-81ED-4DB2-BD59-A6C34878D82A}">
                    <a16:rowId xmlns:a16="http://schemas.microsoft.com/office/drawing/2014/main" val="2403988759"/>
                  </a:ext>
                </a:extLst>
              </a:tr>
            </a:tbl>
          </a:graphicData>
        </a:graphic>
      </p:graphicFrame>
      <p:sp>
        <p:nvSpPr>
          <p:cNvPr id="3" name="Rectangle 1">
            <a:extLst>
              <a:ext uri="{FF2B5EF4-FFF2-40B4-BE49-F238E27FC236}">
                <a16:creationId xmlns:a16="http://schemas.microsoft.com/office/drawing/2014/main" id="{0E5CCA1E-DFF1-9DD1-6FD3-9AED8A00B146}"/>
              </a:ext>
            </a:extLst>
          </p:cNvPr>
          <p:cNvSpPr>
            <a:spLocks noChangeArrowheads="1"/>
          </p:cNvSpPr>
          <p:nvPr/>
        </p:nvSpPr>
        <p:spPr bwMode="auto">
          <a:xfrm>
            <a:off x="838200" y="272097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2706449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0" y="0"/>
            <a:ext cx="12192000" cy="6857999"/>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pic>
        <p:nvPicPr>
          <p:cNvPr id="4" name="Graphic 21">
            <a:extLst>
              <a:ext uri="{FF2B5EF4-FFF2-40B4-BE49-F238E27FC236}">
                <a16:creationId xmlns:a16="http://schemas.microsoft.com/office/drawing/2014/main" id="{4DA1A52A-46CC-FB56-A44C-2E021A93E7F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6859" y="0"/>
            <a:ext cx="2305141" cy="1076343"/>
          </a:xfrm>
          <a:prstGeom prst="rect">
            <a:avLst/>
          </a:prstGeom>
        </p:spPr>
      </p:pic>
      <p:sp>
        <p:nvSpPr>
          <p:cNvPr id="5" name="object 2">
            <a:extLst>
              <a:ext uri="{FF2B5EF4-FFF2-40B4-BE49-F238E27FC236}">
                <a16:creationId xmlns:a16="http://schemas.microsoft.com/office/drawing/2014/main" id="{0B0E3C0E-9073-3D6C-0BC4-ECF4A8D3E556}"/>
              </a:ext>
            </a:extLst>
          </p:cNvPr>
          <p:cNvSpPr txBox="1">
            <a:spLocks/>
          </p:cNvSpPr>
          <p:nvPr/>
        </p:nvSpPr>
        <p:spPr>
          <a:xfrm>
            <a:off x="6953826" y="1468762"/>
            <a:ext cx="4994334" cy="320601"/>
          </a:xfrm>
          <a:prstGeom prst="rect">
            <a:avLst/>
          </a:prstGeom>
        </p:spPr>
        <p:txBody>
          <a:bodyPr vert="horz" wrap="square" lIns="0" tIns="12700" rIns="0" bIns="0" rtlCol="0">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2700">
              <a:lnSpc>
                <a:spcPct val="100000"/>
              </a:lnSpc>
              <a:spcBef>
                <a:spcPts val="100"/>
              </a:spcBef>
            </a:pPr>
            <a:endParaRPr lang="en-US" sz="2000" dirty="0">
              <a:latin typeface="Times New Roman"/>
              <a:cs typeface="Times New Roman"/>
            </a:endParaRPr>
          </a:p>
        </p:txBody>
      </p:sp>
      <p:sp>
        <p:nvSpPr>
          <p:cNvPr id="10" name="Rectangle 1">
            <a:extLst>
              <a:ext uri="{FF2B5EF4-FFF2-40B4-BE49-F238E27FC236}">
                <a16:creationId xmlns:a16="http://schemas.microsoft.com/office/drawing/2014/main" id="{05FBCA67-DFEE-9294-3C8C-2ECE245B2E65}"/>
              </a:ext>
            </a:extLst>
          </p:cNvPr>
          <p:cNvSpPr>
            <a:spLocks noChangeArrowheads="1"/>
          </p:cNvSpPr>
          <p:nvPr/>
        </p:nvSpPr>
        <p:spPr bwMode="auto">
          <a:xfrm>
            <a:off x="838200" y="28130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2" name="object 9">
            <a:extLst>
              <a:ext uri="{FF2B5EF4-FFF2-40B4-BE49-F238E27FC236}">
                <a16:creationId xmlns:a16="http://schemas.microsoft.com/office/drawing/2014/main" id="{3AE85D74-2DE4-B9BD-F6B3-DEF6191C2D05}"/>
              </a:ext>
            </a:extLst>
          </p:cNvPr>
          <p:cNvSpPr txBox="1">
            <a:spLocks/>
          </p:cNvSpPr>
          <p:nvPr/>
        </p:nvSpPr>
        <p:spPr>
          <a:xfrm>
            <a:off x="1408922" y="647700"/>
            <a:ext cx="10205395" cy="42864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lvl="1" indent="0" algn="ctr">
              <a:buNone/>
            </a:pPr>
            <a:r>
              <a:rPr lang="en-US" altLang="en-US" sz="2000" b="1" dirty="0">
                <a:latin typeface="Times New Roman" panose="02020603050405020304" pitchFamily="18" charset="0"/>
                <a:cs typeface="Times New Roman" panose="02020603050405020304" pitchFamily="18" charset="0"/>
              </a:rPr>
              <a:t>3. Matrix organizational structure (Hybrid)</a:t>
            </a:r>
          </a:p>
          <a:p>
            <a:pPr algn="ctr"/>
            <a:endParaRPr lang="en-US" sz="2000" b="1" u="sng" dirty="0">
              <a:solidFill>
                <a:schemeClr val="tx1">
                  <a:lumMod val="95000"/>
                  <a:lumOff val="5000"/>
                </a:schemeClr>
              </a:solidFill>
              <a:latin typeface="Times New Roman" panose="02020603050405020304" pitchFamily="18" charset="0"/>
            </a:endParaRPr>
          </a:p>
          <a:p>
            <a:pPr algn="just">
              <a:lnSpc>
                <a:spcPct val="150000"/>
              </a:lnSpc>
            </a:pPr>
            <a:endParaRPr lang="en-US" altLang="en-US" sz="2000"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endParaRPr lang="en-US" altLang="en-US" sz="2000"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endParaRPr lang="en-US" altLang="en-US" sz="2000" dirty="0">
              <a:solidFill>
                <a:schemeClr val="tx1">
                  <a:lumMod val="95000"/>
                  <a:lumOff val="5000"/>
                </a:schemeClr>
              </a:solidFill>
              <a:latin typeface="Times New Roman" panose="02020603050405020304" pitchFamily="18" charset="0"/>
              <a:cs typeface="Times New Roman" panose="02020603050405020304" pitchFamily="18" charset="0"/>
            </a:endParaRPr>
          </a:p>
          <a:p>
            <a:pPr>
              <a:lnSpc>
                <a:spcPct val="150000"/>
              </a:lnSpc>
              <a:buFontTx/>
              <a:buNone/>
            </a:pPr>
            <a:endParaRPr lang="en-US" altLang="en-US" sz="2000" dirty="0">
              <a:latin typeface="Times New Roman" panose="02020603050405020304" pitchFamily="18" charset="0"/>
              <a:cs typeface="Times New Roman" panose="02020603050405020304" pitchFamily="18" charset="0"/>
            </a:endParaRPr>
          </a:p>
        </p:txBody>
      </p:sp>
      <p:pic>
        <p:nvPicPr>
          <p:cNvPr id="3" name="Picture 4" descr="Matrix Org Chart Templates | Org Charting">
            <a:extLst>
              <a:ext uri="{FF2B5EF4-FFF2-40B4-BE49-F238E27FC236}">
                <a16:creationId xmlns:a16="http://schemas.microsoft.com/office/drawing/2014/main" id="{7B1BF230-F8D9-AB79-5F1C-D3B461D89B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8922" y="1351156"/>
            <a:ext cx="9374155" cy="504961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9" name="Table 8">
            <a:extLst>
              <a:ext uri="{FF2B5EF4-FFF2-40B4-BE49-F238E27FC236}">
                <a16:creationId xmlns:a16="http://schemas.microsoft.com/office/drawing/2014/main" id="{B9135948-46C1-5738-6988-164AEB0E2051}"/>
              </a:ext>
            </a:extLst>
          </p:cNvPr>
          <p:cNvGraphicFramePr>
            <a:graphicFrameLocks noGrp="1"/>
          </p:cNvGraphicFramePr>
          <p:nvPr>
            <p:extLst>
              <p:ext uri="{D42A27DB-BD31-4B8C-83A1-F6EECF244321}">
                <p14:modId xmlns:p14="http://schemas.microsoft.com/office/powerpoint/2010/main" val="1864051886"/>
              </p:ext>
            </p:extLst>
          </p:nvPr>
        </p:nvGraphicFramePr>
        <p:xfrm>
          <a:off x="4833731" y="939199"/>
          <a:ext cx="10515600" cy="365760"/>
        </p:xfrm>
        <a:graphic>
          <a:graphicData uri="http://schemas.openxmlformats.org/drawingml/2006/table">
            <a:tbl>
              <a:tblPr/>
              <a:tblGrid>
                <a:gridCol w="10515600">
                  <a:extLst>
                    <a:ext uri="{9D8B030D-6E8A-4147-A177-3AD203B41FA5}">
                      <a16:colId xmlns:a16="http://schemas.microsoft.com/office/drawing/2014/main" val="2443147969"/>
                    </a:ext>
                  </a:extLst>
                </a:gridCol>
              </a:tblGrid>
              <a:tr h="0">
                <a:tc>
                  <a:txBody>
                    <a:bodyPr/>
                    <a:lstStyle/>
                    <a:p>
                      <a:r>
                        <a:rPr lang="ar-EG" b="1" dirty="0"/>
                        <a:t>3. الهيكل التنظيمي </a:t>
                      </a:r>
                      <a:r>
                        <a:rPr lang="ar-EG" b="1" dirty="0" err="1"/>
                        <a:t>المصفوفى</a:t>
                      </a:r>
                      <a:r>
                        <a:rPr lang="ar-EG" b="1" dirty="0"/>
                        <a:t> (الهجين)</a:t>
                      </a:r>
                      <a:endParaRPr lang="ar-EG" dirty="0"/>
                    </a:p>
                  </a:txBody>
                  <a:tcPr anchor="ctr">
                    <a:lnL>
                      <a:noFill/>
                    </a:lnL>
                    <a:lnR>
                      <a:noFill/>
                    </a:lnR>
                    <a:lnT>
                      <a:noFill/>
                    </a:lnT>
                    <a:lnB>
                      <a:noFill/>
                    </a:lnB>
                    <a:noFill/>
                  </a:tcPr>
                </a:tc>
                <a:extLst>
                  <a:ext uri="{0D108BD9-81ED-4DB2-BD59-A6C34878D82A}">
                    <a16:rowId xmlns:a16="http://schemas.microsoft.com/office/drawing/2014/main" val="920220958"/>
                  </a:ext>
                </a:extLst>
              </a:tr>
            </a:tbl>
          </a:graphicData>
        </a:graphic>
      </p:graphicFrame>
    </p:spTree>
    <p:extLst>
      <p:ext uri="{BB962C8B-B14F-4D97-AF65-F5344CB8AC3E}">
        <p14:creationId xmlns:p14="http://schemas.microsoft.com/office/powerpoint/2010/main" val="31237660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0" y="0"/>
            <a:ext cx="12192000" cy="6857999"/>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pic>
        <p:nvPicPr>
          <p:cNvPr id="4" name="Graphic 21">
            <a:extLst>
              <a:ext uri="{FF2B5EF4-FFF2-40B4-BE49-F238E27FC236}">
                <a16:creationId xmlns:a16="http://schemas.microsoft.com/office/drawing/2014/main" id="{4DA1A52A-46CC-FB56-A44C-2E021A93E7F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6859" y="0"/>
            <a:ext cx="2305141" cy="1076343"/>
          </a:xfrm>
          <a:prstGeom prst="rect">
            <a:avLst/>
          </a:prstGeom>
        </p:spPr>
      </p:pic>
      <p:sp>
        <p:nvSpPr>
          <p:cNvPr id="5" name="object 2">
            <a:extLst>
              <a:ext uri="{FF2B5EF4-FFF2-40B4-BE49-F238E27FC236}">
                <a16:creationId xmlns:a16="http://schemas.microsoft.com/office/drawing/2014/main" id="{0B0E3C0E-9073-3D6C-0BC4-ECF4A8D3E556}"/>
              </a:ext>
            </a:extLst>
          </p:cNvPr>
          <p:cNvSpPr txBox="1">
            <a:spLocks/>
          </p:cNvSpPr>
          <p:nvPr/>
        </p:nvSpPr>
        <p:spPr>
          <a:xfrm>
            <a:off x="6953826" y="1468762"/>
            <a:ext cx="4994334" cy="320601"/>
          </a:xfrm>
          <a:prstGeom prst="rect">
            <a:avLst/>
          </a:prstGeom>
        </p:spPr>
        <p:txBody>
          <a:bodyPr vert="horz" wrap="square" lIns="0" tIns="12700" rIns="0" bIns="0" rtlCol="0">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2700">
              <a:lnSpc>
                <a:spcPct val="100000"/>
              </a:lnSpc>
              <a:spcBef>
                <a:spcPts val="100"/>
              </a:spcBef>
            </a:pPr>
            <a:endParaRPr lang="en-US" sz="2000" dirty="0">
              <a:latin typeface="Times New Roman"/>
              <a:cs typeface="Times New Roman"/>
            </a:endParaRPr>
          </a:p>
        </p:txBody>
      </p:sp>
      <p:sp>
        <p:nvSpPr>
          <p:cNvPr id="10" name="Rectangle 1">
            <a:extLst>
              <a:ext uri="{FF2B5EF4-FFF2-40B4-BE49-F238E27FC236}">
                <a16:creationId xmlns:a16="http://schemas.microsoft.com/office/drawing/2014/main" id="{05FBCA67-DFEE-9294-3C8C-2ECE245B2E65}"/>
              </a:ext>
            </a:extLst>
          </p:cNvPr>
          <p:cNvSpPr>
            <a:spLocks noChangeArrowheads="1"/>
          </p:cNvSpPr>
          <p:nvPr/>
        </p:nvSpPr>
        <p:spPr bwMode="auto">
          <a:xfrm>
            <a:off x="838200" y="28130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graphicFrame>
        <p:nvGraphicFramePr>
          <p:cNvPr id="2" name="Table 1">
            <a:extLst>
              <a:ext uri="{FF2B5EF4-FFF2-40B4-BE49-F238E27FC236}">
                <a16:creationId xmlns:a16="http://schemas.microsoft.com/office/drawing/2014/main" id="{73C2E5DF-E0F5-3EF6-2813-E0532B8C227C}"/>
              </a:ext>
            </a:extLst>
          </p:cNvPr>
          <p:cNvGraphicFramePr>
            <a:graphicFrameLocks noGrp="1"/>
          </p:cNvGraphicFramePr>
          <p:nvPr>
            <p:extLst>
              <p:ext uri="{D42A27DB-BD31-4B8C-83A1-F6EECF244321}">
                <p14:modId xmlns:p14="http://schemas.microsoft.com/office/powerpoint/2010/main" val="1765548896"/>
              </p:ext>
            </p:extLst>
          </p:nvPr>
        </p:nvGraphicFramePr>
        <p:xfrm>
          <a:off x="857826" y="1449160"/>
          <a:ext cx="10515600" cy="3840480"/>
        </p:xfrm>
        <a:graphic>
          <a:graphicData uri="http://schemas.openxmlformats.org/drawingml/2006/table">
            <a:tbl>
              <a:tblPr/>
              <a:tblGrid>
                <a:gridCol w="5257800">
                  <a:extLst>
                    <a:ext uri="{9D8B030D-6E8A-4147-A177-3AD203B41FA5}">
                      <a16:colId xmlns:a16="http://schemas.microsoft.com/office/drawing/2014/main" val="3861810061"/>
                    </a:ext>
                  </a:extLst>
                </a:gridCol>
                <a:gridCol w="5257800">
                  <a:extLst>
                    <a:ext uri="{9D8B030D-6E8A-4147-A177-3AD203B41FA5}">
                      <a16:colId xmlns:a16="http://schemas.microsoft.com/office/drawing/2014/main" val="2294448295"/>
                    </a:ext>
                  </a:extLst>
                </a:gridCol>
              </a:tblGrid>
              <a:tr h="0">
                <a:tc>
                  <a:txBody>
                    <a:bodyPr/>
                    <a:lstStyle/>
                    <a:p>
                      <a:pPr algn="ctr"/>
                      <a:r>
                        <a:rPr lang="ar-EG" b="1" dirty="0">
                          <a:solidFill>
                            <a:schemeClr val="tx2"/>
                          </a:solidFill>
                        </a:rPr>
                        <a:t>3. الهيكل التنظيمي </a:t>
                      </a:r>
                      <a:r>
                        <a:rPr lang="ar-EG" b="1" dirty="0" err="1">
                          <a:solidFill>
                            <a:schemeClr val="tx2"/>
                          </a:solidFill>
                        </a:rPr>
                        <a:t>المصفوفي</a:t>
                      </a:r>
                      <a:r>
                        <a:rPr lang="ar-EG" b="1" dirty="0">
                          <a:solidFill>
                            <a:schemeClr val="tx2"/>
                          </a:solidFill>
                        </a:rPr>
                        <a:t> (الهجين)</a:t>
                      </a:r>
                      <a:endParaRPr lang="ar-EG" dirty="0">
                        <a:solidFill>
                          <a:schemeClr val="tx2"/>
                        </a:solidFill>
                      </a:endParaRPr>
                    </a:p>
                  </a:txBody>
                  <a:tcPr anchor="ctr">
                    <a:lnL>
                      <a:noFill/>
                    </a:lnL>
                    <a:lnR>
                      <a:noFill/>
                    </a:lnR>
                    <a:lnT>
                      <a:noFill/>
                    </a:lnT>
                    <a:lnB>
                      <a:noFill/>
                    </a:lnB>
                    <a:noFill/>
                  </a:tcPr>
                </a:tc>
                <a:tc>
                  <a:txBody>
                    <a:bodyPr/>
                    <a:lstStyle/>
                    <a:p>
                      <a:pPr algn="ctr"/>
                      <a:r>
                        <a:rPr lang="en-US" b="1" dirty="0"/>
                        <a:t>3. Matrix Organizational Structure (Hybrid)</a:t>
                      </a:r>
                      <a:endParaRPr lang="en-US" dirty="0"/>
                    </a:p>
                  </a:txBody>
                  <a:tcPr anchor="ctr">
                    <a:lnL>
                      <a:noFill/>
                    </a:lnL>
                    <a:lnR>
                      <a:noFill/>
                    </a:lnR>
                    <a:lnT>
                      <a:noFill/>
                    </a:lnT>
                    <a:lnB>
                      <a:noFill/>
                    </a:lnB>
                    <a:noFill/>
                  </a:tcPr>
                </a:tc>
                <a:extLst>
                  <a:ext uri="{0D108BD9-81ED-4DB2-BD59-A6C34878D82A}">
                    <a16:rowId xmlns:a16="http://schemas.microsoft.com/office/drawing/2014/main" val="3135834276"/>
                  </a:ext>
                </a:extLst>
              </a:tr>
              <a:tr h="0">
                <a:tc>
                  <a:txBody>
                    <a:bodyPr/>
                    <a:lstStyle/>
                    <a:p>
                      <a:pPr algn="r"/>
                      <a:r>
                        <a:rPr lang="ar-EG" b="1">
                          <a:solidFill>
                            <a:schemeClr val="tx2"/>
                          </a:solidFill>
                        </a:rPr>
                        <a:t>الهيكل التنظيمي المصفوفي هو مزيج من الهيكل التنظيمي الوظيفي والهيكل التنظيمي القائم على المشاريع.</a:t>
                      </a:r>
                      <a:endParaRPr lang="ar-EG">
                        <a:solidFill>
                          <a:schemeClr val="tx2"/>
                        </a:solidFill>
                      </a:endParaRPr>
                    </a:p>
                  </a:txBody>
                  <a:tcPr anchor="ctr">
                    <a:lnL>
                      <a:noFill/>
                    </a:lnL>
                    <a:lnR>
                      <a:noFill/>
                    </a:lnR>
                    <a:lnT>
                      <a:noFill/>
                    </a:lnT>
                    <a:lnB>
                      <a:noFill/>
                    </a:lnB>
                    <a:noFill/>
                  </a:tcPr>
                </a:tc>
                <a:tc>
                  <a:txBody>
                    <a:bodyPr/>
                    <a:lstStyle/>
                    <a:p>
                      <a:r>
                        <a:rPr lang="en-US" b="1"/>
                        <a:t>Matrix organizational structure is a blend of the functional organizational structure and the projectized organizational structure.</a:t>
                      </a:r>
                      <a:endParaRPr lang="en-US"/>
                    </a:p>
                  </a:txBody>
                  <a:tcPr anchor="ctr">
                    <a:lnL>
                      <a:noFill/>
                    </a:lnL>
                    <a:lnR>
                      <a:noFill/>
                    </a:lnR>
                    <a:lnT>
                      <a:noFill/>
                    </a:lnT>
                    <a:lnB>
                      <a:noFill/>
                    </a:lnB>
                    <a:noFill/>
                  </a:tcPr>
                </a:tc>
                <a:extLst>
                  <a:ext uri="{0D108BD9-81ED-4DB2-BD59-A6C34878D82A}">
                    <a16:rowId xmlns:a16="http://schemas.microsoft.com/office/drawing/2014/main" val="2335721483"/>
                  </a:ext>
                </a:extLst>
              </a:tr>
              <a:tr h="0">
                <a:tc>
                  <a:txBody>
                    <a:bodyPr/>
                    <a:lstStyle/>
                    <a:p>
                      <a:pPr algn="r"/>
                      <a:r>
                        <a:rPr lang="ar-EG" b="1">
                          <a:solidFill>
                            <a:schemeClr val="tx2"/>
                          </a:solidFill>
                        </a:rPr>
                        <a:t>يوجد فيه سلسلتا قيادة (وظيفية ومشروعاتية):</a:t>
                      </a:r>
                      <a:endParaRPr lang="ar-EG">
                        <a:solidFill>
                          <a:schemeClr val="tx2"/>
                        </a:solidFill>
                      </a:endParaRPr>
                    </a:p>
                  </a:txBody>
                  <a:tcPr anchor="ctr">
                    <a:lnL>
                      <a:noFill/>
                    </a:lnL>
                    <a:lnR>
                      <a:noFill/>
                    </a:lnR>
                    <a:lnT>
                      <a:noFill/>
                    </a:lnT>
                    <a:lnB>
                      <a:noFill/>
                    </a:lnB>
                    <a:noFill/>
                  </a:tcPr>
                </a:tc>
                <a:tc>
                  <a:txBody>
                    <a:bodyPr/>
                    <a:lstStyle/>
                    <a:p>
                      <a:r>
                        <a:rPr lang="en-US" b="1"/>
                        <a:t>Two chains of command (functional and projectized):</a:t>
                      </a:r>
                      <a:endParaRPr lang="en-US"/>
                    </a:p>
                  </a:txBody>
                  <a:tcPr anchor="ctr">
                    <a:lnL>
                      <a:noFill/>
                    </a:lnL>
                    <a:lnR>
                      <a:noFill/>
                    </a:lnR>
                    <a:lnT>
                      <a:noFill/>
                    </a:lnT>
                    <a:lnB>
                      <a:noFill/>
                    </a:lnB>
                    <a:noFill/>
                  </a:tcPr>
                </a:tc>
                <a:extLst>
                  <a:ext uri="{0D108BD9-81ED-4DB2-BD59-A6C34878D82A}">
                    <a16:rowId xmlns:a16="http://schemas.microsoft.com/office/drawing/2014/main" val="3188408660"/>
                  </a:ext>
                </a:extLst>
              </a:tr>
              <a:tr h="0">
                <a:tc>
                  <a:txBody>
                    <a:bodyPr/>
                    <a:lstStyle/>
                    <a:p>
                      <a:pPr algn="r"/>
                      <a:r>
                        <a:rPr lang="ar-EG">
                          <a:solidFill>
                            <a:schemeClr val="tx2"/>
                          </a:solidFill>
                        </a:rPr>
                        <a:t>- </a:t>
                      </a:r>
                      <a:r>
                        <a:rPr lang="ar-EG" b="1">
                          <a:solidFill>
                            <a:schemeClr val="tx2"/>
                          </a:solidFill>
                        </a:rPr>
                        <a:t>المشاركون في المشروع يقدمون تقاريرهم في نفس الوقت لكل من المدير الوظيفي ومدير المشروع.</a:t>
                      </a:r>
                      <a:endParaRPr lang="ar-EG">
                        <a:solidFill>
                          <a:schemeClr val="tx2"/>
                        </a:solidFill>
                      </a:endParaRPr>
                    </a:p>
                  </a:txBody>
                  <a:tcPr anchor="ctr">
                    <a:lnL>
                      <a:noFill/>
                    </a:lnL>
                    <a:lnR>
                      <a:noFill/>
                    </a:lnR>
                    <a:lnT>
                      <a:noFill/>
                    </a:lnT>
                    <a:lnB>
                      <a:noFill/>
                    </a:lnB>
                    <a:noFill/>
                  </a:tcPr>
                </a:tc>
                <a:tc>
                  <a:txBody>
                    <a:bodyPr/>
                    <a:lstStyle/>
                    <a:p>
                      <a:r>
                        <a:rPr lang="en-US"/>
                        <a:t>- </a:t>
                      </a:r>
                      <a:r>
                        <a:rPr lang="en-US" b="1"/>
                        <a:t>Project participants report simultaneously to both functional and project managers.</a:t>
                      </a:r>
                      <a:endParaRPr lang="en-US"/>
                    </a:p>
                  </a:txBody>
                  <a:tcPr anchor="ctr">
                    <a:lnL>
                      <a:noFill/>
                    </a:lnL>
                    <a:lnR>
                      <a:noFill/>
                    </a:lnR>
                    <a:lnT>
                      <a:noFill/>
                    </a:lnT>
                    <a:lnB>
                      <a:noFill/>
                    </a:lnB>
                    <a:noFill/>
                  </a:tcPr>
                </a:tc>
                <a:extLst>
                  <a:ext uri="{0D108BD9-81ED-4DB2-BD59-A6C34878D82A}">
                    <a16:rowId xmlns:a16="http://schemas.microsoft.com/office/drawing/2014/main" val="2596631727"/>
                  </a:ext>
                </a:extLst>
              </a:tr>
              <a:tr h="0">
                <a:tc>
                  <a:txBody>
                    <a:bodyPr/>
                    <a:lstStyle/>
                    <a:p>
                      <a:pPr algn="r"/>
                      <a:r>
                        <a:rPr lang="ar-EG" b="1">
                          <a:solidFill>
                            <a:schemeClr val="tx2"/>
                          </a:solidFill>
                        </a:rPr>
                        <a:t>هيكل المصفوفة يعمل على تحسين استخدام الموارد:</a:t>
                      </a:r>
                      <a:endParaRPr lang="ar-EG">
                        <a:solidFill>
                          <a:schemeClr val="tx2"/>
                        </a:solidFill>
                      </a:endParaRPr>
                    </a:p>
                  </a:txBody>
                  <a:tcPr anchor="ctr">
                    <a:lnL>
                      <a:noFill/>
                    </a:lnL>
                    <a:lnR>
                      <a:noFill/>
                    </a:lnR>
                    <a:lnT>
                      <a:noFill/>
                    </a:lnT>
                    <a:lnB>
                      <a:noFill/>
                    </a:lnB>
                    <a:noFill/>
                  </a:tcPr>
                </a:tc>
                <a:tc>
                  <a:txBody>
                    <a:bodyPr/>
                    <a:lstStyle/>
                    <a:p>
                      <a:r>
                        <a:rPr lang="en-US" b="1"/>
                        <a:t>Matrix structure optimizes the use of resources:</a:t>
                      </a:r>
                      <a:endParaRPr lang="en-US"/>
                    </a:p>
                  </a:txBody>
                  <a:tcPr anchor="ctr">
                    <a:lnL>
                      <a:noFill/>
                    </a:lnL>
                    <a:lnR>
                      <a:noFill/>
                    </a:lnR>
                    <a:lnT>
                      <a:noFill/>
                    </a:lnT>
                    <a:lnB>
                      <a:noFill/>
                    </a:lnB>
                    <a:noFill/>
                  </a:tcPr>
                </a:tc>
                <a:extLst>
                  <a:ext uri="{0D108BD9-81ED-4DB2-BD59-A6C34878D82A}">
                    <a16:rowId xmlns:a16="http://schemas.microsoft.com/office/drawing/2014/main" val="2991644599"/>
                  </a:ext>
                </a:extLst>
              </a:tr>
              <a:tr h="0">
                <a:tc>
                  <a:txBody>
                    <a:bodyPr/>
                    <a:lstStyle/>
                    <a:p>
                      <a:pPr algn="r"/>
                      <a:r>
                        <a:rPr lang="ar-EG" dirty="0">
                          <a:solidFill>
                            <a:schemeClr val="tx2"/>
                          </a:solidFill>
                        </a:rPr>
                        <a:t>- </a:t>
                      </a:r>
                      <a:r>
                        <a:rPr lang="ar-EG" b="1" dirty="0">
                          <a:solidFill>
                            <a:schemeClr val="tx2"/>
                          </a:solidFill>
                        </a:rPr>
                        <a:t>يسمح بالمشاركة في مشاريع متعددة أثناء القيام بالواجبات الوظيفية المعتادة، ويحقق تكاملاً أكبر بين الخبرات ومتطلبات المشاريع.</a:t>
                      </a:r>
                      <a:endParaRPr lang="ar-EG" dirty="0">
                        <a:solidFill>
                          <a:schemeClr val="tx2"/>
                        </a:solidFill>
                      </a:endParaRPr>
                    </a:p>
                  </a:txBody>
                  <a:tcPr anchor="ctr">
                    <a:lnL>
                      <a:noFill/>
                    </a:lnL>
                    <a:lnR>
                      <a:noFill/>
                    </a:lnR>
                    <a:lnT>
                      <a:noFill/>
                    </a:lnT>
                    <a:lnB>
                      <a:noFill/>
                    </a:lnB>
                    <a:noFill/>
                  </a:tcPr>
                </a:tc>
                <a:tc>
                  <a:txBody>
                    <a:bodyPr/>
                    <a:lstStyle/>
                    <a:p>
                      <a:r>
                        <a:rPr lang="en-US" dirty="0"/>
                        <a:t>- </a:t>
                      </a:r>
                      <a:r>
                        <a:rPr lang="en-US" b="1" dirty="0"/>
                        <a:t>Allows for participation on multiple projects while performing normal functional duties and achieves a greater integration of expertise and project requirements.</a:t>
                      </a:r>
                      <a:endParaRPr lang="en-US" dirty="0"/>
                    </a:p>
                  </a:txBody>
                  <a:tcPr anchor="ctr">
                    <a:lnL>
                      <a:noFill/>
                    </a:lnL>
                    <a:lnR>
                      <a:noFill/>
                    </a:lnR>
                    <a:lnT>
                      <a:noFill/>
                    </a:lnT>
                    <a:lnB>
                      <a:noFill/>
                    </a:lnB>
                    <a:noFill/>
                  </a:tcPr>
                </a:tc>
                <a:extLst>
                  <a:ext uri="{0D108BD9-81ED-4DB2-BD59-A6C34878D82A}">
                    <a16:rowId xmlns:a16="http://schemas.microsoft.com/office/drawing/2014/main" val="92690803"/>
                  </a:ext>
                </a:extLst>
              </a:tr>
            </a:tbl>
          </a:graphicData>
        </a:graphic>
      </p:graphicFrame>
      <p:sp>
        <p:nvSpPr>
          <p:cNvPr id="3" name="Rectangle 1">
            <a:extLst>
              <a:ext uri="{FF2B5EF4-FFF2-40B4-BE49-F238E27FC236}">
                <a16:creationId xmlns:a16="http://schemas.microsoft.com/office/drawing/2014/main" id="{A07CB774-BD15-F71D-C57A-AFF871081D8E}"/>
              </a:ext>
            </a:extLst>
          </p:cNvPr>
          <p:cNvSpPr>
            <a:spLocks noChangeArrowheads="1"/>
          </p:cNvSpPr>
          <p:nvPr/>
        </p:nvSpPr>
        <p:spPr bwMode="auto">
          <a:xfrm>
            <a:off x="838200" y="18986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4184255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0" y="0"/>
            <a:ext cx="12192000" cy="6857999"/>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pic>
        <p:nvPicPr>
          <p:cNvPr id="4" name="Graphic 21">
            <a:extLst>
              <a:ext uri="{FF2B5EF4-FFF2-40B4-BE49-F238E27FC236}">
                <a16:creationId xmlns:a16="http://schemas.microsoft.com/office/drawing/2014/main" id="{4DA1A52A-46CC-FB56-A44C-2E021A93E7F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6859" y="0"/>
            <a:ext cx="2305141" cy="1076343"/>
          </a:xfrm>
          <a:prstGeom prst="rect">
            <a:avLst/>
          </a:prstGeom>
        </p:spPr>
      </p:pic>
      <p:sp>
        <p:nvSpPr>
          <p:cNvPr id="5" name="object 2">
            <a:extLst>
              <a:ext uri="{FF2B5EF4-FFF2-40B4-BE49-F238E27FC236}">
                <a16:creationId xmlns:a16="http://schemas.microsoft.com/office/drawing/2014/main" id="{0B0E3C0E-9073-3D6C-0BC4-ECF4A8D3E556}"/>
              </a:ext>
            </a:extLst>
          </p:cNvPr>
          <p:cNvSpPr txBox="1">
            <a:spLocks/>
          </p:cNvSpPr>
          <p:nvPr/>
        </p:nvSpPr>
        <p:spPr>
          <a:xfrm>
            <a:off x="6953826" y="1468762"/>
            <a:ext cx="4994334" cy="320601"/>
          </a:xfrm>
          <a:prstGeom prst="rect">
            <a:avLst/>
          </a:prstGeom>
        </p:spPr>
        <p:txBody>
          <a:bodyPr vert="horz" wrap="square" lIns="0" tIns="12700" rIns="0" bIns="0" rtlCol="0">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2700">
              <a:lnSpc>
                <a:spcPct val="100000"/>
              </a:lnSpc>
              <a:spcBef>
                <a:spcPts val="100"/>
              </a:spcBef>
            </a:pPr>
            <a:endParaRPr lang="en-US" sz="2000" dirty="0">
              <a:latin typeface="Times New Roman"/>
              <a:cs typeface="Times New Roman"/>
            </a:endParaRPr>
          </a:p>
        </p:txBody>
      </p:sp>
      <p:sp>
        <p:nvSpPr>
          <p:cNvPr id="10" name="Rectangle 1">
            <a:extLst>
              <a:ext uri="{FF2B5EF4-FFF2-40B4-BE49-F238E27FC236}">
                <a16:creationId xmlns:a16="http://schemas.microsoft.com/office/drawing/2014/main" id="{05FBCA67-DFEE-9294-3C8C-2ECE245B2E65}"/>
              </a:ext>
            </a:extLst>
          </p:cNvPr>
          <p:cNvSpPr>
            <a:spLocks noChangeArrowheads="1"/>
          </p:cNvSpPr>
          <p:nvPr/>
        </p:nvSpPr>
        <p:spPr bwMode="auto">
          <a:xfrm>
            <a:off x="838200" y="28130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graphicFrame>
        <p:nvGraphicFramePr>
          <p:cNvPr id="2" name="Table 1">
            <a:extLst>
              <a:ext uri="{FF2B5EF4-FFF2-40B4-BE49-F238E27FC236}">
                <a16:creationId xmlns:a16="http://schemas.microsoft.com/office/drawing/2014/main" id="{496DE526-A6EA-04B6-8548-FFF8EC3CC83C}"/>
              </a:ext>
            </a:extLst>
          </p:cNvPr>
          <p:cNvGraphicFramePr>
            <a:graphicFrameLocks noGrp="1"/>
          </p:cNvGraphicFramePr>
          <p:nvPr>
            <p:extLst>
              <p:ext uri="{D42A27DB-BD31-4B8C-83A1-F6EECF244321}">
                <p14:modId xmlns:p14="http://schemas.microsoft.com/office/powerpoint/2010/main" val="192245426"/>
              </p:ext>
            </p:extLst>
          </p:nvPr>
        </p:nvGraphicFramePr>
        <p:xfrm>
          <a:off x="1482257" y="1054581"/>
          <a:ext cx="9266738" cy="5066340"/>
        </p:xfrm>
        <a:graphic>
          <a:graphicData uri="http://schemas.openxmlformats.org/drawingml/2006/table">
            <a:tbl>
              <a:tblPr/>
              <a:tblGrid>
                <a:gridCol w="4633369">
                  <a:extLst>
                    <a:ext uri="{9D8B030D-6E8A-4147-A177-3AD203B41FA5}">
                      <a16:colId xmlns:a16="http://schemas.microsoft.com/office/drawing/2014/main" val="4202105394"/>
                    </a:ext>
                  </a:extLst>
                </a:gridCol>
                <a:gridCol w="4633369">
                  <a:extLst>
                    <a:ext uri="{9D8B030D-6E8A-4147-A177-3AD203B41FA5}">
                      <a16:colId xmlns:a16="http://schemas.microsoft.com/office/drawing/2014/main" val="1759524652"/>
                    </a:ext>
                  </a:extLst>
                </a:gridCol>
              </a:tblGrid>
              <a:tr h="564062">
                <a:tc>
                  <a:txBody>
                    <a:bodyPr/>
                    <a:lstStyle/>
                    <a:p>
                      <a:pPr algn="ctr"/>
                      <a:r>
                        <a:rPr lang="ar-EG" sz="1800" b="1" dirty="0">
                          <a:solidFill>
                            <a:schemeClr val="tx2"/>
                          </a:solidFill>
                        </a:rPr>
                        <a:t>مزايا الهيكل التنظيمي </a:t>
                      </a:r>
                      <a:r>
                        <a:rPr lang="ar-EG" sz="1800" b="1" dirty="0" err="1">
                          <a:solidFill>
                            <a:schemeClr val="tx2"/>
                          </a:solidFill>
                        </a:rPr>
                        <a:t>المصفوفي</a:t>
                      </a:r>
                      <a:r>
                        <a:rPr lang="ar-EG" sz="1800" b="1" dirty="0">
                          <a:solidFill>
                            <a:schemeClr val="tx2"/>
                          </a:solidFill>
                        </a:rPr>
                        <a:t> (الهجين)</a:t>
                      </a:r>
                      <a:endParaRPr lang="ar-EG" sz="1800" dirty="0">
                        <a:solidFill>
                          <a:schemeClr val="tx2"/>
                        </a:solidFill>
                      </a:endParaRPr>
                    </a:p>
                  </a:txBody>
                  <a:tcPr marL="80580" marR="80580" marT="40290" marB="40290" anchor="ctr">
                    <a:lnL>
                      <a:noFill/>
                    </a:lnL>
                    <a:lnR>
                      <a:noFill/>
                    </a:lnR>
                    <a:lnT>
                      <a:noFill/>
                    </a:lnT>
                    <a:lnB>
                      <a:noFill/>
                    </a:lnB>
                    <a:noFill/>
                  </a:tcPr>
                </a:tc>
                <a:tc>
                  <a:txBody>
                    <a:bodyPr/>
                    <a:lstStyle/>
                    <a:p>
                      <a:pPr algn="ctr"/>
                      <a:r>
                        <a:rPr lang="en-US" sz="1800" b="1" dirty="0"/>
                        <a:t>Advantages of Matrix Organizational Structure (Hybrid)</a:t>
                      </a:r>
                      <a:endParaRPr lang="en-US" sz="1800" dirty="0"/>
                    </a:p>
                  </a:txBody>
                  <a:tcPr marL="80580" marR="80580" marT="40290" marB="40290" anchor="ctr">
                    <a:lnL>
                      <a:noFill/>
                    </a:lnL>
                    <a:lnR>
                      <a:noFill/>
                    </a:lnR>
                    <a:lnT>
                      <a:noFill/>
                    </a:lnT>
                    <a:lnB>
                      <a:noFill/>
                    </a:lnB>
                    <a:noFill/>
                  </a:tcPr>
                </a:tc>
                <a:extLst>
                  <a:ext uri="{0D108BD9-81ED-4DB2-BD59-A6C34878D82A}">
                    <a16:rowId xmlns:a16="http://schemas.microsoft.com/office/drawing/2014/main" val="1359369154"/>
                  </a:ext>
                </a:extLst>
              </a:tr>
              <a:tr h="1047544">
                <a:tc>
                  <a:txBody>
                    <a:bodyPr/>
                    <a:lstStyle/>
                    <a:p>
                      <a:pPr algn="r"/>
                      <a:r>
                        <a:rPr lang="ar-EG" sz="1800" b="1" dirty="0">
                          <a:solidFill>
                            <a:schemeClr val="tx2"/>
                          </a:solidFill>
                        </a:rPr>
                        <a:t>من أهم الفوائد في الهيكل </a:t>
                      </a:r>
                      <a:r>
                        <a:rPr lang="ar-EG" sz="1800" b="1" dirty="0" err="1">
                          <a:solidFill>
                            <a:schemeClr val="tx2"/>
                          </a:solidFill>
                        </a:rPr>
                        <a:t>المصفوفي</a:t>
                      </a:r>
                      <a:r>
                        <a:rPr lang="ar-EG" sz="1800" b="1" dirty="0">
                          <a:solidFill>
                            <a:schemeClr val="tx2"/>
                          </a:solidFill>
                        </a:rPr>
                        <a:t> أنه يسمح بالتعاون المتبادل بين الموظفين والأقسام التي قد لا تتاح لها دائمًا فرص للعمل معًا.</a:t>
                      </a:r>
                      <a:endParaRPr lang="ar-EG" sz="1800" dirty="0">
                        <a:solidFill>
                          <a:schemeClr val="tx2"/>
                        </a:solidFill>
                      </a:endParaRPr>
                    </a:p>
                  </a:txBody>
                  <a:tcPr marL="80580" marR="80580" marT="40290" marB="40290" anchor="ctr">
                    <a:lnL>
                      <a:noFill/>
                    </a:lnL>
                    <a:lnR>
                      <a:noFill/>
                    </a:lnR>
                    <a:lnT>
                      <a:noFill/>
                    </a:lnT>
                    <a:lnB>
                      <a:noFill/>
                    </a:lnB>
                    <a:noFill/>
                  </a:tcPr>
                </a:tc>
                <a:tc>
                  <a:txBody>
                    <a:bodyPr/>
                    <a:lstStyle/>
                    <a:p>
                      <a:r>
                        <a:rPr lang="en-US" sz="1800" b="1"/>
                        <a:t>One of the most important benefits of the matrix structure is that it allows cross-collaboration between staff and departments that may not always have opportunities to work together.</a:t>
                      </a:r>
                      <a:endParaRPr lang="en-US" sz="1800"/>
                    </a:p>
                  </a:txBody>
                  <a:tcPr marL="80580" marR="80580" marT="40290" marB="40290" anchor="ctr">
                    <a:lnL>
                      <a:noFill/>
                    </a:lnL>
                    <a:lnR>
                      <a:noFill/>
                    </a:lnR>
                    <a:lnT>
                      <a:noFill/>
                    </a:lnT>
                    <a:lnB>
                      <a:noFill/>
                    </a:lnB>
                    <a:noFill/>
                  </a:tcPr>
                </a:tc>
                <a:extLst>
                  <a:ext uri="{0D108BD9-81ED-4DB2-BD59-A6C34878D82A}">
                    <a16:rowId xmlns:a16="http://schemas.microsoft.com/office/drawing/2014/main" val="1520230009"/>
                  </a:ext>
                </a:extLst>
              </a:tr>
              <a:tr h="1531026">
                <a:tc>
                  <a:txBody>
                    <a:bodyPr/>
                    <a:lstStyle/>
                    <a:p>
                      <a:pPr algn="r"/>
                      <a:r>
                        <a:rPr lang="ar-EG" sz="1800" b="1" dirty="0">
                          <a:solidFill>
                            <a:schemeClr val="tx2"/>
                          </a:solidFill>
                        </a:rPr>
                        <a:t>الهيكل </a:t>
                      </a:r>
                      <a:r>
                        <a:rPr lang="ar-EG" sz="1800" b="1" dirty="0" err="1">
                          <a:solidFill>
                            <a:schemeClr val="tx2"/>
                          </a:solidFill>
                        </a:rPr>
                        <a:t>المصفوفي</a:t>
                      </a:r>
                      <a:r>
                        <a:rPr lang="ar-EG" sz="1800" b="1" dirty="0">
                          <a:solidFill>
                            <a:schemeClr val="tx2"/>
                          </a:solidFill>
                        </a:rPr>
                        <a:t> يجمع بين أعضاء الفريق ذوي المهارات العالية من أقسام مختلفة، مما يسمح للمنظمة بالاستفادة من الموارد الحالية بدلاً من البحث عن خبرات وتوظيف أعضاء جدد من خارج المنظمة.</a:t>
                      </a:r>
                      <a:endParaRPr lang="ar-EG" sz="1800" dirty="0">
                        <a:solidFill>
                          <a:schemeClr val="tx2"/>
                        </a:solidFill>
                      </a:endParaRPr>
                    </a:p>
                  </a:txBody>
                  <a:tcPr marL="80580" marR="80580" marT="40290" marB="40290" anchor="ctr">
                    <a:lnL>
                      <a:noFill/>
                    </a:lnL>
                    <a:lnR>
                      <a:noFill/>
                    </a:lnR>
                    <a:lnT>
                      <a:noFill/>
                    </a:lnT>
                    <a:lnB>
                      <a:noFill/>
                    </a:lnB>
                    <a:noFill/>
                  </a:tcPr>
                </a:tc>
                <a:tc>
                  <a:txBody>
                    <a:bodyPr/>
                    <a:lstStyle/>
                    <a:p>
                      <a:r>
                        <a:rPr lang="en-US" sz="1800" b="1"/>
                        <a:t>A matrix structure brings together highly skilled team members from different departments, allowing the organization to capitalize on the resources it already has rather than seeking expertise and recruiting project team members from outside of the organization.</a:t>
                      </a:r>
                      <a:endParaRPr lang="en-US" sz="1800"/>
                    </a:p>
                  </a:txBody>
                  <a:tcPr marL="80580" marR="80580" marT="40290" marB="40290" anchor="ctr">
                    <a:lnL>
                      <a:noFill/>
                    </a:lnL>
                    <a:lnR>
                      <a:noFill/>
                    </a:lnR>
                    <a:lnT>
                      <a:noFill/>
                    </a:lnT>
                    <a:lnB>
                      <a:noFill/>
                    </a:lnB>
                    <a:noFill/>
                  </a:tcPr>
                </a:tc>
                <a:extLst>
                  <a:ext uri="{0D108BD9-81ED-4DB2-BD59-A6C34878D82A}">
                    <a16:rowId xmlns:a16="http://schemas.microsoft.com/office/drawing/2014/main" val="1642175189"/>
                  </a:ext>
                </a:extLst>
              </a:tr>
              <a:tr h="322321">
                <a:tc>
                  <a:txBody>
                    <a:bodyPr/>
                    <a:lstStyle/>
                    <a:p>
                      <a:pPr algn="r"/>
                      <a:r>
                        <a:rPr lang="ar-EG" sz="1800" b="1" dirty="0">
                          <a:solidFill>
                            <a:schemeClr val="tx2"/>
                          </a:solidFill>
                        </a:rPr>
                        <a:t>يمكن للموظفين تطوير مجموعات مهارات جديدة.</a:t>
                      </a:r>
                      <a:endParaRPr lang="ar-EG" sz="1800" dirty="0">
                        <a:solidFill>
                          <a:schemeClr val="tx2"/>
                        </a:solidFill>
                      </a:endParaRPr>
                    </a:p>
                  </a:txBody>
                  <a:tcPr marL="80580" marR="80580" marT="40290" marB="40290" anchor="ctr">
                    <a:lnL>
                      <a:noFill/>
                    </a:lnL>
                    <a:lnR>
                      <a:noFill/>
                    </a:lnR>
                    <a:lnT>
                      <a:noFill/>
                    </a:lnT>
                    <a:lnB>
                      <a:noFill/>
                    </a:lnB>
                    <a:noFill/>
                  </a:tcPr>
                </a:tc>
                <a:tc>
                  <a:txBody>
                    <a:bodyPr/>
                    <a:lstStyle/>
                    <a:p>
                      <a:r>
                        <a:rPr lang="en-US" sz="1800" b="1"/>
                        <a:t>Employees can develop new skill sets.</a:t>
                      </a:r>
                      <a:endParaRPr lang="en-US" sz="1800"/>
                    </a:p>
                  </a:txBody>
                  <a:tcPr marL="80580" marR="80580" marT="40290" marB="40290" anchor="ctr">
                    <a:lnL>
                      <a:noFill/>
                    </a:lnL>
                    <a:lnR>
                      <a:noFill/>
                    </a:lnR>
                    <a:lnT>
                      <a:noFill/>
                    </a:lnT>
                    <a:lnB>
                      <a:noFill/>
                    </a:lnB>
                    <a:noFill/>
                  </a:tcPr>
                </a:tc>
                <a:extLst>
                  <a:ext uri="{0D108BD9-81ED-4DB2-BD59-A6C34878D82A}">
                    <a16:rowId xmlns:a16="http://schemas.microsoft.com/office/drawing/2014/main" val="570336643"/>
                  </a:ext>
                </a:extLst>
              </a:tr>
              <a:tr h="564062">
                <a:tc>
                  <a:txBody>
                    <a:bodyPr/>
                    <a:lstStyle/>
                    <a:p>
                      <a:pPr algn="r"/>
                      <a:r>
                        <a:rPr lang="ar-EG" sz="1800" b="1" dirty="0">
                          <a:solidFill>
                            <a:schemeClr val="tx2"/>
                          </a:solidFill>
                        </a:rPr>
                        <a:t>يمكن لأعضاء فريق المشروع الاحتفاظ بأدوارهم الوظيفية.</a:t>
                      </a:r>
                      <a:endParaRPr lang="ar-EG" sz="1800" dirty="0">
                        <a:solidFill>
                          <a:schemeClr val="tx2"/>
                        </a:solidFill>
                      </a:endParaRPr>
                    </a:p>
                  </a:txBody>
                  <a:tcPr marL="80580" marR="80580" marT="40290" marB="40290" anchor="ctr">
                    <a:lnL>
                      <a:noFill/>
                    </a:lnL>
                    <a:lnR>
                      <a:noFill/>
                    </a:lnR>
                    <a:lnT>
                      <a:noFill/>
                    </a:lnT>
                    <a:lnB>
                      <a:noFill/>
                    </a:lnB>
                    <a:noFill/>
                  </a:tcPr>
                </a:tc>
                <a:tc>
                  <a:txBody>
                    <a:bodyPr/>
                    <a:lstStyle/>
                    <a:p>
                      <a:r>
                        <a:rPr lang="en-US" sz="1800" b="1" dirty="0"/>
                        <a:t>Project team members can keep their functional roles.</a:t>
                      </a:r>
                      <a:endParaRPr lang="en-US" sz="1800" dirty="0"/>
                    </a:p>
                  </a:txBody>
                  <a:tcPr marL="80580" marR="80580" marT="40290" marB="40290" anchor="ctr">
                    <a:lnL>
                      <a:noFill/>
                    </a:lnL>
                    <a:lnR>
                      <a:noFill/>
                    </a:lnR>
                    <a:lnT>
                      <a:noFill/>
                    </a:lnT>
                    <a:lnB>
                      <a:noFill/>
                    </a:lnB>
                    <a:noFill/>
                  </a:tcPr>
                </a:tc>
                <a:extLst>
                  <a:ext uri="{0D108BD9-81ED-4DB2-BD59-A6C34878D82A}">
                    <a16:rowId xmlns:a16="http://schemas.microsoft.com/office/drawing/2014/main" val="1555702463"/>
                  </a:ext>
                </a:extLst>
              </a:tr>
            </a:tbl>
          </a:graphicData>
        </a:graphic>
      </p:graphicFrame>
      <p:sp>
        <p:nvSpPr>
          <p:cNvPr id="3" name="Rectangle 1">
            <a:extLst>
              <a:ext uri="{FF2B5EF4-FFF2-40B4-BE49-F238E27FC236}">
                <a16:creationId xmlns:a16="http://schemas.microsoft.com/office/drawing/2014/main" id="{AAEFDA6B-ECF2-097E-CE67-EBC89B10560E}"/>
              </a:ext>
            </a:extLst>
          </p:cNvPr>
          <p:cNvSpPr>
            <a:spLocks noChangeArrowheads="1"/>
          </p:cNvSpPr>
          <p:nvPr/>
        </p:nvSpPr>
        <p:spPr bwMode="auto">
          <a:xfrm>
            <a:off x="1462088" y="1808163"/>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8930306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0" y="0"/>
            <a:ext cx="12192000" cy="6857999"/>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pic>
        <p:nvPicPr>
          <p:cNvPr id="4" name="Graphic 21">
            <a:extLst>
              <a:ext uri="{FF2B5EF4-FFF2-40B4-BE49-F238E27FC236}">
                <a16:creationId xmlns:a16="http://schemas.microsoft.com/office/drawing/2014/main" id="{4DA1A52A-46CC-FB56-A44C-2E021A93E7F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6859" y="0"/>
            <a:ext cx="2305141" cy="1076343"/>
          </a:xfrm>
          <a:prstGeom prst="rect">
            <a:avLst/>
          </a:prstGeom>
        </p:spPr>
      </p:pic>
      <p:sp>
        <p:nvSpPr>
          <p:cNvPr id="5" name="object 2">
            <a:extLst>
              <a:ext uri="{FF2B5EF4-FFF2-40B4-BE49-F238E27FC236}">
                <a16:creationId xmlns:a16="http://schemas.microsoft.com/office/drawing/2014/main" id="{0B0E3C0E-9073-3D6C-0BC4-ECF4A8D3E556}"/>
              </a:ext>
            </a:extLst>
          </p:cNvPr>
          <p:cNvSpPr txBox="1">
            <a:spLocks/>
          </p:cNvSpPr>
          <p:nvPr/>
        </p:nvSpPr>
        <p:spPr>
          <a:xfrm>
            <a:off x="6953826" y="1468762"/>
            <a:ext cx="4994334" cy="320601"/>
          </a:xfrm>
          <a:prstGeom prst="rect">
            <a:avLst/>
          </a:prstGeom>
        </p:spPr>
        <p:txBody>
          <a:bodyPr vert="horz" wrap="square" lIns="0" tIns="12700" rIns="0" bIns="0" rtlCol="0">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2700">
              <a:lnSpc>
                <a:spcPct val="100000"/>
              </a:lnSpc>
              <a:spcBef>
                <a:spcPts val="100"/>
              </a:spcBef>
            </a:pPr>
            <a:endParaRPr lang="en-US" sz="2000" dirty="0">
              <a:latin typeface="Times New Roman"/>
              <a:cs typeface="Times New Roman"/>
            </a:endParaRPr>
          </a:p>
        </p:txBody>
      </p:sp>
      <p:sp>
        <p:nvSpPr>
          <p:cNvPr id="10" name="Rectangle 1">
            <a:extLst>
              <a:ext uri="{FF2B5EF4-FFF2-40B4-BE49-F238E27FC236}">
                <a16:creationId xmlns:a16="http://schemas.microsoft.com/office/drawing/2014/main" id="{05FBCA67-DFEE-9294-3C8C-2ECE245B2E65}"/>
              </a:ext>
            </a:extLst>
          </p:cNvPr>
          <p:cNvSpPr>
            <a:spLocks noChangeArrowheads="1"/>
          </p:cNvSpPr>
          <p:nvPr/>
        </p:nvSpPr>
        <p:spPr bwMode="auto">
          <a:xfrm>
            <a:off x="838200" y="28130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graphicFrame>
        <p:nvGraphicFramePr>
          <p:cNvPr id="2" name="Table 1">
            <a:extLst>
              <a:ext uri="{FF2B5EF4-FFF2-40B4-BE49-F238E27FC236}">
                <a16:creationId xmlns:a16="http://schemas.microsoft.com/office/drawing/2014/main" id="{5B76131C-6944-9246-3073-D82C7FDA44DF}"/>
              </a:ext>
            </a:extLst>
          </p:cNvPr>
          <p:cNvGraphicFramePr>
            <a:graphicFrameLocks noGrp="1"/>
          </p:cNvGraphicFramePr>
          <p:nvPr>
            <p:extLst>
              <p:ext uri="{D42A27DB-BD31-4B8C-83A1-F6EECF244321}">
                <p14:modId xmlns:p14="http://schemas.microsoft.com/office/powerpoint/2010/main" val="1872465121"/>
              </p:ext>
            </p:extLst>
          </p:nvPr>
        </p:nvGraphicFramePr>
        <p:xfrm>
          <a:off x="1003852" y="1076343"/>
          <a:ext cx="10098158" cy="5490304"/>
        </p:xfrm>
        <a:graphic>
          <a:graphicData uri="http://schemas.openxmlformats.org/drawingml/2006/table">
            <a:tbl>
              <a:tblPr/>
              <a:tblGrid>
                <a:gridCol w="5049079">
                  <a:extLst>
                    <a:ext uri="{9D8B030D-6E8A-4147-A177-3AD203B41FA5}">
                      <a16:colId xmlns:a16="http://schemas.microsoft.com/office/drawing/2014/main" val="2712592378"/>
                    </a:ext>
                  </a:extLst>
                </a:gridCol>
                <a:gridCol w="5049079">
                  <a:extLst>
                    <a:ext uri="{9D8B030D-6E8A-4147-A177-3AD203B41FA5}">
                      <a16:colId xmlns:a16="http://schemas.microsoft.com/office/drawing/2014/main" val="2586583029"/>
                    </a:ext>
                  </a:extLst>
                </a:gridCol>
              </a:tblGrid>
              <a:tr h="483482">
                <a:tc>
                  <a:txBody>
                    <a:bodyPr/>
                    <a:lstStyle/>
                    <a:p>
                      <a:pPr algn="ctr"/>
                      <a:r>
                        <a:rPr lang="ar-EG" sz="1800" b="1" dirty="0">
                          <a:solidFill>
                            <a:schemeClr val="tx2"/>
                          </a:solidFill>
                        </a:rPr>
                        <a:t>عيوب الهيكل التنظيمي </a:t>
                      </a:r>
                      <a:r>
                        <a:rPr lang="ar-EG" sz="1800" b="1" dirty="0" err="1">
                          <a:solidFill>
                            <a:schemeClr val="tx2"/>
                          </a:solidFill>
                        </a:rPr>
                        <a:t>المصفوفي</a:t>
                      </a:r>
                      <a:r>
                        <a:rPr lang="ar-EG" sz="1800" b="1" dirty="0">
                          <a:solidFill>
                            <a:schemeClr val="tx2"/>
                          </a:solidFill>
                        </a:rPr>
                        <a:t> (الهجين)</a:t>
                      </a:r>
                      <a:endParaRPr lang="ar-EG" sz="1800" dirty="0">
                        <a:solidFill>
                          <a:schemeClr val="tx2"/>
                        </a:solidFill>
                      </a:endParaRPr>
                    </a:p>
                  </a:txBody>
                  <a:tcPr marL="69069" marR="69069" marT="34534" marB="34534" anchor="ctr">
                    <a:lnL>
                      <a:noFill/>
                    </a:lnL>
                    <a:lnR>
                      <a:noFill/>
                    </a:lnR>
                    <a:lnT>
                      <a:noFill/>
                    </a:lnT>
                    <a:lnB>
                      <a:noFill/>
                    </a:lnB>
                    <a:noFill/>
                  </a:tcPr>
                </a:tc>
                <a:tc>
                  <a:txBody>
                    <a:bodyPr/>
                    <a:lstStyle/>
                    <a:p>
                      <a:pPr algn="ctr"/>
                      <a:r>
                        <a:rPr lang="en-US" sz="1800" b="1" dirty="0"/>
                        <a:t>Disadvantages of Matrix Organizational Structure (Hybrid)</a:t>
                      </a:r>
                      <a:endParaRPr lang="en-US" sz="1800" dirty="0"/>
                    </a:p>
                  </a:txBody>
                  <a:tcPr marL="69069" marR="69069" marT="34534" marB="34534" anchor="ctr">
                    <a:lnL>
                      <a:noFill/>
                    </a:lnL>
                    <a:lnR>
                      <a:noFill/>
                    </a:lnR>
                    <a:lnT>
                      <a:noFill/>
                    </a:lnT>
                    <a:lnB>
                      <a:noFill/>
                    </a:lnB>
                    <a:noFill/>
                  </a:tcPr>
                </a:tc>
                <a:extLst>
                  <a:ext uri="{0D108BD9-81ED-4DB2-BD59-A6C34878D82A}">
                    <a16:rowId xmlns:a16="http://schemas.microsoft.com/office/drawing/2014/main" val="1266793253"/>
                  </a:ext>
                </a:extLst>
              </a:tr>
              <a:tr h="897895">
                <a:tc>
                  <a:txBody>
                    <a:bodyPr/>
                    <a:lstStyle/>
                    <a:p>
                      <a:pPr algn="r"/>
                      <a:r>
                        <a:rPr lang="ar-EG" sz="1800">
                          <a:solidFill>
                            <a:schemeClr val="tx2"/>
                          </a:solidFill>
                        </a:rPr>
                        <a:t>1. </a:t>
                      </a:r>
                      <a:r>
                        <a:rPr lang="ar-EG" sz="1800" b="1">
                          <a:solidFill>
                            <a:schemeClr val="tx2"/>
                          </a:solidFill>
                        </a:rPr>
                        <a:t>قد يكون لدى أعضاء الفريق سوء فهم حول كيفية تقسيم وقتهم بين واجباتهم الوظيفية ومسؤولياتهم في المشروع.</a:t>
                      </a:r>
                      <a:endParaRPr lang="ar-EG" sz="1800">
                        <a:solidFill>
                          <a:schemeClr val="tx2"/>
                        </a:solidFill>
                      </a:endParaRPr>
                    </a:p>
                  </a:txBody>
                  <a:tcPr marL="69069" marR="69069" marT="34534" marB="34534" anchor="ctr">
                    <a:lnL>
                      <a:noFill/>
                    </a:lnL>
                    <a:lnR>
                      <a:noFill/>
                    </a:lnR>
                    <a:lnT>
                      <a:noFill/>
                    </a:lnT>
                    <a:lnB>
                      <a:noFill/>
                    </a:lnB>
                    <a:noFill/>
                  </a:tcPr>
                </a:tc>
                <a:tc>
                  <a:txBody>
                    <a:bodyPr/>
                    <a:lstStyle/>
                    <a:p>
                      <a:r>
                        <a:rPr lang="en-US" sz="1800"/>
                        <a:t>1. </a:t>
                      </a:r>
                      <a:r>
                        <a:rPr lang="en-US" sz="1800" b="1"/>
                        <a:t>Team members might have misconceptions about how they are expected to divide their time between their functional duties and their project responsibilities.</a:t>
                      </a:r>
                      <a:endParaRPr lang="en-US" sz="1800"/>
                    </a:p>
                  </a:txBody>
                  <a:tcPr marL="69069" marR="69069" marT="34534" marB="34534" anchor="ctr">
                    <a:lnL>
                      <a:noFill/>
                    </a:lnL>
                    <a:lnR>
                      <a:noFill/>
                    </a:lnR>
                    <a:lnT>
                      <a:noFill/>
                    </a:lnT>
                    <a:lnB>
                      <a:noFill/>
                    </a:lnB>
                    <a:noFill/>
                  </a:tcPr>
                </a:tc>
                <a:extLst>
                  <a:ext uri="{0D108BD9-81ED-4DB2-BD59-A6C34878D82A}">
                    <a16:rowId xmlns:a16="http://schemas.microsoft.com/office/drawing/2014/main" val="3642655311"/>
                  </a:ext>
                </a:extLst>
              </a:tr>
              <a:tr h="483482">
                <a:tc>
                  <a:txBody>
                    <a:bodyPr/>
                    <a:lstStyle/>
                    <a:p>
                      <a:pPr algn="r"/>
                      <a:r>
                        <a:rPr lang="ar-EG" sz="1800">
                          <a:solidFill>
                            <a:schemeClr val="tx2"/>
                          </a:solidFill>
                        </a:rPr>
                        <a:t>2. </a:t>
                      </a:r>
                      <a:r>
                        <a:rPr lang="ar-EG" sz="1800" b="1">
                          <a:solidFill>
                            <a:schemeClr val="tx2"/>
                          </a:solidFill>
                        </a:rPr>
                        <a:t>قد يحدث صراع بين المديرين الوظيفيين ومديري المشاريع حول تخصيص الموارد.</a:t>
                      </a:r>
                      <a:endParaRPr lang="ar-EG" sz="1800">
                        <a:solidFill>
                          <a:schemeClr val="tx2"/>
                        </a:solidFill>
                      </a:endParaRPr>
                    </a:p>
                  </a:txBody>
                  <a:tcPr marL="69069" marR="69069" marT="34534" marB="34534" anchor="ctr">
                    <a:lnL>
                      <a:noFill/>
                    </a:lnL>
                    <a:lnR>
                      <a:noFill/>
                    </a:lnR>
                    <a:lnT>
                      <a:noFill/>
                    </a:lnT>
                    <a:lnB>
                      <a:noFill/>
                    </a:lnB>
                    <a:noFill/>
                  </a:tcPr>
                </a:tc>
                <a:tc>
                  <a:txBody>
                    <a:bodyPr/>
                    <a:lstStyle/>
                    <a:p>
                      <a:r>
                        <a:rPr lang="en-US" sz="1800"/>
                        <a:t>2. </a:t>
                      </a:r>
                      <a:r>
                        <a:rPr lang="en-US" sz="1800" b="1"/>
                        <a:t>A conflict may occur between line managers and project managers over the allocation of resources.</a:t>
                      </a:r>
                      <a:endParaRPr lang="en-US" sz="1800"/>
                    </a:p>
                  </a:txBody>
                  <a:tcPr marL="69069" marR="69069" marT="34534" marB="34534" anchor="ctr">
                    <a:lnL>
                      <a:noFill/>
                    </a:lnL>
                    <a:lnR>
                      <a:noFill/>
                    </a:lnR>
                    <a:lnT>
                      <a:noFill/>
                    </a:lnT>
                    <a:lnB>
                      <a:noFill/>
                    </a:lnB>
                    <a:noFill/>
                  </a:tcPr>
                </a:tc>
                <a:extLst>
                  <a:ext uri="{0D108BD9-81ED-4DB2-BD59-A6C34878D82A}">
                    <a16:rowId xmlns:a16="http://schemas.microsoft.com/office/drawing/2014/main" val="977908709"/>
                  </a:ext>
                </a:extLst>
              </a:tr>
              <a:tr h="276275">
                <a:tc>
                  <a:txBody>
                    <a:bodyPr/>
                    <a:lstStyle/>
                    <a:p>
                      <a:pPr algn="r"/>
                      <a:r>
                        <a:rPr lang="ar-EG" sz="1800" dirty="0">
                          <a:solidFill>
                            <a:schemeClr val="tx2"/>
                          </a:solidFill>
                        </a:rPr>
                        <a:t>3. </a:t>
                      </a:r>
                      <a:r>
                        <a:rPr lang="ar-EG" sz="1800" b="1" dirty="0">
                          <a:solidFill>
                            <a:schemeClr val="tx2"/>
                          </a:solidFill>
                        </a:rPr>
                        <a:t>قد يتباطأ اتخاذ القرارات.</a:t>
                      </a:r>
                      <a:endParaRPr lang="ar-EG" sz="1800" dirty="0">
                        <a:solidFill>
                          <a:schemeClr val="tx2"/>
                        </a:solidFill>
                      </a:endParaRPr>
                    </a:p>
                  </a:txBody>
                  <a:tcPr marL="69069" marR="69069" marT="34534" marB="34534" anchor="ctr">
                    <a:lnL>
                      <a:noFill/>
                    </a:lnL>
                    <a:lnR>
                      <a:noFill/>
                    </a:lnR>
                    <a:lnT>
                      <a:noFill/>
                    </a:lnT>
                    <a:lnB>
                      <a:noFill/>
                    </a:lnB>
                    <a:noFill/>
                  </a:tcPr>
                </a:tc>
                <a:tc>
                  <a:txBody>
                    <a:bodyPr/>
                    <a:lstStyle/>
                    <a:p>
                      <a:r>
                        <a:rPr lang="en-US" sz="1800"/>
                        <a:t>3. </a:t>
                      </a:r>
                      <a:r>
                        <a:rPr lang="en-US" sz="1800" b="1"/>
                        <a:t>The decision-making process can be slowed down.</a:t>
                      </a:r>
                      <a:endParaRPr lang="en-US" sz="1800"/>
                    </a:p>
                  </a:txBody>
                  <a:tcPr marL="69069" marR="69069" marT="34534" marB="34534" anchor="ctr">
                    <a:lnL>
                      <a:noFill/>
                    </a:lnL>
                    <a:lnR>
                      <a:noFill/>
                    </a:lnR>
                    <a:lnT>
                      <a:noFill/>
                    </a:lnT>
                    <a:lnB>
                      <a:noFill/>
                    </a:lnB>
                    <a:noFill/>
                  </a:tcPr>
                </a:tc>
                <a:extLst>
                  <a:ext uri="{0D108BD9-81ED-4DB2-BD59-A6C34878D82A}">
                    <a16:rowId xmlns:a16="http://schemas.microsoft.com/office/drawing/2014/main" val="4114229740"/>
                  </a:ext>
                </a:extLst>
              </a:tr>
              <a:tr h="276275">
                <a:tc>
                  <a:txBody>
                    <a:bodyPr/>
                    <a:lstStyle/>
                    <a:p>
                      <a:pPr algn="r"/>
                      <a:r>
                        <a:rPr lang="ar-EG" sz="1800">
                          <a:solidFill>
                            <a:schemeClr val="tx2"/>
                          </a:solidFill>
                        </a:rPr>
                        <a:t>4. </a:t>
                      </a:r>
                      <a:r>
                        <a:rPr lang="ar-EG" sz="1800" b="1">
                          <a:solidFill>
                            <a:schemeClr val="tx2"/>
                          </a:solidFill>
                        </a:rPr>
                        <a:t>قد يؤدي كثرة العمل إلى تحميل الموظفين فوق طاقتهم.</a:t>
                      </a:r>
                      <a:endParaRPr lang="ar-EG" sz="1800">
                        <a:solidFill>
                          <a:schemeClr val="tx2"/>
                        </a:solidFill>
                      </a:endParaRPr>
                    </a:p>
                  </a:txBody>
                  <a:tcPr marL="69069" marR="69069" marT="34534" marB="34534" anchor="ctr">
                    <a:lnL>
                      <a:noFill/>
                    </a:lnL>
                    <a:lnR>
                      <a:noFill/>
                    </a:lnR>
                    <a:lnT>
                      <a:noFill/>
                    </a:lnT>
                    <a:lnB>
                      <a:noFill/>
                    </a:lnB>
                    <a:noFill/>
                  </a:tcPr>
                </a:tc>
                <a:tc>
                  <a:txBody>
                    <a:bodyPr/>
                    <a:lstStyle/>
                    <a:p>
                      <a:r>
                        <a:rPr lang="en-US" sz="1800"/>
                        <a:t>4. </a:t>
                      </a:r>
                      <a:r>
                        <a:rPr lang="en-US" sz="1800" b="1"/>
                        <a:t>Too much work can cause overload.</a:t>
                      </a:r>
                      <a:endParaRPr lang="en-US" sz="1800"/>
                    </a:p>
                  </a:txBody>
                  <a:tcPr marL="69069" marR="69069" marT="34534" marB="34534" anchor="ctr">
                    <a:lnL>
                      <a:noFill/>
                    </a:lnL>
                    <a:lnR>
                      <a:noFill/>
                    </a:lnR>
                    <a:lnT>
                      <a:noFill/>
                    </a:lnT>
                    <a:lnB>
                      <a:noFill/>
                    </a:lnB>
                    <a:noFill/>
                  </a:tcPr>
                </a:tc>
                <a:extLst>
                  <a:ext uri="{0D108BD9-81ED-4DB2-BD59-A6C34878D82A}">
                    <a16:rowId xmlns:a16="http://schemas.microsoft.com/office/drawing/2014/main" val="955869610"/>
                  </a:ext>
                </a:extLst>
              </a:tr>
              <a:tr h="483482">
                <a:tc>
                  <a:txBody>
                    <a:bodyPr/>
                    <a:lstStyle/>
                    <a:p>
                      <a:pPr algn="r"/>
                      <a:r>
                        <a:rPr lang="ar-EG" sz="1800">
                          <a:solidFill>
                            <a:schemeClr val="tx2"/>
                          </a:solidFill>
                        </a:rPr>
                        <a:t>5. </a:t>
                      </a:r>
                      <a:r>
                        <a:rPr lang="ar-EG" sz="1800" b="1">
                          <a:solidFill>
                            <a:schemeClr val="tx2"/>
                          </a:solidFill>
                        </a:rPr>
                        <a:t>قد يصبح قياس أداء الموظفين صعبًا.</a:t>
                      </a:r>
                      <a:endParaRPr lang="ar-EG" sz="1800">
                        <a:solidFill>
                          <a:schemeClr val="tx2"/>
                        </a:solidFill>
                      </a:endParaRPr>
                    </a:p>
                  </a:txBody>
                  <a:tcPr marL="69069" marR="69069" marT="34534" marB="34534" anchor="ctr">
                    <a:lnL>
                      <a:noFill/>
                    </a:lnL>
                    <a:lnR>
                      <a:noFill/>
                    </a:lnR>
                    <a:lnT>
                      <a:noFill/>
                    </a:lnT>
                    <a:lnB>
                      <a:noFill/>
                    </a:lnB>
                    <a:noFill/>
                  </a:tcPr>
                </a:tc>
                <a:tc>
                  <a:txBody>
                    <a:bodyPr/>
                    <a:lstStyle/>
                    <a:p>
                      <a:r>
                        <a:rPr lang="en-US" sz="1800"/>
                        <a:t>5. </a:t>
                      </a:r>
                      <a:r>
                        <a:rPr lang="en-US" sz="1800" b="1"/>
                        <a:t>Measuring employee performance might become difficult.</a:t>
                      </a:r>
                      <a:endParaRPr lang="en-US" sz="1800"/>
                    </a:p>
                  </a:txBody>
                  <a:tcPr marL="69069" marR="69069" marT="34534" marB="34534" anchor="ctr">
                    <a:lnL>
                      <a:noFill/>
                    </a:lnL>
                    <a:lnR>
                      <a:noFill/>
                    </a:lnR>
                    <a:lnT>
                      <a:noFill/>
                    </a:lnT>
                    <a:lnB>
                      <a:noFill/>
                    </a:lnB>
                    <a:noFill/>
                  </a:tcPr>
                </a:tc>
                <a:extLst>
                  <a:ext uri="{0D108BD9-81ED-4DB2-BD59-A6C34878D82A}">
                    <a16:rowId xmlns:a16="http://schemas.microsoft.com/office/drawing/2014/main" val="454837798"/>
                  </a:ext>
                </a:extLst>
              </a:tr>
              <a:tr h="483482">
                <a:tc>
                  <a:txBody>
                    <a:bodyPr/>
                    <a:lstStyle/>
                    <a:p>
                      <a:pPr algn="r"/>
                      <a:r>
                        <a:rPr lang="ar-EG" sz="1800">
                          <a:solidFill>
                            <a:schemeClr val="tx2"/>
                          </a:solidFill>
                        </a:rPr>
                        <a:t>6. </a:t>
                      </a:r>
                      <a:r>
                        <a:rPr lang="ar-EG" sz="1800" b="1">
                          <a:solidFill>
                            <a:schemeClr val="tx2"/>
                          </a:solidFill>
                        </a:rPr>
                        <a:t>الهيكل المصفوفي معقد، مما قد يجعله صعب الإدارة.</a:t>
                      </a:r>
                      <a:endParaRPr lang="ar-EG" sz="1800">
                        <a:solidFill>
                          <a:schemeClr val="tx2"/>
                        </a:solidFill>
                      </a:endParaRPr>
                    </a:p>
                  </a:txBody>
                  <a:tcPr marL="69069" marR="69069" marT="34534" marB="34534" anchor="ctr">
                    <a:lnL>
                      <a:noFill/>
                    </a:lnL>
                    <a:lnR>
                      <a:noFill/>
                    </a:lnR>
                    <a:lnT>
                      <a:noFill/>
                    </a:lnT>
                    <a:lnB>
                      <a:noFill/>
                    </a:lnB>
                    <a:noFill/>
                  </a:tcPr>
                </a:tc>
                <a:tc>
                  <a:txBody>
                    <a:bodyPr/>
                    <a:lstStyle/>
                    <a:p>
                      <a:r>
                        <a:rPr lang="en-US" sz="1800"/>
                        <a:t>6. </a:t>
                      </a:r>
                      <a:r>
                        <a:rPr lang="en-US" sz="1800" b="1"/>
                        <a:t>The matrix structure is complex, which can be difficult to manage.</a:t>
                      </a:r>
                      <a:endParaRPr lang="en-US" sz="1800"/>
                    </a:p>
                  </a:txBody>
                  <a:tcPr marL="69069" marR="69069" marT="34534" marB="34534" anchor="ctr">
                    <a:lnL>
                      <a:noFill/>
                    </a:lnL>
                    <a:lnR>
                      <a:noFill/>
                    </a:lnR>
                    <a:lnT>
                      <a:noFill/>
                    </a:lnT>
                    <a:lnB>
                      <a:noFill/>
                    </a:lnB>
                    <a:noFill/>
                  </a:tcPr>
                </a:tc>
                <a:extLst>
                  <a:ext uri="{0D108BD9-81ED-4DB2-BD59-A6C34878D82A}">
                    <a16:rowId xmlns:a16="http://schemas.microsoft.com/office/drawing/2014/main" val="2220008541"/>
                  </a:ext>
                </a:extLst>
              </a:tr>
              <a:tr h="690689">
                <a:tc>
                  <a:txBody>
                    <a:bodyPr/>
                    <a:lstStyle/>
                    <a:p>
                      <a:pPr algn="r"/>
                      <a:r>
                        <a:rPr lang="ar-EG" sz="1800" dirty="0">
                          <a:solidFill>
                            <a:schemeClr val="tx2"/>
                          </a:solidFill>
                        </a:rPr>
                        <a:t>7. </a:t>
                      </a:r>
                      <a:r>
                        <a:rPr lang="ar-EG" sz="1800" b="1" dirty="0">
                          <a:solidFill>
                            <a:schemeClr val="tx2"/>
                          </a:solidFill>
                        </a:rPr>
                        <a:t>خطوط السلطة غير واضحة، وجود رئيسين ونظام تقارير مزدوج قد يؤدي إلى ارتباك بين أعضاء الفريق.</a:t>
                      </a:r>
                      <a:endParaRPr lang="ar-EG" sz="1800" dirty="0">
                        <a:solidFill>
                          <a:schemeClr val="tx2"/>
                        </a:solidFill>
                      </a:endParaRPr>
                    </a:p>
                  </a:txBody>
                  <a:tcPr marL="69069" marR="69069" marT="34534" marB="34534" anchor="ctr">
                    <a:lnL>
                      <a:noFill/>
                    </a:lnL>
                    <a:lnR>
                      <a:noFill/>
                    </a:lnR>
                    <a:lnT>
                      <a:noFill/>
                    </a:lnT>
                    <a:lnB>
                      <a:noFill/>
                    </a:lnB>
                    <a:noFill/>
                  </a:tcPr>
                </a:tc>
                <a:tc>
                  <a:txBody>
                    <a:bodyPr/>
                    <a:lstStyle/>
                    <a:p>
                      <a:r>
                        <a:rPr lang="en-US" sz="1800" dirty="0"/>
                        <a:t>7. </a:t>
                      </a:r>
                      <a:r>
                        <a:rPr lang="en-US" sz="1800" b="1" dirty="0"/>
                        <a:t>Unclear lines of authority, two bosses, dual reporting, causing confusion to project team members.</a:t>
                      </a:r>
                      <a:endParaRPr lang="en-US" sz="1800" dirty="0"/>
                    </a:p>
                  </a:txBody>
                  <a:tcPr marL="69069" marR="69069" marT="34534" marB="34534" anchor="ctr">
                    <a:lnL>
                      <a:noFill/>
                    </a:lnL>
                    <a:lnR>
                      <a:noFill/>
                    </a:lnR>
                    <a:lnT>
                      <a:noFill/>
                    </a:lnT>
                    <a:lnB>
                      <a:noFill/>
                    </a:lnB>
                    <a:noFill/>
                  </a:tcPr>
                </a:tc>
                <a:extLst>
                  <a:ext uri="{0D108BD9-81ED-4DB2-BD59-A6C34878D82A}">
                    <a16:rowId xmlns:a16="http://schemas.microsoft.com/office/drawing/2014/main" val="3687241158"/>
                  </a:ext>
                </a:extLst>
              </a:tr>
            </a:tbl>
          </a:graphicData>
        </a:graphic>
      </p:graphicFrame>
      <p:sp>
        <p:nvSpPr>
          <p:cNvPr id="3" name="Rectangle 1">
            <a:extLst>
              <a:ext uri="{FF2B5EF4-FFF2-40B4-BE49-F238E27FC236}">
                <a16:creationId xmlns:a16="http://schemas.microsoft.com/office/drawing/2014/main" id="{ED72A4B8-A97A-B6AD-7396-633D4D8B631C}"/>
              </a:ext>
            </a:extLst>
          </p:cNvPr>
          <p:cNvSpPr>
            <a:spLocks noChangeArrowheads="1"/>
          </p:cNvSpPr>
          <p:nvPr/>
        </p:nvSpPr>
        <p:spPr bwMode="auto">
          <a:xfrm>
            <a:off x="2124075" y="166370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8820431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0" y="0"/>
            <a:ext cx="12192000" cy="6857999"/>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pic>
        <p:nvPicPr>
          <p:cNvPr id="4" name="Graphic 21">
            <a:extLst>
              <a:ext uri="{FF2B5EF4-FFF2-40B4-BE49-F238E27FC236}">
                <a16:creationId xmlns:a16="http://schemas.microsoft.com/office/drawing/2014/main" id="{4DA1A52A-46CC-FB56-A44C-2E021A93E7F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6859" y="0"/>
            <a:ext cx="2305141" cy="1076343"/>
          </a:xfrm>
          <a:prstGeom prst="rect">
            <a:avLst/>
          </a:prstGeom>
        </p:spPr>
      </p:pic>
      <p:sp>
        <p:nvSpPr>
          <p:cNvPr id="5" name="object 2">
            <a:extLst>
              <a:ext uri="{FF2B5EF4-FFF2-40B4-BE49-F238E27FC236}">
                <a16:creationId xmlns:a16="http://schemas.microsoft.com/office/drawing/2014/main" id="{0B0E3C0E-9073-3D6C-0BC4-ECF4A8D3E556}"/>
              </a:ext>
            </a:extLst>
          </p:cNvPr>
          <p:cNvSpPr txBox="1">
            <a:spLocks/>
          </p:cNvSpPr>
          <p:nvPr/>
        </p:nvSpPr>
        <p:spPr>
          <a:xfrm>
            <a:off x="6953826" y="1468762"/>
            <a:ext cx="4994334" cy="320601"/>
          </a:xfrm>
          <a:prstGeom prst="rect">
            <a:avLst/>
          </a:prstGeom>
        </p:spPr>
        <p:txBody>
          <a:bodyPr vert="horz" wrap="square" lIns="0" tIns="12700" rIns="0" bIns="0" rtlCol="0">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2700">
              <a:lnSpc>
                <a:spcPct val="100000"/>
              </a:lnSpc>
              <a:spcBef>
                <a:spcPts val="100"/>
              </a:spcBef>
            </a:pPr>
            <a:endParaRPr lang="en-US" sz="2000" dirty="0">
              <a:latin typeface="Times New Roman"/>
              <a:cs typeface="Times New Roman"/>
            </a:endParaRPr>
          </a:p>
        </p:txBody>
      </p:sp>
      <p:sp>
        <p:nvSpPr>
          <p:cNvPr id="10" name="Rectangle 1">
            <a:extLst>
              <a:ext uri="{FF2B5EF4-FFF2-40B4-BE49-F238E27FC236}">
                <a16:creationId xmlns:a16="http://schemas.microsoft.com/office/drawing/2014/main" id="{05FBCA67-DFEE-9294-3C8C-2ECE245B2E65}"/>
              </a:ext>
            </a:extLst>
          </p:cNvPr>
          <p:cNvSpPr>
            <a:spLocks noChangeArrowheads="1"/>
          </p:cNvSpPr>
          <p:nvPr/>
        </p:nvSpPr>
        <p:spPr bwMode="auto">
          <a:xfrm>
            <a:off x="838200" y="28130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graphicFrame>
        <p:nvGraphicFramePr>
          <p:cNvPr id="2" name="Table 1">
            <a:extLst>
              <a:ext uri="{FF2B5EF4-FFF2-40B4-BE49-F238E27FC236}">
                <a16:creationId xmlns:a16="http://schemas.microsoft.com/office/drawing/2014/main" id="{FC5C6924-1902-2F78-15D0-2F7FE64E7E7A}"/>
              </a:ext>
            </a:extLst>
          </p:cNvPr>
          <p:cNvGraphicFramePr>
            <a:graphicFrameLocks noGrp="1"/>
          </p:cNvGraphicFramePr>
          <p:nvPr>
            <p:extLst>
              <p:ext uri="{D42A27DB-BD31-4B8C-83A1-F6EECF244321}">
                <p14:modId xmlns:p14="http://schemas.microsoft.com/office/powerpoint/2010/main" val="83174835"/>
              </p:ext>
            </p:extLst>
          </p:nvPr>
        </p:nvGraphicFramePr>
        <p:xfrm>
          <a:off x="857826" y="1482738"/>
          <a:ext cx="10515600" cy="3657600"/>
        </p:xfrm>
        <a:graphic>
          <a:graphicData uri="http://schemas.openxmlformats.org/drawingml/2006/table">
            <a:tbl>
              <a:tblPr/>
              <a:tblGrid>
                <a:gridCol w="5257800">
                  <a:extLst>
                    <a:ext uri="{9D8B030D-6E8A-4147-A177-3AD203B41FA5}">
                      <a16:colId xmlns:a16="http://schemas.microsoft.com/office/drawing/2014/main" val="4230264664"/>
                    </a:ext>
                  </a:extLst>
                </a:gridCol>
                <a:gridCol w="5257800">
                  <a:extLst>
                    <a:ext uri="{9D8B030D-6E8A-4147-A177-3AD203B41FA5}">
                      <a16:colId xmlns:a16="http://schemas.microsoft.com/office/drawing/2014/main" val="3613225279"/>
                    </a:ext>
                  </a:extLst>
                </a:gridCol>
              </a:tblGrid>
              <a:tr h="0">
                <a:tc>
                  <a:txBody>
                    <a:bodyPr/>
                    <a:lstStyle/>
                    <a:p>
                      <a:pPr algn="ctr"/>
                      <a:r>
                        <a:rPr lang="ar-EG" b="1" dirty="0">
                          <a:solidFill>
                            <a:schemeClr val="tx2"/>
                          </a:solidFill>
                        </a:rPr>
                        <a:t>أنواع الهيكل التنظيمي </a:t>
                      </a:r>
                      <a:r>
                        <a:rPr lang="ar-EG" b="1" dirty="0" err="1">
                          <a:solidFill>
                            <a:schemeClr val="tx2"/>
                          </a:solidFill>
                        </a:rPr>
                        <a:t>المصفوفي</a:t>
                      </a:r>
                      <a:r>
                        <a:rPr lang="ar-EG" b="1" dirty="0">
                          <a:solidFill>
                            <a:schemeClr val="tx2"/>
                          </a:solidFill>
                        </a:rPr>
                        <a:t> (الهجين)</a:t>
                      </a:r>
                      <a:endParaRPr lang="ar-EG" dirty="0">
                        <a:solidFill>
                          <a:schemeClr val="tx2"/>
                        </a:solidFill>
                      </a:endParaRPr>
                    </a:p>
                  </a:txBody>
                  <a:tcPr anchor="ctr">
                    <a:lnL>
                      <a:noFill/>
                    </a:lnL>
                    <a:lnR>
                      <a:noFill/>
                    </a:lnR>
                    <a:lnT>
                      <a:noFill/>
                    </a:lnT>
                    <a:lnB>
                      <a:noFill/>
                    </a:lnB>
                    <a:noFill/>
                  </a:tcPr>
                </a:tc>
                <a:tc>
                  <a:txBody>
                    <a:bodyPr/>
                    <a:lstStyle/>
                    <a:p>
                      <a:pPr algn="ctr"/>
                      <a:r>
                        <a:rPr lang="en-US" b="1" dirty="0"/>
                        <a:t>Types of Matrix Organizational Structure (Hybrid)</a:t>
                      </a:r>
                      <a:endParaRPr lang="en-US" dirty="0"/>
                    </a:p>
                  </a:txBody>
                  <a:tcPr anchor="ctr">
                    <a:lnL>
                      <a:noFill/>
                    </a:lnL>
                    <a:lnR>
                      <a:noFill/>
                    </a:lnR>
                    <a:lnT>
                      <a:noFill/>
                    </a:lnT>
                    <a:lnB>
                      <a:noFill/>
                    </a:lnB>
                    <a:noFill/>
                  </a:tcPr>
                </a:tc>
                <a:extLst>
                  <a:ext uri="{0D108BD9-81ED-4DB2-BD59-A6C34878D82A}">
                    <a16:rowId xmlns:a16="http://schemas.microsoft.com/office/drawing/2014/main" val="205701925"/>
                  </a:ext>
                </a:extLst>
              </a:tr>
              <a:tr h="0">
                <a:tc>
                  <a:txBody>
                    <a:bodyPr/>
                    <a:lstStyle/>
                    <a:p>
                      <a:pPr algn="r"/>
                      <a:r>
                        <a:rPr lang="ar-EG" b="1" dirty="0">
                          <a:solidFill>
                            <a:schemeClr val="tx2"/>
                          </a:solidFill>
                        </a:rPr>
                        <a:t>الهيكل </a:t>
                      </a:r>
                      <a:r>
                        <a:rPr lang="ar-EG" b="1" dirty="0" err="1">
                          <a:solidFill>
                            <a:schemeClr val="tx2"/>
                          </a:solidFill>
                        </a:rPr>
                        <a:t>المصفوفي</a:t>
                      </a:r>
                      <a:r>
                        <a:rPr lang="ar-EG" b="1" dirty="0">
                          <a:solidFill>
                            <a:schemeClr val="tx2"/>
                          </a:solidFill>
                        </a:rPr>
                        <a:t> القوي يشبه إلى حد ما الهيكل التنظيمي القائم على المشروع، حيث يكون مدير المشروع مسؤولًا عن المشروع.</a:t>
                      </a:r>
                      <a:endParaRPr lang="ar-EG" dirty="0">
                        <a:solidFill>
                          <a:schemeClr val="tx2"/>
                        </a:solidFill>
                      </a:endParaRPr>
                    </a:p>
                  </a:txBody>
                  <a:tcPr anchor="ctr">
                    <a:lnL>
                      <a:noFill/>
                    </a:lnL>
                    <a:lnR>
                      <a:noFill/>
                    </a:lnR>
                    <a:lnT>
                      <a:noFill/>
                    </a:lnT>
                    <a:lnB>
                      <a:noFill/>
                    </a:lnB>
                    <a:noFill/>
                  </a:tcPr>
                </a:tc>
                <a:tc>
                  <a:txBody>
                    <a:bodyPr/>
                    <a:lstStyle/>
                    <a:p>
                      <a:r>
                        <a:rPr lang="en-US" b="1"/>
                        <a:t>The strong matrix organizational structure has some similarities with that of a projectized organizational structure in the sense that the project manager is responsible for a project.</a:t>
                      </a:r>
                      <a:endParaRPr lang="en-US"/>
                    </a:p>
                  </a:txBody>
                  <a:tcPr anchor="ctr">
                    <a:lnL>
                      <a:noFill/>
                    </a:lnL>
                    <a:lnR>
                      <a:noFill/>
                    </a:lnR>
                    <a:lnT>
                      <a:noFill/>
                    </a:lnT>
                    <a:lnB>
                      <a:noFill/>
                    </a:lnB>
                    <a:noFill/>
                  </a:tcPr>
                </a:tc>
                <a:extLst>
                  <a:ext uri="{0D108BD9-81ED-4DB2-BD59-A6C34878D82A}">
                    <a16:rowId xmlns:a16="http://schemas.microsoft.com/office/drawing/2014/main" val="734209354"/>
                  </a:ext>
                </a:extLst>
              </a:tr>
              <a:tr h="0">
                <a:tc>
                  <a:txBody>
                    <a:bodyPr/>
                    <a:lstStyle/>
                    <a:p>
                      <a:pPr algn="r"/>
                      <a:r>
                        <a:rPr lang="ar-EG" b="1" dirty="0">
                          <a:solidFill>
                            <a:schemeClr val="tx2"/>
                          </a:solidFill>
                        </a:rPr>
                        <a:t>إذا كانت المنظمة تعمل بهيكل مصفوفي ضعيف، فإن سلطة المشروع تقع في أيدي المدير الوظيفي، كما هو الحال في الهيكل الوظيفي.</a:t>
                      </a:r>
                      <a:endParaRPr lang="ar-EG" dirty="0">
                        <a:solidFill>
                          <a:schemeClr val="tx2"/>
                        </a:solidFill>
                      </a:endParaRPr>
                    </a:p>
                  </a:txBody>
                  <a:tcPr anchor="ctr">
                    <a:lnL>
                      <a:noFill/>
                    </a:lnL>
                    <a:lnR>
                      <a:noFill/>
                    </a:lnR>
                    <a:lnT>
                      <a:noFill/>
                    </a:lnT>
                    <a:lnB>
                      <a:noFill/>
                    </a:lnB>
                    <a:noFill/>
                  </a:tcPr>
                </a:tc>
                <a:tc>
                  <a:txBody>
                    <a:bodyPr/>
                    <a:lstStyle/>
                    <a:p>
                      <a:r>
                        <a:rPr lang="en-US" b="1"/>
                        <a:t>If the organization is running a weak matrix structure, then the project authority would fall to the hands of a functional manager as it is in a functional organization.</a:t>
                      </a:r>
                      <a:endParaRPr lang="en-US"/>
                    </a:p>
                  </a:txBody>
                  <a:tcPr anchor="ctr">
                    <a:lnL>
                      <a:noFill/>
                    </a:lnL>
                    <a:lnR>
                      <a:noFill/>
                    </a:lnR>
                    <a:lnT>
                      <a:noFill/>
                    </a:lnT>
                    <a:lnB>
                      <a:noFill/>
                    </a:lnB>
                    <a:noFill/>
                  </a:tcPr>
                </a:tc>
                <a:extLst>
                  <a:ext uri="{0D108BD9-81ED-4DB2-BD59-A6C34878D82A}">
                    <a16:rowId xmlns:a16="http://schemas.microsoft.com/office/drawing/2014/main" val="3225825305"/>
                  </a:ext>
                </a:extLst>
              </a:tr>
              <a:tr h="0">
                <a:tc>
                  <a:txBody>
                    <a:bodyPr/>
                    <a:lstStyle/>
                    <a:p>
                      <a:pPr algn="r"/>
                      <a:r>
                        <a:rPr lang="ar-EG" b="1" dirty="0">
                          <a:solidFill>
                            <a:schemeClr val="tx2"/>
                          </a:solidFill>
                        </a:rPr>
                        <a:t>في الهيكل </a:t>
                      </a:r>
                      <a:r>
                        <a:rPr lang="ar-EG" b="1" dirty="0" err="1">
                          <a:solidFill>
                            <a:schemeClr val="tx2"/>
                          </a:solidFill>
                        </a:rPr>
                        <a:t>المصفوفي</a:t>
                      </a:r>
                      <a:r>
                        <a:rPr lang="ar-EG" b="1" dirty="0">
                          <a:solidFill>
                            <a:schemeClr val="tx2"/>
                          </a:solidFill>
                        </a:rPr>
                        <a:t> المتوازن، يتقاسم كل من مدير المشروع والمدير الوظيفي سلطة متساوية على المشروع.</a:t>
                      </a:r>
                      <a:endParaRPr lang="ar-EG" dirty="0">
                        <a:solidFill>
                          <a:schemeClr val="tx2"/>
                        </a:solidFill>
                      </a:endParaRPr>
                    </a:p>
                  </a:txBody>
                  <a:tcPr anchor="ctr">
                    <a:lnL>
                      <a:noFill/>
                    </a:lnL>
                    <a:lnR>
                      <a:noFill/>
                    </a:lnR>
                    <a:lnT>
                      <a:noFill/>
                    </a:lnT>
                    <a:lnB>
                      <a:noFill/>
                    </a:lnB>
                    <a:noFill/>
                  </a:tcPr>
                </a:tc>
                <a:tc>
                  <a:txBody>
                    <a:bodyPr/>
                    <a:lstStyle/>
                    <a:p>
                      <a:r>
                        <a:rPr lang="en-US" b="1" dirty="0"/>
                        <a:t>In a balanced matrix structure, both the project manager and the functional manager share equal authority for the project.</a:t>
                      </a:r>
                      <a:endParaRPr lang="en-US" dirty="0"/>
                    </a:p>
                  </a:txBody>
                  <a:tcPr anchor="ctr">
                    <a:lnL>
                      <a:noFill/>
                    </a:lnL>
                    <a:lnR>
                      <a:noFill/>
                    </a:lnR>
                    <a:lnT>
                      <a:noFill/>
                    </a:lnT>
                    <a:lnB>
                      <a:noFill/>
                    </a:lnB>
                    <a:noFill/>
                  </a:tcPr>
                </a:tc>
                <a:extLst>
                  <a:ext uri="{0D108BD9-81ED-4DB2-BD59-A6C34878D82A}">
                    <a16:rowId xmlns:a16="http://schemas.microsoft.com/office/drawing/2014/main" val="1594114890"/>
                  </a:ext>
                </a:extLst>
              </a:tr>
            </a:tbl>
          </a:graphicData>
        </a:graphic>
      </p:graphicFrame>
      <p:sp>
        <p:nvSpPr>
          <p:cNvPr id="3" name="Rectangle 1">
            <a:extLst>
              <a:ext uri="{FF2B5EF4-FFF2-40B4-BE49-F238E27FC236}">
                <a16:creationId xmlns:a16="http://schemas.microsoft.com/office/drawing/2014/main" id="{BA0AC0A9-C3DB-28F7-7987-5524EB858E78}"/>
              </a:ext>
            </a:extLst>
          </p:cNvPr>
          <p:cNvSpPr>
            <a:spLocks noChangeArrowheads="1"/>
          </p:cNvSpPr>
          <p:nvPr/>
        </p:nvSpPr>
        <p:spPr bwMode="auto">
          <a:xfrm>
            <a:off x="838200" y="198913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9776043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0" y="0"/>
            <a:ext cx="12192000" cy="6857999"/>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pic>
        <p:nvPicPr>
          <p:cNvPr id="4" name="Graphic 21">
            <a:extLst>
              <a:ext uri="{FF2B5EF4-FFF2-40B4-BE49-F238E27FC236}">
                <a16:creationId xmlns:a16="http://schemas.microsoft.com/office/drawing/2014/main" id="{4DA1A52A-46CC-FB56-A44C-2E021A93E7F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6859" y="0"/>
            <a:ext cx="2305141" cy="1076343"/>
          </a:xfrm>
          <a:prstGeom prst="rect">
            <a:avLst/>
          </a:prstGeom>
        </p:spPr>
      </p:pic>
      <p:sp>
        <p:nvSpPr>
          <p:cNvPr id="5" name="object 2">
            <a:extLst>
              <a:ext uri="{FF2B5EF4-FFF2-40B4-BE49-F238E27FC236}">
                <a16:creationId xmlns:a16="http://schemas.microsoft.com/office/drawing/2014/main" id="{0B0E3C0E-9073-3D6C-0BC4-ECF4A8D3E556}"/>
              </a:ext>
            </a:extLst>
          </p:cNvPr>
          <p:cNvSpPr txBox="1">
            <a:spLocks/>
          </p:cNvSpPr>
          <p:nvPr/>
        </p:nvSpPr>
        <p:spPr>
          <a:xfrm>
            <a:off x="6953826" y="1468762"/>
            <a:ext cx="4994334" cy="320601"/>
          </a:xfrm>
          <a:prstGeom prst="rect">
            <a:avLst/>
          </a:prstGeom>
        </p:spPr>
        <p:txBody>
          <a:bodyPr vert="horz" wrap="square" lIns="0" tIns="12700" rIns="0" bIns="0" rtlCol="0">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2700">
              <a:lnSpc>
                <a:spcPct val="100000"/>
              </a:lnSpc>
              <a:spcBef>
                <a:spcPts val="100"/>
              </a:spcBef>
            </a:pPr>
            <a:endParaRPr lang="en-US" sz="2000" dirty="0">
              <a:latin typeface="Times New Roman"/>
              <a:cs typeface="Times New Roman"/>
            </a:endParaRPr>
          </a:p>
        </p:txBody>
      </p:sp>
      <p:sp>
        <p:nvSpPr>
          <p:cNvPr id="10" name="Rectangle 1">
            <a:extLst>
              <a:ext uri="{FF2B5EF4-FFF2-40B4-BE49-F238E27FC236}">
                <a16:creationId xmlns:a16="http://schemas.microsoft.com/office/drawing/2014/main" id="{05FBCA67-DFEE-9294-3C8C-2ECE245B2E65}"/>
              </a:ext>
            </a:extLst>
          </p:cNvPr>
          <p:cNvSpPr>
            <a:spLocks noChangeArrowheads="1"/>
          </p:cNvSpPr>
          <p:nvPr/>
        </p:nvSpPr>
        <p:spPr bwMode="auto">
          <a:xfrm>
            <a:off x="838200" y="28130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8" name="Rectangle 2">
            <a:extLst>
              <a:ext uri="{FF2B5EF4-FFF2-40B4-BE49-F238E27FC236}">
                <a16:creationId xmlns:a16="http://schemas.microsoft.com/office/drawing/2014/main" id="{735D3DA5-5303-065E-E24D-71F7CAB713E8}"/>
              </a:ext>
            </a:extLst>
          </p:cNvPr>
          <p:cNvSpPr>
            <a:spLocks noChangeArrowheads="1"/>
          </p:cNvSpPr>
          <p:nvPr/>
        </p:nvSpPr>
        <p:spPr bwMode="auto">
          <a:xfrm>
            <a:off x="3465582" y="457382"/>
            <a:ext cx="5779146"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ar-SA" altLang="en-US" sz="15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جدول مقارنة الهياكل التنظيمية</a:t>
            </a:r>
            <a:r>
              <a:rPr kumimoji="0" lang="en-US" altLang="en-US" sz="15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 (Organizational Structures Comparison)</a:t>
            </a:r>
            <a:endParaRPr kumimoji="0" lang="en-US" altLang="en-US" sz="15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500" b="0" i="0" u="none" strike="noStrike" cap="none" normalizeH="0" baseline="0" dirty="0">
              <a:ln>
                <a:noFill/>
              </a:ln>
              <a:solidFill>
                <a:schemeClr val="tx1"/>
              </a:solidFill>
              <a:effectLst/>
              <a:latin typeface="Arial" panose="020B0604020202020204" pitchFamily="34" charset="0"/>
            </a:endParaRPr>
          </a:p>
        </p:txBody>
      </p:sp>
      <p:sp>
        <p:nvSpPr>
          <p:cNvPr id="13" name="Rectangle 4">
            <a:extLst>
              <a:ext uri="{FF2B5EF4-FFF2-40B4-BE49-F238E27FC236}">
                <a16:creationId xmlns:a16="http://schemas.microsoft.com/office/drawing/2014/main" id="{24EDDB5F-CABF-BF9E-A1AA-C65B2C40CCC1}"/>
              </a:ext>
            </a:extLst>
          </p:cNvPr>
          <p:cNvSpPr>
            <a:spLocks noChangeArrowheads="1"/>
          </p:cNvSpPr>
          <p:nvPr/>
        </p:nvSpPr>
        <p:spPr bwMode="auto">
          <a:xfrm>
            <a:off x="2571750" y="182562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graphicFrame>
        <p:nvGraphicFramePr>
          <p:cNvPr id="16" name="Table 15">
            <a:extLst>
              <a:ext uri="{FF2B5EF4-FFF2-40B4-BE49-F238E27FC236}">
                <a16:creationId xmlns:a16="http://schemas.microsoft.com/office/drawing/2014/main" id="{EF8552A8-C7DC-2183-FC4F-F04B94214BE9}"/>
              </a:ext>
            </a:extLst>
          </p:cNvPr>
          <p:cNvGraphicFramePr>
            <a:graphicFrameLocks noGrp="1"/>
          </p:cNvGraphicFramePr>
          <p:nvPr>
            <p:extLst>
              <p:ext uri="{D42A27DB-BD31-4B8C-83A1-F6EECF244321}">
                <p14:modId xmlns:p14="http://schemas.microsoft.com/office/powerpoint/2010/main" val="1239184464"/>
              </p:ext>
            </p:extLst>
          </p:nvPr>
        </p:nvGraphicFramePr>
        <p:xfrm>
          <a:off x="838200" y="1378365"/>
          <a:ext cx="10813770" cy="4530298"/>
        </p:xfrm>
        <a:graphic>
          <a:graphicData uri="http://schemas.openxmlformats.org/drawingml/2006/table">
            <a:tbl>
              <a:tblPr/>
              <a:tblGrid>
                <a:gridCol w="1802295">
                  <a:extLst>
                    <a:ext uri="{9D8B030D-6E8A-4147-A177-3AD203B41FA5}">
                      <a16:colId xmlns:a16="http://schemas.microsoft.com/office/drawing/2014/main" val="706996932"/>
                    </a:ext>
                  </a:extLst>
                </a:gridCol>
                <a:gridCol w="1802295">
                  <a:extLst>
                    <a:ext uri="{9D8B030D-6E8A-4147-A177-3AD203B41FA5}">
                      <a16:colId xmlns:a16="http://schemas.microsoft.com/office/drawing/2014/main" val="2290714933"/>
                    </a:ext>
                  </a:extLst>
                </a:gridCol>
                <a:gridCol w="1802295">
                  <a:extLst>
                    <a:ext uri="{9D8B030D-6E8A-4147-A177-3AD203B41FA5}">
                      <a16:colId xmlns:a16="http://schemas.microsoft.com/office/drawing/2014/main" val="782961871"/>
                    </a:ext>
                  </a:extLst>
                </a:gridCol>
                <a:gridCol w="1802295">
                  <a:extLst>
                    <a:ext uri="{9D8B030D-6E8A-4147-A177-3AD203B41FA5}">
                      <a16:colId xmlns:a16="http://schemas.microsoft.com/office/drawing/2014/main" val="1734686759"/>
                    </a:ext>
                  </a:extLst>
                </a:gridCol>
                <a:gridCol w="1802295">
                  <a:extLst>
                    <a:ext uri="{9D8B030D-6E8A-4147-A177-3AD203B41FA5}">
                      <a16:colId xmlns:a16="http://schemas.microsoft.com/office/drawing/2014/main" val="1532907669"/>
                    </a:ext>
                  </a:extLst>
                </a:gridCol>
                <a:gridCol w="1802295">
                  <a:extLst>
                    <a:ext uri="{9D8B030D-6E8A-4147-A177-3AD203B41FA5}">
                      <a16:colId xmlns:a16="http://schemas.microsoft.com/office/drawing/2014/main" val="96452376"/>
                    </a:ext>
                  </a:extLst>
                </a:gridCol>
              </a:tblGrid>
              <a:tr h="245146">
                <a:tc>
                  <a:txBody>
                    <a:bodyPr/>
                    <a:lstStyle/>
                    <a:p>
                      <a:pPr algn="ctr"/>
                      <a:r>
                        <a:rPr lang="ar-EG" sz="1500" b="1"/>
                        <a:t>قائم على المشروع</a:t>
                      </a:r>
                      <a:endParaRPr lang="ar-EG" sz="1500"/>
                    </a:p>
                  </a:txBody>
                  <a:tcPr marL="61286" marR="61286" marT="30643" marB="30643" anchor="ctr">
                    <a:lnL>
                      <a:noFill/>
                    </a:lnL>
                    <a:lnR>
                      <a:noFill/>
                    </a:lnR>
                    <a:lnT>
                      <a:noFill/>
                    </a:lnT>
                    <a:lnB>
                      <a:noFill/>
                    </a:lnB>
                    <a:noFill/>
                  </a:tcPr>
                </a:tc>
                <a:tc>
                  <a:txBody>
                    <a:bodyPr/>
                    <a:lstStyle/>
                    <a:p>
                      <a:pPr algn="ctr"/>
                      <a:r>
                        <a:rPr lang="ar-EG" sz="1500" b="1"/>
                        <a:t>مصفوفي قوي</a:t>
                      </a:r>
                      <a:endParaRPr lang="ar-EG" sz="1500"/>
                    </a:p>
                  </a:txBody>
                  <a:tcPr marL="61286" marR="61286" marT="30643" marB="30643" anchor="ctr">
                    <a:lnL>
                      <a:noFill/>
                    </a:lnL>
                    <a:lnR>
                      <a:noFill/>
                    </a:lnR>
                    <a:lnT>
                      <a:noFill/>
                    </a:lnT>
                    <a:lnB>
                      <a:noFill/>
                    </a:lnB>
                    <a:noFill/>
                  </a:tcPr>
                </a:tc>
                <a:tc>
                  <a:txBody>
                    <a:bodyPr/>
                    <a:lstStyle/>
                    <a:p>
                      <a:pPr algn="ctr"/>
                      <a:r>
                        <a:rPr lang="ar-EG" sz="1500" b="1" dirty="0"/>
                        <a:t>مصفوفي متوازن</a:t>
                      </a:r>
                      <a:endParaRPr lang="ar-EG" sz="1500" dirty="0"/>
                    </a:p>
                  </a:txBody>
                  <a:tcPr marL="61286" marR="61286" marT="30643" marB="30643" anchor="ctr">
                    <a:lnL>
                      <a:noFill/>
                    </a:lnL>
                    <a:lnR>
                      <a:noFill/>
                    </a:lnR>
                    <a:lnT>
                      <a:noFill/>
                    </a:lnT>
                    <a:lnB>
                      <a:noFill/>
                    </a:lnB>
                    <a:noFill/>
                  </a:tcPr>
                </a:tc>
                <a:tc>
                  <a:txBody>
                    <a:bodyPr/>
                    <a:lstStyle/>
                    <a:p>
                      <a:pPr algn="ctr"/>
                      <a:r>
                        <a:rPr lang="ar-EG" sz="1500" b="1"/>
                        <a:t>مصفوفي ضعيف</a:t>
                      </a:r>
                      <a:endParaRPr lang="ar-EG" sz="1500"/>
                    </a:p>
                  </a:txBody>
                  <a:tcPr marL="61286" marR="61286" marT="30643" marB="30643" anchor="ctr">
                    <a:lnL>
                      <a:noFill/>
                    </a:lnL>
                    <a:lnR>
                      <a:noFill/>
                    </a:lnR>
                    <a:lnT>
                      <a:noFill/>
                    </a:lnT>
                    <a:lnB>
                      <a:noFill/>
                    </a:lnB>
                    <a:noFill/>
                  </a:tcPr>
                </a:tc>
                <a:tc>
                  <a:txBody>
                    <a:bodyPr/>
                    <a:lstStyle/>
                    <a:p>
                      <a:pPr algn="ctr"/>
                      <a:r>
                        <a:rPr lang="ar-EG" sz="1500" b="1" dirty="0"/>
                        <a:t>وظيفي</a:t>
                      </a:r>
                      <a:endParaRPr lang="ar-EG" sz="1500" dirty="0"/>
                    </a:p>
                  </a:txBody>
                  <a:tcPr marL="61286" marR="61286" marT="30643" marB="30643" anchor="ctr">
                    <a:lnL>
                      <a:noFill/>
                    </a:lnL>
                    <a:lnR>
                      <a:noFill/>
                    </a:lnR>
                    <a:lnT>
                      <a:noFill/>
                    </a:lnT>
                    <a:lnB>
                      <a:noFill/>
                    </a:lnB>
                    <a:noFill/>
                  </a:tcPr>
                </a:tc>
                <a:tc>
                  <a:txBody>
                    <a:bodyPr/>
                    <a:lstStyle/>
                    <a:p>
                      <a:endParaRPr lang="ar-EG" sz="1500" dirty="0"/>
                    </a:p>
                  </a:txBody>
                  <a:tcPr marL="61286" marR="61286" marT="30643" marB="30643" anchor="ctr">
                    <a:lnL>
                      <a:noFill/>
                    </a:lnL>
                    <a:lnR>
                      <a:noFill/>
                    </a:lnR>
                    <a:lnT>
                      <a:noFill/>
                    </a:lnT>
                    <a:lnB>
                      <a:noFill/>
                    </a:lnB>
                    <a:noFill/>
                  </a:tcPr>
                </a:tc>
                <a:extLst>
                  <a:ext uri="{0D108BD9-81ED-4DB2-BD59-A6C34878D82A}">
                    <a16:rowId xmlns:a16="http://schemas.microsoft.com/office/drawing/2014/main" val="718174447"/>
                  </a:ext>
                </a:extLst>
              </a:tr>
              <a:tr h="1164442">
                <a:tc>
                  <a:txBody>
                    <a:bodyPr/>
                    <a:lstStyle/>
                    <a:p>
                      <a:pPr algn="ctr"/>
                      <a:r>
                        <a:rPr lang="ar-EG" sz="1500"/>
                        <a:t>المشاريع لا تتواجد تحت الأقسام الوظيفية. يتمتع مدير المشروع بسلطة إدارة كاملة.</a:t>
                      </a:r>
                    </a:p>
                  </a:txBody>
                  <a:tcPr marL="61286" marR="61286" marT="30643" marB="30643" anchor="ctr">
                    <a:lnL>
                      <a:noFill/>
                    </a:lnL>
                    <a:lnR>
                      <a:noFill/>
                    </a:lnR>
                    <a:lnT>
                      <a:noFill/>
                    </a:lnT>
                    <a:lnB>
                      <a:noFill/>
                    </a:lnB>
                    <a:noFill/>
                  </a:tcPr>
                </a:tc>
                <a:tc>
                  <a:txBody>
                    <a:bodyPr/>
                    <a:lstStyle/>
                    <a:p>
                      <a:pPr algn="ctr"/>
                      <a:r>
                        <a:rPr lang="ar-EG" sz="1500"/>
                        <a:t>يشترك مدير المشروع ومدير الوظيفة في المسؤولية، مع تمتع مدير المشروع بسلطة أكبر.</a:t>
                      </a:r>
                    </a:p>
                  </a:txBody>
                  <a:tcPr marL="61286" marR="61286" marT="30643" marB="30643" anchor="ctr">
                    <a:lnL>
                      <a:noFill/>
                    </a:lnL>
                    <a:lnR>
                      <a:noFill/>
                    </a:lnR>
                    <a:lnT>
                      <a:noFill/>
                    </a:lnT>
                    <a:lnB>
                      <a:noFill/>
                    </a:lnB>
                    <a:noFill/>
                  </a:tcPr>
                </a:tc>
                <a:tc>
                  <a:txBody>
                    <a:bodyPr/>
                    <a:lstStyle/>
                    <a:p>
                      <a:pPr algn="ctr"/>
                      <a:r>
                        <a:rPr lang="ar-EG" sz="1500"/>
                        <a:t>يشترك مدير المشروع ومدير الوظيفة في المسؤولية مع تساوي السلطة بينهما.</a:t>
                      </a:r>
                    </a:p>
                  </a:txBody>
                  <a:tcPr marL="61286" marR="61286" marT="30643" marB="30643" anchor="ctr">
                    <a:lnL>
                      <a:noFill/>
                    </a:lnL>
                    <a:lnR>
                      <a:noFill/>
                    </a:lnR>
                    <a:lnT>
                      <a:noFill/>
                    </a:lnT>
                    <a:lnB>
                      <a:noFill/>
                    </a:lnB>
                    <a:noFill/>
                  </a:tcPr>
                </a:tc>
                <a:tc>
                  <a:txBody>
                    <a:bodyPr/>
                    <a:lstStyle/>
                    <a:p>
                      <a:pPr algn="ctr"/>
                      <a:r>
                        <a:rPr lang="ar-EG" sz="1500"/>
                        <a:t>يشترك مدير المشروع ومدير الوظيفة في المسؤولية، مع تمتع مدير الوظيفة بسلطة أكبر.</a:t>
                      </a:r>
                    </a:p>
                  </a:txBody>
                  <a:tcPr marL="61286" marR="61286" marT="30643" marB="30643" anchor="ctr">
                    <a:lnL>
                      <a:noFill/>
                    </a:lnL>
                    <a:lnR>
                      <a:noFill/>
                    </a:lnR>
                    <a:lnT>
                      <a:noFill/>
                    </a:lnT>
                    <a:lnB>
                      <a:noFill/>
                    </a:lnB>
                    <a:noFill/>
                  </a:tcPr>
                </a:tc>
                <a:tc>
                  <a:txBody>
                    <a:bodyPr/>
                    <a:lstStyle/>
                    <a:p>
                      <a:pPr algn="ctr"/>
                      <a:r>
                        <a:rPr lang="ar-EG" sz="1500" dirty="0"/>
                        <a:t>منظمة تقليدية مع مشرف مباشر.</a:t>
                      </a:r>
                    </a:p>
                  </a:txBody>
                  <a:tcPr marL="61286" marR="61286" marT="30643" marB="30643" anchor="ctr">
                    <a:lnL>
                      <a:noFill/>
                    </a:lnL>
                    <a:lnR>
                      <a:noFill/>
                    </a:lnR>
                    <a:lnT>
                      <a:noFill/>
                    </a:lnT>
                    <a:lnB>
                      <a:noFill/>
                    </a:lnB>
                    <a:noFill/>
                  </a:tcPr>
                </a:tc>
                <a:tc>
                  <a:txBody>
                    <a:bodyPr/>
                    <a:lstStyle/>
                    <a:p>
                      <a:pPr algn="r"/>
                      <a:r>
                        <a:rPr lang="ar-EG" sz="1500" b="1" dirty="0"/>
                        <a:t>الوصف</a:t>
                      </a:r>
                      <a:endParaRPr lang="ar-EG" sz="1500" dirty="0"/>
                    </a:p>
                  </a:txBody>
                  <a:tcPr marL="61286" marR="61286" marT="30643" marB="30643" anchor="ctr">
                    <a:lnL>
                      <a:noFill/>
                    </a:lnL>
                    <a:lnR>
                      <a:noFill/>
                    </a:lnR>
                    <a:lnT>
                      <a:noFill/>
                    </a:lnT>
                    <a:lnB>
                      <a:noFill/>
                    </a:lnB>
                    <a:noFill/>
                  </a:tcPr>
                </a:tc>
                <a:extLst>
                  <a:ext uri="{0D108BD9-81ED-4DB2-BD59-A6C34878D82A}">
                    <a16:rowId xmlns:a16="http://schemas.microsoft.com/office/drawing/2014/main" val="1370660081"/>
                  </a:ext>
                </a:extLst>
              </a:tr>
              <a:tr h="245146">
                <a:tc>
                  <a:txBody>
                    <a:bodyPr/>
                    <a:lstStyle/>
                    <a:p>
                      <a:pPr algn="ctr"/>
                      <a:r>
                        <a:rPr lang="ar-EG" sz="1500"/>
                        <a:t>عالية</a:t>
                      </a:r>
                    </a:p>
                  </a:txBody>
                  <a:tcPr marL="61286" marR="61286" marT="30643" marB="30643" anchor="ctr">
                    <a:lnL>
                      <a:noFill/>
                    </a:lnL>
                    <a:lnR>
                      <a:noFill/>
                    </a:lnR>
                    <a:lnT>
                      <a:noFill/>
                    </a:lnT>
                    <a:lnB>
                      <a:noFill/>
                    </a:lnB>
                    <a:noFill/>
                  </a:tcPr>
                </a:tc>
                <a:tc>
                  <a:txBody>
                    <a:bodyPr/>
                    <a:lstStyle/>
                    <a:p>
                      <a:pPr algn="ctr"/>
                      <a:r>
                        <a:rPr lang="ar-EG" sz="1500"/>
                        <a:t>متوسطة إلى عالية</a:t>
                      </a:r>
                    </a:p>
                  </a:txBody>
                  <a:tcPr marL="61286" marR="61286" marT="30643" marB="30643" anchor="ctr">
                    <a:lnL>
                      <a:noFill/>
                    </a:lnL>
                    <a:lnR>
                      <a:noFill/>
                    </a:lnR>
                    <a:lnT>
                      <a:noFill/>
                    </a:lnT>
                    <a:lnB>
                      <a:noFill/>
                    </a:lnB>
                    <a:noFill/>
                  </a:tcPr>
                </a:tc>
                <a:tc>
                  <a:txBody>
                    <a:bodyPr/>
                    <a:lstStyle/>
                    <a:p>
                      <a:pPr algn="ctr"/>
                      <a:r>
                        <a:rPr lang="ar-EG" sz="1500"/>
                        <a:t>منخفضة إلى متوسطة</a:t>
                      </a:r>
                    </a:p>
                  </a:txBody>
                  <a:tcPr marL="61286" marR="61286" marT="30643" marB="30643" anchor="ctr">
                    <a:lnL>
                      <a:noFill/>
                    </a:lnL>
                    <a:lnR>
                      <a:noFill/>
                    </a:lnR>
                    <a:lnT>
                      <a:noFill/>
                    </a:lnT>
                    <a:lnB>
                      <a:noFill/>
                    </a:lnB>
                    <a:noFill/>
                  </a:tcPr>
                </a:tc>
                <a:tc>
                  <a:txBody>
                    <a:bodyPr/>
                    <a:lstStyle/>
                    <a:p>
                      <a:pPr algn="ctr"/>
                      <a:r>
                        <a:rPr lang="ar-EG" sz="1500"/>
                        <a:t>منخفضة</a:t>
                      </a:r>
                    </a:p>
                  </a:txBody>
                  <a:tcPr marL="61286" marR="61286" marT="30643" marB="30643" anchor="ctr">
                    <a:lnL>
                      <a:noFill/>
                    </a:lnL>
                    <a:lnR>
                      <a:noFill/>
                    </a:lnR>
                    <a:lnT>
                      <a:noFill/>
                    </a:lnT>
                    <a:lnB>
                      <a:noFill/>
                    </a:lnB>
                    <a:noFill/>
                  </a:tcPr>
                </a:tc>
                <a:tc>
                  <a:txBody>
                    <a:bodyPr/>
                    <a:lstStyle/>
                    <a:p>
                      <a:pPr algn="ctr"/>
                      <a:r>
                        <a:rPr lang="ar-EG" sz="1500"/>
                        <a:t>منخفضة جدًا</a:t>
                      </a:r>
                    </a:p>
                  </a:txBody>
                  <a:tcPr marL="61286" marR="61286" marT="30643" marB="30643" anchor="ctr">
                    <a:lnL>
                      <a:noFill/>
                    </a:lnL>
                    <a:lnR>
                      <a:noFill/>
                    </a:lnR>
                    <a:lnT>
                      <a:noFill/>
                    </a:lnT>
                    <a:lnB>
                      <a:noFill/>
                    </a:lnB>
                    <a:noFill/>
                  </a:tcPr>
                </a:tc>
                <a:tc>
                  <a:txBody>
                    <a:bodyPr/>
                    <a:lstStyle/>
                    <a:p>
                      <a:pPr algn="r"/>
                      <a:r>
                        <a:rPr lang="ar-EG" sz="1500" b="1"/>
                        <a:t>سلطة مدير المشروع</a:t>
                      </a:r>
                      <a:endParaRPr lang="ar-EG" sz="1500"/>
                    </a:p>
                  </a:txBody>
                  <a:tcPr marL="61286" marR="61286" marT="30643" marB="30643" anchor="ctr">
                    <a:lnL>
                      <a:noFill/>
                    </a:lnL>
                    <a:lnR>
                      <a:noFill/>
                    </a:lnR>
                    <a:lnT>
                      <a:noFill/>
                    </a:lnT>
                    <a:lnB>
                      <a:noFill/>
                    </a:lnB>
                    <a:noFill/>
                  </a:tcPr>
                </a:tc>
                <a:extLst>
                  <a:ext uri="{0D108BD9-81ED-4DB2-BD59-A6C34878D82A}">
                    <a16:rowId xmlns:a16="http://schemas.microsoft.com/office/drawing/2014/main" val="835892437"/>
                  </a:ext>
                </a:extLst>
              </a:tr>
              <a:tr h="245146">
                <a:tc>
                  <a:txBody>
                    <a:bodyPr/>
                    <a:lstStyle/>
                    <a:p>
                      <a:pPr algn="ctr"/>
                      <a:r>
                        <a:rPr lang="ar-EG" sz="1500"/>
                        <a:t>عالي</a:t>
                      </a:r>
                    </a:p>
                  </a:txBody>
                  <a:tcPr marL="61286" marR="61286" marT="30643" marB="30643" anchor="ctr">
                    <a:lnL>
                      <a:noFill/>
                    </a:lnL>
                    <a:lnR>
                      <a:noFill/>
                    </a:lnR>
                    <a:lnT>
                      <a:noFill/>
                    </a:lnT>
                    <a:lnB>
                      <a:noFill/>
                    </a:lnB>
                    <a:noFill/>
                  </a:tcPr>
                </a:tc>
                <a:tc>
                  <a:txBody>
                    <a:bodyPr/>
                    <a:lstStyle/>
                    <a:p>
                      <a:pPr algn="ctr"/>
                      <a:r>
                        <a:rPr lang="ar-EG" sz="1500"/>
                        <a:t>متوسط إلى عالي</a:t>
                      </a:r>
                    </a:p>
                  </a:txBody>
                  <a:tcPr marL="61286" marR="61286" marT="30643" marB="30643" anchor="ctr">
                    <a:lnL>
                      <a:noFill/>
                    </a:lnL>
                    <a:lnR>
                      <a:noFill/>
                    </a:lnR>
                    <a:lnT>
                      <a:noFill/>
                    </a:lnT>
                    <a:lnB>
                      <a:noFill/>
                    </a:lnB>
                    <a:noFill/>
                  </a:tcPr>
                </a:tc>
                <a:tc>
                  <a:txBody>
                    <a:bodyPr/>
                    <a:lstStyle/>
                    <a:p>
                      <a:pPr algn="ctr"/>
                      <a:r>
                        <a:rPr lang="ar-EG" sz="1500"/>
                        <a:t>منخفض إلى متوسط</a:t>
                      </a:r>
                    </a:p>
                  </a:txBody>
                  <a:tcPr marL="61286" marR="61286" marT="30643" marB="30643" anchor="ctr">
                    <a:lnL>
                      <a:noFill/>
                    </a:lnL>
                    <a:lnR>
                      <a:noFill/>
                    </a:lnR>
                    <a:lnT>
                      <a:noFill/>
                    </a:lnT>
                    <a:lnB>
                      <a:noFill/>
                    </a:lnB>
                    <a:noFill/>
                  </a:tcPr>
                </a:tc>
                <a:tc>
                  <a:txBody>
                    <a:bodyPr/>
                    <a:lstStyle/>
                    <a:p>
                      <a:pPr algn="ctr"/>
                      <a:r>
                        <a:rPr lang="ar-EG" sz="1500"/>
                        <a:t>منخفضة</a:t>
                      </a:r>
                    </a:p>
                  </a:txBody>
                  <a:tcPr marL="61286" marR="61286" marT="30643" marB="30643" anchor="ctr">
                    <a:lnL>
                      <a:noFill/>
                    </a:lnL>
                    <a:lnR>
                      <a:noFill/>
                    </a:lnR>
                    <a:lnT>
                      <a:noFill/>
                    </a:lnT>
                    <a:lnB>
                      <a:noFill/>
                    </a:lnB>
                    <a:noFill/>
                  </a:tcPr>
                </a:tc>
                <a:tc>
                  <a:txBody>
                    <a:bodyPr/>
                    <a:lstStyle/>
                    <a:p>
                      <a:pPr algn="ctr"/>
                      <a:r>
                        <a:rPr lang="ar-EG" sz="1500" dirty="0"/>
                        <a:t>منخفض جدًا</a:t>
                      </a:r>
                    </a:p>
                  </a:txBody>
                  <a:tcPr marL="61286" marR="61286" marT="30643" marB="30643" anchor="ctr">
                    <a:lnL>
                      <a:noFill/>
                    </a:lnL>
                    <a:lnR>
                      <a:noFill/>
                    </a:lnR>
                    <a:lnT>
                      <a:noFill/>
                    </a:lnT>
                    <a:lnB>
                      <a:noFill/>
                    </a:lnB>
                    <a:noFill/>
                  </a:tcPr>
                </a:tc>
                <a:tc>
                  <a:txBody>
                    <a:bodyPr/>
                    <a:lstStyle/>
                    <a:p>
                      <a:pPr algn="r"/>
                      <a:r>
                        <a:rPr lang="ar-EG" sz="1500" b="1" dirty="0"/>
                        <a:t>توفر الموارد</a:t>
                      </a:r>
                      <a:endParaRPr lang="ar-EG" sz="1500" dirty="0"/>
                    </a:p>
                  </a:txBody>
                  <a:tcPr marL="61286" marR="61286" marT="30643" marB="30643" anchor="ctr">
                    <a:lnL>
                      <a:noFill/>
                    </a:lnL>
                    <a:lnR>
                      <a:noFill/>
                    </a:lnR>
                    <a:lnT>
                      <a:noFill/>
                    </a:lnT>
                    <a:lnB>
                      <a:noFill/>
                    </a:lnB>
                    <a:noFill/>
                  </a:tcPr>
                </a:tc>
                <a:extLst>
                  <a:ext uri="{0D108BD9-81ED-4DB2-BD59-A6C34878D82A}">
                    <a16:rowId xmlns:a16="http://schemas.microsoft.com/office/drawing/2014/main" val="3963986630"/>
                  </a:ext>
                </a:extLst>
              </a:tr>
              <a:tr h="429005">
                <a:tc>
                  <a:txBody>
                    <a:bodyPr/>
                    <a:lstStyle/>
                    <a:p>
                      <a:pPr algn="ctr"/>
                      <a:r>
                        <a:rPr lang="ar-EG" sz="1500"/>
                        <a:t>دوام كامل</a:t>
                      </a:r>
                    </a:p>
                  </a:txBody>
                  <a:tcPr marL="61286" marR="61286" marT="30643" marB="30643" anchor="ctr">
                    <a:lnL>
                      <a:noFill/>
                    </a:lnL>
                    <a:lnR>
                      <a:noFill/>
                    </a:lnR>
                    <a:lnT>
                      <a:noFill/>
                    </a:lnT>
                    <a:lnB>
                      <a:noFill/>
                    </a:lnB>
                    <a:noFill/>
                  </a:tcPr>
                </a:tc>
                <a:tc>
                  <a:txBody>
                    <a:bodyPr/>
                    <a:lstStyle/>
                    <a:p>
                      <a:pPr algn="ctr"/>
                      <a:r>
                        <a:rPr lang="ar-EG" sz="1500"/>
                        <a:t>دوام كامل</a:t>
                      </a:r>
                    </a:p>
                  </a:txBody>
                  <a:tcPr marL="61286" marR="61286" marT="30643" marB="30643" anchor="ctr">
                    <a:lnL>
                      <a:noFill/>
                    </a:lnL>
                    <a:lnR>
                      <a:noFill/>
                    </a:lnR>
                    <a:lnT>
                      <a:noFill/>
                    </a:lnT>
                    <a:lnB>
                      <a:noFill/>
                    </a:lnB>
                    <a:noFill/>
                  </a:tcPr>
                </a:tc>
                <a:tc>
                  <a:txBody>
                    <a:bodyPr/>
                    <a:lstStyle/>
                    <a:p>
                      <a:pPr algn="ctr"/>
                      <a:r>
                        <a:rPr lang="ar-EG" sz="1500"/>
                        <a:t>دوام كامل</a:t>
                      </a:r>
                    </a:p>
                  </a:txBody>
                  <a:tcPr marL="61286" marR="61286" marT="30643" marB="30643" anchor="ctr">
                    <a:lnL>
                      <a:noFill/>
                    </a:lnL>
                    <a:lnR>
                      <a:noFill/>
                    </a:lnR>
                    <a:lnT>
                      <a:noFill/>
                    </a:lnT>
                    <a:lnB>
                      <a:noFill/>
                    </a:lnB>
                    <a:noFill/>
                  </a:tcPr>
                </a:tc>
                <a:tc>
                  <a:txBody>
                    <a:bodyPr/>
                    <a:lstStyle/>
                    <a:p>
                      <a:pPr algn="ctr"/>
                      <a:r>
                        <a:rPr lang="ar-EG" sz="1500"/>
                        <a:t>دوام جزئي</a:t>
                      </a:r>
                    </a:p>
                  </a:txBody>
                  <a:tcPr marL="61286" marR="61286" marT="30643" marB="30643" anchor="ctr">
                    <a:lnL>
                      <a:noFill/>
                    </a:lnL>
                    <a:lnR>
                      <a:noFill/>
                    </a:lnR>
                    <a:lnT>
                      <a:noFill/>
                    </a:lnT>
                    <a:lnB>
                      <a:noFill/>
                    </a:lnB>
                    <a:noFill/>
                  </a:tcPr>
                </a:tc>
                <a:tc>
                  <a:txBody>
                    <a:bodyPr/>
                    <a:lstStyle/>
                    <a:p>
                      <a:pPr algn="ctr"/>
                      <a:r>
                        <a:rPr lang="ar-EG" sz="1500" dirty="0"/>
                        <a:t>دوام جزئي</a:t>
                      </a:r>
                    </a:p>
                  </a:txBody>
                  <a:tcPr marL="61286" marR="61286" marT="30643" marB="30643" anchor="ctr">
                    <a:lnL>
                      <a:noFill/>
                    </a:lnL>
                    <a:lnR>
                      <a:noFill/>
                    </a:lnR>
                    <a:lnT>
                      <a:noFill/>
                    </a:lnT>
                    <a:lnB>
                      <a:noFill/>
                    </a:lnB>
                    <a:noFill/>
                  </a:tcPr>
                </a:tc>
                <a:tc>
                  <a:txBody>
                    <a:bodyPr/>
                    <a:lstStyle/>
                    <a:p>
                      <a:pPr algn="r"/>
                      <a:r>
                        <a:rPr lang="ar-EG" sz="1500" b="1" dirty="0"/>
                        <a:t>مشاركة مدير المشروع</a:t>
                      </a:r>
                      <a:endParaRPr lang="ar-EG" sz="1500" dirty="0"/>
                    </a:p>
                  </a:txBody>
                  <a:tcPr marL="61286" marR="61286" marT="30643" marB="30643" anchor="ctr">
                    <a:lnL>
                      <a:noFill/>
                    </a:lnL>
                    <a:lnR>
                      <a:noFill/>
                    </a:lnR>
                    <a:lnT>
                      <a:noFill/>
                    </a:lnT>
                    <a:lnB>
                      <a:noFill/>
                    </a:lnB>
                    <a:noFill/>
                  </a:tcPr>
                </a:tc>
                <a:extLst>
                  <a:ext uri="{0D108BD9-81ED-4DB2-BD59-A6C34878D82A}">
                    <a16:rowId xmlns:a16="http://schemas.microsoft.com/office/drawing/2014/main" val="899238858"/>
                  </a:ext>
                </a:extLst>
              </a:tr>
              <a:tr h="245146">
                <a:tc>
                  <a:txBody>
                    <a:bodyPr/>
                    <a:lstStyle/>
                    <a:p>
                      <a:pPr algn="ctr"/>
                      <a:r>
                        <a:rPr lang="ar-EG" sz="1500"/>
                        <a:t>دوام كامل</a:t>
                      </a:r>
                    </a:p>
                  </a:txBody>
                  <a:tcPr marL="61286" marR="61286" marT="30643" marB="30643" anchor="ctr">
                    <a:lnL>
                      <a:noFill/>
                    </a:lnL>
                    <a:lnR>
                      <a:noFill/>
                    </a:lnR>
                    <a:lnT>
                      <a:noFill/>
                    </a:lnT>
                    <a:lnB>
                      <a:noFill/>
                    </a:lnB>
                    <a:noFill/>
                  </a:tcPr>
                </a:tc>
                <a:tc>
                  <a:txBody>
                    <a:bodyPr/>
                    <a:lstStyle/>
                    <a:p>
                      <a:pPr algn="ctr"/>
                      <a:r>
                        <a:rPr lang="ar-EG" sz="1500"/>
                        <a:t>دوام كامل</a:t>
                      </a:r>
                    </a:p>
                  </a:txBody>
                  <a:tcPr marL="61286" marR="61286" marT="30643" marB="30643" anchor="ctr">
                    <a:lnL>
                      <a:noFill/>
                    </a:lnL>
                    <a:lnR>
                      <a:noFill/>
                    </a:lnR>
                    <a:lnT>
                      <a:noFill/>
                    </a:lnT>
                    <a:lnB>
                      <a:noFill/>
                    </a:lnB>
                    <a:noFill/>
                  </a:tcPr>
                </a:tc>
                <a:tc>
                  <a:txBody>
                    <a:bodyPr/>
                    <a:lstStyle/>
                    <a:p>
                      <a:pPr algn="ctr"/>
                      <a:r>
                        <a:rPr lang="ar-EG" sz="1500"/>
                        <a:t>دوام جزئي</a:t>
                      </a:r>
                    </a:p>
                  </a:txBody>
                  <a:tcPr marL="61286" marR="61286" marT="30643" marB="30643" anchor="ctr">
                    <a:lnL>
                      <a:noFill/>
                    </a:lnL>
                    <a:lnR>
                      <a:noFill/>
                    </a:lnR>
                    <a:lnT>
                      <a:noFill/>
                    </a:lnT>
                    <a:lnB>
                      <a:noFill/>
                    </a:lnB>
                    <a:noFill/>
                  </a:tcPr>
                </a:tc>
                <a:tc>
                  <a:txBody>
                    <a:bodyPr/>
                    <a:lstStyle/>
                    <a:p>
                      <a:pPr algn="ctr"/>
                      <a:r>
                        <a:rPr lang="ar-EG" sz="1500"/>
                        <a:t>دوام جزئي</a:t>
                      </a:r>
                    </a:p>
                  </a:txBody>
                  <a:tcPr marL="61286" marR="61286" marT="30643" marB="30643" anchor="ctr">
                    <a:lnL>
                      <a:noFill/>
                    </a:lnL>
                    <a:lnR>
                      <a:noFill/>
                    </a:lnR>
                    <a:lnT>
                      <a:noFill/>
                    </a:lnT>
                    <a:lnB>
                      <a:noFill/>
                    </a:lnB>
                    <a:noFill/>
                  </a:tcPr>
                </a:tc>
                <a:tc>
                  <a:txBody>
                    <a:bodyPr/>
                    <a:lstStyle/>
                    <a:p>
                      <a:pPr algn="ctr"/>
                      <a:r>
                        <a:rPr lang="ar-EG" sz="1500" dirty="0"/>
                        <a:t>دوام جزئي</a:t>
                      </a:r>
                    </a:p>
                  </a:txBody>
                  <a:tcPr marL="61286" marR="61286" marT="30643" marB="30643" anchor="ctr">
                    <a:lnL>
                      <a:noFill/>
                    </a:lnL>
                    <a:lnR>
                      <a:noFill/>
                    </a:lnR>
                    <a:lnT>
                      <a:noFill/>
                    </a:lnT>
                    <a:lnB>
                      <a:noFill/>
                    </a:lnB>
                    <a:noFill/>
                  </a:tcPr>
                </a:tc>
                <a:tc>
                  <a:txBody>
                    <a:bodyPr/>
                    <a:lstStyle/>
                    <a:p>
                      <a:pPr algn="r"/>
                      <a:r>
                        <a:rPr lang="ar-EG" sz="1500" b="1" dirty="0"/>
                        <a:t>مشاركة الموظفين</a:t>
                      </a:r>
                      <a:endParaRPr lang="ar-EG" sz="1500" dirty="0"/>
                    </a:p>
                  </a:txBody>
                  <a:tcPr marL="61286" marR="61286" marT="30643" marB="30643" anchor="ctr">
                    <a:lnL>
                      <a:noFill/>
                    </a:lnL>
                    <a:lnR>
                      <a:noFill/>
                    </a:lnR>
                    <a:lnT>
                      <a:noFill/>
                    </a:lnT>
                    <a:lnB>
                      <a:noFill/>
                    </a:lnB>
                    <a:noFill/>
                  </a:tcPr>
                </a:tc>
                <a:extLst>
                  <a:ext uri="{0D108BD9-81ED-4DB2-BD59-A6C34878D82A}">
                    <a16:rowId xmlns:a16="http://schemas.microsoft.com/office/drawing/2014/main" val="1953132069"/>
                  </a:ext>
                </a:extLst>
              </a:tr>
              <a:tr h="980583">
                <a:tc>
                  <a:txBody>
                    <a:bodyPr/>
                    <a:lstStyle/>
                    <a:p>
                      <a:pPr algn="ctr"/>
                      <a:r>
                        <a:rPr lang="ar-EG" sz="1500"/>
                        <a:t>يتمتع مدير المشروع بسلطة كاملة لتوظيف الأفراد وإدارة المشروع.</a:t>
                      </a:r>
                    </a:p>
                  </a:txBody>
                  <a:tcPr marL="61286" marR="61286" marT="30643" marB="30643" anchor="ctr">
                    <a:lnL>
                      <a:noFill/>
                    </a:lnL>
                    <a:lnR>
                      <a:noFill/>
                    </a:lnR>
                    <a:lnT>
                      <a:noFill/>
                    </a:lnT>
                    <a:lnB>
                      <a:noFill/>
                    </a:lnB>
                    <a:noFill/>
                  </a:tcPr>
                </a:tc>
                <a:tc>
                  <a:txBody>
                    <a:bodyPr/>
                    <a:lstStyle/>
                    <a:p>
                      <a:pPr algn="ctr"/>
                      <a:r>
                        <a:rPr lang="ar-EG" sz="1500"/>
                        <a:t>يحصل مدير المشروع على المزيد من الصلاحيات لتخصيص الموارد وإدارة المشروع.</a:t>
                      </a:r>
                    </a:p>
                  </a:txBody>
                  <a:tcPr marL="61286" marR="61286" marT="30643" marB="30643" anchor="ctr">
                    <a:lnL>
                      <a:noFill/>
                    </a:lnL>
                    <a:lnR>
                      <a:noFill/>
                    </a:lnR>
                    <a:lnT>
                      <a:noFill/>
                    </a:lnT>
                    <a:lnB>
                      <a:noFill/>
                    </a:lnB>
                    <a:noFill/>
                  </a:tcPr>
                </a:tc>
                <a:tc>
                  <a:txBody>
                    <a:bodyPr/>
                    <a:lstStyle/>
                    <a:p>
                      <a:pPr algn="ctr"/>
                      <a:r>
                        <a:rPr lang="ar-EG" sz="1500"/>
                        <a:t>يشترك مدير المشروع ومدير الوظيفة في مسؤولية المشروع.</a:t>
                      </a:r>
                    </a:p>
                  </a:txBody>
                  <a:tcPr marL="61286" marR="61286" marT="30643" marB="30643" anchor="ctr">
                    <a:lnL>
                      <a:noFill/>
                    </a:lnL>
                    <a:lnR>
                      <a:noFill/>
                    </a:lnR>
                    <a:lnT>
                      <a:noFill/>
                    </a:lnT>
                    <a:lnB>
                      <a:noFill/>
                    </a:lnB>
                    <a:noFill/>
                  </a:tcPr>
                </a:tc>
                <a:tc>
                  <a:txBody>
                    <a:bodyPr/>
                    <a:lstStyle/>
                    <a:p>
                      <a:pPr algn="ctr"/>
                      <a:r>
                        <a:rPr lang="ar-EG" sz="1500"/>
                        <a:t>يحصل مدير المشروع على بعض الصلاحيات لإدارة المشروع.</a:t>
                      </a:r>
                    </a:p>
                  </a:txBody>
                  <a:tcPr marL="61286" marR="61286" marT="30643" marB="30643" anchor="ctr">
                    <a:lnL>
                      <a:noFill/>
                    </a:lnL>
                    <a:lnR>
                      <a:noFill/>
                    </a:lnR>
                    <a:lnT>
                      <a:noFill/>
                    </a:lnT>
                    <a:lnB>
                      <a:noFill/>
                    </a:lnB>
                    <a:noFill/>
                  </a:tcPr>
                </a:tc>
                <a:tc>
                  <a:txBody>
                    <a:bodyPr/>
                    <a:lstStyle/>
                    <a:p>
                      <a:pPr algn="ctr"/>
                      <a:r>
                        <a:rPr lang="ar-EG" sz="1500" dirty="0"/>
                        <a:t>مدير الوظيفة يتحمل المسؤولية عن المشروع.</a:t>
                      </a:r>
                    </a:p>
                  </a:txBody>
                  <a:tcPr marL="61286" marR="61286" marT="30643" marB="30643" anchor="ctr">
                    <a:lnL>
                      <a:noFill/>
                    </a:lnL>
                    <a:lnR>
                      <a:noFill/>
                    </a:lnR>
                    <a:lnT>
                      <a:noFill/>
                    </a:lnT>
                    <a:lnB>
                      <a:noFill/>
                    </a:lnB>
                    <a:noFill/>
                  </a:tcPr>
                </a:tc>
                <a:tc>
                  <a:txBody>
                    <a:bodyPr/>
                    <a:lstStyle/>
                    <a:p>
                      <a:pPr algn="r"/>
                      <a:r>
                        <a:rPr lang="ar-EG" sz="1500" b="1" dirty="0"/>
                        <a:t>المزايا</a:t>
                      </a:r>
                      <a:endParaRPr lang="ar-EG" sz="1500" dirty="0"/>
                    </a:p>
                  </a:txBody>
                  <a:tcPr marL="61286" marR="61286" marT="30643" marB="30643" anchor="ctr">
                    <a:lnL>
                      <a:noFill/>
                    </a:lnL>
                    <a:lnR>
                      <a:noFill/>
                    </a:lnR>
                    <a:lnT>
                      <a:noFill/>
                    </a:lnT>
                    <a:lnB>
                      <a:noFill/>
                    </a:lnB>
                    <a:noFill/>
                  </a:tcPr>
                </a:tc>
                <a:extLst>
                  <a:ext uri="{0D108BD9-81ED-4DB2-BD59-A6C34878D82A}">
                    <a16:rowId xmlns:a16="http://schemas.microsoft.com/office/drawing/2014/main" val="455294493"/>
                  </a:ext>
                </a:extLst>
              </a:tr>
              <a:tr h="796724">
                <a:tc>
                  <a:txBody>
                    <a:bodyPr/>
                    <a:lstStyle/>
                    <a:p>
                      <a:pPr algn="ctr"/>
                      <a:r>
                        <a:rPr lang="ar-EG" sz="1500"/>
                        <a:t>مدير المشروع يتحمل المسؤولية الكاملة عن المشروع.</a:t>
                      </a:r>
                    </a:p>
                  </a:txBody>
                  <a:tcPr marL="61286" marR="61286" marT="30643" marB="30643" anchor="ctr">
                    <a:lnL>
                      <a:noFill/>
                    </a:lnL>
                    <a:lnR>
                      <a:noFill/>
                    </a:lnR>
                    <a:lnT>
                      <a:noFill/>
                    </a:lnT>
                    <a:lnB>
                      <a:noFill/>
                    </a:lnB>
                    <a:noFill/>
                  </a:tcPr>
                </a:tc>
                <a:tc>
                  <a:txBody>
                    <a:bodyPr/>
                    <a:lstStyle/>
                    <a:p>
                      <a:pPr algn="ctr"/>
                      <a:r>
                        <a:rPr lang="ar-EG" sz="1500"/>
                        <a:t>قد يشعر مدير الوظيفة بأنه خارج دائرة القرار.</a:t>
                      </a:r>
                    </a:p>
                  </a:txBody>
                  <a:tcPr marL="61286" marR="61286" marT="30643" marB="30643" anchor="ctr">
                    <a:lnL>
                      <a:noFill/>
                    </a:lnL>
                    <a:lnR>
                      <a:noFill/>
                    </a:lnR>
                    <a:lnT>
                      <a:noFill/>
                    </a:lnT>
                    <a:lnB>
                      <a:noFill/>
                    </a:lnB>
                    <a:noFill/>
                  </a:tcPr>
                </a:tc>
                <a:tc>
                  <a:txBody>
                    <a:bodyPr/>
                    <a:lstStyle/>
                    <a:p>
                      <a:pPr algn="ctr"/>
                      <a:r>
                        <a:rPr lang="ar-EG" sz="1500"/>
                        <a:t>قد يتشتت مدير المشروع ومدير الوظيفة حول من يدير ماذا.</a:t>
                      </a:r>
                    </a:p>
                  </a:txBody>
                  <a:tcPr marL="61286" marR="61286" marT="30643" marB="30643" anchor="ctr">
                    <a:lnL>
                      <a:noFill/>
                    </a:lnL>
                    <a:lnR>
                      <a:noFill/>
                    </a:lnR>
                    <a:lnT>
                      <a:noFill/>
                    </a:lnT>
                    <a:lnB>
                      <a:noFill/>
                    </a:lnB>
                    <a:noFill/>
                  </a:tcPr>
                </a:tc>
                <a:tc>
                  <a:txBody>
                    <a:bodyPr/>
                    <a:lstStyle/>
                    <a:p>
                      <a:pPr algn="ctr"/>
                      <a:r>
                        <a:rPr lang="ar-EG" sz="1500"/>
                        <a:t>يمكن أن ينظر مدير الوظيفة إلى مدير المشروع كتهديد ويسبب نزاعًا.</a:t>
                      </a:r>
                    </a:p>
                  </a:txBody>
                  <a:tcPr marL="61286" marR="61286" marT="30643" marB="30643" anchor="ctr">
                    <a:lnL>
                      <a:noFill/>
                    </a:lnL>
                    <a:lnR>
                      <a:noFill/>
                    </a:lnR>
                    <a:lnT>
                      <a:noFill/>
                    </a:lnT>
                    <a:lnB>
                      <a:noFill/>
                    </a:lnB>
                    <a:noFill/>
                  </a:tcPr>
                </a:tc>
                <a:tc>
                  <a:txBody>
                    <a:bodyPr/>
                    <a:lstStyle/>
                    <a:p>
                      <a:pPr algn="ctr"/>
                      <a:r>
                        <a:rPr lang="ar-EG" sz="1500" dirty="0"/>
                        <a:t>مدير المشروع لديه سلطة قليلة أو معدومة.</a:t>
                      </a:r>
                    </a:p>
                  </a:txBody>
                  <a:tcPr marL="61286" marR="61286" marT="30643" marB="30643" anchor="ctr">
                    <a:lnL>
                      <a:noFill/>
                    </a:lnL>
                    <a:lnR>
                      <a:noFill/>
                    </a:lnR>
                    <a:lnT>
                      <a:noFill/>
                    </a:lnT>
                    <a:lnB>
                      <a:noFill/>
                    </a:lnB>
                    <a:noFill/>
                  </a:tcPr>
                </a:tc>
                <a:tc>
                  <a:txBody>
                    <a:bodyPr/>
                    <a:lstStyle/>
                    <a:p>
                      <a:pPr algn="r"/>
                      <a:r>
                        <a:rPr lang="ar-EG" sz="1500" b="1" dirty="0"/>
                        <a:t>العيوب</a:t>
                      </a:r>
                      <a:endParaRPr lang="ar-EG" sz="1500" dirty="0"/>
                    </a:p>
                  </a:txBody>
                  <a:tcPr marL="61286" marR="61286" marT="30643" marB="30643" anchor="ctr">
                    <a:lnL>
                      <a:noFill/>
                    </a:lnL>
                    <a:lnR>
                      <a:noFill/>
                    </a:lnR>
                    <a:lnT>
                      <a:noFill/>
                    </a:lnT>
                    <a:lnB>
                      <a:noFill/>
                    </a:lnB>
                    <a:noFill/>
                  </a:tcPr>
                </a:tc>
                <a:extLst>
                  <a:ext uri="{0D108BD9-81ED-4DB2-BD59-A6C34878D82A}">
                    <a16:rowId xmlns:a16="http://schemas.microsoft.com/office/drawing/2014/main" val="2836522889"/>
                  </a:ext>
                </a:extLst>
              </a:tr>
            </a:tbl>
          </a:graphicData>
        </a:graphic>
      </p:graphicFrame>
      <p:sp>
        <p:nvSpPr>
          <p:cNvPr id="17" name="Rectangle 6">
            <a:extLst>
              <a:ext uri="{FF2B5EF4-FFF2-40B4-BE49-F238E27FC236}">
                <a16:creationId xmlns:a16="http://schemas.microsoft.com/office/drawing/2014/main" id="{6615AB15-0F43-7764-36AC-4B513B042802}"/>
              </a:ext>
            </a:extLst>
          </p:cNvPr>
          <p:cNvSpPr>
            <a:spLocks noChangeArrowheads="1"/>
          </p:cNvSpPr>
          <p:nvPr/>
        </p:nvSpPr>
        <p:spPr bwMode="auto">
          <a:xfrm>
            <a:off x="2571750" y="182562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6265732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0" y="0"/>
            <a:ext cx="12192000" cy="6857999"/>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pic>
        <p:nvPicPr>
          <p:cNvPr id="4" name="Graphic 21">
            <a:extLst>
              <a:ext uri="{FF2B5EF4-FFF2-40B4-BE49-F238E27FC236}">
                <a16:creationId xmlns:a16="http://schemas.microsoft.com/office/drawing/2014/main" id="{4DA1A52A-46CC-FB56-A44C-2E021A93E7F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6859" y="0"/>
            <a:ext cx="2305141" cy="1076343"/>
          </a:xfrm>
          <a:prstGeom prst="rect">
            <a:avLst/>
          </a:prstGeom>
        </p:spPr>
      </p:pic>
      <p:sp>
        <p:nvSpPr>
          <p:cNvPr id="5" name="object 2">
            <a:extLst>
              <a:ext uri="{FF2B5EF4-FFF2-40B4-BE49-F238E27FC236}">
                <a16:creationId xmlns:a16="http://schemas.microsoft.com/office/drawing/2014/main" id="{0B0E3C0E-9073-3D6C-0BC4-ECF4A8D3E556}"/>
              </a:ext>
            </a:extLst>
          </p:cNvPr>
          <p:cNvSpPr txBox="1">
            <a:spLocks/>
          </p:cNvSpPr>
          <p:nvPr/>
        </p:nvSpPr>
        <p:spPr>
          <a:xfrm>
            <a:off x="6953826" y="1468762"/>
            <a:ext cx="4994334" cy="320601"/>
          </a:xfrm>
          <a:prstGeom prst="rect">
            <a:avLst/>
          </a:prstGeom>
        </p:spPr>
        <p:txBody>
          <a:bodyPr vert="horz" wrap="square" lIns="0" tIns="12700" rIns="0" bIns="0" rtlCol="0">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2700">
              <a:lnSpc>
                <a:spcPct val="100000"/>
              </a:lnSpc>
              <a:spcBef>
                <a:spcPts val="100"/>
              </a:spcBef>
            </a:pPr>
            <a:endParaRPr lang="en-US" sz="2000" dirty="0">
              <a:latin typeface="Times New Roman"/>
              <a:cs typeface="Times New Roman"/>
            </a:endParaRPr>
          </a:p>
        </p:txBody>
      </p:sp>
      <p:sp>
        <p:nvSpPr>
          <p:cNvPr id="10" name="Rectangle 1">
            <a:extLst>
              <a:ext uri="{FF2B5EF4-FFF2-40B4-BE49-F238E27FC236}">
                <a16:creationId xmlns:a16="http://schemas.microsoft.com/office/drawing/2014/main" id="{05FBCA67-DFEE-9294-3C8C-2ECE245B2E65}"/>
              </a:ext>
            </a:extLst>
          </p:cNvPr>
          <p:cNvSpPr>
            <a:spLocks noChangeArrowheads="1"/>
          </p:cNvSpPr>
          <p:nvPr/>
        </p:nvSpPr>
        <p:spPr bwMode="auto">
          <a:xfrm>
            <a:off x="838200" y="28130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graphicFrame>
        <p:nvGraphicFramePr>
          <p:cNvPr id="2" name="جدول 1">
            <a:extLst>
              <a:ext uri="{FF2B5EF4-FFF2-40B4-BE49-F238E27FC236}">
                <a16:creationId xmlns:a16="http://schemas.microsoft.com/office/drawing/2014/main" id="{D054046B-112E-1EF3-98E5-C242FC2A396A}"/>
              </a:ext>
            </a:extLst>
          </p:cNvPr>
          <p:cNvGraphicFramePr>
            <a:graphicFrameLocks noGrp="1"/>
          </p:cNvGraphicFramePr>
          <p:nvPr>
            <p:extLst>
              <p:ext uri="{D42A27DB-BD31-4B8C-83A1-F6EECF244321}">
                <p14:modId xmlns:p14="http://schemas.microsoft.com/office/powerpoint/2010/main" val="973830475"/>
              </p:ext>
            </p:extLst>
          </p:nvPr>
        </p:nvGraphicFramePr>
        <p:xfrm>
          <a:off x="337422" y="904654"/>
          <a:ext cx="11517156" cy="5842525"/>
        </p:xfrm>
        <a:graphic>
          <a:graphicData uri="http://schemas.openxmlformats.org/drawingml/2006/table">
            <a:tbl>
              <a:tblPr firstRow="1" firstCol="1" bandRow="1">
                <a:tableStyleId>{5C22544A-7EE6-4342-B048-85BDC9FD1C3A}</a:tableStyleId>
              </a:tblPr>
              <a:tblGrid>
                <a:gridCol w="1919526">
                  <a:extLst>
                    <a:ext uri="{9D8B030D-6E8A-4147-A177-3AD203B41FA5}">
                      <a16:colId xmlns:a16="http://schemas.microsoft.com/office/drawing/2014/main" val="2514983406"/>
                    </a:ext>
                  </a:extLst>
                </a:gridCol>
                <a:gridCol w="1919526">
                  <a:extLst>
                    <a:ext uri="{9D8B030D-6E8A-4147-A177-3AD203B41FA5}">
                      <a16:colId xmlns:a16="http://schemas.microsoft.com/office/drawing/2014/main" val="985048356"/>
                    </a:ext>
                  </a:extLst>
                </a:gridCol>
                <a:gridCol w="1919526">
                  <a:extLst>
                    <a:ext uri="{9D8B030D-6E8A-4147-A177-3AD203B41FA5}">
                      <a16:colId xmlns:a16="http://schemas.microsoft.com/office/drawing/2014/main" val="1238043319"/>
                    </a:ext>
                  </a:extLst>
                </a:gridCol>
                <a:gridCol w="1919526">
                  <a:extLst>
                    <a:ext uri="{9D8B030D-6E8A-4147-A177-3AD203B41FA5}">
                      <a16:colId xmlns:a16="http://schemas.microsoft.com/office/drawing/2014/main" val="2752771512"/>
                    </a:ext>
                  </a:extLst>
                </a:gridCol>
                <a:gridCol w="1919526">
                  <a:extLst>
                    <a:ext uri="{9D8B030D-6E8A-4147-A177-3AD203B41FA5}">
                      <a16:colId xmlns:a16="http://schemas.microsoft.com/office/drawing/2014/main" val="2970502578"/>
                    </a:ext>
                  </a:extLst>
                </a:gridCol>
                <a:gridCol w="1919526">
                  <a:extLst>
                    <a:ext uri="{9D8B030D-6E8A-4147-A177-3AD203B41FA5}">
                      <a16:colId xmlns:a16="http://schemas.microsoft.com/office/drawing/2014/main" val="2822800969"/>
                    </a:ext>
                  </a:extLst>
                </a:gridCol>
              </a:tblGrid>
              <a:tr h="265091">
                <a:tc gridSpan="6">
                  <a:txBody>
                    <a:bodyPr/>
                    <a:lstStyle/>
                    <a:p>
                      <a:pPr marL="0" marR="0" algn="ctr">
                        <a:lnSpc>
                          <a:spcPct val="107000"/>
                        </a:lnSpc>
                        <a:spcBef>
                          <a:spcPts val="0"/>
                        </a:spcBef>
                        <a:spcAft>
                          <a:spcPts val="800"/>
                        </a:spcAft>
                      </a:pPr>
                      <a:r>
                        <a:rPr lang="en-US" sz="1800" b="1" dirty="0">
                          <a:solidFill>
                            <a:schemeClr val="tx1">
                              <a:lumMod val="95000"/>
                              <a:lumOff val="5000"/>
                            </a:schemeClr>
                          </a:solidFill>
                          <a:effectLst/>
                        </a:rPr>
                        <a:t>Table 1 Organizational Structures comparison  </a:t>
                      </a:r>
                      <a:endParaRPr lang="en-US" sz="1800" b="1" dirty="0">
                        <a:solidFill>
                          <a:schemeClr val="tx1">
                            <a:lumMod val="95000"/>
                            <a:lumOff val="5000"/>
                          </a:schemeClr>
                        </a:solidFill>
                        <a:effectLst/>
                        <a:latin typeface="Calibri" panose="020F0502020204030204" pitchFamily="34" charset="0"/>
                        <a:ea typeface="Calibri" panose="020F0502020204030204" pitchFamily="34" charset="0"/>
                        <a:cs typeface="Arial" panose="020B0604020202020204" pitchFamily="34" charset="0"/>
                      </a:endParaRPr>
                    </a:p>
                  </a:txBody>
                  <a:tcPr marL="0" marR="0" marT="0" marB="0"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367675759"/>
                  </a:ext>
                </a:extLst>
              </a:tr>
              <a:tr h="265091">
                <a:tc>
                  <a:txBody>
                    <a:bodyPr/>
                    <a:lstStyle/>
                    <a:p>
                      <a:pPr marL="0" marR="0">
                        <a:lnSpc>
                          <a:spcPct val="107000"/>
                        </a:lnSpc>
                        <a:spcBef>
                          <a:spcPts val="0"/>
                        </a:spcBef>
                        <a:spcAft>
                          <a:spcPts val="0"/>
                        </a:spcAft>
                      </a:pPr>
                      <a:r>
                        <a:rPr lang="en-US" sz="1800" dirty="0">
                          <a:effectLst/>
                        </a:rPr>
                        <a:t> </a:t>
                      </a:r>
                      <a:endParaRPr lang="en-US" sz="180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dirty="0">
                          <a:effectLst/>
                        </a:rPr>
                        <a:t>Functional</a:t>
                      </a:r>
                      <a:endParaRPr lang="en-US" sz="1600" b="1" i="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Weak Matrix</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Balanced Matrix</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Strong Matrix</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dirty="0">
                          <a:effectLst/>
                        </a:rPr>
                        <a:t>Projectized</a:t>
                      </a:r>
                      <a:endParaRPr lang="en-US" sz="1600" b="1" i="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653882398"/>
                  </a:ext>
                </a:extLst>
              </a:tr>
              <a:tr h="1343085">
                <a:tc>
                  <a:txBody>
                    <a:bodyPr/>
                    <a:lstStyle/>
                    <a:p>
                      <a:pPr marL="111125" marR="0" indent="0">
                        <a:lnSpc>
                          <a:spcPct val="107000"/>
                        </a:lnSpc>
                        <a:spcBef>
                          <a:spcPts val="0"/>
                        </a:spcBef>
                        <a:spcAft>
                          <a:spcPts val="800"/>
                        </a:spcAft>
                      </a:pPr>
                      <a:r>
                        <a:rPr lang="en-US" sz="1800" dirty="0">
                          <a:effectLst/>
                        </a:rPr>
                        <a:t>Description</a:t>
                      </a:r>
                      <a:endParaRPr lang="en-US" sz="180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dirty="0">
                          <a:effectLst/>
                        </a:rPr>
                        <a:t>Traditional organization with a direct supervisor.</a:t>
                      </a:r>
                      <a:endParaRPr lang="en-US" sz="1600" b="1" i="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dirty="0">
                          <a:effectLst/>
                        </a:rPr>
                        <a:t>The PM and FM share responsibility, with the FM having more authority.</a:t>
                      </a:r>
                      <a:endParaRPr lang="en-US" sz="1600" b="1" i="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dirty="0">
                          <a:effectLst/>
                        </a:rPr>
                        <a:t>The PM and FM share responsibility, with each having equal authority.</a:t>
                      </a:r>
                      <a:endParaRPr lang="en-US" sz="1600" b="1" i="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dirty="0">
                          <a:effectLst/>
                        </a:rPr>
                        <a:t>The PM and FM share responsibility, with the PM having more authority.</a:t>
                      </a:r>
                      <a:endParaRPr lang="en-US" sz="1600" b="1" i="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Projects do not exist under functional departments. The PM has sole management authority.</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1047465174"/>
                  </a:ext>
                </a:extLst>
              </a:tr>
              <a:tr h="594172">
                <a:tc>
                  <a:txBody>
                    <a:bodyPr/>
                    <a:lstStyle/>
                    <a:p>
                      <a:pPr marL="55563" marR="0" indent="0">
                        <a:lnSpc>
                          <a:spcPct val="107000"/>
                        </a:lnSpc>
                        <a:spcBef>
                          <a:spcPts val="0"/>
                        </a:spcBef>
                        <a:spcAft>
                          <a:spcPts val="800"/>
                        </a:spcAft>
                      </a:pPr>
                      <a:r>
                        <a:rPr lang="en-US" sz="1800" dirty="0">
                          <a:effectLst/>
                        </a:rPr>
                        <a:t>Authority of project   manager</a:t>
                      </a:r>
                      <a:endParaRPr lang="en-US" sz="180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Very low.</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Low.</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Low to medium.</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dirty="0">
                          <a:effectLst/>
                        </a:rPr>
                        <a:t>Medium to high.</a:t>
                      </a:r>
                      <a:endParaRPr lang="en-US" sz="1600" b="1" i="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High.</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1438878295"/>
                  </a:ext>
                </a:extLst>
              </a:tr>
              <a:tr h="542484">
                <a:tc>
                  <a:txBody>
                    <a:bodyPr/>
                    <a:lstStyle/>
                    <a:p>
                      <a:pPr marL="55563" marR="0" indent="0">
                        <a:lnSpc>
                          <a:spcPct val="107000"/>
                        </a:lnSpc>
                        <a:spcBef>
                          <a:spcPts val="0"/>
                        </a:spcBef>
                        <a:spcAft>
                          <a:spcPts val="800"/>
                        </a:spcAft>
                      </a:pPr>
                      <a:r>
                        <a:rPr lang="en-US" sz="1800" dirty="0">
                          <a:effectLst/>
                        </a:rPr>
                        <a:t>Resource availability</a:t>
                      </a:r>
                      <a:endParaRPr lang="en-US" sz="180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Very low.</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Low.</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Low to medium.</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dirty="0">
                          <a:effectLst/>
                        </a:rPr>
                        <a:t>Medium to high.</a:t>
                      </a:r>
                      <a:endParaRPr lang="en-US" sz="1600" b="1" i="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High.</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3737301322"/>
                  </a:ext>
                </a:extLst>
              </a:tr>
              <a:tr h="542484">
                <a:tc>
                  <a:txBody>
                    <a:bodyPr/>
                    <a:lstStyle/>
                    <a:p>
                      <a:pPr marL="55563" marR="0" indent="0">
                        <a:lnSpc>
                          <a:spcPct val="107000"/>
                        </a:lnSpc>
                        <a:spcBef>
                          <a:spcPts val="0"/>
                        </a:spcBef>
                        <a:spcAft>
                          <a:spcPts val="800"/>
                        </a:spcAft>
                      </a:pPr>
                      <a:r>
                        <a:rPr lang="en-US" sz="1800" dirty="0">
                          <a:effectLst/>
                        </a:rPr>
                        <a:t>Project manager involvement</a:t>
                      </a:r>
                      <a:endParaRPr lang="en-US" sz="180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Part-time.</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Part-time.</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dirty="0">
                          <a:effectLst/>
                        </a:rPr>
                        <a:t>Full-time.</a:t>
                      </a:r>
                      <a:endParaRPr lang="en-US" sz="1600" b="1" i="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dirty="0">
                          <a:effectLst/>
                        </a:rPr>
                        <a:t>Full-time.</a:t>
                      </a:r>
                      <a:endParaRPr lang="en-US" sz="1600" b="1" i="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Full-time.</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365861819"/>
                  </a:ext>
                </a:extLst>
              </a:tr>
              <a:tr h="393144">
                <a:tc>
                  <a:txBody>
                    <a:bodyPr/>
                    <a:lstStyle/>
                    <a:p>
                      <a:pPr marL="55563" marR="0" indent="0">
                        <a:lnSpc>
                          <a:spcPct val="107000"/>
                        </a:lnSpc>
                        <a:spcBef>
                          <a:spcPts val="0"/>
                        </a:spcBef>
                        <a:spcAft>
                          <a:spcPts val="800"/>
                        </a:spcAft>
                      </a:pPr>
                      <a:r>
                        <a:rPr lang="en-US" sz="1800" dirty="0">
                          <a:effectLst/>
                        </a:rPr>
                        <a:t>Staff involvement</a:t>
                      </a:r>
                      <a:endParaRPr lang="en-US" sz="180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Part-time.</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Part-time.</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Part-time.</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dirty="0">
                          <a:effectLst/>
                        </a:rPr>
                        <a:t>Full-time.</a:t>
                      </a:r>
                      <a:endParaRPr lang="en-US" sz="1600" b="1" i="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Full-time.</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883312768"/>
                  </a:ext>
                </a:extLst>
              </a:tr>
              <a:tr h="975439">
                <a:tc>
                  <a:txBody>
                    <a:bodyPr/>
                    <a:lstStyle/>
                    <a:p>
                      <a:pPr marL="111125" marR="0" indent="0">
                        <a:lnSpc>
                          <a:spcPct val="107000"/>
                        </a:lnSpc>
                        <a:spcBef>
                          <a:spcPts val="0"/>
                        </a:spcBef>
                        <a:spcAft>
                          <a:spcPts val="800"/>
                        </a:spcAft>
                      </a:pPr>
                      <a:r>
                        <a:rPr lang="en-US" sz="1800" dirty="0">
                          <a:effectLst/>
                        </a:rPr>
                        <a:t>Advantages</a:t>
                      </a:r>
                      <a:endParaRPr lang="en-US" sz="180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The FM holds accountability for the project.</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The PM gets some authority to manage the project.</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The PM and FM share the responsibility of the project.</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dirty="0">
                          <a:effectLst/>
                        </a:rPr>
                        <a:t>The PM gets more authority to assign resources and manage the project.</a:t>
                      </a:r>
                      <a:endParaRPr lang="en-US" sz="1600" b="1" i="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dirty="0">
                          <a:effectLst/>
                        </a:rPr>
                        <a:t>The PM has full authority to staff and manage the project.</a:t>
                      </a:r>
                      <a:endParaRPr lang="en-US" sz="1600" b="1" i="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4107415045"/>
                  </a:ext>
                </a:extLst>
              </a:tr>
              <a:tr h="728833">
                <a:tc>
                  <a:txBody>
                    <a:bodyPr/>
                    <a:lstStyle/>
                    <a:p>
                      <a:pPr marL="111125" marR="0" indent="0">
                        <a:lnSpc>
                          <a:spcPct val="107000"/>
                        </a:lnSpc>
                        <a:spcBef>
                          <a:spcPts val="0"/>
                        </a:spcBef>
                        <a:spcAft>
                          <a:spcPts val="800"/>
                        </a:spcAft>
                      </a:pPr>
                      <a:r>
                        <a:rPr lang="en-US" sz="1800" dirty="0">
                          <a:effectLst/>
                        </a:rPr>
                        <a:t>Disadvantages</a:t>
                      </a:r>
                      <a:endParaRPr lang="en-US" sz="180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The PM holds little or no authority.</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The FM can see the PM as a threat and cause conflict.</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a:effectLst/>
                        </a:rPr>
                        <a:t>The PM and FM can be confused about who manages what.</a:t>
                      </a:r>
                      <a:endParaRPr lang="en-US" sz="1600" b="1" i="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dirty="0">
                          <a:effectLst/>
                        </a:rPr>
                        <a:t>The FM may feel out of the loop.</a:t>
                      </a:r>
                      <a:endParaRPr lang="en-US" sz="1600" b="1" i="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tc>
                  <a:txBody>
                    <a:bodyPr/>
                    <a:lstStyle/>
                    <a:p>
                      <a:pPr marL="0" marR="0" algn="l">
                        <a:lnSpc>
                          <a:spcPct val="107000"/>
                        </a:lnSpc>
                        <a:spcBef>
                          <a:spcPts val="0"/>
                        </a:spcBef>
                        <a:spcAft>
                          <a:spcPts val="800"/>
                        </a:spcAft>
                      </a:pPr>
                      <a:r>
                        <a:rPr lang="en-US" sz="1600" b="1" i="0" dirty="0">
                          <a:effectLst/>
                        </a:rPr>
                        <a:t>The PM holds accountability for the project.</a:t>
                      </a:r>
                      <a:endParaRPr lang="en-US" sz="1600" b="1" i="0" dirty="0">
                        <a:effectLst/>
                        <a:latin typeface="Calibri" panose="020F0502020204030204" pitchFamily="34" charset="0"/>
                        <a:ea typeface="Calibri" panose="020F0502020204030204" pitchFamily="34" charset="0"/>
                        <a:cs typeface="Arial" panose="020B0604020202020204" pitchFamily="34" charset="0"/>
                      </a:endParaRPr>
                    </a:p>
                  </a:txBody>
                  <a:tcPr marL="0" marR="0" marT="0" marB="0"/>
                </a:tc>
                <a:extLst>
                  <a:ext uri="{0D108BD9-81ED-4DB2-BD59-A6C34878D82A}">
                    <a16:rowId xmlns:a16="http://schemas.microsoft.com/office/drawing/2014/main" val="337345538"/>
                  </a:ext>
                </a:extLst>
              </a:tr>
            </a:tbl>
          </a:graphicData>
        </a:graphic>
      </p:graphicFrame>
    </p:spTree>
    <p:extLst>
      <p:ext uri="{BB962C8B-B14F-4D97-AF65-F5344CB8AC3E}">
        <p14:creationId xmlns:p14="http://schemas.microsoft.com/office/powerpoint/2010/main" val="23355087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0" y="0"/>
            <a:ext cx="12192000" cy="6857999"/>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pic>
        <p:nvPicPr>
          <p:cNvPr id="4" name="Graphic 21">
            <a:extLst>
              <a:ext uri="{FF2B5EF4-FFF2-40B4-BE49-F238E27FC236}">
                <a16:creationId xmlns:a16="http://schemas.microsoft.com/office/drawing/2014/main" id="{4DA1A52A-46CC-FB56-A44C-2E021A93E7F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6859" y="0"/>
            <a:ext cx="2305141" cy="1076343"/>
          </a:xfrm>
          <a:prstGeom prst="rect">
            <a:avLst/>
          </a:prstGeom>
        </p:spPr>
      </p:pic>
      <p:sp>
        <p:nvSpPr>
          <p:cNvPr id="5" name="object 2">
            <a:extLst>
              <a:ext uri="{FF2B5EF4-FFF2-40B4-BE49-F238E27FC236}">
                <a16:creationId xmlns:a16="http://schemas.microsoft.com/office/drawing/2014/main" id="{0B0E3C0E-9073-3D6C-0BC4-ECF4A8D3E556}"/>
              </a:ext>
            </a:extLst>
          </p:cNvPr>
          <p:cNvSpPr txBox="1">
            <a:spLocks/>
          </p:cNvSpPr>
          <p:nvPr/>
        </p:nvSpPr>
        <p:spPr>
          <a:xfrm>
            <a:off x="6953826" y="1468762"/>
            <a:ext cx="4994334" cy="320601"/>
          </a:xfrm>
          <a:prstGeom prst="rect">
            <a:avLst/>
          </a:prstGeom>
        </p:spPr>
        <p:txBody>
          <a:bodyPr vert="horz" wrap="square" lIns="0" tIns="12700" rIns="0" bIns="0" rtlCol="0">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2700">
              <a:lnSpc>
                <a:spcPct val="100000"/>
              </a:lnSpc>
              <a:spcBef>
                <a:spcPts val="100"/>
              </a:spcBef>
            </a:pPr>
            <a:endParaRPr lang="en-US" sz="2000" dirty="0">
              <a:latin typeface="Times New Roman"/>
              <a:cs typeface="Times New Roman"/>
            </a:endParaRPr>
          </a:p>
        </p:txBody>
      </p:sp>
      <p:sp>
        <p:nvSpPr>
          <p:cNvPr id="10" name="Rectangle 1">
            <a:extLst>
              <a:ext uri="{FF2B5EF4-FFF2-40B4-BE49-F238E27FC236}">
                <a16:creationId xmlns:a16="http://schemas.microsoft.com/office/drawing/2014/main" id="{05FBCA67-DFEE-9294-3C8C-2ECE245B2E65}"/>
              </a:ext>
            </a:extLst>
          </p:cNvPr>
          <p:cNvSpPr>
            <a:spLocks noChangeArrowheads="1"/>
          </p:cNvSpPr>
          <p:nvPr/>
        </p:nvSpPr>
        <p:spPr bwMode="auto">
          <a:xfrm>
            <a:off x="838200" y="28130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graphicFrame>
        <p:nvGraphicFramePr>
          <p:cNvPr id="2" name="Table 1">
            <a:extLst>
              <a:ext uri="{FF2B5EF4-FFF2-40B4-BE49-F238E27FC236}">
                <a16:creationId xmlns:a16="http://schemas.microsoft.com/office/drawing/2014/main" id="{AD4337A0-43E1-F1B0-2643-D29A0C509FDA}"/>
              </a:ext>
            </a:extLst>
          </p:cNvPr>
          <p:cNvGraphicFramePr>
            <a:graphicFrameLocks noGrp="1"/>
          </p:cNvGraphicFramePr>
          <p:nvPr>
            <p:extLst>
              <p:ext uri="{D42A27DB-BD31-4B8C-83A1-F6EECF244321}">
                <p14:modId xmlns:p14="http://schemas.microsoft.com/office/powerpoint/2010/main" val="2369090353"/>
              </p:ext>
            </p:extLst>
          </p:nvPr>
        </p:nvGraphicFramePr>
        <p:xfrm>
          <a:off x="1106556" y="1471985"/>
          <a:ext cx="10515600" cy="3657600"/>
        </p:xfrm>
        <a:graphic>
          <a:graphicData uri="http://schemas.openxmlformats.org/drawingml/2006/table">
            <a:tbl>
              <a:tblPr/>
              <a:tblGrid>
                <a:gridCol w="5257800">
                  <a:extLst>
                    <a:ext uri="{9D8B030D-6E8A-4147-A177-3AD203B41FA5}">
                      <a16:colId xmlns:a16="http://schemas.microsoft.com/office/drawing/2014/main" val="3213071052"/>
                    </a:ext>
                  </a:extLst>
                </a:gridCol>
                <a:gridCol w="5257800">
                  <a:extLst>
                    <a:ext uri="{9D8B030D-6E8A-4147-A177-3AD203B41FA5}">
                      <a16:colId xmlns:a16="http://schemas.microsoft.com/office/drawing/2014/main" val="1336042235"/>
                    </a:ext>
                  </a:extLst>
                </a:gridCol>
              </a:tblGrid>
              <a:tr h="0">
                <a:tc>
                  <a:txBody>
                    <a:bodyPr/>
                    <a:lstStyle/>
                    <a:p>
                      <a:pPr algn="ctr"/>
                      <a:r>
                        <a:rPr lang="ar-EG" b="1" dirty="0">
                          <a:solidFill>
                            <a:schemeClr val="tx2"/>
                          </a:solidFill>
                        </a:rPr>
                        <a:t>اختيار الهيكل المناسب لإدارة المشروع</a:t>
                      </a:r>
                      <a:endParaRPr lang="ar-EG" dirty="0">
                        <a:solidFill>
                          <a:schemeClr val="tx2"/>
                        </a:solidFill>
                      </a:endParaRPr>
                    </a:p>
                  </a:txBody>
                  <a:tcPr anchor="ctr">
                    <a:lnL>
                      <a:noFill/>
                    </a:lnL>
                    <a:lnR>
                      <a:noFill/>
                    </a:lnR>
                    <a:lnT>
                      <a:noFill/>
                    </a:lnT>
                    <a:lnB>
                      <a:noFill/>
                    </a:lnB>
                    <a:noFill/>
                  </a:tcPr>
                </a:tc>
                <a:tc>
                  <a:txBody>
                    <a:bodyPr/>
                    <a:lstStyle/>
                    <a:p>
                      <a:pPr algn="ctr"/>
                      <a:r>
                        <a:rPr lang="en-US" b="1" dirty="0"/>
                        <a:t>Choosing the Appropriate Project Management Structure</a:t>
                      </a:r>
                      <a:endParaRPr lang="en-US" dirty="0"/>
                    </a:p>
                  </a:txBody>
                  <a:tcPr anchor="ctr">
                    <a:lnL>
                      <a:noFill/>
                    </a:lnL>
                    <a:lnR>
                      <a:noFill/>
                    </a:lnR>
                    <a:lnT>
                      <a:noFill/>
                    </a:lnT>
                    <a:lnB>
                      <a:noFill/>
                    </a:lnB>
                    <a:noFill/>
                  </a:tcPr>
                </a:tc>
                <a:extLst>
                  <a:ext uri="{0D108BD9-81ED-4DB2-BD59-A6C34878D82A}">
                    <a16:rowId xmlns:a16="http://schemas.microsoft.com/office/drawing/2014/main" val="3623652373"/>
                  </a:ext>
                </a:extLst>
              </a:tr>
              <a:tr h="0">
                <a:tc>
                  <a:txBody>
                    <a:bodyPr/>
                    <a:lstStyle/>
                    <a:p>
                      <a:pPr algn="r"/>
                      <a:r>
                        <a:rPr lang="ar-EG" b="1" dirty="0">
                          <a:solidFill>
                            <a:schemeClr val="tx2"/>
                          </a:solidFill>
                        </a:rPr>
                        <a:t>بناءً على درجة الاستقلالية التي يحتاجها المشروع لتحقيق النجاح، تشمل الاعتبارات المتعلقة بالمشروع ما يلي:</a:t>
                      </a:r>
                      <a:endParaRPr lang="ar-EG" dirty="0">
                        <a:solidFill>
                          <a:schemeClr val="tx2"/>
                        </a:solidFill>
                      </a:endParaRPr>
                    </a:p>
                  </a:txBody>
                  <a:tcPr anchor="ctr">
                    <a:lnL>
                      <a:noFill/>
                    </a:lnL>
                    <a:lnR>
                      <a:noFill/>
                    </a:lnR>
                    <a:lnT>
                      <a:noFill/>
                    </a:lnT>
                    <a:lnB>
                      <a:noFill/>
                    </a:lnB>
                    <a:noFill/>
                  </a:tcPr>
                </a:tc>
                <a:tc>
                  <a:txBody>
                    <a:bodyPr/>
                    <a:lstStyle/>
                    <a:p>
                      <a:r>
                        <a:rPr lang="en-US" b="1"/>
                        <a:t>Depending on the autonomy the project needs to complete successfully, the project considerations include the following:</a:t>
                      </a:r>
                      <a:endParaRPr lang="en-US"/>
                    </a:p>
                  </a:txBody>
                  <a:tcPr anchor="ctr">
                    <a:lnL>
                      <a:noFill/>
                    </a:lnL>
                    <a:lnR>
                      <a:noFill/>
                    </a:lnR>
                    <a:lnT>
                      <a:noFill/>
                    </a:lnT>
                    <a:lnB>
                      <a:noFill/>
                    </a:lnB>
                    <a:noFill/>
                  </a:tcPr>
                </a:tc>
                <a:extLst>
                  <a:ext uri="{0D108BD9-81ED-4DB2-BD59-A6C34878D82A}">
                    <a16:rowId xmlns:a16="http://schemas.microsoft.com/office/drawing/2014/main" val="549534718"/>
                  </a:ext>
                </a:extLst>
              </a:tr>
              <a:tr h="0">
                <a:tc>
                  <a:txBody>
                    <a:bodyPr/>
                    <a:lstStyle/>
                    <a:p>
                      <a:pPr algn="r"/>
                      <a:r>
                        <a:rPr lang="ar-EG" dirty="0">
                          <a:solidFill>
                            <a:schemeClr val="tx2"/>
                          </a:solidFill>
                        </a:rPr>
                        <a:t>1. </a:t>
                      </a:r>
                      <a:r>
                        <a:rPr lang="ar-EG" b="1" dirty="0">
                          <a:solidFill>
                            <a:schemeClr val="tx2"/>
                          </a:solidFill>
                        </a:rPr>
                        <a:t>حجم المشروع</a:t>
                      </a:r>
                      <a:endParaRPr lang="ar-EG" dirty="0">
                        <a:solidFill>
                          <a:schemeClr val="tx2"/>
                        </a:solidFill>
                      </a:endParaRPr>
                    </a:p>
                  </a:txBody>
                  <a:tcPr anchor="ctr">
                    <a:lnL>
                      <a:noFill/>
                    </a:lnL>
                    <a:lnR>
                      <a:noFill/>
                    </a:lnR>
                    <a:lnT>
                      <a:noFill/>
                    </a:lnT>
                    <a:lnB>
                      <a:noFill/>
                    </a:lnB>
                    <a:noFill/>
                  </a:tcPr>
                </a:tc>
                <a:tc>
                  <a:txBody>
                    <a:bodyPr/>
                    <a:lstStyle/>
                    <a:p>
                      <a:r>
                        <a:rPr lang="en-US"/>
                        <a:t>1. </a:t>
                      </a:r>
                      <a:r>
                        <a:rPr lang="en-US" b="1"/>
                        <a:t>Size of the project</a:t>
                      </a:r>
                      <a:endParaRPr lang="en-US"/>
                    </a:p>
                  </a:txBody>
                  <a:tcPr anchor="ctr">
                    <a:lnL>
                      <a:noFill/>
                    </a:lnL>
                    <a:lnR>
                      <a:noFill/>
                    </a:lnR>
                    <a:lnT>
                      <a:noFill/>
                    </a:lnT>
                    <a:lnB>
                      <a:noFill/>
                    </a:lnB>
                    <a:noFill/>
                  </a:tcPr>
                </a:tc>
                <a:extLst>
                  <a:ext uri="{0D108BD9-81ED-4DB2-BD59-A6C34878D82A}">
                    <a16:rowId xmlns:a16="http://schemas.microsoft.com/office/drawing/2014/main" val="2037737931"/>
                  </a:ext>
                </a:extLst>
              </a:tr>
              <a:tr h="0">
                <a:tc>
                  <a:txBody>
                    <a:bodyPr/>
                    <a:lstStyle/>
                    <a:p>
                      <a:pPr algn="r"/>
                      <a:r>
                        <a:rPr lang="ar-EG" dirty="0">
                          <a:solidFill>
                            <a:schemeClr val="tx2"/>
                          </a:solidFill>
                        </a:rPr>
                        <a:t>2. </a:t>
                      </a:r>
                      <a:r>
                        <a:rPr lang="ar-EG" b="1" dirty="0">
                          <a:solidFill>
                            <a:schemeClr val="tx2"/>
                          </a:solidFill>
                        </a:rPr>
                        <a:t>الأهمية الاستراتيجية</a:t>
                      </a:r>
                      <a:endParaRPr lang="ar-EG" dirty="0">
                        <a:solidFill>
                          <a:schemeClr val="tx2"/>
                        </a:solidFill>
                      </a:endParaRPr>
                    </a:p>
                  </a:txBody>
                  <a:tcPr anchor="ctr">
                    <a:lnL>
                      <a:noFill/>
                    </a:lnL>
                    <a:lnR>
                      <a:noFill/>
                    </a:lnR>
                    <a:lnT>
                      <a:noFill/>
                    </a:lnT>
                    <a:lnB>
                      <a:noFill/>
                    </a:lnB>
                    <a:noFill/>
                  </a:tcPr>
                </a:tc>
                <a:tc>
                  <a:txBody>
                    <a:bodyPr/>
                    <a:lstStyle/>
                    <a:p>
                      <a:r>
                        <a:rPr lang="en-US"/>
                        <a:t>2. </a:t>
                      </a:r>
                      <a:r>
                        <a:rPr lang="en-US" b="1"/>
                        <a:t>Strategic importance</a:t>
                      </a:r>
                      <a:endParaRPr lang="en-US"/>
                    </a:p>
                  </a:txBody>
                  <a:tcPr anchor="ctr">
                    <a:lnL>
                      <a:noFill/>
                    </a:lnL>
                    <a:lnR>
                      <a:noFill/>
                    </a:lnR>
                    <a:lnT>
                      <a:noFill/>
                    </a:lnT>
                    <a:lnB>
                      <a:noFill/>
                    </a:lnB>
                    <a:noFill/>
                  </a:tcPr>
                </a:tc>
                <a:extLst>
                  <a:ext uri="{0D108BD9-81ED-4DB2-BD59-A6C34878D82A}">
                    <a16:rowId xmlns:a16="http://schemas.microsoft.com/office/drawing/2014/main" val="2321307916"/>
                  </a:ext>
                </a:extLst>
              </a:tr>
              <a:tr h="0">
                <a:tc>
                  <a:txBody>
                    <a:bodyPr/>
                    <a:lstStyle/>
                    <a:p>
                      <a:pPr algn="r"/>
                      <a:r>
                        <a:rPr lang="ar-EG" dirty="0">
                          <a:solidFill>
                            <a:schemeClr val="tx2"/>
                          </a:solidFill>
                        </a:rPr>
                        <a:t>3. </a:t>
                      </a:r>
                      <a:r>
                        <a:rPr lang="ar-EG" b="1" dirty="0">
                          <a:solidFill>
                            <a:schemeClr val="tx2"/>
                          </a:solidFill>
                        </a:rPr>
                        <a:t>الحداثة والحاجة إلى الابتكار</a:t>
                      </a:r>
                      <a:endParaRPr lang="ar-EG" dirty="0">
                        <a:solidFill>
                          <a:schemeClr val="tx2"/>
                        </a:solidFill>
                      </a:endParaRPr>
                    </a:p>
                  </a:txBody>
                  <a:tcPr anchor="ctr">
                    <a:lnL>
                      <a:noFill/>
                    </a:lnL>
                    <a:lnR>
                      <a:noFill/>
                    </a:lnR>
                    <a:lnT>
                      <a:noFill/>
                    </a:lnT>
                    <a:lnB>
                      <a:noFill/>
                    </a:lnB>
                    <a:noFill/>
                  </a:tcPr>
                </a:tc>
                <a:tc>
                  <a:txBody>
                    <a:bodyPr/>
                    <a:lstStyle/>
                    <a:p>
                      <a:r>
                        <a:rPr lang="en-US"/>
                        <a:t>3. </a:t>
                      </a:r>
                      <a:r>
                        <a:rPr lang="en-US" b="1"/>
                        <a:t>Novelty and need for innovation</a:t>
                      </a:r>
                      <a:endParaRPr lang="en-US"/>
                    </a:p>
                  </a:txBody>
                  <a:tcPr anchor="ctr">
                    <a:lnL>
                      <a:noFill/>
                    </a:lnL>
                    <a:lnR>
                      <a:noFill/>
                    </a:lnR>
                    <a:lnT>
                      <a:noFill/>
                    </a:lnT>
                    <a:lnB>
                      <a:noFill/>
                    </a:lnB>
                    <a:noFill/>
                  </a:tcPr>
                </a:tc>
                <a:extLst>
                  <a:ext uri="{0D108BD9-81ED-4DB2-BD59-A6C34878D82A}">
                    <a16:rowId xmlns:a16="http://schemas.microsoft.com/office/drawing/2014/main" val="3232132116"/>
                  </a:ext>
                </a:extLst>
              </a:tr>
              <a:tr h="0">
                <a:tc>
                  <a:txBody>
                    <a:bodyPr/>
                    <a:lstStyle/>
                    <a:p>
                      <a:pPr algn="r"/>
                      <a:r>
                        <a:rPr lang="ar-EG" dirty="0">
                          <a:solidFill>
                            <a:schemeClr val="tx2"/>
                          </a:solidFill>
                        </a:rPr>
                        <a:t>4. </a:t>
                      </a:r>
                      <a:r>
                        <a:rPr lang="ar-EG" b="1" dirty="0">
                          <a:solidFill>
                            <a:schemeClr val="tx2"/>
                          </a:solidFill>
                        </a:rPr>
                        <a:t>الحاجة إلى التكامل (عدد الأقسام المشاركة)</a:t>
                      </a:r>
                      <a:endParaRPr lang="ar-EG" dirty="0">
                        <a:solidFill>
                          <a:schemeClr val="tx2"/>
                        </a:solidFill>
                      </a:endParaRPr>
                    </a:p>
                  </a:txBody>
                  <a:tcPr anchor="ctr">
                    <a:lnL>
                      <a:noFill/>
                    </a:lnL>
                    <a:lnR>
                      <a:noFill/>
                    </a:lnR>
                    <a:lnT>
                      <a:noFill/>
                    </a:lnT>
                    <a:lnB>
                      <a:noFill/>
                    </a:lnB>
                    <a:noFill/>
                  </a:tcPr>
                </a:tc>
                <a:tc>
                  <a:txBody>
                    <a:bodyPr/>
                    <a:lstStyle/>
                    <a:p>
                      <a:r>
                        <a:rPr lang="en-US"/>
                        <a:t>4. </a:t>
                      </a:r>
                      <a:r>
                        <a:rPr lang="en-US" b="1"/>
                        <a:t>Need for integration (number of departments involved)</a:t>
                      </a:r>
                      <a:endParaRPr lang="en-US"/>
                    </a:p>
                  </a:txBody>
                  <a:tcPr anchor="ctr">
                    <a:lnL>
                      <a:noFill/>
                    </a:lnL>
                    <a:lnR>
                      <a:noFill/>
                    </a:lnR>
                    <a:lnT>
                      <a:noFill/>
                    </a:lnT>
                    <a:lnB>
                      <a:noFill/>
                    </a:lnB>
                    <a:noFill/>
                  </a:tcPr>
                </a:tc>
                <a:extLst>
                  <a:ext uri="{0D108BD9-81ED-4DB2-BD59-A6C34878D82A}">
                    <a16:rowId xmlns:a16="http://schemas.microsoft.com/office/drawing/2014/main" val="835069482"/>
                  </a:ext>
                </a:extLst>
              </a:tr>
              <a:tr h="0">
                <a:tc>
                  <a:txBody>
                    <a:bodyPr/>
                    <a:lstStyle/>
                    <a:p>
                      <a:pPr algn="r"/>
                      <a:r>
                        <a:rPr lang="ar-EG" dirty="0">
                          <a:solidFill>
                            <a:schemeClr val="tx2"/>
                          </a:solidFill>
                        </a:rPr>
                        <a:t>5. </a:t>
                      </a:r>
                      <a:r>
                        <a:rPr lang="ar-EG" b="1" dirty="0">
                          <a:solidFill>
                            <a:schemeClr val="tx2"/>
                          </a:solidFill>
                        </a:rPr>
                        <a:t>تعقيد البيئة المحيطة</a:t>
                      </a:r>
                      <a:endParaRPr lang="ar-EG" dirty="0">
                        <a:solidFill>
                          <a:schemeClr val="tx2"/>
                        </a:solidFill>
                      </a:endParaRPr>
                    </a:p>
                  </a:txBody>
                  <a:tcPr anchor="ctr">
                    <a:lnL>
                      <a:noFill/>
                    </a:lnL>
                    <a:lnR>
                      <a:noFill/>
                    </a:lnR>
                    <a:lnT>
                      <a:noFill/>
                    </a:lnT>
                    <a:lnB>
                      <a:noFill/>
                    </a:lnB>
                    <a:noFill/>
                  </a:tcPr>
                </a:tc>
                <a:tc>
                  <a:txBody>
                    <a:bodyPr/>
                    <a:lstStyle/>
                    <a:p>
                      <a:r>
                        <a:rPr lang="en-US" dirty="0"/>
                        <a:t>5. </a:t>
                      </a:r>
                      <a:r>
                        <a:rPr lang="en-US" b="1" dirty="0"/>
                        <a:t>Environmental complexity</a:t>
                      </a:r>
                      <a:endParaRPr lang="en-US" dirty="0"/>
                    </a:p>
                  </a:txBody>
                  <a:tcPr anchor="ctr">
                    <a:lnL>
                      <a:noFill/>
                    </a:lnL>
                    <a:lnR>
                      <a:noFill/>
                    </a:lnR>
                    <a:lnT>
                      <a:noFill/>
                    </a:lnT>
                    <a:lnB>
                      <a:noFill/>
                    </a:lnB>
                    <a:noFill/>
                  </a:tcPr>
                </a:tc>
                <a:extLst>
                  <a:ext uri="{0D108BD9-81ED-4DB2-BD59-A6C34878D82A}">
                    <a16:rowId xmlns:a16="http://schemas.microsoft.com/office/drawing/2014/main" val="1729486146"/>
                  </a:ext>
                </a:extLst>
              </a:tr>
            </a:tbl>
          </a:graphicData>
        </a:graphic>
      </p:graphicFrame>
      <p:sp>
        <p:nvSpPr>
          <p:cNvPr id="3" name="Rectangle 1">
            <a:extLst>
              <a:ext uri="{FF2B5EF4-FFF2-40B4-BE49-F238E27FC236}">
                <a16:creationId xmlns:a16="http://schemas.microsoft.com/office/drawing/2014/main" id="{626C7620-298C-BDBE-5CF8-F3652E60B11F}"/>
              </a:ext>
            </a:extLst>
          </p:cNvPr>
          <p:cNvSpPr>
            <a:spLocks noChangeArrowheads="1"/>
          </p:cNvSpPr>
          <p:nvPr/>
        </p:nvSpPr>
        <p:spPr bwMode="auto">
          <a:xfrm>
            <a:off x="838200" y="198913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1167690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0" y="0"/>
            <a:ext cx="12192000" cy="6857999"/>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pic>
        <p:nvPicPr>
          <p:cNvPr id="4" name="Graphic 21">
            <a:extLst>
              <a:ext uri="{FF2B5EF4-FFF2-40B4-BE49-F238E27FC236}">
                <a16:creationId xmlns:a16="http://schemas.microsoft.com/office/drawing/2014/main" id="{4DA1A52A-46CC-FB56-A44C-2E021A93E7F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6859" y="0"/>
            <a:ext cx="2305141" cy="1076343"/>
          </a:xfrm>
          <a:prstGeom prst="rect">
            <a:avLst/>
          </a:prstGeom>
        </p:spPr>
      </p:pic>
      <p:sp>
        <p:nvSpPr>
          <p:cNvPr id="5" name="object 2">
            <a:extLst>
              <a:ext uri="{FF2B5EF4-FFF2-40B4-BE49-F238E27FC236}">
                <a16:creationId xmlns:a16="http://schemas.microsoft.com/office/drawing/2014/main" id="{0B0E3C0E-9073-3D6C-0BC4-ECF4A8D3E556}"/>
              </a:ext>
            </a:extLst>
          </p:cNvPr>
          <p:cNvSpPr txBox="1">
            <a:spLocks/>
          </p:cNvSpPr>
          <p:nvPr/>
        </p:nvSpPr>
        <p:spPr>
          <a:xfrm>
            <a:off x="6953826" y="1468762"/>
            <a:ext cx="4994334" cy="320601"/>
          </a:xfrm>
          <a:prstGeom prst="rect">
            <a:avLst/>
          </a:prstGeom>
        </p:spPr>
        <p:txBody>
          <a:bodyPr vert="horz" wrap="square" lIns="0" tIns="12700" rIns="0" bIns="0" rtlCol="0">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2700">
              <a:lnSpc>
                <a:spcPct val="100000"/>
              </a:lnSpc>
              <a:spcBef>
                <a:spcPts val="100"/>
              </a:spcBef>
            </a:pPr>
            <a:endParaRPr lang="en-US" sz="2000" dirty="0">
              <a:latin typeface="Times New Roman"/>
              <a:cs typeface="Times New Roman"/>
            </a:endParaRPr>
          </a:p>
        </p:txBody>
      </p:sp>
      <p:sp>
        <p:nvSpPr>
          <p:cNvPr id="10" name="Rectangle 1">
            <a:extLst>
              <a:ext uri="{FF2B5EF4-FFF2-40B4-BE49-F238E27FC236}">
                <a16:creationId xmlns:a16="http://schemas.microsoft.com/office/drawing/2014/main" id="{05FBCA67-DFEE-9294-3C8C-2ECE245B2E65}"/>
              </a:ext>
            </a:extLst>
          </p:cNvPr>
          <p:cNvSpPr>
            <a:spLocks noChangeArrowheads="1"/>
          </p:cNvSpPr>
          <p:nvPr/>
        </p:nvSpPr>
        <p:spPr bwMode="auto">
          <a:xfrm>
            <a:off x="838200" y="28130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3" name="Rectangle 1">
            <a:extLst>
              <a:ext uri="{FF2B5EF4-FFF2-40B4-BE49-F238E27FC236}">
                <a16:creationId xmlns:a16="http://schemas.microsoft.com/office/drawing/2014/main" id="{626C7620-298C-BDBE-5CF8-F3652E60B11F}"/>
              </a:ext>
            </a:extLst>
          </p:cNvPr>
          <p:cNvSpPr>
            <a:spLocks noChangeArrowheads="1"/>
          </p:cNvSpPr>
          <p:nvPr/>
        </p:nvSpPr>
        <p:spPr bwMode="auto">
          <a:xfrm>
            <a:off x="838200" y="198913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graphicFrame>
        <p:nvGraphicFramePr>
          <p:cNvPr id="6" name="Table 5">
            <a:extLst>
              <a:ext uri="{FF2B5EF4-FFF2-40B4-BE49-F238E27FC236}">
                <a16:creationId xmlns:a16="http://schemas.microsoft.com/office/drawing/2014/main" id="{0F78DCDE-8A9B-3C6B-123F-DBA4E4AF8FD8}"/>
              </a:ext>
            </a:extLst>
          </p:cNvPr>
          <p:cNvGraphicFramePr>
            <a:graphicFrameLocks noGrp="1"/>
          </p:cNvGraphicFramePr>
          <p:nvPr>
            <p:extLst>
              <p:ext uri="{D42A27DB-BD31-4B8C-83A1-F6EECF244321}">
                <p14:modId xmlns:p14="http://schemas.microsoft.com/office/powerpoint/2010/main" val="666034868"/>
              </p:ext>
            </p:extLst>
          </p:nvPr>
        </p:nvGraphicFramePr>
        <p:xfrm>
          <a:off x="1027043" y="1350010"/>
          <a:ext cx="10515600" cy="2926080"/>
        </p:xfrm>
        <a:graphic>
          <a:graphicData uri="http://schemas.openxmlformats.org/drawingml/2006/table">
            <a:tbl>
              <a:tblPr/>
              <a:tblGrid>
                <a:gridCol w="5257800">
                  <a:extLst>
                    <a:ext uri="{9D8B030D-6E8A-4147-A177-3AD203B41FA5}">
                      <a16:colId xmlns:a16="http://schemas.microsoft.com/office/drawing/2014/main" val="3286780022"/>
                    </a:ext>
                  </a:extLst>
                </a:gridCol>
                <a:gridCol w="5257800">
                  <a:extLst>
                    <a:ext uri="{9D8B030D-6E8A-4147-A177-3AD203B41FA5}">
                      <a16:colId xmlns:a16="http://schemas.microsoft.com/office/drawing/2014/main" val="2228753545"/>
                    </a:ext>
                  </a:extLst>
                </a:gridCol>
              </a:tblGrid>
              <a:tr h="0">
                <a:tc>
                  <a:txBody>
                    <a:bodyPr/>
                    <a:lstStyle/>
                    <a:p>
                      <a:pPr algn="ctr"/>
                      <a:r>
                        <a:rPr lang="ar-EG" b="1" dirty="0">
                          <a:solidFill>
                            <a:schemeClr val="tx2"/>
                          </a:solidFill>
                        </a:rPr>
                        <a:t>اختيار الهيكل المناسب لإدارة المشروع</a:t>
                      </a:r>
                      <a:endParaRPr lang="ar-EG" dirty="0">
                        <a:solidFill>
                          <a:schemeClr val="tx2"/>
                        </a:solidFill>
                      </a:endParaRPr>
                    </a:p>
                  </a:txBody>
                  <a:tcPr anchor="ctr">
                    <a:lnL>
                      <a:noFill/>
                    </a:lnL>
                    <a:lnR>
                      <a:noFill/>
                    </a:lnR>
                    <a:lnT>
                      <a:noFill/>
                    </a:lnT>
                    <a:lnB>
                      <a:noFill/>
                    </a:lnB>
                    <a:noFill/>
                  </a:tcPr>
                </a:tc>
                <a:tc>
                  <a:txBody>
                    <a:bodyPr/>
                    <a:lstStyle/>
                    <a:p>
                      <a:pPr algn="ctr"/>
                      <a:r>
                        <a:rPr lang="en-US" b="1" dirty="0"/>
                        <a:t>Choosing the Appropriate Project Management Structure</a:t>
                      </a:r>
                      <a:endParaRPr lang="en-US" dirty="0"/>
                    </a:p>
                  </a:txBody>
                  <a:tcPr anchor="ctr">
                    <a:lnL>
                      <a:noFill/>
                    </a:lnL>
                    <a:lnR>
                      <a:noFill/>
                    </a:lnR>
                    <a:lnT>
                      <a:noFill/>
                    </a:lnT>
                    <a:lnB>
                      <a:noFill/>
                    </a:lnB>
                    <a:noFill/>
                  </a:tcPr>
                </a:tc>
                <a:extLst>
                  <a:ext uri="{0D108BD9-81ED-4DB2-BD59-A6C34878D82A}">
                    <a16:rowId xmlns:a16="http://schemas.microsoft.com/office/drawing/2014/main" val="1354787132"/>
                  </a:ext>
                </a:extLst>
              </a:tr>
              <a:tr h="0">
                <a:tc>
                  <a:txBody>
                    <a:bodyPr/>
                    <a:lstStyle/>
                    <a:p>
                      <a:pPr algn="r"/>
                      <a:r>
                        <a:rPr lang="ar-EG" b="1" dirty="0">
                          <a:solidFill>
                            <a:schemeClr val="tx2"/>
                          </a:solidFill>
                        </a:rPr>
                        <a:t>6. قيود الميزانية والوقت.</a:t>
                      </a:r>
                      <a:endParaRPr lang="ar-EG" dirty="0">
                        <a:solidFill>
                          <a:schemeClr val="tx2"/>
                        </a:solidFill>
                      </a:endParaRPr>
                    </a:p>
                  </a:txBody>
                  <a:tcPr anchor="ctr">
                    <a:lnL>
                      <a:noFill/>
                    </a:lnL>
                    <a:lnR>
                      <a:noFill/>
                    </a:lnR>
                    <a:lnT>
                      <a:noFill/>
                    </a:lnT>
                    <a:lnB>
                      <a:noFill/>
                    </a:lnB>
                    <a:noFill/>
                  </a:tcPr>
                </a:tc>
                <a:tc>
                  <a:txBody>
                    <a:bodyPr/>
                    <a:lstStyle/>
                    <a:p>
                      <a:r>
                        <a:rPr lang="en-US" b="1"/>
                        <a:t>6. Budget and time constraints.</a:t>
                      </a:r>
                      <a:endParaRPr lang="en-US"/>
                    </a:p>
                  </a:txBody>
                  <a:tcPr anchor="ctr">
                    <a:lnL>
                      <a:noFill/>
                    </a:lnL>
                    <a:lnR>
                      <a:noFill/>
                    </a:lnR>
                    <a:lnT>
                      <a:noFill/>
                    </a:lnT>
                    <a:lnB>
                      <a:noFill/>
                    </a:lnB>
                    <a:noFill/>
                  </a:tcPr>
                </a:tc>
                <a:extLst>
                  <a:ext uri="{0D108BD9-81ED-4DB2-BD59-A6C34878D82A}">
                    <a16:rowId xmlns:a16="http://schemas.microsoft.com/office/drawing/2014/main" val="1247496891"/>
                  </a:ext>
                </a:extLst>
              </a:tr>
              <a:tr h="0">
                <a:tc>
                  <a:txBody>
                    <a:bodyPr/>
                    <a:lstStyle/>
                    <a:p>
                      <a:pPr algn="r"/>
                      <a:r>
                        <a:rPr lang="ar-EG" b="1" dirty="0">
                          <a:solidFill>
                            <a:schemeClr val="tx2"/>
                          </a:solidFill>
                        </a:rPr>
                        <a:t>7. استقرار متطلبات الموارد.</a:t>
                      </a:r>
                      <a:endParaRPr lang="ar-EG" dirty="0">
                        <a:solidFill>
                          <a:schemeClr val="tx2"/>
                        </a:solidFill>
                      </a:endParaRPr>
                    </a:p>
                  </a:txBody>
                  <a:tcPr anchor="ctr">
                    <a:lnL>
                      <a:noFill/>
                    </a:lnL>
                    <a:lnR>
                      <a:noFill/>
                    </a:lnR>
                    <a:lnT>
                      <a:noFill/>
                    </a:lnT>
                    <a:lnB>
                      <a:noFill/>
                    </a:lnB>
                    <a:noFill/>
                  </a:tcPr>
                </a:tc>
                <a:tc>
                  <a:txBody>
                    <a:bodyPr/>
                    <a:lstStyle/>
                    <a:p>
                      <a:r>
                        <a:rPr lang="en-US" b="1"/>
                        <a:t>7. Stability of resource requirements.</a:t>
                      </a:r>
                      <a:endParaRPr lang="en-US"/>
                    </a:p>
                  </a:txBody>
                  <a:tcPr anchor="ctr">
                    <a:lnL>
                      <a:noFill/>
                    </a:lnL>
                    <a:lnR>
                      <a:noFill/>
                    </a:lnR>
                    <a:lnT>
                      <a:noFill/>
                    </a:lnT>
                    <a:lnB>
                      <a:noFill/>
                    </a:lnB>
                    <a:noFill/>
                  </a:tcPr>
                </a:tc>
                <a:extLst>
                  <a:ext uri="{0D108BD9-81ED-4DB2-BD59-A6C34878D82A}">
                    <a16:rowId xmlns:a16="http://schemas.microsoft.com/office/drawing/2014/main" val="3140698899"/>
                  </a:ext>
                </a:extLst>
              </a:tr>
              <a:tr h="0">
                <a:tc>
                  <a:txBody>
                    <a:bodyPr/>
                    <a:lstStyle/>
                    <a:p>
                      <a:pPr algn="r"/>
                      <a:r>
                        <a:rPr lang="ar-EG" b="1" dirty="0">
                          <a:solidFill>
                            <a:schemeClr val="tx2"/>
                          </a:solidFill>
                        </a:rPr>
                        <a:t>كلما زادت مستويات هذه العوامل السبعة، زادت الحاجة إلى الاستقلالية والسلطة التي يجب أن يتمتع بها مدير المشروع وفريق المشروع لتحقيق النجاح.</a:t>
                      </a:r>
                      <a:endParaRPr lang="ar-EG" dirty="0">
                        <a:solidFill>
                          <a:schemeClr val="tx2"/>
                        </a:solidFill>
                      </a:endParaRPr>
                    </a:p>
                  </a:txBody>
                  <a:tcPr anchor="ctr">
                    <a:lnL>
                      <a:noFill/>
                    </a:lnL>
                    <a:lnR>
                      <a:noFill/>
                    </a:lnR>
                    <a:lnT>
                      <a:noFill/>
                    </a:lnT>
                    <a:lnB>
                      <a:noFill/>
                    </a:lnB>
                    <a:noFill/>
                  </a:tcPr>
                </a:tc>
                <a:tc>
                  <a:txBody>
                    <a:bodyPr/>
                    <a:lstStyle/>
                    <a:p>
                      <a:r>
                        <a:rPr lang="en-US" b="1"/>
                        <a:t>Higher the levels of these seven factors, the more autonomy and authority the project manager and project team need to be successful.</a:t>
                      </a:r>
                      <a:endParaRPr lang="en-US"/>
                    </a:p>
                  </a:txBody>
                  <a:tcPr anchor="ctr">
                    <a:lnL>
                      <a:noFill/>
                    </a:lnL>
                    <a:lnR>
                      <a:noFill/>
                    </a:lnR>
                    <a:lnT>
                      <a:noFill/>
                    </a:lnT>
                    <a:lnB>
                      <a:noFill/>
                    </a:lnB>
                    <a:noFill/>
                  </a:tcPr>
                </a:tc>
                <a:extLst>
                  <a:ext uri="{0D108BD9-81ED-4DB2-BD59-A6C34878D82A}">
                    <a16:rowId xmlns:a16="http://schemas.microsoft.com/office/drawing/2014/main" val="1557014657"/>
                  </a:ext>
                </a:extLst>
              </a:tr>
              <a:tr h="0">
                <a:tc>
                  <a:txBody>
                    <a:bodyPr/>
                    <a:lstStyle/>
                    <a:p>
                      <a:pPr algn="r"/>
                      <a:r>
                        <a:rPr lang="ar-EG" b="1" dirty="0">
                          <a:solidFill>
                            <a:schemeClr val="tx2"/>
                          </a:solidFill>
                        </a:rPr>
                        <a:t>هذا يؤدي إلى استخدام إما الهيكل القائم على المشروع أو الهيكل </a:t>
                      </a:r>
                      <a:r>
                        <a:rPr lang="ar-EG" b="1" dirty="0" err="1">
                          <a:solidFill>
                            <a:schemeClr val="tx2"/>
                          </a:solidFill>
                        </a:rPr>
                        <a:t>المصفوفي</a:t>
                      </a:r>
                      <a:r>
                        <a:rPr lang="ar-EG" b="1" dirty="0">
                          <a:solidFill>
                            <a:schemeClr val="tx2"/>
                          </a:solidFill>
                        </a:rPr>
                        <a:t>.</a:t>
                      </a:r>
                      <a:endParaRPr lang="ar-EG" dirty="0">
                        <a:solidFill>
                          <a:schemeClr val="tx2"/>
                        </a:solidFill>
                      </a:endParaRPr>
                    </a:p>
                  </a:txBody>
                  <a:tcPr anchor="ctr">
                    <a:lnL>
                      <a:noFill/>
                    </a:lnL>
                    <a:lnR>
                      <a:noFill/>
                    </a:lnR>
                    <a:lnT>
                      <a:noFill/>
                    </a:lnT>
                    <a:lnB>
                      <a:noFill/>
                    </a:lnB>
                    <a:noFill/>
                  </a:tcPr>
                </a:tc>
                <a:tc>
                  <a:txBody>
                    <a:bodyPr/>
                    <a:lstStyle/>
                    <a:p>
                      <a:r>
                        <a:rPr lang="en-US" b="1" dirty="0"/>
                        <a:t>This would lead to using either a projectized structure or a matrix structure.</a:t>
                      </a:r>
                      <a:endParaRPr lang="en-US" dirty="0"/>
                    </a:p>
                  </a:txBody>
                  <a:tcPr anchor="ctr">
                    <a:lnL>
                      <a:noFill/>
                    </a:lnL>
                    <a:lnR>
                      <a:noFill/>
                    </a:lnR>
                    <a:lnT>
                      <a:noFill/>
                    </a:lnT>
                    <a:lnB>
                      <a:noFill/>
                    </a:lnB>
                    <a:noFill/>
                  </a:tcPr>
                </a:tc>
                <a:extLst>
                  <a:ext uri="{0D108BD9-81ED-4DB2-BD59-A6C34878D82A}">
                    <a16:rowId xmlns:a16="http://schemas.microsoft.com/office/drawing/2014/main" val="2534710714"/>
                  </a:ext>
                </a:extLst>
              </a:tr>
            </a:tbl>
          </a:graphicData>
        </a:graphic>
      </p:graphicFrame>
      <p:sp>
        <p:nvSpPr>
          <p:cNvPr id="8" name="Rectangle 1">
            <a:extLst>
              <a:ext uri="{FF2B5EF4-FFF2-40B4-BE49-F238E27FC236}">
                <a16:creationId xmlns:a16="http://schemas.microsoft.com/office/drawing/2014/main" id="{81643803-A8C9-C5E9-9325-E222B217ED62}"/>
              </a:ext>
            </a:extLst>
          </p:cNvPr>
          <p:cNvSpPr>
            <a:spLocks noChangeArrowheads="1"/>
          </p:cNvSpPr>
          <p:nvPr/>
        </p:nvSpPr>
        <p:spPr bwMode="auto">
          <a:xfrm>
            <a:off x="838200" y="23558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8382803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8C28E552-B77C-470B-921E-62CCB0675E24}"/>
</file>

<file path=customXml/itemProps2.xml><?xml version="1.0" encoding="utf-8"?>
<ds:datastoreItem xmlns:ds="http://schemas.openxmlformats.org/officeDocument/2006/customXml" ds:itemID="{A8B45C34-B5EB-454B-9943-B7144335BD43}"/>
</file>

<file path=customXml/itemProps3.xml><?xml version="1.0" encoding="utf-8"?>
<ds:datastoreItem xmlns:ds="http://schemas.openxmlformats.org/officeDocument/2006/customXml" ds:itemID="{98180E54-FA73-441D-8582-2DFC683CC2FE}"/>
</file>

<file path=docProps/app.xml><?xml version="1.0" encoding="utf-8"?>
<Properties xmlns="http://schemas.openxmlformats.org/officeDocument/2006/extended-properties" xmlns:vt="http://schemas.openxmlformats.org/officeDocument/2006/docPropsVTypes">
  <TotalTime>1745</TotalTime>
  <Words>3702</Words>
  <Application>Microsoft Office PowerPoint</Application>
  <PresentationFormat>Widescreen</PresentationFormat>
  <Paragraphs>386</Paragraphs>
  <Slides>27</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Alexandria</vt: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Abdel Raheem Nader</cp:lastModifiedBy>
  <cp:revision>42</cp:revision>
  <dcterms:created xsi:type="dcterms:W3CDTF">2023-04-29T09:08:23Z</dcterms:created>
  <dcterms:modified xsi:type="dcterms:W3CDTF">2024-10-05T13:19:08Z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