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0.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42.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558" r:id="rId2"/>
    <p:sldId id="529" r:id="rId3"/>
    <p:sldId id="559" r:id="rId4"/>
    <p:sldId id="560" r:id="rId5"/>
    <p:sldId id="561" r:id="rId6"/>
    <p:sldId id="562" r:id="rId7"/>
    <p:sldId id="563" r:id="rId8"/>
    <p:sldId id="564" r:id="rId9"/>
    <p:sldId id="565" r:id="rId10"/>
    <p:sldId id="566" r:id="rId11"/>
    <p:sldId id="484" r:id="rId12"/>
    <p:sldId id="483" r:id="rId13"/>
    <p:sldId id="530" r:id="rId14"/>
    <p:sldId id="487" r:id="rId15"/>
    <p:sldId id="488" r:id="rId16"/>
    <p:sldId id="489" r:id="rId17"/>
    <p:sldId id="490" r:id="rId18"/>
    <p:sldId id="491" r:id="rId19"/>
    <p:sldId id="492" r:id="rId20"/>
    <p:sldId id="493" r:id="rId21"/>
    <p:sldId id="494" r:id="rId22"/>
    <p:sldId id="495" r:id="rId23"/>
    <p:sldId id="496" r:id="rId24"/>
    <p:sldId id="497" r:id="rId25"/>
    <p:sldId id="498" r:id="rId26"/>
    <p:sldId id="500" r:id="rId27"/>
    <p:sldId id="501" r:id="rId28"/>
    <p:sldId id="502" r:id="rId29"/>
    <p:sldId id="503" r:id="rId30"/>
    <p:sldId id="504" r:id="rId31"/>
    <p:sldId id="531" r:id="rId32"/>
    <p:sldId id="508" r:id="rId33"/>
    <p:sldId id="509" r:id="rId34"/>
    <p:sldId id="510" r:id="rId35"/>
    <p:sldId id="511" r:id="rId36"/>
    <p:sldId id="512" r:id="rId37"/>
    <p:sldId id="513" r:id="rId38"/>
    <p:sldId id="514" r:id="rId39"/>
    <p:sldId id="538" r:id="rId40"/>
    <p:sldId id="556" r:id="rId41"/>
    <p:sldId id="55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8"/>
            <p14:sldId id="529"/>
            <p14:sldId id="559"/>
            <p14:sldId id="560"/>
            <p14:sldId id="561"/>
            <p14:sldId id="562"/>
            <p14:sldId id="563"/>
            <p14:sldId id="564"/>
            <p14:sldId id="565"/>
            <p14:sldId id="566"/>
            <p14:sldId id="484"/>
            <p14:sldId id="483"/>
            <p14:sldId id="530"/>
            <p14:sldId id="487"/>
            <p14:sldId id="488"/>
            <p14:sldId id="489"/>
            <p14:sldId id="490"/>
            <p14:sldId id="491"/>
            <p14:sldId id="492"/>
            <p14:sldId id="493"/>
            <p14:sldId id="494"/>
            <p14:sldId id="495"/>
            <p14:sldId id="496"/>
            <p14:sldId id="497"/>
            <p14:sldId id="498"/>
            <p14:sldId id="500"/>
            <p14:sldId id="501"/>
            <p14:sldId id="502"/>
            <p14:sldId id="503"/>
            <p14:sldId id="504"/>
            <p14:sldId id="531"/>
            <p14:sldId id="508"/>
            <p14:sldId id="509"/>
            <p14:sldId id="510"/>
            <p14:sldId id="511"/>
            <p14:sldId id="512"/>
            <p14:sldId id="513"/>
            <p14:sldId id="514"/>
            <p14:sldId id="538"/>
            <p14:sldId id="556"/>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59" d="100"/>
          <a:sy n="59" d="100"/>
        </p:scale>
        <p:origin x="94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5" name="TextBox 4">
            <a:extLst>
              <a:ext uri="{FF2B5EF4-FFF2-40B4-BE49-F238E27FC236}">
                <a16:creationId xmlns:a16="http://schemas.microsoft.com/office/drawing/2014/main" id="{25760A6C-566F-B7E3-1EEE-CB29F0CF0113}"/>
              </a:ext>
            </a:extLst>
          </p:cNvPr>
          <p:cNvSpPr txBox="1"/>
          <p:nvPr/>
        </p:nvSpPr>
        <p:spPr>
          <a:xfrm>
            <a:off x="136396" y="2351959"/>
            <a:ext cx="4457375" cy="954107"/>
          </a:xfrm>
          <a:prstGeom prst="rect">
            <a:avLst/>
          </a:prstGeom>
          <a:noFill/>
        </p:spPr>
        <p:txBody>
          <a:bodyPr wrap="square" rtlCol="0">
            <a:spAutoFit/>
          </a:bodyPr>
          <a:lstStyle/>
          <a:p>
            <a:pPr algn="ctr"/>
            <a:r>
              <a:rPr lang="en-US" sz="2800" b="1" dirty="0">
                <a:solidFill>
                  <a:srgbClr val="00B0F0"/>
                </a:solidFill>
              </a:rPr>
              <a:t>International Business Management </a:t>
            </a:r>
            <a:r>
              <a:rPr lang="en-US" sz="2800" dirty="0"/>
              <a:t>​</a:t>
            </a:r>
            <a:endParaRPr lang="en-US" sz="2800" dirty="0">
              <a:solidFill>
                <a:srgbClr val="00B0F0"/>
              </a:solidFill>
              <a:latin typeface="Book Antiqua" panose="02040602050305030304" pitchFamily="18" charset="0"/>
            </a:endParaRPr>
          </a:p>
        </p:txBody>
      </p:sp>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smtClean="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794034" y="4564459"/>
            <a:ext cx="1263487" cy="1015663"/>
          </a:xfrm>
          <a:prstGeom prst="rect">
            <a:avLst/>
          </a:prstGeom>
          <a:noFill/>
        </p:spPr>
        <p:txBody>
          <a:bodyPr wrap="none" rtlCol="0">
            <a:spAutoFit/>
          </a:bodyPr>
          <a:lstStyle/>
          <a:p>
            <a:r>
              <a:rPr lang="en-US" sz="2000" b="1" dirty="0">
                <a:latin typeface="Simplified Arabic" panose="02020603050405020304" pitchFamily="18" charset="-78"/>
                <a:cs typeface="Simplified Arabic" panose="02020603050405020304" pitchFamily="18" charset="-78"/>
              </a:rPr>
              <a:t>MGM </a:t>
            </a:r>
            <a:r>
              <a:rPr lang="en-US" sz="2000" b="1" dirty="0" smtClean="0">
                <a:latin typeface="Simplified Arabic" panose="02020603050405020304" pitchFamily="18" charset="-78"/>
                <a:cs typeface="Simplified Arabic" panose="02020603050405020304" pitchFamily="18" charset="-78"/>
              </a:rPr>
              <a:t>506</a:t>
            </a:r>
            <a:endParaRPr lang="en-US" sz="2000" b="1" dirty="0" smtClean="0">
              <a:latin typeface="Calibri" panose="020F0502020204030204" pitchFamily="34" charset="0"/>
              <a:cs typeface="Calibri" panose="020F0502020204030204" pitchFamily="34" charset="0"/>
            </a:endParaRPr>
          </a:p>
          <a:p>
            <a:endParaRPr lang="en-US" sz="2000" b="1" dirty="0">
              <a:solidFill>
                <a:schemeClr val="bg1"/>
              </a:solidFill>
              <a:latin typeface="Calibri" panose="020F0502020204030204" pitchFamily="34" charset="0"/>
              <a:cs typeface="Calibri" panose="020F0502020204030204" pitchFamily="34" charset="0"/>
            </a:endParaRP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22801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1696" y="1387470"/>
            <a:ext cx="11678037" cy="4947325"/>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1348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519901" y="580503"/>
            <a:ext cx="3523144" cy="584775"/>
          </a:xfrm>
          <a:prstGeom prst="rect">
            <a:avLst/>
          </a:prstGeom>
          <a:noFill/>
        </p:spPr>
        <p:txBody>
          <a:bodyPr wrap="none" rtlCol="0">
            <a:spAutoFit/>
          </a:bodyPr>
          <a:lstStyle/>
          <a:p>
            <a:r>
              <a:rPr lang="en-US" sz="3200" b="1" dirty="0" smtClean="0">
                <a:solidFill>
                  <a:srgbClr val="0070C0"/>
                </a:solidFill>
              </a:rPr>
              <a:t>Learning Objectives</a:t>
            </a:r>
            <a:endParaRPr lang="en-US" sz="3200" b="1" dirty="0">
              <a:solidFill>
                <a:srgbClr val="0070C0"/>
              </a:solidFill>
            </a:endParaRPr>
          </a:p>
        </p:txBody>
      </p:sp>
      <p:sp>
        <p:nvSpPr>
          <p:cNvPr id="9" name="Rectangle 8"/>
          <p:cNvSpPr/>
          <p:nvPr/>
        </p:nvSpPr>
        <p:spPr>
          <a:xfrm>
            <a:off x="498434" y="2543882"/>
            <a:ext cx="7969218"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Purpose and Functions of the Control Process</a:t>
            </a:r>
          </a:p>
        </p:txBody>
      </p:sp>
      <p:sp>
        <p:nvSpPr>
          <p:cNvPr id="13" name="Rectangle 12"/>
          <p:cNvSpPr/>
          <p:nvPr/>
        </p:nvSpPr>
        <p:spPr>
          <a:xfrm>
            <a:off x="446748" y="3706593"/>
            <a:ext cx="7973996"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Control Approaches</a:t>
            </a:r>
          </a:p>
        </p:txBody>
      </p:sp>
      <p:sp>
        <p:nvSpPr>
          <p:cNvPr id="15" name="Rectangle 14"/>
          <p:cNvSpPr/>
          <p:nvPr/>
        </p:nvSpPr>
        <p:spPr>
          <a:xfrm>
            <a:off x="312755" y="4930244"/>
            <a:ext cx="6560450"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Additional Control Problems of MNCs</a:t>
            </a:r>
          </a:p>
        </p:txBody>
      </p:sp>
      <p:sp>
        <p:nvSpPr>
          <p:cNvPr id="17" name="Rectangle 16"/>
          <p:cNvSpPr/>
          <p:nvPr/>
        </p:nvSpPr>
        <p:spPr>
          <a:xfrm>
            <a:off x="442108" y="1518111"/>
            <a:ext cx="7969218"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smtClean="0"/>
              <a:t>INTERNATIONAL MARKETING</a:t>
            </a:r>
            <a:endParaRPr lang="en-US" sz="3200" b="1" dirty="0"/>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8343" y="1238427"/>
            <a:ext cx="11299372" cy="5211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90531" y="372425"/>
            <a:ext cx="3041217" cy="707886"/>
          </a:xfrm>
          <a:prstGeom prst="rect">
            <a:avLst/>
          </a:prstGeom>
        </p:spPr>
        <p:txBody>
          <a:bodyPr wrap="none">
            <a:spAutoFit/>
          </a:bodyPr>
          <a:lstStyle/>
          <a:p>
            <a:r>
              <a:rPr lang="en-US" sz="4000" b="1" dirty="0">
                <a:solidFill>
                  <a:srgbClr val="0070C0"/>
                </a:solidFill>
                <a:latin typeface="Simplified Arabic" panose="02020603050405020304" pitchFamily="18" charset="-78"/>
                <a:cs typeface="Simplified Arabic" panose="02020603050405020304" pitchFamily="18" charset="-78"/>
              </a:rPr>
              <a:t>Introduction </a:t>
            </a:r>
          </a:p>
        </p:txBody>
      </p:sp>
      <p:sp>
        <p:nvSpPr>
          <p:cNvPr id="3" name="Rectangle 2"/>
          <p:cNvSpPr/>
          <p:nvPr/>
        </p:nvSpPr>
        <p:spPr>
          <a:xfrm>
            <a:off x="836798" y="1813596"/>
            <a:ext cx="10451688" cy="3539430"/>
          </a:xfrm>
          <a:prstGeom prst="rect">
            <a:avLst/>
          </a:prstGeom>
        </p:spPr>
        <p:txBody>
          <a:bodyPr wrap="square">
            <a:spAutoFit/>
          </a:bodyPr>
          <a:lstStyle/>
          <a:p>
            <a:pPr marL="457200" indent="-457200" algn="just">
              <a:buFont typeface="Wingdings" panose="05000000000000000000" pitchFamily="2" charset="2"/>
              <a:buChar char="§"/>
            </a:pPr>
            <a:r>
              <a:rPr lang="en-US" sz="3200" dirty="0">
                <a:solidFill>
                  <a:srgbClr val="292526"/>
                </a:solidFill>
                <a:latin typeface="TimesNewRoman"/>
                <a:cs typeface="+mj-cs"/>
              </a:rPr>
              <a:t>Marketing is </a:t>
            </a:r>
            <a:r>
              <a:rPr lang="en-US" sz="3200" dirty="0" smtClean="0">
                <a:solidFill>
                  <a:srgbClr val="292526"/>
                </a:solidFill>
                <a:latin typeface="TimesNewRoman"/>
                <a:cs typeface="+mj-cs"/>
              </a:rPr>
              <a:t>the </a:t>
            </a:r>
            <a:r>
              <a:rPr lang="en-US" sz="3200" dirty="0">
                <a:solidFill>
                  <a:srgbClr val="292526"/>
                </a:solidFill>
                <a:latin typeface="TimesNewRoman"/>
                <a:cs typeface="+mj-cs"/>
              </a:rPr>
              <a:t>process of planning and executing the conception, </a:t>
            </a:r>
            <a:r>
              <a:rPr lang="en-US" sz="3200" dirty="0" smtClean="0">
                <a:solidFill>
                  <a:srgbClr val="292526"/>
                </a:solidFill>
                <a:latin typeface="TimesNewRoman"/>
                <a:cs typeface="+mj-cs"/>
              </a:rPr>
              <a:t>pricing,</a:t>
            </a:r>
            <a:r>
              <a:rPr lang="ar-AE" sz="3200" dirty="0" smtClean="0">
                <a:solidFill>
                  <a:srgbClr val="292526"/>
                </a:solidFill>
                <a:latin typeface="TimesNewRoman"/>
                <a:cs typeface="+mj-cs"/>
              </a:rPr>
              <a:t> </a:t>
            </a:r>
            <a:r>
              <a:rPr lang="en-US" sz="3200" dirty="0" smtClean="0">
                <a:solidFill>
                  <a:srgbClr val="292526"/>
                </a:solidFill>
                <a:latin typeface="TimesNewRoman"/>
                <a:cs typeface="+mj-cs"/>
              </a:rPr>
              <a:t>promotion </a:t>
            </a:r>
            <a:r>
              <a:rPr lang="en-US" sz="3200" dirty="0">
                <a:solidFill>
                  <a:srgbClr val="292526"/>
                </a:solidFill>
                <a:latin typeface="TimesNewRoman"/>
                <a:cs typeface="+mj-cs"/>
              </a:rPr>
              <a:t>and distribution of ideas, goods and services to create exchange that </a:t>
            </a:r>
            <a:r>
              <a:rPr lang="en-US" sz="3200" dirty="0" smtClean="0">
                <a:solidFill>
                  <a:srgbClr val="292526"/>
                </a:solidFill>
                <a:latin typeface="TimesNewRoman"/>
                <a:cs typeface="+mj-cs"/>
              </a:rPr>
              <a:t>satisfy individual </a:t>
            </a:r>
            <a:r>
              <a:rPr lang="en-US" sz="3200" dirty="0">
                <a:solidFill>
                  <a:srgbClr val="292526"/>
                </a:solidFill>
                <a:latin typeface="TimesNewRoman"/>
                <a:cs typeface="+mj-cs"/>
              </a:rPr>
              <a:t>and </a:t>
            </a:r>
            <a:r>
              <a:rPr lang="en-US" sz="3200" dirty="0" smtClean="0">
                <a:solidFill>
                  <a:srgbClr val="292526"/>
                </a:solidFill>
                <a:latin typeface="TimesNewRoman"/>
                <a:cs typeface="+mj-cs"/>
              </a:rPr>
              <a:t>organizational </a:t>
            </a:r>
            <a:r>
              <a:rPr lang="en-US" sz="3200" dirty="0">
                <a:solidFill>
                  <a:srgbClr val="292526"/>
                </a:solidFill>
                <a:latin typeface="TimesNewRoman"/>
                <a:cs typeface="+mj-cs"/>
              </a:rPr>
              <a:t>objectives</a:t>
            </a:r>
            <a:r>
              <a:rPr lang="en-US" sz="3200" dirty="0" smtClean="0">
                <a:solidFill>
                  <a:srgbClr val="292526"/>
                </a:solidFill>
                <a:latin typeface="TimesNewRoman"/>
                <a:cs typeface="+mj-cs"/>
              </a:rPr>
              <a:t>.</a:t>
            </a:r>
          </a:p>
          <a:p>
            <a:pPr algn="just"/>
            <a:endParaRPr lang="en-US" sz="3200" dirty="0">
              <a:solidFill>
                <a:srgbClr val="292526"/>
              </a:solidFill>
              <a:latin typeface="TimesNewRoman"/>
              <a:cs typeface="+mj-cs"/>
            </a:endParaRPr>
          </a:p>
          <a:p>
            <a:pPr marL="457200" indent="-457200" algn="just">
              <a:buFont typeface="Wingdings" panose="05000000000000000000" pitchFamily="2" charset="2"/>
              <a:buChar char="§"/>
            </a:pPr>
            <a:r>
              <a:rPr lang="en-US" sz="3200" dirty="0" smtClean="0">
                <a:solidFill>
                  <a:srgbClr val="292526"/>
                </a:solidFill>
                <a:latin typeface="TimesNewRoman"/>
                <a:cs typeface="+mj-cs"/>
              </a:rPr>
              <a:t> </a:t>
            </a:r>
            <a:r>
              <a:rPr lang="en-US" sz="3200" dirty="0">
                <a:solidFill>
                  <a:srgbClr val="292526"/>
                </a:solidFill>
                <a:latin typeface="TimesNewRoman"/>
                <a:cs typeface="+mj-cs"/>
              </a:rPr>
              <a:t>Extension of these activities across the </a:t>
            </a:r>
            <a:r>
              <a:rPr lang="en-US" sz="3200" dirty="0" smtClean="0">
                <a:solidFill>
                  <a:srgbClr val="292526"/>
                </a:solidFill>
                <a:latin typeface="TimesNewRoman"/>
                <a:cs typeface="+mj-cs"/>
              </a:rPr>
              <a:t>globe is </a:t>
            </a:r>
            <a:r>
              <a:rPr lang="en-US" sz="3200" dirty="0">
                <a:solidFill>
                  <a:srgbClr val="292526"/>
                </a:solidFill>
                <a:latin typeface="TimesNewRoman"/>
                <a:cs typeface="+mj-cs"/>
              </a:rPr>
              <a:t>referred to as International Marketing</a:t>
            </a:r>
            <a:endParaRPr lang="en-US" sz="3200" dirty="0">
              <a:cs typeface="+mj-cs"/>
            </a:endParaRPr>
          </a:p>
        </p:txBody>
      </p:sp>
    </p:spTree>
    <p:extLst>
      <p:ext uri="{BB962C8B-B14F-4D97-AF65-F5344CB8AC3E}">
        <p14:creationId xmlns:p14="http://schemas.microsoft.com/office/powerpoint/2010/main" val="3936142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5686" y="1213055"/>
            <a:ext cx="11565139" cy="5211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701533" y="1645153"/>
            <a:ext cx="10918371" cy="3539430"/>
          </a:xfrm>
          <a:prstGeom prst="rect">
            <a:avLst/>
          </a:prstGeom>
        </p:spPr>
        <p:txBody>
          <a:bodyPr wrap="square">
            <a:spAutoFit/>
          </a:bodyPr>
          <a:lstStyle/>
          <a:p>
            <a:pPr algn="just"/>
            <a:r>
              <a:rPr lang="en-US" sz="3200" dirty="0" smtClean="0">
                <a:solidFill>
                  <a:srgbClr val="292526"/>
                </a:solidFill>
                <a:latin typeface="Times New Roman" panose="02020603050405020304" pitchFamily="18" charset="0"/>
                <a:cs typeface="Times New Roman" panose="02020603050405020304" pitchFamily="18" charset="0"/>
              </a:rPr>
              <a:t>Companies </a:t>
            </a:r>
            <a:r>
              <a:rPr lang="en-US" sz="3200" dirty="0">
                <a:solidFill>
                  <a:srgbClr val="292526"/>
                </a:solidFill>
                <a:latin typeface="Times New Roman" panose="02020603050405020304" pitchFamily="18" charset="0"/>
                <a:cs typeface="Times New Roman" panose="02020603050405020304" pitchFamily="18" charset="0"/>
              </a:rPr>
              <a:t>entering into </a:t>
            </a:r>
            <a:r>
              <a:rPr lang="en-US" sz="3200" dirty="0" smtClean="0">
                <a:solidFill>
                  <a:srgbClr val="292526"/>
                </a:solidFill>
                <a:latin typeface="Times New Roman" panose="02020603050405020304" pitchFamily="18" charset="0"/>
                <a:cs typeface="Times New Roman" panose="02020603050405020304" pitchFamily="18" charset="0"/>
              </a:rPr>
              <a:t>international markets </a:t>
            </a:r>
            <a:r>
              <a:rPr lang="en-US" sz="3200" dirty="0">
                <a:solidFill>
                  <a:srgbClr val="292526"/>
                </a:solidFill>
                <a:latin typeface="Times New Roman" panose="02020603050405020304" pitchFamily="18" charset="0"/>
                <a:cs typeface="Times New Roman" panose="02020603050405020304" pitchFamily="18" charset="0"/>
              </a:rPr>
              <a:t>must deal with varying economic, social, cultural, political and </a:t>
            </a:r>
            <a:r>
              <a:rPr lang="en-US" sz="3200" dirty="0" smtClean="0">
                <a:solidFill>
                  <a:srgbClr val="292526"/>
                </a:solidFill>
                <a:latin typeface="Times New Roman" panose="02020603050405020304" pitchFamily="18" charset="0"/>
                <a:cs typeface="Times New Roman" panose="02020603050405020304" pitchFamily="18" charset="0"/>
              </a:rPr>
              <a:t>legal environments </a:t>
            </a:r>
            <a:r>
              <a:rPr lang="en-US" sz="3200" dirty="0">
                <a:solidFill>
                  <a:srgbClr val="292526"/>
                </a:solidFill>
                <a:latin typeface="Times New Roman" panose="02020603050405020304" pitchFamily="18" charset="0"/>
                <a:cs typeface="Times New Roman" panose="02020603050405020304" pitchFamily="18" charset="0"/>
              </a:rPr>
              <a:t>and advertising media and distribution channels. </a:t>
            </a:r>
            <a:r>
              <a:rPr lang="en-US" sz="3200" dirty="0">
                <a:solidFill>
                  <a:srgbClr val="0070C0"/>
                </a:solidFill>
                <a:latin typeface="Times New Roman" panose="02020603050405020304" pitchFamily="18" charset="0"/>
                <a:cs typeface="Times New Roman" panose="02020603050405020304" pitchFamily="18" charset="0"/>
              </a:rPr>
              <a:t>For example, </a:t>
            </a:r>
            <a:r>
              <a:rPr lang="en-US" sz="3200" dirty="0" smtClean="0">
                <a:solidFill>
                  <a:srgbClr val="0070C0"/>
                </a:solidFill>
                <a:latin typeface="Times New Roman" panose="02020603050405020304" pitchFamily="18" charset="0"/>
                <a:cs typeface="Times New Roman" panose="02020603050405020304" pitchFamily="18" charset="0"/>
              </a:rPr>
              <a:t>one Indian </a:t>
            </a:r>
            <a:r>
              <a:rPr lang="en-US" sz="3200" dirty="0">
                <a:solidFill>
                  <a:srgbClr val="0070C0"/>
                </a:solidFill>
                <a:latin typeface="Times New Roman" panose="02020603050405020304" pitchFamily="18" charset="0"/>
                <a:cs typeface="Times New Roman" panose="02020603050405020304" pitchFamily="18" charset="0"/>
              </a:rPr>
              <a:t>Detergent Powder Manufacturing Company entered Saudi Arabia. It </a:t>
            </a:r>
            <a:r>
              <a:rPr lang="en-US" sz="3200" dirty="0" smtClean="0">
                <a:solidFill>
                  <a:srgbClr val="0070C0"/>
                </a:solidFill>
                <a:latin typeface="Times New Roman" panose="02020603050405020304" pitchFamily="18" charset="0"/>
                <a:cs typeface="Times New Roman" panose="02020603050405020304" pitchFamily="18" charset="0"/>
              </a:rPr>
              <a:t>presented the </a:t>
            </a:r>
            <a:r>
              <a:rPr lang="en-US" sz="3200" dirty="0">
                <a:solidFill>
                  <a:srgbClr val="0070C0"/>
                </a:solidFill>
                <a:latin typeface="Times New Roman" panose="02020603050405020304" pitchFamily="18" charset="0"/>
                <a:cs typeface="Times New Roman" panose="02020603050405020304" pitchFamily="18" charset="0"/>
              </a:rPr>
              <a:t>same Indian advertisement in Saudi Arabia by changing the language. This</a:t>
            </a:r>
          </a:p>
          <a:p>
            <a:pPr algn="just"/>
            <a:r>
              <a:rPr lang="en-US" sz="3200" dirty="0">
                <a:solidFill>
                  <a:srgbClr val="0070C0"/>
                </a:solidFill>
                <a:latin typeface="Times New Roman" panose="02020603050405020304" pitchFamily="18" charset="0"/>
                <a:cs typeface="Times New Roman" panose="02020603050405020304" pitchFamily="18" charset="0"/>
              </a:rPr>
              <a:t>advertisement indicates the sequence of operations.</a:t>
            </a:r>
          </a:p>
        </p:txBody>
      </p:sp>
    </p:spTree>
    <p:extLst>
      <p:ext uri="{BB962C8B-B14F-4D97-AF65-F5344CB8AC3E}">
        <p14:creationId xmlns:p14="http://schemas.microsoft.com/office/powerpoint/2010/main" val="260678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7426" y="1238427"/>
            <a:ext cx="11653399" cy="5211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529625" y="1194019"/>
            <a:ext cx="11049000" cy="4524315"/>
          </a:xfrm>
          <a:prstGeom prst="rect">
            <a:avLst/>
          </a:prstGeom>
        </p:spPr>
        <p:txBody>
          <a:bodyPr wrap="square">
            <a:spAutoFit/>
          </a:bodyPr>
          <a:lstStyle/>
          <a:p>
            <a:pPr algn="just"/>
            <a:endParaRPr lang="en-US" sz="3200" b="1" dirty="0">
              <a:solidFill>
                <a:srgbClr val="292526"/>
              </a:solidFill>
              <a:latin typeface="TimesNewRoman,Bold"/>
            </a:endParaRPr>
          </a:p>
          <a:p>
            <a:pPr marL="457200" indent="-457200" algn="just">
              <a:buFont typeface="Wingdings" panose="05000000000000000000" pitchFamily="2" charset="2"/>
              <a:buChar char="§"/>
            </a:pPr>
            <a:r>
              <a:rPr lang="en-US" sz="3200" dirty="0">
                <a:solidFill>
                  <a:srgbClr val="292526"/>
                </a:solidFill>
                <a:latin typeface="TimesNewRoman"/>
              </a:rPr>
              <a:t>The days of </a:t>
            </a:r>
            <a:r>
              <a:rPr lang="en-US" sz="3200" dirty="0" smtClean="0">
                <a:solidFill>
                  <a:srgbClr val="292526"/>
                </a:solidFill>
                <a:latin typeface="TimesNewRoman"/>
              </a:rPr>
              <a:t>standardization </a:t>
            </a:r>
            <a:r>
              <a:rPr lang="en-US" sz="3200" dirty="0">
                <a:solidFill>
                  <a:srgbClr val="292526"/>
                </a:solidFill>
                <a:latin typeface="TimesNewRoman"/>
              </a:rPr>
              <a:t>are slowly getting vanished due to the </a:t>
            </a:r>
            <a:r>
              <a:rPr lang="en-US" sz="3200" dirty="0" smtClean="0">
                <a:solidFill>
                  <a:srgbClr val="292526"/>
                </a:solidFill>
                <a:latin typeface="TimesNewRoman"/>
              </a:rPr>
              <a:t>different tastes </a:t>
            </a:r>
            <a:r>
              <a:rPr lang="en-US" sz="3200" dirty="0">
                <a:solidFill>
                  <a:srgbClr val="292526"/>
                </a:solidFill>
                <a:latin typeface="TimesNewRoman"/>
              </a:rPr>
              <a:t>and preferences of and increased purchasing power of the customers of </a:t>
            </a:r>
            <a:r>
              <a:rPr lang="en-US" sz="3200" dirty="0" smtClean="0">
                <a:solidFill>
                  <a:srgbClr val="292526"/>
                </a:solidFill>
                <a:latin typeface="TimesNewRoman"/>
              </a:rPr>
              <a:t>the different </a:t>
            </a:r>
            <a:r>
              <a:rPr lang="en-US" sz="3200" dirty="0">
                <a:solidFill>
                  <a:srgbClr val="292526"/>
                </a:solidFill>
                <a:latin typeface="TimesNewRoman"/>
              </a:rPr>
              <a:t>countries. </a:t>
            </a:r>
            <a:endParaRPr lang="en-US" sz="3200" dirty="0" smtClean="0">
              <a:solidFill>
                <a:srgbClr val="292526"/>
              </a:solidFill>
              <a:latin typeface="TimesNewRoman"/>
            </a:endParaRPr>
          </a:p>
          <a:p>
            <a:pPr marL="457200" indent="-457200" algn="just">
              <a:buFont typeface="Wingdings" panose="05000000000000000000" pitchFamily="2" charset="2"/>
              <a:buChar char="§"/>
            </a:pPr>
            <a:r>
              <a:rPr lang="en-US" sz="3200" dirty="0" smtClean="0">
                <a:solidFill>
                  <a:srgbClr val="292526"/>
                </a:solidFill>
                <a:latin typeface="TimesNewRoman"/>
              </a:rPr>
              <a:t>Added </a:t>
            </a:r>
            <a:r>
              <a:rPr lang="en-US" sz="3200" dirty="0">
                <a:solidFill>
                  <a:srgbClr val="292526"/>
                </a:solidFill>
                <a:latin typeface="TimesNewRoman"/>
              </a:rPr>
              <a:t>to this, the increased competition forced the </a:t>
            </a:r>
            <a:r>
              <a:rPr lang="en-US" sz="3200" dirty="0" smtClean="0">
                <a:solidFill>
                  <a:srgbClr val="292526"/>
                </a:solidFill>
                <a:latin typeface="TimesNewRoman"/>
              </a:rPr>
              <a:t>companies to </a:t>
            </a:r>
            <a:r>
              <a:rPr lang="en-US" sz="3200" dirty="0">
                <a:solidFill>
                  <a:srgbClr val="292526"/>
                </a:solidFill>
                <a:latin typeface="TimesNewRoman"/>
              </a:rPr>
              <a:t>go for designing, producing and selling the product based on the customer </a:t>
            </a:r>
            <a:r>
              <a:rPr lang="en-US" sz="3200" dirty="0" smtClean="0">
                <a:solidFill>
                  <a:srgbClr val="292526"/>
                </a:solidFill>
                <a:latin typeface="TimesNewRoman"/>
              </a:rPr>
              <a:t>taste rather </a:t>
            </a:r>
            <a:r>
              <a:rPr lang="en-US" sz="3200" dirty="0">
                <a:solidFill>
                  <a:srgbClr val="292526"/>
                </a:solidFill>
                <a:latin typeface="TimesNewRoman"/>
              </a:rPr>
              <a:t>than simply selling what it can </a:t>
            </a:r>
            <a:r>
              <a:rPr lang="en-US" sz="3200" dirty="0" smtClean="0">
                <a:solidFill>
                  <a:srgbClr val="292526"/>
                </a:solidFill>
                <a:latin typeface="TimesNewRoman"/>
              </a:rPr>
              <a:t>produce</a:t>
            </a:r>
            <a:endParaRPr lang="en-US" sz="3200" dirty="0"/>
          </a:p>
        </p:txBody>
      </p:sp>
      <p:sp>
        <p:nvSpPr>
          <p:cNvPr id="9" name="Rectangle 8"/>
          <p:cNvSpPr/>
          <p:nvPr/>
        </p:nvSpPr>
        <p:spPr>
          <a:xfrm>
            <a:off x="1872120" y="461308"/>
            <a:ext cx="7119258" cy="584775"/>
          </a:xfrm>
          <a:prstGeom prst="rect">
            <a:avLst/>
          </a:prstGeom>
        </p:spPr>
        <p:txBody>
          <a:bodyPr wrap="square">
            <a:spAutoFit/>
          </a:bodyPr>
          <a:lstStyle/>
          <a:p>
            <a:pPr lvl="0" algn="just"/>
            <a:r>
              <a:rPr lang="en-US" sz="3200" b="1" dirty="0">
                <a:solidFill>
                  <a:srgbClr val="292526"/>
                </a:solidFill>
                <a:latin typeface="TimesNewRoman,Bold"/>
              </a:rPr>
              <a:t>Standardization </a:t>
            </a:r>
            <a:r>
              <a:rPr lang="en-US" sz="3200" b="1" i="1" dirty="0">
                <a:solidFill>
                  <a:srgbClr val="292526"/>
                </a:solidFill>
                <a:latin typeface="TimesNewRoman,BoldItalic"/>
              </a:rPr>
              <a:t>vs</a:t>
            </a:r>
            <a:r>
              <a:rPr lang="en-US" sz="3200" b="1" dirty="0">
                <a:solidFill>
                  <a:srgbClr val="292526"/>
                </a:solidFill>
                <a:latin typeface="TimesNewRoman,Bold"/>
              </a:rPr>
              <a:t>. Customization</a:t>
            </a:r>
          </a:p>
        </p:txBody>
      </p:sp>
    </p:spTree>
    <p:extLst>
      <p:ext uri="{BB962C8B-B14F-4D97-AF65-F5344CB8AC3E}">
        <p14:creationId xmlns:p14="http://schemas.microsoft.com/office/powerpoint/2010/main" val="1377317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4542" y="1213055"/>
            <a:ext cx="11059887" cy="5211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968827" y="1645770"/>
            <a:ext cx="9884229" cy="3539430"/>
          </a:xfrm>
          <a:prstGeom prst="rect">
            <a:avLst/>
          </a:prstGeom>
        </p:spPr>
        <p:txBody>
          <a:bodyPr wrap="square">
            <a:spAutoFit/>
          </a:bodyPr>
          <a:lstStyle/>
          <a:p>
            <a:pPr marL="457200" lvl="0" indent="-457200" algn="just">
              <a:buFont typeface="Wingdings" panose="05000000000000000000" pitchFamily="2" charset="2"/>
              <a:buChar char="§"/>
            </a:pPr>
            <a:r>
              <a:rPr lang="en-US" sz="3200" i="1" dirty="0" smtClean="0">
                <a:solidFill>
                  <a:srgbClr val="292526"/>
                </a:solidFill>
                <a:latin typeface="TimesNewRoman,Italic"/>
              </a:rPr>
              <a:t>For </a:t>
            </a:r>
            <a:r>
              <a:rPr lang="en-US" sz="3200" i="1" dirty="0">
                <a:solidFill>
                  <a:srgbClr val="292526"/>
                </a:solidFill>
                <a:latin typeface="TimesNewRoman,Italic"/>
              </a:rPr>
              <a:t>example</a:t>
            </a:r>
            <a:r>
              <a:rPr lang="en-US" sz="3200" dirty="0">
                <a:solidFill>
                  <a:srgbClr val="292526"/>
                </a:solidFill>
                <a:latin typeface="TimesNewRoman"/>
              </a:rPr>
              <a:t>, readymade </a:t>
            </a:r>
            <a:r>
              <a:rPr lang="en-US" sz="3200" dirty="0" smtClean="0">
                <a:solidFill>
                  <a:srgbClr val="292526"/>
                </a:solidFill>
                <a:latin typeface="TimesNewRoman"/>
              </a:rPr>
              <a:t>garments, automobiles</a:t>
            </a:r>
            <a:r>
              <a:rPr lang="en-US" sz="3200" dirty="0">
                <a:solidFill>
                  <a:srgbClr val="292526"/>
                </a:solidFill>
                <a:latin typeface="TimesNewRoman"/>
              </a:rPr>
              <a:t>, and communication instruments are being produced based on </a:t>
            </a:r>
            <a:r>
              <a:rPr lang="en-US" sz="3200" dirty="0" smtClean="0">
                <a:solidFill>
                  <a:srgbClr val="292526"/>
                </a:solidFill>
                <a:latin typeface="TimesNewRoman"/>
              </a:rPr>
              <a:t>customer taste (customization).</a:t>
            </a:r>
          </a:p>
          <a:p>
            <a:pPr lvl="0" algn="just"/>
            <a:endParaRPr lang="en-US" sz="3200" dirty="0">
              <a:solidFill>
                <a:srgbClr val="292526"/>
              </a:solidFill>
              <a:latin typeface="TimesNewRoman"/>
            </a:endParaRPr>
          </a:p>
          <a:p>
            <a:pPr marL="457200" lvl="0" indent="-457200" algn="just">
              <a:buFont typeface="Wingdings" panose="05000000000000000000" pitchFamily="2" charset="2"/>
              <a:buChar char="§"/>
            </a:pPr>
            <a:r>
              <a:rPr lang="en-US" sz="3200" dirty="0">
                <a:solidFill>
                  <a:srgbClr val="292526"/>
                </a:solidFill>
                <a:latin typeface="TimesNewRoman"/>
              </a:rPr>
              <a:t>International marketing managers gave three options regarding the trade-off </a:t>
            </a:r>
            <a:r>
              <a:rPr lang="en-US" sz="3200" dirty="0" smtClean="0">
                <a:solidFill>
                  <a:srgbClr val="292526"/>
                </a:solidFill>
                <a:latin typeface="TimesNewRoman"/>
              </a:rPr>
              <a:t>in between </a:t>
            </a:r>
            <a:r>
              <a:rPr lang="en-US" sz="3200" dirty="0" smtClean="0">
                <a:solidFill>
                  <a:srgbClr val="0070C0"/>
                </a:solidFill>
                <a:latin typeface="TimesNewRoman"/>
              </a:rPr>
              <a:t>standardization </a:t>
            </a:r>
            <a:r>
              <a:rPr lang="en-US" sz="3200" dirty="0">
                <a:solidFill>
                  <a:srgbClr val="0070C0"/>
                </a:solidFill>
                <a:latin typeface="TimesNewRoman"/>
              </a:rPr>
              <a:t>and </a:t>
            </a:r>
            <a:r>
              <a:rPr lang="en-US" sz="3200" dirty="0" smtClean="0">
                <a:solidFill>
                  <a:srgbClr val="0070C0"/>
                </a:solidFill>
                <a:latin typeface="TimesNewRoman"/>
              </a:rPr>
              <a:t>customization </a:t>
            </a:r>
            <a:r>
              <a:rPr lang="en-US" sz="3200" dirty="0">
                <a:solidFill>
                  <a:srgbClr val="292526"/>
                </a:solidFill>
                <a:latin typeface="TimesNewRoman"/>
              </a:rPr>
              <a:t>in marketing mix</a:t>
            </a:r>
            <a:endParaRPr lang="en-US" sz="3200" dirty="0">
              <a:solidFill>
                <a:prstClr val="black"/>
              </a:solidFill>
            </a:endParaRPr>
          </a:p>
        </p:txBody>
      </p:sp>
    </p:spTree>
    <p:extLst>
      <p:ext uri="{BB962C8B-B14F-4D97-AF65-F5344CB8AC3E}">
        <p14:creationId xmlns:p14="http://schemas.microsoft.com/office/powerpoint/2010/main" val="3494064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4570" y="1345306"/>
            <a:ext cx="12192000" cy="5211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835487" y="393817"/>
            <a:ext cx="6716903" cy="523220"/>
          </a:xfrm>
          <a:prstGeom prst="rect">
            <a:avLst/>
          </a:prstGeom>
        </p:spPr>
        <p:txBody>
          <a:bodyPr wrap="none">
            <a:spAutoFit/>
          </a:bodyPr>
          <a:lstStyle/>
          <a:p>
            <a:r>
              <a:rPr lang="en-US" sz="2800" b="1" i="1" dirty="0" smtClean="0">
                <a:solidFill>
                  <a:srgbClr val="292526"/>
                </a:solidFill>
                <a:latin typeface="TimesNewRoman,BoldItalic"/>
              </a:rPr>
              <a:t>Standardized  </a:t>
            </a:r>
            <a:r>
              <a:rPr lang="en-US" sz="2800" b="1" i="1" dirty="0">
                <a:solidFill>
                  <a:srgbClr val="292526"/>
                </a:solidFill>
                <a:latin typeface="TimesNewRoman,BoldItalic"/>
              </a:rPr>
              <a:t>International  Marketing</a:t>
            </a:r>
            <a:endParaRPr lang="en-US" sz="2800" dirty="0"/>
          </a:p>
        </p:txBody>
      </p:sp>
      <p:sp>
        <p:nvSpPr>
          <p:cNvPr id="8" name="Rectangle 7"/>
          <p:cNvSpPr/>
          <p:nvPr/>
        </p:nvSpPr>
        <p:spPr>
          <a:xfrm>
            <a:off x="218419" y="1442840"/>
            <a:ext cx="2864439" cy="523220"/>
          </a:xfrm>
          <a:prstGeom prst="rect">
            <a:avLst/>
          </a:prstGeom>
        </p:spPr>
        <p:txBody>
          <a:bodyPr wrap="none">
            <a:spAutoFit/>
          </a:bodyPr>
          <a:lstStyle/>
          <a:p>
            <a:r>
              <a:rPr lang="en-US" sz="2800" b="1" i="1" dirty="0" smtClean="0">
                <a:solidFill>
                  <a:srgbClr val="292526"/>
                </a:solidFill>
                <a:latin typeface="TimesNewRoman,BoldItalic"/>
              </a:rPr>
              <a:t>ADVANTAGES :</a:t>
            </a:r>
            <a:endParaRPr lang="en-US" sz="2800" dirty="0"/>
          </a:p>
        </p:txBody>
      </p:sp>
      <p:sp>
        <p:nvSpPr>
          <p:cNvPr id="9" name="Rectangle 8"/>
          <p:cNvSpPr/>
          <p:nvPr/>
        </p:nvSpPr>
        <p:spPr>
          <a:xfrm>
            <a:off x="468084" y="1966060"/>
            <a:ext cx="10515601" cy="3323987"/>
          </a:xfrm>
          <a:prstGeom prst="rect">
            <a:avLst/>
          </a:prstGeom>
        </p:spPr>
        <p:txBody>
          <a:bodyPr wrap="square">
            <a:spAutoFit/>
          </a:bodyPr>
          <a:lstStyle/>
          <a:p>
            <a:pPr marL="514350" indent="-514350">
              <a:lnSpc>
                <a:spcPct val="150000"/>
              </a:lnSpc>
              <a:buFont typeface="+mj-lt"/>
              <a:buAutoNum type="arabicPeriod"/>
            </a:pPr>
            <a:r>
              <a:rPr lang="en-US" sz="2800" dirty="0">
                <a:solidFill>
                  <a:srgbClr val="292526"/>
                </a:solidFill>
                <a:latin typeface="TimesNewRoman"/>
              </a:rPr>
              <a:t>Reduces Marketing costs.</a:t>
            </a:r>
          </a:p>
          <a:p>
            <a:pPr>
              <a:lnSpc>
                <a:spcPct val="150000"/>
              </a:lnSpc>
            </a:pPr>
            <a:r>
              <a:rPr lang="en-US" sz="2800" dirty="0">
                <a:solidFill>
                  <a:srgbClr val="292526"/>
                </a:solidFill>
                <a:latin typeface="TimesNewRoman"/>
              </a:rPr>
              <a:t>2. Facilitates </a:t>
            </a:r>
            <a:r>
              <a:rPr lang="en-US" sz="2800" dirty="0" smtClean="0">
                <a:solidFill>
                  <a:srgbClr val="292526"/>
                </a:solidFill>
                <a:latin typeface="TimesNewRoman"/>
              </a:rPr>
              <a:t>centralized </a:t>
            </a:r>
            <a:r>
              <a:rPr lang="en-US" sz="2800" dirty="0">
                <a:solidFill>
                  <a:srgbClr val="292526"/>
                </a:solidFill>
                <a:latin typeface="TimesNewRoman"/>
              </a:rPr>
              <a:t>control of marketing.</a:t>
            </a:r>
          </a:p>
          <a:p>
            <a:pPr>
              <a:lnSpc>
                <a:spcPct val="150000"/>
              </a:lnSpc>
            </a:pPr>
            <a:r>
              <a:rPr lang="en-US" sz="2800" dirty="0">
                <a:solidFill>
                  <a:srgbClr val="292526"/>
                </a:solidFill>
                <a:latin typeface="TimesNewRoman"/>
              </a:rPr>
              <a:t>3. Promotes efficiency in R &amp; D.</a:t>
            </a:r>
          </a:p>
          <a:p>
            <a:pPr>
              <a:lnSpc>
                <a:spcPct val="150000"/>
              </a:lnSpc>
            </a:pPr>
            <a:r>
              <a:rPr lang="en-US" sz="2800" dirty="0">
                <a:solidFill>
                  <a:srgbClr val="292526"/>
                </a:solidFill>
                <a:latin typeface="TimesNewRoman"/>
              </a:rPr>
              <a:t>4. Results in economies of scale in production.</a:t>
            </a:r>
          </a:p>
          <a:p>
            <a:pPr>
              <a:lnSpc>
                <a:spcPct val="150000"/>
              </a:lnSpc>
            </a:pPr>
            <a:r>
              <a:rPr lang="en-US" sz="2800" dirty="0">
                <a:solidFill>
                  <a:srgbClr val="292526"/>
                </a:solidFill>
                <a:latin typeface="TimesNewRoman"/>
              </a:rPr>
              <a:t>5. Reflects the trend toward a </a:t>
            </a:r>
            <a:r>
              <a:rPr lang="en-US" sz="2800" dirty="0" smtClean="0">
                <a:solidFill>
                  <a:srgbClr val="292526"/>
                </a:solidFill>
                <a:latin typeface="TimesNewRoman"/>
              </a:rPr>
              <a:t>single global market </a:t>
            </a:r>
            <a:r>
              <a:rPr lang="en-US" sz="2800" dirty="0">
                <a:solidFill>
                  <a:srgbClr val="292526"/>
                </a:solidFill>
                <a:latin typeface="TimesNewRoman"/>
              </a:rPr>
              <a:t>place.</a:t>
            </a:r>
            <a:endParaRPr lang="en-US" sz="2800" dirty="0"/>
          </a:p>
        </p:txBody>
      </p:sp>
    </p:spTree>
    <p:extLst>
      <p:ext uri="{BB962C8B-B14F-4D97-AF65-F5344CB8AC3E}">
        <p14:creationId xmlns:p14="http://schemas.microsoft.com/office/powerpoint/2010/main" val="2531196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7426" y="1238427"/>
            <a:ext cx="11653399" cy="5211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90531" y="372425"/>
            <a:ext cx="3041217" cy="707886"/>
          </a:xfrm>
          <a:prstGeom prst="rect">
            <a:avLst/>
          </a:prstGeom>
        </p:spPr>
        <p:txBody>
          <a:bodyPr wrap="none">
            <a:spAutoFit/>
          </a:bodyPr>
          <a:lstStyle/>
          <a:p>
            <a:r>
              <a:rPr lang="en-US" sz="4000" b="1" dirty="0">
                <a:solidFill>
                  <a:srgbClr val="0070C0"/>
                </a:solidFill>
                <a:latin typeface="Simplified Arabic" panose="02020603050405020304" pitchFamily="18" charset="-78"/>
                <a:cs typeface="Simplified Arabic" panose="02020603050405020304" pitchFamily="18" charset="-78"/>
              </a:rPr>
              <a:t>Introduction </a:t>
            </a:r>
          </a:p>
        </p:txBody>
      </p:sp>
      <p:sp>
        <p:nvSpPr>
          <p:cNvPr id="9" name="Rectangle 8"/>
          <p:cNvSpPr/>
          <p:nvPr/>
        </p:nvSpPr>
        <p:spPr>
          <a:xfrm>
            <a:off x="227427" y="1415805"/>
            <a:ext cx="3462358" cy="523220"/>
          </a:xfrm>
          <a:prstGeom prst="rect">
            <a:avLst/>
          </a:prstGeom>
        </p:spPr>
        <p:txBody>
          <a:bodyPr wrap="none">
            <a:spAutoFit/>
          </a:bodyPr>
          <a:lstStyle/>
          <a:p>
            <a:r>
              <a:rPr lang="en-US" sz="2800" b="1" i="1" dirty="0" smtClean="0">
                <a:solidFill>
                  <a:srgbClr val="292526"/>
                </a:solidFill>
                <a:latin typeface="TimesNewRoman,BoldItalic"/>
              </a:rPr>
              <a:t>DISADVANTAGES :</a:t>
            </a:r>
            <a:endParaRPr lang="en-US" sz="2800" dirty="0"/>
          </a:p>
        </p:txBody>
      </p:sp>
      <p:sp>
        <p:nvSpPr>
          <p:cNvPr id="3" name="Rectangle 2"/>
          <p:cNvSpPr/>
          <p:nvPr/>
        </p:nvSpPr>
        <p:spPr>
          <a:xfrm>
            <a:off x="402772" y="2049775"/>
            <a:ext cx="8708571" cy="3323987"/>
          </a:xfrm>
          <a:prstGeom prst="rect">
            <a:avLst/>
          </a:prstGeom>
        </p:spPr>
        <p:txBody>
          <a:bodyPr wrap="square">
            <a:spAutoFit/>
          </a:bodyPr>
          <a:lstStyle/>
          <a:p>
            <a:pPr marL="514350" indent="-514350">
              <a:lnSpc>
                <a:spcPct val="150000"/>
              </a:lnSpc>
              <a:buFont typeface="+mj-lt"/>
              <a:buAutoNum type="arabicPeriod"/>
            </a:pPr>
            <a:r>
              <a:rPr lang="en-US" sz="2800" dirty="0">
                <a:solidFill>
                  <a:srgbClr val="292526"/>
                </a:solidFill>
                <a:latin typeface="TimesNewRoman"/>
              </a:rPr>
              <a:t>Ignores different conditions of product use.</a:t>
            </a:r>
          </a:p>
          <a:p>
            <a:pPr>
              <a:lnSpc>
                <a:spcPct val="150000"/>
              </a:lnSpc>
            </a:pPr>
            <a:r>
              <a:rPr lang="en-US" sz="2800" dirty="0">
                <a:solidFill>
                  <a:srgbClr val="292526"/>
                </a:solidFill>
                <a:latin typeface="TimesNewRoman"/>
              </a:rPr>
              <a:t>2. Ignores local legal difference.</a:t>
            </a:r>
          </a:p>
          <a:p>
            <a:pPr>
              <a:lnSpc>
                <a:spcPct val="150000"/>
              </a:lnSpc>
            </a:pPr>
            <a:r>
              <a:rPr lang="en-US" sz="2800" dirty="0">
                <a:solidFill>
                  <a:srgbClr val="292526"/>
                </a:solidFill>
                <a:latin typeface="TimesNewRoman"/>
              </a:rPr>
              <a:t>3. Ignores differences in buyer </a:t>
            </a:r>
            <a:r>
              <a:rPr lang="en-US" sz="2800" dirty="0" smtClean="0">
                <a:solidFill>
                  <a:srgbClr val="292526"/>
                </a:solidFill>
                <a:latin typeface="TimesNewRoman"/>
              </a:rPr>
              <a:t>behavior patterns</a:t>
            </a:r>
            <a:r>
              <a:rPr lang="en-US" sz="2800" dirty="0">
                <a:solidFill>
                  <a:srgbClr val="292526"/>
                </a:solidFill>
                <a:latin typeface="TimesNewRoman"/>
              </a:rPr>
              <a:t>.</a:t>
            </a:r>
          </a:p>
          <a:p>
            <a:pPr>
              <a:lnSpc>
                <a:spcPct val="150000"/>
              </a:lnSpc>
            </a:pPr>
            <a:r>
              <a:rPr lang="en-US" sz="2800" dirty="0">
                <a:solidFill>
                  <a:srgbClr val="292526"/>
                </a:solidFill>
                <a:latin typeface="TimesNewRoman"/>
              </a:rPr>
              <a:t>4. Inhibits local marketing initiates.</a:t>
            </a:r>
          </a:p>
          <a:p>
            <a:pPr>
              <a:lnSpc>
                <a:spcPct val="150000"/>
              </a:lnSpc>
            </a:pPr>
            <a:r>
              <a:rPr lang="en-US" sz="2800" dirty="0">
                <a:solidFill>
                  <a:srgbClr val="292526"/>
                </a:solidFill>
                <a:latin typeface="TimesNewRoman"/>
              </a:rPr>
              <a:t>5. Ignores other differences in </a:t>
            </a:r>
            <a:r>
              <a:rPr lang="en-US" sz="2800" dirty="0" smtClean="0">
                <a:solidFill>
                  <a:srgbClr val="292526"/>
                </a:solidFill>
                <a:latin typeface="TimesNewRoman"/>
              </a:rPr>
              <a:t>individual markets</a:t>
            </a:r>
            <a:r>
              <a:rPr lang="en-US" sz="2800" dirty="0">
                <a:solidFill>
                  <a:srgbClr val="292526"/>
                </a:solidFill>
                <a:latin typeface="TimesNewRoman"/>
              </a:rPr>
              <a:t>.</a:t>
            </a:r>
            <a:endParaRPr lang="en-US" sz="2800" dirty="0"/>
          </a:p>
        </p:txBody>
      </p:sp>
    </p:spTree>
    <p:extLst>
      <p:ext uri="{BB962C8B-B14F-4D97-AF65-F5344CB8AC3E}">
        <p14:creationId xmlns:p14="http://schemas.microsoft.com/office/powerpoint/2010/main" val="3139240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0114" y="1325513"/>
            <a:ext cx="11375572" cy="5211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79676" y="1441558"/>
            <a:ext cx="2864439" cy="523220"/>
          </a:xfrm>
          <a:prstGeom prst="rect">
            <a:avLst/>
          </a:prstGeom>
        </p:spPr>
        <p:txBody>
          <a:bodyPr wrap="none">
            <a:spAutoFit/>
          </a:bodyPr>
          <a:lstStyle/>
          <a:p>
            <a:r>
              <a:rPr lang="en-US" sz="2800" b="1" i="1" dirty="0" smtClean="0">
                <a:solidFill>
                  <a:srgbClr val="292526"/>
                </a:solidFill>
                <a:latin typeface="TimesNewRoman,BoldItalic"/>
              </a:rPr>
              <a:t>ADVANTAGES :</a:t>
            </a:r>
            <a:endParaRPr lang="en-US" sz="2800" dirty="0"/>
          </a:p>
        </p:txBody>
      </p:sp>
      <p:sp>
        <p:nvSpPr>
          <p:cNvPr id="3" name="Rectangle 2"/>
          <p:cNvSpPr/>
          <p:nvPr/>
        </p:nvSpPr>
        <p:spPr>
          <a:xfrm>
            <a:off x="2009487" y="424595"/>
            <a:ext cx="6298519" cy="523220"/>
          </a:xfrm>
          <a:prstGeom prst="rect">
            <a:avLst/>
          </a:prstGeom>
        </p:spPr>
        <p:txBody>
          <a:bodyPr wrap="none">
            <a:spAutoFit/>
          </a:bodyPr>
          <a:lstStyle/>
          <a:p>
            <a:r>
              <a:rPr lang="en-US" sz="2800" b="1" i="1" dirty="0" smtClean="0">
                <a:solidFill>
                  <a:srgbClr val="292526"/>
                </a:solidFill>
                <a:latin typeface="TimesNewRoman,BoldItalic"/>
              </a:rPr>
              <a:t>Customized </a:t>
            </a:r>
            <a:r>
              <a:rPr lang="en-US" sz="2800" b="1" i="1" dirty="0">
                <a:solidFill>
                  <a:srgbClr val="292526"/>
                </a:solidFill>
                <a:latin typeface="TimesNewRoman,BoldItalic"/>
              </a:rPr>
              <a:t>International Marketing</a:t>
            </a:r>
            <a:endParaRPr lang="en-US" sz="2800" dirty="0"/>
          </a:p>
        </p:txBody>
      </p:sp>
      <p:sp>
        <p:nvSpPr>
          <p:cNvPr id="8" name="Rectangle 7"/>
          <p:cNvSpPr/>
          <p:nvPr/>
        </p:nvSpPr>
        <p:spPr>
          <a:xfrm>
            <a:off x="370114" y="2217843"/>
            <a:ext cx="10276114" cy="3254417"/>
          </a:xfrm>
          <a:prstGeom prst="rect">
            <a:avLst/>
          </a:prstGeom>
        </p:spPr>
        <p:txBody>
          <a:bodyPr wrap="square">
            <a:spAutoFit/>
          </a:bodyPr>
          <a:lstStyle/>
          <a:p>
            <a:pPr marL="514350" indent="-514350">
              <a:lnSpc>
                <a:spcPct val="150000"/>
              </a:lnSpc>
              <a:buFont typeface="+mj-lt"/>
              <a:buAutoNum type="arabicPeriod"/>
            </a:pPr>
            <a:r>
              <a:rPr lang="en-US" sz="2800" dirty="0">
                <a:solidFill>
                  <a:srgbClr val="292526"/>
                </a:solidFill>
                <a:latin typeface="TimesNewRoman"/>
              </a:rPr>
              <a:t>Reflects different conditions of </a:t>
            </a:r>
            <a:r>
              <a:rPr lang="en-US" sz="2800" dirty="0" smtClean="0">
                <a:solidFill>
                  <a:srgbClr val="292526"/>
                </a:solidFill>
                <a:latin typeface="TimesNewRoman"/>
              </a:rPr>
              <a:t>product use</a:t>
            </a:r>
            <a:r>
              <a:rPr lang="en-US" sz="2800" dirty="0">
                <a:solidFill>
                  <a:srgbClr val="292526"/>
                </a:solidFill>
                <a:latin typeface="TimesNewRoman"/>
              </a:rPr>
              <a:t>.</a:t>
            </a:r>
          </a:p>
          <a:p>
            <a:pPr>
              <a:lnSpc>
                <a:spcPct val="150000"/>
              </a:lnSpc>
            </a:pPr>
            <a:r>
              <a:rPr lang="en-US" sz="2800" dirty="0">
                <a:solidFill>
                  <a:srgbClr val="292526"/>
                </a:solidFill>
                <a:latin typeface="TimesNewRoman"/>
              </a:rPr>
              <a:t>2. Acknowledges local legal differences.</a:t>
            </a:r>
          </a:p>
          <a:p>
            <a:pPr>
              <a:lnSpc>
                <a:spcPct val="150000"/>
              </a:lnSpc>
            </a:pPr>
            <a:r>
              <a:rPr lang="en-US" sz="2800" dirty="0">
                <a:solidFill>
                  <a:srgbClr val="292526"/>
                </a:solidFill>
                <a:latin typeface="TimesNewRoman"/>
              </a:rPr>
              <a:t>3. Accounts for differences in </a:t>
            </a:r>
            <a:r>
              <a:rPr lang="en-US" sz="2800" dirty="0" smtClean="0">
                <a:solidFill>
                  <a:srgbClr val="292526"/>
                </a:solidFill>
                <a:latin typeface="TimesNewRoman"/>
              </a:rPr>
              <a:t>buyer behavior </a:t>
            </a:r>
            <a:r>
              <a:rPr lang="en-US" sz="2800" dirty="0">
                <a:solidFill>
                  <a:srgbClr val="292526"/>
                </a:solidFill>
                <a:latin typeface="TimesNewRoman"/>
              </a:rPr>
              <a:t>patterns.</a:t>
            </a:r>
          </a:p>
          <a:p>
            <a:pPr>
              <a:lnSpc>
                <a:spcPct val="150000"/>
              </a:lnSpc>
            </a:pPr>
            <a:r>
              <a:rPr lang="en-US" sz="2800" dirty="0">
                <a:solidFill>
                  <a:srgbClr val="292526"/>
                </a:solidFill>
                <a:latin typeface="TimesNewRoman"/>
              </a:rPr>
              <a:t>4. Promotes local marketing initiatives</a:t>
            </a:r>
          </a:p>
          <a:p>
            <a:pPr>
              <a:lnSpc>
                <a:spcPct val="150000"/>
              </a:lnSpc>
            </a:pPr>
            <a:r>
              <a:rPr lang="en-US" sz="2800" dirty="0">
                <a:solidFill>
                  <a:srgbClr val="292526"/>
                </a:solidFill>
                <a:latin typeface="TimesNewRoman"/>
              </a:rPr>
              <a:t>5. Accounts for other differences in </a:t>
            </a:r>
            <a:r>
              <a:rPr lang="en-US" sz="2800" dirty="0" smtClean="0">
                <a:solidFill>
                  <a:srgbClr val="292526"/>
                </a:solidFill>
                <a:latin typeface="TimesNewRoman"/>
              </a:rPr>
              <a:t>individual markets</a:t>
            </a:r>
            <a:r>
              <a:rPr lang="en-US" sz="2800" dirty="0">
                <a:solidFill>
                  <a:srgbClr val="292526"/>
                </a:solidFill>
                <a:latin typeface="TimesNewRoman"/>
              </a:rPr>
              <a:t>.</a:t>
            </a:r>
            <a:endParaRPr lang="en-US" sz="2800" dirty="0"/>
          </a:p>
        </p:txBody>
      </p:sp>
    </p:spTree>
    <p:extLst>
      <p:ext uri="{BB962C8B-B14F-4D97-AF65-F5344CB8AC3E}">
        <p14:creationId xmlns:p14="http://schemas.microsoft.com/office/powerpoint/2010/main" val="2419047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8419" y="1415805"/>
            <a:ext cx="11593286" cy="5211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227427" y="1415805"/>
            <a:ext cx="3462358" cy="523220"/>
          </a:xfrm>
          <a:prstGeom prst="rect">
            <a:avLst/>
          </a:prstGeom>
        </p:spPr>
        <p:txBody>
          <a:bodyPr wrap="none">
            <a:spAutoFit/>
          </a:bodyPr>
          <a:lstStyle/>
          <a:p>
            <a:r>
              <a:rPr lang="en-US" sz="2800" b="1" i="1" dirty="0" smtClean="0">
                <a:solidFill>
                  <a:srgbClr val="292526"/>
                </a:solidFill>
                <a:latin typeface="TimesNewRoman,BoldItalic"/>
              </a:rPr>
              <a:t>DISADVANTAGES :</a:t>
            </a:r>
            <a:endParaRPr lang="en-US" sz="2800" dirty="0"/>
          </a:p>
        </p:txBody>
      </p:sp>
      <p:sp>
        <p:nvSpPr>
          <p:cNvPr id="3" name="Rectangle 2"/>
          <p:cNvSpPr/>
          <p:nvPr/>
        </p:nvSpPr>
        <p:spPr>
          <a:xfrm>
            <a:off x="522513" y="1939025"/>
            <a:ext cx="9252857" cy="3323987"/>
          </a:xfrm>
          <a:prstGeom prst="rect">
            <a:avLst/>
          </a:prstGeom>
        </p:spPr>
        <p:txBody>
          <a:bodyPr wrap="square">
            <a:spAutoFit/>
          </a:bodyPr>
          <a:lstStyle/>
          <a:p>
            <a:pPr marL="514350" indent="-514350">
              <a:lnSpc>
                <a:spcPct val="150000"/>
              </a:lnSpc>
              <a:buFont typeface="+mj-lt"/>
              <a:buAutoNum type="arabicPeriod"/>
            </a:pPr>
            <a:r>
              <a:rPr lang="en-US" sz="2800" dirty="0">
                <a:solidFill>
                  <a:srgbClr val="292526"/>
                </a:solidFill>
                <a:latin typeface="TimesNewRoman"/>
              </a:rPr>
              <a:t>Increases marketing costs.</a:t>
            </a:r>
          </a:p>
          <a:p>
            <a:pPr>
              <a:lnSpc>
                <a:spcPct val="150000"/>
              </a:lnSpc>
            </a:pPr>
            <a:r>
              <a:rPr lang="en-US" sz="2800" dirty="0">
                <a:solidFill>
                  <a:srgbClr val="292526"/>
                </a:solidFill>
                <a:latin typeface="TimesNewRoman"/>
              </a:rPr>
              <a:t>2. Inhibits </a:t>
            </a:r>
            <a:r>
              <a:rPr lang="en-US" sz="2800" dirty="0" smtClean="0">
                <a:solidFill>
                  <a:srgbClr val="292526"/>
                </a:solidFill>
                <a:latin typeface="TimesNewRoman"/>
              </a:rPr>
              <a:t>centralized </a:t>
            </a:r>
            <a:r>
              <a:rPr lang="en-US" sz="2800" dirty="0">
                <a:solidFill>
                  <a:srgbClr val="292526"/>
                </a:solidFill>
                <a:latin typeface="TimesNewRoman"/>
              </a:rPr>
              <a:t>control of marketing.</a:t>
            </a:r>
          </a:p>
          <a:p>
            <a:pPr>
              <a:lnSpc>
                <a:spcPct val="150000"/>
              </a:lnSpc>
            </a:pPr>
            <a:r>
              <a:rPr lang="en-US" sz="2800" dirty="0">
                <a:solidFill>
                  <a:srgbClr val="292526"/>
                </a:solidFill>
                <a:latin typeface="TimesNewRoman"/>
              </a:rPr>
              <a:t>3. Creates inefficiency in R &amp; D.</a:t>
            </a:r>
          </a:p>
          <a:p>
            <a:pPr>
              <a:lnSpc>
                <a:spcPct val="150000"/>
              </a:lnSpc>
            </a:pPr>
            <a:r>
              <a:rPr lang="en-US" sz="2800" dirty="0">
                <a:solidFill>
                  <a:srgbClr val="292526"/>
                </a:solidFill>
                <a:latin typeface="TimesNewRoman"/>
              </a:rPr>
              <a:t>4. Reduces economies of scale in production.</a:t>
            </a:r>
          </a:p>
          <a:p>
            <a:pPr>
              <a:lnSpc>
                <a:spcPct val="150000"/>
              </a:lnSpc>
            </a:pPr>
            <a:r>
              <a:rPr lang="en-US" sz="2800" dirty="0">
                <a:solidFill>
                  <a:srgbClr val="292526"/>
                </a:solidFill>
                <a:latin typeface="TimesNewRoman"/>
              </a:rPr>
              <a:t>5. Ignores the trend toward a single </a:t>
            </a:r>
            <a:r>
              <a:rPr lang="en-US" sz="2800" dirty="0" smtClean="0">
                <a:solidFill>
                  <a:srgbClr val="292526"/>
                </a:solidFill>
                <a:latin typeface="TimesNewRoman"/>
              </a:rPr>
              <a:t>global market </a:t>
            </a:r>
            <a:r>
              <a:rPr lang="en-US" sz="2800" dirty="0">
                <a:solidFill>
                  <a:srgbClr val="292526"/>
                </a:solidFill>
                <a:latin typeface="TimesNewRoman"/>
              </a:rPr>
              <a:t>place.</a:t>
            </a:r>
            <a:endParaRPr lang="en-US" sz="2800" dirty="0"/>
          </a:p>
        </p:txBody>
      </p:sp>
    </p:spTree>
    <p:extLst>
      <p:ext uri="{BB962C8B-B14F-4D97-AF65-F5344CB8AC3E}">
        <p14:creationId xmlns:p14="http://schemas.microsoft.com/office/powerpoint/2010/main" val="2633241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238427"/>
            <a:ext cx="12192000" cy="5211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13656" y="1345306"/>
            <a:ext cx="11114315"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No organization can accomplish its goals without proper control. </a:t>
            </a: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imperative of organizational control is heightened when firms cross national borders and expand into unfamiliar foreign markets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During the 1980s, many developing countries experienced financial crises. Most of them were forced to block the transfer of hard currencies abroad. Multinational companies (MNCs) operating in these nations were unable to repatriate earnings or assets.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effect, the MNCs’ control of these funds, and indirectly a partial control of their businesses, was subject to host government policies. </a:t>
            </a:r>
          </a:p>
        </p:txBody>
      </p:sp>
      <p:sp>
        <p:nvSpPr>
          <p:cNvPr id="3" name="Rectangle 2"/>
          <p:cNvSpPr/>
          <p:nvPr/>
        </p:nvSpPr>
        <p:spPr>
          <a:xfrm>
            <a:off x="2001164" y="363040"/>
            <a:ext cx="2581722" cy="646331"/>
          </a:xfrm>
          <a:prstGeom prst="rect">
            <a:avLst/>
          </a:prstGeom>
        </p:spPr>
        <p:txBody>
          <a:bodyPr wrap="square">
            <a:spAutoFit/>
          </a:bodyPr>
          <a:lstStyle/>
          <a:p>
            <a:r>
              <a:rPr lang="en-US" sz="3600" b="1" dirty="0">
                <a:solidFill>
                  <a:prstClr val="black"/>
                </a:solidFill>
                <a:latin typeface="Times New Roman" panose="02020603050405020304" pitchFamily="18" charset="0"/>
                <a:cs typeface="Times New Roman" panose="02020603050405020304" pitchFamily="18" charset="0"/>
              </a:rPr>
              <a:t>control</a:t>
            </a: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2661" y="1403495"/>
            <a:ext cx="11691154" cy="5127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39951" y="1479264"/>
            <a:ext cx="11340874"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Some firms used unique methods to move the blocked funds abroad</a:t>
            </a:r>
            <a:r>
              <a:rPr lang="en-US" sz="2800" dirty="0" smtClean="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a:solidFill>
                  <a:srgbClr val="0070C0"/>
                </a:solidFill>
                <a:latin typeface="Times New Roman" panose="02020603050405020304" pitchFamily="18" charset="0"/>
                <a:cs typeface="Times New Roman" panose="02020603050405020304" pitchFamily="18" charset="0"/>
              </a:rPr>
              <a:t>Columbia Pictures, for example</a:t>
            </a:r>
            <a:r>
              <a:rPr lang="en-US" sz="2800" dirty="0">
                <a:latin typeface="Times New Roman" panose="02020603050405020304" pitchFamily="18" charset="0"/>
                <a:cs typeface="Times New Roman" panose="02020603050405020304" pitchFamily="18" charset="0"/>
              </a:rPr>
              <a:t>, filmed a movie in Kenya to use up blocked funds generated by its parent company, </a:t>
            </a:r>
            <a:r>
              <a:rPr lang="en-US" sz="2800" dirty="0">
                <a:solidFill>
                  <a:srgbClr val="0070C0"/>
                </a:solidFill>
                <a:latin typeface="Times New Roman" panose="02020603050405020304" pitchFamily="18" charset="0"/>
                <a:cs typeface="Times New Roman" panose="02020603050405020304" pitchFamily="18" charset="0"/>
              </a:rPr>
              <a:t>Coca-Cola</a:t>
            </a:r>
            <a:r>
              <a:rPr lang="en-US" sz="2800" dirty="0" smtClean="0">
                <a:solidFill>
                  <a:srgbClr val="0070C0"/>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smtClean="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 Tanzania, another firm found a creative way to spend money blocked in the country. For a while, it booked all its airline tickets for all destinations in or out of Tanzania at Dar </a:t>
            </a:r>
            <a:r>
              <a:rPr lang="en-US" sz="2800" dirty="0" err="1" smtClean="0">
                <a:latin typeface="Times New Roman" panose="02020603050405020304" pitchFamily="18" charset="0"/>
                <a:cs typeface="Times New Roman" panose="02020603050405020304" pitchFamily="18" charset="0"/>
              </a:rPr>
              <a:t>es</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Salaam, the capital of </a:t>
            </a:r>
            <a:r>
              <a:rPr lang="en-US" sz="2800" dirty="0" smtClean="0">
                <a:latin typeface="Times New Roman" panose="02020603050405020304" pitchFamily="18" charset="0"/>
                <a:cs typeface="Times New Roman" panose="02020603050405020304" pitchFamily="18" charset="0"/>
              </a:rPr>
              <a:t>Tanzania.</a:t>
            </a:r>
            <a:r>
              <a:rPr lang="en-US"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blocking of funds is only one way host governments interfere with the </a:t>
            </a:r>
            <a:r>
              <a:rPr lang="en-US" sz="2800" dirty="0" smtClean="0">
                <a:latin typeface="Times New Roman" panose="02020603050405020304" pitchFamily="18" charset="0"/>
                <a:cs typeface="Times New Roman" panose="02020603050405020304" pitchFamily="18" charset="0"/>
              </a:rPr>
              <a:t>normal </a:t>
            </a:r>
            <a:r>
              <a:rPr lang="en-US" sz="2800" dirty="0">
                <a:latin typeface="Times New Roman" panose="02020603050405020304" pitchFamily="18" charset="0"/>
                <a:cs typeface="Times New Roman" panose="02020603050405020304" pitchFamily="18" charset="0"/>
              </a:rPr>
              <a:t>business operations of MNCs. Often, MNCs lose some control over their </a:t>
            </a:r>
            <a:r>
              <a:rPr lang="en-US" sz="2800" dirty="0" smtClean="0">
                <a:latin typeface="Times New Roman" panose="02020603050405020304" pitchFamily="18" charset="0"/>
                <a:cs typeface="Times New Roman" panose="02020603050405020304" pitchFamily="18" charset="0"/>
              </a:rPr>
              <a:t>foreign </a:t>
            </a:r>
            <a:r>
              <a:rPr lang="en-US" sz="2800" dirty="0">
                <a:latin typeface="Times New Roman" panose="02020603050405020304" pitchFamily="18" charset="0"/>
                <a:cs typeface="Times New Roman" panose="02020603050405020304" pitchFamily="18" charset="0"/>
              </a:rPr>
              <a:t>subsidiaries due to host government demands</a:t>
            </a:r>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45306"/>
            <a:ext cx="11774144"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954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06681" y="1344990"/>
            <a:ext cx="11666219"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The effective management of an organization, among other factors, depends on securing continuous and sufficient progress toward goals. Management must </a:t>
            </a:r>
            <a:r>
              <a:rPr lang="en-US" sz="2800" dirty="0" smtClean="0">
                <a:latin typeface="Times New Roman" panose="02020603050405020304" pitchFamily="18" charset="0"/>
                <a:cs typeface="Times New Roman" panose="02020603050405020304" pitchFamily="18" charset="0"/>
              </a:rPr>
              <a:t>determine </a:t>
            </a:r>
            <a:r>
              <a:rPr lang="en-US" sz="2800" dirty="0">
                <a:latin typeface="Times New Roman" panose="02020603050405020304" pitchFamily="18" charset="0"/>
                <a:cs typeface="Times New Roman" panose="02020603050405020304" pitchFamily="18" charset="0"/>
              </a:rPr>
              <a:t>if the organization is following the right strategies and if these strategies are being implemented correctly.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Sound </a:t>
            </a:r>
            <a:r>
              <a:rPr lang="en-US" sz="2800" dirty="0">
                <a:latin typeface="Times New Roman" panose="02020603050405020304" pitchFamily="18" charset="0"/>
                <a:cs typeface="Times New Roman" panose="02020603050405020304" pitchFamily="18" charset="0"/>
              </a:rPr>
              <a:t>management also involves asking whether the organization is moving in the proper direction and if the results obtained are those intended. </a:t>
            </a:r>
            <a:r>
              <a:rPr lang="en-US" sz="2800" dirty="0">
                <a:solidFill>
                  <a:srgbClr val="0070C0"/>
                </a:solidFill>
                <a:latin typeface="Times New Roman" panose="02020603050405020304" pitchFamily="18" charset="0"/>
                <a:cs typeface="Times New Roman" panose="02020603050405020304" pitchFamily="18" charset="0"/>
              </a:rPr>
              <a:t>Organizational control could provide answers to these questions</a:t>
            </a:r>
            <a:r>
              <a:rPr lang="en-US" sz="2800" dirty="0" smtClean="0">
                <a:solidFill>
                  <a:srgbClr val="0070C0"/>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solidFill>
                <a:srgbClr val="FF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Control is needed not only for detecting problems and deviations from plans but also for anticipating problems before they occur</a:t>
            </a:r>
          </a:p>
        </p:txBody>
      </p:sp>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599" y="1395752"/>
            <a:ext cx="11755391" cy="5173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22535" y="15082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92170" y="2984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1649" y="3639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49385" y="64809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858398" y="590026"/>
            <a:ext cx="8137867" cy="584775"/>
          </a:xfrm>
          <a:prstGeom prst="rect">
            <a:avLst/>
          </a:prstGeom>
        </p:spPr>
        <p:txBody>
          <a:bodyPr wrap="square">
            <a:spAutoFit/>
          </a:bodyPr>
          <a:lstStyle/>
          <a:p>
            <a:r>
              <a:rPr lang="en-US" sz="3200" b="1" dirty="0">
                <a:solidFill>
                  <a:srgbClr val="0070C0"/>
                </a:solidFill>
              </a:rPr>
              <a:t>Purpose and Functions of the Control Process</a:t>
            </a:r>
          </a:p>
        </p:txBody>
      </p:sp>
      <p:sp>
        <p:nvSpPr>
          <p:cNvPr id="9" name="Rectangle 8"/>
          <p:cNvSpPr/>
          <p:nvPr/>
        </p:nvSpPr>
        <p:spPr>
          <a:xfrm>
            <a:off x="348431" y="1518369"/>
            <a:ext cx="11515725"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0070C0"/>
                </a:solidFill>
                <a:latin typeface="Times New Roman" panose="02020603050405020304" pitchFamily="18" charset="0"/>
                <a:cs typeface="Times New Roman" panose="02020603050405020304" pitchFamily="18" charset="0"/>
              </a:rPr>
              <a:t>Organizational control </a:t>
            </a:r>
            <a:r>
              <a:rPr lang="en-US" sz="2800" dirty="0">
                <a:latin typeface="Times New Roman" panose="02020603050405020304" pitchFamily="18" charset="0"/>
                <a:cs typeface="Times New Roman" panose="02020603050405020304" pitchFamily="18" charset="0"/>
              </a:rPr>
              <a:t>refers to the process of monitoring and evaluating the effectiveness and efficiency of organizational performance and taking corrective action when performance falls short of expectations.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Based </a:t>
            </a:r>
            <a:r>
              <a:rPr lang="en-US" sz="2800" dirty="0">
                <a:latin typeface="Times New Roman" panose="02020603050405020304" pitchFamily="18" charset="0"/>
                <a:cs typeface="Times New Roman" panose="02020603050405020304" pitchFamily="18" charset="0"/>
              </a:rPr>
              <a:t>on this definition, </a:t>
            </a:r>
            <a:r>
              <a:rPr lang="en-US" sz="2800" b="1" dirty="0">
                <a:solidFill>
                  <a:srgbClr val="0070C0"/>
                </a:solidFill>
                <a:latin typeface="Times New Roman" panose="02020603050405020304" pitchFamily="18" charset="0"/>
                <a:cs typeface="Times New Roman" panose="02020603050405020304" pitchFamily="18" charset="0"/>
              </a:rPr>
              <a:t>T</a:t>
            </a:r>
            <a:r>
              <a:rPr lang="en-US" sz="2800" b="1" dirty="0" smtClean="0">
                <a:solidFill>
                  <a:srgbClr val="0070C0"/>
                </a:solidFill>
                <a:latin typeface="Times New Roman" panose="02020603050405020304" pitchFamily="18" charset="0"/>
                <a:cs typeface="Times New Roman" panose="02020603050405020304" pitchFamily="18" charset="0"/>
              </a:rPr>
              <a:t>here </a:t>
            </a:r>
            <a:r>
              <a:rPr lang="en-US" sz="2800" b="1" dirty="0">
                <a:solidFill>
                  <a:srgbClr val="0070C0"/>
                </a:solidFill>
                <a:latin typeface="Times New Roman" panose="02020603050405020304" pitchFamily="18" charset="0"/>
                <a:cs typeface="Times New Roman" panose="02020603050405020304" pitchFamily="18" charset="0"/>
              </a:rPr>
              <a:t>are four major components in a control system</a:t>
            </a:r>
            <a:r>
              <a:rPr lang="en-US"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algn="just"/>
            <a:r>
              <a:rPr lang="en-US" sz="2800" dirty="0" smtClean="0">
                <a:solidFill>
                  <a:srgbClr val="0070C0"/>
                </a:solidFill>
                <a:latin typeface="Times New Roman" panose="02020603050405020304" pitchFamily="18" charset="0"/>
                <a:cs typeface="Times New Roman" panose="02020603050405020304" pitchFamily="18" charset="0"/>
              </a:rPr>
              <a:t>First</a:t>
            </a:r>
            <a:r>
              <a:rPr lang="en-US" sz="2800" dirty="0">
                <a:solidFill>
                  <a:srgbClr val="0070C0"/>
                </a:solidFill>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spell out the intended results, and establish the standards against which organizational activities and accomplishments can be measured. </a:t>
            </a:r>
            <a:endParaRPr lang="en-US" sz="2800" dirty="0" smtClean="0">
              <a:latin typeface="Times New Roman" panose="02020603050405020304" pitchFamily="18" charset="0"/>
              <a:cs typeface="Times New Roman" panose="02020603050405020304" pitchFamily="18" charset="0"/>
            </a:endParaRPr>
          </a:p>
          <a:p>
            <a:pPr algn="just"/>
            <a:r>
              <a:rPr lang="en-US" sz="2800" dirty="0" smtClean="0">
                <a:solidFill>
                  <a:srgbClr val="0070C0"/>
                </a:solidFill>
                <a:latin typeface="Times New Roman" panose="02020603050405020304" pitchFamily="18" charset="0"/>
                <a:cs typeface="Times New Roman" panose="02020603050405020304" pitchFamily="18" charset="0"/>
              </a:rPr>
              <a:t>Second</a:t>
            </a:r>
            <a:r>
              <a:rPr lang="en-US" sz="2800" dirty="0">
                <a:solidFill>
                  <a:srgbClr val="0070C0"/>
                </a:solidFill>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monitor and collect information on organizational activities that are aimed at goal </a:t>
            </a:r>
            <a:r>
              <a:rPr lang="en-US" sz="2800" dirty="0" smtClean="0">
                <a:latin typeface="Times New Roman" panose="02020603050405020304" pitchFamily="18" charset="0"/>
                <a:cs typeface="Times New Roman" panose="02020603050405020304" pitchFamily="18" charset="0"/>
              </a:rPr>
              <a:t>accomplishment.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111412"/>
            <a:ext cx="11694431" cy="51460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179306"/>
            <a:ext cx="1404457" cy="88749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5187"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31064" y="38082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731064" y="1558302"/>
            <a:ext cx="10883993" cy="4401205"/>
          </a:xfrm>
          <a:prstGeom prst="rect">
            <a:avLst/>
          </a:prstGeom>
        </p:spPr>
        <p:txBody>
          <a:bodyPr wrap="square">
            <a:spAutoFit/>
          </a:bodyPr>
          <a:lstStyle/>
          <a:p>
            <a:pPr algn="just"/>
            <a:r>
              <a:rPr lang="en-US" sz="2800" dirty="0">
                <a:solidFill>
                  <a:srgbClr val="0070C0"/>
                </a:solidFill>
                <a:latin typeface="Times New Roman" panose="02020603050405020304" pitchFamily="18" charset="0"/>
                <a:cs typeface="Times New Roman" panose="02020603050405020304" pitchFamily="18" charset="0"/>
              </a:rPr>
              <a:t>Third, </a:t>
            </a:r>
            <a:r>
              <a:rPr lang="en-US" sz="2800" dirty="0">
                <a:latin typeface="Times New Roman" panose="02020603050405020304" pitchFamily="18" charset="0"/>
                <a:cs typeface="Times New Roman" panose="02020603050405020304" pitchFamily="18" charset="0"/>
              </a:rPr>
              <a:t>evaluate organizational performance and results for effectiveness. </a:t>
            </a:r>
            <a:endParaRPr lang="en-US" sz="2800" dirty="0" smtClean="0">
              <a:latin typeface="Times New Roman" panose="02020603050405020304" pitchFamily="18" charset="0"/>
              <a:cs typeface="Times New Roman" panose="02020603050405020304" pitchFamily="18" charset="0"/>
            </a:endParaRPr>
          </a:p>
          <a:p>
            <a:pPr algn="just"/>
            <a:r>
              <a:rPr lang="en-US" sz="2800" dirty="0" smtClean="0">
                <a:solidFill>
                  <a:srgbClr val="0070C0"/>
                </a:solidFill>
                <a:latin typeface="Times New Roman" panose="02020603050405020304" pitchFamily="18" charset="0"/>
                <a:cs typeface="Times New Roman" panose="02020603050405020304" pitchFamily="18" charset="0"/>
              </a:rPr>
              <a:t>Fourth</a:t>
            </a:r>
            <a:r>
              <a:rPr lang="en-US" sz="2800" dirty="0">
                <a:solidFill>
                  <a:srgbClr val="0070C0"/>
                </a:solidFill>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make necessary adjustments to correct deficiencies during and after the implementation of the </a:t>
            </a:r>
            <a:r>
              <a:rPr lang="en-US" sz="2800" dirty="0" smtClean="0">
                <a:latin typeface="Times New Roman" panose="02020603050405020304" pitchFamily="18" charset="0"/>
                <a:cs typeface="Times New Roman" panose="02020603050405020304" pitchFamily="18" charset="0"/>
              </a:rPr>
              <a:t>strategy.</a:t>
            </a:r>
          </a:p>
          <a:p>
            <a:pPr algn="just"/>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Deficiencies </a:t>
            </a:r>
            <a:r>
              <a:rPr lang="en-US" sz="2800" dirty="0">
                <a:latin typeface="Times New Roman" panose="02020603050405020304" pitchFamily="18" charset="0"/>
                <a:cs typeface="Times New Roman" panose="02020603050405020304" pitchFamily="18" charset="0"/>
              </a:rPr>
              <a:t>could be due to shortcomings in implementation or flaws in the strategy</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failure of a strategy could also be related to changes in the </a:t>
            </a:r>
            <a:r>
              <a:rPr lang="en-US" sz="2800" dirty="0" smtClean="0">
                <a:latin typeface="Times New Roman" panose="02020603050405020304" pitchFamily="18" charset="0"/>
                <a:cs typeface="Times New Roman" panose="02020603050405020304" pitchFamily="18" charset="0"/>
              </a:rPr>
              <a:t>environmental </a:t>
            </a:r>
            <a:r>
              <a:rPr lang="en-US" sz="2800" dirty="0">
                <a:latin typeface="Times New Roman" panose="02020603050405020304" pitchFamily="18" charset="0"/>
                <a:cs typeface="Times New Roman" panose="02020603050405020304" pitchFamily="18" charset="0"/>
              </a:rPr>
              <a:t>factors that were the basic premises of the strategic plan. In any case, a properly constructed control mechanism should provide information regarding the shortcomings. </a:t>
            </a:r>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28151"/>
            <a:ext cx="12192000"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90273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2726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4812" y="33839"/>
            <a:ext cx="2305141" cy="1076343"/>
          </a:xfrm>
          <a:prstGeom prst="rect">
            <a:avLst/>
          </a:prstGeom>
        </p:spPr>
      </p:pic>
      <p:sp>
        <p:nvSpPr>
          <p:cNvPr id="8" name="Rectangle 7"/>
          <p:cNvSpPr/>
          <p:nvPr/>
        </p:nvSpPr>
        <p:spPr>
          <a:xfrm>
            <a:off x="3631062" y="336348"/>
            <a:ext cx="3678443" cy="584775"/>
          </a:xfrm>
          <a:prstGeom prst="rect">
            <a:avLst/>
          </a:prstGeom>
        </p:spPr>
        <p:txBody>
          <a:bodyPr wrap="none">
            <a:spAutoFit/>
          </a:bodyPr>
          <a:lstStyle/>
          <a:p>
            <a:r>
              <a:rPr lang="en-US" sz="3200" b="1" dirty="0">
                <a:solidFill>
                  <a:srgbClr val="0070C0"/>
                </a:solidFill>
              </a:rPr>
              <a:t>Control Mechanisms</a:t>
            </a:r>
          </a:p>
        </p:txBody>
      </p:sp>
      <p:sp>
        <p:nvSpPr>
          <p:cNvPr id="9" name="Rectangle 8"/>
          <p:cNvSpPr/>
          <p:nvPr/>
        </p:nvSpPr>
        <p:spPr>
          <a:xfrm>
            <a:off x="182881" y="1208724"/>
            <a:ext cx="11515724"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0070C0"/>
                </a:solidFill>
                <a:latin typeface="Times New Roman" panose="02020603050405020304" pitchFamily="18" charset="0"/>
                <a:cs typeface="Times New Roman" panose="02020603050405020304" pitchFamily="18" charset="0"/>
              </a:rPr>
              <a:t>Several control mechanisms </a:t>
            </a:r>
            <a:r>
              <a:rPr lang="en-US" sz="2800" dirty="0">
                <a:latin typeface="Times New Roman" panose="02020603050405020304" pitchFamily="18" charset="0"/>
                <a:cs typeface="Times New Roman" panose="02020603050405020304" pitchFamily="18" charset="0"/>
              </a:rPr>
              <a:t>can be used individually or in combination in an </a:t>
            </a:r>
            <a:r>
              <a:rPr lang="en-US" sz="2800" dirty="0" smtClean="0">
                <a:latin typeface="Times New Roman" panose="02020603050405020304" pitchFamily="18" charset="0"/>
                <a:cs typeface="Times New Roman" panose="02020603050405020304" pitchFamily="18" charset="0"/>
              </a:rPr>
              <a:t>organization</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Some are </a:t>
            </a:r>
            <a:r>
              <a:rPr lang="en-US" sz="2800" dirty="0">
                <a:solidFill>
                  <a:srgbClr val="0070C0"/>
                </a:solidFill>
                <a:latin typeface="Times New Roman" panose="02020603050405020304" pitchFamily="18" charset="0"/>
                <a:cs typeface="Times New Roman" panose="02020603050405020304" pitchFamily="18" charset="0"/>
              </a:rPr>
              <a:t>very formal</a:t>
            </a:r>
            <a:r>
              <a:rPr lang="en-US" sz="2800" dirty="0">
                <a:latin typeface="Times New Roman" panose="02020603050405020304" pitchFamily="18" charset="0"/>
                <a:cs typeface="Times New Roman" panose="02020603050405020304" pitchFamily="18" charset="0"/>
              </a:rPr>
              <a:t>, such as various reports from lower levels of the organizational hierarchy to higher </a:t>
            </a:r>
            <a:r>
              <a:rPr lang="en-US" sz="2800" dirty="0" smtClean="0">
                <a:latin typeface="Times New Roman" panose="02020603050405020304" pitchFamily="18" charset="0"/>
                <a:cs typeface="Times New Roman" panose="02020603050405020304" pitchFamily="18" charset="0"/>
              </a:rPr>
              <a:t>levels.</a:t>
            </a:r>
          </a:p>
          <a:p>
            <a:pPr marL="457200" indent="-457200" algn="just">
              <a:buFont typeface="Wingdings" panose="05000000000000000000" pitchFamily="2" charset="2"/>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Others are </a:t>
            </a:r>
            <a:r>
              <a:rPr lang="en-US" sz="2800" dirty="0">
                <a:solidFill>
                  <a:srgbClr val="0070C0"/>
                </a:solidFill>
                <a:latin typeface="Times New Roman" panose="02020603050405020304" pitchFamily="18" charset="0"/>
                <a:cs typeface="Times New Roman" panose="02020603050405020304" pitchFamily="18" charset="0"/>
              </a:rPr>
              <a:t>informal, </a:t>
            </a:r>
            <a:r>
              <a:rPr lang="en-US" sz="2800" dirty="0">
                <a:latin typeface="Times New Roman" panose="02020603050405020304" pitchFamily="18" charset="0"/>
                <a:cs typeface="Times New Roman" panose="02020603050405020304" pitchFamily="18" charset="0"/>
              </a:rPr>
              <a:t>such as socialization and acculturation, which instill organizational values in members and create </a:t>
            </a:r>
            <a:r>
              <a:rPr lang="en-US" sz="2800" dirty="0" smtClean="0">
                <a:latin typeface="Times New Roman" panose="02020603050405020304" pitchFamily="18" charset="0"/>
                <a:cs typeface="Times New Roman" panose="02020603050405020304" pitchFamily="18" charset="0"/>
              </a:rPr>
              <a:t>uniformity </a:t>
            </a:r>
            <a:r>
              <a:rPr lang="en-US" sz="2800" dirty="0">
                <a:latin typeface="Times New Roman" panose="02020603050405020304" pitchFamily="18" charset="0"/>
                <a:cs typeface="Times New Roman" panose="02020603050405020304" pitchFamily="18" charset="0"/>
              </a:rPr>
              <a:t>in decisions and actions</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3361" y="1285385"/>
            <a:ext cx="1177063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9359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4849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14313" y="1530237"/>
            <a:ext cx="11732777"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0070C0"/>
                </a:solidFill>
                <a:latin typeface="Times New Roman" panose="02020603050405020304" pitchFamily="18" charset="0"/>
                <a:cs typeface="Times New Roman" panose="02020603050405020304" pitchFamily="18" charset="0"/>
              </a:rPr>
              <a:t>Input control </a:t>
            </a:r>
            <a:r>
              <a:rPr lang="en-US" sz="2800" dirty="0">
                <a:latin typeface="Times New Roman" panose="02020603050405020304" pitchFamily="18" charset="0"/>
                <a:cs typeface="Times New Roman" panose="02020603050405020304" pitchFamily="18" charset="0"/>
              </a:rPr>
              <a:t>is regarded as </a:t>
            </a:r>
            <a:r>
              <a:rPr lang="en-US" sz="2800" dirty="0" smtClean="0">
                <a:latin typeface="Times New Roman" panose="02020603050405020304" pitchFamily="18" charset="0"/>
                <a:cs typeface="Times New Roman" panose="02020603050405020304" pitchFamily="18" charset="0"/>
              </a:rPr>
              <a:t>behavioral </a:t>
            </a:r>
            <a:r>
              <a:rPr lang="en-US" sz="2800" dirty="0">
                <a:latin typeface="Times New Roman" panose="02020603050405020304" pitchFamily="18" charset="0"/>
                <a:cs typeface="Times New Roman" panose="02020603050405020304" pitchFamily="18" charset="0"/>
              </a:rPr>
              <a:t>control, where expectations are communicated to employees in advance. Then, through personal supervision and surveillance, they are guided and directed to reach goals. Of course, rewards and punishment are the instruments that are used to induce goal-oriented behavior modification. It works best in small </a:t>
            </a:r>
            <a:r>
              <a:rPr lang="en-US" sz="2800" dirty="0" smtClean="0">
                <a:latin typeface="Times New Roman" panose="02020603050405020304" pitchFamily="18" charset="0"/>
                <a:cs typeface="Times New Roman" panose="02020603050405020304" pitchFamily="18" charset="0"/>
              </a:rPr>
              <a:t>organization.</a:t>
            </a:r>
          </a:p>
          <a:p>
            <a:pPr algn="just"/>
            <a:endParaRPr lang="en-US" sz="2800" dirty="0" smtClean="0">
              <a:latin typeface="Times New Roman" panose="02020603050405020304" pitchFamily="18" charset="0"/>
              <a:cs typeface="Times New Roman" panose="02020603050405020304" pitchFamily="18" charset="0"/>
            </a:endParaRPr>
          </a:p>
          <a:p>
            <a:pPr marL="514350" indent="-514350" algn="just">
              <a:buFont typeface="Wingdings" panose="05000000000000000000" pitchFamily="2" charset="2"/>
              <a:buChar char="§"/>
            </a:pPr>
            <a:r>
              <a:rPr lang="en-US" sz="2800" dirty="0">
                <a:solidFill>
                  <a:srgbClr val="0070C0"/>
                </a:solidFill>
                <a:latin typeface="Times New Roman" panose="02020603050405020304" pitchFamily="18" charset="0"/>
                <a:cs typeface="Times New Roman" panose="02020603050405020304" pitchFamily="18" charset="0"/>
              </a:rPr>
              <a:t>Output control </a:t>
            </a:r>
            <a:r>
              <a:rPr lang="en-US" sz="2800" dirty="0">
                <a:latin typeface="Times New Roman" panose="02020603050405020304" pitchFamily="18" charset="0"/>
                <a:cs typeface="Times New Roman" panose="02020603050405020304" pitchFamily="18" charset="0"/>
              </a:rPr>
              <a:t>is result oriented and uses impersonal measures such as the </a:t>
            </a:r>
            <a:r>
              <a:rPr lang="en-US" sz="2800" dirty="0" smtClean="0">
                <a:latin typeface="Times New Roman" panose="02020603050405020304" pitchFamily="18" charset="0"/>
                <a:cs typeface="Times New Roman" panose="02020603050405020304" pitchFamily="18" charset="0"/>
              </a:rPr>
              <a:t>difference </a:t>
            </a:r>
            <a:r>
              <a:rPr lang="en-US" sz="2800" dirty="0">
                <a:latin typeface="Times New Roman" panose="02020603050405020304" pitchFamily="18" charset="0"/>
                <a:cs typeface="Times New Roman" panose="02020603050405020304" pitchFamily="18" charset="0"/>
              </a:rPr>
              <a:t>between the expected and the final outcome. It relies on feedback </a:t>
            </a:r>
            <a:r>
              <a:rPr lang="en-US" sz="2800" dirty="0" smtClean="0">
                <a:latin typeface="Times New Roman" panose="02020603050405020304" pitchFamily="18" charset="0"/>
                <a:cs typeface="Times New Roman" panose="02020603050405020304" pitchFamily="18" charset="0"/>
              </a:rPr>
              <a:t>information </a:t>
            </a:r>
            <a:r>
              <a:rPr lang="en-US" sz="2800" dirty="0">
                <a:latin typeface="Times New Roman" panose="02020603050405020304" pitchFamily="18" charset="0"/>
                <a:cs typeface="Times New Roman" panose="02020603050405020304" pitchFamily="18" charset="0"/>
              </a:rPr>
              <a:t>to correct deviations. Output control works well for large organizations, where the complexity and heterogeneity of activities require standard objective measures of comparison</a:t>
            </a:r>
          </a:p>
        </p:txBody>
      </p:sp>
      <p:sp>
        <p:nvSpPr>
          <p:cNvPr id="9" name="Rectangle 8"/>
          <p:cNvSpPr/>
          <p:nvPr/>
        </p:nvSpPr>
        <p:spPr>
          <a:xfrm>
            <a:off x="3584004" y="487104"/>
            <a:ext cx="4661084" cy="584775"/>
          </a:xfrm>
          <a:prstGeom prst="rect">
            <a:avLst/>
          </a:prstGeom>
        </p:spPr>
        <p:txBody>
          <a:bodyPr wrap="none">
            <a:spAutoFit/>
          </a:bodyPr>
          <a:lstStyle/>
          <a:p>
            <a:r>
              <a:rPr lang="en-US" sz="3200" b="1" dirty="0">
                <a:solidFill>
                  <a:srgbClr val="0070C0"/>
                </a:solidFill>
              </a:rPr>
              <a:t>Input and Output Controls</a:t>
            </a:r>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1175369"/>
            <a:ext cx="12077700" cy="5117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75950" y="204560"/>
            <a:ext cx="1404457" cy="89767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076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78971" y="1455406"/>
            <a:ext cx="11168743"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Usually, all major strategic and critical decisions are made by top-level executives. Some organizations may allow dispersion of decision-making power for other important matters among lower-level managers</a:t>
            </a:r>
            <a:endParaRPr lang="en-US" sz="2800" dirty="0" smtClean="0">
              <a:solidFill>
                <a:srgbClr val="FF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rgbClr val="0070C0"/>
                </a:solidFill>
                <a:latin typeface="Times New Roman" panose="02020603050405020304" pitchFamily="18" charset="0"/>
                <a:cs typeface="Times New Roman" panose="02020603050405020304" pitchFamily="18" charset="0"/>
              </a:rPr>
              <a:t>Centralization </a:t>
            </a:r>
            <a:r>
              <a:rPr lang="en-US" sz="2800" dirty="0">
                <a:latin typeface="Times New Roman" panose="02020603050405020304" pitchFamily="18" charset="0"/>
                <a:cs typeface="Times New Roman" panose="02020603050405020304" pitchFamily="18" charset="0"/>
              </a:rPr>
              <a:t>of decision-making is characteristic of a firm in which most decisions are made by top-level managers. In a centralized MNC, foreign subsidiaries have limited decision-making authority, and most important matters are decided by headquarters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a:solidFill>
                  <a:srgbClr val="0070C0"/>
                </a:solidFill>
                <a:latin typeface="Times New Roman" panose="02020603050405020304" pitchFamily="18" charset="0"/>
                <a:cs typeface="Times New Roman" panose="02020603050405020304" pitchFamily="18" charset="0"/>
              </a:rPr>
              <a:t>D</a:t>
            </a:r>
            <a:r>
              <a:rPr lang="en-US" sz="2800" dirty="0" smtClean="0">
                <a:solidFill>
                  <a:srgbClr val="0070C0"/>
                </a:solidFill>
                <a:latin typeface="Times New Roman" panose="02020603050405020304" pitchFamily="18" charset="0"/>
                <a:cs typeface="Times New Roman" panose="02020603050405020304" pitchFamily="18" charset="0"/>
              </a:rPr>
              <a:t>ecentralization</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where decision-making power is dispersed among more managers. Decentralized MNCs give more autonomy to their foreign subsidiaries</a:t>
            </a:r>
          </a:p>
        </p:txBody>
      </p:sp>
      <p:sp>
        <p:nvSpPr>
          <p:cNvPr id="9" name="Rectangle 8"/>
          <p:cNvSpPr/>
          <p:nvPr/>
        </p:nvSpPr>
        <p:spPr>
          <a:xfrm>
            <a:off x="3543232" y="480494"/>
            <a:ext cx="4479111" cy="584775"/>
          </a:xfrm>
          <a:prstGeom prst="rect">
            <a:avLst/>
          </a:prstGeom>
        </p:spPr>
        <p:txBody>
          <a:bodyPr wrap="none">
            <a:spAutoFit/>
          </a:bodyPr>
          <a:lstStyle/>
          <a:p>
            <a:r>
              <a:rPr lang="en-US" sz="3200" b="1" dirty="0">
                <a:solidFill>
                  <a:srgbClr val="0070C0"/>
                </a:solidFill>
              </a:rPr>
              <a:t>Locus of Decision Making</a:t>
            </a:r>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0" y="1068224"/>
            <a:ext cx="12085320" cy="53782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8871" y="145459"/>
            <a:ext cx="1404457" cy="90085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6800" y="268963"/>
            <a:ext cx="1113607"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033" y="3625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91886" y="1105674"/>
            <a:ext cx="11408228"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0070C0"/>
                </a:solidFill>
                <a:latin typeface="Times New Roman" panose="02020603050405020304" pitchFamily="18" charset="0"/>
                <a:cs typeface="Times New Roman" panose="02020603050405020304" pitchFamily="18" charset="0"/>
              </a:rPr>
              <a:t>Information collection </a:t>
            </a:r>
            <a:r>
              <a:rPr lang="en-US" sz="2800" dirty="0">
                <a:latin typeface="Times New Roman" panose="02020603050405020304" pitchFamily="18" charset="0"/>
                <a:cs typeface="Times New Roman" panose="02020603050405020304" pitchFamily="18" charset="0"/>
              </a:rPr>
              <a:t>on organizational performance is the linchpin in any control system. To assess the firm’s viability and the relevance of its strategy, a variety of data must be collected from inside and outside the firm. To monitor performance, a variety of information is communicated between different parts of the organization</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solidFill>
                  <a:srgbClr val="0070C0"/>
                </a:solidFill>
                <a:latin typeface="Times New Roman" panose="02020603050405020304" pitchFamily="18" charset="0"/>
                <a:cs typeface="Times New Roman" panose="02020603050405020304" pitchFamily="18" charset="0"/>
              </a:rPr>
              <a:t>Strategies, goals, and expectations </a:t>
            </a:r>
            <a:r>
              <a:rPr lang="en-US" sz="2800" dirty="0">
                <a:latin typeface="Times New Roman" panose="02020603050405020304" pitchFamily="18" charset="0"/>
                <a:cs typeface="Times New Roman" panose="02020603050405020304" pitchFamily="18" charset="0"/>
              </a:rPr>
              <a:t>are communicated from headquarters to subsidiaries. Communication and information flow ranges from periodic financial and </a:t>
            </a:r>
            <a:r>
              <a:rPr lang="en-US" sz="2800" dirty="0" smtClean="0">
                <a:latin typeface="Times New Roman" panose="02020603050405020304" pitchFamily="18" charset="0"/>
                <a:cs typeface="Times New Roman" panose="02020603050405020304" pitchFamily="18" charset="0"/>
              </a:rPr>
              <a:t>operations </a:t>
            </a:r>
            <a:r>
              <a:rPr lang="en-US" sz="2800" dirty="0">
                <a:latin typeface="Times New Roman" panose="02020603050405020304" pitchFamily="18" charset="0"/>
                <a:cs typeface="Times New Roman" panose="02020603050405020304" pitchFamily="18" charset="0"/>
              </a:rPr>
              <a:t>reports to occasional face-to-face meetings. Telecommunications technology has expanded MNCs’ information-processing capability and has resulted in </a:t>
            </a:r>
            <a:r>
              <a:rPr lang="en-US" sz="2800" dirty="0" smtClean="0">
                <a:latin typeface="Times New Roman" panose="02020603050405020304" pitchFamily="18" charset="0"/>
                <a:cs typeface="Times New Roman" panose="02020603050405020304" pitchFamily="18" charset="0"/>
              </a:rPr>
              <a:t>movements </a:t>
            </a:r>
            <a:r>
              <a:rPr lang="en-US" sz="2800" dirty="0">
                <a:latin typeface="Times New Roman" panose="02020603050405020304" pitchFamily="18" charset="0"/>
                <a:cs typeface="Times New Roman" panose="02020603050405020304" pitchFamily="18" charset="0"/>
              </a:rPr>
              <a:t>toward both centralization and decentralization</a:t>
            </a:r>
          </a:p>
        </p:txBody>
      </p:sp>
      <p:sp>
        <p:nvSpPr>
          <p:cNvPr id="9" name="Rectangle 8"/>
          <p:cNvSpPr/>
          <p:nvPr/>
        </p:nvSpPr>
        <p:spPr>
          <a:xfrm>
            <a:off x="2667220" y="393793"/>
            <a:ext cx="6652783" cy="584775"/>
          </a:xfrm>
          <a:prstGeom prst="rect">
            <a:avLst/>
          </a:prstGeom>
        </p:spPr>
        <p:txBody>
          <a:bodyPr wrap="none">
            <a:spAutoFit/>
          </a:bodyPr>
          <a:lstStyle/>
          <a:p>
            <a:r>
              <a:rPr lang="en-US" sz="3200" b="1" dirty="0">
                <a:solidFill>
                  <a:srgbClr val="0070C0"/>
                </a:solidFill>
              </a:rPr>
              <a:t>Communication and Information Flow</a:t>
            </a:r>
          </a:p>
        </p:txBody>
      </p:sp>
    </p:spTree>
    <p:extLst>
      <p:ext uri="{BB962C8B-B14F-4D97-AF65-F5344CB8AC3E}">
        <p14:creationId xmlns:p14="http://schemas.microsoft.com/office/powerpoint/2010/main" val="2182931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1" y="1240808"/>
            <a:ext cx="11277600" cy="50518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35402" y="268963"/>
            <a:ext cx="1404457" cy="9718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13253" y="4720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60406" y="4507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35402" y="1488627"/>
            <a:ext cx="10380941"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Formal reporting on financial and operational aspects along with local market data are essential means of subsidiary control by the MNC.  Most MNCs rely heavily on financial reports for control of foreign subsidiaries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Financial data such as </a:t>
            </a:r>
            <a:r>
              <a:rPr lang="en-US" sz="2800" dirty="0">
                <a:solidFill>
                  <a:srgbClr val="0070C0"/>
                </a:solidFill>
                <a:latin typeface="Times New Roman" panose="02020603050405020304" pitchFamily="18" charset="0"/>
                <a:cs typeface="Times New Roman" panose="02020603050405020304" pitchFamily="18" charset="0"/>
              </a:rPr>
              <a:t>return on investment </a:t>
            </a:r>
            <a:r>
              <a:rPr lang="en-US" sz="2800" dirty="0">
                <a:latin typeface="Times New Roman" panose="02020603050405020304" pitchFamily="18" charset="0"/>
                <a:cs typeface="Times New Roman" panose="02020603050405020304" pitchFamily="18" charset="0"/>
              </a:rPr>
              <a:t>and </a:t>
            </a:r>
            <a:r>
              <a:rPr lang="en-US" sz="2800" dirty="0">
                <a:solidFill>
                  <a:srgbClr val="0070C0"/>
                </a:solidFill>
                <a:latin typeface="Times New Roman" panose="02020603050405020304" pitchFamily="18" charset="0"/>
                <a:cs typeface="Times New Roman" panose="02020603050405020304" pitchFamily="18" charset="0"/>
              </a:rPr>
              <a:t>inventory turnover </a:t>
            </a:r>
            <a:r>
              <a:rPr lang="en-US" sz="2800" dirty="0">
                <a:latin typeface="Times New Roman" panose="02020603050405020304" pitchFamily="18" charset="0"/>
                <a:cs typeface="Times New Roman" panose="02020603050405020304" pitchFamily="18" charset="0"/>
              </a:rPr>
              <a:t>allow comparison with industry norms and provide information on the progress made in strategy implementation. Intrafirm business transactions and corporate tax variations among host countries make the use of financial data by MNCs more complex</a:t>
            </a:r>
          </a:p>
        </p:txBody>
      </p:sp>
      <p:sp>
        <p:nvSpPr>
          <p:cNvPr id="9" name="Rectangle 8"/>
          <p:cNvSpPr/>
          <p:nvPr/>
        </p:nvSpPr>
        <p:spPr>
          <a:xfrm>
            <a:off x="3188124" y="512712"/>
            <a:ext cx="2789738" cy="584775"/>
          </a:xfrm>
          <a:prstGeom prst="rect">
            <a:avLst/>
          </a:prstGeom>
        </p:spPr>
        <p:txBody>
          <a:bodyPr wrap="none">
            <a:spAutoFit/>
          </a:bodyPr>
          <a:lstStyle/>
          <a:p>
            <a:r>
              <a:rPr lang="en-US" sz="3200" b="1" dirty="0">
                <a:solidFill>
                  <a:srgbClr val="0070C0"/>
                </a:solidFill>
              </a:rPr>
              <a:t>Formal Reports</a:t>
            </a:r>
          </a:p>
        </p:txBody>
      </p:sp>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3029" y="1429094"/>
            <a:ext cx="1159779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728987" y="622790"/>
            <a:ext cx="4429226" cy="584775"/>
          </a:xfrm>
          <a:prstGeom prst="rect">
            <a:avLst/>
          </a:prstGeom>
        </p:spPr>
        <p:txBody>
          <a:bodyPr wrap="none">
            <a:spAutoFit/>
          </a:bodyPr>
          <a:lstStyle/>
          <a:p>
            <a:r>
              <a:rPr lang="en-US" sz="3200" b="1" dirty="0">
                <a:solidFill>
                  <a:srgbClr val="0070C0"/>
                </a:solidFill>
              </a:rPr>
              <a:t>Informal Communication</a:t>
            </a:r>
          </a:p>
        </p:txBody>
      </p:sp>
      <p:sp>
        <p:nvSpPr>
          <p:cNvPr id="9" name="Rectangle 8"/>
          <p:cNvSpPr/>
          <p:nvPr/>
        </p:nvSpPr>
        <p:spPr>
          <a:xfrm>
            <a:off x="514350" y="2120432"/>
            <a:ext cx="10858500" cy="3108543"/>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0070C0"/>
                </a:solidFill>
                <a:latin typeface="Times New Roman" panose="02020603050405020304" pitchFamily="18" charset="0"/>
                <a:cs typeface="Times New Roman" panose="02020603050405020304" pitchFamily="18" charset="0"/>
              </a:rPr>
              <a:t>Informal communication </a:t>
            </a:r>
            <a:r>
              <a:rPr lang="en-US" sz="2800" dirty="0">
                <a:latin typeface="Times New Roman" panose="02020603050405020304" pitchFamily="18" charset="0"/>
                <a:cs typeface="Times New Roman" panose="02020603050405020304" pitchFamily="18" charset="0"/>
              </a:rPr>
              <a:t>is used along with formal communication to convey to members of the organization what the performance expectations are and to cajole them to comply with the norms.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rgbClr val="0070C0"/>
                </a:solidFill>
                <a:latin typeface="Times New Roman" panose="02020603050405020304" pitchFamily="18" charset="0"/>
                <a:cs typeface="Times New Roman" panose="02020603050405020304" pitchFamily="18" charset="0"/>
              </a:rPr>
              <a:t>Informal </a:t>
            </a:r>
            <a:r>
              <a:rPr lang="en-US" sz="2800" dirty="0">
                <a:solidFill>
                  <a:srgbClr val="0070C0"/>
                </a:solidFill>
                <a:latin typeface="Times New Roman" panose="02020603050405020304" pitchFamily="18" charset="0"/>
                <a:cs typeface="Times New Roman" panose="02020603050405020304" pitchFamily="18" charset="0"/>
              </a:rPr>
              <a:t>communication </a:t>
            </a:r>
            <a:r>
              <a:rPr lang="en-US" sz="2800" dirty="0">
                <a:latin typeface="Times New Roman" panose="02020603050405020304" pitchFamily="18" charset="0"/>
                <a:cs typeface="Times New Roman" panose="02020603050405020304" pitchFamily="18" charset="0"/>
              </a:rPr>
              <a:t>is more subtle and </a:t>
            </a:r>
            <a:r>
              <a:rPr lang="en-US" sz="2800" dirty="0" smtClean="0">
                <a:latin typeface="Times New Roman" panose="02020603050405020304" pitchFamily="18" charset="0"/>
                <a:cs typeface="Times New Roman" panose="02020603050405020304" pitchFamily="18" charset="0"/>
              </a:rPr>
              <a:t>indirect </a:t>
            </a:r>
            <a:r>
              <a:rPr lang="en-US" sz="2800" dirty="0">
                <a:latin typeface="Times New Roman" panose="02020603050405020304" pitchFamily="18" charset="0"/>
                <a:cs typeface="Times New Roman" panose="02020603050405020304" pitchFamily="18" charset="0"/>
              </a:rPr>
              <a:t>in enforcing organizational standards. Some firms, for example, communicate dress codes to members without making a formal statement about it.</a:t>
            </a: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097487"/>
            <a:ext cx="12192000" cy="5318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33790" y="180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45585" y="2388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500793" y="512712"/>
            <a:ext cx="4333494" cy="584775"/>
          </a:xfrm>
          <a:prstGeom prst="rect">
            <a:avLst/>
          </a:prstGeom>
        </p:spPr>
        <p:txBody>
          <a:bodyPr wrap="none">
            <a:spAutoFit/>
          </a:bodyPr>
          <a:lstStyle/>
          <a:p>
            <a:r>
              <a:rPr lang="en-US" sz="3200" b="1" dirty="0">
                <a:solidFill>
                  <a:srgbClr val="0070C0"/>
                </a:solidFill>
              </a:rPr>
              <a:t>Organizational Structure</a:t>
            </a:r>
          </a:p>
        </p:txBody>
      </p:sp>
      <p:sp>
        <p:nvSpPr>
          <p:cNvPr id="9" name="Rectangle 8"/>
          <p:cNvSpPr/>
          <p:nvPr/>
        </p:nvSpPr>
        <p:spPr>
          <a:xfrm>
            <a:off x="222226" y="1212885"/>
            <a:ext cx="11658599" cy="3539430"/>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Increased competition and changing market conditions require a timely, </a:t>
            </a:r>
            <a:r>
              <a:rPr lang="en-US" sz="2800" dirty="0" smtClean="0">
                <a:latin typeface="Times New Roman" panose="02020603050405020304" pitchFamily="18" charset="0"/>
                <a:cs typeface="Times New Roman" panose="02020603050405020304" pitchFamily="18" charset="0"/>
              </a:rPr>
              <a:t>concerted, </a:t>
            </a:r>
            <a:r>
              <a:rPr lang="en-US" sz="2800" dirty="0">
                <a:latin typeface="Times New Roman" panose="02020603050405020304" pitchFamily="18" charset="0"/>
                <a:cs typeface="Times New Roman" panose="02020603050405020304" pitchFamily="18" charset="0"/>
              </a:rPr>
              <a:t>and uniform response from various organizational units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To increase the organizational capabilities for a proper response to competition and other market forces, firms may need to institute more central control.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rgbClr val="0070C0"/>
                </a:solidFill>
                <a:latin typeface="Times New Roman" panose="02020603050405020304" pitchFamily="18" charset="0"/>
                <a:cs typeface="Times New Roman" panose="02020603050405020304" pitchFamily="18" charset="0"/>
              </a:rPr>
              <a:t>For </a:t>
            </a:r>
            <a:r>
              <a:rPr lang="en-US" sz="2800" dirty="0">
                <a:solidFill>
                  <a:srgbClr val="0070C0"/>
                </a:solidFill>
                <a:latin typeface="Times New Roman" panose="02020603050405020304" pitchFamily="18" charset="0"/>
                <a:cs typeface="Times New Roman" panose="02020603050405020304" pitchFamily="18" charset="0"/>
              </a:rPr>
              <a:t>example, </a:t>
            </a:r>
            <a:r>
              <a:rPr lang="en-US" sz="2800" dirty="0">
                <a:latin typeface="Times New Roman" panose="02020603050405020304" pitchFamily="18" charset="0"/>
                <a:cs typeface="Times New Roman" panose="02020603050405020304" pitchFamily="18" charset="0"/>
              </a:rPr>
              <a:t>MNCs that find themselves faced with intense competition may require tighter control and could centralize their operations by restructuring</a:t>
            </a:r>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92288"/>
            <a:ext cx="12192000" cy="4984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64776" y="1418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49593" y="2025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195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36914" y="1213073"/>
            <a:ext cx="11847077"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0070C0"/>
                </a:solidFill>
                <a:latin typeface="Times New Roman" panose="02020603050405020304" pitchFamily="18" charset="0"/>
                <a:cs typeface="Times New Roman" panose="02020603050405020304" pitchFamily="18" charset="0"/>
              </a:rPr>
              <a:t>Various integrative mechanisms </a:t>
            </a:r>
            <a:r>
              <a:rPr lang="en-US" sz="2800" dirty="0">
                <a:latin typeface="Times New Roman" panose="02020603050405020304" pitchFamily="18" charset="0"/>
                <a:cs typeface="Times New Roman" panose="02020603050405020304" pitchFamily="18" charset="0"/>
              </a:rPr>
              <a:t>are used to control and manage interdependencies among different organizational units. The more common integrative mechanisms are liaison positions, cross-unit committees, integrators, and the matrix structure</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These mechanisms form a continuum from simple to complex, moving from liaison to matrix in terms of </a:t>
            </a:r>
            <a:r>
              <a:rPr lang="en-US" sz="2800" dirty="0" smtClean="0">
                <a:latin typeface="Times New Roman" panose="02020603050405020304" pitchFamily="18" charset="0"/>
                <a:cs typeface="Times New Roman" panose="02020603050405020304" pitchFamily="18" charset="0"/>
              </a:rPr>
              <a:t>complexity. A </a:t>
            </a:r>
            <a:r>
              <a:rPr lang="en-US" sz="2800" dirty="0">
                <a:latin typeface="Times New Roman" panose="02020603050405020304" pitchFamily="18" charset="0"/>
                <a:cs typeface="Times New Roman" panose="02020603050405020304" pitchFamily="18" charset="0"/>
              </a:rPr>
              <a:t>low level of interdependency calls for the use of a simple integrative mechanism, such as a liaison role.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A </a:t>
            </a:r>
            <a:r>
              <a:rPr lang="en-US" sz="2800" dirty="0">
                <a:latin typeface="Times New Roman" panose="02020603050405020304" pitchFamily="18" charset="0"/>
                <a:cs typeface="Times New Roman" panose="02020603050405020304" pitchFamily="18" charset="0"/>
              </a:rPr>
              <a:t>more complex </a:t>
            </a:r>
            <a:r>
              <a:rPr lang="en-US" sz="2800" dirty="0" smtClean="0">
                <a:latin typeface="Times New Roman" panose="02020603050405020304" pitchFamily="18" charset="0"/>
                <a:cs typeface="Times New Roman" panose="02020603050405020304" pitchFamily="18" charset="0"/>
              </a:rPr>
              <a:t>integrative </a:t>
            </a:r>
            <a:r>
              <a:rPr lang="en-US" sz="2800" dirty="0">
                <a:latin typeface="Times New Roman" panose="02020603050405020304" pitchFamily="18" charset="0"/>
                <a:cs typeface="Times New Roman" panose="02020603050405020304" pitchFamily="18" charset="0"/>
              </a:rPr>
              <a:t>mechanism, such as a matrix, is appropriate for the management and control of a high level of interdependency</a:t>
            </a:r>
          </a:p>
        </p:txBody>
      </p:sp>
      <p:sp>
        <p:nvSpPr>
          <p:cNvPr id="9" name="Rectangle 8"/>
          <p:cNvSpPr/>
          <p:nvPr/>
        </p:nvSpPr>
        <p:spPr>
          <a:xfrm>
            <a:off x="3500793" y="512712"/>
            <a:ext cx="4256550" cy="584775"/>
          </a:xfrm>
          <a:prstGeom prst="rect">
            <a:avLst/>
          </a:prstGeom>
        </p:spPr>
        <p:txBody>
          <a:bodyPr wrap="none">
            <a:spAutoFit/>
          </a:bodyPr>
          <a:lstStyle/>
          <a:p>
            <a:r>
              <a:rPr lang="en-US" sz="3200" b="1" dirty="0">
                <a:solidFill>
                  <a:srgbClr val="0070C0"/>
                </a:solidFill>
              </a:rPr>
              <a:t>Integrative Mechanisms</a:t>
            </a:r>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40" y="1389428"/>
            <a:ext cx="11816351"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088704" y="521149"/>
            <a:ext cx="3555332" cy="584775"/>
          </a:xfrm>
          <a:prstGeom prst="rect">
            <a:avLst/>
          </a:prstGeom>
        </p:spPr>
        <p:txBody>
          <a:bodyPr wrap="none">
            <a:spAutoFit/>
          </a:bodyPr>
          <a:lstStyle/>
          <a:p>
            <a:r>
              <a:rPr lang="en-US" sz="3200" b="1" dirty="0">
                <a:solidFill>
                  <a:srgbClr val="0070C0"/>
                </a:solidFill>
              </a:rPr>
              <a:t>Resource Allocation</a:t>
            </a:r>
          </a:p>
        </p:txBody>
      </p:sp>
      <p:sp>
        <p:nvSpPr>
          <p:cNvPr id="9" name="Rectangle 8"/>
          <p:cNvSpPr/>
          <p:nvPr/>
        </p:nvSpPr>
        <p:spPr>
          <a:xfrm>
            <a:off x="310809" y="1391048"/>
            <a:ext cx="11530012"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The primary relationships among various units of a business organization center on economics. One way of exerting control is through resource allocation.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pattern of distribution of resources (anything that people value, e.g., money, material, </a:t>
            </a:r>
            <a:r>
              <a:rPr lang="en-US" sz="2800" dirty="0" smtClean="0">
                <a:latin typeface="Times New Roman" panose="02020603050405020304" pitchFamily="18" charset="0"/>
                <a:cs typeface="Times New Roman" panose="02020603050405020304" pitchFamily="18" charset="0"/>
              </a:rPr>
              <a:t>promotion, </a:t>
            </a:r>
            <a:r>
              <a:rPr lang="en-US" sz="2800" dirty="0">
                <a:latin typeface="Times New Roman" panose="02020603050405020304" pitchFamily="18" charset="0"/>
                <a:cs typeface="Times New Roman" panose="02020603050405020304" pitchFamily="18" charset="0"/>
              </a:rPr>
              <a:t>knowledge, technology, vacation, a large office, etc.) indicates to the </a:t>
            </a:r>
            <a:r>
              <a:rPr lang="en-US" sz="2800" dirty="0" smtClean="0">
                <a:latin typeface="Times New Roman" panose="02020603050405020304" pitchFamily="18" charset="0"/>
                <a:cs typeface="Times New Roman" panose="02020603050405020304" pitchFamily="18" charset="0"/>
              </a:rPr>
              <a:t>members </a:t>
            </a:r>
            <a:r>
              <a:rPr lang="en-US" sz="2800" dirty="0">
                <a:latin typeface="Times New Roman" panose="02020603050405020304" pitchFamily="18" charset="0"/>
                <a:cs typeface="Times New Roman" panose="02020603050405020304" pitchFamily="18" charset="0"/>
              </a:rPr>
              <a:t>the performances and outcomes desired by the organization.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By </a:t>
            </a:r>
            <a:r>
              <a:rPr lang="en-US" sz="2800" dirty="0">
                <a:latin typeface="Times New Roman" panose="02020603050405020304" pitchFamily="18" charset="0"/>
                <a:cs typeface="Times New Roman" panose="02020603050405020304" pitchFamily="18" charset="0"/>
              </a:rPr>
              <a:t>changing the allocation of resources among subsidiaries, MNCs effectively exercise control over them. In some MNCs, the direction of resource flow is from the headquarters to the subsidiaries; in integrated MNCs, however, the flow of resources is multidirectional.</a:t>
            </a:r>
            <a:endParaRPr lang="en-US"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404251"/>
            <a:ext cx="12085320" cy="51406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5670" y="3879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41637" y="5574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211399" y="521149"/>
            <a:ext cx="3214663" cy="584775"/>
          </a:xfrm>
          <a:prstGeom prst="rect">
            <a:avLst/>
          </a:prstGeom>
        </p:spPr>
        <p:txBody>
          <a:bodyPr wrap="none">
            <a:spAutoFit/>
          </a:bodyPr>
          <a:lstStyle/>
          <a:p>
            <a:r>
              <a:rPr lang="en-US" sz="3200" b="1" dirty="0">
                <a:solidFill>
                  <a:srgbClr val="0070C0"/>
                </a:solidFill>
              </a:rPr>
              <a:t>Budgeting System</a:t>
            </a:r>
          </a:p>
        </p:txBody>
      </p:sp>
      <p:sp>
        <p:nvSpPr>
          <p:cNvPr id="9" name="Rectangle 8"/>
          <p:cNvSpPr/>
          <p:nvPr/>
        </p:nvSpPr>
        <p:spPr>
          <a:xfrm>
            <a:off x="185057" y="1404251"/>
            <a:ext cx="11798934" cy="4893647"/>
          </a:xfrm>
          <a:prstGeom prst="rect">
            <a:avLst/>
          </a:prstGeom>
        </p:spPr>
        <p:txBody>
          <a:bodyPr wrap="square">
            <a:spAutoFit/>
          </a:bodyPr>
          <a:lstStyle/>
          <a:p>
            <a:pPr marL="457200" indent="-457200" algn="just">
              <a:buFont typeface="Wingdings" panose="05000000000000000000" pitchFamily="2" charset="2"/>
              <a:buChar char="§"/>
            </a:pPr>
            <a:r>
              <a:rPr lang="en-US" sz="2600" dirty="0">
                <a:solidFill>
                  <a:srgbClr val="0070C0"/>
                </a:solidFill>
                <a:latin typeface="Times New Roman" panose="02020603050405020304" pitchFamily="18" charset="0"/>
                <a:cs typeface="Times New Roman" panose="02020603050405020304" pitchFamily="18" charset="0"/>
              </a:rPr>
              <a:t>Budgeting is the allocation of resources </a:t>
            </a:r>
            <a:r>
              <a:rPr lang="en-US" sz="2600" dirty="0">
                <a:latin typeface="Times New Roman" panose="02020603050405020304" pitchFamily="18" charset="0"/>
                <a:cs typeface="Times New Roman" panose="02020603050405020304" pitchFamily="18" charset="0"/>
              </a:rPr>
              <a:t>among various organizational units on the basis of present needs, past performance, and the projection of future needs. Budgets are standards against which actual performance can be measured. </a:t>
            </a:r>
            <a:endParaRPr lang="en-US" sz="2600" dirty="0" smtClean="0">
              <a:latin typeface="Times New Roman" panose="02020603050405020304" pitchFamily="18" charset="0"/>
              <a:cs typeface="Times New Roman" panose="02020603050405020304" pitchFamily="18" charset="0"/>
            </a:endParaRPr>
          </a:p>
          <a:p>
            <a:pPr algn="just"/>
            <a:endParaRPr lang="en-US" sz="26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600" dirty="0" smtClean="0">
                <a:latin typeface="Times New Roman" panose="02020603050405020304" pitchFamily="18" charset="0"/>
                <a:cs typeface="Times New Roman" panose="02020603050405020304" pitchFamily="18" charset="0"/>
              </a:rPr>
              <a:t>Firms </a:t>
            </a:r>
            <a:r>
              <a:rPr lang="en-US" sz="2600" dirty="0">
                <a:latin typeface="Times New Roman" panose="02020603050405020304" pitchFamily="18" charset="0"/>
                <a:cs typeface="Times New Roman" panose="02020603050405020304" pitchFamily="18" charset="0"/>
              </a:rPr>
              <a:t>use </a:t>
            </a:r>
            <a:r>
              <a:rPr lang="en-US" sz="2600" dirty="0" smtClean="0">
                <a:latin typeface="Times New Roman" panose="02020603050405020304" pitchFamily="18" charset="0"/>
                <a:cs typeface="Times New Roman" panose="02020603050405020304" pitchFamily="18" charset="0"/>
              </a:rPr>
              <a:t>different </a:t>
            </a:r>
            <a:r>
              <a:rPr lang="en-US" sz="2600" dirty="0">
                <a:latin typeface="Times New Roman" panose="02020603050405020304" pitchFamily="18" charset="0"/>
                <a:cs typeface="Times New Roman" panose="02020603050405020304" pitchFamily="18" charset="0"/>
              </a:rPr>
              <a:t>budgets for monitoring important activities and functions, such as the capital expenditure budget, the marketing and promotion budget, and the research and development (R&amp;D) budget</a:t>
            </a:r>
            <a:r>
              <a:rPr lang="en-US" sz="26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6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600" dirty="0" smtClean="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With a budgeting system, MNCs not only monitor subsidiaries’ activities, they also establish priorities that reflect corporate strategies. Increasing or decreasing the budget is an effective way to dictate the direction of a subsidiary’s development and </a:t>
            </a:r>
            <a:r>
              <a:rPr lang="en-US" sz="2600" dirty="0" smtClean="0">
                <a:latin typeface="Times New Roman" panose="02020603050405020304" pitchFamily="18" charset="0"/>
                <a:cs typeface="Times New Roman" panose="02020603050405020304" pitchFamily="18" charset="0"/>
              </a:rPr>
              <a:t>progress.</a:t>
            </a:r>
            <a:endParaRPr 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023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19" y="1455344"/>
            <a:ext cx="11606505" cy="483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767" y="59506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439776" y="521149"/>
            <a:ext cx="3551613" cy="584775"/>
          </a:xfrm>
          <a:prstGeom prst="rect">
            <a:avLst/>
          </a:prstGeom>
        </p:spPr>
        <p:txBody>
          <a:bodyPr wrap="none">
            <a:spAutoFit/>
          </a:bodyPr>
          <a:lstStyle/>
          <a:p>
            <a:r>
              <a:rPr lang="en-US" sz="3200" b="1" dirty="0">
                <a:solidFill>
                  <a:srgbClr val="0070C0"/>
                </a:solidFill>
              </a:rPr>
              <a:t>Control Approaches</a:t>
            </a:r>
          </a:p>
        </p:txBody>
      </p:sp>
      <p:sp>
        <p:nvSpPr>
          <p:cNvPr id="9" name="Rectangle 8"/>
          <p:cNvSpPr/>
          <p:nvPr/>
        </p:nvSpPr>
        <p:spPr>
          <a:xfrm>
            <a:off x="198265" y="1518396"/>
            <a:ext cx="11758612"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0070C0"/>
                </a:solidFill>
                <a:latin typeface="Times New Roman" panose="02020603050405020304" pitchFamily="18" charset="0"/>
                <a:cs typeface="Times New Roman" panose="02020603050405020304" pitchFamily="18" charset="0"/>
              </a:rPr>
              <a:t>The three approaches to control are </a:t>
            </a:r>
            <a:r>
              <a:rPr lang="en-US" sz="2800" dirty="0">
                <a:latin typeface="Times New Roman" panose="02020603050405020304" pitchFamily="18" charset="0"/>
                <a:cs typeface="Times New Roman" panose="02020603050405020304" pitchFamily="18" charset="0"/>
              </a:rPr>
              <a:t>the market approach, rules approach, and </a:t>
            </a:r>
            <a:r>
              <a:rPr lang="en-US" sz="2800" dirty="0" smtClean="0">
                <a:latin typeface="Times New Roman" panose="02020603050405020304" pitchFamily="18" charset="0"/>
                <a:cs typeface="Times New Roman" panose="02020603050405020304" pitchFamily="18" charset="0"/>
              </a:rPr>
              <a:t>cultural </a:t>
            </a:r>
            <a:r>
              <a:rPr lang="en-US" sz="2800" dirty="0">
                <a:latin typeface="Times New Roman" panose="02020603050405020304" pitchFamily="18" charset="0"/>
                <a:cs typeface="Times New Roman" panose="02020603050405020304" pitchFamily="18" charset="0"/>
              </a:rPr>
              <a:t>approach.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Based </a:t>
            </a:r>
            <a:r>
              <a:rPr lang="en-US" sz="2800" dirty="0">
                <a:latin typeface="Times New Roman" panose="02020603050405020304" pitchFamily="18" charset="0"/>
                <a:cs typeface="Times New Roman" panose="02020603050405020304" pitchFamily="18" charset="0"/>
              </a:rPr>
              <a:t>on the </a:t>
            </a:r>
            <a:r>
              <a:rPr lang="en-US" sz="2800" dirty="0" smtClean="0">
                <a:latin typeface="Times New Roman" panose="02020603050405020304" pitchFamily="18" charset="0"/>
                <a:cs typeface="Times New Roman" panose="02020603050405020304" pitchFamily="18" charset="0"/>
              </a:rPr>
              <a:t>proposed </a:t>
            </a:r>
            <a:r>
              <a:rPr lang="en-US" sz="2800" dirty="0">
                <a:latin typeface="Times New Roman" panose="02020603050405020304" pitchFamily="18" charset="0"/>
                <a:cs typeface="Times New Roman" panose="02020603050405020304" pitchFamily="18" charset="0"/>
              </a:rPr>
              <a:t>that the three approaches form a triangular continuum along which organizations use a combination of two methods of control: input control and output control (Fig. </a:t>
            </a:r>
            <a:r>
              <a:rPr lang="en-US" sz="2800" dirty="0" smtClean="0">
                <a:latin typeface="Times New Roman" panose="02020603050405020304" pitchFamily="18" charset="0"/>
                <a:cs typeface="Times New Roman" panose="02020603050405020304" pitchFamily="18" charset="0"/>
              </a:rPr>
              <a:t>9.1</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a:solidFill>
                  <a:srgbClr val="0070C0"/>
                </a:solidFill>
                <a:latin typeface="Times New Roman" panose="02020603050405020304" pitchFamily="18" charset="0"/>
                <a:cs typeface="Times New Roman" panose="02020603050405020304" pitchFamily="18" charset="0"/>
              </a:rPr>
              <a:t>The three approaches </a:t>
            </a:r>
            <a:r>
              <a:rPr lang="en-US" sz="2800" dirty="0">
                <a:latin typeface="Times New Roman" panose="02020603050405020304" pitchFamily="18" charset="0"/>
                <a:cs typeface="Times New Roman" panose="02020603050405020304" pitchFamily="18" charset="0"/>
              </a:rPr>
              <a:t>do not exist in pure form.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Each</a:t>
            </a:r>
            <a:r>
              <a:rPr lang="en-US" sz="2800" dirty="0">
                <a:latin typeface="Times New Roman" panose="02020603050405020304" pitchFamily="18" charset="0"/>
                <a:cs typeface="Times New Roman" panose="02020603050405020304" pitchFamily="18" charset="0"/>
              </a:rPr>
              <a:t>, however, may be a dominant form in a given organization. Among the three approaches, as we will argue, cultural control may be needed to respond to the uncertainty and complexity of the international environment.</a:t>
            </a:r>
          </a:p>
        </p:txBody>
      </p:sp>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0" y="1057482"/>
            <a:ext cx="11877311" cy="523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1762" y="114679"/>
            <a:ext cx="1404457" cy="94280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56579" y="1656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25173" y="2315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89560" y="1057482"/>
            <a:ext cx="11591265" cy="5191125"/>
          </a:xfrm>
          <a:prstGeom prst="rect">
            <a:avLst/>
          </a:prstGeom>
        </p:spPr>
      </p:pic>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70255"/>
            <a:ext cx="12085320" cy="508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4629" y="42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19"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503" y="3789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785651" y="415015"/>
            <a:ext cx="3160032" cy="584775"/>
          </a:xfrm>
          <a:prstGeom prst="rect">
            <a:avLst/>
          </a:prstGeom>
        </p:spPr>
        <p:txBody>
          <a:bodyPr wrap="none">
            <a:spAutoFit/>
          </a:bodyPr>
          <a:lstStyle/>
          <a:p>
            <a:r>
              <a:rPr lang="en-US" sz="3200" b="1" dirty="0">
                <a:solidFill>
                  <a:srgbClr val="0070C0"/>
                </a:solidFill>
              </a:rPr>
              <a:t>Market Approach</a:t>
            </a:r>
          </a:p>
        </p:txBody>
      </p:sp>
      <p:sp>
        <p:nvSpPr>
          <p:cNvPr id="9" name="Rectangle 8"/>
          <p:cNvSpPr/>
          <p:nvPr/>
        </p:nvSpPr>
        <p:spPr>
          <a:xfrm>
            <a:off x="376238" y="1414805"/>
            <a:ext cx="11182350"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0070C0"/>
                </a:solidFill>
                <a:latin typeface="Times New Roman" panose="02020603050405020304" pitchFamily="18" charset="0"/>
                <a:cs typeface="Times New Roman" panose="02020603050405020304" pitchFamily="18" charset="0"/>
              </a:rPr>
              <a:t>Control mechanisms </a:t>
            </a:r>
            <a:r>
              <a:rPr lang="en-US" sz="2800" dirty="0">
                <a:latin typeface="Times New Roman" panose="02020603050405020304" pitchFamily="18" charset="0"/>
                <a:cs typeface="Times New Roman" panose="02020603050405020304" pitchFamily="18" charset="0"/>
              </a:rPr>
              <a:t>employed in a market approach are external market forces</a:t>
            </a:r>
            <a:r>
              <a:rPr lang="en-US" sz="2800" dirty="0">
                <a:solidFill>
                  <a:srgbClr val="0070C0"/>
                </a:solidFill>
                <a:latin typeface="Times New Roman" panose="02020603050405020304" pitchFamily="18" charset="0"/>
                <a:cs typeface="Times New Roman" panose="02020603050405020304" pitchFamily="18" charset="0"/>
              </a:rPr>
              <a:t>. Competition, supply and demand, and contractual agreements</a:t>
            </a:r>
            <a:r>
              <a:rPr lang="en-US" sz="2800" dirty="0">
                <a:latin typeface="Times New Roman" panose="02020603050405020304" pitchFamily="18" charset="0"/>
                <a:cs typeface="Times New Roman" panose="02020603050405020304" pitchFamily="18" charset="0"/>
              </a:rPr>
              <a:t> are among the external forces that govern the relationships among organizational units.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An </a:t>
            </a:r>
            <a:r>
              <a:rPr lang="en-US" sz="2800" dirty="0">
                <a:latin typeface="Times New Roman" panose="02020603050405020304" pitchFamily="18" charset="0"/>
                <a:cs typeface="Times New Roman" panose="02020603050405020304" pitchFamily="18" charset="0"/>
              </a:rPr>
              <a:t>MNC using the market approach resembles a federation of autonomous units that are free to deal with internal (other units and subsidiaries) or external suppliers.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rgbClr val="0070C0"/>
                </a:solidFill>
                <a:latin typeface="Times New Roman" panose="02020603050405020304" pitchFamily="18" charset="0"/>
                <a:cs typeface="Times New Roman" panose="02020603050405020304" pitchFamily="18" charset="0"/>
              </a:rPr>
              <a:t>Output </a:t>
            </a:r>
            <a:r>
              <a:rPr lang="en-US" sz="2800" dirty="0">
                <a:solidFill>
                  <a:srgbClr val="0070C0"/>
                </a:solidFill>
                <a:latin typeface="Times New Roman" panose="02020603050405020304" pitchFamily="18" charset="0"/>
                <a:cs typeface="Times New Roman" panose="02020603050405020304" pitchFamily="18" charset="0"/>
              </a:rPr>
              <a:t>control </a:t>
            </a:r>
            <a:r>
              <a:rPr lang="en-US" sz="2800" dirty="0">
                <a:latin typeface="Times New Roman" panose="02020603050405020304" pitchFamily="18" charset="0"/>
                <a:cs typeface="Times New Roman" panose="02020603050405020304" pitchFamily="18" charset="0"/>
              </a:rPr>
              <a:t>is the dominant method in a market approach, which includes </a:t>
            </a:r>
            <a:r>
              <a:rPr lang="en-US" sz="2800" dirty="0">
                <a:solidFill>
                  <a:srgbClr val="0070C0"/>
                </a:solidFill>
                <a:latin typeface="Times New Roman" panose="02020603050405020304" pitchFamily="18" charset="0"/>
                <a:cs typeface="Times New Roman" panose="02020603050405020304" pitchFamily="18" charset="0"/>
              </a:rPr>
              <a:t>transfer </a:t>
            </a:r>
            <a:r>
              <a:rPr lang="en-US" sz="2800" dirty="0" smtClean="0">
                <a:solidFill>
                  <a:srgbClr val="0070C0"/>
                </a:solidFill>
                <a:latin typeface="Times New Roman" panose="02020603050405020304" pitchFamily="18" charset="0"/>
                <a:cs typeface="Times New Roman" panose="02020603050405020304" pitchFamily="18" charset="0"/>
              </a:rPr>
              <a:t>pricing, </a:t>
            </a:r>
            <a:r>
              <a:rPr lang="en-US" sz="2800" dirty="0">
                <a:solidFill>
                  <a:srgbClr val="0070C0"/>
                </a:solidFill>
                <a:latin typeface="Times New Roman" panose="02020603050405020304" pitchFamily="18" charset="0"/>
                <a:cs typeface="Times New Roman" panose="02020603050405020304" pitchFamily="18" charset="0"/>
              </a:rPr>
              <a:t>bargaining, and management compensation.</a:t>
            </a:r>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19" y="1501288"/>
            <a:ext cx="11606505" cy="4899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68331" y="520882"/>
            <a:ext cx="1404457" cy="10435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7925" y="6257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4053" y="78171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13656" y="1610200"/>
            <a:ext cx="11277601"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In most organizations, the rules approach seems to be more visible than other </a:t>
            </a:r>
            <a:r>
              <a:rPr lang="en-US" sz="2800" dirty="0" smtClean="0">
                <a:latin typeface="Times New Roman" panose="02020603050405020304" pitchFamily="18" charset="0"/>
                <a:cs typeface="Times New Roman" panose="02020603050405020304" pitchFamily="18" charset="0"/>
              </a:rPr>
              <a:t>controls. </a:t>
            </a:r>
            <a:r>
              <a:rPr lang="en-US" sz="2800" dirty="0">
                <a:latin typeface="Times New Roman" panose="02020603050405020304" pitchFamily="18" charset="0"/>
                <a:cs typeface="Times New Roman" panose="02020603050405020304" pitchFamily="18" charset="0"/>
              </a:rPr>
              <a:t>A rules-oriented organization uses both </a:t>
            </a:r>
            <a:r>
              <a:rPr lang="en-US" sz="2800" dirty="0">
                <a:solidFill>
                  <a:srgbClr val="0070C0"/>
                </a:solidFill>
                <a:latin typeface="Times New Roman" panose="02020603050405020304" pitchFamily="18" charset="0"/>
                <a:cs typeface="Times New Roman" panose="02020603050405020304" pitchFamily="18" charset="0"/>
              </a:rPr>
              <a:t>input and output controls</a:t>
            </a:r>
            <a:r>
              <a:rPr lang="en-US"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It </a:t>
            </a:r>
            <a:r>
              <a:rPr lang="en-US" sz="2800" dirty="0">
                <a:latin typeface="Times New Roman" panose="02020603050405020304" pitchFamily="18" charset="0"/>
                <a:cs typeface="Times New Roman" panose="02020603050405020304" pitchFamily="18" charset="0"/>
              </a:rPr>
              <a:t>relies extensively on established rules and procedures, such as </a:t>
            </a:r>
            <a:r>
              <a:rPr lang="en-US" sz="2800" dirty="0">
                <a:solidFill>
                  <a:srgbClr val="0070C0"/>
                </a:solidFill>
                <a:latin typeface="Times New Roman" panose="02020603050405020304" pitchFamily="18" charset="0"/>
                <a:cs typeface="Times New Roman" panose="02020603050405020304" pitchFamily="18" charset="0"/>
              </a:rPr>
              <a:t>planning, budgeting, </a:t>
            </a:r>
            <a:r>
              <a:rPr lang="en-US" sz="2800" dirty="0" smtClean="0">
                <a:solidFill>
                  <a:srgbClr val="0070C0"/>
                </a:solidFill>
                <a:latin typeface="Times New Roman" panose="02020603050405020304" pitchFamily="18" charset="0"/>
                <a:cs typeface="Times New Roman" panose="02020603050405020304" pitchFamily="18" charset="0"/>
              </a:rPr>
              <a:t>formal </a:t>
            </a:r>
            <a:r>
              <a:rPr lang="en-US" sz="2800" dirty="0">
                <a:solidFill>
                  <a:srgbClr val="0070C0"/>
                </a:solidFill>
                <a:latin typeface="Times New Roman" panose="02020603050405020304" pitchFamily="18" charset="0"/>
                <a:cs typeface="Times New Roman" panose="02020603050405020304" pitchFamily="18" charset="0"/>
              </a:rPr>
              <a:t>reports, performance evaluation, and hierarchical structure</a:t>
            </a:r>
            <a:r>
              <a:rPr lang="en-US"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Rules </a:t>
            </a:r>
            <a:r>
              <a:rPr lang="en-US" sz="2800" dirty="0">
                <a:latin typeface="Times New Roman" panose="02020603050405020304" pitchFamily="18" charset="0"/>
                <a:cs typeface="Times New Roman" panose="02020603050405020304" pitchFamily="18" charset="0"/>
              </a:rPr>
              <a:t>work best when both goal incongruence and performance ambiguity are moderately high and when the environment is relatively </a:t>
            </a:r>
            <a:r>
              <a:rPr lang="en-US" sz="2800" dirty="0" err="1" smtClean="0">
                <a:latin typeface="Times New Roman" panose="02020603050405020304" pitchFamily="18" charset="0"/>
                <a:cs typeface="Times New Roman" panose="02020603050405020304" pitchFamily="18" charset="0"/>
              </a:rPr>
              <a:t>stable.When</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there is less congruence among the various goals pursued by the members, a rules-oriented control system provides a common ground for action and coordination</a:t>
            </a:r>
          </a:p>
        </p:txBody>
      </p:sp>
      <p:sp>
        <p:nvSpPr>
          <p:cNvPr id="9" name="Rectangle 8"/>
          <p:cNvSpPr/>
          <p:nvPr/>
        </p:nvSpPr>
        <p:spPr>
          <a:xfrm>
            <a:off x="3718216" y="586515"/>
            <a:ext cx="2678747" cy="584775"/>
          </a:xfrm>
          <a:prstGeom prst="rect">
            <a:avLst/>
          </a:prstGeom>
        </p:spPr>
        <p:txBody>
          <a:bodyPr wrap="none">
            <a:spAutoFit/>
          </a:bodyPr>
          <a:lstStyle/>
          <a:p>
            <a:r>
              <a:rPr lang="en-US" sz="3200" b="1" dirty="0">
                <a:solidFill>
                  <a:srgbClr val="0070C0"/>
                </a:solidFill>
              </a:rPr>
              <a:t>Rule Approach</a:t>
            </a:r>
          </a:p>
        </p:txBody>
      </p:sp>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1" y="1448771"/>
            <a:ext cx="11801110" cy="4843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6441" y="2989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3960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5494"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37458" y="1653556"/>
            <a:ext cx="11543367"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0070C0"/>
                </a:solidFill>
                <a:latin typeface="Times New Roman" panose="02020603050405020304" pitchFamily="18" charset="0"/>
                <a:cs typeface="Times New Roman" panose="02020603050405020304" pitchFamily="18" charset="0"/>
              </a:rPr>
              <a:t>In a cultural approach, </a:t>
            </a:r>
            <a:r>
              <a:rPr lang="en-US" sz="2800" dirty="0">
                <a:latin typeface="Times New Roman" panose="02020603050405020304" pitchFamily="18" charset="0"/>
                <a:cs typeface="Times New Roman" panose="02020603050405020304" pitchFamily="18" charset="0"/>
              </a:rPr>
              <a:t>external rules and procedures are internalized. Instead of the supervisory surveillance that is common in a rule-oriented organization, individuals exercise self-control and abide by cultural norms and expectations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Less time is needed to respond to feedback information, and the cost of control is lower than is the case in the other two approaches. Also, culture is a vital factor in the </a:t>
            </a:r>
            <a:r>
              <a:rPr lang="en-US" sz="2800" dirty="0" smtClean="0">
                <a:latin typeface="Times New Roman" panose="02020603050405020304" pitchFamily="18" charset="0"/>
                <a:cs typeface="Times New Roman" panose="02020603050405020304" pitchFamily="18" charset="0"/>
              </a:rPr>
              <a:t>globalization </a:t>
            </a:r>
            <a:r>
              <a:rPr lang="en-US" sz="2800" dirty="0">
                <a:latin typeface="Times New Roman" panose="02020603050405020304" pitchFamily="18" charset="0"/>
                <a:cs typeface="Times New Roman" panose="02020603050405020304" pitchFamily="18" charset="0"/>
              </a:rPr>
              <a:t>of the firm. It facilitates control over foreign </a:t>
            </a:r>
            <a:r>
              <a:rPr lang="en-US" sz="2800" dirty="0" smtClean="0">
                <a:latin typeface="Times New Roman" panose="02020603050405020304" pitchFamily="18" charset="0"/>
                <a:cs typeface="Times New Roman" panose="02020603050405020304" pitchFamily="18" charset="0"/>
              </a:rPr>
              <a:t>operations. </a:t>
            </a: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most common example of the cultural approach is found in Japanese </a:t>
            </a:r>
            <a:r>
              <a:rPr lang="en-US" sz="2800" dirty="0" smtClean="0">
                <a:latin typeface="Times New Roman" panose="02020603050405020304" pitchFamily="18" charset="0"/>
                <a:cs typeface="Times New Roman" panose="02020603050405020304" pitchFamily="18" charset="0"/>
              </a:rPr>
              <a:t>organizations. Japanese </a:t>
            </a:r>
            <a:r>
              <a:rPr lang="en-US" sz="2800" dirty="0">
                <a:latin typeface="Times New Roman" panose="02020603050405020304" pitchFamily="18" charset="0"/>
                <a:cs typeface="Times New Roman" panose="02020603050405020304" pitchFamily="18" charset="0"/>
              </a:rPr>
              <a:t>organizations are generally more loosely organized. </a:t>
            </a:r>
          </a:p>
        </p:txBody>
      </p:sp>
      <p:sp>
        <p:nvSpPr>
          <p:cNvPr id="9" name="Rectangle 8"/>
          <p:cNvSpPr/>
          <p:nvPr/>
        </p:nvSpPr>
        <p:spPr>
          <a:xfrm>
            <a:off x="4229515" y="555746"/>
            <a:ext cx="3169457" cy="584775"/>
          </a:xfrm>
          <a:prstGeom prst="rect">
            <a:avLst/>
          </a:prstGeom>
        </p:spPr>
        <p:txBody>
          <a:bodyPr wrap="none">
            <a:spAutoFit/>
          </a:bodyPr>
          <a:lstStyle/>
          <a:p>
            <a:r>
              <a:rPr lang="en-US" sz="3200" b="1" dirty="0">
                <a:solidFill>
                  <a:srgbClr val="0070C0"/>
                </a:solidFill>
              </a:rPr>
              <a:t>Culture Approach</a:t>
            </a:r>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39" y="1157466"/>
            <a:ext cx="11816351" cy="5246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92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67638" y="1205898"/>
            <a:ext cx="11647052" cy="51983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endParaRPr lang="en-US" sz="3200" b="1" dirty="0"/>
          </a:p>
        </p:txBody>
      </p:sp>
      <p:sp>
        <p:nvSpPr>
          <p:cNvPr id="9" name="Rectangle 8"/>
          <p:cNvSpPr/>
          <p:nvPr/>
        </p:nvSpPr>
        <p:spPr>
          <a:xfrm>
            <a:off x="2615466" y="609603"/>
            <a:ext cx="5673156" cy="584775"/>
          </a:xfrm>
          <a:prstGeom prst="rect">
            <a:avLst/>
          </a:prstGeom>
        </p:spPr>
        <p:txBody>
          <a:bodyPr wrap="none">
            <a:spAutoFit/>
          </a:bodyPr>
          <a:lstStyle/>
          <a:p>
            <a:r>
              <a:rPr lang="en-US" sz="3200" b="1" dirty="0">
                <a:solidFill>
                  <a:srgbClr val="0070C0"/>
                </a:solidFill>
              </a:rPr>
              <a:t>Cultural Aspects of MNC Control</a:t>
            </a:r>
          </a:p>
        </p:txBody>
      </p:sp>
      <p:sp>
        <p:nvSpPr>
          <p:cNvPr id="11" name="Rectangle 10"/>
          <p:cNvSpPr/>
          <p:nvPr/>
        </p:nvSpPr>
        <p:spPr>
          <a:xfrm>
            <a:off x="250371" y="1258835"/>
            <a:ext cx="11733619" cy="5011949"/>
          </a:xfrm>
          <a:prstGeom prst="rect">
            <a:avLst/>
          </a:prstGeom>
        </p:spPr>
        <p:txBody>
          <a:bodyPr wrap="square">
            <a:spAutoFit/>
          </a:bodyPr>
          <a:lstStyle/>
          <a:p>
            <a:pPr marL="457200" indent="-457200" algn="just">
              <a:lnSpc>
                <a:spcPct val="150000"/>
              </a:lnSpc>
              <a:buFont typeface="Wingdings" panose="05000000000000000000" pitchFamily="2" charset="2"/>
              <a:buChar char="§"/>
            </a:pPr>
            <a:r>
              <a:rPr lang="en-US" sz="2400" dirty="0" smtClean="0">
                <a:solidFill>
                  <a:srgbClr val="0070C0"/>
                </a:solidFill>
                <a:latin typeface="Times New Roman" panose="02020603050405020304" pitchFamily="18" charset="0"/>
                <a:cs typeface="Times New Roman" panose="02020603050405020304" pitchFamily="18" charset="0"/>
              </a:rPr>
              <a:t>Culture</a:t>
            </a:r>
            <a:r>
              <a:rPr lang="en-US" sz="2400" dirty="0" smtClean="0">
                <a:latin typeface="Times New Roman" panose="02020603050405020304" pitchFamily="18" charset="0"/>
                <a:cs typeface="Times New Roman" panose="02020603050405020304" pitchFamily="18" charset="0"/>
              </a:rPr>
              <a:t> is </a:t>
            </a:r>
            <a:r>
              <a:rPr lang="en-US" sz="2400" dirty="0">
                <a:latin typeface="Times New Roman" panose="02020603050405020304" pitchFamily="18" charset="0"/>
                <a:cs typeface="Times New Roman" panose="02020603050405020304" pitchFamily="18" charset="0"/>
              </a:rPr>
              <a:t>the most effective control mechanism. Societies effectively manage </a:t>
            </a:r>
            <a:r>
              <a:rPr lang="en-US" sz="2400" dirty="0" smtClean="0">
                <a:latin typeface="Times New Roman" panose="02020603050405020304" pitchFamily="18" charset="0"/>
                <a:cs typeface="Times New Roman" panose="02020603050405020304" pitchFamily="18" charset="0"/>
              </a:rPr>
              <a:t>and </a:t>
            </a:r>
            <a:r>
              <a:rPr lang="en-US" sz="2400" dirty="0">
                <a:latin typeface="Times New Roman" panose="02020603050405020304" pitchFamily="18" charset="0"/>
                <a:cs typeface="Times New Roman" panose="02020603050405020304" pitchFamily="18" charset="0"/>
              </a:rPr>
              <a:t>control their people by devising cultural controls</a:t>
            </a:r>
            <a:r>
              <a:rPr lang="en-US" sz="2400" dirty="0" smtClean="0">
                <a:latin typeface="Times New Roman" panose="02020603050405020304" pitchFamily="18" charset="0"/>
                <a:cs typeface="Times New Roman" panose="02020603050405020304" pitchFamily="18" charset="0"/>
              </a:rPr>
              <a:t>.</a:t>
            </a:r>
          </a:p>
          <a:p>
            <a:pPr marL="457200" indent="-457200" algn="just">
              <a:lnSpc>
                <a:spcPct val="150000"/>
              </a:lnSpc>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Through the socialization </a:t>
            </a:r>
            <a:r>
              <a:rPr lang="en-US" sz="2400" dirty="0" smtClean="0">
                <a:latin typeface="Times New Roman" panose="02020603050405020304" pitchFamily="18" charset="0"/>
                <a:cs typeface="Times New Roman" panose="02020603050405020304" pitchFamily="18" charset="0"/>
              </a:rPr>
              <a:t>process, </a:t>
            </a:r>
            <a:r>
              <a:rPr lang="en-US" sz="2400" dirty="0">
                <a:latin typeface="Times New Roman" panose="02020603050405020304" pitchFamily="18" charset="0"/>
                <a:cs typeface="Times New Roman" panose="02020603050405020304" pitchFamily="18" charset="0"/>
              </a:rPr>
              <a:t>members internalize the values and norms of society, which become the </a:t>
            </a:r>
            <a:r>
              <a:rPr lang="en-US" sz="2400" dirty="0" smtClean="0">
                <a:latin typeface="Times New Roman" panose="02020603050405020304" pitchFamily="18" charset="0"/>
                <a:cs typeface="Times New Roman" panose="02020603050405020304" pitchFamily="18" charset="0"/>
              </a:rPr>
              <a:t>criteria </a:t>
            </a:r>
            <a:r>
              <a:rPr lang="en-US" sz="2400" dirty="0">
                <a:latin typeface="Times New Roman" panose="02020603050405020304" pitchFamily="18" charset="0"/>
                <a:cs typeface="Times New Roman" panose="02020603050405020304" pitchFamily="18" charset="0"/>
              </a:rPr>
              <a:t>for judging behavior</a:t>
            </a:r>
            <a:r>
              <a:rPr lang="en-US" sz="2400" dirty="0" smtClean="0">
                <a:latin typeface="Times New Roman" panose="02020603050405020304" pitchFamily="18" charset="0"/>
                <a:cs typeface="Times New Roman" panose="02020603050405020304" pitchFamily="18" charset="0"/>
              </a:rPr>
              <a:t>.</a:t>
            </a:r>
          </a:p>
          <a:p>
            <a:pPr marL="457200" indent="-457200" algn="just">
              <a:lnSpc>
                <a:spcPct val="150000"/>
              </a:lnSpc>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internalized values are also strong motivating forces that induce people to behave according to society’s expectations. Organizations employ culture and socialization for control purposes too</a:t>
            </a:r>
            <a:r>
              <a:rPr lang="en-US" sz="2400" dirty="0" smtClean="0">
                <a:latin typeface="Times New Roman" panose="02020603050405020304" pitchFamily="18" charset="0"/>
                <a:cs typeface="Times New Roman" panose="02020603050405020304" pitchFamily="18" charset="0"/>
              </a:rPr>
              <a:t>.</a:t>
            </a:r>
          </a:p>
          <a:p>
            <a:pPr marL="457200" indent="-457200" algn="just">
              <a:lnSpc>
                <a:spcPct val="150000"/>
              </a:lnSpc>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Because the MNCs </a:t>
            </a:r>
            <a:r>
              <a:rPr lang="en-US" sz="2400" dirty="0" smtClean="0">
                <a:latin typeface="Times New Roman" panose="02020603050405020304" pitchFamily="18" charset="0"/>
                <a:cs typeface="Times New Roman" panose="02020603050405020304" pitchFamily="18" charset="0"/>
              </a:rPr>
              <a:t>operate </a:t>
            </a:r>
            <a:r>
              <a:rPr lang="en-US" sz="2400" dirty="0">
                <a:latin typeface="Times New Roman" panose="02020603050405020304" pitchFamily="18" charset="0"/>
                <a:cs typeface="Times New Roman" panose="02020603050405020304" pitchFamily="18" charset="0"/>
              </a:rPr>
              <a:t>in culturally diverse environments, the challenge, however, is to build a control system that capitalizes on the synergy of cultural diversity</a:t>
            </a:r>
            <a:endParaRPr lang="en-US" sz="2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0889" y="1449319"/>
            <a:ext cx="11801111" cy="5243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03849" y="2766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670" y="2391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412" y="5193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03224" y="512712"/>
            <a:ext cx="8188524" cy="584775"/>
          </a:xfrm>
          <a:prstGeom prst="rect">
            <a:avLst/>
          </a:prstGeom>
        </p:spPr>
        <p:txBody>
          <a:bodyPr wrap="none">
            <a:spAutoFit/>
          </a:bodyPr>
          <a:lstStyle/>
          <a:p>
            <a:r>
              <a:rPr lang="en-US" sz="3200" b="1" dirty="0">
                <a:solidFill>
                  <a:srgbClr val="0070C0"/>
                </a:solidFill>
              </a:rPr>
              <a:t>Evolution of Coordination and Control of MNCs</a:t>
            </a:r>
          </a:p>
        </p:txBody>
      </p:sp>
      <p:sp>
        <p:nvSpPr>
          <p:cNvPr id="9" name="Rectangle 8"/>
          <p:cNvSpPr/>
          <p:nvPr/>
        </p:nvSpPr>
        <p:spPr>
          <a:xfrm>
            <a:off x="265501" y="1640701"/>
            <a:ext cx="11718490"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Because of the additional coordination and control difficulties that MNCs face, they need more sophisticated control mechanisms than are used by domestic </a:t>
            </a:r>
            <a:r>
              <a:rPr lang="en-US" sz="2800" dirty="0" smtClean="0">
                <a:latin typeface="Times New Roman" panose="02020603050405020304" pitchFamily="18" charset="0"/>
                <a:cs typeface="Times New Roman" panose="02020603050405020304" pitchFamily="18" charset="0"/>
              </a:rPr>
              <a:t>firms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need to respond simultaneously to the different strategic requirements of foreign countries demands much flexibility.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Consequently</a:t>
            </a:r>
            <a:r>
              <a:rPr lang="en-US" sz="2800" dirty="0">
                <a:latin typeface="Times New Roman" panose="02020603050405020304" pitchFamily="18" charset="0"/>
                <a:cs typeface="Times New Roman" panose="02020603050405020304" pitchFamily="18" charset="0"/>
              </a:rPr>
              <a:t>, in addition to formal means of control and coordination, MNCs need to rely on a wide range of informal </a:t>
            </a:r>
            <a:r>
              <a:rPr lang="en-US" sz="2800" dirty="0" smtClean="0">
                <a:latin typeface="Times New Roman" panose="02020603050405020304" pitchFamily="18" charset="0"/>
                <a:cs typeface="Times New Roman" panose="02020603050405020304" pitchFamily="18" charset="0"/>
              </a:rPr>
              <a:t>mechanisms, </a:t>
            </a:r>
            <a:r>
              <a:rPr lang="en-US" sz="2800" dirty="0">
                <a:latin typeface="Times New Roman" panose="02020603050405020304" pitchFamily="18" charset="0"/>
                <a:cs typeface="Times New Roman" panose="02020603050405020304" pitchFamily="18" charset="0"/>
              </a:rPr>
              <a:t>including </a:t>
            </a:r>
            <a:r>
              <a:rPr lang="en-US" sz="2800" dirty="0" smtClean="0">
                <a:latin typeface="Times New Roman" panose="02020603050405020304" pitchFamily="18" charset="0"/>
                <a:cs typeface="Times New Roman" panose="02020603050405020304" pitchFamily="18" charset="0"/>
              </a:rPr>
              <a:t>informal </a:t>
            </a:r>
            <a:r>
              <a:rPr lang="en-US" sz="2800" dirty="0">
                <a:latin typeface="Times New Roman" panose="02020603050405020304" pitchFamily="18" charset="0"/>
                <a:cs typeface="Times New Roman" panose="02020603050405020304" pitchFamily="18" charset="0"/>
              </a:rPr>
              <a:t>networks of communication, corporate culture and socialization, and career path management</a:t>
            </a:r>
          </a:p>
        </p:txBody>
      </p:sp>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79" y="1288286"/>
            <a:ext cx="11877311" cy="5004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23347" y="1332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1861" y="2005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2461" y="50214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19076" y="1523136"/>
            <a:ext cx="11972924"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0070C0"/>
                </a:solidFill>
                <a:latin typeface="Times New Roman" panose="02020603050405020304" pitchFamily="18" charset="0"/>
                <a:cs typeface="Times New Roman" panose="02020603050405020304" pitchFamily="18" charset="0"/>
              </a:rPr>
              <a:t>Multinational</a:t>
            </a:r>
            <a:r>
              <a:rPr lang="en-US" sz="2800" dirty="0" smtClean="0">
                <a:solidFill>
                  <a:srgbClr val="0070C0"/>
                </a:solidFill>
                <a:latin typeface="Times New Roman" panose="02020603050405020304" pitchFamily="18" charset="0"/>
                <a:cs typeface="Times New Roman" panose="02020603050405020304" pitchFamily="18" charset="0"/>
              </a:rPr>
              <a:t>/ Multidomestic</a:t>
            </a:r>
            <a:r>
              <a:rPr lang="en-US" sz="2800" dirty="0">
                <a:solidFill>
                  <a:srgbClr val="0070C0"/>
                </a:solidFill>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control and coordination mechanisms of firms focusing on the multidomestic strategy are dependent upon the </a:t>
            </a:r>
            <a:r>
              <a:rPr lang="en-US" sz="2800" dirty="0" smtClean="0">
                <a:latin typeface="Times New Roman" panose="02020603050405020304" pitchFamily="18" charset="0"/>
                <a:cs typeface="Times New Roman" panose="02020603050405020304" pitchFamily="18" charset="0"/>
              </a:rPr>
              <a:t>national level </a:t>
            </a:r>
            <a:r>
              <a:rPr lang="en-US" sz="2800" dirty="0">
                <a:latin typeface="Times New Roman" panose="02020603050405020304" pitchFamily="18" charset="0"/>
                <a:cs typeface="Times New Roman" panose="02020603050405020304" pitchFamily="18" charset="0"/>
              </a:rPr>
              <a:t>business environments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These business environments affecting </a:t>
            </a:r>
            <a:r>
              <a:rPr lang="en-US" sz="2800" dirty="0" smtClean="0">
                <a:latin typeface="Times New Roman" panose="02020603050405020304" pitchFamily="18" charset="0"/>
                <a:cs typeface="Times New Roman" panose="02020603050405020304" pitchFamily="18" charset="0"/>
              </a:rPr>
              <a:t>international </a:t>
            </a:r>
            <a:r>
              <a:rPr lang="en-US" sz="2800" dirty="0">
                <a:latin typeface="Times New Roman" panose="02020603050405020304" pitchFamily="18" charset="0"/>
                <a:cs typeface="Times New Roman" panose="02020603050405020304" pitchFamily="18" charset="0"/>
              </a:rPr>
              <a:t>business activities included nationalist sentiments, protectionist barriers, and communication and transportation </a:t>
            </a:r>
            <a:r>
              <a:rPr lang="en-US" sz="2800" dirty="0" smtClean="0">
                <a:latin typeface="Times New Roman" panose="02020603050405020304" pitchFamily="18" charset="0"/>
                <a:cs typeface="Times New Roman" panose="02020603050405020304" pitchFamily="18" charset="0"/>
              </a:rPr>
              <a:t>difficulties.</a:t>
            </a:r>
          </a:p>
          <a:p>
            <a:pPr algn="just"/>
            <a:r>
              <a:rPr lang="en-US" sz="2800" dirty="0">
                <a:solidFill>
                  <a:srgbClr val="0070C0"/>
                </a:solidFill>
                <a:latin typeface="Times New Roman" panose="02020603050405020304" pitchFamily="18" charset="0"/>
                <a:cs typeface="Times New Roman" panose="02020603050405020304" pitchFamily="18" charset="0"/>
              </a:rPr>
              <a:t>Global: </a:t>
            </a:r>
            <a:r>
              <a:rPr lang="en-US" sz="2800" dirty="0">
                <a:latin typeface="Times New Roman" panose="02020603050405020304" pitchFamily="18" charset="0"/>
                <a:cs typeface="Times New Roman" panose="02020603050405020304" pitchFamily="18" charset="0"/>
              </a:rPr>
              <a:t>Because of more favored economic and political environments (e.g., market liberalization and deregulation), advancements in production </a:t>
            </a:r>
            <a:r>
              <a:rPr lang="en-US" sz="2800" dirty="0" smtClean="0">
                <a:latin typeface="Times New Roman" panose="02020603050405020304" pitchFamily="18" charset="0"/>
                <a:cs typeface="Times New Roman" panose="02020603050405020304" pitchFamily="18" charset="0"/>
              </a:rPr>
              <a:t>technologies </a:t>
            </a:r>
            <a:r>
              <a:rPr lang="en-US" sz="2800" dirty="0">
                <a:latin typeface="Times New Roman" panose="02020603050405020304" pitchFamily="18" charset="0"/>
                <a:cs typeface="Times New Roman" panose="02020603050405020304" pitchFamily="18" charset="0"/>
              </a:rPr>
              <a:t>increased economies of scale and decreased transportation and </a:t>
            </a:r>
            <a:r>
              <a:rPr lang="en-US" sz="2800" dirty="0" smtClean="0">
                <a:latin typeface="Times New Roman" panose="02020603050405020304" pitchFamily="18" charset="0"/>
                <a:cs typeface="Times New Roman" panose="02020603050405020304" pitchFamily="18" charset="0"/>
              </a:rPr>
              <a:t>communication </a:t>
            </a:r>
            <a:r>
              <a:rPr lang="en-US" sz="2800" dirty="0">
                <a:latin typeface="Times New Roman" panose="02020603050405020304" pitchFamily="18" charset="0"/>
                <a:cs typeface="Times New Roman" panose="02020603050405020304" pitchFamily="18" charset="0"/>
              </a:rPr>
              <a:t>costs, and firms have become more centralized in production and marketing activities</a:t>
            </a:r>
          </a:p>
        </p:txBody>
      </p:sp>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19" y="1345306"/>
            <a:ext cx="11862071" cy="5103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7367"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85596" y="4726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00348" y="1454016"/>
            <a:ext cx="10787729" cy="3970318"/>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0070C0"/>
                </a:solidFill>
                <a:latin typeface="Times New Roman" panose="02020603050405020304" pitchFamily="18" charset="0"/>
                <a:cs typeface="Times New Roman" panose="02020603050405020304" pitchFamily="18" charset="0"/>
              </a:rPr>
              <a:t>Transnational: </a:t>
            </a:r>
            <a:r>
              <a:rPr lang="en-US" sz="2800" dirty="0">
                <a:latin typeface="Times New Roman" panose="02020603050405020304" pitchFamily="18" charset="0"/>
                <a:cs typeface="Times New Roman" panose="02020603050405020304" pitchFamily="18" charset="0"/>
              </a:rPr>
              <a:t>Because of increased global competition and radically </a:t>
            </a:r>
            <a:r>
              <a:rPr lang="en-US" sz="2800" dirty="0" smtClean="0">
                <a:latin typeface="Times New Roman" panose="02020603050405020304" pitchFamily="18" charset="0"/>
                <a:cs typeface="Times New Roman" panose="02020603050405020304" pitchFamily="18" charset="0"/>
              </a:rPr>
              <a:t>changing </a:t>
            </a:r>
            <a:r>
              <a:rPr lang="en-US" sz="2800" dirty="0">
                <a:latin typeface="Times New Roman" panose="02020603050405020304" pitchFamily="18" charset="0"/>
                <a:cs typeface="Times New Roman" panose="02020603050405020304" pitchFamily="18" charset="0"/>
              </a:rPr>
              <a:t>global business environments, the need to flexibly manage subsidiaries (or business units) has become more significant; the requirement to centralize and decentralize interorganizational control and coordination has increased</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Technological developments have resulted in the globalization/standardization of business and competition in many industries</a:t>
            </a:r>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399" y="1216661"/>
            <a:ext cx="11831591" cy="5075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61101" y="817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08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46852" y="1486131"/>
            <a:ext cx="11845148"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In addition to the control problems associated with managing dispersed subsidiaries in economically and politically diverse environments, MNCs also encounter several other specific control problems</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1. Language and cultural differences</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2. Geographic distance between the headquarters and subsidiaries</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3. Legal differences</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4. Security issues. </a:t>
            </a:r>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5</a:t>
            </a:r>
            <a:r>
              <a:rPr lang="en-US" sz="2800" dirty="0">
                <a:latin typeface="Times New Roman" panose="02020603050405020304" pitchFamily="18" charset="0"/>
                <a:cs typeface="Times New Roman" panose="02020603050405020304" pitchFamily="18" charset="0"/>
              </a:rPr>
              <a:t>. Intrafirm business transactions (transfer pricing). </a:t>
            </a:r>
          </a:p>
          <a:p>
            <a:pPr algn="just"/>
            <a:r>
              <a:rPr lang="en-US" sz="2800" dirty="0" smtClean="0">
                <a:latin typeface="Times New Roman" panose="02020603050405020304" pitchFamily="18" charset="0"/>
                <a:cs typeface="Times New Roman" panose="02020603050405020304" pitchFamily="18" charset="0"/>
              </a:rPr>
              <a:t>6. Currency exchange rate fluctuations</a:t>
            </a:r>
            <a:endParaRPr lang="en-US" sz="2800" dirty="0">
              <a:latin typeface="Times New Roman" panose="02020603050405020304" pitchFamily="18" charset="0"/>
              <a:cs typeface="Times New Roman" panose="02020603050405020304" pitchFamily="18" charset="0"/>
            </a:endParaRPr>
          </a:p>
        </p:txBody>
      </p:sp>
      <p:sp>
        <p:nvSpPr>
          <p:cNvPr id="9" name="Rectangle 8"/>
          <p:cNvSpPr/>
          <p:nvPr/>
        </p:nvSpPr>
        <p:spPr>
          <a:xfrm>
            <a:off x="3235669" y="593554"/>
            <a:ext cx="6560450" cy="584775"/>
          </a:xfrm>
          <a:prstGeom prst="rect">
            <a:avLst/>
          </a:prstGeom>
        </p:spPr>
        <p:txBody>
          <a:bodyPr wrap="none">
            <a:spAutoFit/>
          </a:bodyPr>
          <a:lstStyle/>
          <a:p>
            <a:r>
              <a:rPr lang="en-US" sz="3200" b="1" dirty="0">
                <a:solidFill>
                  <a:srgbClr val="0070C0"/>
                </a:solidFill>
              </a:rPr>
              <a:t>Additional Control Problems of MNCs</a:t>
            </a:r>
          </a:p>
        </p:txBody>
      </p:sp>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2272" y="1036303"/>
            <a:ext cx="11668554" cy="51406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
            </a:pP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16274" y="266423"/>
            <a:ext cx="1404457" cy="8745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01091" y="3797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5693"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722398" y="556160"/>
            <a:ext cx="5979842" cy="584775"/>
          </a:xfrm>
          <a:prstGeom prst="rect">
            <a:avLst/>
          </a:prstGeom>
        </p:spPr>
        <p:txBody>
          <a:bodyPr wrap="none">
            <a:spAutoFit/>
          </a:bodyPr>
          <a:lstStyle/>
          <a:p>
            <a:r>
              <a:rPr lang="en-US" sz="3200" b="1" dirty="0">
                <a:solidFill>
                  <a:srgbClr val="0070C0"/>
                </a:solidFill>
              </a:rPr>
              <a:t>Language and Cultural Differences</a:t>
            </a:r>
          </a:p>
        </p:txBody>
      </p:sp>
      <p:sp>
        <p:nvSpPr>
          <p:cNvPr id="9" name="Rectangle 8"/>
          <p:cNvSpPr/>
          <p:nvPr/>
        </p:nvSpPr>
        <p:spPr>
          <a:xfrm>
            <a:off x="451491" y="1229249"/>
            <a:ext cx="11429334"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0070C0"/>
                </a:solidFill>
                <a:latin typeface="Times New Roman" panose="02020603050405020304" pitchFamily="18" charset="0"/>
                <a:cs typeface="Times New Roman" panose="02020603050405020304" pitchFamily="18" charset="0"/>
              </a:rPr>
              <a:t>Diversity in language and culture </a:t>
            </a:r>
            <a:r>
              <a:rPr lang="en-US" sz="2800" dirty="0">
                <a:latin typeface="Times New Roman" panose="02020603050405020304" pitchFamily="18" charset="0"/>
                <a:cs typeface="Times New Roman" panose="02020603050405020304" pitchFamily="18" charset="0"/>
              </a:rPr>
              <a:t>among various foreign operations is the source of many of the difficulties the MNCs’ headquarters encountered.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Some </a:t>
            </a:r>
            <a:r>
              <a:rPr lang="en-US" sz="2800" dirty="0">
                <a:latin typeface="Times New Roman" panose="02020603050405020304" pitchFamily="18" charset="0"/>
                <a:cs typeface="Times New Roman" panose="02020603050405020304" pitchFamily="18" charset="0"/>
              </a:rPr>
              <a:t>of </a:t>
            </a:r>
            <a:r>
              <a:rPr lang="en-US" sz="2800" dirty="0" smtClean="0">
                <a:latin typeface="Times New Roman" panose="02020603050405020304" pitchFamily="18" charset="0"/>
                <a:cs typeface="Times New Roman" panose="02020603050405020304" pitchFamily="18" charset="0"/>
              </a:rPr>
              <a:t>the problems </a:t>
            </a:r>
            <a:r>
              <a:rPr lang="en-US" sz="2800" dirty="0">
                <a:latin typeface="Times New Roman" panose="02020603050405020304" pitchFamily="18" charset="0"/>
                <a:cs typeface="Times New Roman" panose="02020603050405020304" pitchFamily="18" charset="0"/>
              </a:rPr>
              <a:t>can be reduced by assigning expatriates who are “acculturated” at </a:t>
            </a:r>
            <a:r>
              <a:rPr lang="en-US" sz="2800" dirty="0" smtClean="0">
                <a:latin typeface="Times New Roman" panose="02020603050405020304" pitchFamily="18" charset="0"/>
                <a:cs typeface="Times New Roman" panose="02020603050405020304" pitchFamily="18" charset="0"/>
              </a:rPr>
              <a:t>headquarters </a:t>
            </a:r>
            <a:r>
              <a:rPr lang="en-US" sz="2800" dirty="0">
                <a:latin typeface="Times New Roman" panose="02020603050405020304" pitchFamily="18" charset="0"/>
                <a:cs typeface="Times New Roman" panose="02020603050405020304" pitchFamily="18" charset="0"/>
              </a:rPr>
              <a:t>to key managerial positions in the subsidiaries and identifying local </a:t>
            </a:r>
            <a:r>
              <a:rPr lang="en-US" sz="2800" dirty="0" smtClean="0">
                <a:latin typeface="Times New Roman" panose="02020603050405020304" pitchFamily="18" charset="0"/>
                <a:cs typeface="Times New Roman" panose="02020603050405020304" pitchFamily="18" charset="0"/>
              </a:rPr>
              <a:t>managers </a:t>
            </a:r>
            <a:r>
              <a:rPr lang="en-US" sz="2800" dirty="0">
                <a:latin typeface="Times New Roman" panose="02020603050405020304" pitchFamily="18" charset="0"/>
                <a:cs typeface="Times New Roman" panose="02020603050405020304" pitchFamily="18" charset="0"/>
              </a:rPr>
              <a:t>who are proficient in the language of the headquarters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Typically, however, most staff at headquarters have limited or no foreign language skills, and the </a:t>
            </a:r>
            <a:r>
              <a:rPr lang="en-US" sz="2800" dirty="0" smtClean="0">
                <a:latin typeface="Times New Roman" panose="02020603050405020304" pitchFamily="18" charset="0"/>
                <a:cs typeface="Times New Roman" panose="02020603050405020304" pitchFamily="18" charset="0"/>
              </a:rPr>
              <a:t>language </a:t>
            </a:r>
            <a:r>
              <a:rPr lang="en-US" sz="2800" dirty="0">
                <a:latin typeface="Times New Roman" panose="02020603050405020304" pitchFamily="18" charset="0"/>
                <a:cs typeface="Times New Roman" panose="02020603050405020304" pitchFamily="18" charset="0"/>
              </a:rPr>
              <a:t>problem remains real. The result is that communication between much of the headquarters staff and foreign subsidiaries is limited to contact with those </a:t>
            </a:r>
            <a:r>
              <a:rPr lang="en-US" sz="2800" dirty="0" smtClean="0">
                <a:latin typeface="Times New Roman" panose="02020603050405020304" pitchFamily="18" charset="0"/>
                <a:cs typeface="Times New Roman" panose="02020603050405020304" pitchFamily="18" charset="0"/>
              </a:rPr>
              <a:t>subsidiary </a:t>
            </a:r>
            <a:r>
              <a:rPr lang="en-US" sz="2800" dirty="0">
                <a:latin typeface="Times New Roman" panose="02020603050405020304" pitchFamily="18" charset="0"/>
                <a:cs typeface="Times New Roman" panose="02020603050405020304" pitchFamily="18" charset="0"/>
              </a:rPr>
              <a:t>employments who can speak the language of the headquarters</a:t>
            </a:r>
          </a:p>
        </p:txBody>
      </p:sp>
    </p:spTree>
    <p:extLst>
      <p:ext uri="{BB962C8B-B14F-4D97-AF65-F5344CB8AC3E}">
        <p14:creationId xmlns:p14="http://schemas.microsoft.com/office/powerpoint/2010/main" val="2879445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5686" y="1124532"/>
            <a:ext cx="11462657" cy="5386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4939" y="268963"/>
            <a:ext cx="1404457" cy="8434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6385" y="3795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139614" y="515421"/>
            <a:ext cx="3968459" cy="584775"/>
          </a:xfrm>
          <a:prstGeom prst="rect">
            <a:avLst/>
          </a:prstGeom>
        </p:spPr>
        <p:txBody>
          <a:bodyPr wrap="none">
            <a:spAutoFit/>
          </a:bodyPr>
          <a:lstStyle/>
          <a:p>
            <a:r>
              <a:rPr lang="en-US" sz="3200" b="1" dirty="0">
                <a:solidFill>
                  <a:srgbClr val="0070C0"/>
                </a:solidFill>
              </a:rPr>
              <a:t>Geographical Distance</a:t>
            </a:r>
          </a:p>
        </p:txBody>
      </p:sp>
      <p:sp>
        <p:nvSpPr>
          <p:cNvPr id="9" name="Rectangle 8"/>
          <p:cNvSpPr/>
          <p:nvPr/>
        </p:nvSpPr>
        <p:spPr>
          <a:xfrm>
            <a:off x="457333" y="1401657"/>
            <a:ext cx="10798495"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Telecommunication technologies and improvements in transportation facilities have greatly aided the expansion of MNC operations. Vast geographical distances between the MNCs’ subsidiaries, however, pose control problems that even today’s modern telecommunications and ease of travel have not been able to fully </a:t>
            </a:r>
            <a:r>
              <a:rPr lang="en-US" sz="2800" dirty="0" smtClean="0">
                <a:latin typeface="Times New Roman" panose="02020603050405020304" pitchFamily="18" charset="0"/>
                <a:cs typeface="Times New Roman" panose="02020603050405020304" pitchFamily="18" charset="0"/>
              </a:rPr>
              <a:t>overcome. </a:t>
            </a:r>
          </a:p>
          <a:p>
            <a:pPr algn="just"/>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Nothing </a:t>
            </a:r>
            <a:r>
              <a:rPr lang="en-US" sz="2800" dirty="0">
                <a:latin typeface="Times New Roman" panose="02020603050405020304" pitchFamily="18" charset="0"/>
                <a:cs typeface="Times New Roman" panose="02020603050405020304" pitchFamily="18" charset="0"/>
              </a:rPr>
              <a:t>can substitute for face-to-face communication and personal visits. Written communication, telephone calls, and voice and computer messages are not the same as personal visits. Often, to travel from the headquarters and visit a </a:t>
            </a:r>
            <a:r>
              <a:rPr lang="en-US" sz="2800" dirty="0" smtClean="0">
                <a:latin typeface="Times New Roman" panose="02020603050405020304" pitchFamily="18" charset="0"/>
                <a:cs typeface="Times New Roman" panose="02020603050405020304" pitchFamily="18" charset="0"/>
              </a:rPr>
              <a:t>foreign </a:t>
            </a:r>
            <a:r>
              <a:rPr lang="en-US" sz="2800" dirty="0">
                <a:latin typeface="Times New Roman" panose="02020603050405020304" pitchFamily="18" charset="0"/>
                <a:cs typeface="Times New Roman" panose="02020603050405020304" pitchFamily="18" charset="0"/>
              </a:rPr>
              <a:t>subsidiary takes at least a couple of days and much advance preparation.</a:t>
            </a:r>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1" y="1299196"/>
            <a:ext cx="11755390" cy="517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6103"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9126" y="4443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90935" y="1769182"/>
            <a:ext cx="11489890" cy="3970318"/>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Laws and legal procedures are central to the concept of organizational control. The </a:t>
            </a:r>
            <a:r>
              <a:rPr lang="en-US" sz="2800" dirty="0" smtClean="0">
                <a:latin typeface="Times New Roman" panose="02020603050405020304" pitchFamily="18" charset="0"/>
                <a:cs typeface="Times New Roman" panose="02020603050405020304" pitchFamily="18" charset="0"/>
              </a:rPr>
              <a:t>control </a:t>
            </a:r>
            <a:r>
              <a:rPr lang="en-US" sz="2800" dirty="0">
                <a:latin typeface="Times New Roman" panose="02020603050405020304" pitchFamily="18" charset="0"/>
                <a:cs typeface="Times New Roman" panose="02020603050405020304" pitchFamily="18" charset="0"/>
              </a:rPr>
              <a:t>of a business firm depends on the legal institutions and practices of the host country. The practices that legally are accepted or rejected in one country are not necessarily honored by the other.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MNCs’ control of foreign subsidiaries can take place only within the confines of the legally accepted business norms of host countries. In effect, the host country’s legal system may place limitations on the control that headquarters can exercise</a:t>
            </a:r>
          </a:p>
        </p:txBody>
      </p:sp>
      <p:sp>
        <p:nvSpPr>
          <p:cNvPr id="9" name="Rectangle 8"/>
          <p:cNvSpPr/>
          <p:nvPr/>
        </p:nvSpPr>
        <p:spPr>
          <a:xfrm>
            <a:off x="4148953" y="488725"/>
            <a:ext cx="3075265" cy="584775"/>
          </a:xfrm>
          <a:prstGeom prst="rect">
            <a:avLst/>
          </a:prstGeom>
        </p:spPr>
        <p:txBody>
          <a:bodyPr wrap="none">
            <a:spAutoFit/>
          </a:bodyPr>
          <a:lstStyle/>
          <a:p>
            <a:r>
              <a:rPr lang="en-US" sz="3200" b="1" dirty="0">
                <a:solidFill>
                  <a:srgbClr val="0070C0"/>
                </a:solidFill>
              </a:rPr>
              <a:t>Legal Differences</a:t>
            </a:r>
          </a:p>
        </p:txBody>
      </p:sp>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0743" y="1390134"/>
            <a:ext cx="1122317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31371" y="1509015"/>
            <a:ext cx="10933884"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The pattern of resource allocations and the amount of control exerted by the </a:t>
            </a:r>
            <a:r>
              <a:rPr lang="en-US" sz="2800" dirty="0" smtClean="0">
                <a:latin typeface="Times New Roman" panose="02020603050405020304" pitchFamily="18" charset="0"/>
                <a:cs typeface="Times New Roman" panose="02020603050405020304" pitchFamily="18" charset="0"/>
              </a:rPr>
              <a:t>headquarters </a:t>
            </a:r>
            <a:r>
              <a:rPr lang="en-US" sz="2800" dirty="0">
                <a:latin typeface="Times New Roman" panose="02020603050405020304" pitchFamily="18" charset="0"/>
                <a:cs typeface="Times New Roman" panose="02020603050405020304" pitchFamily="18" charset="0"/>
              </a:rPr>
              <a:t>is determined by many factors; among them are the importance of a </a:t>
            </a:r>
            <a:r>
              <a:rPr lang="en-US" sz="2800" dirty="0" smtClean="0">
                <a:latin typeface="Times New Roman" panose="02020603050405020304" pitchFamily="18" charset="0"/>
                <a:cs typeface="Times New Roman" panose="02020603050405020304" pitchFamily="18" charset="0"/>
              </a:rPr>
              <a:t>subsidiary </a:t>
            </a:r>
            <a:r>
              <a:rPr lang="en-US" sz="2800" dirty="0">
                <a:latin typeface="Times New Roman" panose="02020603050405020304" pitchFamily="18" charset="0"/>
                <a:cs typeface="Times New Roman" panose="02020603050405020304" pitchFamily="18" charset="0"/>
              </a:rPr>
              <a:t>to the MNC and the required relationship between the subsidiary and the host government.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A </a:t>
            </a:r>
            <a:r>
              <a:rPr lang="en-US" sz="2800" dirty="0">
                <a:latin typeface="Times New Roman" panose="02020603050405020304" pitchFamily="18" charset="0"/>
                <a:cs typeface="Times New Roman" panose="02020603050405020304" pitchFamily="18" charset="0"/>
              </a:rPr>
              <a:t>subsidiary, for example, may be given more decision-making </a:t>
            </a:r>
            <a:r>
              <a:rPr lang="en-US" sz="2800" dirty="0" smtClean="0">
                <a:latin typeface="Times New Roman" panose="02020603050405020304" pitchFamily="18" charset="0"/>
                <a:cs typeface="Times New Roman" panose="02020603050405020304" pitchFamily="18" charset="0"/>
              </a:rPr>
              <a:t>authority </a:t>
            </a:r>
            <a:r>
              <a:rPr lang="en-US" sz="2800" dirty="0">
                <a:latin typeface="Times New Roman" panose="02020603050405020304" pitchFamily="18" charset="0"/>
                <a:cs typeface="Times New Roman" panose="02020603050405020304" pitchFamily="18" charset="0"/>
              </a:rPr>
              <a:t>if it has to establish certain links with the local community, and to </a:t>
            </a:r>
            <a:r>
              <a:rPr lang="en-US" sz="2800" dirty="0" smtClean="0">
                <a:latin typeface="Times New Roman" panose="02020603050405020304" pitchFamily="18" charset="0"/>
                <a:cs typeface="Times New Roman" panose="02020603050405020304" pitchFamily="18" charset="0"/>
              </a:rPr>
              <a:t>do requires </a:t>
            </a:r>
            <a:r>
              <a:rPr lang="en-US" sz="2800" dirty="0">
                <a:latin typeface="Times New Roman" panose="02020603050405020304" pitchFamily="18" charset="0"/>
                <a:cs typeface="Times New Roman" panose="02020603050405020304" pitchFamily="18" charset="0"/>
              </a:rPr>
              <a:t>more autonomy. Also, the headquarters’ confidence in the managers of subsidiaries determines the amount of central control exercised over them</a:t>
            </a:r>
          </a:p>
        </p:txBody>
      </p:sp>
      <p:sp>
        <p:nvSpPr>
          <p:cNvPr id="9" name="Rectangle 8"/>
          <p:cNvSpPr/>
          <p:nvPr/>
        </p:nvSpPr>
        <p:spPr>
          <a:xfrm>
            <a:off x="3816899" y="555746"/>
            <a:ext cx="2485552" cy="584775"/>
          </a:xfrm>
          <a:prstGeom prst="rect">
            <a:avLst/>
          </a:prstGeom>
        </p:spPr>
        <p:txBody>
          <a:bodyPr wrap="none">
            <a:spAutoFit/>
          </a:bodyPr>
          <a:lstStyle/>
          <a:p>
            <a:r>
              <a:rPr lang="en-US" sz="3200" b="1" dirty="0">
                <a:solidFill>
                  <a:srgbClr val="0070C0"/>
                </a:solidFill>
              </a:rPr>
              <a:t>Other Factors</a:t>
            </a:r>
          </a:p>
        </p:txBody>
      </p:sp>
    </p:spTree>
    <p:extLst>
      <p:ext uri="{BB962C8B-B14F-4D97-AF65-F5344CB8AC3E}">
        <p14:creationId xmlns:p14="http://schemas.microsoft.com/office/powerpoint/2010/main" val="3633096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00050" y="1740425"/>
            <a:ext cx="11501438" cy="3539430"/>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Besides the nature of the decisions, other factors influence the centralization of decision-making at the headquarters and reduce the autonomy of affiliates. We </a:t>
            </a:r>
            <a:r>
              <a:rPr lang="en-US" sz="2800" dirty="0" smtClean="0">
                <a:latin typeface="Times New Roman" panose="02020603050405020304" pitchFamily="18" charset="0"/>
                <a:cs typeface="Times New Roman" panose="02020603050405020304" pitchFamily="18" charset="0"/>
              </a:rPr>
              <a:t>have already </a:t>
            </a:r>
            <a:r>
              <a:rPr lang="en-US" sz="2800" dirty="0">
                <a:latin typeface="Times New Roman" panose="02020603050405020304" pitchFamily="18" charset="0"/>
                <a:cs typeface="Times New Roman" panose="02020603050405020304" pitchFamily="18" charset="0"/>
              </a:rPr>
              <a:t>referred to a few of these factors, including the skills and experience of managers and their nationality.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Other </a:t>
            </a:r>
            <a:r>
              <a:rPr lang="en-US" sz="2800" dirty="0">
                <a:latin typeface="Times New Roman" panose="02020603050405020304" pitchFamily="18" charset="0"/>
                <a:cs typeface="Times New Roman" panose="02020603050405020304" pitchFamily="18" charset="0"/>
              </a:rPr>
              <a:t>factors are the size and degree of </a:t>
            </a:r>
            <a:r>
              <a:rPr lang="en-US" sz="2800" dirty="0" smtClean="0">
                <a:latin typeface="Times New Roman" panose="02020603050405020304" pitchFamily="18" charset="0"/>
                <a:cs typeface="Times New Roman" panose="02020603050405020304" pitchFamily="18" charset="0"/>
              </a:rPr>
              <a:t>internationalization </a:t>
            </a:r>
            <a:r>
              <a:rPr lang="en-US" sz="2800" dirty="0">
                <a:latin typeface="Times New Roman" panose="02020603050405020304" pitchFamily="18" charset="0"/>
                <a:cs typeface="Times New Roman" panose="02020603050405020304" pitchFamily="18" charset="0"/>
              </a:rPr>
              <a:t>of the MNC, the type of product produced by the subsidiary, the markets that the affiliate serves, and the size of equity owned by others</a:t>
            </a:r>
          </a:p>
        </p:txBody>
      </p:sp>
      <p:sp>
        <p:nvSpPr>
          <p:cNvPr id="9" name="Rectangle 8"/>
          <p:cNvSpPr/>
          <p:nvPr/>
        </p:nvSpPr>
        <p:spPr>
          <a:xfrm>
            <a:off x="1945284" y="555746"/>
            <a:ext cx="7542321" cy="584775"/>
          </a:xfrm>
          <a:prstGeom prst="rect">
            <a:avLst/>
          </a:prstGeom>
        </p:spPr>
        <p:txBody>
          <a:bodyPr wrap="none">
            <a:spAutoFit/>
          </a:bodyPr>
          <a:lstStyle/>
          <a:p>
            <a:r>
              <a:rPr lang="en-US" sz="3200" b="1" dirty="0">
                <a:solidFill>
                  <a:srgbClr val="0070C0"/>
                </a:solidFill>
              </a:rPr>
              <a:t>Ownership and Control of Foreign Affiliates</a:t>
            </a:r>
          </a:p>
        </p:txBody>
      </p:sp>
    </p:spTree>
    <p:extLst>
      <p:ext uri="{BB962C8B-B14F-4D97-AF65-F5344CB8AC3E}">
        <p14:creationId xmlns:p14="http://schemas.microsoft.com/office/powerpoint/2010/main" val="4212115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05630" y="91092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Reference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44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4442"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2866" y="543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a:t>
            </a:r>
            <a:r>
              <a:rPr lang="en-US" dirty="0" err="1" smtClean="0"/>
              <a:t>Fatehi</a:t>
            </a:r>
            <a:r>
              <a:rPr lang="en-US" dirty="0" smtClean="0"/>
              <a:t>  &amp;  </a:t>
            </a:r>
            <a:r>
              <a:rPr lang="en-US" dirty="0" err="1" smtClean="0"/>
              <a:t>Jeongho</a:t>
            </a:r>
            <a:r>
              <a:rPr lang="en-US" dirty="0" smtClean="0"/>
              <a:t>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r>
              <a:rPr lang="en-US" b="1" dirty="0"/>
              <a:t>Dr. P. SUBBA RAO</a:t>
            </a:r>
          </a:p>
          <a:p>
            <a:pPr marL="0" indent="0">
              <a:buNone/>
            </a:pPr>
            <a:r>
              <a:rPr lang="en-US" dirty="0"/>
              <a:t>International Business Environment</a:t>
            </a:r>
            <a:r>
              <a:rPr lang="en-US" b="1" dirty="0"/>
              <a:t>.</a:t>
            </a:r>
            <a:r>
              <a:rPr lang="en-US" dirty="0"/>
              <a:t>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773063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D909673-98FC-40E1-962B-91B39FE996F3}"/>
</file>

<file path=customXml/itemProps2.xml><?xml version="1.0" encoding="utf-8"?>
<ds:datastoreItem xmlns:ds="http://schemas.openxmlformats.org/officeDocument/2006/customXml" ds:itemID="{E0F3B2D8-312F-4B1E-A738-BA3BBD0BF077}"/>
</file>

<file path=customXml/itemProps3.xml><?xml version="1.0" encoding="utf-8"?>
<ds:datastoreItem xmlns:ds="http://schemas.openxmlformats.org/officeDocument/2006/customXml" ds:itemID="{17678DB1-8657-4055-BE43-5AB09E922144}"/>
</file>

<file path=docProps/app.xml><?xml version="1.0" encoding="utf-8"?>
<Properties xmlns="http://schemas.openxmlformats.org/officeDocument/2006/extended-properties" xmlns:vt="http://schemas.openxmlformats.org/officeDocument/2006/docPropsVTypes">
  <TotalTime>4554</TotalTime>
  <Words>3218</Words>
  <Application>Microsoft Office PowerPoint</Application>
  <PresentationFormat>Widescreen</PresentationFormat>
  <Paragraphs>318</Paragraphs>
  <Slides>42</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42</vt:i4>
      </vt:variant>
    </vt:vector>
  </HeadingPairs>
  <TitlesOfParts>
    <vt:vector size="56" baseType="lpstr">
      <vt:lpstr>Alexandria</vt:lpstr>
      <vt:lpstr>Arial</vt:lpstr>
      <vt:lpstr>Book Antiqua</vt:lpstr>
      <vt:lpstr>Calibri</vt:lpstr>
      <vt:lpstr>Calibri Light</vt:lpstr>
      <vt:lpstr>Roboto Light</vt:lpstr>
      <vt:lpstr>Simplified Arabic</vt:lpstr>
      <vt:lpstr>Times New Roman</vt:lpstr>
      <vt:lpstr>TimesNewRoman</vt:lpstr>
      <vt:lpstr>TimesNewRoman,Bold</vt:lpstr>
      <vt:lpstr>TimesNewRoman,BoldItalic</vt:lpstr>
      <vt:lpstr>TimesNewRoman,Italic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86</cp:revision>
  <dcterms:created xsi:type="dcterms:W3CDTF">2023-04-29T09:08:23Z</dcterms:created>
  <dcterms:modified xsi:type="dcterms:W3CDTF">2025-08-05T13:26:19Z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