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271" r:id="rId4"/>
    <p:sldId id="256" r:id="rId5"/>
    <p:sldId id="482" r:id="rId6"/>
    <p:sldId id="483" r:id="rId7"/>
    <p:sldId id="484" r:id="rId8"/>
    <p:sldId id="485" r:id="rId9"/>
    <p:sldId id="506" r:id="rId10"/>
    <p:sldId id="481" r:id="rId11"/>
    <p:sldId id="486" r:id="rId12"/>
    <p:sldId id="487" r:id="rId13"/>
    <p:sldId id="488" r:id="rId14"/>
    <p:sldId id="306" r:id="rId15"/>
    <p:sldId id="489" r:id="rId16"/>
    <p:sldId id="507" r:id="rId17"/>
    <p:sldId id="490" r:id="rId18"/>
    <p:sldId id="491" r:id="rId19"/>
    <p:sldId id="492" r:id="rId20"/>
    <p:sldId id="493" r:id="rId21"/>
    <p:sldId id="494" r:id="rId22"/>
    <p:sldId id="495" r:id="rId23"/>
    <p:sldId id="496" r:id="rId24"/>
    <p:sldId id="497" r:id="rId25"/>
    <p:sldId id="508" r:id="rId26"/>
    <p:sldId id="498" r:id="rId27"/>
    <p:sldId id="499" r:id="rId28"/>
    <p:sldId id="500" r:id="rId29"/>
    <p:sldId id="501" r:id="rId30"/>
    <p:sldId id="502" r:id="rId31"/>
    <p:sldId id="503" r:id="rId32"/>
    <p:sldId id="504" r:id="rId33"/>
    <p:sldId id="511" r:id="rId34"/>
    <p:sldId id="512" r:id="rId35"/>
    <p:sldId id="513" r:id="rId36"/>
    <p:sldId id="510"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56"/>
            <p14:sldId id="482"/>
            <p14:sldId id="483"/>
            <p14:sldId id="484"/>
            <p14:sldId id="485"/>
            <p14:sldId id="506"/>
            <p14:sldId id="481"/>
            <p14:sldId id="486"/>
            <p14:sldId id="487"/>
            <p14:sldId id="488"/>
            <p14:sldId id="306"/>
            <p14:sldId id="489"/>
            <p14:sldId id="507"/>
            <p14:sldId id="490"/>
            <p14:sldId id="491"/>
            <p14:sldId id="492"/>
            <p14:sldId id="493"/>
            <p14:sldId id="494"/>
            <p14:sldId id="495"/>
            <p14:sldId id="496"/>
            <p14:sldId id="497"/>
            <p14:sldId id="508"/>
            <p14:sldId id="498"/>
            <p14:sldId id="499"/>
            <p14:sldId id="500"/>
            <p14:sldId id="501"/>
            <p14:sldId id="502"/>
            <p14:sldId id="503"/>
            <p14:sldId id="504"/>
            <p14:sldId id="511"/>
            <p14:sldId id="512"/>
            <p14:sldId id="513"/>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93738" autoAdjust="0"/>
  </p:normalViewPr>
  <p:slideViewPr>
    <p:cSldViewPr snapToGrid="0">
      <p:cViewPr varScale="1">
        <p:scale>
          <a:sx n="73" d="100"/>
          <a:sy n="73" d="100"/>
        </p:scale>
        <p:origin x="90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7.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9035" y="-320675"/>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Ahmed </a:t>
            </a:r>
            <a:r>
              <a:rPr lang="en-US" sz="2400" dirty="0" err="1">
                <a:solidFill>
                  <a:schemeClr val="bg1"/>
                </a:solidFill>
                <a:latin typeface="Times New Roman" panose="02020603050405020304" pitchFamily="18" charset="0"/>
                <a:cs typeface="Times New Roman" panose="02020603050405020304" pitchFamily="18" charset="0"/>
              </a:rPr>
              <a:t>Elkhouly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Second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596900"/>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1132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211898" y="55248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3516608"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الثانية </a:t>
            </a:r>
          </a:p>
          <a:p>
            <a:pPr algn="ctr"/>
            <a:r>
              <a:rPr lang="ar-EG" sz="2800" b="1" dirty="0">
                <a:solidFill>
                  <a:srgbClr val="00B0F0"/>
                </a:solidFill>
                <a:latin typeface="Times New Roman" panose="02020603050405020304" pitchFamily="18" charset="0"/>
                <a:cs typeface="Times New Roman" panose="02020603050405020304" pitchFamily="18" charset="0"/>
              </a:rPr>
              <a:t>الأعمال التجارية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1614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 623</a:t>
            </a:r>
          </a:p>
          <a:p>
            <a:r>
              <a:rPr lang="en-US" sz="2000"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Ahmed </a:t>
            </a:r>
            <a:r>
              <a:rPr lang="en-US" sz="2800" b="1" dirty="0" err="1">
                <a:solidFill>
                  <a:srgbClr val="00B0F0"/>
                </a:solidFill>
                <a:latin typeface="Times New Roman" panose="02020603050405020304" pitchFamily="18" charset="0"/>
                <a:cs typeface="Times New Roman" panose="02020603050405020304" pitchFamily="18" charset="0"/>
              </a:rPr>
              <a:t>Elkhouly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4113866" y="109812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36746" y="120383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a typeface="Roboto Light" panose="02000000000000000000" pitchFamily="2" charset="0"/>
              </a:rPr>
              <a:t>02</a:t>
            </a:r>
            <a:endParaRPr lang="en-US" sz="2400" b="1" dirty="0">
              <a:solidFill>
                <a:schemeClr val="bg1"/>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1691617"/>
          </a:xfrm>
          <a:prstGeom prst="rect">
            <a:avLst/>
          </a:prstGeom>
          <a:noFill/>
        </p:spPr>
        <p:txBody>
          <a:bodyPr wrap="square">
            <a:spAutoFit/>
          </a:bodyPr>
          <a:lstStyle/>
          <a:p>
            <a:pPr algn="r">
              <a:lnSpc>
                <a:spcPct val="120000"/>
              </a:lnSpc>
            </a:pPr>
            <a:r>
              <a:rPr lang="ar-EG" sz="2400" b="1" dirty="0">
                <a:solidFill>
                  <a:srgbClr val="00B0F0"/>
                </a:solidFill>
                <a:latin typeface="Times New Roman" panose="02020603050405020304" pitchFamily="18" charset="0"/>
                <a:cs typeface="Times New Roman" panose="02020603050405020304" pitchFamily="18" charset="0"/>
              </a:rPr>
              <a:t>1-معيار التمييز بين الأعمال التجارية و الأعمال المدنية   . </a:t>
            </a:r>
          </a:p>
          <a:p>
            <a:pPr algn="r">
              <a:lnSpc>
                <a:spcPct val="120000"/>
              </a:lnSpc>
            </a:pPr>
            <a:r>
              <a:rPr lang="ar-EG" sz="2400" b="1" dirty="0">
                <a:solidFill>
                  <a:srgbClr val="00B0F0"/>
                </a:solidFill>
                <a:latin typeface="Times New Roman" panose="02020603050405020304" pitchFamily="18" charset="0"/>
                <a:cs typeface="Times New Roman" panose="02020603050405020304" pitchFamily="18" charset="0"/>
              </a:rPr>
              <a:t>2-أنواع الأعمال التجارية .</a:t>
            </a:r>
            <a:endParaRPr lang="en-US" sz="2400" b="1" dirty="0">
              <a:solidFill>
                <a:srgbClr val="00B0F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677017" y="172323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3500" y="157627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668795" y="1670545"/>
            <a:ext cx="7964245" cy="3847207"/>
          </a:xfrm>
          <a:prstGeom prst="rect">
            <a:avLst/>
          </a:prstGeom>
          <a:noFill/>
        </p:spPr>
        <p:txBody>
          <a:bodyPr wrap="square" rtlCol="0">
            <a:spAutoFit/>
          </a:bodyPr>
          <a:lstStyle/>
          <a:p>
            <a:pPr algn="justLow" rtl="1"/>
            <a:r>
              <a:rPr lang="ar-EG" sz="2400" b="1" dirty="0">
                <a:solidFill>
                  <a:srgbClr val="FF0000"/>
                </a:solidFill>
                <a:latin typeface="Times New Roman" panose="02020603050405020304" pitchFamily="18" charset="0"/>
                <a:cs typeface="Times New Roman" panose="02020603050405020304" pitchFamily="18" charset="0"/>
              </a:rPr>
              <a:t>أولاً : معيار التمييز بين الأعمال التجارية والأعمال المدنية:</a:t>
            </a:r>
            <a:endParaRPr lang="en-US" sz="2400" b="1" dirty="0">
              <a:solidFill>
                <a:srgbClr val="2D3956"/>
              </a:solidFill>
              <a:latin typeface="Times New Roman" panose="02020603050405020304" pitchFamily="18" charset="0"/>
              <a:cs typeface="Times New Roman" panose="02020603050405020304" pitchFamily="18" charset="0"/>
            </a:endParaRPr>
          </a:p>
          <a:p>
            <a:pPr marL="342900" indent="-342900" algn="justLow" rtl="1">
              <a:buFontTx/>
              <a:buChar char="-"/>
            </a:pPr>
            <a:r>
              <a:rPr lang="ar-EG" sz="2000" b="1" dirty="0">
                <a:solidFill>
                  <a:srgbClr val="2D3956"/>
                </a:solidFill>
                <a:latin typeface="Times New Roman" panose="02020603050405020304" pitchFamily="18" charset="0"/>
                <a:cs typeface="Times New Roman" panose="02020603050405020304" pitchFamily="18" charset="0"/>
              </a:rPr>
              <a:t>ترتب على اعتبار الأعمال التجارية المنصوص عليهـا واردةعلى سبيل المثال في عدد من القوانين العربية ، أن ثار التساؤل عن معيار يصلح للتمييز بين الأعمال المدنية والأعمال التجارية . وقد قيل في هـذا الـشأن بمعايير أربعة ، الأول معيار المضاربة والثاني معيار التداول ، ويستند كـل منهما على أساس إقتصادي . أما المعيار الثالث وهو معيار المقاولة فيستند على أساس قانوني.. وقد أضاف العميد ريبير معيارا قانونيا آخر هو معيارالحرفة التجارية .</a:t>
            </a:r>
          </a:p>
          <a:p>
            <a:pPr marL="342900" indent="-342900" algn="justLow" rtl="1">
              <a:buFontTx/>
              <a:buChar char="-"/>
            </a:pPr>
            <a:r>
              <a:rPr lang="ar-EG" sz="2000" b="1" dirty="0">
                <a:solidFill>
                  <a:srgbClr val="2D3956"/>
                </a:solidFill>
                <a:latin typeface="Times New Roman" panose="02020603050405020304" pitchFamily="18" charset="0"/>
                <a:cs typeface="Times New Roman" panose="02020603050405020304" pitchFamily="18" charset="0"/>
              </a:rPr>
              <a:t>وسوف نتناول بإيجاز شرح كل من هذه المعايير .</a:t>
            </a:r>
          </a:p>
          <a:p>
            <a:pPr marL="342900" indent="-342900" algn="justLow" rtl="1">
              <a:buFontTx/>
              <a:buChar char="-"/>
            </a:pPr>
            <a:r>
              <a:rPr lang="ar-EG" sz="2000" b="1" dirty="0">
                <a:solidFill>
                  <a:schemeClr val="accent6">
                    <a:lumMod val="75000"/>
                  </a:schemeClr>
                </a:solidFill>
                <a:latin typeface="Times New Roman" panose="02020603050405020304" pitchFamily="18" charset="0"/>
                <a:cs typeface="Times New Roman" panose="02020603050405020304" pitchFamily="18" charset="0"/>
              </a:rPr>
              <a:t>المعيار الأول : معيار المضاربة أو قصد الربح :</a:t>
            </a:r>
          </a:p>
          <a:p>
            <a:pPr marL="342900" indent="-342900" algn="justLow" rtl="1">
              <a:buFontTx/>
              <a:buChar char="-"/>
            </a:pPr>
            <a:r>
              <a:rPr lang="ar-EG" sz="2000" b="1" dirty="0">
                <a:solidFill>
                  <a:srgbClr val="2D3956"/>
                </a:solidFill>
                <a:latin typeface="Times New Roman" panose="02020603050405020304" pitchFamily="18" charset="0"/>
                <a:cs typeface="Times New Roman" panose="02020603050405020304" pitchFamily="18" charset="0"/>
              </a:rPr>
              <a:t>لجأ الفقه والقضاء إلى الأخذ بفكرة المضاربة للتمييـز بـين العمل المدنى والعمل التجاري استناداً إلى أن المـضاربة هـي مـن أهـم خصائص التجارة، فإعتبروا كل تصرف هدفه تحقيق الربح والـسعى إليـه عملا تجاريا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925" y="464691"/>
            <a:ext cx="2857500" cy="1600200"/>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40157" y="71469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511598" y="13019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857344" y="148137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34897" y="1844624"/>
            <a:ext cx="6654059" cy="3785652"/>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والواقع أن القضاء يستعمل غالبا هذا المعيار في حكمه على طبيعة العمل محل النزاع ، فمثلا كان يرجع تقدير ما إذا كان استغلال الـصحف عملا تجاريا أم مدنيا إلى القصد من إنشاء الصحيفة ، هل هو قصد علمـى بحت أم قصد المضاربة على إنتاج المحررين وعمـل العمـال والآلات ،وبالمثل يعتبر القضاء عملا تجاريا ، اعتياد الـشخص المـضاربة علـى الأسعار في البورصة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ورغم أن فكرة المضاربة تتضمن أكبر قدر من الأعمال التجاريـة إلا أن النقد الذي يمكن أن يوجه إليها هو أنها قد تدخل أعمالا مدنية كثيرة في التجارة رغم أن الوضع استقر على اعتبارها أعمالا مدنية ، كالمهن الحرة مثل المهندسين والأطباء والمحامين الذين يسعون من وراء أعمالهم إلـى الكسب . ومن جانب أخر يبدو معيار المضاربة ضيقا في بعض الحالات كما هو الشأن بالنسبة للتاجر الذي يقصد عـدم الـربـح فـي سـبيل منافسة غيره ، أو لجذب العملاء ، رغم أن أعمال التاجر في هذا الخصوص تعتبـر تجارية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2242" y="1489791"/>
            <a:ext cx="2619375" cy="4140485"/>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22442" y="6381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18371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971956"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874294" y="14068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376722" y="1562661"/>
            <a:ext cx="6412495" cy="2246769"/>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كما تبدو صعوبة هذا المعيار بالنسبة للمشروعات الاقتصادية العامة التي قد لا تهدف إلى الربح مثل إدارة الكهرباء والمياه ومـع ذلـك فـهـى تخضع لقواعد القانون التجاري  وبصفة عامة لا يمكن الأخذ بهذا المعيار وحده لان نية تحقيق الربح أمر داخلي ونفسي لا يسهل معرفته وإن كـان يمكن معرفتة بالنشاط المهني لمن يباشر التصرف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2572" y="1562661"/>
            <a:ext cx="2724150" cy="382364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391058" y="6266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50088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661983" y="13260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963273" y="14882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16906" y="1780802"/>
            <a:ext cx="6176389" cy="3785652"/>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المعيار الثاني : معيار التداول :</a:t>
            </a:r>
          </a:p>
          <a:p>
            <a:pPr algn="justLow" rtl="1"/>
            <a:r>
              <a:rPr lang="ar-EG" sz="2000" b="1" dirty="0">
                <a:solidFill>
                  <a:srgbClr val="2D3956"/>
                </a:solidFill>
                <a:latin typeface="Times New Roman" panose="02020603050405020304" pitchFamily="18" charset="0"/>
                <a:cs typeface="Times New Roman" panose="02020603050405020304" pitchFamily="18" charset="0"/>
              </a:rPr>
              <a:t> اقترح الأستاذ تالير معياراً آخر أسسه على موضوع العمل وهو تداول الثروات ، فنادى بإصباغ الصفة التجارية على الأعمال التي تقع علي السلع والبضائع والنقود والصكوك وغير ذلك من المنقولات في فترةتداولها من بين يد المنتج الأول إلى يد المستهلك الأخير . ومعنى ذلك أن الصفة التجارية تصبغ على جميع أعمال تداول السلع والوساطة فيها طالما أنها في حركة . أما الأعمال التي تتناولها السلع وهي في حالة ركود مثل أعمال المنتج الأول أو المستهلك الأخير فهي أعمال مدنية.</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لمعيار التداول يعتبر الشراء بقصد البيع وما يتصل به من عمليات كالسمسرة أو الوكالة بالعمولة أو الإيداع بأحد المخازن ، من الأعمال التجارية نظرا لأنها تجعل الثروات في حركة وتداول . كذلك الحال بالنسبة لعمليات البنوك التي تعد في جوهرها تداولا للنقود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273" y="1716833"/>
            <a:ext cx="2857500" cy="3913590"/>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238249" y="67941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926246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663247"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503044" y="15354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03393" y="1890570"/>
            <a:ext cx="6469039" cy="347787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ومن جانب آخر يخرج من الأعمال التجارية وفقا لهذا المعيار كل</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ما يتعلق بالعقارات لأن هذه الأخيرة ليست محلا للتداول من مكان إلى آخروإنما يتم التصرف فيها وفقا لإجراءات معينة حتى ولو قصد من التصرف</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فيها تحقيق الربح والمضاربة، ذلك أنه لا إرتباط بين فكرة التداول وتحقيق الربح في نظر أنصار هذه الفكرة . ويمكن توجيه النقد إلى هذا المعيارأنه لا يفسر لنا بعض الأعمال التي تعتبر في جوهرها وساطة في تداول الثروات</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دون أن تعتبر أعمالا تجارية ، كالأعمال التي تقوم بها الجمعيات التعاونية التي لا</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تهدف إلى الربح . كما أنة من جانب آخر لا يفسر اعتبار بعض الأعمال التجارية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رغم عدم خضوعها لمعيار التداول مثل المضاربة على العقارات ومسئولية التاجرعن التعويض عن الفعل الضار تطبيقا لنظرية التبعية . </a:t>
            </a:r>
            <a:endParaRPr lang="en-US"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3044" y="1824859"/>
            <a:ext cx="2258323" cy="3776841"/>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238249" y="64948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7931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928560" y="13734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423125" y="14901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469565" y="1642285"/>
            <a:ext cx="5639332" cy="4093428"/>
          </a:xfrm>
          <a:prstGeom prst="rect">
            <a:avLst/>
          </a:prstGeom>
          <a:noFill/>
        </p:spPr>
        <p:txBody>
          <a:bodyPr wrap="square" rtlCol="0">
            <a:spAutoFit/>
          </a:bodyPr>
          <a:lstStyle/>
          <a:p>
            <a:pPr algn="justLow" rtl="1"/>
            <a:r>
              <a:rPr lang="ar-EG" sz="2000" b="1" dirty="0">
                <a:solidFill>
                  <a:srgbClr val="FF0000"/>
                </a:solidFill>
                <a:latin typeface="Times New Roman" panose="02020603050405020304" pitchFamily="18" charset="0"/>
                <a:cs typeface="Times New Roman" panose="02020603050405020304" pitchFamily="18" charset="0"/>
              </a:rPr>
              <a:t>المعيار الثالث : معيار المقاولة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يرمى هذا المعيار إلى اعتبار أحكام القانون التجاري تقوم على أساس المشروع وليس على أساس العمل التجاري . فنادى أنصار هذه الفكرة بوجوب اتخاذ المشروع واحتراف الشخص ، أي تكرار القيام بالعمل وفقا لخطط ومظاهر ملموسة وواضحة ذات أهمية معينة ، معيارا للتمييز</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بين العمل التجاري والعمل المدنى . وهناك اتجاه قوى حديث في الفقه نحوهذا المعيار القانوني للتمييز بين التاجر والحرفي . فالأعمال التجارية هي التي يباشرها التاجر والمتعلقة بمشروعه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ويعطي معيار المقاولة اطمئنانا أكثر من المعيار المستوحى من فكرة المضاربة ، فهو يتميز بوجود مظاهر خارجية وواقعية تشير إلى قيام شخص بأعمال تجارية بصفة دائمة وليس بصفة عارضة ،كما تعد فكرة المحل التجاري تطبيقا لهذا المعيار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2907" y="1767364"/>
            <a:ext cx="2619375" cy="3617174"/>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024001" y="5826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594087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96228" y="862614"/>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87900" y="1894169"/>
            <a:ext cx="6170590" cy="4893647"/>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على أن معيار المقاولة وإن كان يجد سندا من القانون ، حيث تأخذ بعض التشريعات بفكرة المقاولة في كثير من الحالات كما هو الحال في مقاولات الصناعة والنقل والتوريد في التشريعين المصرى والفرنسي ، إلاأن هذا لا ينفي أن المشرع يتخذ من العمل التجاري معيارا لتطبيق أحكام القانون التجاري ، كما هو الحال في عمليات الشراء بقصد البيع أو التأجير وتأسيس الشركات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ويمكن توجيه النقد إلى معيار المقاولة في أنه أحيانا يبدو واسعا فضفاضا في مجال تطبيقه خاصة تحديد درجة أهمية المشروع لتكتس بأعماله الصفة التجارية . كما أن من شأن هذا المعيار اعتبار أعمال بعض المشروعات تجارية رغم الاعتراف بمدنيتها كالمشروعات الفنية . وأيضا يبدو هذا المعيار ضيقا من جانب آخر حيث هناك بعض الأعمال التجارية التي لايشترط في مباشرتها أن تتخذ شكل المشروع مثل الشراء بقصد البيع.</a:t>
            </a:r>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1546" y="1894169"/>
            <a:ext cx="2619375" cy="26914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48037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723628" y="577204"/>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68578" y="289201"/>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271749" y="1924334"/>
            <a:ext cx="6686741" cy="3447098"/>
          </a:xfrm>
          <a:prstGeom prst="rect">
            <a:avLst/>
          </a:prstGeom>
          <a:noFill/>
        </p:spPr>
        <p:txBody>
          <a:bodyPr wrap="square" rtlCol="0">
            <a:spAutoFit/>
          </a:bodyPr>
          <a:lstStyle/>
          <a:p>
            <a:pPr algn="justLow" rtl="1"/>
            <a:r>
              <a:rPr lang="ar-EG" sz="2000" b="1" dirty="0">
                <a:solidFill>
                  <a:schemeClr val="accent6">
                    <a:lumMod val="75000"/>
                  </a:schemeClr>
                </a:solidFill>
                <a:latin typeface="Times New Roman" panose="02020603050405020304" pitchFamily="18" charset="0"/>
                <a:cs typeface="Times New Roman" panose="02020603050405020304" pitchFamily="18" charset="0"/>
              </a:rPr>
              <a:t>المعيار الرابع : معيار الحرفة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ينادي العميد ريبير بمعيار قانونی مشابه لمعيار المشروع هومعيار الحرفة التجارية أو العمل الإحترافي . ومقتضى ذلك اعتبار العمل تجاريا إذا تم من خلال الحرفة التجارية للشخص ، وعلى العكس يعد العمل مدنيا إذا تعلق بحرفة الشخص المدنية . وتطبيقا لذلك إذا قام التاجر بعمل لا يتعلق بحرفته التجارية كان عملا مدنيا . وقد إستثنى العميد ريبير من القواعد السابقة الأعمال المنفردة المنصوص على تجاريتها إذا قام بها غير تاجر لاعتبارها تجارية سواء بحسب شكلها كالكمبيالة وشركات المساهمة والتوصية بنوعيها والتضامن والمسئولية المحدودة، أو بحسب طبيعتها كعمليات البنوك والسمسرة وفقا لبعض التشريعات أو بحسب بسببها كالأعمال التي تتم بقصد المضاربة كالبيع التجاري .</a:t>
            </a:r>
          </a:p>
          <a:p>
            <a:pPr algn="justLow"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2271" y="1285612"/>
            <a:ext cx="2590800" cy="4444015"/>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51785" y="63616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88587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728662" y="50714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2071589"/>
            <a:ext cx="6170590" cy="255454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ومؤدى فكرة العميد ريبير عدم الاعتراف كلية بنظرية التجارية بالتبعية حيث تعتبر هذه الأعمال تجارية بحسب الأصل تطبيقا لمعيار الحرفة التجارية . والحقيقة أن هذا المعيار ، وفق ما نرى ، لايضيف جديدا لما إستقر عليه فقه القانون التجاري من تقسيم للأعمال التجارية ، ذلك أن معيار الحرفة التجارية ليس إلا الأساس الذي تقوم عليه نظرية الأعمال التجارية بالتبعية والأعمال المدنية بالتبعية قياسا على الأولى والتي ينكر وجودها كلية ، كما وأن الإستثناءات التي أضطر للإعتراف بها ليست الإ الأعمال التجارية المنفردة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2999" y="1628934"/>
            <a:ext cx="2695575"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9092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94963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72020"/>
            <a:ext cx="6170590" cy="3447098"/>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تقدير المعايير السابقة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يتضح مما سبق أنه من الصعوبة وضع معيار دقيق للتمييز بين الأعمال التجارية والأعمال المدنية . ولعل السبب في ذلك يرجع إلى أن الأعمال التجارية التي ينص عليها عادة في معظم التشريعات ليست مؤسسةعلى فكرة واحدة أو مبدأ معين ، فبعض هذه الأعمال يعد تجاريا بطبيعته بصرف النظر عن صفة القائم به أي لو قام به أحد التجار أو غير تاجر ولومرة واحدة ، كالشراء لأجل البيع أو التأجير ، والبعض الآخر من هذه الأعمال لا يعتبر تجاريا الإ إذا باشره القائم به على سبيل الاحتراف مثل النقل والصناعة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633" y="1758845"/>
            <a:ext cx="2772343" cy="3703740"/>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671107" y="9397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46370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595582"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583078" y="1740955"/>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3" y="1337481"/>
            <a:ext cx="5338954" cy="2554545"/>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وإذا كانت المعايير السابقة عجزت كل منها عن وضع معيار دقيق لهذه التفرقة ، الإ أنه يمكن الاهتداء بها معا في هذا الشأن . فمما لا شك فيه أن عمليات التجارة تمثل في جانب كبير منها السعى وراء الربح والمضاربة كما تحتوى على فكرة الوساطة وتداول الثروات في ذات الوقت وأن من يقوم بهذه الأعمال يقوم بها عادة في شكل مشروع وعلى سبيل الاحتراف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02</a:t>
            </a:r>
            <a:endParaRPr lang="en-US" sz="1600" b="1" dirty="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230978" y="1513795"/>
            <a:ext cx="5021287" cy="5016758"/>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تتقسم الأعمال التجارية وفقا لأغلب التشريعات العربية إلى اعمال تجارية بطبيعتها ، وهي الأعمال التي يعتبرها المشرع تجارية بصرف النظر عن صفة القائم بها ، بل حتى ولو باشرها الشخص مرةواحدة ، ولذلك يطلق عليها الأعمال التجارية المنفردة . وأعمال تجارية بطريق الاحتراف وهي أعمال لا تعتبر تجارية إلا إذا قام بها الشخص علىسبيل الاحتراف ولذلك يطلق عليها الأعمال التجارية بطريق الاحتراف.</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وتضمنت أغلب التشريعات العربية أيضا النص على  ما يفيد تجارية كل عمل يتعلق بالملاحة التجارية بحرية كانت أو جوية وعلى وجه الخصوص بناء السفن أوالطائرات وإصلاحها وصيانتها وشراء أو بيع أو استئجار السفن أوالطائرات وشراء مواد تموين للسفن أو الطائرات والنقل البري والنقل الجوى وعمليات الشحن والتفريغ واستخدام الملاحين أو الطيارين أوغيرهم من العاملين في السفن أو الطائرات. </a:t>
            </a: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02</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0F80BD4C-58CD-41AE-9CAB-02231AD407DE}"/>
              </a:ext>
            </a:extLst>
          </p:cNvPr>
          <p:cNvSpPr txBox="1"/>
          <p:nvPr/>
        </p:nvSpPr>
        <p:spPr>
          <a:xfrm>
            <a:off x="7994220" y="4253007"/>
            <a:ext cx="3174198" cy="461665"/>
          </a:xfrm>
          <a:prstGeom prst="rect">
            <a:avLst/>
          </a:prstGeom>
          <a:noFill/>
        </p:spPr>
        <p:txBody>
          <a:bodyPr wrap="square" rtlCol="0">
            <a:spAutoFit/>
          </a:bodyPr>
          <a:lstStyle/>
          <a:p>
            <a:r>
              <a:rPr lang="ar-EG" sz="2400" b="1" dirty="0">
                <a:solidFill>
                  <a:schemeClr val="bg1"/>
                </a:solidFill>
              </a:rPr>
              <a:t>ثانياً : أنواع الأعمال التجارية </a:t>
            </a:r>
            <a:endParaRPr lang="en-US" sz="2400" b="1" dirty="0">
              <a:solidFill>
                <a:schemeClr val="bg1"/>
              </a:solidFill>
            </a:endParaRPr>
          </a:p>
        </p:txBody>
      </p:sp>
    </p:spTree>
    <p:extLst>
      <p:ext uri="{BB962C8B-B14F-4D97-AF65-F5344CB8AC3E}">
        <p14:creationId xmlns:p14="http://schemas.microsoft.com/office/powerpoint/2010/main" val="3936226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23582" y="1212844"/>
            <a:ext cx="5338954" cy="51879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472807" y="161674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182415" y="1616745"/>
            <a:ext cx="5021287" cy="4401205"/>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وفيما يتعلق بالأعمال التجارية إذا كانت مزاولها على وجه الاحتراف أجازت أغلب التشريعات العربية القياس على الأعمال المشار إليها نصاً لتشابه في الغاية أو الصفات  .</a:t>
            </a:r>
          </a:p>
          <a:p>
            <a:pPr algn="justLow" rtl="1"/>
            <a:r>
              <a:rPr lang="ar-EG" sz="2000" b="1" dirty="0">
                <a:solidFill>
                  <a:srgbClr val="2D3956"/>
                </a:solidFill>
                <a:latin typeface="Times New Roman" panose="02020603050405020304" pitchFamily="18" charset="0"/>
                <a:cs typeface="Times New Roman" panose="02020603050405020304" pitchFamily="18" charset="0"/>
              </a:rPr>
              <a:t>وإلى جوار هذين النوعين من الأعمال التجارية أخذت أغلب التشريعات العربية بنظرية الأعمال التجارية بالتبعية صراحة من حيث اعتبارالأعمال التي يقوم بها التاجر لشئون تجارته أعمالا تجارية بالإضافة إلى تقرير مبدأ عام في هذا الخصوص هو افتراض كل عمل يقوم به التاجر متعلقاً بتجارته ما لم يثبت غير ذلك .</a:t>
            </a:r>
          </a:p>
          <a:p>
            <a:pPr algn="justLow" rtl="1"/>
            <a:r>
              <a:rPr lang="ar-EG" sz="2000" b="1" dirty="0">
                <a:solidFill>
                  <a:srgbClr val="2D3956"/>
                </a:solidFill>
                <a:latin typeface="Times New Roman" panose="02020603050405020304" pitchFamily="18" charset="0"/>
                <a:cs typeface="Times New Roman" panose="02020603050405020304" pitchFamily="18" charset="0"/>
              </a:rPr>
              <a:t>وأخيراً قد تكون الأعمال التي يقوم بها الأفراد مختلطة ، ويقصد بها الأعمال التي تعتبر تجارية بالنسبة لأحد أطرافها ومدنية بالنسبة للطرف الآخر . وتعتبر هذه الأعمال المختلطة خليطا من الأعمال السابقة ولا تمثل نوعا رابعا منها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02</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5539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44203" y="1780803"/>
            <a:ext cx="6149092" cy="2616101"/>
          </a:xfrm>
          <a:prstGeom prst="rect">
            <a:avLst/>
          </a:prstGeom>
          <a:noFill/>
        </p:spPr>
        <p:txBody>
          <a:bodyPr wrap="square" rtlCol="0">
            <a:spAutoFit/>
          </a:bodyPr>
          <a:lstStyle/>
          <a:p>
            <a:pPr algn="justLow" rtl="1"/>
            <a:r>
              <a:rPr lang="ar-EG" sz="2400" b="1" dirty="0">
                <a:solidFill>
                  <a:schemeClr val="accent6">
                    <a:lumMod val="75000"/>
                  </a:schemeClr>
                </a:solidFill>
                <a:latin typeface="Times New Roman" panose="02020603050405020304" pitchFamily="18" charset="0"/>
                <a:cs typeface="Times New Roman" panose="02020603050405020304" pitchFamily="18" charset="0"/>
              </a:rPr>
              <a:t>1 – الأعمال التجارية بطبيعتها : </a:t>
            </a:r>
          </a:p>
          <a:p>
            <a:pPr algn="justLow" rtl="1"/>
            <a:r>
              <a:rPr lang="ar-EG" sz="2000" b="1" dirty="0">
                <a:solidFill>
                  <a:srgbClr val="2D3956"/>
                </a:solidFill>
                <a:latin typeface="Times New Roman" panose="02020603050405020304" pitchFamily="18" charset="0"/>
                <a:cs typeface="Times New Roman" panose="02020603050405020304" pitchFamily="18" charset="0"/>
              </a:rPr>
              <a:t>يقصد بالأعمال التجارية بطبيعتها او المنفردة ، الأعمال التي يعتبرها المشرع تجارية بصرف النظر عن صفة القائم بها ، فهي تجارية ولو باشرها الشخص مرة واحدة . هذه الأعمال التجارية هي  شراء المنقولات أيا كان نوعها بقصد بيعها أو تأجيرها بذاتها أو بعد تهيئتها في صورة أخري ، وكذلك بيع أو تأجير هذه المنقولات . كذلك استنجار المنقولات بقصد تأجيرها وكذلك تأجير هذه المنقولات. وأخيرا تأسيس الشركات التجارية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945" y="1780803"/>
            <a:ext cx="2619375" cy="3691949"/>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3402425" y="8955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5468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999960"/>
            <a:ext cx="6149092" cy="3231654"/>
          </a:xfrm>
          <a:prstGeom prst="rect">
            <a:avLst/>
          </a:prstGeom>
          <a:noFill/>
        </p:spPr>
        <p:txBody>
          <a:bodyPr wrap="square" rtlCol="0">
            <a:spAutoFit/>
          </a:bodyPr>
          <a:lstStyle/>
          <a:p>
            <a:pPr algn="justLow" rtl="1"/>
            <a:r>
              <a:rPr lang="ar-EG" sz="2400" b="1" dirty="0">
                <a:solidFill>
                  <a:srgbClr val="C00000"/>
                </a:solidFill>
                <a:latin typeface="Times New Roman" panose="02020603050405020304" pitchFamily="18" charset="0"/>
                <a:cs typeface="Times New Roman" panose="02020603050405020304" pitchFamily="18" charset="0"/>
              </a:rPr>
              <a:t>الموضوع الأول : شراء المنقولات بقصد بيعها أو تأجيرها:</a:t>
            </a:r>
          </a:p>
          <a:p>
            <a:pPr algn="justLow" rtl="1"/>
            <a:r>
              <a:rPr lang="ar-EG" sz="2000" b="1" dirty="0">
                <a:solidFill>
                  <a:srgbClr val="2D3956"/>
                </a:solidFill>
                <a:latin typeface="Times New Roman" panose="02020603050405020304" pitchFamily="18" charset="0"/>
                <a:cs typeface="Times New Roman" panose="02020603050405020304" pitchFamily="18" charset="0"/>
              </a:rPr>
              <a:t> -والشراء بقصد البيع أو التأجير للمنقولات يمثل أكثر الأعمال التجارية وقوعا في الحياة العملية لأنه يعتبر عصب الحياة التجارية وأهم العمليات بين التجار التي يهدف منها هؤلاء الربح والمضاربة.</a:t>
            </a:r>
          </a:p>
          <a:p>
            <a:pPr algn="justLow" rtl="1"/>
            <a:r>
              <a:rPr lang="ar-EG" sz="2000" b="1" dirty="0">
                <a:solidFill>
                  <a:srgbClr val="2D3956"/>
                </a:solidFill>
                <a:latin typeface="Times New Roman" panose="02020603050405020304" pitchFamily="18" charset="0"/>
                <a:cs typeface="Times New Roman" panose="02020603050405020304" pitchFamily="18" charset="0"/>
              </a:rPr>
              <a:t>و يشترط لاعتبار عمليات الشراء للمنقولات بقصد البيع أو التأجير ، توافرعدة شروط هي أن يتم شراء أو استئجار ، وأن يقع هذا الشراء علي منقول وبنية البيع أو التأجير . ويشترط الفقه أن يقصد أيضا من قام بالشراء بقصد البيع أوالتأجير تحقيق ربح ، فهو الهدف الأول من العمليات التجارية ،سواء تحقق فعلا هذا الربح من عدمه .وسوف نتناول دراسة هذه الشروط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999959"/>
            <a:ext cx="2619375" cy="3227133"/>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40875" y="912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20075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3170099"/>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الشرط الأول : أن يتم شراء :</a:t>
            </a:r>
          </a:p>
          <a:p>
            <a:pPr algn="justLow" rtl="1"/>
            <a:r>
              <a:rPr lang="ar-EG" sz="2000" b="1" dirty="0">
                <a:solidFill>
                  <a:srgbClr val="2D3956"/>
                </a:solidFill>
                <a:latin typeface="Times New Roman" panose="02020603050405020304" pitchFamily="18" charset="0"/>
                <a:cs typeface="Times New Roman" panose="02020603050405020304" pitchFamily="18" charset="0"/>
              </a:rPr>
              <a:t>يشترط لاعتبار التصرف تجاريا أن يقع شراء للشئ المراد بيعه أو تأجيره . علي أنه لا يشترط أن يتم هذا الشراء قبل البيع ، فعملية البيع في ذاتها تعتبر عملا تجاريا كما سنري حتي ولو كانت سابقة علي عملية الشراء طالما تم فعلا شراء لها . بمعني أنه لا يشترط أن يسبق البيع شراء بل يكفي أن يقع شراء فعلا سواء كان سابقا أو لاحقا للبيع . إذ قد يحدث أحيانا في المعاملات التجارية، أن يبيع التاجر صفقة لم يقم :بشرائها فيقوم بعد الاتفاق علي البيع بعملية الشراء ، إذ قد يفضل التاجرعدم تكديس محله أو مخازنه ببضائع لا يعرف متي يبيعها فيتلقي طلبات البيع ويتفق عليها ثم يوجه طلبه بالشراء لما سبق أن إتفق علي بيعه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6260" y="2085350"/>
            <a:ext cx="2695575" cy="350649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55042" y="8527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3816324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3785652"/>
          </a:xfrm>
          <a:prstGeom prst="rect">
            <a:avLst/>
          </a:prstGeom>
          <a:noFill/>
        </p:spPr>
        <p:txBody>
          <a:bodyPr wrap="square" rtlCol="0">
            <a:spAutoFit/>
          </a:bodyPr>
          <a:lstStyle/>
          <a:p>
            <a:pPr algn="justLow" rtl="1"/>
            <a:r>
              <a:rPr lang="ar-EG" sz="2000" b="1" dirty="0">
                <a:solidFill>
                  <a:schemeClr val="accent6">
                    <a:lumMod val="50000"/>
                  </a:schemeClr>
                </a:solidFill>
                <a:latin typeface="Times New Roman" panose="02020603050405020304" pitchFamily="18" charset="0"/>
                <a:cs typeface="Times New Roman" panose="02020603050405020304" pitchFamily="18" charset="0"/>
              </a:rPr>
              <a:t>الشراء يجب أن يتم بمقابل :</a:t>
            </a:r>
          </a:p>
          <a:p>
            <a:pPr algn="justLow" rtl="1"/>
            <a:r>
              <a:rPr lang="ar-EG" sz="2000" b="1" dirty="0">
                <a:solidFill>
                  <a:srgbClr val="2D3956"/>
                </a:solidFill>
                <a:latin typeface="Times New Roman" panose="02020603050405020304" pitchFamily="18" charset="0"/>
                <a:cs typeface="Times New Roman" panose="02020603050405020304" pitchFamily="18" charset="0"/>
              </a:rPr>
              <a:t>يشترط لاعتبار الشراء بقصد البيع أو التأجير عملا تجاريا أن يتم هذا الشراء بمقابل ، وذلك أيا كانت طبيعة هذا المقابل . والواقع أن هذا الشرط يعد بديهيا لأن كل شراء معناه دفع ما يقابل الشئ محل عقد الشراء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ويترتب على اشتراط وقوع عملية شراء لاعتبار الشراء بقصد البيع أو التأجير عملا تجاريا ، أن الأشياء التي لم يسبق شرائها أو نقلت إلى آخر بدون مقابل ، تخرج من عداد التصرفات التجارية ولا تخضع بالتالي لحكم القانون التجاري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لذلك يخرج عن دائرة الأعمال التجارية بيع الأشياء التي لميسبقها عملية شراء كبيع المنقولات الموروثة أو التي انتقلت إلى شخص بطريق الهبة أو الوصية . كما تخرج من المعاملات التجارية أعمال المنتج الأول كالمزارع وأعمال المهن الحرة والإنتاج الذهني والفني.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406" y="1874501"/>
            <a:ext cx="2575284" cy="3628995"/>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24048" y="8252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625788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4093428"/>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ونشير إلى الأعمال المدنية التي لم يسبق لهل شراء وهي عمليات الزراعة والمهن الحرة والإنتاج الذهني علي التفصيل التالي . </a:t>
            </a:r>
          </a:p>
          <a:p>
            <a:pPr marL="342900" indent="-342900" algn="justLow" rtl="1">
              <a:buFontTx/>
              <a:buChar char="-"/>
            </a:pPr>
            <a:r>
              <a:rPr lang="ar-EG" sz="2000" b="1" dirty="0">
                <a:solidFill>
                  <a:schemeClr val="accent6">
                    <a:lumMod val="50000"/>
                  </a:schemeClr>
                </a:solidFill>
                <a:latin typeface="Times New Roman" panose="02020603050405020304" pitchFamily="18" charset="0"/>
                <a:cs typeface="Times New Roman" panose="02020603050405020304" pitchFamily="18" charset="0"/>
              </a:rPr>
              <a:t>الزراعـة :</a:t>
            </a:r>
          </a:p>
          <a:p>
            <a:pPr algn="justLow" rtl="1"/>
            <a:r>
              <a:rPr lang="ar-EG" sz="2000" b="1" dirty="0">
                <a:solidFill>
                  <a:srgbClr val="2D3956"/>
                </a:solidFill>
                <a:latin typeface="Times New Roman" panose="02020603050405020304" pitchFamily="18" charset="0"/>
                <a:cs typeface="Times New Roman" panose="02020603050405020304" pitchFamily="18" charset="0"/>
              </a:rPr>
              <a:t>تعتبر الزراعة وكل ما يتصل بها من أعمال عملا مدنيا اياً كان العائد من هذه المنتجات ، ويستوي في ذلك كون الزارع مالكاً لهذه الأرض أم منتجاً لها . وترتيبا علي ذلك لا يعد بيع الزارع لمنتجات الأرض عملا تجاريا أيا كان العائد من هذه المنتجات . ويستوي في ذلك ما إذا كان الزارع مالكا الأرض أم منتفعا بها بأي صور من صور الانتفاع . </a:t>
            </a:r>
          </a:p>
          <a:p>
            <a:pPr algn="justLow" rtl="1"/>
            <a:r>
              <a:rPr lang="ar-EG" sz="2000" b="1" dirty="0">
                <a:solidFill>
                  <a:srgbClr val="2D3956"/>
                </a:solidFill>
                <a:latin typeface="Times New Roman" panose="02020603050405020304" pitchFamily="18" charset="0"/>
                <a:cs typeface="Times New Roman" panose="02020603050405020304" pitchFamily="18" charset="0"/>
              </a:rPr>
              <a:t>- وقد يرتبط بالعمل الزراعي عمليات شراء بقصد البيع مثل شراء الأكياس والفوارغ لتعبلة المحصول تمهيدا لبيعه أو شراء المواشي للمعاونة الزراعية ثم إعادة بيعها . هذه الأعمال تعتبر أعمالا مدنية نظرالأنها تساعد العمل الزراعي وتكمله.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880700"/>
            <a:ext cx="2752673" cy="3616598"/>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73242" y="7503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7314173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255454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أما إذا كانت هذه الأعمال غير مرتبطة بالعمل الزراعي أو كانت من الأهمية بحيث تغلب على النشاط الزراعي لشخص القائم بها فهي تعتبر تجارية، وذلك كمن يشتري محصولات غيره من المزارعين بكميات كبيرة بقصد بيعها وبقصد الربح والإفادة من فروق أسعار المحصولات ، أو من يقيم مشروعات لتربية الدواجن أو الماشية بقصد تسمينها وتربيتها وبيعها دون أن تكون مخصصة للزراعة أو تسهيل الأعمال الزراعية . وبصفة عامة تعتبر تربية الماشية تجارية إذا كانت خارج الاستغلال الزراعي أو تمت على سبيل الاحتراف في شكل مشروع .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05691"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891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3477875"/>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الأعمال التجارية المرتبطة بالزراعة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ويلحق بالأعمال الزراعية أيضا ، بعض العلميات الصناعية الخفيفة المرتبطة بها . مثال ذلك عملية طحن الغلال أو عمل الجبن والزبد من الألبان التي تدرها الماشية أو استخراج الزيت من محصول الزيتون وغيرها . فهذه الأعمال تعتبر مدنية طالما لم تفقد تبعيتها أو أهميتها للزراعة بأن أصبحت عمليات تحويل قائمة بذاتها . إذ في هذه الحالة الأخيرة تعتبر أعمالا تجارية على أساس الصناعة التي تتمثل في تحويل المواد الأولية إلى مواد مصنوعة أو نصف مصنوعة كما سنرى عند دراستنا للأعمال التجارية بطريق الاحتراف . ومن الأمثلة على ذلك المزارع الذي يملك آلة لطحن الغلال ويقوم باستغلالها لطحن الغلال المملوكة للغير بمقابل. </a:t>
            </a: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57860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2999299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75424" y="1263392"/>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3" y="1263392"/>
            <a:ext cx="5217420" cy="7343267"/>
          </a:xfrm>
          <a:prstGeom prst="rect">
            <a:avLst/>
          </a:prstGeom>
        </p:spPr>
        <p:txBody>
          <a:bodyPr wrap="square">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٢- المهن الحرة :</a:t>
            </a:r>
          </a:p>
          <a:p>
            <a:pPr algn="justLow" rtl="1"/>
            <a:r>
              <a:rPr lang="ar-EG" sz="2000" b="1" dirty="0">
                <a:solidFill>
                  <a:srgbClr val="C00000"/>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يقصد بالمهن الحرة تلك المهن التي تعتمد على استغلال المواهب والقدرات الشخصية . وتعتبر مباشرة المهن الحرة عملا مدنيا مهما كان المقابل الذي يتقاضاه القائم بها . ومن الأمثلة على المهن الحرة أعمال المحاماة والطب والهندسة والمحاسبة . وتعتبر هذه الأعمال مدنية</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على أساس أنه لم يسبق لها شراء ، فهي نابعة من الفكر الإنساني ذاته</a:t>
            </a:r>
            <a:r>
              <a:rPr lang="en-US" sz="2000" b="1" dirty="0">
                <a:solidFill>
                  <a:srgbClr val="2D3956"/>
                </a:solidFill>
                <a:latin typeface="Times New Roman" panose="02020603050405020304" pitchFamily="18" charset="0"/>
                <a:cs typeface="Times New Roman" panose="02020603050405020304" pitchFamily="18" charset="0"/>
              </a:rPr>
              <a:t> </a:t>
            </a:r>
            <a:r>
              <a:rPr lang="ar-EG" sz="2000" b="1" dirty="0">
                <a:solidFill>
                  <a:srgbClr val="2D3956"/>
                </a:solidFill>
                <a:latin typeface="Times New Roman" panose="02020603050405020304" pitchFamily="18" charset="0"/>
                <a:cs typeface="Times New Roman" panose="02020603050405020304" pitchFamily="18" charset="0"/>
              </a:rPr>
              <a:t>كما أن ما يتقاضاه كل من هؤلاء هو من قبيل الأتعاب والمكافآت الشرفية وليس من قبيل الأرباح . ويحدد المهن الحرة العرف .</a:t>
            </a:r>
          </a:p>
          <a:p>
            <a:pPr algn="justLow" rtl="1"/>
            <a:r>
              <a:rPr lang="ar-EG" sz="2000" b="1" dirty="0">
                <a:solidFill>
                  <a:srgbClr val="2D3956"/>
                </a:solidFill>
                <a:latin typeface="Times New Roman" panose="02020603050405020304" pitchFamily="18" charset="0"/>
                <a:cs typeface="Times New Roman" panose="02020603050405020304" pitchFamily="18" charset="0"/>
              </a:rPr>
              <a:t>وبناء على ذلك لا يعتبر الطبيب أو المحامي أو المهندس أوالمحاسب تاجرا إذا ما باشر هذه الأعمال على وجه الدوام . بل إن عمل كل منهم يظل مدنيا ، ولو قام ببعض الأعمال التجارية المكملة لمهنته الأساسية كما هو الحال بالنسبة للطبيب الذي يبيع الأدوية لمرضاه في الأماكن النائية التي لا يوجد بها صيدليات أو الطبيب الذي يؤسس عبادة ومستشفى لعلاج المرضى مع تقديم الطعام .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02</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29788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82671" y="1312635"/>
            <a:ext cx="5559496" cy="4965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619164" y="1435465"/>
            <a:ext cx="4962146" cy="2495550"/>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3582" y="1610436"/>
            <a:ext cx="5281684" cy="4401205"/>
          </a:xfrm>
          <a:prstGeom prst="rect">
            <a:avLst/>
          </a:prstGeom>
        </p:spPr>
        <p:txBody>
          <a:bodyPr wrap="square">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أما إذا تعدى العمل الذي يقوم به الطبيب أو المحامي أو المهندس كونه ثانويا للمهنة الأساسية كان عمل كل منهم تجاريا .</a:t>
            </a:r>
          </a:p>
          <a:p>
            <a:pPr algn="justLow" rtl="1"/>
            <a:r>
              <a:rPr lang="ar-EG" sz="2000" b="1" dirty="0">
                <a:solidFill>
                  <a:srgbClr val="2D3956"/>
                </a:solidFill>
                <a:latin typeface="Times New Roman" panose="02020603050405020304" pitchFamily="18" charset="0"/>
                <a:cs typeface="Times New Roman" panose="02020603050405020304" pitchFamily="18" charset="0"/>
              </a:rPr>
              <a:t>من ذلك إقامة الطبيب مستشفى للإستجمام أو إنقاص الوزن بحيث يصبح إشرافه المهني كطبيب ثانويا إلى جوار مضارباته على أسعار الطعام والإقامة والقائمين على خدمة النزلاء والأجهزة المخصصة للتخسيس والألعاب الرياضية المتنوعة.</a:t>
            </a:r>
          </a:p>
          <a:p>
            <a:pPr algn="justLow" rtl="1"/>
            <a:r>
              <a:rPr lang="ar-EG" sz="2000" b="1" dirty="0">
                <a:solidFill>
                  <a:srgbClr val="2D3956"/>
                </a:solidFill>
                <a:latin typeface="Times New Roman" panose="02020603050405020304" pitchFamily="18" charset="0"/>
                <a:cs typeface="Times New Roman" panose="02020603050405020304" pitchFamily="18" charset="0"/>
              </a:rPr>
              <a:t>كذلك الشأن بالنسبة لصاحب المعهد الذي يهتم أساسا بإطعام الطلبة في الأقسام الداخلية ، ومراعاة حياتهم المادية اليومية دون الحياة العلمية وصاحب الصيدلية الذي يعتبر مزاولا لعمل تجارى رغم إشتراط حصوله على مؤهل أو إجازة علمية قبل البدء في مباشرة أعماله وذلك على خلاف أصحاب المعامل التحليلية ومراكز الأشعة بكافة أنواعها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02</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4067033" y="1686195"/>
            <a:ext cx="6149092" cy="4401205"/>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٢- الإنتاج الذهني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يعد الاستغلال العلمي والأدبي والفني الذي يقدمه المؤلـف أوالفنان عملا مدنيا . فهذه الأعمال التي لم يسبقها شراء تعتبر أعمالا مدنية. والواقع أن ما يحصل عليه هؤلاء من مبالغ إنما هو من قبيل الأجـور أوالمكافآت أو الأتعاب وليس من قبيل الأرباح كما هو الحال بالنسبة للأطباء وأصحاب المهن الحرة عموما كما سبق القول.</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لذلك إذا باع المؤلف أو الموسيقى أو الرسام أو المخترع نتاج فكرة وعقله وعمله لا يعتبر عملا تجاريا مهما حصل على مبالغ مقابل ذلك .</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صاحب العمل الذهني بعض الأعمال التجارية لبيع الإنتاج كشراء الورق لبيع المؤلفات أو شراء الأدوات للتصوير أو الرسم فإن هذهالأعمال تعتبر مدنيه بالتبعية لأنها ثانوية إلى جوار العمل الأكبر والأسمى وهو الإنتاج الذهني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1062" y="1880700"/>
            <a:ext cx="2752673" cy="361659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6942" y="12316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340841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33735" y="1589128"/>
            <a:ext cx="6372859" cy="440120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وعلى هذا الأساس يعتبر صاحب الجريدة الذي يجمع مقالاتالمحررين ويضارب على إنتاجهم الذهني ونشر الإعلانات بمقابل قائما بعملتجاري على سبيل الاحتراف . كذلك الشأن بالنسبة لجميع دور النشرومكاتب الطباعة إذا ما زاولوا هذه الأعمال على سبيل الاحتراف. </a:t>
            </a:r>
          </a:p>
          <a:p>
            <a:pPr algn="justLow" rtl="1"/>
            <a:r>
              <a:rPr lang="ar-EG" sz="2000" b="1" dirty="0">
                <a:solidFill>
                  <a:srgbClr val="2D3956"/>
                </a:solidFill>
                <a:latin typeface="Times New Roman" panose="02020603050405020304" pitchFamily="18" charset="0"/>
                <a:cs typeface="Times New Roman" panose="02020603050405020304" pitchFamily="18" charset="0"/>
              </a:rPr>
              <a:t>.وإذا فرض وقام صاحب الجريدة بالتحرير فيها في الوقت ذاته فإنعمله ياخذ حكم الصحفى من جانب وصاحب الجريدة من جانب آخر ،بمعنى خضوعه للقانون المدني في استغلال ملكاته الذهنية وللقانونالتجاري على أساس احتراف عمليات الطبع لجريدته ومضاربته على أعمالالعمال والخامات ومقالات المحررين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686195"/>
            <a:ext cx="2619375" cy="3435567"/>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737380" y="7904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0695599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33735" y="1686195"/>
            <a:ext cx="6282390" cy="4093428"/>
          </a:xfrm>
          <a:prstGeom prst="rect">
            <a:avLst/>
          </a:prstGeom>
          <a:noFill/>
        </p:spPr>
        <p:txBody>
          <a:bodyPr wrap="square" rtlCol="0">
            <a:spAutoFit/>
          </a:bodyPr>
          <a:lstStyle/>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للمبدأ ذاته حكم باعتبار أعمال صاحب المعهد لتعليم تفصيل الملابس أعمالا تجارية نظرا لما ثبت من أنه لا يقوم بالتدريس وليست لـه أية دراية فنية بأعمال المعهد وأن دوره يقتصر على مجـرد التعاقـد مـعالفنيين والمدرسين والمضاربة على أعمالهم وأجورهم. وفي هذا الخصوص لا تعتبر اعمال صاحب المعهد مدنية بالتبعية ذلك لأن العمل المدنى الأصلى وهو التدريس غير موجود بالنسبة له ، ولذلك تعتبر اعماله تجارية بداءة ،أما بالنسبة للمدرسين والفنيين بالمعهد فما من شك في اعتبـار أعمـالهم مدنية أصلا لأنها إحدى تطبيقات استغلال الإنتاج الذهني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ويلاحظ أنه إذا كانت الأعمال المتعلقة بالإنتاج الذهني مدنية بالنسبة لصاحبها ، فإنها لا تعتبر كذلك لمن يتوسط في بيعها كما هو الحال بالنسبة لدور النشر والعرض ، ذلك أن هذه الأعمال نص المشرع على تجاريتها بطريق الاحتراف والمقاولة. </a:t>
            </a: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360" y="1686195"/>
            <a:ext cx="2619375" cy="3774079"/>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2811633"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83796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2">
            <a:extLst>
              <a:ext uri="{FF2B5EF4-FFF2-40B4-BE49-F238E27FC236}">
                <a16:creationId xmlns:a16="http://schemas.microsoft.com/office/drawing/2014/main" id="{52297C4B-84D7-EDC8-F6F6-53F29890AA2A}"/>
              </a:ext>
            </a:extLst>
          </p:cNvPr>
          <p:cNvSpPr/>
          <p:nvPr/>
        </p:nvSpPr>
        <p:spPr>
          <a:xfrm>
            <a:off x="174038" y="1436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83F8E2-699C-9C01-0329-7C9299434C08}"/>
              </a:ext>
            </a:extLst>
          </p:cNvPr>
          <p:cNvSpPr txBox="1"/>
          <p:nvPr/>
        </p:nvSpPr>
        <p:spPr>
          <a:xfrm>
            <a:off x="3962258" y="1545191"/>
            <a:ext cx="6282390" cy="5324535"/>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الشرط الثاني : أن يقع الشراء على منقول :</a:t>
            </a:r>
          </a:p>
          <a:p>
            <a:pPr algn="justLow" rtl="1"/>
            <a:r>
              <a:rPr lang="ar-EG" sz="2000" b="1" dirty="0">
                <a:solidFill>
                  <a:srgbClr val="2D3956"/>
                </a:solidFill>
                <a:latin typeface="Times New Roman" panose="02020603050405020304" pitchFamily="18" charset="0"/>
                <a:cs typeface="Times New Roman" panose="02020603050405020304" pitchFamily="18" charset="0"/>
              </a:rPr>
              <a:t>يشترط لإعتبار عملية الشراء بقصد البيع أو التأجير، أن يكون محل الشراء أوالتأجير مالا منقولا . </a:t>
            </a:r>
          </a:p>
          <a:p>
            <a:pPr algn="justLow" rtl="1"/>
            <a:r>
              <a:rPr lang="ar-EG" sz="2000" b="1" dirty="0">
                <a:solidFill>
                  <a:srgbClr val="2D3956"/>
                </a:solidFill>
                <a:latin typeface="Times New Roman" panose="02020603050405020304" pitchFamily="18" charset="0"/>
                <a:cs typeface="Times New Roman" panose="02020603050405020304" pitchFamily="18" charset="0"/>
              </a:rPr>
              <a:t>ويتضح أن المنقول شيء غيرمستقر بحيزه ثابت فيه ويمكن نقله دون أن تتغير معالمه . والأموال المنقولة لا حصر لها . و الواقع وحكم القانون ، أن المنقول يقصد به المادي والمعنوي على السواء . وتطبيقا لذلك يعتبر شراء المنقولات المعنوية مثل حقوق الملكية الأدبية والفنية والملكية الصناعية والمحال التجارية بقصد بيعها عملا تجاريا .</a:t>
            </a:r>
          </a:p>
          <a:p>
            <a:pPr algn="justLow" rtl="1"/>
            <a:r>
              <a:rPr lang="ar-EG" sz="2000" b="1" dirty="0">
                <a:solidFill>
                  <a:srgbClr val="2D3956"/>
                </a:solidFill>
                <a:latin typeface="Times New Roman" panose="02020603050405020304" pitchFamily="18" charset="0"/>
                <a:cs typeface="Times New Roman" panose="02020603050405020304" pitchFamily="18" charset="0"/>
              </a:rPr>
              <a:t>كما قد يكون المال منقولا بحسب المآل كمن يشتري منزلا لبيعه أنقاضا بعد هدمه ، ويعتبر التعامل عليه بالتالي خاضعا لأحكام القانون التجاري . وبناء على ما سبق لا تعد واقعة شراء العقار بقصد بيعه أو تأجيره عملا تجاريا ولو قصد الشخص من ذلك تحقيق ربح ومضاربة على فروق الأسعار . وتضمنت قوانين التجارة نصا خاصا في شان اعتبار احتراف تشييد العقارات أو شراؤها أو استنجارها بقصد بيعها أو تأجيرها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585" y="1775833"/>
            <a:ext cx="2724150" cy="3826331"/>
          </a:xfrm>
          <a:prstGeom prst="rect">
            <a:avLst/>
          </a:prstGeom>
        </p:spPr>
      </p:pic>
      <p:sp>
        <p:nvSpPr>
          <p:cNvPr id="10" name="Rectangle 9">
            <a:extLst>
              <a:ext uri="{FF2B5EF4-FFF2-40B4-BE49-F238E27FC236}">
                <a16:creationId xmlns:a16="http://schemas.microsoft.com/office/drawing/2014/main" id="{5A075604-73CD-4507-8013-424F369DFDEB}"/>
              </a:ext>
            </a:extLst>
          </p:cNvPr>
          <p:cNvSpPr/>
          <p:nvPr/>
        </p:nvSpPr>
        <p:spPr>
          <a:xfrm>
            <a:off x="2639944" y="813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124873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3785652"/>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الشرط الثالث : قصد البيع او التأجير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يجب لإعتبار عملية الشراء تجارية أن يقصد المشترى البيع أو التأجير . ومعنى ذلك أنه إذا قصد المشترى من الشراء استعمال الشي لنفسه أو استهلاكه بمعرفته،ثم حدث أن قام ببيعه لسبب أو لآخر فإن هذا الشراء لا يعتبر عملا تجاريا رغم ما يعقبه من عملية البيع ولو حقق من وراء ذلك ربحا كبيرا . وعلى العكس إذا كان الشخص يقصد من وراء الشراء إجراء البيع ، فإن الشراء يكون تجاريا ولو عدل عن بيعه أو هلك الشيء قبل عملية البيع . وقد يسبق البيع شراء كما في الحالات التي يطلب فيها من التاجر أو الصانع بضائع معينه من قبل عملاله ثم يقوم بشرائها هو ، فهنا تعتبر عملية البيع تجارية رغم أنها سابقة على الشراء . ويقع عبء إثبات تجارية العمل على من يدعيه وله في سبيل ذلك كافة طرق الإثبات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3140" y="1209454"/>
            <a:ext cx="3073928" cy="407540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87670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4255942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663459" y="194423"/>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476341"/>
            <a:ext cx="6170590" cy="5324535"/>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الشرط الرابع : قصد تحقيق الربح :</a:t>
            </a:r>
          </a:p>
          <a:p>
            <a:pPr algn="justLow" rtl="1"/>
            <a:r>
              <a:rPr lang="ar-EG" sz="2000" b="1" dirty="0">
                <a:solidFill>
                  <a:srgbClr val="2D3956"/>
                </a:solidFill>
                <a:latin typeface="Times New Roman" panose="02020603050405020304" pitchFamily="18" charset="0"/>
                <a:cs typeface="Times New Roman" panose="02020603050405020304" pitchFamily="18" charset="0"/>
              </a:rPr>
              <a:t> يجب لاعتبار عملية الشراء بقصد البيع تجاريـة أن يقـصد المشترى نية وقصد تحقيق الربح . وذلك سواء حقق الشخص ربحا أو لم يحقق ، إذ قد يرجع تحقيق الربح إلى تعمد الشخص منافسة غيره في هـذا المجال وإغراق الأسواق بسلعة للقضاء على منافسيه .كما قد يرجع عـدم تحقيق الربح لسوء تقدير التاجر للوقت المناسب لبيع السلعة ، أو تحـول ذوق المستهلك غير المتوقع عن هذه السلعة . </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لذلك لا تعتبـرالأعمال التي تقوم بها الجمعيات التعاونية والنقابات أعمالا تجارية حتى ولوحصلت على بعض المبالغ الإضافية للإنفاق على مستلزمات العمل التعاوني،وذلك طالما أنها تقوم بتأدية هذه الخدمات لأعضائها فقط ولا تقصد من ذلك الربح  .أما إذا توسعت أعمال هذه الجمعيات بحيث أصبحت تبيع للأعـضاءوغير الأعضاء ولا تكتفى بسعر التكلفة ، فإنها تفقـد الجانـب التعـاوني وتصبح أعمالها تجارية لتوافر جميع شروط العمل التجاري .</a:t>
            </a: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ar-EG" sz="2000" b="1" dirty="0">
              <a:solidFill>
                <a:srgbClr val="2D3956"/>
              </a:solidFill>
              <a:latin typeface="Times New Roman" panose="02020603050405020304" pitchFamily="18" charset="0"/>
              <a:cs typeface="Times New Roman" panose="02020603050405020304" pitchFamily="18" charset="0"/>
            </a:endParaRP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8218" y="1209453"/>
            <a:ext cx="2590800" cy="3785627"/>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3546666" y="9316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833516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87900" y="1894169"/>
            <a:ext cx="6170590" cy="2554545"/>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الموضوع الثاني : استئجار المنقولات بقصد تأجيرها وتأجير هذه المنقولات:</a:t>
            </a:r>
          </a:p>
          <a:p>
            <a:pPr algn="justLow" rtl="1"/>
            <a:r>
              <a:rPr lang="ar-EG" sz="2000" b="1" dirty="0">
                <a:solidFill>
                  <a:srgbClr val="2D3956"/>
                </a:solidFill>
                <a:latin typeface="Times New Roman" panose="02020603050405020304" pitchFamily="18" charset="0"/>
                <a:cs typeface="Times New Roman" panose="02020603050405020304" pitchFamily="18" charset="0"/>
              </a:rPr>
              <a:t>وتطبيقا لذلك تعتبر تجارية الأعمال المتعلقة باستنجار الملابـس أوالسيارات أو الطائرات أو السفن بقصد تأجيرها ،حيث لا يشترط سبق الـشراء. كذلك الشأن تعد عقود تأجير هذه المنقولات التي سبق استنجارها عمـلا تجاريا حيث لا يشترط سبق الشراء. ويستوى أن تسبق عمليـة اسـتئجار المنقول عملية التأجير أو تتزامن معها أو تسبق عمليـة الإيجـار واقعـة استئجار المنقول .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p>
        </p:txBody>
      </p:sp>
    </p:spTree>
    <p:extLst>
      <p:ext uri="{BB962C8B-B14F-4D97-AF65-F5344CB8AC3E}">
        <p14:creationId xmlns:p14="http://schemas.microsoft.com/office/powerpoint/2010/main" val="3390075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C24925-DE9B-422F-9019-F578406AB6CA}"/>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CB5736AF-2AC0-4DAE-828A-E4A59BEAE1E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4CA39BF5-C9B4-4316-87FD-E11F77457C2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579178E9-2139-4DD4-9FC0-54C54CB69B59}"/>
              </a:ext>
            </a:extLst>
          </p:cNvPr>
          <p:cNvSpPr txBox="1"/>
          <p:nvPr/>
        </p:nvSpPr>
        <p:spPr>
          <a:xfrm>
            <a:off x="4787900" y="1894169"/>
            <a:ext cx="6170590" cy="2554545"/>
          </a:xfrm>
          <a:prstGeom prst="rect">
            <a:avLst/>
          </a:prstGeom>
          <a:noFill/>
        </p:spPr>
        <p:txBody>
          <a:bodyPr wrap="square" rtlCol="0">
            <a:spAutoFit/>
          </a:bodyPr>
          <a:lstStyle/>
          <a:p>
            <a:pPr algn="justLow" rtl="1"/>
            <a:r>
              <a:rPr lang="ar-EG" sz="2000" b="1" dirty="0">
                <a:solidFill>
                  <a:srgbClr val="2D3956"/>
                </a:solidFill>
                <a:latin typeface="Times New Roman" panose="02020603050405020304" pitchFamily="18" charset="0"/>
                <a:cs typeface="Times New Roman" panose="02020603050405020304" pitchFamily="18" charset="0"/>
              </a:rPr>
              <a:t>ويبقى خارج نطاق الأعمال التجاريـة في هذا الخصوص تأجير الأشياء الموروثة أو الموصى بها وهي عادة تتم بصورة فردية أي لعملية واحدة معينة كمن يتلقى سيارة أو أكثر بـالميراثويقوم بتأجيرها للغير خلال مدة معينة لتحقيق دخل إضافي لإسرته . وفـي مثل هذه الحالات إذا أقام الشخص مشروعا وإحترف هذا الأمر فإنه لاشـكتتوافر بشأنه عدة أعمال تجارية مثل المضاربة على عمل العمـال وأدوات التجارة والأجهرة الأخرى مما يجعل الإحتراف في مثل هذه الحالات ممـثلاً لأعمال تجارية .</a:t>
            </a:r>
          </a:p>
          <a:p>
            <a:pPr algn="justLow" rtl="1"/>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E8841E2-8148-409B-9FF2-5B29C86D4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950D1B65-F32E-45CA-AFD5-20185420ABA9}"/>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p>
        </p:txBody>
      </p:sp>
    </p:spTree>
    <p:extLst>
      <p:ext uri="{BB962C8B-B14F-4D97-AF65-F5344CB8AC3E}">
        <p14:creationId xmlns:p14="http://schemas.microsoft.com/office/powerpoint/2010/main" val="28412294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1FB91D-8A3F-4750-B712-6ED34E1E9EBD}"/>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7DC7610E-A802-4B21-A692-308344A3419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355387E8-59C3-46BD-8522-25AD059A18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892AB9FC-42C1-49D9-A39B-A7F7F1DF3896}"/>
              </a:ext>
            </a:extLst>
          </p:cNvPr>
          <p:cNvSpPr txBox="1"/>
          <p:nvPr/>
        </p:nvSpPr>
        <p:spPr>
          <a:xfrm>
            <a:off x="4787900" y="1894169"/>
            <a:ext cx="6170590" cy="3170099"/>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الموضوع الثاني : تأسيس الشركات التجارية: </a:t>
            </a:r>
          </a:p>
          <a:p>
            <a:pPr algn="justLow" rtl="1"/>
            <a:r>
              <a:rPr lang="ar-EG" sz="2000" b="1" dirty="0">
                <a:solidFill>
                  <a:srgbClr val="2D3956"/>
                </a:solidFill>
                <a:latin typeface="Times New Roman" panose="02020603050405020304" pitchFamily="18" charset="0"/>
                <a:cs typeface="Times New Roman" panose="02020603050405020304" pitchFamily="18" charset="0"/>
              </a:rPr>
              <a:t>يعد تأسيس شركة تجارية مـن الأعمـال التجاريـة المنفردة ، أي بطبيعتها . بمعني انه إذا قام شخص مع آخـرين بتأسيس شركة تجارية أو قامت بهذا التأسيس شركات متخصصة ، فـإن عمليـة التأسيس في ذاتها تعد عملا تجاريا خاضعا لأحكـام القـانون التجـاري .والواضح من النص المشار إليه أنه يشترط لتجارية هذا التأسيس أن يتعلق الأمر بتأسيس شركة تجارية وليس شركة مدنية. والشركات التجارية هـي الشركات المنصوص عليها قانونا،وهـي شـركة التضامن والتوصية البسيطة والمحاصة ، وكذلك شركات المساهمة والتوصية بالأسهم وذات المسئولية المحدودة ،وأي شركات تجارية أخري واردة بقوانين أخري . </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EA2B943-1C65-47CF-B1A4-B2CF75F1F7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591789B6-492C-4135-8B57-356E84D038D1}"/>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p>
        </p:txBody>
      </p:sp>
    </p:spTree>
    <p:extLst>
      <p:ext uri="{BB962C8B-B14F-4D97-AF65-F5344CB8AC3E}">
        <p14:creationId xmlns:p14="http://schemas.microsoft.com/office/powerpoint/2010/main" val="19998697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6F9EFB-0542-4AFC-87F5-8419342CEA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Graphic 22">
            <a:extLst>
              <a:ext uri="{FF2B5EF4-FFF2-40B4-BE49-F238E27FC236}">
                <a16:creationId xmlns:a16="http://schemas.microsoft.com/office/drawing/2014/main" id="{6CA98853-4141-47CC-B128-EB50F3CDF29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4" name="TextBox 3">
            <a:extLst>
              <a:ext uri="{FF2B5EF4-FFF2-40B4-BE49-F238E27FC236}">
                <a16:creationId xmlns:a16="http://schemas.microsoft.com/office/drawing/2014/main" id="{85D2B7D3-5876-413C-BCC4-73DBA14E150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4CFB071B-EB41-4A80-98BE-86614789D283}"/>
              </a:ext>
            </a:extLst>
          </p:cNvPr>
          <p:cNvSpPr txBox="1"/>
          <p:nvPr/>
        </p:nvSpPr>
        <p:spPr>
          <a:xfrm>
            <a:off x="4787900" y="1894169"/>
            <a:ext cx="6170590" cy="3785652"/>
          </a:xfrm>
          <a:prstGeom prst="rect">
            <a:avLst/>
          </a:prstGeom>
          <a:noFill/>
        </p:spPr>
        <p:txBody>
          <a:bodyPr wrap="square" rtlCol="0">
            <a:spAutoFit/>
          </a:bodyPr>
          <a:lstStyle/>
          <a:p>
            <a:pPr algn="justLow" rtl="1"/>
            <a:r>
              <a:rPr lang="ar-EG" sz="2000" b="1" dirty="0">
                <a:solidFill>
                  <a:srgbClr val="C00000"/>
                </a:solidFill>
                <a:latin typeface="Times New Roman" panose="02020603050405020304" pitchFamily="18" charset="0"/>
                <a:cs typeface="Times New Roman" panose="02020603050405020304" pitchFamily="18" charset="0"/>
              </a:rPr>
              <a:t>الموضوع الرابع : أعمال الملاحة التجارية البحرية و الجوية :</a:t>
            </a:r>
          </a:p>
          <a:p>
            <a:pPr marL="342900" indent="-342900" algn="justLow" rtl="1">
              <a:buFontTx/>
              <a:buChar char="-"/>
            </a:pPr>
            <a:r>
              <a:rPr lang="ar-EG" sz="2000" b="1" dirty="0">
                <a:solidFill>
                  <a:srgbClr val="2D3956"/>
                </a:solidFill>
                <a:latin typeface="Times New Roman" panose="02020603050405020304" pitchFamily="18" charset="0"/>
                <a:cs typeface="Times New Roman" panose="02020603050405020304" pitchFamily="18" charset="0"/>
              </a:rPr>
              <a:t>يعد عملاً تجارياً كل عمل يتعلق بالملاحة التجارية بحرية كانت أو جوية. ومن ضمن تلك الأعمال التي يرد ذكرها في عدد من التشريعات مثل بناء السفن أوالطائرات وإصلاحها وصيانتها وشراء أو بيع أو تأجير أو استئجار السفن أو الطائرات وشراء أدوات أو مواد تموين السفن أو الطائرات والنقل البحري والنقل الجوى وعمليات الشحن والتفريغ واستخدام الملاحين أوالطيارين أو غيرهم من العاملين في السفن أو الطائرات. </a:t>
            </a:r>
          </a:p>
          <a:p>
            <a:pPr marL="342900" indent="-342900" algn="justLow" rtl="1">
              <a:buFontTx/>
              <a:buChar char="-"/>
            </a:pPr>
            <a:r>
              <a:rPr lang="ar-EG" sz="2000" b="1" dirty="0">
                <a:solidFill>
                  <a:srgbClr val="2D3956"/>
                </a:solidFill>
                <a:latin typeface="Times New Roman" panose="02020603050405020304" pitchFamily="18" charset="0"/>
                <a:cs typeface="Times New Roman" panose="02020603050405020304" pitchFamily="18" charset="0"/>
              </a:rPr>
              <a:t>وتعد أعمال الملاحة التجارية البحرية والجوية من الأعمال التجاريةالمنفردة أي بطبيعتها وبذلك تخضع لأحكام قانون التجارة ولو وقعت مـرة واحدة، وأن كان الواقع العملي هو تخصص شركات ومشروعات كبيرة فيهذه المجالات.</a:t>
            </a:r>
          </a:p>
        </p:txBody>
      </p:sp>
      <p:pic>
        <p:nvPicPr>
          <p:cNvPr id="6" name="Picture 5">
            <a:extLst>
              <a:ext uri="{FF2B5EF4-FFF2-40B4-BE49-F238E27FC236}">
                <a16:creationId xmlns:a16="http://schemas.microsoft.com/office/drawing/2014/main" id="{F4006DFC-51CA-4328-9746-ED95F31728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500" y="1078174"/>
            <a:ext cx="2829400" cy="3794078"/>
          </a:xfrm>
          <a:prstGeom prst="rect">
            <a:avLst/>
          </a:prstGeom>
        </p:spPr>
      </p:pic>
      <p:sp>
        <p:nvSpPr>
          <p:cNvPr id="7" name="Rectangle 6">
            <a:extLst>
              <a:ext uri="{FF2B5EF4-FFF2-40B4-BE49-F238E27FC236}">
                <a16:creationId xmlns:a16="http://schemas.microsoft.com/office/drawing/2014/main" id="{9376F755-2C98-4B4C-A530-B57B9A492412}"/>
              </a:ext>
            </a:extLst>
          </p:cNvPr>
          <p:cNvSpPr/>
          <p:nvPr/>
        </p:nvSpPr>
        <p:spPr>
          <a:xfrm>
            <a:off x="3671107" y="8903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02</a:t>
            </a:r>
          </a:p>
        </p:txBody>
      </p:sp>
    </p:spTree>
    <p:extLst>
      <p:ext uri="{BB962C8B-B14F-4D97-AF65-F5344CB8AC3E}">
        <p14:creationId xmlns:p14="http://schemas.microsoft.com/office/powerpoint/2010/main" val="19564388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919783" y="2430448"/>
            <a:ext cx="8548050" cy="3170099"/>
          </a:xfrm>
          <a:prstGeom prst="rect">
            <a:avLst/>
          </a:prstGeom>
          <a:noFill/>
        </p:spPr>
        <p:txBody>
          <a:bodyPr wrap="square" rtlCol="0">
            <a:spAutoFit/>
          </a:bodyPr>
          <a:lstStyle/>
          <a:p>
            <a:pPr algn="r" rtl="1"/>
            <a:r>
              <a:rPr lang="ar-EG" sz="2000" b="1" dirty="0">
                <a:solidFill>
                  <a:srgbClr val="2D3956"/>
                </a:solidFill>
                <a:latin typeface="Times New Roman" panose="02020603050405020304" pitchFamily="18" charset="0"/>
                <a:cs typeface="Times New Roman" panose="02020603050405020304" pitchFamily="18" charset="0"/>
              </a:rPr>
              <a:t>قائمة المراجع الموصى بها :</a:t>
            </a:r>
          </a:p>
          <a:p>
            <a:pPr algn="r"/>
            <a:r>
              <a:rPr lang="ar-EG" b="1" dirty="0"/>
              <a:t>د.سميجة القليوبي ، الوسيط في شرح قانون التجارة ، دار النهضة العربية ، 2012 .</a:t>
            </a:r>
          </a:p>
          <a:p>
            <a:pPr algn="r"/>
            <a:r>
              <a:rPr lang="ar-SA" b="1" dirty="0"/>
              <a:t>د. محمد الهادي المكنوزي، محاضرات تطبيقية في قانون الأعمال، الكتاب الأول و الثاني، منشورات فريق البحث في تحديث القانون و العدالة بكلية العلوم القانونية، والإقتصادية، و الإجتماعية، السويسي، الرباط ، 2013. </a:t>
            </a:r>
            <a:endParaRPr lang="ar-EG" b="1" dirty="0"/>
          </a:p>
          <a:p>
            <a:pPr algn="r"/>
            <a:r>
              <a:rPr lang="ar-EG" b="1" dirty="0"/>
              <a:t>د. عبدالرحمن السيد قرمان ، مبادئ القانون التجاري .</a:t>
            </a:r>
            <a:endParaRPr lang="en-US" b="1" dirty="0"/>
          </a:p>
          <a:p>
            <a:pPr algn="r" rtl="1"/>
            <a:r>
              <a:rPr lang="ar-EG" b="1" dirty="0">
                <a:latin typeface="Times New Roman" panose="02020603050405020304" pitchFamily="18" charset="0"/>
                <a:cs typeface="Times New Roman" panose="02020603050405020304" pitchFamily="18" charset="0"/>
              </a:rPr>
              <a:t>د.محمد فريد العريني ، و د.هاني دويدار ، مبادئ القانون التجاري دار الجامعة الجديدة ، 2005.</a:t>
            </a: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054455" y="1379344"/>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48301" y="1396057"/>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2608</TotalTime>
  <Words>3932</Words>
  <Application>Microsoft Office PowerPoint</Application>
  <PresentationFormat>Widescreen</PresentationFormat>
  <Paragraphs>187</Paragraphs>
  <Slides>37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935</cp:revision>
  <dcterms:created xsi:type="dcterms:W3CDTF">2023-04-29T09:08:23Z</dcterms:created>
  <dcterms:modified xsi:type="dcterms:W3CDTF">2023-10-14T00:08:35Z</dcterms:modified>
</cp:coreProperties>
</file>