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49"/>
  </p:notesMasterIdLst>
  <p:sldIdLst>
    <p:sldId id="256" r:id="rId5"/>
    <p:sldId id="313" r:id="rId6"/>
    <p:sldId id="276" r:id="rId7"/>
    <p:sldId id="1491" r:id="rId8"/>
    <p:sldId id="1477" r:id="rId9"/>
    <p:sldId id="1507" r:id="rId10"/>
    <p:sldId id="1508" r:id="rId11"/>
    <p:sldId id="1478" r:id="rId12"/>
    <p:sldId id="1492" r:id="rId13"/>
    <p:sldId id="1493" r:id="rId14"/>
    <p:sldId id="1396" r:id="rId15"/>
    <p:sldId id="1479" r:id="rId16"/>
    <p:sldId id="1514" r:id="rId17"/>
    <p:sldId id="1480" r:id="rId18"/>
    <p:sldId id="1482" r:id="rId19"/>
    <p:sldId id="1484" r:id="rId20"/>
    <p:sldId id="1509" r:id="rId21"/>
    <p:sldId id="1485" r:id="rId22"/>
    <p:sldId id="1505" r:id="rId23"/>
    <p:sldId id="1506" r:id="rId24"/>
    <p:sldId id="1455" r:id="rId25"/>
    <p:sldId id="1494" r:id="rId26"/>
    <p:sldId id="1495" r:id="rId27"/>
    <p:sldId id="1510" r:id="rId28"/>
    <p:sldId id="1511" r:id="rId29"/>
    <p:sldId id="1458" r:id="rId30"/>
    <p:sldId id="1512" r:id="rId31"/>
    <p:sldId id="1513" r:id="rId32"/>
    <p:sldId id="1499" r:id="rId33"/>
    <p:sldId id="1500" r:id="rId34"/>
    <p:sldId id="1501" r:id="rId35"/>
    <p:sldId id="1496" r:id="rId36"/>
    <p:sldId id="1464" r:id="rId37"/>
    <p:sldId id="1465" r:id="rId38"/>
    <p:sldId id="1487" r:id="rId39"/>
    <p:sldId id="1489" r:id="rId40"/>
    <p:sldId id="1490" r:id="rId41"/>
    <p:sldId id="1476" r:id="rId42"/>
    <p:sldId id="1502" r:id="rId43"/>
    <p:sldId id="1503" r:id="rId44"/>
    <p:sldId id="1504" r:id="rId45"/>
    <p:sldId id="1481" r:id="rId46"/>
    <p:sldId id="306" r:id="rId47"/>
    <p:sldId id="263" r:id="rId48"/>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548" autoAdjust="0"/>
  </p:normalViewPr>
  <p:slideViewPr>
    <p:cSldViewPr snapToGrid="0">
      <p:cViewPr varScale="1">
        <p:scale>
          <a:sx n="61" d="100"/>
          <a:sy n="61" d="100"/>
        </p:scale>
        <p:origin x="95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92383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Once you review your applicants’ résumés, the next step is selecting the best candidates for the job. This usually means whittling down the applicant pool by using the screening tools we cover in this chapter. </a:t>
            </a:r>
          </a:p>
          <a:p>
            <a:pPr eaLnBrk="1" hangingPunct="1"/>
            <a:r>
              <a:rPr lang="en-US" altLang="en-US" dirty="0"/>
              <a:t>Nothing is more important than hiring the right employees. It is important for three main reasons: performance, costs, and legal obligations.</a:t>
            </a: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96035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39532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Avoiding negligent hiring claims means taking “reasonable steps” to avoid hiring employees with criminal records or other problems who commit crimes or other acts for which the employer can be held liable.</a:t>
            </a: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33457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72706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09431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 test is, basically, a sample of a person’s behavior. Using a test (or any selection tool) assumes the tool is both reliable and valid. Few things illustrate evidence-based HR—the deliberate use of the best-available evidence in making decisions about the human resource management practices you are focusing on—as do checking for reliability and validity.</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310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718144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043699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8">
            <a:extLst>
              <a:ext uri="{FF2B5EF4-FFF2-40B4-BE49-F238E27FC236}">
                <a16:creationId xmlns:a16="http://schemas.microsoft.com/office/drawing/2014/main" xmlns="" id="{DD3F4E02-9D65-1D43-574E-ADAC4C5D6DD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50179" name="Rectangle 11">
            <a:extLst>
              <a:ext uri="{FF2B5EF4-FFF2-40B4-BE49-F238E27FC236}">
                <a16:creationId xmlns:a16="http://schemas.microsoft.com/office/drawing/2014/main" xmlns="" id="{233A361E-2C86-EFB1-30F2-D56A3D9139B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50180" name="Rectangle 12">
            <a:extLst>
              <a:ext uri="{FF2B5EF4-FFF2-40B4-BE49-F238E27FC236}">
                <a16:creationId xmlns:a16="http://schemas.microsoft.com/office/drawing/2014/main" xmlns="" id="{9B5BCDCB-8647-34C1-BD2C-A5992C4556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983B2CE8-2078-411F-9BD6-B8D531CCB9EA}" type="slidenum">
              <a:rPr lang="en-US" altLang="en-US" sz="900"/>
              <a:pPr eaLnBrk="1" hangingPunct="1"/>
              <a:t>11</a:t>
            </a:fld>
            <a:endParaRPr lang="en-US" altLang="en-US" sz="900"/>
          </a:p>
        </p:txBody>
      </p:sp>
      <p:sp>
        <p:nvSpPr>
          <p:cNvPr id="50181" name="Rectangle 2">
            <a:extLst>
              <a:ext uri="{FF2B5EF4-FFF2-40B4-BE49-F238E27FC236}">
                <a16:creationId xmlns:a16="http://schemas.microsoft.com/office/drawing/2014/main" xmlns="" id="{8CF9B816-E897-11D9-0EB6-3E2C7701734A}"/>
              </a:ext>
            </a:extLst>
          </p:cNvPr>
          <p:cNvSpPr>
            <a:spLocks noGrp="1" noRot="1" noChangeAspect="1" noChangeArrowheads="1" noTextEdit="1"/>
          </p:cNvSpPr>
          <p:nvPr>
            <p:ph type="sldImg"/>
          </p:nvPr>
        </p:nvSpPr>
        <p:spPr>
          <a:solidFill>
            <a:srgbClr val="FFFFFF"/>
          </a:solidFill>
          <a:ln/>
        </p:spPr>
      </p:sp>
      <p:sp>
        <p:nvSpPr>
          <p:cNvPr id="50182" name="Rectangle 3">
            <a:extLst>
              <a:ext uri="{FF2B5EF4-FFF2-40B4-BE49-F238E27FC236}">
                <a16:creationId xmlns:a16="http://schemas.microsoft.com/office/drawing/2014/main" xmlns="" id="{4691FE02-35FB-0325-CC79-C6947F2633CD}"/>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In the Rorschach Test sample in </a:t>
            </a:r>
            <a:r>
              <a:rPr lang="en-US" altLang="en-US" b="1" dirty="0"/>
              <a:t>Figure 6-1</a:t>
            </a:r>
            <a:r>
              <a:rPr lang="en-US" altLang="en-US" dirty="0"/>
              <a:t>, the psychologist asks the person to explain how he or she interprets an ambiguous picture. In such </a:t>
            </a:r>
            <a:r>
              <a:rPr lang="en-US" altLang="en-US" i="1" dirty="0"/>
              <a:t>projective</a:t>
            </a:r>
            <a:r>
              <a:rPr lang="en-US" altLang="en-US" dirty="0"/>
              <a:t> tests, it is more difficult to prove that the tests are measuring what they are said to measure, in this case, some trait of the person’s personality—that they’re valid.</a:t>
            </a:r>
          </a:p>
        </p:txBody>
      </p:sp>
    </p:spTree>
    <p:extLst>
      <p:ext uri="{BB962C8B-B14F-4D97-AF65-F5344CB8AC3E}">
        <p14:creationId xmlns:p14="http://schemas.microsoft.com/office/powerpoint/2010/main" val="9566162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In employment testing, there are two main ways to demonstrate a test’s validity: </a:t>
            </a:r>
            <a:r>
              <a:rPr lang="en-US" altLang="en-US" b="1" dirty="0"/>
              <a:t>criterion validity </a:t>
            </a:r>
            <a:r>
              <a:rPr lang="en-US" altLang="en-US" dirty="0"/>
              <a:t>and </a:t>
            </a:r>
            <a:r>
              <a:rPr lang="en-US" altLang="en-US" b="1" dirty="0"/>
              <a:t>content validity</a:t>
            </a:r>
            <a:r>
              <a:rPr lang="en-US" altLang="en-US" dirty="0"/>
              <a:t>.</a:t>
            </a:r>
          </a:p>
          <a:p>
            <a:pPr eaLnBrk="1" hangingPunct="1"/>
            <a:r>
              <a:rPr lang="en-US" altLang="en-US" b="1" dirty="0"/>
              <a:t>Criterion validity</a:t>
            </a:r>
            <a:r>
              <a:rPr lang="en-US" altLang="en-US" dirty="0"/>
              <a:t> means demonstrating that those who do well on the test also do well on the job, and that those who do poorly on the test do poorly on the job. In psychological measurement, a </a:t>
            </a:r>
            <a:r>
              <a:rPr lang="en-US" altLang="en-US" i="1" dirty="0"/>
              <a:t>predictor </a:t>
            </a:r>
            <a:r>
              <a:rPr lang="en-US" altLang="en-US" dirty="0"/>
              <a:t>is the measurement (in this case, the test score) that you are trying to relate to a </a:t>
            </a:r>
            <a:r>
              <a:rPr lang="en-US" altLang="en-US" i="1" dirty="0"/>
              <a:t>criterion</a:t>
            </a:r>
            <a:r>
              <a:rPr lang="en-US" altLang="en-US" dirty="0"/>
              <a:t>, such as performance on the job.</a:t>
            </a:r>
          </a:p>
          <a:p>
            <a:pPr eaLnBrk="1" hangingPunct="1"/>
            <a:r>
              <a:rPr lang="en-US" altLang="en-US" dirty="0"/>
              <a:t>Employers demonstrate the </a:t>
            </a:r>
            <a:r>
              <a:rPr lang="en-US" altLang="en-US" b="1" dirty="0"/>
              <a:t>content validity</a:t>
            </a:r>
            <a:r>
              <a:rPr lang="en-US" altLang="en-US" dirty="0"/>
              <a:t> of a test by showing that the test constitutes a fair sample of the job’s content. The basic procedure here is to identify job tasks that are critical to performance, and then randomly select a sample of those tasks to test.</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031891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845200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t>Employers often opt to demonstrate evidence of a test's validity using criterion validity. For a selection test to be useful, you need evidence that scores on the test relate in a predictable way to performance on the job.</a:t>
            </a:r>
            <a:endParaRPr lang="en-US" altLang="en-US" dirty="0"/>
          </a:p>
          <a:p>
            <a:pPr eaLnBrk="1" hangingPunct="1"/>
            <a:r>
              <a:rPr lang="en-US" altLang="en-US" dirty="0"/>
              <a:t>Anyone using tests (or test results) should know something about validation. The validation process consists of the five steps listed in the slide.</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21191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Test takers have rights to privacy and feedback under the American Psychological Association’s (APA) standard for educational and psychological tests; these guide psychologists but are </a:t>
            </a:r>
            <a:r>
              <a:rPr lang="en-US" altLang="en-US" i="1" dirty="0"/>
              <a:t>not </a:t>
            </a:r>
            <a:r>
              <a:rPr lang="en-US" altLang="en-US" dirty="0"/>
              <a:t>legally enforceable.</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71596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776987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Firms test applicants for basic skills (defined as the ability to read instructions, write reports, and do arithmetic adequate to perform common workplace tasks). Many others require employees to take job skills tests and require some form of psychological measurement. Employers don’t use tests just to find good employees, but also to screen out bad ones.</a:t>
            </a:r>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973926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804296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150213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51897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8">
            <a:extLst>
              <a:ext uri="{FF2B5EF4-FFF2-40B4-BE49-F238E27FC236}">
                <a16:creationId xmlns:a16="http://schemas.microsoft.com/office/drawing/2014/main" xmlns="" id="{9B42C905-152C-2DB9-F6BA-9CA45361041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1443" name="Rectangle 11">
            <a:extLst>
              <a:ext uri="{FF2B5EF4-FFF2-40B4-BE49-F238E27FC236}">
                <a16:creationId xmlns:a16="http://schemas.microsoft.com/office/drawing/2014/main" xmlns="" id="{33514C90-B87D-5081-EF93-25ECA7DB8ABD}"/>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1444" name="Rectangle 12">
            <a:extLst>
              <a:ext uri="{FF2B5EF4-FFF2-40B4-BE49-F238E27FC236}">
                <a16:creationId xmlns:a16="http://schemas.microsoft.com/office/drawing/2014/main" xmlns="" id="{E56AAFEF-C076-8EAA-1294-1DEAB0CA103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6F10B73C-7F06-4C57-8DDE-7AD797E3497E}" type="slidenum">
              <a:rPr lang="en-US" altLang="en-US" sz="900"/>
              <a:pPr eaLnBrk="1" hangingPunct="1"/>
              <a:t>21</a:t>
            </a:fld>
            <a:endParaRPr lang="en-US" altLang="en-US" sz="900"/>
          </a:p>
        </p:txBody>
      </p:sp>
      <p:sp>
        <p:nvSpPr>
          <p:cNvPr id="61445" name="Rectangle 2">
            <a:extLst>
              <a:ext uri="{FF2B5EF4-FFF2-40B4-BE49-F238E27FC236}">
                <a16:creationId xmlns:a16="http://schemas.microsoft.com/office/drawing/2014/main" xmlns="" id="{5C8A2BA9-3556-9B0A-A38F-EF752D861A49}"/>
              </a:ext>
            </a:extLst>
          </p:cNvPr>
          <p:cNvSpPr>
            <a:spLocks noGrp="1" noRot="1" noChangeAspect="1" noChangeArrowheads="1" noTextEdit="1"/>
          </p:cNvSpPr>
          <p:nvPr>
            <p:ph type="sldImg"/>
          </p:nvPr>
        </p:nvSpPr>
        <p:spPr>
          <a:ln/>
        </p:spPr>
      </p:sp>
      <p:sp>
        <p:nvSpPr>
          <p:cNvPr id="61446" name="Rectangle 3">
            <a:extLst>
              <a:ext uri="{FF2B5EF4-FFF2-40B4-BE49-F238E27FC236}">
                <a16:creationId xmlns:a16="http://schemas.microsoft.com/office/drawing/2014/main" xmlns="" id="{0F627BE7-483E-0169-FD6D-66E5DA4587E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Cognitive tests </a:t>
            </a:r>
            <a:r>
              <a:rPr lang="en-US" altLang="en-US" dirty="0"/>
              <a:t>include tests of general reasoning ability (intelligence) and tests of specific mental abilities like memory and inductive reasoning.</a:t>
            </a:r>
          </a:p>
          <a:p>
            <a:pPr eaLnBrk="1" hangingPunct="1"/>
            <a:r>
              <a:rPr lang="en-US" altLang="en-US" dirty="0"/>
              <a:t>Tests of </a:t>
            </a:r>
            <a:r>
              <a:rPr lang="en-US" altLang="en-US" b="1" dirty="0"/>
              <a:t>motor and physical abilities </a:t>
            </a:r>
            <a:r>
              <a:rPr lang="en-US" altLang="en-US" dirty="0"/>
              <a:t>measure motor abilities, such as finger dexterity, manual dexterity, and reaction time.</a:t>
            </a:r>
          </a:p>
          <a:p>
            <a:pPr eaLnBrk="1" hangingPunct="1"/>
            <a:r>
              <a:rPr lang="en-US" altLang="en-US" b="1" dirty="0"/>
              <a:t>Personality tests </a:t>
            </a:r>
            <a:r>
              <a:rPr lang="en-US" altLang="en-US" dirty="0"/>
              <a:t>measure basic aspects of an applicant’s personality, such as introversion, stability, and motivation.</a:t>
            </a:r>
          </a:p>
          <a:p>
            <a:pPr eaLnBrk="1" hangingPunct="1"/>
            <a:r>
              <a:rPr lang="en-US" altLang="en-US" b="1" dirty="0"/>
              <a:t>Achievement tests </a:t>
            </a:r>
            <a:r>
              <a:rPr lang="en-US" altLang="en-US" dirty="0"/>
              <a:t>measure what someone has learned. Most of the tests you take in school are achievement tests. They measure your “job knowledge” in areas like economics, marketing, or human resources.</a:t>
            </a:r>
          </a:p>
          <a:p>
            <a:pPr eaLnBrk="1" hangingPunct="1"/>
            <a:endParaRPr lang="en-US" altLang="en-US" dirty="0"/>
          </a:p>
        </p:txBody>
      </p:sp>
    </p:spTree>
    <p:extLst>
      <p:ext uri="{BB962C8B-B14F-4D97-AF65-F5344CB8AC3E}">
        <p14:creationId xmlns:p14="http://schemas.microsoft.com/office/powerpoint/2010/main" val="32228508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01938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367902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051489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345113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a16="http://schemas.microsoft.com/office/drawing/2014/main" xmlns="" id="{B46B66F3-8AF6-A87C-8C2E-E08864274103}"/>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3491" name="Rectangle 11">
            <a:extLst>
              <a:ext uri="{FF2B5EF4-FFF2-40B4-BE49-F238E27FC236}">
                <a16:creationId xmlns:a16="http://schemas.microsoft.com/office/drawing/2014/main" xmlns="" id="{88AA7406-4627-B43B-446A-B7858C24C5E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a16="http://schemas.microsoft.com/office/drawing/2014/main" xmlns="" id="{51D2FCD5-4D82-0181-7F7D-CA09637E55A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D61A05C3-C129-4F97-B8E6-105350BFAC38}" type="slidenum">
              <a:rPr lang="en-US" altLang="en-US" sz="900"/>
              <a:pPr eaLnBrk="1" hangingPunct="1"/>
              <a:t>26</a:t>
            </a:fld>
            <a:endParaRPr lang="en-US" altLang="en-US" sz="900"/>
          </a:p>
        </p:txBody>
      </p:sp>
      <p:sp>
        <p:nvSpPr>
          <p:cNvPr id="63493" name="Rectangle 2">
            <a:extLst>
              <a:ext uri="{FF2B5EF4-FFF2-40B4-BE49-F238E27FC236}">
                <a16:creationId xmlns:a16="http://schemas.microsoft.com/office/drawing/2014/main" xmlns="" id="{AE77A2EB-B408-F409-F25A-0317AF6B7934}"/>
              </a:ext>
            </a:extLst>
          </p:cNvPr>
          <p:cNvSpPr>
            <a:spLocks noGrp="1" noRot="1" noChangeAspect="1" noChangeArrowheads="1" noTextEdit="1"/>
          </p:cNvSpPr>
          <p:nvPr>
            <p:ph type="sldImg"/>
          </p:nvPr>
        </p:nvSpPr>
        <p:spPr>
          <a:ln/>
        </p:spPr>
      </p:sp>
      <p:sp>
        <p:nvSpPr>
          <p:cNvPr id="63494" name="Rectangle 3">
            <a:extLst>
              <a:ext uri="{FF2B5EF4-FFF2-40B4-BE49-F238E27FC236}">
                <a16:creationId xmlns:a16="http://schemas.microsoft.com/office/drawing/2014/main" xmlns="" id="{A11F719B-26D3-8F9A-7079-D5F9F71CBAD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Industrial psychologists often focus on the “big five” personality dimensions: extraversion, emotional stability/neuroticism, agreeableness, conscientiousness, and openness to experience.</a:t>
            </a:r>
          </a:p>
        </p:txBody>
      </p:sp>
    </p:spTree>
    <p:extLst>
      <p:ext uri="{BB962C8B-B14F-4D97-AF65-F5344CB8AC3E}">
        <p14:creationId xmlns:p14="http://schemas.microsoft.com/office/powerpoint/2010/main" val="17569121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229664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521367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219732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950565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792264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To avoid negligent hiring mistakes, employers must check the candidate’s background thoroughly. </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403515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a16="http://schemas.microsoft.com/office/drawing/2014/main" xmlns="" id="{890D9DCA-78A2-0BA6-A787-90F5CAA8DB3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a16="http://schemas.microsoft.com/office/drawing/2014/main" xmlns="" id="{C30E834E-4AE3-6191-2207-F42C283239E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8612" name="Rectangle 12">
            <a:extLst>
              <a:ext uri="{FF2B5EF4-FFF2-40B4-BE49-F238E27FC236}">
                <a16:creationId xmlns:a16="http://schemas.microsoft.com/office/drawing/2014/main" xmlns="" id="{CE0D65F3-1F56-4276-9DE2-E2BD25BB80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DB06C7CD-9FB1-4905-9225-F55D0B90D8BB}" type="slidenum">
              <a:rPr lang="en-US" altLang="en-US" sz="900"/>
              <a:pPr eaLnBrk="1" hangingPunct="1"/>
              <a:t>33</a:t>
            </a:fld>
            <a:endParaRPr lang="en-US" altLang="en-US" sz="900"/>
          </a:p>
        </p:txBody>
      </p:sp>
      <p:sp>
        <p:nvSpPr>
          <p:cNvPr id="68613" name="Rectangle 2">
            <a:extLst>
              <a:ext uri="{FF2B5EF4-FFF2-40B4-BE49-F238E27FC236}">
                <a16:creationId xmlns:a16="http://schemas.microsoft.com/office/drawing/2014/main" xmlns="" id="{228BD968-FE52-B574-9242-72E0064D6158}"/>
              </a:ext>
            </a:extLst>
          </p:cNvPr>
          <p:cNvSpPr>
            <a:spLocks noGrp="1" noRot="1" noChangeAspect="1" noChangeArrowheads="1" noTextEdit="1"/>
          </p:cNvSpPr>
          <p:nvPr>
            <p:ph type="sldImg"/>
          </p:nvPr>
        </p:nvSpPr>
        <p:spPr>
          <a:ln/>
        </p:spPr>
      </p:sp>
      <p:sp>
        <p:nvSpPr>
          <p:cNvPr id="68614" name="Rectangle 3">
            <a:extLst>
              <a:ext uri="{FF2B5EF4-FFF2-40B4-BE49-F238E27FC236}">
                <a16:creationId xmlns:a16="http://schemas.microsoft.com/office/drawing/2014/main" xmlns="" id="{A3D139AF-2B4B-9AFA-EE75-DB4EA1E273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Most employers check and verify the job applicant’s background information and references. Commonly verified data include legal eligibility for employment (in compliance with immigration laws), dates of prior employment, military service (including discharge status), education, identification (including date of birth and address to confirm identity), county criminal records (current residence, last residence), motor vehicle record, credit, licensing verification, Social Security number, and reference check.</a:t>
            </a:r>
          </a:p>
          <a:p>
            <a:pPr eaLnBrk="1" hangingPunct="1"/>
            <a:endParaRPr lang="en-US" altLang="en-US" dirty="0"/>
          </a:p>
        </p:txBody>
      </p:sp>
    </p:spTree>
    <p:extLst>
      <p:ext uri="{BB962C8B-B14F-4D97-AF65-F5344CB8AC3E}">
        <p14:creationId xmlns:p14="http://schemas.microsoft.com/office/powerpoint/2010/main" val="36983320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8">
            <a:extLst>
              <a:ext uri="{FF2B5EF4-FFF2-40B4-BE49-F238E27FC236}">
                <a16:creationId xmlns:a16="http://schemas.microsoft.com/office/drawing/2014/main" xmlns="" id="{A646F806-0A16-63CE-6786-9148022238E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9635" name="Rectangle 11">
            <a:extLst>
              <a:ext uri="{FF2B5EF4-FFF2-40B4-BE49-F238E27FC236}">
                <a16:creationId xmlns:a16="http://schemas.microsoft.com/office/drawing/2014/main" xmlns="" id="{04EE867E-B5E9-DC5C-2AD0-82F2730B7AB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9636" name="Rectangle 12">
            <a:extLst>
              <a:ext uri="{FF2B5EF4-FFF2-40B4-BE49-F238E27FC236}">
                <a16:creationId xmlns:a16="http://schemas.microsoft.com/office/drawing/2014/main" xmlns="" id="{8EE7DAD1-9A0C-5627-BBA3-45C4594B17D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E4A3D64C-24FF-45A9-BBF9-2146AF7C4058}" type="slidenum">
              <a:rPr lang="en-US" altLang="en-US" sz="900"/>
              <a:pPr eaLnBrk="1" hangingPunct="1"/>
              <a:t>34</a:t>
            </a:fld>
            <a:endParaRPr lang="en-US" altLang="en-US" sz="900"/>
          </a:p>
        </p:txBody>
      </p:sp>
      <p:sp>
        <p:nvSpPr>
          <p:cNvPr id="69637" name="Rectangle 2">
            <a:extLst>
              <a:ext uri="{FF2B5EF4-FFF2-40B4-BE49-F238E27FC236}">
                <a16:creationId xmlns:a16="http://schemas.microsoft.com/office/drawing/2014/main" xmlns="" id="{E3A51275-A0B1-D066-44ED-896DF332DD7B}"/>
              </a:ext>
            </a:extLst>
          </p:cNvPr>
          <p:cNvSpPr>
            <a:spLocks noGrp="1" noRot="1" noChangeAspect="1" noChangeArrowheads="1" noTextEdit="1"/>
          </p:cNvSpPr>
          <p:nvPr>
            <p:ph type="sldImg"/>
          </p:nvPr>
        </p:nvSpPr>
        <p:spPr>
          <a:ln/>
        </p:spPr>
      </p:sp>
      <p:sp>
        <p:nvSpPr>
          <p:cNvPr id="69638" name="Rectangle 3">
            <a:extLst>
              <a:ext uri="{FF2B5EF4-FFF2-40B4-BE49-F238E27FC236}">
                <a16:creationId xmlns:a16="http://schemas.microsoft.com/office/drawing/2014/main" xmlns="" id="{FCADAFA2-847A-D2EE-1FA1-28805AD095D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 practice (as most people instinctively know), giving someone a bad reference can drag you into a legal mess.</a:t>
            </a:r>
          </a:p>
          <a:p>
            <a:pPr eaLnBrk="1" hangingPunct="1"/>
            <a:r>
              <a:rPr lang="en-US" altLang="en-US" dirty="0"/>
              <a:t>A communication is </a:t>
            </a:r>
            <a:r>
              <a:rPr lang="en-US" altLang="en-US" i="1" dirty="0"/>
              <a:t>defamatory </a:t>
            </a:r>
            <a:r>
              <a:rPr lang="en-US" altLang="en-US" dirty="0"/>
              <a:t>if it is false and tends to harm the reputation of another by lowering the person in the estimation of the community or by deterring other persons from associating or dealing with him or her.</a:t>
            </a:r>
          </a:p>
          <a:p>
            <a:pPr eaLnBrk="1" hangingPunct="1"/>
            <a:r>
              <a:rPr lang="en-US" altLang="en-US" dirty="0"/>
              <a:t>Employees can sue employers for disclosing true but embarrassing private facts about the employee.</a:t>
            </a:r>
          </a:p>
          <a:p>
            <a:pPr eaLnBrk="1" hangingPunct="1"/>
            <a:r>
              <a:rPr lang="en-US" altLang="en-US" dirty="0"/>
              <a:t>In practice, many firms have a policy of not providing any information about former employees except for their dates of employment, last salary, and position titles.</a:t>
            </a:r>
          </a:p>
          <a:p>
            <a:pPr eaLnBrk="1" hangingPunct="1"/>
            <a:r>
              <a:rPr lang="en-US" altLang="en-US" dirty="0"/>
              <a:t>To avoid potential invasion of privacy issues, employers should obtain the applicant’s written permission before checking into the applicant’s background information, even if that information is publicly available (e.g., published on social networking sites).</a:t>
            </a:r>
          </a:p>
        </p:txBody>
      </p:sp>
    </p:spTree>
    <p:extLst>
      <p:ext uri="{BB962C8B-B14F-4D97-AF65-F5344CB8AC3E}">
        <p14:creationId xmlns:p14="http://schemas.microsoft.com/office/powerpoint/2010/main" val="35190972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To obtain better information on an applicant’s background, employers can follow these guidelines.</a:t>
            </a: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903853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Once the employer extends the person a job offer, a medical exam is often the next step in the selection (although it may also occur after the new employee starts work). </a:t>
            </a:r>
          </a:p>
          <a:p>
            <a:pPr eaLnBrk="1" hangingPunct="1"/>
            <a:r>
              <a:rPr lang="en-US" altLang="en-US" dirty="0"/>
              <a:t>The Americans with Disabilities Act permits a medical exam during the period between the job offer and commencement of work if such exams are standard practice for all applicants for that job category.</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361754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663825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a:extLst>
              <a:ext uri="{FF2B5EF4-FFF2-40B4-BE49-F238E27FC236}">
                <a16:creationId xmlns:a16="http://schemas.microsoft.com/office/drawing/2014/main" xmlns="" id="{61D28D06-28BB-D124-E504-A1F898DEE994}"/>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9875" name="Rectangle 11">
            <a:extLst>
              <a:ext uri="{FF2B5EF4-FFF2-40B4-BE49-F238E27FC236}">
                <a16:creationId xmlns:a16="http://schemas.microsoft.com/office/drawing/2014/main" xmlns="" id="{23C71921-9D15-3B64-AD74-85D8293D798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79876" name="Rectangle 12">
            <a:extLst>
              <a:ext uri="{FF2B5EF4-FFF2-40B4-BE49-F238E27FC236}">
                <a16:creationId xmlns:a16="http://schemas.microsoft.com/office/drawing/2014/main" xmlns="" id="{31037A25-6B81-BFFF-7A38-34522342FFD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3A8C9D36-C4F5-49D8-87AC-6E89FFD3E255}" type="slidenum">
              <a:rPr lang="en-US" altLang="en-US" sz="900"/>
              <a:pPr eaLnBrk="1" hangingPunct="1"/>
              <a:t>38</a:t>
            </a:fld>
            <a:endParaRPr lang="en-US" altLang="en-US" sz="900"/>
          </a:p>
        </p:txBody>
      </p:sp>
      <p:sp>
        <p:nvSpPr>
          <p:cNvPr id="79877" name="Rectangle 2">
            <a:extLst>
              <a:ext uri="{FF2B5EF4-FFF2-40B4-BE49-F238E27FC236}">
                <a16:creationId xmlns:a16="http://schemas.microsoft.com/office/drawing/2014/main" xmlns="" id="{1289646D-105E-F5DD-E17F-554A2C777199}"/>
              </a:ext>
            </a:extLst>
          </p:cNvPr>
          <p:cNvSpPr>
            <a:spLocks noGrp="1" noRot="1" noChangeAspect="1" noChangeArrowheads="1" noTextEdit="1"/>
          </p:cNvSpPr>
          <p:nvPr>
            <p:ph type="sldImg"/>
          </p:nvPr>
        </p:nvSpPr>
        <p:spPr>
          <a:ln/>
        </p:spPr>
      </p:sp>
      <p:sp>
        <p:nvSpPr>
          <p:cNvPr id="79878" name="Rectangle 3">
            <a:extLst>
              <a:ext uri="{FF2B5EF4-FFF2-40B4-BE49-F238E27FC236}">
                <a16:creationId xmlns:a16="http://schemas.microsoft.com/office/drawing/2014/main" xmlns="" id="{37EEBC20-D5D6-8873-5F83-940ED54036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 applicant tracking systems do more than compile incoming Web-based résumés and track applicants during the hiring process. They should also help with the testing and screening. </a:t>
            </a:r>
          </a:p>
        </p:txBody>
      </p:sp>
    </p:spTree>
    <p:extLst>
      <p:ext uri="{BB962C8B-B14F-4D97-AF65-F5344CB8AC3E}">
        <p14:creationId xmlns:p14="http://schemas.microsoft.com/office/powerpoint/2010/main" val="514045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551266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123842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131605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xmlns="" id="{F7591E9D-599C-3BA1-6EF8-0ED11CDA87C3}"/>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Sahar Ahmed</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0" y="575112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3531159" cy="400110"/>
          </a:xfrm>
          <a:prstGeom prst="rect">
            <a:avLst/>
          </a:prstGeom>
          <a:noFill/>
        </p:spPr>
        <p:txBody>
          <a:bodyPr wrap="none" rtlCol="0">
            <a:spAutoFit/>
          </a:bodyPr>
          <a:lstStyle/>
          <a:p>
            <a:pPr>
              <a:spcBef>
                <a:spcPct val="50000"/>
              </a:spcBef>
            </a:pPr>
            <a:r>
              <a:rPr lang="en-GB" altLang="en-US" sz="2000" b="1" dirty="0">
                <a:latin typeface="Calibri" panose="020F0502020204030204" pitchFamily="34" charset="0"/>
              </a:rPr>
              <a:t>Employee Testing and Selection</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14818"/>
            <a:ext cx="8417320" cy="3785652"/>
          </a:xfrm>
          <a:prstGeom prst="rect">
            <a:avLst/>
          </a:prstGeom>
          <a:noFill/>
        </p:spPr>
        <p:txBody>
          <a:bodyPr wrap="square" rtlCol="0">
            <a:spAutoFit/>
          </a:bodyPr>
          <a:lstStyle/>
          <a:p>
            <a:pPr marL="457200" indent="-457200">
              <a:spcBef>
                <a:spcPct val="40000"/>
              </a:spcBef>
              <a:buClr>
                <a:srgbClr val="3366CC"/>
              </a:buClr>
              <a:buFont typeface="Wingdings" pitchFamily="2" charset="2"/>
              <a:buAutoNum type="arabicPeriod"/>
              <a:defRPr/>
            </a:pPr>
            <a:r>
              <a:rPr lang="en-US" sz="2400" dirty="0"/>
              <a:t>Explain what is meant by reliability and validity.</a:t>
            </a:r>
          </a:p>
          <a:p>
            <a:pPr marL="457200" indent="-457200">
              <a:spcBef>
                <a:spcPct val="40000"/>
              </a:spcBef>
              <a:buClr>
                <a:srgbClr val="3366CC"/>
              </a:buClr>
              <a:buFont typeface="Wingdings" pitchFamily="2" charset="2"/>
              <a:buAutoNum type="arabicPeriod"/>
              <a:defRPr/>
            </a:pPr>
            <a:r>
              <a:rPr lang="en-US" sz="2400" dirty="0"/>
              <a:t>Explain how you would go about validating a test.</a:t>
            </a:r>
          </a:p>
          <a:p>
            <a:pPr marL="457200" indent="-457200">
              <a:spcBef>
                <a:spcPct val="40000"/>
              </a:spcBef>
              <a:buClr>
                <a:srgbClr val="3366CC"/>
              </a:buClr>
              <a:buFont typeface="Wingdings" pitchFamily="2" charset="2"/>
              <a:buAutoNum type="arabicPeriod"/>
              <a:defRPr/>
            </a:pPr>
            <a:r>
              <a:rPr lang="en-US" sz="2400" dirty="0"/>
              <a:t>List tests you could use for employee selection and how you would use them.</a:t>
            </a:r>
          </a:p>
          <a:p>
            <a:pPr marL="457200" indent="-457200">
              <a:spcBef>
                <a:spcPct val="40000"/>
              </a:spcBef>
              <a:buClr>
                <a:srgbClr val="3366CC"/>
              </a:buClr>
              <a:buFont typeface="Wingdings" pitchFamily="2" charset="2"/>
              <a:buAutoNum type="arabicPeriod"/>
              <a:defRPr/>
            </a:pPr>
            <a:r>
              <a:rPr lang="en-US" sz="2400" dirty="0"/>
              <a:t>Interview types</a:t>
            </a:r>
          </a:p>
          <a:p>
            <a:pPr marL="457200" indent="-457200">
              <a:spcBef>
                <a:spcPct val="40000"/>
              </a:spcBef>
              <a:buClr>
                <a:srgbClr val="3366CC"/>
              </a:buClr>
              <a:buFont typeface="Wingdings" pitchFamily="2" charset="2"/>
              <a:buAutoNum type="arabicPeriod"/>
              <a:defRPr/>
            </a:pPr>
            <a:r>
              <a:rPr lang="en-US" sz="2400" dirty="0"/>
              <a:t>Main interview mistakes and how to overcome</a:t>
            </a:r>
          </a:p>
          <a:p>
            <a:pPr marL="457200" indent="-457200">
              <a:spcBef>
                <a:spcPct val="40000"/>
              </a:spcBef>
              <a:buClr>
                <a:srgbClr val="3366CC"/>
              </a:buClr>
              <a:buFont typeface="Wingdings" pitchFamily="2" charset="2"/>
              <a:buAutoNum type="arabicPeriod"/>
              <a:defRPr/>
            </a:pPr>
            <a:r>
              <a:rPr lang="en-US" sz="2400" dirty="0"/>
              <a:t>Explain the key points to remember in conducting background investigations.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838507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Careful Selection is Important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4" name="Group 19">
            <a:extLst>
              <a:ext uri="{FF2B5EF4-FFF2-40B4-BE49-F238E27FC236}">
                <a16:creationId xmlns:a16="http://schemas.microsoft.com/office/drawing/2014/main" xmlns="" id="{7B2F4770-0DE2-D471-2BA7-26D6C589711B}"/>
              </a:ext>
            </a:extLst>
          </p:cNvPr>
          <p:cNvGrpSpPr>
            <a:grpSpLocks/>
          </p:cNvGrpSpPr>
          <p:nvPr/>
        </p:nvGrpSpPr>
        <p:grpSpPr bwMode="auto">
          <a:xfrm>
            <a:off x="2163764" y="2404225"/>
            <a:ext cx="7864475" cy="2655887"/>
            <a:chOff x="403" y="1008"/>
            <a:chExt cx="4954" cy="1673"/>
          </a:xfrm>
        </p:grpSpPr>
        <p:sp>
          <p:nvSpPr>
            <p:cNvPr id="7" name="AutoShape 12" descr="brownfill01">
              <a:extLst>
                <a:ext uri="{FF2B5EF4-FFF2-40B4-BE49-F238E27FC236}">
                  <a16:creationId xmlns:a16="http://schemas.microsoft.com/office/drawing/2014/main" xmlns="" id="{36A454F4-CCE7-E44D-BE9D-02AB3B5D4568}"/>
                </a:ext>
              </a:extLst>
            </p:cNvPr>
            <p:cNvSpPr>
              <a:spLocks noChangeArrowheads="1"/>
            </p:cNvSpPr>
            <p:nvPr/>
          </p:nvSpPr>
          <p:spPr bwMode="auto">
            <a:xfrm>
              <a:off x="403" y="2087"/>
              <a:ext cx="1558" cy="59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Organizational performance</a:t>
              </a:r>
              <a:endParaRPr lang="en-US" altLang="en-US" sz="2000" i="1" dirty="0">
                <a:latin typeface="Franklin Gothic Medium" panose="020B0603020102020204" pitchFamily="34" charset="0"/>
              </a:endParaRPr>
            </a:p>
          </p:txBody>
        </p:sp>
        <p:sp>
          <p:nvSpPr>
            <p:cNvPr id="9" name="AutoShape 13" descr="greenfill01">
              <a:extLst>
                <a:ext uri="{FF2B5EF4-FFF2-40B4-BE49-F238E27FC236}">
                  <a16:creationId xmlns:a16="http://schemas.microsoft.com/office/drawing/2014/main" xmlns="" id="{85408BD0-B337-F2B2-51A5-7EED06AF0841}"/>
                </a:ext>
              </a:extLst>
            </p:cNvPr>
            <p:cNvSpPr>
              <a:spLocks noChangeArrowheads="1"/>
            </p:cNvSpPr>
            <p:nvPr/>
          </p:nvSpPr>
          <p:spPr bwMode="auto">
            <a:xfrm>
              <a:off x="2102" y="2086"/>
              <a:ext cx="1558" cy="59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Costs of recruiting and hiring</a:t>
              </a:r>
            </a:p>
          </p:txBody>
        </p:sp>
        <p:cxnSp>
          <p:nvCxnSpPr>
            <p:cNvPr id="11" name="AutoShape 14">
              <a:extLst>
                <a:ext uri="{FF2B5EF4-FFF2-40B4-BE49-F238E27FC236}">
                  <a16:creationId xmlns:a16="http://schemas.microsoft.com/office/drawing/2014/main" xmlns="" id="{98DA4B96-BE4F-975A-7116-4343E35D0FAE}"/>
                </a:ext>
              </a:extLst>
            </p:cNvPr>
            <p:cNvCxnSpPr>
              <a:cxnSpLocks noChangeShapeType="1"/>
              <a:stCxn id="12" idx="2"/>
              <a:endCxn id="7" idx="0"/>
            </p:cNvCxnSpPr>
            <p:nvPr/>
          </p:nvCxnSpPr>
          <p:spPr bwMode="auto">
            <a:xfrm rot="5400000">
              <a:off x="1784" y="974"/>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2" name="AutoShape 15">
              <a:extLst>
                <a:ext uri="{FF2B5EF4-FFF2-40B4-BE49-F238E27FC236}">
                  <a16:creationId xmlns:a16="http://schemas.microsoft.com/office/drawing/2014/main" xmlns="" id="{7DE159BB-DA0C-8606-8E79-E1D898D62C57}"/>
                </a:ext>
              </a:extLst>
            </p:cNvPr>
            <p:cNvSpPr>
              <a:spLocks noChangeArrowheads="1"/>
            </p:cNvSpPr>
            <p:nvPr/>
          </p:nvSpPr>
          <p:spPr bwMode="auto">
            <a:xfrm>
              <a:off x="1555" y="1008"/>
              <a:ext cx="2650" cy="550"/>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Importance of Selecting the Right Employees</a:t>
              </a:r>
            </a:p>
          </p:txBody>
        </p:sp>
        <p:cxnSp>
          <p:nvCxnSpPr>
            <p:cNvPr id="13" name="AutoShape 16">
              <a:extLst>
                <a:ext uri="{FF2B5EF4-FFF2-40B4-BE49-F238E27FC236}">
                  <a16:creationId xmlns:a16="http://schemas.microsoft.com/office/drawing/2014/main" xmlns="" id="{45BD5E6A-6396-5592-B092-00B672FB3F93}"/>
                </a:ext>
              </a:extLst>
            </p:cNvPr>
            <p:cNvCxnSpPr>
              <a:cxnSpLocks noChangeShapeType="1"/>
              <a:stCxn id="12" idx="2"/>
              <a:endCxn id="9" idx="0"/>
            </p:cNvCxnSpPr>
            <p:nvPr/>
          </p:nvCxnSpPr>
          <p:spPr bwMode="auto">
            <a:xfrm rot="16200000" flipH="1">
              <a:off x="2635" y="1821"/>
              <a:ext cx="492" cy="1"/>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 name="AutoShape 17" descr="bluefill01">
              <a:extLst>
                <a:ext uri="{FF2B5EF4-FFF2-40B4-BE49-F238E27FC236}">
                  <a16:creationId xmlns:a16="http://schemas.microsoft.com/office/drawing/2014/main" xmlns="" id="{61A07031-3C96-6408-E5F8-413F5DCE9E26}"/>
                </a:ext>
              </a:extLst>
            </p:cNvPr>
            <p:cNvSpPr>
              <a:spLocks noChangeArrowheads="1"/>
            </p:cNvSpPr>
            <p:nvPr/>
          </p:nvSpPr>
          <p:spPr bwMode="auto">
            <a:xfrm>
              <a:off x="3799" y="2087"/>
              <a:ext cx="1558" cy="593"/>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Legal obligations </a:t>
              </a:r>
              <a:br>
                <a:rPr lang="en-US" altLang="en-US" sz="2000">
                  <a:latin typeface="Franklin Gothic Medium" panose="020B0603020102020204" pitchFamily="34" charset="0"/>
                </a:rPr>
              </a:br>
              <a:r>
                <a:rPr lang="en-US" altLang="en-US" sz="2000">
                  <a:latin typeface="Franklin Gothic Medium" panose="020B0603020102020204" pitchFamily="34" charset="0"/>
                </a:rPr>
                <a:t>and liability</a:t>
              </a:r>
            </a:p>
          </p:txBody>
        </p:sp>
        <p:cxnSp>
          <p:nvCxnSpPr>
            <p:cNvPr id="15" name="AutoShape 18">
              <a:extLst>
                <a:ext uri="{FF2B5EF4-FFF2-40B4-BE49-F238E27FC236}">
                  <a16:creationId xmlns:a16="http://schemas.microsoft.com/office/drawing/2014/main" xmlns="" id="{EB65DB2E-A37B-29D1-78FB-F520862ACC01}"/>
                </a:ext>
              </a:extLst>
            </p:cNvPr>
            <p:cNvCxnSpPr>
              <a:cxnSpLocks noChangeShapeType="1"/>
              <a:stCxn id="12" idx="2"/>
              <a:endCxn id="14" idx="0"/>
            </p:cNvCxnSpPr>
            <p:nvPr/>
          </p:nvCxnSpPr>
          <p:spPr bwMode="auto">
            <a:xfrm rot="16200000" flipH="1">
              <a:off x="3482" y="974"/>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904884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Careful Selection is Important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016784"/>
            <a:ext cx="10629586" cy="2677656"/>
          </a:xfrm>
          <a:prstGeom prst="rect">
            <a:avLst/>
          </a:prstGeom>
          <a:noFill/>
        </p:spPr>
        <p:txBody>
          <a:bodyPr wrap="square" rtlCol="0">
            <a:spAutoFit/>
          </a:bodyPr>
          <a:lstStyle/>
          <a:p>
            <a:endParaRPr lang="en-US" sz="2400" b="1" dirty="0">
              <a:solidFill>
                <a:srgbClr val="C00000"/>
              </a:solidFill>
              <a:latin typeface="Calibri" panose="020F0502020204030204"/>
            </a:endParaRPr>
          </a:p>
          <a:p>
            <a:r>
              <a:rPr lang="en-US" sz="2400" b="1" dirty="0">
                <a:solidFill>
                  <a:srgbClr val="C00000"/>
                </a:solidFill>
                <a:latin typeface="Calibri" panose="020F0502020204030204"/>
              </a:rPr>
              <a:t>Performance: </a:t>
            </a:r>
            <a:r>
              <a:rPr lang="en-US" sz="2400" dirty="0">
                <a:latin typeface="Calibri" panose="020F0502020204030204"/>
              </a:rPr>
              <a:t>your own performance always depends on your subordinates. Employees with the right skills will do a better job for you and the company. </a:t>
            </a:r>
          </a:p>
          <a:p>
            <a:endParaRPr lang="en-US" sz="2400" b="1" dirty="0">
              <a:solidFill>
                <a:srgbClr val="C00000"/>
              </a:solidFill>
              <a:latin typeface="Calibri" panose="020F0502020204030204"/>
            </a:endParaRPr>
          </a:p>
          <a:p>
            <a:r>
              <a:rPr lang="en-US" sz="2400" b="1" dirty="0">
                <a:solidFill>
                  <a:srgbClr val="C00000"/>
                </a:solidFill>
                <a:latin typeface="Calibri" panose="020F0502020204030204"/>
              </a:rPr>
              <a:t>Cost: </a:t>
            </a:r>
            <a:r>
              <a:rPr lang="en-US" sz="2400" dirty="0">
                <a:latin typeface="Calibri" panose="020F0502020204030204"/>
              </a:rPr>
              <a:t>Cost reduction related to recruit and hire employees. </a:t>
            </a:r>
          </a:p>
          <a:p>
            <a:endParaRPr lang="en-US" sz="2400" b="1" dirty="0">
              <a:solidFill>
                <a:srgbClr val="C00000"/>
              </a:solidFill>
              <a:latin typeface="Calibri" panose="020F0502020204030204"/>
            </a:endParaRPr>
          </a:p>
          <a:p>
            <a:r>
              <a:rPr lang="en-US" sz="2400" b="1" dirty="0">
                <a:solidFill>
                  <a:srgbClr val="C00000"/>
                </a:solidFill>
                <a:latin typeface="Calibri" panose="020F0502020204030204"/>
              </a:rPr>
              <a:t>Legal Obligations: </a:t>
            </a:r>
            <a:r>
              <a:rPr lang="en-US" sz="2400" dirty="0">
                <a:latin typeface="Calibri" panose="020F0502020204030204"/>
              </a:rPr>
              <a:t>Mismanaging hiring has legal consequences.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617877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17026"/>
            <a:ext cx="10812720" cy="451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875260" y="97017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Avoiding Negligent Hiring Claims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xmlns="" id="{027511FC-E9EF-DB3C-EF96-D9FE92FA9F0C}"/>
              </a:ext>
            </a:extLst>
          </p:cNvPr>
          <p:cNvSpPr txBox="1"/>
          <p:nvPr/>
        </p:nvSpPr>
        <p:spPr>
          <a:xfrm>
            <a:off x="942309" y="2035493"/>
            <a:ext cx="10307384" cy="4191917"/>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kumimoji="0" lang="en-US" sz="2400" b="1" i="0" u="none" strike="noStrike" kern="1200" cap="none" spc="0" normalizeH="0" baseline="0" noProof="0" dirty="0">
                <a:ln>
                  <a:noFill/>
                </a:ln>
                <a:solidFill>
                  <a:srgbClr val="C00000"/>
                </a:solidFill>
                <a:effectLst/>
                <a:uLnTx/>
                <a:uFillTx/>
                <a:latin typeface="Calibri" panose="020F0502020204030204"/>
                <a:ea typeface="+mn-ea"/>
                <a:cs typeface="+mn-cs"/>
              </a:rPr>
              <a:t>Negligent hiring </a:t>
            </a:r>
            <a:r>
              <a:rPr kumimoji="0" lang="en-US" sz="2400" b="0" i="0" u="none" strike="noStrike" kern="1200" cap="none" spc="0" normalizeH="0" baseline="0" noProof="0" dirty="0">
                <a:ln>
                  <a:noFill/>
                </a:ln>
                <a:effectLst/>
                <a:uLnTx/>
                <a:uFillTx/>
                <a:latin typeface="Calibri" panose="020F0502020204030204"/>
                <a:ea typeface="+mn-ea"/>
                <a:cs typeface="+mn-cs"/>
              </a:rPr>
              <a:t>means hiring employees with criminal records or other problems who then use access to customers homes (or similar opportunities) to commit crimes.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Carefully examine information on employment applications.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Get written authorization for reference checks, and check references.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Save all records and information about the applicant.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Reject applicants for false statements or conviction records for offenses related to the job.</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Balance the applicant’s privacy rights with others’ “need to know.”</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Take immediate disciplinary action if problems arise.</a:t>
            </a:r>
          </a:p>
        </p:txBody>
      </p:sp>
    </p:spTree>
    <p:extLst>
      <p:ext uri="{BB962C8B-B14F-4D97-AF65-F5344CB8AC3E}">
        <p14:creationId xmlns:p14="http://schemas.microsoft.com/office/powerpoint/2010/main" val="258802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Introduction</a:t>
            </a:r>
          </a:p>
          <a:p>
            <a:r>
              <a:rPr lang="en-US" sz="2400" dirty="0">
                <a:solidFill>
                  <a:schemeClr val="tx1"/>
                </a:solidFill>
              </a:rPr>
              <a:t>KeyBank, a financial services firm, struggled with high turnover rates for tellers and call-center employees. The cost to hire and train a new employee was significant, and losing them within the first 90 days created a major financial burden.</a:t>
            </a:r>
          </a:p>
          <a:p>
            <a:r>
              <a:rPr lang="en-US" sz="2400" b="1" dirty="0">
                <a:solidFill>
                  <a:srgbClr val="C00000"/>
                </a:solidFill>
              </a:rPr>
              <a:t>Problem</a:t>
            </a:r>
          </a:p>
          <a:p>
            <a:r>
              <a:rPr lang="en-US" sz="2400" dirty="0">
                <a:solidFill>
                  <a:schemeClr val="tx1"/>
                </a:solidFill>
              </a:rPr>
              <a:t>KeyBank needed a more effective way to screen and select candidates for teller and call-center positions. The high turnover rate of 13% in the first 90 days indicated that they were hiring individuals who weren't a good fit for the job. This resulted in wasted resources on recruitment, training, and lost productivity.</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Managing Turnover at KeyBank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26061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Results</a:t>
            </a:r>
          </a:p>
          <a:p>
            <a:endParaRPr lang="en-US" sz="2400" b="1" dirty="0">
              <a:solidFill>
                <a:schemeClr val="tx1"/>
              </a:solidFill>
            </a:endParaRPr>
          </a:p>
          <a:p>
            <a:r>
              <a:rPr lang="en-US" sz="2400" dirty="0">
                <a:solidFill>
                  <a:schemeClr val="tx1"/>
                </a:solidFill>
              </a:rPr>
              <a:t>KeyBank implemented a virtual job tryout candidate-assessment screening tool. This tool helped them identify better qualified candidates with the skills and temperament necessary for success in these roles. The turnover rate dropped significantly to 4% after implementing the virtual assessment. This led to substantial cost savings of $1.7 million per year due to better hiring decisions, reduced training costs, and improved employee quality.</a:t>
            </a:r>
          </a:p>
          <a:p>
            <a:endParaRPr lang="en-US" sz="24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771573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Managing Turnover at KeyBank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642028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xmlns="" id="{027511FC-E9EF-DB3C-EF96-D9FE92FA9F0C}"/>
              </a:ext>
            </a:extLst>
          </p:cNvPr>
          <p:cNvSpPr txBox="1"/>
          <p:nvPr/>
        </p:nvSpPr>
        <p:spPr>
          <a:xfrm>
            <a:off x="1214179" y="2408309"/>
            <a:ext cx="10035513" cy="2419124"/>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lang="en-US" sz="2800" dirty="0"/>
              <a:t>A test is one popular selection tool. A test is basically a sample of a person's behavior. Using a test (or any selection tool) assumes the tool is both reliable and valid. Few things illustrate evidence-based HR the deliberate use of the best-available evidence in making decisions about the human resource management practices you are focusing on as do checking for reliability and validity.</a:t>
            </a:r>
            <a:endParaRPr kumimoji="0" lang="en-US" sz="28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46002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xmlns="" id="{027511FC-E9EF-DB3C-EF96-D9FE92FA9F0C}"/>
              </a:ext>
            </a:extLst>
          </p:cNvPr>
          <p:cNvSpPr txBox="1"/>
          <p:nvPr/>
        </p:nvSpPr>
        <p:spPr>
          <a:xfrm>
            <a:off x="1214179" y="1956663"/>
            <a:ext cx="10035513" cy="3970318"/>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rPr>
              <a:t>Reliability</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Describes the consistency of scores obtained by the same person when retested with the identical or alternate forms of the same test.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Are test results stable over time?</a:t>
            </a:r>
          </a:p>
          <a:p>
            <a:pPr marR="0" lvl="0" algn="l" defTabSz="914400" rtl="0" eaLnBrk="1" fontAlgn="auto" latinLnBrk="0" hangingPunct="1">
              <a:lnSpc>
                <a:spcPct val="90000"/>
              </a:lnSpc>
              <a:spcBef>
                <a:spcPct val="30000"/>
              </a:spcBef>
              <a:spcAft>
                <a:spcPts val="0"/>
              </a:spcAft>
              <a:buClrTx/>
              <a:buSzTx/>
              <a:tabLst/>
              <a:defRPr/>
            </a:pPr>
            <a:r>
              <a:rPr lang="en-US" sz="2800" dirty="0"/>
              <a:t>You can measure reliability in several ways. One is to administer a test to a group of people one day, readminister the same test several days later to the same group, and then correlate the first set of scores with the second (test-retest reliability estimates.)</a:t>
            </a:r>
            <a:endParaRPr kumimoji="0" lang="en-US" sz="28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218680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xmlns="" id="{027511FC-E9EF-DB3C-EF96-D9FE92FA9F0C}"/>
              </a:ext>
            </a:extLst>
          </p:cNvPr>
          <p:cNvSpPr txBox="1"/>
          <p:nvPr/>
        </p:nvSpPr>
        <p:spPr>
          <a:xfrm>
            <a:off x="1214179" y="1956663"/>
            <a:ext cx="10035513" cy="1902059"/>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kumimoji="0" lang="en-US" sz="2800" b="1" u="none" strike="noStrike" kern="1200" cap="none" spc="0" normalizeH="0" baseline="0" noProof="0" dirty="0">
                <a:ln>
                  <a:noFill/>
                </a:ln>
                <a:solidFill>
                  <a:srgbClr val="C00000"/>
                </a:solidFill>
                <a:effectLst/>
                <a:uLnTx/>
                <a:uFillTx/>
                <a:latin typeface="Calibri" panose="020F0502020204030204"/>
                <a:ea typeface="+mn-ea"/>
                <a:cs typeface="+mn-cs"/>
              </a:rPr>
              <a:t>Validity</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Indicates whether a test is measuring what it is supposed to be measuring.</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Does the test actually measure what it is intended to measure?</a:t>
            </a:r>
          </a:p>
        </p:txBody>
      </p:sp>
    </p:spTree>
    <p:extLst>
      <p:ext uri="{BB962C8B-B14F-4D97-AF65-F5344CB8AC3E}">
        <p14:creationId xmlns:p14="http://schemas.microsoft.com/office/powerpoint/2010/main" val="3639848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1">
            <a:extLst>
              <a:ext uri="{FF2B5EF4-FFF2-40B4-BE49-F238E27FC236}">
                <a16:creationId xmlns:a16="http://schemas.microsoft.com/office/drawing/2014/main" xmlns="" id="{D0E957E7-FAFA-7059-55F2-FC1F17572C2C}"/>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9219" name="Slide Number Placeholder 2">
            <a:extLst>
              <a:ext uri="{FF2B5EF4-FFF2-40B4-BE49-F238E27FC236}">
                <a16:creationId xmlns:a16="http://schemas.microsoft.com/office/drawing/2014/main" xmlns="" id="{2FA833AD-13BF-7244-A800-AB5E3308DA6D}"/>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3C358C05-C571-435F-8118-BCCAE408A15A}" type="slidenum">
              <a:rPr lang="en-US" altLang="en-US" sz="900">
                <a:cs typeface="Times New Roman" panose="02020603050405020304" pitchFamily="18" charset="0"/>
              </a:rPr>
              <a:pPr eaLnBrk="1" hangingPunct="1"/>
              <a:t>11</a:t>
            </a:fld>
            <a:endParaRPr lang="en-US" altLang="en-US" sz="900">
              <a:cs typeface="Times New Roman" panose="02020603050405020304" pitchFamily="18" charset="0"/>
            </a:endParaRPr>
          </a:p>
        </p:txBody>
      </p:sp>
      <p:sp>
        <p:nvSpPr>
          <p:cNvPr id="9220" name="Line 2">
            <a:extLst>
              <a:ext uri="{FF2B5EF4-FFF2-40B4-BE49-F238E27FC236}">
                <a16:creationId xmlns:a16="http://schemas.microsoft.com/office/drawing/2014/main" xmlns="" id="{6FC534C6-5162-6A7E-B8B4-632A86637798}"/>
              </a:ext>
            </a:extLst>
          </p:cNvPr>
          <p:cNvSpPr>
            <a:spLocks noChangeShapeType="1"/>
          </p:cNvSpPr>
          <p:nvPr/>
        </p:nvSpPr>
        <p:spPr bwMode="auto">
          <a:xfrm>
            <a:off x="1753689" y="830178"/>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9221" name="Text Box 3">
            <a:extLst>
              <a:ext uri="{FF2B5EF4-FFF2-40B4-BE49-F238E27FC236}">
                <a16:creationId xmlns:a16="http://schemas.microsoft.com/office/drawing/2014/main" xmlns="" id="{13BBE027-54FB-8D1A-A7FD-D0A7A743482D}"/>
              </a:ext>
            </a:extLst>
          </p:cNvPr>
          <p:cNvSpPr txBox="1">
            <a:spLocks noChangeArrowheads="1"/>
          </p:cNvSpPr>
          <p:nvPr/>
        </p:nvSpPr>
        <p:spPr bwMode="auto">
          <a:xfrm>
            <a:off x="1597447" y="347997"/>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00B0F0"/>
                </a:solidFill>
              </a:rPr>
              <a:t>FIGURE 6</a:t>
            </a:r>
            <a:r>
              <a:rPr lang="en-US" altLang="en-US" sz="1600" b="1" dirty="0">
                <a:solidFill>
                  <a:srgbClr val="00B0F0"/>
                </a:solidFill>
                <a:cs typeface="Arial" panose="020B0604020202020204" pitchFamily="34" charset="0"/>
              </a:rPr>
              <a:t>–1</a:t>
            </a:r>
            <a:r>
              <a:rPr lang="en-US" altLang="en-US" sz="1600" dirty="0">
                <a:solidFill>
                  <a:srgbClr val="00B0F0"/>
                </a:solidFill>
                <a:cs typeface="Arial" panose="020B0604020202020204" pitchFamily="34" charset="0"/>
              </a:rPr>
              <a:t>	A Slide from the Rorschach Test</a:t>
            </a:r>
          </a:p>
        </p:txBody>
      </p:sp>
      <p:pic>
        <p:nvPicPr>
          <p:cNvPr id="9222" name="Picture 7" descr="0601">
            <a:extLst>
              <a:ext uri="{FF2B5EF4-FFF2-40B4-BE49-F238E27FC236}">
                <a16:creationId xmlns:a16="http://schemas.microsoft.com/office/drawing/2014/main" xmlns="" id="{E8A6B14D-9C84-4723-4E2F-2A182525B7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2300" y="1275513"/>
            <a:ext cx="7897813" cy="5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3210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Validity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4" name="Group 20">
            <a:extLst>
              <a:ext uri="{FF2B5EF4-FFF2-40B4-BE49-F238E27FC236}">
                <a16:creationId xmlns:a16="http://schemas.microsoft.com/office/drawing/2014/main" xmlns="" id="{9F555A87-1A62-B22D-5179-E89A11052793}"/>
              </a:ext>
            </a:extLst>
          </p:cNvPr>
          <p:cNvGrpSpPr>
            <a:grpSpLocks/>
          </p:cNvGrpSpPr>
          <p:nvPr/>
        </p:nvGrpSpPr>
        <p:grpSpPr bwMode="auto">
          <a:xfrm>
            <a:off x="3327066" y="2217821"/>
            <a:ext cx="5473700" cy="2925763"/>
            <a:chOff x="1156" y="1296"/>
            <a:chExt cx="3448" cy="1843"/>
          </a:xfrm>
        </p:grpSpPr>
        <p:sp>
          <p:nvSpPr>
            <p:cNvPr id="7" name="AutoShape 13" descr="grayfill01">
              <a:extLst>
                <a:ext uri="{FF2B5EF4-FFF2-40B4-BE49-F238E27FC236}">
                  <a16:creationId xmlns:a16="http://schemas.microsoft.com/office/drawing/2014/main" xmlns="" id="{F05F2329-BE3D-62B0-FBDD-7D3030800549}"/>
                </a:ext>
              </a:extLst>
            </p:cNvPr>
            <p:cNvSpPr>
              <a:spLocks noChangeArrowheads="1"/>
            </p:cNvSpPr>
            <p:nvPr/>
          </p:nvSpPr>
          <p:spPr bwMode="auto">
            <a:xfrm>
              <a:off x="1156" y="2654"/>
              <a:ext cx="1378" cy="485"/>
            </a:xfrm>
            <a:prstGeom prst="roundRect">
              <a:avLst>
                <a:gd name="adj" fmla="val 9671"/>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Criterion validity</a:t>
              </a:r>
            </a:p>
          </p:txBody>
        </p:sp>
        <p:sp>
          <p:nvSpPr>
            <p:cNvPr id="9" name="AutoShape 14" descr="greenfill02">
              <a:extLst>
                <a:ext uri="{FF2B5EF4-FFF2-40B4-BE49-F238E27FC236}">
                  <a16:creationId xmlns:a16="http://schemas.microsoft.com/office/drawing/2014/main" xmlns="" id="{16045EA0-C2B2-9061-F6FB-3BFADA2BEAFF}"/>
                </a:ext>
              </a:extLst>
            </p:cNvPr>
            <p:cNvSpPr>
              <a:spLocks noChangeArrowheads="1"/>
            </p:cNvSpPr>
            <p:nvPr/>
          </p:nvSpPr>
          <p:spPr bwMode="auto">
            <a:xfrm>
              <a:off x="3226" y="2654"/>
              <a:ext cx="1378" cy="485"/>
            </a:xfrm>
            <a:prstGeom prst="roundRect">
              <a:avLst>
                <a:gd name="adj" fmla="val 11606"/>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Content validity</a:t>
              </a:r>
            </a:p>
          </p:txBody>
        </p:sp>
        <p:sp>
          <p:nvSpPr>
            <p:cNvPr id="11" name="Oval 15" descr="brownfill01">
              <a:extLst>
                <a:ext uri="{FF2B5EF4-FFF2-40B4-BE49-F238E27FC236}">
                  <a16:creationId xmlns:a16="http://schemas.microsoft.com/office/drawing/2014/main" xmlns="" id="{6694A997-96F7-823A-69F2-0DDD5F65A267}"/>
                </a:ext>
              </a:extLst>
            </p:cNvPr>
            <p:cNvSpPr>
              <a:spLocks noChangeArrowheads="1"/>
            </p:cNvSpPr>
            <p:nvPr/>
          </p:nvSpPr>
          <p:spPr bwMode="auto">
            <a:xfrm>
              <a:off x="1786" y="1296"/>
              <a:ext cx="2172" cy="715"/>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Types of </a:t>
              </a:r>
              <a:br>
                <a:rPr lang="en-US" altLang="en-US" sz="2400">
                  <a:latin typeface="Franklin Gothic Medium" panose="020B0603020102020204" pitchFamily="34" charset="0"/>
                </a:rPr>
              </a:br>
              <a:r>
                <a:rPr lang="en-US" altLang="en-US" sz="2400">
                  <a:latin typeface="Franklin Gothic Medium" panose="020B0603020102020204" pitchFamily="34" charset="0"/>
                </a:rPr>
                <a:t>Test Validity</a:t>
              </a:r>
            </a:p>
          </p:txBody>
        </p:sp>
        <p:cxnSp>
          <p:nvCxnSpPr>
            <p:cNvPr id="12" name="AutoShape 17">
              <a:extLst>
                <a:ext uri="{FF2B5EF4-FFF2-40B4-BE49-F238E27FC236}">
                  <a16:creationId xmlns:a16="http://schemas.microsoft.com/office/drawing/2014/main" xmlns="" id="{C2E91569-AEC7-93EB-8A8D-54DEA055DC04}"/>
                </a:ext>
              </a:extLst>
            </p:cNvPr>
            <p:cNvCxnSpPr>
              <a:cxnSpLocks noChangeShapeType="1"/>
              <a:stCxn id="11" idx="4"/>
              <a:endCxn id="7" idx="0"/>
            </p:cNvCxnSpPr>
            <p:nvPr/>
          </p:nvCxnSpPr>
          <p:spPr bwMode="auto">
            <a:xfrm rot="5400000">
              <a:off x="2061" y="1819"/>
              <a:ext cx="595" cy="1027"/>
            </a:xfrm>
            <a:prstGeom prst="bentConnector3">
              <a:avLst>
                <a:gd name="adj1" fmla="val 4991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3" name="AutoShape 18">
              <a:extLst>
                <a:ext uri="{FF2B5EF4-FFF2-40B4-BE49-F238E27FC236}">
                  <a16:creationId xmlns:a16="http://schemas.microsoft.com/office/drawing/2014/main" xmlns="" id="{1FAD146B-7ABF-1C7F-6F94-246E19955CF6}"/>
                </a:ext>
              </a:extLst>
            </p:cNvPr>
            <p:cNvCxnSpPr>
              <a:cxnSpLocks noChangeShapeType="1"/>
              <a:stCxn id="11" idx="4"/>
              <a:endCxn id="9" idx="0"/>
            </p:cNvCxnSpPr>
            <p:nvPr/>
          </p:nvCxnSpPr>
          <p:spPr bwMode="auto">
            <a:xfrm rot="16200000" flipH="1">
              <a:off x="3096" y="1811"/>
              <a:ext cx="595" cy="1043"/>
            </a:xfrm>
            <a:prstGeom prst="bentConnector3">
              <a:avLst>
                <a:gd name="adj1" fmla="val 4991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53401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Validity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xmlns="" id="{027511FC-E9EF-DB3C-EF96-D9FE92FA9F0C}"/>
              </a:ext>
            </a:extLst>
          </p:cNvPr>
          <p:cNvSpPr txBox="1"/>
          <p:nvPr/>
        </p:nvSpPr>
        <p:spPr>
          <a:xfrm>
            <a:off x="1214179" y="1956663"/>
            <a:ext cx="10035513" cy="3785652"/>
          </a:xfrm>
          <a:prstGeom prst="rect">
            <a:avLst/>
          </a:prstGeom>
          <a:noFill/>
        </p:spPr>
        <p:txBody>
          <a:bodyPr wrap="square">
            <a:spAutoFit/>
          </a:bodyPr>
          <a:lstStyle/>
          <a:p>
            <a:pPr eaLnBrk="1" hangingPunct="1"/>
            <a:r>
              <a:rPr lang="en-US" altLang="en-US" sz="2400" b="1" dirty="0"/>
              <a:t>Criterion validity</a:t>
            </a:r>
            <a:r>
              <a:rPr lang="en-US" altLang="en-US" sz="2400" dirty="0"/>
              <a:t> means demonstrating that those who do well on the test also do well on the job, and that those who do poorly on the test do poorly on the job. In psychological measurement, a </a:t>
            </a:r>
            <a:r>
              <a:rPr lang="en-US" altLang="en-US" sz="2400" i="1" dirty="0"/>
              <a:t>predictor </a:t>
            </a:r>
            <a:r>
              <a:rPr lang="en-US" altLang="en-US" sz="2400" dirty="0"/>
              <a:t>is the measurement (in this case, the test score) that you are trying to relate to a </a:t>
            </a:r>
            <a:r>
              <a:rPr lang="en-US" altLang="en-US" sz="2400" i="1" dirty="0"/>
              <a:t>criterion</a:t>
            </a:r>
            <a:r>
              <a:rPr lang="en-US" altLang="en-US" sz="2400" dirty="0"/>
              <a:t>, such as performance on the job.</a:t>
            </a:r>
          </a:p>
          <a:p>
            <a:pPr eaLnBrk="1" hangingPunct="1"/>
            <a:endParaRPr lang="en-US" altLang="en-US" sz="2400" dirty="0"/>
          </a:p>
          <a:p>
            <a:pPr eaLnBrk="1" hangingPunct="1"/>
            <a:r>
              <a:rPr lang="en-US" altLang="en-US" sz="2400" dirty="0"/>
              <a:t>Employers demonstrate the </a:t>
            </a:r>
            <a:r>
              <a:rPr lang="en-US" altLang="en-US" sz="2400" b="1" dirty="0"/>
              <a:t>content validity</a:t>
            </a:r>
            <a:r>
              <a:rPr lang="en-US" altLang="en-US" sz="2400" dirty="0"/>
              <a:t> of a test by showing that the test constitutes a fair sample of the job’s content. The basic procedure here is to identify job tasks that are critical to performance, and then randomly select a sample of those tasks to test.</a:t>
            </a:r>
          </a:p>
        </p:txBody>
      </p:sp>
    </p:spTree>
    <p:extLst>
      <p:ext uri="{BB962C8B-B14F-4D97-AF65-F5344CB8AC3E}">
        <p14:creationId xmlns:p14="http://schemas.microsoft.com/office/powerpoint/2010/main" val="2366842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749662"/>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714271"/>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Evidence-Based HR: How to Validate a Test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555312"/>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36" name="Group 3">
            <a:extLst>
              <a:ext uri="{FF2B5EF4-FFF2-40B4-BE49-F238E27FC236}">
                <a16:creationId xmlns:a16="http://schemas.microsoft.com/office/drawing/2014/main" xmlns="" id="{E1ECF14D-30D0-3385-03EC-61131D8FD6EA}"/>
              </a:ext>
            </a:extLst>
          </p:cNvPr>
          <p:cNvGrpSpPr>
            <a:grpSpLocks/>
          </p:cNvGrpSpPr>
          <p:nvPr/>
        </p:nvGrpSpPr>
        <p:grpSpPr bwMode="auto">
          <a:xfrm>
            <a:off x="2446338" y="1960562"/>
            <a:ext cx="639762" cy="1044575"/>
            <a:chOff x="576" y="1008"/>
            <a:chExt cx="403" cy="658"/>
          </a:xfrm>
        </p:grpSpPr>
        <p:sp>
          <p:nvSpPr>
            <p:cNvPr id="37" name="Freeform 4">
              <a:extLst>
                <a:ext uri="{FF2B5EF4-FFF2-40B4-BE49-F238E27FC236}">
                  <a16:creationId xmlns:a16="http://schemas.microsoft.com/office/drawing/2014/main" xmlns="" id="{164F83D9-DA56-C892-EBB3-A3428E16DBA5}"/>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8" name="Oval 5">
              <a:extLst>
                <a:ext uri="{FF2B5EF4-FFF2-40B4-BE49-F238E27FC236}">
                  <a16:creationId xmlns:a16="http://schemas.microsoft.com/office/drawing/2014/main" xmlns="" id="{12DF1F4B-96F4-3A08-36A0-14A359E26770}"/>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39" name="Rectangle 6" descr="Pink01">
            <a:extLst>
              <a:ext uri="{FF2B5EF4-FFF2-40B4-BE49-F238E27FC236}">
                <a16:creationId xmlns:a16="http://schemas.microsoft.com/office/drawing/2014/main" xmlns="" id="{9D9B1888-52C5-E7C4-915A-C0B834E78238}"/>
              </a:ext>
            </a:extLst>
          </p:cNvPr>
          <p:cNvSpPr>
            <a:spLocks noChangeArrowheads="1"/>
          </p:cNvSpPr>
          <p:nvPr/>
        </p:nvSpPr>
        <p:spPr bwMode="blackWhite">
          <a:xfrm>
            <a:off x="3086101" y="4917321"/>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Relate Your Test Scores and Criteria:</a:t>
            </a:r>
            <a:r>
              <a:rPr lang="en-US" altLang="en-US" sz="2000" dirty="0"/>
              <a:t> scores versus actual performance</a:t>
            </a:r>
          </a:p>
        </p:txBody>
      </p:sp>
      <p:sp>
        <p:nvSpPr>
          <p:cNvPr id="40" name="Rectangle 7" descr="DKblue01">
            <a:extLst>
              <a:ext uri="{FF2B5EF4-FFF2-40B4-BE49-F238E27FC236}">
                <a16:creationId xmlns:a16="http://schemas.microsoft.com/office/drawing/2014/main" xmlns="" id="{DF5A35B9-DAB9-BF91-C7B6-4D74B1606251}"/>
              </a:ext>
            </a:extLst>
          </p:cNvPr>
          <p:cNvSpPr>
            <a:spLocks noChangeArrowheads="1"/>
          </p:cNvSpPr>
          <p:nvPr/>
        </p:nvSpPr>
        <p:spPr bwMode="blackWhite">
          <a:xfrm>
            <a:off x="3086101" y="3420141"/>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Choose the Tests</a:t>
            </a:r>
            <a:endParaRPr lang="en-US" altLang="en-US" sz="2000" dirty="0"/>
          </a:p>
        </p:txBody>
      </p:sp>
      <p:sp>
        <p:nvSpPr>
          <p:cNvPr id="41" name="AutoShape 8" descr="bluefill01">
            <a:extLst>
              <a:ext uri="{FF2B5EF4-FFF2-40B4-BE49-F238E27FC236}">
                <a16:creationId xmlns:a16="http://schemas.microsoft.com/office/drawing/2014/main" xmlns="" id="{85DFFC2F-A72C-8D9C-23BC-B8C59BB475E0}"/>
              </a:ext>
            </a:extLst>
          </p:cNvPr>
          <p:cNvSpPr>
            <a:spLocks noChangeArrowheads="1"/>
          </p:cNvSpPr>
          <p:nvPr/>
        </p:nvSpPr>
        <p:spPr bwMode="auto">
          <a:xfrm>
            <a:off x="2163764" y="1808076"/>
            <a:ext cx="3932237" cy="611188"/>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in Test Validation</a:t>
            </a:r>
          </a:p>
        </p:txBody>
      </p:sp>
      <p:sp>
        <p:nvSpPr>
          <p:cNvPr id="42" name="Rectangle 9" descr="Brown01">
            <a:extLst>
              <a:ext uri="{FF2B5EF4-FFF2-40B4-BE49-F238E27FC236}">
                <a16:creationId xmlns:a16="http://schemas.microsoft.com/office/drawing/2014/main" xmlns="" id="{6C0DB156-E89D-F962-32E3-E1499FAB84FE}"/>
              </a:ext>
            </a:extLst>
          </p:cNvPr>
          <p:cNvSpPr>
            <a:spLocks noChangeArrowheads="1"/>
          </p:cNvSpPr>
          <p:nvPr/>
        </p:nvSpPr>
        <p:spPr bwMode="blackWhite">
          <a:xfrm>
            <a:off x="3086101" y="2697829"/>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Analyze the Job:</a:t>
            </a:r>
            <a:r>
              <a:rPr lang="en-US" altLang="en-US" sz="2000" dirty="0"/>
              <a:t> predictors and criteria</a:t>
            </a:r>
          </a:p>
        </p:txBody>
      </p:sp>
      <p:sp>
        <p:nvSpPr>
          <p:cNvPr id="43" name="Rectangle 10" descr="Tan01">
            <a:extLst>
              <a:ext uri="{FF2B5EF4-FFF2-40B4-BE49-F238E27FC236}">
                <a16:creationId xmlns:a16="http://schemas.microsoft.com/office/drawing/2014/main" xmlns="" id="{FA2B7B99-D6C0-878C-C867-DF775C64B62C}"/>
              </a:ext>
            </a:extLst>
          </p:cNvPr>
          <p:cNvSpPr>
            <a:spLocks noChangeArrowheads="1"/>
          </p:cNvSpPr>
          <p:nvPr/>
        </p:nvSpPr>
        <p:spPr bwMode="blackWhite">
          <a:xfrm>
            <a:off x="3086100" y="4167101"/>
            <a:ext cx="66675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Administer the Test:</a:t>
            </a:r>
            <a:r>
              <a:rPr lang="en-US" altLang="en-US" sz="2000" dirty="0"/>
              <a:t> concurrent or predictive validation</a:t>
            </a:r>
          </a:p>
        </p:txBody>
      </p:sp>
      <p:grpSp>
        <p:nvGrpSpPr>
          <p:cNvPr id="44" name="Group 11">
            <a:extLst>
              <a:ext uri="{FF2B5EF4-FFF2-40B4-BE49-F238E27FC236}">
                <a16:creationId xmlns:a16="http://schemas.microsoft.com/office/drawing/2014/main" xmlns="" id="{FB162B7F-30DA-68C2-D775-DAF01DE81A56}"/>
              </a:ext>
            </a:extLst>
          </p:cNvPr>
          <p:cNvGrpSpPr>
            <a:grpSpLocks/>
          </p:cNvGrpSpPr>
          <p:nvPr/>
        </p:nvGrpSpPr>
        <p:grpSpPr bwMode="auto">
          <a:xfrm>
            <a:off x="2446338" y="2670174"/>
            <a:ext cx="639762" cy="1044575"/>
            <a:chOff x="576" y="1008"/>
            <a:chExt cx="403" cy="658"/>
          </a:xfrm>
        </p:grpSpPr>
        <p:sp>
          <p:nvSpPr>
            <p:cNvPr id="45" name="Freeform 12">
              <a:extLst>
                <a:ext uri="{FF2B5EF4-FFF2-40B4-BE49-F238E27FC236}">
                  <a16:creationId xmlns:a16="http://schemas.microsoft.com/office/drawing/2014/main" xmlns="" id="{CB78CEC2-BC80-7184-1111-0B2F1EE7D5D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6" name="Oval 13">
              <a:extLst>
                <a:ext uri="{FF2B5EF4-FFF2-40B4-BE49-F238E27FC236}">
                  <a16:creationId xmlns:a16="http://schemas.microsoft.com/office/drawing/2014/main" xmlns="" id="{68CA923D-827D-10B9-C95A-860E22D4964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7" name="Group 14">
            <a:extLst>
              <a:ext uri="{FF2B5EF4-FFF2-40B4-BE49-F238E27FC236}">
                <a16:creationId xmlns:a16="http://schemas.microsoft.com/office/drawing/2014/main" xmlns="" id="{7FA5F97C-4098-C19B-8B96-096E1D89D2E2}"/>
              </a:ext>
            </a:extLst>
          </p:cNvPr>
          <p:cNvGrpSpPr>
            <a:grpSpLocks/>
          </p:cNvGrpSpPr>
          <p:nvPr/>
        </p:nvGrpSpPr>
        <p:grpSpPr bwMode="auto">
          <a:xfrm>
            <a:off x="2446338" y="3486065"/>
            <a:ext cx="639762" cy="1044575"/>
            <a:chOff x="576" y="1008"/>
            <a:chExt cx="403" cy="658"/>
          </a:xfrm>
        </p:grpSpPr>
        <p:sp>
          <p:nvSpPr>
            <p:cNvPr id="49" name="Freeform 15">
              <a:extLst>
                <a:ext uri="{FF2B5EF4-FFF2-40B4-BE49-F238E27FC236}">
                  <a16:creationId xmlns:a16="http://schemas.microsoft.com/office/drawing/2014/main" xmlns="" id="{BEDE3AEF-F181-5EF8-50A2-BF55CB411141}"/>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0" name="Oval 16">
              <a:extLst>
                <a:ext uri="{FF2B5EF4-FFF2-40B4-BE49-F238E27FC236}">
                  <a16:creationId xmlns:a16="http://schemas.microsoft.com/office/drawing/2014/main" xmlns="" id="{B078E375-E3B7-9F58-F860-500F47B923A4}"/>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1" name="Group 17">
            <a:extLst>
              <a:ext uri="{FF2B5EF4-FFF2-40B4-BE49-F238E27FC236}">
                <a16:creationId xmlns:a16="http://schemas.microsoft.com/office/drawing/2014/main" xmlns="" id="{05C9E655-E390-69EE-0379-3E3BA9C8D9F7}"/>
              </a:ext>
            </a:extLst>
          </p:cNvPr>
          <p:cNvGrpSpPr>
            <a:grpSpLocks/>
          </p:cNvGrpSpPr>
          <p:nvPr/>
        </p:nvGrpSpPr>
        <p:grpSpPr bwMode="auto">
          <a:xfrm>
            <a:off x="2446338" y="4152815"/>
            <a:ext cx="639762" cy="1044575"/>
            <a:chOff x="576" y="1008"/>
            <a:chExt cx="403" cy="658"/>
          </a:xfrm>
        </p:grpSpPr>
        <p:sp>
          <p:nvSpPr>
            <p:cNvPr id="52" name="Freeform 18">
              <a:extLst>
                <a:ext uri="{FF2B5EF4-FFF2-40B4-BE49-F238E27FC236}">
                  <a16:creationId xmlns:a16="http://schemas.microsoft.com/office/drawing/2014/main" xmlns="" id="{FBABC595-D7F2-50E8-6D6B-27E30679A499}"/>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3" name="Oval 19">
              <a:extLst>
                <a:ext uri="{FF2B5EF4-FFF2-40B4-BE49-F238E27FC236}">
                  <a16:creationId xmlns:a16="http://schemas.microsoft.com/office/drawing/2014/main" xmlns="" id="{E118A113-3A7F-678A-7CAD-1308D85D0E8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54" name="Rectangle 20" descr="LTGreen01">
            <a:extLst>
              <a:ext uri="{FF2B5EF4-FFF2-40B4-BE49-F238E27FC236}">
                <a16:creationId xmlns:a16="http://schemas.microsoft.com/office/drawing/2014/main" xmlns="" id="{79997277-E52D-F7A2-A9BD-634E15E0E189}"/>
              </a:ext>
            </a:extLst>
          </p:cNvPr>
          <p:cNvSpPr>
            <a:spLocks noChangeArrowheads="1"/>
          </p:cNvSpPr>
          <p:nvPr/>
        </p:nvSpPr>
        <p:spPr bwMode="blackWhite">
          <a:xfrm>
            <a:off x="3086101" y="5674977"/>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Cross-Validate and Revalidate:</a:t>
            </a:r>
            <a:r>
              <a:rPr lang="en-US" altLang="en-US" sz="2000" dirty="0"/>
              <a:t> repeat Steps 3 and 4 with a different sample</a:t>
            </a:r>
          </a:p>
        </p:txBody>
      </p:sp>
      <p:grpSp>
        <p:nvGrpSpPr>
          <p:cNvPr id="55" name="Group 21">
            <a:extLst>
              <a:ext uri="{FF2B5EF4-FFF2-40B4-BE49-F238E27FC236}">
                <a16:creationId xmlns:a16="http://schemas.microsoft.com/office/drawing/2014/main" xmlns="" id="{C697C64A-BEAD-8E60-7B04-72FF010F63A9}"/>
              </a:ext>
            </a:extLst>
          </p:cNvPr>
          <p:cNvGrpSpPr>
            <a:grpSpLocks/>
          </p:cNvGrpSpPr>
          <p:nvPr/>
        </p:nvGrpSpPr>
        <p:grpSpPr bwMode="auto">
          <a:xfrm>
            <a:off x="2446338" y="5027527"/>
            <a:ext cx="639762" cy="1044575"/>
            <a:chOff x="576" y="1008"/>
            <a:chExt cx="403" cy="658"/>
          </a:xfrm>
        </p:grpSpPr>
        <p:sp>
          <p:nvSpPr>
            <p:cNvPr id="56" name="Freeform 22">
              <a:extLst>
                <a:ext uri="{FF2B5EF4-FFF2-40B4-BE49-F238E27FC236}">
                  <a16:creationId xmlns:a16="http://schemas.microsoft.com/office/drawing/2014/main" xmlns="" id="{D7300CDE-77D7-428F-9FB0-A6E84900805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 name="Oval 23">
              <a:extLst>
                <a:ext uri="{FF2B5EF4-FFF2-40B4-BE49-F238E27FC236}">
                  <a16:creationId xmlns:a16="http://schemas.microsoft.com/office/drawing/2014/main" xmlns="" id="{103181B8-8E63-E6B6-7700-EE2D4FD80E3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Tree>
    <p:extLst>
      <p:ext uri="{BB962C8B-B14F-4D97-AF65-F5344CB8AC3E}">
        <p14:creationId xmlns:p14="http://schemas.microsoft.com/office/powerpoint/2010/main" val="2761744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strips(downRight)">
                                      <p:cBhvr>
                                        <p:cTn id="12" dur="1000"/>
                                        <p:tgtEl>
                                          <p:spTgt spid="3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left)">
                                      <p:cBhvr>
                                        <p:cTn id="16" dur="5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strips(downRight)">
                                      <p:cBhvr>
                                        <p:cTn id="21" dur="1000"/>
                                        <p:tgtEl>
                                          <p:spTgt spid="44"/>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left)">
                                      <p:cBhvr>
                                        <p:cTn id="25" dur="1000"/>
                                        <p:tgtEl>
                                          <p:spTgt spid="40"/>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strips(downRight)">
                                      <p:cBhvr>
                                        <p:cTn id="30" dur="1000"/>
                                        <p:tgtEl>
                                          <p:spTgt spid="47"/>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wipe(left)">
                                      <p:cBhvr>
                                        <p:cTn id="34" dur="1000"/>
                                        <p:tgtEl>
                                          <p:spTgt spid="4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strips(downRight)">
                                      <p:cBhvr>
                                        <p:cTn id="39" dur="1000"/>
                                        <p:tgtEl>
                                          <p:spTgt spid="51"/>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1000"/>
                                        <p:tgtEl>
                                          <p:spTgt spid="39"/>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downRight)">
                                      <p:cBhvr>
                                        <p:cTn id="48" dur="1000"/>
                                        <p:tgtEl>
                                          <p:spTgt spid="55"/>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animBg="1" autoUpdateAnimBg="0"/>
      <p:bldP spid="42" grpId="0"/>
      <p:bldP spid="43" grpId="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Under the APA’s standard for educational and psychological tests, test takers have the following rights: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the confidentiality of test results.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informed consent regarding use of these results.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expect that only people qualified to interpret the scores will have access to them, or that sufficient information will accompany the scores to ensure their appropriate interpretation.</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expect the test is fair to all. For example, no one taking it should have prior access to the questions or answers.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714271"/>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Test Takers’ Individual Rights and Test Security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983076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Use tests as supplements.</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Validate the tests.</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Keep accurate records.</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Use a certified psychologist.</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Ensure confidentiality.</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Revalidate periodically.</a:t>
            </a: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altLang="en-US" sz="2800" b="1" dirty="0">
                <a:solidFill>
                  <a:srgbClr val="00B0F0"/>
                </a:solidFill>
                <a:latin typeface="Times New Roman" panose="02020603050405020304" pitchFamily="18" charset="0"/>
                <a:cs typeface="Times New Roman" panose="02020603050405020304" pitchFamily="18" charset="0"/>
              </a:rPr>
              <a:t>Testing Program Guidelines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734229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Major Types of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Basic skills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Job skills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Psychological tests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Why Use Testing?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Increased work demands = more testing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Screen out bad or dishonest employees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Reduce turnover by personality profiling</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Do Employers Use Tests at 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328644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en-US" sz="2800" dirty="0">
                <a:solidFill>
                  <a:schemeClr val="tx1"/>
                </a:solidFill>
              </a:rPr>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Computerized and Online Testing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35478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Introduction:</a:t>
            </a:r>
            <a:endParaRPr lang="en-US" sz="2400" dirty="0">
              <a:solidFill>
                <a:srgbClr val="C00000"/>
              </a:solidFill>
            </a:endParaRPr>
          </a:p>
          <a:p>
            <a:r>
              <a:rPr lang="en-US" sz="2400" dirty="0">
                <a:solidFill>
                  <a:schemeClr val="tx1"/>
                </a:solidFill>
              </a:rPr>
              <a:t>City Garage, a Texas-based company, needed to revamp its hiring process to accommodate rapid growth. Their existing paper application and single interview system proved inadequate for their expanding needs.</a:t>
            </a:r>
          </a:p>
          <a:p>
            <a:r>
              <a:rPr lang="en-US" sz="2400" b="1" dirty="0">
                <a:solidFill>
                  <a:srgbClr val="C00000"/>
                </a:solidFill>
              </a:rPr>
              <a:t>Challenge:</a:t>
            </a:r>
            <a:endParaRPr lang="en-US" sz="2400" dirty="0">
              <a:solidFill>
                <a:srgbClr val="C00000"/>
              </a:solidFill>
            </a:endParaRPr>
          </a:p>
          <a:p>
            <a:r>
              <a:rPr lang="en-US" sz="2400" dirty="0">
                <a:solidFill>
                  <a:schemeClr val="tx1"/>
                </a:solidFill>
              </a:rPr>
              <a:t>The old system relied on local shop managers who lacked time for thorough evaluations. This led to rushed hiring decisions, sometimes compromising quality.</a:t>
            </a:r>
          </a:p>
          <a:p>
            <a:r>
              <a:rPr lang="en-US" sz="2400" dirty="0">
                <a:solidFill>
                  <a:schemeClr val="tx1"/>
                </a:solidFill>
              </a:rPr>
              <a:t>City Garage's "open garage" customer interaction model required technicians with positive customer service skills. The existing system didn't effectively assess these qualities.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771573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City Garage Computerized Testing Example: A Case Study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065525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Solution:</a:t>
            </a:r>
            <a:endParaRPr lang="en-US" sz="2400" dirty="0">
              <a:solidFill>
                <a:srgbClr val="C00000"/>
              </a:solidFill>
            </a:endParaRPr>
          </a:p>
          <a:p>
            <a:r>
              <a:rPr lang="en-US" sz="2400" dirty="0">
                <a:solidFill>
                  <a:schemeClr val="tx1"/>
                </a:solidFill>
              </a:rPr>
              <a:t>City Garage implemented the Personality Profile Analysis (PPA) online test from Thomas International USA. This 10-minute, 24-question test assessed four key personality traits in applicants.</a:t>
            </a:r>
          </a:p>
          <a:p>
            <a:endParaRPr lang="en-US" sz="2400" dirty="0">
              <a:solidFill>
                <a:schemeClr val="tx1"/>
              </a:solidFill>
            </a:endParaRPr>
          </a:p>
          <a:p>
            <a:r>
              <a:rPr lang="en-US" sz="2400" b="1" dirty="0">
                <a:solidFill>
                  <a:srgbClr val="C00000"/>
                </a:solidFill>
              </a:rPr>
              <a:t>Benefits:</a:t>
            </a:r>
            <a:endParaRPr lang="en-US" sz="2400" dirty="0">
              <a:solidFill>
                <a:srgbClr val="C00000"/>
              </a:solidFill>
            </a:endParaRPr>
          </a:p>
          <a:p>
            <a:r>
              <a:rPr lang="en-US" sz="2400" b="1" dirty="0">
                <a:solidFill>
                  <a:schemeClr val="tx1"/>
                </a:solidFill>
              </a:rPr>
              <a:t>Efficiency:</a:t>
            </a:r>
            <a:r>
              <a:rPr lang="en-US" sz="2400" dirty="0">
                <a:solidFill>
                  <a:schemeClr val="tx1"/>
                </a:solidFill>
              </a:rPr>
              <a:t> The quick test allowed for faster screening of potential candidates.</a:t>
            </a:r>
          </a:p>
          <a:p>
            <a:r>
              <a:rPr lang="en-US" sz="2400" b="1" dirty="0">
                <a:solidFill>
                  <a:schemeClr val="tx1"/>
                </a:solidFill>
              </a:rPr>
              <a:t>Detailed Results:</a:t>
            </a:r>
            <a:r>
              <a:rPr lang="en-US" sz="2400" dirty="0">
                <a:solidFill>
                  <a:schemeClr val="tx1"/>
                </a:solidFill>
              </a:rPr>
              <a:t> The PPA software provided insights into applicants' personality strengths and weaknesses (e.g., patience).</a:t>
            </a:r>
          </a:p>
          <a:p>
            <a:r>
              <a:rPr lang="en-US" sz="2400" b="1" dirty="0">
                <a:solidFill>
                  <a:schemeClr val="tx1"/>
                </a:solidFill>
              </a:rPr>
              <a:t>Improved Hiring Decisions:</a:t>
            </a:r>
            <a:r>
              <a:rPr lang="en-US" sz="2400" dirty="0">
                <a:solidFill>
                  <a:schemeClr val="tx1"/>
                </a:solidFill>
              </a:rPr>
              <a:t> Armed with personality data, City Garage could make more informed hiring choices based on both skills and personality fit</a:t>
            </a:r>
            <a:r>
              <a:rPr lang="en-US" sz="2400" dirty="0"/>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771573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City Garage Computerized Testing Example: A Case Study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13897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2">
            <a:extLst>
              <a:ext uri="{FF2B5EF4-FFF2-40B4-BE49-F238E27FC236}">
                <a16:creationId xmlns:a16="http://schemas.microsoft.com/office/drawing/2014/main" xmlns="" id="{0263AC96-D6DE-7534-41C8-BEC128F89A3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0483" name="Slide Number Placeholder 3">
            <a:extLst>
              <a:ext uri="{FF2B5EF4-FFF2-40B4-BE49-F238E27FC236}">
                <a16:creationId xmlns:a16="http://schemas.microsoft.com/office/drawing/2014/main" xmlns="" id="{C0446BF9-A073-127E-8FB9-B05E09AB903F}"/>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A4A5E638-4139-4A9A-97E6-C56E3E85F346}" type="slidenum">
              <a:rPr lang="en-US" altLang="en-US" sz="900">
                <a:cs typeface="Times New Roman" panose="02020603050405020304" pitchFamily="18" charset="0"/>
              </a:rPr>
              <a:pPr eaLnBrk="1" hangingPunct="1"/>
              <a:t>21</a:t>
            </a:fld>
            <a:endParaRPr lang="en-US" altLang="en-US" sz="900">
              <a:cs typeface="Times New Roman" panose="02020603050405020304" pitchFamily="18" charset="0"/>
            </a:endParaRPr>
          </a:p>
        </p:txBody>
      </p:sp>
      <p:sp>
        <p:nvSpPr>
          <p:cNvPr id="2745346" name="Rectangle 2">
            <a:extLst>
              <a:ext uri="{FF2B5EF4-FFF2-40B4-BE49-F238E27FC236}">
                <a16:creationId xmlns:a16="http://schemas.microsoft.com/office/drawing/2014/main" xmlns="" id="{7EF6BDC3-8F70-F064-B197-0A68837C2C9C}"/>
              </a:ext>
            </a:extLst>
          </p:cNvPr>
          <p:cNvSpPr>
            <a:spLocks noGrp="1" noChangeArrowheads="1"/>
          </p:cNvSpPr>
          <p:nvPr>
            <p:ph type="title"/>
          </p:nvPr>
        </p:nvSpPr>
        <p:spPr>
          <a:xfrm>
            <a:off x="2452689" y="823918"/>
            <a:ext cx="7286625" cy="625475"/>
          </a:xfrm>
        </p:spPr>
        <p:txBody>
          <a:bodyPr>
            <a:noAutofit/>
          </a:bodyPr>
          <a:lstStyle/>
          <a:p>
            <a:pPr algn="ctr" eaLnBrk="1" hangingPunct="1">
              <a:defRPr/>
            </a:pPr>
            <a:r>
              <a:rPr lang="en-US" sz="3200" b="1" dirty="0">
                <a:solidFill>
                  <a:srgbClr val="00B0F0"/>
                </a:solidFill>
                <a:latin typeface="Times New Roman" panose="02020603050405020304" pitchFamily="18" charset="0"/>
                <a:cs typeface="Times New Roman" panose="02020603050405020304" pitchFamily="18" charset="0"/>
              </a:rPr>
              <a:t>Types of Tests</a:t>
            </a:r>
          </a:p>
        </p:txBody>
      </p:sp>
      <p:grpSp>
        <p:nvGrpSpPr>
          <p:cNvPr id="2" name="Group 13">
            <a:extLst>
              <a:ext uri="{FF2B5EF4-FFF2-40B4-BE49-F238E27FC236}">
                <a16:creationId xmlns:a16="http://schemas.microsoft.com/office/drawing/2014/main" xmlns="" id="{239D5D9D-C764-D85B-C766-9BC898E44BBD}"/>
              </a:ext>
            </a:extLst>
          </p:cNvPr>
          <p:cNvGrpSpPr>
            <a:grpSpLocks/>
          </p:cNvGrpSpPr>
          <p:nvPr/>
        </p:nvGrpSpPr>
        <p:grpSpPr bwMode="auto">
          <a:xfrm>
            <a:off x="2163764" y="2057401"/>
            <a:ext cx="7862887" cy="2746375"/>
            <a:chOff x="404" y="1296"/>
            <a:chExt cx="4953" cy="1730"/>
          </a:xfrm>
        </p:grpSpPr>
        <p:sp>
          <p:nvSpPr>
            <p:cNvPr id="20486" name="AutoShape 14" descr="brownfill01">
              <a:extLst>
                <a:ext uri="{FF2B5EF4-FFF2-40B4-BE49-F238E27FC236}">
                  <a16:creationId xmlns:a16="http://schemas.microsoft.com/office/drawing/2014/main" xmlns="" id="{C3DA69D6-57F8-E13A-86D0-6A71E33AA7AC}"/>
                </a:ext>
              </a:extLst>
            </p:cNvPr>
            <p:cNvSpPr>
              <a:spLocks noChangeArrowheads="1"/>
            </p:cNvSpPr>
            <p:nvPr/>
          </p:nvSpPr>
          <p:spPr bwMode="auto">
            <a:xfrm>
              <a:off x="404" y="2438"/>
              <a:ext cx="1094" cy="58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Cognitive abilities</a:t>
              </a:r>
            </a:p>
          </p:txBody>
        </p:sp>
        <p:sp>
          <p:nvSpPr>
            <p:cNvPr id="20487" name="AutoShape 15" descr="purplefill01">
              <a:extLst>
                <a:ext uri="{FF2B5EF4-FFF2-40B4-BE49-F238E27FC236}">
                  <a16:creationId xmlns:a16="http://schemas.microsoft.com/office/drawing/2014/main" xmlns="" id="{270FE679-289D-13D9-F150-9CC7ABBF1B90}"/>
                </a:ext>
              </a:extLst>
            </p:cNvPr>
            <p:cNvSpPr>
              <a:spLocks noChangeArrowheads="1"/>
            </p:cNvSpPr>
            <p:nvPr/>
          </p:nvSpPr>
          <p:spPr bwMode="auto">
            <a:xfrm>
              <a:off x="1696" y="2437"/>
              <a:ext cx="1094" cy="58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Motor and physical abilities</a:t>
              </a:r>
            </a:p>
          </p:txBody>
        </p:sp>
        <p:sp>
          <p:nvSpPr>
            <p:cNvPr id="20488" name="AutoShape 16" descr="greenfill01">
              <a:extLst>
                <a:ext uri="{FF2B5EF4-FFF2-40B4-BE49-F238E27FC236}">
                  <a16:creationId xmlns:a16="http://schemas.microsoft.com/office/drawing/2014/main" xmlns="" id="{3D225C23-2861-8A70-28A6-ACCCF7E23B03}"/>
                </a:ext>
              </a:extLst>
            </p:cNvPr>
            <p:cNvSpPr>
              <a:spLocks noChangeArrowheads="1"/>
            </p:cNvSpPr>
            <p:nvPr/>
          </p:nvSpPr>
          <p:spPr bwMode="auto">
            <a:xfrm>
              <a:off x="2963" y="2437"/>
              <a:ext cx="1094" cy="586"/>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Personality </a:t>
              </a:r>
              <a:br>
                <a:rPr lang="en-US" altLang="en-US" sz="1800">
                  <a:latin typeface="Franklin Gothic Medium" panose="020B0603020102020204" pitchFamily="34" charset="0"/>
                </a:rPr>
              </a:br>
              <a:r>
                <a:rPr lang="en-US" altLang="en-US" sz="1800">
                  <a:latin typeface="Franklin Gothic Medium" panose="020B0603020102020204" pitchFamily="34" charset="0"/>
                </a:rPr>
                <a:t>and interests</a:t>
              </a:r>
            </a:p>
          </p:txBody>
        </p:sp>
        <p:cxnSp>
          <p:nvCxnSpPr>
            <p:cNvPr id="20489" name="AutoShape 17">
              <a:extLst>
                <a:ext uri="{FF2B5EF4-FFF2-40B4-BE49-F238E27FC236}">
                  <a16:creationId xmlns:a16="http://schemas.microsoft.com/office/drawing/2014/main" xmlns="" id="{5585CBDB-502B-8407-DD7D-C41A734A71F5}"/>
                </a:ext>
              </a:extLst>
            </p:cNvPr>
            <p:cNvCxnSpPr>
              <a:cxnSpLocks noChangeShapeType="1"/>
              <a:stCxn id="20490" idx="2"/>
              <a:endCxn id="20486"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0490" name="AutoShape 18">
              <a:extLst>
                <a:ext uri="{FF2B5EF4-FFF2-40B4-BE49-F238E27FC236}">
                  <a16:creationId xmlns:a16="http://schemas.microsoft.com/office/drawing/2014/main" xmlns="" id="{CCCBB477-3C79-8002-A1DF-545BF40B74A9}"/>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What Different Tests Measure</a:t>
              </a:r>
            </a:p>
          </p:txBody>
        </p:sp>
        <p:cxnSp>
          <p:nvCxnSpPr>
            <p:cNvPr id="20491" name="AutoShape 19">
              <a:extLst>
                <a:ext uri="{FF2B5EF4-FFF2-40B4-BE49-F238E27FC236}">
                  <a16:creationId xmlns:a16="http://schemas.microsoft.com/office/drawing/2014/main" xmlns="" id="{BB02996E-2FFD-6B44-EFCC-57307FE2D7BB}"/>
                </a:ext>
              </a:extLst>
            </p:cNvPr>
            <p:cNvCxnSpPr>
              <a:cxnSpLocks noChangeShapeType="1"/>
              <a:stCxn id="20490" idx="2"/>
              <a:endCxn id="20487"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0492" name="AutoShape 20">
              <a:extLst>
                <a:ext uri="{FF2B5EF4-FFF2-40B4-BE49-F238E27FC236}">
                  <a16:creationId xmlns:a16="http://schemas.microsoft.com/office/drawing/2014/main" xmlns="" id="{6BC87BBB-1C36-CC0F-7BEB-B268F469DBBD}"/>
                </a:ext>
              </a:extLst>
            </p:cNvPr>
            <p:cNvCxnSpPr>
              <a:cxnSpLocks noChangeShapeType="1"/>
              <a:stCxn id="20490" idx="2"/>
              <a:endCxn id="20488"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0493" name="AutoShape 21" descr="bluefill01">
              <a:extLst>
                <a:ext uri="{FF2B5EF4-FFF2-40B4-BE49-F238E27FC236}">
                  <a16:creationId xmlns:a16="http://schemas.microsoft.com/office/drawing/2014/main" xmlns="" id="{C0396F41-8EAE-2820-9F20-7A96B2057A5B}"/>
                </a:ext>
              </a:extLst>
            </p:cNvPr>
            <p:cNvSpPr>
              <a:spLocks noChangeArrowheads="1"/>
            </p:cNvSpPr>
            <p:nvPr/>
          </p:nvSpPr>
          <p:spPr bwMode="auto">
            <a:xfrm>
              <a:off x="4263" y="2438"/>
              <a:ext cx="1094" cy="586"/>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Current</a:t>
              </a:r>
              <a:br>
                <a:rPr lang="en-US" altLang="en-US" sz="1800">
                  <a:latin typeface="Franklin Gothic Medium" panose="020B0603020102020204" pitchFamily="34" charset="0"/>
                </a:rPr>
              </a:br>
              <a:r>
                <a:rPr lang="en-US" altLang="en-US" sz="1800">
                  <a:latin typeface="Franklin Gothic Medium" panose="020B0603020102020204" pitchFamily="34" charset="0"/>
                </a:rPr>
                <a:t>achievement</a:t>
              </a:r>
            </a:p>
          </p:txBody>
        </p:sp>
        <p:cxnSp>
          <p:nvCxnSpPr>
            <p:cNvPr id="20494" name="AutoShape 22">
              <a:extLst>
                <a:ext uri="{FF2B5EF4-FFF2-40B4-BE49-F238E27FC236}">
                  <a16:creationId xmlns:a16="http://schemas.microsoft.com/office/drawing/2014/main" xmlns="" id="{0F51030D-B958-C303-E110-F31AB72081E6}"/>
                </a:ext>
              </a:extLst>
            </p:cNvPr>
            <p:cNvCxnSpPr>
              <a:cxnSpLocks noChangeShapeType="1"/>
              <a:stCxn id="20490" idx="2"/>
              <a:endCxn id="20493"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xmlns="" id="{696C1E03-65E5-51C1-4F99-96B48A168AC9}"/>
              </a:ext>
            </a:extLst>
          </p:cNvPr>
          <p:cNvSpPr/>
          <p:nvPr/>
        </p:nvSpPr>
        <p:spPr>
          <a:xfrm>
            <a:off x="942308" y="6181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1434673A-0EF8-7AB5-9B29-BA4980B969DA}"/>
              </a:ext>
            </a:extLst>
          </p:cNvPr>
          <p:cNvSpPr txBox="1"/>
          <p:nvPr/>
        </p:nvSpPr>
        <p:spPr>
          <a:xfrm>
            <a:off x="1153149" y="6902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AB8920C-8F37-2B03-AA8F-7F8617AA62FC}"/>
              </a:ext>
            </a:extLst>
          </p:cNvPr>
          <p:cNvSpPr txBox="1"/>
          <p:nvPr/>
        </p:nvSpPr>
        <p:spPr>
          <a:xfrm>
            <a:off x="1214179" y="946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86367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rgbClr val="C00000"/>
                </a:solidFill>
              </a:rPr>
              <a:t>Tests of Cognitive Abilities </a:t>
            </a:r>
          </a:p>
          <a:p>
            <a:pPr marR="0" lvl="0" algn="l" defTabSz="914400" rtl="0" eaLnBrk="1" fontAlgn="auto" latinLnBrk="0" hangingPunct="1">
              <a:lnSpc>
                <a:spcPct val="90000"/>
              </a:lnSpc>
              <a:spcBef>
                <a:spcPct val="30000"/>
              </a:spcBef>
              <a:spcAft>
                <a:spcPts val="0"/>
              </a:spcAft>
              <a:buClrTx/>
              <a:buSzTx/>
              <a:tabLst/>
              <a:defRPr/>
            </a:pPr>
            <a:r>
              <a:rPr lang="en-US" sz="2800" dirty="0">
                <a:solidFill>
                  <a:schemeClr val="tx1"/>
                </a:solidFill>
              </a:rPr>
              <a:t>Cognitive tests include tests of general reasoning and problem solving ability (intelligence) and tests of specific mental abilities like memory and inductive reasoning.</a:t>
            </a:r>
          </a:p>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rgbClr val="C00000"/>
                </a:solidFill>
              </a:rPr>
              <a:t>Tests of Motor and Physical Abilities </a:t>
            </a:r>
          </a:p>
          <a:p>
            <a:pPr marR="0" lvl="0" algn="l" defTabSz="914400" rtl="0" eaLnBrk="1" fontAlgn="auto" latinLnBrk="0" hangingPunct="1">
              <a:lnSpc>
                <a:spcPct val="90000"/>
              </a:lnSpc>
              <a:spcBef>
                <a:spcPct val="30000"/>
              </a:spcBef>
              <a:spcAft>
                <a:spcPts val="0"/>
              </a:spcAft>
              <a:buClrTx/>
              <a:buSzTx/>
              <a:tabLst/>
              <a:defRPr/>
            </a:pPr>
            <a:r>
              <a:rPr lang="en-US" sz="2800" dirty="0">
                <a:solidFill>
                  <a:schemeClr val="tx1"/>
                </a:solidFill>
              </a:rPr>
              <a:t>You might also want to measure motor abilities, such as finger dexterity, manual dexterity, and (if hiring pilots) reaction time.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Tests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80417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rgbClr val="C00000"/>
                </a:solidFill>
              </a:rPr>
              <a:t>Measuring Personality and Interests </a:t>
            </a:r>
          </a:p>
          <a:p>
            <a:pPr marR="0" lvl="0" algn="l" defTabSz="914400" rtl="0" eaLnBrk="1" fontAlgn="auto" latinLnBrk="0" hangingPunct="1">
              <a:lnSpc>
                <a:spcPct val="90000"/>
              </a:lnSpc>
              <a:spcBef>
                <a:spcPct val="30000"/>
              </a:spcBef>
              <a:spcAft>
                <a:spcPts val="0"/>
              </a:spcAft>
              <a:buClrTx/>
              <a:buSzTx/>
              <a:tabLst/>
              <a:defRPr/>
            </a:pPr>
            <a:r>
              <a:rPr lang="en-US" sz="2400" dirty="0">
                <a:solidFill>
                  <a:schemeClr val="tx1"/>
                </a:solidFill>
              </a:rPr>
              <a:t>A persons cognitive and physical abilities alone seldom explain his or her job performance. Other factors, like motivation and interpersonal skills, are very important. As one consultant put it, most people are hired based on qualifications, but most are fired for nonperformance. And nonperformance is usually the result of personal characteristics, such as attitude, motivation, and especially, temperament.</a:t>
            </a:r>
          </a:p>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rgbClr val="C00000"/>
                </a:solidFill>
              </a:rPr>
              <a:t>Achievement Tests</a:t>
            </a:r>
          </a:p>
          <a:p>
            <a:pPr marR="0" lvl="0" algn="l" defTabSz="914400" rtl="0" eaLnBrk="1" fontAlgn="auto" latinLnBrk="0" hangingPunct="1">
              <a:lnSpc>
                <a:spcPct val="90000"/>
              </a:lnSpc>
              <a:spcBef>
                <a:spcPct val="30000"/>
              </a:spcBef>
              <a:spcAft>
                <a:spcPts val="0"/>
              </a:spcAft>
              <a:buClrTx/>
              <a:buSzTx/>
              <a:tabLst/>
              <a:defRPr/>
            </a:pPr>
            <a:r>
              <a:rPr lang="en-US" sz="2400" dirty="0">
                <a:solidFill>
                  <a:schemeClr val="tx1"/>
                </a:solidFill>
              </a:rPr>
              <a:t>Achievement tests measure what someone has learned. Most of the tests you take in school are achievement tests. They measure your job knowledge in areas like economics, marketing, or human resources. Achievement tests are also popular at work.</a:t>
            </a: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Tests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36335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Difficulty in Evaluation:</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Personality tests, especially projective ones, are complex to assess and interpret. They require expert analysis of test responses to draw accurate personality conclusions.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Questionable Validity:</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effectiveness of personality tests in predicting job success relies on the assumption that measurable personality traits (like openness) correlate with job performance. Employers should use these tests cautiously.</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Potential for Bias and Discrimination:</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Rejected candidates may claim that test results are inaccurate or biased against certain groups, leading to legal challenges.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Testing Challenges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186663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5" y="1852356"/>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Psychologists often focus on the </a:t>
            </a: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"Big Five" personality dimensions</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openness, emotional stability, agreeableness, conscientiousness, and neuroticism </a:t>
            </a: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(OCEAN).</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Openness: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describes an individual's curiosity and preference for new things and unfamiliar experiences.</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Conscientiousness: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refers to a person's self-control, organization, and responsibility.</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Extraversion: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describes a person's level of outgoingness and their preference for social interaction.</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Agreeableness: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reflects how cooperative and easygoing a person is in social interactions.</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Neuroticism</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indicates a person's tendency to be moody, anxious, and worried.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Effectiveness of Personality Testing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986102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2">
            <a:extLst>
              <a:ext uri="{FF2B5EF4-FFF2-40B4-BE49-F238E27FC236}">
                <a16:creationId xmlns:a16="http://schemas.microsoft.com/office/drawing/2014/main" xmlns="" id="{4AA972CF-05F2-0281-F63B-3BA202A431B0}"/>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2531" name="Slide Number Placeholder 3">
            <a:extLst>
              <a:ext uri="{FF2B5EF4-FFF2-40B4-BE49-F238E27FC236}">
                <a16:creationId xmlns:a16="http://schemas.microsoft.com/office/drawing/2014/main" xmlns="" id="{E9D768E9-660A-2820-691D-66F361ED10F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F698E343-3807-4A07-AFD7-A33B6D8C6BC0}" type="slidenum">
              <a:rPr lang="en-US" altLang="en-US" sz="900">
                <a:cs typeface="Times New Roman" panose="02020603050405020304" pitchFamily="18" charset="0"/>
              </a:rPr>
              <a:pPr eaLnBrk="1" hangingPunct="1"/>
              <a:t>26</a:t>
            </a:fld>
            <a:endParaRPr lang="en-US" altLang="en-US" sz="900">
              <a:cs typeface="Times New Roman" panose="02020603050405020304" pitchFamily="18" charset="0"/>
            </a:endParaRPr>
          </a:p>
        </p:txBody>
      </p:sp>
      <p:sp>
        <p:nvSpPr>
          <p:cNvPr id="2751490" name="Rectangle 2">
            <a:extLst>
              <a:ext uri="{FF2B5EF4-FFF2-40B4-BE49-F238E27FC236}">
                <a16:creationId xmlns:a16="http://schemas.microsoft.com/office/drawing/2014/main" xmlns="" id="{A6B2F924-7EFD-B210-E3AD-7C11EDEE3B5D}"/>
              </a:ext>
            </a:extLst>
          </p:cNvPr>
          <p:cNvSpPr>
            <a:spLocks noGrp="1" noChangeArrowheads="1"/>
          </p:cNvSpPr>
          <p:nvPr>
            <p:ph type="title"/>
          </p:nvPr>
        </p:nvSpPr>
        <p:spPr>
          <a:xfrm>
            <a:off x="838200" y="365125"/>
            <a:ext cx="8053552" cy="1325563"/>
          </a:xfrm>
        </p:spPr>
        <p:txBody>
          <a:bodyPr>
            <a:normAutofit/>
          </a:bodyPr>
          <a:lstStyle/>
          <a:p>
            <a:pPr algn="ctr" eaLnBrk="1" hangingPunct="1">
              <a:defRPr/>
            </a:pPr>
            <a:r>
              <a:rPr lang="en-US" sz="2800" b="1" dirty="0">
                <a:solidFill>
                  <a:srgbClr val="00B0F0"/>
                </a:solidFill>
                <a:latin typeface="Times New Roman" panose="02020603050405020304" pitchFamily="18" charset="0"/>
                <a:cs typeface="Times New Roman" panose="02020603050405020304" pitchFamily="18" charset="0"/>
              </a:rPr>
              <a:t>The “Big Five”</a:t>
            </a:r>
          </a:p>
        </p:txBody>
      </p:sp>
      <p:grpSp>
        <p:nvGrpSpPr>
          <p:cNvPr id="2" name="Group 17">
            <a:extLst>
              <a:ext uri="{FF2B5EF4-FFF2-40B4-BE49-F238E27FC236}">
                <a16:creationId xmlns:a16="http://schemas.microsoft.com/office/drawing/2014/main" xmlns="" id="{81E7CCF1-EE23-0708-4093-1B62659544DA}"/>
              </a:ext>
            </a:extLst>
          </p:cNvPr>
          <p:cNvGrpSpPr>
            <a:grpSpLocks/>
          </p:cNvGrpSpPr>
          <p:nvPr/>
        </p:nvGrpSpPr>
        <p:grpSpPr bwMode="auto">
          <a:xfrm>
            <a:off x="2130426" y="1550989"/>
            <a:ext cx="7927975" cy="3889375"/>
            <a:chOff x="382" y="778"/>
            <a:chExt cx="4994" cy="2450"/>
          </a:xfrm>
        </p:grpSpPr>
        <p:sp>
          <p:nvSpPr>
            <p:cNvPr id="22534" name="Oval 11">
              <a:extLst>
                <a:ext uri="{FF2B5EF4-FFF2-40B4-BE49-F238E27FC236}">
                  <a16:creationId xmlns:a16="http://schemas.microsoft.com/office/drawing/2014/main" xmlns="" id="{5E739E10-D60F-81F1-372A-6667570464FC}"/>
                </a:ext>
              </a:extLst>
            </p:cNvPr>
            <p:cNvSpPr>
              <a:spLocks noChangeArrowheads="1"/>
            </p:cNvSpPr>
            <p:nvPr/>
          </p:nvSpPr>
          <p:spPr bwMode="auto">
            <a:xfrm>
              <a:off x="820" y="925"/>
              <a:ext cx="4124" cy="2246"/>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en-GB" altLang="en-US"/>
            </a:p>
          </p:txBody>
        </p:sp>
        <p:sp>
          <p:nvSpPr>
            <p:cNvPr id="22535" name="AutoShape 12">
              <a:extLst>
                <a:ext uri="{FF2B5EF4-FFF2-40B4-BE49-F238E27FC236}">
                  <a16:creationId xmlns:a16="http://schemas.microsoft.com/office/drawing/2014/main" xmlns="" id="{CD72DB06-E072-0566-E721-1978C3771B5A}"/>
                </a:ext>
              </a:extLst>
            </p:cNvPr>
            <p:cNvSpPr>
              <a:spLocks noChangeArrowheads="1"/>
            </p:cNvSpPr>
            <p:nvPr/>
          </p:nvSpPr>
          <p:spPr bwMode="auto">
            <a:xfrm>
              <a:off x="2202" y="778"/>
              <a:ext cx="1344" cy="434"/>
            </a:xfrm>
            <a:prstGeom prst="roundRect">
              <a:avLst>
                <a:gd name="adj" fmla="val 9065"/>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Extraversion</a:t>
              </a:r>
            </a:p>
          </p:txBody>
        </p:sp>
        <p:sp>
          <p:nvSpPr>
            <p:cNvPr id="22536" name="AutoShape 13" descr="brownfill01">
              <a:extLst>
                <a:ext uri="{FF2B5EF4-FFF2-40B4-BE49-F238E27FC236}">
                  <a16:creationId xmlns:a16="http://schemas.microsoft.com/office/drawing/2014/main" xmlns="" id="{32A8FD0C-B755-552B-92C4-96BF37FAFDFC}"/>
                </a:ext>
              </a:extLst>
            </p:cNvPr>
            <p:cNvSpPr>
              <a:spLocks noChangeArrowheads="1"/>
            </p:cNvSpPr>
            <p:nvPr/>
          </p:nvSpPr>
          <p:spPr bwMode="auto">
            <a:xfrm>
              <a:off x="4032" y="1726"/>
              <a:ext cx="1344" cy="433"/>
            </a:xfrm>
            <a:prstGeom prst="roundRect">
              <a:avLst>
                <a:gd name="adj" fmla="val 8269"/>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Emotional stability/ Neuroticism</a:t>
              </a:r>
            </a:p>
          </p:txBody>
        </p:sp>
        <p:sp>
          <p:nvSpPr>
            <p:cNvPr id="22537" name="AutoShape 14" descr="greenfill01">
              <a:extLst>
                <a:ext uri="{FF2B5EF4-FFF2-40B4-BE49-F238E27FC236}">
                  <a16:creationId xmlns:a16="http://schemas.microsoft.com/office/drawing/2014/main" xmlns="" id="{8AD26002-564C-78A0-C209-2ADF45E5042B}"/>
                </a:ext>
              </a:extLst>
            </p:cNvPr>
            <p:cNvSpPr>
              <a:spLocks noChangeArrowheads="1"/>
            </p:cNvSpPr>
            <p:nvPr/>
          </p:nvSpPr>
          <p:spPr bwMode="auto">
            <a:xfrm>
              <a:off x="960" y="2794"/>
              <a:ext cx="1344" cy="434"/>
            </a:xfrm>
            <a:prstGeom prst="roundRect">
              <a:avLst>
                <a:gd name="adj" fmla="val 10870"/>
              </a:avLst>
            </a:prstGeom>
            <a:blipFill dpi="0" rotWithShape="1">
              <a:blip r:embed="rId4"/>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Agreeableness</a:t>
              </a:r>
            </a:p>
          </p:txBody>
        </p:sp>
        <p:sp>
          <p:nvSpPr>
            <p:cNvPr id="22538" name="AutoShape 15" descr="bluefill01">
              <a:extLst>
                <a:ext uri="{FF2B5EF4-FFF2-40B4-BE49-F238E27FC236}">
                  <a16:creationId xmlns:a16="http://schemas.microsoft.com/office/drawing/2014/main" xmlns="" id="{EB15ED10-1CAF-2D17-2870-6BCAC3808D6D}"/>
                </a:ext>
              </a:extLst>
            </p:cNvPr>
            <p:cNvSpPr>
              <a:spLocks noChangeArrowheads="1"/>
            </p:cNvSpPr>
            <p:nvPr/>
          </p:nvSpPr>
          <p:spPr bwMode="auto">
            <a:xfrm>
              <a:off x="3456" y="2794"/>
              <a:ext cx="1344" cy="434"/>
            </a:xfrm>
            <a:prstGeom prst="roundRect">
              <a:avLst>
                <a:gd name="adj" fmla="val 10630"/>
              </a:avLst>
            </a:prstGeom>
            <a:blipFill dpi="0" rotWithShape="1">
              <a:blip r:embed="rId5"/>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Openness to experience</a:t>
              </a:r>
            </a:p>
          </p:txBody>
        </p:sp>
        <p:sp>
          <p:nvSpPr>
            <p:cNvPr id="22539" name="AutoShape 16" descr="purplefill01">
              <a:extLst>
                <a:ext uri="{FF2B5EF4-FFF2-40B4-BE49-F238E27FC236}">
                  <a16:creationId xmlns:a16="http://schemas.microsoft.com/office/drawing/2014/main" xmlns="" id="{56890358-11DD-D195-A6F4-D7C01B9B1C17}"/>
                </a:ext>
              </a:extLst>
            </p:cNvPr>
            <p:cNvSpPr>
              <a:spLocks noChangeArrowheads="1"/>
            </p:cNvSpPr>
            <p:nvPr/>
          </p:nvSpPr>
          <p:spPr bwMode="auto">
            <a:xfrm>
              <a:off x="382" y="1726"/>
              <a:ext cx="1346" cy="433"/>
            </a:xfrm>
            <a:prstGeom prst="roundRect">
              <a:avLst>
                <a:gd name="adj" fmla="val 9671"/>
              </a:avLst>
            </a:prstGeom>
            <a:blipFill dpi="0" rotWithShape="1">
              <a:blip r:embed="rId6"/>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Conscientiousness</a:t>
              </a:r>
            </a:p>
          </p:txBody>
        </p:sp>
      </p:grpSp>
      <p:sp>
        <p:nvSpPr>
          <p:cNvPr id="3" name="Rectangle 2">
            <a:extLst>
              <a:ext uri="{FF2B5EF4-FFF2-40B4-BE49-F238E27FC236}">
                <a16:creationId xmlns:a16="http://schemas.microsoft.com/office/drawing/2014/main" xmlns="" id="{E5A4617B-3C5D-A09E-6ABD-4BD419088AA0}"/>
              </a:ext>
            </a:extLst>
          </p:cNvPr>
          <p:cNvSpPr/>
          <p:nvPr/>
        </p:nvSpPr>
        <p:spPr>
          <a:xfrm>
            <a:off x="942308" y="6339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8D079BAD-C767-E533-EC8C-8AE29651479D}"/>
              </a:ext>
            </a:extLst>
          </p:cNvPr>
          <p:cNvSpPr txBox="1"/>
          <p:nvPr/>
        </p:nvSpPr>
        <p:spPr>
          <a:xfrm>
            <a:off x="1153149" y="6744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D57A748F-39F2-5699-5F37-645907B129DF}"/>
              </a:ext>
            </a:extLst>
          </p:cNvPr>
          <p:cNvSpPr txBox="1"/>
          <p:nvPr/>
        </p:nvSpPr>
        <p:spPr>
          <a:xfrm>
            <a:off x="1214179" y="9303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467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Factors Affecting Test Effectiveness: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 Design Quality:</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accurately measure what it intends to assess.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Job Relevance:</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personality traits measured should relate to success in the specific job.</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Testing Procedures:</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be administered consistently and fairly.</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Overall, personality tests can be a useful tool in the hiring process, but they should be used cautiously alongside other methods like interviews and background checks.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Effectiveness of Personality Testing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18338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Factors Affecting Test Effectiveness: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 Design Quality:</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accurately measure what it intends to assess.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Job Relevance:</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personality traits measured should relate to success in the specific job.</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Testing Procedures:</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be administered consistently and fairly.</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Overall, personality tests can be a useful tool in the hiring process, but they should be used cautiously alongside other methods like interviews and background checks.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Effectiveness of Personality Testing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76878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2400" b="1" dirty="0" smtClean="0">
              <a:solidFill>
                <a:srgbClr val="C00000"/>
              </a:solidFill>
            </a:endParaRPr>
          </a:p>
          <a:p>
            <a:pPr lvl="0"/>
            <a:r>
              <a:rPr lang="en-US" sz="2400" b="1" dirty="0" smtClean="0">
                <a:solidFill>
                  <a:srgbClr val="C00000"/>
                </a:solidFill>
              </a:rPr>
              <a:t>Structured </a:t>
            </a:r>
            <a:r>
              <a:rPr lang="en-US" sz="2400" b="1" dirty="0">
                <a:solidFill>
                  <a:srgbClr val="C00000"/>
                </a:solidFill>
              </a:rPr>
              <a:t>interviews</a:t>
            </a:r>
            <a:r>
              <a:rPr lang="en-US" sz="2400" dirty="0" smtClean="0">
                <a:solidFill>
                  <a:schemeClr val="tx1"/>
                </a:solidFill>
              </a:rPr>
              <a:t>:</a:t>
            </a:r>
            <a:r>
              <a:rPr lang="en-US" sz="2400" dirty="0">
                <a:latin typeface="Alexandria"/>
              </a:rPr>
              <a:t> </a:t>
            </a:r>
            <a:r>
              <a:rPr lang="en-US" sz="2400" dirty="0">
                <a:solidFill>
                  <a:schemeClr val="tx1"/>
                </a:solidFill>
              </a:rPr>
              <a:t>Follow a set protocol with identical questions for all </a:t>
            </a:r>
            <a:r>
              <a:rPr lang="en-US" sz="2400" dirty="0" smtClean="0">
                <a:solidFill>
                  <a:schemeClr val="tx1"/>
                </a:solidFill>
              </a:rPr>
              <a:t>applicants.</a:t>
            </a:r>
          </a:p>
          <a:p>
            <a:pPr lvl="0"/>
            <a:r>
              <a:rPr lang="en-US" sz="2400" b="1" dirty="0" smtClean="0">
                <a:solidFill>
                  <a:srgbClr val="C00000"/>
                </a:solidFill>
              </a:rPr>
              <a:t>Unstructured interviews</a:t>
            </a:r>
            <a:r>
              <a:rPr lang="en-US" sz="2400" b="1" dirty="0" smtClean="0">
                <a:solidFill>
                  <a:schemeClr val="tx1"/>
                </a:solidFill>
              </a:rPr>
              <a:t>:</a:t>
            </a:r>
            <a:r>
              <a:rPr lang="en-US" sz="2400" dirty="0">
                <a:solidFill>
                  <a:schemeClr val="tx1"/>
                </a:solidFill>
                <a:latin typeface="Alexandria"/>
              </a:rPr>
              <a:t> </a:t>
            </a:r>
            <a:r>
              <a:rPr lang="en-US" sz="2400" dirty="0">
                <a:solidFill>
                  <a:schemeClr val="tx1"/>
                </a:solidFill>
              </a:rPr>
              <a:t>Spontaneous conversations with no predetermined questions </a:t>
            </a:r>
          </a:p>
          <a:p>
            <a:pPr lvl="0"/>
            <a:r>
              <a:rPr lang="en-US" sz="2400" b="1" dirty="0" smtClean="0">
                <a:solidFill>
                  <a:srgbClr val="C00000"/>
                </a:solidFill>
              </a:rPr>
              <a:t>Question </a:t>
            </a:r>
            <a:r>
              <a:rPr lang="en-US" sz="2400" b="1" dirty="0">
                <a:solidFill>
                  <a:srgbClr val="C00000"/>
                </a:solidFill>
              </a:rPr>
              <a:t>Types:</a:t>
            </a:r>
            <a:endParaRPr lang="en-US" sz="2400" dirty="0">
              <a:solidFill>
                <a:srgbClr val="C00000"/>
              </a:solidFill>
            </a:endParaRPr>
          </a:p>
          <a:p>
            <a:pPr lvl="1"/>
            <a:r>
              <a:rPr lang="en-US" sz="2400" dirty="0">
                <a:solidFill>
                  <a:schemeClr val="tx1"/>
                </a:solidFill>
              </a:rPr>
              <a:t>Situational questions ask how a candidate would behave in a specific scenario.</a:t>
            </a:r>
          </a:p>
          <a:p>
            <a:pPr lvl="1"/>
            <a:r>
              <a:rPr lang="en-US" sz="2400" dirty="0">
                <a:solidFill>
                  <a:schemeClr val="tx1"/>
                </a:solidFill>
              </a:rPr>
              <a:t>Behavioral questions ask how a candidate behaved in a past situation.</a:t>
            </a:r>
          </a:p>
          <a:p>
            <a:pPr lvl="1"/>
            <a:r>
              <a:rPr lang="en-US" sz="2400" dirty="0">
                <a:solidFill>
                  <a:schemeClr val="tx1"/>
                </a:solidFill>
              </a:rPr>
              <a:t>Knowledge and background questions assess a candidate's job-related knowledge and experience.</a:t>
            </a:r>
          </a:p>
          <a:p>
            <a:pPr lvl="0"/>
            <a:r>
              <a:rPr lang="en-US" sz="2400" b="1" dirty="0">
                <a:solidFill>
                  <a:srgbClr val="C00000"/>
                </a:solidFill>
              </a:rPr>
              <a:t>Interview formats:</a:t>
            </a:r>
            <a:r>
              <a:rPr lang="en-US" sz="2400" dirty="0">
                <a:solidFill>
                  <a:srgbClr val="C00000"/>
                </a:solidFill>
              </a:rPr>
              <a:t> </a:t>
            </a:r>
            <a:r>
              <a:rPr lang="en-US" sz="2400" dirty="0">
                <a:solidFill>
                  <a:schemeClr val="tx1"/>
                </a:solidFill>
              </a:rPr>
              <a:t>Interviews can be conducted one-on-one, sequentially by multiple interviewers, as a panel interview, by phone or video, or even in a speed-dating format.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Types of Interview</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152759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dirty="0">
                <a:solidFill>
                  <a:srgbClr val="C00000"/>
                </a:solidFill>
              </a:rPr>
              <a:t>Snap Judgments:</a:t>
            </a:r>
            <a:r>
              <a:rPr lang="en-US" sz="2400" dirty="0">
                <a:solidFill>
                  <a:srgbClr val="C00000"/>
                </a:solidFill>
              </a:rPr>
              <a:t> </a:t>
            </a:r>
            <a:r>
              <a:rPr lang="en-US" sz="2400" dirty="0">
                <a:solidFill>
                  <a:schemeClr val="tx1"/>
                </a:solidFill>
              </a:rPr>
              <a:t>Interviewers often form quick opinions about candidates early on, which can be biased by resumes or test scores. To avoid this, interviewers should keep an open mind throughout the interview.</a:t>
            </a:r>
          </a:p>
          <a:p>
            <a:pPr lvl="0"/>
            <a:r>
              <a:rPr lang="en-US" sz="2400" b="1" dirty="0">
                <a:solidFill>
                  <a:srgbClr val="C00000"/>
                </a:solidFill>
              </a:rPr>
              <a:t>Negative Bias:</a:t>
            </a:r>
            <a:r>
              <a:rPr lang="en-US" sz="2400" dirty="0">
                <a:solidFill>
                  <a:srgbClr val="C00000"/>
                </a:solidFill>
              </a:rPr>
              <a:t> </a:t>
            </a:r>
            <a:r>
              <a:rPr lang="en-US" sz="2400" dirty="0">
                <a:solidFill>
                  <a:schemeClr val="tx1"/>
                </a:solidFill>
              </a:rPr>
              <a:t>Interviewers tend to focus on negative information about candidates more than positive information. As an interviewee, you should make a good first impression. As an interviewer, be aware of this bias and avoid making negative judgments too quickly.</a:t>
            </a:r>
          </a:p>
          <a:p>
            <a:pPr lvl="0"/>
            <a:r>
              <a:rPr lang="en-US" sz="2400" b="1" dirty="0">
                <a:solidFill>
                  <a:srgbClr val="C00000"/>
                </a:solidFill>
              </a:rPr>
              <a:t>Not Knowing the Job:</a:t>
            </a:r>
            <a:r>
              <a:rPr lang="en-US" sz="2400" dirty="0">
                <a:solidFill>
                  <a:srgbClr val="C00000"/>
                </a:solidFill>
              </a:rPr>
              <a:t> </a:t>
            </a:r>
            <a:r>
              <a:rPr lang="en-US" sz="2400" dirty="0">
                <a:solidFill>
                  <a:schemeClr val="tx1"/>
                </a:solidFill>
              </a:rPr>
              <a:t>Interviewers who don't understand the job requirements may have unrealistic expectations for the ideal candidate. This can lead to them making poor choices.</a:t>
            </a:r>
          </a:p>
          <a:p>
            <a:pPr lvl="0"/>
            <a:r>
              <a:rPr lang="en-US" sz="2400" b="1" dirty="0">
                <a:solidFill>
                  <a:srgbClr val="C00000"/>
                </a:solidFill>
              </a:rPr>
              <a:t>Pressure to Hire:</a:t>
            </a:r>
            <a:r>
              <a:rPr lang="en-US" sz="2400" dirty="0">
                <a:solidFill>
                  <a:srgbClr val="C00000"/>
                </a:solidFill>
              </a:rPr>
              <a:t> </a:t>
            </a:r>
            <a:r>
              <a:rPr lang="en-US" sz="2400" dirty="0">
                <a:solidFill>
                  <a:schemeClr val="tx1"/>
                </a:solidFill>
              </a:rPr>
              <a:t>If interviewers are under pressure to fill a position quickly, they may rate candidates more favorably than they otherwise would.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Common Interview Mistakes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112681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dirty="0">
                <a:solidFill>
                  <a:srgbClr val="C00000"/>
                </a:solidFill>
              </a:rPr>
              <a:t>Candidate Order Error:</a:t>
            </a:r>
            <a:r>
              <a:rPr lang="en-US" sz="2400" dirty="0">
                <a:solidFill>
                  <a:srgbClr val="C00000"/>
                </a:solidFill>
              </a:rPr>
              <a:t> </a:t>
            </a:r>
            <a:r>
              <a:rPr lang="en-US" sz="2400" dirty="0">
                <a:solidFill>
                  <a:schemeClr val="tx1"/>
                </a:solidFill>
              </a:rPr>
              <a:t>The order you interview candidates in can affect how you rate them. Someone who seems average after a series of bad candidates might be rated higher than they deserve.</a:t>
            </a:r>
          </a:p>
          <a:p>
            <a:pPr lvl="0"/>
            <a:r>
              <a:rPr lang="en-US" sz="2400" b="1" dirty="0">
                <a:solidFill>
                  <a:srgbClr val="C00000"/>
                </a:solidFill>
              </a:rPr>
              <a:t>Nonverbal Cues</a:t>
            </a:r>
            <a:r>
              <a:rPr lang="en-US" sz="2400" b="1" dirty="0">
                <a:solidFill>
                  <a:schemeClr val="tx1"/>
                </a:solidFill>
              </a:rPr>
              <a:t>:</a:t>
            </a:r>
            <a:r>
              <a:rPr lang="en-US" sz="2400" dirty="0">
                <a:solidFill>
                  <a:schemeClr val="tx1"/>
                </a:solidFill>
              </a:rPr>
              <a:t> Interviewers tend to rate candidates who make more eye contact, smile, and use positive body language higher. However, these behaviors may not be a good indicator of job performance.</a:t>
            </a:r>
          </a:p>
          <a:p>
            <a:pPr lvl="0"/>
            <a:r>
              <a:rPr lang="en-US" sz="2400" b="1" dirty="0">
                <a:solidFill>
                  <a:srgbClr val="C00000"/>
                </a:solidFill>
              </a:rPr>
              <a:t>Attractiveness Bias:</a:t>
            </a:r>
            <a:r>
              <a:rPr lang="en-US" sz="2400" dirty="0">
                <a:solidFill>
                  <a:srgbClr val="C00000"/>
                </a:solidFill>
              </a:rPr>
              <a:t> </a:t>
            </a:r>
            <a:r>
              <a:rPr lang="en-US" sz="2400" dirty="0">
                <a:solidFill>
                  <a:schemeClr val="tx1"/>
                </a:solidFill>
              </a:rPr>
              <a:t>People tend to view attractive people more favorably. This can lead to bias in interviews.</a:t>
            </a:r>
          </a:p>
          <a:p>
            <a:pPr lvl="0"/>
            <a:r>
              <a:rPr lang="en-US" sz="2400" b="1" dirty="0">
                <a:solidFill>
                  <a:srgbClr val="C00000"/>
                </a:solidFill>
              </a:rPr>
              <a:t>Ingratiation</a:t>
            </a:r>
            <a:r>
              <a:rPr lang="en-US" sz="2400" b="1" dirty="0">
                <a:solidFill>
                  <a:schemeClr val="tx1"/>
                </a:solidFill>
              </a:rPr>
              <a:t>:</a:t>
            </a:r>
            <a:r>
              <a:rPr lang="en-US" sz="2400" dirty="0">
                <a:solidFill>
                  <a:schemeClr val="tx1"/>
                </a:solidFill>
              </a:rPr>
              <a:t> Candidates who agree with the interviewer and promote themselves effectively are often rated higher, even if they are not the most qualified. Interviewers should focus on a candidate's skills and experience, not whether they seem likable.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Common Interview Mistakes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005239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Investigations and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Reference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Background employment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Criminal records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Driving records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Credit checks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Why?</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verify factual information provided by applicants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uncover damaging information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Background Investigations and Other Selection Methods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301091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2">
            <a:extLst>
              <a:ext uri="{FF2B5EF4-FFF2-40B4-BE49-F238E27FC236}">
                <a16:creationId xmlns:a16="http://schemas.microsoft.com/office/drawing/2014/main" xmlns="" id="{B8210BC5-F3CB-3E8C-7D03-D5227B128988}"/>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7651" name="Slide Number Placeholder 3">
            <a:extLst>
              <a:ext uri="{FF2B5EF4-FFF2-40B4-BE49-F238E27FC236}">
                <a16:creationId xmlns:a16="http://schemas.microsoft.com/office/drawing/2014/main" xmlns="" id="{7655E797-094C-0DC3-123F-0C049BA7CCE2}"/>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55279D08-C75D-4923-8A7D-A39031CAD6A5}" type="slidenum">
              <a:rPr lang="en-US" altLang="en-US" sz="900">
                <a:cs typeface="Times New Roman" panose="02020603050405020304" pitchFamily="18" charset="0"/>
              </a:rPr>
              <a:pPr eaLnBrk="1" hangingPunct="1"/>
              <a:t>33</a:t>
            </a:fld>
            <a:endParaRPr lang="en-US" altLang="en-US" sz="900">
              <a:cs typeface="Times New Roman" panose="02020603050405020304" pitchFamily="18" charset="0"/>
            </a:endParaRPr>
          </a:p>
        </p:txBody>
      </p:sp>
      <p:sp>
        <p:nvSpPr>
          <p:cNvPr id="2763778" name="Rectangle 2">
            <a:extLst>
              <a:ext uri="{FF2B5EF4-FFF2-40B4-BE49-F238E27FC236}">
                <a16:creationId xmlns:a16="http://schemas.microsoft.com/office/drawing/2014/main" xmlns="" id="{0CD66E4D-5B58-B5A8-53E0-15CC27FDB49E}"/>
              </a:ext>
            </a:extLst>
          </p:cNvPr>
          <p:cNvSpPr>
            <a:spLocks noGrp="1" noChangeArrowheads="1"/>
          </p:cNvSpPr>
          <p:nvPr>
            <p:ph type="title"/>
          </p:nvPr>
        </p:nvSpPr>
        <p:spPr>
          <a:xfrm>
            <a:off x="2333714" y="598549"/>
            <a:ext cx="7237324" cy="1112838"/>
          </a:xfrm>
        </p:spPr>
        <p:txBody>
          <a:bodyPr>
            <a:noAutofit/>
          </a:bodyPr>
          <a:lstStyle/>
          <a:p>
            <a:pPr eaLnBrk="1" hangingPunct="1">
              <a:defRPr/>
            </a:pPr>
            <a:r>
              <a:rPr lang="en-US" sz="2800" b="1" dirty="0">
                <a:solidFill>
                  <a:srgbClr val="00B0F0"/>
                </a:solidFill>
                <a:latin typeface="Times New Roman" panose="02020603050405020304" pitchFamily="18" charset="0"/>
                <a:cs typeface="Times New Roman" panose="02020603050405020304" pitchFamily="18" charset="0"/>
              </a:rPr>
              <a:t>Background Investigations and Reference Checks</a:t>
            </a:r>
          </a:p>
        </p:txBody>
      </p:sp>
      <p:grpSp>
        <p:nvGrpSpPr>
          <p:cNvPr id="2" name="Group 15">
            <a:extLst>
              <a:ext uri="{FF2B5EF4-FFF2-40B4-BE49-F238E27FC236}">
                <a16:creationId xmlns:a16="http://schemas.microsoft.com/office/drawing/2014/main" xmlns="" id="{E5FF945A-7738-186F-9332-EED3CAA3505D}"/>
              </a:ext>
            </a:extLst>
          </p:cNvPr>
          <p:cNvGrpSpPr>
            <a:grpSpLocks/>
          </p:cNvGrpSpPr>
          <p:nvPr/>
        </p:nvGrpSpPr>
        <p:grpSpPr bwMode="auto">
          <a:xfrm>
            <a:off x="2620963" y="1873250"/>
            <a:ext cx="6767512" cy="4298950"/>
            <a:chOff x="691" y="1180"/>
            <a:chExt cx="4263" cy="2708"/>
          </a:xfrm>
        </p:grpSpPr>
        <p:sp>
          <p:nvSpPr>
            <p:cNvPr id="27654" name="AutoShape 4" descr="brownfill01">
              <a:extLst>
                <a:ext uri="{FF2B5EF4-FFF2-40B4-BE49-F238E27FC236}">
                  <a16:creationId xmlns:a16="http://schemas.microsoft.com/office/drawing/2014/main" xmlns="" id="{853FC4FB-2E2F-D9F6-52DB-1E5DDFBBB59C}"/>
                </a:ext>
              </a:extLst>
            </p:cNvPr>
            <p:cNvSpPr>
              <a:spLocks noChangeArrowheads="1"/>
            </p:cNvSpPr>
            <p:nvPr/>
          </p:nvSpPr>
          <p:spPr bwMode="auto">
            <a:xfrm>
              <a:off x="3226" y="1180"/>
              <a:ext cx="1728" cy="464"/>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Former Employers</a:t>
              </a:r>
            </a:p>
          </p:txBody>
        </p:sp>
        <p:sp>
          <p:nvSpPr>
            <p:cNvPr id="27655" name="AutoShape 5" descr="greenfill01">
              <a:extLst>
                <a:ext uri="{FF2B5EF4-FFF2-40B4-BE49-F238E27FC236}">
                  <a16:creationId xmlns:a16="http://schemas.microsoft.com/office/drawing/2014/main" xmlns="" id="{DA3329E6-2602-87AF-6434-8E17DFBCA609}"/>
                </a:ext>
              </a:extLst>
            </p:cNvPr>
            <p:cNvSpPr>
              <a:spLocks noChangeArrowheads="1"/>
            </p:cNvSpPr>
            <p:nvPr/>
          </p:nvSpPr>
          <p:spPr bwMode="auto">
            <a:xfrm>
              <a:off x="3226" y="1741"/>
              <a:ext cx="1728" cy="464"/>
            </a:xfrm>
            <a:prstGeom prst="roundRect">
              <a:avLst>
                <a:gd name="adj" fmla="val 16667"/>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Current Supervisors</a:t>
              </a:r>
            </a:p>
          </p:txBody>
        </p:sp>
        <p:sp>
          <p:nvSpPr>
            <p:cNvPr id="27656" name="AutoShape 6" descr="purplefill01">
              <a:extLst>
                <a:ext uri="{FF2B5EF4-FFF2-40B4-BE49-F238E27FC236}">
                  <a16:creationId xmlns:a16="http://schemas.microsoft.com/office/drawing/2014/main" xmlns="" id="{875DA15B-41A9-C2E2-329E-86BDB57FB1C3}"/>
                </a:ext>
              </a:extLst>
            </p:cNvPr>
            <p:cNvSpPr>
              <a:spLocks noChangeArrowheads="1"/>
            </p:cNvSpPr>
            <p:nvPr/>
          </p:nvSpPr>
          <p:spPr bwMode="auto">
            <a:xfrm>
              <a:off x="3226" y="2863"/>
              <a:ext cx="1728" cy="463"/>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Written References</a:t>
              </a:r>
            </a:p>
          </p:txBody>
        </p:sp>
        <p:sp>
          <p:nvSpPr>
            <p:cNvPr id="27657" name="AutoShape 7" descr="redfill01">
              <a:extLst>
                <a:ext uri="{FF2B5EF4-FFF2-40B4-BE49-F238E27FC236}">
                  <a16:creationId xmlns:a16="http://schemas.microsoft.com/office/drawing/2014/main" xmlns="" id="{C5F2F22C-E9CA-5262-D4E8-548986ABF67A}"/>
                </a:ext>
              </a:extLst>
            </p:cNvPr>
            <p:cNvSpPr>
              <a:spLocks noChangeArrowheads="1"/>
            </p:cNvSpPr>
            <p:nvPr/>
          </p:nvSpPr>
          <p:spPr bwMode="auto">
            <a:xfrm>
              <a:off x="3226" y="3424"/>
              <a:ext cx="1728" cy="464"/>
            </a:xfrm>
            <a:prstGeom prst="roundRect">
              <a:avLst>
                <a:gd name="adj" fmla="val 16667"/>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Social Networking Sites</a:t>
              </a:r>
            </a:p>
          </p:txBody>
        </p:sp>
        <p:cxnSp>
          <p:nvCxnSpPr>
            <p:cNvPr id="27658" name="AutoShape 8">
              <a:extLst>
                <a:ext uri="{FF2B5EF4-FFF2-40B4-BE49-F238E27FC236}">
                  <a16:creationId xmlns:a16="http://schemas.microsoft.com/office/drawing/2014/main" xmlns="" id="{91C5D912-79A8-846A-F6FD-A3ACF41DDA57}"/>
                </a:ext>
              </a:extLst>
            </p:cNvPr>
            <p:cNvCxnSpPr>
              <a:cxnSpLocks noChangeShapeType="1"/>
              <a:stCxn id="27664" idx="7"/>
              <a:endCxn id="27655" idx="1"/>
            </p:cNvCxnSpPr>
            <p:nvPr/>
          </p:nvCxnSpPr>
          <p:spPr bwMode="auto">
            <a:xfrm flipV="1">
              <a:off x="2362" y="1973"/>
              <a:ext cx="846" cy="27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59" name="AutoShape 9">
              <a:extLst>
                <a:ext uri="{FF2B5EF4-FFF2-40B4-BE49-F238E27FC236}">
                  <a16:creationId xmlns:a16="http://schemas.microsoft.com/office/drawing/2014/main" xmlns="" id="{C2D6CCCE-2FFD-25FB-D610-D064A1870F77}"/>
                </a:ext>
              </a:extLst>
            </p:cNvPr>
            <p:cNvCxnSpPr>
              <a:cxnSpLocks noChangeShapeType="1"/>
              <a:stCxn id="27664" idx="5"/>
              <a:endCxn id="27656" idx="1"/>
            </p:cNvCxnSpPr>
            <p:nvPr/>
          </p:nvCxnSpPr>
          <p:spPr bwMode="auto">
            <a:xfrm>
              <a:off x="2362" y="2831"/>
              <a:ext cx="846" cy="264"/>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7660" name="AutoShape 10" descr="bluefill01">
              <a:extLst>
                <a:ext uri="{FF2B5EF4-FFF2-40B4-BE49-F238E27FC236}">
                  <a16:creationId xmlns:a16="http://schemas.microsoft.com/office/drawing/2014/main" xmlns="" id="{8A5F7C63-E0B7-622A-FD30-6B60383F0D4F}"/>
                </a:ext>
              </a:extLst>
            </p:cNvPr>
            <p:cNvSpPr>
              <a:spLocks noChangeArrowheads="1"/>
            </p:cNvSpPr>
            <p:nvPr/>
          </p:nvSpPr>
          <p:spPr bwMode="auto">
            <a:xfrm>
              <a:off x="3226" y="2306"/>
              <a:ext cx="1728" cy="464"/>
            </a:xfrm>
            <a:prstGeom prst="roundRect">
              <a:avLst>
                <a:gd name="adj" fmla="val 16667"/>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Commercial Credit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Rating Companies</a:t>
              </a:r>
            </a:p>
          </p:txBody>
        </p:sp>
        <p:cxnSp>
          <p:nvCxnSpPr>
            <p:cNvPr id="27661" name="AutoShape 11">
              <a:extLst>
                <a:ext uri="{FF2B5EF4-FFF2-40B4-BE49-F238E27FC236}">
                  <a16:creationId xmlns:a16="http://schemas.microsoft.com/office/drawing/2014/main" xmlns="" id="{E3E3AA7A-8EE2-966E-E9FF-166A5FD53F23}"/>
                </a:ext>
              </a:extLst>
            </p:cNvPr>
            <p:cNvCxnSpPr>
              <a:cxnSpLocks noChangeShapeType="1"/>
              <a:stCxn id="27664" idx="6"/>
              <a:endCxn id="27660" idx="1"/>
            </p:cNvCxnSpPr>
            <p:nvPr/>
          </p:nvCxnSpPr>
          <p:spPr bwMode="auto">
            <a:xfrm flipV="1">
              <a:off x="2667" y="2538"/>
              <a:ext cx="541"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62" name="AutoShape 12">
              <a:extLst>
                <a:ext uri="{FF2B5EF4-FFF2-40B4-BE49-F238E27FC236}">
                  <a16:creationId xmlns:a16="http://schemas.microsoft.com/office/drawing/2014/main" xmlns="" id="{6B313774-F9E6-D230-CDE1-E26EF9A21563}"/>
                </a:ext>
              </a:extLst>
            </p:cNvPr>
            <p:cNvCxnSpPr>
              <a:cxnSpLocks noChangeShapeType="1"/>
              <a:stCxn id="27664" idx="3"/>
              <a:endCxn id="27654" idx="1"/>
            </p:cNvCxnSpPr>
            <p:nvPr/>
          </p:nvCxnSpPr>
          <p:spPr bwMode="auto">
            <a:xfrm flipV="1">
              <a:off x="978" y="1412"/>
              <a:ext cx="2230" cy="141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63" name="AutoShape 13">
              <a:extLst>
                <a:ext uri="{FF2B5EF4-FFF2-40B4-BE49-F238E27FC236}">
                  <a16:creationId xmlns:a16="http://schemas.microsoft.com/office/drawing/2014/main" xmlns="" id="{43B8FCE1-8C77-6DEE-4C56-D95830FD368B}"/>
                </a:ext>
              </a:extLst>
            </p:cNvPr>
            <p:cNvCxnSpPr>
              <a:cxnSpLocks noChangeShapeType="1"/>
              <a:stCxn id="27664" idx="1"/>
              <a:endCxn id="27657" idx="1"/>
            </p:cNvCxnSpPr>
            <p:nvPr/>
          </p:nvCxnSpPr>
          <p:spPr bwMode="auto">
            <a:xfrm>
              <a:off x="978" y="2246"/>
              <a:ext cx="2230" cy="141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7664" name="Oval 14">
              <a:extLst>
                <a:ext uri="{FF2B5EF4-FFF2-40B4-BE49-F238E27FC236}">
                  <a16:creationId xmlns:a16="http://schemas.microsoft.com/office/drawing/2014/main" xmlns="" id="{889E81F1-D8B1-6172-DA23-CAD39902A5BF}"/>
                </a:ext>
              </a:extLst>
            </p:cNvPr>
            <p:cNvSpPr>
              <a:spLocks noChangeArrowheads="1"/>
            </p:cNvSpPr>
            <p:nvPr/>
          </p:nvSpPr>
          <p:spPr bwMode="auto">
            <a:xfrm>
              <a:off x="691" y="2151"/>
              <a:ext cx="1958" cy="775"/>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Sources of </a:t>
              </a:r>
              <a:br>
                <a:rPr lang="en-US" altLang="en-US" sz="2400">
                  <a:latin typeface="Franklin Gothic Medium" panose="020B0603020102020204" pitchFamily="34" charset="0"/>
                </a:rPr>
              </a:br>
              <a:r>
                <a:rPr lang="en-US" altLang="en-US" sz="2400">
                  <a:latin typeface="Franklin Gothic Medium" panose="020B0603020102020204" pitchFamily="34" charset="0"/>
                </a:rPr>
                <a:t>Information</a:t>
              </a:r>
            </a:p>
          </p:txBody>
        </p:sp>
      </p:grpSp>
      <p:sp>
        <p:nvSpPr>
          <p:cNvPr id="3" name="Rectangle 2">
            <a:extLst>
              <a:ext uri="{FF2B5EF4-FFF2-40B4-BE49-F238E27FC236}">
                <a16:creationId xmlns:a16="http://schemas.microsoft.com/office/drawing/2014/main" xmlns="" id="{9264E4FC-A503-7556-0A50-BFDDE8DF6FC9}"/>
              </a:ext>
            </a:extLst>
          </p:cNvPr>
          <p:cNvSpPr/>
          <p:nvPr/>
        </p:nvSpPr>
        <p:spPr>
          <a:xfrm>
            <a:off x="816180" y="696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B62F2883-9EF8-8659-960C-E897E56B0930}"/>
              </a:ext>
            </a:extLst>
          </p:cNvPr>
          <p:cNvSpPr txBox="1"/>
          <p:nvPr/>
        </p:nvSpPr>
        <p:spPr>
          <a:xfrm>
            <a:off x="1027021" y="7375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06A4A84-7238-5081-11CB-ACC1146CBC91}"/>
              </a:ext>
            </a:extLst>
          </p:cNvPr>
          <p:cNvSpPr txBox="1"/>
          <p:nvPr/>
        </p:nvSpPr>
        <p:spPr>
          <a:xfrm>
            <a:off x="1088051" y="99336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72372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2">
            <a:extLst>
              <a:ext uri="{FF2B5EF4-FFF2-40B4-BE49-F238E27FC236}">
                <a16:creationId xmlns:a16="http://schemas.microsoft.com/office/drawing/2014/main" xmlns="" id="{A4D10CB7-8B20-BA08-D11F-0CBBA27EB180}"/>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8675" name="Slide Number Placeholder 3">
            <a:extLst>
              <a:ext uri="{FF2B5EF4-FFF2-40B4-BE49-F238E27FC236}">
                <a16:creationId xmlns:a16="http://schemas.microsoft.com/office/drawing/2014/main" xmlns="" id="{0EB909C5-F3C8-9E9C-05C5-55C43AC188C8}"/>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7C043495-1F09-44D2-B07A-92B797CD028A}" type="slidenum">
              <a:rPr lang="en-US" altLang="en-US" sz="900">
                <a:cs typeface="Times New Roman" panose="02020603050405020304" pitchFamily="18" charset="0"/>
              </a:rPr>
              <a:pPr eaLnBrk="1" hangingPunct="1"/>
              <a:t>34</a:t>
            </a:fld>
            <a:endParaRPr lang="en-US" altLang="en-US" sz="900">
              <a:cs typeface="Times New Roman" panose="02020603050405020304" pitchFamily="18" charset="0"/>
            </a:endParaRPr>
          </a:p>
        </p:txBody>
      </p:sp>
      <p:sp>
        <p:nvSpPr>
          <p:cNvPr id="2765826" name="Rectangle 2">
            <a:extLst>
              <a:ext uri="{FF2B5EF4-FFF2-40B4-BE49-F238E27FC236}">
                <a16:creationId xmlns:a16="http://schemas.microsoft.com/office/drawing/2014/main" xmlns="" id="{1E88CDF0-E980-A794-7225-D77341A4FE55}"/>
              </a:ext>
            </a:extLst>
          </p:cNvPr>
          <p:cNvSpPr>
            <a:spLocks noGrp="1" noChangeArrowheads="1"/>
          </p:cNvSpPr>
          <p:nvPr>
            <p:ph type="title"/>
          </p:nvPr>
        </p:nvSpPr>
        <p:spPr>
          <a:xfrm>
            <a:off x="1981200" y="630081"/>
            <a:ext cx="7772400" cy="1066800"/>
          </a:xfrm>
        </p:spPr>
        <p:txBody>
          <a:bodyPr>
            <a:noAutofit/>
          </a:bodyPr>
          <a:lstStyle/>
          <a:p>
            <a:pPr eaLnBrk="1" hangingPunct="1">
              <a:defRPr/>
            </a:pPr>
            <a:r>
              <a:rPr lang="en-US" sz="2800" b="1" dirty="0">
                <a:solidFill>
                  <a:srgbClr val="00B0F0"/>
                </a:solidFill>
                <a:latin typeface="Times New Roman" panose="02020603050405020304" pitchFamily="18" charset="0"/>
                <a:cs typeface="Times New Roman" panose="02020603050405020304" pitchFamily="18" charset="0"/>
              </a:rPr>
              <a:t>Challenges with Background Investigations and Reference Checks</a:t>
            </a:r>
          </a:p>
        </p:txBody>
      </p:sp>
      <p:grpSp>
        <p:nvGrpSpPr>
          <p:cNvPr id="2" name="Group 13">
            <a:extLst>
              <a:ext uri="{FF2B5EF4-FFF2-40B4-BE49-F238E27FC236}">
                <a16:creationId xmlns:a16="http://schemas.microsoft.com/office/drawing/2014/main" xmlns="" id="{2B24DC11-34C4-06E8-0182-1C7ECAC0E110}"/>
              </a:ext>
            </a:extLst>
          </p:cNvPr>
          <p:cNvGrpSpPr>
            <a:grpSpLocks/>
          </p:cNvGrpSpPr>
          <p:nvPr/>
        </p:nvGrpSpPr>
        <p:grpSpPr bwMode="auto">
          <a:xfrm>
            <a:off x="2438400" y="1852614"/>
            <a:ext cx="7315200" cy="4249737"/>
            <a:chOff x="576" y="1167"/>
            <a:chExt cx="4608" cy="2677"/>
          </a:xfrm>
        </p:grpSpPr>
        <p:sp>
          <p:nvSpPr>
            <p:cNvPr id="28678" name="AutoShape 4">
              <a:extLst>
                <a:ext uri="{FF2B5EF4-FFF2-40B4-BE49-F238E27FC236}">
                  <a16:creationId xmlns:a16="http://schemas.microsoft.com/office/drawing/2014/main" xmlns="" id="{6DBC8DE0-5F5A-8588-E195-64FA032A3B7A}"/>
                </a:ext>
              </a:extLst>
            </p:cNvPr>
            <p:cNvSpPr>
              <a:spLocks noChangeArrowheads="1"/>
            </p:cNvSpPr>
            <p:nvPr/>
          </p:nvSpPr>
          <p:spPr bwMode="auto">
            <a:xfrm>
              <a:off x="2074" y="2102"/>
              <a:ext cx="1592" cy="828"/>
            </a:xfrm>
            <a:prstGeom prst="roundRect">
              <a:avLst>
                <a:gd name="adj" fmla="val 6884"/>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Background Investigations and </a:t>
              </a:r>
              <a:br>
                <a:rPr lang="en-US" altLang="en-US" sz="2000">
                  <a:latin typeface="Franklin Gothic Medium" panose="020B0603020102020204" pitchFamily="34" charset="0"/>
                </a:rPr>
              </a:br>
              <a:r>
                <a:rPr lang="en-US" altLang="en-US" sz="2000">
                  <a:latin typeface="Franklin Gothic Medium" panose="020B0603020102020204" pitchFamily="34" charset="0"/>
                </a:rPr>
                <a:t>Reference Checks</a:t>
              </a:r>
            </a:p>
          </p:txBody>
        </p:sp>
        <p:sp>
          <p:nvSpPr>
            <p:cNvPr id="28679" name="AutoShape 5" descr="greenfill01">
              <a:extLst>
                <a:ext uri="{FF2B5EF4-FFF2-40B4-BE49-F238E27FC236}">
                  <a16:creationId xmlns:a16="http://schemas.microsoft.com/office/drawing/2014/main" xmlns="" id="{F24FE00D-F6F7-5D1D-34D2-55CBD07421AC}"/>
                </a:ext>
              </a:extLst>
            </p:cNvPr>
            <p:cNvSpPr>
              <a:spLocks noChangeArrowheads="1"/>
            </p:cNvSpPr>
            <p:nvPr/>
          </p:nvSpPr>
          <p:spPr bwMode="auto">
            <a:xfrm>
              <a:off x="2286" y="3254"/>
              <a:ext cx="1170" cy="590"/>
            </a:xfrm>
            <a:prstGeom prst="roundRect">
              <a:avLst>
                <a:gd name="adj" fmla="val 7458"/>
              </a:avLst>
            </a:prstGeom>
            <a:blipFill dpi="0" rotWithShape="1">
              <a:blip r:embed="rId3"/>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Supervisor Reluctance</a:t>
              </a:r>
            </a:p>
          </p:txBody>
        </p:sp>
        <p:sp>
          <p:nvSpPr>
            <p:cNvPr id="28680" name="AutoShape 6" descr="purplefill01">
              <a:extLst>
                <a:ext uri="{FF2B5EF4-FFF2-40B4-BE49-F238E27FC236}">
                  <a16:creationId xmlns:a16="http://schemas.microsoft.com/office/drawing/2014/main" xmlns="" id="{DA43DF1F-9BD4-23E2-0195-5054FF6404D5}"/>
                </a:ext>
              </a:extLst>
            </p:cNvPr>
            <p:cNvSpPr>
              <a:spLocks noChangeArrowheads="1"/>
            </p:cNvSpPr>
            <p:nvPr/>
          </p:nvSpPr>
          <p:spPr bwMode="auto">
            <a:xfrm>
              <a:off x="576" y="2219"/>
              <a:ext cx="1170" cy="590"/>
            </a:xfrm>
            <a:prstGeom prst="roundRect">
              <a:avLst>
                <a:gd name="adj" fmla="val 6440"/>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Employer Guidelines</a:t>
              </a:r>
            </a:p>
          </p:txBody>
        </p:sp>
        <p:sp>
          <p:nvSpPr>
            <p:cNvPr id="28681" name="AutoShape 7" descr="redfill01">
              <a:extLst>
                <a:ext uri="{FF2B5EF4-FFF2-40B4-BE49-F238E27FC236}">
                  <a16:creationId xmlns:a16="http://schemas.microsoft.com/office/drawing/2014/main" xmlns="" id="{B3B7CC79-8FD6-6ECC-083C-8D9DD4FE9A4E}"/>
                </a:ext>
              </a:extLst>
            </p:cNvPr>
            <p:cNvSpPr>
              <a:spLocks noChangeArrowheads="1"/>
            </p:cNvSpPr>
            <p:nvPr/>
          </p:nvSpPr>
          <p:spPr bwMode="auto">
            <a:xfrm>
              <a:off x="4014" y="2219"/>
              <a:ext cx="1170" cy="590"/>
            </a:xfrm>
            <a:prstGeom prst="roundRect">
              <a:avLst>
                <a:gd name="adj" fmla="val 6440"/>
              </a:avLst>
            </a:prstGeom>
            <a:blipFill dpi="0" rotWithShape="1">
              <a:blip r:embed="rId5"/>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Legal Issues: Privacy</a:t>
              </a:r>
            </a:p>
          </p:txBody>
        </p:sp>
        <p:sp>
          <p:nvSpPr>
            <p:cNvPr id="28682" name="AutoShape 8" descr="bluefill01">
              <a:extLst>
                <a:ext uri="{FF2B5EF4-FFF2-40B4-BE49-F238E27FC236}">
                  <a16:creationId xmlns:a16="http://schemas.microsoft.com/office/drawing/2014/main" xmlns="" id="{2BE0F373-3D1B-944A-9C96-8903C33FEE22}"/>
                </a:ext>
              </a:extLst>
            </p:cNvPr>
            <p:cNvSpPr>
              <a:spLocks noChangeArrowheads="1"/>
            </p:cNvSpPr>
            <p:nvPr/>
          </p:nvSpPr>
          <p:spPr bwMode="auto">
            <a:xfrm>
              <a:off x="2285" y="1167"/>
              <a:ext cx="1170" cy="590"/>
            </a:xfrm>
            <a:prstGeom prst="roundRect">
              <a:avLst>
                <a:gd name="adj" fmla="val 7796"/>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Legal Issues: Defamation</a:t>
              </a:r>
            </a:p>
          </p:txBody>
        </p:sp>
        <p:cxnSp>
          <p:nvCxnSpPr>
            <p:cNvPr id="28683" name="AutoShape 9">
              <a:extLst>
                <a:ext uri="{FF2B5EF4-FFF2-40B4-BE49-F238E27FC236}">
                  <a16:creationId xmlns:a16="http://schemas.microsoft.com/office/drawing/2014/main" xmlns="" id="{8A09F187-1D16-34F2-5987-085AB7477B88}"/>
                </a:ext>
              </a:extLst>
            </p:cNvPr>
            <p:cNvCxnSpPr>
              <a:cxnSpLocks noChangeShapeType="1"/>
              <a:stCxn id="28680" idx="3"/>
              <a:endCxn id="28678" idx="1"/>
            </p:cNvCxnSpPr>
            <p:nvPr/>
          </p:nvCxnSpPr>
          <p:spPr bwMode="auto">
            <a:xfrm>
              <a:off x="1764" y="2514"/>
              <a:ext cx="292" cy="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4" name="AutoShape 10">
              <a:extLst>
                <a:ext uri="{FF2B5EF4-FFF2-40B4-BE49-F238E27FC236}">
                  <a16:creationId xmlns:a16="http://schemas.microsoft.com/office/drawing/2014/main" xmlns="" id="{6DEC48D0-613E-4E38-BBA1-B16DC9FA4937}"/>
                </a:ext>
              </a:extLst>
            </p:cNvPr>
            <p:cNvCxnSpPr>
              <a:cxnSpLocks noChangeShapeType="1"/>
              <a:stCxn id="28681" idx="1"/>
              <a:endCxn id="28678" idx="3"/>
            </p:cNvCxnSpPr>
            <p:nvPr/>
          </p:nvCxnSpPr>
          <p:spPr bwMode="auto">
            <a:xfrm flipH="1">
              <a:off x="3684" y="2514"/>
              <a:ext cx="312" cy="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5" name="AutoShape 11">
              <a:extLst>
                <a:ext uri="{FF2B5EF4-FFF2-40B4-BE49-F238E27FC236}">
                  <a16:creationId xmlns:a16="http://schemas.microsoft.com/office/drawing/2014/main" xmlns="" id="{FACC95B3-4397-49A4-FD1C-D66669931B2A}"/>
                </a:ext>
              </a:extLst>
            </p:cNvPr>
            <p:cNvCxnSpPr>
              <a:cxnSpLocks noChangeShapeType="1"/>
              <a:stCxn id="28682" idx="2"/>
              <a:endCxn id="28678" idx="0"/>
            </p:cNvCxnSpPr>
            <p:nvPr/>
          </p:nvCxnSpPr>
          <p:spPr bwMode="auto">
            <a:xfrm>
              <a:off x="2870" y="1775"/>
              <a:ext cx="0" cy="30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6" name="AutoShape 12">
              <a:extLst>
                <a:ext uri="{FF2B5EF4-FFF2-40B4-BE49-F238E27FC236}">
                  <a16:creationId xmlns:a16="http://schemas.microsoft.com/office/drawing/2014/main" xmlns="" id="{9953D90B-9EEA-C63A-7D75-73A0659D764C}"/>
                </a:ext>
              </a:extLst>
            </p:cNvPr>
            <p:cNvCxnSpPr>
              <a:cxnSpLocks noChangeShapeType="1"/>
              <a:stCxn id="28679" idx="0"/>
              <a:endCxn id="28678" idx="2"/>
            </p:cNvCxnSpPr>
            <p:nvPr/>
          </p:nvCxnSpPr>
          <p:spPr bwMode="auto">
            <a:xfrm flipH="1" flipV="1">
              <a:off x="2870" y="2948"/>
              <a:ext cx="1" cy="28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xmlns="" id="{2DCBE932-FBD5-1462-8F39-1F76AEAA5088}"/>
              </a:ext>
            </a:extLst>
          </p:cNvPr>
          <p:cNvSpPr/>
          <p:nvPr/>
        </p:nvSpPr>
        <p:spPr>
          <a:xfrm>
            <a:off x="532398" y="7127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52B941AA-CE29-8860-3935-9078107E04ED}"/>
              </a:ext>
            </a:extLst>
          </p:cNvPr>
          <p:cNvSpPr txBox="1"/>
          <p:nvPr/>
        </p:nvSpPr>
        <p:spPr>
          <a:xfrm>
            <a:off x="743239" y="75331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5B1AB2CE-EC4B-B7D0-452B-09B0BB9B1C27}"/>
              </a:ext>
            </a:extLst>
          </p:cNvPr>
          <p:cNvSpPr txBox="1"/>
          <p:nvPr/>
        </p:nvSpPr>
        <p:spPr>
          <a:xfrm>
            <a:off x="804269" y="100913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5252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Include on the application form a statement for applicants to sign explicitly authorizing a background check.</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Use telephone references if possible.</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Be persistent in obtaining information.</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Compare the submitted 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itchFamily="34" charset="0"/>
              </a:rPr>
              <a:t>é</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itchFamily="34" charset="0"/>
              </a:rPr>
              <a:t>é</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 the application.</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Ask open-ended questions to elicit more information from references.</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Use references provided by the candidate as a source for other references.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Making Background Checks More Useful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554763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Reasons for preemployment medical examinations: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verify that the applicant meets the physical requirements of the position.</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discover any medical limitations to be taken into account in placing the applicant.</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establish a record and baseline of the applicant’s health for future insurance or compensation claims.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reduce absenteeism and accidents.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detect communicable diseases that may be unknown to the applicant.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Physical Examinations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83201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Types of Screening</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Before formal hiring</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After a work accident</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Presence of obvious behavioral symptoms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Random or periodic basis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Transfer or promotion to new position</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lang="en-US" sz="2400" dirty="0">
              <a:solidFill>
                <a:prstClr val="black"/>
              </a:solidFill>
              <a:latin typeface="Calibri" panose="020F0502020204030204"/>
            </a:endParaRPr>
          </a:p>
          <a:p>
            <a:pPr marR="0" lvl="1" algn="l" defTabSz="914400" rtl="0" eaLnBrk="1" fontAlgn="auto" latinLnBrk="0" hangingPunct="1">
              <a:lnSpc>
                <a:spcPct val="90000"/>
              </a:lnSpc>
              <a:spcBef>
                <a:spcPct val="30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Substance Abuse Screening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509783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oter Placeholder 2">
            <a:extLst>
              <a:ext uri="{FF2B5EF4-FFF2-40B4-BE49-F238E27FC236}">
                <a16:creationId xmlns:a16="http://schemas.microsoft.com/office/drawing/2014/main" xmlns="" id="{A74CBD5A-4084-1706-9E06-06C0EE87F36E}"/>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38915" name="Slide Number Placeholder 3">
            <a:extLst>
              <a:ext uri="{FF2B5EF4-FFF2-40B4-BE49-F238E27FC236}">
                <a16:creationId xmlns:a16="http://schemas.microsoft.com/office/drawing/2014/main" xmlns="" id="{29FBD03D-A2E6-9C50-04CD-0DFA956E6250}"/>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B39817B9-13EE-4EFC-9D16-43E1301AC846}" type="slidenum">
              <a:rPr lang="en-US" altLang="en-US" sz="900">
                <a:cs typeface="Times New Roman" panose="02020603050405020304" pitchFamily="18" charset="0"/>
              </a:rPr>
              <a:pPr eaLnBrk="1" hangingPunct="1"/>
              <a:t>38</a:t>
            </a:fld>
            <a:endParaRPr lang="en-US" altLang="en-US" sz="900">
              <a:cs typeface="Times New Roman" panose="02020603050405020304" pitchFamily="18" charset="0"/>
            </a:endParaRPr>
          </a:p>
        </p:txBody>
      </p:sp>
      <p:sp>
        <p:nvSpPr>
          <p:cNvPr id="2788354" name="Rectangle 2">
            <a:extLst>
              <a:ext uri="{FF2B5EF4-FFF2-40B4-BE49-F238E27FC236}">
                <a16:creationId xmlns:a16="http://schemas.microsoft.com/office/drawing/2014/main" xmlns="" id="{CE568B7E-2405-24D0-D83F-EE7C58AEDED3}"/>
              </a:ext>
            </a:extLst>
          </p:cNvPr>
          <p:cNvSpPr>
            <a:spLocks noGrp="1" noChangeArrowheads="1"/>
          </p:cNvSpPr>
          <p:nvPr>
            <p:ph type="title"/>
          </p:nvPr>
        </p:nvSpPr>
        <p:spPr>
          <a:xfrm>
            <a:off x="2438401" y="503953"/>
            <a:ext cx="7286625" cy="1233488"/>
          </a:xfrm>
        </p:spPr>
        <p:txBody>
          <a:bodyPr/>
          <a:lstStyle/>
          <a:p>
            <a:pPr eaLnBrk="1" hangingPunct="1">
              <a:defRPr/>
            </a:pPr>
            <a:r>
              <a:rPr lang="en-US" sz="2400" b="1" dirty="0">
                <a:solidFill>
                  <a:srgbClr val="00B0F0"/>
                </a:solidFill>
                <a:latin typeface="Times New Roman" panose="02020603050405020304" pitchFamily="18" charset="0"/>
                <a:cs typeface="Times New Roman" panose="02020603050405020304" pitchFamily="18" charset="0"/>
              </a:rPr>
              <a:t>Improving Productivity Through HRIS: Using Automated Applicant Tracking and Screening Systems (ATS)</a:t>
            </a:r>
          </a:p>
        </p:txBody>
      </p:sp>
      <p:grpSp>
        <p:nvGrpSpPr>
          <p:cNvPr id="2" name="Group 19">
            <a:extLst>
              <a:ext uri="{FF2B5EF4-FFF2-40B4-BE49-F238E27FC236}">
                <a16:creationId xmlns:a16="http://schemas.microsoft.com/office/drawing/2014/main" xmlns="" id="{946EE98E-17BD-E7CB-4886-B547BEBEFA27}"/>
              </a:ext>
            </a:extLst>
          </p:cNvPr>
          <p:cNvGrpSpPr>
            <a:grpSpLocks/>
          </p:cNvGrpSpPr>
          <p:nvPr/>
        </p:nvGrpSpPr>
        <p:grpSpPr bwMode="auto">
          <a:xfrm>
            <a:off x="2438400" y="2144714"/>
            <a:ext cx="7315200" cy="3387725"/>
            <a:chOff x="576" y="1123"/>
            <a:chExt cx="4608" cy="2134"/>
          </a:xfrm>
        </p:grpSpPr>
        <p:sp>
          <p:nvSpPr>
            <p:cNvPr id="38918" name="AutoShape 12" descr="brownfill01">
              <a:extLst>
                <a:ext uri="{FF2B5EF4-FFF2-40B4-BE49-F238E27FC236}">
                  <a16:creationId xmlns:a16="http://schemas.microsoft.com/office/drawing/2014/main" xmlns="" id="{3EBBA6E2-0DC4-7EA0-7A67-FF729DA777FD}"/>
                </a:ext>
              </a:extLst>
            </p:cNvPr>
            <p:cNvSpPr>
              <a:spLocks noChangeArrowheads="1"/>
            </p:cNvSpPr>
            <p:nvPr/>
          </p:nvSpPr>
          <p:spPr bwMode="auto">
            <a:xfrm>
              <a:off x="576" y="2363"/>
              <a:ext cx="1370" cy="89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“Knock out” applicants who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do not meet job requirements</a:t>
              </a:r>
            </a:p>
          </p:txBody>
        </p:sp>
        <p:sp>
          <p:nvSpPr>
            <p:cNvPr id="38919" name="AutoShape 13" descr="greenfill01">
              <a:extLst>
                <a:ext uri="{FF2B5EF4-FFF2-40B4-BE49-F238E27FC236}">
                  <a16:creationId xmlns:a16="http://schemas.microsoft.com/office/drawing/2014/main" xmlns="" id="{4F0D654C-D2E8-8D93-E937-E6E6C159DED0}"/>
                </a:ext>
              </a:extLst>
            </p:cNvPr>
            <p:cNvSpPr>
              <a:spLocks noChangeArrowheads="1"/>
            </p:cNvSpPr>
            <p:nvPr/>
          </p:nvSpPr>
          <p:spPr bwMode="auto">
            <a:xfrm>
              <a:off x="2189" y="2362"/>
              <a:ext cx="1370" cy="891"/>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Allows employers to extensively test and screen applicants online</a:t>
              </a:r>
            </a:p>
          </p:txBody>
        </p:sp>
        <p:cxnSp>
          <p:nvCxnSpPr>
            <p:cNvPr id="38920" name="AutoShape 14">
              <a:extLst>
                <a:ext uri="{FF2B5EF4-FFF2-40B4-BE49-F238E27FC236}">
                  <a16:creationId xmlns:a16="http://schemas.microsoft.com/office/drawing/2014/main" xmlns="" id="{CE5320CC-2904-F5B8-7ECD-935B0C0D676E}"/>
                </a:ext>
              </a:extLst>
            </p:cNvPr>
            <p:cNvCxnSpPr>
              <a:cxnSpLocks noChangeShapeType="1"/>
              <a:stCxn id="38921" idx="2"/>
              <a:endCxn id="38918" idx="0"/>
            </p:cNvCxnSpPr>
            <p:nvPr/>
          </p:nvCxnSpPr>
          <p:spPr bwMode="auto">
            <a:xfrm rot="5400000">
              <a:off x="1801" y="1273"/>
              <a:ext cx="532" cy="1612"/>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1" name="AutoShape 15">
              <a:extLst>
                <a:ext uri="{FF2B5EF4-FFF2-40B4-BE49-F238E27FC236}">
                  <a16:creationId xmlns:a16="http://schemas.microsoft.com/office/drawing/2014/main" xmlns="" id="{A81D511E-2948-85C4-FAAC-0388D6B77300}"/>
                </a:ext>
              </a:extLst>
            </p:cNvPr>
            <p:cNvSpPr>
              <a:spLocks noChangeArrowheads="1"/>
            </p:cNvSpPr>
            <p:nvPr/>
          </p:nvSpPr>
          <p:spPr bwMode="auto">
            <a:xfrm>
              <a:off x="1749" y="1123"/>
              <a:ext cx="2248" cy="672"/>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Benefits of Applicant Tracking Systems </a:t>
              </a:r>
            </a:p>
          </p:txBody>
        </p:sp>
        <p:cxnSp>
          <p:nvCxnSpPr>
            <p:cNvPr id="38922" name="AutoShape 16">
              <a:extLst>
                <a:ext uri="{FF2B5EF4-FFF2-40B4-BE49-F238E27FC236}">
                  <a16:creationId xmlns:a16="http://schemas.microsoft.com/office/drawing/2014/main" xmlns="" id="{38366A3F-E90C-107A-833D-03CA39015AA1}"/>
                </a:ext>
              </a:extLst>
            </p:cNvPr>
            <p:cNvCxnSpPr>
              <a:cxnSpLocks noChangeShapeType="1"/>
              <a:stCxn id="38921" idx="2"/>
              <a:endCxn id="38919" idx="0"/>
            </p:cNvCxnSpPr>
            <p:nvPr/>
          </p:nvCxnSpPr>
          <p:spPr bwMode="auto">
            <a:xfrm rot="16200000" flipH="1">
              <a:off x="2608" y="2078"/>
              <a:ext cx="531" cy="1"/>
            </a:xfrm>
            <a:prstGeom prst="bentConnector3">
              <a:avLst>
                <a:gd name="adj1" fmla="val 4990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3" name="AutoShape 17" descr="bluefill01">
              <a:extLst>
                <a:ext uri="{FF2B5EF4-FFF2-40B4-BE49-F238E27FC236}">
                  <a16:creationId xmlns:a16="http://schemas.microsoft.com/office/drawing/2014/main" xmlns="" id="{E8646126-AF67-C7D8-6131-B3BE8984F5CC}"/>
                </a:ext>
              </a:extLst>
            </p:cNvPr>
            <p:cNvSpPr>
              <a:spLocks noChangeArrowheads="1"/>
            </p:cNvSpPr>
            <p:nvPr/>
          </p:nvSpPr>
          <p:spPr bwMode="auto">
            <a:xfrm>
              <a:off x="3814" y="2363"/>
              <a:ext cx="1370" cy="891"/>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Can match “hidden talents” of applicants to available openings</a:t>
              </a:r>
            </a:p>
          </p:txBody>
        </p:sp>
        <p:cxnSp>
          <p:nvCxnSpPr>
            <p:cNvPr id="38924" name="AutoShape 18">
              <a:extLst>
                <a:ext uri="{FF2B5EF4-FFF2-40B4-BE49-F238E27FC236}">
                  <a16:creationId xmlns:a16="http://schemas.microsoft.com/office/drawing/2014/main" xmlns="" id="{5B8FBA61-7746-80AD-5D0F-1DF032167CAF}"/>
                </a:ext>
              </a:extLst>
            </p:cNvPr>
            <p:cNvCxnSpPr>
              <a:cxnSpLocks noChangeShapeType="1"/>
              <a:stCxn id="38921" idx="2"/>
              <a:endCxn id="38923" idx="0"/>
            </p:cNvCxnSpPr>
            <p:nvPr/>
          </p:nvCxnSpPr>
          <p:spPr bwMode="auto">
            <a:xfrm rot="16200000" flipH="1">
              <a:off x="3420" y="1266"/>
              <a:ext cx="532" cy="1626"/>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xmlns="" id="{717CFEE1-6DBF-FFED-8A27-2C7EC3F36009}"/>
              </a:ext>
            </a:extLst>
          </p:cNvPr>
          <p:cNvSpPr/>
          <p:nvPr/>
        </p:nvSpPr>
        <p:spPr>
          <a:xfrm>
            <a:off x="895010" y="6339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C27C3ECF-45B6-F730-23B7-9494ACFC37C1}"/>
              </a:ext>
            </a:extLst>
          </p:cNvPr>
          <p:cNvSpPr txBox="1"/>
          <p:nvPr/>
        </p:nvSpPr>
        <p:spPr>
          <a:xfrm>
            <a:off x="1105851" y="67448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6B85C28B-D0BB-815D-588E-21F2E6251911}"/>
              </a:ext>
            </a:extLst>
          </p:cNvPr>
          <p:cNvSpPr txBox="1"/>
          <p:nvPr/>
        </p:nvSpPr>
        <p:spPr>
          <a:xfrm>
            <a:off x="1166881" y="9303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49568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Making the decision with multiple factors:</a:t>
            </a:r>
            <a:r>
              <a:rPr lang="en-US" sz="2400" dirty="0">
                <a:solidFill>
                  <a:srgbClr val="C00000"/>
                </a:solidFill>
              </a:rPr>
              <a:t> </a:t>
            </a:r>
            <a:r>
              <a:rPr lang="en-US" sz="2400" dirty="0">
                <a:solidFill>
                  <a:schemeClr val="tx1"/>
                </a:solidFill>
              </a:rPr>
              <a:t>It's rare to base a decision solely on one test score. You'll likely consider references, interview performance, application details (like education), and potentially other tests.</a:t>
            </a:r>
          </a:p>
          <a:p>
            <a:r>
              <a:rPr lang="en-US" sz="2400" b="1" dirty="0">
                <a:solidFill>
                  <a:srgbClr val="C00000"/>
                </a:solidFill>
              </a:rPr>
              <a:t>Weighing the information:</a:t>
            </a:r>
            <a:r>
              <a:rPr lang="en-US" sz="2400" dirty="0">
                <a:solidFill>
                  <a:srgbClr val="C00000"/>
                </a:solidFill>
              </a:rPr>
              <a:t> </a:t>
            </a:r>
            <a:r>
              <a:rPr lang="en-US" sz="2400" dirty="0">
                <a:solidFill>
                  <a:schemeClr val="tx1"/>
                </a:solidFill>
              </a:rPr>
              <a:t>There are three main approaches to weigh all this information:</a:t>
            </a:r>
          </a:p>
          <a:p>
            <a:pPr lvl="0"/>
            <a:r>
              <a:rPr lang="en-US" sz="2400" b="1" dirty="0">
                <a:solidFill>
                  <a:srgbClr val="C00000"/>
                </a:solidFill>
              </a:rPr>
              <a:t>Judgmental approach:</a:t>
            </a:r>
            <a:r>
              <a:rPr lang="en-US" sz="2400" dirty="0">
                <a:solidFill>
                  <a:srgbClr val="C00000"/>
                </a:solidFill>
              </a:rPr>
              <a:t> </a:t>
            </a:r>
            <a:r>
              <a:rPr lang="en-US" sz="2400" dirty="0">
                <a:solidFill>
                  <a:schemeClr val="tx1"/>
                </a:solidFill>
              </a:rPr>
              <a:t>This involves using your intuition and experience to weigh all the evidence and make a decision.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Making the Selection Decision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699325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dirty="0">
                <a:solidFill>
                  <a:srgbClr val="C00000"/>
                </a:solidFill>
              </a:rPr>
              <a:t>Statistical approach</a:t>
            </a:r>
            <a:r>
              <a:rPr lang="en-US" sz="2400" b="1" dirty="0">
                <a:solidFill>
                  <a:schemeClr val="tx1"/>
                </a:solidFill>
              </a:rPr>
              <a:t>:</a:t>
            </a:r>
            <a:r>
              <a:rPr lang="en-US" sz="2400" dirty="0">
                <a:solidFill>
                  <a:schemeClr val="tx1"/>
                </a:solidFill>
              </a:rPr>
              <a:t> This involves turning all the information you have on applicants (including subjective things like references) into numbers and using a formula to predict their job success.</a:t>
            </a:r>
          </a:p>
          <a:p>
            <a:pPr lvl="0"/>
            <a:r>
              <a:rPr lang="en-US" sz="2400" b="1" dirty="0">
                <a:solidFill>
                  <a:srgbClr val="C00000"/>
                </a:solidFill>
              </a:rPr>
              <a:t>Combined approach:</a:t>
            </a:r>
            <a:r>
              <a:rPr lang="en-US" sz="2400" dirty="0">
                <a:solidFill>
                  <a:srgbClr val="C00000"/>
                </a:solidFill>
              </a:rPr>
              <a:t> </a:t>
            </a:r>
            <a:r>
              <a:rPr lang="en-US" sz="2400" dirty="0">
                <a:solidFill>
                  <a:schemeClr val="tx1"/>
                </a:solidFill>
              </a:rPr>
              <a:t>This combines the judgmental approach with the results from a statistical formula. While a statistical approach is ideal, using your judgment is better than nothing.</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Making the Selection Decision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02334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Evaluating the selection process:</a:t>
            </a:r>
            <a:r>
              <a:rPr lang="en-US" sz="2400" dirty="0">
                <a:solidFill>
                  <a:srgbClr val="C00000"/>
                </a:solidFill>
              </a:rPr>
              <a:t> </a:t>
            </a:r>
            <a:r>
              <a:rPr lang="en-US" sz="2400" dirty="0">
                <a:solidFill>
                  <a:schemeClr val="tx1"/>
                </a:solidFill>
              </a:rPr>
              <a:t>There are a few ways to assess how effective your hiring process is:</a:t>
            </a:r>
          </a:p>
          <a:p>
            <a:pPr lvl="0"/>
            <a:r>
              <a:rPr lang="en-US" sz="2400" b="1" dirty="0">
                <a:solidFill>
                  <a:srgbClr val="C00000"/>
                </a:solidFill>
              </a:rPr>
              <a:t>Validity:</a:t>
            </a:r>
            <a:r>
              <a:rPr lang="en-US" sz="2400" dirty="0">
                <a:solidFill>
                  <a:srgbClr val="C00000"/>
                </a:solidFill>
              </a:rPr>
              <a:t> </a:t>
            </a:r>
            <a:r>
              <a:rPr lang="en-US" sz="2400" dirty="0">
                <a:solidFill>
                  <a:schemeClr val="tx1"/>
                </a:solidFill>
              </a:rPr>
              <a:t>Does it predict how well someone will perform in the job?</a:t>
            </a:r>
          </a:p>
          <a:p>
            <a:pPr lvl="0"/>
            <a:r>
              <a:rPr lang="en-US" sz="2400" b="1" dirty="0">
                <a:solidFill>
                  <a:srgbClr val="C00000"/>
                </a:solidFill>
              </a:rPr>
              <a:t>Utility:</a:t>
            </a:r>
            <a:r>
              <a:rPr lang="en-US" sz="2400" dirty="0">
                <a:solidFill>
                  <a:srgbClr val="C00000"/>
                </a:solidFill>
              </a:rPr>
              <a:t> </a:t>
            </a:r>
            <a:r>
              <a:rPr lang="en-US" sz="2400" dirty="0">
                <a:solidFill>
                  <a:schemeClr val="tx1"/>
                </a:solidFill>
              </a:rPr>
              <a:t>Is the cost of the process justified by the money it saves the company (e.g., by hiring better employees)?</a:t>
            </a:r>
          </a:p>
          <a:p>
            <a:pPr lvl="0"/>
            <a:r>
              <a:rPr lang="en-US" sz="2400" b="1" dirty="0">
                <a:solidFill>
                  <a:srgbClr val="C00000"/>
                </a:solidFill>
              </a:rPr>
              <a:t>Time-to-hire:</a:t>
            </a:r>
            <a:r>
              <a:rPr lang="en-US" sz="2400" dirty="0">
                <a:solidFill>
                  <a:srgbClr val="C00000"/>
                </a:solidFill>
              </a:rPr>
              <a:t> </a:t>
            </a:r>
            <a:r>
              <a:rPr lang="en-US" sz="2400" dirty="0">
                <a:solidFill>
                  <a:schemeClr val="tx1"/>
                </a:solidFill>
              </a:rPr>
              <a:t>How long does it take to fill a position using this process?</a:t>
            </a:r>
          </a:p>
          <a:p>
            <a:pPr lvl="0"/>
            <a:r>
              <a:rPr lang="en-US" sz="2400" b="1" dirty="0">
                <a:solidFill>
                  <a:srgbClr val="C00000"/>
                </a:solidFill>
              </a:rPr>
              <a:t>Applicant experience</a:t>
            </a:r>
            <a:r>
              <a:rPr lang="en-US" sz="2400" b="1" dirty="0">
                <a:solidFill>
                  <a:schemeClr val="tx1"/>
                </a:solidFill>
              </a:rPr>
              <a:t>:</a:t>
            </a:r>
            <a:r>
              <a:rPr lang="en-US" sz="2400" dirty="0">
                <a:solidFill>
                  <a:schemeClr val="tx1"/>
                </a:solidFill>
              </a:rPr>
              <a:t> How do applicants feel about going through your selection process?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Evaluating the Selection Decision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635129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728530"/>
            <a:ext cx="8417320" cy="4401205"/>
          </a:xfrm>
          <a:prstGeom prst="rect">
            <a:avLst/>
          </a:prstGeom>
          <a:noFill/>
        </p:spPr>
        <p:txBody>
          <a:bodyPr wrap="square" rtlCol="0">
            <a:spAutoFit/>
          </a:bodyPr>
          <a:lstStyle/>
          <a:p>
            <a:r>
              <a:rPr lang="en-US" sz="2000" dirty="0"/>
              <a:t>1. Careful employee selection is important for several reasons. Your own performance always depends on your subordinates; it is costly to recruit and hire employees; and mismanaging the hiring process has various legal implications including equal employment, negligent hiring, and defamation.</a:t>
            </a:r>
          </a:p>
          <a:p>
            <a:r>
              <a:rPr lang="en-US" sz="2000" dirty="0"/>
              <a:t>2. Whether you are administering tests or making decisions based on test results, managers need to understand several basic testing concepts. Reliability refers to a test s consistency, while validity tells you whether the test is measuring what you think its supposed to be measuring.</a:t>
            </a:r>
          </a:p>
          <a:p>
            <a:r>
              <a:rPr lang="en-US" sz="2000" dirty="0"/>
              <a:t>3. Whether administered via paper and pencil, by computer, or online, we discussed several main types of tests. Tests of cognitive abilities measure things like reasoning ability and include intelligence tests and tests of specific cognitive abilities such as mechanical comprehension. There are also tests of motor and physical abilities, and measures of personality and interests.</a:t>
            </a:r>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xmlns="" id="{0AC2650A-C51A-9ACB-723B-68D89C868D01}"/>
              </a:ext>
            </a:extLst>
          </p:cNvPr>
          <p:cNvSpPr/>
          <p:nvPr/>
        </p:nvSpPr>
        <p:spPr>
          <a:xfrm>
            <a:off x="1308298" y="1549486"/>
            <a:ext cx="4222539" cy="2063065"/>
          </a:xfrm>
          <a:prstGeom prst="rect">
            <a:avLst/>
          </a:prstGeom>
        </p:spPr>
        <p:txBody>
          <a:bodyPr wrap="square">
            <a:spAutoFit/>
          </a:bodyPr>
          <a:lstStyle/>
          <a:p>
            <a:pPr>
              <a:lnSpc>
                <a:spcPct val="120000"/>
              </a:lnSpc>
            </a:pPr>
            <a:r>
              <a:rPr lang="en-US" dirty="0"/>
              <a:t>1. What is the difference between reliability and validity? In what respects are they similar?</a:t>
            </a:r>
          </a:p>
          <a:p>
            <a:pPr>
              <a:lnSpc>
                <a:spcPct val="120000"/>
              </a:lnSpc>
            </a:pPr>
            <a:r>
              <a:rPr lang="en-US" dirty="0"/>
              <a:t>2. Explain how you would go about validating a test. How can this information be useful to a manager?</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1133854" y="441434"/>
            <a:ext cx="8009239" cy="114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2650682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1C7CE5-9C8E-4863-8A42-5911FE518B71}">
  <ds:schemaRefs>
    <ds:schemaRef ds:uri="http://schemas.microsoft.com/office/2006/documentManagement/types"/>
    <ds:schemaRef ds:uri="http://schemas.microsoft.com/office/infopath/2007/PartnerControls"/>
    <ds:schemaRef ds:uri="d13aca44-ef33-4cf4-9980-7f0b00e6eeb9"/>
    <ds:schemaRef ds:uri="http://purl.org/dc/elements/1.1/"/>
    <ds:schemaRef ds:uri="http://schemas.microsoft.com/office/2006/metadata/properties"/>
    <ds:schemaRef ds:uri="49100919-8a76-4266-be0c-7dc583902cb4"/>
    <ds:schemaRef ds:uri="http://purl.org/dc/dcmitype/"/>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22089C65-2C6E-42D7-AF36-015AAD32FD3A}">
  <ds:schemaRefs>
    <ds:schemaRef ds:uri="http://schemas.microsoft.com/sharepoint/v3/contenttype/forms"/>
  </ds:schemaRefs>
</ds:datastoreItem>
</file>

<file path=customXml/itemProps3.xml><?xml version="1.0" encoding="utf-8"?>
<ds:datastoreItem xmlns:ds="http://schemas.openxmlformats.org/officeDocument/2006/customXml" ds:itemID="{0503722A-C962-4333-BE35-F9BA3F646C23}"/>
</file>

<file path=docProps/app.xml><?xml version="1.0" encoding="utf-8"?>
<Properties xmlns="http://schemas.openxmlformats.org/officeDocument/2006/extended-properties" xmlns:vt="http://schemas.openxmlformats.org/officeDocument/2006/docPropsVTypes">
  <TotalTime>711</TotalTime>
  <Words>4540</Words>
  <Application>Microsoft Office PowerPoint</Application>
  <PresentationFormat>Widescreen</PresentationFormat>
  <Paragraphs>472</Paragraphs>
  <Slides>44</Slides>
  <Notes>41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Alexandria</vt:lpstr>
      <vt:lpstr>Arial</vt:lpstr>
      <vt:lpstr>Calibri</vt:lpstr>
      <vt:lpstr>Calibri Light</vt:lpstr>
      <vt:lpstr>Franklin Gothic Medium</vt:lpstr>
      <vt:lpstr>Roboto Light</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Tests</vt:lpstr>
      <vt:lpstr>PowerPoint Presentation</vt:lpstr>
      <vt:lpstr>PowerPoint Presentation</vt:lpstr>
      <vt:lpstr>PowerPoint Presentation</vt:lpstr>
      <vt:lpstr>PowerPoint Presentation</vt:lpstr>
      <vt:lpstr>The “Big Five”</vt:lpstr>
      <vt:lpstr>PowerPoint Presentation</vt:lpstr>
      <vt:lpstr>PowerPoint Presentation</vt:lpstr>
      <vt:lpstr>PowerPoint Presentation</vt:lpstr>
      <vt:lpstr>PowerPoint Presentation</vt:lpstr>
      <vt:lpstr>PowerPoint Presentation</vt:lpstr>
      <vt:lpstr>PowerPoint Presentation</vt:lpstr>
      <vt:lpstr>Background Investigations and Reference Checks</vt:lpstr>
      <vt:lpstr>Challenges with Background Investigations and Reference Checks</vt:lpstr>
      <vt:lpstr>PowerPoint Presentation</vt:lpstr>
      <vt:lpstr>PowerPoint Presentation</vt:lpstr>
      <vt:lpstr>PowerPoint Presentation</vt:lpstr>
      <vt:lpstr>Improving Productivity Through HRIS: Using Automated Applicant Tracking and Screening Systems (ATS)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Microsoft account</cp:lastModifiedBy>
  <cp:revision>22</cp:revision>
  <dcterms:modified xsi:type="dcterms:W3CDTF">2024-07-12T10:24:19Z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