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 id="2147483718" r:id="rId7"/>
  </p:sldMasterIdLst>
  <p:notesMasterIdLst>
    <p:notesMasterId r:id="rId65"/>
  </p:notesMasterIdLst>
  <p:sldIdLst>
    <p:sldId id="498" r:id="rId8"/>
    <p:sldId id="990" r:id="rId9"/>
    <p:sldId id="1038" r:id="rId10"/>
    <p:sldId id="671" r:id="rId11"/>
    <p:sldId id="1044" r:id="rId12"/>
    <p:sldId id="1045" r:id="rId13"/>
    <p:sldId id="999" r:id="rId14"/>
    <p:sldId id="850" r:id="rId15"/>
    <p:sldId id="1039" r:id="rId16"/>
    <p:sldId id="1040" r:id="rId17"/>
    <p:sldId id="1041" r:id="rId18"/>
    <p:sldId id="1042" r:id="rId19"/>
    <p:sldId id="1043" r:id="rId20"/>
    <p:sldId id="1046" r:id="rId21"/>
    <p:sldId id="1047" r:id="rId22"/>
    <p:sldId id="1000" r:id="rId23"/>
    <p:sldId id="948" r:id="rId24"/>
    <p:sldId id="1001" r:id="rId25"/>
    <p:sldId id="1010" r:id="rId26"/>
    <p:sldId id="1002" r:id="rId27"/>
    <p:sldId id="1008" r:id="rId28"/>
    <p:sldId id="1009" r:id="rId29"/>
    <p:sldId id="1048" r:id="rId30"/>
    <p:sldId id="1049" r:id="rId31"/>
    <p:sldId id="1050" r:id="rId32"/>
    <p:sldId id="1051" r:id="rId33"/>
    <p:sldId id="1052" r:id="rId34"/>
    <p:sldId id="1053" r:id="rId35"/>
    <p:sldId id="1054" r:id="rId36"/>
    <p:sldId id="1055" r:id="rId37"/>
    <p:sldId id="1056" r:id="rId38"/>
    <p:sldId id="1007" r:id="rId39"/>
    <p:sldId id="1004" r:id="rId40"/>
    <p:sldId id="1005" r:id="rId41"/>
    <p:sldId id="1006" r:id="rId42"/>
    <p:sldId id="992" r:id="rId43"/>
    <p:sldId id="1012" r:id="rId44"/>
    <p:sldId id="1016" r:id="rId45"/>
    <p:sldId id="993" r:id="rId46"/>
    <p:sldId id="1018" r:id="rId47"/>
    <p:sldId id="1022" r:id="rId48"/>
    <p:sldId id="1019" r:id="rId49"/>
    <p:sldId id="1025" r:id="rId50"/>
    <p:sldId id="1026" r:id="rId51"/>
    <p:sldId id="1027" r:id="rId52"/>
    <p:sldId id="994" r:id="rId53"/>
    <p:sldId id="1028" r:id="rId54"/>
    <p:sldId id="1029" r:id="rId55"/>
    <p:sldId id="995" r:id="rId56"/>
    <p:sldId id="1031" r:id="rId57"/>
    <p:sldId id="1032" r:id="rId58"/>
    <p:sldId id="996" r:id="rId59"/>
    <p:sldId id="1034" r:id="rId60"/>
    <p:sldId id="949" r:id="rId61"/>
    <p:sldId id="1037" r:id="rId62"/>
    <p:sldId id="947" r:id="rId63"/>
    <p:sldId id="349"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8"/>
            <p14:sldId id="990"/>
            <p14:sldId id="1038"/>
            <p14:sldId id="671"/>
            <p14:sldId id="1044"/>
            <p14:sldId id="1045"/>
            <p14:sldId id="999"/>
            <p14:sldId id="850"/>
            <p14:sldId id="1039"/>
            <p14:sldId id="1040"/>
            <p14:sldId id="1041"/>
            <p14:sldId id="1042"/>
            <p14:sldId id="1043"/>
            <p14:sldId id="1046"/>
            <p14:sldId id="1047"/>
            <p14:sldId id="1000"/>
            <p14:sldId id="948"/>
            <p14:sldId id="1001"/>
            <p14:sldId id="1010"/>
            <p14:sldId id="1002"/>
            <p14:sldId id="1008"/>
            <p14:sldId id="1009"/>
            <p14:sldId id="1048"/>
            <p14:sldId id="1049"/>
            <p14:sldId id="1050"/>
            <p14:sldId id="1051"/>
            <p14:sldId id="1052"/>
            <p14:sldId id="1053"/>
            <p14:sldId id="1054"/>
            <p14:sldId id="1055"/>
            <p14:sldId id="1056"/>
            <p14:sldId id="1007"/>
            <p14:sldId id="1004"/>
            <p14:sldId id="1005"/>
            <p14:sldId id="1006"/>
            <p14:sldId id="992"/>
            <p14:sldId id="1012"/>
            <p14:sldId id="1016"/>
            <p14:sldId id="993"/>
            <p14:sldId id="1018"/>
            <p14:sldId id="1022"/>
            <p14:sldId id="1019"/>
            <p14:sldId id="1025"/>
            <p14:sldId id="1026"/>
            <p14:sldId id="1027"/>
            <p14:sldId id="994"/>
            <p14:sldId id="1028"/>
            <p14:sldId id="1029"/>
            <p14:sldId id="995"/>
            <p14:sldId id="1031"/>
            <p14:sldId id="1032"/>
            <p14:sldId id="996"/>
            <p14:sldId id="1034"/>
            <p14:sldId id="949"/>
            <p14:sldId id="1037"/>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64" d="100"/>
          <a:sy n="64" d="100"/>
        </p:scale>
        <p:origin x="724" y="52"/>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tableStyles" Target="tableStyle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viewProps" Target="viewProp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92FD1D-EC1C-22D8-7DB2-98A698540E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A0F0B1-7A1C-1C16-D6F7-D3C7645F64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EC9979-9C9B-88B1-7960-2D078B8BC9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AE1246D-13FE-7E1D-D0F3-83A93AA127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9638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E62D7-A608-6892-E148-652C166D54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A795F1-C343-C891-A806-3F2C0FCCED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58A356-3BE2-AF3E-D857-7DDDCC0687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4DCB8E6-575A-CC91-2A47-1A7BA7402BD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408046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A25F1-9C3A-0A04-5A88-2C35ED9FE5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02B732-1276-7C76-211A-436AEF40DF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24409C-7FF6-5CE1-FC0A-C860FD2D1E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C20B17-E359-5D1C-60B5-CA1713F65D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839410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B9214-83D1-F732-601D-3ECD82EDBB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7A21B1-4CDF-9B4E-9AC0-6A1730825A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FAC583-5F5F-BF59-A5E8-C1181270EB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92B183-F09D-1D82-1BBA-43F1CEB0F2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67678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BDFB5-8AB9-53F3-269B-E89B6165DB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0E4AA8-D888-4AE5-E946-B3F8B0DDB3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0F1B43-AB9F-CF8D-B539-62B0AAFF68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0EF921-0653-502F-AAF6-9293E5EA377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707432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42B6BF-8946-0266-CA65-1299514868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1778C0-09A2-4B85-AF33-36A9FBDE2E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037805-00BE-60A4-B0B1-70F84A781D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7F3FB4-FE49-C639-84F0-F05142EB154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523273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0E66A-F46B-F242-12AD-32E67AC87B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9729D-BA77-3A87-EC4A-89655C294A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25B707-80F2-656F-4BCD-74A21C51CA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46A251F-6B71-3DAC-40A1-00749B78008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46568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E8166-05D8-17FF-ED77-B354D52BF8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8370C2-893C-9AC2-F01D-C595B46113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44348F-2275-1AF9-4ED0-4C54B38D9C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5835776-5B74-C1F3-06D3-E729C287ED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56844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16735-29CF-F00D-E99E-A7289B1232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EFB125-9B9D-B373-EF96-5C0E98C121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D02F0B-1E33-D9FB-BB86-327C77546F8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2E46345-B260-DE7B-212A-AC2181DB341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076100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CBE195-BE64-7AB3-9455-127256AB81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02B253-2E59-0B00-0803-E0951D3C57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31C191-597C-8A72-FC58-B84A8BC994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6A81DF-3E6C-5A41-1852-1939D08366B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93338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3CD88D-5E59-F86D-57C9-40A149AF77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EC4C51-34FB-07A4-879B-99281723B0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C9FA82-63FE-8D71-16E7-E614321D2D6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4C2462-8823-5A7A-677B-84FA71B2764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51184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D23A2-08C1-AC31-BF54-581134183F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739235-E2EC-0148-1AD7-33A4DD987F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BEBAAA-545A-01E1-3618-2E0B649E91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E344A4-AA84-760D-3047-70C477BF3C0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066459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DFCCE-CD8D-226D-1B42-60A1CAFCBE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13F530-C5B3-7105-9785-FB884CFCFB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D11F88-A9B7-9595-D1F3-220ADC0650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18BCC2B-C376-DF18-4091-AED373B2F0B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50371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A2A598-5B73-73BB-9CF3-B69C5BCC4C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79E71C-6E38-8D58-8FD5-B83575732F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4530A1-16E0-64D2-D8FE-A207DD77C6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AF93BAF-9A70-FFC9-46C9-5BA0F3A412C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658848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89D63-D88F-78C8-054A-5CDB2D7BE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6FCF14-58A0-B0BF-E672-C78116070B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B49980-8583-5158-684F-3A85188DA0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7F2721B-5B41-1B96-DB32-77FD247B73A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065406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BD869-B934-F7CC-625B-49B37FA8BD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3F4445-5B8E-5CB6-D06A-3B3A7E10BD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E08BAC-A7B7-F59D-3E01-BBABB62DDC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9D3053-3029-E0F5-2D57-91F8C0034C5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081399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335BC-B86C-B734-7EC0-ABD1F27C90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2B64D4-9146-14B0-8017-191B750874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5980D7-0964-E02F-0DAF-7EBCFA8E704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E14E60-C643-26E4-B154-3A0F785F901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708580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0A7B49-84E8-C9A7-9AC0-1C5D92E7AA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28E06B-2062-4225-CA86-4FD5FD144C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EE75AF-873D-162C-5028-90C8FE2459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C906C26-C31D-F488-9C92-CC876BC6FD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989629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D152A6-2EB6-3320-B92F-0A52E6EB9A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CAD322-5481-5FEB-D973-8CE8F2684D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F3B189-02C9-D72C-274D-BDF3CFB846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0987763-CFE7-49E7-2492-6850CBAB09E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452626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A07370-2DE3-AC52-886B-8D5FC5922B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513044-EBAC-CBC0-433A-7AF767755B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95FB82-E765-6F5E-381C-6BE7D3CA6E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ACD0494-B1A7-D256-635E-053C2B751F2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584430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B6A4D9-92DE-0F94-9AE1-6D23DE6C43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6A7AE7-4F52-B6D1-5B4B-6408C84AF4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0F8FBC-CF29-9165-59CE-C787680044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770852-993B-7F78-72DB-7B45DC93DD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45107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A4F92C-E0AC-AC86-7942-63719BA289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F26CDE-9608-F033-73A2-4B21EF8A37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66BA15-D584-6FAB-4EDC-91569B2310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361571-CC3B-7B06-4F33-52E1E30D2F1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841675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A3CE40-3D40-F882-172F-1090097968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43BD0E-6B8B-8695-DCC3-AA4C79637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E3F017-DB14-9C58-7982-74D1B8EE48D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F44675-2A66-B78A-C4DC-AEBB1A91777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935860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745BEA-340A-FB2F-AD78-761324C93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61784C-9310-E205-B346-2D476856E1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8FC516-A129-2E32-E2D0-94CD71FA50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ACDAF97-29F8-705D-E5FD-376EB387CB5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647181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D31592-6754-D6E7-C267-C961E59C94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06544C-262D-AE41-A259-70ABDBA588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C7AC24-B423-68B8-F676-D05CE767DA9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DDE54A-05D9-D7ED-8FE4-3F41490C9F7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603325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402541-2E34-D72D-5CE6-8C85C59A3B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C91F65-B146-E393-353F-5E3C681425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F442CB-AB96-510D-6371-11EE14493B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32615F-6854-A07E-E1EF-392E7053499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489977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D1325-2141-33E9-F668-36F22D3F83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746632-15D1-837F-01F8-8E8596DF7B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F6B56B-3E47-9CCE-AB19-8D660AAD84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5964C1-AB57-AC8A-ED4D-E1982DF59E8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42847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52C2F4-2CB0-A09F-4CF4-5856F34328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64F4D3-FC16-2A4F-0E54-4DA03BB595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05FA02-9F1F-9735-4F5A-F94AFE7299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6676909-C81F-2994-67CF-E067989A47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16904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91438-95BE-9C76-224D-C5B4D6AA06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67E39F-5468-ED8E-5B66-A6B67BFD47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4617CA-101C-FB21-8D46-E5E405ADE7F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8647B2-F30B-3AEE-9020-30826D26B6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90917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660A9A-94FA-32A2-641E-DD31E2B0F2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681030-E51C-C910-4C5D-E2428C2E5A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865FB8-284E-11B8-4AA2-1566F42D955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93C5B8B-5C8F-B4E1-A87E-7B7862B7970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499773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33D80D-CEB1-8A33-E85A-93792E48E5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C7AD00-49B3-3595-C7DE-C6302C0075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F86AB8-677E-F4DF-365E-A8DCE4D6AAA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A02F5B-9685-EF9B-93AF-ECB5EBF807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86891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C5336-FE4F-AD04-FA43-F8B9A15509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9105EE-3FC3-EDB1-DE2E-CED63834C9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D1D4A7-03B8-C657-3EE7-81782830FF2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7E9E21F-1468-B04F-E1CF-043F6615735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513671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703A9A-09C4-3A42-7B58-4ECFDD1BFD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4CCF14-9586-B5D7-9D64-50795C69E9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C054F3-E8B2-8DE0-E4FE-68A905C916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B5210C-B752-263A-48DA-BE22999D0E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255019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E4BB5-F126-2F57-A9E1-B6F27D4D39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58C1F6-B504-B19C-68FF-A1EB90EEB8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623673-6286-2913-A00C-ED169CAFF5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6DDE4E-B5D8-8FDE-8041-FCDCD498C8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827786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E9CD1-C466-5F35-B0DA-B97864F4CC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3E8219-2602-D017-62B8-7730754F8B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5C5302-18E6-BBF0-91AC-63260306CB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AE62BF-00A8-3243-AF79-CCCED7FC85D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796498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67A05F-EFB8-3E3E-5548-E71258C6BD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92C6B0-CD96-499C-AC70-AD23FB0FE2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9B5822-1D80-5B2D-0844-1E24F56CD7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8582A9-0BCF-233D-8940-75E5CB7FA83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46943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D19320-DF97-5AA5-A101-E19EEC29B4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637344-A19F-A874-3D65-FA071C6EAE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45629A-E6AF-0149-80BE-6E6A0786C82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3C3C2B-0ACA-A0AF-0A29-7DA9CE87102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355597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EA4A94-0681-E792-C6B7-75BA463590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52BB10-3821-55E6-95F3-360AADF397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BB1BBE-613E-6507-1263-9158F301FA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4A5ECA4-DBBC-FFD2-DB43-D95A8D16A89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0719661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CF31D-60FB-138F-C5E1-65B26D9B24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9BF1D9-608B-F7F0-7B07-52057B68FD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72B6A5-E906-4985-C576-B0F53C0D136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B77C20-5CAA-EBD9-D4BC-2E68FABE5D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8532652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457E3-C15F-ECEE-8F0B-184BD0095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F7BC7C-C7FE-9D69-F7E4-460A5E0363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6540C5-6BB0-78A6-F08D-CC43F0EFC4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7885BE-19F6-D61A-FA78-E5831B8D345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4584600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6124C-FEEE-A905-E413-A3AC4864E8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CE9912-CEB5-7164-1C42-B8CBD397B7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9E8254-34BF-2C25-4574-952240903F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550A8BA-4742-30C9-A93C-92812DC3F62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4194154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03BFE-9C36-32B9-2214-B12E66AA93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CA4FBF-7DEE-5AAB-F8B9-81D8734D4C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8C1F69-6F00-8E42-0D36-05DE4732CF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3C63777-F133-C773-FB5C-C2974CD24E4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812836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ED65AE-4967-9AFF-EFF5-440A39B719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9AC4AF-0675-A152-6B80-C4FF92B6EE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625217-BEBD-F931-FD8C-F4B4FBD9F0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8DC8817-FE0B-46CB-4C06-2356E51CAC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3711246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C425C-9957-C2F7-8C05-17DA205EBF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2A5FEC-2E17-AE69-F571-D293826FB0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BC95E1-02A8-D01E-9A30-28740FE2D5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FE4EE5-CB5F-3666-2809-6721CA4C61F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3544981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EE378-EF8C-BDEC-6C0B-6B3CAA8914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57370A-9D2F-E66E-A395-C25F9002DA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0C47D7-2C3D-83A1-3CFA-23D630ABBB8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C8CBCC-9F2E-2614-490F-5917283A0DF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7815126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8D4C0A-807B-D9F6-FA60-3BE7C13D75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6C72FC-D755-D290-2BA1-478093635D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256E00-BC83-BDB9-15E7-1450A7B040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4AB742-3527-265F-B964-030736C4D9F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0256244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C566F-7B8A-AFF6-ABF7-0AE331CB74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7B6497-AB08-F932-2E4A-A469EDA395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4EB4C1-9B14-6781-E60E-FB86370BFF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28C2F7-C1F4-1189-242A-3854730F95E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782870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3693C-9E79-96E1-AB86-7EEBAD68B8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F14773-BEAB-4F02-C457-BEB6F3E347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76F626-AA43-FACB-6D5C-F7036F4C41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979AFE-A5A4-B9B6-E1DF-69713DD424B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5886758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E01026-435F-5860-D77C-E6BBCAC878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26B7DB-764E-2BC6-62ED-88EC8083AB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16424B-EF92-DAE3-FEF6-FFD24F2DC1E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459F20-5A73-9EE6-C9CC-B3F02C5B18D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5604682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E71530-21A1-385C-CD3E-90C548D5D4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2985A3-0AF7-2512-A2FD-729F21730F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6BA3D9-759A-198C-CB10-D4D5F740DC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4D27847-1BF0-04E1-4C8E-234AC195987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3908712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9671093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2159532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280825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691884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396593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032364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969489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1629963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388736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39589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634101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9240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41062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8443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3355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33322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14315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56568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69243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6332606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76753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74811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5948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28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10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67908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6" Type="http://schemas.openxmlformats.org/officeDocument/2006/relationships/image" Target="../media/image1.png"/><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theme" Target="../theme/theme3.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18" Type="http://schemas.openxmlformats.org/officeDocument/2006/relationships/slideLayout" Target="../slideLayouts/slideLayout58.xml"/><Relationship Id="rId26" Type="http://schemas.openxmlformats.org/officeDocument/2006/relationships/theme" Target="../theme/theme4.xml"/><Relationship Id="rId3" Type="http://schemas.openxmlformats.org/officeDocument/2006/relationships/slideLayout" Target="../slideLayouts/slideLayout43.xml"/><Relationship Id="rId21" Type="http://schemas.openxmlformats.org/officeDocument/2006/relationships/slideLayout" Target="../slideLayouts/slideLayout61.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17" Type="http://schemas.openxmlformats.org/officeDocument/2006/relationships/slideLayout" Target="../slideLayouts/slideLayout57.xml"/><Relationship Id="rId25" Type="http://schemas.openxmlformats.org/officeDocument/2006/relationships/slideLayout" Target="../slideLayouts/slideLayout65.xml"/><Relationship Id="rId2" Type="http://schemas.openxmlformats.org/officeDocument/2006/relationships/slideLayout" Target="../slideLayouts/slideLayout42.xml"/><Relationship Id="rId16" Type="http://schemas.openxmlformats.org/officeDocument/2006/relationships/slideLayout" Target="../slideLayouts/slideLayout56.xml"/><Relationship Id="rId20" Type="http://schemas.openxmlformats.org/officeDocument/2006/relationships/slideLayout" Target="../slideLayouts/slideLayout60.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24" Type="http://schemas.openxmlformats.org/officeDocument/2006/relationships/slideLayout" Target="../slideLayouts/slideLayout64.xml"/><Relationship Id="rId5" Type="http://schemas.openxmlformats.org/officeDocument/2006/relationships/slideLayout" Target="../slideLayouts/slideLayout45.xml"/><Relationship Id="rId15" Type="http://schemas.openxmlformats.org/officeDocument/2006/relationships/slideLayout" Target="../slideLayouts/slideLayout55.xml"/><Relationship Id="rId23" Type="http://schemas.openxmlformats.org/officeDocument/2006/relationships/slideLayout" Target="../slideLayouts/slideLayout63.xml"/><Relationship Id="rId10" Type="http://schemas.openxmlformats.org/officeDocument/2006/relationships/slideLayout" Target="../slideLayouts/slideLayout50.xml"/><Relationship Id="rId19" Type="http://schemas.openxmlformats.org/officeDocument/2006/relationships/slideLayout" Target="../slideLayouts/slideLayout59.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 Id="rId22" Type="http://schemas.openxmlformats.org/officeDocument/2006/relationships/slideLayout" Target="../slideLayouts/slideLayout6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24674505"/>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 id="2147483733" r:id="rId15"/>
    <p:sldLayoutId id="2147483734" r:id="rId16"/>
    <p:sldLayoutId id="2147483735" r:id="rId17"/>
    <p:sldLayoutId id="2147483736" r:id="rId18"/>
    <p:sldLayoutId id="2147483737" r:id="rId19"/>
    <p:sldLayoutId id="2147483738" r:id="rId20"/>
    <p:sldLayoutId id="2147483739" r:id="rId21"/>
    <p:sldLayoutId id="2147483740" r:id="rId22"/>
    <p:sldLayoutId id="2147483741" r:id="rId23"/>
    <p:sldLayoutId id="2147483742" r:id="rId24"/>
    <p:sldLayoutId id="2147483743"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4.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5.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jpeg"/><Relationship Id="rId1" Type="http://schemas.openxmlformats.org/officeDocument/2006/relationships/slideLayout" Target="../slideLayouts/slideLayout40.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14" name="Oval 13"/>
          <p:cNvSpPr/>
          <p:nvPr/>
        </p:nvSpPr>
        <p:spPr>
          <a:xfrm>
            <a:off x="5863985" y="82297"/>
            <a:ext cx="6328015"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9" name="TextBox 8">
            <a:extLst>
              <a:ext uri="{FF2B5EF4-FFF2-40B4-BE49-F238E27FC236}">
                <a16:creationId xmlns:a16="http://schemas.microsoft.com/office/drawing/2014/main" id="{DD4A771D-B624-A55A-E0F5-FFAB6B489CA0}"/>
              </a:ext>
            </a:extLst>
          </p:cNvPr>
          <p:cNvSpPr txBox="1"/>
          <p:nvPr/>
        </p:nvSpPr>
        <p:spPr>
          <a:xfrm>
            <a:off x="497340" y="2153895"/>
            <a:ext cx="4874760" cy="1631216"/>
          </a:xfrm>
          <a:prstGeom prst="rect">
            <a:avLst/>
          </a:prstGeom>
          <a:noFill/>
        </p:spPr>
        <p:txBody>
          <a:bodyPr wrap="square" rtlCol="0">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(ماجستير القانون الرقمي) </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مقرر : قانون تنظيم التكنولوجيا المالية</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Financial technology regulation law</a:t>
            </a:r>
          </a:p>
        </p:txBody>
      </p:sp>
      <p:sp>
        <p:nvSpPr>
          <p:cNvPr id="10" name="TextBox 9">
            <a:extLst>
              <a:ext uri="{FF2B5EF4-FFF2-40B4-BE49-F238E27FC236}">
                <a16:creationId xmlns:a16="http://schemas.microsoft.com/office/drawing/2014/main" id="{9E7F083D-9325-632C-97B5-F4603271F458}"/>
              </a:ext>
            </a:extLst>
          </p:cNvPr>
          <p:cNvSpPr txBox="1"/>
          <p:nvPr/>
        </p:nvSpPr>
        <p:spPr>
          <a:xfrm>
            <a:off x="497340" y="4849241"/>
            <a:ext cx="559866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Prepared by.   </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Dr.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Nayel</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AlOmran</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2527073" y="975974"/>
            <a:ext cx="75973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srgbClr val="00AEEF"/>
                </a:solidFill>
                <a:effectLst/>
                <a:highlight>
                  <a:srgbClr val="FFFF00"/>
                </a:highlight>
                <a:uLnTx/>
                <a:uFillTx/>
                <a:latin typeface="Alexandria Black" pitchFamily="2" charset="-78"/>
                <a:ea typeface="+mn-ea"/>
                <a:cs typeface="Alexandria"/>
              </a:rPr>
              <a:t>النقد ، صور اختزان القيمة ضمن مستحدثات التكنولوجيا المالية</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Black"/>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Alexandria Black"/>
              <a:ea typeface="+mn-ea"/>
              <a:cs typeface="Times New Roman" panose="02020603050405020304" pitchFamily="18" charset="0"/>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Alexandria Black"/>
                <a:ea typeface="+mn-ea"/>
                <a:cs typeface="Times New Roman" panose="02020603050405020304" pitchFamily="18" charset="0"/>
              </a:rPr>
              <a:t>04</a:t>
            </a:r>
            <a:endParaRPr kumimoji="0" lang="en-US" sz="1600" b="1" i="0" u="none" strike="noStrike" kern="1200" cap="none" spc="0" normalizeH="0" baseline="0" noProof="0" dirty="0">
              <a:ln>
                <a:noFill/>
              </a:ln>
              <a:solidFill>
                <a:prstClr val="white"/>
              </a:solidFill>
              <a:effectLst/>
              <a:uLnTx/>
              <a:uFillTx/>
              <a:latin typeface="Alexandria Black"/>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762000" y="1799856"/>
            <a:ext cx="10596880" cy="3914546"/>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EG" altLang="en-US" sz="2000" b="1" i="0" u="none" strike="noStrike" kern="1200" cap="none" spc="0" normalizeH="0" baseline="0" noProof="0" dirty="0">
                <a:ln>
                  <a:noFill/>
                </a:ln>
                <a:solidFill>
                  <a:srgbClr val="FF0000"/>
                </a:solidFill>
                <a:effectLst/>
                <a:uLnTx/>
                <a:uFillTx/>
                <a:latin typeface="Arial" panose="020B0604020202020204" pitchFamily="34" charset="0"/>
                <a:cs typeface="Alexandria"/>
              </a:rPr>
              <a:t>أهداف المحاضرة :</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1" i="0" u="none" strike="noStrike" kern="1200" cap="none" spc="0" normalizeH="0" baseline="0" noProof="0" dirty="0">
                <a:ln>
                  <a:noFill/>
                </a:ln>
                <a:solidFill>
                  <a:srgbClr val="FF0000"/>
                </a:solidFill>
                <a:effectLst/>
                <a:uLnTx/>
                <a:uFillTx/>
                <a:latin typeface="Arial" panose="020B0604020202020204" pitchFamily="34" charset="0"/>
                <a:cs typeface="Alexandria"/>
              </a:rPr>
              <a:t>بنهاية هذه المحاضرة، سيكون الطالب قادراً على:</a:t>
            </a:r>
            <a:endParaRPr kumimoji="0" lang="ar-AE" altLang="en-US" sz="2000" i="0" u="none" strike="noStrike" kern="1200" cap="none" spc="0" normalizeH="0" baseline="0" noProof="0" dirty="0">
              <a:ln>
                <a:noFill/>
              </a:ln>
              <a:solidFill>
                <a:srgbClr val="FF0000"/>
              </a:solidFill>
              <a:effectLst/>
              <a:uLnTx/>
              <a:uFillTx/>
              <a:latin typeface="Arial" panose="020B0604020202020204" pitchFamily="34" charset="0"/>
              <a:cs typeface="Alexandria"/>
            </a:endParaRPr>
          </a:p>
          <a:p>
            <a:pPr marL="285750" marR="0" lvl="0" indent="-285750" algn="r" defTabSz="914400" rtl="1" eaLnBrk="0" fontAlgn="base" latinLnBrk="0" hangingPunct="0">
              <a:lnSpc>
                <a:spcPct val="150000"/>
              </a:lnSpc>
              <a:spcBef>
                <a:spcPct val="20000"/>
              </a:spcBef>
              <a:spcAft>
                <a:spcPct val="0"/>
              </a:spcAft>
              <a:buClrTx/>
              <a:buSzPct val="80000"/>
              <a:buFont typeface="Arial" panose="020B0604020202020204" pitchFamily="34" charset="0"/>
              <a:buChar char="•"/>
              <a:tabLst/>
              <a:defRPr/>
            </a:pPr>
            <a:r>
              <a:rPr kumimoji="0" lang="ar-AE" altLang="en-US" i="0" u="none" strike="noStrike" kern="1200" cap="none" spc="0" normalizeH="0" baseline="0" noProof="0" dirty="0">
                <a:ln>
                  <a:noFill/>
                </a:ln>
                <a:solidFill>
                  <a:prstClr val="black"/>
                </a:solidFill>
                <a:effectLst/>
                <a:uLnTx/>
                <a:uFillTx/>
                <a:latin typeface="Alexandria Black"/>
                <a:ea typeface="+mn-ea"/>
                <a:cs typeface="Times New Roman" panose="02020603050405020304" pitchFamily="18" charset="0"/>
              </a:rPr>
              <a:t>يعرّف مفهوم "النقد" من منظور قانوني واقتصادي.</a:t>
            </a:r>
            <a:endParaRPr kumimoji="0" lang="ar-EG" altLang="en-US" i="0" u="none" strike="noStrike" kern="1200" cap="none" spc="0" normalizeH="0" baseline="0" noProof="0" dirty="0">
              <a:ln>
                <a:noFill/>
              </a:ln>
              <a:solidFill>
                <a:prstClr val="black"/>
              </a:solidFill>
              <a:effectLst/>
              <a:uLnTx/>
              <a:uFillTx/>
              <a:latin typeface="Alexandria Black"/>
              <a:ea typeface="+mn-ea"/>
              <a:cs typeface="Times New Roman" panose="02020603050405020304" pitchFamily="18" charset="0"/>
            </a:endParaRPr>
          </a:p>
          <a:p>
            <a:pPr marL="285750" marR="0" lvl="0" indent="-285750" algn="r" defTabSz="914400" rtl="1" eaLnBrk="0" fontAlgn="base" latinLnBrk="0" hangingPunct="0">
              <a:lnSpc>
                <a:spcPct val="150000"/>
              </a:lnSpc>
              <a:spcBef>
                <a:spcPct val="20000"/>
              </a:spcBef>
              <a:spcAft>
                <a:spcPct val="0"/>
              </a:spcAft>
              <a:buClrTx/>
              <a:buSzPct val="80000"/>
              <a:buFont typeface="Arial" panose="020B0604020202020204" pitchFamily="34" charset="0"/>
              <a:buChar char="•"/>
              <a:tabLst/>
              <a:defRPr/>
            </a:pPr>
            <a:r>
              <a:rPr kumimoji="0" lang="ar-AE" altLang="en-US" i="0" u="none" strike="noStrike" kern="1200" cap="none" spc="0" normalizeH="0" baseline="0" noProof="0" dirty="0">
                <a:ln>
                  <a:noFill/>
                </a:ln>
                <a:solidFill>
                  <a:prstClr val="black"/>
                </a:solidFill>
                <a:effectLst/>
                <a:uLnTx/>
                <a:uFillTx/>
                <a:latin typeface="Alexandria Black"/>
                <a:ea typeface="+mn-ea"/>
                <a:cs typeface="Times New Roman" panose="02020603050405020304" pitchFamily="18" charset="0"/>
              </a:rPr>
              <a:t>يفرّق بين وظيفة النقد كوسيلة للتبادل وكوسيلة لاختزان القيمة.</a:t>
            </a:r>
            <a:endParaRPr kumimoji="0" lang="ar-EG" altLang="en-US" i="0" u="none" strike="noStrike" kern="1200" cap="none" spc="0" normalizeH="0" baseline="0" noProof="0" dirty="0">
              <a:ln>
                <a:noFill/>
              </a:ln>
              <a:solidFill>
                <a:prstClr val="black"/>
              </a:solidFill>
              <a:effectLst/>
              <a:uLnTx/>
              <a:uFillTx/>
              <a:latin typeface="Alexandria Black"/>
              <a:ea typeface="+mn-ea"/>
              <a:cs typeface="Times New Roman" panose="02020603050405020304" pitchFamily="18" charset="0"/>
            </a:endParaRPr>
          </a:p>
          <a:p>
            <a:pPr marL="285750" marR="0" lvl="0" indent="-285750" algn="r" defTabSz="914400" rtl="1" eaLnBrk="0" fontAlgn="base" latinLnBrk="0" hangingPunct="0">
              <a:lnSpc>
                <a:spcPct val="150000"/>
              </a:lnSpc>
              <a:spcBef>
                <a:spcPct val="20000"/>
              </a:spcBef>
              <a:spcAft>
                <a:spcPct val="0"/>
              </a:spcAft>
              <a:buClrTx/>
              <a:buSzPct val="80000"/>
              <a:buFont typeface="Arial" panose="020B0604020202020204" pitchFamily="34" charset="0"/>
              <a:buChar char="•"/>
              <a:tabLst/>
              <a:defRPr/>
            </a:pPr>
            <a:r>
              <a:rPr kumimoji="0" lang="ar-AE" altLang="en-US" i="0" u="none" strike="noStrike" kern="1200" cap="none" spc="0" normalizeH="0" baseline="0" noProof="0" dirty="0">
                <a:ln>
                  <a:noFill/>
                </a:ln>
                <a:solidFill>
                  <a:prstClr val="black"/>
                </a:solidFill>
                <a:effectLst/>
                <a:uLnTx/>
                <a:uFillTx/>
                <a:latin typeface="Alexandria Black"/>
                <a:ea typeface="+mn-ea"/>
                <a:cs typeface="Times New Roman" panose="02020603050405020304" pitchFamily="18" charset="0"/>
              </a:rPr>
              <a:t>يحدد الصور المختلفة لاختزان القيمة عبر العصور (من الذهب إلى العملات الرقمية).</a:t>
            </a:r>
            <a:endParaRPr kumimoji="0" lang="ar-EG" altLang="en-US" i="0" u="none" strike="noStrike" kern="1200" cap="none" spc="0" normalizeH="0" baseline="0" noProof="0" dirty="0">
              <a:ln>
                <a:noFill/>
              </a:ln>
              <a:solidFill>
                <a:prstClr val="black"/>
              </a:solidFill>
              <a:effectLst/>
              <a:uLnTx/>
              <a:uFillTx/>
              <a:latin typeface="Alexandria Black"/>
              <a:ea typeface="+mn-ea"/>
              <a:cs typeface="Times New Roman" panose="02020603050405020304" pitchFamily="18" charset="0"/>
            </a:endParaRPr>
          </a:p>
          <a:p>
            <a:pPr marL="285750" marR="0" lvl="0" indent="-285750" algn="r" defTabSz="914400" rtl="1" eaLnBrk="0" fontAlgn="base" latinLnBrk="0" hangingPunct="0">
              <a:lnSpc>
                <a:spcPct val="150000"/>
              </a:lnSpc>
              <a:spcBef>
                <a:spcPct val="20000"/>
              </a:spcBef>
              <a:spcAft>
                <a:spcPct val="0"/>
              </a:spcAft>
              <a:buClrTx/>
              <a:buSzPct val="80000"/>
              <a:buFont typeface="Arial" panose="020B0604020202020204" pitchFamily="34" charset="0"/>
              <a:buChar char="•"/>
              <a:tabLst/>
              <a:defRPr/>
            </a:pPr>
            <a:r>
              <a:rPr kumimoji="0" lang="ar-AE" altLang="en-US" i="0" u="none" strike="noStrike" kern="1200" cap="none" spc="0" normalizeH="0" baseline="0" noProof="0" dirty="0">
                <a:ln>
                  <a:noFill/>
                </a:ln>
                <a:solidFill>
                  <a:prstClr val="black"/>
                </a:solidFill>
                <a:effectLst/>
                <a:uLnTx/>
                <a:uFillTx/>
                <a:latin typeface="Alexandria Black"/>
                <a:ea typeface="+mn-ea"/>
                <a:cs typeface="Times New Roman" panose="02020603050405020304" pitchFamily="18" charset="0"/>
              </a:rPr>
              <a:t>يفهم الأطر القانونية والتنظيمية التي تحكم وسائل اختزان القيمة.</a:t>
            </a:r>
            <a:endParaRPr kumimoji="0" lang="ar-EG" altLang="en-US" i="0" u="none" strike="noStrike" kern="1200" cap="none" spc="0" normalizeH="0" baseline="0" noProof="0" dirty="0">
              <a:ln>
                <a:noFill/>
              </a:ln>
              <a:solidFill>
                <a:prstClr val="black"/>
              </a:solidFill>
              <a:effectLst/>
              <a:uLnTx/>
              <a:uFillTx/>
              <a:latin typeface="Alexandria Black"/>
              <a:ea typeface="+mn-ea"/>
              <a:cs typeface="Times New Roman" panose="02020603050405020304" pitchFamily="18" charset="0"/>
            </a:endParaRPr>
          </a:p>
          <a:p>
            <a:pPr marL="285750" marR="0" lvl="0" indent="-285750" algn="r" defTabSz="914400" rtl="1" eaLnBrk="0" fontAlgn="base" latinLnBrk="0" hangingPunct="0">
              <a:lnSpc>
                <a:spcPct val="150000"/>
              </a:lnSpc>
              <a:spcBef>
                <a:spcPct val="20000"/>
              </a:spcBef>
              <a:spcAft>
                <a:spcPct val="0"/>
              </a:spcAft>
              <a:buClrTx/>
              <a:buSzPct val="80000"/>
              <a:buFont typeface="Arial" panose="020B0604020202020204" pitchFamily="34" charset="0"/>
              <a:buChar char="•"/>
              <a:tabLst/>
              <a:defRPr/>
            </a:pPr>
            <a:r>
              <a:rPr kumimoji="0" lang="ar-AE" altLang="en-US" i="0" u="none" strike="noStrike" kern="1200" cap="none" spc="0" normalizeH="0" baseline="0" noProof="0" dirty="0">
                <a:ln>
                  <a:noFill/>
                </a:ln>
                <a:solidFill>
                  <a:prstClr val="black"/>
                </a:solidFill>
                <a:effectLst/>
                <a:uLnTx/>
                <a:uFillTx/>
                <a:latin typeface="Alexandria Black"/>
                <a:ea typeface="+mn-ea"/>
                <a:cs typeface="Times New Roman" panose="02020603050405020304" pitchFamily="18" charset="0"/>
              </a:rPr>
              <a:t>يناقش التحديات القانونية التي تثيرها وسائل اختزان القيمة الحديثة (مثل العملات المشفرة).</a:t>
            </a:r>
            <a:endParaRPr kumimoji="0" lang="ar-EG" altLang="en-US" i="0" u="none" strike="noStrike" kern="1200" cap="none" spc="0" normalizeH="0" baseline="0" noProof="0" dirty="0">
              <a:ln>
                <a:noFill/>
              </a:ln>
              <a:solidFill>
                <a:prstClr val="black"/>
              </a:solidFill>
              <a:effectLst/>
              <a:uLnTx/>
              <a:uFillTx/>
              <a:latin typeface="Alexandria Black"/>
              <a:ea typeface="+mn-ea"/>
              <a:cs typeface="Times New Roman" panose="02020603050405020304" pitchFamily="18" charset="0"/>
            </a:endParaRPr>
          </a:p>
          <a:p>
            <a:pPr marL="285750" marR="0" lvl="0" indent="-285750" algn="r" defTabSz="914400" rtl="1" eaLnBrk="0" fontAlgn="base" latinLnBrk="0" hangingPunct="0">
              <a:lnSpc>
                <a:spcPct val="150000"/>
              </a:lnSpc>
              <a:spcBef>
                <a:spcPct val="20000"/>
              </a:spcBef>
              <a:spcAft>
                <a:spcPct val="0"/>
              </a:spcAft>
              <a:buClrTx/>
              <a:buSzPct val="80000"/>
              <a:buFont typeface="Arial" panose="020B0604020202020204" pitchFamily="34" charset="0"/>
              <a:buChar char="•"/>
              <a:tabLst/>
              <a:defRPr/>
            </a:pPr>
            <a:r>
              <a:rPr kumimoji="0" lang="ar-AE" altLang="en-US" i="0" u="none" strike="noStrike" kern="1200" cap="none" spc="0" normalizeH="0" baseline="0" noProof="0" dirty="0">
                <a:ln>
                  <a:noFill/>
                </a:ln>
                <a:solidFill>
                  <a:prstClr val="black"/>
                </a:solidFill>
                <a:effectLst/>
                <a:uLnTx/>
                <a:uFillTx/>
                <a:latin typeface="Alexandria Black"/>
                <a:ea typeface="+mn-ea"/>
                <a:cs typeface="Times New Roman" panose="02020603050405020304" pitchFamily="18" charset="0"/>
              </a:rPr>
              <a:t>استيعاب المخاطر القانونية المرتبطة باستخدام العملات المشفرة.</a:t>
            </a: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5864771" y="1412953"/>
            <a:ext cx="39182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نظرة عن المحاضرة السابقة </a:t>
            </a:r>
            <a:endParaRPr kumimoji="0" lang="en-US"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mn-cs"/>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3520439" y="2212994"/>
            <a:ext cx="8022183" cy="280666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highlight>
                  <a:srgbClr val="FFFF00"/>
                </a:highlight>
                <a:uLnTx/>
                <a:uFillTx/>
                <a:latin typeface="Abadi" panose="020B0604020104020204" pitchFamily="34" charset="0"/>
                <a:cs typeface="Alexandria"/>
              </a:rPr>
              <a:t>الموضوعات التى تم مناقشتها :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تم التطرق لموضوع  التقنيات المالية الحديثة في الدول العربية ، ومناقشة  عدد من الموضوعات ذات العلاقة  بما في ذلك البنية التحتية الداعمة لحلول التكنولوجيا المالية ، والأطر المحفزة للتكنولوجيا المالية ، كما تم توضيح مفهوم حوكمة الشركات والعلاقة بينها وبين التكنولوجيا المالية ، والوقوف على التجارب العربية في مجال التكنولوجيا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a:t>
            </a:r>
            <a:endParaRPr kumimoji="0" lang="en-US" sz="18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2630105" y="1412953"/>
            <a:ext cx="802218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00AEEF"/>
                </a:solidFill>
                <a:highlight>
                  <a:srgbClr val="FFFF00"/>
                </a:highlight>
                <a:latin typeface="Alexandria Black"/>
                <a:cs typeface="Alexandria"/>
              </a:rPr>
              <a:t>النقد ، صور اختزان القيمة ضمن مستحدثات التكنولوجيا المالية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4213781" y="2014212"/>
            <a:ext cx="7504258" cy="414985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srgbClr val="FF0000"/>
                </a:solidFill>
                <a:latin typeface="Abadi" panose="020B0604020104020204" pitchFamily="34" charset="0"/>
                <a:cs typeface="Alexandria"/>
              </a:rPr>
              <a:t>الموضوعات :</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b="1" dirty="0">
                <a:solidFill>
                  <a:prstClr val="black"/>
                </a:solidFill>
                <a:latin typeface="Abadi" panose="020B0604020104020204" pitchFamily="34" charset="0"/>
                <a:cs typeface="Alexandria"/>
              </a:rPr>
              <a:t>العملات الرقمية المشفرة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b="1" dirty="0">
                <a:solidFill>
                  <a:prstClr val="black"/>
                </a:solidFill>
                <a:latin typeface="Abadi" panose="020B0604020104020204" pitchFamily="34" charset="0"/>
                <a:cs typeface="Alexandria"/>
              </a:rPr>
              <a:t>محافظ العملات المشفرة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b="1" dirty="0">
                <a:solidFill>
                  <a:prstClr val="black"/>
                </a:solidFill>
                <a:latin typeface="Abadi" panose="020B0604020104020204" pitchFamily="34" charset="0"/>
                <a:cs typeface="Alexandria"/>
              </a:rPr>
              <a:t>المنصات الرقمية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b="1" dirty="0">
                <a:solidFill>
                  <a:prstClr val="black"/>
                </a:solidFill>
                <a:latin typeface="Abadi" panose="020B0604020104020204" pitchFamily="34" charset="0"/>
                <a:cs typeface="Alexandria"/>
              </a:rPr>
              <a:t>البيانات الضخمة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b="1" dirty="0">
                <a:solidFill>
                  <a:prstClr val="black"/>
                </a:solidFill>
                <a:latin typeface="Abadi" panose="020B0604020104020204" pitchFamily="34" charset="0"/>
                <a:cs typeface="Alexandria"/>
              </a:rPr>
              <a:t>تعلم الآلة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b="1" dirty="0">
                <a:solidFill>
                  <a:prstClr val="black"/>
                </a:solidFill>
                <a:latin typeface="Abadi" panose="020B0604020104020204" pitchFamily="34" charset="0"/>
                <a:cs typeface="Alexandria"/>
              </a:rPr>
              <a:t>الذكاء الاصطناعي</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b="1" dirty="0">
                <a:solidFill>
                  <a:prstClr val="black"/>
                </a:solidFill>
                <a:latin typeface="Abadi" panose="020B0604020104020204" pitchFamily="34" charset="0"/>
                <a:cs typeface="Alexandria"/>
              </a:rPr>
              <a:t>العقود الذكية</a:t>
            </a:r>
          </a:p>
          <a:p>
            <a:pPr marL="0" marR="0" lvl="0" indent="0" algn="r" defTabSz="914400" rtl="1" eaLnBrk="1" fontAlgn="auto" latinLnBrk="0" hangingPunct="1">
              <a:lnSpc>
                <a:spcPct val="150000"/>
              </a:lnSpc>
              <a:spcBef>
                <a:spcPts val="0"/>
              </a:spcBef>
              <a:spcAft>
                <a:spcPts val="0"/>
              </a:spcAft>
              <a:buClrTx/>
              <a:buSzTx/>
              <a:buFontTx/>
              <a:buNone/>
              <a:tabLst/>
              <a:defRPr/>
            </a:pPr>
            <a:endParaRPr lang="en-US" b="1" dirty="0">
              <a:solidFill>
                <a:prstClr val="black"/>
              </a:solidFill>
              <a:latin typeface="Abadi" panose="020B0604020104020204" pitchFamily="34" charset="0"/>
              <a:cs typeface="Alexandria"/>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a:extLst>
              <a:ext uri="{FF2B5EF4-FFF2-40B4-BE49-F238E27FC236}">
                <a16:creationId xmlns:a16="http://schemas.microsoft.com/office/drawing/2014/main" id="{60833242-EE9D-9F2A-4211-83D758E0EFF6}"/>
              </a:ext>
            </a:extLst>
          </p:cNvPr>
          <p:cNvPicPr>
            <a:picLocks noChangeAspect="1"/>
          </p:cNvPicPr>
          <p:nvPr/>
        </p:nvPicPr>
        <p:blipFill>
          <a:blip r:embed="rId4"/>
          <a:stretch>
            <a:fillRect/>
          </a:stretch>
        </p:blipFill>
        <p:spPr>
          <a:xfrm>
            <a:off x="473961" y="3591612"/>
            <a:ext cx="3334468" cy="2572454"/>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FCE510-D18C-86A3-618F-56E6FB1FAB2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CE2C723-9C1B-71B4-56FF-C21DB30E2DA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E2DA99-5C34-D4B3-8991-0213F151C63E}"/>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srgbClr val="00AEEF"/>
                </a:solidFill>
                <a:effectLst/>
                <a:highlight>
                  <a:srgbClr val="FFFF00"/>
                </a:highlight>
                <a:uLnTx/>
                <a:uFillTx/>
                <a:latin typeface="Alexandria"/>
                <a:cs typeface="Alexandria"/>
              </a:rPr>
              <a:t>مقدمة</a:t>
            </a:r>
            <a:endParaRPr kumimoji="0" lang="en-US" sz="2800" b="1" i="0" u="none" strike="noStrike" kern="1200" cap="none" spc="0" normalizeH="0" baseline="0" noProof="0" dirty="0">
              <a:ln>
                <a:noFill/>
              </a:ln>
              <a:solidFill>
                <a:srgbClr val="00AEEF"/>
              </a:solidFill>
              <a:effectLst/>
              <a:highlight>
                <a:srgbClr val="FFFF00"/>
              </a:highlight>
              <a:uLnTx/>
              <a:uFillTx/>
              <a:latin typeface="Alexandria Black"/>
            </a:endParaRPr>
          </a:p>
        </p:txBody>
      </p:sp>
      <p:sp>
        <p:nvSpPr>
          <p:cNvPr id="28" name="Rectangle 27">
            <a:extLst>
              <a:ext uri="{FF2B5EF4-FFF2-40B4-BE49-F238E27FC236}">
                <a16:creationId xmlns:a16="http://schemas.microsoft.com/office/drawing/2014/main" id="{C4D248AA-3F01-DE71-D4CA-05C19BF4ACA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A1F052C-0AED-150D-BB24-34239F4E9416}"/>
              </a:ext>
            </a:extLst>
          </p:cNvPr>
          <p:cNvSpPr txBox="1"/>
          <p:nvPr/>
        </p:nvSpPr>
        <p:spPr>
          <a:xfrm>
            <a:off x="3327662" y="1959362"/>
            <a:ext cx="8760478" cy="4401205"/>
          </a:xfrm>
          <a:prstGeom prst="rect">
            <a:avLst/>
          </a:prstGeom>
          <a:noFill/>
        </p:spPr>
        <p:txBody>
          <a:bodyPr wrap="square" rtlCol="0">
            <a:spAutoFit/>
          </a:bodyPr>
          <a:lstStyle/>
          <a:p>
            <a:pPr algn="r" rtl="1">
              <a:buNone/>
            </a:pPr>
            <a:endParaRPr lang="ar-AE" sz="2000" b="1" dirty="0">
              <a:latin typeface="Alexandria"/>
              <a:cs typeface="Alexandria"/>
            </a:endParaRPr>
          </a:p>
          <a:p>
            <a:pPr algn="r" rtl="1">
              <a:buNone/>
            </a:pPr>
            <a:r>
              <a:rPr lang="ar-AE" sz="2000" dirty="0">
                <a:latin typeface="Alexandria"/>
                <a:cs typeface="Alexandria"/>
              </a:rPr>
              <a:t>يُعد النقد أحد أهم الركائز التي يقوم عليها النظام الاقتصادي الحديث، إذ يسهم في تسهيل المبادلات الاقتصادية وتنظيم الأنشطة التجارية والمالية. وقد تطور مفهوم النقد عبر التاريخ من المقايضة إلى العملات المعدنية والورقية ثم إلى النقود الإلكترونية والرقمية، مما عزز دوره في تحقيق الاستقرار الاقتصادي وتيسير المعاملات المالية.</a:t>
            </a:r>
          </a:p>
          <a:p>
            <a:pPr algn="r" rtl="1">
              <a:buNone/>
            </a:pPr>
            <a:r>
              <a:rPr lang="ar-AE" sz="2000" b="1" dirty="0">
                <a:solidFill>
                  <a:srgbClr val="FF0000"/>
                </a:solidFill>
                <a:latin typeface="Alexandria"/>
                <a:cs typeface="Alexandria"/>
              </a:rPr>
              <a:t>مفهوم النقد</a:t>
            </a:r>
          </a:p>
          <a:p>
            <a:pPr algn="r" rtl="1">
              <a:buNone/>
            </a:pPr>
            <a:r>
              <a:rPr lang="ar-AE" sz="2000" b="1" dirty="0">
                <a:solidFill>
                  <a:srgbClr val="FF0000"/>
                </a:solidFill>
                <a:latin typeface="Alexandria"/>
                <a:cs typeface="Alexandria"/>
              </a:rPr>
              <a:t>تعريف النقد</a:t>
            </a:r>
          </a:p>
          <a:p>
            <a:pPr algn="r" rtl="1">
              <a:buNone/>
            </a:pPr>
            <a:r>
              <a:rPr lang="ar-AE" sz="2000" dirty="0">
                <a:latin typeface="Alexandria"/>
                <a:cs typeface="Alexandria"/>
              </a:rPr>
              <a:t>النقد هو كل ما يحظى بالقبول العام كوسيلة لتبادل السلع والخدمات وتسوية الالتزامات المالية والديون.</a:t>
            </a:r>
          </a:p>
          <a:p>
            <a:pPr algn="r" rtl="1">
              <a:buNone/>
            </a:pPr>
            <a:r>
              <a:rPr lang="ar-AE" sz="2000" dirty="0">
                <a:latin typeface="Alexandria"/>
                <a:cs typeface="Alexandria"/>
              </a:rPr>
              <a:t>ويشمل:</a:t>
            </a:r>
          </a:p>
          <a:p>
            <a:pPr algn="r" rtl="1">
              <a:buFont typeface="Arial" panose="020B0604020202020204" pitchFamily="34" charset="0"/>
              <a:buChar char="•"/>
            </a:pPr>
            <a:r>
              <a:rPr lang="ar-AE" sz="2000" dirty="0">
                <a:latin typeface="Alexandria"/>
                <a:cs typeface="Alexandria"/>
              </a:rPr>
              <a:t>العملات الورقية. </a:t>
            </a:r>
          </a:p>
          <a:p>
            <a:pPr algn="r" rtl="1">
              <a:buFont typeface="Arial" panose="020B0604020202020204" pitchFamily="34" charset="0"/>
              <a:buChar char="•"/>
            </a:pPr>
            <a:r>
              <a:rPr lang="ar-AE" sz="2000" dirty="0">
                <a:latin typeface="Alexandria"/>
                <a:cs typeface="Alexandria"/>
              </a:rPr>
              <a:t>العملات المعدنية. </a:t>
            </a:r>
          </a:p>
          <a:p>
            <a:pPr algn="r" rtl="1">
              <a:buFont typeface="Arial" panose="020B0604020202020204" pitchFamily="34" charset="0"/>
              <a:buChar char="•"/>
            </a:pPr>
            <a:r>
              <a:rPr lang="ar-AE" sz="2000" dirty="0">
                <a:latin typeface="Alexandria"/>
                <a:cs typeface="Alexandria"/>
              </a:rPr>
              <a:t>الودائع المصرفية. </a:t>
            </a:r>
          </a:p>
          <a:p>
            <a:pPr algn="r" rtl="1">
              <a:buFont typeface="Arial" panose="020B0604020202020204" pitchFamily="34" charset="0"/>
              <a:buChar char="•"/>
            </a:pPr>
            <a:r>
              <a:rPr lang="ar-AE" sz="2000" dirty="0">
                <a:latin typeface="Alexandria"/>
                <a:cs typeface="Alexandria"/>
              </a:rPr>
              <a:t>النقود الإلكترونية والرقمية المعتمدة. </a:t>
            </a:r>
          </a:p>
          <a:p>
            <a:pPr algn="r" rtl="1">
              <a:buNone/>
            </a:pPr>
            <a:endParaRPr lang="ar-AE" sz="2000" dirty="0">
              <a:latin typeface="Alexandria"/>
              <a:cs typeface="Alexandria"/>
            </a:endParaRPr>
          </a:p>
        </p:txBody>
      </p:sp>
      <p:pic>
        <p:nvPicPr>
          <p:cNvPr id="6" name="Graphic 21">
            <a:extLst>
              <a:ext uri="{FF2B5EF4-FFF2-40B4-BE49-F238E27FC236}">
                <a16:creationId xmlns:a16="http://schemas.microsoft.com/office/drawing/2014/main" id="{821E9BD4-0A53-E950-89DC-04806BD9D0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B81D834E-8920-3936-3A50-1362D3CCB78F}"/>
              </a:ext>
            </a:extLst>
          </p:cNvPr>
          <p:cNvPicPr>
            <a:picLocks noChangeAspect="1"/>
          </p:cNvPicPr>
          <p:nvPr/>
        </p:nvPicPr>
        <p:blipFill>
          <a:blip r:embed="rId4"/>
          <a:stretch>
            <a:fillRect/>
          </a:stretch>
        </p:blipFill>
        <p:spPr>
          <a:xfrm>
            <a:off x="200986" y="4491666"/>
            <a:ext cx="2815591" cy="1871634"/>
          </a:xfrm>
          <a:prstGeom prst="rect">
            <a:avLst/>
          </a:prstGeom>
        </p:spPr>
      </p:pic>
    </p:spTree>
    <p:extLst>
      <p:ext uri="{BB962C8B-B14F-4D97-AF65-F5344CB8AC3E}">
        <p14:creationId xmlns:p14="http://schemas.microsoft.com/office/powerpoint/2010/main" val="36014312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07AB68-7D92-3F8E-3B92-A0E69DCCA7E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98E2461-402D-7119-D27C-2C3C898296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9B7D00D-A3FA-C7A3-2F38-1C0451C04E56}"/>
              </a:ext>
            </a:extLst>
          </p:cNvPr>
          <p:cNvSpPr txBox="1"/>
          <p:nvPr/>
        </p:nvSpPr>
        <p:spPr>
          <a:xfrm>
            <a:off x="3954780" y="1136133"/>
            <a:ext cx="7200900" cy="40011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AE" sz="2000" b="1" i="0" u="none" strike="noStrike" kern="1200" cap="none" spc="0" normalizeH="0" baseline="0" noProof="0" dirty="0">
                <a:ln>
                  <a:noFill/>
                </a:ln>
                <a:solidFill>
                  <a:srgbClr val="00AEEF"/>
                </a:solidFill>
                <a:effectLst/>
                <a:highlight>
                  <a:srgbClr val="FFFF00"/>
                </a:highlight>
                <a:uLnTx/>
                <a:uFillTx/>
                <a:latin typeface="Alexandria"/>
                <a:ea typeface="+mn-ea"/>
                <a:cs typeface="Alexandria"/>
              </a:rPr>
              <a:t>أهمية النقد</a:t>
            </a:r>
          </a:p>
        </p:txBody>
      </p:sp>
      <p:sp>
        <p:nvSpPr>
          <p:cNvPr id="28" name="Rectangle 27">
            <a:extLst>
              <a:ext uri="{FF2B5EF4-FFF2-40B4-BE49-F238E27FC236}">
                <a16:creationId xmlns:a16="http://schemas.microsoft.com/office/drawing/2014/main" id="{337B5669-6DE1-5388-074E-EDB4529253B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7A9CE7B-5D64-71E9-6F59-66650CC366DA}"/>
              </a:ext>
            </a:extLst>
          </p:cNvPr>
          <p:cNvSpPr txBox="1"/>
          <p:nvPr/>
        </p:nvSpPr>
        <p:spPr>
          <a:xfrm>
            <a:off x="3327662" y="1959362"/>
            <a:ext cx="8214962" cy="280532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Alexandria"/>
                <a:ea typeface="+mn-ea"/>
                <a:cs typeface="Alexandria"/>
              </a:rPr>
              <a:t>تكمن أهمية النقد في أنه:</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Alexandria"/>
                <a:ea typeface="+mn-ea"/>
                <a:cs typeface="Alexandria"/>
              </a:rPr>
              <a:t>يسهل عمليات التبادل التجاري. </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Alexandria"/>
                <a:ea typeface="+mn-ea"/>
                <a:cs typeface="Alexandria"/>
              </a:rPr>
              <a:t>يساهم في تحديد أسعار السلع والخدمات. </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Alexandria"/>
                <a:ea typeface="+mn-ea"/>
                <a:cs typeface="Alexandria"/>
              </a:rPr>
              <a:t>يساعد في حفظ الثروة والقيمة. </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Alexandria"/>
                <a:ea typeface="+mn-ea"/>
                <a:cs typeface="Alexandria"/>
              </a:rPr>
              <a:t>ييسر عمليات الادخار والاستثمار. </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Alexandria"/>
                <a:ea typeface="+mn-ea"/>
                <a:cs typeface="Alexandria"/>
              </a:rPr>
              <a:t>يدعم استقرار الأنشطة الاقتصادية. </a:t>
            </a:r>
          </a:p>
        </p:txBody>
      </p:sp>
      <p:pic>
        <p:nvPicPr>
          <p:cNvPr id="6" name="Graphic 21">
            <a:extLst>
              <a:ext uri="{FF2B5EF4-FFF2-40B4-BE49-F238E27FC236}">
                <a16:creationId xmlns:a16="http://schemas.microsoft.com/office/drawing/2014/main" id="{E2F25DFA-5C45-B777-FD2A-7FD12EC731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16C8F5CD-7270-7C6E-EBE8-82E11BA2D6D8}"/>
              </a:ext>
            </a:extLst>
          </p:cNvPr>
          <p:cNvPicPr>
            <a:picLocks noChangeAspect="1"/>
          </p:cNvPicPr>
          <p:nvPr/>
        </p:nvPicPr>
        <p:blipFill>
          <a:blip r:embed="rId4"/>
          <a:stretch>
            <a:fillRect/>
          </a:stretch>
        </p:blipFill>
        <p:spPr>
          <a:xfrm>
            <a:off x="200986" y="4491666"/>
            <a:ext cx="2815591" cy="1871634"/>
          </a:xfrm>
          <a:prstGeom prst="rect">
            <a:avLst/>
          </a:prstGeom>
        </p:spPr>
      </p:pic>
    </p:spTree>
    <p:extLst>
      <p:ext uri="{BB962C8B-B14F-4D97-AF65-F5344CB8AC3E}">
        <p14:creationId xmlns:p14="http://schemas.microsoft.com/office/powerpoint/2010/main" val="19435189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9F09E8-2C7B-DBBD-AA6E-BD6D81C36C5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B7F46EF-9D5E-823E-2B4F-C418F43ED1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0AD9959-FE3D-B932-9688-01A2B51477CF}"/>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lexandria Black"/>
                <a:ea typeface="+mn-ea"/>
                <a:cs typeface="Alexandria"/>
              </a:rPr>
              <a:t>النقد</a:t>
            </a:r>
            <a:r>
              <a:rPr kumimoji="0" lang="ar-EG" sz="2800" b="1" i="0" u="none" strike="noStrike" kern="1200" cap="none" spc="0" normalizeH="0" baseline="0" noProof="0" dirty="0">
                <a:ln>
                  <a:noFill/>
                </a:ln>
                <a:solidFill>
                  <a:prstClr val="black"/>
                </a:solidFill>
                <a:effectLst/>
                <a:uLnTx/>
                <a:uFillTx/>
                <a:latin typeface="Alexandria Black"/>
                <a:ea typeface="+mn-ea"/>
                <a:cs typeface="Alexandria"/>
              </a:rPr>
              <a:t> </a:t>
            </a:r>
            <a:endParaRPr kumimoji="0" lang="en-US" sz="2800" b="1" i="0" u="none" strike="noStrike" kern="1200" cap="none" spc="0" normalizeH="0" baseline="0" noProof="0" dirty="0">
              <a:ln>
                <a:noFill/>
              </a:ln>
              <a:solidFill>
                <a:prstClr val="black"/>
              </a:solidFill>
              <a:effectLst/>
              <a:uLnTx/>
              <a:uFillTx/>
              <a:latin typeface="Alexandria Black"/>
              <a:ea typeface="+mn-ea"/>
              <a:cs typeface="+mn-cs"/>
            </a:endParaRPr>
          </a:p>
        </p:txBody>
      </p:sp>
      <p:sp>
        <p:nvSpPr>
          <p:cNvPr id="28" name="Rectangle 27">
            <a:extLst>
              <a:ext uri="{FF2B5EF4-FFF2-40B4-BE49-F238E27FC236}">
                <a16:creationId xmlns:a16="http://schemas.microsoft.com/office/drawing/2014/main" id="{49DD1D4D-6757-F6E7-74E4-5FA1BF2E3C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294B51C-6D06-6827-2B8A-2CF2A0A238CB}"/>
              </a:ext>
            </a:extLst>
          </p:cNvPr>
          <p:cNvSpPr txBox="1"/>
          <p:nvPr/>
        </p:nvSpPr>
        <p:spPr>
          <a:xfrm>
            <a:off x="0" y="1613634"/>
            <a:ext cx="11990214" cy="5122941"/>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تعريف النقد في الاقتصاد :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النقد </a:t>
            </a:r>
            <a:r>
              <a:rPr kumimoji="0" lang="en-US"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Money) </a:t>
            </a:r>
            <a:r>
              <a:rPr lang="ar-EG" sz="2000" b="1" dirty="0">
                <a:solidFill>
                  <a:srgbClr val="FF0000"/>
                </a:solidFill>
                <a:latin typeface="Abadi" panose="020B0604020104020204" pitchFamily="34" charset="0"/>
                <a:cs typeface="Alexandria"/>
              </a:rPr>
              <a:t>) : </a:t>
            </a: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وسيلة مقبولة بشكل عام بين افراد المجتمع  لتبادل السلع والخدمات، وتُستخدم كوحدة للحساب، كما تستخدم وسيلة لاختزان القيمة، وأيضا وسيلة للمدفوعات المؤجلة.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ويُعد النقد عنصرًا أساسيًا في النشاط الاقتصادي، إذ يسهل العمليات التجارية، ويعزز الثقة، ويُسهم في النمو الاقتصادي.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تعريف النقد في القانون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النقد قانوناً أداة قانونية تُمنح صفة الإبراء القانوني </a:t>
            </a:r>
            <a:r>
              <a:rPr kumimoji="0" lang="en-US" sz="2000" b="1" i="0" u="none" strike="noStrike" kern="1200" cap="none" spc="0" normalizeH="0" baseline="0" noProof="0" dirty="0">
                <a:ln>
                  <a:noFill/>
                </a:ln>
                <a:solidFill>
                  <a:prstClr val="black"/>
                </a:solidFill>
                <a:effectLst/>
                <a:uLnTx/>
                <a:uFillTx/>
                <a:latin typeface="Abadi" panose="020B0604020104020204" pitchFamily="34" charset="0"/>
                <a:cs typeface="Alexandria"/>
              </a:rPr>
              <a:t>Legal Tender)</a:t>
            </a: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 لتسوية الديون والوفاء بالالتزامات المالية، وتُحددها الدولة بموجب قوانين صادرة من السلطات المختصة، سواء كانت عملة ورقية أو معدنية.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 أهم خصائصه القانونية: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إلزامية القبول: يجب قانونًا قبول النقد المحلي في تسوية الديون.</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صلاحيته كوسيلة إبراء: يُعترف به كوسيلة قانونية لإنهاء الالتزامات.</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تنظيمه من قبل الدولة: البنك المركزي يُصدره ويحدد كميته وشروط تداوله.</a:t>
            </a:r>
          </a:p>
        </p:txBody>
      </p:sp>
      <p:pic>
        <p:nvPicPr>
          <p:cNvPr id="6" name="Graphic 21">
            <a:extLst>
              <a:ext uri="{FF2B5EF4-FFF2-40B4-BE49-F238E27FC236}">
                <a16:creationId xmlns:a16="http://schemas.microsoft.com/office/drawing/2014/main" id="{151B2141-C2E6-39CB-5E6C-A63C41CB49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234646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5A00A1-A510-6ACF-C62C-0C90299F43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89CDF1-5053-346C-305A-4F23817318C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1FA2C2C-2156-38D3-68B0-C9DA48A26C6A}"/>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الوظائف الاقتصادية الأساسية للنقد</a:t>
            </a:r>
            <a:endParaRPr kumimoji="0" lang="en-US"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mn-cs"/>
            </a:endParaRPr>
          </a:p>
        </p:txBody>
      </p:sp>
      <p:sp>
        <p:nvSpPr>
          <p:cNvPr id="28" name="Rectangle 27">
            <a:extLst>
              <a:ext uri="{FF2B5EF4-FFF2-40B4-BE49-F238E27FC236}">
                <a16:creationId xmlns:a16="http://schemas.microsoft.com/office/drawing/2014/main" id="{1DFB21CB-0618-C85B-2D87-C187636C77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DE6F4AA-55DB-AA00-751D-B6333A0F1BFB}"/>
              </a:ext>
            </a:extLst>
          </p:cNvPr>
          <p:cNvSpPr txBox="1"/>
          <p:nvPr/>
        </p:nvSpPr>
        <p:spPr>
          <a:xfrm>
            <a:off x="3327662" y="1959362"/>
            <a:ext cx="8214962" cy="4190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الوظائف الاقتصادية الأساسية للنقد:</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1- وسيلة للتبادل </a:t>
            </a:r>
            <a:r>
              <a:rPr lang="en-US" sz="2000" dirty="0">
                <a:solidFill>
                  <a:prstClr val="black"/>
                </a:solidFill>
                <a:latin typeface="Abadi" panose="020B0604020104020204" pitchFamily="34" charset="0"/>
                <a:cs typeface="Alexandria"/>
              </a:rPr>
              <a:t>Medium of Exchange)</a:t>
            </a:r>
            <a:r>
              <a:rPr lang="ar-EG" sz="2000" dirty="0">
                <a:solidFill>
                  <a:prstClr val="black"/>
                </a:solidFill>
                <a:latin typeface="Abadi" panose="020B0604020104020204" pitchFamily="34" charset="0"/>
                <a:cs typeface="Alexandria"/>
              </a:rPr>
              <a:t>):  يُستخدم النقد لتسهيل عمليات البيع والشراء بدلاً من المقايضة، مما يقلل من تكاليف المعاملات.</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2- وحدة حساب </a:t>
            </a:r>
            <a:r>
              <a:rPr lang="en-US" sz="2000" dirty="0">
                <a:solidFill>
                  <a:prstClr val="black"/>
                </a:solidFill>
                <a:latin typeface="Abadi" panose="020B0604020104020204" pitchFamily="34" charset="0"/>
                <a:cs typeface="Alexandria"/>
              </a:rPr>
              <a:t>Unit of Account)</a:t>
            </a:r>
            <a:r>
              <a:rPr lang="ar-EG" sz="2000" dirty="0">
                <a:solidFill>
                  <a:prstClr val="black"/>
                </a:solidFill>
                <a:latin typeface="Abadi" panose="020B0604020104020204" pitchFamily="34" charset="0"/>
                <a:cs typeface="Alexandria"/>
              </a:rPr>
              <a:t>): يوفّر النقد مقياسًا مشتركًا لتسعير وتقييم السلع والخدمات، مما يسهل عملية اتخاذ القرار الاقتصادي.</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3- مخزن للقيمة </a:t>
            </a:r>
            <a:r>
              <a:rPr lang="en-US" sz="2000" dirty="0">
                <a:solidFill>
                  <a:prstClr val="black"/>
                </a:solidFill>
                <a:latin typeface="Abadi" panose="020B0604020104020204" pitchFamily="34" charset="0"/>
                <a:cs typeface="Alexandria"/>
              </a:rPr>
              <a:t>Store of Value)</a:t>
            </a:r>
            <a:r>
              <a:rPr lang="ar-EG" sz="2000" dirty="0">
                <a:solidFill>
                  <a:prstClr val="black"/>
                </a:solidFill>
                <a:latin typeface="Abadi" panose="020B0604020104020204" pitchFamily="34" charset="0"/>
                <a:cs typeface="Alexandria"/>
              </a:rPr>
              <a:t>) : يمكن حفظ النقد لاستخدامه في المستقبل، بشرط أن يحتفظ بقوته الشرائية (ما لم يتأثر بالتضخم أو التذبذب الاقتصادي).</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4- وسيلة للمدفوعات المؤجلة </a:t>
            </a:r>
            <a:r>
              <a:rPr lang="en-US" sz="2000" dirty="0">
                <a:solidFill>
                  <a:prstClr val="black"/>
                </a:solidFill>
                <a:latin typeface="Abadi" panose="020B0604020104020204" pitchFamily="34" charset="0"/>
                <a:cs typeface="Alexandria"/>
              </a:rPr>
              <a:t>Standard of Deferred Payment)</a:t>
            </a:r>
            <a:r>
              <a:rPr lang="ar-EG" sz="2000" dirty="0">
                <a:solidFill>
                  <a:prstClr val="black"/>
                </a:solidFill>
                <a:latin typeface="Abadi" panose="020B0604020104020204" pitchFamily="34" charset="0"/>
                <a:cs typeface="Alexandria"/>
              </a:rPr>
              <a:t>)</a:t>
            </a:r>
            <a:r>
              <a:rPr lang="ar-EG" sz="2000" dirty="0">
                <a:solidFill>
                  <a:prstClr val="black"/>
                </a:solidFill>
                <a:latin typeface="Abadi" panose="020B0604020104020204" pitchFamily="34" charset="0"/>
                <a:cs typeface="Alexandria"/>
                <a:sym typeface="Wingdings" panose="05000000000000000000" pitchFamily="2" charset="2"/>
              </a:rPr>
              <a:t> : </a:t>
            </a:r>
            <a:r>
              <a:rPr lang="ar-EG" sz="2000" dirty="0">
                <a:solidFill>
                  <a:prstClr val="black"/>
                </a:solidFill>
                <a:latin typeface="Abadi" panose="020B0604020104020204" pitchFamily="34" charset="0"/>
                <a:cs typeface="Alexandria"/>
              </a:rPr>
              <a:t>يُُستخدم في تسوية الديون والعقود التي تُدفع مستقبلاً، وهو ما يتطلب استقرارًا نسبيًا في قيمته بمرور الزمن.</a:t>
            </a:r>
            <a:endPar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F9FE1A99-318C-0466-A923-82D0C00CA2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F779A7D1-8B56-96EE-DF98-8A9E3C831AF4}"/>
              </a:ext>
            </a:extLst>
          </p:cNvPr>
          <p:cNvPicPr>
            <a:picLocks noChangeAspect="1"/>
          </p:cNvPicPr>
          <p:nvPr/>
        </p:nvPicPr>
        <p:blipFill>
          <a:blip r:embed="rId4"/>
          <a:stretch>
            <a:fillRect/>
          </a:stretch>
        </p:blipFill>
        <p:spPr>
          <a:xfrm>
            <a:off x="200986" y="4491666"/>
            <a:ext cx="2815591" cy="1871634"/>
          </a:xfrm>
          <a:prstGeom prst="rect">
            <a:avLst/>
          </a:prstGeom>
        </p:spPr>
      </p:pic>
    </p:spTree>
    <p:extLst>
      <p:ext uri="{BB962C8B-B14F-4D97-AF65-F5344CB8AC3E}">
        <p14:creationId xmlns:p14="http://schemas.microsoft.com/office/powerpoint/2010/main" val="954230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99735-7C80-8F88-1671-CB235920373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C1EF742-BCBE-BF13-486C-81F030B0CC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E930021-50CB-4931-7E64-5CFDF453B8FD}"/>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الوظائف الاقتصادية الأساسية للنقد</a:t>
            </a:r>
            <a:endParaRPr kumimoji="0" lang="en-US"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mn-cs"/>
            </a:endParaRPr>
          </a:p>
        </p:txBody>
      </p:sp>
      <p:sp>
        <p:nvSpPr>
          <p:cNvPr id="28" name="Rectangle 27">
            <a:extLst>
              <a:ext uri="{FF2B5EF4-FFF2-40B4-BE49-F238E27FC236}">
                <a16:creationId xmlns:a16="http://schemas.microsoft.com/office/drawing/2014/main" id="{EF3BCE21-D1E9-4904-E60E-F915EDAB835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C80B730-B40D-A8AB-5742-B3446F7FC958}"/>
              </a:ext>
            </a:extLst>
          </p:cNvPr>
          <p:cNvSpPr txBox="1"/>
          <p:nvPr/>
        </p:nvSpPr>
        <p:spPr>
          <a:xfrm>
            <a:off x="3327662" y="1959362"/>
            <a:ext cx="8214962" cy="3170099"/>
          </a:xfrm>
          <a:prstGeom prst="rect">
            <a:avLst/>
          </a:prstGeom>
          <a:noFill/>
        </p:spPr>
        <p:txBody>
          <a:bodyPr wrap="square" rtlCol="0">
            <a:spAutoFit/>
          </a:bodyPr>
          <a:lstStyle/>
          <a:p>
            <a:pPr algn="r" rtl="1">
              <a:buNone/>
            </a:pPr>
            <a:r>
              <a:rPr lang="ar-AE" sz="2000" b="1" dirty="0">
                <a:solidFill>
                  <a:srgbClr val="FF0000"/>
                </a:solidFill>
                <a:cs typeface="Alexandria"/>
              </a:rPr>
              <a:t>الوظيفة الأولى – النقد كوسيلة للتبادل</a:t>
            </a:r>
          </a:p>
          <a:p>
            <a:pPr algn="r" rtl="1">
              <a:buNone/>
            </a:pPr>
            <a:r>
              <a:rPr lang="ar-AE" sz="2000" b="1" dirty="0">
                <a:solidFill>
                  <a:srgbClr val="FF0000"/>
                </a:solidFill>
                <a:cs typeface="Alexandria"/>
              </a:rPr>
              <a:t>مفهومها</a:t>
            </a:r>
          </a:p>
          <a:p>
            <a:pPr algn="r" rtl="1">
              <a:buNone/>
            </a:pPr>
            <a:r>
              <a:rPr lang="ar-AE" sz="2000" dirty="0">
                <a:cs typeface="Alexandria"/>
              </a:rPr>
              <a:t>يقوم النقد بدور الوسيط المقبول في عمليات البيع والشراء، مما يلغي الحاجة إلى نظام المقايضة.</a:t>
            </a:r>
          </a:p>
          <a:p>
            <a:pPr algn="r" rtl="1">
              <a:buNone/>
            </a:pPr>
            <a:r>
              <a:rPr lang="ar-AE" sz="2000" b="1" dirty="0">
                <a:solidFill>
                  <a:srgbClr val="FF0000"/>
                </a:solidFill>
                <a:cs typeface="Alexandria"/>
              </a:rPr>
              <a:t>أهميتها</a:t>
            </a:r>
          </a:p>
          <a:p>
            <a:pPr algn="r" rtl="1">
              <a:buFont typeface="Arial" panose="020B0604020202020204" pitchFamily="34" charset="0"/>
              <a:buChar char="•"/>
            </a:pPr>
            <a:r>
              <a:rPr lang="ar-AE" sz="2000" dirty="0">
                <a:cs typeface="Alexandria"/>
              </a:rPr>
              <a:t>تسهيل التبادل التجاري. </a:t>
            </a:r>
          </a:p>
          <a:p>
            <a:pPr algn="r" rtl="1">
              <a:buFont typeface="Arial" panose="020B0604020202020204" pitchFamily="34" charset="0"/>
              <a:buChar char="•"/>
            </a:pPr>
            <a:r>
              <a:rPr lang="ar-AE" sz="2000" dirty="0">
                <a:cs typeface="Alexandria"/>
              </a:rPr>
              <a:t>توفير الوقت والجهد. </a:t>
            </a:r>
          </a:p>
          <a:p>
            <a:pPr algn="r" rtl="1">
              <a:buFont typeface="Arial" panose="020B0604020202020204" pitchFamily="34" charset="0"/>
              <a:buChar char="•"/>
            </a:pPr>
            <a:r>
              <a:rPr lang="ar-AE" sz="2000" dirty="0">
                <a:cs typeface="Alexandria"/>
              </a:rPr>
              <a:t>زيادة حجم المعاملات الاقتصادية. </a:t>
            </a:r>
          </a:p>
          <a:p>
            <a:pPr algn="r" rtl="1">
              <a:buFont typeface="Arial" panose="020B0604020202020204" pitchFamily="34" charset="0"/>
              <a:buChar char="•"/>
            </a:pPr>
            <a:r>
              <a:rPr lang="ar-AE" sz="2000" dirty="0">
                <a:cs typeface="Alexandria"/>
              </a:rPr>
              <a:t>تحسين كفاءة الأسواق. </a:t>
            </a:r>
          </a:p>
          <a:p>
            <a:pPr algn="r" rtl="1">
              <a:buNone/>
            </a:pPr>
            <a:r>
              <a:rPr lang="ar-AE" sz="2000" b="1" dirty="0">
                <a:solidFill>
                  <a:srgbClr val="FF0000"/>
                </a:solidFill>
                <a:cs typeface="Alexandria"/>
              </a:rPr>
              <a:t>مثال</a:t>
            </a:r>
          </a:p>
          <a:p>
            <a:pPr algn="r" rtl="1">
              <a:buNone/>
            </a:pPr>
            <a:r>
              <a:rPr lang="ar-AE" sz="2000" dirty="0">
                <a:cs typeface="Alexandria"/>
              </a:rPr>
              <a:t>بدلاً من مبادلة القمح بالملابس، يمكن بيع القمح مقابل المال ثم شراء الملابس بالنقد.</a:t>
            </a:r>
          </a:p>
        </p:txBody>
      </p:sp>
      <p:pic>
        <p:nvPicPr>
          <p:cNvPr id="6" name="Graphic 21">
            <a:extLst>
              <a:ext uri="{FF2B5EF4-FFF2-40B4-BE49-F238E27FC236}">
                <a16:creationId xmlns:a16="http://schemas.microsoft.com/office/drawing/2014/main" id="{825859FB-29CB-B230-5C38-2FDD254CFD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3336F49F-883D-D7C6-B143-2014D14B2A88}"/>
              </a:ext>
            </a:extLst>
          </p:cNvPr>
          <p:cNvPicPr>
            <a:picLocks noChangeAspect="1"/>
          </p:cNvPicPr>
          <p:nvPr/>
        </p:nvPicPr>
        <p:blipFill>
          <a:blip r:embed="rId4"/>
          <a:stretch>
            <a:fillRect/>
          </a:stretch>
        </p:blipFill>
        <p:spPr>
          <a:xfrm>
            <a:off x="200986" y="4491666"/>
            <a:ext cx="2815591" cy="1871634"/>
          </a:xfrm>
          <a:prstGeom prst="rect">
            <a:avLst/>
          </a:prstGeom>
        </p:spPr>
      </p:pic>
    </p:spTree>
    <p:extLst>
      <p:ext uri="{BB962C8B-B14F-4D97-AF65-F5344CB8AC3E}">
        <p14:creationId xmlns:p14="http://schemas.microsoft.com/office/powerpoint/2010/main" val="1693637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F5BA33-7BAC-A49F-28AA-5B3AD74CB75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031D7A5-640C-2C51-E300-D821B8C9AB1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AC9FF23-4B33-63EF-5668-4D31FD64F550}"/>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الوظائف الاقتصادية الأساسية للنقد</a:t>
            </a:r>
            <a:endParaRPr kumimoji="0" lang="en-US"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mn-cs"/>
            </a:endParaRPr>
          </a:p>
        </p:txBody>
      </p:sp>
      <p:sp>
        <p:nvSpPr>
          <p:cNvPr id="28" name="Rectangle 27">
            <a:extLst>
              <a:ext uri="{FF2B5EF4-FFF2-40B4-BE49-F238E27FC236}">
                <a16:creationId xmlns:a16="http://schemas.microsoft.com/office/drawing/2014/main" id="{B6010912-E905-CA7C-308E-9AA2C13E3A1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F96943B-06EB-F539-7FD5-58AE7C27A854}"/>
              </a:ext>
            </a:extLst>
          </p:cNvPr>
          <p:cNvSpPr txBox="1"/>
          <p:nvPr/>
        </p:nvSpPr>
        <p:spPr>
          <a:xfrm>
            <a:off x="3327662" y="1959362"/>
            <a:ext cx="8214962" cy="4651979"/>
          </a:xfrm>
          <a:prstGeom prst="rect">
            <a:avLst/>
          </a:prstGeom>
          <a:noFill/>
        </p:spPr>
        <p:txBody>
          <a:bodyPr wrap="square" rtlCol="0">
            <a:spAutoFit/>
          </a:bodyPr>
          <a:lstStyle/>
          <a:p>
            <a:pPr algn="r" rtl="1">
              <a:lnSpc>
                <a:spcPct val="150000"/>
              </a:lnSpc>
              <a:buNone/>
            </a:pPr>
            <a:r>
              <a:rPr lang="ar-AE" sz="2000" b="1" dirty="0">
                <a:solidFill>
                  <a:srgbClr val="FF0000"/>
                </a:solidFill>
                <a:cs typeface="Alexandria"/>
              </a:rPr>
              <a:t>الوظيفة الثانية – النقد كمقياس للقيمة (وحدة حساب)</a:t>
            </a:r>
          </a:p>
          <a:p>
            <a:pPr algn="r" rtl="1">
              <a:lnSpc>
                <a:spcPct val="150000"/>
              </a:lnSpc>
              <a:buNone/>
            </a:pPr>
            <a:r>
              <a:rPr lang="ar-AE" sz="2000" b="1" dirty="0">
                <a:solidFill>
                  <a:srgbClr val="FF0000"/>
                </a:solidFill>
                <a:cs typeface="Alexandria"/>
              </a:rPr>
              <a:t>مفهومها</a:t>
            </a:r>
          </a:p>
          <a:p>
            <a:pPr algn="r" rtl="1">
              <a:lnSpc>
                <a:spcPct val="150000"/>
              </a:lnSpc>
              <a:buNone/>
            </a:pPr>
            <a:r>
              <a:rPr lang="ar-AE" sz="2000" dirty="0">
                <a:cs typeface="Alexandria"/>
              </a:rPr>
              <a:t>يُستخدم النقد كوحدة موحدة لقياس قيم السلع والخدمات المختلفة.</a:t>
            </a:r>
          </a:p>
          <a:p>
            <a:pPr algn="r" rtl="1">
              <a:lnSpc>
                <a:spcPct val="150000"/>
              </a:lnSpc>
              <a:buNone/>
            </a:pPr>
            <a:r>
              <a:rPr lang="ar-AE" sz="2000" b="1" dirty="0">
                <a:solidFill>
                  <a:srgbClr val="FF0000"/>
                </a:solidFill>
                <a:cs typeface="Alexandria"/>
              </a:rPr>
              <a:t>أهميتها</a:t>
            </a:r>
          </a:p>
          <a:p>
            <a:pPr algn="r" rtl="1">
              <a:lnSpc>
                <a:spcPct val="150000"/>
              </a:lnSpc>
              <a:buFont typeface="Arial" panose="020B0604020202020204" pitchFamily="34" charset="0"/>
              <a:buChar char="•"/>
            </a:pPr>
            <a:r>
              <a:rPr lang="ar-AE" sz="2000" dirty="0">
                <a:cs typeface="Alexandria"/>
              </a:rPr>
              <a:t>تحديد الأسعار بصورة واضحة. </a:t>
            </a:r>
          </a:p>
          <a:p>
            <a:pPr algn="r" rtl="1">
              <a:lnSpc>
                <a:spcPct val="150000"/>
              </a:lnSpc>
              <a:buFont typeface="Arial" panose="020B0604020202020204" pitchFamily="34" charset="0"/>
              <a:buChar char="•"/>
            </a:pPr>
            <a:r>
              <a:rPr lang="ar-AE" sz="2000" dirty="0">
                <a:cs typeface="Alexandria"/>
              </a:rPr>
              <a:t>تسهيل المقارنات بين السلع والخدمات. </a:t>
            </a:r>
          </a:p>
          <a:p>
            <a:pPr algn="r" rtl="1">
              <a:lnSpc>
                <a:spcPct val="150000"/>
              </a:lnSpc>
              <a:buFont typeface="Arial" panose="020B0604020202020204" pitchFamily="34" charset="0"/>
              <a:buChar char="•"/>
            </a:pPr>
            <a:r>
              <a:rPr lang="ar-AE" sz="2000" dirty="0">
                <a:cs typeface="Alexandria"/>
              </a:rPr>
              <a:t>إعداد الحسابات والقوائم المالية. </a:t>
            </a:r>
          </a:p>
          <a:p>
            <a:pPr algn="r" rtl="1">
              <a:lnSpc>
                <a:spcPct val="150000"/>
              </a:lnSpc>
              <a:buFont typeface="Arial" panose="020B0604020202020204" pitchFamily="34" charset="0"/>
              <a:buChar char="•"/>
            </a:pPr>
            <a:r>
              <a:rPr lang="ar-AE" sz="2000" dirty="0">
                <a:cs typeface="Alexandria"/>
              </a:rPr>
              <a:t>دعم التخطيط الاقتصادي. </a:t>
            </a:r>
          </a:p>
          <a:p>
            <a:pPr algn="r" rtl="1">
              <a:lnSpc>
                <a:spcPct val="150000"/>
              </a:lnSpc>
              <a:buNone/>
            </a:pPr>
            <a:r>
              <a:rPr lang="ar-AE" sz="2000" b="1" dirty="0">
                <a:solidFill>
                  <a:srgbClr val="FF0000"/>
                </a:solidFill>
                <a:cs typeface="Alexandria"/>
              </a:rPr>
              <a:t>مثال</a:t>
            </a:r>
          </a:p>
          <a:p>
            <a:pPr algn="r" rtl="1">
              <a:lnSpc>
                <a:spcPct val="150000"/>
              </a:lnSpc>
              <a:buNone/>
            </a:pPr>
            <a:r>
              <a:rPr lang="ar-AE" sz="2000" dirty="0">
                <a:cs typeface="Alexandria"/>
              </a:rPr>
              <a:t>يمكن مقارنة سعر سيارة بسعر منزل أو جهاز إلكتروني باستخدام وحدة نقدية واحدة.</a:t>
            </a:r>
          </a:p>
        </p:txBody>
      </p:sp>
      <p:pic>
        <p:nvPicPr>
          <p:cNvPr id="6" name="Graphic 21">
            <a:extLst>
              <a:ext uri="{FF2B5EF4-FFF2-40B4-BE49-F238E27FC236}">
                <a16:creationId xmlns:a16="http://schemas.microsoft.com/office/drawing/2014/main" id="{BC1309AD-5EBA-9C8F-F412-7C030C9552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E2734FB6-CE24-0E79-C567-55BCB3050A7E}"/>
              </a:ext>
            </a:extLst>
          </p:cNvPr>
          <p:cNvPicPr>
            <a:picLocks noChangeAspect="1"/>
          </p:cNvPicPr>
          <p:nvPr/>
        </p:nvPicPr>
        <p:blipFill>
          <a:blip r:embed="rId4"/>
          <a:stretch>
            <a:fillRect/>
          </a:stretch>
        </p:blipFill>
        <p:spPr>
          <a:xfrm>
            <a:off x="200986" y="4491666"/>
            <a:ext cx="2815591" cy="1871634"/>
          </a:xfrm>
          <a:prstGeom prst="rect">
            <a:avLst/>
          </a:prstGeom>
        </p:spPr>
      </p:pic>
    </p:spTree>
    <p:extLst>
      <p:ext uri="{BB962C8B-B14F-4D97-AF65-F5344CB8AC3E}">
        <p14:creationId xmlns:p14="http://schemas.microsoft.com/office/powerpoint/2010/main" val="1816351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F40C3-D78D-D26E-04FC-6D0E226B025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50498EB-4438-1B91-1E19-E4BDCCFAFC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21EDC63-D23F-1BE4-D764-D153DC307ED4}"/>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الوظائف الاقتصادية الأساسية للنقد</a:t>
            </a:r>
            <a:endParaRPr kumimoji="0" lang="en-US"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mn-cs"/>
            </a:endParaRPr>
          </a:p>
        </p:txBody>
      </p:sp>
      <p:sp>
        <p:nvSpPr>
          <p:cNvPr id="28" name="Rectangle 27">
            <a:extLst>
              <a:ext uri="{FF2B5EF4-FFF2-40B4-BE49-F238E27FC236}">
                <a16:creationId xmlns:a16="http://schemas.microsoft.com/office/drawing/2014/main" id="{ABDE317C-0138-0A88-FDD2-E72F91ADBC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25A2BAF-5DA0-22DB-FF1C-E6A6A769BC18}"/>
              </a:ext>
            </a:extLst>
          </p:cNvPr>
          <p:cNvSpPr txBox="1"/>
          <p:nvPr/>
        </p:nvSpPr>
        <p:spPr>
          <a:xfrm>
            <a:off x="3327662" y="1959362"/>
            <a:ext cx="8214962" cy="4651979"/>
          </a:xfrm>
          <a:prstGeom prst="rect">
            <a:avLst/>
          </a:prstGeom>
          <a:noFill/>
        </p:spPr>
        <p:txBody>
          <a:bodyPr wrap="square" rtlCol="0">
            <a:spAutoFit/>
          </a:bodyPr>
          <a:lstStyle/>
          <a:p>
            <a:pPr algn="r" rtl="1">
              <a:lnSpc>
                <a:spcPct val="150000"/>
              </a:lnSpc>
              <a:buNone/>
            </a:pPr>
            <a:r>
              <a:rPr lang="ar-AE" sz="2000" b="1" dirty="0">
                <a:solidFill>
                  <a:srgbClr val="FF0000"/>
                </a:solidFill>
                <a:cs typeface="Alexandria"/>
              </a:rPr>
              <a:t>الوظيفة الثالثة – النقد كمخزن للقيمة</a:t>
            </a:r>
          </a:p>
          <a:p>
            <a:pPr algn="r" rtl="1">
              <a:lnSpc>
                <a:spcPct val="150000"/>
              </a:lnSpc>
              <a:buNone/>
            </a:pPr>
            <a:r>
              <a:rPr lang="ar-AE" sz="2000" b="1" dirty="0">
                <a:solidFill>
                  <a:srgbClr val="FF0000"/>
                </a:solidFill>
                <a:cs typeface="Alexandria"/>
              </a:rPr>
              <a:t>مفهومها</a:t>
            </a:r>
          </a:p>
          <a:p>
            <a:pPr algn="r" rtl="1">
              <a:lnSpc>
                <a:spcPct val="150000"/>
              </a:lnSpc>
              <a:buNone/>
            </a:pPr>
            <a:r>
              <a:rPr lang="ar-AE" sz="2000" dirty="0">
                <a:cs typeface="Alexandria"/>
              </a:rPr>
              <a:t>يسمح النقد للأفراد والمؤسسات بالاحتفاظ بجزء من دخولهم لاستخدامه في المستقبل.</a:t>
            </a:r>
          </a:p>
          <a:p>
            <a:pPr algn="r" rtl="1">
              <a:lnSpc>
                <a:spcPct val="150000"/>
              </a:lnSpc>
              <a:buNone/>
            </a:pPr>
            <a:r>
              <a:rPr lang="ar-AE" sz="2000" b="1" dirty="0">
                <a:solidFill>
                  <a:srgbClr val="FF0000"/>
                </a:solidFill>
                <a:cs typeface="Alexandria"/>
              </a:rPr>
              <a:t>أهميتها</a:t>
            </a:r>
          </a:p>
          <a:p>
            <a:pPr algn="r" rtl="1">
              <a:lnSpc>
                <a:spcPct val="150000"/>
              </a:lnSpc>
              <a:buFont typeface="Arial" panose="020B0604020202020204" pitchFamily="34" charset="0"/>
              <a:buChar char="•"/>
            </a:pPr>
            <a:r>
              <a:rPr lang="ar-AE" sz="2000" dirty="0">
                <a:cs typeface="Alexandria"/>
              </a:rPr>
              <a:t>تشجيع الادخار. </a:t>
            </a:r>
          </a:p>
          <a:p>
            <a:pPr algn="r" rtl="1">
              <a:lnSpc>
                <a:spcPct val="150000"/>
              </a:lnSpc>
              <a:buFont typeface="Arial" panose="020B0604020202020204" pitchFamily="34" charset="0"/>
              <a:buChar char="•"/>
            </a:pPr>
            <a:r>
              <a:rPr lang="ar-AE" sz="2000" dirty="0">
                <a:cs typeface="Alexandria"/>
              </a:rPr>
              <a:t>المحافظة على القوة الشرائية. </a:t>
            </a:r>
          </a:p>
          <a:p>
            <a:pPr algn="r" rtl="1">
              <a:lnSpc>
                <a:spcPct val="150000"/>
              </a:lnSpc>
              <a:buFont typeface="Arial" panose="020B0604020202020204" pitchFamily="34" charset="0"/>
              <a:buChar char="•"/>
            </a:pPr>
            <a:r>
              <a:rPr lang="ar-AE" sz="2000" dirty="0">
                <a:cs typeface="Alexandria"/>
              </a:rPr>
              <a:t>مواجهة الاحتياجات المستقبلية. </a:t>
            </a:r>
          </a:p>
          <a:p>
            <a:pPr algn="r" rtl="1">
              <a:lnSpc>
                <a:spcPct val="150000"/>
              </a:lnSpc>
              <a:buFont typeface="Arial" panose="020B0604020202020204" pitchFamily="34" charset="0"/>
              <a:buChar char="•"/>
            </a:pPr>
            <a:r>
              <a:rPr lang="ar-AE" sz="2000" dirty="0">
                <a:cs typeface="Alexandria"/>
              </a:rPr>
              <a:t>توفير السيولة عند الحاجة. </a:t>
            </a:r>
          </a:p>
          <a:p>
            <a:pPr algn="r" rtl="1">
              <a:lnSpc>
                <a:spcPct val="150000"/>
              </a:lnSpc>
              <a:buNone/>
            </a:pPr>
            <a:r>
              <a:rPr lang="ar-AE" sz="2000" b="1" dirty="0">
                <a:solidFill>
                  <a:srgbClr val="FF0000"/>
                </a:solidFill>
                <a:cs typeface="Alexandria"/>
              </a:rPr>
              <a:t>ملاحظة</a:t>
            </a:r>
          </a:p>
          <a:p>
            <a:pPr algn="r" rtl="1">
              <a:lnSpc>
                <a:spcPct val="150000"/>
              </a:lnSpc>
              <a:buNone/>
            </a:pPr>
            <a:r>
              <a:rPr lang="ar-AE" sz="2000" dirty="0">
                <a:cs typeface="Alexandria"/>
              </a:rPr>
              <a:t>تنخفض فعالية هذه الوظيفة في حالات التضخم المرتفع.</a:t>
            </a:r>
          </a:p>
        </p:txBody>
      </p:sp>
      <p:pic>
        <p:nvPicPr>
          <p:cNvPr id="6" name="Graphic 21">
            <a:extLst>
              <a:ext uri="{FF2B5EF4-FFF2-40B4-BE49-F238E27FC236}">
                <a16:creationId xmlns:a16="http://schemas.microsoft.com/office/drawing/2014/main" id="{DC11BAB9-4E66-B3B8-446D-E79D050143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C877BFBB-D313-B7C6-BAAE-E29B11087C55}"/>
              </a:ext>
            </a:extLst>
          </p:cNvPr>
          <p:cNvPicPr>
            <a:picLocks noChangeAspect="1"/>
          </p:cNvPicPr>
          <p:nvPr/>
        </p:nvPicPr>
        <p:blipFill>
          <a:blip r:embed="rId4"/>
          <a:stretch>
            <a:fillRect/>
          </a:stretch>
        </p:blipFill>
        <p:spPr>
          <a:xfrm>
            <a:off x="200986" y="4491666"/>
            <a:ext cx="2815591" cy="1871634"/>
          </a:xfrm>
          <a:prstGeom prst="rect">
            <a:avLst/>
          </a:prstGeom>
        </p:spPr>
      </p:pic>
    </p:spTree>
    <p:extLst>
      <p:ext uri="{BB962C8B-B14F-4D97-AF65-F5344CB8AC3E}">
        <p14:creationId xmlns:p14="http://schemas.microsoft.com/office/powerpoint/2010/main" val="28522157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70ECF-4CBF-5472-A9A2-E12425FC056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2C00704-EAAD-3F20-6534-E116C0A7189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ACD63CD-ADA8-FF7A-FC60-55E459FB3031}"/>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الوظائف الاقتصادية الأساسية للنقد</a:t>
            </a:r>
            <a:endParaRPr kumimoji="0" lang="en-US"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mn-cs"/>
            </a:endParaRPr>
          </a:p>
        </p:txBody>
      </p:sp>
      <p:sp>
        <p:nvSpPr>
          <p:cNvPr id="28" name="Rectangle 27">
            <a:extLst>
              <a:ext uri="{FF2B5EF4-FFF2-40B4-BE49-F238E27FC236}">
                <a16:creationId xmlns:a16="http://schemas.microsoft.com/office/drawing/2014/main" id="{77AFB5B2-4F3A-8762-006A-77D9EE9DBB0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A943E23-4FD4-2B58-6412-56F826B6719A}"/>
              </a:ext>
            </a:extLst>
          </p:cNvPr>
          <p:cNvSpPr txBox="1"/>
          <p:nvPr/>
        </p:nvSpPr>
        <p:spPr>
          <a:xfrm>
            <a:off x="3327662" y="1959362"/>
            <a:ext cx="8214962" cy="4651979"/>
          </a:xfrm>
          <a:prstGeom prst="rect">
            <a:avLst/>
          </a:prstGeom>
          <a:noFill/>
        </p:spPr>
        <p:txBody>
          <a:bodyPr wrap="square" rtlCol="0">
            <a:spAutoFit/>
          </a:bodyPr>
          <a:lstStyle/>
          <a:p>
            <a:pPr algn="r" rtl="1">
              <a:lnSpc>
                <a:spcPct val="150000"/>
              </a:lnSpc>
              <a:buNone/>
            </a:pPr>
            <a:r>
              <a:rPr lang="ar-AE" sz="2000" b="1" dirty="0">
                <a:solidFill>
                  <a:srgbClr val="FF0000"/>
                </a:solidFill>
                <a:cs typeface="Alexandria"/>
              </a:rPr>
              <a:t>الوظيفة الرابعة – النقد كوسيلة للمدفوعات الآجلة</a:t>
            </a:r>
          </a:p>
          <a:p>
            <a:pPr algn="r" rtl="1">
              <a:lnSpc>
                <a:spcPct val="150000"/>
              </a:lnSpc>
              <a:buNone/>
            </a:pPr>
            <a:r>
              <a:rPr lang="ar-AE" sz="2000" b="1" dirty="0">
                <a:solidFill>
                  <a:srgbClr val="FF0000"/>
                </a:solidFill>
                <a:cs typeface="Alexandria"/>
              </a:rPr>
              <a:t>مفهومها</a:t>
            </a:r>
          </a:p>
          <a:p>
            <a:pPr algn="r" rtl="1">
              <a:lnSpc>
                <a:spcPct val="150000"/>
              </a:lnSpc>
              <a:buNone/>
            </a:pPr>
            <a:r>
              <a:rPr lang="ar-AE" sz="2000" dirty="0">
                <a:cs typeface="Alexandria"/>
              </a:rPr>
              <a:t>يُستخدم النقد لتسوية الالتزامات والديون التي تستحق في المستقبل.</a:t>
            </a:r>
          </a:p>
          <a:p>
            <a:pPr algn="r" rtl="1">
              <a:lnSpc>
                <a:spcPct val="150000"/>
              </a:lnSpc>
              <a:buNone/>
            </a:pPr>
            <a:r>
              <a:rPr lang="ar-AE" sz="2000" b="1" dirty="0">
                <a:solidFill>
                  <a:srgbClr val="FF0000"/>
                </a:solidFill>
                <a:cs typeface="Alexandria"/>
              </a:rPr>
              <a:t>أهميتها</a:t>
            </a:r>
          </a:p>
          <a:p>
            <a:pPr algn="r" rtl="1">
              <a:lnSpc>
                <a:spcPct val="150000"/>
              </a:lnSpc>
              <a:buFont typeface="Arial" panose="020B0604020202020204" pitchFamily="34" charset="0"/>
              <a:buChar char="•"/>
            </a:pPr>
            <a:r>
              <a:rPr lang="ar-AE" sz="2000" dirty="0">
                <a:cs typeface="Alexandria"/>
              </a:rPr>
              <a:t>تسهيل عمليات الائتمان. </a:t>
            </a:r>
          </a:p>
          <a:p>
            <a:pPr algn="r" rtl="1">
              <a:lnSpc>
                <a:spcPct val="150000"/>
              </a:lnSpc>
              <a:buFont typeface="Arial" panose="020B0604020202020204" pitchFamily="34" charset="0"/>
              <a:buChar char="•"/>
            </a:pPr>
            <a:r>
              <a:rPr lang="ar-AE" sz="2000" dirty="0">
                <a:cs typeface="Alexandria"/>
              </a:rPr>
              <a:t>دعم الاستثمار والتمويل. </a:t>
            </a:r>
          </a:p>
          <a:p>
            <a:pPr algn="r" rtl="1">
              <a:lnSpc>
                <a:spcPct val="150000"/>
              </a:lnSpc>
              <a:buFont typeface="Arial" panose="020B0604020202020204" pitchFamily="34" charset="0"/>
              <a:buChar char="•"/>
            </a:pPr>
            <a:r>
              <a:rPr lang="ar-AE" sz="2000" dirty="0">
                <a:cs typeface="Alexandria"/>
              </a:rPr>
              <a:t>تنظيم العلاقات التعاقدية. </a:t>
            </a:r>
          </a:p>
          <a:p>
            <a:pPr algn="r" rtl="1">
              <a:lnSpc>
                <a:spcPct val="150000"/>
              </a:lnSpc>
              <a:buFont typeface="Arial" panose="020B0604020202020204" pitchFamily="34" charset="0"/>
              <a:buChar char="•"/>
            </a:pPr>
            <a:r>
              <a:rPr lang="ar-AE" sz="2000" dirty="0">
                <a:cs typeface="Alexandria"/>
              </a:rPr>
              <a:t>تشجيع الأنشطة الاقتصادية طويلة الأجل. </a:t>
            </a:r>
          </a:p>
          <a:p>
            <a:pPr algn="r" rtl="1">
              <a:lnSpc>
                <a:spcPct val="150000"/>
              </a:lnSpc>
              <a:buNone/>
            </a:pPr>
            <a:r>
              <a:rPr lang="ar-AE" sz="2000" b="1" dirty="0">
                <a:solidFill>
                  <a:srgbClr val="FF0000"/>
                </a:solidFill>
                <a:cs typeface="Alexandria"/>
              </a:rPr>
              <a:t>مثال</a:t>
            </a:r>
          </a:p>
          <a:p>
            <a:pPr algn="r" rtl="1">
              <a:lnSpc>
                <a:spcPct val="150000"/>
              </a:lnSpc>
              <a:buNone/>
            </a:pPr>
            <a:r>
              <a:rPr lang="ar-AE" sz="2000" dirty="0">
                <a:cs typeface="Alexandria"/>
              </a:rPr>
              <a:t>القروض البنكية وعقود البيع بالتقسيط.</a:t>
            </a:r>
          </a:p>
        </p:txBody>
      </p:sp>
      <p:pic>
        <p:nvPicPr>
          <p:cNvPr id="6" name="Graphic 21">
            <a:extLst>
              <a:ext uri="{FF2B5EF4-FFF2-40B4-BE49-F238E27FC236}">
                <a16:creationId xmlns:a16="http://schemas.microsoft.com/office/drawing/2014/main" id="{6E1FDD39-7EB9-9D19-ABD5-6A599FA516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8FCD919F-4356-8931-F4EA-CF3EB4B8B0C0}"/>
              </a:ext>
            </a:extLst>
          </p:cNvPr>
          <p:cNvPicPr>
            <a:picLocks noChangeAspect="1"/>
          </p:cNvPicPr>
          <p:nvPr/>
        </p:nvPicPr>
        <p:blipFill>
          <a:blip r:embed="rId4"/>
          <a:stretch>
            <a:fillRect/>
          </a:stretch>
        </p:blipFill>
        <p:spPr>
          <a:xfrm>
            <a:off x="200986" y="4491666"/>
            <a:ext cx="2815591" cy="1871634"/>
          </a:xfrm>
          <a:prstGeom prst="rect">
            <a:avLst/>
          </a:prstGeom>
        </p:spPr>
      </p:pic>
    </p:spTree>
    <p:extLst>
      <p:ext uri="{BB962C8B-B14F-4D97-AF65-F5344CB8AC3E}">
        <p14:creationId xmlns:p14="http://schemas.microsoft.com/office/powerpoint/2010/main" val="32311444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B8602D-60AC-7208-4FC9-0275F3290D6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B36725D-DCB6-2E45-1A29-E9E04D2EE02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49C9159-7F72-CA0F-91E3-15C6B2D151A0}"/>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الوظائف الاقتصادية الأساسية للنقد</a:t>
            </a:r>
            <a:endParaRPr kumimoji="0" lang="en-US"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mn-cs"/>
            </a:endParaRPr>
          </a:p>
        </p:txBody>
      </p:sp>
      <p:sp>
        <p:nvSpPr>
          <p:cNvPr id="28" name="Rectangle 27">
            <a:extLst>
              <a:ext uri="{FF2B5EF4-FFF2-40B4-BE49-F238E27FC236}">
                <a16:creationId xmlns:a16="http://schemas.microsoft.com/office/drawing/2014/main" id="{D863ED2B-F56E-1235-E1C3-A1F1170B27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E36EAF1-BF6C-6ABE-AD89-1C5752410401}"/>
              </a:ext>
            </a:extLst>
          </p:cNvPr>
          <p:cNvSpPr txBox="1"/>
          <p:nvPr/>
        </p:nvSpPr>
        <p:spPr>
          <a:xfrm>
            <a:off x="3327662" y="1959362"/>
            <a:ext cx="8214962" cy="3728649"/>
          </a:xfrm>
          <a:prstGeom prst="rect">
            <a:avLst/>
          </a:prstGeom>
          <a:noFill/>
        </p:spPr>
        <p:txBody>
          <a:bodyPr wrap="square" rtlCol="0">
            <a:spAutoFit/>
          </a:bodyPr>
          <a:lstStyle/>
          <a:p>
            <a:pPr algn="r" rtl="1">
              <a:lnSpc>
                <a:spcPct val="150000"/>
              </a:lnSpc>
              <a:buNone/>
            </a:pPr>
            <a:r>
              <a:rPr lang="ar-AE" sz="2000" b="1" dirty="0">
                <a:solidFill>
                  <a:srgbClr val="FF0000"/>
                </a:solidFill>
                <a:cs typeface="Alexandria"/>
              </a:rPr>
              <a:t>التطور الحديث لوظائف النقد</a:t>
            </a:r>
          </a:p>
          <a:p>
            <a:pPr algn="r" rtl="1">
              <a:lnSpc>
                <a:spcPct val="150000"/>
              </a:lnSpc>
              <a:buNone/>
            </a:pPr>
            <a:r>
              <a:rPr lang="ar-AE" sz="2000" dirty="0">
                <a:solidFill>
                  <a:srgbClr val="FF0000"/>
                </a:solidFill>
                <a:cs typeface="Alexandria"/>
              </a:rPr>
              <a:t>مع التطور التكنولوجي ظهرت أشكال جديدة للنقد مثل:</a:t>
            </a:r>
          </a:p>
          <a:p>
            <a:pPr algn="r" rtl="1">
              <a:lnSpc>
                <a:spcPct val="150000"/>
              </a:lnSpc>
              <a:buFont typeface="Arial" panose="020B0604020202020204" pitchFamily="34" charset="0"/>
              <a:buChar char="•"/>
            </a:pPr>
            <a:r>
              <a:rPr lang="ar-AE" sz="2000" dirty="0">
                <a:cs typeface="Alexandria"/>
              </a:rPr>
              <a:t>بطاقات الدفع الإلكترونية. </a:t>
            </a:r>
          </a:p>
          <a:p>
            <a:pPr algn="r" rtl="1">
              <a:lnSpc>
                <a:spcPct val="150000"/>
              </a:lnSpc>
              <a:buFont typeface="Arial" panose="020B0604020202020204" pitchFamily="34" charset="0"/>
              <a:buChar char="•"/>
            </a:pPr>
            <a:r>
              <a:rPr lang="ar-AE" sz="2000" dirty="0">
                <a:cs typeface="Alexandria"/>
              </a:rPr>
              <a:t>المحافظ الرقمية. </a:t>
            </a:r>
          </a:p>
          <a:p>
            <a:pPr algn="r" rtl="1">
              <a:lnSpc>
                <a:spcPct val="150000"/>
              </a:lnSpc>
              <a:buFont typeface="Arial" panose="020B0604020202020204" pitchFamily="34" charset="0"/>
              <a:buChar char="•"/>
            </a:pPr>
            <a:r>
              <a:rPr lang="ar-AE" sz="2000" dirty="0">
                <a:cs typeface="Alexandria"/>
              </a:rPr>
              <a:t>الخدمات المصرفية الإلكترونية. </a:t>
            </a:r>
          </a:p>
          <a:p>
            <a:pPr algn="r" rtl="1">
              <a:lnSpc>
                <a:spcPct val="150000"/>
              </a:lnSpc>
              <a:buFont typeface="Arial" panose="020B0604020202020204" pitchFamily="34" charset="0"/>
              <a:buChar char="•"/>
            </a:pPr>
            <a:r>
              <a:rPr lang="ar-AE" sz="2000" dirty="0">
                <a:cs typeface="Alexandria"/>
              </a:rPr>
              <a:t>العملات الرقمية للبنوك المركزية. </a:t>
            </a:r>
          </a:p>
          <a:p>
            <a:pPr algn="r" rtl="1">
              <a:lnSpc>
                <a:spcPct val="150000"/>
              </a:lnSpc>
              <a:buFont typeface="Arial" panose="020B0604020202020204" pitchFamily="34" charset="0"/>
              <a:buChar char="•"/>
            </a:pPr>
            <a:r>
              <a:rPr lang="ar-AE" sz="2000" dirty="0">
                <a:cs typeface="Alexandria"/>
              </a:rPr>
              <a:t>تطبيقات الدفع عبر الهاتف المحمول. </a:t>
            </a:r>
          </a:p>
          <a:p>
            <a:pPr algn="r" rtl="1">
              <a:lnSpc>
                <a:spcPct val="150000"/>
              </a:lnSpc>
              <a:buNone/>
            </a:pPr>
            <a:r>
              <a:rPr lang="ar-AE" sz="2000" dirty="0">
                <a:cs typeface="Alexandria"/>
              </a:rPr>
              <a:t>وقد حافظت هذه الأدوات على الوظائف الاقتصادية التقليدية للنقد مع تطوير وسائل أدائها.</a:t>
            </a:r>
          </a:p>
        </p:txBody>
      </p:sp>
      <p:pic>
        <p:nvPicPr>
          <p:cNvPr id="6" name="Graphic 21">
            <a:extLst>
              <a:ext uri="{FF2B5EF4-FFF2-40B4-BE49-F238E27FC236}">
                <a16:creationId xmlns:a16="http://schemas.microsoft.com/office/drawing/2014/main" id="{191351A2-3363-A2A6-AA5C-86F0443E24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556A7EB0-4F12-0D59-18EB-208720418438}"/>
              </a:ext>
            </a:extLst>
          </p:cNvPr>
          <p:cNvPicPr>
            <a:picLocks noChangeAspect="1"/>
          </p:cNvPicPr>
          <p:nvPr/>
        </p:nvPicPr>
        <p:blipFill>
          <a:blip r:embed="rId4"/>
          <a:stretch>
            <a:fillRect/>
          </a:stretch>
        </p:blipFill>
        <p:spPr>
          <a:xfrm>
            <a:off x="200986" y="4491666"/>
            <a:ext cx="2815591" cy="1871634"/>
          </a:xfrm>
          <a:prstGeom prst="rect">
            <a:avLst/>
          </a:prstGeom>
        </p:spPr>
      </p:pic>
    </p:spTree>
    <p:extLst>
      <p:ext uri="{BB962C8B-B14F-4D97-AF65-F5344CB8AC3E}">
        <p14:creationId xmlns:p14="http://schemas.microsoft.com/office/powerpoint/2010/main" val="3844342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D02EA-524D-3577-F7DA-DC2242E159D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5560DE2-D135-7541-86E8-F42FE0BA71C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2EB8A9E-820C-9CF2-7B1A-5467E8C3ABD9}"/>
              </a:ext>
            </a:extLst>
          </p:cNvPr>
          <p:cNvSpPr txBox="1"/>
          <p:nvPr/>
        </p:nvSpPr>
        <p:spPr>
          <a:xfrm>
            <a:off x="3954780" y="1136133"/>
            <a:ext cx="7200900" cy="577850"/>
          </a:xfrm>
          <a:prstGeom prst="rect">
            <a:avLst/>
          </a:prstGeom>
          <a:noFill/>
        </p:spPr>
        <p:txBody>
          <a:bodyPr wrap="square" rtlCol="0">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AEEF"/>
                </a:solidFill>
                <a:effectLst/>
                <a:highlight>
                  <a:srgbClr val="FFFF00"/>
                </a:highlight>
                <a:uLnTx/>
                <a:uFillTx/>
                <a:latin typeface="Calibri"/>
                <a:ea typeface="+mn-ea"/>
                <a:cs typeface="Alexandria"/>
              </a:rPr>
              <a:t>أثر التكنولوجيا المالية على وظائف النقد</a:t>
            </a:r>
          </a:p>
        </p:txBody>
      </p:sp>
      <p:sp>
        <p:nvSpPr>
          <p:cNvPr id="28" name="Rectangle 27">
            <a:extLst>
              <a:ext uri="{FF2B5EF4-FFF2-40B4-BE49-F238E27FC236}">
                <a16:creationId xmlns:a16="http://schemas.microsoft.com/office/drawing/2014/main" id="{E0E6DF6A-49AA-8A17-D2DD-F72B2534C26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84CD00A-EBAB-D12C-2D3B-BA315C7B008F}"/>
              </a:ext>
            </a:extLst>
          </p:cNvPr>
          <p:cNvSpPr txBox="1"/>
          <p:nvPr/>
        </p:nvSpPr>
        <p:spPr>
          <a:xfrm>
            <a:off x="3327662" y="1959362"/>
            <a:ext cx="8214962" cy="2805320"/>
          </a:xfrm>
          <a:prstGeom prst="rect">
            <a:avLst/>
          </a:prstGeom>
          <a:noFill/>
        </p:spPr>
        <p:txBody>
          <a:bodyPr wrap="square" rtlCol="0">
            <a:spAutoFit/>
          </a:bodyPr>
          <a:lstStyle/>
          <a:p>
            <a:pPr algn="r" rtl="1">
              <a:lnSpc>
                <a:spcPct val="150000"/>
              </a:lnSpc>
              <a:buNone/>
            </a:pPr>
            <a:r>
              <a:rPr lang="ar-AE" sz="2000" b="1" dirty="0">
                <a:solidFill>
                  <a:srgbClr val="FF0000"/>
                </a:solidFill>
                <a:cs typeface="Alexandria"/>
              </a:rPr>
              <a:t>ساهمت التكنولوجيا المالية في:</a:t>
            </a:r>
          </a:p>
          <a:p>
            <a:pPr algn="r" rtl="1">
              <a:lnSpc>
                <a:spcPct val="150000"/>
              </a:lnSpc>
              <a:buFont typeface="Arial" panose="020B0604020202020204" pitchFamily="34" charset="0"/>
              <a:buChar char="•"/>
            </a:pPr>
            <a:r>
              <a:rPr lang="ar-AE" sz="2000" dirty="0">
                <a:cs typeface="Alexandria"/>
              </a:rPr>
              <a:t>تسريع عمليات الدفع والتحويل. </a:t>
            </a:r>
          </a:p>
          <a:p>
            <a:pPr algn="r" rtl="1">
              <a:lnSpc>
                <a:spcPct val="150000"/>
              </a:lnSpc>
              <a:buFont typeface="Arial" panose="020B0604020202020204" pitchFamily="34" charset="0"/>
              <a:buChar char="•"/>
            </a:pPr>
            <a:r>
              <a:rPr lang="ar-AE" sz="2000" dirty="0">
                <a:cs typeface="Alexandria"/>
              </a:rPr>
              <a:t>تقليل استخدام النقد الورقي. </a:t>
            </a:r>
          </a:p>
          <a:p>
            <a:pPr algn="r" rtl="1">
              <a:lnSpc>
                <a:spcPct val="150000"/>
              </a:lnSpc>
              <a:buFont typeface="Arial" panose="020B0604020202020204" pitchFamily="34" charset="0"/>
              <a:buChar char="•"/>
            </a:pPr>
            <a:r>
              <a:rPr lang="ar-AE" sz="2000" dirty="0">
                <a:cs typeface="Alexandria"/>
              </a:rPr>
              <a:t>خفض تكاليف المعاملات المالية. </a:t>
            </a:r>
          </a:p>
          <a:p>
            <a:pPr algn="r" rtl="1">
              <a:lnSpc>
                <a:spcPct val="150000"/>
              </a:lnSpc>
              <a:buFont typeface="Arial" panose="020B0604020202020204" pitchFamily="34" charset="0"/>
              <a:buChar char="•"/>
            </a:pPr>
            <a:r>
              <a:rPr lang="ar-AE" sz="2000" dirty="0">
                <a:cs typeface="Alexandria"/>
              </a:rPr>
              <a:t>توسيع الشمول المالي. </a:t>
            </a:r>
          </a:p>
          <a:p>
            <a:pPr algn="r" rtl="1">
              <a:lnSpc>
                <a:spcPct val="150000"/>
              </a:lnSpc>
              <a:buFont typeface="Arial" panose="020B0604020202020204" pitchFamily="34" charset="0"/>
              <a:buChar char="•"/>
            </a:pPr>
            <a:r>
              <a:rPr lang="ar-AE" sz="2000" dirty="0">
                <a:cs typeface="Alexandria"/>
              </a:rPr>
              <a:t>تعزيز الابتكار في القطاع المالي.</a:t>
            </a:r>
          </a:p>
        </p:txBody>
      </p:sp>
      <p:pic>
        <p:nvPicPr>
          <p:cNvPr id="6" name="Graphic 21">
            <a:extLst>
              <a:ext uri="{FF2B5EF4-FFF2-40B4-BE49-F238E27FC236}">
                <a16:creationId xmlns:a16="http://schemas.microsoft.com/office/drawing/2014/main" id="{59D8FFF3-9379-8FB9-7ED9-96D46428EB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D363A8BF-A5FE-BE49-796C-77F071A000C8}"/>
              </a:ext>
            </a:extLst>
          </p:cNvPr>
          <p:cNvPicPr>
            <a:picLocks noChangeAspect="1"/>
          </p:cNvPicPr>
          <p:nvPr/>
        </p:nvPicPr>
        <p:blipFill>
          <a:blip r:embed="rId4"/>
          <a:stretch>
            <a:fillRect/>
          </a:stretch>
        </p:blipFill>
        <p:spPr>
          <a:xfrm>
            <a:off x="200986" y="4491666"/>
            <a:ext cx="2815591" cy="1871634"/>
          </a:xfrm>
          <a:prstGeom prst="rect">
            <a:avLst/>
          </a:prstGeom>
        </p:spPr>
      </p:pic>
    </p:spTree>
    <p:extLst>
      <p:ext uri="{BB962C8B-B14F-4D97-AF65-F5344CB8AC3E}">
        <p14:creationId xmlns:p14="http://schemas.microsoft.com/office/powerpoint/2010/main" val="33098042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CC5F1-8840-39BD-4D3E-CCD88803343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4CE943F-569E-7861-A301-DA1E5EA5F16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1EA1795-316C-ED56-68CD-FE7332260530}"/>
              </a:ext>
            </a:extLst>
          </p:cNvPr>
          <p:cNvSpPr txBox="1"/>
          <p:nvPr/>
        </p:nvSpPr>
        <p:spPr>
          <a:xfrm>
            <a:off x="3954780" y="1136133"/>
            <a:ext cx="7200900" cy="523220"/>
          </a:xfrm>
          <a:prstGeom prst="rect">
            <a:avLst/>
          </a:prstGeom>
          <a:noFill/>
        </p:spPr>
        <p:txBody>
          <a:bodyPr wrap="square" rtlCol="0">
            <a:spAutoFit/>
          </a:bodyPr>
          <a:lstStyle/>
          <a:p>
            <a:pPr algn="r" rtl="1">
              <a:buNone/>
            </a:pPr>
            <a:r>
              <a:rPr lang="ar-AE" sz="2800" b="1" dirty="0">
                <a:solidFill>
                  <a:srgbClr val="00AEEF"/>
                </a:solidFill>
                <a:highlight>
                  <a:srgbClr val="FFFF00"/>
                </a:highlight>
                <a:cs typeface="Alexandria"/>
              </a:rPr>
              <a:t>التحديات المرتبطة بوظائف النقد الحديثة</a:t>
            </a:r>
          </a:p>
        </p:txBody>
      </p:sp>
      <p:sp>
        <p:nvSpPr>
          <p:cNvPr id="28" name="Rectangle 27">
            <a:extLst>
              <a:ext uri="{FF2B5EF4-FFF2-40B4-BE49-F238E27FC236}">
                <a16:creationId xmlns:a16="http://schemas.microsoft.com/office/drawing/2014/main" id="{1AAEE317-7715-44E3-0D1A-9571BC20FC7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AAE9F77-F26F-9FC0-E71B-0450FF554C8D}"/>
              </a:ext>
            </a:extLst>
          </p:cNvPr>
          <p:cNvSpPr txBox="1"/>
          <p:nvPr/>
        </p:nvSpPr>
        <p:spPr>
          <a:xfrm>
            <a:off x="3016577" y="1959362"/>
            <a:ext cx="8974437" cy="3477875"/>
          </a:xfrm>
          <a:prstGeom prst="rect">
            <a:avLst/>
          </a:prstGeom>
          <a:noFill/>
        </p:spPr>
        <p:txBody>
          <a:bodyPr wrap="square" rtlCol="0">
            <a:spAutoFit/>
          </a:bodyPr>
          <a:lstStyle/>
          <a:p>
            <a:pPr algn="r" rtl="1">
              <a:buNone/>
            </a:pPr>
            <a:r>
              <a:rPr lang="ar-AE" sz="2000" b="1" dirty="0">
                <a:solidFill>
                  <a:srgbClr val="FF0000"/>
                </a:solidFill>
                <a:cs typeface="Alexandria"/>
              </a:rPr>
              <a:t>من أبرز التحديات:</a:t>
            </a:r>
          </a:p>
          <a:p>
            <a:pPr algn="r" rtl="1">
              <a:buFont typeface="Arial" panose="020B0604020202020204" pitchFamily="34" charset="0"/>
              <a:buChar char="•"/>
            </a:pPr>
            <a:r>
              <a:rPr lang="ar-AE" sz="2000" dirty="0">
                <a:cs typeface="Alexandria"/>
              </a:rPr>
              <a:t>مخاطر الأمن السيبراني. </a:t>
            </a:r>
          </a:p>
          <a:p>
            <a:pPr algn="r" rtl="1">
              <a:buFont typeface="Arial" panose="020B0604020202020204" pitchFamily="34" charset="0"/>
              <a:buChar char="•"/>
            </a:pPr>
            <a:r>
              <a:rPr lang="ar-AE" sz="2000" dirty="0">
                <a:cs typeface="Alexandria"/>
              </a:rPr>
              <a:t>الاحتيال الإلكتروني. </a:t>
            </a:r>
          </a:p>
          <a:p>
            <a:pPr algn="r" rtl="1">
              <a:buFont typeface="Arial" panose="020B0604020202020204" pitchFamily="34" charset="0"/>
              <a:buChar char="•"/>
            </a:pPr>
            <a:r>
              <a:rPr lang="ar-AE" sz="2000" dirty="0">
                <a:cs typeface="Alexandria"/>
              </a:rPr>
              <a:t>حماية البيانات الشخصية. </a:t>
            </a:r>
          </a:p>
          <a:p>
            <a:pPr algn="r" rtl="1">
              <a:buFont typeface="Arial" panose="020B0604020202020204" pitchFamily="34" charset="0"/>
              <a:buChar char="•"/>
            </a:pPr>
            <a:r>
              <a:rPr lang="ar-AE" sz="2000" dirty="0">
                <a:cs typeface="Alexandria"/>
              </a:rPr>
              <a:t>غسل الأموال وتمويل الإرهاب. </a:t>
            </a:r>
          </a:p>
          <a:p>
            <a:pPr algn="r" rtl="1">
              <a:buFont typeface="Arial" panose="020B0604020202020204" pitchFamily="34" charset="0"/>
              <a:buChar char="•"/>
            </a:pPr>
            <a:r>
              <a:rPr lang="ar-AE" sz="2000" dirty="0">
                <a:cs typeface="Alexandria"/>
              </a:rPr>
              <a:t>الحاجة إلى تنظيم قانوني وتقني مستمر. </a:t>
            </a:r>
          </a:p>
          <a:p>
            <a:pPr algn="r" rtl="1">
              <a:buNone/>
            </a:pPr>
            <a:r>
              <a:rPr lang="ar-AE" sz="2000" b="1" dirty="0">
                <a:solidFill>
                  <a:srgbClr val="FF0000"/>
                </a:solidFill>
                <a:cs typeface="Alexandria"/>
              </a:rPr>
              <a:t>الخاتمة</a:t>
            </a:r>
          </a:p>
          <a:p>
            <a:pPr algn="r" rtl="1">
              <a:buNone/>
            </a:pPr>
            <a:r>
              <a:rPr lang="ar-AE" sz="2000" dirty="0">
                <a:cs typeface="Alexandria"/>
              </a:rPr>
              <a:t>يؤدي النقد دورًا محوريًا في الاقتصاد من خلال وظائفه الأساسية المتمثلة في كونه وسيلة للتبادل، ومقياسًا للقيمة، ومخزنًا للقيمة، ووسيلة للمدفوعات الآجلة. ومع التطور الرقمي والتكنولوجيا المالية، أصبحت هذه الوظائف تُمارس بوسائل أكثر تطورًا وكفاءة، مما يعزز أهمية النقد في دعم النمو الاقتصادي وتحقيق الاستقرار المالي.</a:t>
            </a:r>
          </a:p>
        </p:txBody>
      </p:sp>
      <p:pic>
        <p:nvPicPr>
          <p:cNvPr id="6" name="Graphic 21">
            <a:extLst>
              <a:ext uri="{FF2B5EF4-FFF2-40B4-BE49-F238E27FC236}">
                <a16:creationId xmlns:a16="http://schemas.microsoft.com/office/drawing/2014/main" id="{F8E11E12-567D-67A2-8DE0-AE9216304F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4A413CF1-0744-76D3-CFCB-51488F4C8193}"/>
              </a:ext>
            </a:extLst>
          </p:cNvPr>
          <p:cNvPicPr>
            <a:picLocks noChangeAspect="1"/>
          </p:cNvPicPr>
          <p:nvPr/>
        </p:nvPicPr>
        <p:blipFill>
          <a:blip r:embed="rId4"/>
          <a:stretch>
            <a:fillRect/>
          </a:stretch>
        </p:blipFill>
        <p:spPr>
          <a:xfrm>
            <a:off x="200986" y="4491666"/>
            <a:ext cx="2815591" cy="1871634"/>
          </a:xfrm>
          <a:prstGeom prst="rect">
            <a:avLst/>
          </a:prstGeom>
        </p:spPr>
      </p:pic>
    </p:spTree>
    <p:extLst>
      <p:ext uri="{BB962C8B-B14F-4D97-AF65-F5344CB8AC3E}">
        <p14:creationId xmlns:p14="http://schemas.microsoft.com/office/powerpoint/2010/main" val="12318301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4AC77-C188-5853-3398-64AB061088F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9B7E8E3-662F-C0E9-E45B-A3A7B6E18D7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A653642-C697-6206-E032-7925B27D43D4}"/>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صور اختزان القيمة </a:t>
            </a:r>
            <a:r>
              <a:rPr kumimoji="0" lang="en-US"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 </a:t>
            </a:r>
            <a:endParaRPr kumimoji="0" lang="en-US"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mn-cs"/>
            </a:endParaRPr>
          </a:p>
        </p:txBody>
      </p:sp>
      <p:sp>
        <p:nvSpPr>
          <p:cNvPr id="28" name="Rectangle 27">
            <a:extLst>
              <a:ext uri="{FF2B5EF4-FFF2-40B4-BE49-F238E27FC236}">
                <a16:creationId xmlns:a16="http://schemas.microsoft.com/office/drawing/2014/main" id="{16609C0F-3625-83D3-691B-DA87612251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1833211-A213-BDCF-D6D2-ECF81B84F839}"/>
              </a:ext>
            </a:extLst>
          </p:cNvPr>
          <p:cNvSpPr txBox="1"/>
          <p:nvPr/>
        </p:nvSpPr>
        <p:spPr>
          <a:xfrm>
            <a:off x="1544320" y="1933848"/>
            <a:ext cx="9998303" cy="465364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صور اختزان القيمة، هي الوسائل التي يستخدمها الأفراد أو المؤسسات للحفاظ على قيمة ثرواتهم عبر الزمن. و من أمثلتها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النقد (العملات الورقية والمعدنية) : يُستخدم كوسيلة فورية للتبادل ويمكن تخزينه لاستخدامه لاحقًا</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الذهب والمعادن الثمينة : أداة تقليدية لحفظ الثروة منذ آلاف السنين.</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الحسابات البنكية وشهادات الإيداع : تعتبر وسائل آمنة إلى حد ما ، توفر بعض العائدات (فائدة) وتعكس الثقة في النظام المصرفي.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العقارات (الأراضي والمباني) وتعتبر شكل مادي ملموس لتخزين القيمة.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الأوراق المالية (الأسهم والسندات) : تمثل ملكية أو دين وتُعد أداة استثمارية تخزن القيمة وتنميها.تتطلب معرفة بالسوق المالي وتحمل مخاطر.</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العملات المشفرة (مثل البيتكوين) : وسيلة حديثة  لاختزان القيمة وتتميز باللامركزية.</a:t>
            </a:r>
          </a:p>
        </p:txBody>
      </p:sp>
      <p:pic>
        <p:nvPicPr>
          <p:cNvPr id="6" name="Graphic 21">
            <a:extLst>
              <a:ext uri="{FF2B5EF4-FFF2-40B4-BE49-F238E27FC236}">
                <a16:creationId xmlns:a16="http://schemas.microsoft.com/office/drawing/2014/main" id="{40C52CB4-D663-E76F-7948-C1B3CC6928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36535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F6415-1001-BE80-45D4-450C5346E53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86C70DF-6413-7913-5E55-23340DBAE2E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BD903F1-61FA-5DB3-2AD9-FBE9BDB6A7D6}"/>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الاعتبارات القانونية بشأن صور اختزان القيمة </a:t>
            </a:r>
          </a:p>
        </p:txBody>
      </p:sp>
      <p:sp>
        <p:nvSpPr>
          <p:cNvPr id="28" name="Rectangle 27">
            <a:extLst>
              <a:ext uri="{FF2B5EF4-FFF2-40B4-BE49-F238E27FC236}">
                <a16:creationId xmlns:a16="http://schemas.microsoft.com/office/drawing/2014/main" id="{DDB5B131-E18D-D0F6-4958-F6A293641F8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7A3931A-CB0B-4344-78E7-B01A029C3043}"/>
              </a:ext>
            </a:extLst>
          </p:cNvPr>
          <p:cNvSpPr txBox="1"/>
          <p:nvPr/>
        </p:nvSpPr>
        <p:spPr>
          <a:xfrm>
            <a:off x="3385474" y="1933848"/>
            <a:ext cx="8157149" cy="1421992"/>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تختلف الأطر القانونية التي تحكم كل صورة.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ليست كل صور اختزان القيمة معترف بها قانونيًا بنفس الدرجة.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بعض الصور (كالعملات المشفرة) تخضع لرقابة أو حظر في بعض الدول.</a:t>
            </a:r>
          </a:p>
        </p:txBody>
      </p:sp>
      <p:pic>
        <p:nvPicPr>
          <p:cNvPr id="6" name="Graphic 21">
            <a:extLst>
              <a:ext uri="{FF2B5EF4-FFF2-40B4-BE49-F238E27FC236}">
                <a16:creationId xmlns:a16="http://schemas.microsoft.com/office/drawing/2014/main" id="{D223C43A-B3C2-4892-C10D-C7C88E7599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409812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D6E4D4-E82E-8E98-AFCD-EB200865ECD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D62A9A1-BF54-B123-047E-F053342C61A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2341D8F-5D80-855F-5D44-2238508FF65A}"/>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العملات الرقمية المشفرة</a:t>
            </a:r>
          </a:p>
        </p:txBody>
      </p:sp>
      <p:sp>
        <p:nvSpPr>
          <p:cNvPr id="28" name="Rectangle 27">
            <a:extLst>
              <a:ext uri="{FF2B5EF4-FFF2-40B4-BE49-F238E27FC236}">
                <a16:creationId xmlns:a16="http://schemas.microsoft.com/office/drawing/2014/main" id="{D0D73EB2-23BA-799B-32F6-2189D67940F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D5D3FFF-E7D6-3B84-BF2A-2FA6158D697E}"/>
              </a:ext>
            </a:extLst>
          </p:cNvPr>
          <p:cNvSpPr txBox="1"/>
          <p:nvPr/>
        </p:nvSpPr>
        <p:spPr>
          <a:xfrm>
            <a:off x="3385474" y="1933848"/>
            <a:ext cx="8157149" cy="511531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العملة الرقمية المشفرة </a:t>
            </a:r>
            <a:r>
              <a:rPr kumimoji="0" lang="en-US"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Cryptocurrency)</a:t>
            </a: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 :</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العملة الرقمية المشفرة هي نوع من العملات الرقمية التي تعتمد على تقنيات التشفير لتأمين العمليات المالية والتحقق منها، وكذلك للتحكم في إنشاء وحدات جديدة من العملة.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وتُعد هذه العملات شكلًا غير مركزي من النقود، حيث لا تخضع لإشراف أي جهة حكومية أو مصرف مركزي، بل تعتمد في إدارتها على تقنية سلسلة الكتل </a:t>
            </a:r>
            <a:r>
              <a:rPr kumimoji="0" lang="en-US" sz="2000" i="0" u="none" strike="noStrike" kern="1200" cap="none" spc="0" normalizeH="0" baseline="0" noProof="0" dirty="0">
                <a:ln>
                  <a:noFill/>
                </a:ln>
                <a:solidFill>
                  <a:prstClr val="black"/>
                </a:solidFill>
                <a:effectLst/>
                <a:uLnTx/>
                <a:uFillTx/>
                <a:latin typeface="Abadi" panose="020B0604020104020204" pitchFamily="34" charset="0"/>
                <a:cs typeface="Alexandria"/>
              </a:rPr>
              <a:t>Blockchain)</a:t>
            </a: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 أو تقنيات مشابهة.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 ويمكن تعريفها بأنها :أصل رقمي يُستخدم كوسيلة للتبادل، قائم على تكنولوجيا البلوك تشين </a:t>
            </a:r>
            <a:r>
              <a:rPr kumimoji="0" lang="en-US" sz="2000" i="0" u="none" strike="noStrike" kern="1200" cap="none" spc="0" normalizeH="0" baseline="0" noProof="0" dirty="0">
                <a:ln>
                  <a:noFill/>
                </a:ln>
                <a:solidFill>
                  <a:prstClr val="black"/>
                </a:solidFill>
                <a:effectLst/>
                <a:uLnTx/>
                <a:uFillTx/>
                <a:latin typeface="Abadi" panose="020B0604020104020204" pitchFamily="34" charset="0"/>
                <a:cs typeface="Alexandria"/>
              </a:rPr>
              <a:t>Blockchain)</a:t>
            </a: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a:t>
            </a:r>
            <a:r>
              <a:rPr kumimoji="0" lang="en-US" sz="2000" i="0" u="none" strike="noStrike" kern="1200" cap="none" spc="0" normalizeH="0" baseline="0" noProof="0" dirty="0">
                <a:ln>
                  <a:noFill/>
                </a:ln>
                <a:solidFill>
                  <a:prstClr val="black"/>
                </a:solidFill>
                <a:effectLst/>
                <a:uLnTx/>
                <a:uFillTx/>
                <a:latin typeface="Abadi" panose="020B0604020104020204" pitchFamily="34" charset="0"/>
                <a:cs typeface="Alexandria"/>
              </a:rPr>
              <a:t>، </a:t>
            </a: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ويتم تأمينه بالتشفير </a:t>
            </a:r>
            <a:r>
              <a:rPr kumimoji="0" lang="en-US" sz="2000" i="0" u="none" strike="noStrike" kern="1200" cap="none" spc="0" normalizeH="0" baseline="0" noProof="0" dirty="0">
                <a:ln>
                  <a:noFill/>
                </a:ln>
                <a:solidFill>
                  <a:prstClr val="black"/>
                </a:solidFill>
                <a:effectLst/>
                <a:uLnTx/>
                <a:uFillTx/>
                <a:latin typeface="Abadi" panose="020B0604020104020204" pitchFamily="34" charset="0"/>
                <a:cs typeface="Alexandria"/>
              </a:rPr>
              <a:t>Cryptography).</a:t>
            </a: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sz="2000" dirty="0">
                <a:solidFill>
                  <a:prstClr val="black"/>
                </a:solidFill>
                <a:latin typeface="Abadi" panose="020B0604020104020204" pitchFamily="34" charset="0"/>
                <a:cs typeface="Alexandria"/>
              </a:rPr>
              <a:t>يشير د. فريد ليان، العملات المشفرة تمثل نموذجًا جديدًا للنقود قائمًا على التكنولوجيا اللامركزية، وتستمد قيمتها من العرض والطلب في السوق.</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1CC64CC8-A390-9DFC-9FC8-E4E6F26C52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E32720FF-9198-5E08-41CD-22F2C4F7923D}"/>
              </a:ext>
            </a:extLst>
          </p:cNvPr>
          <p:cNvPicPr>
            <a:picLocks noChangeAspect="1"/>
          </p:cNvPicPr>
          <p:nvPr/>
        </p:nvPicPr>
        <p:blipFill>
          <a:blip r:embed="rId4"/>
          <a:stretch>
            <a:fillRect/>
          </a:stretch>
        </p:blipFill>
        <p:spPr>
          <a:xfrm>
            <a:off x="197964" y="3671731"/>
            <a:ext cx="2729206" cy="2875175"/>
          </a:xfrm>
          <a:prstGeom prst="rect">
            <a:avLst/>
          </a:prstGeom>
        </p:spPr>
      </p:pic>
    </p:spTree>
    <p:extLst>
      <p:ext uri="{BB962C8B-B14F-4D97-AF65-F5344CB8AC3E}">
        <p14:creationId xmlns:p14="http://schemas.microsoft.com/office/powerpoint/2010/main" val="26989810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D8A528-B3CC-0FA0-663D-8B2F7987AAC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A03902D-B986-388B-9053-487FE673A4E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78A98A8-FD67-AC9A-B751-3DF8CB59974F}"/>
              </a:ext>
            </a:extLst>
          </p:cNvPr>
          <p:cNvSpPr txBox="1"/>
          <p:nvPr/>
        </p:nvSpPr>
        <p:spPr>
          <a:xfrm>
            <a:off x="3954780" y="1136133"/>
            <a:ext cx="7200900" cy="523220"/>
          </a:xfrm>
          <a:prstGeom prst="rect">
            <a:avLst/>
          </a:prstGeom>
          <a:noFill/>
        </p:spPr>
        <p:txBody>
          <a:bodyPr wrap="square" rtlCol="0">
            <a:spAutoFit/>
          </a:bodyPr>
          <a:lstStyle/>
          <a:p>
            <a:pPr lvl="0" algn="ctr">
              <a:defRPr/>
            </a:pPr>
            <a:r>
              <a:rPr lang="ar-EG" sz="2800" b="1" dirty="0">
                <a:solidFill>
                  <a:srgbClr val="00AEEF"/>
                </a:solidFill>
                <a:highlight>
                  <a:srgbClr val="FFFF00"/>
                </a:highlight>
                <a:latin typeface="Alexandria Black"/>
                <a:cs typeface="Alexandria"/>
              </a:rPr>
              <a:t>أمثلة ا</a:t>
            </a: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لعملات الرقمية</a:t>
            </a:r>
          </a:p>
        </p:txBody>
      </p:sp>
      <p:sp>
        <p:nvSpPr>
          <p:cNvPr id="28" name="Rectangle 27">
            <a:extLst>
              <a:ext uri="{FF2B5EF4-FFF2-40B4-BE49-F238E27FC236}">
                <a16:creationId xmlns:a16="http://schemas.microsoft.com/office/drawing/2014/main" id="{869E93BF-691F-31BF-3740-8F916D0368A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6B5B803-C4C3-F112-71A5-ED67D9B62186}"/>
              </a:ext>
            </a:extLst>
          </p:cNvPr>
          <p:cNvSpPr txBox="1"/>
          <p:nvPr/>
        </p:nvSpPr>
        <p:spPr>
          <a:xfrm>
            <a:off x="3150822" y="1933848"/>
            <a:ext cx="8391801" cy="4651979"/>
          </a:xfrm>
          <a:prstGeom prst="rect">
            <a:avLst/>
          </a:prstGeom>
          <a:noFill/>
        </p:spPr>
        <p:txBody>
          <a:bodyPr wrap="square" rtlCol="0">
            <a:spAutoFit/>
          </a:bodyPr>
          <a:lstStyle/>
          <a:p>
            <a:pPr marR="0" lvl="0" algn="r" defTabSz="914400" rtl="1" eaLnBrk="1" fontAlgn="auto" latinLnBrk="0" hangingPunct="1">
              <a:lnSpc>
                <a:spcPct val="150000"/>
              </a:lnSpc>
              <a:spcBef>
                <a:spcPts val="0"/>
              </a:spcBef>
              <a:spcAft>
                <a:spcPts val="0"/>
              </a:spcAft>
              <a:buClrTx/>
              <a:buSzTx/>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من أنواع العملات الرقمية :</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العملة المشفرة  </a:t>
            </a:r>
            <a:r>
              <a:rPr kumimoji="0" lang="en-US" sz="2000" i="0" u="none" strike="noStrike" kern="1200" cap="none" spc="0" normalizeH="0" baseline="0" noProof="0" dirty="0">
                <a:ln>
                  <a:noFill/>
                </a:ln>
                <a:solidFill>
                  <a:prstClr val="black"/>
                </a:solidFill>
                <a:effectLst/>
                <a:uLnTx/>
                <a:uFillTx/>
                <a:latin typeface="Abadi" panose="020B0604020104020204" pitchFamily="34" charset="0"/>
                <a:cs typeface="Alexandria"/>
              </a:rPr>
              <a:t>Cryptocurrency) :</a:t>
            </a: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a:t>
            </a:r>
            <a:endParaRPr kumimoji="0" lang="en-US" sz="200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النقود الإلكترونية </a:t>
            </a:r>
            <a:r>
              <a:rPr kumimoji="0" lang="en-US" sz="2000" i="0" u="none" strike="noStrike" kern="1200" cap="none" spc="0" normalizeH="0" baseline="0" noProof="0" dirty="0">
                <a:ln>
                  <a:noFill/>
                </a:ln>
                <a:solidFill>
                  <a:prstClr val="black"/>
                </a:solidFill>
                <a:effectLst/>
                <a:uLnTx/>
                <a:uFillTx/>
                <a:latin typeface="Abadi" panose="020B0604020104020204" pitchFamily="34" charset="0"/>
                <a:cs typeface="Alexandria"/>
              </a:rPr>
              <a:t>E-Money)</a:t>
            </a: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a:t>
            </a:r>
            <a:endParaRPr kumimoji="0" lang="en-US" sz="200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العملة الرقمية للبنك المركزي </a:t>
            </a:r>
            <a:r>
              <a:rPr kumimoji="0" lang="en-US" sz="2000" i="0" u="none" strike="noStrike" kern="1200" cap="none" spc="0" normalizeH="0" baseline="0" noProof="0" dirty="0">
                <a:ln>
                  <a:noFill/>
                </a:ln>
                <a:solidFill>
                  <a:prstClr val="black"/>
                </a:solidFill>
                <a:effectLst/>
                <a:uLnTx/>
                <a:uFillTx/>
                <a:latin typeface="Abadi" panose="020B0604020104020204" pitchFamily="34" charset="0"/>
                <a:cs typeface="Alexandria"/>
              </a:rPr>
              <a:t>CBDC)</a:t>
            </a: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a:t>
            </a:r>
            <a:endParaRPr kumimoji="0" lang="en-US" sz="200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R="0" lvl="0" algn="r" defTabSz="914400" rtl="1" eaLnBrk="1" fontAlgn="auto" latinLnBrk="0" hangingPunct="1">
              <a:lnSpc>
                <a:spcPct val="150000"/>
              </a:lnSpc>
              <a:spcBef>
                <a:spcPts val="0"/>
              </a:spcBef>
              <a:spcAft>
                <a:spcPts val="0"/>
              </a:spcAft>
              <a:buClrTx/>
              <a:buSzTx/>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أمثلة للعملات الرقمية المشفرة : </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البيتكوين </a:t>
            </a:r>
            <a:r>
              <a:rPr kumimoji="0" lang="en-US" sz="2000" i="0" u="none" strike="noStrike" kern="1200" cap="none" spc="0" normalizeH="0" baseline="0" noProof="0" dirty="0">
                <a:ln>
                  <a:noFill/>
                </a:ln>
                <a:solidFill>
                  <a:prstClr val="black"/>
                </a:solidFill>
                <a:effectLst/>
                <a:uLnTx/>
                <a:uFillTx/>
                <a:latin typeface="Abadi" panose="020B0604020104020204" pitchFamily="34" charset="0"/>
                <a:cs typeface="Alexandria"/>
              </a:rPr>
              <a:t>Bitcoin): </a:t>
            </a: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 ) : عملة مشفرة وأكثرها شهرة، أُطلقت في 2009.</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الإيثريوم </a:t>
            </a:r>
            <a:r>
              <a:rPr kumimoji="0" lang="en-US" sz="2000" i="0" u="none" strike="noStrike" kern="1200" cap="none" spc="0" normalizeH="0" baseline="0" noProof="0" dirty="0">
                <a:ln>
                  <a:noFill/>
                </a:ln>
                <a:solidFill>
                  <a:prstClr val="black"/>
                </a:solidFill>
                <a:effectLst/>
                <a:uLnTx/>
                <a:uFillTx/>
                <a:latin typeface="Abadi" panose="020B0604020104020204" pitchFamily="34" charset="0"/>
                <a:cs typeface="Alexandria"/>
              </a:rPr>
              <a:t>Ethereum): </a:t>
            </a: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 : منصة وعملة مشفرة تُستخدم لتشغيل العقود الذكية (</a:t>
            </a:r>
            <a:r>
              <a:rPr kumimoji="0" lang="en-US" sz="2000" i="0" u="none" strike="noStrike" kern="1200" cap="none" spc="0" normalizeH="0" baseline="0" noProof="0" dirty="0">
                <a:ln>
                  <a:noFill/>
                </a:ln>
                <a:solidFill>
                  <a:prstClr val="black"/>
                </a:solidFill>
                <a:effectLst/>
                <a:uLnTx/>
                <a:uFillTx/>
                <a:latin typeface="Abadi" panose="020B0604020104020204" pitchFamily="34" charset="0"/>
                <a:cs typeface="Alexandria"/>
              </a:rPr>
              <a:t>Smart Contracts </a:t>
            </a: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 )</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B4DE0610-926E-B95C-BD4B-CCCB8FEA56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A8F24C5B-3F7E-6E3E-21AB-DC29291B37D1}"/>
              </a:ext>
            </a:extLst>
          </p:cNvPr>
          <p:cNvPicPr>
            <a:picLocks noChangeAspect="1"/>
          </p:cNvPicPr>
          <p:nvPr/>
        </p:nvPicPr>
        <p:blipFill>
          <a:blip r:embed="rId4"/>
          <a:stretch>
            <a:fillRect/>
          </a:stretch>
        </p:blipFill>
        <p:spPr>
          <a:xfrm>
            <a:off x="356304" y="4188462"/>
            <a:ext cx="2794519" cy="2299488"/>
          </a:xfrm>
          <a:prstGeom prst="rect">
            <a:avLst/>
          </a:prstGeom>
        </p:spPr>
      </p:pic>
    </p:spTree>
    <p:extLst>
      <p:ext uri="{BB962C8B-B14F-4D97-AF65-F5344CB8AC3E}">
        <p14:creationId xmlns:p14="http://schemas.microsoft.com/office/powerpoint/2010/main" val="39711825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9C9804-48BD-6915-F4CE-93EEF38F641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FDE84A0-6C3C-2533-7E46-05995D515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4FF33B1-B0C4-64BB-2B07-921928A4719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C988B0F-414B-74F8-BF69-562E9D6BCC1E}"/>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الخصائص الرئيسية للعملات الرقمية المشفرة</a:t>
            </a:r>
          </a:p>
        </p:txBody>
      </p:sp>
      <p:sp>
        <p:nvSpPr>
          <p:cNvPr id="28" name="Rectangle 27">
            <a:extLst>
              <a:ext uri="{FF2B5EF4-FFF2-40B4-BE49-F238E27FC236}">
                <a16:creationId xmlns:a16="http://schemas.microsoft.com/office/drawing/2014/main" id="{D8BC6228-DB3D-D908-2D78-9C224B38EB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66086F8-D650-2244-677C-6FD8FD619468}"/>
              </a:ext>
            </a:extLst>
          </p:cNvPr>
          <p:cNvSpPr txBox="1"/>
          <p:nvPr/>
        </p:nvSpPr>
        <p:spPr>
          <a:xfrm>
            <a:off x="3385475" y="2031947"/>
            <a:ext cx="8248330" cy="378206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FF0000"/>
                </a:solidFill>
                <a:effectLst/>
                <a:uLnTx/>
                <a:uFillTx/>
                <a:latin typeface="Abadi" panose="020B0604020104020204" pitchFamily="34" charset="0"/>
                <a:ea typeface="+mn-ea"/>
                <a:cs typeface="Times New Roman" panose="02020603050405020304" pitchFamily="18" charset="0"/>
              </a:rPr>
              <a:t>1- اللامركزية </a:t>
            </a:r>
            <a:r>
              <a:rPr kumimoji="0" lang="en-US" sz="1800" b="1" i="0" u="none" strike="noStrike" kern="1200" cap="none" spc="0" normalizeH="0" baseline="0" noProof="0" dirty="0">
                <a:ln>
                  <a:noFill/>
                </a:ln>
                <a:solidFill>
                  <a:srgbClr val="FF0000"/>
                </a:solidFill>
                <a:effectLst/>
                <a:uLnTx/>
                <a:uFillTx/>
                <a:latin typeface="Abadi" panose="020B0604020104020204" pitchFamily="34" charset="0"/>
                <a:ea typeface="+mn-ea"/>
                <a:cs typeface="Times New Roman" panose="02020603050405020304" pitchFamily="18" charset="0"/>
              </a:rPr>
              <a:t>Decentralization)</a:t>
            </a:r>
            <a:r>
              <a:rPr kumimoji="0" lang="ar-EG" sz="1800" b="1" i="0" u="none" strike="noStrike" kern="1200" cap="none" spc="0" normalizeH="0" baseline="0" noProof="0" dirty="0">
                <a:ln>
                  <a:noFill/>
                </a:ln>
                <a:solidFill>
                  <a:srgbClr val="FF0000"/>
                </a:solidFill>
                <a:effectLst/>
                <a:uLnTx/>
                <a:uFillTx/>
                <a:latin typeface="Abadi" panose="020B0604020104020204" pitchFamily="34" charset="0"/>
                <a:ea typeface="+mn-ea"/>
                <a:cs typeface="Times New Roman" panose="02020603050405020304" pitchFamily="18" charset="0"/>
              </a:rPr>
              <a:t>)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معظم العملات المشفرة تُدار من خلال شبكات لا مركزية من المستخدمين تُعرف باسم "العُقد"</a:t>
            </a:r>
            <a:r>
              <a:rPr kumimoji="0" lang="en-US" sz="1800" b="1"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Nodes)</a:t>
            </a:r>
            <a:r>
              <a:rPr kumimoji="0" lang="ar-EG" sz="1800" b="1"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a:t>
            </a:r>
            <a:r>
              <a:rPr kumimoji="0" lang="en-US" sz="1800" b="1"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 </a:t>
            </a:r>
            <a:endParaRPr kumimoji="0" lang="ar-EG" sz="1800" b="1"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ولا تخضع لأي سلطة مركزية.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b="1" dirty="0">
                <a:solidFill>
                  <a:srgbClr val="FF0000"/>
                </a:solidFill>
                <a:cs typeface="Alexandria"/>
              </a:rPr>
              <a:t>2- </a:t>
            </a:r>
            <a:r>
              <a:rPr lang="ar-AE" b="1" dirty="0">
                <a:solidFill>
                  <a:srgbClr val="FF0000"/>
                </a:solidFill>
                <a:cs typeface="Alexandria"/>
              </a:rPr>
              <a:t>التشفير والأمان </a:t>
            </a:r>
            <a:r>
              <a:rPr lang="en-US" b="1" dirty="0">
                <a:solidFill>
                  <a:srgbClr val="FF0000"/>
                </a:solidFill>
              </a:rPr>
              <a:t>Cryptography &amp; Security</a:t>
            </a:r>
            <a:r>
              <a:rPr lang="ar-EG" b="1" dirty="0">
                <a:solidFill>
                  <a:srgbClr val="FF0000"/>
                </a:solidFill>
                <a:cs typeface="Alexandria"/>
              </a:rPr>
              <a:t> :</a:t>
            </a:r>
            <a:br>
              <a:rPr lang="en-US" b="1" dirty="0"/>
            </a:br>
            <a:r>
              <a:rPr lang="ar-AE" b="1" dirty="0">
                <a:cs typeface="Alexandria"/>
              </a:rPr>
              <a:t>تستخدم هذه العملات تقنيات تشفير متقدمة لضمان سرية وأمان المعاملات، ومنع التزوير أو التلاعب.</a:t>
            </a:r>
            <a:endParaRPr lang="ar-EG" b="1" dirty="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FF0000"/>
                </a:solidFill>
                <a:effectLst/>
                <a:uLnTx/>
                <a:uFillTx/>
                <a:latin typeface="Abadi" panose="020B0604020104020204" pitchFamily="34" charset="0"/>
                <a:ea typeface="+mn-ea"/>
                <a:cs typeface="Times New Roman" panose="02020603050405020304" pitchFamily="18" charset="0"/>
              </a:rPr>
              <a:t>3- </a:t>
            </a:r>
            <a:r>
              <a:rPr lang="ar-EG" b="1" dirty="0">
                <a:solidFill>
                  <a:srgbClr val="FF0000"/>
                </a:solidFill>
                <a:cs typeface="Alexandria"/>
              </a:rPr>
              <a:t>تق</a:t>
            </a:r>
            <a:r>
              <a:rPr lang="ar-AE" b="1" dirty="0">
                <a:solidFill>
                  <a:srgbClr val="FF0000"/>
                </a:solidFill>
                <a:cs typeface="Alexandria"/>
              </a:rPr>
              <a:t>نية البلوكشين </a:t>
            </a:r>
            <a:r>
              <a:rPr lang="en-US" b="1" dirty="0">
                <a:solidFill>
                  <a:srgbClr val="FF0000"/>
                </a:solidFill>
              </a:rPr>
              <a:t>Blockchain Technology):</a:t>
            </a:r>
            <a:r>
              <a:rPr lang="ar-EG" b="1" dirty="0">
                <a:solidFill>
                  <a:srgbClr val="FF0000"/>
                </a:solidFill>
                <a:cs typeface="Alexandria"/>
              </a:rPr>
              <a:t>) :</a:t>
            </a:r>
            <a:br>
              <a:rPr lang="en-US" b="1" dirty="0"/>
            </a:br>
            <a:r>
              <a:rPr lang="ar-AE" b="1" dirty="0">
                <a:cs typeface="Alexandria"/>
              </a:rPr>
              <a:t>هي دفتر أستاذ رقمي موزّع يُسجل جميع المعاملات بشكل دائم وشفاف، ويُحدَّث بشكل مستمر من قبل المشاركين في الشبكة.</a:t>
            </a:r>
            <a:endParaRPr kumimoji="0" lang="ar-EG" sz="1800" b="1"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1"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0F23E60-7342-CE9B-F60D-BD0D6B95EA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98810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99268-4525-DFE3-6342-548FC8617C5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B17ED7D-CFB9-579A-871C-969F43E9D56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73665FC-FC17-9497-C4DE-7A9984A7733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8386688-20C2-8EAA-4407-DDDA02005CD4}"/>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lexandria Black"/>
                <a:ea typeface="+mn-ea"/>
                <a:cs typeface="Alexandria"/>
              </a:rPr>
              <a:t>الخصائص الرئيسية للعملات الرقمية المشفرة</a:t>
            </a:r>
          </a:p>
        </p:txBody>
      </p:sp>
      <p:sp>
        <p:nvSpPr>
          <p:cNvPr id="28" name="Rectangle 27">
            <a:extLst>
              <a:ext uri="{FF2B5EF4-FFF2-40B4-BE49-F238E27FC236}">
                <a16:creationId xmlns:a16="http://schemas.microsoft.com/office/drawing/2014/main" id="{6E15013F-9BFF-FC93-79C3-423912F9DE1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2868EE0-2815-24F4-021A-41DBE1BB452A}"/>
              </a:ext>
            </a:extLst>
          </p:cNvPr>
          <p:cNvSpPr txBox="1"/>
          <p:nvPr/>
        </p:nvSpPr>
        <p:spPr>
          <a:xfrm>
            <a:off x="3385475" y="2031947"/>
            <a:ext cx="8248330" cy="336624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Calibri"/>
                <a:ea typeface="+mn-ea"/>
                <a:cs typeface="Alexandria"/>
              </a:rPr>
              <a:t>4- </a:t>
            </a:r>
            <a:r>
              <a:rPr kumimoji="0" lang="ar-AE" sz="1800" b="1" i="0" u="none" strike="noStrike" kern="1200" cap="none" spc="0" normalizeH="0" baseline="0" noProof="0" dirty="0">
                <a:ln>
                  <a:noFill/>
                </a:ln>
                <a:solidFill>
                  <a:prstClr val="black"/>
                </a:solidFill>
                <a:effectLst/>
                <a:uLnTx/>
                <a:uFillTx/>
                <a:latin typeface="Calibri"/>
                <a:ea typeface="+mn-ea"/>
                <a:cs typeface="Alexandria"/>
              </a:rPr>
              <a:t>الندّية </a:t>
            </a:r>
            <a:r>
              <a:rPr kumimoji="0" lang="en-US" sz="1800" b="1" i="0" u="none" strike="noStrike" kern="1200" cap="none" spc="0" normalizeH="0" baseline="0" noProof="0" dirty="0">
                <a:ln>
                  <a:noFill/>
                </a:ln>
                <a:solidFill>
                  <a:prstClr val="black"/>
                </a:solidFill>
                <a:effectLst/>
                <a:uLnTx/>
                <a:uFillTx/>
                <a:latin typeface="Calibri"/>
                <a:ea typeface="+mn-ea"/>
                <a:cs typeface="Alexandria"/>
              </a:rPr>
              <a:t>Peer-to-Peer)</a:t>
            </a:r>
            <a:r>
              <a:rPr kumimoji="0" lang="ar-EG" sz="1800" b="1" i="0" u="none" strike="noStrike" kern="1200" cap="none" spc="0" normalizeH="0" baseline="0" noProof="0" dirty="0">
                <a:ln>
                  <a:noFill/>
                </a:ln>
                <a:solidFill>
                  <a:prstClr val="black"/>
                </a:solidFill>
                <a:effectLst/>
                <a:uLnTx/>
                <a:uFillTx/>
                <a:latin typeface="Calibri"/>
                <a:ea typeface="+mn-ea"/>
                <a:cs typeface="Alexandria"/>
                <a:sym typeface="Wingdings" panose="05000000000000000000" pitchFamily="2" charset="2"/>
              </a:rPr>
              <a:t> )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1800" b="1" i="0" u="none" strike="noStrike" kern="1200" cap="none" spc="0" normalizeH="0" baseline="0" noProof="0" dirty="0">
                <a:ln>
                  <a:noFill/>
                </a:ln>
                <a:solidFill>
                  <a:prstClr val="black"/>
                </a:solidFill>
                <a:effectLst/>
                <a:uLnTx/>
                <a:uFillTx/>
                <a:latin typeface="Calibri"/>
                <a:ea typeface="+mn-ea"/>
                <a:cs typeface="Alexandria"/>
              </a:rPr>
              <a:t>تتم المعاملات مباشرة بين الأطراف دون وسيط، مثل البنوك أو المؤسسات المالية.</a:t>
            </a:r>
            <a:endParaRPr kumimoji="0" lang="ar-EG" sz="1800" b="1"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Calibri"/>
                <a:cs typeface="Alexandria"/>
              </a:rPr>
              <a:t>5- الشفافية وإمكانية التتبع:</a:t>
            </a:r>
          </a:p>
          <a:p>
            <a:pPr marL="0" marR="0" lvl="0" indent="0" algn="r"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Calibri"/>
                <a:cs typeface="Alexandria"/>
              </a:rPr>
              <a:t>رغم أن هوية المستخدمين قد تكون مجهولة أو مستعارة، فإن جميع المعاملات تُسجّل في شبكة عامة يمكن تتبعها.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Calibri"/>
                <a:ea typeface="+mn-ea"/>
                <a:cs typeface="Alexandria"/>
              </a:rPr>
              <a:t>6- العرض المحدود </a:t>
            </a:r>
            <a:r>
              <a:rPr kumimoji="0" lang="en-US" sz="1800" b="1" i="0" u="none" strike="noStrike" kern="1200" cap="none" spc="0" normalizeH="0" baseline="0" noProof="0" dirty="0">
                <a:ln>
                  <a:noFill/>
                </a:ln>
                <a:solidFill>
                  <a:prstClr val="black"/>
                </a:solidFill>
                <a:effectLst/>
                <a:uLnTx/>
                <a:uFillTx/>
                <a:latin typeface="Calibri"/>
                <a:ea typeface="+mn-ea"/>
                <a:cs typeface="Alexandria"/>
              </a:rPr>
              <a:t>Limited Supply)</a:t>
            </a:r>
            <a:r>
              <a:rPr kumimoji="0" lang="ar-EG" sz="1800" b="1" i="0" u="none" strike="noStrike" kern="1200" cap="none" spc="0" normalizeH="0" baseline="0" noProof="0" dirty="0">
                <a:ln>
                  <a:noFill/>
                </a:ln>
                <a:solidFill>
                  <a:prstClr val="black"/>
                </a:solidFill>
                <a:effectLst/>
                <a:uLnTx/>
                <a:uFillTx/>
                <a:latin typeface="Calibri"/>
                <a:ea typeface="+mn-ea"/>
                <a:cs typeface="Alexandria"/>
              </a:rPr>
              <a:t> )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Calibri"/>
                <a:ea typeface="+mn-ea"/>
                <a:cs typeface="Alexandria"/>
              </a:rPr>
              <a:t>غالبًا ما يكون هناك حد أقصى لعدد وحدات العملة التي يمكن إنشاؤها، كما هو الحال مع عملة البيتكوين التي يقتصر عددها على 21 مليون وحدة.</a:t>
            </a:r>
            <a:endParaRPr kumimoji="0" lang="ar-EG" sz="1800" b="1"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E1897D0-BA36-65D3-1F2B-8B5A910456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54007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FC50A-5BCF-DBA9-718E-BED43DEFE0D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304C971-F680-4F48-FE60-37BF5B42A9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7699AA1-21D4-1210-BDC9-91E8A13DB96F}"/>
              </a:ext>
            </a:extLst>
          </p:cNvPr>
          <p:cNvSpPr txBox="1"/>
          <p:nvPr/>
        </p:nvSpPr>
        <p:spPr>
          <a:xfrm>
            <a:off x="3954780" y="950180"/>
            <a:ext cx="724662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00AEEF"/>
                </a:solidFill>
                <a:highlight>
                  <a:srgbClr val="FFFF00"/>
                </a:highlight>
                <a:latin typeface="Alexandria Black"/>
                <a:cs typeface="Alexandria"/>
              </a:rPr>
              <a:t>ال</a:t>
            </a: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استخدامات الشائعة للعملات الرقمية المشفرة</a:t>
            </a:r>
          </a:p>
        </p:txBody>
      </p:sp>
      <p:sp>
        <p:nvSpPr>
          <p:cNvPr id="28" name="Rectangle 27">
            <a:extLst>
              <a:ext uri="{FF2B5EF4-FFF2-40B4-BE49-F238E27FC236}">
                <a16:creationId xmlns:a16="http://schemas.microsoft.com/office/drawing/2014/main" id="{700FD892-E71B-EA4F-0B3C-C5E98245E1F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E3BADCB-7D72-6F61-6156-EFCB3997D9FD}"/>
              </a:ext>
            </a:extLst>
          </p:cNvPr>
          <p:cNvSpPr txBox="1"/>
          <p:nvPr/>
        </p:nvSpPr>
        <p:spPr>
          <a:xfrm>
            <a:off x="4749911" y="1590261"/>
            <a:ext cx="7246619" cy="5113644"/>
          </a:xfrm>
          <a:prstGeom prst="rect">
            <a:avLst/>
          </a:prstGeom>
          <a:noFill/>
        </p:spPr>
        <p:txBody>
          <a:bodyPr wrap="square" rtlCol="0">
            <a:spAutoFit/>
          </a:bodyPr>
          <a:lstStyle/>
          <a:p>
            <a:pPr algn="r" rtl="1">
              <a:lnSpc>
                <a:spcPct val="150000"/>
              </a:lnSpc>
              <a:buNone/>
            </a:pPr>
            <a:r>
              <a:rPr lang="ar-AE" sz="2000" b="1" dirty="0">
                <a:cs typeface="Alexandria"/>
              </a:rPr>
              <a:t>ومن أبرز هذه الاستخدامات:</a:t>
            </a:r>
          </a:p>
          <a:p>
            <a:pPr algn="r" rtl="1">
              <a:lnSpc>
                <a:spcPct val="150000"/>
              </a:lnSpc>
              <a:buFont typeface="+mj-lt"/>
              <a:buAutoNum type="arabicPeriod"/>
            </a:pPr>
            <a:r>
              <a:rPr lang="ar-AE" sz="2000" b="1" dirty="0">
                <a:cs typeface="Alexandria"/>
              </a:rPr>
              <a:t>المدفوعات والتحويلات المالية</a:t>
            </a:r>
            <a:r>
              <a:rPr lang="ar-AE" sz="2000" dirty="0">
                <a:cs typeface="Alexandria"/>
              </a:rPr>
              <a:t> محليًا ودوليًا. </a:t>
            </a:r>
          </a:p>
          <a:p>
            <a:pPr algn="r" rtl="1">
              <a:lnSpc>
                <a:spcPct val="150000"/>
              </a:lnSpc>
              <a:buFont typeface="+mj-lt"/>
              <a:buAutoNum type="arabicPeriod"/>
            </a:pPr>
            <a:r>
              <a:rPr lang="ar-AE" sz="2000" b="1" dirty="0">
                <a:cs typeface="Alexandria"/>
              </a:rPr>
              <a:t>الاستثمار والتداول</a:t>
            </a:r>
            <a:r>
              <a:rPr lang="ar-AE" sz="2000" dirty="0">
                <a:cs typeface="Alexandria"/>
              </a:rPr>
              <a:t> في أسواق العملات الرقمية. </a:t>
            </a:r>
          </a:p>
          <a:p>
            <a:pPr algn="r" rtl="1">
              <a:lnSpc>
                <a:spcPct val="150000"/>
              </a:lnSpc>
              <a:buFont typeface="+mj-lt"/>
              <a:buAutoNum type="arabicPeriod"/>
            </a:pPr>
            <a:r>
              <a:rPr lang="ar-AE" sz="2000" b="1" dirty="0">
                <a:cs typeface="Alexandria"/>
              </a:rPr>
              <a:t>التحويلات العابرة للحدود</a:t>
            </a:r>
            <a:r>
              <a:rPr lang="ar-AE" sz="2000" dirty="0">
                <a:cs typeface="Alexandria"/>
              </a:rPr>
              <a:t> بتكلفة أقل وسرعة أكبر مقارنة بالأنظمة التقليدية. </a:t>
            </a:r>
          </a:p>
          <a:p>
            <a:pPr algn="r" rtl="1">
              <a:lnSpc>
                <a:spcPct val="150000"/>
              </a:lnSpc>
              <a:buFont typeface="+mj-lt"/>
              <a:buAutoNum type="arabicPeriod"/>
            </a:pPr>
            <a:r>
              <a:rPr lang="ar-AE" sz="2000" b="1" dirty="0">
                <a:cs typeface="Alexandria"/>
              </a:rPr>
              <a:t>التمويل اللامركزي (</a:t>
            </a:r>
            <a:r>
              <a:rPr lang="en-US" sz="2000" b="1" dirty="0">
                <a:cs typeface="Alexandria"/>
              </a:rPr>
              <a:t>DeFi)</a:t>
            </a:r>
            <a:r>
              <a:rPr lang="en-US" sz="2000" dirty="0">
                <a:cs typeface="Alexandria"/>
              </a:rPr>
              <a:t> </a:t>
            </a:r>
            <a:r>
              <a:rPr lang="ar-AE" sz="2000" dirty="0">
                <a:cs typeface="Alexandria"/>
              </a:rPr>
              <a:t>مثل الإقراض والاقتراض والتداول دون وسطاء. </a:t>
            </a:r>
          </a:p>
          <a:p>
            <a:pPr algn="r" rtl="1">
              <a:lnSpc>
                <a:spcPct val="150000"/>
              </a:lnSpc>
              <a:buFont typeface="+mj-lt"/>
              <a:buAutoNum type="arabicPeriod"/>
            </a:pPr>
            <a:r>
              <a:rPr lang="ar-AE" sz="2000" b="1" dirty="0">
                <a:cs typeface="Alexandria"/>
              </a:rPr>
              <a:t>العقود الذكية</a:t>
            </a:r>
            <a:r>
              <a:rPr lang="ar-AE" sz="2000" dirty="0">
                <a:cs typeface="Alexandria"/>
              </a:rPr>
              <a:t> وتنفيذ المعاملات تلقائيًا وفق شروط محددة مسبقًا. </a:t>
            </a:r>
          </a:p>
          <a:p>
            <a:pPr algn="r" rtl="1">
              <a:lnSpc>
                <a:spcPct val="150000"/>
              </a:lnSpc>
              <a:buFont typeface="+mj-lt"/>
              <a:buAutoNum type="arabicPeriod"/>
            </a:pPr>
            <a:r>
              <a:rPr lang="ar-AE" sz="2000" b="1" dirty="0">
                <a:cs typeface="Alexandria"/>
              </a:rPr>
              <a:t>التجارة الإلكترونية</a:t>
            </a:r>
            <a:r>
              <a:rPr lang="ar-AE" sz="2000" dirty="0">
                <a:cs typeface="Alexandria"/>
              </a:rPr>
              <a:t> وشراء السلع والخدمات عبر الإنترنت. </a:t>
            </a:r>
          </a:p>
          <a:p>
            <a:pPr algn="r" rtl="1">
              <a:lnSpc>
                <a:spcPct val="150000"/>
              </a:lnSpc>
              <a:buFont typeface="+mj-lt"/>
              <a:buAutoNum type="arabicPeriod"/>
            </a:pPr>
            <a:r>
              <a:rPr lang="ar-AE" sz="2000" b="1" dirty="0">
                <a:cs typeface="Alexandria"/>
              </a:rPr>
              <a:t>الرموز غير القابلة للاستبدال (</a:t>
            </a:r>
            <a:r>
              <a:rPr lang="en-US" sz="2000" b="1" dirty="0">
                <a:cs typeface="Alexandria"/>
              </a:rPr>
              <a:t>NFTs)</a:t>
            </a:r>
            <a:r>
              <a:rPr lang="en-US" sz="2000" dirty="0">
                <a:cs typeface="Alexandria"/>
              </a:rPr>
              <a:t> </a:t>
            </a:r>
            <a:r>
              <a:rPr lang="ar-AE" sz="2000" dirty="0">
                <a:cs typeface="Alexandria"/>
              </a:rPr>
              <a:t>لتمثيل ملكية الأصول الرقمية. </a:t>
            </a:r>
          </a:p>
          <a:p>
            <a:pPr algn="r" rtl="1">
              <a:lnSpc>
                <a:spcPct val="150000"/>
              </a:lnSpc>
              <a:buFont typeface="+mj-lt"/>
              <a:buAutoNum type="arabicPeriod"/>
            </a:pPr>
            <a:r>
              <a:rPr lang="ar-AE" sz="2000" b="1" dirty="0">
                <a:cs typeface="Alexandria"/>
              </a:rPr>
              <a:t>الألعاب الإلكترونية والميتافيرس</a:t>
            </a:r>
            <a:r>
              <a:rPr lang="ar-AE" sz="2000" dirty="0">
                <a:cs typeface="Alexandria"/>
              </a:rPr>
              <a:t> لإجراء المعاملات داخل البيئات الافتراضية. </a:t>
            </a:r>
          </a:p>
          <a:p>
            <a:pPr algn="r" rtl="1">
              <a:lnSpc>
                <a:spcPct val="150000"/>
              </a:lnSpc>
              <a:buFont typeface="+mj-lt"/>
              <a:buAutoNum type="arabicPeriod"/>
            </a:pPr>
            <a:r>
              <a:rPr lang="ar-AE" sz="2000" b="1" dirty="0">
                <a:cs typeface="Alexandria"/>
              </a:rPr>
              <a:t>حفظ القيمة والتحوط</a:t>
            </a:r>
            <a:r>
              <a:rPr lang="ar-AE" sz="2000" dirty="0">
                <a:cs typeface="Alexandria"/>
              </a:rPr>
              <a:t> ضد بعض المخاطر الاقتصادية في بعض الحالات. </a:t>
            </a:r>
          </a:p>
          <a:p>
            <a:pPr algn="r" rtl="1">
              <a:lnSpc>
                <a:spcPct val="150000"/>
              </a:lnSpc>
              <a:buFont typeface="+mj-lt"/>
              <a:buAutoNum type="arabicPeriod"/>
            </a:pPr>
            <a:r>
              <a:rPr lang="ar-AE" sz="2000" b="1" dirty="0">
                <a:cs typeface="Alexandria"/>
              </a:rPr>
              <a:t>التبرعات والتحويلات الخيرية</a:t>
            </a:r>
            <a:r>
              <a:rPr lang="ar-AE" sz="2000" dirty="0">
                <a:cs typeface="Alexandria"/>
              </a:rPr>
              <a:t> بصورة سريعة وعابرة للحدود.</a:t>
            </a:r>
          </a:p>
        </p:txBody>
      </p:sp>
      <p:pic>
        <p:nvPicPr>
          <p:cNvPr id="6" name="Graphic 21">
            <a:extLst>
              <a:ext uri="{FF2B5EF4-FFF2-40B4-BE49-F238E27FC236}">
                <a16:creationId xmlns:a16="http://schemas.microsoft.com/office/drawing/2014/main" id="{CC376B5D-471F-1E07-D4A7-06F68E04AA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93F2FFF7-A947-536C-2F38-F9C957B392EB}"/>
              </a:ext>
            </a:extLst>
          </p:cNvPr>
          <p:cNvPicPr>
            <a:picLocks noChangeAspect="1"/>
          </p:cNvPicPr>
          <p:nvPr/>
        </p:nvPicPr>
        <p:blipFill>
          <a:blip r:embed="rId4"/>
          <a:stretch>
            <a:fillRect/>
          </a:stretch>
        </p:blipFill>
        <p:spPr>
          <a:xfrm>
            <a:off x="355590" y="3429000"/>
            <a:ext cx="4109060" cy="2993395"/>
          </a:xfrm>
          <a:prstGeom prst="rect">
            <a:avLst/>
          </a:prstGeom>
        </p:spPr>
      </p:pic>
    </p:spTree>
    <p:extLst>
      <p:ext uri="{BB962C8B-B14F-4D97-AF65-F5344CB8AC3E}">
        <p14:creationId xmlns:p14="http://schemas.microsoft.com/office/powerpoint/2010/main" val="36635885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FAA1D5-815F-3275-CD1B-28E9DE8E08C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484D3A2-6443-AE95-7BBC-F448F9A4D85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FA186D9-4599-4ED4-9CB3-4A5594396634}"/>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الاستخدامات الشائعة للعملات الرقمية المشفرة</a:t>
            </a:r>
          </a:p>
        </p:txBody>
      </p:sp>
      <p:sp>
        <p:nvSpPr>
          <p:cNvPr id="28" name="Rectangle 27">
            <a:extLst>
              <a:ext uri="{FF2B5EF4-FFF2-40B4-BE49-F238E27FC236}">
                <a16:creationId xmlns:a16="http://schemas.microsoft.com/office/drawing/2014/main" id="{1FDD259B-1FE7-93D5-8D69-33EC5A21DE6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770714A-8B56-E6C9-2424-0FD70F92D613}"/>
              </a:ext>
            </a:extLst>
          </p:cNvPr>
          <p:cNvSpPr txBox="1"/>
          <p:nvPr/>
        </p:nvSpPr>
        <p:spPr>
          <a:xfrm>
            <a:off x="4542184" y="1643099"/>
            <a:ext cx="7545956" cy="5016758"/>
          </a:xfrm>
          <a:prstGeom prst="rect">
            <a:avLst/>
          </a:prstGeom>
          <a:noFill/>
        </p:spPr>
        <p:txBody>
          <a:bodyPr wrap="square" rtlCol="0">
            <a:spAutoFit/>
          </a:bodyPr>
          <a:lstStyle/>
          <a:p>
            <a:pPr algn="r" rtl="1">
              <a:buNone/>
            </a:pPr>
            <a:r>
              <a:rPr lang="ar-AE" sz="2000" b="1" dirty="0">
                <a:cs typeface="Alexandria"/>
              </a:rPr>
              <a:t>الاستخدامات الشائعة للعملات الرقمية المشفّرة</a:t>
            </a:r>
          </a:p>
          <a:p>
            <a:pPr algn="r" rtl="1">
              <a:buNone/>
            </a:pPr>
            <a:r>
              <a:rPr lang="ar-AE" sz="2000" dirty="0">
                <a:cs typeface="Alexandria"/>
              </a:rPr>
              <a:t>تُعد العملات الرقمية المشفّرة من أبرز الابتكارات المالية والتكنولوجية في العصر الحديث، وقد توسعت استخداماتها لتشمل العديد من المجالات الاقتصادية والتجارية والتقنية. وفيما يلي شرح أكثر تفصيلًا لأبرز هذه الاستخدامات:</a:t>
            </a:r>
          </a:p>
          <a:p>
            <a:pPr algn="r" rtl="1">
              <a:buNone/>
            </a:pPr>
            <a:r>
              <a:rPr lang="ar-AE" sz="2000" b="1" dirty="0">
                <a:cs typeface="Alexandria"/>
              </a:rPr>
              <a:t>1. المدفوعات والتحويلات المالية محليًا ودوليًا</a:t>
            </a:r>
          </a:p>
          <a:p>
            <a:pPr algn="r" rtl="1">
              <a:buNone/>
            </a:pPr>
            <a:r>
              <a:rPr lang="ar-AE" sz="2000" dirty="0">
                <a:cs typeface="Alexandria"/>
              </a:rPr>
              <a:t>تُستخدم العملات الرقمية كوسيلة للدفع مقابل السلع والخدمات دون الحاجة إلى وسيط مالي تقليدي مثل البنوك. وتتيح للمستخدمين إرسال الأموال واستلامها مباشرة عبر شبكة البلوك تشين.</a:t>
            </a:r>
          </a:p>
          <a:p>
            <a:pPr algn="r" rtl="1">
              <a:buNone/>
            </a:pPr>
            <a:r>
              <a:rPr lang="ar-AE" sz="2000" b="1" dirty="0">
                <a:cs typeface="Alexandria"/>
              </a:rPr>
              <a:t>أهم المزايا:</a:t>
            </a:r>
            <a:endParaRPr lang="ar-AE" sz="2000" dirty="0">
              <a:cs typeface="Alexandria"/>
            </a:endParaRPr>
          </a:p>
          <a:p>
            <a:pPr algn="r" rtl="1">
              <a:buFont typeface="Arial" panose="020B0604020202020204" pitchFamily="34" charset="0"/>
              <a:buChar char="•"/>
            </a:pPr>
            <a:r>
              <a:rPr lang="ar-AE" sz="2000" dirty="0">
                <a:cs typeface="Alexandria"/>
              </a:rPr>
              <a:t>سرعة تنفيذ المعاملات. </a:t>
            </a:r>
          </a:p>
          <a:p>
            <a:pPr algn="r" rtl="1">
              <a:buFont typeface="Arial" panose="020B0604020202020204" pitchFamily="34" charset="0"/>
              <a:buChar char="•"/>
            </a:pPr>
            <a:r>
              <a:rPr lang="ar-AE" sz="2000" dirty="0">
                <a:cs typeface="Alexandria"/>
              </a:rPr>
              <a:t>تقليل الرسوم المصرفية. </a:t>
            </a:r>
          </a:p>
          <a:p>
            <a:pPr algn="r" rtl="1">
              <a:buFont typeface="Arial" panose="020B0604020202020204" pitchFamily="34" charset="0"/>
              <a:buChar char="•"/>
            </a:pPr>
            <a:r>
              <a:rPr lang="ar-AE" sz="2000" dirty="0">
                <a:cs typeface="Alexandria"/>
              </a:rPr>
              <a:t>إمكانية إجراء المدفوعات على مدار الساعة. </a:t>
            </a:r>
          </a:p>
          <a:p>
            <a:pPr algn="r" rtl="1">
              <a:buFont typeface="Arial" panose="020B0604020202020204" pitchFamily="34" charset="0"/>
              <a:buChar char="•"/>
            </a:pPr>
            <a:r>
              <a:rPr lang="ar-AE" sz="2000" dirty="0">
                <a:cs typeface="Alexandria"/>
              </a:rPr>
              <a:t>عدم التقيد بالحدود الجغرافية. </a:t>
            </a:r>
          </a:p>
          <a:p>
            <a:pPr algn="r" rtl="1">
              <a:buNone/>
            </a:pPr>
            <a:r>
              <a:rPr lang="ar-AE" sz="2000" b="1" dirty="0">
                <a:cs typeface="Alexandria"/>
              </a:rPr>
              <a:t>أمثلة:</a:t>
            </a:r>
            <a:endParaRPr lang="ar-AE" sz="2000" dirty="0">
              <a:cs typeface="Alexandria"/>
            </a:endParaRPr>
          </a:p>
          <a:p>
            <a:pPr algn="r" rtl="1">
              <a:buFont typeface="Arial" panose="020B0604020202020204" pitchFamily="34" charset="0"/>
              <a:buChar char="•"/>
            </a:pPr>
            <a:r>
              <a:rPr lang="ar-AE" sz="2000" dirty="0">
                <a:cs typeface="Alexandria"/>
              </a:rPr>
              <a:t>الدفع باستخدام البيتكوين (</a:t>
            </a:r>
            <a:r>
              <a:rPr lang="en-US" sz="2000" dirty="0">
                <a:cs typeface="Alexandria"/>
              </a:rPr>
              <a:t>Bitcoin) </a:t>
            </a:r>
            <a:r>
              <a:rPr lang="ar-AE" sz="2000" dirty="0">
                <a:cs typeface="Alexandria"/>
              </a:rPr>
              <a:t>في بعض المتاجر والمنصات الإلكترونية. </a:t>
            </a:r>
          </a:p>
          <a:p>
            <a:pPr algn="r" rtl="1">
              <a:buFont typeface="Arial" panose="020B0604020202020204" pitchFamily="34" charset="0"/>
              <a:buChar char="•"/>
            </a:pPr>
            <a:r>
              <a:rPr lang="ar-AE" sz="2000" dirty="0">
                <a:cs typeface="Alexandria"/>
              </a:rPr>
              <a:t>استخدام العملات المستقرة (</a:t>
            </a:r>
            <a:r>
              <a:rPr lang="en-US" sz="2000" dirty="0">
                <a:cs typeface="Alexandria"/>
              </a:rPr>
              <a:t>Stablecoins) </a:t>
            </a:r>
            <a:r>
              <a:rPr lang="ar-AE" sz="2000" dirty="0">
                <a:cs typeface="Alexandria"/>
              </a:rPr>
              <a:t>مثل </a:t>
            </a:r>
            <a:r>
              <a:rPr lang="en-US" sz="2000" dirty="0">
                <a:cs typeface="Alexandria"/>
              </a:rPr>
              <a:t>USDT </a:t>
            </a:r>
            <a:r>
              <a:rPr lang="ar-AE" sz="2000" dirty="0">
                <a:cs typeface="Alexandria"/>
              </a:rPr>
              <a:t>في التحويلات التجارية. </a:t>
            </a:r>
          </a:p>
        </p:txBody>
      </p:sp>
      <p:pic>
        <p:nvPicPr>
          <p:cNvPr id="6" name="Graphic 21">
            <a:extLst>
              <a:ext uri="{FF2B5EF4-FFF2-40B4-BE49-F238E27FC236}">
                <a16:creationId xmlns:a16="http://schemas.microsoft.com/office/drawing/2014/main" id="{2B691643-68A9-4046-4E59-689EBBD99F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0AB34025-6F9F-E96C-89C4-85A6175263B2}"/>
              </a:ext>
            </a:extLst>
          </p:cNvPr>
          <p:cNvPicPr>
            <a:picLocks noChangeAspect="1"/>
          </p:cNvPicPr>
          <p:nvPr/>
        </p:nvPicPr>
        <p:blipFill>
          <a:blip r:embed="rId4"/>
          <a:stretch>
            <a:fillRect/>
          </a:stretch>
        </p:blipFill>
        <p:spPr>
          <a:xfrm>
            <a:off x="355590" y="3429000"/>
            <a:ext cx="4109060" cy="2993395"/>
          </a:xfrm>
          <a:prstGeom prst="rect">
            <a:avLst/>
          </a:prstGeom>
        </p:spPr>
      </p:pic>
    </p:spTree>
    <p:extLst>
      <p:ext uri="{BB962C8B-B14F-4D97-AF65-F5344CB8AC3E}">
        <p14:creationId xmlns:p14="http://schemas.microsoft.com/office/powerpoint/2010/main" val="18733405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CDC67-18CE-1EFF-75C8-822CE94B220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A27A724-1AA2-48D8-C21F-71D554DC15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F76362D-8164-C2E2-9302-C9E3F49F9465}"/>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الاستخدامات الشائعة للعملات الرقمية المشفرة</a:t>
            </a:r>
          </a:p>
        </p:txBody>
      </p:sp>
      <p:sp>
        <p:nvSpPr>
          <p:cNvPr id="28" name="Rectangle 27">
            <a:extLst>
              <a:ext uri="{FF2B5EF4-FFF2-40B4-BE49-F238E27FC236}">
                <a16:creationId xmlns:a16="http://schemas.microsoft.com/office/drawing/2014/main" id="{A3B01670-2085-13A1-AC5A-E5ED58D928C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F73065D-7FD7-2BC3-A960-606CAF075467}"/>
              </a:ext>
            </a:extLst>
          </p:cNvPr>
          <p:cNvSpPr txBox="1"/>
          <p:nvPr/>
        </p:nvSpPr>
        <p:spPr>
          <a:xfrm>
            <a:off x="4641574" y="2031947"/>
            <a:ext cx="7325139" cy="4708981"/>
          </a:xfrm>
          <a:prstGeom prst="rect">
            <a:avLst/>
          </a:prstGeom>
          <a:noFill/>
        </p:spPr>
        <p:txBody>
          <a:bodyPr wrap="square" rtlCol="0">
            <a:spAutoFit/>
          </a:bodyPr>
          <a:lstStyle/>
          <a:p>
            <a:pPr algn="r" rtl="1">
              <a:buNone/>
            </a:pPr>
            <a:r>
              <a:rPr lang="ar-AE" sz="2000" b="1" dirty="0">
                <a:cs typeface="Alexandria"/>
              </a:rPr>
              <a:t>2. الاستثمار والتداول في أسواق العملات الرقمية</a:t>
            </a:r>
          </a:p>
          <a:p>
            <a:pPr algn="r" rtl="1">
              <a:buNone/>
            </a:pPr>
            <a:r>
              <a:rPr lang="ar-AE" sz="2000" dirty="0">
                <a:cs typeface="Alexandria"/>
              </a:rPr>
              <a:t>أصبحت العملات الرقمية فئة استثمارية جديدة يقبل عليها المستثمرون لتحقيق الأرباح من تقلبات الأسعار.</a:t>
            </a:r>
          </a:p>
          <a:p>
            <a:pPr algn="r" rtl="1">
              <a:buNone/>
            </a:pPr>
            <a:endParaRPr lang="ar-AE" sz="2000" dirty="0">
              <a:cs typeface="Alexandria"/>
            </a:endParaRPr>
          </a:p>
          <a:p>
            <a:pPr algn="r" rtl="1">
              <a:buNone/>
            </a:pPr>
            <a:r>
              <a:rPr lang="ar-AE" sz="2000" b="1" dirty="0">
                <a:cs typeface="Alexandria"/>
              </a:rPr>
              <a:t>أبرز صور الاستثمار:</a:t>
            </a:r>
            <a:endParaRPr lang="ar-AE" sz="2000" dirty="0">
              <a:cs typeface="Alexandria"/>
            </a:endParaRPr>
          </a:p>
          <a:p>
            <a:pPr algn="r" rtl="1">
              <a:buFont typeface="Arial" panose="020B0604020202020204" pitchFamily="34" charset="0"/>
              <a:buChar char="•"/>
            </a:pPr>
            <a:r>
              <a:rPr lang="ar-AE" sz="2000" dirty="0">
                <a:cs typeface="Alexandria"/>
              </a:rPr>
              <a:t>شراء العملات والاحتفاظ بها لفترات طويلة. </a:t>
            </a:r>
          </a:p>
          <a:p>
            <a:pPr algn="r" rtl="1">
              <a:buFont typeface="Arial" panose="020B0604020202020204" pitchFamily="34" charset="0"/>
              <a:buChar char="•"/>
            </a:pPr>
            <a:r>
              <a:rPr lang="ar-AE" sz="2000" dirty="0">
                <a:cs typeface="Alexandria"/>
              </a:rPr>
              <a:t>التداول اليومي لتحقيق أرباح قصيرة الأجل. </a:t>
            </a:r>
          </a:p>
          <a:p>
            <a:pPr algn="r" rtl="1">
              <a:buFont typeface="Arial" panose="020B0604020202020204" pitchFamily="34" charset="0"/>
              <a:buChar char="•"/>
            </a:pPr>
            <a:r>
              <a:rPr lang="ar-AE" sz="2000" dirty="0">
                <a:cs typeface="Alexandria"/>
              </a:rPr>
              <a:t>الاستثمار في المشاريع القائمة على تقنية البلوك تشين. </a:t>
            </a:r>
          </a:p>
          <a:p>
            <a:pPr algn="r" rtl="1">
              <a:buFont typeface="Arial" panose="020B0604020202020204" pitchFamily="34" charset="0"/>
              <a:buChar char="•"/>
            </a:pPr>
            <a:endParaRPr lang="ar-AE" sz="2000" dirty="0">
              <a:cs typeface="Alexandria"/>
            </a:endParaRPr>
          </a:p>
          <a:p>
            <a:pPr algn="r" rtl="1">
              <a:buNone/>
            </a:pPr>
            <a:r>
              <a:rPr lang="ar-AE" sz="2000" b="1" dirty="0">
                <a:cs typeface="Alexandria"/>
              </a:rPr>
              <a:t>المخاطر:</a:t>
            </a:r>
            <a:endParaRPr lang="ar-AE" sz="2000" dirty="0">
              <a:cs typeface="Alexandria"/>
            </a:endParaRPr>
          </a:p>
          <a:p>
            <a:pPr algn="r" rtl="1">
              <a:buFont typeface="Arial" panose="020B0604020202020204" pitchFamily="34" charset="0"/>
              <a:buChar char="•"/>
            </a:pPr>
            <a:r>
              <a:rPr lang="ar-AE" sz="2000" dirty="0">
                <a:cs typeface="Alexandria"/>
              </a:rPr>
              <a:t>تقلبات سعرية مرتفعة. </a:t>
            </a:r>
          </a:p>
          <a:p>
            <a:pPr algn="r" rtl="1">
              <a:buFont typeface="Arial" panose="020B0604020202020204" pitchFamily="34" charset="0"/>
              <a:buChar char="•"/>
            </a:pPr>
            <a:r>
              <a:rPr lang="ar-AE" sz="2000" dirty="0">
                <a:cs typeface="Alexandria"/>
              </a:rPr>
              <a:t>مخاطر الاختراق والاحتيال. </a:t>
            </a:r>
          </a:p>
          <a:p>
            <a:pPr algn="r" rtl="1">
              <a:buFont typeface="Arial" panose="020B0604020202020204" pitchFamily="34" charset="0"/>
              <a:buChar char="•"/>
            </a:pPr>
            <a:r>
              <a:rPr lang="ar-AE" sz="2000" dirty="0">
                <a:cs typeface="Alexandria"/>
              </a:rPr>
              <a:t>عدم وضوح بعض الأطر التنظيمية. </a:t>
            </a:r>
          </a:p>
          <a:p>
            <a:pPr>
              <a:buNone/>
            </a:pPr>
            <a:br>
              <a:rPr lang="ar-AE" sz="2000" dirty="0">
                <a:cs typeface="Alexandria"/>
              </a:rPr>
            </a:br>
            <a:endParaRPr lang="ar-AE" sz="2000" dirty="0">
              <a:cs typeface="Alexandria"/>
            </a:endParaRPr>
          </a:p>
        </p:txBody>
      </p:sp>
      <p:pic>
        <p:nvPicPr>
          <p:cNvPr id="6" name="Graphic 21">
            <a:extLst>
              <a:ext uri="{FF2B5EF4-FFF2-40B4-BE49-F238E27FC236}">
                <a16:creationId xmlns:a16="http://schemas.microsoft.com/office/drawing/2014/main" id="{601731E8-CBD5-9464-D0D0-9E48409891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F9443D88-05AF-31A9-1E99-6439BD1B7C35}"/>
              </a:ext>
            </a:extLst>
          </p:cNvPr>
          <p:cNvPicPr>
            <a:picLocks noChangeAspect="1"/>
          </p:cNvPicPr>
          <p:nvPr/>
        </p:nvPicPr>
        <p:blipFill>
          <a:blip r:embed="rId4"/>
          <a:stretch>
            <a:fillRect/>
          </a:stretch>
        </p:blipFill>
        <p:spPr>
          <a:xfrm>
            <a:off x="355590" y="3429000"/>
            <a:ext cx="4109060" cy="2993395"/>
          </a:xfrm>
          <a:prstGeom prst="rect">
            <a:avLst/>
          </a:prstGeom>
        </p:spPr>
      </p:pic>
    </p:spTree>
    <p:extLst>
      <p:ext uri="{BB962C8B-B14F-4D97-AF65-F5344CB8AC3E}">
        <p14:creationId xmlns:p14="http://schemas.microsoft.com/office/powerpoint/2010/main" val="41047404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B6AED-BC86-8C97-700C-0ADFE4F1D44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B678B71-5E90-5E2B-3A76-D76C142785C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AD3459B-68CB-3ED2-B035-F8318091F892}"/>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الاستخدامات الشائعة للعملات الرقمية المشفرة</a:t>
            </a:r>
          </a:p>
        </p:txBody>
      </p:sp>
      <p:sp>
        <p:nvSpPr>
          <p:cNvPr id="28" name="Rectangle 27">
            <a:extLst>
              <a:ext uri="{FF2B5EF4-FFF2-40B4-BE49-F238E27FC236}">
                <a16:creationId xmlns:a16="http://schemas.microsoft.com/office/drawing/2014/main" id="{707234BD-2669-0980-B90B-D38D706E969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25E917E-987B-9A79-7ADA-0EC59ED2D146}"/>
              </a:ext>
            </a:extLst>
          </p:cNvPr>
          <p:cNvSpPr txBox="1"/>
          <p:nvPr/>
        </p:nvSpPr>
        <p:spPr>
          <a:xfrm>
            <a:off x="5024487" y="2031947"/>
            <a:ext cx="7063654" cy="3785652"/>
          </a:xfrm>
          <a:prstGeom prst="rect">
            <a:avLst/>
          </a:prstGeom>
          <a:noFill/>
        </p:spPr>
        <p:txBody>
          <a:bodyPr wrap="square" rtlCol="0">
            <a:spAutoFit/>
          </a:bodyPr>
          <a:lstStyle/>
          <a:p>
            <a:pPr algn="r" rtl="1">
              <a:buNone/>
            </a:pPr>
            <a:r>
              <a:rPr lang="ar-AE" sz="2000" b="1" dirty="0">
                <a:cs typeface="Alexandria"/>
              </a:rPr>
              <a:t>3. التحويلات العابرة للحدود</a:t>
            </a:r>
          </a:p>
          <a:p>
            <a:pPr algn="r" rtl="1">
              <a:buNone/>
            </a:pPr>
            <a:r>
              <a:rPr lang="ar-AE" sz="2000" dirty="0">
                <a:cs typeface="Alexandria"/>
              </a:rPr>
              <a:t>تُستخدم العملات الرقمية في تحويل الأموال بين الدول بسرعة أكبر وبتكلفة أقل مقارنة بأنظمة التحويل التقليدية.</a:t>
            </a:r>
          </a:p>
          <a:p>
            <a:pPr algn="r" rtl="1">
              <a:buNone/>
            </a:pPr>
            <a:endParaRPr lang="ar-AE" sz="2000" dirty="0">
              <a:cs typeface="Alexandria"/>
            </a:endParaRPr>
          </a:p>
          <a:p>
            <a:pPr algn="r" rtl="1">
              <a:buNone/>
            </a:pPr>
            <a:r>
              <a:rPr lang="ar-AE" sz="2000" b="1" dirty="0">
                <a:cs typeface="Alexandria"/>
              </a:rPr>
              <a:t>الفوائد:</a:t>
            </a:r>
            <a:endParaRPr lang="ar-AE" sz="2000" dirty="0">
              <a:cs typeface="Alexandria"/>
            </a:endParaRPr>
          </a:p>
          <a:p>
            <a:pPr algn="r" rtl="1">
              <a:buFont typeface="Arial" panose="020B0604020202020204" pitchFamily="34" charset="0"/>
              <a:buChar char="•"/>
            </a:pPr>
            <a:r>
              <a:rPr lang="ar-AE" sz="2000" dirty="0">
                <a:cs typeface="Alexandria"/>
              </a:rPr>
              <a:t>تقليل رسوم التحويل. </a:t>
            </a:r>
          </a:p>
          <a:p>
            <a:pPr algn="r" rtl="1">
              <a:buFont typeface="Arial" panose="020B0604020202020204" pitchFamily="34" charset="0"/>
              <a:buChar char="•"/>
            </a:pPr>
            <a:r>
              <a:rPr lang="ar-AE" sz="2000" dirty="0">
                <a:cs typeface="Alexandria"/>
              </a:rPr>
              <a:t>اختصار الوقت من عدة أيام إلى دقائق أو ساعات. </a:t>
            </a:r>
          </a:p>
          <a:p>
            <a:pPr algn="r" rtl="1">
              <a:buFont typeface="Arial" panose="020B0604020202020204" pitchFamily="34" charset="0"/>
              <a:buChar char="•"/>
            </a:pPr>
            <a:r>
              <a:rPr lang="ar-AE" sz="2000" dirty="0">
                <a:cs typeface="Alexandria"/>
              </a:rPr>
              <a:t>تسهيل تحويلات العمالة الوافدة إلى أسرهم. </a:t>
            </a:r>
          </a:p>
          <a:p>
            <a:pPr algn="r" rtl="1">
              <a:buFont typeface="Arial" panose="020B0604020202020204" pitchFamily="34" charset="0"/>
              <a:buChar char="•"/>
            </a:pPr>
            <a:endParaRPr lang="ar-AE" sz="2000" dirty="0">
              <a:cs typeface="Alexandria"/>
            </a:endParaRPr>
          </a:p>
          <a:p>
            <a:pPr algn="r" rtl="1">
              <a:buNone/>
            </a:pPr>
            <a:r>
              <a:rPr lang="ar-AE" sz="2000" b="1" dirty="0">
                <a:cs typeface="Alexandria"/>
              </a:rPr>
              <a:t>مثال:</a:t>
            </a:r>
            <a:br>
              <a:rPr lang="ar-AE" sz="2000" dirty="0">
                <a:cs typeface="Alexandria"/>
              </a:rPr>
            </a:br>
            <a:r>
              <a:rPr lang="ar-AE" sz="2000" dirty="0">
                <a:cs typeface="Alexandria"/>
              </a:rPr>
              <a:t>عامل في دولة ما يستطيع تحويل الأموال إلى أسرته في دولة أخرى دون المرور بعدة مؤسسات مالية وسيطة.</a:t>
            </a:r>
          </a:p>
        </p:txBody>
      </p:sp>
      <p:pic>
        <p:nvPicPr>
          <p:cNvPr id="6" name="Graphic 21">
            <a:extLst>
              <a:ext uri="{FF2B5EF4-FFF2-40B4-BE49-F238E27FC236}">
                <a16:creationId xmlns:a16="http://schemas.microsoft.com/office/drawing/2014/main" id="{423DDEF8-11B5-DAF3-7379-37D3D5E1A0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6C0328C5-FDDB-4626-5AAD-BBDBE48B01E0}"/>
              </a:ext>
            </a:extLst>
          </p:cNvPr>
          <p:cNvPicPr>
            <a:picLocks noChangeAspect="1"/>
          </p:cNvPicPr>
          <p:nvPr/>
        </p:nvPicPr>
        <p:blipFill>
          <a:blip r:embed="rId4"/>
          <a:stretch>
            <a:fillRect/>
          </a:stretch>
        </p:blipFill>
        <p:spPr>
          <a:xfrm>
            <a:off x="355590" y="3429000"/>
            <a:ext cx="4109060" cy="2993395"/>
          </a:xfrm>
          <a:prstGeom prst="rect">
            <a:avLst/>
          </a:prstGeom>
        </p:spPr>
      </p:pic>
    </p:spTree>
    <p:extLst>
      <p:ext uri="{BB962C8B-B14F-4D97-AF65-F5344CB8AC3E}">
        <p14:creationId xmlns:p14="http://schemas.microsoft.com/office/powerpoint/2010/main" val="4804357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E60C70-9423-CC43-F3AE-EF4FA9A9A8A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E6BDBE0-0E9C-D099-BEB2-D23B4A077E0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00AE958-47DD-1DD6-898B-78C23ED5DD3E}"/>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الاستخدامات الشائعة للعملات الرقمية المشفرة</a:t>
            </a:r>
          </a:p>
        </p:txBody>
      </p:sp>
      <p:sp>
        <p:nvSpPr>
          <p:cNvPr id="28" name="Rectangle 27">
            <a:extLst>
              <a:ext uri="{FF2B5EF4-FFF2-40B4-BE49-F238E27FC236}">
                <a16:creationId xmlns:a16="http://schemas.microsoft.com/office/drawing/2014/main" id="{4878929D-062D-F470-2642-2E0E4F2C54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671C46F-CD96-D21E-2976-3129F2D8366C}"/>
              </a:ext>
            </a:extLst>
          </p:cNvPr>
          <p:cNvSpPr txBox="1"/>
          <p:nvPr/>
        </p:nvSpPr>
        <p:spPr>
          <a:xfrm>
            <a:off x="5024487" y="2031947"/>
            <a:ext cx="6609318" cy="3970318"/>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1" i="0" u="none" strike="noStrike" kern="1200" cap="none" spc="0" normalizeH="0" baseline="0" noProof="0" dirty="0">
                <a:ln>
                  <a:noFill/>
                </a:ln>
                <a:solidFill>
                  <a:prstClr val="black"/>
                </a:solidFill>
                <a:effectLst/>
                <a:uLnTx/>
                <a:uFillTx/>
                <a:latin typeface="Calibri"/>
                <a:ea typeface="+mn-ea"/>
                <a:cs typeface="Alexandria"/>
              </a:rPr>
              <a:t>4. التمويل اللامركزي (</a:t>
            </a:r>
            <a:r>
              <a:rPr kumimoji="0" lang="en-US" sz="1800" b="1" i="0" u="none" strike="noStrike" kern="1200" cap="none" spc="0" normalizeH="0" baseline="0" noProof="0" dirty="0">
                <a:ln>
                  <a:noFill/>
                </a:ln>
                <a:solidFill>
                  <a:prstClr val="black"/>
                </a:solidFill>
                <a:effectLst/>
                <a:uLnTx/>
                <a:uFillTx/>
                <a:latin typeface="Calibri"/>
                <a:ea typeface="+mn-ea"/>
                <a:cs typeface="Alexandria"/>
              </a:rPr>
              <a:t>DeFi)</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prstClr val="black"/>
                </a:solidFill>
                <a:effectLst/>
                <a:uLnTx/>
                <a:uFillTx/>
                <a:latin typeface="Calibri"/>
                <a:ea typeface="+mn-ea"/>
                <a:cs typeface="Alexandria"/>
              </a:rPr>
              <a:t>يشير التمويل اللامركزي إلى تقديم خدمات مالية عبر منصات تعتمد على العقود الذكية دون الحاجة إلى البنوك أو المؤسسات المالية التقليدية.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AE" sz="1800" b="0"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1" i="0" u="none" strike="noStrike" kern="1200" cap="none" spc="0" normalizeH="0" baseline="0" noProof="0" dirty="0">
                <a:ln>
                  <a:noFill/>
                </a:ln>
                <a:solidFill>
                  <a:prstClr val="black"/>
                </a:solidFill>
                <a:effectLst/>
                <a:uLnTx/>
                <a:uFillTx/>
                <a:latin typeface="Calibri"/>
                <a:ea typeface="+mn-ea"/>
                <a:cs typeface="Alexandria"/>
              </a:rPr>
              <a:t>الخدمات المتاحة:</a:t>
            </a:r>
            <a:endParaRPr kumimoji="0" lang="ar-AE" sz="1800" b="0"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1800" b="0" i="0" u="none" strike="noStrike" kern="1200" cap="none" spc="0" normalizeH="0" baseline="0" noProof="0" dirty="0">
                <a:ln>
                  <a:noFill/>
                </a:ln>
                <a:solidFill>
                  <a:prstClr val="black"/>
                </a:solidFill>
                <a:effectLst/>
                <a:uLnTx/>
                <a:uFillTx/>
                <a:latin typeface="Calibri"/>
                <a:ea typeface="+mn-ea"/>
                <a:cs typeface="Alexandria"/>
              </a:rPr>
              <a:t>الإقراض والاقتراض. </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1800" b="0" i="0" u="none" strike="noStrike" kern="1200" cap="none" spc="0" normalizeH="0" baseline="0" noProof="0" dirty="0">
                <a:ln>
                  <a:noFill/>
                </a:ln>
                <a:solidFill>
                  <a:prstClr val="black"/>
                </a:solidFill>
                <a:effectLst/>
                <a:uLnTx/>
                <a:uFillTx/>
                <a:latin typeface="Calibri"/>
                <a:ea typeface="+mn-ea"/>
                <a:cs typeface="Alexandria"/>
              </a:rPr>
              <a:t>التداول اللامركزي. </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1800" b="0" i="0" u="none" strike="noStrike" kern="1200" cap="none" spc="0" normalizeH="0" baseline="0" noProof="0" dirty="0">
                <a:ln>
                  <a:noFill/>
                </a:ln>
                <a:solidFill>
                  <a:prstClr val="black"/>
                </a:solidFill>
                <a:effectLst/>
                <a:uLnTx/>
                <a:uFillTx/>
                <a:latin typeface="Calibri"/>
                <a:ea typeface="+mn-ea"/>
                <a:cs typeface="Alexandria"/>
              </a:rPr>
              <a:t>توفير السيولة. </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1800" b="0" i="0" u="none" strike="noStrike" kern="1200" cap="none" spc="0" normalizeH="0" baseline="0" noProof="0" dirty="0">
                <a:ln>
                  <a:noFill/>
                </a:ln>
                <a:solidFill>
                  <a:prstClr val="black"/>
                </a:solidFill>
                <a:effectLst/>
                <a:uLnTx/>
                <a:uFillTx/>
                <a:latin typeface="Calibri"/>
                <a:ea typeface="+mn-ea"/>
                <a:cs typeface="Alexandria"/>
              </a:rPr>
              <a:t>الادخار والاستثمار. </a:t>
            </a:r>
          </a:p>
          <a:p>
            <a:pPr marL="0" marR="0" lvl="0" indent="0" algn="r" defTabSz="914400" rtl="1" eaLnBrk="1" fontAlgn="auto" latinLnBrk="0" hangingPunct="1">
              <a:lnSpc>
                <a:spcPct val="100000"/>
              </a:lnSpc>
              <a:spcBef>
                <a:spcPts val="0"/>
              </a:spcBef>
              <a:spcAft>
                <a:spcPts val="0"/>
              </a:spcAft>
              <a:buClrTx/>
              <a:buSzTx/>
              <a:tabLst/>
              <a:defRPr/>
            </a:pPr>
            <a:endParaRPr kumimoji="0" lang="ar-AE" sz="1800" b="0"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1" i="0" u="none" strike="noStrike" kern="1200" cap="none" spc="0" normalizeH="0" baseline="0" noProof="0" dirty="0">
                <a:ln>
                  <a:noFill/>
                </a:ln>
                <a:solidFill>
                  <a:prstClr val="black"/>
                </a:solidFill>
                <a:effectLst/>
                <a:uLnTx/>
                <a:uFillTx/>
                <a:latin typeface="Calibri"/>
                <a:ea typeface="+mn-ea"/>
                <a:cs typeface="Alexandria"/>
              </a:rPr>
              <a:t>المزايا:</a:t>
            </a:r>
            <a:endParaRPr kumimoji="0" lang="ar-AE" sz="1800" b="0"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1800" b="0" i="0" u="none" strike="noStrike" kern="1200" cap="none" spc="0" normalizeH="0" baseline="0" noProof="0" dirty="0">
                <a:ln>
                  <a:noFill/>
                </a:ln>
                <a:solidFill>
                  <a:prstClr val="black"/>
                </a:solidFill>
                <a:effectLst/>
                <a:uLnTx/>
                <a:uFillTx/>
                <a:latin typeface="Calibri"/>
                <a:ea typeface="+mn-ea"/>
                <a:cs typeface="Alexandria"/>
              </a:rPr>
              <a:t>سهولة الوصول للخدمات المالية. </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1800" b="0" i="0" u="none" strike="noStrike" kern="1200" cap="none" spc="0" normalizeH="0" baseline="0" noProof="0" dirty="0">
                <a:ln>
                  <a:noFill/>
                </a:ln>
                <a:solidFill>
                  <a:prstClr val="black"/>
                </a:solidFill>
                <a:effectLst/>
                <a:uLnTx/>
                <a:uFillTx/>
                <a:latin typeface="Calibri"/>
                <a:ea typeface="+mn-ea"/>
                <a:cs typeface="Alexandria"/>
              </a:rPr>
              <a:t>تقليل الاعتماد على الوسطاء. </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1800" b="0" i="0" u="none" strike="noStrike" kern="1200" cap="none" spc="0" normalizeH="0" baseline="0" noProof="0" dirty="0">
                <a:ln>
                  <a:noFill/>
                </a:ln>
                <a:solidFill>
                  <a:prstClr val="black"/>
                </a:solidFill>
                <a:effectLst/>
                <a:uLnTx/>
                <a:uFillTx/>
                <a:latin typeface="Calibri"/>
                <a:ea typeface="+mn-ea"/>
                <a:cs typeface="Alexandria"/>
              </a:rPr>
              <a:t>زيادة الشفافية. </a:t>
            </a:r>
          </a:p>
        </p:txBody>
      </p:sp>
      <p:pic>
        <p:nvPicPr>
          <p:cNvPr id="6" name="Graphic 21">
            <a:extLst>
              <a:ext uri="{FF2B5EF4-FFF2-40B4-BE49-F238E27FC236}">
                <a16:creationId xmlns:a16="http://schemas.microsoft.com/office/drawing/2014/main" id="{74D187E2-D052-CBBC-E943-F410EAF4E9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E03176B7-9A57-D888-7868-F50C04DE7B90}"/>
              </a:ext>
            </a:extLst>
          </p:cNvPr>
          <p:cNvPicPr>
            <a:picLocks noChangeAspect="1"/>
          </p:cNvPicPr>
          <p:nvPr/>
        </p:nvPicPr>
        <p:blipFill>
          <a:blip r:embed="rId4"/>
          <a:stretch>
            <a:fillRect/>
          </a:stretch>
        </p:blipFill>
        <p:spPr>
          <a:xfrm>
            <a:off x="355590" y="3429000"/>
            <a:ext cx="4109060" cy="2993395"/>
          </a:xfrm>
          <a:prstGeom prst="rect">
            <a:avLst/>
          </a:prstGeom>
        </p:spPr>
      </p:pic>
    </p:spTree>
    <p:extLst>
      <p:ext uri="{BB962C8B-B14F-4D97-AF65-F5344CB8AC3E}">
        <p14:creationId xmlns:p14="http://schemas.microsoft.com/office/powerpoint/2010/main" val="40558153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849B6-D803-67A5-9F26-D955D192A3D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B7C5FF5-61D5-A754-351F-AC86162E6B7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9567FD4-04AC-3F52-CA1E-2A215B07DF09}"/>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الاستخدامات الشائعة للعملات الرقمية المشفرة</a:t>
            </a:r>
          </a:p>
        </p:txBody>
      </p:sp>
      <p:sp>
        <p:nvSpPr>
          <p:cNvPr id="28" name="Rectangle 27">
            <a:extLst>
              <a:ext uri="{FF2B5EF4-FFF2-40B4-BE49-F238E27FC236}">
                <a16:creationId xmlns:a16="http://schemas.microsoft.com/office/drawing/2014/main" id="{EA0CB8D6-4E28-AA21-AD15-4768B7C6EF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8FE2B01-01FB-AA00-77D7-DD411B548C29}"/>
              </a:ext>
            </a:extLst>
          </p:cNvPr>
          <p:cNvSpPr txBox="1"/>
          <p:nvPr/>
        </p:nvSpPr>
        <p:spPr>
          <a:xfrm>
            <a:off x="5024487" y="2031947"/>
            <a:ext cx="6962104" cy="4708981"/>
          </a:xfrm>
          <a:prstGeom prst="rect">
            <a:avLst/>
          </a:prstGeom>
          <a:noFill/>
        </p:spPr>
        <p:txBody>
          <a:bodyPr wrap="square" rtlCol="0">
            <a:spAutoFit/>
          </a:bodyPr>
          <a:lstStyle/>
          <a:p>
            <a:pPr algn="r" rtl="1">
              <a:buNone/>
            </a:pPr>
            <a:r>
              <a:rPr lang="ar-AE" sz="2000" b="1" dirty="0">
                <a:cs typeface="Alexandria"/>
              </a:rPr>
              <a:t>5. العقود الذكية (</a:t>
            </a:r>
            <a:r>
              <a:rPr lang="en-US" sz="2000" b="1" dirty="0">
                <a:cs typeface="Alexandria"/>
              </a:rPr>
              <a:t>Smart Contracts)</a:t>
            </a:r>
          </a:p>
          <a:p>
            <a:pPr algn="r" rtl="1">
              <a:buNone/>
            </a:pPr>
            <a:r>
              <a:rPr lang="ar-AE" sz="2000" dirty="0">
                <a:cs typeface="Alexandria"/>
              </a:rPr>
              <a:t>العقد الذكي عبارة عن برنامج إلكتروني يُنفّذ تلقائيًا عند تحقق شروط محددة مسبقًا.</a:t>
            </a:r>
          </a:p>
          <a:p>
            <a:pPr algn="r" rtl="1">
              <a:buNone/>
            </a:pPr>
            <a:endParaRPr lang="ar-AE" sz="2000" dirty="0">
              <a:cs typeface="Alexandria"/>
            </a:endParaRPr>
          </a:p>
          <a:p>
            <a:pPr algn="r" rtl="1">
              <a:buNone/>
            </a:pPr>
            <a:r>
              <a:rPr lang="ar-AE" sz="2000" b="1" dirty="0">
                <a:cs typeface="Alexandria"/>
              </a:rPr>
              <a:t>التطبيقات:</a:t>
            </a:r>
            <a:endParaRPr lang="ar-AE" sz="2000" dirty="0">
              <a:cs typeface="Alexandria"/>
            </a:endParaRPr>
          </a:p>
          <a:p>
            <a:pPr algn="r" rtl="1">
              <a:buFont typeface="Arial" panose="020B0604020202020204" pitchFamily="34" charset="0"/>
              <a:buChar char="•"/>
            </a:pPr>
            <a:r>
              <a:rPr lang="ar-AE" sz="2000" dirty="0">
                <a:cs typeface="Alexandria"/>
              </a:rPr>
              <a:t>عقود التأمين. </a:t>
            </a:r>
          </a:p>
          <a:p>
            <a:pPr algn="r" rtl="1">
              <a:buFont typeface="Arial" panose="020B0604020202020204" pitchFamily="34" charset="0"/>
              <a:buChar char="•"/>
            </a:pPr>
            <a:r>
              <a:rPr lang="ar-AE" sz="2000" dirty="0">
                <a:cs typeface="Alexandria"/>
              </a:rPr>
              <a:t>عقود الإيجار. </a:t>
            </a:r>
          </a:p>
          <a:p>
            <a:pPr algn="r" rtl="1">
              <a:buFont typeface="Arial" panose="020B0604020202020204" pitchFamily="34" charset="0"/>
              <a:buChar char="•"/>
            </a:pPr>
            <a:r>
              <a:rPr lang="ar-AE" sz="2000" dirty="0">
                <a:cs typeface="Alexandria"/>
              </a:rPr>
              <a:t>سلاسل التوريد. </a:t>
            </a:r>
          </a:p>
          <a:p>
            <a:pPr algn="r" rtl="1">
              <a:buFont typeface="Arial" panose="020B0604020202020204" pitchFamily="34" charset="0"/>
              <a:buChar char="•"/>
            </a:pPr>
            <a:r>
              <a:rPr lang="ar-AE" sz="2000" dirty="0">
                <a:cs typeface="Alexandria"/>
              </a:rPr>
              <a:t>المعاملات العقارية. </a:t>
            </a:r>
          </a:p>
          <a:p>
            <a:pPr algn="r" rtl="1">
              <a:buFont typeface="Arial" panose="020B0604020202020204" pitchFamily="34" charset="0"/>
              <a:buChar char="•"/>
            </a:pPr>
            <a:endParaRPr lang="ar-AE" sz="2000" dirty="0">
              <a:cs typeface="Alexandria"/>
            </a:endParaRPr>
          </a:p>
          <a:p>
            <a:pPr algn="r" rtl="1">
              <a:buNone/>
            </a:pPr>
            <a:r>
              <a:rPr lang="ar-AE" sz="2000" b="1" dirty="0">
                <a:cs typeface="Alexandria"/>
              </a:rPr>
              <a:t>الفوائد:</a:t>
            </a:r>
            <a:endParaRPr lang="ar-AE" sz="2000" dirty="0">
              <a:cs typeface="Alexandria"/>
            </a:endParaRPr>
          </a:p>
          <a:p>
            <a:pPr algn="r" rtl="1">
              <a:buFont typeface="Arial" panose="020B0604020202020204" pitchFamily="34" charset="0"/>
              <a:buChar char="•"/>
            </a:pPr>
            <a:r>
              <a:rPr lang="ar-AE" sz="2000" dirty="0">
                <a:cs typeface="Alexandria"/>
              </a:rPr>
              <a:t>تقليل الأخطاء البشرية. </a:t>
            </a:r>
          </a:p>
          <a:p>
            <a:pPr algn="r" rtl="1">
              <a:buFont typeface="Arial" panose="020B0604020202020204" pitchFamily="34" charset="0"/>
              <a:buChar char="•"/>
            </a:pPr>
            <a:r>
              <a:rPr lang="ar-AE" sz="2000" dirty="0">
                <a:cs typeface="Alexandria"/>
              </a:rPr>
              <a:t>خفض التكاليف. </a:t>
            </a:r>
          </a:p>
          <a:p>
            <a:pPr algn="r" rtl="1">
              <a:buFont typeface="Arial" panose="020B0604020202020204" pitchFamily="34" charset="0"/>
              <a:buChar char="•"/>
            </a:pPr>
            <a:r>
              <a:rPr lang="ar-AE" sz="2000" dirty="0">
                <a:cs typeface="Alexandria"/>
              </a:rPr>
              <a:t>زيادة الشفافية والثقة. </a:t>
            </a:r>
          </a:p>
          <a:p>
            <a:pPr algn="r" rtl="1">
              <a:buNone/>
            </a:pPr>
            <a:br>
              <a:rPr lang="ar-AE" sz="2000" dirty="0">
                <a:cs typeface="Alexandria"/>
              </a:rPr>
            </a:br>
            <a:endParaRPr lang="ar-AE" sz="2000" dirty="0">
              <a:cs typeface="Alexandria"/>
            </a:endParaRPr>
          </a:p>
        </p:txBody>
      </p:sp>
      <p:pic>
        <p:nvPicPr>
          <p:cNvPr id="6" name="Graphic 21">
            <a:extLst>
              <a:ext uri="{FF2B5EF4-FFF2-40B4-BE49-F238E27FC236}">
                <a16:creationId xmlns:a16="http://schemas.microsoft.com/office/drawing/2014/main" id="{755C22D4-B341-4EA8-942C-D5071CB0A3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93F03D42-6907-6BB0-5CF9-1C666C4FB246}"/>
              </a:ext>
            </a:extLst>
          </p:cNvPr>
          <p:cNvPicPr>
            <a:picLocks noChangeAspect="1"/>
          </p:cNvPicPr>
          <p:nvPr/>
        </p:nvPicPr>
        <p:blipFill>
          <a:blip r:embed="rId4"/>
          <a:stretch>
            <a:fillRect/>
          </a:stretch>
        </p:blipFill>
        <p:spPr>
          <a:xfrm>
            <a:off x="355590" y="3429000"/>
            <a:ext cx="4109060" cy="2993395"/>
          </a:xfrm>
          <a:prstGeom prst="rect">
            <a:avLst/>
          </a:prstGeom>
        </p:spPr>
      </p:pic>
    </p:spTree>
    <p:extLst>
      <p:ext uri="{BB962C8B-B14F-4D97-AF65-F5344CB8AC3E}">
        <p14:creationId xmlns:p14="http://schemas.microsoft.com/office/powerpoint/2010/main" val="39132163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78BF3-FD1F-0214-475C-EA982201CDE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E8F7899-8F21-2A90-9EE0-E2110F79F5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AF9EB4-C1F9-EA98-F5E2-DAF2E727572C}"/>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الاستخدامات الشائعة للعملات الرقمية المشفرة</a:t>
            </a:r>
          </a:p>
        </p:txBody>
      </p:sp>
      <p:sp>
        <p:nvSpPr>
          <p:cNvPr id="28" name="Rectangle 27">
            <a:extLst>
              <a:ext uri="{FF2B5EF4-FFF2-40B4-BE49-F238E27FC236}">
                <a16:creationId xmlns:a16="http://schemas.microsoft.com/office/drawing/2014/main" id="{B8700E05-58E2-9149-4581-ABF3D6C6AB7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CEE2363-D4DF-87A3-4BC4-6D1AE16FF941}"/>
              </a:ext>
            </a:extLst>
          </p:cNvPr>
          <p:cNvSpPr txBox="1"/>
          <p:nvPr/>
        </p:nvSpPr>
        <p:spPr>
          <a:xfrm>
            <a:off x="5024487" y="2031947"/>
            <a:ext cx="6609318" cy="4651979"/>
          </a:xfrm>
          <a:prstGeom prst="rect">
            <a:avLst/>
          </a:prstGeom>
          <a:noFill/>
        </p:spPr>
        <p:txBody>
          <a:bodyPr wrap="square" rtlCol="0">
            <a:spAutoFit/>
          </a:bodyPr>
          <a:lstStyle/>
          <a:p>
            <a:pPr algn="r" rtl="1">
              <a:lnSpc>
                <a:spcPct val="150000"/>
              </a:lnSpc>
              <a:buNone/>
            </a:pPr>
            <a:r>
              <a:rPr lang="ar-AE" sz="2000" b="1" dirty="0">
                <a:cs typeface="Alexandria"/>
              </a:rPr>
              <a:t>6. التجارة الإلكترونية</a:t>
            </a:r>
          </a:p>
          <a:p>
            <a:pPr algn="r" rtl="1">
              <a:lnSpc>
                <a:spcPct val="150000"/>
              </a:lnSpc>
              <a:buNone/>
            </a:pPr>
            <a:r>
              <a:rPr lang="ar-AE" sz="2000" dirty="0">
                <a:cs typeface="Alexandria"/>
              </a:rPr>
              <a:t>بدأت العديد من الشركات والمتاجر الإلكترونية في قبول العملات الرقمية كوسيلة للدفع.</a:t>
            </a:r>
          </a:p>
          <a:p>
            <a:pPr algn="r" rtl="1">
              <a:lnSpc>
                <a:spcPct val="150000"/>
              </a:lnSpc>
              <a:buNone/>
            </a:pPr>
            <a:r>
              <a:rPr lang="ar-AE" sz="2000" b="1" dirty="0">
                <a:cs typeface="Alexandria"/>
              </a:rPr>
              <a:t>الفوائد:</a:t>
            </a:r>
            <a:endParaRPr lang="ar-AE" sz="2000" dirty="0">
              <a:cs typeface="Alexandria"/>
            </a:endParaRPr>
          </a:p>
          <a:p>
            <a:pPr algn="r" rtl="1">
              <a:lnSpc>
                <a:spcPct val="150000"/>
              </a:lnSpc>
              <a:buFont typeface="Arial" panose="020B0604020202020204" pitchFamily="34" charset="0"/>
              <a:buChar char="•"/>
            </a:pPr>
            <a:r>
              <a:rPr lang="ar-AE" sz="2000" dirty="0">
                <a:cs typeface="Alexandria"/>
              </a:rPr>
              <a:t>توسيع قاعدة العملاء عالميًا. </a:t>
            </a:r>
          </a:p>
          <a:p>
            <a:pPr algn="r" rtl="1">
              <a:lnSpc>
                <a:spcPct val="150000"/>
              </a:lnSpc>
              <a:buFont typeface="Arial" panose="020B0604020202020204" pitchFamily="34" charset="0"/>
              <a:buChar char="•"/>
            </a:pPr>
            <a:r>
              <a:rPr lang="ar-AE" sz="2000" dirty="0">
                <a:cs typeface="Alexandria"/>
              </a:rPr>
              <a:t>تسهيل عمليات الشراء الدولية. </a:t>
            </a:r>
          </a:p>
          <a:p>
            <a:pPr algn="r" rtl="1">
              <a:lnSpc>
                <a:spcPct val="150000"/>
              </a:lnSpc>
              <a:buFont typeface="Arial" panose="020B0604020202020204" pitchFamily="34" charset="0"/>
              <a:buChar char="•"/>
            </a:pPr>
            <a:r>
              <a:rPr lang="ar-AE" sz="2000" dirty="0">
                <a:cs typeface="Alexandria"/>
              </a:rPr>
              <a:t>تقليل تكاليف معالجة المدفوعات. </a:t>
            </a:r>
          </a:p>
          <a:p>
            <a:pPr algn="r" rtl="1">
              <a:lnSpc>
                <a:spcPct val="150000"/>
              </a:lnSpc>
              <a:buNone/>
            </a:pPr>
            <a:r>
              <a:rPr lang="ar-AE" sz="2000" b="1" dirty="0">
                <a:cs typeface="Alexandria"/>
              </a:rPr>
              <a:t>أمثلة:</a:t>
            </a:r>
            <a:endParaRPr lang="ar-AE" sz="2000" dirty="0">
              <a:cs typeface="Alexandria"/>
            </a:endParaRPr>
          </a:p>
          <a:p>
            <a:pPr algn="r" rtl="1">
              <a:lnSpc>
                <a:spcPct val="150000"/>
              </a:lnSpc>
              <a:buFont typeface="Arial" panose="020B0604020202020204" pitchFamily="34" charset="0"/>
              <a:buChar char="•"/>
            </a:pPr>
            <a:r>
              <a:rPr lang="ar-AE" sz="2000" dirty="0">
                <a:cs typeface="Alexandria"/>
              </a:rPr>
              <a:t>شراء البرمجيات والخدمات الرقمية. </a:t>
            </a:r>
          </a:p>
          <a:p>
            <a:pPr algn="r" rtl="1">
              <a:lnSpc>
                <a:spcPct val="150000"/>
              </a:lnSpc>
              <a:buFont typeface="Arial" panose="020B0604020202020204" pitchFamily="34" charset="0"/>
              <a:buChar char="•"/>
            </a:pPr>
            <a:r>
              <a:rPr lang="ar-AE" sz="2000" dirty="0">
                <a:cs typeface="Alexandria"/>
              </a:rPr>
              <a:t>شراء السلع عبر بعض المنصات التي تدعم العملات الرقمية. </a:t>
            </a:r>
          </a:p>
        </p:txBody>
      </p:sp>
      <p:pic>
        <p:nvPicPr>
          <p:cNvPr id="6" name="Graphic 21">
            <a:extLst>
              <a:ext uri="{FF2B5EF4-FFF2-40B4-BE49-F238E27FC236}">
                <a16:creationId xmlns:a16="http://schemas.microsoft.com/office/drawing/2014/main" id="{C71353D3-16AB-26BA-CB67-7CA79EA762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0276C7FC-ABDB-F10C-73F9-89A8B0D81FB2}"/>
              </a:ext>
            </a:extLst>
          </p:cNvPr>
          <p:cNvPicPr>
            <a:picLocks noChangeAspect="1"/>
          </p:cNvPicPr>
          <p:nvPr/>
        </p:nvPicPr>
        <p:blipFill>
          <a:blip r:embed="rId4"/>
          <a:stretch>
            <a:fillRect/>
          </a:stretch>
        </p:blipFill>
        <p:spPr>
          <a:xfrm>
            <a:off x="355590" y="3429000"/>
            <a:ext cx="4109060" cy="2993395"/>
          </a:xfrm>
          <a:prstGeom prst="rect">
            <a:avLst/>
          </a:prstGeom>
        </p:spPr>
      </p:pic>
    </p:spTree>
    <p:extLst>
      <p:ext uri="{BB962C8B-B14F-4D97-AF65-F5344CB8AC3E}">
        <p14:creationId xmlns:p14="http://schemas.microsoft.com/office/powerpoint/2010/main" val="41779622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F7A81-244C-8671-89EC-8D21640CD8B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309094C-3088-3330-84D0-8AE82B8EDF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F63B8C2-2FA6-0261-B3B6-A38C4AE8D8C6}"/>
              </a:ext>
            </a:extLst>
          </p:cNvPr>
          <p:cNvSpPr txBox="1"/>
          <p:nvPr/>
        </p:nvSpPr>
        <p:spPr>
          <a:xfrm>
            <a:off x="3954780" y="795130"/>
            <a:ext cx="71273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الاستخدامات الشائعة للعملات الرقمية المشفرة</a:t>
            </a:r>
          </a:p>
        </p:txBody>
      </p:sp>
      <p:sp>
        <p:nvSpPr>
          <p:cNvPr id="28" name="Rectangle 27">
            <a:extLst>
              <a:ext uri="{FF2B5EF4-FFF2-40B4-BE49-F238E27FC236}">
                <a16:creationId xmlns:a16="http://schemas.microsoft.com/office/drawing/2014/main" id="{EAC2C693-55BD-EE08-533F-F3449BBD145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421DDDF-7D8A-3680-E579-4B523EADFA97}"/>
              </a:ext>
            </a:extLst>
          </p:cNvPr>
          <p:cNvSpPr txBox="1"/>
          <p:nvPr/>
        </p:nvSpPr>
        <p:spPr>
          <a:xfrm>
            <a:off x="4621695" y="1639957"/>
            <a:ext cx="7570305" cy="5355312"/>
          </a:xfrm>
          <a:prstGeom prst="rect">
            <a:avLst/>
          </a:prstGeom>
          <a:noFill/>
        </p:spPr>
        <p:txBody>
          <a:bodyPr wrap="square" rtlCol="0">
            <a:spAutoFit/>
          </a:bodyPr>
          <a:lstStyle/>
          <a:p>
            <a:pPr algn="r" rtl="1">
              <a:buNone/>
            </a:pPr>
            <a:r>
              <a:rPr lang="ar-AE" b="1" dirty="0">
                <a:cs typeface="Alexandria"/>
              </a:rPr>
              <a:t>7. الرموز غير القابلة للاستبدال (</a:t>
            </a:r>
            <a:r>
              <a:rPr lang="en-US" b="1" dirty="0">
                <a:cs typeface="Alexandria"/>
              </a:rPr>
              <a:t>NFTs)</a:t>
            </a:r>
          </a:p>
          <a:p>
            <a:pPr algn="r" rtl="1">
              <a:buNone/>
            </a:pPr>
            <a:r>
              <a:rPr lang="ar-AE" dirty="0">
                <a:cs typeface="Alexandria"/>
              </a:rPr>
              <a:t>تمثل الـ</a:t>
            </a:r>
            <a:r>
              <a:rPr lang="en-US" dirty="0">
                <a:cs typeface="Alexandria"/>
              </a:rPr>
              <a:t>NFTs </a:t>
            </a:r>
            <a:r>
              <a:rPr lang="ar-AE" dirty="0">
                <a:cs typeface="Alexandria"/>
              </a:rPr>
              <a:t>أصولًا رقمية فريدة يتم تسجيل ملكيتها على البلوك تشين.</a:t>
            </a:r>
          </a:p>
          <a:p>
            <a:pPr algn="r" rtl="1">
              <a:buNone/>
            </a:pPr>
            <a:r>
              <a:rPr lang="ar-AE" b="1" dirty="0">
                <a:cs typeface="Alexandria"/>
              </a:rPr>
              <a:t>الاستخدامات:</a:t>
            </a:r>
            <a:endParaRPr lang="ar-AE" dirty="0">
              <a:cs typeface="Alexandria"/>
            </a:endParaRPr>
          </a:p>
          <a:p>
            <a:pPr algn="r" rtl="1">
              <a:buFont typeface="Arial" panose="020B0604020202020204" pitchFamily="34" charset="0"/>
              <a:buChar char="•"/>
            </a:pPr>
            <a:r>
              <a:rPr lang="ar-AE" dirty="0">
                <a:cs typeface="Alexandria"/>
              </a:rPr>
              <a:t>الأعمال الفنية الرقمية. </a:t>
            </a:r>
          </a:p>
          <a:p>
            <a:pPr algn="r" rtl="1">
              <a:buFont typeface="Arial" panose="020B0604020202020204" pitchFamily="34" charset="0"/>
              <a:buChar char="•"/>
            </a:pPr>
            <a:r>
              <a:rPr lang="ar-AE" dirty="0">
                <a:cs typeface="Alexandria"/>
              </a:rPr>
              <a:t>المقتنيات الرقمية. </a:t>
            </a:r>
          </a:p>
          <a:p>
            <a:pPr algn="r" rtl="1">
              <a:buFont typeface="Arial" panose="020B0604020202020204" pitchFamily="34" charset="0"/>
              <a:buChar char="•"/>
            </a:pPr>
            <a:r>
              <a:rPr lang="ar-AE" dirty="0">
                <a:cs typeface="Alexandria"/>
              </a:rPr>
              <a:t>الموسيقى والمحتوى الإبداعي. </a:t>
            </a:r>
          </a:p>
          <a:p>
            <a:pPr algn="r" rtl="1">
              <a:buFont typeface="Arial" panose="020B0604020202020204" pitchFamily="34" charset="0"/>
              <a:buChar char="•"/>
            </a:pPr>
            <a:r>
              <a:rPr lang="ar-AE" dirty="0">
                <a:cs typeface="Alexandria"/>
              </a:rPr>
              <a:t>إثبات ملكية الأصول الرقمية. </a:t>
            </a:r>
          </a:p>
          <a:p>
            <a:pPr algn="r" rtl="1">
              <a:buNone/>
            </a:pPr>
            <a:r>
              <a:rPr lang="ar-AE" b="1" dirty="0">
                <a:cs typeface="Alexandria"/>
              </a:rPr>
              <a:t>المزايا:</a:t>
            </a:r>
            <a:endParaRPr lang="ar-AE" dirty="0">
              <a:cs typeface="Alexandria"/>
            </a:endParaRPr>
          </a:p>
          <a:p>
            <a:pPr algn="r" rtl="1">
              <a:buFont typeface="Arial" panose="020B0604020202020204" pitchFamily="34" charset="0"/>
              <a:buChar char="•"/>
            </a:pPr>
            <a:r>
              <a:rPr lang="ar-AE" dirty="0">
                <a:cs typeface="Alexandria"/>
              </a:rPr>
              <a:t>حماية حقوق الملكية. </a:t>
            </a:r>
          </a:p>
          <a:p>
            <a:pPr algn="r" rtl="1">
              <a:buFont typeface="Arial" panose="020B0604020202020204" pitchFamily="34" charset="0"/>
              <a:buChar char="•"/>
            </a:pPr>
            <a:r>
              <a:rPr lang="ar-AE" dirty="0">
                <a:cs typeface="Alexandria"/>
              </a:rPr>
              <a:t>إمكانية بيع وشراء الأصول الرقمية بسهولة. </a:t>
            </a:r>
          </a:p>
          <a:p>
            <a:pPr algn="r" rtl="1">
              <a:buNone/>
            </a:pPr>
            <a:r>
              <a:rPr lang="ar-AE" b="1" dirty="0">
                <a:cs typeface="Alexandria"/>
              </a:rPr>
              <a:t>8. الألعاب الإلكترونية والميتافيرس</a:t>
            </a:r>
          </a:p>
          <a:p>
            <a:pPr algn="r" rtl="1">
              <a:buNone/>
            </a:pPr>
            <a:r>
              <a:rPr lang="ar-AE" dirty="0">
                <a:cs typeface="Alexandria"/>
              </a:rPr>
              <a:t>تستخدم العملات الرقمية داخل البيئات الافتراضية والألعاب الإلكترونية لشراء الأصول الرقمية أو تبادلها.</a:t>
            </a:r>
          </a:p>
          <a:p>
            <a:pPr algn="r" rtl="1">
              <a:buNone/>
            </a:pPr>
            <a:r>
              <a:rPr lang="ar-AE" b="1" dirty="0">
                <a:cs typeface="Alexandria"/>
              </a:rPr>
              <a:t>أمثلة:</a:t>
            </a:r>
            <a:endParaRPr lang="ar-AE" dirty="0">
              <a:cs typeface="Alexandria"/>
            </a:endParaRPr>
          </a:p>
          <a:p>
            <a:pPr algn="r" rtl="1">
              <a:buFont typeface="Arial" panose="020B0604020202020204" pitchFamily="34" charset="0"/>
              <a:buChar char="•"/>
            </a:pPr>
            <a:r>
              <a:rPr lang="ar-AE" dirty="0">
                <a:cs typeface="Alexandria"/>
              </a:rPr>
              <a:t>شراء الأراضي الافتراضية. </a:t>
            </a:r>
          </a:p>
          <a:p>
            <a:pPr algn="r" rtl="1">
              <a:buFont typeface="Arial" panose="020B0604020202020204" pitchFamily="34" charset="0"/>
              <a:buChar char="•"/>
            </a:pPr>
            <a:r>
              <a:rPr lang="ar-AE" dirty="0">
                <a:cs typeface="Alexandria"/>
              </a:rPr>
              <a:t>شراء الملابس والأدوات الرقمية للشخصيات. </a:t>
            </a:r>
          </a:p>
          <a:p>
            <a:pPr algn="r" rtl="1">
              <a:buFont typeface="Arial" panose="020B0604020202020204" pitchFamily="34" charset="0"/>
              <a:buChar char="•"/>
            </a:pPr>
            <a:r>
              <a:rPr lang="ar-AE" dirty="0">
                <a:cs typeface="Alexandria"/>
              </a:rPr>
              <a:t>تحقيق أرباح من المشاركة في الألعاب. </a:t>
            </a:r>
          </a:p>
          <a:p>
            <a:pPr algn="r" rtl="1">
              <a:buNone/>
            </a:pPr>
            <a:r>
              <a:rPr lang="ar-AE" b="1" dirty="0">
                <a:cs typeface="Alexandria"/>
              </a:rPr>
              <a:t>الأثر الاقتصادي:</a:t>
            </a:r>
            <a:br>
              <a:rPr lang="ar-AE" dirty="0">
                <a:cs typeface="Alexandria"/>
              </a:rPr>
            </a:br>
            <a:r>
              <a:rPr lang="ar-AE" dirty="0">
                <a:cs typeface="Alexandria"/>
              </a:rPr>
              <a:t>ظهور اقتصاد رقمي متكامل داخل البيئات الافتراضية.</a:t>
            </a:r>
          </a:p>
        </p:txBody>
      </p:sp>
      <p:pic>
        <p:nvPicPr>
          <p:cNvPr id="6" name="Graphic 21">
            <a:extLst>
              <a:ext uri="{FF2B5EF4-FFF2-40B4-BE49-F238E27FC236}">
                <a16:creationId xmlns:a16="http://schemas.microsoft.com/office/drawing/2014/main" id="{47BDD039-782E-8747-2DCF-A376D622DB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A32F46F5-7C3D-2442-D36F-FC10A14A67D4}"/>
              </a:ext>
            </a:extLst>
          </p:cNvPr>
          <p:cNvPicPr>
            <a:picLocks noChangeAspect="1"/>
          </p:cNvPicPr>
          <p:nvPr/>
        </p:nvPicPr>
        <p:blipFill>
          <a:blip r:embed="rId4"/>
          <a:stretch>
            <a:fillRect/>
          </a:stretch>
        </p:blipFill>
        <p:spPr>
          <a:xfrm>
            <a:off x="175592" y="2623930"/>
            <a:ext cx="4157870" cy="3798466"/>
          </a:xfrm>
          <a:prstGeom prst="rect">
            <a:avLst/>
          </a:prstGeom>
        </p:spPr>
      </p:pic>
    </p:spTree>
    <p:extLst>
      <p:ext uri="{BB962C8B-B14F-4D97-AF65-F5344CB8AC3E}">
        <p14:creationId xmlns:p14="http://schemas.microsoft.com/office/powerpoint/2010/main" val="32720990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EB5E6-43F1-2E99-B2F9-E8BA1E65792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4ADEC04-1EC4-C706-7F2D-92C884F7C57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E4B0CA1-10F0-162A-B9DB-E0FB33002BC0}"/>
              </a:ext>
            </a:extLst>
          </p:cNvPr>
          <p:cNvSpPr txBox="1"/>
          <p:nvPr/>
        </p:nvSpPr>
        <p:spPr>
          <a:xfrm>
            <a:off x="3954780" y="860728"/>
            <a:ext cx="705777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الاستخدامات الشائعة للعملات الرقمية المشفرة</a:t>
            </a:r>
          </a:p>
        </p:txBody>
      </p:sp>
      <p:sp>
        <p:nvSpPr>
          <p:cNvPr id="28" name="Rectangle 27">
            <a:extLst>
              <a:ext uri="{FF2B5EF4-FFF2-40B4-BE49-F238E27FC236}">
                <a16:creationId xmlns:a16="http://schemas.microsoft.com/office/drawing/2014/main" id="{3DBF3E86-F96D-78AF-E98D-91C3E4C1C96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632355D-BC82-8627-EA15-2FFC372A7C03}"/>
              </a:ext>
            </a:extLst>
          </p:cNvPr>
          <p:cNvSpPr txBox="1"/>
          <p:nvPr/>
        </p:nvSpPr>
        <p:spPr>
          <a:xfrm>
            <a:off x="4124739" y="1480930"/>
            <a:ext cx="8067261" cy="5909310"/>
          </a:xfrm>
          <a:prstGeom prst="rect">
            <a:avLst/>
          </a:prstGeom>
          <a:noFill/>
        </p:spPr>
        <p:txBody>
          <a:bodyPr wrap="square" rtlCol="0">
            <a:spAutoFit/>
          </a:bodyPr>
          <a:lstStyle/>
          <a:p>
            <a:pPr algn="r" rtl="1">
              <a:buNone/>
            </a:pPr>
            <a:r>
              <a:rPr lang="ar-AE" b="1" dirty="0"/>
              <a:t>9. حفظ القيمة والتحوط</a:t>
            </a:r>
          </a:p>
          <a:p>
            <a:pPr algn="r" rtl="1">
              <a:buNone/>
            </a:pPr>
            <a:r>
              <a:rPr lang="ar-AE" dirty="0"/>
              <a:t>يرى بعض المستثمرين أن بعض العملات الرقمية، وعلى رأسها البيتكوين، قد تمثل وسيلة لحفظ القيمة أو التحوط ضد بعض المخاطر الاقتصادية.</a:t>
            </a:r>
          </a:p>
          <a:p>
            <a:pPr algn="r" rtl="1">
              <a:buNone/>
            </a:pPr>
            <a:r>
              <a:rPr lang="ar-AE" b="1" dirty="0"/>
              <a:t>الأسباب:</a:t>
            </a:r>
            <a:endParaRPr lang="ar-AE" dirty="0"/>
          </a:p>
          <a:p>
            <a:pPr algn="r" rtl="1">
              <a:buFont typeface="Arial" panose="020B0604020202020204" pitchFamily="34" charset="0"/>
              <a:buChar char="•"/>
            </a:pPr>
            <a:r>
              <a:rPr lang="ar-AE" dirty="0"/>
              <a:t>محدودية المعروض من بعض العملات. </a:t>
            </a:r>
          </a:p>
          <a:p>
            <a:pPr algn="r" rtl="1">
              <a:buFont typeface="Arial" panose="020B0604020202020204" pitchFamily="34" charset="0"/>
              <a:buChar char="•"/>
            </a:pPr>
            <a:r>
              <a:rPr lang="ar-AE" dirty="0"/>
              <a:t>عدم ارتباطها المباشر بالسياسات النقدية لبعض الدول. </a:t>
            </a:r>
          </a:p>
          <a:p>
            <a:pPr algn="r" rtl="1">
              <a:buNone/>
            </a:pPr>
            <a:r>
              <a:rPr lang="ar-AE" b="1" dirty="0"/>
              <a:t>التحديات:</a:t>
            </a:r>
            <a:endParaRPr lang="ar-AE" dirty="0"/>
          </a:p>
          <a:p>
            <a:pPr algn="r" rtl="1">
              <a:buFont typeface="Arial" panose="020B0604020202020204" pitchFamily="34" charset="0"/>
              <a:buChar char="•"/>
            </a:pPr>
            <a:r>
              <a:rPr lang="ar-AE" dirty="0"/>
              <a:t>التقلبات السعرية الكبيرة. </a:t>
            </a:r>
          </a:p>
          <a:p>
            <a:pPr algn="r" rtl="1">
              <a:buFont typeface="Arial" panose="020B0604020202020204" pitchFamily="34" charset="0"/>
              <a:buChar char="•"/>
            </a:pPr>
            <a:r>
              <a:rPr lang="ar-AE" dirty="0"/>
              <a:t>عدم الاتفاق بين الخبراء حول مدى فعاليتها كملاذ آمن. </a:t>
            </a:r>
          </a:p>
          <a:p>
            <a:pPr algn="r" rtl="1">
              <a:buNone/>
            </a:pPr>
            <a:r>
              <a:rPr lang="ar-AE" b="1" dirty="0"/>
              <a:t>10. التبرعات والتحويلات الخيرية</a:t>
            </a:r>
          </a:p>
          <a:p>
            <a:pPr algn="r" rtl="1">
              <a:buNone/>
            </a:pPr>
            <a:r>
              <a:rPr lang="ar-AE" dirty="0"/>
              <a:t>تُستخدم العملات الرقمية في جمع التبرعات وتمويل المبادرات الإنسانية والخيرية.</a:t>
            </a:r>
          </a:p>
          <a:p>
            <a:pPr algn="r" rtl="1">
              <a:buNone/>
            </a:pPr>
            <a:r>
              <a:rPr lang="ar-AE" b="1" dirty="0"/>
              <a:t>المزايا:</a:t>
            </a:r>
            <a:endParaRPr lang="ar-AE" dirty="0"/>
          </a:p>
          <a:p>
            <a:pPr algn="r" rtl="1">
              <a:buFont typeface="Arial" panose="020B0604020202020204" pitchFamily="34" charset="0"/>
              <a:buChar char="•"/>
            </a:pPr>
            <a:r>
              <a:rPr lang="ar-AE" dirty="0"/>
              <a:t>سرعة وصول التبرعات. </a:t>
            </a:r>
          </a:p>
          <a:p>
            <a:pPr algn="r" rtl="1">
              <a:buFont typeface="Arial" panose="020B0604020202020204" pitchFamily="34" charset="0"/>
              <a:buChar char="•"/>
            </a:pPr>
            <a:r>
              <a:rPr lang="ar-AE" dirty="0"/>
              <a:t>إمكانية التبرع من أي مكان في العالم. </a:t>
            </a:r>
          </a:p>
          <a:p>
            <a:pPr algn="r" rtl="1">
              <a:buFont typeface="Arial" panose="020B0604020202020204" pitchFamily="34" charset="0"/>
              <a:buChar char="•"/>
            </a:pPr>
            <a:r>
              <a:rPr lang="ar-AE" dirty="0"/>
              <a:t>زيادة الشفافية من خلال تتبع المعاملات على البلوك تشين. </a:t>
            </a:r>
          </a:p>
          <a:p>
            <a:pPr algn="r" rtl="1">
              <a:buNone/>
            </a:pPr>
            <a:r>
              <a:rPr lang="ar-AE" b="1" dirty="0"/>
              <a:t>الاستخدامات:</a:t>
            </a:r>
            <a:endParaRPr lang="ar-AE" dirty="0"/>
          </a:p>
          <a:p>
            <a:pPr algn="r" rtl="1">
              <a:buFont typeface="Arial" panose="020B0604020202020204" pitchFamily="34" charset="0"/>
              <a:buChar char="•"/>
            </a:pPr>
            <a:r>
              <a:rPr lang="ar-AE" dirty="0"/>
              <a:t>دعم ضحايا الكوارث. </a:t>
            </a:r>
          </a:p>
          <a:p>
            <a:pPr algn="r" rtl="1">
              <a:buFont typeface="Arial" panose="020B0604020202020204" pitchFamily="34" charset="0"/>
              <a:buChar char="•"/>
            </a:pPr>
            <a:r>
              <a:rPr lang="ar-AE" dirty="0"/>
              <a:t>تمويل المشروعات الإنسانية. </a:t>
            </a:r>
          </a:p>
          <a:p>
            <a:pPr algn="r" rtl="1">
              <a:buFont typeface="Arial" panose="020B0604020202020204" pitchFamily="34" charset="0"/>
              <a:buChar char="•"/>
            </a:pPr>
            <a:r>
              <a:rPr lang="ar-AE" dirty="0"/>
              <a:t>دعم المنظمات غير الربحية. </a:t>
            </a:r>
          </a:p>
          <a:p>
            <a:pPr algn="r" rtl="1">
              <a:buNone/>
            </a:pPr>
            <a:br>
              <a:rPr lang="ar-AE" dirty="0"/>
            </a:br>
            <a:endParaRPr lang="ar-AE" dirty="0"/>
          </a:p>
        </p:txBody>
      </p:sp>
      <p:pic>
        <p:nvPicPr>
          <p:cNvPr id="6" name="Graphic 21">
            <a:extLst>
              <a:ext uri="{FF2B5EF4-FFF2-40B4-BE49-F238E27FC236}">
                <a16:creationId xmlns:a16="http://schemas.microsoft.com/office/drawing/2014/main" id="{36660A62-5290-3BAD-9AB9-71A2333CEA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959F9A6B-84CE-5EA5-70B8-A75FF81CEEBA}"/>
              </a:ext>
            </a:extLst>
          </p:cNvPr>
          <p:cNvPicPr>
            <a:picLocks noChangeAspect="1"/>
          </p:cNvPicPr>
          <p:nvPr/>
        </p:nvPicPr>
        <p:blipFill>
          <a:blip r:embed="rId4"/>
          <a:stretch>
            <a:fillRect/>
          </a:stretch>
        </p:blipFill>
        <p:spPr>
          <a:xfrm>
            <a:off x="0" y="1728746"/>
            <a:ext cx="4124739" cy="4693650"/>
          </a:xfrm>
          <a:prstGeom prst="rect">
            <a:avLst/>
          </a:prstGeom>
        </p:spPr>
      </p:pic>
    </p:spTree>
    <p:extLst>
      <p:ext uri="{BB962C8B-B14F-4D97-AF65-F5344CB8AC3E}">
        <p14:creationId xmlns:p14="http://schemas.microsoft.com/office/powerpoint/2010/main" val="12209160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F05F2-E705-384C-27E3-BD3414EE100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1651FF-5710-3408-8CC0-C828CA04236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16538D4-F56E-F223-A8BD-952905E8CD38}"/>
              </a:ext>
            </a:extLst>
          </p:cNvPr>
          <p:cNvSpPr txBox="1"/>
          <p:nvPr/>
        </p:nvSpPr>
        <p:spPr>
          <a:xfrm>
            <a:off x="3954780" y="860728"/>
            <a:ext cx="705777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الاستخدامات الشائعة للعملات الرقمية المشفرة</a:t>
            </a:r>
          </a:p>
        </p:txBody>
      </p:sp>
      <p:sp>
        <p:nvSpPr>
          <p:cNvPr id="28" name="Rectangle 27">
            <a:extLst>
              <a:ext uri="{FF2B5EF4-FFF2-40B4-BE49-F238E27FC236}">
                <a16:creationId xmlns:a16="http://schemas.microsoft.com/office/drawing/2014/main" id="{08CCC2D6-7240-61C6-852D-6406A5D3727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065F9FF-20E8-6B9E-6065-4091F17EF8DE}"/>
              </a:ext>
            </a:extLst>
          </p:cNvPr>
          <p:cNvSpPr txBox="1"/>
          <p:nvPr/>
        </p:nvSpPr>
        <p:spPr>
          <a:xfrm>
            <a:off x="4124739" y="1480930"/>
            <a:ext cx="8067261" cy="4921284"/>
          </a:xfrm>
          <a:prstGeom prst="rect">
            <a:avLst/>
          </a:prstGeom>
          <a:noFill/>
        </p:spPr>
        <p:txBody>
          <a:bodyPr wrap="square" rtlCol="0">
            <a:spAutoFit/>
          </a:bodyPr>
          <a:lstStyle/>
          <a:p>
            <a:pPr algn="r" rtl="1">
              <a:lnSpc>
                <a:spcPct val="200000"/>
              </a:lnSpc>
              <a:buNone/>
            </a:pPr>
            <a:r>
              <a:rPr lang="ar-AE" sz="2000" b="1" dirty="0">
                <a:cs typeface="Alexandria"/>
              </a:rPr>
              <a:t>خلاصة</a:t>
            </a:r>
          </a:p>
          <a:p>
            <a:pPr algn="r" rtl="1">
              <a:lnSpc>
                <a:spcPct val="200000"/>
              </a:lnSpc>
              <a:buNone/>
            </a:pPr>
            <a:r>
              <a:rPr lang="ar-AE" sz="2000" dirty="0">
                <a:cs typeface="Alexandria"/>
              </a:rPr>
              <a:t>تُظهر هذه الاستخدامات أن العملات الرقمية المشفّرة لم تعد مجرد أدوات استثمارية، بل أصبحت جزءًا من منظومة اقتصادية وتقنية متكاملة تشمل المدفوعات، والاستثمار، والتمويل، والتجارة الإلكترونية، والأصول الرقمية، والألعاب الافتراضية، والعمل الخيري. ومع ذلك، فإن الاستفادة من هذه التطبيقات تتطلب وجود أطر قانونية وتنظيمية تضمن حماية المستخدمين وتعزز الثقة في هذا القطاع المتنامي.</a:t>
            </a:r>
          </a:p>
          <a:p>
            <a:pPr marL="0" marR="0" lvl="0" indent="0" algn="r" defTabSz="914400" rtl="1" eaLnBrk="1" fontAlgn="auto" latinLnBrk="0" hangingPunct="1">
              <a:lnSpc>
                <a:spcPct val="200000"/>
              </a:lnSpc>
              <a:spcBef>
                <a:spcPts val="0"/>
              </a:spcBef>
              <a:spcAft>
                <a:spcPts val="0"/>
              </a:spcAft>
              <a:buClrTx/>
              <a:buSzTx/>
              <a:buFontTx/>
              <a:buNone/>
              <a:tabLst/>
              <a:defRPr/>
            </a:pPr>
            <a:br>
              <a:rPr kumimoji="0" lang="ar-AE" sz="2000" b="0" i="0" u="none" strike="noStrike" kern="1200" cap="none" spc="0" normalizeH="0" baseline="0" noProof="0" dirty="0">
                <a:ln>
                  <a:noFill/>
                </a:ln>
                <a:solidFill>
                  <a:prstClr val="black"/>
                </a:solidFill>
                <a:effectLst/>
                <a:uLnTx/>
                <a:uFillTx/>
                <a:latin typeface="Calibri"/>
                <a:cs typeface="Alexandria"/>
              </a:rPr>
            </a:br>
            <a:endParaRPr kumimoji="0" lang="ar-AE" sz="2000" b="0" i="0" u="none" strike="noStrike" kern="1200" cap="none" spc="0" normalizeH="0" baseline="0" noProof="0" dirty="0">
              <a:ln>
                <a:noFill/>
              </a:ln>
              <a:solidFill>
                <a:prstClr val="black"/>
              </a:solidFill>
              <a:effectLst/>
              <a:uLnTx/>
              <a:uFillTx/>
              <a:latin typeface="Calibri"/>
              <a:cs typeface="Alexandria"/>
            </a:endParaRPr>
          </a:p>
        </p:txBody>
      </p:sp>
      <p:pic>
        <p:nvPicPr>
          <p:cNvPr id="6" name="Graphic 21">
            <a:extLst>
              <a:ext uri="{FF2B5EF4-FFF2-40B4-BE49-F238E27FC236}">
                <a16:creationId xmlns:a16="http://schemas.microsoft.com/office/drawing/2014/main" id="{D28C810A-8EEE-3EC1-E3F6-DED001A18D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11450929-4DE9-1CC8-A77B-5381C0608E50}"/>
              </a:ext>
            </a:extLst>
          </p:cNvPr>
          <p:cNvPicPr>
            <a:picLocks noChangeAspect="1"/>
          </p:cNvPicPr>
          <p:nvPr/>
        </p:nvPicPr>
        <p:blipFill>
          <a:blip r:embed="rId4"/>
          <a:stretch>
            <a:fillRect/>
          </a:stretch>
        </p:blipFill>
        <p:spPr>
          <a:xfrm>
            <a:off x="0" y="2306270"/>
            <a:ext cx="4124739" cy="4116126"/>
          </a:xfrm>
          <a:prstGeom prst="rect">
            <a:avLst/>
          </a:prstGeom>
        </p:spPr>
      </p:pic>
    </p:spTree>
    <p:extLst>
      <p:ext uri="{BB962C8B-B14F-4D97-AF65-F5344CB8AC3E}">
        <p14:creationId xmlns:p14="http://schemas.microsoft.com/office/powerpoint/2010/main" val="11090991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DE576-D40F-3489-7CEA-988FDC0A9C9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B122750-D39A-2887-B512-95BBB7DB53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433AD05-BDA0-EAF8-D801-4BBA6EA55D4D}"/>
              </a:ext>
            </a:extLst>
          </p:cNvPr>
          <p:cNvSpPr txBox="1"/>
          <p:nvPr/>
        </p:nvSpPr>
        <p:spPr>
          <a:xfrm>
            <a:off x="3385474" y="775869"/>
            <a:ext cx="651691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الفرق بين العملة المشفرة والنقود الإلكترونية</a:t>
            </a:r>
          </a:p>
        </p:txBody>
      </p:sp>
      <p:sp>
        <p:nvSpPr>
          <p:cNvPr id="28" name="Rectangle 27">
            <a:extLst>
              <a:ext uri="{FF2B5EF4-FFF2-40B4-BE49-F238E27FC236}">
                <a16:creationId xmlns:a16="http://schemas.microsoft.com/office/drawing/2014/main" id="{ECA86CFB-B226-3B75-831B-1A5C136ADE2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C89BED8-19A2-3345-70AA-C4D89427D2CD}"/>
              </a:ext>
            </a:extLst>
          </p:cNvPr>
          <p:cNvSpPr txBox="1"/>
          <p:nvPr/>
        </p:nvSpPr>
        <p:spPr>
          <a:xfrm>
            <a:off x="2573519" y="1282835"/>
            <a:ext cx="9173408" cy="603864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srgbClr val="FF0000"/>
                </a:solidFill>
                <a:latin typeface="Abadi" panose="020B0604020104020204" pitchFamily="34" charset="0"/>
                <a:cs typeface="Alexandria"/>
              </a:rPr>
              <a:t>النقود الإلكترونية </a:t>
            </a:r>
            <a:r>
              <a:rPr lang="ar-EG" sz="2000" dirty="0">
                <a:solidFill>
                  <a:prstClr val="black"/>
                </a:solidFill>
                <a:latin typeface="Abadi" panose="020B0604020104020204" pitchFamily="34" charset="0"/>
                <a:cs typeface="Alexandria"/>
              </a:rPr>
              <a:t>(</a:t>
            </a:r>
            <a:r>
              <a:rPr lang="en-US" sz="2000" dirty="0">
                <a:solidFill>
                  <a:prstClr val="black"/>
                </a:solidFill>
                <a:latin typeface="Abadi" panose="020B0604020104020204" pitchFamily="34" charset="0"/>
                <a:cs typeface="Alexandria"/>
              </a:rPr>
              <a:t>Electronic Money </a:t>
            </a:r>
            <a:r>
              <a:rPr lang="ar-EG" sz="2000" dirty="0">
                <a:solidFill>
                  <a:prstClr val="black"/>
                </a:solidFill>
                <a:latin typeface="Abadi" panose="020B0604020104020204" pitchFamily="34" charset="0"/>
                <a:cs typeface="Alexandria"/>
              </a:rPr>
              <a:t> ، </a:t>
            </a:r>
            <a:r>
              <a:rPr lang="en-US" sz="2000" dirty="0">
                <a:solidFill>
                  <a:prstClr val="black"/>
                </a:solidFill>
                <a:latin typeface="Abadi" panose="020B0604020104020204" pitchFamily="34" charset="0"/>
                <a:cs typeface="Alexandria"/>
              </a:rPr>
              <a:t>e-Money)</a:t>
            </a:r>
            <a:r>
              <a:rPr lang="ar-EG" sz="2000" dirty="0">
                <a:solidFill>
                  <a:prstClr val="black"/>
                </a:solidFill>
                <a:latin typeface="Abadi" panose="020B0604020104020204" pitchFamily="34" charset="0"/>
                <a:cs typeface="Alexandria"/>
              </a:rPr>
              <a:t>) هي شكل رقمي من العملة التقليدية، صادرة عن جهة مرخصة (مثل البنوك أوشركات الدفع)، وتُستخدم للمعاملات عبر الإنترنت أو الأجهزة الإلكترونية ، بينما </a:t>
            </a:r>
            <a:r>
              <a:rPr lang="ar-EG" sz="2000" b="1" dirty="0">
                <a:solidFill>
                  <a:prstClr val="black"/>
                </a:solidFill>
                <a:latin typeface="Abadi" panose="020B0604020104020204" pitchFamily="34" charset="0"/>
                <a:cs typeface="Alexandria"/>
              </a:rPr>
              <a:t>العملة المشفرة </a:t>
            </a:r>
            <a:r>
              <a:rPr lang="en-US" sz="2000" dirty="0">
                <a:solidFill>
                  <a:prstClr val="black"/>
                </a:solidFill>
                <a:latin typeface="Abadi" panose="020B0604020104020204" pitchFamily="34" charset="0"/>
                <a:cs typeface="Alexandria"/>
              </a:rPr>
              <a:t>Cryptocurrency)</a:t>
            </a:r>
            <a:r>
              <a:rPr lang="ar-EG" sz="2000" dirty="0">
                <a:solidFill>
                  <a:prstClr val="black"/>
                </a:solidFill>
                <a:latin typeface="Abadi" panose="020B0604020104020204" pitchFamily="34" charset="0"/>
                <a:cs typeface="Alexandria"/>
              </a:rPr>
              <a:t>) هي نوع من العملات الرقمية، لا مركزية بالكامل، تعتمد على تقنية البلوكشين والتشفير، ولا تصدر عن أي جهة رسمية أو بنك مركزي.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ar-EG" sz="2000" dirty="0">
              <a:solidFill>
                <a:prstClr val="black"/>
              </a:solidFill>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ar-EG" sz="2000" dirty="0">
              <a:solidFill>
                <a:prstClr val="black"/>
              </a:solidFill>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ar-EG" sz="2000" dirty="0">
              <a:solidFill>
                <a:prstClr val="black"/>
              </a:solidFill>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0ABA6D7B-2857-06A9-8203-1978CF33AF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a:extLst>
              <a:ext uri="{FF2B5EF4-FFF2-40B4-BE49-F238E27FC236}">
                <a16:creationId xmlns:a16="http://schemas.microsoft.com/office/drawing/2014/main" id="{8C3A45F6-BFEB-94C2-BD75-96EC19E21DB9}"/>
              </a:ext>
            </a:extLst>
          </p:cNvPr>
          <p:cNvGraphicFramePr>
            <a:graphicFrameLocks noGrp="1"/>
          </p:cNvGraphicFramePr>
          <p:nvPr>
            <p:extLst>
              <p:ext uri="{D42A27DB-BD31-4B8C-83A1-F6EECF244321}">
                <p14:modId xmlns:p14="http://schemas.microsoft.com/office/powerpoint/2010/main" val="1476405192"/>
              </p:ext>
            </p:extLst>
          </p:nvPr>
        </p:nvGraphicFramePr>
        <p:xfrm>
          <a:off x="2573519" y="3160684"/>
          <a:ext cx="9399773" cy="3539574"/>
        </p:xfrm>
        <a:graphic>
          <a:graphicData uri="http://schemas.openxmlformats.org/drawingml/2006/table">
            <a:tbl>
              <a:tblPr firstRow="1" bandRow="1">
                <a:tableStyleId>{5C22544A-7EE6-4342-B048-85BDC9FD1C3A}</a:tableStyleId>
              </a:tblPr>
              <a:tblGrid>
                <a:gridCol w="3133258">
                  <a:extLst>
                    <a:ext uri="{9D8B030D-6E8A-4147-A177-3AD203B41FA5}">
                      <a16:colId xmlns:a16="http://schemas.microsoft.com/office/drawing/2014/main" val="453777527"/>
                    </a:ext>
                  </a:extLst>
                </a:gridCol>
                <a:gridCol w="3630703">
                  <a:extLst>
                    <a:ext uri="{9D8B030D-6E8A-4147-A177-3AD203B41FA5}">
                      <a16:colId xmlns:a16="http://schemas.microsoft.com/office/drawing/2014/main" val="1888775768"/>
                    </a:ext>
                  </a:extLst>
                </a:gridCol>
                <a:gridCol w="2635812">
                  <a:extLst>
                    <a:ext uri="{9D8B030D-6E8A-4147-A177-3AD203B41FA5}">
                      <a16:colId xmlns:a16="http://schemas.microsoft.com/office/drawing/2014/main" val="3704908428"/>
                    </a:ext>
                  </a:extLst>
                </a:gridCol>
              </a:tblGrid>
              <a:tr h="350568">
                <a:tc>
                  <a:txBody>
                    <a:bodyPr/>
                    <a:lstStyle/>
                    <a:p>
                      <a:pPr algn="ctr"/>
                      <a:r>
                        <a:rPr lang="ar-EG" dirty="0">
                          <a:cs typeface="Alexandria"/>
                        </a:rPr>
                        <a:t>النقود الإلكترونية</a:t>
                      </a:r>
                      <a:endParaRPr lang="en-AE" dirty="0"/>
                    </a:p>
                  </a:txBody>
                  <a:tcPr/>
                </a:tc>
                <a:tc>
                  <a:txBody>
                    <a:bodyPr/>
                    <a:lstStyle/>
                    <a:p>
                      <a:pPr algn="ctr"/>
                      <a:r>
                        <a:rPr lang="ar-EG" dirty="0">
                          <a:cs typeface="Alexandria"/>
                        </a:rPr>
                        <a:t>العملة المشفرة</a:t>
                      </a:r>
                      <a:endParaRPr lang="en-AE" dirty="0"/>
                    </a:p>
                  </a:txBody>
                  <a:tcPr/>
                </a:tc>
                <a:tc>
                  <a:txBody>
                    <a:bodyPr/>
                    <a:lstStyle/>
                    <a:p>
                      <a:pPr algn="ctr"/>
                      <a:r>
                        <a:rPr lang="ar-EG" dirty="0">
                          <a:cs typeface="Alexandria"/>
                        </a:rPr>
                        <a:t>العنصر</a:t>
                      </a:r>
                      <a:endParaRPr lang="en-AE" dirty="0"/>
                    </a:p>
                  </a:txBody>
                  <a:tcPr/>
                </a:tc>
                <a:extLst>
                  <a:ext uri="{0D108BD9-81ED-4DB2-BD59-A6C34878D82A}">
                    <a16:rowId xmlns:a16="http://schemas.microsoft.com/office/drawing/2014/main" val="1451871613"/>
                  </a:ext>
                </a:extLst>
              </a:tr>
              <a:tr h="613494">
                <a:tc>
                  <a:txBody>
                    <a:bodyPr/>
                    <a:lstStyle/>
                    <a:p>
                      <a:pPr algn="r" rtl="1"/>
                      <a:r>
                        <a:rPr lang="ar-AE" dirty="0">
                          <a:cs typeface="Alexandria"/>
                        </a:rPr>
                        <a:t>تصدرها جهة مرخصة (مثل البنوك أو شركات المحافظ الإلكترونية)</a:t>
                      </a:r>
                      <a:endParaRPr lang="en-AE" dirty="0"/>
                    </a:p>
                  </a:txBody>
                  <a:tcPr/>
                </a:tc>
                <a:tc>
                  <a:txBody>
                    <a:bodyPr/>
                    <a:lstStyle/>
                    <a:p>
                      <a:pPr algn="r" rtl="1"/>
                      <a:r>
                        <a:rPr lang="ar-AE" dirty="0">
                          <a:cs typeface="Alexandria"/>
                        </a:rPr>
                        <a:t>لا تصدرها جهة رسمية (مثل البيتكوين)	</a:t>
                      </a:r>
                      <a:endParaRPr lang="en-AE" dirty="0"/>
                    </a:p>
                  </a:txBody>
                  <a:tcPr/>
                </a:tc>
                <a:tc>
                  <a:txBody>
                    <a:bodyPr/>
                    <a:lstStyle/>
                    <a:p>
                      <a:pPr algn="ctr"/>
                      <a:r>
                        <a:rPr lang="ar-EG" dirty="0">
                          <a:cs typeface="Alexandria"/>
                        </a:rPr>
                        <a:t>الجهة المصدرة</a:t>
                      </a:r>
                      <a:endParaRPr lang="en-AE" dirty="0"/>
                    </a:p>
                  </a:txBody>
                  <a:tcPr/>
                </a:tc>
                <a:extLst>
                  <a:ext uri="{0D108BD9-81ED-4DB2-BD59-A6C34878D82A}">
                    <a16:rowId xmlns:a16="http://schemas.microsoft.com/office/drawing/2014/main" val="943436263"/>
                  </a:ext>
                </a:extLst>
              </a:tr>
              <a:tr h="613494">
                <a:tc>
                  <a:txBody>
                    <a:bodyPr/>
                    <a:lstStyle/>
                    <a:p>
                      <a:pPr algn="r" rtl="1"/>
                      <a:r>
                        <a:rPr lang="ar-AE" dirty="0">
                          <a:cs typeface="Alexandria"/>
                        </a:rPr>
                        <a:t>تخضع لرقابة المصارف المركزية أو الجهات التنظيمية</a:t>
                      </a:r>
                      <a:endParaRPr lang="en-AE" dirty="0"/>
                    </a:p>
                  </a:txBody>
                  <a:tcPr/>
                </a:tc>
                <a:tc>
                  <a:txBody>
                    <a:bodyPr/>
                    <a:lstStyle/>
                    <a:p>
                      <a:pPr algn="r" rtl="1"/>
                      <a:r>
                        <a:rPr lang="ar-AE" dirty="0">
                          <a:cs typeface="Alexandria"/>
                        </a:rPr>
                        <a:t>لا تخضع لتنظيم مركزي (لامركزية)	</a:t>
                      </a:r>
                      <a:endParaRPr lang="en-AE" dirty="0"/>
                    </a:p>
                  </a:txBody>
                  <a:tcPr/>
                </a:tc>
                <a:tc>
                  <a:txBody>
                    <a:bodyPr/>
                    <a:lstStyle/>
                    <a:p>
                      <a:pPr algn="ctr"/>
                      <a:r>
                        <a:rPr lang="ar-EG" dirty="0">
                          <a:cs typeface="Alexandria"/>
                        </a:rPr>
                        <a:t>الرقابة والتنظيم</a:t>
                      </a:r>
                      <a:endParaRPr lang="en-AE" dirty="0"/>
                    </a:p>
                  </a:txBody>
                  <a:tcPr/>
                </a:tc>
                <a:extLst>
                  <a:ext uri="{0D108BD9-81ED-4DB2-BD59-A6C34878D82A}">
                    <a16:rowId xmlns:a16="http://schemas.microsoft.com/office/drawing/2014/main" val="362868640"/>
                  </a:ext>
                </a:extLst>
              </a:tr>
              <a:tr h="613494">
                <a:tc>
                  <a:txBody>
                    <a:bodyPr/>
                    <a:lstStyle/>
                    <a:p>
                      <a:pPr algn="r" rtl="1"/>
                      <a:r>
                        <a:rPr lang="ar-AE" dirty="0">
                          <a:cs typeface="Alexandria"/>
                        </a:rPr>
                        <a:t>تعتمد على قواعد بيانات مركزية </a:t>
                      </a:r>
                      <a:r>
                        <a:rPr lang="en-US" dirty="0"/>
                        <a:t>Centralized Ledger)</a:t>
                      </a:r>
                      <a:r>
                        <a:rPr lang="ar-EG" dirty="0">
                          <a:cs typeface="Alexandria"/>
                        </a:rPr>
                        <a:t>)</a:t>
                      </a:r>
                      <a:endParaRPr lang="en-AE" dirty="0"/>
                    </a:p>
                  </a:txBody>
                  <a:tcPr/>
                </a:tc>
                <a:tc>
                  <a:txBody>
                    <a:bodyPr/>
                    <a:lstStyle/>
                    <a:p>
                      <a:pPr algn="r" rtl="1"/>
                      <a:r>
                        <a:rPr lang="ar-AE" dirty="0">
                          <a:cs typeface="Alexandria"/>
                        </a:rPr>
                        <a:t>تعتمد على تقنية البلوكشين </a:t>
                      </a:r>
                      <a:r>
                        <a:rPr lang="en-US" dirty="0"/>
                        <a:t>Blockchain)</a:t>
                      </a:r>
                      <a:r>
                        <a:rPr lang="ar-EG" dirty="0">
                          <a:cs typeface="Alexandria"/>
                        </a:rPr>
                        <a:t>)</a:t>
                      </a:r>
                      <a:endParaRPr lang="en-AE" dirty="0"/>
                    </a:p>
                  </a:txBody>
                  <a:tcPr/>
                </a:tc>
                <a:tc>
                  <a:txBody>
                    <a:bodyPr/>
                    <a:lstStyle/>
                    <a:p>
                      <a:pPr algn="ctr"/>
                      <a:r>
                        <a:rPr lang="ar-EG" dirty="0">
                          <a:cs typeface="Alexandria"/>
                        </a:rPr>
                        <a:t>التكنولوجيا المستخدمة</a:t>
                      </a:r>
                      <a:endParaRPr lang="en-AE" dirty="0"/>
                    </a:p>
                  </a:txBody>
                  <a:tcPr/>
                </a:tc>
                <a:extLst>
                  <a:ext uri="{0D108BD9-81ED-4DB2-BD59-A6C34878D82A}">
                    <a16:rowId xmlns:a16="http://schemas.microsoft.com/office/drawing/2014/main" val="2618706795"/>
                  </a:ext>
                </a:extLst>
              </a:tr>
              <a:tr h="613494">
                <a:tc>
                  <a:txBody>
                    <a:bodyPr/>
                    <a:lstStyle/>
                    <a:p>
                      <a:pPr algn="r" rtl="1"/>
                      <a:r>
                        <a:rPr lang="ar-AE" dirty="0">
                          <a:cs typeface="Alexandria"/>
                        </a:rPr>
                        <a:t>المعاملات يمكن تتبعها بواسطة الجهة المُصدِرة</a:t>
                      </a:r>
                      <a:endParaRPr lang="en-AE" dirty="0"/>
                    </a:p>
                  </a:txBody>
                  <a:tcPr/>
                </a:tc>
                <a:tc>
                  <a:txBody>
                    <a:bodyPr/>
                    <a:lstStyle/>
                    <a:p>
                      <a:pPr algn="r" rtl="1"/>
                      <a:r>
                        <a:rPr lang="ar-AE" dirty="0">
                          <a:cs typeface="Alexandria"/>
                        </a:rPr>
                        <a:t>المعاملات شفافة ولكن قد تكون هوية المستخدمين مجهولة	</a:t>
                      </a:r>
                      <a:endParaRPr lang="en-AE" dirty="0"/>
                    </a:p>
                  </a:txBody>
                  <a:tcPr/>
                </a:tc>
                <a:tc>
                  <a:txBody>
                    <a:bodyPr/>
                    <a:lstStyle/>
                    <a:p>
                      <a:pPr algn="ctr"/>
                      <a:r>
                        <a:rPr lang="ar-EG" dirty="0">
                          <a:cs typeface="Alexandria"/>
                        </a:rPr>
                        <a:t>القابيلية للتتبع</a:t>
                      </a:r>
                      <a:endParaRPr lang="en-AE" dirty="0"/>
                    </a:p>
                  </a:txBody>
                  <a:tcPr/>
                </a:tc>
                <a:extLst>
                  <a:ext uri="{0D108BD9-81ED-4DB2-BD59-A6C34878D82A}">
                    <a16:rowId xmlns:a16="http://schemas.microsoft.com/office/drawing/2014/main" val="2938904638"/>
                  </a:ext>
                </a:extLst>
              </a:tr>
              <a:tr h="613494">
                <a:tc>
                  <a:txBody>
                    <a:bodyPr/>
                    <a:lstStyle/>
                    <a:p>
                      <a:pPr algn="r" rtl="1"/>
                      <a:r>
                        <a:rPr lang="ar-AE" dirty="0">
                          <a:cs typeface="Alexandria"/>
                        </a:rPr>
                        <a:t>معترف بها في معظم الأنظمة القانونية</a:t>
                      </a:r>
                      <a:endParaRPr lang="en-AE" dirty="0"/>
                    </a:p>
                  </a:txBody>
                  <a:tcPr/>
                </a:tc>
                <a:tc>
                  <a:txBody>
                    <a:bodyPr/>
                    <a:lstStyle/>
                    <a:p>
                      <a:pPr algn="r" rtl="1"/>
                      <a:r>
                        <a:rPr lang="ar-AE" dirty="0">
                          <a:cs typeface="Alexandria"/>
                        </a:rPr>
                        <a:t>ختلف حسب الدولة، بعضها يحظرها</a:t>
                      </a:r>
                      <a:endParaRPr lang="en-AE" dirty="0"/>
                    </a:p>
                  </a:txBody>
                  <a:tcPr/>
                </a:tc>
                <a:tc>
                  <a:txBody>
                    <a:bodyPr/>
                    <a:lstStyle/>
                    <a:p>
                      <a:pPr algn="ctr"/>
                      <a:r>
                        <a:rPr lang="ar-EG" dirty="0">
                          <a:cs typeface="Alexandria"/>
                        </a:rPr>
                        <a:t>الاستخدام القانوني </a:t>
                      </a:r>
                      <a:endParaRPr lang="en-AE" dirty="0"/>
                    </a:p>
                  </a:txBody>
                  <a:tcPr/>
                </a:tc>
                <a:extLst>
                  <a:ext uri="{0D108BD9-81ED-4DB2-BD59-A6C34878D82A}">
                    <a16:rowId xmlns:a16="http://schemas.microsoft.com/office/drawing/2014/main" val="2644586737"/>
                  </a:ext>
                </a:extLst>
              </a:tr>
            </a:tbl>
          </a:graphicData>
        </a:graphic>
      </p:graphicFrame>
    </p:spTree>
    <p:extLst>
      <p:ext uri="{BB962C8B-B14F-4D97-AF65-F5344CB8AC3E}">
        <p14:creationId xmlns:p14="http://schemas.microsoft.com/office/powerpoint/2010/main" val="29106720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6681D-F660-71D2-2A34-7E18AA957A3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BE2D61B-3F5B-BA76-32CC-6B84ADE71A9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3A94EFB3-D40C-4F87-7579-F26E80D24A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CFC1386-8621-E5F1-31FB-C751B3AD5043}"/>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الطبيعة القانونية للعملات الرقمية المشفرة</a:t>
            </a:r>
          </a:p>
        </p:txBody>
      </p:sp>
      <p:sp>
        <p:nvSpPr>
          <p:cNvPr id="28" name="Rectangle 27">
            <a:extLst>
              <a:ext uri="{FF2B5EF4-FFF2-40B4-BE49-F238E27FC236}">
                <a16:creationId xmlns:a16="http://schemas.microsoft.com/office/drawing/2014/main" id="{3C847B1B-A110-4CB3-A238-4B3EA8AE7B8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630DA83-B011-3A4C-88F3-50904ACA3852}"/>
              </a:ext>
            </a:extLst>
          </p:cNvPr>
          <p:cNvSpPr txBox="1"/>
          <p:nvPr/>
        </p:nvSpPr>
        <p:spPr>
          <a:xfrm>
            <a:off x="3385474" y="1933848"/>
            <a:ext cx="8157149" cy="3691844"/>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cs typeface="Alexandria"/>
              </a:rPr>
              <a:t>هل تعتبر "عملة" أم "أصلًا ماليًا" أم "سلعة"؟</a:t>
            </a:r>
          </a:p>
          <a:p>
            <a:pPr marL="0" marR="0" lvl="0" indent="0" algn="r" defTabSz="914400" rtl="1" eaLnBrk="1" fontAlgn="auto" latinLnBrk="0" hangingPunct="1">
              <a:lnSpc>
                <a:spcPct val="200000"/>
              </a:lnSpc>
              <a:spcBef>
                <a:spcPts val="0"/>
              </a:spcBef>
              <a:spcAft>
                <a:spcPts val="0"/>
              </a:spcAft>
              <a:buClrTx/>
              <a:buSzTx/>
              <a:buFontTx/>
              <a:buNone/>
              <a:tabLst/>
              <a:defRPr/>
            </a:pPr>
            <a:r>
              <a:rPr lang="ar-EG" sz="2000" b="1" dirty="0">
                <a:solidFill>
                  <a:srgbClr val="FF0000"/>
                </a:solidFill>
                <a:latin typeface="Abadi" panose="020B0604020104020204" pitchFamily="34" charset="0"/>
                <a:cs typeface="Alexandria"/>
              </a:rPr>
              <a:t>تصنيفات قانونية مختلفة:</a:t>
            </a:r>
          </a:p>
          <a:p>
            <a:pPr marL="0" marR="0" lvl="0" indent="0" algn="r" defTabSz="914400" rtl="1" eaLnBrk="1" fontAlgn="auto" latinLnBrk="0" hangingPunct="1">
              <a:lnSpc>
                <a:spcPct val="200000"/>
              </a:lnSpc>
              <a:spcBef>
                <a:spcPts val="0"/>
              </a:spcBef>
              <a:spcAft>
                <a:spcPts val="0"/>
              </a:spcAft>
              <a:buClrTx/>
              <a:buSzTx/>
              <a:buFontTx/>
              <a:buNone/>
              <a:tabLst/>
              <a:defRPr/>
            </a:pPr>
            <a:r>
              <a:rPr lang="ar-EG" sz="2000" b="1" dirty="0">
                <a:solidFill>
                  <a:prstClr val="black"/>
                </a:solidFill>
                <a:latin typeface="Abadi" panose="020B0604020104020204" pitchFamily="34" charset="0"/>
                <a:cs typeface="Alexandria"/>
              </a:rPr>
              <a:t>في الاتحاد الأوروبي</a:t>
            </a:r>
            <a:r>
              <a:rPr lang="ar-EG" sz="2000" dirty="0">
                <a:solidFill>
                  <a:prstClr val="black"/>
                </a:solidFill>
                <a:latin typeface="Abadi" panose="020B0604020104020204" pitchFamily="34" charset="0"/>
                <a:cs typeface="Alexandria"/>
              </a:rPr>
              <a:t>: تُعد أصلًا ماليًا، وليست عملة قانونية.</a:t>
            </a:r>
          </a:p>
          <a:p>
            <a:pPr marL="0" marR="0" lvl="0" indent="0" algn="r" defTabSz="914400" rtl="1" eaLnBrk="1" fontAlgn="auto" latinLnBrk="0" hangingPunct="1">
              <a:lnSpc>
                <a:spcPct val="200000"/>
              </a:lnSpc>
              <a:spcBef>
                <a:spcPts val="0"/>
              </a:spcBef>
              <a:spcAft>
                <a:spcPts val="0"/>
              </a:spcAft>
              <a:buClrTx/>
              <a:buSzTx/>
              <a:buFontTx/>
              <a:buNone/>
              <a:tabLst/>
              <a:defRPr/>
            </a:pPr>
            <a:r>
              <a:rPr lang="ar-EG" sz="2000" b="1" dirty="0">
                <a:solidFill>
                  <a:prstClr val="black"/>
                </a:solidFill>
                <a:latin typeface="Abadi" panose="020B0604020104020204" pitchFamily="34" charset="0"/>
                <a:cs typeface="Alexandria"/>
              </a:rPr>
              <a:t>في الولايات المتحدة: </a:t>
            </a:r>
            <a:r>
              <a:rPr lang="ar-EG" sz="2000" dirty="0">
                <a:solidFill>
                  <a:prstClr val="black"/>
                </a:solidFill>
                <a:latin typeface="Abadi" panose="020B0604020104020204" pitchFamily="34" charset="0"/>
                <a:cs typeface="Alexandria"/>
              </a:rPr>
              <a:t>تختلف بين الولايات، وقد تُعامل كأوراق مالية أو كسلع.</a:t>
            </a:r>
          </a:p>
          <a:p>
            <a:pPr marL="0" marR="0" lvl="0" indent="0" algn="r" defTabSz="914400" rtl="1" eaLnBrk="1" fontAlgn="auto" latinLnBrk="0" hangingPunct="1">
              <a:lnSpc>
                <a:spcPct val="200000"/>
              </a:lnSpc>
              <a:spcBef>
                <a:spcPts val="0"/>
              </a:spcBef>
              <a:spcAft>
                <a:spcPts val="0"/>
              </a:spcAft>
              <a:buClrTx/>
              <a:buSzTx/>
              <a:buFontTx/>
              <a:buNone/>
              <a:tabLst/>
              <a:defRPr/>
            </a:pPr>
            <a:r>
              <a:rPr lang="ar-EG" sz="2000" b="1" dirty="0">
                <a:solidFill>
                  <a:prstClr val="black"/>
                </a:solidFill>
                <a:latin typeface="Abadi" panose="020B0604020104020204" pitchFamily="34" charset="0"/>
                <a:cs typeface="Alexandria"/>
              </a:rPr>
              <a:t>في الدول العربية: </a:t>
            </a:r>
            <a:r>
              <a:rPr lang="ar-EG" sz="2000" dirty="0">
                <a:solidFill>
                  <a:prstClr val="black"/>
                </a:solidFill>
                <a:latin typeface="Abadi" panose="020B0604020104020204" pitchFamily="34" charset="0"/>
                <a:cs typeface="Alexandria"/>
              </a:rPr>
              <a:t>بعض الدول العربية تحظر البنوك المركزية لديها  استخدام العملة الرقمية المشفرة وتحذر من التعامل بها.</a:t>
            </a:r>
            <a:endPar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B35CA45B-BF1F-80BB-D2F8-ABA86527A0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022040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164A0-B37F-B3C4-7A70-CB6C452676F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A6E8E16-F616-6782-86FB-66F22E2918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6B7D5DE-894D-966F-DA8F-80C7EA2CBDB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9E614A9-D38C-F8E8-5971-D4F3B95FC589}"/>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المخاطر القانونية والتنظيمية للعملات الرقمية المشفرة</a:t>
            </a:r>
          </a:p>
        </p:txBody>
      </p:sp>
      <p:sp>
        <p:nvSpPr>
          <p:cNvPr id="28" name="Rectangle 27">
            <a:extLst>
              <a:ext uri="{FF2B5EF4-FFF2-40B4-BE49-F238E27FC236}">
                <a16:creationId xmlns:a16="http://schemas.microsoft.com/office/drawing/2014/main" id="{B5FF239D-6FA6-CDDE-8120-76F70395A8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0F9BD54-0B47-37CC-5C82-928BACE413EA}"/>
              </a:ext>
            </a:extLst>
          </p:cNvPr>
          <p:cNvSpPr txBox="1"/>
          <p:nvPr/>
        </p:nvSpPr>
        <p:spPr>
          <a:xfrm>
            <a:off x="3385475" y="2031947"/>
            <a:ext cx="8248330" cy="3268652"/>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عدم وجود هوية واضحة في التحويلات.</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التهرب الضريبي: صعوبة تتبع الأرباح والمعاملات.</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التقلب العالي في القيمة.</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غياب التنظيم أو اختلاف الأطر القانونية من دولة لأخرى.</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إمكانية استخدامها في أنشطة غير قانونية (مثل غسل الأموال وتمويل الإرهاب).</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الهجمات السيبرانية والاختراقات.</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5E4CAAAD-D32B-B439-3EBE-F5B6E488FB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686846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الاتجاهات القانونية والتنظيمية الحديث للعملات المشفرة</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3431065" y="2041374"/>
            <a:ext cx="8248330" cy="281160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الاتجاهات القانونية والتنظيمية الحديثة :</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الجهود الدولية لتنظيم السوق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FATF، IMF،(G20 </a:t>
            </a: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R="0" lvl="0" algn="r" defTabSz="914400" rtl="1" eaLnBrk="1" fontAlgn="auto" latinLnBrk="0" hangingPunct="1">
              <a:lnSpc>
                <a:spcPct val="150000"/>
              </a:lnSpc>
              <a:spcBef>
                <a:spcPts val="0"/>
              </a:spcBef>
              <a:spcAft>
                <a:spcPts val="0"/>
              </a:spcAft>
              <a:buClrTx/>
              <a:buSzTx/>
              <a:tabLst/>
              <a:defRPr/>
            </a:pPr>
            <a:r>
              <a:rPr lang="ar-EG" sz="2000" b="1" dirty="0">
                <a:solidFill>
                  <a:srgbClr val="FF0000"/>
                </a:solidFill>
                <a:latin typeface="Abadi" panose="020B0604020104020204" pitchFamily="34" charset="0"/>
                <a:cs typeface="Alexandria"/>
              </a:rPr>
              <a:t>مقترحات للتنظيم:</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lang="ar-EG" sz="2000" dirty="0">
                <a:solidFill>
                  <a:prstClr val="black"/>
                </a:solidFill>
                <a:latin typeface="Abadi" panose="020B0604020104020204" pitchFamily="34" charset="0"/>
                <a:cs typeface="Alexandria"/>
              </a:rPr>
              <a:t>التسجيل الإلزامي للمنصات.</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lang="ar-EG" sz="2000" dirty="0">
                <a:solidFill>
                  <a:prstClr val="black"/>
                </a:solidFill>
                <a:latin typeface="Abadi" panose="020B0604020104020204" pitchFamily="34" charset="0"/>
                <a:cs typeface="Alexandria"/>
              </a:rPr>
              <a:t>فرض متطلبات "اعرف عميلك" </a:t>
            </a:r>
            <a:r>
              <a:rPr lang="en-US" sz="2000" dirty="0">
                <a:solidFill>
                  <a:prstClr val="black"/>
                </a:solidFill>
                <a:latin typeface="Abadi" panose="020B0604020104020204" pitchFamily="34" charset="0"/>
                <a:cs typeface="Alexandria"/>
              </a:rPr>
              <a:t>KYC)</a:t>
            </a:r>
            <a:r>
              <a:rPr lang="ar-EG" sz="2000" dirty="0">
                <a:solidFill>
                  <a:prstClr val="black"/>
                </a:solidFill>
                <a:latin typeface="Abadi" panose="020B0604020104020204" pitchFamily="34" charset="0"/>
                <a:cs typeface="Alexandria"/>
              </a:rPr>
              <a:t>)</a:t>
            </a:r>
            <a:r>
              <a:rPr lang="en-US" sz="2000" dirty="0">
                <a:solidFill>
                  <a:prstClr val="black"/>
                </a:solidFill>
                <a:latin typeface="Abadi" panose="020B0604020104020204" pitchFamily="34" charset="0"/>
                <a:cs typeface="Alexandria"/>
              </a:rPr>
              <a:t>.</a:t>
            </a:r>
            <a:endParaRPr lang="ar-EG" sz="2000" dirty="0">
              <a:solidFill>
                <a:prstClr val="black"/>
              </a:solidFill>
              <a:latin typeface="Abadi" panose="020B0604020104020204" pitchFamily="34" charset="0"/>
              <a:cs typeface="Alexandria"/>
            </a:endParaRP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lang="ar-EG" sz="2000" dirty="0">
                <a:solidFill>
                  <a:prstClr val="black"/>
                </a:solidFill>
                <a:latin typeface="Abadi" panose="020B0604020104020204" pitchFamily="34" charset="0"/>
                <a:cs typeface="Alexandria"/>
              </a:rPr>
              <a:t>الترخيص المسبق لمقدمي خدمات الأصول الافتراضية </a:t>
            </a:r>
            <a:r>
              <a:rPr lang="en-US" sz="2000" dirty="0">
                <a:solidFill>
                  <a:prstClr val="black"/>
                </a:solidFill>
                <a:latin typeface="Abadi" panose="020B0604020104020204" pitchFamily="34" charset="0"/>
                <a:cs typeface="Alexandria"/>
              </a:rPr>
              <a:t>(VASPs)</a:t>
            </a:r>
            <a:endParaRPr lang="ar-EG" sz="2000" dirty="0">
              <a:solidFill>
                <a:prstClr val="black"/>
              </a:solidFill>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C2B4A-614E-7850-1779-50063129320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F9E55A9-6199-A756-9574-7EDEACABD1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4F4B4A9-93D7-2263-A8EC-1F9302841C83}"/>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محافظ العملات الرقمية المشفرة</a:t>
            </a:r>
          </a:p>
        </p:txBody>
      </p:sp>
      <p:sp>
        <p:nvSpPr>
          <p:cNvPr id="28" name="Rectangle 27">
            <a:extLst>
              <a:ext uri="{FF2B5EF4-FFF2-40B4-BE49-F238E27FC236}">
                <a16:creationId xmlns:a16="http://schemas.microsoft.com/office/drawing/2014/main" id="{26112FF1-F936-BB4D-C12E-FFB090467D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B52512E-3BB6-4C63-E39F-E547697DEB8B}"/>
              </a:ext>
            </a:extLst>
          </p:cNvPr>
          <p:cNvSpPr txBox="1"/>
          <p:nvPr/>
        </p:nvSpPr>
        <p:spPr>
          <a:xfrm>
            <a:off x="1857080" y="1933848"/>
            <a:ext cx="9685544" cy="4651979"/>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محفظة العملات الرقمية المشفرة هي أداة رقمية تُستخدم لتخزين المفاتيح الخاصة والعامة، وتُمكّن المستخدمين من إرسال واستقبال وتتبع أرصدتهم  من العملات الرقمية مثل البيتكوين والإيثيريوم.</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ليست المحفظة هي المكان الذي "تُخزن" فيه العملات فعليًا، بل هي الأداة التي تُخوّل المستخدم بالوصول إلى أمواله على البلوكشين من خلال المفاتيح.</a:t>
            </a:r>
          </a:p>
          <a:p>
            <a:pPr marR="0" lvl="0" algn="r" defTabSz="914400" rtl="1" eaLnBrk="1" fontAlgn="auto" latinLnBrk="0" hangingPunct="1">
              <a:lnSpc>
                <a:spcPct val="150000"/>
              </a:lnSpc>
              <a:spcBef>
                <a:spcPts val="0"/>
              </a:spcBef>
              <a:spcAft>
                <a:spcPts val="0"/>
              </a:spcAft>
              <a:buClrTx/>
              <a:buSzTx/>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مكونات المحفظة :</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المفتاح العام </a:t>
            </a:r>
            <a:r>
              <a:rPr kumimoji="0" lang="en-US" sz="2000" b="1" i="0" u="none" strike="noStrike" kern="1200" cap="none" spc="0" normalizeH="0" baseline="0" noProof="0" dirty="0">
                <a:ln>
                  <a:noFill/>
                </a:ln>
                <a:solidFill>
                  <a:prstClr val="black"/>
                </a:solidFill>
                <a:effectLst/>
                <a:uLnTx/>
                <a:uFillTx/>
                <a:latin typeface="Abadi" panose="020B0604020104020204" pitchFamily="34" charset="0"/>
                <a:cs typeface="Alexandria"/>
              </a:rPr>
              <a:t>Public Key)</a:t>
            </a: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 )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يُُستخدم لتلقي العملات – يشبه رقم الحساب البنكي.</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المفتاح الخاص </a:t>
            </a:r>
            <a:r>
              <a:rPr kumimoji="0" lang="en-US" sz="2000" b="1" i="0" u="none" strike="noStrike" kern="1200" cap="none" spc="0" normalizeH="0" baseline="0" noProof="0" dirty="0">
                <a:ln>
                  <a:noFill/>
                </a:ln>
                <a:solidFill>
                  <a:prstClr val="black"/>
                </a:solidFill>
                <a:effectLst/>
                <a:uLnTx/>
                <a:uFillTx/>
                <a:latin typeface="Abadi" panose="020B0604020104020204" pitchFamily="34" charset="0"/>
                <a:cs typeface="Alexandria"/>
              </a:rPr>
              <a:t>Private Key)</a:t>
            </a: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 )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يُستخدم للتوقيع الرقمي على المعاملات – يشبه الرقم السري – يجب ألا يُكشف لأي طرف ، وفقدانه يعنى فقدان الوصول نهائياً.</a:t>
            </a:r>
          </a:p>
          <a:p>
            <a:pPr marR="0" lvl="0" algn="r" defTabSz="914400" rtl="1" eaLnBrk="1" fontAlgn="auto" latinLnBrk="0" hangingPunct="1">
              <a:lnSpc>
                <a:spcPct val="150000"/>
              </a:lnSpc>
              <a:spcBef>
                <a:spcPts val="0"/>
              </a:spcBef>
              <a:spcAft>
                <a:spcPts val="0"/>
              </a:spcAft>
              <a:buClrTx/>
              <a:buSzTx/>
              <a:tabLst/>
              <a:defRPr/>
            </a:pPr>
            <a:endParaRPr lang="ar-EG" sz="2000" dirty="0">
              <a:solidFill>
                <a:prstClr val="black"/>
              </a:solidFill>
              <a:latin typeface="Abadi" panose="020B0604020104020204" pitchFamily="34" charset="0"/>
              <a:cs typeface="Alexandria"/>
            </a:endParaRPr>
          </a:p>
          <a:p>
            <a:pPr marR="0" lvl="0" algn="r"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806F4DD0-C98E-911B-6037-FC4D22AE56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768886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069B7-44E8-FC76-FA25-575ECEF6C8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5AE7325-D0CD-8910-BD93-1BC4E591E3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772301A-151F-6D10-5040-20B8E2BD9311}"/>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البنية التقنية لمحافظ العملات المشفرة</a:t>
            </a:r>
          </a:p>
        </p:txBody>
      </p:sp>
      <p:sp>
        <p:nvSpPr>
          <p:cNvPr id="28" name="Rectangle 27">
            <a:extLst>
              <a:ext uri="{FF2B5EF4-FFF2-40B4-BE49-F238E27FC236}">
                <a16:creationId xmlns:a16="http://schemas.microsoft.com/office/drawing/2014/main" id="{74EC311A-416E-4E1C-1D76-C428971040F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9FC720E-E4FB-7790-4992-84FF742B6689}"/>
              </a:ext>
            </a:extLst>
          </p:cNvPr>
          <p:cNvSpPr txBox="1"/>
          <p:nvPr/>
        </p:nvSpPr>
        <p:spPr>
          <a:xfrm>
            <a:off x="3385474" y="1933848"/>
            <a:ext cx="8157149" cy="4345870"/>
          </a:xfrm>
          <a:prstGeom prst="rect">
            <a:avLst/>
          </a:prstGeom>
          <a:noFill/>
        </p:spPr>
        <p:txBody>
          <a:bodyPr wrap="square" rtlCol="0">
            <a:spAutoFit/>
          </a:bodyPr>
          <a:lstStyle/>
          <a:p>
            <a:pPr algn="r" rtl="1"/>
            <a:r>
              <a:rPr lang="ar-AE" sz="2000" b="1" dirty="0">
                <a:solidFill>
                  <a:srgbClr val="FF0000"/>
                </a:solidFill>
                <a:cs typeface="Alexandria"/>
              </a:rPr>
              <a:t>كيف تعمل المحفظة:</a:t>
            </a:r>
            <a:endParaRPr lang="ar-EG" sz="2000" b="1" dirty="0">
              <a:solidFill>
                <a:srgbClr val="FF0000"/>
              </a:solidFill>
              <a:cs typeface="Alexandria"/>
            </a:endParaRPr>
          </a:p>
          <a:p>
            <a:pPr marL="742950" lvl="1" indent="-285750" algn="r" rtl="1">
              <a:buFont typeface="Arial" panose="020B0604020202020204" pitchFamily="34" charset="0"/>
              <a:buChar char="•"/>
            </a:pPr>
            <a:r>
              <a:rPr lang="ar-AE" sz="2000" dirty="0">
                <a:cs typeface="Alexandria"/>
              </a:rPr>
              <a:t>تولد المفتاحين العام والخاص.</a:t>
            </a:r>
          </a:p>
          <a:p>
            <a:pPr marL="742950" lvl="1" indent="-285750" algn="r" rtl="1">
              <a:buFont typeface="Arial" panose="020B0604020202020204" pitchFamily="34" charset="0"/>
              <a:buChar char="•"/>
            </a:pPr>
            <a:r>
              <a:rPr lang="ar-AE" sz="2000" dirty="0">
                <a:cs typeface="Alexandria"/>
              </a:rPr>
              <a:t>تستخدم المفتاح الخاص لتوقيع المعاملات.</a:t>
            </a:r>
          </a:p>
          <a:p>
            <a:pPr marL="742950" lvl="1" indent="-285750" algn="r" rtl="1">
              <a:buFont typeface="Arial" panose="020B0604020202020204" pitchFamily="34" charset="0"/>
              <a:buChar char="•"/>
            </a:pPr>
            <a:r>
              <a:rPr lang="ar-AE" sz="2000" dirty="0">
                <a:cs typeface="Alexandria"/>
              </a:rPr>
              <a:t>تُرسل المعاملة إلى شبكة البلوك تشين للتحقق.</a:t>
            </a:r>
          </a:p>
          <a:p>
            <a:pPr marL="742950" lvl="1" indent="-285750" algn="r" rtl="1">
              <a:buFont typeface="Arial" panose="020B0604020202020204" pitchFamily="34" charset="0"/>
              <a:buChar char="•"/>
            </a:pPr>
            <a:r>
              <a:rPr lang="ar-AE" sz="2000" dirty="0">
                <a:cs typeface="Alexandria"/>
              </a:rPr>
              <a:t>بعد التحقق تُضاف المعاملة إلى السجل العام.</a:t>
            </a:r>
            <a:endParaRPr lang="ar-EG" sz="2000" dirty="0">
              <a:cs typeface="Alexandria"/>
            </a:endParaRPr>
          </a:p>
          <a:p>
            <a:pPr lvl="1" algn="r" rtl="1"/>
            <a:endParaRPr lang="ar-AE" sz="2000" dirty="0">
              <a:cs typeface="Alexandria"/>
            </a:endParaRPr>
          </a:p>
          <a:p>
            <a:pPr algn="r" rtl="1"/>
            <a:r>
              <a:rPr lang="ar-AE" sz="2000" b="1" dirty="0">
                <a:cs typeface="Alexandria"/>
              </a:rPr>
              <a:t>المحفظة لا "تخزن" العملات</a:t>
            </a:r>
            <a:r>
              <a:rPr lang="ar-AE" sz="2000" dirty="0">
                <a:cs typeface="Alexandria"/>
              </a:rPr>
              <a:t> فعليًا، بل تُخزن المفاتيح التي تتيح الوصول إليها على شبكة البلوك تشين.</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5C8C0903-701D-318A-DB58-99B423A176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D32F08F9-1FCD-9060-68F0-D1E20B615D30}"/>
              </a:ext>
            </a:extLst>
          </p:cNvPr>
          <p:cNvPicPr>
            <a:picLocks noChangeAspect="1"/>
          </p:cNvPicPr>
          <p:nvPr/>
        </p:nvPicPr>
        <p:blipFill>
          <a:blip r:embed="rId4"/>
          <a:stretch>
            <a:fillRect/>
          </a:stretch>
        </p:blipFill>
        <p:spPr>
          <a:xfrm>
            <a:off x="262878" y="4202940"/>
            <a:ext cx="4356256" cy="2522616"/>
          </a:xfrm>
          <a:prstGeom prst="rect">
            <a:avLst/>
          </a:prstGeom>
        </p:spPr>
      </p:pic>
    </p:spTree>
    <p:extLst>
      <p:ext uri="{BB962C8B-B14F-4D97-AF65-F5344CB8AC3E}">
        <p14:creationId xmlns:p14="http://schemas.microsoft.com/office/powerpoint/2010/main" val="35622711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19A05-05F2-7321-8C30-1B24E6A5621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8AC9B3D-EE68-335B-7692-8F4164F508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A5D5655-ADDA-73AF-7189-471C15BFE817}"/>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الجوانب القانونية والتنظيمية لمحافظ العملات المشفرة</a:t>
            </a:r>
          </a:p>
        </p:txBody>
      </p:sp>
      <p:sp>
        <p:nvSpPr>
          <p:cNvPr id="28" name="Rectangle 27">
            <a:extLst>
              <a:ext uri="{FF2B5EF4-FFF2-40B4-BE49-F238E27FC236}">
                <a16:creationId xmlns:a16="http://schemas.microsoft.com/office/drawing/2014/main" id="{9BBB6903-0370-F561-6DF1-B60078814A0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E834886-2BFD-7052-8D8D-10EC14874D1C}"/>
              </a:ext>
            </a:extLst>
          </p:cNvPr>
          <p:cNvSpPr txBox="1"/>
          <p:nvPr/>
        </p:nvSpPr>
        <p:spPr>
          <a:xfrm>
            <a:off x="2347274" y="2162443"/>
            <a:ext cx="9195349" cy="37303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ea typeface="+mn-ea"/>
                <a:cs typeface="Times New Roman" panose="02020603050405020304" pitchFamily="18" charset="0"/>
              </a:rPr>
              <a:t>الملكية والمسؤولية</a:t>
            </a:r>
            <a:r>
              <a:rPr kumimoji="0" lang="ar-EG" sz="2000" b="1"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من يملك المفتاح الخاص يملك العملات ، بغض النظر عن القانون المدني أو التجاري.</a:t>
            </a:r>
          </a:p>
          <a:p>
            <a:pPr algn="r" rtl="1">
              <a:lnSpc>
                <a:spcPct val="150000"/>
              </a:lnSpc>
              <a:buNone/>
            </a:pPr>
            <a:r>
              <a:rPr lang="ar-EG" sz="2000" b="1" dirty="0">
                <a:solidFill>
                  <a:srgbClr val="FF0000"/>
                </a:solidFill>
                <a:cs typeface="Alexandria"/>
              </a:rPr>
              <a:t>ا</a:t>
            </a:r>
            <a:r>
              <a:rPr lang="ar-AE" sz="2000" b="1" dirty="0">
                <a:solidFill>
                  <a:srgbClr val="FF0000"/>
                </a:solidFill>
                <a:cs typeface="Alexandria"/>
              </a:rPr>
              <a:t>لتحديات القانونية:</a:t>
            </a:r>
            <a:endParaRPr lang="ar-AE" sz="2000" dirty="0">
              <a:solidFill>
                <a:srgbClr val="FF0000"/>
              </a:solidFill>
              <a:cs typeface="Alexandria"/>
            </a:endParaRPr>
          </a:p>
          <a:p>
            <a:pPr algn="r" rtl="1">
              <a:lnSpc>
                <a:spcPct val="150000"/>
              </a:lnSpc>
              <a:buFont typeface="Arial" panose="020B0604020202020204" pitchFamily="34" charset="0"/>
              <a:buChar char="•"/>
            </a:pPr>
            <a:r>
              <a:rPr lang="ar-EG" sz="2000" dirty="0">
                <a:cs typeface="Alexandria"/>
              </a:rPr>
              <a:t> </a:t>
            </a:r>
            <a:r>
              <a:rPr lang="ar-AE" sz="2000" dirty="0">
                <a:cs typeface="Alexandria"/>
              </a:rPr>
              <a:t>حالات فقدان أوسرقة المحفظة.</a:t>
            </a:r>
          </a:p>
          <a:p>
            <a:pPr algn="r" rtl="1">
              <a:lnSpc>
                <a:spcPct val="150000"/>
              </a:lnSpc>
              <a:buFont typeface="Arial" panose="020B0604020202020204" pitchFamily="34" charset="0"/>
              <a:buChar char="•"/>
            </a:pPr>
            <a:r>
              <a:rPr lang="ar-EG" sz="2000" dirty="0">
                <a:cs typeface="Alexandria"/>
              </a:rPr>
              <a:t> </a:t>
            </a:r>
            <a:r>
              <a:rPr lang="ar-AE" sz="2000" dirty="0">
                <a:cs typeface="Alexandria"/>
              </a:rPr>
              <a:t>إثبات الملكية القانونية في حال النزاع.</a:t>
            </a:r>
          </a:p>
          <a:p>
            <a:pPr algn="r" rtl="1">
              <a:lnSpc>
                <a:spcPct val="150000"/>
              </a:lnSpc>
              <a:buFont typeface="Arial" panose="020B0604020202020204" pitchFamily="34" charset="0"/>
              <a:buChar char="•"/>
            </a:pPr>
            <a:r>
              <a:rPr lang="ar-EG" sz="2000" dirty="0">
                <a:cs typeface="Alexandria"/>
              </a:rPr>
              <a:t> </a:t>
            </a:r>
            <a:r>
              <a:rPr lang="ar-AE" sz="2000" dirty="0">
                <a:cs typeface="Alexandria"/>
              </a:rPr>
              <a:t>التعامل مع الأموال المشبوهة أوالمغسولة.</a:t>
            </a:r>
            <a:endParaRPr lang="ar-EG" sz="2000" dirty="0">
              <a:cs typeface="Alexandria"/>
            </a:endParaRPr>
          </a:p>
          <a:p>
            <a:pPr algn="r" rtl="1">
              <a:lnSpc>
                <a:spcPct val="150000"/>
              </a:lnSpc>
            </a:pPr>
            <a:r>
              <a:rPr lang="ar-AE" sz="2000" b="1" dirty="0">
                <a:solidFill>
                  <a:srgbClr val="FF0000"/>
                </a:solidFill>
                <a:cs typeface="Alexandria"/>
              </a:rPr>
              <a:t>التشريعات الدولية:</a:t>
            </a:r>
            <a:r>
              <a:rPr lang="ar-EG" sz="2000" b="1" dirty="0">
                <a:solidFill>
                  <a:srgbClr val="FF0000"/>
                </a:solidFill>
                <a:cs typeface="Alexandria"/>
              </a:rPr>
              <a:t> </a:t>
            </a:r>
            <a:r>
              <a:rPr lang="ar-AE" sz="2000" dirty="0">
                <a:cs typeface="Alexandria"/>
              </a:rPr>
              <a:t>توصيات مجموعة العمل المالي </a:t>
            </a:r>
            <a:r>
              <a:rPr lang="ar-EG" sz="2000" dirty="0">
                <a:cs typeface="Alexandria"/>
              </a:rPr>
              <a:t> </a:t>
            </a:r>
            <a:r>
              <a:rPr lang="en-US" sz="2000" dirty="0"/>
              <a:t>FATF)</a:t>
            </a:r>
            <a:r>
              <a:rPr lang="ar-EG" sz="2000" dirty="0">
                <a:cs typeface="Alexandria"/>
              </a:rPr>
              <a:t>) ب</a:t>
            </a:r>
            <a:r>
              <a:rPr lang="ar-AE" sz="2000" dirty="0">
                <a:cs typeface="Alexandria"/>
              </a:rPr>
              <a:t>خصوص "مزودي خدمات الأصول الافتراضية".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80964C89-61BC-B10B-BD33-817C73657D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501159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F97CC5-1EF0-6465-B117-E6FF8140893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2822B0F-D053-67D7-158C-A904961AF3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B149529-3568-7BCD-1213-37E493F43389}"/>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المنصات الرقمية وخصائصها القانونية</a:t>
            </a:r>
          </a:p>
        </p:txBody>
      </p:sp>
      <p:sp>
        <p:nvSpPr>
          <p:cNvPr id="28" name="Rectangle 27">
            <a:extLst>
              <a:ext uri="{FF2B5EF4-FFF2-40B4-BE49-F238E27FC236}">
                <a16:creationId xmlns:a16="http://schemas.microsoft.com/office/drawing/2014/main" id="{EB296395-BC92-FDA0-F365-69B5B0B747B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7316F0E-60BF-ACA8-6C65-3FD629DB4EBB}"/>
              </a:ext>
            </a:extLst>
          </p:cNvPr>
          <p:cNvSpPr txBox="1"/>
          <p:nvPr/>
        </p:nvSpPr>
        <p:spPr>
          <a:xfrm>
            <a:off x="2564092" y="1933848"/>
            <a:ext cx="9524048" cy="4651979"/>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
            </a:pPr>
            <a:r>
              <a:rPr lang="ar-AE" sz="2000" b="1" dirty="0">
                <a:solidFill>
                  <a:srgbClr val="FF0000"/>
                </a:solidFill>
                <a:cs typeface="Alexandria"/>
              </a:rPr>
              <a:t>تعريف المنصات الرقمية:</a:t>
            </a:r>
            <a:endParaRPr lang="ar-EG" sz="2000" b="1" dirty="0">
              <a:solidFill>
                <a:srgbClr val="FF0000"/>
              </a:solidFill>
              <a:cs typeface="Alexandria"/>
            </a:endParaRPr>
          </a:p>
          <a:p>
            <a:pPr algn="r" rtl="1">
              <a:lnSpc>
                <a:spcPct val="150000"/>
              </a:lnSpc>
              <a:buNone/>
            </a:pPr>
            <a:r>
              <a:rPr lang="ar-AE" sz="2000" dirty="0">
                <a:cs typeface="Alexandria"/>
              </a:rPr>
              <a:t>هي أنظمة إلكترونية وسيطة تتيح التفاعل بين المستخدمين أو تقديم خدمات رقمية متنوعة، ومنها:</a:t>
            </a:r>
            <a:endParaRPr lang="ar-EG" sz="2000" dirty="0">
              <a:cs typeface="Alexandria"/>
            </a:endParaRPr>
          </a:p>
          <a:p>
            <a:pPr algn="r" rtl="1">
              <a:lnSpc>
                <a:spcPct val="150000"/>
              </a:lnSpc>
              <a:buFont typeface="Arial" panose="020B0604020202020204" pitchFamily="34" charset="0"/>
              <a:buChar char="•"/>
            </a:pPr>
            <a:r>
              <a:rPr lang="ar-EG" sz="2000" dirty="0">
                <a:cs typeface="Alexandria"/>
              </a:rPr>
              <a:t> </a:t>
            </a:r>
            <a:r>
              <a:rPr lang="ar-AE" sz="2000" dirty="0">
                <a:cs typeface="Alexandria"/>
              </a:rPr>
              <a:t>منصات التواصل الاجتماعي (مثل </a:t>
            </a:r>
            <a:r>
              <a:rPr lang="en-US" sz="2000" dirty="0">
                <a:cs typeface="Alexandria"/>
              </a:rPr>
              <a:t>X </a:t>
            </a:r>
            <a:r>
              <a:rPr lang="ar-EG" sz="2000" dirty="0">
                <a:cs typeface="Alexandria"/>
              </a:rPr>
              <a:t> </a:t>
            </a:r>
            <a:r>
              <a:rPr lang="ar-AE" sz="2000" dirty="0">
                <a:cs typeface="Alexandria"/>
              </a:rPr>
              <a:t>و</a:t>
            </a:r>
            <a:r>
              <a:rPr lang="en-US" sz="2000" dirty="0">
                <a:cs typeface="Alexandria"/>
              </a:rPr>
              <a:t>Instagram)</a:t>
            </a:r>
            <a:r>
              <a:rPr lang="ar-EG" sz="2000" dirty="0">
                <a:cs typeface="Alexandria"/>
              </a:rPr>
              <a:t> )</a:t>
            </a:r>
            <a:endParaRPr lang="en-US" sz="2000" dirty="0">
              <a:cs typeface="Alexandria"/>
            </a:endParaRPr>
          </a:p>
          <a:p>
            <a:pPr algn="r" rtl="1">
              <a:lnSpc>
                <a:spcPct val="150000"/>
              </a:lnSpc>
              <a:buFont typeface="Arial" panose="020B0604020202020204" pitchFamily="34" charset="0"/>
              <a:buChar char="•"/>
            </a:pPr>
            <a:r>
              <a:rPr lang="ar-EG" sz="2000" dirty="0">
                <a:cs typeface="Alexandria"/>
              </a:rPr>
              <a:t> </a:t>
            </a:r>
            <a:r>
              <a:rPr lang="ar-AE" sz="2000" dirty="0">
                <a:cs typeface="Alexandria"/>
              </a:rPr>
              <a:t>منصات التجارة الإلكترونية (مثل </a:t>
            </a:r>
            <a:r>
              <a:rPr lang="en-US" sz="2000" dirty="0">
                <a:cs typeface="Alexandria"/>
              </a:rPr>
              <a:t>Amazon، Noon)</a:t>
            </a:r>
            <a:r>
              <a:rPr lang="ar-EG" sz="2000" dirty="0">
                <a:cs typeface="Alexandria"/>
              </a:rPr>
              <a:t> )</a:t>
            </a:r>
            <a:endParaRPr lang="en-US" sz="2000" dirty="0">
              <a:cs typeface="Alexandria"/>
            </a:endParaRPr>
          </a:p>
          <a:p>
            <a:pPr algn="r" rtl="1">
              <a:lnSpc>
                <a:spcPct val="150000"/>
              </a:lnSpc>
              <a:buFont typeface="Arial" panose="020B0604020202020204" pitchFamily="34" charset="0"/>
              <a:buChar char="•"/>
            </a:pPr>
            <a:r>
              <a:rPr lang="ar-EG" sz="2000" dirty="0">
                <a:cs typeface="Alexandria"/>
              </a:rPr>
              <a:t> </a:t>
            </a:r>
            <a:r>
              <a:rPr lang="ar-AE" sz="2000" dirty="0">
                <a:cs typeface="Alexandria"/>
              </a:rPr>
              <a:t>منصات الخدمات (مثل </a:t>
            </a:r>
            <a:r>
              <a:rPr lang="en-US" sz="2000" dirty="0">
                <a:cs typeface="Alexandria"/>
              </a:rPr>
              <a:t>Uber، </a:t>
            </a:r>
            <a:r>
              <a:rPr lang="en-US" sz="2000" dirty="0" err="1">
                <a:cs typeface="Alexandria"/>
              </a:rPr>
              <a:t>Talabat</a:t>
            </a:r>
            <a:r>
              <a:rPr lang="en-US" sz="2000" dirty="0">
                <a:cs typeface="Alexandria"/>
              </a:rPr>
              <a:t>).</a:t>
            </a:r>
            <a:r>
              <a:rPr lang="ar-EG" sz="2000" dirty="0">
                <a:cs typeface="Alexandria"/>
              </a:rPr>
              <a:t>)</a:t>
            </a:r>
            <a:endParaRPr lang="en-US" sz="2000" dirty="0">
              <a:cs typeface="Alexandria"/>
            </a:endParaRPr>
          </a:p>
          <a:p>
            <a:pPr algn="r" rtl="1">
              <a:lnSpc>
                <a:spcPct val="150000"/>
              </a:lnSpc>
              <a:buFont typeface="Arial" panose="020B0604020202020204" pitchFamily="34" charset="0"/>
              <a:buChar char="•"/>
            </a:pPr>
            <a:r>
              <a:rPr lang="ar-EG" sz="2000" dirty="0">
                <a:cs typeface="Alexandria"/>
              </a:rPr>
              <a:t> </a:t>
            </a:r>
            <a:r>
              <a:rPr lang="ar-AE" sz="2000" dirty="0">
                <a:cs typeface="Alexandria"/>
              </a:rPr>
              <a:t>المنصات التعليمية أوالإعلامية.</a:t>
            </a:r>
            <a:endParaRPr lang="ar-EG" sz="2000" dirty="0">
              <a:cs typeface="Alexandria"/>
            </a:endParaRPr>
          </a:p>
          <a:p>
            <a:pPr marL="285750" indent="-285750" algn="r" rtl="1">
              <a:lnSpc>
                <a:spcPct val="150000"/>
              </a:lnSpc>
              <a:buFont typeface="Wingdings" panose="05000000000000000000" pitchFamily="2" charset="2"/>
              <a:buChar char="§"/>
            </a:pPr>
            <a:r>
              <a:rPr lang="ar-EG" sz="2000" b="1" dirty="0">
                <a:solidFill>
                  <a:srgbClr val="FF0000"/>
                </a:solidFill>
                <a:cs typeface="Alexandria"/>
              </a:rPr>
              <a:t>الخصائص القانونية:</a:t>
            </a:r>
          </a:p>
          <a:p>
            <a:pPr marL="285750" indent="-285750" algn="r" rtl="1">
              <a:lnSpc>
                <a:spcPct val="150000"/>
              </a:lnSpc>
              <a:buFont typeface="Arial" panose="020B0604020202020204" pitchFamily="34" charset="0"/>
              <a:buChar char="•"/>
            </a:pPr>
            <a:r>
              <a:rPr lang="ar-EG" sz="2000" dirty="0">
                <a:cs typeface="Alexandria"/>
              </a:rPr>
              <a:t> تعمل كوسيط وليس مزودًا مباشرًا.</a:t>
            </a:r>
          </a:p>
          <a:p>
            <a:pPr marL="285750" indent="-285750" algn="r" rtl="1">
              <a:lnSpc>
                <a:spcPct val="150000"/>
              </a:lnSpc>
              <a:buFont typeface="Arial" panose="020B0604020202020204" pitchFamily="34" charset="0"/>
              <a:buChar char="•"/>
            </a:pPr>
            <a:r>
              <a:rPr lang="ar-EG" sz="2000" dirty="0">
                <a:cs typeface="Alexandria"/>
              </a:rPr>
              <a:t> تعتمد على جمع البيانات وتحليلها.</a:t>
            </a:r>
          </a:p>
          <a:p>
            <a:pPr marL="285750" indent="-285750" algn="r" rtl="1">
              <a:lnSpc>
                <a:spcPct val="150000"/>
              </a:lnSpc>
              <a:buFont typeface="Arial" panose="020B0604020202020204" pitchFamily="34" charset="0"/>
              <a:buChar char="•"/>
            </a:pPr>
            <a:r>
              <a:rPr lang="ar-EG" sz="2000" dirty="0">
                <a:cs typeface="Alexandria"/>
              </a:rPr>
              <a:t> تخضع المستخدم لشروط وأحكام خاصة (العقود الإلكترونية).</a:t>
            </a: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721DD110-4326-DB36-1E93-CE1DEB84E0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ECD0D897-7671-2A8F-6723-72AD8D57F27E}"/>
              </a:ext>
            </a:extLst>
          </p:cNvPr>
          <p:cNvPicPr>
            <a:picLocks noChangeAspect="1"/>
          </p:cNvPicPr>
          <p:nvPr/>
        </p:nvPicPr>
        <p:blipFill>
          <a:blip r:embed="rId4"/>
          <a:stretch>
            <a:fillRect/>
          </a:stretch>
        </p:blipFill>
        <p:spPr>
          <a:xfrm>
            <a:off x="517711" y="3308546"/>
            <a:ext cx="3822523" cy="3097036"/>
          </a:xfrm>
          <a:prstGeom prst="rect">
            <a:avLst/>
          </a:prstGeom>
        </p:spPr>
      </p:pic>
    </p:spTree>
    <p:extLst>
      <p:ext uri="{BB962C8B-B14F-4D97-AF65-F5344CB8AC3E}">
        <p14:creationId xmlns:p14="http://schemas.microsoft.com/office/powerpoint/2010/main" val="14484762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1F4507-74D3-F0DA-1996-25F16EA0BB2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DCAE458-5C1F-EADC-5AC7-F6327B8B25D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F40A5CF-7B04-1361-4E59-16E6E8D659BE}"/>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التصنيف القانوني للمنصات الرقمية</a:t>
            </a:r>
          </a:p>
        </p:txBody>
      </p:sp>
      <p:sp>
        <p:nvSpPr>
          <p:cNvPr id="28" name="Rectangle 27">
            <a:extLst>
              <a:ext uri="{FF2B5EF4-FFF2-40B4-BE49-F238E27FC236}">
                <a16:creationId xmlns:a16="http://schemas.microsoft.com/office/drawing/2014/main" id="{70508A2C-5033-4478-7E73-8AC5CF4823F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D0C11F5-D921-F601-B7C7-71AE78E3DF4E}"/>
              </a:ext>
            </a:extLst>
          </p:cNvPr>
          <p:cNvSpPr txBox="1"/>
          <p:nvPr/>
        </p:nvSpPr>
        <p:spPr>
          <a:xfrm>
            <a:off x="3385474" y="1933848"/>
            <a:ext cx="8157149" cy="4651979"/>
          </a:xfrm>
          <a:prstGeom prst="rect">
            <a:avLst/>
          </a:prstGeom>
          <a:noFill/>
        </p:spPr>
        <p:txBody>
          <a:bodyPr wrap="square" rtlCol="0">
            <a:spAutoFit/>
          </a:bodyPr>
          <a:lstStyle/>
          <a:p>
            <a:pPr algn="r" rtl="1">
              <a:lnSpc>
                <a:spcPct val="150000"/>
              </a:lnSpc>
              <a:buNone/>
            </a:pPr>
            <a:r>
              <a:rPr lang="ar-EG" sz="2000" b="1" dirty="0">
                <a:solidFill>
                  <a:srgbClr val="FF0000"/>
                </a:solidFill>
                <a:cs typeface="Alexandria"/>
              </a:rPr>
              <a:t>أولاً : </a:t>
            </a:r>
            <a:r>
              <a:rPr lang="ar-AE" sz="2000" b="1" dirty="0">
                <a:solidFill>
                  <a:srgbClr val="FF0000"/>
                </a:solidFill>
                <a:cs typeface="Alexandria"/>
              </a:rPr>
              <a:t>حسب الوظيفة:</a:t>
            </a:r>
          </a:p>
          <a:p>
            <a:pPr algn="r" rtl="1">
              <a:lnSpc>
                <a:spcPct val="150000"/>
              </a:lnSpc>
              <a:buFont typeface="Arial" panose="020B0604020202020204" pitchFamily="34" charset="0"/>
              <a:buChar char="•"/>
            </a:pPr>
            <a:r>
              <a:rPr lang="ar-EG" sz="2000" b="1" dirty="0">
                <a:cs typeface="Alexandria"/>
              </a:rPr>
              <a:t> </a:t>
            </a:r>
            <a:r>
              <a:rPr lang="ar-AE" sz="2000" b="1" dirty="0">
                <a:cs typeface="Alexandria"/>
              </a:rPr>
              <a:t>منصات تجارية:</a:t>
            </a:r>
            <a:r>
              <a:rPr lang="ar-AE" sz="2000" dirty="0">
                <a:cs typeface="Alexandria"/>
              </a:rPr>
              <a:t> تبيع أو تتيح البيع </a:t>
            </a:r>
            <a:r>
              <a:rPr lang="en-US" sz="2000" dirty="0">
                <a:cs typeface="Alexandria"/>
              </a:rPr>
              <a:t>eBay, Shopify).</a:t>
            </a:r>
            <a:r>
              <a:rPr lang="ar-EG" sz="2000" dirty="0">
                <a:cs typeface="Alexandria"/>
              </a:rPr>
              <a:t>)</a:t>
            </a:r>
            <a:endParaRPr lang="en-US" sz="2000" dirty="0">
              <a:cs typeface="Alexandria"/>
            </a:endParaRPr>
          </a:p>
          <a:p>
            <a:pPr algn="r" rtl="1">
              <a:lnSpc>
                <a:spcPct val="150000"/>
              </a:lnSpc>
              <a:buFont typeface="Arial" panose="020B0604020202020204" pitchFamily="34" charset="0"/>
              <a:buChar char="•"/>
            </a:pPr>
            <a:r>
              <a:rPr lang="ar-EG" sz="2000" b="1" dirty="0">
                <a:cs typeface="Alexandria"/>
              </a:rPr>
              <a:t> </a:t>
            </a:r>
            <a:r>
              <a:rPr lang="ar-AE" sz="2000" b="1" dirty="0">
                <a:cs typeface="Alexandria"/>
              </a:rPr>
              <a:t>منصات تواصل:</a:t>
            </a:r>
            <a:r>
              <a:rPr lang="ar-AE" sz="2000" dirty="0">
                <a:cs typeface="Alexandria"/>
              </a:rPr>
              <a:t> تتيح النشر والتفاعل </a:t>
            </a:r>
            <a:r>
              <a:rPr lang="en-US" sz="2000" dirty="0">
                <a:cs typeface="Alexandria"/>
              </a:rPr>
              <a:t>Facebook).</a:t>
            </a:r>
            <a:r>
              <a:rPr lang="ar-EG" sz="2000" dirty="0">
                <a:cs typeface="Alexandria"/>
              </a:rPr>
              <a:t>)</a:t>
            </a:r>
            <a:endParaRPr lang="en-US" sz="2000" dirty="0">
              <a:cs typeface="Alexandria"/>
            </a:endParaRPr>
          </a:p>
          <a:p>
            <a:pPr algn="r" rtl="1">
              <a:lnSpc>
                <a:spcPct val="150000"/>
              </a:lnSpc>
              <a:buFont typeface="Arial" panose="020B0604020202020204" pitchFamily="34" charset="0"/>
              <a:buChar char="•"/>
            </a:pPr>
            <a:r>
              <a:rPr lang="ar-EG" sz="2000" b="1" dirty="0">
                <a:cs typeface="Alexandria"/>
              </a:rPr>
              <a:t> </a:t>
            </a:r>
            <a:r>
              <a:rPr lang="ar-AE" sz="2000" b="1" dirty="0">
                <a:cs typeface="Alexandria"/>
              </a:rPr>
              <a:t>منصات خدماتية:</a:t>
            </a:r>
            <a:r>
              <a:rPr lang="ar-AE" sz="2000" dirty="0">
                <a:cs typeface="Alexandria"/>
              </a:rPr>
              <a:t> توصل بين مقدم خدمة والمستهلك (</a:t>
            </a:r>
            <a:r>
              <a:rPr lang="en-US" sz="2000" dirty="0">
                <a:cs typeface="Alexandria"/>
              </a:rPr>
              <a:t>Careem </a:t>
            </a:r>
            <a:r>
              <a:rPr lang="ar-EG" sz="2000" dirty="0">
                <a:cs typeface="Alexandria"/>
              </a:rPr>
              <a:t>)</a:t>
            </a:r>
          </a:p>
          <a:p>
            <a:pPr algn="r" rtl="1">
              <a:lnSpc>
                <a:spcPct val="150000"/>
              </a:lnSpc>
            </a:pPr>
            <a:r>
              <a:rPr lang="ar-EG" sz="2000" b="1" dirty="0">
                <a:solidFill>
                  <a:srgbClr val="FF0000"/>
                </a:solidFill>
                <a:cs typeface="Alexandria"/>
              </a:rPr>
              <a:t>ثانياً : حسب الدور القانوني:</a:t>
            </a:r>
          </a:p>
          <a:p>
            <a:pPr marL="285750" indent="-285750" algn="r" rtl="1">
              <a:lnSpc>
                <a:spcPct val="150000"/>
              </a:lnSpc>
              <a:buFont typeface="Arial" panose="020B0604020202020204" pitchFamily="34" charset="0"/>
              <a:buChar char="•"/>
            </a:pPr>
            <a:r>
              <a:rPr lang="ar-EG" sz="2000" b="1" dirty="0">
                <a:cs typeface="Alexandria"/>
              </a:rPr>
              <a:t>كمزود خدمة معلومات </a:t>
            </a:r>
            <a:r>
              <a:rPr lang="en-US" sz="2000" b="1" dirty="0">
                <a:cs typeface="Alexandria"/>
              </a:rPr>
              <a:t>ISP) </a:t>
            </a:r>
            <a:r>
              <a:rPr lang="ar-EG" sz="2000" b="1" dirty="0">
                <a:cs typeface="Alexandria"/>
              </a:rPr>
              <a:t>)  </a:t>
            </a:r>
            <a:r>
              <a:rPr lang="ar-EG" sz="2000" dirty="0">
                <a:cs typeface="Alexandria"/>
              </a:rPr>
              <a:t>: مسؤولية محدودة.</a:t>
            </a:r>
          </a:p>
          <a:p>
            <a:pPr marL="285750" indent="-285750" algn="r" rtl="1">
              <a:lnSpc>
                <a:spcPct val="150000"/>
              </a:lnSpc>
              <a:buFont typeface="Arial" panose="020B0604020202020204" pitchFamily="34" charset="0"/>
              <a:buChar char="•"/>
            </a:pPr>
            <a:r>
              <a:rPr lang="ar-EG" sz="2000" dirty="0">
                <a:cs typeface="Alexandria"/>
              </a:rPr>
              <a:t> </a:t>
            </a:r>
            <a:r>
              <a:rPr lang="ar-EG" sz="2000" b="1" dirty="0">
                <a:cs typeface="Alexandria"/>
              </a:rPr>
              <a:t>كمقدم محتوى: </a:t>
            </a:r>
            <a:r>
              <a:rPr lang="ar-EG" sz="2000" dirty="0">
                <a:cs typeface="Alexandria"/>
              </a:rPr>
              <a:t>يخضع لقوانين النشر وحقوق الملكية.</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000" dirty="0">
              <a:solidFill>
                <a:prstClr val="black"/>
              </a:solidFill>
              <a:latin typeface="Calibri"/>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Calibri"/>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AE" sz="2000" b="0" i="0" u="none" strike="noStrike" kern="1200" cap="none" spc="0" normalizeH="0" baseline="0" noProof="0" dirty="0">
              <a:ln>
                <a:noFill/>
              </a:ln>
              <a:solidFill>
                <a:prstClr val="black"/>
              </a:solidFill>
              <a:effectLst/>
              <a:uLnTx/>
              <a:uFillTx/>
              <a:latin typeface="Calibri"/>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a:t>
            </a:r>
          </a:p>
        </p:txBody>
      </p:sp>
      <p:pic>
        <p:nvPicPr>
          <p:cNvPr id="6" name="Graphic 21">
            <a:extLst>
              <a:ext uri="{FF2B5EF4-FFF2-40B4-BE49-F238E27FC236}">
                <a16:creationId xmlns:a16="http://schemas.microsoft.com/office/drawing/2014/main" id="{EC9BC113-490F-0D5C-51AC-7BE3EA2319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130594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FB153E-C83F-9D9B-0F29-63E3EB7377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27A8B20-8954-7178-4EF0-1BB0A0C4A9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85CB156-9C5A-6329-2CC3-C4F80D14E14D}"/>
              </a:ext>
            </a:extLst>
          </p:cNvPr>
          <p:cNvSpPr txBox="1"/>
          <p:nvPr/>
        </p:nvSpPr>
        <p:spPr>
          <a:xfrm>
            <a:off x="3930977" y="952107"/>
            <a:ext cx="722470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التنظيم القانوني للمنصات الرقمية</a:t>
            </a:r>
          </a:p>
        </p:txBody>
      </p:sp>
      <p:sp>
        <p:nvSpPr>
          <p:cNvPr id="28" name="Rectangle 27">
            <a:extLst>
              <a:ext uri="{FF2B5EF4-FFF2-40B4-BE49-F238E27FC236}">
                <a16:creationId xmlns:a16="http://schemas.microsoft.com/office/drawing/2014/main" id="{44869B2D-6573-79CE-DF01-413ACB6B485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671ABC7-BA75-5DAD-4C66-2ED0904DDE97}"/>
              </a:ext>
            </a:extLst>
          </p:cNvPr>
          <p:cNvSpPr txBox="1"/>
          <p:nvPr/>
        </p:nvSpPr>
        <p:spPr>
          <a:xfrm>
            <a:off x="1209040" y="1521485"/>
            <a:ext cx="10454640" cy="5576655"/>
          </a:xfrm>
          <a:prstGeom prst="rect">
            <a:avLst/>
          </a:prstGeom>
          <a:noFill/>
        </p:spPr>
        <p:txBody>
          <a:bodyPr wrap="square" rtlCol="0">
            <a:spAutoFit/>
          </a:bodyPr>
          <a:lstStyle/>
          <a:p>
            <a:pPr marL="342900" indent="-342900" algn="r" rtl="1">
              <a:lnSpc>
                <a:spcPct val="150000"/>
              </a:lnSpc>
              <a:buAutoNum type="arabicPeriod"/>
            </a:pPr>
            <a:r>
              <a:rPr lang="ar-AE" sz="2000" b="1" dirty="0">
                <a:solidFill>
                  <a:srgbClr val="FF0000"/>
                </a:solidFill>
                <a:cs typeface="Alexandria"/>
              </a:rPr>
              <a:t>العقود الإلكترونية:</a:t>
            </a:r>
            <a:endParaRPr lang="ar-EG" sz="2000" b="1" dirty="0">
              <a:solidFill>
                <a:srgbClr val="FF0000"/>
              </a:solidFill>
              <a:cs typeface="Alexandria"/>
            </a:endParaRPr>
          </a:p>
          <a:p>
            <a:pPr algn="r" rtl="1">
              <a:lnSpc>
                <a:spcPct val="150000"/>
              </a:lnSpc>
              <a:buFont typeface="Arial" panose="020B0604020202020204" pitchFamily="34" charset="0"/>
              <a:buChar char="•"/>
            </a:pPr>
            <a:r>
              <a:rPr lang="ar-EG" sz="2000" dirty="0">
                <a:cs typeface="Alexandria"/>
              </a:rPr>
              <a:t> </a:t>
            </a:r>
            <a:r>
              <a:rPr lang="ar-AE" sz="2000" dirty="0">
                <a:cs typeface="Alexandria"/>
              </a:rPr>
              <a:t>طبيعة الاتفاق بين المستخدم والمنصة.</a:t>
            </a:r>
          </a:p>
          <a:p>
            <a:pPr algn="r" rtl="1">
              <a:lnSpc>
                <a:spcPct val="150000"/>
              </a:lnSpc>
              <a:buFont typeface="Arial" panose="020B0604020202020204" pitchFamily="34" charset="0"/>
              <a:buChar char="•"/>
            </a:pPr>
            <a:r>
              <a:rPr lang="ar-EG" sz="2000" dirty="0">
                <a:cs typeface="Alexandria"/>
              </a:rPr>
              <a:t> </a:t>
            </a:r>
            <a:r>
              <a:rPr lang="ar-AE" sz="2000" dirty="0">
                <a:cs typeface="Alexandria"/>
              </a:rPr>
              <a:t>قبول الشروط ضمنيًا أو صراحة.</a:t>
            </a:r>
          </a:p>
          <a:p>
            <a:pPr algn="r" rtl="1">
              <a:lnSpc>
                <a:spcPct val="150000"/>
              </a:lnSpc>
              <a:buFont typeface="Arial" panose="020B0604020202020204" pitchFamily="34" charset="0"/>
              <a:buChar char="•"/>
            </a:pPr>
            <a:r>
              <a:rPr lang="ar-EG" sz="2000" dirty="0">
                <a:cs typeface="Alexandria"/>
              </a:rPr>
              <a:t> </a:t>
            </a:r>
            <a:r>
              <a:rPr lang="ar-AE" sz="2000" dirty="0">
                <a:cs typeface="Alexandria"/>
              </a:rPr>
              <a:t>التزامات الطرفين – خصوصًا ما يتعلق بالبيانات والخدمات.</a:t>
            </a:r>
            <a:endParaRPr lang="ar-EG" sz="2000" dirty="0">
              <a:cs typeface="Alexandria"/>
            </a:endParaRPr>
          </a:p>
          <a:p>
            <a:pPr algn="r" rtl="1">
              <a:lnSpc>
                <a:spcPct val="150000"/>
              </a:lnSpc>
            </a:pPr>
            <a:r>
              <a:rPr lang="ar-EG" sz="2000" dirty="0">
                <a:cs typeface="Alexandria"/>
              </a:rPr>
              <a:t>2</a:t>
            </a:r>
            <a:r>
              <a:rPr lang="ar-EG" sz="2000" b="1" dirty="0">
                <a:solidFill>
                  <a:srgbClr val="FF0000"/>
                </a:solidFill>
                <a:cs typeface="Alexandria"/>
              </a:rPr>
              <a:t>. </a:t>
            </a:r>
            <a:r>
              <a:rPr lang="ar-AE" sz="2000" b="1" dirty="0">
                <a:solidFill>
                  <a:srgbClr val="FF0000"/>
                </a:solidFill>
                <a:cs typeface="Alexandria"/>
              </a:rPr>
              <a:t> حماية البيانات الشخصية:</a:t>
            </a:r>
            <a:r>
              <a:rPr lang="ar-EG" sz="2000" b="1" dirty="0">
                <a:cs typeface="Alexandria"/>
              </a:rPr>
              <a:t> </a:t>
            </a:r>
            <a:r>
              <a:rPr lang="ar-AE" sz="2000" dirty="0">
                <a:cs typeface="Alexandria"/>
              </a:rPr>
              <a:t>قواعد حماية البيانات في أنظمة </a:t>
            </a:r>
            <a:r>
              <a:rPr lang="ar-AE" sz="2000" b="1" dirty="0">
                <a:cs typeface="Alexandria"/>
              </a:rPr>
              <a:t>مثل:</a:t>
            </a:r>
          </a:p>
          <a:p>
            <a:pPr algn="r" rtl="1">
              <a:lnSpc>
                <a:spcPct val="150000"/>
              </a:lnSpc>
            </a:pPr>
            <a:r>
              <a:rPr lang="ar-EG" sz="2000" dirty="0">
                <a:cs typeface="Alexandria"/>
              </a:rPr>
              <a:t>- </a:t>
            </a:r>
            <a:r>
              <a:rPr lang="ar-AE" sz="2000" dirty="0">
                <a:cs typeface="Alexandria"/>
              </a:rPr>
              <a:t>اللائحة العامة لحماية البيانات </a:t>
            </a:r>
            <a:r>
              <a:rPr lang="en-US" sz="2000" dirty="0"/>
              <a:t>GDPR) </a:t>
            </a:r>
            <a:r>
              <a:rPr lang="ar-EG" sz="2000" dirty="0">
                <a:cs typeface="Alexandria"/>
              </a:rPr>
              <a:t>) ا</a:t>
            </a:r>
            <a:r>
              <a:rPr lang="ar-AE" sz="2000" dirty="0">
                <a:cs typeface="Alexandria"/>
              </a:rPr>
              <a:t>لأوروبية.</a:t>
            </a:r>
          </a:p>
          <a:p>
            <a:pPr marL="285750" indent="-285750" algn="r" rtl="1">
              <a:lnSpc>
                <a:spcPct val="150000"/>
              </a:lnSpc>
              <a:buFontTx/>
              <a:buChar char="-"/>
            </a:pPr>
            <a:r>
              <a:rPr lang="ar-AE" sz="2000" dirty="0">
                <a:cs typeface="Alexandria"/>
              </a:rPr>
              <a:t>نظام حماية البيانات الشخصية السعودي (2021).</a:t>
            </a:r>
            <a:endParaRPr lang="ar-EG" sz="2000" dirty="0">
              <a:cs typeface="Alexandria"/>
            </a:endParaRPr>
          </a:p>
          <a:p>
            <a:pPr algn="r" rtl="1">
              <a:lnSpc>
                <a:spcPct val="150000"/>
              </a:lnSpc>
            </a:pPr>
            <a:r>
              <a:rPr lang="ar-EG" sz="2000" dirty="0">
                <a:solidFill>
                  <a:srgbClr val="FF0000"/>
                </a:solidFill>
                <a:cs typeface="Alexandria"/>
              </a:rPr>
              <a:t>3</a:t>
            </a:r>
            <a:r>
              <a:rPr lang="ar-EG" sz="2000" b="1" dirty="0">
                <a:solidFill>
                  <a:srgbClr val="FF0000"/>
                </a:solidFill>
                <a:cs typeface="Alexandria"/>
              </a:rPr>
              <a:t>. الالتزام بالإفصاح والشفافية:</a:t>
            </a:r>
          </a:p>
          <a:p>
            <a:pPr algn="r" rtl="1">
              <a:lnSpc>
                <a:spcPct val="150000"/>
              </a:lnSpc>
            </a:pPr>
            <a:r>
              <a:rPr lang="ar-EG" sz="2000" dirty="0">
                <a:cs typeface="Alexandria"/>
              </a:rPr>
              <a:t> بعض القوانين تلزم المنصات بالإفصاح عن المحتوى المروج أو الممول.</a:t>
            </a:r>
          </a:p>
          <a:p>
            <a:pPr algn="r" rtl="1">
              <a:lnSpc>
                <a:spcPct val="150000"/>
              </a:lnSpc>
            </a:pPr>
            <a:r>
              <a:rPr lang="ar-EG" sz="2000" b="1" dirty="0">
                <a:solidFill>
                  <a:srgbClr val="FF0000"/>
                </a:solidFill>
                <a:cs typeface="Alexandria"/>
              </a:rPr>
              <a:t>4. التزامات مكافحة الجرائم الإلكترونية:</a:t>
            </a:r>
          </a:p>
          <a:p>
            <a:pPr marL="285750" indent="-285750" algn="r" rtl="1">
              <a:lnSpc>
                <a:spcPct val="150000"/>
              </a:lnSpc>
              <a:buFont typeface="Arial" panose="020B0604020202020204" pitchFamily="34" charset="0"/>
              <a:buChar char="•"/>
            </a:pPr>
            <a:r>
              <a:rPr lang="ar-EG" sz="2000" dirty="0">
                <a:cs typeface="Alexandria"/>
              </a:rPr>
              <a:t> دور المنصات في الإبلاغ عن المحتوى غير القانوني.</a:t>
            </a:r>
          </a:p>
          <a:p>
            <a:pPr marL="285750" indent="-285750" algn="r" rtl="1">
              <a:lnSpc>
                <a:spcPct val="150000"/>
              </a:lnSpc>
              <a:buFont typeface="Arial" panose="020B0604020202020204" pitchFamily="34" charset="0"/>
              <a:buChar char="•"/>
            </a:pPr>
            <a:r>
              <a:rPr lang="ar-EG" sz="2000" dirty="0">
                <a:cs typeface="Alexandria"/>
              </a:rPr>
              <a:t> مسؤوليتها في حال إساءة الاستخدام.</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 </a:t>
            </a:r>
          </a:p>
        </p:txBody>
      </p:sp>
      <p:pic>
        <p:nvPicPr>
          <p:cNvPr id="6" name="Graphic 21">
            <a:extLst>
              <a:ext uri="{FF2B5EF4-FFF2-40B4-BE49-F238E27FC236}">
                <a16:creationId xmlns:a16="http://schemas.microsoft.com/office/drawing/2014/main" id="{F67ECF43-8AB2-D3F2-4ABA-4F72941D49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699909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9A8406-0AF6-0D63-C1F8-D75C4F5009C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ADB12FF-0EC5-9978-6323-F295227BCE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5EBC63D-11A2-4289-033B-EA3180CE95CD}"/>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المسؤولية القانونية للمنصات الرقمية</a:t>
            </a:r>
          </a:p>
        </p:txBody>
      </p:sp>
      <p:sp>
        <p:nvSpPr>
          <p:cNvPr id="28" name="Rectangle 27">
            <a:extLst>
              <a:ext uri="{FF2B5EF4-FFF2-40B4-BE49-F238E27FC236}">
                <a16:creationId xmlns:a16="http://schemas.microsoft.com/office/drawing/2014/main" id="{C37C3ED8-15C6-43CA-644C-89219AF9C5D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EE38B23-3B00-951A-D90E-DBBC32D009E4}"/>
              </a:ext>
            </a:extLst>
          </p:cNvPr>
          <p:cNvSpPr txBox="1"/>
          <p:nvPr/>
        </p:nvSpPr>
        <p:spPr>
          <a:xfrm>
            <a:off x="3385474" y="1933848"/>
            <a:ext cx="8157149" cy="3268652"/>
          </a:xfrm>
          <a:prstGeom prst="rect">
            <a:avLst/>
          </a:prstGeom>
          <a:noFill/>
        </p:spPr>
        <p:txBody>
          <a:bodyPr wrap="square" rtlCol="0">
            <a:spAutoFit/>
          </a:bodyPr>
          <a:lstStyle/>
          <a:p>
            <a:pPr algn="r" rtl="1">
              <a:lnSpc>
                <a:spcPct val="150000"/>
              </a:lnSpc>
              <a:buNone/>
            </a:pPr>
            <a:r>
              <a:rPr lang="ar-AE" sz="2000" b="1" dirty="0">
                <a:solidFill>
                  <a:srgbClr val="FF0000"/>
                </a:solidFill>
                <a:cs typeface="Alexandria"/>
              </a:rPr>
              <a:t>1. المسؤولية عن المحتوى:</a:t>
            </a:r>
          </a:p>
          <a:p>
            <a:pPr marL="285750" indent="-285750" algn="r" rtl="1">
              <a:lnSpc>
                <a:spcPct val="150000"/>
              </a:lnSpc>
              <a:buFont typeface="Arial" panose="020B0604020202020204" pitchFamily="34" charset="0"/>
              <a:buChar char="•"/>
            </a:pPr>
            <a:r>
              <a:rPr lang="ar-AE" sz="2000" dirty="0">
                <a:cs typeface="Alexandria"/>
              </a:rPr>
              <a:t>هل تُحاسب المنصة على ما ينشره المستخدمون؟</a:t>
            </a:r>
          </a:p>
          <a:p>
            <a:pPr marL="285750" indent="-285750" algn="r" rtl="1">
              <a:lnSpc>
                <a:spcPct val="150000"/>
              </a:lnSpc>
              <a:buFont typeface="Arial" panose="020B0604020202020204" pitchFamily="34" charset="0"/>
              <a:buChar char="•"/>
            </a:pPr>
            <a:r>
              <a:rPr lang="ar-AE" sz="2000" dirty="0">
                <a:cs typeface="Alexandria"/>
              </a:rPr>
              <a:t>مبدأ "الوسيط المحايد" في القانون الأمريكي (المادة 230 من قانون الاتصالات).</a:t>
            </a:r>
          </a:p>
          <a:p>
            <a:pPr algn="r" rtl="1">
              <a:lnSpc>
                <a:spcPct val="150000"/>
              </a:lnSpc>
              <a:buNone/>
            </a:pPr>
            <a:r>
              <a:rPr lang="ar-AE" sz="2000" b="1" dirty="0">
                <a:solidFill>
                  <a:srgbClr val="FF0000"/>
                </a:solidFill>
                <a:cs typeface="Alexandria"/>
              </a:rPr>
              <a:t>2. المسؤولية عن الأضرار:</a:t>
            </a:r>
          </a:p>
          <a:p>
            <a:pPr marL="285750" indent="-285750" algn="r" rtl="1">
              <a:lnSpc>
                <a:spcPct val="150000"/>
              </a:lnSpc>
              <a:buFont typeface="Arial" panose="020B0604020202020204" pitchFamily="34" charset="0"/>
              <a:buChar char="•"/>
            </a:pPr>
            <a:r>
              <a:rPr lang="ar-AE" sz="2000" dirty="0">
                <a:cs typeface="Alexandria"/>
              </a:rPr>
              <a:t>إذا تم بيع منتج معيب أو جرى احتيال عبر المنصة، فمن يتحمل المسؤولية؟</a:t>
            </a:r>
          </a:p>
          <a:p>
            <a:pPr algn="r" rtl="1">
              <a:lnSpc>
                <a:spcPct val="150000"/>
              </a:lnSpc>
            </a:pPr>
            <a:endParaRPr lang="ar-AE" sz="2000" dirty="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a:t>
            </a:r>
          </a:p>
        </p:txBody>
      </p:sp>
      <p:pic>
        <p:nvPicPr>
          <p:cNvPr id="6" name="Graphic 21">
            <a:extLst>
              <a:ext uri="{FF2B5EF4-FFF2-40B4-BE49-F238E27FC236}">
                <a16:creationId xmlns:a16="http://schemas.microsoft.com/office/drawing/2014/main" id="{FEBE49EB-3799-3B9A-C43F-6FF484097F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51861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C668FD-6569-2096-E70E-6EFBD08936F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2770016-63D7-A321-93BC-69168B2299A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F5DC175-EBEB-51CC-4F14-48DE83E2177D}"/>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التحديات القانونية الحديثة للمنصات الرقمية</a:t>
            </a:r>
          </a:p>
        </p:txBody>
      </p:sp>
      <p:sp>
        <p:nvSpPr>
          <p:cNvPr id="28" name="Rectangle 27">
            <a:extLst>
              <a:ext uri="{FF2B5EF4-FFF2-40B4-BE49-F238E27FC236}">
                <a16:creationId xmlns:a16="http://schemas.microsoft.com/office/drawing/2014/main" id="{68AB2BEC-81F8-5C50-E8CC-0B46A1606C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ACCF8B5-E8D9-51AE-2555-7EC93C51D4C2}"/>
              </a:ext>
            </a:extLst>
          </p:cNvPr>
          <p:cNvSpPr txBox="1"/>
          <p:nvPr/>
        </p:nvSpPr>
        <p:spPr>
          <a:xfrm>
            <a:off x="3385474" y="1933848"/>
            <a:ext cx="8157149" cy="4961423"/>
          </a:xfrm>
          <a:prstGeom prst="rect">
            <a:avLst/>
          </a:prstGeom>
          <a:noFill/>
        </p:spPr>
        <p:txBody>
          <a:bodyPr wrap="square" rtlCol="0">
            <a:spAutoFit/>
          </a:bodyPr>
          <a:lstStyle/>
          <a:p>
            <a:pPr algn="r" rtl="1">
              <a:lnSpc>
                <a:spcPct val="150000"/>
              </a:lnSpc>
            </a:pPr>
            <a:r>
              <a:rPr lang="ar-EG" sz="2000" b="1" dirty="0">
                <a:solidFill>
                  <a:srgbClr val="FF0000"/>
                </a:solidFill>
                <a:cs typeface="Alexandria"/>
              </a:rPr>
              <a:t>أولاً :  </a:t>
            </a:r>
            <a:r>
              <a:rPr lang="ar-AE" sz="2000" b="1" dirty="0">
                <a:solidFill>
                  <a:srgbClr val="FF0000"/>
                </a:solidFill>
                <a:cs typeface="Alexandria"/>
              </a:rPr>
              <a:t>تحديد الاختصاص القضائي عند النزاع.</a:t>
            </a:r>
            <a:endParaRPr lang="ar-EG" sz="2000" b="1" dirty="0">
              <a:solidFill>
                <a:srgbClr val="FF0000"/>
              </a:solidFill>
              <a:cs typeface="Alexandria"/>
            </a:endParaRPr>
          </a:p>
          <a:p>
            <a:pPr algn="r" rtl="1">
              <a:lnSpc>
                <a:spcPct val="150000"/>
              </a:lnSpc>
              <a:buNone/>
            </a:pPr>
            <a:r>
              <a:rPr lang="ar-AE" sz="2000" b="1" dirty="0">
                <a:solidFill>
                  <a:srgbClr val="FF0000"/>
                </a:solidFill>
                <a:cs typeface="Alexandria"/>
              </a:rPr>
              <a:t>التحدي</a:t>
            </a:r>
            <a:r>
              <a:rPr lang="ar-AE" sz="2000" b="1" dirty="0">
                <a:cs typeface="Alexandria"/>
              </a:rPr>
              <a:t>:</a:t>
            </a:r>
          </a:p>
          <a:p>
            <a:pPr algn="r" rtl="1">
              <a:lnSpc>
                <a:spcPct val="150000"/>
              </a:lnSpc>
              <a:buFont typeface="Arial" panose="020B0604020202020204" pitchFamily="34" charset="0"/>
              <a:buChar char="•"/>
            </a:pPr>
            <a:r>
              <a:rPr lang="ar-EG" sz="2000" dirty="0">
                <a:cs typeface="Alexandria"/>
              </a:rPr>
              <a:t> </a:t>
            </a:r>
            <a:r>
              <a:rPr lang="ar-AE" sz="2000" dirty="0">
                <a:cs typeface="Alexandria"/>
              </a:rPr>
              <a:t>المنصات الرقمية تعمل عبر الحدود ولا تتقيد بموقع جغرافي محدد.</a:t>
            </a:r>
          </a:p>
          <a:p>
            <a:pPr algn="r" rtl="1">
              <a:lnSpc>
                <a:spcPct val="150000"/>
              </a:lnSpc>
              <a:buFont typeface="Arial" panose="020B0604020202020204" pitchFamily="34" charset="0"/>
              <a:buChar char="•"/>
            </a:pPr>
            <a:r>
              <a:rPr lang="ar-EG" sz="2000" dirty="0">
                <a:cs typeface="Alexandria"/>
              </a:rPr>
              <a:t> </a:t>
            </a:r>
            <a:r>
              <a:rPr lang="ar-AE" sz="2000" dirty="0">
                <a:cs typeface="Alexandria"/>
              </a:rPr>
              <a:t>المستخدم قد يكون في دولة، والخادم (</a:t>
            </a:r>
            <a:r>
              <a:rPr lang="en-US" sz="2000" dirty="0"/>
              <a:t>server) </a:t>
            </a:r>
            <a:r>
              <a:rPr lang="ar-EG" sz="2000" dirty="0">
                <a:cs typeface="Alexandria"/>
              </a:rPr>
              <a:t>) ف</a:t>
            </a:r>
            <a:r>
              <a:rPr lang="ar-AE" sz="2000" dirty="0">
                <a:cs typeface="Alexandria"/>
              </a:rPr>
              <a:t>ي دولة ثانية، والمنصة مسجلة في دولة ثالثة.</a:t>
            </a:r>
          </a:p>
          <a:p>
            <a:pPr algn="r" rtl="1">
              <a:lnSpc>
                <a:spcPct val="150000"/>
              </a:lnSpc>
              <a:buNone/>
            </a:pPr>
            <a:r>
              <a:rPr lang="ar-EG" sz="2000" b="1" dirty="0">
                <a:solidFill>
                  <a:srgbClr val="FF0000"/>
                </a:solidFill>
                <a:cs typeface="Alexandria"/>
              </a:rPr>
              <a:t>ا</a:t>
            </a:r>
            <a:r>
              <a:rPr lang="ar-AE" sz="2000" b="1" dirty="0">
                <a:solidFill>
                  <a:srgbClr val="FF0000"/>
                </a:solidFill>
                <a:cs typeface="Alexandria"/>
              </a:rPr>
              <a:t>لمشكلة القانونية:</a:t>
            </a:r>
          </a:p>
          <a:p>
            <a:pPr algn="r" rtl="1">
              <a:lnSpc>
                <a:spcPct val="150000"/>
              </a:lnSpc>
              <a:buFont typeface="Arial" panose="020B0604020202020204" pitchFamily="34" charset="0"/>
              <a:buChar char="•"/>
            </a:pPr>
            <a:r>
              <a:rPr lang="ar-EG" sz="2000" dirty="0">
                <a:cs typeface="Alexandria"/>
              </a:rPr>
              <a:t> </a:t>
            </a:r>
            <a:r>
              <a:rPr lang="ar-AE" sz="2000" dirty="0">
                <a:cs typeface="Alexandria"/>
              </a:rPr>
              <a:t>عند نشوء نزاع (مثل انتهاك بيانات، إساءة محتوى، أو غش تجاري)، </a:t>
            </a:r>
            <a:r>
              <a:rPr lang="ar-AE" sz="2000" b="1" dirty="0">
                <a:cs typeface="Alexandria"/>
              </a:rPr>
              <a:t>أي محكمة مختصة؟</a:t>
            </a:r>
            <a:endParaRPr lang="ar-AE" sz="2000" dirty="0">
              <a:cs typeface="Alexandria"/>
            </a:endParaRPr>
          </a:p>
          <a:p>
            <a:pPr algn="r" rtl="1">
              <a:lnSpc>
                <a:spcPct val="150000"/>
              </a:lnSpc>
              <a:buFont typeface="Arial" panose="020B0604020202020204" pitchFamily="34" charset="0"/>
              <a:buChar char="•"/>
            </a:pPr>
            <a:r>
              <a:rPr lang="ar-EG" sz="2000" dirty="0">
                <a:cs typeface="Alexandria"/>
              </a:rPr>
              <a:t> </a:t>
            </a:r>
            <a:r>
              <a:rPr lang="ar-AE" sz="2000" dirty="0">
                <a:cs typeface="Alexandria"/>
              </a:rPr>
              <a:t>تتضارب القوانين الوطنية فيما يخص الاختصاص المكاني والموضوعي.</a:t>
            </a:r>
            <a:endParaRPr lang="ar-EG" sz="2000" dirty="0">
              <a:cs typeface="Alexandria"/>
            </a:endParaRPr>
          </a:p>
          <a:p>
            <a:pPr algn="r" rtl="1">
              <a:buNone/>
            </a:pPr>
            <a:r>
              <a:rPr lang="ar-AE" sz="2000" b="1" dirty="0">
                <a:solidFill>
                  <a:srgbClr val="FF0000"/>
                </a:solidFill>
                <a:cs typeface="Alexandria"/>
              </a:rPr>
              <a:t>الحلول والنماذج:</a:t>
            </a:r>
          </a:p>
          <a:p>
            <a:pPr algn="r" rtl="1">
              <a:buFont typeface="+mj-lt"/>
              <a:buAutoNum type="arabicPeriod"/>
            </a:pPr>
            <a:r>
              <a:rPr lang="ar-EG" sz="2000" b="1" dirty="0">
                <a:solidFill>
                  <a:srgbClr val="FF0000"/>
                </a:solidFill>
                <a:cs typeface="Alexandria"/>
              </a:rPr>
              <a:t> </a:t>
            </a:r>
            <a:r>
              <a:rPr lang="ar-AE" sz="2000" b="1" dirty="0">
                <a:solidFill>
                  <a:srgbClr val="FF0000"/>
                </a:solidFill>
                <a:cs typeface="Alexandria"/>
              </a:rPr>
              <a:t>شروط الاستخدام</a:t>
            </a:r>
            <a:r>
              <a:rPr lang="ar-AE" sz="2000" dirty="0">
                <a:solidFill>
                  <a:srgbClr val="FF0000"/>
                </a:solidFill>
                <a:cs typeface="Alexandria"/>
              </a:rPr>
              <a:t> </a:t>
            </a:r>
            <a:r>
              <a:rPr lang="ar-EG" sz="2000" dirty="0">
                <a:solidFill>
                  <a:srgbClr val="FF0000"/>
                </a:solidFill>
                <a:cs typeface="Alexandria"/>
              </a:rPr>
              <a:t>: </a:t>
            </a:r>
            <a:r>
              <a:rPr lang="ar-EG" sz="2000" dirty="0">
                <a:cs typeface="Alexandria"/>
              </a:rPr>
              <a:t>بعض </a:t>
            </a:r>
            <a:r>
              <a:rPr lang="ar-AE" sz="2000" dirty="0">
                <a:cs typeface="Alexandria"/>
              </a:rPr>
              <a:t>المنصات تحدد جهة الاختصاص، مثل:</a:t>
            </a:r>
            <a:r>
              <a:rPr lang="ar-EG" sz="2000" dirty="0">
                <a:cs typeface="Alexandria"/>
              </a:rPr>
              <a:t> </a:t>
            </a:r>
            <a:r>
              <a:rPr lang="ar-AE" sz="2000" dirty="0">
                <a:cs typeface="Alexandria"/>
              </a:rPr>
              <a:t>"تخضع هذه الاتفاقية لقوانين</a:t>
            </a:r>
            <a:r>
              <a:rPr lang="ar-EG" sz="2000" dirty="0">
                <a:cs typeface="Alexandria"/>
              </a:rPr>
              <a:t> ومحاكم ولاية محددة.</a:t>
            </a:r>
            <a:endParaRPr lang="ar-AE" sz="2000" dirty="0">
              <a:cs typeface="Alexandria"/>
            </a:endParaRPr>
          </a:p>
          <a:p>
            <a:pPr algn="r" rtl="1">
              <a:buFont typeface="+mj-lt"/>
              <a:buAutoNum type="arabicPeriod"/>
            </a:pPr>
            <a:r>
              <a:rPr lang="ar-EG" sz="2000" b="1" dirty="0">
                <a:solidFill>
                  <a:srgbClr val="FF0000"/>
                </a:solidFill>
                <a:cs typeface="Alexandria"/>
              </a:rPr>
              <a:t> </a:t>
            </a:r>
            <a:r>
              <a:rPr lang="ar-AE" sz="2000" b="1" dirty="0">
                <a:solidFill>
                  <a:srgbClr val="FF0000"/>
                </a:solidFill>
                <a:cs typeface="Alexandria"/>
              </a:rPr>
              <a:t>الاختصاص القضائي الدولي</a:t>
            </a:r>
            <a:r>
              <a:rPr lang="ar-AE" sz="2000" dirty="0">
                <a:solidFill>
                  <a:srgbClr val="FF0000"/>
                </a:solidFill>
                <a:cs typeface="Alexandria"/>
              </a:rPr>
              <a:t>: </a:t>
            </a:r>
            <a:r>
              <a:rPr lang="ar-AE" sz="2000" dirty="0">
                <a:cs typeface="Alexandria"/>
              </a:rPr>
              <a:t>تتدخل فيه قواعد القانون الدولي الخاص.</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 </a:t>
            </a:r>
          </a:p>
        </p:txBody>
      </p:sp>
      <p:pic>
        <p:nvPicPr>
          <p:cNvPr id="6" name="Graphic 21">
            <a:extLst>
              <a:ext uri="{FF2B5EF4-FFF2-40B4-BE49-F238E27FC236}">
                <a16:creationId xmlns:a16="http://schemas.microsoft.com/office/drawing/2014/main" id="{61A62E26-0DB2-26D5-BD52-A23DBEBD0E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8881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994D2F-4E68-CBA6-E899-A3C80E7DE60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A6F1CF3-BA64-2C59-B8C1-C26DB87E02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E42D717-5635-1D07-EFE5-558C43307A65}"/>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التحديات القانونية الحديثة للمنصات الرقمية</a:t>
            </a:r>
          </a:p>
        </p:txBody>
      </p:sp>
      <p:sp>
        <p:nvSpPr>
          <p:cNvPr id="28" name="Rectangle 27">
            <a:extLst>
              <a:ext uri="{FF2B5EF4-FFF2-40B4-BE49-F238E27FC236}">
                <a16:creationId xmlns:a16="http://schemas.microsoft.com/office/drawing/2014/main" id="{3CA2F984-FF8C-5E4C-FA51-41F7E46FC2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D7A516E-3E55-34D8-04B2-E2E7676DB80C}"/>
              </a:ext>
            </a:extLst>
          </p:cNvPr>
          <p:cNvSpPr txBox="1"/>
          <p:nvPr/>
        </p:nvSpPr>
        <p:spPr>
          <a:xfrm>
            <a:off x="3385474" y="1933848"/>
            <a:ext cx="8157149" cy="496142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srgbClr val="FF0000"/>
                </a:solidFill>
                <a:latin typeface="Calibri"/>
                <a:cs typeface="Alexandria"/>
              </a:rPr>
              <a:t>ثانياً : </a:t>
            </a:r>
            <a:r>
              <a:rPr kumimoji="0" lang="ar-AE" sz="2000" b="1" i="0" u="none" strike="noStrike" kern="1200" cap="none" spc="0" normalizeH="0" baseline="0" noProof="0" dirty="0">
                <a:ln>
                  <a:noFill/>
                </a:ln>
                <a:solidFill>
                  <a:srgbClr val="FF0000"/>
                </a:solidFill>
                <a:effectLst/>
                <a:uLnTx/>
                <a:uFillTx/>
                <a:latin typeface="Calibri"/>
                <a:ea typeface="+mn-ea"/>
                <a:cs typeface="Alexandria"/>
              </a:rPr>
              <a:t>التنظيم الضريبي للمنصات عبر الحدود</a:t>
            </a:r>
            <a:r>
              <a:rPr kumimoji="0" lang="ar-EG" sz="2000" b="1" i="0" u="none" strike="noStrike" kern="1200" cap="none" spc="0" normalizeH="0" baseline="0" noProof="0" dirty="0">
                <a:ln>
                  <a:noFill/>
                </a:ln>
                <a:solidFill>
                  <a:srgbClr val="FF0000"/>
                </a:solidFill>
                <a:effectLst/>
                <a:uLnTx/>
                <a:uFillTx/>
                <a:latin typeface="Calibri"/>
                <a:ea typeface="+mn-ea"/>
                <a:cs typeface="Alexandria"/>
              </a:rPr>
              <a:t> :</a:t>
            </a:r>
          </a:p>
          <a:p>
            <a:pPr algn="r" rtl="1">
              <a:buNone/>
            </a:pPr>
            <a:r>
              <a:rPr lang="ar-AE" sz="2000" b="1" dirty="0">
                <a:solidFill>
                  <a:srgbClr val="FF0000"/>
                </a:solidFill>
                <a:cs typeface="Alexandria"/>
              </a:rPr>
              <a:t>التحدي:</a:t>
            </a:r>
          </a:p>
          <a:p>
            <a:pPr algn="r" rtl="1">
              <a:buFont typeface="Arial" panose="020B0604020202020204" pitchFamily="34" charset="0"/>
              <a:buChar char="•"/>
            </a:pPr>
            <a:r>
              <a:rPr lang="ar-EG" sz="2000" dirty="0">
                <a:cs typeface="Alexandria"/>
              </a:rPr>
              <a:t> </a:t>
            </a:r>
            <a:r>
              <a:rPr lang="ar-AE" sz="2000" dirty="0">
                <a:cs typeface="Alexandria"/>
              </a:rPr>
              <a:t>المنصات مثل </a:t>
            </a:r>
            <a:r>
              <a:rPr lang="en-US" sz="2000" dirty="0"/>
              <a:t>Google </a:t>
            </a:r>
            <a:r>
              <a:rPr lang="ar-EG" sz="2000" dirty="0">
                <a:cs typeface="Alexandria"/>
              </a:rPr>
              <a:t> أ</a:t>
            </a:r>
            <a:r>
              <a:rPr lang="ar-AE" sz="2000" dirty="0">
                <a:cs typeface="Alexandria"/>
              </a:rPr>
              <a:t>و </a:t>
            </a:r>
            <a:r>
              <a:rPr lang="en-US" sz="2000" dirty="0"/>
              <a:t>Amazon </a:t>
            </a:r>
            <a:r>
              <a:rPr lang="ar-EG" sz="2000" dirty="0">
                <a:cs typeface="Alexandria"/>
              </a:rPr>
              <a:t>  ق</a:t>
            </a:r>
            <a:r>
              <a:rPr lang="ar-AE" sz="2000" dirty="0">
                <a:cs typeface="Alexandria"/>
              </a:rPr>
              <a:t>د تبيع خدمات أو منتجات في دول لا تملك فيها كيانًا قانونيًا.</a:t>
            </a:r>
          </a:p>
          <a:p>
            <a:pPr algn="r" rtl="1">
              <a:buFont typeface="Arial" panose="020B0604020202020204" pitchFamily="34" charset="0"/>
              <a:buChar char="•"/>
            </a:pPr>
            <a:r>
              <a:rPr lang="ar-EG" sz="2000" dirty="0">
                <a:cs typeface="Alexandria"/>
              </a:rPr>
              <a:t> لا</a:t>
            </a:r>
            <a:r>
              <a:rPr lang="ar-AE" sz="2000" dirty="0">
                <a:cs typeface="Alexandria"/>
              </a:rPr>
              <a:t>تخضع للضرائب المحلية رغم تحقيق أرباح من تلك الأسواق.</a:t>
            </a:r>
          </a:p>
          <a:p>
            <a:pPr algn="r" rtl="1">
              <a:buNone/>
            </a:pPr>
            <a:r>
              <a:rPr lang="ar-EG" sz="2000" b="1" dirty="0">
                <a:solidFill>
                  <a:srgbClr val="FF0000"/>
                </a:solidFill>
                <a:cs typeface="Alexandria"/>
              </a:rPr>
              <a:t>ال</a:t>
            </a:r>
            <a:r>
              <a:rPr lang="ar-AE" sz="2000" b="1" dirty="0">
                <a:solidFill>
                  <a:srgbClr val="FF0000"/>
                </a:solidFill>
                <a:cs typeface="Alexandria"/>
              </a:rPr>
              <a:t>مشكلة القانونية:</a:t>
            </a:r>
          </a:p>
          <a:p>
            <a:pPr algn="r" rtl="1">
              <a:buFont typeface="Arial" panose="020B0604020202020204" pitchFamily="34" charset="0"/>
              <a:buChar char="•"/>
            </a:pPr>
            <a:r>
              <a:rPr lang="ar-EG" sz="2000" dirty="0">
                <a:cs typeface="Alexandria"/>
              </a:rPr>
              <a:t> </a:t>
            </a:r>
            <a:r>
              <a:rPr lang="ar-AE" sz="2000" dirty="0">
                <a:cs typeface="Alexandria"/>
              </a:rPr>
              <a:t>تهرب ضريبي رقمي، وغياب العدالة في المنافسة أمام الشركات المحلية.</a:t>
            </a:r>
          </a:p>
          <a:p>
            <a:pPr algn="r" rtl="1">
              <a:buFont typeface="Arial" panose="020B0604020202020204" pitchFamily="34" charset="0"/>
              <a:buChar char="•"/>
            </a:pPr>
            <a:r>
              <a:rPr lang="ar-EG" sz="2000" dirty="0">
                <a:cs typeface="Alexandria"/>
              </a:rPr>
              <a:t> </a:t>
            </a:r>
            <a:r>
              <a:rPr lang="ar-AE" sz="2000" dirty="0">
                <a:cs typeface="Alexandria"/>
              </a:rPr>
              <a:t>صعوبة في تحديد مكان توليد القيمة الاقتصادية.</a:t>
            </a:r>
          </a:p>
          <a:p>
            <a:pPr algn="r" rtl="1">
              <a:buNone/>
            </a:pPr>
            <a:r>
              <a:rPr lang="ar-AE" sz="2000" b="1" dirty="0">
                <a:solidFill>
                  <a:srgbClr val="FF0000"/>
                </a:solidFill>
                <a:cs typeface="Alexandria"/>
              </a:rPr>
              <a:t>الحلول الدولية:</a:t>
            </a:r>
          </a:p>
          <a:p>
            <a:pPr algn="r" rtl="1">
              <a:buFont typeface="+mj-lt"/>
              <a:buAutoNum type="arabicPeriod"/>
            </a:pPr>
            <a:r>
              <a:rPr lang="ar-EG" sz="2000" b="1" dirty="0">
                <a:solidFill>
                  <a:srgbClr val="FF0000"/>
                </a:solidFill>
                <a:cs typeface="Alexandria"/>
              </a:rPr>
              <a:t> </a:t>
            </a:r>
            <a:r>
              <a:rPr lang="ar-AE" sz="2000" b="1" dirty="0">
                <a:solidFill>
                  <a:srgbClr val="FF0000"/>
                </a:solidFill>
                <a:cs typeface="Alexandria"/>
              </a:rPr>
              <a:t>مشروع </a:t>
            </a:r>
            <a:r>
              <a:rPr lang="en-US" sz="2000" b="1" dirty="0"/>
              <a:t>OECD </a:t>
            </a:r>
            <a:r>
              <a:rPr lang="ar-EG" sz="2000" b="1" dirty="0">
                <a:cs typeface="Alexandria"/>
              </a:rPr>
              <a:t> ب</a:t>
            </a:r>
            <a:r>
              <a:rPr lang="ar-AE" sz="2000" b="1" dirty="0">
                <a:cs typeface="Alexandria"/>
              </a:rPr>
              <a:t>شأن الضرائب الرقمية</a:t>
            </a:r>
            <a:r>
              <a:rPr lang="ar-AE" sz="2000" dirty="0">
                <a:cs typeface="Alexandria"/>
              </a:rPr>
              <a:t> (الركيزة الأولى والثانية):</a:t>
            </a:r>
            <a:r>
              <a:rPr lang="ar-EG" sz="2000" dirty="0">
                <a:cs typeface="Alexandria"/>
              </a:rPr>
              <a:t> </a:t>
            </a:r>
            <a:r>
              <a:rPr lang="ar-AE" sz="2000" dirty="0">
                <a:cs typeface="Alexandria"/>
              </a:rPr>
              <a:t>توزيع الأرباح على الدول بناءً على مكان المستخدم النهائي.</a:t>
            </a:r>
          </a:p>
          <a:p>
            <a:pPr algn="r" rtl="1">
              <a:buFont typeface="+mj-lt"/>
              <a:buAutoNum type="arabicPeriod"/>
            </a:pPr>
            <a:r>
              <a:rPr lang="ar-EG" sz="2000" b="1" dirty="0">
                <a:solidFill>
                  <a:srgbClr val="FF0000"/>
                </a:solidFill>
                <a:cs typeface="Alexandria"/>
              </a:rPr>
              <a:t> </a:t>
            </a:r>
            <a:r>
              <a:rPr lang="ar-AE" sz="2000" b="1" dirty="0">
                <a:solidFill>
                  <a:srgbClr val="FF0000"/>
                </a:solidFill>
                <a:cs typeface="Alexandria"/>
              </a:rPr>
              <a:t>ضريبة الخدمات الرقمية </a:t>
            </a:r>
            <a:r>
              <a:rPr lang="en-US" sz="2000" b="1" dirty="0">
                <a:solidFill>
                  <a:srgbClr val="FF0000"/>
                </a:solidFill>
              </a:rPr>
              <a:t>DST):</a:t>
            </a:r>
            <a:r>
              <a:rPr lang="ar-EG" sz="2000" b="1" dirty="0">
                <a:solidFill>
                  <a:srgbClr val="FF0000"/>
                </a:solidFill>
                <a:cs typeface="Alexandria"/>
              </a:rPr>
              <a:t>)</a:t>
            </a:r>
          </a:p>
          <a:p>
            <a:pPr algn="r" rtl="1"/>
            <a:r>
              <a:rPr lang="ar-EG" sz="2000" dirty="0">
                <a:cs typeface="Alexandria"/>
              </a:rPr>
              <a:t>على سبيل المثال </a:t>
            </a:r>
            <a:r>
              <a:rPr lang="ar-AE" sz="2000" dirty="0">
                <a:cs typeface="Alexandria"/>
              </a:rPr>
              <a:t>فرنسا فرضت 3% على إيرادات المنصات الرقمية التي تحقق مبيعات كبيرة داخل أراضيها.</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74E89F93-A896-67D9-881A-2543730D52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2864159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33885D-7FA9-CC0C-8B1F-27ACA45BD10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4788641-59C1-03EB-4C83-15B568CEA7D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28F77EA-D43E-AC0A-E2B8-8D532B5A5D52}"/>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التحديات القانونية الحديثة للمنصات الرقمية</a:t>
            </a:r>
          </a:p>
        </p:txBody>
      </p:sp>
      <p:sp>
        <p:nvSpPr>
          <p:cNvPr id="28" name="Rectangle 27">
            <a:extLst>
              <a:ext uri="{FF2B5EF4-FFF2-40B4-BE49-F238E27FC236}">
                <a16:creationId xmlns:a16="http://schemas.microsoft.com/office/drawing/2014/main" id="{5F542E8B-0373-4DE3-9255-C417E9BDA25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99FDC12-7113-A3B0-5FE5-BF7052462B6D}"/>
              </a:ext>
            </a:extLst>
          </p:cNvPr>
          <p:cNvSpPr txBox="1"/>
          <p:nvPr/>
        </p:nvSpPr>
        <p:spPr>
          <a:xfrm>
            <a:off x="3385474" y="1933848"/>
            <a:ext cx="8157149" cy="475155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FF0000"/>
                </a:solidFill>
                <a:effectLst/>
                <a:uLnTx/>
                <a:uFillTx/>
                <a:latin typeface="Calibri"/>
                <a:ea typeface="+mn-ea"/>
                <a:cs typeface="Alexandria"/>
              </a:rPr>
              <a:t>ثالثاً : </a:t>
            </a:r>
            <a:r>
              <a:rPr kumimoji="0" lang="ar-AE" sz="1800" b="1" i="0" u="none" strike="noStrike" kern="1200" cap="none" spc="0" normalizeH="0" baseline="0" noProof="0" dirty="0">
                <a:ln>
                  <a:noFill/>
                </a:ln>
                <a:solidFill>
                  <a:srgbClr val="FF0000"/>
                </a:solidFill>
                <a:effectLst/>
                <a:uLnTx/>
                <a:uFillTx/>
                <a:latin typeface="Calibri"/>
                <a:ea typeface="+mn-ea"/>
                <a:cs typeface="Alexandria"/>
              </a:rPr>
              <a:t>التعامل مع الذكاء الاصطناعي ضمن المنصات (مثل توصيات المحتوى).</a:t>
            </a:r>
            <a:endParaRPr kumimoji="0" lang="ar-EG" sz="1800" b="1" i="0" u="none" strike="noStrike" kern="1200" cap="none" spc="0" normalizeH="0" baseline="0" noProof="0" dirty="0">
              <a:ln>
                <a:noFill/>
              </a:ln>
              <a:solidFill>
                <a:srgbClr val="FF0000"/>
              </a:solidFill>
              <a:effectLst/>
              <a:uLnTx/>
              <a:uFillTx/>
              <a:latin typeface="Calibri"/>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b="1" dirty="0">
                <a:solidFill>
                  <a:srgbClr val="FF0000"/>
                </a:solidFill>
                <a:latin typeface="Calibri"/>
                <a:cs typeface="Alexandria"/>
              </a:rPr>
              <a:t>التحدي:</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dirty="0">
                <a:solidFill>
                  <a:prstClr val="black"/>
                </a:solidFill>
                <a:latin typeface="Calibri"/>
                <a:cs typeface="Alexandria"/>
              </a:rPr>
              <a:t>المنصات تستخدم خوارزميات تعلم آلي لعرض محتوى مخصص بناء على تحليل بيانات المستخدم.</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dirty="0">
                <a:solidFill>
                  <a:prstClr val="black"/>
                </a:solidFill>
                <a:latin typeface="Calibri"/>
                <a:cs typeface="Alexandria"/>
              </a:rPr>
              <a:t>قد تُوجه المستخدمين لمحتوى ضار أو متطرف أو مضلل دون قصد.</a:t>
            </a:r>
          </a:p>
          <a:p>
            <a:pPr algn="r" rtl="1">
              <a:lnSpc>
                <a:spcPct val="150000"/>
              </a:lnSpc>
              <a:buNone/>
            </a:pPr>
            <a:r>
              <a:rPr lang="ar-AE" b="1" dirty="0">
                <a:solidFill>
                  <a:srgbClr val="FF0000"/>
                </a:solidFill>
                <a:cs typeface="Alexandria"/>
              </a:rPr>
              <a:t>الإشكالات القانونية:</a:t>
            </a:r>
          </a:p>
          <a:p>
            <a:pPr algn="r" rtl="1">
              <a:lnSpc>
                <a:spcPct val="150000"/>
              </a:lnSpc>
              <a:buFont typeface="Arial" panose="020B0604020202020204" pitchFamily="34" charset="0"/>
              <a:buChar char="•"/>
            </a:pPr>
            <a:r>
              <a:rPr lang="ar-EG" dirty="0">
                <a:cs typeface="Alexandria"/>
              </a:rPr>
              <a:t> </a:t>
            </a:r>
            <a:r>
              <a:rPr lang="ar-AE" dirty="0">
                <a:cs typeface="Alexandria"/>
              </a:rPr>
              <a:t>من المسؤول عند وقوع ضرر نتيجة توصيات المحتوى؟ (المنصة؟ المبرمج؟ الخوارزمية؟)</a:t>
            </a:r>
          </a:p>
          <a:p>
            <a:pPr algn="r" rtl="1">
              <a:lnSpc>
                <a:spcPct val="150000"/>
              </a:lnSpc>
              <a:buFont typeface="Arial" panose="020B0604020202020204" pitchFamily="34" charset="0"/>
              <a:buChar char="•"/>
            </a:pPr>
            <a:r>
              <a:rPr lang="ar-EG" dirty="0">
                <a:cs typeface="Alexandria"/>
              </a:rPr>
              <a:t> </a:t>
            </a:r>
            <a:r>
              <a:rPr lang="ar-AE" dirty="0">
                <a:cs typeface="Alexandria"/>
              </a:rPr>
              <a:t>مدى التزام المنصة بالشفافية و"شرح منطق القرار الآلي" (</a:t>
            </a:r>
            <a:r>
              <a:rPr lang="en-US" dirty="0"/>
              <a:t>Right to Explanation).</a:t>
            </a:r>
            <a:r>
              <a:rPr lang="ar-EG" dirty="0">
                <a:cs typeface="Alexandria"/>
              </a:rPr>
              <a:t>)</a:t>
            </a:r>
            <a:endParaRPr lang="en-US" dirty="0"/>
          </a:p>
          <a:p>
            <a:pPr algn="r" rtl="1">
              <a:buNone/>
            </a:pPr>
            <a:r>
              <a:rPr lang="ar-EG" b="1" dirty="0">
                <a:solidFill>
                  <a:srgbClr val="FF0000"/>
                </a:solidFill>
                <a:cs typeface="Alexandria"/>
              </a:rPr>
              <a:t>أمثلة لبعض الحلول </a:t>
            </a:r>
            <a:r>
              <a:rPr lang="ar-AE" b="1" dirty="0">
                <a:solidFill>
                  <a:srgbClr val="FF0000"/>
                </a:solidFill>
                <a:cs typeface="Alexandria"/>
              </a:rPr>
              <a:t>:</a:t>
            </a:r>
          </a:p>
          <a:p>
            <a:pPr algn="r" rtl="1">
              <a:buFont typeface="Arial" panose="020B0604020202020204" pitchFamily="34" charset="0"/>
              <a:buChar char="•"/>
            </a:pPr>
            <a:r>
              <a:rPr lang="ar-EG" b="1" dirty="0">
                <a:solidFill>
                  <a:srgbClr val="FF0000"/>
                </a:solidFill>
                <a:cs typeface="Alexandria"/>
              </a:rPr>
              <a:t> </a:t>
            </a:r>
            <a:r>
              <a:rPr lang="ar-AE" b="1" dirty="0">
                <a:solidFill>
                  <a:srgbClr val="FF0000"/>
                </a:solidFill>
                <a:cs typeface="Alexandria"/>
              </a:rPr>
              <a:t>قانون الخدمات الرقمية الأوروبي </a:t>
            </a:r>
            <a:r>
              <a:rPr lang="en-US" b="1" dirty="0">
                <a:solidFill>
                  <a:srgbClr val="FF0000"/>
                </a:solidFill>
              </a:rPr>
              <a:t>DSA (2022):</a:t>
            </a:r>
            <a:endParaRPr lang="en-US" dirty="0">
              <a:solidFill>
                <a:srgbClr val="FF0000"/>
              </a:solidFill>
            </a:endParaRPr>
          </a:p>
          <a:p>
            <a:pPr marL="742950" lvl="1" indent="-285750" algn="r" rtl="1">
              <a:buFont typeface="Arial" panose="020B0604020202020204" pitchFamily="34" charset="0"/>
              <a:buChar char="•"/>
            </a:pPr>
            <a:r>
              <a:rPr lang="ar-AE" dirty="0">
                <a:cs typeface="Alexandria"/>
              </a:rPr>
              <a:t>يفرض شفافية الخوارزميات.</a:t>
            </a:r>
          </a:p>
          <a:p>
            <a:pPr marL="742950" lvl="1" indent="-285750" algn="r" rtl="1">
              <a:buFont typeface="Arial" panose="020B0604020202020204" pitchFamily="34" charset="0"/>
              <a:buChar char="•"/>
            </a:pPr>
            <a:r>
              <a:rPr lang="ar-AE" dirty="0">
                <a:cs typeface="Alexandria"/>
              </a:rPr>
              <a:t>يلزم بتقديم شرح للمستخدم حول سبب عرض محتوى معين.</a:t>
            </a:r>
          </a:p>
          <a:p>
            <a:pPr algn="r" rtl="1">
              <a:buFont typeface="Arial" panose="020B0604020202020204" pitchFamily="34" charset="0"/>
              <a:buChar char="•"/>
            </a:pPr>
            <a:r>
              <a:rPr lang="ar-EG" b="1" dirty="0">
                <a:solidFill>
                  <a:srgbClr val="FF0000"/>
                </a:solidFill>
                <a:cs typeface="Alexandria"/>
              </a:rPr>
              <a:t> </a:t>
            </a:r>
            <a:r>
              <a:rPr lang="ar-AE" b="1" dirty="0">
                <a:solidFill>
                  <a:srgbClr val="FF0000"/>
                </a:solidFill>
                <a:cs typeface="Alexandria"/>
              </a:rPr>
              <a:t>مبادئ أخلاقية للذكاء الاصطناعي</a:t>
            </a:r>
            <a:r>
              <a:rPr lang="ar-AE" dirty="0">
                <a:solidFill>
                  <a:srgbClr val="FF0000"/>
                </a:solidFill>
                <a:cs typeface="Alexandria"/>
              </a:rPr>
              <a:t> </a:t>
            </a:r>
            <a:r>
              <a:rPr lang="ar-AE" dirty="0">
                <a:cs typeface="Alexandria"/>
              </a:rPr>
              <a:t>وضعتها دول مثل كندا واليابان.</a:t>
            </a:r>
            <a:endParaRPr kumimoji="0" lang="ar-AE" sz="1800" b="0"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 </a:t>
            </a:r>
          </a:p>
        </p:txBody>
      </p:sp>
      <p:pic>
        <p:nvPicPr>
          <p:cNvPr id="6" name="Graphic 21">
            <a:extLst>
              <a:ext uri="{FF2B5EF4-FFF2-40B4-BE49-F238E27FC236}">
                <a16:creationId xmlns:a16="http://schemas.microsoft.com/office/drawing/2014/main" id="{B769247D-67CA-7DBD-6121-338C888361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126993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0CDB7B-819A-AAAB-980D-8A6ACC81A4A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887BBE2-AC74-8507-7A23-50E440D0514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5C87006-99A9-2194-71CC-6635AE1DA8FC}"/>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البيانات الضخمة</a:t>
            </a:r>
          </a:p>
        </p:txBody>
      </p:sp>
      <p:sp>
        <p:nvSpPr>
          <p:cNvPr id="28" name="Rectangle 27">
            <a:extLst>
              <a:ext uri="{FF2B5EF4-FFF2-40B4-BE49-F238E27FC236}">
                <a16:creationId xmlns:a16="http://schemas.microsoft.com/office/drawing/2014/main" id="{C620CB45-0D60-241C-BCC7-BCD7AB3E746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B8B503D-57AC-9781-4833-D03B9262B1BD}"/>
              </a:ext>
            </a:extLst>
          </p:cNvPr>
          <p:cNvSpPr txBox="1"/>
          <p:nvPr/>
        </p:nvSpPr>
        <p:spPr>
          <a:xfrm>
            <a:off x="3385474" y="1933848"/>
            <a:ext cx="8157149" cy="4345870"/>
          </a:xfrm>
          <a:prstGeom prst="rect">
            <a:avLst/>
          </a:prstGeom>
          <a:noFill/>
        </p:spPr>
        <p:txBody>
          <a:bodyPr wrap="square" rtlCol="0">
            <a:spAutoFit/>
          </a:bodyPr>
          <a:lstStyle/>
          <a:p>
            <a:pPr algn="r" rtl="1">
              <a:buNone/>
            </a:pPr>
            <a:r>
              <a:rPr lang="ar-AE" sz="2000" b="1" dirty="0">
                <a:solidFill>
                  <a:srgbClr val="FF0000"/>
                </a:solidFill>
                <a:cs typeface="Alexandria"/>
              </a:rPr>
              <a:t>مفهوم البيانات الضخمة </a:t>
            </a:r>
            <a:r>
              <a:rPr lang="ar-EG" sz="2000" b="1" dirty="0">
                <a:solidFill>
                  <a:srgbClr val="FF0000"/>
                </a:solidFill>
                <a:cs typeface="Alexandria"/>
              </a:rPr>
              <a:t> </a:t>
            </a:r>
            <a:r>
              <a:rPr lang="en-US" sz="2000" b="1" dirty="0">
                <a:solidFill>
                  <a:srgbClr val="FF0000"/>
                </a:solidFill>
                <a:cs typeface="Alexandria"/>
              </a:rPr>
              <a:t>Big Data)</a:t>
            </a:r>
            <a:r>
              <a:rPr lang="ar-EG" sz="2000" b="1" dirty="0">
                <a:solidFill>
                  <a:srgbClr val="FF0000"/>
                </a:solidFill>
                <a:cs typeface="Alexandria"/>
              </a:rPr>
              <a:t>) :</a:t>
            </a:r>
            <a:endParaRPr lang="en-US" sz="2000" b="1" dirty="0">
              <a:solidFill>
                <a:srgbClr val="FF0000"/>
              </a:solidFill>
              <a:cs typeface="Alexandria"/>
            </a:endParaRPr>
          </a:p>
          <a:p>
            <a:pPr algn="r" rtl="1"/>
            <a:r>
              <a:rPr lang="ar-AE" sz="2000" b="1" dirty="0">
                <a:solidFill>
                  <a:srgbClr val="FF0000"/>
                </a:solidFill>
                <a:cs typeface="Alexandria"/>
              </a:rPr>
              <a:t>البيانات الضخمة</a:t>
            </a:r>
            <a:r>
              <a:rPr lang="ar-AE" sz="2000" dirty="0">
                <a:solidFill>
                  <a:srgbClr val="FF0000"/>
                </a:solidFill>
                <a:cs typeface="Alexandria"/>
              </a:rPr>
              <a:t> </a:t>
            </a:r>
            <a:r>
              <a:rPr lang="ar-AE" sz="2000" dirty="0">
                <a:cs typeface="Alexandria"/>
              </a:rPr>
              <a:t>هي مجموعات هائلة من البيانات يتم جمعها من مصادر متعددة، وتتميز بـ:</a:t>
            </a:r>
          </a:p>
          <a:p>
            <a:pPr marL="742950" lvl="1" indent="-285750" algn="r" rtl="1">
              <a:buFont typeface="Arial" panose="020B0604020202020204" pitchFamily="34" charset="0"/>
              <a:buChar char="•"/>
            </a:pPr>
            <a:r>
              <a:rPr lang="ar-AE" sz="2000" b="1" dirty="0">
                <a:solidFill>
                  <a:srgbClr val="FF0000"/>
                </a:solidFill>
                <a:cs typeface="Alexandria"/>
              </a:rPr>
              <a:t>الحجم الكبير </a:t>
            </a:r>
            <a:r>
              <a:rPr lang="en-US" sz="2000" b="1" dirty="0">
                <a:solidFill>
                  <a:srgbClr val="FF0000"/>
                </a:solidFill>
                <a:cs typeface="Alexandria"/>
              </a:rPr>
              <a:t>Volume)</a:t>
            </a:r>
            <a:r>
              <a:rPr lang="ar-EG" sz="2000" dirty="0">
                <a:solidFill>
                  <a:srgbClr val="FF0000"/>
                </a:solidFill>
                <a:cs typeface="Alexandria"/>
              </a:rPr>
              <a:t>) </a:t>
            </a:r>
            <a:r>
              <a:rPr lang="ar-EG" sz="2000" dirty="0">
                <a:cs typeface="Alexandria"/>
              </a:rPr>
              <a:t>: م</a:t>
            </a:r>
            <a:r>
              <a:rPr lang="ar-AE" sz="2000" dirty="0">
                <a:cs typeface="Alexandria"/>
              </a:rPr>
              <a:t>لايين التفاعلات والبيانات.</a:t>
            </a:r>
          </a:p>
          <a:p>
            <a:pPr marL="742950" lvl="1" indent="-285750" algn="r" rtl="1">
              <a:buFont typeface="Arial" panose="020B0604020202020204" pitchFamily="34" charset="0"/>
              <a:buChar char="•"/>
            </a:pPr>
            <a:r>
              <a:rPr lang="ar-AE" sz="2000" b="1" dirty="0">
                <a:solidFill>
                  <a:srgbClr val="FF0000"/>
                </a:solidFill>
                <a:cs typeface="Alexandria"/>
              </a:rPr>
              <a:t>السرعة </a:t>
            </a:r>
            <a:r>
              <a:rPr lang="en-US" sz="2000" b="1" dirty="0">
                <a:solidFill>
                  <a:srgbClr val="FF0000"/>
                </a:solidFill>
                <a:cs typeface="Alexandria"/>
              </a:rPr>
              <a:t>Velocity)</a:t>
            </a:r>
            <a:r>
              <a:rPr lang="en-US" sz="2000" dirty="0">
                <a:solidFill>
                  <a:srgbClr val="FF0000"/>
                </a:solidFill>
                <a:cs typeface="Alexandria"/>
              </a:rPr>
              <a:t> </a:t>
            </a:r>
            <a:r>
              <a:rPr lang="ar-EG" sz="2000" dirty="0">
                <a:cs typeface="Alexandria"/>
              </a:rPr>
              <a:t> ) : ت</a:t>
            </a:r>
            <a:r>
              <a:rPr lang="ar-AE" sz="2000" dirty="0">
                <a:cs typeface="Alexandria"/>
              </a:rPr>
              <a:t>وليد البيانات بشكل متواصل.</a:t>
            </a:r>
          </a:p>
          <a:p>
            <a:pPr marL="742950" lvl="1" indent="-285750" algn="r" rtl="1">
              <a:buFont typeface="Arial" panose="020B0604020202020204" pitchFamily="34" charset="0"/>
              <a:buChar char="•"/>
            </a:pPr>
            <a:r>
              <a:rPr lang="ar-AE" sz="2000" b="1" dirty="0">
                <a:solidFill>
                  <a:srgbClr val="FF0000"/>
                </a:solidFill>
                <a:cs typeface="Alexandria"/>
              </a:rPr>
              <a:t>التنوع </a:t>
            </a:r>
            <a:r>
              <a:rPr lang="en-US" sz="2000" b="1" dirty="0">
                <a:solidFill>
                  <a:srgbClr val="FF0000"/>
                </a:solidFill>
                <a:cs typeface="Alexandria"/>
              </a:rPr>
              <a:t>Variety)</a:t>
            </a:r>
            <a:r>
              <a:rPr lang="en-US" sz="2000" dirty="0">
                <a:solidFill>
                  <a:srgbClr val="FF0000"/>
                </a:solidFill>
                <a:cs typeface="Alexandria"/>
              </a:rPr>
              <a:t> </a:t>
            </a:r>
            <a:r>
              <a:rPr lang="ar-EG" sz="2000" dirty="0">
                <a:solidFill>
                  <a:srgbClr val="FF0000"/>
                </a:solidFill>
                <a:cs typeface="Alexandria"/>
              </a:rPr>
              <a:t> ) </a:t>
            </a:r>
            <a:r>
              <a:rPr lang="ar-EG" sz="2000" dirty="0">
                <a:cs typeface="Alexandria"/>
              </a:rPr>
              <a:t>: ب</a:t>
            </a:r>
            <a:r>
              <a:rPr lang="ar-AE" sz="2000" dirty="0">
                <a:cs typeface="Alexandria"/>
              </a:rPr>
              <a:t>يانات نصية، صور، مواقع، تفاعلات، إلخ.</a:t>
            </a:r>
            <a:endParaRPr lang="ar-EG" sz="2000" dirty="0">
              <a:cs typeface="Alexandria"/>
            </a:endParaRPr>
          </a:p>
          <a:p>
            <a:pPr algn="r" rtl="1">
              <a:buNone/>
            </a:pPr>
            <a:endParaRPr lang="ar-EG" sz="2000" dirty="0">
              <a:cs typeface="Alexandria"/>
            </a:endParaRPr>
          </a:p>
          <a:p>
            <a:pPr algn="r" rtl="1">
              <a:buNone/>
            </a:pPr>
            <a:r>
              <a:rPr lang="ar-EG" sz="2000" b="1" dirty="0">
                <a:solidFill>
                  <a:srgbClr val="FF0000"/>
                </a:solidFill>
                <a:cs typeface="Alexandria"/>
              </a:rPr>
              <a:t>بعض ا</a:t>
            </a:r>
            <a:r>
              <a:rPr lang="ar-AE" sz="2000" b="1" dirty="0">
                <a:solidFill>
                  <a:srgbClr val="FF0000"/>
                </a:solidFill>
                <a:cs typeface="Alexandria"/>
              </a:rPr>
              <a:t>لمنصات الرقمية</a:t>
            </a:r>
            <a:r>
              <a:rPr lang="ar-EG" sz="2000" b="1" dirty="0">
                <a:solidFill>
                  <a:srgbClr val="FF0000"/>
                </a:solidFill>
                <a:cs typeface="Alexandria"/>
              </a:rPr>
              <a:t>  </a:t>
            </a:r>
            <a:r>
              <a:rPr lang="ar-AE" sz="2000" b="1" dirty="0">
                <a:solidFill>
                  <a:srgbClr val="FF0000"/>
                </a:solidFill>
                <a:cs typeface="Alexandria"/>
              </a:rPr>
              <a:t>مثل فيسبوك، أمازون، نتفلكس، تويتر، تيك توك: تجمع بيانات عن</a:t>
            </a:r>
            <a:r>
              <a:rPr lang="ar-AE" sz="2000" dirty="0">
                <a:solidFill>
                  <a:srgbClr val="FF0000"/>
                </a:solidFill>
                <a:cs typeface="Alexandria"/>
              </a:rPr>
              <a:t>:</a:t>
            </a:r>
          </a:p>
          <a:p>
            <a:pPr marL="742950" lvl="1" indent="-285750" algn="r" rtl="1">
              <a:buFont typeface="Arial" panose="020B0604020202020204" pitchFamily="34" charset="0"/>
              <a:buChar char="•"/>
            </a:pPr>
            <a:r>
              <a:rPr lang="ar-AE" sz="2000" dirty="0">
                <a:cs typeface="Alexandria"/>
              </a:rPr>
              <a:t>الموقع الجغرافي.</a:t>
            </a:r>
          </a:p>
          <a:p>
            <a:pPr marL="742950" lvl="1" indent="-285750" algn="r" rtl="1">
              <a:buFont typeface="Arial" panose="020B0604020202020204" pitchFamily="34" charset="0"/>
              <a:buChar char="•"/>
            </a:pPr>
            <a:r>
              <a:rPr lang="ar-AE" sz="2000" dirty="0">
                <a:cs typeface="Alexandria"/>
              </a:rPr>
              <a:t>سجل التصفح والشراء.</a:t>
            </a:r>
          </a:p>
          <a:p>
            <a:pPr marL="742950" lvl="1" indent="-285750" algn="r" rtl="1">
              <a:buFont typeface="Arial" panose="020B0604020202020204" pitchFamily="34" charset="0"/>
              <a:buChar char="•"/>
            </a:pPr>
            <a:r>
              <a:rPr lang="ar-AE" sz="2000" dirty="0">
                <a:cs typeface="Alexandria"/>
              </a:rPr>
              <a:t>تفضيلات المستخدم.</a:t>
            </a:r>
          </a:p>
          <a:p>
            <a:pPr marL="742950" lvl="1" indent="-285750" algn="r" rtl="1">
              <a:buFont typeface="Arial" panose="020B0604020202020204" pitchFamily="34" charset="0"/>
              <a:buChar char="•"/>
            </a:pPr>
            <a:r>
              <a:rPr lang="ar-AE" sz="2000" dirty="0">
                <a:cs typeface="Alexandria"/>
              </a:rPr>
              <a:t>أنماط السلوك والتفاعل.</a:t>
            </a:r>
          </a:p>
          <a:p>
            <a:pPr marL="0" marR="0" lvl="0" indent="0" algn="r" defTabSz="914400" rtl="1" eaLnBrk="1" fontAlgn="auto" latinLnBrk="0" hangingPunct="1">
              <a:lnSpc>
                <a:spcPct val="150000"/>
              </a:lnSpc>
              <a:spcBef>
                <a:spcPts val="0"/>
              </a:spcBef>
              <a:spcAft>
                <a:spcPts val="0"/>
              </a:spcAft>
              <a:buClrTx/>
              <a:buSzTx/>
              <a:buFontTx/>
              <a:buNone/>
              <a:tabLst/>
              <a:defRPr/>
            </a:pPr>
            <a:endParaRPr lang="ar-EG" sz="2000" dirty="0">
              <a:solidFill>
                <a:prstClr val="black"/>
              </a:solidFill>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7B9FC933-7B73-B077-37F7-B2E473B7454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483932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D7F4BC-2AB6-617B-F34B-A45CA589A6B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57A30FD-3920-C2F7-FCAD-EEE9FD40473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EECF8E0C-50A6-8A29-64DE-BFFE25659E3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974AAA1-110A-13C4-109F-67A24ED57DEA}"/>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الاستخدامات القانونية للبيانات الضخمة في المنصات</a:t>
            </a:r>
          </a:p>
        </p:txBody>
      </p:sp>
      <p:sp>
        <p:nvSpPr>
          <p:cNvPr id="28" name="Rectangle 27">
            <a:extLst>
              <a:ext uri="{FF2B5EF4-FFF2-40B4-BE49-F238E27FC236}">
                <a16:creationId xmlns:a16="http://schemas.microsoft.com/office/drawing/2014/main" id="{7760F27C-ADAA-CA5C-083F-91B0E58CB4B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A78A850-B34B-07DB-0564-E9808E204287}"/>
              </a:ext>
            </a:extLst>
          </p:cNvPr>
          <p:cNvSpPr txBox="1"/>
          <p:nvPr/>
        </p:nvSpPr>
        <p:spPr>
          <a:xfrm>
            <a:off x="3385474" y="1933848"/>
            <a:ext cx="8157149" cy="3268652"/>
          </a:xfrm>
          <a:prstGeom prst="rect">
            <a:avLst/>
          </a:prstGeom>
          <a:noFill/>
        </p:spPr>
        <p:txBody>
          <a:bodyPr wrap="square" rtlCol="0">
            <a:spAutoFit/>
          </a:bodyPr>
          <a:lstStyle/>
          <a:p>
            <a:pPr algn="r" rtl="1">
              <a:lnSpc>
                <a:spcPct val="150000"/>
              </a:lnSpc>
              <a:buNone/>
            </a:pPr>
            <a:endParaRPr lang="ar-AE" sz="2000" b="1" dirty="0">
              <a:cs typeface="Alexandria"/>
            </a:endParaRPr>
          </a:p>
          <a:p>
            <a:pPr algn="r" rtl="1">
              <a:lnSpc>
                <a:spcPct val="150000"/>
              </a:lnSpc>
              <a:buFont typeface="+mj-lt"/>
              <a:buAutoNum type="arabicPeriod"/>
            </a:pPr>
            <a:r>
              <a:rPr lang="ar-EG" sz="2000" b="1" dirty="0">
                <a:solidFill>
                  <a:srgbClr val="FF0000"/>
                </a:solidFill>
                <a:cs typeface="Alexandria"/>
              </a:rPr>
              <a:t> </a:t>
            </a:r>
            <a:r>
              <a:rPr lang="ar-AE" sz="2000" b="1" dirty="0">
                <a:solidFill>
                  <a:srgbClr val="FF0000"/>
                </a:solidFill>
                <a:cs typeface="Alexandria"/>
              </a:rPr>
              <a:t>تحليل السلوك لأغراض تجارية</a:t>
            </a:r>
            <a:r>
              <a:rPr lang="ar-AE" sz="2000" dirty="0">
                <a:solidFill>
                  <a:srgbClr val="FF0000"/>
                </a:solidFill>
                <a:cs typeface="Alexandria"/>
              </a:rPr>
              <a:t> </a:t>
            </a:r>
            <a:r>
              <a:rPr lang="ar-AE" sz="2000" dirty="0">
                <a:cs typeface="Alexandria"/>
              </a:rPr>
              <a:t>(مثل تحسين الإعلانات المستهدفة).</a:t>
            </a:r>
          </a:p>
          <a:p>
            <a:pPr algn="r" rtl="1">
              <a:lnSpc>
                <a:spcPct val="150000"/>
              </a:lnSpc>
              <a:buFont typeface="+mj-lt"/>
              <a:buAutoNum type="arabicPeriod"/>
            </a:pPr>
            <a:r>
              <a:rPr lang="ar-EG" sz="2000" b="1" dirty="0">
                <a:solidFill>
                  <a:srgbClr val="FF0000"/>
                </a:solidFill>
                <a:cs typeface="Alexandria"/>
              </a:rPr>
              <a:t> </a:t>
            </a:r>
            <a:r>
              <a:rPr lang="ar-AE" sz="2000" b="1" dirty="0">
                <a:solidFill>
                  <a:srgbClr val="FF0000"/>
                </a:solidFill>
                <a:cs typeface="Alexandria"/>
              </a:rPr>
              <a:t>أنظمة التوصية</a:t>
            </a:r>
            <a:r>
              <a:rPr lang="ar-AE" sz="2000" dirty="0">
                <a:solidFill>
                  <a:srgbClr val="FF0000"/>
                </a:solidFill>
                <a:cs typeface="Alexandria"/>
              </a:rPr>
              <a:t>: </a:t>
            </a:r>
            <a:r>
              <a:rPr lang="ar-AE" sz="2000" dirty="0">
                <a:cs typeface="Alexandria"/>
              </a:rPr>
              <a:t>مثل اقتراح أفلام أو منتجات.</a:t>
            </a:r>
          </a:p>
          <a:p>
            <a:pPr algn="r" rtl="1">
              <a:lnSpc>
                <a:spcPct val="150000"/>
              </a:lnSpc>
              <a:buFont typeface="+mj-lt"/>
              <a:buAutoNum type="arabicPeriod"/>
            </a:pPr>
            <a:r>
              <a:rPr lang="ar-EG" sz="2000" b="1" dirty="0">
                <a:solidFill>
                  <a:srgbClr val="FF0000"/>
                </a:solidFill>
                <a:cs typeface="Alexandria"/>
              </a:rPr>
              <a:t> </a:t>
            </a:r>
            <a:r>
              <a:rPr lang="ar-AE" sz="2000" b="1" dirty="0">
                <a:solidFill>
                  <a:srgbClr val="FF0000"/>
                </a:solidFill>
                <a:cs typeface="Alexandria"/>
              </a:rPr>
              <a:t>اتخاذ قرارات آلية</a:t>
            </a:r>
            <a:r>
              <a:rPr lang="ar-AE" sz="2000" dirty="0">
                <a:cs typeface="Alexandria"/>
              </a:rPr>
              <a:t>: مثل منع محتوى تلقائيًا أو تقييم الجدارة الائتمانية.</a:t>
            </a:r>
          </a:p>
          <a:p>
            <a:pPr algn="r" rtl="1">
              <a:lnSpc>
                <a:spcPct val="150000"/>
              </a:lnSpc>
              <a:buFont typeface="+mj-lt"/>
              <a:buAutoNum type="arabicPeriod"/>
            </a:pPr>
            <a:r>
              <a:rPr lang="ar-EG" sz="2000" b="1" dirty="0">
                <a:solidFill>
                  <a:srgbClr val="FF0000"/>
                </a:solidFill>
                <a:cs typeface="Alexandria"/>
              </a:rPr>
              <a:t> </a:t>
            </a:r>
            <a:r>
              <a:rPr lang="ar-AE" sz="2000" b="1" dirty="0">
                <a:solidFill>
                  <a:srgbClr val="FF0000"/>
                </a:solidFill>
                <a:cs typeface="Alexandria"/>
              </a:rPr>
              <a:t>أغراض حكومية</a:t>
            </a:r>
            <a:r>
              <a:rPr lang="ar-AE" sz="2000" dirty="0">
                <a:solidFill>
                  <a:srgbClr val="FF0000"/>
                </a:solidFill>
                <a:cs typeface="Alexandria"/>
              </a:rPr>
              <a:t>: </a:t>
            </a:r>
            <a:r>
              <a:rPr lang="ar-AE" sz="2000" dirty="0">
                <a:cs typeface="Alexandria"/>
              </a:rPr>
              <a:t>الأمن السيبراني، تتبع الوباء، مراقبة الجرائم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42C15FF1-FB57-6347-3BD2-F114744233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5120450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1EE3A0-88C3-23ED-CDB4-F6176CE0907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1A61D9A-995F-0410-6DA4-2D667E9A484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CFE9C0C-D862-28E9-3029-03AA5CC15626}"/>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التحديات القانونية المرتبطة باستخدام البيانات الضخمة</a:t>
            </a:r>
          </a:p>
        </p:txBody>
      </p:sp>
      <p:sp>
        <p:nvSpPr>
          <p:cNvPr id="28" name="Rectangle 27">
            <a:extLst>
              <a:ext uri="{FF2B5EF4-FFF2-40B4-BE49-F238E27FC236}">
                <a16:creationId xmlns:a16="http://schemas.microsoft.com/office/drawing/2014/main" id="{89E1B911-8491-8E2A-2721-14948D7F95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3C83977-5E79-22FA-AAFF-541BAFF8DDF3}"/>
              </a:ext>
            </a:extLst>
          </p:cNvPr>
          <p:cNvSpPr txBox="1"/>
          <p:nvPr/>
        </p:nvSpPr>
        <p:spPr>
          <a:xfrm>
            <a:off x="3385474" y="1933848"/>
            <a:ext cx="8157149" cy="4401205"/>
          </a:xfrm>
          <a:prstGeom prst="rect">
            <a:avLst/>
          </a:prstGeom>
          <a:noFill/>
        </p:spPr>
        <p:txBody>
          <a:bodyPr wrap="square" rtlCol="0">
            <a:spAutoFit/>
          </a:bodyPr>
          <a:lstStyle/>
          <a:p>
            <a:pPr algn="r" rtl="1">
              <a:buNone/>
            </a:pPr>
            <a:r>
              <a:rPr lang="ar-EG" sz="2000" b="1" dirty="0">
                <a:solidFill>
                  <a:srgbClr val="FF0000"/>
                </a:solidFill>
                <a:cs typeface="Alexandria"/>
              </a:rPr>
              <a:t>أولاً : </a:t>
            </a:r>
            <a:r>
              <a:rPr lang="ar-AE" sz="2000" b="1" dirty="0">
                <a:solidFill>
                  <a:srgbClr val="FF0000"/>
                </a:solidFill>
                <a:cs typeface="Alexandria"/>
              </a:rPr>
              <a:t>انتهاك الخصوصية</a:t>
            </a:r>
          </a:p>
          <a:p>
            <a:pPr algn="r" rtl="1">
              <a:buFont typeface="Arial" panose="020B0604020202020204" pitchFamily="34" charset="0"/>
              <a:buChar char="•"/>
            </a:pPr>
            <a:r>
              <a:rPr lang="ar-AE" sz="2000" dirty="0">
                <a:cs typeface="Alexandria"/>
              </a:rPr>
              <a:t>البيانات تجمع دون موافقة صريحة أحيانًا.</a:t>
            </a:r>
          </a:p>
          <a:p>
            <a:pPr algn="r" rtl="1">
              <a:buFont typeface="Arial" panose="020B0604020202020204" pitchFamily="34" charset="0"/>
              <a:buChar char="•"/>
            </a:pPr>
            <a:r>
              <a:rPr lang="ar-AE" sz="2000" dirty="0">
                <a:cs typeface="Alexandria"/>
              </a:rPr>
              <a:t>خرق لمبدأ "الحد الأدنى اللازم" لجمع البيانات.</a:t>
            </a:r>
            <a:endParaRPr lang="ar-EG" sz="2000" dirty="0">
              <a:cs typeface="Alexandria"/>
            </a:endParaRPr>
          </a:p>
          <a:p>
            <a:pPr algn="r" rtl="1"/>
            <a:r>
              <a:rPr lang="ar-AE" sz="2000" b="1" dirty="0">
                <a:cs typeface="Alexandria"/>
              </a:rPr>
              <a:t>مثال</a:t>
            </a:r>
            <a:r>
              <a:rPr lang="ar-AE" sz="2000" dirty="0">
                <a:cs typeface="Alexandria"/>
              </a:rPr>
              <a:t>: تطبيق يجمع بيانات عن الموقع والكاميرا دون ضرورة وظيفية واضحة.</a:t>
            </a:r>
            <a:endParaRPr lang="ar-EG" sz="2000" dirty="0">
              <a:cs typeface="Alexandria"/>
            </a:endParaRPr>
          </a:p>
          <a:p>
            <a:pPr algn="r" rtl="1">
              <a:buNone/>
            </a:pPr>
            <a:r>
              <a:rPr lang="ar-EG" sz="2000" b="1" dirty="0">
                <a:solidFill>
                  <a:srgbClr val="FF0000"/>
                </a:solidFill>
                <a:cs typeface="Alexandria"/>
              </a:rPr>
              <a:t>ن</a:t>
            </a:r>
            <a:r>
              <a:rPr lang="ar-AE" sz="2000" b="1" dirty="0">
                <a:solidFill>
                  <a:srgbClr val="FF0000"/>
                </a:solidFill>
                <a:cs typeface="Alexandria"/>
              </a:rPr>
              <a:t>ظام حماية البيانات الأوروبي </a:t>
            </a:r>
            <a:r>
              <a:rPr lang="en-US" sz="2000" b="1" dirty="0">
                <a:solidFill>
                  <a:srgbClr val="FF0000"/>
                </a:solidFill>
                <a:cs typeface="Alexandria"/>
              </a:rPr>
              <a:t>GDPR)</a:t>
            </a:r>
            <a:r>
              <a:rPr lang="en-US" sz="2000" dirty="0">
                <a:solidFill>
                  <a:srgbClr val="FF0000"/>
                </a:solidFill>
                <a:cs typeface="Alexandria"/>
              </a:rPr>
              <a:t> </a:t>
            </a:r>
            <a:r>
              <a:rPr lang="ar-EG" sz="2000" dirty="0">
                <a:solidFill>
                  <a:srgbClr val="FF0000"/>
                </a:solidFill>
                <a:cs typeface="Alexandria"/>
              </a:rPr>
              <a:t> ) ، و</a:t>
            </a:r>
            <a:r>
              <a:rPr lang="ar-AE" sz="2000" dirty="0">
                <a:solidFill>
                  <a:srgbClr val="FF0000"/>
                </a:solidFill>
                <a:cs typeface="Alexandria"/>
              </a:rPr>
              <a:t> </a:t>
            </a:r>
            <a:r>
              <a:rPr lang="ar-AE" sz="2000" b="1" dirty="0">
                <a:solidFill>
                  <a:srgbClr val="FF0000"/>
                </a:solidFill>
                <a:cs typeface="Alexandria"/>
              </a:rPr>
              <a:t>مشروع نظام حماية البيانات الشخصية السعودي</a:t>
            </a:r>
            <a:r>
              <a:rPr lang="ar-AE" sz="2000" dirty="0">
                <a:solidFill>
                  <a:srgbClr val="FF0000"/>
                </a:solidFill>
                <a:cs typeface="Alexandria"/>
              </a:rPr>
              <a:t> </a:t>
            </a:r>
            <a:r>
              <a:rPr lang="ar-AE" sz="2000" dirty="0">
                <a:cs typeface="Alexandria"/>
              </a:rPr>
              <a:t>يشترطان:</a:t>
            </a:r>
          </a:p>
          <a:p>
            <a:pPr algn="r" rtl="1"/>
            <a:r>
              <a:rPr lang="ar-EG" sz="2000" dirty="0">
                <a:cs typeface="Alexandria"/>
              </a:rPr>
              <a:t>- </a:t>
            </a:r>
            <a:r>
              <a:rPr lang="ar-AE" sz="2000" dirty="0">
                <a:cs typeface="Alexandria"/>
              </a:rPr>
              <a:t>الشفافية.</a:t>
            </a:r>
          </a:p>
          <a:p>
            <a:pPr algn="r" rtl="1"/>
            <a:r>
              <a:rPr lang="ar-EG" sz="2000" dirty="0">
                <a:cs typeface="Alexandria"/>
              </a:rPr>
              <a:t>- </a:t>
            </a:r>
            <a:r>
              <a:rPr lang="ar-AE" sz="2000" dirty="0">
                <a:cs typeface="Alexandria"/>
              </a:rPr>
              <a:t>تحديد الغرض.</a:t>
            </a:r>
          </a:p>
          <a:p>
            <a:pPr marL="285750" indent="-285750" algn="r" rtl="1">
              <a:buFontTx/>
              <a:buChar char="-"/>
            </a:pPr>
            <a:r>
              <a:rPr lang="ar-AE" sz="2000" dirty="0">
                <a:cs typeface="Alexandria"/>
              </a:rPr>
              <a:t>الحصول على موافقة صريحة.</a:t>
            </a:r>
            <a:endParaRPr lang="ar-EG" sz="2000" dirty="0">
              <a:cs typeface="Alexandria"/>
            </a:endParaRPr>
          </a:p>
          <a:p>
            <a:pPr algn="r" rtl="1"/>
            <a:r>
              <a:rPr lang="ar-AE" sz="2000" b="1" dirty="0">
                <a:solidFill>
                  <a:srgbClr val="FF0000"/>
                </a:solidFill>
                <a:cs typeface="Alexandria"/>
              </a:rPr>
              <a:t>ثانياً : المساءلة عن القرارات الآلية :</a:t>
            </a:r>
          </a:p>
          <a:p>
            <a:pPr algn="r" rtl="1"/>
            <a:r>
              <a:rPr lang="ar-AE" sz="2000" dirty="0">
                <a:cs typeface="Alexandria"/>
              </a:rPr>
              <a:t> عندما يُرفض طلب قرض بناء على تحليل بيانات ضخمة، قد لا يفهم المستخدم السبب.</a:t>
            </a:r>
          </a:p>
          <a:p>
            <a:pPr algn="r" rtl="1"/>
            <a:r>
              <a:rPr lang="ar-AE" sz="2000" b="1" dirty="0">
                <a:solidFill>
                  <a:srgbClr val="FF0000"/>
                </a:solidFill>
                <a:cs typeface="Alexandria"/>
              </a:rPr>
              <a:t>الإشكال القانوني:</a:t>
            </a:r>
          </a:p>
          <a:p>
            <a:pPr algn="r" rtl="1"/>
            <a:r>
              <a:rPr lang="ar-AE" sz="2000" dirty="0">
                <a:cs typeface="Alexandria"/>
              </a:rPr>
              <a:t> من المسؤول؟ المبرمج؟ المنصة؟ الخوارزمية؟</a:t>
            </a:r>
          </a:p>
          <a:p>
            <a:pPr algn="r" rtl="1"/>
            <a:r>
              <a:rPr lang="en-US" sz="2000" dirty="0">
                <a:cs typeface="Alexandria"/>
              </a:rPr>
              <a:t> </a:t>
            </a: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A66048AE-62AC-5121-990F-5E465C92D5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088130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0887DD-C774-2DC7-C9E7-ADCD07EBDB8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312FEBE-5364-8FD9-26A1-03C53F3E4D2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9573A3A-1005-76AE-7C30-E6317A71C321}"/>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تعلم الآلة</a:t>
            </a:r>
          </a:p>
        </p:txBody>
      </p:sp>
      <p:sp>
        <p:nvSpPr>
          <p:cNvPr id="28" name="Rectangle 27">
            <a:extLst>
              <a:ext uri="{FF2B5EF4-FFF2-40B4-BE49-F238E27FC236}">
                <a16:creationId xmlns:a16="http://schemas.microsoft.com/office/drawing/2014/main" id="{41D8993D-38F2-95E6-5414-1F01EC73963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7732EAA-6734-831F-404A-68938E1C4C91}"/>
              </a:ext>
            </a:extLst>
          </p:cNvPr>
          <p:cNvSpPr txBox="1"/>
          <p:nvPr/>
        </p:nvSpPr>
        <p:spPr>
          <a:xfrm>
            <a:off x="1605280" y="1933848"/>
            <a:ext cx="10048240" cy="511531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تعلم الآلة هو فرع من فروع الذكاء الاصطناعي يتيح للأنظمة الحاسوبية أن تتعلم من البيانات وتُحسن أداءها تلقائيًا دون أن تتم برمجتها بشكل مباشر.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مثال</a:t>
            </a: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  </a:t>
            </a:r>
            <a:r>
              <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rPr>
              <a:t>: إذا قُدمت لنظام خوارزمي آلاف الصور لحيوانات مرفقة بتسميات (قط، كلب)، فإن النظام يتعلم التمييز بينها عند عرض صور جديدة.</a:t>
            </a:r>
          </a:p>
          <a:p>
            <a:pPr algn="r" rtl="1">
              <a:lnSpc>
                <a:spcPct val="150000"/>
              </a:lnSpc>
              <a:buNone/>
            </a:pPr>
            <a:r>
              <a:rPr lang="ar-AE" sz="2000" b="1" dirty="0">
                <a:solidFill>
                  <a:srgbClr val="FF0000"/>
                </a:solidFill>
                <a:cs typeface="Alexandria"/>
              </a:rPr>
              <a:t>أبرز استخدامات تعلم الآلة في المنصات الرقمية</a:t>
            </a:r>
            <a:r>
              <a:rPr lang="ar-EG" sz="2000" b="1" dirty="0">
                <a:solidFill>
                  <a:srgbClr val="FF0000"/>
                </a:solidFill>
                <a:cs typeface="Alexandria"/>
              </a:rPr>
              <a:t> :</a:t>
            </a:r>
          </a:p>
          <a:p>
            <a:pPr algn="r" rtl="1">
              <a:lnSpc>
                <a:spcPct val="150000"/>
              </a:lnSpc>
              <a:buFont typeface="+mj-lt"/>
              <a:buAutoNum type="arabicPeriod"/>
            </a:pPr>
            <a:r>
              <a:rPr lang="ar-EG" sz="2000" dirty="0">
                <a:cs typeface="Alexandria"/>
              </a:rPr>
              <a:t> </a:t>
            </a:r>
            <a:r>
              <a:rPr lang="ar-AE" sz="2000" dirty="0">
                <a:cs typeface="Alexandria"/>
              </a:rPr>
              <a:t>أنظمة التوصية </a:t>
            </a:r>
            <a:r>
              <a:rPr lang="ar-EG" sz="2000" dirty="0">
                <a:cs typeface="Alexandria"/>
              </a:rPr>
              <a:t>: </a:t>
            </a:r>
            <a:r>
              <a:rPr lang="ar-AE" sz="2000" dirty="0">
                <a:cs typeface="Alexandria"/>
              </a:rPr>
              <a:t>مثل: </a:t>
            </a:r>
            <a:r>
              <a:rPr lang="en-US" sz="2000" dirty="0">
                <a:cs typeface="Alexandria"/>
              </a:rPr>
              <a:t>Netflix، YouTube، Amazon)</a:t>
            </a:r>
            <a:r>
              <a:rPr lang="ar-EG" sz="2000" dirty="0">
                <a:cs typeface="Alexandria"/>
              </a:rPr>
              <a:t>)</a:t>
            </a:r>
            <a:endParaRPr lang="en-US" sz="2000" dirty="0">
              <a:cs typeface="Alexandria"/>
            </a:endParaRPr>
          </a:p>
          <a:p>
            <a:pPr algn="r" rtl="1">
              <a:lnSpc>
                <a:spcPct val="150000"/>
              </a:lnSpc>
              <a:buFont typeface="+mj-lt"/>
              <a:buAutoNum type="arabicPeriod"/>
            </a:pPr>
            <a:r>
              <a:rPr lang="ar-EG" sz="2000" dirty="0">
                <a:cs typeface="Alexandria"/>
              </a:rPr>
              <a:t> </a:t>
            </a:r>
            <a:r>
              <a:rPr lang="ar-AE" sz="2000" dirty="0">
                <a:cs typeface="Alexandria"/>
              </a:rPr>
              <a:t>أنظمة كشف الاحتيال في البنوك</a:t>
            </a:r>
          </a:p>
          <a:p>
            <a:pPr algn="r" rtl="1">
              <a:lnSpc>
                <a:spcPct val="150000"/>
              </a:lnSpc>
              <a:buFont typeface="+mj-lt"/>
              <a:buAutoNum type="arabicPeriod"/>
            </a:pPr>
            <a:r>
              <a:rPr lang="ar-EG" sz="2000" dirty="0">
                <a:cs typeface="Alexandria"/>
              </a:rPr>
              <a:t> </a:t>
            </a:r>
            <a:r>
              <a:rPr lang="ar-AE" sz="2000" dirty="0">
                <a:cs typeface="Alexandria"/>
              </a:rPr>
              <a:t>فحص السير الذاتية في التوظيف</a:t>
            </a:r>
          </a:p>
          <a:p>
            <a:pPr algn="r" rtl="1">
              <a:lnSpc>
                <a:spcPct val="150000"/>
              </a:lnSpc>
              <a:buFont typeface="+mj-lt"/>
              <a:buAutoNum type="arabicPeriod"/>
            </a:pPr>
            <a:r>
              <a:rPr lang="ar-EG" sz="2000" dirty="0">
                <a:cs typeface="Alexandria"/>
              </a:rPr>
              <a:t> </a:t>
            </a:r>
            <a:r>
              <a:rPr lang="ar-AE" sz="2000" dirty="0">
                <a:cs typeface="Alexandria"/>
              </a:rPr>
              <a:t>التسعير الديناميكي في التجارة الإلكترونية</a:t>
            </a:r>
          </a:p>
          <a:p>
            <a:pPr algn="r" rtl="1">
              <a:lnSpc>
                <a:spcPct val="150000"/>
              </a:lnSpc>
              <a:buFont typeface="+mj-lt"/>
              <a:buAutoNum type="arabicPeriod"/>
            </a:pPr>
            <a:r>
              <a:rPr lang="ar-EG" sz="2000" dirty="0">
                <a:cs typeface="Alexandria"/>
              </a:rPr>
              <a:t> </a:t>
            </a:r>
            <a:r>
              <a:rPr lang="ar-AE" sz="2000" dirty="0">
                <a:cs typeface="Alexandria"/>
              </a:rPr>
              <a:t>المساعدات الذكية مثل </a:t>
            </a:r>
            <a:r>
              <a:rPr lang="en-US" sz="2000" dirty="0">
                <a:cs typeface="Alexandria"/>
              </a:rPr>
              <a:t>Siri </a:t>
            </a:r>
            <a:r>
              <a:rPr lang="ar-EG" sz="2000" dirty="0">
                <a:cs typeface="Alexandria"/>
              </a:rPr>
              <a:t> و </a:t>
            </a:r>
            <a:r>
              <a:rPr lang="en-US" sz="2000" dirty="0">
                <a:cs typeface="Alexandria"/>
              </a:rPr>
              <a:t>Alexa</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EB5EB93C-D5F9-EF77-FE1A-BBF4668C67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8216175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109596-9349-0EDE-EBC1-899A7FE4A38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B99E89F-8316-A529-D878-74F1C75EF60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B18AF60-59BA-0A85-B5B4-60275A0F2B65}"/>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التحديات القانونية المرتبطة بتعلم الآلة</a:t>
            </a:r>
          </a:p>
        </p:txBody>
      </p:sp>
      <p:sp>
        <p:nvSpPr>
          <p:cNvPr id="28" name="Rectangle 27">
            <a:extLst>
              <a:ext uri="{FF2B5EF4-FFF2-40B4-BE49-F238E27FC236}">
                <a16:creationId xmlns:a16="http://schemas.microsoft.com/office/drawing/2014/main" id="{9D6B7162-81F8-BAEB-1AA2-AD1429C7D82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C10B1EC-6F84-BDF4-734F-96039FD0E2AA}"/>
              </a:ext>
            </a:extLst>
          </p:cNvPr>
          <p:cNvSpPr txBox="1"/>
          <p:nvPr/>
        </p:nvSpPr>
        <p:spPr>
          <a:xfrm>
            <a:off x="3385474" y="1906764"/>
            <a:ext cx="8157149" cy="3730317"/>
          </a:xfrm>
          <a:prstGeom prst="rect">
            <a:avLst/>
          </a:prstGeom>
          <a:noFill/>
        </p:spPr>
        <p:txBody>
          <a:bodyPr wrap="square" rtlCol="0">
            <a:spAutoFit/>
          </a:bodyPr>
          <a:lstStyle/>
          <a:p>
            <a:pPr marR="0" lvl="0" algn="r" defTabSz="914400" rtl="1" eaLnBrk="1" fontAlgn="auto" latinLnBrk="0" hangingPunct="1">
              <a:lnSpc>
                <a:spcPct val="150000"/>
              </a:lnSpc>
              <a:spcBef>
                <a:spcPts val="0"/>
              </a:spcBef>
              <a:spcAft>
                <a:spcPts val="0"/>
              </a:spcAft>
              <a:buClrTx/>
              <a:buSzTx/>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أولاً : الغموض في اتخاذ القرار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Black Box Problem)</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 </a:t>
            </a:r>
          </a:p>
          <a:p>
            <a:pPr marR="0" lvl="0" algn="r"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الخوارزميات المعقدة تُنتج نتائج يصعب فهم كيف توصلت إليها.</a:t>
            </a:r>
          </a:p>
          <a:p>
            <a:pPr marR="0" lvl="0" algn="r" defTabSz="914400" rtl="1" eaLnBrk="1" fontAlgn="auto" latinLnBrk="0" hangingPunct="1">
              <a:lnSpc>
                <a:spcPct val="150000"/>
              </a:lnSpc>
              <a:spcBef>
                <a:spcPts val="0"/>
              </a:spcBef>
              <a:spcAft>
                <a:spcPts val="0"/>
              </a:spcAft>
              <a:buClrTx/>
              <a:buSzTx/>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الأثر القانوني: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صعوبة الطعن في القرارات الخوارزمية (مثل رفض طلب قرض أو قبول وظيفة).</a:t>
            </a:r>
          </a:p>
          <a:p>
            <a:pPr algn="r" rtl="1">
              <a:buNone/>
            </a:pPr>
            <a:r>
              <a:rPr lang="ar-EG" sz="2000" b="1" dirty="0">
                <a:solidFill>
                  <a:srgbClr val="FF0000"/>
                </a:solidFill>
                <a:cs typeface="Alexandria"/>
              </a:rPr>
              <a:t>ثانياً : </a:t>
            </a:r>
            <a:r>
              <a:rPr lang="ar-AE" sz="2000" b="1" dirty="0">
                <a:solidFill>
                  <a:srgbClr val="FF0000"/>
                </a:solidFill>
                <a:cs typeface="Alexandria"/>
              </a:rPr>
              <a:t>المسؤولية القانونية:</a:t>
            </a:r>
          </a:p>
          <a:p>
            <a:pPr algn="r" rtl="1">
              <a:buNone/>
            </a:pPr>
            <a:r>
              <a:rPr lang="ar-AE" sz="2000" b="1" dirty="0">
                <a:cs typeface="Alexandria"/>
              </a:rPr>
              <a:t>من المسؤول عن الضرر الذي ينتج عن قرار آلة؟</a:t>
            </a:r>
          </a:p>
          <a:p>
            <a:pPr algn="r" rtl="1">
              <a:buFont typeface="Arial" panose="020B0604020202020204" pitchFamily="34" charset="0"/>
              <a:buChar char="•"/>
            </a:pPr>
            <a:r>
              <a:rPr lang="ar-EG" sz="2000" dirty="0">
                <a:cs typeface="Alexandria"/>
              </a:rPr>
              <a:t> </a:t>
            </a:r>
            <a:r>
              <a:rPr lang="ar-AE" sz="2000" dirty="0">
                <a:cs typeface="Alexandria"/>
              </a:rPr>
              <a:t>المطور؟</a:t>
            </a:r>
          </a:p>
          <a:p>
            <a:pPr algn="r" rtl="1">
              <a:buFont typeface="Arial" panose="020B0604020202020204" pitchFamily="34" charset="0"/>
              <a:buChar char="•"/>
            </a:pPr>
            <a:r>
              <a:rPr lang="ar-EG" sz="2000" dirty="0">
                <a:cs typeface="Alexandria"/>
              </a:rPr>
              <a:t> </a:t>
            </a:r>
            <a:r>
              <a:rPr lang="ar-AE" sz="2000" dirty="0">
                <a:cs typeface="Alexandria"/>
              </a:rPr>
              <a:t>المستخدم؟</a:t>
            </a:r>
          </a:p>
          <a:p>
            <a:pPr algn="r" rtl="1">
              <a:buFont typeface="Arial" panose="020B0604020202020204" pitchFamily="34" charset="0"/>
              <a:buChar char="•"/>
            </a:pPr>
            <a:r>
              <a:rPr lang="ar-EG" sz="2000" dirty="0">
                <a:cs typeface="Alexandria"/>
              </a:rPr>
              <a:t> </a:t>
            </a:r>
            <a:r>
              <a:rPr lang="ar-AE" sz="2000" dirty="0">
                <a:cs typeface="Alexandria"/>
              </a:rPr>
              <a:t>الشركة المالكة؟</a:t>
            </a:r>
          </a:p>
          <a:p>
            <a:pPr algn="r" rtl="1">
              <a:buFont typeface="Arial" panose="020B0604020202020204" pitchFamily="34" charset="0"/>
              <a:buChar char="•"/>
            </a:pPr>
            <a:r>
              <a:rPr lang="ar-EG" sz="2000" dirty="0">
                <a:cs typeface="Alexandria"/>
              </a:rPr>
              <a:t> </a:t>
            </a:r>
            <a:r>
              <a:rPr lang="ar-AE" sz="2000" dirty="0">
                <a:cs typeface="Alexandria"/>
              </a:rPr>
              <a:t>أم النظام ذاته؟</a:t>
            </a:r>
          </a:p>
          <a:p>
            <a:pPr marR="0" lvl="0" algn="r"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A7B410CC-8572-F9AC-ACCC-76F80DE7AE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324932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78D7D-7FEB-0981-9A81-5FAE760E56C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12478E3-9B3E-8C86-8B5E-B6CE4D0D65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1B9A06C-88D1-D635-DDF9-7F4530794EFF}"/>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التحديات القانونية المرتبطة بتعلم الآلة</a:t>
            </a:r>
          </a:p>
        </p:txBody>
      </p:sp>
      <p:sp>
        <p:nvSpPr>
          <p:cNvPr id="28" name="Rectangle 27">
            <a:extLst>
              <a:ext uri="{FF2B5EF4-FFF2-40B4-BE49-F238E27FC236}">
                <a16:creationId xmlns:a16="http://schemas.microsoft.com/office/drawing/2014/main" id="{8B0E7419-9D43-8846-9742-924E6170F44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6F025DB-A221-4947-D50E-4CE995580CB6}"/>
              </a:ext>
            </a:extLst>
          </p:cNvPr>
          <p:cNvSpPr txBox="1"/>
          <p:nvPr/>
        </p:nvSpPr>
        <p:spPr>
          <a:xfrm>
            <a:off x="810705" y="1906764"/>
            <a:ext cx="10731919" cy="4191981"/>
          </a:xfrm>
          <a:prstGeom prst="rect">
            <a:avLst/>
          </a:prstGeom>
          <a:noFill/>
        </p:spPr>
        <p:txBody>
          <a:bodyPr wrap="square" rtlCol="0">
            <a:spAutoFit/>
          </a:bodyPr>
          <a:lstStyle/>
          <a:p>
            <a:pPr marR="0" lvl="0" algn="r" defTabSz="914400" rtl="1" eaLnBrk="1" fontAlgn="auto" latinLnBrk="0" hangingPunct="1">
              <a:lnSpc>
                <a:spcPct val="150000"/>
              </a:lnSpc>
              <a:spcBef>
                <a:spcPts val="0"/>
              </a:spcBef>
              <a:spcAft>
                <a:spcPts val="0"/>
              </a:spcAft>
              <a:buClrTx/>
              <a:buSzTx/>
              <a:tabLst/>
              <a:defRPr/>
            </a:pPr>
            <a:r>
              <a:rPr kumimoji="0" lang="ar-EG" sz="2000" b="1" i="0" u="none" strike="noStrike" kern="1200" cap="none" spc="0" normalizeH="0" baseline="0" noProof="0" dirty="0">
                <a:ln>
                  <a:noFill/>
                </a:ln>
                <a:solidFill>
                  <a:srgbClr val="FF0000"/>
                </a:solidFill>
                <a:effectLst/>
                <a:uLnTx/>
                <a:uFillTx/>
                <a:latin typeface="Calibri"/>
                <a:cs typeface="Alexandria"/>
              </a:rPr>
              <a:t>ا</a:t>
            </a:r>
            <a:r>
              <a:rPr kumimoji="0" lang="ar-AE" sz="2000" b="1" i="0" u="none" strike="noStrike" kern="1200" cap="none" spc="0" normalizeH="0" baseline="0" noProof="0" dirty="0">
                <a:ln>
                  <a:noFill/>
                </a:ln>
                <a:solidFill>
                  <a:srgbClr val="FF0000"/>
                </a:solidFill>
                <a:effectLst/>
                <a:uLnTx/>
                <a:uFillTx/>
                <a:latin typeface="Calibri"/>
                <a:cs typeface="Alexandria"/>
              </a:rPr>
              <a:t>لإطار القانوني </a:t>
            </a:r>
            <a:r>
              <a:rPr kumimoji="0" lang="ar-EG" sz="2000" b="1" i="0" u="none" strike="noStrike" kern="1200" cap="none" spc="0" normalizeH="0" baseline="0" noProof="0" dirty="0">
                <a:ln>
                  <a:noFill/>
                </a:ln>
                <a:solidFill>
                  <a:srgbClr val="FF0000"/>
                </a:solidFill>
                <a:effectLst/>
                <a:uLnTx/>
                <a:uFillTx/>
                <a:latin typeface="Calibri"/>
                <a:cs typeface="Alexandria"/>
              </a:rPr>
              <a:t>لدى بعض الدول :</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lang="en-US" sz="2000" b="1" dirty="0">
                <a:solidFill>
                  <a:prstClr val="black"/>
                </a:solidFill>
                <a:latin typeface="Calibri"/>
                <a:cs typeface="Alexandria"/>
              </a:rPr>
              <a:t>GDPR </a:t>
            </a:r>
            <a:r>
              <a:rPr lang="ar-EG" sz="2000" b="1" dirty="0">
                <a:solidFill>
                  <a:prstClr val="black"/>
                </a:solidFill>
                <a:latin typeface="Calibri"/>
                <a:cs typeface="Alexandria"/>
              </a:rPr>
              <a:t> الأوروبي : </a:t>
            </a:r>
            <a:r>
              <a:rPr lang="ar-EG" sz="2000" dirty="0">
                <a:solidFill>
                  <a:prstClr val="black"/>
                </a:solidFill>
                <a:latin typeface="Calibri"/>
                <a:cs typeface="Alexandria"/>
              </a:rPr>
              <a:t>المادة 22 تمنح الأفراد حق الاعتراض على القرارات الآلية، وتُلزم بالشفافية الخوارزمية.</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lang="ar-EG" sz="2000" b="1" dirty="0">
                <a:solidFill>
                  <a:srgbClr val="FF0000"/>
                </a:solidFill>
                <a:latin typeface="Calibri"/>
                <a:cs typeface="Alexandria"/>
              </a:rPr>
              <a:t>اللائحة الأوروبية للذكاء الاصطناعي </a:t>
            </a:r>
            <a:r>
              <a:rPr lang="en-US" sz="2000" b="1" dirty="0">
                <a:solidFill>
                  <a:srgbClr val="FF0000"/>
                </a:solidFill>
                <a:latin typeface="Calibri"/>
                <a:cs typeface="Alexandria"/>
              </a:rPr>
              <a:t>AI Act)</a:t>
            </a:r>
            <a:r>
              <a:rPr lang="ar-EG" sz="2000" b="1" dirty="0">
                <a:solidFill>
                  <a:srgbClr val="FF0000"/>
                </a:solidFill>
                <a:latin typeface="Calibri"/>
                <a:cs typeface="Alexandria"/>
              </a:rPr>
              <a:t>) </a:t>
            </a:r>
            <a:r>
              <a:rPr lang="ar-EG" sz="2000" b="1" dirty="0">
                <a:solidFill>
                  <a:prstClr val="black"/>
                </a:solidFill>
                <a:latin typeface="Calibri"/>
                <a:cs typeface="Alexandria"/>
              </a:rPr>
              <a:t>: </a:t>
            </a:r>
            <a:r>
              <a:rPr lang="ar-EG" sz="2000" dirty="0">
                <a:solidFill>
                  <a:prstClr val="black"/>
                </a:solidFill>
                <a:latin typeface="Calibri"/>
                <a:cs typeface="Alexandria"/>
              </a:rPr>
              <a:t>تقترح تصنيف أنظمة تعلم الآلة حسب المخاطر وتضع التزامات عالية على الأنظمة "عالية الخطورة".</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lang="ar-EG" sz="2000" b="1" dirty="0">
                <a:solidFill>
                  <a:srgbClr val="FF0000"/>
                </a:solidFill>
                <a:latin typeface="Calibri"/>
                <a:cs typeface="Alexandria"/>
              </a:rPr>
              <a:t>قانون خصوصية كاليفورنيا </a:t>
            </a:r>
            <a:r>
              <a:rPr lang="en-US" sz="2000" b="1" dirty="0">
                <a:solidFill>
                  <a:srgbClr val="FF0000"/>
                </a:solidFill>
                <a:latin typeface="Calibri"/>
                <a:cs typeface="Alexandria"/>
              </a:rPr>
              <a:t>CCPA</a:t>
            </a:r>
            <a:r>
              <a:rPr lang="ar-EG" sz="2000" b="1" dirty="0">
                <a:solidFill>
                  <a:srgbClr val="FF0000"/>
                </a:solidFill>
                <a:latin typeface="Calibri"/>
                <a:cs typeface="Alexandria"/>
              </a:rPr>
              <a:t> </a:t>
            </a:r>
            <a:r>
              <a:rPr lang="ar-EG" sz="2000" b="1" dirty="0">
                <a:solidFill>
                  <a:prstClr val="black"/>
                </a:solidFill>
                <a:latin typeface="Calibri"/>
                <a:cs typeface="Alexandria"/>
              </a:rPr>
              <a:t>:</a:t>
            </a:r>
            <a:r>
              <a:rPr lang="ar-EG" sz="2000" dirty="0">
                <a:solidFill>
                  <a:prstClr val="black"/>
                </a:solidFill>
                <a:latin typeface="Calibri"/>
                <a:cs typeface="Alexandria"/>
              </a:rPr>
              <a:t> يمنح المستخدم حق معرفة البيانات المستخدمة في الخوارزميات التجارية.</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lang="ar-EG" sz="2000" b="1" dirty="0">
                <a:solidFill>
                  <a:srgbClr val="FF0000"/>
                </a:solidFill>
                <a:latin typeface="Calibri"/>
                <a:cs typeface="Alexandria"/>
              </a:rPr>
              <a:t>مشروع نظام البيانات والذكاء الاصطناعي السعودي (سدايا) </a:t>
            </a:r>
            <a:r>
              <a:rPr lang="ar-EG" sz="2000" b="1" dirty="0">
                <a:solidFill>
                  <a:prstClr val="black"/>
                </a:solidFill>
                <a:latin typeface="Calibri"/>
                <a:cs typeface="Alexandria"/>
              </a:rPr>
              <a:t>: </a:t>
            </a:r>
            <a:r>
              <a:rPr lang="ar-EG" sz="2000" dirty="0">
                <a:solidFill>
                  <a:prstClr val="black"/>
                </a:solidFill>
                <a:latin typeface="Calibri"/>
                <a:cs typeface="Alexandria"/>
              </a:rPr>
              <a:t>يضع قواعد صارمة على المعالجة التلقائية للبيانات وخاصة عبر الحدود.</a:t>
            </a:r>
          </a:p>
          <a:p>
            <a:pPr marR="0" lvl="0" algn="r"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Calibri"/>
              <a:cs typeface="Alexandria"/>
            </a:endParaRPr>
          </a:p>
          <a:p>
            <a:pPr marR="0" lvl="0" algn="r"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AFB84ABE-CC84-471A-FF63-2B6F016DD8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936658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2BE44-412F-E453-4212-D9C70B32E87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E1EB22A-34C5-B278-4575-121340DBF7E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A92992B-2D96-0C4A-ECE5-420901796A34}"/>
              </a:ext>
            </a:extLst>
          </p:cNvPr>
          <p:cNvSpPr txBox="1"/>
          <p:nvPr/>
        </p:nvSpPr>
        <p:spPr>
          <a:xfrm>
            <a:off x="3817856" y="865851"/>
            <a:ext cx="733782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الذكاء الاصطناعي</a:t>
            </a:r>
          </a:p>
        </p:txBody>
      </p:sp>
      <p:sp>
        <p:nvSpPr>
          <p:cNvPr id="28" name="Rectangle 27">
            <a:extLst>
              <a:ext uri="{FF2B5EF4-FFF2-40B4-BE49-F238E27FC236}">
                <a16:creationId xmlns:a16="http://schemas.microsoft.com/office/drawing/2014/main" id="{375902A4-917C-9317-7E2E-AA59B78A50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9C45441-270D-5214-F18C-91EB6B1A715F}"/>
              </a:ext>
            </a:extLst>
          </p:cNvPr>
          <p:cNvSpPr txBox="1"/>
          <p:nvPr/>
        </p:nvSpPr>
        <p:spPr>
          <a:xfrm>
            <a:off x="1790952" y="1435228"/>
            <a:ext cx="9751672" cy="5576976"/>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تعريف الذكاء الاصطناعي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هو قدرة الأنظمة الحاسوبية على أداء مهام تتطلب عادة ذكاء بشري، مثل:</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الفهم ، التعلم ، الاستدلال</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حل المشكلات ، ا تخاذ القرار</a:t>
            </a:r>
          </a:p>
          <a:p>
            <a:pPr marR="0" lvl="0" algn="r" defTabSz="914400" rtl="1" eaLnBrk="1" fontAlgn="auto" latinLnBrk="0" hangingPunct="1">
              <a:lnSpc>
                <a:spcPct val="150000"/>
              </a:lnSpc>
              <a:spcBef>
                <a:spcPts val="0"/>
              </a:spcBef>
              <a:spcAft>
                <a:spcPts val="0"/>
              </a:spcAft>
              <a:buClrTx/>
              <a:buSzTx/>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مثال: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روبوت قادر على إجراء محادثة طبيعية مع الإنسان (مثل روبوتات المحادثة الذكية –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(ChatGPT)</a:t>
            </a: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b="1" dirty="0">
                <a:solidFill>
                  <a:srgbClr val="FF0000"/>
                </a:solidFill>
                <a:latin typeface="Abadi" panose="020B0604020104020204" pitchFamily="34" charset="0"/>
                <a:cs typeface="Alexandria"/>
              </a:rPr>
              <a:t>تطبيقات الذكاء الاصطناعي :</a:t>
            </a:r>
          </a:p>
          <a:p>
            <a:pPr marR="0" lvl="0" algn="r" defTabSz="914400" rtl="1" eaLnBrk="1" fontAlgn="auto" latinLnBrk="0" hangingPunct="1">
              <a:lnSpc>
                <a:spcPct val="150000"/>
              </a:lnSpc>
              <a:spcBef>
                <a:spcPts val="0"/>
              </a:spcBef>
              <a:spcAft>
                <a:spcPts val="0"/>
              </a:spcAft>
              <a:buClrTx/>
              <a:buSzTx/>
              <a:tabLst/>
              <a:defRPr/>
            </a:pPr>
            <a:r>
              <a:rPr lang="ar-EG" sz="2000" b="1" dirty="0">
                <a:solidFill>
                  <a:prstClr val="black"/>
                </a:solidFill>
                <a:latin typeface="Abadi" panose="020B0604020104020204" pitchFamily="34" charset="0"/>
                <a:cs typeface="Alexandria"/>
              </a:rPr>
              <a:t>- المجال الطبي : </a:t>
            </a:r>
            <a:r>
              <a:rPr lang="ar-EG" sz="2000" dirty="0">
                <a:solidFill>
                  <a:prstClr val="black"/>
                </a:solidFill>
                <a:latin typeface="Abadi" panose="020B0604020104020204" pitchFamily="34" charset="0"/>
                <a:cs typeface="Alexandria"/>
              </a:rPr>
              <a:t>تشخيص السرطان من صور الأشعة</a:t>
            </a:r>
          </a:p>
          <a:p>
            <a:pPr marR="0" lvl="0" algn="r" defTabSz="914400" rtl="1" eaLnBrk="1" fontAlgn="auto" latinLnBrk="0" hangingPunct="1">
              <a:lnSpc>
                <a:spcPct val="150000"/>
              </a:lnSpc>
              <a:spcBef>
                <a:spcPts val="0"/>
              </a:spcBef>
              <a:spcAft>
                <a:spcPts val="0"/>
              </a:spcAft>
              <a:buClrTx/>
              <a:buSzTx/>
              <a:tabLst/>
              <a:defRPr/>
            </a:pPr>
            <a:r>
              <a:rPr lang="ar-EG" sz="2000" dirty="0">
                <a:solidFill>
                  <a:prstClr val="black"/>
                </a:solidFill>
                <a:latin typeface="Abadi" panose="020B0604020104020204" pitchFamily="34" charset="0"/>
                <a:cs typeface="Alexandria"/>
              </a:rPr>
              <a:t> </a:t>
            </a:r>
            <a:r>
              <a:rPr lang="ar-EG" sz="2000" b="1" dirty="0">
                <a:solidFill>
                  <a:prstClr val="black"/>
                </a:solidFill>
                <a:latin typeface="Abadi" panose="020B0604020104020204" pitchFamily="34" charset="0"/>
                <a:cs typeface="Alexandria"/>
              </a:rPr>
              <a:t>- العدالة والقانون: </a:t>
            </a:r>
            <a:r>
              <a:rPr lang="ar-EG" sz="2000" dirty="0">
                <a:solidFill>
                  <a:prstClr val="black"/>
                </a:solidFill>
                <a:latin typeface="Abadi" panose="020B0604020104020204" pitchFamily="34" charset="0"/>
                <a:cs typeface="Alexandria"/>
              </a:rPr>
              <a:t>تحليل العقود، إصدار توصيات قضائية</a:t>
            </a:r>
          </a:p>
          <a:p>
            <a:pPr marR="0" lvl="0" algn="r" defTabSz="914400" rtl="1" eaLnBrk="1" fontAlgn="auto" latinLnBrk="0" hangingPunct="1">
              <a:lnSpc>
                <a:spcPct val="150000"/>
              </a:lnSpc>
              <a:spcBef>
                <a:spcPts val="0"/>
              </a:spcBef>
              <a:spcAft>
                <a:spcPts val="0"/>
              </a:spcAft>
              <a:buClrTx/>
              <a:buSzTx/>
              <a:tabLst/>
              <a:defRPr/>
            </a:pPr>
            <a:r>
              <a:rPr lang="ar-EG" sz="2000" dirty="0">
                <a:solidFill>
                  <a:prstClr val="black"/>
                </a:solidFill>
                <a:latin typeface="Abadi" panose="020B0604020104020204" pitchFamily="34" charset="0"/>
                <a:cs typeface="Alexandria"/>
              </a:rPr>
              <a:t>- </a:t>
            </a:r>
            <a:r>
              <a:rPr lang="ar-EG" sz="2000" b="1" dirty="0">
                <a:solidFill>
                  <a:prstClr val="black"/>
                </a:solidFill>
                <a:latin typeface="Abadi" panose="020B0604020104020204" pitchFamily="34" charset="0"/>
                <a:cs typeface="Alexandria"/>
              </a:rPr>
              <a:t>القطاع المالي: </a:t>
            </a:r>
            <a:r>
              <a:rPr lang="ar-EG" sz="2000" dirty="0">
                <a:solidFill>
                  <a:prstClr val="black"/>
                </a:solidFill>
                <a:latin typeface="Abadi" panose="020B0604020104020204" pitchFamily="34" charset="0"/>
                <a:cs typeface="Alexandria"/>
              </a:rPr>
              <a:t>تقييم مخاطر القروض، كشف الاحتيال</a:t>
            </a:r>
          </a:p>
          <a:p>
            <a:pPr marR="0" lvl="0" algn="r" defTabSz="914400" rtl="1" eaLnBrk="1" fontAlgn="auto" latinLnBrk="0" hangingPunct="1">
              <a:lnSpc>
                <a:spcPct val="150000"/>
              </a:lnSpc>
              <a:spcBef>
                <a:spcPts val="0"/>
              </a:spcBef>
              <a:spcAft>
                <a:spcPts val="0"/>
              </a:spcAft>
              <a:buClrTx/>
              <a:buSzTx/>
              <a:tabLst/>
              <a:defRPr/>
            </a:pPr>
            <a:r>
              <a:rPr lang="ar-EG" sz="2000" dirty="0">
                <a:solidFill>
                  <a:prstClr val="black"/>
                </a:solidFill>
                <a:latin typeface="Abadi" panose="020B0604020104020204" pitchFamily="34" charset="0"/>
                <a:cs typeface="Alexandria"/>
              </a:rPr>
              <a:t> - </a:t>
            </a:r>
            <a:r>
              <a:rPr lang="ar-EG" sz="2000" b="1" dirty="0">
                <a:solidFill>
                  <a:prstClr val="black"/>
                </a:solidFill>
                <a:latin typeface="Abadi" panose="020B0604020104020204" pitchFamily="34" charset="0"/>
                <a:cs typeface="Alexandria"/>
              </a:rPr>
              <a:t>المرور والمركبات: </a:t>
            </a:r>
            <a:r>
              <a:rPr lang="ar-EG" sz="2000" dirty="0">
                <a:solidFill>
                  <a:prstClr val="black"/>
                </a:solidFill>
                <a:latin typeface="Abadi" panose="020B0604020104020204" pitchFamily="34" charset="0"/>
                <a:cs typeface="Alexandria"/>
              </a:rPr>
              <a:t>القيادة الذاتية</a:t>
            </a:r>
          </a:p>
          <a:p>
            <a:pPr marR="0" lvl="0" algn="r" defTabSz="914400" rtl="1" eaLnBrk="1" fontAlgn="auto" latinLnBrk="0" hangingPunct="1">
              <a:lnSpc>
                <a:spcPct val="150000"/>
              </a:lnSpc>
              <a:spcBef>
                <a:spcPts val="0"/>
              </a:spcBef>
              <a:spcAft>
                <a:spcPts val="0"/>
              </a:spcAft>
              <a:buClrTx/>
              <a:buSzTx/>
              <a:tabLst/>
              <a:defRPr/>
            </a:pPr>
            <a:r>
              <a:rPr lang="ar-EG" sz="2000" dirty="0">
                <a:solidFill>
                  <a:prstClr val="black"/>
                </a:solidFill>
                <a:latin typeface="Abadi" panose="020B0604020104020204" pitchFamily="34" charset="0"/>
                <a:cs typeface="Alexandria"/>
              </a:rPr>
              <a:t> </a:t>
            </a:r>
            <a:r>
              <a:rPr lang="ar-EG" sz="2000" b="1" dirty="0">
                <a:solidFill>
                  <a:prstClr val="black"/>
                </a:solidFill>
                <a:latin typeface="Abadi" panose="020B0604020104020204" pitchFamily="34" charset="0"/>
                <a:cs typeface="Alexandria"/>
              </a:rPr>
              <a:t>- التعليم : </a:t>
            </a:r>
            <a:r>
              <a:rPr lang="ar-EG" sz="2000" dirty="0">
                <a:solidFill>
                  <a:prstClr val="black"/>
                </a:solidFill>
                <a:latin typeface="Abadi" panose="020B0604020104020204" pitchFamily="34" charset="0"/>
                <a:cs typeface="Alexandria"/>
              </a:rPr>
              <a:t>أنظمة التعليم التكيفي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296C5F6F-DDD4-9D93-054F-9227BABB33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4211739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1EC5A-508A-5B1D-A38C-41D0F3236DF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CC5A086-938A-51AF-CE29-28021C2959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EC5B6E6-815E-524A-42F3-60E6B7874399}"/>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التحديات القانونية المرتبطة بالذكاء الاصطناعي</a:t>
            </a:r>
          </a:p>
        </p:txBody>
      </p:sp>
      <p:sp>
        <p:nvSpPr>
          <p:cNvPr id="28" name="Rectangle 27">
            <a:extLst>
              <a:ext uri="{FF2B5EF4-FFF2-40B4-BE49-F238E27FC236}">
                <a16:creationId xmlns:a16="http://schemas.microsoft.com/office/drawing/2014/main" id="{5C97E4E5-F153-02BF-5867-573FF8E4CDE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DF2E2F2-F0B0-BBB7-4FE1-76D89B15B105}"/>
              </a:ext>
            </a:extLst>
          </p:cNvPr>
          <p:cNvSpPr txBox="1"/>
          <p:nvPr/>
        </p:nvSpPr>
        <p:spPr>
          <a:xfrm>
            <a:off x="3385474" y="1933848"/>
            <a:ext cx="8157149" cy="4807535"/>
          </a:xfrm>
          <a:prstGeom prst="rect">
            <a:avLst/>
          </a:prstGeom>
          <a:noFill/>
        </p:spPr>
        <p:txBody>
          <a:bodyPr wrap="square" rtlCol="0">
            <a:spAutoFit/>
          </a:bodyPr>
          <a:lstStyle/>
          <a:p>
            <a:pPr marR="0" lvl="0" algn="r" defTabSz="914400" rtl="1" eaLnBrk="1" fontAlgn="auto" latinLnBrk="0" hangingPunct="1">
              <a:spcBef>
                <a:spcPts val="0"/>
              </a:spcBef>
              <a:spcAft>
                <a:spcPts val="0"/>
              </a:spcAft>
              <a:buClrTx/>
              <a:buSzTx/>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أولًا : المسؤولية القانونية:</a:t>
            </a:r>
            <a:endParaRPr kumimoji="0" lang="en-US" sz="2000" b="1" i="0" u="none" strike="noStrike" kern="1200" cap="none" spc="0" normalizeH="0" baseline="0" noProof="0" dirty="0">
              <a:ln>
                <a:noFill/>
              </a:ln>
              <a:solidFill>
                <a:srgbClr val="FF0000"/>
              </a:solidFill>
              <a:effectLst/>
              <a:uLnTx/>
              <a:uFillTx/>
              <a:latin typeface="Abadi" panose="020B0604020104020204" pitchFamily="34" charset="0"/>
              <a:cs typeface="Alexandria"/>
            </a:endParaRPr>
          </a:p>
          <a:p>
            <a:pPr marR="0" lvl="0" algn="r" defTabSz="914400" rtl="1" eaLnBrk="1" fontAlgn="auto" latinLnBrk="0" hangingPunct="1">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من يتحمل الخطأ إذا اتخذت خوارزمية قراراً خاطئاً؟</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a:t>
            </a:r>
          </a:p>
          <a:p>
            <a:pPr marL="285750" marR="0" lvl="0" indent="-285750" algn="r"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المستخدم؟ </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285750" marR="0" lvl="0" indent="-285750" algn="r"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المطور؟ </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285750" marR="0" lvl="0" indent="-285750" algn="r"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صاحب المنصة؟ </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285750" marR="0" lvl="0" indent="-285750" algn="r"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أم الآلة نفسها؟</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R="0" lvl="0" algn="r" defTabSz="914400" rtl="1" eaLnBrk="1" fontAlgn="auto" latinLnBrk="0" hangingPunct="1">
              <a:spcBef>
                <a:spcPts val="0"/>
              </a:spcBef>
              <a:spcAft>
                <a:spcPts val="0"/>
              </a:spcAft>
              <a:buClrTx/>
              <a:buSzTx/>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مثال</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حادث سيارة ذاتية القيادة – هل تُعامل الآلة كمصدر خطر أم كـ "شخص معنوي"؟</a:t>
            </a:r>
          </a:p>
          <a:p>
            <a:pPr marR="0" lvl="0" algn="r" defTabSz="914400" rtl="1" eaLnBrk="1" fontAlgn="auto" latinLnBrk="0" hangingPunct="1">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R="0" lvl="0" algn="r" defTabSz="914400" rtl="1" eaLnBrk="1" fontAlgn="auto" latinLnBrk="0" hangingPunct="1">
              <a:spcBef>
                <a:spcPts val="0"/>
              </a:spcBef>
              <a:spcAft>
                <a:spcPts val="0"/>
              </a:spcAft>
              <a:buClrTx/>
              <a:buSzTx/>
              <a:tabLst/>
              <a:defRPr/>
            </a:pPr>
            <a:r>
              <a:rPr kumimoji="0" lang="ar-AE"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ثانياً : الخصوصية وحماية البيانات:</a:t>
            </a:r>
          </a:p>
          <a:p>
            <a:pPr marR="0" lvl="0" algn="r" defTabSz="914400" rtl="1" eaLnBrk="1" fontAlgn="auto" latinLnBrk="0" hangingPunct="1">
              <a:spcBef>
                <a:spcPts val="0"/>
              </a:spcBef>
              <a:spcAft>
                <a:spcPts val="0"/>
              </a:spcAft>
              <a:buClrTx/>
              <a:buSzTx/>
              <a:tabLst/>
              <a:defRPr/>
            </a:pPr>
            <a:r>
              <a:rPr kumimoji="0" lang="ar-AE"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تستخدم أنظمة الذكاء الاصطناعي كميات هائلة من البيانات الشخصية.</a:t>
            </a:r>
          </a:p>
          <a:p>
            <a:pPr marR="0" lvl="0" algn="r" defTabSz="914400" rtl="1" eaLnBrk="1" fontAlgn="auto" latinLnBrk="0" hangingPunct="1">
              <a:spcBef>
                <a:spcPts val="0"/>
              </a:spcBef>
              <a:spcAft>
                <a:spcPts val="0"/>
              </a:spcAft>
              <a:buClrTx/>
              <a:buSzTx/>
              <a:tabLst/>
              <a:defRPr/>
            </a:pPr>
            <a:r>
              <a:rPr kumimoji="0" lang="ar-AE"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الخطر: استخدام البيانات دون علم المستخدم أو دون موافقته الصريحة.</a:t>
            </a:r>
          </a:p>
          <a:p>
            <a:pPr marR="0" lvl="0" algn="r" defTabSz="914400" rtl="1" eaLnBrk="1" fontAlgn="auto" latinLnBrk="0" hangingPunct="1">
              <a:spcBef>
                <a:spcPts val="0"/>
              </a:spcBef>
              <a:spcAft>
                <a:spcPts val="0"/>
              </a:spcAft>
              <a:buClrTx/>
              <a:buSzTx/>
              <a:tabLst/>
              <a:defRPr/>
            </a:pPr>
            <a:r>
              <a:rPr kumimoji="0" lang="ar-AE" sz="2000" b="0" i="0" u="none" strike="noStrike" kern="1200" cap="none" spc="0" normalizeH="0" baseline="0" noProof="0" dirty="0">
                <a:ln>
                  <a:noFill/>
                </a:ln>
                <a:solidFill>
                  <a:srgbClr val="FF0000"/>
                </a:solidFill>
                <a:effectLst/>
                <a:uLnTx/>
                <a:uFillTx/>
                <a:latin typeface="Abadi" panose="020B0604020104020204" pitchFamily="34" charset="0"/>
                <a:cs typeface="Alexandria"/>
              </a:rPr>
              <a:t>قانون </a:t>
            </a:r>
            <a:r>
              <a:rPr kumimoji="0" lang="en-US" sz="2000" b="0" i="0" u="none" strike="noStrike" kern="1200" cap="none" spc="0" normalizeH="0" baseline="0" noProof="0" dirty="0">
                <a:ln>
                  <a:noFill/>
                </a:ln>
                <a:solidFill>
                  <a:srgbClr val="FF0000"/>
                </a:solidFill>
                <a:effectLst/>
                <a:uLnTx/>
                <a:uFillTx/>
                <a:latin typeface="Abadi" panose="020B0604020104020204" pitchFamily="34" charset="0"/>
                <a:cs typeface="Alexandria"/>
              </a:rPr>
              <a:t>GDPR </a:t>
            </a:r>
            <a:r>
              <a:rPr kumimoji="0" lang="ar-EG" sz="2000" b="0" i="0" u="none" strike="noStrike" kern="1200" cap="none" spc="0" normalizeH="0" baseline="0" noProof="0" dirty="0">
                <a:ln>
                  <a:noFill/>
                </a:ln>
                <a:solidFill>
                  <a:srgbClr val="FF0000"/>
                </a:solidFill>
                <a:effectLst/>
                <a:uLnTx/>
                <a:uFillTx/>
                <a:latin typeface="Abadi" panose="020B0604020104020204" pitchFamily="34" charset="0"/>
                <a:cs typeface="Alexandria"/>
              </a:rPr>
              <a:t> ا</a:t>
            </a:r>
            <a:r>
              <a:rPr kumimoji="0" lang="ar-AE" sz="2000" b="0" i="0" u="none" strike="noStrike" kern="1200" cap="none" spc="0" normalizeH="0" baseline="0" noProof="0" dirty="0">
                <a:ln>
                  <a:noFill/>
                </a:ln>
                <a:solidFill>
                  <a:srgbClr val="FF0000"/>
                </a:solidFill>
                <a:effectLst/>
                <a:uLnTx/>
                <a:uFillTx/>
                <a:latin typeface="Abadi" panose="020B0604020104020204" pitchFamily="34" charset="0"/>
                <a:cs typeface="Alexandria"/>
              </a:rPr>
              <a:t>لأوروبي </a:t>
            </a:r>
            <a:r>
              <a:rPr kumimoji="0" lang="ar-AE"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ينص على:</a:t>
            </a:r>
          </a:p>
          <a:p>
            <a:pPr marL="285750" marR="0" lvl="0" indent="-28575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الحق في معرفة كيف تعالج البيانات</a:t>
            </a:r>
          </a:p>
          <a:p>
            <a:pPr marL="285750" marR="0" lvl="0" indent="-28575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الحق في الاعتراض على القرار الآلي</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CE1BD891-D9EA-BBE7-B1B9-29F10AD089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5309076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077BA1-EEA4-96C2-7865-565F8EBA37A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95936B5-DDB5-0366-40B3-DBE6726CE52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17F0747-BCB4-56D2-9146-18DF7E2A39CD}"/>
              </a:ext>
            </a:extLst>
          </p:cNvPr>
          <p:cNvSpPr txBox="1"/>
          <p:nvPr/>
        </p:nvSpPr>
        <p:spPr>
          <a:xfrm>
            <a:off x="3374796" y="820134"/>
            <a:ext cx="778088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lexandria Black"/>
                <a:ea typeface="+mn-ea"/>
                <a:cs typeface="Alexandria"/>
              </a:rPr>
              <a:t>العقود الذكية</a:t>
            </a:r>
            <a:r>
              <a:rPr kumimoji="0" lang="en-US" sz="2800" b="1" i="0" u="none" strike="noStrike" kern="1200" cap="none" spc="0" normalizeH="0" baseline="0" noProof="0" dirty="0">
                <a:ln>
                  <a:noFill/>
                </a:ln>
                <a:solidFill>
                  <a:prstClr val="black"/>
                </a:solidFill>
                <a:effectLst/>
                <a:highlight>
                  <a:srgbClr val="FFFF00"/>
                </a:highlight>
                <a:uLnTx/>
                <a:uFillTx/>
                <a:latin typeface="Alexandria Black"/>
                <a:ea typeface="+mn-ea"/>
                <a:cs typeface="Alexandria"/>
              </a:rPr>
              <a:t> </a:t>
            </a:r>
            <a:endParaRPr kumimoji="0" lang="en-US" sz="2800" b="1" i="0" u="none" strike="noStrike" kern="1200" cap="none" spc="0" normalizeH="0" baseline="0" noProof="0" dirty="0">
              <a:ln>
                <a:noFill/>
              </a:ln>
              <a:solidFill>
                <a:prstClr val="black"/>
              </a:solidFill>
              <a:effectLst/>
              <a:highlight>
                <a:srgbClr val="FFFF00"/>
              </a:highlight>
              <a:uLnTx/>
              <a:uFillTx/>
              <a:latin typeface="Alexandria Black"/>
              <a:ea typeface="+mn-ea"/>
              <a:cs typeface="+mn-cs"/>
            </a:endParaRPr>
          </a:p>
        </p:txBody>
      </p:sp>
      <p:sp>
        <p:nvSpPr>
          <p:cNvPr id="28" name="Rectangle 27">
            <a:extLst>
              <a:ext uri="{FF2B5EF4-FFF2-40B4-BE49-F238E27FC236}">
                <a16:creationId xmlns:a16="http://schemas.microsoft.com/office/drawing/2014/main" id="{AEF079BE-CB50-E944-9F78-8A663638520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044ACEC-37D9-4CC9-3495-63C5C534CAD3}"/>
              </a:ext>
            </a:extLst>
          </p:cNvPr>
          <p:cNvSpPr txBox="1"/>
          <p:nvPr/>
        </p:nvSpPr>
        <p:spPr>
          <a:xfrm>
            <a:off x="82296" y="1327100"/>
            <a:ext cx="11906504" cy="557697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AE" sz="2000" dirty="0">
                <a:solidFill>
                  <a:srgbClr val="FF0000"/>
                </a:solidFill>
                <a:cs typeface="Alexandria"/>
              </a:rPr>
              <a:t>العقود الذكية هي </a:t>
            </a:r>
            <a:r>
              <a:rPr lang="ar-AE" sz="2000" b="1" dirty="0">
                <a:solidFill>
                  <a:srgbClr val="FF0000"/>
                </a:solidFill>
                <a:cs typeface="Alexandria"/>
              </a:rPr>
              <a:t>برمجيات ذاتية التنفيذ</a:t>
            </a:r>
            <a:r>
              <a:rPr lang="ar-AE" sz="2000" dirty="0">
                <a:cs typeface="Alexandria"/>
              </a:rPr>
              <a:t> تُخزن على تقنية البلوك تشين، وتنفذ تلقائياً بنود الاتفاق بمجرد تحقق شروط معينة.</a:t>
            </a:r>
            <a:endParaRPr lang="ar-EG" sz="2000" dirty="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ويمكن تعريفها ايضا (اتفاق رقمي بين أطراف، يُعبّر عنه بلغة برمجية، ويُنفذ تلقائياً عبر سلسلة كتل دون تدخل بشري مباشر).</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b="1" dirty="0">
                <a:solidFill>
                  <a:srgbClr val="FF0000"/>
                </a:solidFill>
                <a:latin typeface="Abadi" panose="020B0604020104020204" pitchFamily="34" charset="0"/>
                <a:cs typeface="Alexandria"/>
              </a:rPr>
              <a:t>آلية عمل العقود الذكية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badi" panose="020B0604020104020204" pitchFamily="34" charset="0"/>
                <a:cs typeface="Alexandria"/>
              </a:rPr>
              <a:t>البرمجة: </a:t>
            </a:r>
            <a:r>
              <a:rPr lang="ar-EG" sz="2000" dirty="0">
                <a:solidFill>
                  <a:prstClr val="black"/>
                </a:solidFill>
                <a:latin typeface="Abadi" panose="020B0604020104020204" pitchFamily="34" charset="0"/>
                <a:cs typeface="Alexandria"/>
              </a:rPr>
              <a:t>يُكتب العقد باستخدام لغات مثل (</a:t>
            </a:r>
            <a:r>
              <a:rPr lang="en-US" sz="2000" dirty="0">
                <a:solidFill>
                  <a:prstClr val="black"/>
                </a:solidFill>
                <a:latin typeface="Abadi" panose="020B0604020104020204" pitchFamily="34" charset="0"/>
                <a:cs typeface="Alexandria"/>
              </a:rPr>
              <a:t>Solidity </a:t>
            </a:r>
            <a:r>
              <a:rPr lang="ar-EG" sz="2000" dirty="0">
                <a:solidFill>
                  <a:prstClr val="black"/>
                </a:solidFill>
                <a:latin typeface="Abadi" panose="020B0604020104020204" pitchFamily="34" charset="0"/>
                <a:cs typeface="Alexandria"/>
              </a:rPr>
              <a:t>) في  </a:t>
            </a:r>
            <a:r>
              <a:rPr lang="en-US" sz="2000" dirty="0">
                <a:solidFill>
                  <a:prstClr val="black"/>
                </a:solidFill>
                <a:latin typeface="Abadi" panose="020B0604020104020204" pitchFamily="34" charset="0"/>
                <a:cs typeface="Alexandria"/>
              </a:rPr>
              <a:t>Ethereum)</a:t>
            </a:r>
            <a:r>
              <a:rPr lang="ar-EG" sz="2000" dirty="0">
                <a:solidFill>
                  <a:prstClr val="black"/>
                </a:solidFill>
                <a:latin typeface="Abadi" panose="020B0604020104020204" pitchFamily="34" charset="0"/>
                <a:cs typeface="Alexandria"/>
              </a:rPr>
              <a:t>).</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badi" panose="020B0604020104020204" pitchFamily="34" charset="0"/>
                <a:cs typeface="Alexandria"/>
              </a:rPr>
              <a:t>التخزين: </a:t>
            </a:r>
            <a:r>
              <a:rPr lang="ar-EG" sz="2000" dirty="0">
                <a:solidFill>
                  <a:prstClr val="black"/>
                </a:solidFill>
                <a:latin typeface="Abadi" panose="020B0604020104020204" pitchFamily="34" charset="0"/>
                <a:cs typeface="Alexandria"/>
              </a:rPr>
              <a:t>يُسجل على شبكة البلوك تشين، ليصبح غير قابل للتعديل.</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badi" panose="020B0604020104020204" pitchFamily="34" charset="0"/>
                <a:cs typeface="Alexandria"/>
              </a:rPr>
              <a:t>التنفيذ الذاتي: </a:t>
            </a:r>
            <a:r>
              <a:rPr lang="ar-EG" sz="2000" dirty="0">
                <a:solidFill>
                  <a:prstClr val="black"/>
                </a:solidFill>
                <a:latin typeface="Abadi" panose="020B0604020104020204" pitchFamily="34" charset="0"/>
                <a:cs typeface="Alexandria"/>
              </a:rPr>
              <a:t>عند تحقق الشروط المبرمجة، ينفذ العقد دون وسيط.</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badi" panose="020B0604020104020204" pitchFamily="34" charset="0"/>
                <a:cs typeface="Alexandria"/>
              </a:rPr>
              <a:t>مثال: </a:t>
            </a:r>
            <a:r>
              <a:rPr lang="ar-EG" sz="2000" dirty="0">
                <a:solidFill>
                  <a:prstClr val="black"/>
                </a:solidFill>
                <a:latin typeface="Abadi" panose="020B0604020104020204" pitchFamily="34" charset="0"/>
                <a:cs typeface="Alexandria"/>
              </a:rPr>
              <a:t>عند استلام شحنة، يُحوّل المبلغ تلقائيًا إلى البائع.</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b="1" dirty="0">
                <a:solidFill>
                  <a:srgbClr val="FF0000"/>
                </a:solidFill>
                <a:latin typeface="Abadi" panose="020B0604020104020204" pitchFamily="34" charset="0"/>
                <a:cs typeface="Alexandria"/>
              </a:rPr>
              <a:t>نماذج استخدام العقود الذكية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badi" panose="020B0604020104020204" pitchFamily="34" charset="0"/>
                <a:cs typeface="Alexandria"/>
              </a:rPr>
              <a:t>العقود المالية: </a:t>
            </a:r>
            <a:r>
              <a:rPr lang="ar-EG" sz="2000" dirty="0">
                <a:solidFill>
                  <a:prstClr val="black"/>
                </a:solidFill>
                <a:latin typeface="Abadi" panose="020B0604020104020204" pitchFamily="34" charset="0"/>
                <a:cs typeface="Alexandria"/>
              </a:rPr>
              <a:t>القروض، التأمين، 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badi" panose="020B0604020104020204" pitchFamily="34" charset="0"/>
                <a:cs typeface="Alexandria"/>
              </a:rPr>
              <a:t>سلاسل التوريد: </a:t>
            </a:r>
            <a:r>
              <a:rPr lang="ar-EG" sz="2000" dirty="0">
                <a:solidFill>
                  <a:prstClr val="black"/>
                </a:solidFill>
                <a:latin typeface="Abadi" panose="020B0604020104020204" pitchFamily="34" charset="0"/>
                <a:cs typeface="Alexandria"/>
              </a:rPr>
              <a:t>دفع فوري عند تسليم البضاعة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badi" panose="020B0604020104020204" pitchFamily="34" charset="0"/>
                <a:cs typeface="Alexandria"/>
              </a:rPr>
              <a:t>العقارات: </a:t>
            </a:r>
            <a:r>
              <a:rPr lang="ar-EG" sz="2000" dirty="0">
                <a:solidFill>
                  <a:prstClr val="black"/>
                </a:solidFill>
                <a:latin typeface="Abadi" panose="020B0604020104020204" pitchFamily="34" charset="0"/>
                <a:cs typeface="Alexandria"/>
              </a:rPr>
              <a:t>نقل الملكية بشكل تلقائي عند دفع الثمن</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badi" panose="020B0604020104020204" pitchFamily="34" charset="0"/>
                <a:cs typeface="Alexandria"/>
              </a:rPr>
              <a:t>الملكية الفكرية: </a:t>
            </a:r>
            <a:r>
              <a:rPr lang="ar-EG" sz="2000" dirty="0">
                <a:solidFill>
                  <a:prstClr val="black"/>
                </a:solidFill>
                <a:latin typeface="Abadi" panose="020B0604020104020204" pitchFamily="34" charset="0"/>
                <a:cs typeface="Alexandria"/>
              </a:rPr>
              <a:t>دفع آلي مقابل استخدام المحتوى الرقمي</a:t>
            </a: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CDB0AA2D-CA54-ADC6-3017-5F51451243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9690680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EAF70-0BDC-0B81-569F-1F958250FCF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9A80CA-109D-E48C-54CF-3ABB260F92D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41EC4FE-783C-6581-39A8-63B2620F3210}"/>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Alexandria"/>
              </a:rPr>
              <a:t>التحديات القانونية للعقود الذكية</a:t>
            </a:r>
            <a:endParaRPr kumimoji="0" lang="en-US" sz="2800" b="1" i="0" u="none" strike="noStrike" kern="1200" cap="none" spc="0" normalizeH="0" baseline="0" noProof="0" dirty="0">
              <a:ln>
                <a:noFill/>
              </a:ln>
              <a:solidFill>
                <a:srgbClr val="00AEEF"/>
              </a:solidFill>
              <a:effectLst/>
              <a:highlight>
                <a:srgbClr val="FFFF00"/>
              </a:highlight>
              <a:uLnTx/>
              <a:uFillTx/>
              <a:latin typeface="Alexandria Black"/>
              <a:ea typeface="+mn-ea"/>
              <a:cs typeface="+mn-cs"/>
            </a:endParaRPr>
          </a:p>
        </p:txBody>
      </p:sp>
      <p:sp>
        <p:nvSpPr>
          <p:cNvPr id="28" name="Rectangle 27">
            <a:extLst>
              <a:ext uri="{FF2B5EF4-FFF2-40B4-BE49-F238E27FC236}">
                <a16:creationId xmlns:a16="http://schemas.microsoft.com/office/drawing/2014/main" id="{63169B5C-2BDD-882C-F5BF-DF5F47F2768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2E74CC0-37FD-5966-EE9C-1F3825820EF4}"/>
              </a:ext>
            </a:extLst>
          </p:cNvPr>
          <p:cNvSpPr txBox="1"/>
          <p:nvPr/>
        </p:nvSpPr>
        <p:spPr>
          <a:xfrm>
            <a:off x="1451728" y="2090240"/>
            <a:ext cx="10090895" cy="3730317"/>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Tx/>
              <a:buAutoNum type="arabicPeriod"/>
              <a:tabLst/>
              <a:defRPr/>
            </a:pPr>
            <a:r>
              <a:rPr kumimoji="0" lang="ar-AE" sz="2000" b="1" i="0" u="none" strike="noStrike" kern="1200" cap="none" spc="0" normalizeH="0" baseline="0" noProof="0" dirty="0">
                <a:ln>
                  <a:noFill/>
                </a:ln>
                <a:solidFill>
                  <a:srgbClr val="FF0000"/>
                </a:solidFill>
                <a:effectLst/>
                <a:uLnTx/>
                <a:uFillTx/>
                <a:latin typeface="Calibri"/>
                <a:cs typeface="Alexandria"/>
              </a:rPr>
              <a:t>الاعتراف القانوني</a:t>
            </a:r>
            <a:r>
              <a:rPr kumimoji="0" lang="ar-EG" sz="2000" b="1" i="0" u="none" strike="noStrike" kern="1200" cap="none" spc="0" normalizeH="0" baseline="0" noProof="0" dirty="0">
                <a:ln>
                  <a:noFill/>
                </a:ln>
                <a:solidFill>
                  <a:srgbClr val="FF0000"/>
                </a:solidFill>
                <a:effectLst/>
                <a:uLnTx/>
                <a:uFillTx/>
                <a:latin typeface="Calibri"/>
                <a:cs typeface="Alexandria"/>
              </a:rPr>
              <a:t> </a:t>
            </a:r>
            <a:r>
              <a:rPr kumimoji="0" lang="ar-EG" sz="2000" b="0" i="0" u="none" strike="noStrike" kern="1200" cap="none" spc="0" normalizeH="0" baseline="0" noProof="0" dirty="0">
                <a:ln>
                  <a:noFill/>
                </a:ln>
                <a:solidFill>
                  <a:srgbClr val="FF0000"/>
                </a:solidFill>
                <a:effectLst/>
                <a:uLnTx/>
                <a:uFillTx/>
                <a:latin typeface="Calibri"/>
                <a:cs typeface="Alexandria"/>
              </a:rPr>
              <a:t>: </a:t>
            </a:r>
            <a:r>
              <a:rPr kumimoji="0" lang="ar-AE" sz="2000" b="0" i="0" u="none" strike="noStrike" kern="1200" cap="none" spc="0" normalizeH="0" baseline="0" noProof="0" dirty="0">
                <a:ln>
                  <a:noFill/>
                </a:ln>
                <a:solidFill>
                  <a:prstClr val="black"/>
                </a:solidFill>
                <a:effectLst/>
                <a:uLnTx/>
                <a:uFillTx/>
                <a:latin typeface="Calibri"/>
                <a:cs typeface="Alexandria"/>
              </a:rPr>
              <a:t>هل يعتبر العقد الذكي ملزمًا قانونيًا؟</a:t>
            </a:r>
            <a:r>
              <a:rPr kumimoji="0" lang="ar-EG" sz="2000" b="0" i="0" u="none" strike="noStrike" kern="1200" cap="none" spc="0" normalizeH="0" baseline="0" noProof="0" dirty="0">
                <a:ln>
                  <a:noFill/>
                </a:ln>
                <a:solidFill>
                  <a:prstClr val="black"/>
                </a:solidFill>
                <a:effectLst/>
                <a:uLnTx/>
                <a:uFillTx/>
                <a:latin typeface="Calibri"/>
                <a:cs typeface="Alexandria"/>
              </a:rPr>
              <a:t> </a:t>
            </a:r>
            <a:r>
              <a:rPr kumimoji="0" lang="ar-AE" sz="2000" b="0" i="0" u="none" strike="noStrike" kern="1200" cap="none" spc="0" normalizeH="0" baseline="0" noProof="0" dirty="0">
                <a:ln>
                  <a:noFill/>
                </a:ln>
                <a:solidFill>
                  <a:prstClr val="black"/>
                </a:solidFill>
                <a:effectLst/>
                <a:uLnTx/>
                <a:uFillTx/>
                <a:latin typeface="Calibri"/>
                <a:cs typeface="Alexandria"/>
              </a:rPr>
              <a:t>هل يستوفي شروط العقد التقليدي: (الإيجاب، القبول، المحل، السبب)؟</a:t>
            </a:r>
            <a:endParaRPr kumimoji="0" lang="ar-EG" sz="2000" b="0" i="0" u="none" strike="noStrike" kern="1200" cap="none" spc="0" normalizeH="0" baseline="0" noProof="0" dirty="0">
              <a:ln>
                <a:noFill/>
              </a:ln>
              <a:solidFill>
                <a:prstClr val="black"/>
              </a:solidFill>
              <a:effectLst/>
              <a:uLnTx/>
              <a:uFillTx/>
              <a:latin typeface="Calibri"/>
              <a:cs typeface="Alexandria"/>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في بعض النظم القانونية (مثل ولاية أريزونا)، تم الاعتراف بالعقود الذكية قانونياً</a:t>
            </a:r>
          </a:p>
          <a:p>
            <a:pPr marR="0" lvl="0" algn="r" defTabSz="914400" rtl="1" eaLnBrk="1" fontAlgn="auto" latinLnBrk="0" hangingPunct="1">
              <a:lnSpc>
                <a:spcPct val="150000"/>
              </a:lnSpc>
              <a:spcBef>
                <a:spcPts val="0"/>
              </a:spcBef>
              <a:spcAft>
                <a:spcPts val="0"/>
              </a:spcAft>
              <a:buClrTx/>
              <a:buSzTx/>
              <a:tabLst/>
              <a:defRPr/>
            </a:pPr>
            <a:r>
              <a:rPr lang="ar-EG" sz="2000" b="1" dirty="0">
                <a:solidFill>
                  <a:srgbClr val="FF0000"/>
                </a:solidFill>
                <a:latin typeface="Abadi" panose="020B0604020104020204" pitchFamily="34" charset="0"/>
                <a:cs typeface="Alexandria"/>
              </a:rPr>
              <a:t>2- المسؤولية عن الأخطاء </a:t>
            </a:r>
            <a:r>
              <a:rPr lang="ar-EG" sz="2000" b="1" dirty="0">
                <a:solidFill>
                  <a:prstClr val="black"/>
                </a:solidFill>
                <a:latin typeface="Abadi" panose="020B0604020104020204" pitchFamily="34" charset="0"/>
                <a:cs typeface="Alexandria"/>
              </a:rPr>
              <a:t>: </a:t>
            </a:r>
            <a:r>
              <a:rPr lang="ar-EG" sz="2000" dirty="0">
                <a:solidFill>
                  <a:prstClr val="black"/>
                </a:solidFill>
                <a:latin typeface="Abadi" panose="020B0604020104020204" pitchFamily="34" charset="0"/>
                <a:cs typeface="Alexandria"/>
              </a:rPr>
              <a:t>إذا وقع خلل في الكود، من المسؤول؟ ( المبرمج؟ المنصة؟ أحد الأطراف؟ )</a:t>
            </a:r>
          </a:p>
          <a:p>
            <a:pPr marR="0" lvl="0" algn="r" defTabSz="914400" rtl="1" eaLnBrk="1" fontAlgn="auto" latinLnBrk="0" hangingPunct="1">
              <a:lnSpc>
                <a:spcPct val="150000"/>
              </a:lnSpc>
              <a:spcBef>
                <a:spcPts val="0"/>
              </a:spcBef>
              <a:spcAft>
                <a:spcPts val="0"/>
              </a:spcAft>
              <a:buClrTx/>
              <a:buSzTx/>
              <a:tabLst/>
              <a:defRPr/>
            </a:pPr>
            <a:r>
              <a:rPr lang="ar-EG" sz="2000" b="1" dirty="0">
                <a:solidFill>
                  <a:srgbClr val="FF0000"/>
                </a:solidFill>
                <a:latin typeface="Abadi" panose="020B0604020104020204" pitchFamily="34" charset="0"/>
                <a:cs typeface="Alexandria"/>
              </a:rPr>
              <a:t>3- الاختصاص القضائي : </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lang="ar-EG" sz="2000" dirty="0">
                <a:solidFill>
                  <a:prstClr val="black"/>
                </a:solidFill>
                <a:latin typeface="Abadi" panose="020B0604020104020204" pitchFamily="34" charset="0"/>
                <a:cs typeface="Alexandria"/>
              </a:rPr>
              <a:t>العقود الذكية تعمل عبر شبكات لامركزية بلا مكان جغرافي واضح. </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lang="ar-EG" sz="2000" dirty="0">
                <a:solidFill>
                  <a:prstClr val="black"/>
                </a:solidFill>
                <a:latin typeface="Abadi" panose="020B0604020104020204" pitchFamily="34" charset="0"/>
                <a:cs typeface="Alexandria"/>
              </a:rPr>
              <a:t>النزاع: أي قانون يُطبّق؟ وأي محكمة مختصة؟</a:t>
            </a:r>
          </a:p>
          <a:p>
            <a:pPr marR="0" lvl="0" algn="r"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8323954C-A6A5-533F-F327-719B6808F8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7187754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5363852" y="1136134"/>
            <a:ext cx="57918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lexandria Black"/>
                <a:cs typeface="Alexandria"/>
              </a:rPr>
              <a:t>المراجع</a:t>
            </a:r>
            <a:r>
              <a:rPr kumimoji="0" lang="en-US" sz="2800" b="1" i="0" u="none" strike="noStrike" kern="1200" cap="none" spc="0" normalizeH="0" baseline="0" noProof="0" dirty="0">
                <a:ln>
                  <a:noFill/>
                </a:ln>
                <a:solidFill>
                  <a:prstClr val="black"/>
                </a:solidFill>
                <a:effectLst/>
                <a:uLnTx/>
                <a:uFillTx/>
                <a:latin typeface="Alexandria Black"/>
                <a:cs typeface="Alexandria"/>
              </a:rPr>
              <a:t> </a:t>
            </a: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2021840" y="2104524"/>
            <a:ext cx="9818225" cy="5267532"/>
          </a:xfrm>
          <a:prstGeom prst="rect">
            <a:avLst/>
          </a:prstGeom>
          <a:noFill/>
        </p:spPr>
        <p:txBody>
          <a:bodyPr wrap="square" rtlCol="0">
            <a:spAutoFit/>
          </a:bodyPr>
          <a:lstStyle/>
          <a:p>
            <a:pPr marL="285750" marR="0" lvl="0" indent="-285750" algn="r" defTabSz="914400" rtl="1" eaLnBrk="1" fontAlgn="auto" latinLnBrk="0" hangingPunct="1">
              <a:lnSpc>
                <a:spcPct val="2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badi" panose="020B0604020104020204" pitchFamily="34" charset="0"/>
                <a:cs typeface="Alexandria"/>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2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badi" panose="020B0604020104020204" pitchFamily="34" charset="0"/>
                <a:cs typeface="Alexandria"/>
              </a:rPr>
              <a:t>نجيب، حسام، العملات الرقمية المشفرة بين الواقع القانوني والتنظيم الدولي، دار النهضة العربية،</a:t>
            </a:r>
          </a:p>
          <a:p>
            <a:pPr marL="285750" marR="0" lvl="0" indent="-285750" algn="r" defTabSz="914400" rtl="1" eaLnBrk="1" fontAlgn="auto" latinLnBrk="0" hangingPunct="1">
              <a:lnSpc>
                <a:spcPct val="2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badi" panose="020B0604020104020204" pitchFamily="34" charset="0"/>
                <a:cs typeface="Alexandria"/>
              </a:rPr>
              <a:t>  2022.</a:t>
            </a:r>
            <a:r>
              <a:rPr lang="en-US" sz="2000" dirty="0" err="1">
                <a:solidFill>
                  <a:prstClr val="black"/>
                </a:solidFill>
                <a:latin typeface="Abadi" panose="020B0604020104020204" pitchFamily="34" charset="0"/>
                <a:cs typeface="Alexandria"/>
              </a:rPr>
              <a:t>Zetzsche</a:t>
            </a:r>
            <a:r>
              <a:rPr lang="en-US" sz="2000" dirty="0">
                <a:solidFill>
                  <a:prstClr val="black"/>
                </a:solidFill>
                <a:latin typeface="Abadi" panose="020B0604020104020204" pitchFamily="34" charset="0"/>
                <a:cs typeface="Alexandria"/>
              </a:rPr>
              <a:t>, Dirk A., et al., The ICO Gold Rush: It's a Scam, It's a Bubble, It's a Super Challenge for Regulators, Harvard International Law Journal, 2018.</a:t>
            </a:r>
            <a:endParaRPr lang="ar-EG" sz="2000" dirty="0">
              <a:solidFill>
                <a:prstClr val="black"/>
              </a:solidFill>
              <a:latin typeface="Abadi" panose="020B0604020104020204" pitchFamily="34" charset="0"/>
              <a:cs typeface="Alexandria"/>
            </a:endParaRPr>
          </a:p>
          <a:p>
            <a:pPr marL="285750" marR="0" lvl="0" indent="-285750" algn="r" defTabSz="914400" rtl="1" eaLnBrk="1" fontAlgn="auto" latinLnBrk="0" hangingPunct="1">
              <a:lnSpc>
                <a:spcPct val="250000"/>
              </a:lnSpc>
              <a:spcBef>
                <a:spcPts val="0"/>
              </a:spcBef>
              <a:spcAft>
                <a:spcPts val="0"/>
              </a:spcAft>
              <a:buClrTx/>
              <a:buSzTx/>
              <a:buFont typeface="Wingdings" panose="05000000000000000000" pitchFamily="2" charset="2"/>
              <a:buChar char="§"/>
              <a:tabLst/>
              <a:defRPr/>
            </a:pPr>
            <a:r>
              <a:rPr lang="en-US" sz="2000" dirty="0">
                <a:solidFill>
                  <a:prstClr val="black"/>
                </a:solidFill>
                <a:latin typeface="Abadi" panose="020B0604020104020204" pitchFamily="34" charset="0"/>
                <a:cs typeface="Alexandria"/>
              </a:rPr>
              <a:t>FATF Guidance on Virtual Assets and VASPs, 2021.</a:t>
            </a:r>
            <a:endParaRPr lang="ar-EG" sz="2000" dirty="0">
              <a:solidFill>
                <a:prstClr val="black"/>
              </a:solidFill>
              <a:latin typeface="Abadi" panose="020B0604020104020204" pitchFamily="34" charset="0"/>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endParaRPr lang="ar-EG" sz="2000" dirty="0">
              <a:solidFill>
                <a:prstClr val="black"/>
              </a:solidFill>
              <a:latin typeface="Abadi" panose="020B0604020104020204" pitchFamily="34" charset="0"/>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endParaRPr lang="ar-EG" sz="2000" dirty="0">
              <a:solidFill>
                <a:prstClr val="black"/>
              </a:solidFill>
              <a:latin typeface="Abadi" panose="020B0604020104020204" pitchFamily="34" charset="0"/>
              <a:cs typeface="Alexandria"/>
            </a:endParaRPr>
          </a:p>
          <a:p>
            <a:pPr marR="0" lvl="0" algn="r"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Black"/>
                <a:ea typeface="+mn-e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purl.org/dc/elements/1.1/"/>
    <ds:schemaRef ds:uri="http://www.w3.org/XML/1998/namespace"/>
    <ds:schemaRef ds:uri="http://schemas.microsoft.com/office/2006/documentManagement/types"/>
    <ds:schemaRef ds:uri="d13aca44-ef33-4cf4-9980-7f0b00e6eeb9"/>
    <ds:schemaRef ds:uri="http://schemas.openxmlformats.org/package/2006/metadata/core-properties"/>
    <ds:schemaRef ds:uri="http://schemas.microsoft.com/office/2006/metadata/properties"/>
    <ds:schemaRef ds:uri="49100919-8a76-4266-be0c-7dc583902cb4"/>
    <ds:schemaRef ds:uri="http://purl.org/dc/terms/"/>
  </ds:schemaRefs>
</ds:datastoreItem>
</file>

<file path=customXml/itemProps2.xml><?xml version="1.0" encoding="utf-8"?>
<ds:datastoreItem xmlns:ds="http://schemas.openxmlformats.org/officeDocument/2006/customXml" ds:itemID="{2DECD179-3FDF-474C-BC7E-84006D6A1AE2}"/>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11127</TotalTime>
  <Words>4708</Words>
  <Application>Microsoft Office PowerPoint</Application>
  <PresentationFormat>Widescreen</PresentationFormat>
  <Paragraphs>619</Paragraphs>
  <Slides>57</Slides>
  <Notes>55</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57</vt:i4>
      </vt:variant>
    </vt:vector>
  </HeadingPairs>
  <TitlesOfParts>
    <vt:vector size="68" baseType="lpstr">
      <vt:lpstr>Abadi</vt:lpstr>
      <vt:lpstr>Alexandria</vt:lpstr>
      <vt:lpstr>Alexandria Black</vt:lpstr>
      <vt:lpstr>Arial</vt:lpstr>
      <vt:lpstr>Calibri</vt:lpstr>
      <vt:lpstr>Calibri Light</vt:lpstr>
      <vt:lpstr>Wingdings</vt:lpstr>
      <vt:lpstr>Office Theme</vt:lpstr>
      <vt:lpstr>1_Office Theme</vt:lpstr>
      <vt:lpstr>2_Office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Nayel AlOmran</cp:lastModifiedBy>
  <cp:revision>123</cp:revision>
  <dcterms:created xsi:type="dcterms:W3CDTF">2023-04-29T09:08:00Z</dcterms:created>
  <dcterms:modified xsi:type="dcterms:W3CDTF">2026-06-12T20:28:04Z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