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notesMasterIdLst>
    <p:notesMasterId r:id="rId27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4-1.png"/><Relationship Id="rId2" Type="http://schemas.openxmlformats.org/officeDocument/2006/relationships/image" Target="../media/image-14-2.png"/><Relationship Id="rId3" Type="http://schemas.openxmlformats.org/officeDocument/2006/relationships/image" Target="../media/image-14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5-1.png"/><Relationship Id="rId2" Type="http://schemas.openxmlformats.org/officeDocument/2006/relationships/image" Target="../media/image-15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E276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46304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200" b="1" spc="200" kern="0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HYBRID AI MODELS</a:t>
            </a:r>
            <a:endParaRPr lang="en-US" sz="4200" dirty="0"/>
          </a:p>
        </p:txBody>
      </p:sp>
      <p:sp>
        <p:nvSpPr>
          <p:cNvPr id="3" name="Text 1"/>
          <p:cNvSpPr/>
          <p:nvPr/>
        </p:nvSpPr>
        <p:spPr>
          <a:xfrm>
            <a:off x="457200" y="2148840"/>
            <a:ext cx="112471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i="1" dirty="0">
                <a:solidFill>
                  <a:srgbClr val="E8EDF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for Intelligent Investment Advisory System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457200" y="2606040"/>
            <a:ext cx="112471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i="1" dirty="0">
                <a:solidFill>
                  <a:srgbClr val="E8EDF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 the Saudi Stock Market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632704" y="3383280"/>
            <a:ext cx="914400" cy="0"/>
          </a:xfrm>
          <a:prstGeom prst="line">
            <a:avLst/>
          </a:prstGeom>
          <a:noFill/>
          <a:ln w="25400">
            <a:solidFill>
              <a:srgbClr val="C9A227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3657600"/>
            <a:ext cx="112471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Manfi Alkhaldi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457200" y="406908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E8ED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Academic ID: 251001992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457200" y="475488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E8ED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Supervisor: Dr. Khaled Eskaf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457200" y="507492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9CA3A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College of Informatics  ·  Midocean University  ·  UAE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457200" y="594360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i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Master of Science in Artificial Intelligence</a:t>
            </a:r>
            <a:endParaRPr lang="en-US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OVERVIEW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Agenda</a:t>
            </a:r>
            <a:endParaRPr lang="en-US" sz="3200" dirty="0"/>
          </a:p>
        </p:txBody>
      </p:sp>
      <p:sp>
        <p:nvSpPr>
          <p:cNvPr id="4" name="Shape 2"/>
          <p:cNvSpPr/>
          <p:nvPr/>
        </p:nvSpPr>
        <p:spPr>
          <a:xfrm>
            <a:off x="640080" y="1554480"/>
            <a:ext cx="502920" cy="502920"/>
          </a:xfrm>
          <a:prstGeom prst="ellipse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640080" y="15544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1325880" y="1508760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Motivation &amp; Problem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1325880" y="1810512"/>
            <a:ext cx="4754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AI advisory for Tadawul?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6263640" y="1554480"/>
            <a:ext cx="502920" cy="502920"/>
          </a:xfrm>
          <a:prstGeom prst="ellipse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6263640" y="15544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6949440" y="1508760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Objectives &amp; Questions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6949440" y="1810512"/>
            <a:ext cx="4754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this thesis sets out to answer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40080" y="2377440"/>
            <a:ext cx="502920" cy="502920"/>
          </a:xfrm>
          <a:prstGeom prst="ellipse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40080" y="23774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1325880" y="2331720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Literature Review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1325880" y="2633472"/>
            <a:ext cx="4754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Four pillars: DL, Transformer, GNN, RL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6263640" y="2377440"/>
            <a:ext cx="502920" cy="502920"/>
          </a:xfrm>
          <a:prstGeom prst="ellipse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263640" y="23774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6949440" y="2331720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Proposed Framework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6949440" y="2633472"/>
            <a:ext cx="4754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End-to-end architecture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640080" y="3200400"/>
            <a:ext cx="502920" cy="502920"/>
          </a:xfrm>
          <a:prstGeom prst="ellipse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40080" y="32004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800" dirty="0"/>
          </a:p>
        </p:txBody>
      </p:sp>
      <p:sp>
        <p:nvSpPr>
          <p:cNvPr id="22" name="Text 20"/>
          <p:cNvSpPr/>
          <p:nvPr/>
        </p:nvSpPr>
        <p:spPr>
          <a:xfrm>
            <a:off x="1325880" y="3154680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Methodology</a:t>
            </a:r>
            <a:endParaRPr lang="en-US" sz="1500" dirty="0"/>
          </a:p>
        </p:txBody>
      </p:sp>
      <p:sp>
        <p:nvSpPr>
          <p:cNvPr id="23" name="Text 21"/>
          <p:cNvSpPr/>
          <p:nvPr/>
        </p:nvSpPr>
        <p:spPr>
          <a:xfrm>
            <a:off x="1325880" y="3456432"/>
            <a:ext cx="4754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Data, models, evaluation protocol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263640" y="3200400"/>
            <a:ext cx="502920" cy="502920"/>
          </a:xfrm>
          <a:prstGeom prst="ellipse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6263640" y="32004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1800" dirty="0"/>
          </a:p>
        </p:txBody>
      </p:sp>
      <p:sp>
        <p:nvSpPr>
          <p:cNvPr id="26" name="Text 24"/>
          <p:cNvSpPr/>
          <p:nvPr/>
        </p:nvSpPr>
        <p:spPr>
          <a:xfrm>
            <a:off x="6949440" y="3154680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Experimental Results</a:t>
            </a:r>
            <a:endParaRPr lang="en-US" sz="1500" dirty="0"/>
          </a:p>
        </p:txBody>
      </p:sp>
      <p:sp>
        <p:nvSpPr>
          <p:cNvPr id="27" name="Text 25"/>
          <p:cNvSpPr/>
          <p:nvPr/>
        </p:nvSpPr>
        <p:spPr>
          <a:xfrm>
            <a:off x="6949440" y="3456432"/>
            <a:ext cx="4754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Predictive + trading + multi-stock</a:t>
            </a:r>
            <a:endParaRPr lang="en-US" sz="1100" dirty="0"/>
          </a:p>
        </p:txBody>
      </p:sp>
      <p:sp>
        <p:nvSpPr>
          <p:cNvPr id="28" name="Shape 26"/>
          <p:cNvSpPr/>
          <p:nvPr/>
        </p:nvSpPr>
        <p:spPr>
          <a:xfrm>
            <a:off x="640080" y="4023360"/>
            <a:ext cx="502920" cy="502920"/>
          </a:xfrm>
          <a:prstGeom prst="ellipse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640080" y="402336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1325880" y="3977640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Discussion &amp; Contributions</a:t>
            </a:r>
            <a:endParaRPr lang="en-US" sz="1500" dirty="0"/>
          </a:p>
        </p:txBody>
      </p:sp>
      <p:sp>
        <p:nvSpPr>
          <p:cNvPr id="31" name="Text 29"/>
          <p:cNvSpPr/>
          <p:nvPr/>
        </p:nvSpPr>
        <p:spPr>
          <a:xfrm>
            <a:off x="1325880" y="4279392"/>
            <a:ext cx="4754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Main findings and their meaning</a:t>
            </a:r>
            <a:endParaRPr lang="en-US" sz="1100" dirty="0"/>
          </a:p>
        </p:txBody>
      </p:sp>
      <p:sp>
        <p:nvSpPr>
          <p:cNvPr id="32" name="Shape 30"/>
          <p:cNvSpPr/>
          <p:nvPr/>
        </p:nvSpPr>
        <p:spPr>
          <a:xfrm>
            <a:off x="6263640" y="4023360"/>
            <a:ext cx="502920" cy="502920"/>
          </a:xfrm>
          <a:prstGeom prst="ellipse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6263640" y="402336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</a:t>
            </a:r>
            <a:endParaRPr lang="en-US" sz="1800" dirty="0"/>
          </a:p>
        </p:txBody>
      </p:sp>
      <p:sp>
        <p:nvSpPr>
          <p:cNvPr id="34" name="Text 32"/>
          <p:cNvSpPr/>
          <p:nvPr/>
        </p:nvSpPr>
        <p:spPr>
          <a:xfrm>
            <a:off x="6949440" y="3977640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Limitations &amp; Future Work</a:t>
            </a:r>
            <a:endParaRPr lang="en-US" sz="1500" dirty="0"/>
          </a:p>
        </p:txBody>
      </p:sp>
      <p:sp>
        <p:nvSpPr>
          <p:cNvPr id="35" name="Text 33"/>
          <p:cNvSpPr/>
          <p:nvPr/>
        </p:nvSpPr>
        <p:spPr>
          <a:xfrm>
            <a:off x="6949440" y="4279392"/>
            <a:ext cx="4754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Boundaries and next steps</a:t>
            </a:r>
            <a:endParaRPr lang="en-US" sz="1100" dirty="0"/>
          </a:p>
        </p:txBody>
      </p:sp>
      <p:sp>
        <p:nvSpPr>
          <p:cNvPr id="36" name="Text 34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37" name="Text 35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 / 25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1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Motivation &amp; Problem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457200" y="155448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CONTEXT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457200" y="1828800"/>
            <a:ext cx="548640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Modern financial markets </a:t>
            </a:r>
            <a:pPr indent="0" marL="0">
              <a:spcAft>
                <a:spcPts val="600"/>
              </a:spcAft>
              <a:buNone/>
            </a:pPr>
            <a:r>
              <a:rPr lang="en-US" sz="13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are noisy, non-linear, and non-stationary — classical tools like ARIMA/GARCH struggle when regimes shift.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457200" y="2788920"/>
            <a:ext cx="548640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Tadawul specifically </a:t>
            </a:r>
            <a:pPr indent="0" marL="0">
              <a:buNone/>
            </a:pPr>
            <a:r>
              <a:rPr lang="en-US" sz="13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shows strong sector co-movement (banking, materials, energy, telecom) — an ideal environment to study relational AI.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6217920" y="155448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THREE OPEN GAPS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6217920" y="1874520"/>
            <a:ext cx="5486400" cy="1051560"/>
          </a:xfrm>
          <a:prstGeom prst="roundRect">
            <a:avLst>
              <a:gd name="adj" fmla="val 6957"/>
            </a:avLst>
          </a:prstGeom>
          <a:solidFill>
            <a:srgbClr val="F3F4F6"/>
          </a:solidFill>
          <a:ln w="6350">
            <a:solidFill>
              <a:srgbClr val="E5E7EB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6355080" y="1965960"/>
            <a:ext cx="640080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2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7040880" y="1984248"/>
            <a:ext cx="44805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Saudi-specific studies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7040880" y="2331720"/>
            <a:ext cx="44805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 AI-finance work built on international exchanges — assumptions do not always survive.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217920" y="3108960"/>
            <a:ext cx="5486400" cy="1051560"/>
          </a:xfrm>
          <a:prstGeom prst="roundRect">
            <a:avLst>
              <a:gd name="adj" fmla="val 6957"/>
            </a:avLst>
          </a:prstGeom>
          <a:solidFill>
            <a:srgbClr val="F3F4F6"/>
          </a:solidFill>
          <a:ln w="6350">
            <a:solidFill>
              <a:srgbClr val="E5E7EB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355080" y="3200400"/>
            <a:ext cx="640080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2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000" dirty="0"/>
          </a:p>
        </p:txBody>
      </p:sp>
      <p:sp>
        <p:nvSpPr>
          <p:cNvPr id="14" name="Text 12"/>
          <p:cNvSpPr/>
          <p:nvPr/>
        </p:nvSpPr>
        <p:spPr>
          <a:xfrm>
            <a:off x="7040880" y="3218688"/>
            <a:ext cx="44805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Per-stock modeling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7040880" y="3566160"/>
            <a:ext cx="44805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Stocks are treated in isolation; sector and correlation structure is ignored.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6217920" y="4343400"/>
            <a:ext cx="5486400" cy="1051560"/>
          </a:xfrm>
          <a:prstGeom prst="roundRect">
            <a:avLst>
              <a:gd name="adj" fmla="val 6957"/>
            </a:avLst>
          </a:prstGeom>
          <a:solidFill>
            <a:srgbClr val="F3F4F6"/>
          </a:solidFill>
          <a:ln w="6350">
            <a:solidFill>
              <a:srgbClr val="E5E7EB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355080" y="4434840"/>
            <a:ext cx="640080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2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7040880" y="4453128"/>
            <a:ext cx="44805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Human-centered output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7040880" y="4800600"/>
            <a:ext cx="44805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Raw predictions are hard to act on — investors need interpretable advice with confidence &amp; risk.</a:t>
            </a:r>
            <a:endParaRPr lang="en-US" sz="1100" dirty="0"/>
          </a:p>
        </p:txBody>
      </p:sp>
      <p:sp>
        <p:nvSpPr>
          <p:cNvPr id="20" name="Text 18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21" name="Text 19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 / 25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SCOPE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Research Objectives &amp; Questions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457200" y="155448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OBJECTIVES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457200" y="1965960"/>
            <a:ext cx="256032" cy="256032"/>
          </a:xfrm>
          <a:prstGeom prst="ellipse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1965960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822960" y="1874520"/>
            <a:ext cx="512064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 and evaluate DL &amp; Transformer forecasting for selected Tadawul stocks.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457200" y="2468880"/>
            <a:ext cx="256032" cy="256032"/>
          </a:xfrm>
          <a:prstGeom prst="ellipse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57200" y="2468880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822960" y="2377440"/>
            <a:ext cx="512064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Specify a graph-based market representation with GNN embeddings as design.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457200" y="2971800"/>
            <a:ext cx="256032" cy="256032"/>
          </a:xfrm>
          <a:prstGeom prst="ellipse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57200" y="2971800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822960" y="2880360"/>
            <a:ext cx="512064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Specify an RL trading environment fed by hybrid predictive signals as design.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457200" y="3474720"/>
            <a:ext cx="256032" cy="256032"/>
          </a:xfrm>
          <a:prstGeom prst="ellipse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57200" y="3474720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822960" y="3383280"/>
            <a:ext cx="512064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Specify an advisory layer (Buy/Sell/Hold + confidence + risk) as design.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457200" y="3977640"/>
            <a:ext cx="256032" cy="256032"/>
          </a:xfrm>
          <a:prstGeom prst="ellipse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57200" y="3977640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822960" y="3886200"/>
            <a:ext cx="512064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Evaluate predictive and trading baselines on statistical and financial metrics.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6217920" y="155448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QUESTIONS</a:t>
            </a:r>
            <a:endParaRPr lang="en-US" sz="1100" dirty="0"/>
          </a:p>
        </p:txBody>
      </p:sp>
      <p:sp>
        <p:nvSpPr>
          <p:cNvPr id="21" name="Text 19"/>
          <p:cNvSpPr/>
          <p:nvPr/>
        </p:nvSpPr>
        <p:spPr>
          <a:xfrm>
            <a:off x="6217920" y="1874520"/>
            <a:ext cx="731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RQ1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6903720" y="1874520"/>
            <a:ext cx="470916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i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Which single-model baseline — Logistic, LSTM, or Transformer — provides the most balanced predictive foundation for a Saudi-market advisory system?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6217920" y="2560320"/>
            <a:ext cx="731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RQ2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6903720" y="2560320"/>
            <a:ext cx="470916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i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much can a structured, non-learning trading strategy outperform Buy-and-Hold on Tadawul, as a decision-oriented benchmark for future RL work?</a:t>
            </a:r>
            <a:endParaRPr lang="en-US" sz="1200" dirty="0"/>
          </a:p>
        </p:txBody>
      </p:sp>
      <p:sp>
        <p:nvSpPr>
          <p:cNvPr id="25" name="Text 23"/>
          <p:cNvSpPr/>
          <p:nvPr/>
        </p:nvSpPr>
        <p:spPr>
          <a:xfrm>
            <a:off x="6217920" y="3246120"/>
            <a:ext cx="731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RQ3</a:t>
            </a:r>
            <a:endParaRPr lang="en-US" sz="1200" dirty="0"/>
          </a:p>
        </p:txBody>
      </p:sp>
      <p:sp>
        <p:nvSpPr>
          <p:cNvPr id="26" name="Text 24"/>
          <p:cNvSpPr/>
          <p:nvPr/>
        </p:nvSpPr>
        <p:spPr>
          <a:xfrm>
            <a:off x="6903720" y="3246120"/>
            <a:ext cx="470916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i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architectural design fuses multiple AI outputs into a human-centered advisory format, and which components does it require?</a:t>
            </a:r>
            <a:endParaRPr lang="en-US" sz="1200" dirty="0"/>
          </a:p>
        </p:txBody>
      </p:sp>
      <p:sp>
        <p:nvSpPr>
          <p:cNvPr id="27" name="Text 25"/>
          <p:cNvSpPr/>
          <p:nvPr/>
        </p:nvSpPr>
        <p:spPr>
          <a:xfrm>
            <a:off x="6217920" y="3931920"/>
            <a:ext cx="731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RQ4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6903720" y="3931920"/>
            <a:ext cx="470916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i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profitability and drawdown control can the trading layer realistically achieve on out-of-sample data?</a:t>
            </a:r>
            <a:endParaRPr lang="en-US" sz="1200" dirty="0"/>
          </a:p>
        </p:txBody>
      </p:sp>
      <p:sp>
        <p:nvSpPr>
          <p:cNvPr id="29" name="Shape 27"/>
          <p:cNvSpPr/>
          <p:nvPr/>
        </p:nvSpPr>
        <p:spPr>
          <a:xfrm>
            <a:off x="457200" y="5623560"/>
            <a:ext cx="11247120" cy="594360"/>
          </a:xfrm>
          <a:prstGeom prst="roundRect">
            <a:avLst>
              <a:gd name="adj" fmla="val 9231"/>
            </a:avLst>
          </a:prstGeom>
          <a:solidFill>
            <a:srgbClr val="E8EDF7"/>
          </a:solidFill>
          <a:ln w="9525">
            <a:solidFill>
              <a:srgbClr val="1E2761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640080" y="5669280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Scope note:  </a:t>
            </a:r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RQs reframed to reflect delivered scope — </a:t>
            </a:r>
            <a:pPr indent="0" marL="0">
              <a:buNone/>
            </a:pPr>
            <a:r>
              <a:rPr lang="en-US" sz="1100" b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predictive baselines and trading layer implemented; </a:t>
            </a:r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GNN, fusion, RL, and advisory engine specified as design (Sec. 3.3–3.6) and set as Future Work (Sec. 5.3).</a:t>
            </a:r>
            <a:endParaRPr lang="en-US" sz="1100" dirty="0"/>
          </a:p>
        </p:txBody>
      </p:sp>
      <p:sp>
        <p:nvSpPr>
          <p:cNvPr id="31" name="Text 29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32" name="Text 30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/ 25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2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Literature Review — Four Pillars</a:t>
            </a:r>
            <a:endParaRPr lang="en-US" sz="3200" dirty="0"/>
          </a:p>
        </p:txBody>
      </p:sp>
      <p:sp>
        <p:nvSpPr>
          <p:cNvPr id="4" name="Shape 2"/>
          <p:cNvSpPr/>
          <p:nvPr/>
        </p:nvSpPr>
        <p:spPr>
          <a:xfrm>
            <a:off x="457200" y="1600200"/>
            <a:ext cx="2697480" cy="3108960"/>
          </a:xfrm>
          <a:prstGeom prst="roundRect">
            <a:avLst>
              <a:gd name="adj" fmla="val 3390"/>
            </a:avLst>
          </a:prstGeom>
          <a:solidFill>
            <a:srgbClr val="FFFFFF"/>
          </a:solidFill>
          <a:ln w="9525">
            <a:solidFill>
              <a:srgbClr val="D1D5DB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348740" y="1920240"/>
            <a:ext cx="914400" cy="914400"/>
          </a:xfrm>
          <a:prstGeom prst="ellipse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348740" y="1920240"/>
            <a:ext cx="914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DL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594360" y="2971800"/>
            <a:ext cx="2423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Deep Learning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640080" y="3383280"/>
            <a:ext cx="233172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LSTM/GRU remain strong sequence baselines when paired with feature engineering.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594360" y="4297680"/>
            <a:ext cx="24231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Jayanth et al. 2024; Li et al. 2024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3291840" y="1600200"/>
            <a:ext cx="2697480" cy="3108960"/>
          </a:xfrm>
          <a:prstGeom prst="roundRect">
            <a:avLst>
              <a:gd name="adj" fmla="val 3390"/>
            </a:avLst>
          </a:prstGeom>
          <a:solidFill>
            <a:srgbClr val="FFFFFF"/>
          </a:solidFill>
          <a:ln w="9525">
            <a:solidFill>
              <a:srgbClr val="D1D5DB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183380" y="1920240"/>
            <a:ext cx="914400" cy="914400"/>
          </a:xfrm>
          <a:prstGeom prst="ellipse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183380" y="1920240"/>
            <a:ext cx="914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TX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3429000" y="2971800"/>
            <a:ext cx="2423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Transformers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3474720" y="3383280"/>
            <a:ext cx="233172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Self-attention captures long-range dependencies and multivariate interactions.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3429000" y="4297680"/>
            <a:ext cx="24231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Friday et al. 2025</a:t>
            </a:r>
            <a:endParaRPr lang="en-US" sz="900" dirty="0"/>
          </a:p>
        </p:txBody>
      </p:sp>
      <p:sp>
        <p:nvSpPr>
          <p:cNvPr id="16" name="Shape 14"/>
          <p:cNvSpPr/>
          <p:nvPr/>
        </p:nvSpPr>
        <p:spPr>
          <a:xfrm>
            <a:off x="6126480" y="1600200"/>
            <a:ext cx="2697480" cy="3108960"/>
          </a:xfrm>
          <a:prstGeom prst="roundRect">
            <a:avLst>
              <a:gd name="adj" fmla="val 3390"/>
            </a:avLst>
          </a:prstGeom>
          <a:solidFill>
            <a:srgbClr val="FFFFFF"/>
          </a:solidFill>
          <a:ln w="9525">
            <a:solidFill>
              <a:srgbClr val="D1D5DB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7018020" y="1920240"/>
            <a:ext cx="914400" cy="914400"/>
          </a:xfrm>
          <a:prstGeom prst="ellipse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018020" y="1920240"/>
            <a:ext cx="914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GNN</a:t>
            </a:r>
            <a:endParaRPr lang="en-US" sz="2000" dirty="0"/>
          </a:p>
        </p:txBody>
      </p:sp>
      <p:sp>
        <p:nvSpPr>
          <p:cNvPr id="19" name="Text 17"/>
          <p:cNvSpPr/>
          <p:nvPr/>
        </p:nvSpPr>
        <p:spPr>
          <a:xfrm>
            <a:off x="6263640" y="2971800"/>
            <a:ext cx="2423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Graph Neural Nets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6309360" y="3383280"/>
            <a:ext cx="233172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Multi-relation stock graphs encode inter-stock dependencies missed by per-stock models.</a:t>
            </a:r>
            <a:endParaRPr lang="en-US" sz="1100" dirty="0"/>
          </a:p>
        </p:txBody>
      </p:sp>
      <p:sp>
        <p:nvSpPr>
          <p:cNvPr id="21" name="Text 19"/>
          <p:cNvSpPr/>
          <p:nvPr/>
        </p:nvSpPr>
        <p:spPr>
          <a:xfrm>
            <a:off x="6263640" y="4297680"/>
            <a:ext cx="24231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Ansari 2024</a:t>
            </a:r>
            <a:endParaRPr lang="en-US" sz="900" dirty="0"/>
          </a:p>
        </p:txBody>
      </p:sp>
      <p:sp>
        <p:nvSpPr>
          <p:cNvPr id="22" name="Shape 20"/>
          <p:cNvSpPr/>
          <p:nvPr/>
        </p:nvSpPr>
        <p:spPr>
          <a:xfrm>
            <a:off x="8961120" y="1600200"/>
            <a:ext cx="2697480" cy="3108960"/>
          </a:xfrm>
          <a:prstGeom prst="roundRect">
            <a:avLst>
              <a:gd name="adj" fmla="val 3390"/>
            </a:avLst>
          </a:prstGeom>
          <a:solidFill>
            <a:srgbClr val="FFFFFF"/>
          </a:solidFill>
          <a:ln w="9525">
            <a:solidFill>
              <a:srgbClr val="D1D5DB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9852660" y="1920240"/>
            <a:ext cx="914400" cy="914400"/>
          </a:xfrm>
          <a:prstGeom prst="ellipse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9852660" y="1920240"/>
            <a:ext cx="914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RL</a:t>
            </a:r>
            <a:endParaRPr lang="en-US" sz="2000" dirty="0"/>
          </a:p>
        </p:txBody>
      </p:sp>
      <p:sp>
        <p:nvSpPr>
          <p:cNvPr id="25" name="Text 23"/>
          <p:cNvSpPr/>
          <p:nvPr/>
        </p:nvSpPr>
        <p:spPr>
          <a:xfrm>
            <a:off x="9098280" y="2971800"/>
            <a:ext cx="24231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Reinforcement Learning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9144000" y="3383280"/>
            <a:ext cx="233172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Reframes trading as sequential decision-making with reward shaping for costs &amp; risk.</a:t>
            </a:r>
            <a:endParaRPr lang="en-US" sz="1100" dirty="0"/>
          </a:p>
        </p:txBody>
      </p:sp>
      <p:sp>
        <p:nvSpPr>
          <p:cNvPr id="27" name="Text 25"/>
          <p:cNvSpPr/>
          <p:nvPr/>
        </p:nvSpPr>
        <p:spPr>
          <a:xfrm>
            <a:off x="9098280" y="4297680"/>
            <a:ext cx="24231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Ansari et al. 2022; Kabbani &amp; Duman 2022</a:t>
            </a:r>
            <a:endParaRPr lang="en-US" sz="900" dirty="0"/>
          </a:p>
        </p:txBody>
      </p:sp>
      <p:sp>
        <p:nvSpPr>
          <p:cNvPr id="28" name="Shape 26"/>
          <p:cNvSpPr/>
          <p:nvPr/>
        </p:nvSpPr>
        <p:spPr>
          <a:xfrm>
            <a:off x="457200" y="4937760"/>
            <a:ext cx="11247120" cy="1188720"/>
          </a:xfrm>
          <a:prstGeom prst="roundRect">
            <a:avLst>
              <a:gd name="adj" fmla="val 6154"/>
            </a:avLst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640080" y="5029200"/>
            <a:ext cx="108813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GAP</a:t>
            </a:r>
            <a:endParaRPr lang="en-US" sz="1000" dirty="0"/>
          </a:p>
        </p:txBody>
      </p:sp>
      <p:sp>
        <p:nvSpPr>
          <p:cNvPr id="30" name="Text 28"/>
          <p:cNvSpPr/>
          <p:nvPr/>
        </p:nvSpPr>
        <p:spPr>
          <a:xfrm>
            <a:off x="640080" y="5349240"/>
            <a:ext cx="10881360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Prior work rarely targets the Saudi market and typically addresses only one or two of these dimensions at a time. This thesis unifies them for Tadawul.</a:t>
            </a:r>
            <a:endParaRPr lang="en-US" sz="1400" dirty="0"/>
          </a:p>
        </p:txBody>
      </p:sp>
      <p:sp>
        <p:nvSpPr>
          <p:cNvPr id="31" name="Text 29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32" name="Text 30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 / 25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2.8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Research Gap — What This Thesis Fills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457200" y="1554480"/>
            <a:ext cx="11247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Four gaps emerge from the literature — this thesis addresses each one directly:</a:t>
            </a:r>
            <a:endParaRPr lang="en-US" sz="1300" dirty="0"/>
          </a:p>
        </p:txBody>
      </p:sp>
      <p:sp>
        <p:nvSpPr>
          <p:cNvPr id="5" name="Shape 3"/>
          <p:cNvSpPr/>
          <p:nvPr/>
        </p:nvSpPr>
        <p:spPr>
          <a:xfrm>
            <a:off x="457200" y="2011680"/>
            <a:ext cx="5440680" cy="214884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9525">
            <a:solidFill>
              <a:srgbClr val="D1D5DB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640080" y="2194560"/>
            <a:ext cx="640080" cy="640080"/>
          </a:xfrm>
          <a:prstGeom prst="ellipse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640080" y="219456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G1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1417320" y="2212848"/>
            <a:ext cx="4343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Saudi-market perspective missing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685800" y="2926080"/>
            <a:ext cx="4983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LITERATURE</a:t>
            </a:r>
            <a:endParaRPr lang="en-US" sz="900" dirty="0"/>
          </a:p>
        </p:txBody>
      </p:sp>
      <p:sp>
        <p:nvSpPr>
          <p:cNvPr id="10" name="Text 8"/>
          <p:cNvSpPr/>
          <p:nvPr/>
        </p:nvSpPr>
        <p:spPr>
          <a:xfrm>
            <a:off x="685800" y="3127248"/>
            <a:ext cx="4983480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 AI-finance studies built on non-Saudi datasets — Tadawul-specific dynamics under-studied.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685800" y="3520440"/>
            <a:ext cx="4983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spc="200" kern="0" dirty="0">
                <a:solidFill>
                  <a:srgbClr val="2E8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THESIS FILLS</a:t>
            </a:r>
            <a:endParaRPr lang="en-US" sz="900" dirty="0"/>
          </a:p>
        </p:txBody>
      </p:sp>
      <p:sp>
        <p:nvSpPr>
          <p:cNvPr id="12" name="Text 10"/>
          <p:cNvSpPr/>
          <p:nvPr/>
        </p:nvSpPr>
        <p:spPr>
          <a:xfrm>
            <a:off x="685800" y="3721608"/>
            <a:ext cx="4983480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Saudi-market experimental setup built on Sahmk-sourced Tadawul data (1202.SR, 2320.SR, 4300.SR).</a:t>
            </a:r>
            <a:endParaRPr lang="en-US" sz="1000" dirty="0"/>
          </a:p>
        </p:txBody>
      </p:sp>
      <p:sp>
        <p:nvSpPr>
          <p:cNvPr id="13" name="Shape 11"/>
          <p:cNvSpPr/>
          <p:nvPr/>
        </p:nvSpPr>
        <p:spPr>
          <a:xfrm>
            <a:off x="6263640" y="2011680"/>
            <a:ext cx="5440680" cy="214884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9525">
            <a:solidFill>
              <a:srgbClr val="D1D5DB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6446520" y="2194560"/>
            <a:ext cx="640080" cy="640080"/>
          </a:xfrm>
          <a:prstGeom prst="ellipse">
            <a:avLst/>
          </a:prstGeom>
          <a:solidFill>
            <a:srgbClr val="3F5199"/>
          </a:solidFill>
          <a:ln w="12700">
            <a:solidFill>
              <a:srgbClr val="3F519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446520" y="219456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G2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7223760" y="2212848"/>
            <a:ext cx="4343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Isolated per-stock modeling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6492240" y="2926080"/>
            <a:ext cx="4983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LITERATURE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6492240" y="3127248"/>
            <a:ext cx="4983480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Stocks treated as standalone time-series; sector co-movement and correlation ignored (Ansari 2024).</a:t>
            </a:r>
            <a:endParaRPr lang="en-US" sz="1000" dirty="0"/>
          </a:p>
        </p:txBody>
      </p:sp>
      <p:sp>
        <p:nvSpPr>
          <p:cNvPr id="19" name="Text 17"/>
          <p:cNvSpPr/>
          <p:nvPr/>
        </p:nvSpPr>
        <p:spPr>
          <a:xfrm>
            <a:off x="6492240" y="3520440"/>
            <a:ext cx="4983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spc="200" kern="0" dirty="0">
                <a:solidFill>
                  <a:srgbClr val="2E8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THESIS FILLS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92240" y="3721608"/>
            <a:ext cx="4983480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GNN relational layer specified in Sec. 3.3 to encode inter-stock structure for Tadawul sectors.</a:t>
            </a:r>
            <a:endParaRPr lang="en-US" sz="1000" dirty="0"/>
          </a:p>
        </p:txBody>
      </p:sp>
      <p:sp>
        <p:nvSpPr>
          <p:cNvPr id="21" name="Shape 19"/>
          <p:cNvSpPr/>
          <p:nvPr/>
        </p:nvSpPr>
        <p:spPr>
          <a:xfrm>
            <a:off x="457200" y="4297680"/>
            <a:ext cx="5440680" cy="214884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9525">
            <a:solidFill>
              <a:srgbClr val="D1D5DB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640080" y="4480560"/>
            <a:ext cx="640080" cy="640080"/>
          </a:xfrm>
          <a:prstGeom prst="ellipse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40080" y="448056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G3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1417320" y="4498848"/>
            <a:ext cx="4343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Forecasting vs Decision-making split</a:t>
            </a:r>
            <a:endParaRPr lang="en-US" sz="1400" dirty="0"/>
          </a:p>
        </p:txBody>
      </p:sp>
      <p:sp>
        <p:nvSpPr>
          <p:cNvPr id="25" name="Text 23"/>
          <p:cNvSpPr/>
          <p:nvPr/>
        </p:nvSpPr>
        <p:spPr>
          <a:xfrm>
            <a:off x="685800" y="5212080"/>
            <a:ext cx="4983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LITERATURE</a:t>
            </a:r>
            <a:endParaRPr lang="en-US" sz="900" dirty="0"/>
          </a:p>
        </p:txBody>
      </p:sp>
      <p:sp>
        <p:nvSpPr>
          <p:cNvPr id="26" name="Text 24"/>
          <p:cNvSpPr/>
          <p:nvPr/>
        </p:nvSpPr>
        <p:spPr>
          <a:xfrm>
            <a:off x="685800" y="5413248"/>
            <a:ext cx="4983480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Prior work sits in either pure-prediction or automated-trading camp — rarely both (Kabbani &amp; Duman 2022).</a:t>
            </a:r>
            <a:endParaRPr lang="en-US" sz="1000" dirty="0"/>
          </a:p>
        </p:txBody>
      </p:sp>
      <p:sp>
        <p:nvSpPr>
          <p:cNvPr id="27" name="Text 25"/>
          <p:cNvSpPr/>
          <p:nvPr/>
        </p:nvSpPr>
        <p:spPr>
          <a:xfrm>
            <a:off x="685800" y="5806440"/>
            <a:ext cx="4983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spc="200" kern="0" dirty="0">
                <a:solidFill>
                  <a:srgbClr val="2E8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THESIS FILLS</a:t>
            </a:r>
            <a:endParaRPr lang="en-US" sz="900" dirty="0"/>
          </a:p>
        </p:txBody>
      </p:sp>
      <p:sp>
        <p:nvSpPr>
          <p:cNvPr id="28" name="Text 26"/>
          <p:cNvSpPr/>
          <p:nvPr/>
        </p:nvSpPr>
        <p:spPr>
          <a:xfrm>
            <a:off x="685800" y="6007608"/>
            <a:ext cx="4983480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Unified pipeline: predictive layer → trading layer → advisory output, with RL as decision policy.</a:t>
            </a:r>
            <a:endParaRPr lang="en-US" sz="1000" dirty="0"/>
          </a:p>
        </p:txBody>
      </p:sp>
      <p:sp>
        <p:nvSpPr>
          <p:cNvPr id="29" name="Shape 27"/>
          <p:cNvSpPr/>
          <p:nvPr/>
        </p:nvSpPr>
        <p:spPr>
          <a:xfrm>
            <a:off x="6263640" y="4297680"/>
            <a:ext cx="5440680" cy="214884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9525">
            <a:solidFill>
              <a:srgbClr val="D1D5DB"/>
            </a:solidFill>
            <a:prstDash val="solid"/>
          </a:ln>
        </p:spPr>
      </p:sp>
      <p:sp>
        <p:nvSpPr>
          <p:cNvPr id="30" name="Shape 28"/>
          <p:cNvSpPr/>
          <p:nvPr/>
        </p:nvSpPr>
        <p:spPr>
          <a:xfrm>
            <a:off x="6446520" y="4480560"/>
            <a:ext cx="640080" cy="640080"/>
          </a:xfrm>
          <a:prstGeom prst="ellipse">
            <a:avLst/>
          </a:prstGeom>
          <a:solidFill>
            <a:srgbClr val="2E8B57"/>
          </a:solidFill>
          <a:ln w="12700">
            <a:solidFill>
              <a:srgbClr val="2E8B57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6446520" y="448056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G4</a:t>
            </a:r>
            <a:endParaRPr lang="en-US" sz="1600" dirty="0"/>
          </a:p>
        </p:txBody>
      </p:sp>
      <p:sp>
        <p:nvSpPr>
          <p:cNvPr id="32" name="Text 30"/>
          <p:cNvSpPr/>
          <p:nvPr/>
        </p:nvSpPr>
        <p:spPr>
          <a:xfrm>
            <a:off x="7223760" y="4498848"/>
            <a:ext cx="4343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Non-interpretable outputs</a:t>
            </a:r>
            <a:endParaRPr lang="en-US" sz="1400" dirty="0"/>
          </a:p>
        </p:txBody>
      </p:sp>
      <p:sp>
        <p:nvSpPr>
          <p:cNvPr id="33" name="Text 31"/>
          <p:cNvSpPr/>
          <p:nvPr/>
        </p:nvSpPr>
        <p:spPr>
          <a:xfrm>
            <a:off x="6492240" y="5212080"/>
            <a:ext cx="4983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LITERATURE</a:t>
            </a:r>
            <a:endParaRPr lang="en-US" sz="900" dirty="0"/>
          </a:p>
        </p:txBody>
      </p:sp>
      <p:sp>
        <p:nvSpPr>
          <p:cNvPr id="34" name="Text 32"/>
          <p:cNvSpPr/>
          <p:nvPr/>
        </p:nvSpPr>
        <p:spPr>
          <a:xfrm>
            <a:off x="6492240" y="5413248"/>
            <a:ext cx="4983480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Raw predictions / opaque policies are unusable for real investors (Ansari et al. 2022).</a:t>
            </a:r>
            <a:endParaRPr lang="en-US" sz="1000" dirty="0"/>
          </a:p>
        </p:txBody>
      </p:sp>
      <p:sp>
        <p:nvSpPr>
          <p:cNvPr id="35" name="Text 33"/>
          <p:cNvSpPr/>
          <p:nvPr/>
        </p:nvSpPr>
        <p:spPr>
          <a:xfrm>
            <a:off x="6492240" y="5806440"/>
            <a:ext cx="4983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spc="200" kern="0" dirty="0">
                <a:solidFill>
                  <a:srgbClr val="2E8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THESIS FILLS</a:t>
            </a:r>
            <a:endParaRPr lang="en-US" sz="900" dirty="0"/>
          </a:p>
        </p:txBody>
      </p:sp>
      <p:sp>
        <p:nvSpPr>
          <p:cNvPr id="36" name="Text 34"/>
          <p:cNvSpPr/>
          <p:nvPr/>
        </p:nvSpPr>
        <p:spPr>
          <a:xfrm>
            <a:off x="6492240" y="6007608"/>
            <a:ext cx="4983480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Advisory engine specified in Sec. 3.6: Buy/Sell/Hold + confidence + risk context, human-centered by design.</a:t>
            </a:r>
            <a:endParaRPr lang="en-US" sz="1000" dirty="0"/>
          </a:p>
        </p:txBody>
      </p:sp>
      <p:sp>
        <p:nvSpPr>
          <p:cNvPr id="37" name="Text 35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38" name="Text 36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/ 25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3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Proposed Framework — Pipeline Overview</a:t>
            </a:r>
            <a:endParaRPr lang="en-US" sz="3200" dirty="0"/>
          </a:p>
        </p:txBody>
      </p:sp>
      <p:sp>
        <p:nvSpPr>
          <p:cNvPr id="4" name="Shape 2"/>
          <p:cNvSpPr/>
          <p:nvPr/>
        </p:nvSpPr>
        <p:spPr>
          <a:xfrm>
            <a:off x="539496" y="2011680"/>
            <a:ext cx="1737360" cy="1463040"/>
          </a:xfrm>
          <a:prstGeom prst="roundRect">
            <a:avLst>
              <a:gd name="adj" fmla="val 5000"/>
            </a:avLst>
          </a:prstGeom>
          <a:solidFill>
            <a:srgbClr val="1E2761"/>
          </a:solidFill>
          <a:ln w="9525">
            <a:solidFill>
              <a:srgbClr val="1E2761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39496" y="2103120"/>
            <a:ext cx="1737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539496" y="2423160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630936" y="28346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E8ED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OHLCV</a:t>
            </a:r>
            <a:endParaRPr lang="en-US" sz="1000" dirty="0"/>
          </a:p>
          <a:p>
            <a:pPr algn="ctr" indent="0" marL="0">
              <a:buNone/>
            </a:pPr>
            <a:r>
              <a:rPr lang="en-US" sz="1000" dirty="0">
                <a:solidFill>
                  <a:srgbClr val="E8ED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from Sahmk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2286000" y="2606040"/>
            <a:ext cx="12801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9CA3A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▶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2414016" y="2011680"/>
            <a:ext cx="1737360" cy="1463040"/>
          </a:xfrm>
          <a:prstGeom prst="roundRect">
            <a:avLst>
              <a:gd name="adj" fmla="val 5000"/>
            </a:avLst>
          </a:prstGeom>
          <a:solidFill>
            <a:srgbClr val="1E2761"/>
          </a:solidFill>
          <a:ln w="9525">
            <a:solidFill>
              <a:srgbClr val="1E2761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414016" y="2103120"/>
            <a:ext cx="1737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2414016" y="2423160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Preprocess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2505456" y="28346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E8ED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Align, scale,</a:t>
            </a:r>
            <a:endParaRPr lang="en-US" sz="1000" dirty="0"/>
          </a:p>
          <a:p>
            <a:pPr algn="ctr" indent="0" marL="0">
              <a:buNone/>
            </a:pPr>
            <a:r>
              <a:rPr lang="en-US" sz="1000" dirty="0">
                <a:solidFill>
                  <a:srgbClr val="E8ED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window (L=20)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4160520" y="2606040"/>
            <a:ext cx="12801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9CA3A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▶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4288536" y="2011680"/>
            <a:ext cx="1737360" cy="1463040"/>
          </a:xfrm>
          <a:prstGeom prst="roundRect">
            <a:avLst>
              <a:gd name="adj" fmla="val 5000"/>
            </a:avLst>
          </a:prstGeom>
          <a:solidFill>
            <a:srgbClr val="1E2761"/>
          </a:solidFill>
          <a:ln w="9525">
            <a:solidFill>
              <a:srgbClr val="1E2761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288536" y="2103120"/>
            <a:ext cx="1737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4288536" y="2423160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Features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4379976" y="28346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E8ED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 technical</a:t>
            </a:r>
            <a:endParaRPr lang="en-US" sz="1000" dirty="0"/>
          </a:p>
          <a:p>
            <a:pPr algn="ctr" indent="0" marL="0">
              <a:buNone/>
            </a:pPr>
            <a:r>
              <a:rPr lang="en-US" sz="1000" dirty="0">
                <a:solidFill>
                  <a:srgbClr val="E8ED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indicators</a:t>
            </a:r>
            <a:endParaRPr lang="en-US" sz="1000" dirty="0"/>
          </a:p>
        </p:txBody>
      </p:sp>
      <p:sp>
        <p:nvSpPr>
          <p:cNvPr id="18" name="Text 16"/>
          <p:cNvSpPr/>
          <p:nvPr/>
        </p:nvSpPr>
        <p:spPr>
          <a:xfrm>
            <a:off x="6035040" y="2606040"/>
            <a:ext cx="12801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9CA3A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▶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6163056" y="2011680"/>
            <a:ext cx="1737360" cy="1463040"/>
          </a:xfrm>
          <a:prstGeom prst="roundRect">
            <a:avLst>
              <a:gd name="adj" fmla="val 5000"/>
            </a:avLst>
          </a:prstGeom>
          <a:solidFill>
            <a:srgbClr val="1E2761"/>
          </a:solidFill>
          <a:ln w="9525">
            <a:solidFill>
              <a:srgbClr val="1E2761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6163056" y="2103120"/>
            <a:ext cx="1737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100" dirty="0"/>
          </a:p>
        </p:txBody>
      </p:sp>
      <p:sp>
        <p:nvSpPr>
          <p:cNvPr id="21" name="Text 19"/>
          <p:cNvSpPr/>
          <p:nvPr/>
        </p:nvSpPr>
        <p:spPr>
          <a:xfrm>
            <a:off x="6163056" y="2423160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Models</a:t>
            </a:r>
            <a:endParaRPr lang="en-US" sz="1500" dirty="0"/>
          </a:p>
        </p:txBody>
      </p:sp>
      <p:sp>
        <p:nvSpPr>
          <p:cNvPr id="22" name="Text 20"/>
          <p:cNvSpPr/>
          <p:nvPr/>
        </p:nvSpPr>
        <p:spPr>
          <a:xfrm>
            <a:off x="6254496" y="28346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E8ED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LR / LSTM /</a:t>
            </a:r>
            <a:endParaRPr lang="en-US" sz="1000" dirty="0"/>
          </a:p>
          <a:p>
            <a:pPr algn="ctr" indent="0" marL="0">
              <a:buNone/>
            </a:pPr>
            <a:r>
              <a:rPr lang="en-US" sz="1000" dirty="0">
                <a:solidFill>
                  <a:srgbClr val="E8ED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Transformer</a:t>
            </a:r>
            <a:endParaRPr lang="en-US" sz="1000" dirty="0"/>
          </a:p>
        </p:txBody>
      </p:sp>
      <p:sp>
        <p:nvSpPr>
          <p:cNvPr id="23" name="Text 21"/>
          <p:cNvSpPr/>
          <p:nvPr/>
        </p:nvSpPr>
        <p:spPr>
          <a:xfrm>
            <a:off x="7909560" y="2606040"/>
            <a:ext cx="12801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9CA3A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▶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8037576" y="2011680"/>
            <a:ext cx="1737360" cy="1463040"/>
          </a:xfrm>
          <a:prstGeom prst="roundRect">
            <a:avLst>
              <a:gd name="adj" fmla="val 5000"/>
            </a:avLst>
          </a:prstGeom>
          <a:solidFill>
            <a:srgbClr val="F3F4F6"/>
          </a:solidFill>
          <a:ln w="9525">
            <a:solidFill>
              <a:srgbClr val="9CA3AF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8037576" y="2103120"/>
            <a:ext cx="1737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6B728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100" dirty="0"/>
          </a:p>
        </p:txBody>
      </p:sp>
      <p:sp>
        <p:nvSpPr>
          <p:cNvPr id="26" name="Text 24"/>
          <p:cNvSpPr/>
          <p:nvPr/>
        </p:nvSpPr>
        <p:spPr>
          <a:xfrm>
            <a:off x="8037576" y="2423160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1A1A2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Fusion + RL</a:t>
            </a:r>
            <a:endParaRPr lang="en-US" sz="1500" dirty="0"/>
          </a:p>
        </p:txBody>
      </p:sp>
      <p:sp>
        <p:nvSpPr>
          <p:cNvPr id="27" name="Text 25"/>
          <p:cNvSpPr/>
          <p:nvPr/>
        </p:nvSpPr>
        <p:spPr>
          <a:xfrm>
            <a:off x="8129016" y="28346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Hybrid signal</a:t>
            </a:r>
            <a:endParaRPr lang="en-US" sz="1000" dirty="0"/>
          </a:p>
          <a:p>
            <a:pPr algn="ctr" indent="0" marL="0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 policy</a:t>
            </a:r>
            <a:endParaRPr lang="en-US" sz="1000" dirty="0"/>
          </a:p>
        </p:txBody>
      </p:sp>
      <p:sp>
        <p:nvSpPr>
          <p:cNvPr id="28" name="Text 26"/>
          <p:cNvSpPr/>
          <p:nvPr/>
        </p:nvSpPr>
        <p:spPr>
          <a:xfrm>
            <a:off x="9784080" y="2606040"/>
            <a:ext cx="12801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9CA3A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▶</a:t>
            </a:r>
            <a:endParaRPr lang="en-US" sz="1100" dirty="0"/>
          </a:p>
        </p:txBody>
      </p:sp>
      <p:sp>
        <p:nvSpPr>
          <p:cNvPr id="29" name="Shape 27"/>
          <p:cNvSpPr/>
          <p:nvPr/>
        </p:nvSpPr>
        <p:spPr>
          <a:xfrm>
            <a:off x="9912096" y="2011680"/>
            <a:ext cx="1737360" cy="1463040"/>
          </a:xfrm>
          <a:prstGeom prst="roundRect">
            <a:avLst>
              <a:gd name="adj" fmla="val 5000"/>
            </a:avLst>
          </a:prstGeom>
          <a:solidFill>
            <a:srgbClr val="F3F4F6"/>
          </a:solidFill>
          <a:ln w="9525">
            <a:solidFill>
              <a:srgbClr val="9CA3AF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9912096" y="2103120"/>
            <a:ext cx="1737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6B728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1100" dirty="0"/>
          </a:p>
        </p:txBody>
      </p:sp>
      <p:sp>
        <p:nvSpPr>
          <p:cNvPr id="31" name="Text 29"/>
          <p:cNvSpPr/>
          <p:nvPr/>
        </p:nvSpPr>
        <p:spPr>
          <a:xfrm>
            <a:off x="9912096" y="2423160"/>
            <a:ext cx="1737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1A1A2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Advisory</a:t>
            </a:r>
            <a:endParaRPr lang="en-US" sz="1500" dirty="0"/>
          </a:p>
        </p:txBody>
      </p:sp>
      <p:sp>
        <p:nvSpPr>
          <p:cNvPr id="32" name="Text 30"/>
          <p:cNvSpPr/>
          <p:nvPr/>
        </p:nvSpPr>
        <p:spPr>
          <a:xfrm>
            <a:off x="10003536" y="28346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Buy/Sell/Hold</a:t>
            </a:r>
            <a:endParaRPr lang="en-US" sz="1000" dirty="0"/>
          </a:p>
          <a:p>
            <a:pPr algn="ctr" indent="0" marL="0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 confidence</a:t>
            </a:r>
            <a:endParaRPr lang="en-US" sz="1000" dirty="0"/>
          </a:p>
        </p:txBody>
      </p:sp>
      <p:sp>
        <p:nvSpPr>
          <p:cNvPr id="33" name="Shape 31"/>
          <p:cNvSpPr/>
          <p:nvPr/>
        </p:nvSpPr>
        <p:spPr>
          <a:xfrm>
            <a:off x="3200400" y="3794760"/>
            <a:ext cx="320040" cy="228600"/>
          </a:xfrm>
          <a:prstGeom prst="rect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3611880" y="3767328"/>
            <a:ext cx="2743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Implemented in this thesis</a:t>
            </a:r>
            <a:endParaRPr lang="en-US" sz="1100" dirty="0"/>
          </a:p>
        </p:txBody>
      </p:sp>
      <p:sp>
        <p:nvSpPr>
          <p:cNvPr id="35" name="Shape 33"/>
          <p:cNvSpPr/>
          <p:nvPr/>
        </p:nvSpPr>
        <p:spPr>
          <a:xfrm>
            <a:off x="6400800" y="3794760"/>
            <a:ext cx="320040" cy="228600"/>
          </a:xfrm>
          <a:prstGeom prst="rect">
            <a:avLst/>
          </a:prstGeom>
          <a:solidFill>
            <a:srgbClr val="F3F4F6"/>
          </a:solidFill>
          <a:ln w="12700">
            <a:solidFill>
              <a:srgbClr val="9CA3AF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6812280" y="3767328"/>
            <a:ext cx="3200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Design-only  ·  Future work</a:t>
            </a:r>
            <a:endParaRPr lang="en-US" sz="1100" dirty="0"/>
          </a:p>
        </p:txBody>
      </p:sp>
      <p:sp>
        <p:nvSpPr>
          <p:cNvPr id="37" name="Text 35"/>
          <p:cNvSpPr/>
          <p:nvPr/>
        </p:nvSpPr>
        <p:spPr>
          <a:xfrm>
            <a:off x="457200" y="438912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DESIGN DECISIONS</a:t>
            </a:r>
            <a:endParaRPr lang="en-US" sz="1100" dirty="0"/>
          </a:p>
        </p:txBody>
      </p:sp>
      <p:sp>
        <p:nvSpPr>
          <p:cNvPr id="38" name="Shape 36"/>
          <p:cNvSpPr/>
          <p:nvPr/>
        </p:nvSpPr>
        <p:spPr>
          <a:xfrm>
            <a:off x="502920" y="4709160"/>
            <a:ext cx="0" cy="1554480"/>
          </a:xfrm>
          <a:prstGeom prst="line">
            <a:avLst/>
          </a:prstGeom>
          <a:noFill/>
          <a:ln w="38100">
            <a:solidFill>
              <a:srgbClr val="C9A227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685800" y="4754880"/>
            <a:ext cx="35661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Chronological split</a:t>
            </a:r>
            <a:endParaRPr lang="en-US" sz="1300" dirty="0"/>
          </a:p>
        </p:txBody>
      </p:sp>
      <p:sp>
        <p:nvSpPr>
          <p:cNvPr id="40" name="Text 38"/>
          <p:cNvSpPr/>
          <p:nvPr/>
        </p:nvSpPr>
        <p:spPr>
          <a:xfrm>
            <a:off x="685800" y="5120640"/>
            <a:ext cx="356616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70/15/15 — no random shuffling; time flows forward.</a:t>
            </a:r>
            <a:endParaRPr lang="en-US" sz="1100" dirty="0"/>
          </a:p>
        </p:txBody>
      </p:sp>
      <p:sp>
        <p:nvSpPr>
          <p:cNvPr id="41" name="Shape 39"/>
          <p:cNvSpPr/>
          <p:nvPr/>
        </p:nvSpPr>
        <p:spPr>
          <a:xfrm>
            <a:off x="4297680" y="4709160"/>
            <a:ext cx="0" cy="1554480"/>
          </a:xfrm>
          <a:prstGeom prst="line">
            <a:avLst/>
          </a:prstGeom>
          <a:noFill/>
          <a:ln w="38100">
            <a:solidFill>
              <a:srgbClr val="C9A227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4480560" y="4754880"/>
            <a:ext cx="35661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Scaler fit on train only</a:t>
            </a:r>
            <a:endParaRPr lang="en-US" sz="1300" dirty="0"/>
          </a:p>
        </p:txBody>
      </p:sp>
      <p:sp>
        <p:nvSpPr>
          <p:cNvPr id="43" name="Text 41"/>
          <p:cNvSpPr/>
          <p:nvPr/>
        </p:nvSpPr>
        <p:spPr>
          <a:xfrm>
            <a:off x="4480560" y="5120640"/>
            <a:ext cx="356616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Prevents distribution leakage from validation/test.</a:t>
            </a:r>
            <a:endParaRPr lang="en-US" sz="1100" dirty="0"/>
          </a:p>
        </p:txBody>
      </p:sp>
      <p:sp>
        <p:nvSpPr>
          <p:cNvPr id="44" name="Shape 42"/>
          <p:cNvSpPr/>
          <p:nvPr/>
        </p:nvSpPr>
        <p:spPr>
          <a:xfrm>
            <a:off x="8092440" y="4709160"/>
            <a:ext cx="0" cy="1554480"/>
          </a:xfrm>
          <a:prstGeom prst="line">
            <a:avLst/>
          </a:prstGeom>
          <a:noFill/>
          <a:ln w="38100">
            <a:solidFill>
              <a:srgbClr val="C9A227"/>
            </a:solidFill>
            <a:prstDash val="solid"/>
          </a:ln>
        </p:spPr>
      </p:sp>
      <p:sp>
        <p:nvSpPr>
          <p:cNvPr id="45" name="Text 43"/>
          <p:cNvSpPr/>
          <p:nvPr/>
        </p:nvSpPr>
        <p:spPr>
          <a:xfrm>
            <a:off x="8275320" y="4754880"/>
            <a:ext cx="35661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Binary classification</a:t>
            </a:r>
            <a:endParaRPr lang="en-US" sz="1300" dirty="0"/>
          </a:p>
        </p:txBody>
      </p:sp>
      <p:sp>
        <p:nvSpPr>
          <p:cNvPr id="46" name="Text 44"/>
          <p:cNvSpPr/>
          <p:nvPr/>
        </p:nvSpPr>
        <p:spPr>
          <a:xfrm>
            <a:off x="8275320" y="5120640"/>
            <a:ext cx="356616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Next-day up (&gt;) vs down/flat — feeds Buy/Hold/Sell logic.</a:t>
            </a:r>
            <a:endParaRPr lang="en-US" sz="1100" dirty="0"/>
          </a:p>
        </p:txBody>
      </p:sp>
      <p:sp>
        <p:nvSpPr>
          <p:cNvPr id="47" name="Text 45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48" name="Text 46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 / 25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DETAILED VIEW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Figure 3.1 — Full Architecture (Hybrid Framework)</a:t>
            </a:r>
            <a:endParaRPr lang="en-US" sz="3200" dirty="0"/>
          </a:p>
        </p:txBody>
      </p:sp>
      <p:pic>
        <p:nvPicPr>
          <p:cNvPr id="4" name="Image 0" descr="/home/claude/Figure_3_1_WIDER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83280" y="1417320"/>
            <a:ext cx="5394960" cy="4846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457200" y="6309360"/>
            <a:ext cx="11247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Solid blocks = implemented and evaluated in Chapter 4  ·  Grey dashed blocks = specified as design; deferred to future work</a:t>
            </a:r>
            <a:endParaRPr lang="en-US" sz="1100" dirty="0"/>
          </a:p>
        </p:txBody>
      </p:sp>
      <p:sp>
        <p:nvSpPr>
          <p:cNvPr id="6" name="Text 3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7" name="Text 4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 / 25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3.2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 — Tadawul via Sahmk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457200" y="155448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 SOURCE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457200" y="1874520"/>
            <a:ext cx="54864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SAHMK market data service — primary source for Tadawul (.SR-suffixed tickers). Cross-verified against Yahoo Finance where coverage overlapped.</a:t>
            </a:r>
            <a:endParaRPr lang="en-US" sz="1300" dirty="0"/>
          </a:p>
        </p:txBody>
      </p:sp>
      <p:sp>
        <p:nvSpPr>
          <p:cNvPr id="6" name="Shape 4"/>
          <p:cNvSpPr/>
          <p:nvPr/>
        </p:nvSpPr>
        <p:spPr>
          <a:xfrm>
            <a:off x="457200" y="3017520"/>
            <a:ext cx="2697480" cy="1280160"/>
          </a:xfrm>
          <a:prstGeom prst="roundRect">
            <a:avLst>
              <a:gd name="adj" fmla="val 5714"/>
            </a:avLst>
          </a:prstGeom>
          <a:solidFill>
            <a:srgbClr val="E8EDF7"/>
          </a:solidFill>
          <a:ln w="6350">
            <a:solidFill>
              <a:srgbClr val="1E2761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57200" y="3154680"/>
            <a:ext cx="26974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2,612</a:t>
            </a:r>
            <a:endParaRPr lang="en-US" sz="3400" dirty="0"/>
          </a:p>
        </p:txBody>
      </p:sp>
      <p:sp>
        <p:nvSpPr>
          <p:cNvPr id="8" name="Text 6"/>
          <p:cNvSpPr/>
          <p:nvPr/>
        </p:nvSpPr>
        <p:spPr>
          <a:xfrm>
            <a:off x="457200" y="3794760"/>
            <a:ext cx="269748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trading days</a:t>
            </a:r>
            <a:endParaRPr lang="en-US" sz="1000" dirty="0"/>
          </a:p>
          <a:p>
            <a:pPr algn="ctr" indent="0" marL="0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(1202.SR)</a:t>
            </a:r>
            <a:endParaRPr lang="en-US" sz="1000" dirty="0"/>
          </a:p>
        </p:txBody>
      </p:sp>
      <p:sp>
        <p:nvSpPr>
          <p:cNvPr id="9" name="Shape 7"/>
          <p:cNvSpPr/>
          <p:nvPr/>
        </p:nvSpPr>
        <p:spPr>
          <a:xfrm>
            <a:off x="3246120" y="3017520"/>
            <a:ext cx="2697480" cy="1280160"/>
          </a:xfrm>
          <a:prstGeom prst="roundRect">
            <a:avLst>
              <a:gd name="adj" fmla="val 5714"/>
            </a:avLst>
          </a:prstGeom>
          <a:solidFill>
            <a:srgbClr val="E8EDF7"/>
          </a:solidFill>
          <a:ln w="6350">
            <a:solidFill>
              <a:srgbClr val="1E2761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246120" y="3154680"/>
            <a:ext cx="26974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9</a:t>
            </a:r>
            <a:endParaRPr lang="en-US" sz="3400" dirty="0"/>
          </a:p>
        </p:txBody>
      </p:sp>
      <p:sp>
        <p:nvSpPr>
          <p:cNvPr id="11" name="Text 9"/>
          <p:cNvSpPr/>
          <p:nvPr/>
        </p:nvSpPr>
        <p:spPr>
          <a:xfrm>
            <a:off x="3246120" y="3794760"/>
            <a:ext cx="269748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features per day</a:t>
            </a:r>
            <a:endParaRPr lang="en-US" sz="1000" dirty="0"/>
          </a:p>
          <a:p>
            <a:pPr algn="ctr" indent="0" marL="0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(OHLCV + indicators)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457200" y="4480560"/>
            <a:ext cx="2697480" cy="1280160"/>
          </a:xfrm>
          <a:prstGeom prst="roundRect">
            <a:avLst>
              <a:gd name="adj" fmla="val 5714"/>
            </a:avLst>
          </a:prstGeom>
          <a:solidFill>
            <a:srgbClr val="E8EDF7"/>
          </a:solidFill>
          <a:ln w="6350">
            <a:solidFill>
              <a:srgbClr val="1E2761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457200" y="4617720"/>
            <a:ext cx="26974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</a:t>
            </a:r>
            <a:endParaRPr lang="en-US" sz="3400" dirty="0"/>
          </a:p>
        </p:txBody>
      </p:sp>
      <p:sp>
        <p:nvSpPr>
          <p:cNvPr id="14" name="Text 12"/>
          <p:cNvSpPr/>
          <p:nvPr/>
        </p:nvSpPr>
        <p:spPr>
          <a:xfrm>
            <a:off x="457200" y="5257800"/>
            <a:ext cx="269748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rolling window</a:t>
            </a:r>
            <a:endParaRPr lang="en-US" sz="1000" dirty="0"/>
          </a:p>
          <a:p>
            <a:pPr algn="ctr" indent="0" marL="0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(days)</a:t>
            </a:r>
            <a:endParaRPr lang="en-US" sz="1000" dirty="0"/>
          </a:p>
        </p:txBody>
      </p:sp>
      <p:sp>
        <p:nvSpPr>
          <p:cNvPr id="15" name="Shape 13"/>
          <p:cNvSpPr/>
          <p:nvPr/>
        </p:nvSpPr>
        <p:spPr>
          <a:xfrm>
            <a:off x="3246120" y="4480560"/>
            <a:ext cx="2697480" cy="1280160"/>
          </a:xfrm>
          <a:prstGeom prst="roundRect">
            <a:avLst>
              <a:gd name="adj" fmla="val 5714"/>
            </a:avLst>
          </a:prstGeom>
          <a:solidFill>
            <a:srgbClr val="E8EDF7"/>
          </a:solidFill>
          <a:ln w="6350">
            <a:solidFill>
              <a:srgbClr val="1E2761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246120" y="4617720"/>
            <a:ext cx="26974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3400" dirty="0"/>
          </a:p>
        </p:txBody>
      </p:sp>
      <p:sp>
        <p:nvSpPr>
          <p:cNvPr id="17" name="Text 15"/>
          <p:cNvSpPr/>
          <p:nvPr/>
        </p:nvSpPr>
        <p:spPr>
          <a:xfrm>
            <a:off x="3246120" y="5257800"/>
            <a:ext cx="269748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sectors covered</a:t>
            </a:r>
            <a:endParaRPr lang="en-US" sz="1000" dirty="0"/>
          </a:p>
          <a:p>
            <a:pPr algn="ctr" indent="0" marL="0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(Materials, CapGoods, RE)</a:t>
            </a:r>
            <a:endParaRPr lang="en-US" sz="1000" dirty="0"/>
          </a:p>
        </p:txBody>
      </p:sp>
      <p:sp>
        <p:nvSpPr>
          <p:cNvPr id="18" name="Text 16"/>
          <p:cNvSpPr/>
          <p:nvPr/>
        </p:nvSpPr>
        <p:spPr>
          <a:xfrm>
            <a:off x="6309360" y="155448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SELECTED TICKERS</a:t>
            </a:r>
            <a:endParaRPr lang="en-US" sz="11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309360" y="1874520"/>
          <a:ext cx="5486400" cy="2011680"/>
        </p:xfrm>
        <a:graphic>
          <a:graphicData uri="http://schemas.openxmlformats.org/drawingml/2006/table">
            <a:tbl>
              <a:tblPr/>
              <a:tblGrid>
                <a:gridCol w="1097280"/>
                <a:gridCol w="1828800"/>
                <a:gridCol w="1371600"/>
                <a:gridCol w="1188720"/>
              </a:tblGrid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Ticker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Company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Sector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Role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1202.SR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Middle East Paper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Materials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Primary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2320.SR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Al Babtain Power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Capital Goods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Generalization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4300.SR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Dar Al Arkan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Real Estate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Generalization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" name="Text 17"/>
          <p:cNvSpPr/>
          <p:nvPr/>
        </p:nvSpPr>
        <p:spPr>
          <a:xfrm>
            <a:off x="6309360" y="411480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CHRONOLOGICAL SPLIT (70 / 15 / 15)</a:t>
            </a:r>
            <a:endParaRPr lang="en-US" sz="1100" dirty="0"/>
          </a:p>
        </p:txBody>
      </p:sp>
      <p:sp>
        <p:nvSpPr>
          <p:cNvPr id="21" name="Shape 18"/>
          <p:cNvSpPr/>
          <p:nvPr/>
        </p:nvSpPr>
        <p:spPr>
          <a:xfrm>
            <a:off x="6309360" y="4480560"/>
            <a:ext cx="3575304" cy="731520"/>
          </a:xfrm>
          <a:prstGeom prst="rect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6309360" y="4526280"/>
            <a:ext cx="3575304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</a:t>
            </a:r>
            <a:endParaRPr lang="en-US" sz="1200" dirty="0"/>
          </a:p>
        </p:txBody>
      </p:sp>
      <p:sp>
        <p:nvSpPr>
          <p:cNvPr id="23" name="Text 20"/>
          <p:cNvSpPr/>
          <p:nvPr/>
        </p:nvSpPr>
        <p:spPr>
          <a:xfrm>
            <a:off x="6309360" y="4846320"/>
            <a:ext cx="3575304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1828</a:t>
            </a:r>
            <a:endParaRPr lang="en-US" sz="1100" dirty="0"/>
          </a:p>
        </p:txBody>
      </p:sp>
      <p:sp>
        <p:nvSpPr>
          <p:cNvPr id="24" name="Shape 21"/>
          <p:cNvSpPr/>
          <p:nvPr/>
        </p:nvSpPr>
        <p:spPr>
          <a:xfrm>
            <a:off x="9930384" y="4480560"/>
            <a:ext cx="996696" cy="731520"/>
          </a:xfrm>
          <a:prstGeom prst="rect">
            <a:avLst/>
          </a:prstGeom>
          <a:solidFill>
            <a:srgbClr val="3F5199"/>
          </a:solidFill>
          <a:ln w="12700">
            <a:solidFill>
              <a:srgbClr val="3F5199"/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9930384" y="4526280"/>
            <a:ext cx="996696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Validation</a:t>
            </a:r>
            <a:endParaRPr lang="en-US" sz="1200" dirty="0"/>
          </a:p>
        </p:txBody>
      </p:sp>
      <p:sp>
        <p:nvSpPr>
          <p:cNvPr id="26" name="Text 23"/>
          <p:cNvSpPr/>
          <p:nvPr/>
        </p:nvSpPr>
        <p:spPr>
          <a:xfrm>
            <a:off x="9930384" y="4846320"/>
            <a:ext cx="996696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392</a:t>
            </a:r>
            <a:endParaRPr lang="en-US" sz="1100" dirty="0"/>
          </a:p>
        </p:txBody>
      </p:sp>
      <p:sp>
        <p:nvSpPr>
          <p:cNvPr id="27" name="Shape 24"/>
          <p:cNvSpPr/>
          <p:nvPr/>
        </p:nvSpPr>
        <p:spPr>
          <a:xfrm>
            <a:off x="10972800" y="4480560"/>
            <a:ext cx="777240" cy="73152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28" name="Text 25"/>
          <p:cNvSpPr/>
          <p:nvPr/>
        </p:nvSpPr>
        <p:spPr>
          <a:xfrm>
            <a:off x="10972800" y="4526280"/>
            <a:ext cx="777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Test</a:t>
            </a:r>
            <a:endParaRPr lang="en-US" sz="1200" dirty="0"/>
          </a:p>
        </p:txBody>
      </p:sp>
      <p:sp>
        <p:nvSpPr>
          <p:cNvPr id="29" name="Text 26"/>
          <p:cNvSpPr/>
          <p:nvPr/>
        </p:nvSpPr>
        <p:spPr>
          <a:xfrm>
            <a:off x="10972800" y="4846320"/>
            <a:ext cx="777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392</a:t>
            </a:r>
            <a:endParaRPr lang="en-US" sz="1100" dirty="0"/>
          </a:p>
        </p:txBody>
      </p:sp>
      <p:sp>
        <p:nvSpPr>
          <p:cNvPr id="30" name="Text 27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31" name="Text 28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 / 25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3.3.1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Problem Formulation — Binary Classification</a:t>
            </a:r>
            <a:endParaRPr lang="en-US" sz="3200" dirty="0"/>
          </a:p>
        </p:txBody>
      </p:sp>
      <p:sp>
        <p:nvSpPr>
          <p:cNvPr id="4" name="Shape 2"/>
          <p:cNvSpPr/>
          <p:nvPr/>
        </p:nvSpPr>
        <p:spPr>
          <a:xfrm>
            <a:off x="457200" y="1600200"/>
            <a:ext cx="11247120" cy="1234440"/>
          </a:xfrm>
          <a:prstGeom prst="roundRect">
            <a:avLst>
              <a:gd name="adj" fmla="val 7407"/>
            </a:avLst>
          </a:prstGeom>
          <a:solidFill>
            <a:srgbClr val="E8EDF7"/>
          </a:solidFill>
          <a:ln w="9525">
            <a:solidFill>
              <a:srgbClr val="1E2761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640080" y="1691640"/>
            <a:ext cx="108813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LABELING RULE</a:t>
            </a:r>
            <a:endParaRPr lang="en-US" sz="1000" dirty="0"/>
          </a:p>
        </p:txBody>
      </p:sp>
      <p:sp>
        <p:nvSpPr>
          <p:cNvPr id="6" name="Text 4"/>
          <p:cNvSpPr/>
          <p:nvPr/>
        </p:nvSpPr>
        <p:spPr>
          <a:xfrm>
            <a:off x="457200" y="1965960"/>
            <a:ext cx="112471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y(t) = 1   if   C(t+1) &gt; C(t)     ·     y(t) = 0   otherwise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457200" y="246888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Unchanged closes are absorbed into class 0 (conservative choice — no upward evidence).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457200" y="310896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 CLASSES</a:t>
            </a:r>
            <a:endParaRPr lang="en-US" sz="11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3429000"/>
          <a:ext cx="11247120" cy="1554480"/>
        </p:xfrm>
        <a:graphic>
          <a:graphicData uri="http://schemas.openxmlformats.org/drawingml/2006/table">
            <a:tbl>
              <a:tblPr/>
              <a:tblGrid>
                <a:gridCol w="914400"/>
                <a:gridCol w="2286000"/>
                <a:gridCol w="4572000"/>
                <a:gridCol w="34747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Class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Label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Definition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Advisory interpretation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200" b="1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Up movement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C(t+1) &gt; C(t) — next-day close exceeds today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2E8B5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Positive signal → Buy or Hold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200" b="1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Down/flat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C(t+1) ≤ C(t) — next-day close ≤ today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C039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Negative/neutral → Sell or Hold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Text 7"/>
          <p:cNvSpPr/>
          <p:nvPr/>
        </p:nvSpPr>
        <p:spPr>
          <a:xfrm>
            <a:off x="457200" y="51206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 DISTRIBUTION IN TEST PARTITION (1202.SR)</a:t>
            </a:r>
            <a:endParaRPr lang="en-US" sz="1100" dirty="0"/>
          </a:p>
        </p:txBody>
      </p:sp>
      <p:sp>
        <p:nvSpPr>
          <p:cNvPr id="11" name="Shape 8"/>
          <p:cNvSpPr/>
          <p:nvPr/>
        </p:nvSpPr>
        <p:spPr>
          <a:xfrm>
            <a:off x="457200" y="5486400"/>
            <a:ext cx="4892040" cy="548640"/>
          </a:xfrm>
          <a:prstGeom prst="rect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40080" y="5486400"/>
            <a:ext cx="47091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Down/Flat  ·  223 (56.9%)</a:t>
            </a:r>
            <a:endParaRPr lang="en-US" sz="1300" dirty="0"/>
          </a:p>
        </p:txBody>
      </p:sp>
      <p:sp>
        <p:nvSpPr>
          <p:cNvPr id="13" name="Shape 10"/>
          <p:cNvSpPr/>
          <p:nvPr/>
        </p:nvSpPr>
        <p:spPr>
          <a:xfrm>
            <a:off x="5349240" y="5486400"/>
            <a:ext cx="3703320" cy="54864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5532120" y="5486400"/>
            <a:ext cx="35204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Up  ·  169 (43.1%)</a:t>
            </a:r>
            <a:endParaRPr lang="en-US" sz="1300" dirty="0"/>
          </a:p>
        </p:txBody>
      </p:sp>
      <p:sp>
        <p:nvSpPr>
          <p:cNvPr id="15" name="Text 12"/>
          <p:cNvSpPr/>
          <p:nvPr/>
        </p:nvSpPr>
        <p:spPr>
          <a:xfrm>
            <a:off x="9235440" y="5486400"/>
            <a:ext cx="24688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Baseline accuracy from majority-class alone = 0.569</a:t>
            </a:r>
            <a:endParaRPr lang="en-US" sz="1000" dirty="0"/>
          </a:p>
        </p:txBody>
      </p:sp>
      <p:sp>
        <p:nvSpPr>
          <p:cNvPr id="16" name="Text 13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17" name="Text 14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 / 25</a:t>
            </a:r>
            <a:endParaRPr lang="en-US" sz="9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3.3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Predictive Models — Three Baselines</a:t>
            </a:r>
            <a:endParaRPr lang="en-US" sz="3200" dirty="0"/>
          </a:p>
        </p:txBody>
      </p:sp>
      <p:sp>
        <p:nvSpPr>
          <p:cNvPr id="4" name="Shape 2"/>
          <p:cNvSpPr/>
          <p:nvPr/>
        </p:nvSpPr>
        <p:spPr>
          <a:xfrm>
            <a:off x="457200" y="1600200"/>
            <a:ext cx="3657600" cy="4114800"/>
          </a:xfrm>
          <a:prstGeom prst="roundRect">
            <a:avLst>
              <a:gd name="adj" fmla="val 2500"/>
            </a:avLst>
          </a:prstGeom>
          <a:solidFill>
            <a:srgbClr val="FFFFFF"/>
          </a:solidFill>
          <a:ln w="9525">
            <a:solidFill>
              <a:srgbClr val="D1D5DB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594360" y="1874520"/>
            <a:ext cx="731520" cy="731520"/>
          </a:xfrm>
          <a:prstGeom prst="rect">
            <a:avLst/>
          </a:prstGeom>
          <a:solidFill>
            <a:srgbClr val="3F5199"/>
          </a:solidFill>
          <a:ln w="12700">
            <a:solidFill>
              <a:srgbClr val="3F5199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94360" y="187452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LR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1417320" y="1874520"/>
            <a:ext cx="2560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Logistic Regression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1417320" y="2240280"/>
            <a:ext cx="2560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Statistical reference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731520" y="2834640"/>
            <a:ext cx="3108960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Linear, transparent, fast</a:t>
            </a:r>
            <a:endParaRPr lang="en-US" sz="12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Consumes flattened 20×9 window</a:t>
            </a:r>
            <a:endParaRPr lang="en-US" sz="12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Highest interpretability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51960" y="1600200"/>
            <a:ext cx="3657600" cy="4114800"/>
          </a:xfrm>
          <a:prstGeom prst="roundRect">
            <a:avLst>
              <a:gd name="adj" fmla="val 2500"/>
            </a:avLst>
          </a:prstGeom>
          <a:solidFill>
            <a:srgbClr val="FFFFFF"/>
          </a:solidFill>
          <a:ln w="9525">
            <a:solidFill>
              <a:srgbClr val="D1D5DB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389120" y="1874520"/>
            <a:ext cx="731520" cy="731520"/>
          </a:xfrm>
          <a:prstGeom prst="rect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9120" y="187452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LSTM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5212080" y="1874520"/>
            <a:ext cx="2560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LSTM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5212080" y="2240280"/>
            <a:ext cx="2560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Recurrent sequence baseline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4526280" y="2834640"/>
            <a:ext cx="3108960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Captures short-range temporal patterns</a:t>
            </a:r>
            <a:endParaRPr lang="en-US" sz="12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Hidden-state memory of past 20 days</a:t>
            </a:r>
            <a:endParaRPr lang="en-US" sz="12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Standard financial DL benchmark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8046720" y="1600200"/>
            <a:ext cx="3657600" cy="4114800"/>
          </a:xfrm>
          <a:prstGeom prst="roundRect">
            <a:avLst>
              <a:gd name="adj" fmla="val 2500"/>
            </a:avLst>
          </a:prstGeom>
          <a:solidFill>
            <a:srgbClr val="FFFFFF"/>
          </a:solidFill>
          <a:ln w="9525">
            <a:solidFill>
              <a:srgbClr val="D1D5DB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8183880" y="1874520"/>
            <a:ext cx="731520" cy="73152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183880" y="187452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TX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9006840" y="1874520"/>
            <a:ext cx="2560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Transformer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9006840" y="2240280"/>
            <a:ext cx="2560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Attention-based temporal</a:t>
            </a:r>
            <a:endParaRPr lang="en-US" sz="1100" dirty="0"/>
          </a:p>
        </p:txBody>
      </p:sp>
      <p:sp>
        <p:nvSpPr>
          <p:cNvPr id="21" name="Text 19"/>
          <p:cNvSpPr/>
          <p:nvPr/>
        </p:nvSpPr>
        <p:spPr>
          <a:xfrm>
            <a:off x="8321040" y="2834640"/>
            <a:ext cx="3108960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Self-attention over the 20-day window</a:t>
            </a:r>
            <a:endParaRPr lang="en-US" sz="12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Captures long-range multivariate interactions</a:t>
            </a:r>
            <a:endParaRPr lang="en-US" sz="12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Motivated by Friday et al. (2025)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457200" y="5852160"/>
            <a:ext cx="11247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i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three receive identical features, identical partitions, identical seeds — differences reflect model capacity alone.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 / 25</a:t>
            </a:r>
            <a:endParaRPr lang="en-US" sz="9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3.7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Evaluation — Two Axes</a:t>
            </a:r>
            <a:endParaRPr lang="en-US" sz="3200" dirty="0"/>
          </a:p>
        </p:txBody>
      </p:sp>
      <p:sp>
        <p:nvSpPr>
          <p:cNvPr id="4" name="Shape 2"/>
          <p:cNvSpPr/>
          <p:nvPr/>
        </p:nvSpPr>
        <p:spPr>
          <a:xfrm>
            <a:off x="457200" y="1600200"/>
            <a:ext cx="5577840" cy="4617720"/>
          </a:xfrm>
          <a:prstGeom prst="roundRect">
            <a:avLst>
              <a:gd name="adj" fmla="val 1980"/>
            </a:avLst>
          </a:prstGeom>
          <a:solidFill>
            <a:srgbClr val="FFFFFF"/>
          </a:solidFill>
          <a:ln w="19050">
            <a:solidFill>
              <a:srgbClr val="1E2761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640080" y="1737360"/>
            <a:ext cx="5303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PREDICTIVE AXIS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640080" y="2057400"/>
            <a:ext cx="53035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Classification quality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685800" y="2651760"/>
            <a:ext cx="1371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Accuracy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2057400" y="2651760"/>
            <a:ext cx="393192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Overall correctness — but misleading on imbalanced classes.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685800" y="3310128"/>
            <a:ext cx="1371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Precision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2057400" y="3310128"/>
            <a:ext cx="393192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Reliability of Buy signals.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685800" y="3968496"/>
            <a:ext cx="1371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Recall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057400" y="3968496"/>
            <a:ext cx="393192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Fraction of upward moves captured.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685800" y="4626864"/>
            <a:ext cx="1371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F1 score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2057400" y="4626864"/>
            <a:ext cx="393192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Primary criterion — harmonic mean of precision &amp; recall.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685800" y="5285232"/>
            <a:ext cx="1371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Macro-F1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2057400" y="5285232"/>
            <a:ext cx="393192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Both classes weighted equally.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6172200" y="1600200"/>
            <a:ext cx="5577840" cy="4617720"/>
          </a:xfrm>
          <a:prstGeom prst="roundRect">
            <a:avLst>
              <a:gd name="adj" fmla="val 1980"/>
            </a:avLst>
          </a:prstGeom>
          <a:solidFill>
            <a:srgbClr val="FFFFFF"/>
          </a:solidFill>
          <a:ln w="19050">
            <a:solidFill>
              <a:srgbClr val="C9A227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355080" y="1737360"/>
            <a:ext cx="5303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FINANCIAL AXIS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6355080" y="2057400"/>
            <a:ext cx="53035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Portfolio outcomes</a:t>
            </a:r>
            <a:endParaRPr lang="en-US" sz="2000" dirty="0"/>
          </a:p>
        </p:txBody>
      </p:sp>
      <p:sp>
        <p:nvSpPr>
          <p:cNvPr id="20" name="Text 18"/>
          <p:cNvSpPr/>
          <p:nvPr/>
        </p:nvSpPr>
        <p:spPr>
          <a:xfrm>
            <a:off x="6400800" y="2651760"/>
            <a:ext cx="1554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Return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7955280" y="2651760"/>
            <a:ext cx="370332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Cumulative growth of capital over horizon.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6400800" y="3310128"/>
            <a:ext cx="1554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Max Drawdown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7955280" y="3310128"/>
            <a:ext cx="370332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Worst peak-to-trough decline.</a:t>
            </a:r>
            <a:endParaRPr lang="en-US" sz="1100" dirty="0"/>
          </a:p>
        </p:txBody>
      </p:sp>
      <p:sp>
        <p:nvSpPr>
          <p:cNvPr id="24" name="Text 22"/>
          <p:cNvSpPr/>
          <p:nvPr/>
        </p:nvSpPr>
        <p:spPr>
          <a:xfrm>
            <a:off x="6400800" y="3968496"/>
            <a:ext cx="1554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Sharpe Ratio</a:t>
            </a:r>
            <a:endParaRPr lang="en-US" sz="1200" dirty="0"/>
          </a:p>
        </p:txBody>
      </p:sp>
      <p:sp>
        <p:nvSpPr>
          <p:cNvPr id="25" name="Text 23"/>
          <p:cNvSpPr/>
          <p:nvPr/>
        </p:nvSpPr>
        <p:spPr>
          <a:xfrm>
            <a:off x="7955280" y="3968496"/>
            <a:ext cx="370332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Excess return per unit of volatility.</a:t>
            </a:r>
            <a:endParaRPr lang="en-US" sz="1100" dirty="0"/>
          </a:p>
        </p:txBody>
      </p:sp>
      <p:sp>
        <p:nvSpPr>
          <p:cNvPr id="26" name="Text 24"/>
          <p:cNvSpPr/>
          <p:nvPr/>
        </p:nvSpPr>
        <p:spPr>
          <a:xfrm>
            <a:off x="6400800" y="4626864"/>
            <a:ext cx="1554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Win Rate</a:t>
            </a:r>
            <a:endParaRPr lang="en-US" sz="1200" dirty="0"/>
          </a:p>
        </p:txBody>
      </p:sp>
      <p:sp>
        <p:nvSpPr>
          <p:cNvPr id="27" name="Text 25"/>
          <p:cNvSpPr/>
          <p:nvPr/>
        </p:nvSpPr>
        <p:spPr>
          <a:xfrm>
            <a:off x="7955280" y="4626864"/>
            <a:ext cx="370332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Fraction of trades that closed profitable.</a:t>
            </a:r>
            <a:endParaRPr lang="en-US" sz="1100" dirty="0"/>
          </a:p>
        </p:txBody>
      </p:sp>
      <p:sp>
        <p:nvSpPr>
          <p:cNvPr id="28" name="Text 26"/>
          <p:cNvSpPr/>
          <p:nvPr/>
        </p:nvSpPr>
        <p:spPr>
          <a:xfrm>
            <a:off x="6400800" y="5285232"/>
            <a:ext cx="1554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Turnover</a:t>
            </a:r>
            <a:endParaRPr lang="en-US" sz="1200" dirty="0"/>
          </a:p>
        </p:txBody>
      </p:sp>
      <p:sp>
        <p:nvSpPr>
          <p:cNvPr id="29" name="Text 27"/>
          <p:cNvSpPr/>
          <p:nvPr/>
        </p:nvSpPr>
        <p:spPr>
          <a:xfrm>
            <a:off x="7955280" y="5285232"/>
            <a:ext cx="370332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Trading intensity (transaction-cost sensitivity).</a:t>
            </a:r>
            <a:endParaRPr lang="en-US" sz="1100" dirty="0"/>
          </a:p>
        </p:txBody>
      </p:sp>
      <p:sp>
        <p:nvSpPr>
          <p:cNvPr id="30" name="Text 28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31" name="Text 29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 / 25</a:t>
            </a:r>
            <a:endParaRPr lang="en-US" sz="9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4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Results — Predictive Baselines (1202.SR)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457200" y="1554480"/>
            <a:ext cx="11247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i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accuracy trap: highest accuracy ≠ best model. F1 tells the real story.</a:t>
            </a:r>
            <a:endParaRPr lang="en-US" sz="14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2103120"/>
          <a:ext cx="11247120" cy="2194560"/>
        </p:xfrm>
        <a:graphic>
          <a:graphicData uri="http://schemas.openxmlformats.org/drawingml/2006/table">
            <a:tbl>
              <a:tblPr/>
              <a:tblGrid>
                <a:gridCol w="3931920"/>
                <a:gridCol w="1828800"/>
                <a:gridCol w="1828800"/>
                <a:gridCol w="1828800"/>
                <a:gridCol w="1828800"/>
              </a:tblGrid>
              <a:tr h="5486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Model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Accuracy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Precision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Recall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F1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Logistic Regression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400" b="1" dirty="0">
                          <a:solidFill>
                            <a:srgbClr val="2E8B5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0.5867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400" b="1" dirty="0">
                          <a:solidFill>
                            <a:srgbClr val="2E8B5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0.6667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400" dirty="0">
                          <a:solidFill>
                            <a:srgbClr val="C039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0.0828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400" dirty="0">
                          <a:solidFill>
                            <a:srgbClr val="C039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0.1474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LSTM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4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0.5604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4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0.4545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400" dirty="0">
                          <a:solidFill>
                            <a:srgbClr val="C039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0.1198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4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0.1896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Transformer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4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0.5116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4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0.4343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400" b="1" dirty="0">
                          <a:solidFill>
                            <a:srgbClr val="2E8B5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0.4551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400" b="1" dirty="0">
                          <a:solidFill>
                            <a:srgbClr val="2E8B5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0.4444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</a:tr>
            </a:tbl>
          </a:graphicData>
        </a:graphic>
      </p:graphicFrame>
      <p:sp>
        <p:nvSpPr>
          <p:cNvPr id="6" name="Text 3"/>
          <p:cNvSpPr/>
          <p:nvPr/>
        </p:nvSpPr>
        <p:spPr>
          <a:xfrm>
            <a:off x="457200" y="434340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Table 4.2  ·  Highlighted row = balanced choice for advisory use</a:t>
            </a:r>
            <a:endParaRPr lang="en-US" sz="1000" dirty="0"/>
          </a:p>
        </p:txBody>
      </p:sp>
      <p:sp>
        <p:nvSpPr>
          <p:cNvPr id="7" name="Shape 4"/>
          <p:cNvSpPr/>
          <p:nvPr/>
        </p:nvSpPr>
        <p:spPr>
          <a:xfrm>
            <a:off x="457200" y="4846320"/>
            <a:ext cx="11247120" cy="1463040"/>
          </a:xfrm>
          <a:prstGeom prst="roundRect">
            <a:avLst>
              <a:gd name="adj" fmla="val 6250"/>
            </a:avLst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685800" y="4937760"/>
            <a:ext cx="10972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INSIGHT</a:t>
            </a:r>
            <a:endParaRPr lang="en-US" sz="1100" dirty="0"/>
          </a:p>
        </p:txBody>
      </p:sp>
      <p:sp>
        <p:nvSpPr>
          <p:cNvPr id="9" name="Text 6"/>
          <p:cNvSpPr/>
          <p:nvPr/>
        </p:nvSpPr>
        <p:spPr>
          <a:xfrm>
            <a:off x="685800" y="5257800"/>
            <a:ext cx="10972800" cy="960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Logistic Regression </a:t>
            </a:r>
            <a:pPr indent="0" marL="0">
              <a:spcAft>
                <a:spcPts val="600"/>
              </a:spcAft>
              <a:buNone/>
            </a:pPr>
            <a:r>
              <a:rPr lang="en-US" sz="1400" dirty="0">
                <a:solidFill>
                  <a:srgbClr val="E8ED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won on accuracy (0.5867) — but its recall of 0.0828 means it caught only </a:t>
            </a:r>
            <a:pPr indent="0" marL="0">
              <a:spcAft>
                <a:spcPts val="600"/>
              </a:spcAft>
              <a:buNone/>
            </a:pPr>
            <a:r>
              <a:rPr lang="en-US" sz="14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~1 in 12 upward movements</a:t>
            </a:r>
            <a:pPr indent="0" marL="0">
              <a:spcAft>
                <a:spcPts val="600"/>
              </a:spcAft>
              <a:buNone/>
            </a:pPr>
            <a:r>
              <a:rPr lang="en-US" sz="1400" dirty="0">
                <a:solidFill>
                  <a:srgbClr val="E8ED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The </a:t>
            </a:r>
            <a:pPr indent="0" marL="0">
              <a:spcAft>
                <a:spcPts val="600"/>
              </a:spcAft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Transformer </a:t>
            </a:r>
            <a:pPr indent="0" marL="0">
              <a:spcAft>
                <a:spcPts val="600"/>
              </a:spcAft>
              <a:buNone/>
            </a:pPr>
            <a:r>
              <a:rPr lang="en-US" sz="1400" dirty="0">
                <a:solidFill>
                  <a:srgbClr val="E8ED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sacrificed 8 pts of accuracy for </a:t>
            </a:r>
            <a:pPr indent="0" marL="0">
              <a:spcAft>
                <a:spcPts val="600"/>
              </a:spcAft>
              <a:buNone/>
            </a:pPr>
            <a:r>
              <a:rPr lang="en-US" sz="14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5.5× better recall </a:t>
            </a:r>
            <a:pPr indent="0" marL="0">
              <a:spcAft>
                <a:spcPts val="600"/>
              </a:spcAft>
              <a:buNone/>
            </a:pPr>
            <a:r>
              <a:rPr lang="en-US" sz="1400" dirty="0">
                <a:solidFill>
                  <a:srgbClr val="E8ED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and 3× better F1 — the more usable model for advisory downstream.</a:t>
            </a:r>
            <a:endParaRPr lang="en-US" sz="1400" dirty="0"/>
          </a:p>
        </p:txBody>
      </p:sp>
      <p:sp>
        <p:nvSpPr>
          <p:cNvPr id="10" name="Text 7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11" name="Text 8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 / 25</a:t>
            </a:r>
            <a:endParaRPr lang="en-US" sz="9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4.3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Confusion Matrices — Visual Proof of the Accuracy Trap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457200" y="1554480"/>
            <a:ext cx="11247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3 models on the same 392-day test partition — same 169 Up days, same 223 Down days: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457200" y="1965960"/>
            <a:ext cx="3657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Logistic Regression</a:t>
            </a:r>
            <a:endParaRPr lang="en-US" sz="1400" dirty="0"/>
          </a:p>
        </p:txBody>
      </p:sp>
      <p:pic>
        <p:nvPicPr>
          <p:cNvPr id="6" name="Image 0" descr="/tmp/docx_extract/extracted/word/media/image8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2377440"/>
            <a:ext cx="3657600" cy="274320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4251960" y="1965960"/>
            <a:ext cx="3657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LSTM</a:t>
            </a:r>
            <a:endParaRPr lang="en-US" sz="1400" dirty="0"/>
          </a:p>
        </p:txBody>
      </p:sp>
      <p:pic>
        <p:nvPicPr>
          <p:cNvPr id="8" name="Image 1" descr="/tmp/docx_extract/extracted/word/media/image11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1960" y="2377440"/>
            <a:ext cx="3657600" cy="274320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8046720" y="1965960"/>
            <a:ext cx="3657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2E8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Transformer</a:t>
            </a:r>
            <a:endParaRPr lang="en-US" sz="1400" dirty="0"/>
          </a:p>
        </p:txBody>
      </p:sp>
      <p:pic>
        <p:nvPicPr>
          <p:cNvPr id="10" name="Image 2" descr="/tmp/docx_extract/extracted/word/media/image6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6720" y="2377440"/>
            <a:ext cx="3657600" cy="2743200"/>
          </a:xfrm>
          <a:prstGeom prst="rect">
            <a:avLst/>
          </a:prstGeom>
        </p:spPr>
      </p:pic>
      <p:sp>
        <p:nvSpPr>
          <p:cNvPr id="11" name="Shape 6"/>
          <p:cNvSpPr/>
          <p:nvPr/>
        </p:nvSpPr>
        <p:spPr>
          <a:xfrm>
            <a:off x="457200" y="5257800"/>
            <a:ext cx="3657600" cy="1051560"/>
          </a:xfrm>
          <a:prstGeom prst="roundRect">
            <a:avLst>
              <a:gd name="adj" fmla="val 5217"/>
            </a:avLst>
          </a:prstGeom>
          <a:solidFill>
            <a:srgbClr val="FFE5E5"/>
          </a:solidFill>
          <a:ln w="6350">
            <a:solidFill>
              <a:srgbClr val="C0392B"/>
            </a:solidFill>
            <a:prstDash val="solid"/>
          </a:ln>
        </p:spPr>
      </p:sp>
      <p:sp>
        <p:nvSpPr>
          <p:cNvPr id="12" name="Text 7"/>
          <p:cNvSpPr/>
          <p:nvPr/>
        </p:nvSpPr>
        <p:spPr>
          <a:xfrm>
            <a:off x="594360" y="5349240"/>
            <a:ext cx="338328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FN = 155</a:t>
            </a:r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missed 155 of 169 Up days
</a:t>
            </a:r>
            <a:pPr indent="0" marL="0">
              <a:buNone/>
            </a:pPr>
            <a:r>
              <a:rPr lang="en-US" sz="11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Recall = 0.083 </a:t>
            </a:r>
            <a:pPr indent="0" marL="0">
              <a:buNone/>
            </a:pPr>
            <a:r>
              <a:rPr lang="en-US" sz="11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(~1 in 12)</a:t>
            </a:r>
            <a:endParaRPr lang="en-US" sz="1100" dirty="0"/>
          </a:p>
        </p:txBody>
      </p:sp>
      <p:sp>
        <p:nvSpPr>
          <p:cNvPr id="13" name="Shape 8"/>
          <p:cNvSpPr/>
          <p:nvPr/>
        </p:nvSpPr>
        <p:spPr>
          <a:xfrm>
            <a:off x="4251960" y="5257800"/>
            <a:ext cx="3657600" cy="1051560"/>
          </a:xfrm>
          <a:prstGeom prst="roundRect">
            <a:avLst>
              <a:gd name="adj" fmla="val 5217"/>
            </a:avLst>
          </a:prstGeom>
          <a:solidFill>
            <a:srgbClr val="FFF3D6"/>
          </a:solidFill>
          <a:ln w="6350">
            <a:solidFill>
              <a:srgbClr val="C9A227"/>
            </a:solidFill>
            <a:prstDash val="solid"/>
          </a:ln>
        </p:spPr>
      </p:sp>
      <p:sp>
        <p:nvSpPr>
          <p:cNvPr id="14" name="Text 9"/>
          <p:cNvSpPr/>
          <p:nvPr/>
        </p:nvSpPr>
        <p:spPr>
          <a:xfrm>
            <a:off x="4389120" y="5349240"/>
            <a:ext cx="338328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rgbClr val="B886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FN = 147</a:t>
            </a:r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still missing most Ups
</a:t>
            </a:r>
            <a:pPr indent="0" marL="0">
              <a:buNone/>
            </a:pPr>
            <a:r>
              <a:rPr lang="en-US" sz="1100" b="1" dirty="0">
                <a:solidFill>
                  <a:srgbClr val="B886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Recall = 0.120</a:t>
            </a:r>
            <a:endParaRPr lang="en-US" sz="1100" dirty="0"/>
          </a:p>
        </p:txBody>
      </p:sp>
      <p:sp>
        <p:nvSpPr>
          <p:cNvPr id="15" name="Shape 10"/>
          <p:cNvSpPr/>
          <p:nvPr/>
        </p:nvSpPr>
        <p:spPr>
          <a:xfrm>
            <a:off x="8046720" y="5257800"/>
            <a:ext cx="3657600" cy="1051560"/>
          </a:xfrm>
          <a:prstGeom prst="roundRect">
            <a:avLst>
              <a:gd name="adj" fmla="val 5217"/>
            </a:avLst>
          </a:prstGeom>
          <a:solidFill>
            <a:srgbClr val="E5F5EA"/>
          </a:solidFill>
          <a:ln w="6350">
            <a:solidFill>
              <a:srgbClr val="2E8B57"/>
            </a:solidFill>
            <a:prstDash val="solid"/>
          </a:ln>
        </p:spPr>
      </p:sp>
      <p:sp>
        <p:nvSpPr>
          <p:cNvPr id="16" name="Text 11"/>
          <p:cNvSpPr/>
          <p:nvPr/>
        </p:nvSpPr>
        <p:spPr>
          <a:xfrm>
            <a:off x="8183880" y="5349240"/>
            <a:ext cx="338328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rgbClr val="2E8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TP = 76, FN = 91</a:t>
            </a:r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balanced
</a:t>
            </a:r>
            <a:pPr indent="0" marL="0">
              <a:buNone/>
            </a:pPr>
            <a:r>
              <a:rPr lang="en-US" sz="1100" b="1" dirty="0">
                <a:solidFill>
                  <a:srgbClr val="2E8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Recall = 0.455 </a:t>
            </a:r>
            <a:pPr indent="0" marL="0">
              <a:buNone/>
            </a:pPr>
            <a:r>
              <a:rPr lang="en-US" sz="11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(5.5× logistic)</a:t>
            </a:r>
            <a:endParaRPr lang="en-US" sz="1100" dirty="0"/>
          </a:p>
        </p:txBody>
      </p:sp>
      <p:sp>
        <p:nvSpPr>
          <p:cNvPr id="17" name="Text 12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18" name="Text 13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 / 25</a:t>
            </a:r>
            <a:endParaRPr lang="en-US" sz="9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4.3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Training Dynamics — Early Stopping in Action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457200" y="1554480"/>
            <a:ext cx="56235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Transformer  ·  Best epoch = 2</a:t>
            </a:r>
            <a:endParaRPr lang="en-US" sz="1400" dirty="0"/>
          </a:p>
        </p:txBody>
      </p:sp>
      <p:pic>
        <p:nvPicPr>
          <p:cNvPr id="5" name="Image 0" descr="/tmp/docx_extract/extracted/word/media/image4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1965960"/>
            <a:ext cx="5623560" cy="219456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6126480" y="1554480"/>
            <a:ext cx="56235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LSTM  ·  Best epoch = 4</a:t>
            </a:r>
            <a:endParaRPr lang="en-US" sz="1400" dirty="0"/>
          </a:p>
        </p:txBody>
      </p:sp>
      <p:pic>
        <p:nvPicPr>
          <p:cNvPr id="7" name="Image 1" descr="/tmp/docx_extract/extracted/word/media/image9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6480" y="1965960"/>
            <a:ext cx="5623560" cy="2194560"/>
          </a:xfrm>
          <a:prstGeom prst="rect">
            <a:avLst/>
          </a:prstGeom>
        </p:spPr>
      </p:pic>
      <p:sp>
        <p:nvSpPr>
          <p:cNvPr id="8" name="Shape 4"/>
          <p:cNvSpPr/>
          <p:nvPr/>
        </p:nvSpPr>
        <p:spPr>
          <a:xfrm>
            <a:off x="457200" y="4297680"/>
            <a:ext cx="11247120" cy="2011680"/>
          </a:xfrm>
          <a:prstGeom prst="roundRect">
            <a:avLst>
              <a:gd name="adj" fmla="val 4545"/>
            </a:avLst>
          </a:prstGeom>
          <a:solidFill>
            <a:srgbClr val="E8EDF7"/>
          </a:solidFill>
          <a:ln w="9525">
            <a:solidFill>
              <a:srgbClr val="1E2761"/>
            </a:solidFill>
            <a:prstDash val="solid"/>
          </a:ln>
        </p:spPr>
      </p:sp>
      <p:sp>
        <p:nvSpPr>
          <p:cNvPr id="9" name="Text 5"/>
          <p:cNvSpPr/>
          <p:nvPr/>
        </p:nvSpPr>
        <p:spPr>
          <a:xfrm>
            <a:off x="685800" y="4389120"/>
            <a:ext cx="10789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SO EARLY?  ·  Best epoch = 2 is not a bug — it is the signal</a:t>
            </a:r>
            <a:endParaRPr lang="en-US" sz="1300" dirty="0"/>
          </a:p>
        </p:txBody>
      </p:sp>
      <p:sp>
        <p:nvSpPr>
          <p:cNvPr id="10" name="Text 6"/>
          <p:cNvSpPr/>
          <p:nvPr/>
        </p:nvSpPr>
        <p:spPr>
          <a:xfrm>
            <a:off x="685800" y="4800600"/>
            <a:ext cx="1078992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Financial data is noise-heavy. </a:t>
            </a:r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Cross-entropy loss floor of ~0.69 for near-random binary problem — small dataset finds its best generalization fast.</a:t>
            </a:r>
            <a:endParaRPr lang="en-US" sz="1100" dirty="0"/>
          </a:p>
        </p:txBody>
      </p:sp>
      <p:sp>
        <p:nvSpPr>
          <p:cNvPr id="11" name="Text 7"/>
          <p:cNvSpPr/>
          <p:nvPr/>
        </p:nvSpPr>
        <p:spPr>
          <a:xfrm>
            <a:off x="685800" y="5303520"/>
            <a:ext cx="1078992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Overfitting sets in quickly. </a:t>
            </a:r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 loss diverges from train loss after epoch 2 (Transformer) / 4 (LSTM) — early stopping (patience) correctly picks the peak generalization epoch.</a:t>
            </a:r>
            <a:endParaRPr lang="en-US" sz="1100" dirty="0"/>
          </a:p>
        </p:txBody>
      </p:sp>
      <p:sp>
        <p:nvSpPr>
          <p:cNvPr id="12" name="Text 8"/>
          <p:cNvSpPr/>
          <p:nvPr/>
        </p:nvSpPr>
        <p:spPr>
          <a:xfrm>
            <a:off x="685800" y="5806440"/>
            <a:ext cx="1078992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 Consistent across architectures. </a:t>
            </a:r>
            <a:pPr indent="0" marL="0">
              <a:buNone/>
            </a:pPr>
            <a:r>
              <a:rPr lang="en-US" sz="11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Both LSTM and Transformer converge in single-digit epochs — evidence of a genuine signal-to-noise ceiling, not a training defect.</a:t>
            </a:r>
            <a:endParaRPr lang="en-US" sz="1100" dirty="0"/>
          </a:p>
        </p:txBody>
      </p:sp>
      <p:sp>
        <p:nvSpPr>
          <p:cNvPr id="13" name="Text 9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14" name="Text 10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 / 25</a:t>
            </a:r>
            <a:endParaRPr lang="en-US" sz="9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4.4.2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Results — Multi-Stock Generalization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457200" y="1554480"/>
            <a:ext cx="11247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i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Does the ranking hold beyond a single stock? Extension across 2320.SR and 4300.SR.</a:t>
            </a:r>
            <a:endParaRPr lang="en-US" sz="1300" dirty="0"/>
          </a:p>
        </p:txBody>
      </p:sp>
      <p:graphicFrame>
        <p:nvGraphicFramePr>
          <p:cNvPr id="1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965960"/>
          <a:ext cx="11247120" cy="3291840"/>
        </p:xfrm>
        <a:graphic>
          <a:graphicData uri="http://schemas.openxmlformats.org/drawingml/2006/table">
            <a:tbl>
              <a:tblPr/>
              <a:tblGrid>
                <a:gridCol w="2286000"/>
                <a:gridCol w="1645920"/>
                <a:gridCol w="1828800"/>
                <a:gridCol w="1828800"/>
                <a:gridCol w="1828800"/>
                <a:gridCol w="1828800"/>
              </a:tblGrid>
              <a:tr h="3017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Model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Ticker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Accuracy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Precision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Recall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F1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</a:tr>
              <a:tr h="3017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Logistic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1202.SR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0.5867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0.6667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0.0828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0.1474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7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LSTM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1202.SR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0.5604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0.4545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0.1198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0.1896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7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Transformer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1202.SR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0.5116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0.4343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2E8B5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0.4551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2E8B5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0.4444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</a:tr>
              <a:tr h="3017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Logistic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2320.SR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0.5037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0.5000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0.0923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0.1558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7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LSTM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2320.SR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0.5120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0.6111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0.0409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0.0767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7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Transformer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2320.SR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0.4991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0.4942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2E8B5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0.4758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2E8B5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0.4848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</a:tr>
              <a:tr h="3017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Logistic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4300.SR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0.5356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0.3103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0.0370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0.0662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7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C039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LSTM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C039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4300.SR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C039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0.5588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C039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0.0000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C039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0.0000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C039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0.0000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7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Transformer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4300.SR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0.5699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0.6875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0.0458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0.0859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6"/>
                    </a:solidFill>
                  </a:tcPr>
                </a:tc>
              </a:tr>
            </a:tbl>
          </a:graphicData>
        </a:graphic>
      </p:graphicFrame>
      <p:sp>
        <p:nvSpPr>
          <p:cNvPr id="6" name="Text 3"/>
          <p:cNvSpPr/>
          <p:nvPr/>
        </p:nvSpPr>
        <p:spPr>
          <a:xfrm>
            <a:off x="457200" y="53492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Table 4.3  ·  Transformer is the most balanced overall — LSTM collapses on 4300.SR (0 recall)</a:t>
            </a:r>
            <a:endParaRPr lang="en-US" sz="1000" dirty="0"/>
          </a:p>
        </p:txBody>
      </p:sp>
      <p:sp>
        <p:nvSpPr>
          <p:cNvPr id="7" name="Shape 4"/>
          <p:cNvSpPr/>
          <p:nvPr/>
        </p:nvSpPr>
        <p:spPr>
          <a:xfrm>
            <a:off x="457200" y="5760720"/>
            <a:ext cx="11247120" cy="502920"/>
          </a:xfrm>
          <a:prstGeom prst="roundRect">
            <a:avLst>
              <a:gd name="adj" fmla="val 10909"/>
            </a:avLst>
          </a:prstGeom>
          <a:solidFill>
            <a:srgbClr val="E8EDF7"/>
          </a:solidFill>
          <a:ln w="9525">
            <a:solidFill>
              <a:srgbClr val="1E2761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640080" y="5760720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i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Takeaway: Model performance varies by stock, but the Transformer stays the strongest balanced choice — validating it as the preferred temporal baseline.</a:t>
            </a:r>
            <a:endParaRPr lang="en-US" sz="1200" dirty="0"/>
          </a:p>
        </p:txBody>
      </p:sp>
      <p:sp>
        <p:nvSpPr>
          <p:cNvPr id="9" name="Text 6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10" name="Text 7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 / 25</a:t>
            </a:r>
            <a:endParaRPr lang="en-US" sz="9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4.5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Results — Trading Baselines (aligned window)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457200" y="1554480"/>
            <a:ext cx="11247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Rule-Based strategy vs Buy-and-Hold  ·  identical 2,612-day window from 2015-05-28 to 2025-11-17</a:t>
            </a:r>
            <a:endParaRPr lang="en-US" sz="1200" dirty="0"/>
          </a:p>
        </p:txBody>
      </p:sp>
      <p:graphicFrame>
        <p:nvGraphicFramePr>
          <p:cNvPr id="1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2057400"/>
          <a:ext cx="5943600" cy="4023360"/>
        </p:xfrm>
        <a:graphic>
          <a:graphicData uri="http://schemas.openxmlformats.org/drawingml/2006/table">
            <a:tbl>
              <a:tblPr/>
              <a:tblGrid>
                <a:gridCol w="2194560"/>
                <a:gridCol w="1874520"/>
                <a:gridCol w="1874520"/>
              </a:tblGrid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Metric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Buy-and-Hold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Rule-Based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Start Date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2015-05-28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2015-05-28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End Date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2025-11-17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2025-11-17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Trading Days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2,612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2,612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Total Return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200" b="1" dirty="0">
                          <a:solidFill>
                            <a:srgbClr val="C039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−47.19 %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200" b="1" dirty="0">
                          <a:solidFill>
                            <a:srgbClr val="2E8B5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+147.18 %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Max Drawdown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200" dirty="0">
                          <a:solidFill>
                            <a:srgbClr val="C039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−77.29 %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200" dirty="0">
                          <a:solidFill>
                            <a:srgbClr val="2E8B5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−34.76 %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Number of Trades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272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A1A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Final Equity (SAR)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200" b="1" dirty="0">
                          <a:solidFill>
                            <a:srgbClr val="C0392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52,811.84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200" b="1" dirty="0">
                          <a:solidFill>
                            <a:srgbClr val="2E8B5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247,184.47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 3"/>
          <p:cNvSpPr/>
          <p:nvPr/>
        </p:nvSpPr>
        <p:spPr>
          <a:xfrm>
            <a:off x="457200" y="6126480"/>
            <a:ext cx="5943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Table 4.4 (aligned)</a:t>
            </a:r>
            <a:endParaRPr lang="en-US" sz="1000" dirty="0"/>
          </a:p>
        </p:txBody>
      </p:sp>
      <p:sp>
        <p:nvSpPr>
          <p:cNvPr id="7" name="Text 4"/>
          <p:cNvSpPr/>
          <p:nvPr/>
        </p:nvSpPr>
        <p:spPr>
          <a:xfrm>
            <a:off x="6675120" y="2057400"/>
            <a:ext cx="5029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MARGIN</a:t>
            </a:r>
            <a:endParaRPr lang="en-US" sz="1100" dirty="0"/>
          </a:p>
        </p:txBody>
      </p:sp>
      <p:sp>
        <p:nvSpPr>
          <p:cNvPr id="8" name="Text 5"/>
          <p:cNvSpPr/>
          <p:nvPr/>
        </p:nvSpPr>
        <p:spPr>
          <a:xfrm>
            <a:off x="6675120" y="2377440"/>
            <a:ext cx="502920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7200" b="1" dirty="0">
                <a:solidFill>
                  <a:srgbClr val="2E8B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+194 pp</a:t>
            </a:r>
            <a:endParaRPr lang="en-US" sz="7200" dirty="0"/>
          </a:p>
        </p:txBody>
      </p:sp>
      <p:sp>
        <p:nvSpPr>
          <p:cNvPr id="9" name="Text 6"/>
          <p:cNvSpPr/>
          <p:nvPr/>
        </p:nvSpPr>
        <p:spPr>
          <a:xfrm>
            <a:off x="6675120" y="3429000"/>
            <a:ext cx="502920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outperformance of Rule-Based over Buy-and-Hold, on the aligned window.</a:t>
            </a:r>
            <a:endParaRPr lang="en-US" sz="1200" dirty="0"/>
          </a:p>
        </p:txBody>
      </p:sp>
      <p:sp>
        <p:nvSpPr>
          <p:cNvPr id="10" name="Text 7"/>
          <p:cNvSpPr/>
          <p:nvPr/>
        </p:nvSpPr>
        <p:spPr>
          <a:xfrm>
            <a:off x="6675120" y="4160520"/>
            <a:ext cx="22860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4.7×</a:t>
            </a:r>
            <a:endParaRPr lang="en-US" sz="4800" dirty="0"/>
          </a:p>
        </p:txBody>
      </p:sp>
      <p:sp>
        <p:nvSpPr>
          <p:cNvPr id="11" name="Text 8"/>
          <p:cNvSpPr/>
          <p:nvPr/>
        </p:nvSpPr>
        <p:spPr>
          <a:xfrm>
            <a:off x="6675120" y="4937760"/>
            <a:ext cx="2286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final equity multiple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9144000" y="4160520"/>
            <a:ext cx="256032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rgbClr val="2E8B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−42.5 pp</a:t>
            </a:r>
            <a:endParaRPr lang="en-US" sz="4000" dirty="0"/>
          </a:p>
        </p:txBody>
      </p:sp>
      <p:sp>
        <p:nvSpPr>
          <p:cNvPr id="13" name="Text 10"/>
          <p:cNvSpPr/>
          <p:nvPr/>
        </p:nvSpPr>
        <p:spPr>
          <a:xfrm>
            <a:off x="9144000" y="4937760"/>
            <a:ext cx="2560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lower max drawdown</a:t>
            </a:r>
            <a:endParaRPr lang="en-US" sz="1000" dirty="0"/>
          </a:p>
        </p:txBody>
      </p:sp>
      <p:sp>
        <p:nvSpPr>
          <p:cNvPr id="14" name="Shape 11"/>
          <p:cNvSpPr/>
          <p:nvPr/>
        </p:nvSpPr>
        <p:spPr>
          <a:xfrm>
            <a:off x="6675120" y="5394960"/>
            <a:ext cx="5029200" cy="777240"/>
          </a:xfrm>
          <a:prstGeom prst="roundRect">
            <a:avLst>
              <a:gd name="adj" fmla="val 7059"/>
            </a:avLst>
          </a:prstGeom>
          <a:solidFill>
            <a:srgbClr val="E8EDF7"/>
          </a:solidFill>
          <a:ln w="6350">
            <a:solidFill>
              <a:srgbClr val="1E2761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6812280" y="5440680"/>
            <a:ext cx="47548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i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Aligned window removes the 20-day warm-up bias — both strategies start from the same entry price for a scientifically fair comparison.</a:t>
            </a:r>
            <a:endParaRPr lang="en-US" sz="1000" dirty="0"/>
          </a:p>
        </p:txBody>
      </p:sp>
      <p:sp>
        <p:nvSpPr>
          <p:cNvPr id="16" name="Text 13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17" name="Text 14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 / 25</a:t>
            </a:r>
            <a:endParaRPr lang="en-US" sz="9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VISUAL EVIDENCE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Figure 4.9 — Equity Curves Comparison</a:t>
            </a:r>
            <a:endParaRPr lang="en-US" sz="3200" dirty="0"/>
          </a:p>
        </p:txBody>
      </p:sp>
      <p:pic>
        <p:nvPicPr>
          <p:cNvPr id="4" name="Image 0" descr="/home/claude/Figure_4_9_aligned.pn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457200" y="1554480"/>
            <a:ext cx="11247120" cy="384048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457200" y="5532120"/>
            <a:ext cx="1124712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i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Both curves start at 100,000 SAR on 2015-05-28. Rule-Based (orange) avoids the 2016-2020 decline that halves Buy-and-Hold (gray), then captures the 2021+ rally.</a:t>
            </a:r>
            <a:endParaRPr lang="en-US" sz="1200" dirty="0"/>
          </a:p>
        </p:txBody>
      </p:sp>
      <p:sp>
        <p:nvSpPr>
          <p:cNvPr id="6" name="Text 3"/>
          <p:cNvSpPr/>
          <p:nvPr/>
        </p:nvSpPr>
        <p:spPr>
          <a:xfrm>
            <a:off x="457200" y="608076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Figure 4.9  ·  Equity Curve Comparison, ticker 1202.SR, aligned window</a:t>
            </a:r>
            <a:endParaRPr lang="en-US" sz="1000" dirty="0"/>
          </a:p>
        </p:txBody>
      </p:sp>
      <p:sp>
        <p:nvSpPr>
          <p:cNvPr id="7" name="Text 4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 / 25</a:t>
            </a:r>
            <a:endParaRPr lang="en-US" sz="9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4.6.1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Application Validation — SAHMK API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457200" y="1554480"/>
            <a:ext cx="11247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i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Verifying that the framework operates end-to-end in a real application environment, not just offline.</a:t>
            </a:r>
            <a:endParaRPr lang="en-US" sz="1300" dirty="0"/>
          </a:p>
        </p:txBody>
      </p:sp>
      <p:sp>
        <p:nvSpPr>
          <p:cNvPr id="5" name="Shape 3"/>
          <p:cNvSpPr/>
          <p:nvPr/>
        </p:nvSpPr>
        <p:spPr>
          <a:xfrm>
            <a:off x="457200" y="2194560"/>
            <a:ext cx="5486400" cy="3383280"/>
          </a:xfrm>
          <a:prstGeom prst="roundRect">
            <a:avLst>
              <a:gd name="adj" fmla="val 2703"/>
            </a:avLst>
          </a:prstGeom>
          <a:solidFill>
            <a:srgbClr val="FFFFFF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685800" y="2423160"/>
            <a:ext cx="640080" cy="365760"/>
          </a:xfrm>
          <a:prstGeom prst="roundRect">
            <a:avLst>
              <a:gd name="adj" fmla="val 12500"/>
            </a:avLst>
          </a:prstGeom>
          <a:solidFill>
            <a:srgbClr val="2E8B57"/>
          </a:solidFill>
          <a:ln w="12700">
            <a:solidFill>
              <a:srgbClr val="2E8B57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685800" y="2423160"/>
            <a:ext cx="640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GET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1417320" y="2395728"/>
            <a:ext cx="42976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2761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/api/v1/market/quote/{symbol}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685800" y="2971800"/>
            <a:ext cx="5029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Retrieves live quote for a single ticker.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685800" y="3474720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TEST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85800" y="3703320"/>
            <a:ext cx="5029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Called with symbol = 2222 (Saudi Aramco)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685800" y="4206240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</a:t>
            </a:r>
            <a:endParaRPr lang="en-US" sz="900" dirty="0"/>
          </a:p>
        </p:txBody>
      </p:sp>
      <p:sp>
        <p:nvSpPr>
          <p:cNvPr id="13" name="Shape 11"/>
          <p:cNvSpPr/>
          <p:nvPr/>
        </p:nvSpPr>
        <p:spPr>
          <a:xfrm>
            <a:off x="685800" y="4480560"/>
            <a:ext cx="5029200" cy="822960"/>
          </a:xfrm>
          <a:prstGeom prst="roundRect">
            <a:avLst>
              <a:gd name="adj" fmla="val 6667"/>
            </a:avLst>
          </a:prstGeom>
          <a:solidFill>
            <a:srgbClr val="E8F5EE"/>
          </a:solidFill>
          <a:ln w="6350">
            <a:solidFill>
              <a:srgbClr val="2E8B57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77240" y="4480560"/>
            <a:ext cx="48463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8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200 OK  ·  Valid live quote returned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6217920" y="2194560"/>
            <a:ext cx="5486400" cy="3383280"/>
          </a:xfrm>
          <a:prstGeom prst="roundRect">
            <a:avLst>
              <a:gd name="adj" fmla="val 2703"/>
            </a:avLst>
          </a:prstGeom>
          <a:solidFill>
            <a:srgbClr val="FFFFFF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6446520" y="2423160"/>
            <a:ext cx="640080" cy="365760"/>
          </a:xfrm>
          <a:prstGeom prst="roundRect">
            <a:avLst>
              <a:gd name="adj" fmla="val 12500"/>
            </a:avLst>
          </a:prstGeom>
          <a:solidFill>
            <a:srgbClr val="2E8B57"/>
          </a:solidFill>
          <a:ln w="12700">
            <a:solidFill>
              <a:srgbClr val="2E8B57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446520" y="2423160"/>
            <a:ext cx="640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GET</a:t>
            </a:r>
            <a:endParaRPr lang="en-US" sz="1000" dirty="0"/>
          </a:p>
        </p:txBody>
      </p:sp>
      <p:sp>
        <p:nvSpPr>
          <p:cNvPr id="18" name="Text 16"/>
          <p:cNvSpPr/>
          <p:nvPr/>
        </p:nvSpPr>
        <p:spPr>
          <a:xfrm>
            <a:off x="7178040" y="2395728"/>
            <a:ext cx="42976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2761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/api/v1/market/watchlist/quotes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6446520" y="2971800"/>
            <a:ext cx="5029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Returns quotes for all watchlist tickers.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6446520" y="3474720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TEST</a:t>
            </a:r>
            <a:endParaRPr lang="en-US" sz="900" dirty="0"/>
          </a:p>
        </p:txBody>
      </p:sp>
      <p:sp>
        <p:nvSpPr>
          <p:cNvPr id="21" name="Text 19"/>
          <p:cNvSpPr/>
          <p:nvPr/>
        </p:nvSpPr>
        <p:spPr>
          <a:xfrm>
            <a:off x="6446520" y="3703320"/>
            <a:ext cx="5029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Called against configured watchlist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6446520" y="4206240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</a:t>
            </a:r>
            <a:endParaRPr lang="en-US" sz="900" dirty="0"/>
          </a:p>
        </p:txBody>
      </p:sp>
      <p:sp>
        <p:nvSpPr>
          <p:cNvPr id="23" name="Shape 21"/>
          <p:cNvSpPr/>
          <p:nvPr/>
        </p:nvSpPr>
        <p:spPr>
          <a:xfrm>
            <a:off x="6446520" y="4480560"/>
            <a:ext cx="5029200" cy="822960"/>
          </a:xfrm>
          <a:prstGeom prst="roundRect">
            <a:avLst>
              <a:gd name="adj" fmla="val 6667"/>
            </a:avLst>
          </a:prstGeom>
          <a:solidFill>
            <a:srgbClr val="E8F5EE"/>
          </a:solidFill>
          <a:ln w="6350">
            <a:solidFill>
              <a:srgbClr val="2E8B57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6537960" y="4480560"/>
            <a:ext cx="48463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8B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200 OK  ·  Properly structured JSON list</a:t>
            </a:r>
            <a:endParaRPr lang="en-US" sz="1200" dirty="0"/>
          </a:p>
        </p:txBody>
      </p:sp>
      <p:sp>
        <p:nvSpPr>
          <p:cNvPr id="25" name="Text 23"/>
          <p:cNvSpPr/>
          <p:nvPr/>
        </p:nvSpPr>
        <p:spPr>
          <a:xfrm>
            <a:off x="457200" y="5760720"/>
            <a:ext cx="112471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i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Confirms real-time market data can flow into the framework — foundation for real deployment.</a:t>
            </a:r>
            <a:endParaRPr lang="en-US" sz="1300" dirty="0"/>
          </a:p>
        </p:txBody>
      </p:sp>
      <p:sp>
        <p:nvSpPr>
          <p:cNvPr id="26" name="Text 24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27" name="Text 25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 / 25</a:t>
            </a:r>
            <a:endParaRPr lang="en-US" sz="9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4.7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Key Findings &amp; Discussion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457200" y="1600200"/>
            <a:ext cx="91440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1417320" y="1645920"/>
            <a:ext cx="10241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Accuracy alone is misleading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1417320" y="1984248"/>
            <a:ext cx="1024128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imbalanced financial classification, a majority-class predictor achieves 0.569 without discriminating. F1 and Recall must be co-considered.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2532888"/>
            <a:ext cx="91440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3200" dirty="0"/>
          </a:p>
        </p:txBody>
      </p:sp>
      <p:sp>
        <p:nvSpPr>
          <p:cNvPr id="8" name="Text 6"/>
          <p:cNvSpPr/>
          <p:nvPr/>
        </p:nvSpPr>
        <p:spPr>
          <a:xfrm>
            <a:off x="1417320" y="2578608"/>
            <a:ext cx="10241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Transformer wins on balance, not accuracy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1417320" y="2916936"/>
            <a:ext cx="1024128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Sacrificing 8 pts of accuracy for 5.5× better recall makes the Transformer the more usable model for advisory downstream.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457200" y="3465576"/>
            <a:ext cx="91440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3200" dirty="0"/>
          </a:p>
        </p:txBody>
      </p:sp>
      <p:sp>
        <p:nvSpPr>
          <p:cNvPr id="11" name="Text 9"/>
          <p:cNvSpPr/>
          <p:nvPr/>
        </p:nvSpPr>
        <p:spPr>
          <a:xfrm>
            <a:off x="1417320" y="3511296"/>
            <a:ext cx="10241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Decision-oriented &gt; passive holding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1417320" y="3849624"/>
            <a:ext cx="1024128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Even a non-learning Rule-Based strategy delivered +194 pp over Buy-and-Hold with less than half the drawdown, on the same window.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457200" y="4398264"/>
            <a:ext cx="91440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3200" dirty="0"/>
          </a:p>
        </p:txBody>
      </p:sp>
      <p:sp>
        <p:nvSpPr>
          <p:cNvPr id="14" name="Text 12"/>
          <p:cNvSpPr/>
          <p:nvPr/>
        </p:nvSpPr>
        <p:spPr>
          <a:xfrm>
            <a:off x="1417320" y="4443984"/>
            <a:ext cx="10241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 ranking varies across stocks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1417320" y="4782312"/>
            <a:ext cx="1024128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 4300.SR, LSTM collapses to zero recall while the Transformer preserves usable performance — validating the Transformer as the robust choice.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457200" y="5330952"/>
            <a:ext cx="91440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3200" dirty="0"/>
          </a:p>
        </p:txBody>
      </p:sp>
      <p:sp>
        <p:nvSpPr>
          <p:cNvPr id="17" name="Text 15"/>
          <p:cNvSpPr/>
          <p:nvPr/>
        </p:nvSpPr>
        <p:spPr>
          <a:xfrm>
            <a:off x="1417320" y="5376672"/>
            <a:ext cx="10241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Framework operates end-to-end</a:t>
            </a:r>
            <a:endParaRPr lang="en-US" sz="1500" dirty="0"/>
          </a:p>
        </p:txBody>
      </p:sp>
      <p:sp>
        <p:nvSpPr>
          <p:cNvPr id="18" name="Text 16"/>
          <p:cNvSpPr/>
          <p:nvPr/>
        </p:nvSpPr>
        <p:spPr>
          <a:xfrm>
            <a:off x="1417320" y="5715000"/>
            <a:ext cx="1024128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Sahmk API integration confirms the system can pull live Tadawul data — bridges from offline experimentation to real deployment.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 / 25</a:t>
            </a:r>
            <a:endParaRPr lang="en-US" sz="9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5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Main Contributions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457200" y="1600200"/>
            <a:ext cx="91440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40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4000" dirty="0"/>
          </a:p>
        </p:txBody>
      </p:sp>
      <p:sp>
        <p:nvSpPr>
          <p:cNvPr id="5" name="Text 3"/>
          <p:cNvSpPr/>
          <p:nvPr/>
        </p:nvSpPr>
        <p:spPr>
          <a:xfrm>
            <a:off x="1463040" y="1645920"/>
            <a:ext cx="10058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Saudi-oriented experimental setup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1463040" y="2011680"/>
            <a:ext cx="100584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reproducible predictive baseline for stock movement classification on Tadawul, built on OHLCV + curated technical indicators.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2560320"/>
            <a:ext cx="91440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40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4000" dirty="0"/>
          </a:p>
        </p:txBody>
      </p:sp>
      <p:sp>
        <p:nvSpPr>
          <p:cNvPr id="8" name="Text 6"/>
          <p:cNvSpPr/>
          <p:nvPr/>
        </p:nvSpPr>
        <p:spPr>
          <a:xfrm>
            <a:off x="1463040" y="2606040"/>
            <a:ext cx="10058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Three-model comparative analysis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1463040" y="2971800"/>
            <a:ext cx="100584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Head-to-head evaluation of Logistic, LSTM, and Transformer under identical partitions — Transformer emerges as the most balanced.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457200" y="3520440"/>
            <a:ext cx="91440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40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4000" dirty="0"/>
          </a:p>
        </p:txBody>
      </p:sp>
      <p:sp>
        <p:nvSpPr>
          <p:cNvPr id="11" name="Text 9"/>
          <p:cNvSpPr/>
          <p:nvPr/>
        </p:nvSpPr>
        <p:spPr>
          <a:xfrm>
            <a:off x="1463040" y="3566160"/>
            <a:ext cx="10058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Trading baseline evidence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1463040" y="3931920"/>
            <a:ext cx="100584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Rule-Based strategy delivering +147% (vs −47% for Buy-and-Hold) on an aligned window — ties predictive analysis to financially meaningful outcomes.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457200" y="4480560"/>
            <a:ext cx="91440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40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4000" dirty="0"/>
          </a:p>
        </p:txBody>
      </p:sp>
      <p:sp>
        <p:nvSpPr>
          <p:cNvPr id="14" name="Text 12"/>
          <p:cNvSpPr/>
          <p:nvPr/>
        </p:nvSpPr>
        <p:spPr>
          <a:xfrm>
            <a:off x="1463040" y="4526280"/>
            <a:ext cx="10058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Multi-stock generalization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1463040" y="4892040"/>
            <a:ext cx="100584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Extension across 1202.SR, 2320.SR, and 4300.SR — establishes the robustness of the Transformer choice beyond a single case study.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457200" y="5440680"/>
            <a:ext cx="91440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40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4000" dirty="0"/>
          </a:p>
        </p:txBody>
      </p:sp>
      <p:sp>
        <p:nvSpPr>
          <p:cNvPr id="17" name="Text 15"/>
          <p:cNvSpPr/>
          <p:nvPr/>
        </p:nvSpPr>
        <p:spPr>
          <a:xfrm>
            <a:off x="1463040" y="5486400"/>
            <a:ext cx="10058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Full architectural specification</a:t>
            </a:r>
            <a:endParaRPr lang="en-US" sz="1500" dirty="0"/>
          </a:p>
        </p:txBody>
      </p:sp>
      <p:sp>
        <p:nvSpPr>
          <p:cNvPr id="18" name="Text 16"/>
          <p:cNvSpPr/>
          <p:nvPr/>
        </p:nvSpPr>
        <p:spPr>
          <a:xfrm>
            <a:off x="1463040" y="5852160"/>
            <a:ext cx="100584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End-to-end design of the hybrid advisory system (GNN + fusion + RL + advisory), grounding future work in a concrete blueprint.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 / 25</a:t>
            </a:r>
            <a:endParaRPr lang="en-US" sz="9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5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Limitations &amp; Future Work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457200" y="155448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LIMITATIONS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457200" y="2057400"/>
            <a:ext cx="256032" cy="256032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2057400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!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822960" y="1965960"/>
            <a:ext cx="5074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Constrained Saudi historical data availability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457200" y="2743200"/>
            <a:ext cx="256032" cy="256032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57200" y="2743200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!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822960" y="2651760"/>
            <a:ext cx="5074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 imbalance (56.9% down/flat vs 43.1% up)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457200" y="3429000"/>
            <a:ext cx="256032" cy="256032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57200" y="3429000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!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822960" y="3337560"/>
            <a:ext cx="5074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Sensitivity to structural breaks and regime shifts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457200" y="4114800"/>
            <a:ext cx="256032" cy="256032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57200" y="4114800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!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822960" y="4023360"/>
            <a:ext cx="5074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RL training known to be hyperparameter-sensitive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457200" y="4800600"/>
            <a:ext cx="256032" cy="256032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57200" y="4800600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!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822960" y="4709160"/>
            <a:ext cx="5074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statistical significance tests across folds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6217920" y="155448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FUTURE WORK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6217920" y="2057400"/>
            <a:ext cx="256032" cy="256032"/>
          </a:xfrm>
          <a:prstGeom prst="ellipse">
            <a:avLst/>
          </a:prstGeom>
          <a:solidFill>
            <a:srgbClr val="2E8B57"/>
          </a:solidFill>
          <a:ln w="12700">
            <a:solidFill>
              <a:srgbClr val="2E8B57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6217920" y="2057400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6583680" y="1965960"/>
            <a:ext cx="5074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 GNN relational layer for sector co-movement</a:t>
            </a:r>
            <a:endParaRPr lang="en-US" sz="1200" dirty="0"/>
          </a:p>
        </p:txBody>
      </p:sp>
      <p:sp>
        <p:nvSpPr>
          <p:cNvPr id="24" name="Shape 22"/>
          <p:cNvSpPr/>
          <p:nvPr/>
        </p:nvSpPr>
        <p:spPr>
          <a:xfrm>
            <a:off x="6217920" y="2743200"/>
            <a:ext cx="256032" cy="256032"/>
          </a:xfrm>
          <a:prstGeom prst="ellipse">
            <a:avLst/>
          </a:prstGeom>
          <a:solidFill>
            <a:srgbClr val="2E8B57"/>
          </a:solidFill>
          <a:ln w="12700">
            <a:solidFill>
              <a:srgbClr val="2E8B57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6217920" y="2743200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1200" dirty="0"/>
          </a:p>
        </p:txBody>
      </p:sp>
      <p:sp>
        <p:nvSpPr>
          <p:cNvPr id="26" name="Text 24"/>
          <p:cNvSpPr/>
          <p:nvPr/>
        </p:nvSpPr>
        <p:spPr>
          <a:xfrm>
            <a:off x="6583680" y="2651760"/>
            <a:ext cx="5074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Layer RL agent on top of predictive stream</a:t>
            </a:r>
            <a:endParaRPr lang="en-US" sz="1200" dirty="0"/>
          </a:p>
        </p:txBody>
      </p:sp>
      <p:sp>
        <p:nvSpPr>
          <p:cNvPr id="27" name="Shape 25"/>
          <p:cNvSpPr/>
          <p:nvPr/>
        </p:nvSpPr>
        <p:spPr>
          <a:xfrm>
            <a:off x="6217920" y="3429000"/>
            <a:ext cx="256032" cy="256032"/>
          </a:xfrm>
          <a:prstGeom prst="ellipse">
            <a:avLst/>
          </a:prstGeom>
          <a:solidFill>
            <a:srgbClr val="2E8B57"/>
          </a:solidFill>
          <a:ln w="12700">
            <a:solidFill>
              <a:srgbClr val="2E8B57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6217920" y="3429000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1200" dirty="0"/>
          </a:p>
        </p:txBody>
      </p:sp>
      <p:sp>
        <p:nvSpPr>
          <p:cNvPr id="29" name="Text 27"/>
          <p:cNvSpPr/>
          <p:nvPr/>
        </p:nvSpPr>
        <p:spPr>
          <a:xfrm>
            <a:off x="6583680" y="3337560"/>
            <a:ext cx="5074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Implement fusion strategy across three model streams</a:t>
            </a:r>
            <a:endParaRPr lang="en-US" sz="1200" dirty="0"/>
          </a:p>
        </p:txBody>
      </p:sp>
      <p:sp>
        <p:nvSpPr>
          <p:cNvPr id="30" name="Shape 28"/>
          <p:cNvSpPr/>
          <p:nvPr/>
        </p:nvSpPr>
        <p:spPr>
          <a:xfrm>
            <a:off x="6217920" y="4114800"/>
            <a:ext cx="256032" cy="256032"/>
          </a:xfrm>
          <a:prstGeom prst="ellipse">
            <a:avLst/>
          </a:prstGeom>
          <a:solidFill>
            <a:srgbClr val="2E8B57"/>
          </a:solidFill>
          <a:ln w="12700">
            <a:solidFill>
              <a:srgbClr val="2E8B57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6217920" y="4114800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6583680" y="4023360"/>
            <a:ext cx="5074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Deploy interactive advisory dashboard</a:t>
            </a:r>
            <a:endParaRPr lang="en-US" sz="1200" dirty="0"/>
          </a:p>
        </p:txBody>
      </p:sp>
      <p:sp>
        <p:nvSpPr>
          <p:cNvPr id="33" name="Shape 31"/>
          <p:cNvSpPr/>
          <p:nvPr/>
        </p:nvSpPr>
        <p:spPr>
          <a:xfrm>
            <a:off x="6217920" y="4800600"/>
            <a:ext cx="256032" cy="256032"/>
          </a:xfrm>
          <a:prstGeom prst="ellipse">
            <a:avLst/>
          </a:prstGeom>
          <a:solidFill>
            <a:srgbClr val="2E8B57"/>
          </a:solidFill>
          <a:ln w="12700">
            <a:solidFill>
              <a:srgbClr val="2E8B57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6217920" y="4800600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1200" dirty="0"/>
          </a:p>
        </p:txBody>
      </p:sp>
      <p:sp>
        <p:nvSpPr>
          <p:cNvPr id="35" name="Text 33"/>
          <p:cNvSpPr/>
          <p:nvPr/>
        </p:nvSpPr>
        <p:spPr>
          <a:xfrm>
            <a:off x="6583680" y="4709160"/>
            <a:ext cx="5074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 Sharia compliance filter for Saudi retail users</a:t>
            </a:r>
            <a:endParaRPr lang="en-US" sz="1200" dirty="0"/>
          </a:p>
        </p:txBody>
      </p:sp>
      <p:sp>
        <p:nvSpPr>
          <p:cNvPr id="36" name="Text 34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37" name="Text 35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 / 25</a:t>
            </a:r>
            <a:endParaRPr lang="en-US" sz="9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BIBLIOGRAPHY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References (1/2)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457200" y="1554480"/>
            <a:ext cx="36576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822960" y="1554480"/>
            <a:ext cx="1088136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Ansari, Y. (2024). </a:t>
            </a:r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Multi-Cluster Graph (MCG): A novel clustering-based multi-relation graph neural networks for stock price forecasting. IEEE Access, 12.</a:t>
            </a:r>
            <a:endParaRPr lang="en-US" sz="1000" dirty="0"/>
          </a:p>
        </p:txBody>
      </p:sp>
      <p:sp>
        <p:nvSpPr>
          <p:cNvPr id="6" name="Text 4"/>
          <p:cNvSpPr/>
          <p:nvPr/>
        </p:nvSpPr>
        <p:spPr>
          <a:xfrm>
            <a:off x="457200" y="2121408"/>
            <a:ext cx="36576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822960" y="2121408"/>
            <a:ext cx="1088136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Ansari, Y., Yasmin, S., Naz, S., Zaffar, H., Ali, Z., Moon, J., &amp; Rho, S. (2022). </a:t>
            </a:r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deep reinforcement learning-based decision support system for automated stock market trading. IEEE Access, 10, 127469-127492.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2688336"/>
            <a:ext cx="36576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822960" y="2688336"/>
            <a:ext cx="1088136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Friday, I. K., Pati, S. P., &amp; Mishra, D. (2025). </a:t>
            </a:r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multi-modal approach using a hybrid Vision Transformer and Temporal Fusion Transformer model for stock price movement classification. IEEE Access, 13.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457200" y="3255264"/>
            <a:ext cx="36576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3255264"/>
            <a:ext cx="1088136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Jayanth, T., &amp; Manimaran, A. (2024). </a:t>
            </a:r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Developing a novel hybrid model double exponential smoothing and dual attention encoder-decoder based bi-directional gated recurrent unit enhanced with Bayesian optimization to forecast stock price. IEEE Access, 12.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3822192"/>
            <a:ext cx="36576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822960" y="3822192"/>
            <a:ext cx="1088136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Jayanth, T., Manimaran, A., &amp; Siva, G. (2024). </a:t>
            </a:r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Enhancing stock price forecasting with a hybrid SES-DA-BiLSTM-BO model: Superior accuracy in high-frequency financial data analysis. IEEE Access, 12.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457200" y="4389120"/>
            <a:ext cx="36576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822960" y="4389120"/>
            <a:ext cx="1088136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Kabbani, T., &amp; Duman, E. (2022). </a:t>
            </a:r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Deep reinforcement learning approach for trading automation in the stock market. IEEE Access, 10.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457200" y="4956048"/>
            <a:ext cx="36576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822960" y="4956048"/>
            <a:ext cx="1088136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Koo, E., &amp; Kim, G. (2022). </a:t>
            </a:r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hybrid prediction model integrating GARCH models with a distribution manipulation strategy based on LSTM networks for stock market volatility. IEEE Access, 10.</a:t>
            </a:r>
            <a:endParaRPr lang="en-US" sz="1000" dirty="0"/>
          </a:p>
        </p:txBody>
      </p:sp>
      <p:sp>
        <p:nvSpPr>
          <p:cNvPr id="18" name="Text 16"/>
          <p:cNvSpPr/>
          <p:nvPr/>
        </p:nvSpPr>
        <p:spPr>
          <a:xfrm>
            <a:off x="457200" y="5522976"/>
            <a:ext cx="36576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822960" y="5522976"/>
            <a:ext cx="1088136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Li, Y., Chen, L., Sun, C., Liu, G., Chen, C., &amp; Zhang, Y. (2024). </a:t>
            </a:r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Accurate stock price forecasting based on deep learning and hierarchical frequency decomposition. IEEE Access, 12.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21" name="Text 19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23 / 25</a:t>
            </a:r>
            <a:endParaRPr lang="en-US" sz="9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spc="3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BIBLIOGRAPHY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59436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References (2/2)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457200" y="155448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9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914400" y="1554480"/>
            <a:ext cx="1078992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Moody, F., Jahangard Rafsanjani, A., Zarifzadeh, S., &amp; Zare Chahooki, M. A. (2024). </a:t>
            </a:r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Fusion of technical indicators and sentiment analysis in a hybrid framework of deep learning models for stock price movement prediction. IEEE Access, 12.</a:t>
            </a:r>
            <a:endParaRPr lang="en-US" sz="1000" dirty="0"/>
          </a:p>
        </p:txBody>
      </p:sp>
      <p:sp>
        <p:nvSpPr>
          <p:cNvPr id="6" name="Text 4"/>
          <p:cNvSpPr/>
          <p:nvPr/>
        </p:nvSpPr>
        <p:spPr>
          <a:xfrm>
            <a:off x="457200" y="219456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10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914400" y="2194560"/>
            <a:ext cx="1078992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Sun, Y., Mutalib, S., Omar, N., &amp; Tian, L. (2024). </a:t>
            </a:r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novel integrated approach for stock prediction based on modal decomposition technology and machine learning. IEEE Access, 12.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283464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11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914400" y="2834640"/>
            <a:ext cx="1078992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Swetha, B., &amp; Arya, K. (2025). </a:t>
            </a:r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Prediction of the stock market using a hybrid model based on feature expansion and LSTM-based algorithms. IEEE Access, 13.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457200" y="347472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12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914400" y="3474720"/>
            <a:ext cx="1078992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Aroussi, R. (2024). </a:t>
            </a:r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yfinance: Download market data from Yahoo! Finance API (Version 0.2) [Computer software]. GitHub.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1480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13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914400" y="4114800"/>
            <a:ext cx="1078992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SAHMK (2026). </a:t>
            </a:r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SAHMK market data API documentation. https://app.sahmk.sa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457200" y="475488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14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914400" y="4754880"/>
            <a:ext cx="1078992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Saudi Exchange (2026). </a:t>
            </a:r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Listed companies directory. https://www.saudiexchange.sa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457200" y="539496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15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914400" y="5394960"/>
            <a:ext cx="1078992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0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Yahoo Finance (2026). </a:t>
            </a:r>
            <a:pPr indent="0" marL="0">
              <a:buNone/>
            </a:pPr>
            <a:r>
              <a:rPr lang="en-US" sz="1000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Historical market data for Tadawul-listed equities [Data set]. https://finance.yahoo.com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457200" y="6035040"/>
            <a:ext cx="11247120" cy="365760"/>
          </a:xfrm>
          <a:prstGeom prst="roundRect">
            <a:avLst>
              <a:gd name="adj" fmla="val 15000"/>
            </a:avLst>
          </a:prstGeom>
          <a:solidFill>
            <a:srgbClr val="E8EDF7"/>
          </a:solidFill>
          <a:ln w="6350">
            <a:solidFill>
              <a:srgbClr val="1E2761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40080" y="6035040"/>
            <a:ext cx="10881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i="1" dirty="0">
                <a:solidFill>
                  <a:srgbClr val="1A1A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References 12-15 are data sources; references 1-11 are peer-reviewed IEEE Access publications forming the core literature base.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457200" y="6446520"/>
            <a:ext cx="9601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Alkhaldi  |  Master Thesis Defense  |  Midocean University</a:t>
            </a:r>
            <a:endParaRPr lang="en-US" sz="900" dirty="0"/>
          </a:p>
        </p:txBody>
      </p:sp>
      <p:sp>
        <p:nvSpPr>
          <p:cNvPr id="21" name="Text 19"/>
          <p:cNvSpPr/>
          <p:nvPr/>
        </p:nvSpPr>
        <p:spPr>
          <a:xfrm>
            <a:off x="10515600" y="64465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24 / 25</a:t>
            </a:r>
            <a:endParaRPr lang="en-US" sz="9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1E276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194560"/>
            <a:ext cx="1124712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200" b="1" spc="400" kern="0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THANK YOU</a:t>
            </a:r>
            <a:endParaRPr lang="en-US" sz="7200" dirty="0"/>
          </a:p>
        </p:txBody>
      </p:sp>
      <p:sp>
        <p:nvSpPr>
          <p:cNvPr id="3" name="Shape 1"/>
          <p:cNvSpPr/>
          <p:nvPr/>
        </p:nvSpPr>
        <p:spPr>
          <a:xfrm>
            <a:off x="5175504" y="3429000"/>
            <a:ext cx="1828800" cy="0"/>
          </a:xfrm>
          <a:prstGeom prst="line">
            <a:avLst/>
          </a:prstGeom>
          <a:noFill/>
          <a:ln w="254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57200" y="3566160"/>
            <a:ext cx="112471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i="1" dirty="0">
                <a:solidFill>
                  <a:srgbClr val="E8ED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Questions &amp; Discussion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457200" y="5029200"/>
            <a:ext cx="11247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Meshal Manfi Alkhaldi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457200" y="539496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E8ED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Supervisor: Dr. Khaled Eskaf  ·  Midocean University  ·  College of Informatics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576072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i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alamrimeshal16@gmail.com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25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Hybrid AI Investment Advisory - Thesis Defense</dc:title>
  <dc:subject>PptxGenJS Presentation</dc:subject>
  <dc:creator>Meshal Manfi Alkhaldi</dc:creator>
  <cp:lastModifiedBy>Meshal Manfi Alkhaldi</cp:lastModifiedBy>
  <cp:revision>1</cp:revision>
  <dcterms:created xsi:type="dcterms:W3CDTF">2026-08-15T17:12:54Z</dcterms:created>
  <dcterms:modified xsi:type="dcterms:W3CDTF">2026-08-15T17:12:54Z</dcterms:modified>
</cp:coreProperties>
</file>