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image40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8"/>
  </p:notesMasterIdLst>
  <p:sldIdLst>
    <p:sldId id="303" r:id="rId2"/>
    <p:sldId id="350" r:id="rId3"/>
    <p:sldId id="279" r:id="rId4"/>
    <p:sldId id="256" r:id="rId5"/>
    <p:sldId id="297" r:id="rId6"/>
    <p:sldId id="285" r:id="rId7"/>
    <p:sldId id="288" r:id="rId8"/>
    <p:sldId id="362" r:id="rId9"/>
    <p:sldId id="363" r:id="rId10"/>
    <p:sldId id="364" r:id="rId11"/>
    <p:sldId id="365" r:id="rId12"/>
    <p:sldId id="271" r:id="rId13"/>
    <p:sldId id="360" r:id="rId14"/>
    <p:sldId id="258" r:id="rId15"/>
    <p:sldId id="260" r:id="rId16"/>
    <p:sldId id="261" r:id="rId17"/>
    <p:sldId id="262" r:id="rId18"/>
    <p:sldId id="293" r:id="rId19"/>
    <p:sldId id="294" r:id="rId20"/>
    <p:sldId id="295" r:id="rId21"/>
    <p:sldId id="263" r:id="rId22"/>
    <p:sldId id="264" r:id="rId23"/>
    <p:sldId id="354" r:id="rId24"/>
    <p:sldId id="277" r:id="rId25"/>
    <p:sldId id="259" r:id="rId26"/>
    <p:sldId id="355" r:id="rId27"/>
    <p:sldId id="356" r:id="rId28"/>
    <p:sldId id="357" r:id="rId29"/>
    <p:sldId id="278" r:id="rId30"/>
    <p:sldId id="358" r:id="rId31"/>
    <p:sldId id="640" r:id="rId32"/>
    <p:sldId id="280" r:id="rId33"/>
    <p:sldId id="281" r:id="rId34"/>
    <p:sldId id="282" r:id="rId35"/>
    <p:sldId id="284" r:id="rId36"/>
    <p:sldId id="266" r:id="rId37"/>
    <p:sldId id="638" r:id="rId38"/>
    <p:sldId id="639" r:id="rId39"/>
    <p:sldId id="359" r:id="rId40"/>
    <p:sldId id="267" r:id="rId41"/>
    <p:sldId id="599" r:id="rId42"/>
    <p:sldId id="618" r:id="rId43"/>
    <p:sldId id="619" r:id="rId44"/>
    <p:sldId id="620" r:id="rId45"/>
    <p:sldId id="600" r:id="rId46"/>
    <p:sldId id="601" r:id="rId47"/>
    <p:sldId id="621" r:id="rId48"/>
    <p:sldId id="622" r:id="rId49"/>
    <p:sldId id="623" r:id="rId50"/>
    <p:sldId id="624" r:id="rId51"/>
    <p:sldId id="625" r:id="rId52"/>
    <p:sldId id="626" r:id="rId53"/>
    <p:sldId id="627" r:id="rId54"/>
    <p:sldId id="628" r:id="rId55"/>
    <p:sldId id="602" r:id="rId56"/>
    <p:sldId id="629" r:id="rId57"/>
    <p:sldId id="630" r:id="rId58"/>
    <p:sldId id="631" r:id="rId59"/>
    <p:sldId id="632" r:id="rId60"/>
    <p:sldId id="633" r:id="rId61"/>
    <p:sldId id="634" r:id="rId62"/>
    <p:sldId id="635" r:id="rId63"/>
    <p:sldId id="636" r:id="rId64"/>
    <p:sldId id="637" r:id="rId65"/>
    <p:sldId id="351" r:id="rId66"/>
    <p:sldId id="349" r:id="rId6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50"/>
            <p14:sldId id="279"/>
            <p14:sldId id="256"/>
            <p14:sldId id="297"/>
            <p14:sldId id="285"/>
            <p14:sldId id="288"/>
            <p14:sldId id="362"/>
            <p14:sldId id="363"/>
            <p14:sldId id="364"/>
            <p14:sldId id="365"/>
            <p14:sldId id="271"/>
            <p14:sldId id="360"/>
            <p14:sldId id="258"/>
            <p14:sldId id="260"/>
            <p14:sldId id="261"/>
            <p14:sldId id="262"/>
            <p14:sldId id="293"/>
            <p14:sldId id="294"/>
            <p14:sldId id="295"/>
            <p14:sldId id="263"/>
            <p14:sldId id="264"/>
            <p14:sldId id="354"/>
            <p14:sldId id="277"/>
            <p14:sldId id="259"/>
            <p14:sldId id="355"/>
            <p14:sldId id="356"/>
            <p14:sldId id="357"/>
            <p14:sldId id="278"/>
            <p14:sldId id="358"/>
            <p14:sldId id="640"/>
            <p14:sldId id="280"/>
            <p14:sldId id="281"/>
            <p14:sldId id="282"/>
            <p14:sldId id="284"/>
            <p14:sldId id="266"/>
            <p14:sldId id="638"/>
            <p14:sldId id="639"/>
            <p14:sldId id="359"/>
            <p14:sldId id="267"/>
            <p14:sldId id="599"/>
            <p14:sldId id="618"/>
            <p14:sldId id="619"/>
            <p14:sldId id="620"/>
            <p14:sldId id="600"/>
            <p14:sldId id="601"/>
            <p14:sldId id="621"/>
            <p14:sldId id="622"/>
            <p14:sldId id="623"/>
            <p14:sldId id="624"/>
            <p14:sldId id="625"/>
            <p14:sldId id="626"/>
            <p14:sldId id="627"/>
            <p14:sldId id="628"/>
            <p14:sldId id="602"/>
            <p14:sldId id="629"/>
            <p14:sldId id="630"/>
            <p14:sldId id="631"/>
            <p14:sldId id="632"/>
            <p14:sldId id="633"/>
            <p14:sldId id="634"/>
            <p14:sldId id="635"/>
            <p14:sldId id="636"/>
            <p14:sldId id="637"/>
            <p14:sldId id="35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104" d="100"/>
          <a:sy n="104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37FC58E-63B3-7997-923A-67EDEF5736EA}"/>
              </a:ext>
            </a:extLst>
          </p:cNvPr>
          <p:cNvSpPr/>
          <p:nvPr userDrawn="1"/>
        </p:nvSpPr>
        <p:spPr>
          <a:xfrm>
            <a:off x="427289" y="1212844"/>
            <a:ext cx="11331723" cy="48430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1132BF-7BB6-3069-0D39-3C759F10B5CD}"/>
              </a:ext>
            </a:extLst>
          </p:cNvPr>
          <p:cNvSpPr txBox="1"/>
          <p:nvPr userDrawn="1"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BA15109-9386-4F76-9DE1-202DD04BD7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15BFB5-CAFA-0AC1-AE80-26C75CC99E27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FEB2EC2-85EE-67A6-F8FF-34D1F37F2AE6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609600" y="277813"/>
            <a:ext cx="10972800" cy="5853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F4E166-DFAE-BB53-FEE4-3B02CAE9B4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113ADF-422F-0220-1335-622E94BD7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FC3E40-48A9-F56E-D6F5-7C6103299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57C6851C-734E-4D55-8B1C-2D4CD49AAFC0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09570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01071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51032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284568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900695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121650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111427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50491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685691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278482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392530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364048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713764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32429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76665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37355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165745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582587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17976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28138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6678985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974962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245837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383577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9862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7" r:id="rId13"/>
    <p:sldLayoutId id="2147483668" r:id="rId14"/>
    <p:sldLayoutId id="2147483669" r:id="rId15"/>
    <p:sldLayoutId id="2147483670" r:id="rId16"/>
    <p:sldLayoutId id="2147483671" r:id="rId17"/>
    <p:sldLayoutId id="2147483672" r:id="rId18"/>
    <p:sldLayoutId id="2147483673" r:id="rId19"/>
    <p:sldLayoutId id="2147483674" r:id="rId20"/>
    <p:sldLayoutId id="2147483675" r:id="rId21"/>
    <p:sldLayoutId id="2147483676" r:id="rId22"/>
    <p:sldLayoutId id="2147483677" r:id="rId23"/>
    <p:sldLayoutId id="2147483678" r:id="rId24"/>
    <p:sldLayoutId id="2147483679" r:id="rId25"/>
    <p:sldLayoutId id="2147483680" r:id="rId26"/>
    <p:sldLayoutId id="2147483681" r:id="rId27"/>
    <p:sldLayoutId id="2147483682" r:id="rId28"/>
    <p:sldLayoutId id="2147483683" r:id="rId29"/>
    <p:sldLayoutId id="2147483684" r:id="rId30"/>
    <p:sldLayoutId id="2147483685" r:id="rId31"/>
    <p:sldLayoutId id="2147483686" r:id="rId32"/>
    <p:sldLayoutId id="2147483687" r:id="rId33"/>
    <p:sldLayoutId id="2147483688" r:id="rId34"/>
    <p:sldLayoutId id="2147483689" r:id="rId35"/>
    <p:sldLayoutId id="2147483690" r:id="rId36"/>
    <p:sldLayoutId id="2147483691" r:id="rId37"/>
    <p:sldLayoutId id="2147483692" r:id="rId3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38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3905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587306" y="2747027"/>
            <a:ext cx="6604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9705" marR="66675" algn="ctr">
              <a:spcBef>
                <a:spcPts val="1225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Master</a:t>
            </a:r>
            <a:r>
              <a:rPr lang="en-US" sz="2800" b="1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8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Science</a:t>
            </a:r>
            <a:r>
              <a:rPr lang="en-US" sz="2800" b="1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800" b="1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Artificial</a:t>
            </a:r>
            <a:r>
              <a:rPr lang="en-US" sz="2800" b="1" spc="-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intelligent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622482" y="360658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677" y="4495071"/>
            <a:ext cx="42020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AI511</a:t>
            </a:r>
          </a:p>
          <a:p>
            <a:r>
              <a:rPr lang="en-US" sz="20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Foundations of Artificial Intelligence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Lamiaa Fattouh Ibrahim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796"/>
    </mc:Choice>
    <mc:Fallback xmlns="">
      <p:transition spd="slow" advTm="5079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B661FA-F865-E013-B7B8-910400118200}"/>
              </a:ext>
            </a:extLst>
          </p:cNvPr>
          <p:cNvSpPr txBox="1"/>
          <p:nvPr/>
        </p:nvSpPr>
        <p:spPr>
          <a:xfrm>
            <a:off x="1505527" y="378691"/>
            <a:ext cx="2438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OUTLINES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33C2F2-F477-8828-72CA-933E01AC5CFB}"/>
              </a:ext>
            </a:extLst>
          </p:cNvPr>
          <p:cNvSpPr txBox="1"/>
          <p:nvPr/>
        </p:nvSpPr>
        <p:spPr>
          <a:xfrm>
            <a:off x="1413163" y="1560945"/>
            <a:ext cx="63823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Basics of PROLOG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Conjunction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Rules </a:t>
            </a:r>
          </a:p>
        </p:txBody>
      </p:sp>
    </p:spTree>
    <p:extLst>
      <p:ext uri="{BB962C8B-B14F-4D97-AF65-F5344CB8AC3E}">
        <p14:creationId xmlns:p14="http://schemas.microsoft.com/office/powerpoint/2010/main" val="58580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88"/>
    </mc:Choice>
    <mc:Fallback xmlns="">
      <p:transition spd="slow" advTm="1478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EA57F6C-BFC0-9369-9B62-BDCF63E4E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6FF4-78C5-431D-A3CA-A7025F6C3275}" type="slidenum">
              <a:rPr lang="ar-SA" altLang="en-US"/>
              <a:pPr/>
              <a:t>3</a:t>
            </a:fld>
            <a:endParaRPr lang="en-US" altLang="en-US"/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00FC5498-6B2E-A48F-014D-F32FDDE0451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006764" y="1173019"/>
            <a:ext cx="10159999" cy="4532746"/>
          </a:xfrm>
          <a:noFill/>
        </p:spPr>
        <p:txBody>
          <a:bodyPr>
            <a:noAutofit/>
          </a:bodyPr>
          <a:lstStyle/>
          <a:p>
            <a:pPr marL="609600" indent="-609600">
              <a:buNone/>
            </a:pPr>
            <a:r>
              <a:rPr lang="en-US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Recursion</a:t>
            </a:r>
          </a:p>
          <a:p>
            <a:r>
              <a:rPr lang="en-US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 be able to write recursive rules in Prolog;</a:t>
            </a:r>
          </a:p>
          <a:p>
            <a:r>
              <a:rPr lang="en-US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 be able to evaluate recursive rules.</a:t>
            </a:r>
          </a:p>
          <a:p>
            <a:r>
              <a:rPr lang="en-US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 be able to recognize (and avoid) infinite recursion;</a:t>
            </a:r>
          </a:p>
          <a:p>
            <a:r>
              <a:rPr lang="en-US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 appreciate the difference between declarative and procedural meanings for Prolog programs.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5113D8-F7EB-8B0B-9976-B39BEDE16AB9}"/>
              </a:ext>
            </a:extLst>
          </p:cNvPr>
          <p:cNvSpPr txBox="1"/>
          <p:nvPr/>
        </p:nvSpPr>
        <p:spPr>
          <a:xfrm>
            <a:off x="1505527" y="378691"/>
            <a:ext cx="2438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OUTLINES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10"/>
    </mc:Choice>
    <mc:Fallback xmlns="">
      <p:transition spd="slow" advTm="3111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">
            <a:extLst>
              <a:ext uri="{FF2B5EF4-FFF2-40B4-BE49-F238E27FC236}">
                <a16:creationId xmlns:a16="http://schemas.microsoft.com/office/drawing/2014/main" id="{67A08641-6203-BF13-80CD-98A84980BD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ar-SA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fld id="{6AF11714-B4B8-4040-9116-F5E7E5261B27}" type="slidenum">
              <a:rPr lang="ar-SA" altLang="en-US" smtClean="0"/>
              <a:pPr/>
              <a:t>4</a:t>
            </a:fld>
            <a:endParaRPr lang="en-US" altLang="en-US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759895EB-E451-43B0-994B-07130F81985B}"/>
              </a:ext>
            </a:extLst>
          </p:cNvPr>
          <p:cNvPicPr>
            <a:picLocks noGrp="1" noChangeAspect="1" noChangeArrowheads="1"/>
          </p:cNvPicPr>
          <p:nvPr>
            <p:ph type="sub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4436" y="1767334"/>
            <a:ext cx="2623127" cy="1387030"/>
          </a:xfrm>
        </p:spPr>
      </p:pic>
      <p:sp>
        <p:nvSpPr>
          <p:cNvPr id="2053" name="Text Box 5">
            <a:extLst>
              <a:ext uri="{FF2B5EF4-FFF2-40B4-BE49-F238E27FC236}">
                <a16:creationId xmlns:a16="http://schemas.microsoft.com/office/drawing/2014/main" id="{735646D5-9943-767B-6FE5-CED6F70AD7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2888" y="4652963"/>
            <a:ext cx="72009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>
              <a:latin typeface="Tahoma" panose="020B0604030504040204" pitchFamily="34" charset="0"/>
            </a:endParaRPr>
          </a:p>
        </p:txBody>
      </p:sp>
      <p:sp>
        <p:nvSpPr>
          <p:cNvPr id="2054" name="Text Box 6">
            <a:extLst>
              <a:ext uri="{FF2B5EF4-FFF2-40B4-BE49-F238E27FC236}">
                <a16:creationId xmlns:a16="http://schemas.microsoft.com/office/drawing/2014/main" id="{6B39140C-1022-F597-0CC0-D70A4CF637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7350" y="4292601"/>
            <a:ext cx="6985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>
              <a:latin typeface="Tahoma" panose="020B0604030504040204" pitchFamily="34" charset="0"/>
            </a:endParaRPr>
          </a:p>
        </p:txBody>
      </p:sp>
      <p:sp>
        <p:nvSpPr>
          <p:cNvPr id="2055" name="Text Box 7">
            <a:extLst>
              <a:ext uri="{FF2B5EF4-FFF2-40B4-BE49-F238E27FC236}">
                <a16:creationId xmlns:a16="http://schemas.microsoft.com/office/drawing/2014/main" id="{EAD5668A-84E6-42EB-040C-4529BE912D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5914" y="4652963"/>
            <a:ext cx="69119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endParaRPr lang="en-US" altLang="en-US">
              <a:latin typeface="Tahoma" panose="020B0604030504040204" pitchFamily="34" charset="0"/>
            </a:endParaRPr>
          </a:p>
        </p:txBody>
      </p:sp>
      <p:pic>
        <p:nvPicPr>
          <p:cNvPr id="2056" name="Picture 8">
            <a:extLst>
              <a:ext uri="{FF2B5EF4-FFF2-40B4-BE49-F238E27FC236}">
                <a16:creationId xmlns:a16="http://schemas.microsoft.com/office/drawing/2014/main" id="{FE47725A-2480-636D-10E5-7C3F403960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816" y="3008313"/>
            <a:ext cx="8543925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27277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E69E61C6-E1C7-930A-EADD-AA6612CCF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319C7-5ACE-42D3-875F-05AD9252C209}" type="slidenum">
              <a:rPr lang="ar-SA" altLang="en-US"/>
              <a:pPr/>
              <a:t>5</a:t>
            </a:fld>
            <a:endParaRPr lang="en-US" altLang="en-US"/>
          </a:p>
        </p:txBody>
      </p:sp>
      <p:graphicFrame>
        <p:nvGraphicFramePr>
          <p:cNvPr id="123965" name="Group 61">
            <a:extLst>
              <a:ext uri="{FF2B5EF4-FFF2-40B4-BE49-F238E27FC236}">
                <a16:creationId xmlns:a16="http://schemas.microsoft.com/office/drawing/2014/main" id="{CAECE098-6226-D443-EC35-88731A39A777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548009184"/>
              </p:ext>
            </p:extLst>
          </p:nvPr>
        </p:nvGraphicFramePr>
        <p:xfrm>
          <a:off x="1798061" y="2004290"/>
          <a:ext cx="8075612" cy="3717924"/>
        </p:xfrm>
        <a:graphic>
          <a:graphicData uri="http://schemas.openxmlformats.org/drawingml/2006/table">
            <a:tbl>
              <a:tblPr rtl="1"/>
              <a:tblGrid>
                <a:gridCol w="2743200">
                  <a:extLst>
                    <a:ext uri="{9D8B030D-6E8A-4147-A177-3AD203B41FA5}">
                      <a16:colId xmlns:a16="http://schemas.microsoft.com/office/drawing/2014/main" val="853814013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663017361"/>
                    </a:ext>
                  </a:extLst>
                </a:gridCol>
                <a:gridCol w="2589212">
                  <a:extLst>
                    <a:ext uri="{9D8B030D-6E8A-4147-A177-3AD203B41FA5}">
                      <a16:colId xmlns:a16="http://schemas.microsoft.com/office/drawing/2014/main" val="1255846206"/>
                    </a:ext>
                  </a:extLst>
                </a:gridCol>
              </a:tblGrid>
              <a:tr h="76448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PROLOG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PREDICATE CALCULUS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ENGLISH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9652479"/>
                  </a:ext>
                </a:extLst>
              </a:tr>
              <a:tr h="6937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ar-SA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126046"/>
                  </a:ext>
                </a:extLst>
              </a:tr>
              <a:tr h="69279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7995477"/>
                  </a:ext>
                </a:extLst>
              </a:tr>
              <a:tr h="6937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:-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 Unicode MS" pitchFamily="34" charset="-128"/>
                          <a:ea typeface="Arial Unicode MS" pitchFamily="34" charset="-128"/>
                          <a:cs typeface="Arial" panose="020B0604020202020204" pitchFamily="34" charset="0"/>
                        </a:rPr>
                        <a:t>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Only if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3312410"/>
                  </a:ext>
                </a:extLst>
              </a:tr>
              <a:tr h="69279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 Unicode MS" pitchFamily="34" charset="-128"/>
                          <a:ea typeface="Arial Unicode MS" pitchFamily="34" charset="-128"/>
                          <a:cs typeface="Arial" panose="020B0604020202020204" pitchFamily="34" charset="0"/>
                        </a:rPr>
                        <a:t>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08433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701"/>
    </mc:Choice>
    <mc:Fallback xmlns="">
      <p:transition spd="slow" advTm="6170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0C7CAB1-A1E8-1A8D-FAC6-AA5922F74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90837-1E92-4A5E-AA0C-783656E63D54}" type="slidenum">
              <a:rPr lang="ar-SA" altLang="en-US"/>
              <a:pPr/>
              <a:t>6</a:t>
            </a:fld>
            <a:endParaRPr lang="en-US" altLang="en-US"/>
          </a:p>
        </p:txBody>
      </p:sp>
      <p:pic>
        <p:nvPicPr>
          <p:cNvPr id="86019" name="Picture 3">
            <a:extLst>
              <a:ext uri="{FF2B5EF4-FFF2-40B4-BE49-F238E27FC236}">
                <a16:creationId xmlns:a16="http://schemas.microsoft.com/office/drawing/2014/main" id="{1F2DA5C9-B3E2-C728-942F-3E9EC974A465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9800" y="1772083"/>
            <a:ext cx="7772400" cy="4114800"/>
          </a:xfrm>
          <a:solidFill>
            <a:srgbClr val="99CCFF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842"/>
    </mc:Choice>
    <mc:Fallback xmlns="">
      <p:transition spd="slow" advTm="3684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8992765-CCD9-B58A-D218-6A079D47E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B8F0-E0B0-405F-B857-17FBF6A5EFD7}" type="slidenum">
              <a:rPr lang="ar-SA" altLang="en-US"/>
              <a:pPr/>
              <a:t>7</a:t>
            </a:fld>
            <a:endParaRPr lang="en-US" altLang="en-US"/>
          </a:p>
        </p:txBody>
      </p:sp>
      <p:pic>
        <p:nvPicPr>
          <p:cNvPr id="89092" name="Picture 4">
            <a:extLst>
              <a:ext uri="{FF2B5EF4-FFF2-40B4-BE49-F238E27FC236}">
                <a16:creationId xmlns:a16="http://schemas.microsoft.com/office/drawing/2014/main" id="{B4F72D07-0A7F-5770-DE41-BDAAC5A9951A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27562" y="1359997"/>
            <a:ext cx="6040583" cy="4324397"/>
          </a:xfrm>
          <a:noFill/>
          <a:ln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955"/>
    </mc:Choice>
    <mc:Fallback xmlns="">
      <p:transition spd="slow" advTm="18395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BC786F-BB5A-E174-1509-2029E351A1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6625" y="1265382"/>
            <a:ext cx="5238750" cy="471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80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27"/>
    </mc:Choice>
    <mc:Fallback xmlns="">
      <p:transition spd="slow" advTm="2712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765128-E05D-FA82-C764-AB339E187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8412" y="1298286"/>
            <a:ext cx="7115175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5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90"/>
    </mc:Choice>
    <mc:Fallback xmlns="">
      <p:transition spd="slow" advTm="4879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A65C6E-C774-B567-E667-BA1FE209E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1271587"/>
            <a:ext cx="7677150" cy="431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4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85"/>
    </mc:Choice>
    <mc:Fallback xmlns="">
      <p:transition spd="slow" advTm="3098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667AA0-2753-CA34-CBA4-164D3F22CA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50" y="1433512"/>
            <a:ext cx="11315700" cy="399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01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224"/>
    </mc:Choice>
    <mc:Fallback xmlns="">
      <p:transition spd="slow" advTm="8522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668E34E-B9BE-1EA3-9A78-DE8498F7C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BA14-FDC1-435F-AF46-05C8920A5ACD}" type="slidenum">
              <a:rPr lang="ar-SA" altLang="en-US"/>
              <a:pPr/>
              <a:t>12</a:t>
            </a:fld>
            <a:endParaRPr lang="en-US" altLang="en-US"/>
          </a:p>
        </p:txBody>
      </p:sp>
      <p:pic>
        <p:nvPicPr>
          <p:cNvPr id="71683" name="Picture 3">
            <a:extLst>
              <a:ext uri="{FF2B5EF4-FFF2-40B4-BE49-F238E27FC236}">
                <a16:creationId xmlns:a16="http://schemas.microsoft.com/office/drawing/2014/main" id="{B1D360E3-8ACD-3704-9915-B284D6E3C316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9799" y="1442749"/>
            <a:ext cx="7968673" cy="4539129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826"/>
    </mc:Choice>
    <mc:Fallback xmlns="">
      <p:transition spd="slow" advTm="89826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0CC1E79D-017B-8CEF-6EC6-15C5F5B77942}"/>
              </a:ext>
            </a:extLst>
          </p:cNvPr>
          <p:cNvSpPr txBox="1">
            <a:spLocks noChangeArrowheads="1"/>
          </p:cNvSpPr>
          <p:nvPr/>
        </p:nvSpPr>
        <p:spPr>
          <a:xfrm>
            <a:off x="1930834" y="1422400"/>
            <a:ext cx="7148512" cy="37402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ar-SA" altLang="en-US"/>
              <a:t>     	  </a:t>
            </a:r>
            <a:endParaRPr lang="en-US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6CC65B-C342-0469-7AB8-8505B4F07E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7011" y="1256768"/>
            <a:ext cx="4312372" cy="479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650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64"/>
    </mc:Choice>
    <mc:Fallback xmlns="">
      <p:transition spd="slow" advTm="25164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80DF451-5BD5-14A4-4340-E9F807B7C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4A7D-AA17-45F1-A506-2F94CB67A8B3}" type="slidenum">
              <a:rPr lang="ar-SA" altLang="en-US"/>
              <a:pPr/>
              <a:t>14</a:t>
            </a:fld>
            <a:endParaRPr lang="en-US" altLang="en-US"/>
          </a:p>
        </p:txBody>
      </p:sp>
      <p:pic>
        <p:nvPicPr>
          <p:cNvPr id="58371" name="Picture 3">
            <a:extLst>
              <a:ext uri="{FF2B5EF4-FFF2-40B4-BE49-F238E27FC236}">
                <a16:creationId xmlns:a16="http://schemas.microsoft.com/office/drawing/2014/main" id="{F2956D63-5BA9-E7DB-6C2A-C7AFC42F6379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04654" y="1235180"/>
            <a:ext cx="6502400" cy="4620676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700"/>
    </mc:Choice>
    <mc:Fallback xmlns="">
      <p:transition spd="slow" advTm="377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3D84986-B477-82FF-D6F5-8F8DAAFE4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BEBEF-A209-4BE4-9675-8E43178C01AA}" type="slidenum">
              <a:rPr lang="ar-SA" altLang="en-US"/>
              <a:pPr/>
              <a:t>15</a:t>
            </a:fld>
            <a:endParaRPr lang="en-US" altLang="en-US"/>
          </a:p>
        </p:txBody>
      </p:sp>
      <p:pic>
        <p:nvPicPr>
          <p:cNvPr id="60419" name="Picture 3">
            <a:extLst>
              <a:ext uri="{FF2B5EF4-FFF2-40B4-BE49-F238E27FC236}">
                <a16:creationId xmlns:a16="http://schemas.microsoft.com/office/drawing/2014/main" id="{DE32662C-B7E7-49E5-5D1D-2A011778358F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15309" y="1440873"/>
            <a:ext cx="7772400" cy="4396509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606"/>
    </mc:Choice>
    <mc:Fallback xmlns="">
      <p:transition spd="slow" advTm="6360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093642D-2964-BE3D-0049-ADD013E87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3B83D-23E8-406C-ACD1-AD8A2FF01A51}" type="slidenum">
              <a:rPr lang="ar-SA" altLang="en-US"/>
              <a:pPr/>
              <a:t>16</a:t>
            </a:fld>
            <a:endParaRPr lang="en-US" altLang="en-US"/>
          </a:p>
        </p:txBody>
      </p:sp>
      <p:pic>
        <p:nvPicPr>
          <p:cNvPr id="61443" name="Picture 3">
            <a:extLst>
              <a:ext uri="{FF2B5EF4-FFF2-40B4-BE49-F238E27FC236}">
                <a16:creationId xmlns:a16="http://schemas.microsoft.com/office/drawing/2014/main" id="{9BB270DF-826C-74CA-B83F-EDCD69457304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20982" y="284161"/>
            <a:ext cx="7772400" cy="5727700"/>
          </a:xfrm>
        </p:spPr>
      </p:pic>
      <p:sp>
        <p:nvSpPr>
          <p:cNvPr id="61444" name="Text Box 4">
            <a:extLst>
              <a:ext uri="{FF2B5EF4-FFF2-40B4-BE49-F238E27FC236}">
                <a16:creationId xmlns:a16="http://schemas.microsoft.com/office/drawing/2014/main" id="{A0B67B0E-7C00-776E-8E86-FDA9EDDCE0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6308726"/>
            <a:ext cx="81359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altLang="en-US">
                <a:latin typeface="Tahoma" panose="020B0604030504040204" pitchFamily="34" charset="0"/>
              </a:rPr>
              <a:t>We can stop the stream of solutions by typing a return instead of a semicolon.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27"/>
    </mc:Choice>
    <mc:Fallback xmlns="">
      <p:transition spd="slow" advTm="3742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9126BAF-E18C-4E55-6034-F6499F35A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E374C-8780-44F4-81ED-92A0C7B3402A}" type="slidenum">
              <a:rPr lang="ar-SA" altLang="en-US"/>
              <a:pPr/>
              <a:t>17</a:t>
            </a:fld>
            <a:endParaRPr lang="en-US" altLang="en-US"/>
          </a:p>
        </p:txBody>
      </p:sp>
      <p:pic>
        <p:nvPicPr>
          <p:cNvPr id="62467" name="Picture 3">
            <a:extLst>
              <a:ext uri="{FF2B5EF4-FFF2-40B4-BE49-F238E27FC236}">
                <a16:creationId xmlns:a16="http://schemas.microsoft.com/office/drawing/2014/main" id="{18729C30-1ECC-99DC-A379-AB14D3C785D8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01091" y="674254"/>
            <a:ext cx="7772400" cy="5328949"/>
          </a:xfrm>
        </p:spPr>
      </p:pic>
      <p:sp>
        <p:nvSpPr>
          <p:cNvPr id="62468" name="Text Box 4">
            <a:extLst>
              <a:ext uri="{FF2B5EF4-FFF2-40B4-BE49-F238E27FC236}">
                <a16:creationId xmlns:a16="http://schemas.microsoft.com/office/drawing/2014/main" id="{34F20CC8-4D97-78A2-39A4-C41BB67BFE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488" y="1196976"/>
            <a:ext cx="10080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endParaRPr lang="en-US" alt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8B6B18-1118-8D06-102E-96342B0F19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6519" y="1516930"/>
            <a:ext cx="2538989" cy="282199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116"/>
    </mc:Choice>
    <mc:Fallback xmlns="">
      <p:transition spd="slow" advTm="12211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DA23195-685C-310B-717A-61BA08E7A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D98C1-52A8-4C76-8CA8-43F42FE37A01}" type="slidenum">
              <a:rPr lang="ar-SA" altLang="en-US"/>
              <a:pPr/>
              <a:t>18</a:t>
            </a:fld>
            <a:endParaRPr lang="en-US" altLang="en-US"/>
          </a:p>
        </p:txBody>
      </p:sp>
      <p:pic>
        <p:nvPicPr>
          <p:cNvPr id="119812" name="Picture 4">
            <a:extLst>
              <a:ext uri="{FF2B5EF4-FFF2-40B4-BE49-F238E27FC236}">
                <a16:creationId xmlns:a16="http://schemas.microsoft.com/office/drawing/2014/main" id="{98CC32B9-04FB-0FB0-FE18-A8B97EEFB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714" y="1762848"/>
            <a:ext cx="3197225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23"/>
    </mc:Choice>
    <mc:Fallback xmlns="">
      <p:transition spd="slow" advTm="21123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10730CE-BD10-3FB2-BDCA-8C7ACD9F2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93F6F-4A07-4AD8-9F6A-C0935F1191B8}" type="slidenum">
              <a:rPr lang="ar-SA" altLang="en-US"/>
              <a:pPr/>
              <a:t>19</a:t>
            </a:fld>
            <a:endParaRPr lang="en-US" altLang="en-US"/>
          </a:p>
        </p:txBody>
      </p:sp>
      <p:sp>
        <p:nvSpPr>
          <p:cNvPr id="120835" name="Rectangle 3">
            <a:extLst>
              <a:ext uri="{FF2B5EF4-FFF2-40B4-BE49-F238E27FC236}">
                <a16:creationId xmlns:a16="http://schemas.microsoft.com/office/drawing/2014/main" id="{C66C409D-E2C6-CDEF-8B0E-61BAA8ABA6A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065751" y="1385455"/>
            <a:ext cx="5210030" cy="4412961"/>
          </a:xfrm>
        </p:spPr>
        <p:txBody>
          <a:bodyPr/>
          <a:lstStyle/>
          <a:p>
            <a:pPr algn="l" rtl="0">
              <a:buFont typeface="Wingdings" panose="05000000000000000000" pitchFamily="2" charset="2"/>
              <a:buNone/>
            </a:pPr>
            <a:r>
              <a:rPr lang="en-US" altLang="en-US" sz="2400" dirty="0"/>
              <a:t>In a similar way we can ask: Who are Tom’s grandchildren?</a:t>
            </a:r>
            <a:endParaRPr lang="ar-SA" altLang="en-US" sz="2400" dirty="0"/>
          </a:p>
          <a:p>
            <a:pPr algn="l" rtl="0">
              <a:buFont typeface="Wingdings" panose="05000000000000000000" pitchFamily="2" charset="2"/>
              <a:buNone/>
            </a:pPr>
            <a:r>
              <a:rPr lang="ar-SA" altLang="en-US" sz="2400" dirty="0"/>
              <a:t>   	</a:t>
            </a:r>
            <a:endParaRPr lang="en-US" altLang="en-US" sz="2400" dirty="0"/>
          </a:p>
          <a:p>
            <a:pPr algn="l" rtl="0">
              <a:buFont typeface="Wingdings" panose="05000000000000000000" pitchFamily="2" charset="2"/>
              <a:buNone/>
            </a:pPr>
            <a:r>
              <a:rPr lang="en-US" altLang="en-US" sz="2400" dirty="0"/>
              <a:t>?- parent(tom, X), parent(X, Y).</a:t>
            </a:r>
          </a:p>
          <a:p>
            <a:pPr algn="l" rtl="0">
              <a:buFont typeface="Wingdings" panose="05000000000000000000" pitchFamily="2" charset="2"/>
              <a:buNone/>
            </a:pPr>
            <a:r>
              <a:rPr lang="en-US" altLang="en-US" sz="2400" dirty="0"/>
              <a:t>     Prolog’s answer are:</a:t>
            </a:r>
          </a:p>
          <a:p>
            <a:pPr algn="l" rtl="0">
              <a:buFont typeface="Wingdings" panose="05000000000000000000" pitchFamily="2" charset="2"/>
              <a:buNone/>
            </a:pPr>
            <a:r>
              <a:rPr lang="en-US" altLang="en-US" sz="2400" dirty="0"/>
              <a:t>       X = bob</a:t>
            </a:r>
          </a:p>
          <a:p>
            <a:pPr algn="l" rtl="0">
              <a:buFont typeface="Wingdings" panose="05000000000000000000" pitchFamily="2" charset="2"/>
              <a:buNone/>
            </a:pPr>
            <a:r>
              <a:rPr lang="en-US" altLang="en-US" sz="2400" dirty="0"/>
              <a:t>       Y= </a:t>
            </a:r>
            <a:r>
              <a:rPr lang="en-US" altLang="en-US" sz="2400" dirty="0" err="1"/>
              <a:t>ann</a:t>
            </a:r>
            <a:r>
              <a:rPr lang="en-US" altLang="en-US" sz="2400" dirty="0"/>
              <a:t>;</a:t>
            </a:r>
          </a:p>
          <a:p>
            <a:pPr algn="l" rtl="0">
              <a:buFont typeface="Wingdings" panose="05000000000000000000" pitchFamily="2" charset="2"/>
              <a:buNone/>
            </a:pPr>
            <a:r>
              <a:rPr lang="en-US" altLang="en-US" sz="2400" dirty="0"/>
              <a:t>       X = bob</a:t>
            </a:r>
          </a:p>
          <a:p>
            <a:pPr algn="l" rtl="0">
              <a:buFont typeface="Wingdings" panose="05000000000000000000" pitchFamily="2" charset="2"/>
              <a:buNone/>
            </a:pPr>
            <a:r>
              <a:rPr lang="en-US" altLang="en-US" sz="2400" dirty="0"/>
              <a:t>       Y = pat;</a:t>
            </a:r>
          </a:p>
          <a:p>
            <a:pPr algn="l" rtl="0">
              <a:buFont typeface="Wingdings" panose="05000000000000000000" pitchFamily="2" charset="2"/>
              <a:buNone/>
            </a:pPr>
            <a:r>
              <a:rPr lang="en-US" altLang="en-US" sz="2400" dirty="0"/>
              <a:t>        no</a:t>
            </a:r>
          </a:p>
          <a:p>
            <a:pPr algn="l" rtl="0">
              <a:buFont typeface="Wingdings" panose="05000000000000000000" pitchFamily="2" charset="2"/>
              <a:buNone/>
            </a:pPr>
            <a:endParaRPr lang="en-US" altLang="en-US" sz="2400" dirty="0"/>
          </a:p>
          <a:p>
            <a:pPr algn="l" rtl="0">
              <a:buFont typeface="Wingdings" panose="05000000000000000000" pitchFamily="2" charset="2"/>
              <a:buNone/>
            </a:pPr>
            <a:endParaRPr lang="en-US" alt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6B8479-471F-4F9D-165B-A8C162B5CD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9156" y="1898931"/>
            <a:ext cx="2197244" cy="24421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879"/>
    </mc:Choice>
    <mc:Fallback xmlns="">
      <p:transition spd="slow" advTm="87879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251AFA8-DD5D-C422-D658-F10F00387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86D1-1F04-423F-93FA-FFA0067DCA9C}" type="slidenum">
              <a:rPr lang="ar-SA" altLang="en-US"/>
              <a:pPr/>
              <a:t>20</a:t>
            </a:fld>
            <a:endParaRPr lang="en-US" altLang="en-US"/>
          </a:p>
        </p:txBody>
      </p:sp>
      <p:sp>
        <p:nvSpPr>
          <p:cNvPr id="121859" name="Rectangle 3">
            <a:extLst>
              <a:ext uri="{FF2B5EF4-FFF2-40B4-BE49-F238E27FC236}">
                <a16:creationId xmlns:a16="http://schemas.microsoft.com/office/drawing/2014/main" id="{428061BB-3566-82BD-C7F1-E509A740278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39273" y="1251239"/>
            <a:ext cx="8229600" cy="4632326"/>
          </a:xfrm>
        </p:spPr>
        <p:txBody>
          <a:bodyPr/>
          <a:lstStyle/>
          <a:p>
            <a:pPr marL="609600" indent="-609600">
              <a:buNone/>
            </a:pPr>
            <a:r>
              <a:rPr lang="en-US" altLang="en-US" dirty="0"/>
              <a:t>Yet another question could be:</a:t>
            </a:r>
          </a:p>
          <a:p>
            <a:pPr marL="609600" indent="-609600">
              <a:buNone/>
            </a:pPr>
            <a:r>
              <a:rPr lang="en-US" altLang="en-US" dirty="0"/>
              <a:t>Do Ann and Pat have a common parent? This can be expressed again in two steps: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dirty="0"/>
              <a:t>Who is a parent, X, of Ann?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dirty="0"/>
              <a:t>Is (this same) X a parent of Pat?</a:t>
            </a:r>
          </a:p>
          <a:p>
            <a:pPr marL="609600" indent="-609600">
              <a:buNone/>
            </a:pPr>
            <a:r>
              <a:rPr lang="en-US" altLang="en-US" dirty="0"/>
              <a:t>The corresponding question to Prolog is then:</a:t>
            </a:r>
          </a:p>
          <a:p>
            <a:pPr marL="609600" indent="-609600">
              <a:buNone/>
            </a:pPr>
            <a:r>
              <a:rPr lang="en-US" altLang="en-US" dirty="0"/>
              <a:t>  ?- parent(X, </a:t>
            </a:r>
            <a:r>
              <a:rPr lang="en-US" altLang="en-US" dirty="0" err="1"/>
              <a:t>ann</a:t>
            </a:r>
            <a:r>
              <a:rPr lang="en-US" altLang="en-US" dirty="0"/>
              <a:t>), parent(X, pat).</a:t>
            </a:r>
          </a:p>
          <a:p>
            <a:pPr marL="609600" indent="-609600">
              <a:buNone/>
            </a:pPr>
            <a:r>
              <a:rPr lang="en-US" altLang="en-US" dirty="0"/>
              <a:t>The answer is:</a:t>
            </a:r>
          </a:p>
          <a:p>
            <a:pPr marL="609600" indent="-609600">
              <a:buNone/>
            </a:pPr>
            <a:r>
              <a:rPr lang="en-US" altLang="en-US" dirty="0"/>
              <a:t>X = bob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4F9D12-D182-78B8-01DA-4F119C0E62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1287" y="2156512"/>
            <a:ext cx="2141825" cy="23805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206"/>
    </mc:Choice>
    <mc:Fallback xmlns="">
      <p:transition spd="slow" advTm="7020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648D497-B8DA-03A0-1F5D-4D62EFB6A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5307-CCA5-4D4F-A1BA-FA13D2A2F3B5}" type="slidenum">
              <a:rPr lang="ar-SA" altLang="en-US"/>
              <a:pPr/>
              <a:t>21</a:t>
            </a:fld>
            <a:endParaRPr lang="en-US" altLang="en-US"/>
          </a:p>
        </p:txBody>
      </p:sp>
      <p:pic>
        <p:nvPicPr>
          <p:cNvPr id="63491" name="Picture 3">
            <a:extLst>
              <a:ext uri="{FF2B5EF4-FFF2-40B4-BE49-F238E27FC236}">
                <a16:creationId xmlns:a16="http://schemas.microsoft.com/office/drawing/2014/main" id="{B5C7F8DD-406B-02D6-297C-CA10FA3573E4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44073" y="711199"/>
            <a:ext cx="7772400" cy="5335299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605"/>
    </mc:Choice>
    <mc:Fallback xmlns="">
      <p:transition spd="slow" advTm="13760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03688D2-DC4B-6CF9-088A-5267047EB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380BC-B11A-45DF-9435-F7A8219ED7D9}" type="slidenum">
              <a:rPr lang="ar-SA" altLang="en-US"/>
              <a:pPr/>
              <a:t>22</a:t>
            </a:fld>
            <a:endParaRPr lang="en-US" altLang="en-US"/>
          </a:p>
        </p:txBody>
      </p:sp>
      <p:pic>
        <p:nvPicPr>
          <p:cNvPr id="64515" name="Picture 3">
            <a:extLst>
              <a:ext uri="{FF2B5EF4-FFF2-40B4-BE49-F238E27FC236}">
                <a16:creationId xmlns:a16="http://schemas.microsoft.com/office/drawing/2014/main" id="{2D7DF3ED-23C2-64C7-5AB4-65EC9E7EE95C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2473" y="748145"/>
            <a:ext cx="7772400" cy="5319714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112"/>
    </mc:Choice>
    <mc:Fallback xmlns="">
      <p:transition spd="slow" advTm="89112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D8856AC-7E9F-0134-731A-5EA791163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B0073-A265-43D7-8D90-DDB454560FB4}" type="slidenum">
              <a:rPr lang="ar-SA" altLang="en-US"/>
              <a:pPr/>
              <a:t>23</a:t>
            </a:fld>
            <a:endParaRPr lang="en-US" alt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A03CE875-76C9-0EC6-EA49-E0492D3C897B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1746" y="637308"/>
            <a:ext cx="7772400" cy="5366327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137"/>
    </mc:Choice>
    <mc:Fallback xmlns="">
      <p:transition spd="slow" advTm="57137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569EC1E-827B-110A-A0CF-5C79A154C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E4AC2-534F-4F48-97E9-CFA47C2041B5}" type="slidenum">
              <a:rPr lang="ar-SA" altLang="en-US"/>
              <a:pPr/>
              <a:t>24</a:t>
            </a:fld>
            <a:endParaRPr lang="en-US" altLang="en-US"/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D9F82184-790D-979C-E89F-C1C0D1F2615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893455" y="1804266"/>
            <a:ext cx="8229600" cy="4186238"/>
          </a:xfrm>
          <a:noFill/>
        </p:spPr>
        <p:txBody>
          <a:bodyPr/>
          <a:lstStyle/>
          <a:p>
            <a:pPr marL="981075" indent="-536575"/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Rules have:</a:t>
            </a:r>
          </a:p>
          <a:p>
            <a:pPr marL="981075" indent="-536575">
              <a:buNone/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1- A condition part (body) in the right-hand side</a:t>
            </a:r>
            <a:r>
              <a:rPr lang="ar-SA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of the rule.</a:t>
            </a:r>
          </a:p>
          <a:p>
            <a:pPr marL="981075" indent="-536575">
              <a:buNone/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2- A conclusion part (head) in the left-hand side of the rule.</a:t>
            </a:r>
          </a:p>
          <a:p>
            <a:pPr marL="981075" indent="-536575">
              <a:buNone/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comma between two conditions indicates the conjunction of the conditions, meaning that both conditions have to be true.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04B0CA-C684-7130-A84E-4D6BE3AE81C4}"/>
              </a:ext>
            </a:extLst>
          </p:cNvPr>
          <p:cNvSpPr txBox="1"/>
          <p:nvPr/>
        </p:nvSpPr>
        <p:spPr>
          <a:xfrm>
            <a:off x="2540000" y="212436"/>
            <a:ext cx="23922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RULES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28"/>
    </mc:Choice>
    <mc:Fallback xmlns="">
      <p:transition spd="slow" advTm="6092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B3E57B8-C7E9-DEA3-7D3C-11A7C9B21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DBEF6-7305-413C-949C-239618B8372B}" type="slidenum">
              <a:rPr lang="ar-SA" altLang="en-US"/>
              <a:pPr/>
              <a:t>25</a:t>
            </a:fld>
            <a:endParaRPr lang="en-US" altLang="en-US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D53E85E1-45E0-97EB-4CEA-8BF9E305DB85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74982" y="1302327"/>
            <a:ext cx="7772400" cy="4682404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296"/>
    </mc:Choice>
    <mc:Fallback xmlns="">
      <p:transition spd="slow" advTm="7729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E53152E-2ADF-2154-7964-D0A94539D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2A8ED-B681-475E-8ACB-4B1A4FE57F04}" type="slidenum">
              <a:rPr lang="ar-SA" altLang="en-US"/>
              <a:pPr/>
              <a:t>26</a:t>
            </a:fld>
            <a:endParaRPr lang="en-US" altLang="en-US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6C49A19B-D1E4-27D9-C328-542C7A2BA1EF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96291" y="1302327"/>
            <a:ext cx="7772400" cy="4652241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98"/>
    </mc:Choice>
    <mc:Fallback xmlns="">
      <p:transition spd="slow" advTm="4429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58E53BD-8B5A-BB4F-09DE-F7969CAAA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74E81-D1EC-4807-87AB-04BC3664A194}" type="slidenum">
              <a:rPr lang="ar-SA" altLang="en-US"/>
              <a:pPr/>
              <a:t>27</a:t>
            </a:fld>
            <a:endParaRPr lang="en-US" altLang="en-US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79B6C990-2BA1-63BF-8024-553AFD1322F7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65564" y="435986"/>
            <a:ext cx="7772400" cy="5511800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93"/>
    </mc:Choice>
    <mc:Fallback xmlns="">
      <p:transition spd="slow" advTm="6269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9452351-31B6-685A-7729-3F87A2CB0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2ECAE-8A91-4A07-A8E6-2F97453CC7C5}" type="slidenum">
              <a:rPr lang="ar-SA" altLang="en-US"/>
              <a:pPr/>
              <a:t>28</a:t>
            </a:fld>
            <a:endParaRPr lang="en-US" altLang="en-US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AED6D3DE-87B2-3377-5A96-5A4322F167D6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8545" y="407266"/>
            <a:ext cx="7772400" cy="5656263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639"/>
    </mc:Choice>
    <mc:Fallback xmlns="">
      <p:transition spd="slow" advTm="118639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DA379C8-5126-57F2-0D52-1A5178ECA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7416-B019-4ECE-85C9-3438659583CF}" type="slidenum">
              <a:rPr lang="ar-SA" altLang="en-US"/>
              <a:pPr/>
              <a:t>29</a:t>
            </a:fld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4D22423A-27DA-CA81-D259-0028EAFFB1C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930400" y="1505527"/>
            <a:ext cx="7148945" cy="4421909"/>
          </a:xfrm>
          <a:noFill/>
        </p:spPr>
        <p:txBody>
          <a:bodyPr>
            <a:normAutofit fontScale="92500" lnSpcReduction="10000"/>
          </a:bodyPr>
          <a:lstStyle/>
          <a:p>
            <a:pPr algn="l" rtl="0">
              <a:lnSpc>
                <a:spcPct val="90000"/>
              </a:lnSpc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Prolog gives us almost full freedom in choosing the layout of the program. So we can insert spaces and new lines as it best suits our taste.</a:t>
            </a:r>
          </a:p>
          <a:p>
            <a:pPr algn="l" rtl="0">
              <a:lnSpc>
                <a:spcPct val="90000"/>
              </a:lnSpc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Relations such as female(pam) are unary (or one-place) relations.</a:t>
            </a:r>
          </a:p>
          <a:p>
            <a:pPr algn="l" rtl="0">
              <a:lnSpc>
                <a:spcPct val="90000"/>
              </a:lnSpc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Binary relation like parent(tom , </a:t>
            </a:r>
            <a:r>
              <a:rPr lang="en-US" altLang="en-US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liz</a:t>
            </a: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defines a relation between pairs of objects.</a:t>
            </a:r>
          </a:p>
          <a:p>
            <a:pPr algn="l" rtl="0">
              <a:lnSpc>
                <a:spcPct val="90000"/>
              </a:lnSpc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Unary relations can be used to declare simple yes/no properties of objects.</a:t>
            </a:r>
          </a:p>
          <a:p>
            <a:pPr algn="l" rtl="0">
              <a:lnSpc>
                <a:spcPct val="90000"/>
              </a:lnSpc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Queries are answered by instantiating variables, creating new subgoals from rules and matching with facts.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314"/>
    </mc:Choice>
    <mc:Fallback xmlns="">
      <p:transition spd="slow" advTm="98314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F5C7243-9199-2BB1-FF55-6889377DD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E11BA-159F-494C-9E43-40172533DA2A}" type="slidenum">
              <a:rPr lang="ar-SA" altLang="en-US"/>
              <a:pPr/>
              <a:t>30</a:t>
            </a:fld>
            <a:endParaRPr lang="en-US" altLang="en-US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5FB39EF3-0EC7-894B-4CE6-92522C04F93B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87600" y="1359428"/>
            <a:ext cx="6223000" cy="4585903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443"/>
    </mc:Choice>
    <mc:Fallback xmlns="">
      <p:transition spd="slow" advTm="7644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06EFA4F-D8C1-DF5F-0DAC-9A2F9EA5E2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4473" y="2123209"/>
            <a:ext cx="64008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690"/>
    </mc:Choice>
    <mc:Fallback xmlns="">
      <p:transition spd="slow" advTm="12169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962CB64-966E-3862-EA98-EA2B2A089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A6B4B-E225-47B9-8D09-63A9489E67F8}" type="slidenum">
              <a:rPr lang="ar-SA" altLang="en-US"/>
              <a:pPr/>
              <a:t>32</a:t>
            </a:fld>
            <a:endParaRPr lang="en-US" altLang="en-US"/>
          </a:p>
        </p:txBody>
      </p:sp>
      <p:pic>
        <p:nvPicPr>
          <p:cNvPr id="32771" name="Picture 3">
            <a:extLst>
              <a:ext uri="{FF2B5EF4-FFF2-40B4-BE49-F238E27FC236}">
                <a16:creationId xmlns:a16="http://schemas.microsoft.com/office/drawing/2014/main" id="{8A76BB9B-C2C0-ED79-5783-DE8A6E8856A0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20768" y="3070488"/>
            <a:ext cx="6398635" cy="2076370"/>
          </a:xfrm>
        </p:spPr>
      </p:pic>
      <p:sp>
        <p:nvSpPr>
          <p:cNvPr id="32772" name="Text Box 4">
            <a:extLst>
              <a:ext uri="{FF2B5EF4-FFF2-40B4-BE49-F238E27FC236}">
                <a16:creationId xmlns:a16="http://schemas.microsoft.com/office/drawing/2014/main" id="{38E9DD26-2FCD-1B78-D821-631D11E8E9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0768" y="4959636"/>
            <a:ext cx="8208963" cy="10541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altLang="en-US" dirty="0"/>
              <a:t>               (a)                         (b)                       ( c)</a:t>
            </a:r>
          </a:p>
          <a:p>
            <a:pPr algn="l" rtl="0">
              <a:spcBef>
                <a:spcPct val="50000"/>
              </a:spcBef>
            </a:pPr>
            <a:r>
              <a:rPr lang="en-US" altLang="en-US" dirty="0"/>
              <a:t>Examples of the predecessor relation: (a) X is a direct predecessor of Z; (b) and ( c) X is an indirect predecessor of Z</a:t>
            </a:r>
          </a:p>
        </p:txBody>
      </p:sp>
      <p:sp>
        <p:nvSpPr>
          <p:cNvPr id="32773" name="Text Box 5">
            <a:extLst>
              <a:ext uri="{FF2B5EF4-FFF2-40B4-BE49-F238E27FC236}">
                <a16:creationId xmlns:a16="http://schemas.microsoft.com/office/drawing/2014/main" id="{A1F8622D-F7AD-D40E-5DCC-629265F3E9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8587" y="1220222"/>
            <a:ext cx="8955231" cy="230832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 rtl="0"/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Predecessor Relation</a:t>
            </a:r>
          </a:p>
          <a:p>
            <a:pPr algn="l" rtl="0"/>
            <a:r>
              <a:rPr lang="en-US" alt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 the family tree. We'd like to be able to define predecessor:</a:t>
            </a:r>
          </a:p>
          <a:p>
            <a:pPr algn="l" rtl="0">
              <a:buFontTx/>
              <a:buChar char="•"/>
              <a:tabLst>
                <a:tab pos="5827713" algn="l"/>
              </a:tabLst>
            </a:pPr>
            <a:r>
              <a:rPr lang="en-US" alt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 parent, or</a:t>
            </a:r>
          </a:p>
          <a:p>
            <a:pPr algn="l" rtl="0">
              <a:buFontTx/>
              <a:buChar char="•"/>
              <a:tabLst>
                <a:tab pos="5827713" algn="l"/>
              </a:tabLst>
            </a:pPr>
            <a:r>
              <a:rPr lang="en-US" alt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 parent of a parent, or</a:t>
            </a:r>
          </a:p>
          <a:p>
            <a:pPr algn="l" rtl="0">
              <a:buFontTx/>
              <a:buChar char="•"/>
            </a:pPr>
            <a:r>
              <a:rPr lang="en-US" alt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 parent of a parent of a parent, or</a:t>
            </a:r>
          </a:p>
          <a:p>
            <a:pPr algn="l" rtl="0"/>
            <a:r>
              <a:rPr lang="en-US" alt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. 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215"/>
    </mc:Choice>
    <mc:Fallback xmlns="">
      <p:transition spd="slow" advTm="56215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EE6289A-063C-E572-06F7-03EC5DDF7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4739B-3F83-4126-9E78-25D8E51E39F3}" type="slidenum">
              <a:rPr lang="ar-SA" altLang="en-US"/>
              <a:pPr/>
              <a:t>33</a:t>
            </a:fld>
            <a:endParaRPr lang="en-US" altLang="en-US"/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CFCAEB43-1094-03FF-D66C-BBB28FC4DB5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133600" y="1542472"/>
            <a:ext cx="7555345" cy="4294909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algn="ctr" rtl="0">
              <a:buFontTx/>
              <a:buNone/>
            </a:pPr>
            <a:r>
              <a:rPr lang="en-US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First Attempt</a:t>
            </a: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predecessor(X,Z) :- parent(X,Z).</a:t>
            </a: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predecessor(X,Z) :- parent(X,Y), parent(Y,Z).</a:t>
            </a: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predecessor(X,Z) :- parent(X,Y1), parent(Y1,Y2),</a:t>
            </a: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parent(Y2,Z).</a:t>
            </a: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Problems:</a:t>
            </a:r>
          </a:p>
          <a:p>
            <a:pPr algn="l" rtl="0"/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Lengthy (not important)</a:t>
            </a:r>
          </a:p>
          <a:p>
            <a:pPr algn="l" rtl="0"/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If we take the first two of these (or three or four </a:t>
            </a:r>
            <a:r>
              <a:rPr lang="en-US" altLang="en-US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etc</a:t>
            </a: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we get a finite depth on our search for predecessors.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755"/>
    </mc:Choice>
    <mc:Fallback xmlns="">
      <p:transition spd="slow" advTm="6275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AD5559D-794E-03B2-EDA8-F8D1EC0E7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0EC39-CE13-4D38-BFC4-4D37DCDB7E43}" type="slidenum">
              <a:rPr lang="ar-SA" altLang="en-US"/>
              <a:pPr/>
              <a:t>34</a:t>
            </a:fld>
            <a:endParaRPr lang="en-US" altLang="en-US"/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0FBC08CD-CB85-4145-2224-08E051D5A98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032000" y="1496291"/>
            <a:ext cx="7269018" cy="4070927"/>
          </a:xfrm>
          <a:noFill/>
        </p:spPr>
        <p:txBody>
          <a:bodyPr>
            <a:normAutofit fontScale="92500" lnSpcReduction="10000"/>
          </a:bodyPr>
          <a:lstStyle/>
          <a:p>
            <a:pPr indent="-168275" algn="ctr">
              <a:buNone/>
            </a:pPr>
            <a:r>
              <a:rPr lang="en-US" alt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Let's think...</a:t>
            </a:r>
          </a:p>
          <a:p>
            <a:pPr indent="-168275"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Offspring's point of view:</a:t>
            </a:r>
          </a:p>
          <a:p>
            <a:pPr indent="-168275"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You are my predecessor if either</a:t>
            </a:r>
          </a:p>
          <a:p>
            <a:pPr indent="-168275"/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you are my parent, or</a:t>
            </a:r>
          </a:p>
          <a:p>
            <a:pPr indent="-168275"/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you are a predecessor of my parent</a:t>
            </a:r>
          </a:p>
          <a:p>
            <a:pPr indent="-168275"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Predecessor's point of view:</a:t>
            </a:r>
          </a:p>
          <a:p>
            <a:pPr indent="-168275"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 am a predecessor of you if</a:t>
            </a:r>
          </a:p>
          <a:p>
            <a:pPr indent="-168275"/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 am your parent, or</a:t>
            </a:r>
          </a:p>
          <a:p>
            <a:pPr indent="-168275"/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 am a parent of your predecessor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01"/>
    </mc:Choice>
    <mc:Fallback xmlns="">
      <p:transition spd="slow" advTm="3530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923C0C4-231F-1E2B-885D-E41CFAAB6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75482-69E5-42A4-A671-40FC6D6F8787}" type="slidenum">
              <a:rPr lang="ar-SA" altLang="en-US"/>
              <a:pPr/>
              <a:t>35</a:t>
            </a:fld>
            <a:endParaRPr lang="en-US" altLang="en-US" dirty="0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D76D27D7-2318-742B-CFA0-FB5512984EA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299855" y="1361208"/>
            <a:ext cx="8331200" cy="4623955"/>
          </a:xfrm>
          <a:noFill/>
        </p:spPr>
        <p:txBody>
          <a:bodyPr>
            <a:normAutofit fontScale="92500" lnSpcReduction="10000"/>
          </a:bodyPr>
          <a:lstStyle/>
          <a:p>
            <a:pPr algn="ctr">
              <a:buFontTx/>
              <a:buNone/>
            </a:pPr>
            <a:r>
              <a:rPr lang="en-US" alt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Recursion</a:t>
            </a:r>
            <a:endParaRPr lang="en-US" altLang="en-US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predecessor's point of view can be expressed as</a:t>
            </a: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predecessor(X,Z):-</a:t>
            </a: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parent(X,Z).</a:t>
            </a: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predecessor(X,Z):-</a:t>
            </a: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parent(X,Y),</a:t>
            </a: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predecessor(Y,Z).</a:t>
            </a: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This type of definition is called a </a:t>
            </a:r>
            <a:r>
              <a:rPr lang="en-US" altLang="en-US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recursive definition </a:t>
            </a: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They are very important in Prolog. </a:t>
            </a:r>
          </a:p>
          <a:p>
            <a:pPr algn="l" rtl="0"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set of clauses referring to the same relation is known as a </a:t>
            </a:r>
            <a:r>
              <a:rPr lang="en-US" altLang="en-US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procedure</a:t>
            </a:r>
            <a:r>
              <a:rPr lang="en-US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824"/>
    </mc:Choice>
    <mc:Fallback xmlns="">
      <p:transition spd="slow" advTm="51824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72E812B-D127-EE9F-9A67-B902646CC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915C4-8553-4394-B8CA-E99889595B53}" type="slidenum">
              <a:rPr lang="ar-SA" altLang="en-US"/>
              <a:pPr/>
              <a:t>36</a:t>
            </a:fld>
            <a:endParaRPr lang="en-US" altLang="en-US"/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A19E4ECB-A70E-9173-72B3-A8E65DD3A650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50109" y="515793"/>
            <a:ext cx="7772400" cy="5367338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42"/>
    </mc:Choice>
    <mc:Fallback xmlns="">
      <p:transition spd="slow" advTm="37442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57127CB-4663-902D-CF9E-9D69CF40360D}"/>
              </a:ext>
            </a:extLst>
          </p:cNvPr>
          <p:cNvSpPr txBox="1"/>
          <p:nvPr/>
        </p:nvSpPr>
        <p:spPr>
          <a:xfrm>
            <a:off x="1228581" y="544945"/>
            <a:ext cx="60496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Defining the sister Relation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20E972A-09B9-5DDF-9F3F-F990B63ADE79}"/>
              </a:ext>
            </a:extLst>
          </p:cNvPr>
          <p:cNvSpPr/>
          <p:nvPr/>
        </p:nvSpPr>
        <p:spPr>
          <a:xfrm>
            <a:off x="1634836" y="1745673"/>
            <a:ext cx="1043709" cy="95134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Z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E2D2053-C0E0-B9B2-973B-0F2A7114FDEF}"/>
              </a:ext>
            </a:extLst>
          </p:cNvPr>
          <p:cNvSpPr/>
          <p:nvPr/>
        </p:nvSpPr>
        <p:spPr>
          <a:xfrm>
            <a:off x="3006436" y="3902364"/>
            <a:ext cx="1043709" cy="95134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Y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A21E162-89C3-E1FE-E3D3-61174EA8E614}"/>
              </a:ext>
            </a:extLst>
          </p:cNvPr>
          <p:cNvSpPr/>
          <p:nvPr/>
        </p:nvSpPr>
        <p:spPr>
          <a:xfrm>
            <a:off x="895927" y="3799460"/>
            <a:ext cx="1043709" cy="95134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X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FCDDA95-34C0-8830-89D9-553A8D8744FE}"/>
              </a:ext>
            </a:extLst>
          </p:cNvPr>
          <p:cNvCxnSpPr>
            <a:cxnSpLocks/>
            <a:endCxn id="7" idx="0"/>
          </p:cNvCxnSpPr>
          <p:nvPr/>
        </p:nvCxnSpPr>
        <p:spPr>
          <a:xfrm flipH="1">
            <a:off x="1417782" y="2697018"/>
            <a:ext cx="553957" cy="110244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755E5B5-8A2B-949F-2A68-02319FB4C526}"/>
              </a:ext>
            </a:extLst>
          </p:cNvPr>
          <p:cNvCxnSpPr>
            <a:stCxn id="5" idx="5"/>
          </p:cNvCxnSpPr>
          <p:nvPr/>
        </p:nvCxnSpPr>
        <p:spPr>
          <a:xfrm>
            <a:off x="2525697" y="2557697"/>
            <a:ext cx="771685" cy="134466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7AD5C7D-AAD8-2D30-FF90-713671854643}"/>
              </a:ext>
            </a:extLst>
          </p:cNvPr>
          <p:cNvCxnSpPr>
            <a:cxnSpLocks/>
            <a:stCxn id="7" idx="6"/>
          </p:cNvCxnSpPr>
          <p:nvPr/>
        </p:nvCxnSpPr>
        <p:spPr>
          <a:xfrm flipV="1">
            <a:off x="1939636" y="4275132"/>
            <a:ext cx="1066800" cy="1"/>
          </a:xfrm>
          <a:prstGeom prst="straightConnector1">
            <a:avLst/>
          </a:prstGeom>
          <a:ln w="28575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EA5FEAE9-FF9E-0C7C-E9BD-24D905B06B26}"/>
              </a:ext>
            </a:extLst>
          </p:cNvPr>
          <p:cNvSpPr txBox="1"/>
          <p:nvPr/>
        </p:nvSpPr>
        <p:spPr>
          <a:xfrm>
            <a:off x="665019" y="2807855"/>
            <a:ext cx="1107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parent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A2965D3-FAFC-33DC-6010-95A3D553D953}"/>
              </a:ext>
            </a:extLst>
          </p:cNvPr>
          <p:cNvSpPr txBox="1"/>
          <p:nvPr/>
        </p:nvSpPr>
        <p:spPr>
          <a:xfrm>
            <a:off x="3039284" y="2860699"/>
            <a:ext cx="1107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parent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04044C8-29F8-7DB8-B537-75C792C856F5}"/>
              </a:ext>
            </a:extLst>
          </p:cNvPr>
          <p:cNvSpPr txBox="1"/>
          <p:nvPr/>
        </p:nvSpPr>
        <p:spPr>
          <a:xfrm>
            <a:off x="2041236" y="4378036"/>
            <a:ext cx="766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sister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806378D-4410-156F-39EA-D2B0F21D0524}"/>
              </a:ext>
            </a:extLst>
          </p:cNvPr>
          <p:cNvSpPr txBox="1"/>
          <p:nvPr/>
        </p:nvSpPr>
        <p:spPr>
          <a:xfrm>
            <a:off x="4544290" y="2327564"/>
            <a:ext cx="6229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sister(X, Y):- parent(Z, X), parent(Z, Y), female(X),  different(X, Y).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39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31"/>
    </mc:Choice>
    <mc:Fallback xmlns="">
      <p:transition spd="slow" advTm="5173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315F02B2-30F3-60C3-FAEC-38574F62253C}"/>
              </a:ext>
            </a:extLst>
          </p:cNvPr>
          <p:cNvSpPr/>
          <p:nvPr/>
        </p:nvSpPr>
        <p:spPr>
          <a:xfrm>
            <a:off x="1565339" y="1699491"/>
            <a:ext cx="1043709" cy="95134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X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AF25DF4-8679-1D05-105A-F80E0C7FF6F6}"/>
              </a:ext>
            </a:extLst>
          </p:cNvPr>
          <p:cNvSpPr/>
          <p:nvPr/>
        </p:nvSpPr>
        <p:spPr>
          <a:xfrm>
            <a:off x="1533236" y="3984187"/>
            <a:ext cx="1043709" cy="95134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Y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32C3733-BB63-F3D8-0ACB-7D360346A359}"/>
              </a:ext>
            </a:extLst>
          </p:cNvPr>
          <p:cNvCxnSpPr>
            <a:cxnSpLocks/>
            <a:stCxn id="4" idx="4"/>
            <a:endCxn id="5" idx="0"/>
          </p:cNvCxnSpPr>
          <p:nvPr/>
        </p:nvCxnSpPr>
        <p:spPr>
          <a:xfrm flipH="1">
            <a:off x="2055091" y="2650836"/>
            <a:ext cx="32103" cy="133335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E874E74-79FA-09DD-73CE-2B6ECE501C0B}"/>
              </a:ext>
            </a:extLst>
          </p:cNvPr>
          <p:cNvSpPr txBox="1"/>
          <p:nvPr/>
        </p:nvSpPr>
        <p:spPr>
          <a:xfrm>
            <a:off x="665019" y="2807855"/>
            <a:ext cx="1107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parent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CA0B5842-6BBF-C6BB-A7C0-592CF96D4E61}"/>
              </a:ext>
            </a:extLst>
          </p:cNvPr>
          <p:cNvSpPr/>
          <p:nvPr/>
        </p:nvSpPr>
        <p:spPr>
          <a:xfrm rot="4049106">
            <a:off x="932985" y="2206237"/>
            <a:ext cx="2195776" cy="2032002"/>
          </a:xfrm>
          <a:prstGeom prst="arc">
            <a:avLst>
              <a:gd name="adj1" fmla="val 14044720"/>
              <a:gd name="adj2" fmla="val 0"/>
            </a:avLst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0660124-98EE-BAC9-CCAB-DD3B63A2F737}"/>
              </a:ext>
            </a:extLst>
          </p:cNvPr>
          <p:cNvCxnSpPr>
            <a:cxnSpLocks/>
          </p:cNvCxnSpPr>
          <p:nvPr/>
        </p:nvCxnSpPr>
        <p:spPr>
          <a:xfrm flipH="1">
            <a:off x="2503055" y="4137891"/>
            <a:ext cx="105993" cy="692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ADC6FEE2-CC69-E801-17C8-0B33DF08F727}"/>
              </a:ext>
            </a:extLst>
          </p:cNvPr>
          <p:cNvSpPr txBox="1"/>
          <p:nvPr/>
        </p:nvSpPr>
        <p:spPr>
          <a:xfrm>
            <a:off x="2733964" y="1818980"/>
            <a:ext cx="1311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female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D0EFECC-ADAF-DE94-BAE1-4CAFA86FFAF8}"/>
              </a:ext>
            </a:extLst>
          </p:cNvPr>
          <p:cNvSpPr txBox="1"/>
          <p:nvPr/>
        </p:nvSpPr>
        <p:spPr>
          <a:xfrm>
            <a:off x="3048000" y="2881745"/>
            <a:ext cx="997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mother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901F3E4-426D-088E-0823-A70D11FCAEFE}"/>
              </a:ext>
            </a:extLst>
          </p:cNvPr>
          <p:cNvSpPr txBox="1"/>
          <p:nvPr/>
        </p:nvSpPr>
        <p:spPr>
          <a:xfrm>
            <a:off x="1228581" y="544945"/>
            <a:ext cx="6456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Defining the mother Relation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E8731D7-F65E-E0E2-AC8E-018C19C1ED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6618" y="2790186"/>
            <a:ext cx="4562475" cy="5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18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70"/>
    </mc:Choice>
    <mc:Fallback xmlns="">
      <p:transition spd="slow" advTm="2747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72B0D3-C7AF-5748-BAEF-9E7C7656C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19D7F-5EFD-4589-84F1-8C7973865137}" type="slidenum">
              <a:rPr lang="ar-SA" altLang="en-US"/>
              <a:pPr/>
              <a:t>39</a:t>
            </a:fld>
            <a:endParaRPr lang="en-US" altLang="en-US"/>
          </a:p>
        </p:txBody>
      </p:sp>
      <p:pic>
        <p:nvPicPr>
          <p:cNvPr id="22530" name="Picture 2">
            <a:extLst>
              <a:ext uri="{FF2B5EF4-FFF2-40B4-BE49-F238E27FC236}">
                <a16:creationId xmlns:a16="http://schemas.microsoft.com/office/drawing/2014/main" id="{8C22C0DD-6F6B-FA7C-19A8-E104CEFE4E26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30399" y="215967"/>
            <a:ext cx="7453745" cy="5699923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071"/>
    </mc:Choice>
    <mc:Fallback xmlns="">
      <p:transition spd="slow" advTm="21907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67F31AF-B417-4C0E-C498-EB4C84B15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A7246-30D8-4B6B-B2C5-9A533C3F3967}" type="slidenum">
              <a:rPr lang="ar-SA" altLang="en-US"/>
              <a:pPr/>
              <a:t>40</a:t>
            </a:fld>
            <a:endParaRPr lang="en-US" altLang="en-US"/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E980884B-6C8B-14BE-AF2A-2AB30F092330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60945" y="300759"/>
            <a:ext cx="7772400" cy="5656263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740"/>
    </mc:Choice>
    <mc:Fallback xmlns="">
      <p:transition spd="slow" advTm="5474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Programming with matching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21/44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812800" y="1179513"/>
            <a:ext cx="10566400" cy="22352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vertical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 line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point(X,Y), point(X,Z)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.</a:t>
            </a:r>
          </a:p>
          <a:p>
            <a:pPr defTabSz="1219170" latinLnBrk="1">
              <a:spcBef>
                <a:spcPct val="20000"/>
              </a:spcBef>
              <a:defRPr/>
            </a:pPr>
            <a:endParaRPr lang="en-US" sz="2667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charset="0"/>
            </a:endParaRP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horizontal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 line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point(X,Y), point(Z,Y)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.</a:t>
            </a:r>
          </a:p>
          <a:p>
            <a:pPr defTabSz="1219170" latinLnBrk="1">
              <a:spcBef>
                <a:spcPct val="20000"/>
              </a:spcBef>
              <a:defRPr/>
            </a:pPr>
            <a:endParaRPr lang="en-US" sz="2667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812800" y="3414713"/>
            <a:ext cx="10566400" cy="2635105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vertical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(line(point(1,1),point(1,3))).</a:t>
            </a:r>
          </a:p>
          <a:p>
            <a:pPr marL="457189" indent="-457189">
              <a:defRPr/>
            </a:pPr>
            <a:r>
              <a:rPr lang="en-US" sz="2667" dirty="0">
                <a:solidFill>
                  <a:srgbClr val="FF0000"/>
                </a:solidFill>
                <a:latin typeface="Arial" charset="0"/>
                <a:ea typeface="ＭＳ Ｐゴシック" charset="0"/>
                <a:cs typeface="Arial" charset="0"/>
              </a:rPr>
              <a:t>yes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?-</a:t>
            </a:r>
          </a:p>
        </p:txBody>
      </p:sp>
    </p:spTree>
    <p:extLst>
      <p:ext uri="{BB962C8B-B14F-4D97-AF65-F5344CB8AC3E}">
        <p14:creationId xmlns:p14="http://schemas.microsoft.com/office/powerpoint/2010/main" val="209059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005"/>
    </mc:Choice>
    <mc:Fallback xmlns="">
      <p:transition spd="slow" advTm="98005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Programming with matching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22/44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74254" y="1548766"/>
            <a:ext cx="10566400" cy="1880234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vertical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 line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point(X,Y), point(X,Z)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.</a:t>
            </a:r>
          </a:p>
          <a:p>
            <a:pPr defTabSz="1219170" latinLnBrk="1">
              <a:spcBef>
                <a:spcPct val="20000"/>
              </a:spcBef>
              <a:defRPr/>
            </a:pPr>
            <a:endParaRPr lang="en-US" sz="2667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charset="0"/>
            </a:endParaRP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horizontal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 line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point(X,Y), point(Z,Y)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.</a:t>
            </a:r>
          </a:p>
          <a:p>
            <a:pPr defTabSz="1219170" latinLnBrk="1">
              <a:spcBef>
                <a:spcPct val="20000"/>
              </a:spcBef>
              <a:defRPr/>
            </a:pPr>
            <a:endParaRPr lang="en-US" sz="2667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74254" y="3411971"/>
            <a:ext cx="10566400" cy="2563956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vertical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(line(point(1,1),point(1,3))).</a:t>
            </a:r>
          </a:p>
          <a:p>
            <a:pPr marL="457189" indent="-457189">
              <a:defRPr/>
            </a:pPr>
            <a:r>
              <a:rPr lang="en-US" sz="2667" dirty="0">
                <a:solidFill>
                  <a:srgbClr val="FF0000"/>
                </a:solidFill>
                <a:latin typeface="Arial" charset="0"/>
                <a:ea typeface="ＭＳ Ｐゴシック" charset="0"/>
                <a:cs typeface="Arial" charset="0"/>
              </a:rPr>
              <a:t>yes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?- </a:t>
            </a:r>
            <a:r>
              <a:rPr lang="en-US" sz="2667" dirty="0">
                <a:latin typeface="Arial" charset="0"/>
                <a:ea typeface="ＭＳ Ｐゴシック" charset="0"/>
              </a:rPr>
              <a:t>vertical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(line(point(1,1),point(3,2))).</a:t>
            </a:r>
          </a:p>
          <a:p>
            <a:pPr marL="457189" indent="-457189">
              <a:defRPr/>
            </a:pPr>
            <a:r>
              <a:rPr lang="en-US" sz="2667" dirty="0">
                <a:solidFill>
                  <a:srgbClr val="FF0000"/>
                </a:solidFill>
                <a:latin typeface="Arial" charset="0"/>
                <a:ea typeface="ＭＳ Ｐゴシック" charset="0"/>
                <a:cs typeface="Arial" charset="0"/>
              </a:rPr>
              <a:t>no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?-</a:t>
            </a: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60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57"/>
    </mc:Choice>
    <mc:Fallback xmlns="">
      <p:transition spd="slow" advTm="15957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Programming with matching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23/44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914400" y="1193800"/>
            <a:ext cx="10566400" cy="22352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vertical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 line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point(X,Y), point(X,Z)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.</a:t>
            </a:r>
          </a:p>
          <a:p>
            <a:pPr defTabSz="1219170" latinLnBrk="1">
              <a:spcBef>
                <a:spcPct val="20000"/>
              </a:spcBef>
              <a:defRPr/>
            </a:pPr>
            <a:endParaRPr lang="en-US" sz="2667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charset="0"/>
            </a:endParaRP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horizontal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 line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point(X,Y), point(Z,Y)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.</a:t>
            </a:r>
          </a:p>
          <a:p>
            <a:pPr defTabSz="1219170" latinLnBrk="1">
              <a:spcBef>
                <a:spcPct val="20000"/>
              </a:spcBef>
              <a:defRPr/>
            </a:pPr>
            <a:endParaRPr lang="en-US" sz="2667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914400" y="3454400"/>
            <a:ext cx="10566400" cy="2521527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horizontal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(line(point(1,1),point(1,Y))).</a:t>
            </a:r>
          </a:p>
          <a:p>
            <a:pPr marL="457189" indent="-457189">
              <a:defRPr/>
            </a:pPr>
            <a:r>
              <a:rPr lang="en-US" sz="2667" dirty="0">
                <a:solidFill>
                  <a:srgbClr val="FF0000"/>
                </a:solidFill>
                <a:latin typeface="Arial" charset="0"/>
                <a:ea typeface="ＭＳ Ｐゴシック" charset="0"/>
                <a:cs typeface="Arial" charset="0"/>
              </a:rPr>
              <a:t>Y = 1;</a:t>
            </a:r>
          </a:p>
          <a:p>
            <a:pPr marL="457189" indent="-457189">
              <a:defRPr/>
            </a:pPr>
            <a:r>
              <a:rPr lang="en-US" sz="2667" dirty="0">
                <a:solidFill>
                  <a:srgbClr val="FF0000"/>
                </a:solidFill>
                <a:latin typeface="Arial" charset="0"/>
                <a:ea typeface="ＭＳ Ｐゴシック" charset="0"/>
                <a:cs typeface="Arial" charset="0"/>
              </a:rPr>
              <a:t>no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?-</a:t>
            </a:r>
          </a:p>
        </p:txBody>
      </p:sp>
    </p:spTree>
    <p:extLst>
      <p:ext uri="{BB962C8B-B14F-4D97-AF65-F5344CB8AC3E}">
        <p14:creationId xmlns:p14="http://schemas.microsoft.com/office/powerpoint/2010/main" val="2234858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64"/>
    </mc:Choice>
    <mc:Fallback xmlns="">
      <p:transition spd="slow" advTm="35964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Programming with matching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24/44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28073" y="1193800"/>
            <a:ext cx="10566400" cy="22352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vertical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 line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point(X,Y), point(X,Z)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.</a:t>
            </a:r>
          </a:p>
          <a:p>
            <a:pPr defTabSz="1219170" latinLnBrk="1">
              <a:spcBef>
                <a:spcPct val="20000"/>
              </a:spcBef>
              <a:defRPr/>
            </a:pPr>
            <a:endParaRPr lang="en-US" sz="2667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charset="0"/>
            </a:endParaRP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horizontal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 line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point(X,Y), point(Z,Y)</a:t>
            </a:r>
            <a:r>
              <a:rPr lang="en-US" sz="2667" dirty="0">
                <a:solidFill>
                  <a:srgbClr val="0070C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rgbClr val="FF0000"/>
                </a:solidFill>
                <a:latin typeface="Arial" pitchFamily="34" charset="0"/>
                <a:cs typeface="Arial" charset="0"/>
              </a:rPr>
              <a:t>)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.</a:t>
            </a:r>
          </a:p>
          <a:p>
            <a:pPr defTabSz="1219170" latinLnBrk="1">
              <a:spcBef>
                <a:spcPct val="20000"/>
              </a:spcBef>
              <a:defRPr/>
            </a:pPr>
            <a:endParaRPr lang="en-US" sz="2667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28073" y="3443287"/>
            <a:ext cx="10566400" cy="2532641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horizontal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(line(point(2,3),Point)).</a:t>
            </a:r>
          </a:p>
          <a:p>
            <a:pPr marL="457189" indent="-457189">
              <a:defRPr/>
            </a:pPr>
            <a:r>
              <a:rPr lang="en-US" sz="2667" dirty="0">
                <a:solidFill>
                  <a:srgbClr val="FF0000"/>
                </a:solidFill>
                <a:latin typeface="Arial" charset="0"/>
                <a:ea typeface="ＭＳ Ｐゴシック" charset="0"/>
                <a:cs typeface="Arial" charset="0"/>
              </a:rPr>
              <a:t>Point = point(Z,3);      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or</a:t>
            </a:r>
            <a:r>
              <a:rPr lang="en-US" sz="2667" dirty="0">
                <a:solidFill>
                  <a:srgbClr val="FF0000"/>
                </a:solidFill>
                <a:latin typeface="Arial" charset="0"/>
                <a:ea typeface="ＭＳ Ｐゴシック" charset="0"/>
                <a:cs typeface="Arial" charset="0"/>
              </a:rPr>
              <a:t>   Point = point(_554,3);</a:t>
            </a:r>
          </a:p>
          <a:p>
            <a:pPr marL="457189" indent="-457189">
              <a:defRPr/>
            </a:pPr>
            <a:r>
              <a:rPr lang="en-US" sz="2667" dirty="0">
                <a:solidFill>
                  <a:srgbClr val="FF0000"/>
                </a:solidFill>
                <a:latin typeface="Arial" charset="0"/>
                <a:ea typeface="ＭＳ Ｐゴシック" charset="0"/>
                <a:cs typeface="Arial" charset="0"/>
              </a:rPr>
              <a:t>no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?-</a:t>
            </a:r>
          </a:p>
        </p:txBody>
      </p:sp>
    </p:spTree>
    <p:extLst>
      <p:ext uri="{BB962C8B-B14F-4D97-AF65-F5344CB8AC3E}">
        <p14:creationId xmlns:p14="http://schemas.microsoft.com/office/powerpoint/2010/main" val="120231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30"/>
    </mc:Choice>
    <mc:Fallback xmlns="">
      <p:transition spd="slow" advTm="72530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Proof Search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25/44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09600" y="1193802"/>
            <a:ext cx="1109287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TW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  <a:defRPr/>
            </a:pPr>
            <a:r>
              <a:rPr lang="en-US" altLang="zh-TW" sz="3600" dirty="0">
                <a:latin typeface="Times New Roman" pitchFamily="18" charset="0"/>
                <a:cs typeface="Times New Roman" pitchFamily="18" charset="0"/>
              </a:rPr>
              <a:t> Now that we know about matching, we are in a position  </a:t>
            </a:r>
          </a:p>
          <a:p>
            <a:pPr>
              <a:defRPr/>
            </a:pPr>
            <a:r>
              <a:rPr lang="en-US" altLang="zh-TW" sz="3600" dirty="0">
                <a:latin typeface="Times New Roman" pitchFamily="18" charset="0"/>
                <a:cs typeface="Times New Roman" pitchFamily="18" charset="0"/>
              </a:rPr>
              <a:t>   to learn how Prolog searches a knowledge base to see </a:t>
            </a:r>
          </a:p>
          <a:p>
            <a:pPr>
              <a:defRPr/>
            </a:pPr>
            <a:r>
              <a:rPr lang="en-US" altLang="zh-TW" sz="3600" dirty="0">
                <a:latin typeface="Times New Roman" pitchFamily="18" charset="0"/>
                <a:cs typeface="Times New Roman" pitchFamily="18" charset="0"/>
              </a:rPr>
              <a:t>   if a query is satisfied. </a:t>
            </a:r>
          </a:p>
          <a:p>
            <a:pPr>
              <a:defRPr/>
            </a:pPr>
            <a:endParaRPr lang="en-US" altLang="zh-TW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  <a:defRPr/>
            </a:pPr>
            <a:r>
              <a:rPr lang="en-US" altLang="zh-TW" sz="3600" dirty="0">
                <a:latin typeface="Times New Roman" pitchFamily="18" charset="0"/>
                <a:cs typeface="Times New Roman" pitchFamily="18" charset="0"/>
              </a:rPr>
              <a:t> In other words: we are ready to learn about </a:t>
            </a:r>
            <a:r>
              <a:rPr lang="en-US" altLang="zh-TW" sz="36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Proof Search  </a:t>
            </a:r>
          </a:p>
          <a:p>
            <a:endParaRPr lang="en-US" altLang="zh-TW" sz="3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§"/>
            </a:pPr>
            <a:endParaRPr lang="en-US" altLang="zh-TW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32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208"/>
    </mc:Choice>
    <mc:Fallback xmlns="">
      <p:transition spd="slow" advTm="32208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Example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26/44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228437" y="1179513"/>
            <a:ext cx="38608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k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228437" y="4251326"/>
            <a:ext cx="3860800" cy="1706129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</a:p>
        </p:txBody>
      </p:sp>
    </p:spTree>
    <p:extLst>
      <p:ext uri="{BB962C8B-B14F-4D97-AF65-F5344CB8AC3E}">
        <p14:creationId xmlns:p14="http://schemas.microsoft.com/office/powerpoint/2010/main" val="242334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53"/>
    </mc:Choice>
    <mc:Fallback xmlns="">
      <p:transition spd="slow" advTm="28153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Example: Search Tree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27/44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28072" y="1313656"/>
            <a:ext cx="4858327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k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28073" y="4388644"/>
            <a:ext cx="4858326" cy="1550338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5486400" y="1193800"/>
            <a:ext cx="5791200" cy="4745182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7924800" y="1498600"/>
            <a:ext cx="1320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  <a:endParaRPr lang="en-US" sz="2400">
              <a:latin typeface="Lucida Console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62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864"/>
    </mc:Choice>
    <mc:Fallback xmlns="">
      <p:transition spd="slow" advTm="40864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Example: Search Tree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28/44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914400" y="1193800"/>
            <a:ext cx="38608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k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914400" y="4241800"/>
            <a:ext cx="3860800" cy="1669473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5486400" y="1193800"/>
            <a:ext cx="5791200" cy="4856018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7924800" y="1498600"/>
            <a:ext cx="1320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7010400" y="2717800"/>
            <a:ext cx="29464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f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(X).</a:t>
            </a:r>
          </a:p>
        </p:txBody>
      </p:sp>
      <p:sp>
        <p:nvSpPr>
          <p:cNvPr id="11" name="Line 10"/>
          <p:cNvSpPr>
            <a:spLocks noChangeShapeType="1"/>
          </p:cNvSpPr>
          <p:nvPr/>
        </p:nvSpPr>
        <p:spPr bwMode="auto">
          <a:xfrm>
            <a:off x="8534400" y="2108200"/>
            <a:ext cx="0" cy="609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 dirty="0">
              <a:latin typeface="Lucida Console" charset="0"/>
              <a:ea typeface="ＭＳ Ｐゴシック" charset="0"/>
            </a:endParaRP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7476067" y="2108200"/>
            <a:ext cx="805029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Y=X</a:t>
            </a:r>
          </a:p>
        </p:txBody>
      </p:sp>
    </p:spTree>
    <p:extLst>
      <p:ext uri="{BB962C8B-B14F-4D97-AF65-F5344CB8AC3E}">
        <p14:creationId xmlns:p14="http://schemas.microsoft.com/office/powerpoint/2010/main" val="6629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28"/>
    </mc:Choice>
    <mc:Fallback xmlns="">
      <p:transition spd="slow" advTm="19928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Example: Search Tree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29/44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922867" y="1196109"/>
            <a:ext cx="38608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k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922867" y="4244109"/>
            <a:ext cx="3860800" cy="1657927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5486400" y="1193800"/>
            <a:ext cx="5791200" cy="4800600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7924800" y="1498600"/>
            <a:ext cx="1320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7010400" y="2717800"/>
            <a:ext cx="29464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f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(X).</a:t>
            </a:r>
          </a:p>
        </p:txBody>
      </p:sp>
      <p:sp>
        <p:nvSpPr>
          <p:cNvPr id="11" name="Line 10"/>
          <p:cNvSpPr>
            <a:spLocks noChangeShapeType="1"/>
          </p:cNvSpPr>
          <p:nvPr/>
        </p:nvSpPr>
        <p:spPr bwMode="auto">
          <a:xfrm>
            <a:off x="8534400" y="2108200"/>
            <a:ext cx="0" cy="609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 dirty="0">
              <a:latin typeface="Lucida Console" charset="0"/>
              <a:ea typeface="ＭＳ Ｐゴシック" charset="0"/>
            </a:endParaRP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7476067" y="2108200"/>
            <a:ext cx="805029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Y=X</a:t>
            </a: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7010400" y="4140200"/>
            <a:ext cx="29464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(a).</a:t>
            </a:r>
          </a:p>
        </p:txBody>
      </p:sp>
      <p:sp>
        <p:nvSpPr>
          <p:cNvPr id="14" name="Line 11"/>
          <p:cNvSpPr>
            <a:spLocks noChangeShapeType="1"/>
          </p:cNvSpPr>
          <p:nvPr/>
        </p:nvSpPr>
        <p:spPr bwMode="auto">
          <a:xfrm>
            <a:off x="8534400" y="3327400"/>
            <a:ext cx="0" cy="8128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7294034" y="3454400"/>
            <a:ext cx="805029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X=a</a:t>
            </a:r>
          </a:p>
        </p:txBody>
      </p:sp>
    </p:spTree>
    <p:extLst>
      <p:ext uri="{BB962C8B-B14F-4D97-AF65-F5344CB8AC3E}">
        <p14:creationId xmlns:p14="http://schemas.microsoft.com/office/powerpoint/2010/main" val="283845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97"/>
    </mc:Choice>
    <mc:Fallback xmlns="">
      <p:transition spd="slow" advTm="22397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Example: Search Tree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30/44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863600" y="1196109"/>
            <a:ext cx="38608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k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863600" y="4203700"/>
            <a:ext cx="3860800" cy="1772227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5689600" y="1193800"/>
            <a:ext cx="5791200" cy="4782127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19" name="AutoShape 6"/>
          <p:cNvSpPr>
            <a:spLocks noChangeArrowheads="1"/>
          </p:cNvSpPr>
          <p:nvPr/>
        </p:nvSpPr>
        <p:spPr bwMode="auto">
          <a:xfrm>
            <a:off x="8026400" y="1397000"/>
            <a:ext cx="13208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0" name="AutoShape 7"/>
          <p:cNvSpPr>
            <a:spLocks noChangeArrowheads="1"/>
          </p:cNvSpPr>
          <p:nvPr/>
        </p:nvSpPr>
        <p:spPr bwMode="auto">
          <a:xfrm>
            <a:off x="7213600" y="2413000"/>
            <a:ext cx="29464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f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(X).</a:t>
            </a:r>
          </a:p>
        </p:txBody>
      </p:sp>
      <p:sp>
        <p:nvSpPr>
          <p:cNvPr id="21" name="AutoShape 8"/>
          <p:cNvSpPr>
            <a:spLocks noChangeArrowheads="1"/>
          </p:cNvSpPr>
          <p:nvPr/>
        </p:nvSpPr>
        <p:spPr bwMode="auto">
          <a:xfrm>
            <a:off x="5892800" y="3632200"/>
            <a:ext cx="23368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(a).</a:t>
            </a: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auto">
          <a:xfrm>
            <a:off x="6197600" y="4749800"/>
            <a:ext cx="16256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(a).</a:t>
            </a:r>
          </a:p>
        </p:txBody>
      </p:sp>
      <p:sp>
        <p:nvSpPr>
          <p:cNvPr id="23" name="Line 10"/>
          <p:cNvSpPr>
            <a:spLocks noChangeShapeType="1"/>
          </p:cNvSpPr>
          <p:nvPr/>
        </p:nvSpPr>
        <p:spPr bwMode="auto">
          <a:xfrm>
            <a:off x="8737600" y="1905000"/>
            <a:ext cx="0" cy="539448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4" name="Line 11"/>
          <p:cNvSpPr>
            <a:spLocks noChangeShapeType="1"/>
          </p:cNvSpPr>
          <p:nvPr/>
        </p:nvSpPr>
        <p:spPr bwMode="auto">
          <a:xfrm flipH="1">
            <a:off x="8026400" y="2921000"/>
            <a:ext cx="711200" cy="719264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5" name="Line 12"/>
          <p:cNvSpPr>
            <a:spLocks noChangeShapeType="1"/>
          </p:cNvSpPr>
          <p:nvPr/>
        </p:nvSpPr>
        <p:spPr bwMode="auto">
          <a:xfrm>
            <a:off x="7112000" y="4140201"/>
            <a:ext cx="0" cy="629356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7315200" y="3022601"/>
            <a:ext cx="855133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X=a</a:t>
            </a:r>
          </a:p>
        </p:txBody>
      </p:sp>
      <p:sp>
        <p:nvSpPr>
          <p:cNvPr id="17" name="Text Box 20"/>
          <p:cNvSpPr txBox="1">
            <a:spLocks noChangeArrowheads="1"/>
          </p:cNvSpPr>
          <p:nvPr/>
        </p:nvSpPr>
        <p:spPr bwMode="auto">
          <a:xfrm>
            <a:off x="7882467" y="1905000"/>
            <a:ext cx="805029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Y=X</a:t>
            </a:r>
          </a:p>
        </p:txBody>
      </p:sp>
      <p:sp>
        <p:nvSpPr>
          <p:cNvPr id="29" name="Text Box 13"/>
          <p:cNvSpPr txBox="1">
            <a:spLocks noChangeArrowheads="1"/>
          </p:cNvSpPr>
          <p:nvPr/>
        </p:nvSpPr>
        <p:spPr bwMode="auto">
          <a:xfrm>
            <a:off x="6197600" y="5359400"/>
            <a:ext cx="1625600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FF0000"/>
                </a:solidFill>
                <a:latin typeface="Lucida Console" charset="0"/>
                <a:ea typeface="ＭＳ Ｐゴシック" charset="0"/>
              </a:rPr>
              <a:t>Fail</a:t>
            </a:r>
          </a:p>
        </p:txBody>
      </p:sp>
    </p:spTree>
    <p:extLst>
      <p:ext uri="{BB962C8B-B14F-4D97-AF65-F5344CB8AC3E}">
        <p14:creationId xmlns:p14="http://schemas.microsoft.com/office/powerpoint/2010/main" val="3299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0"/>
    </mc:Choice>
    <mc:Fallback xmlns="">
      <p:transition spd="slow" advTm="15100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Example: Search Tree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31/44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037167" y="1214967"/>
            <a:ext cx="38608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k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16000" y="4262967"/>
            <a:ext cx="3860800" cy="1666778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5791200" y="1193800"/>
            <a:ext cx="5791200" cy="4874491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19" name="AutoShape 6"/>
          <p:cNvSpPr>
            <a:spLocks noChangeArrowheads="1"/>
          </p:cNvSpPr>
          <p:nvPr/>
        </p:nvSpPr>
        <p:spPr bwMode="auto">
          <a:xfrm>
            <a:off x="8026400" y="1397000"/>
            <a:ext cx="13208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0" name="AutoShape 7"/>
          <p:cNvSpPr>
            <a:spLocks noChangeArrowheads="1"/>
          </p:cNvSpPr>
          <p:nvPr/>
        </p:nvSpPr>
        <p:spPr bwMode="auto">
          <a:xfrm>
            <a:off x="7213600" y="2413000"/>
            <a:ext cx="29464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f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(X).</a:t>
            </a:r>
          </a:p>
        </p:txBody>
      </p:sp>
      <p:sp>
        <p:nvSpPr>
          <p:cNvPr id="21" name="AutoShape 8"/>
          <p:cNvSpPr>
            <a:spLocks noChangeArrowheads="1"/>
          </p:cNvSpPr>
          <p:nvPr/>
        </p:nvSpPr>
        <p:spPr bwMode="auto">
          <a:xfrm>
            <a:off x="5892800" y="3632200"/>
            <a:ext cx="23368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(a).</a:t>
            </a: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auto">
          <a:xfrm>
            <a:off x="6197600" y="4749800"/>
            <a:ext cx="16256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(a).</a:t>
            </a:r>
          </a:p>
        </p:txBody>
      </p:sp>
      <p:sp>
        <p:nvSpPr>
          <p:cNvPr id="23" name="Line 10"/>
          <p:cNvSpPr>
            <a:spLocks noChangeShapeType="1"/>
          </p:cNvSpPr>
          <p:nvPr/>
        </p:nvSpPr>
        <p:spPr bwMode="auto">
          <a:xfrm>
            <a:off x="8737600" y="1905000"/>
            <a:ext cx="0" cy="539448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4" name="Line 11"/>
          <p:cNvSpPr>
            <a:spLocks noChangeShapeType="1"/>
          </p:cNvSpPr>
          <p:nvPr/>
        </p:nvSpPr>
        <p:spPr bwMode="auto">
          <a:xfrm flipH="1">
            <a:off x="8026400" y="2921000"/>
            <a:ext cx="711200" cy="719264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5" name="Line 12"/>
          <p:cNvSpPr>
            <a:spLocks noChangeShapeType="1"/>
          </p:cNvSpPr>
          <p:nvPr/>
        </p:nvSpPr>
        <p:spPr bwMode="auto">
          <a:xfrm>
            <a:off x="7112000" y="4140201"/>
            <a:ext cx="0" cy="629356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7315200" y="3022601"/>
            <a:ext cx="855133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X=a</a:t>
            </a:r>
          </a:p>
        </p:txBody>
      </p:sp>
      <p:sp>
        <p:nvSpPr>
          <p:cNvPr id="27" name="Line 15"/>
          <p:cNvSpPr>
            <a:spLocks noChangeShapeType="1"/>
          </p:cNvSpPr>
          <p:nvPr/>
        </p:nvSpPr>
        <p:spPr bwMode="auto">
          <a:xfrm>
            <a:off x="8737600" y="2921000"/>
            <a:ext cx="711200" cy="719264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9042400" y="3653367"/>
            <a:ext cx="2336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(b).</a:t>
            </a:r>
          </a:p>
        </p:txBody>
      </p: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9347201" y="3022600"/>
            <a:ext cx="805029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X=b</a:t>
            </a:r>
          </a:p>
        </p:txBody>
      </p:sp>
      <p:sp>
        <p:nvSpPr>
          <p:cNvPr id="30" name="Text Box 20"/>
          <p:cNvSpPr txBox="1">
            <a:spLocks noChangeArrowheads="1"/>
          </p:cNvSpPr>
          <p:nvPr/>
        </p:nvSpPr>
        <p:spPr bwMode="auto">
          <a:xfrm>
            <a:off x="7882467" y="1905000"/>
            <a:ext cx="805029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Y=X</a:t>
            </a:r>
          </a:p>
        </p:txBody>
      </p:sp>
      <p:sp>
        <p:nvSpPr>
          <p:cNvPr id="31" name="Text Box 13"/>
          <p:cNvSpPr txBox="1">
            <a:spLocks noChangeArrowheads="1"/>
          </p:cNvSpPr>
          <p:nvPr/>
        </p:nvSpPr>
        <p:spPr bwMode="auto">
          <a:xfrm>
            <a:off x="6197600" y="5359400"/>
            <a:ext cx="1625600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FF0000"/>
                </a:solidFill>
                <a:latin typeface="Lucida Console" charset="0"/>
                <a:ea typeface="ＭＳ Ｐゴシック" charset="0"/>
              </a:rPr>
              <a:t>Fail</a:t>
            </a:r>
          </a:p>
        </p:txBody>
      </p:sp>
    </p:spTree>
    <p:extLst>
      <p:ext uri="{BB962C8B-B14F-4D97-AF65-F5344CB8AC3E}">
        <p14:creationId xmlns:p14="http://schemas.microsoft.com/office/powerpoint/2010/main" val="96310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51"/>
    </mc:Choice>
    <mc:Fallback xmlns="">
      <p:transition spd="slow" advTm="13251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Example: Search Tree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32/44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872067" y="1198803"/>
            <a:ext cx="38608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k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863601" y="4262967"/>
            <a:ext cx="3860800" cy="1685251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5689600" y="1193800"/>
            <a:ext cx="5791200" cy="4819073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19" name="AutoShape 6"/>
          <p:cNvSpPr>
            <a:spLocks noChangeArrowheads="1"/>
          </p:cNvSpPr>
          <p:nvPr/>
        </p:nvSpPr>
        <p:spPr bwMode="auto">
          <a:xfrm>
            <a:off x="8026400" y="1397000"/>
            <a:ext cx="13208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0" name="AutoShape 7"/>
          <p:cNvSpPr>
            <a:spLocks noChangeArrowheads="1"/>
          </p:cNvSpPr>
          <p:nvPr/>
        </p:nvSpPr>
        <p:spPr bwMode="auto">
          <a:xfrm>
            <a:off x="7213600" y="2413000"/>
            <a:ext cx="29464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f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(X).</a:t>
            </a:r>
          </a:p>
        </p:txBody>
      </p:sp>
      <p:sp>
        <p:nvSpPr>
          <p:cNvPr id="21" name="AutoShape 8"/>
          <p:cNvSpPr>
            <a:spLocks noChangeArrowheads="1"/>
          </p:cNvSpPr>
          <p:nvPr/>
        </p:nvSpPr>
        <p:spPr bwMode="auto">
          <a:xfrm>
            <a:off x="5892800" y="3632200"/>
            <a:ext cx="23368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(a).</a:t>
            </a: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auto">
          <a:xfrm>
            <a:off x="6197600" y="4749800"/>
            <a:ext cx="16256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(a).</a:t>
            </a:r>
          </a:p>
        </p:txBody>
      </p:sp>
      <p:sp>
        <p:nvSpPr>
          <p:cNvPr id="23" name="Line 10"/>
          <p:cNvSpPr>
            <a:spLocks noChangeShapeType="1"/>
          </p:cNvSpPr>
          <p:nvPr/>
        </p:nvSpPr>
        <p:spPr bwMode="auto">
          <a:xfrm>
            <a:off x="8737600" y="1905000"/>
            <a:ext cx="0" cy="539448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4" name="Line 11"/>
          <p:cNvSpPr>
            <a:spLocks noChangeShapeType="1"/>
          </p:cNvSpPr>
          <p:nvPr/>
        </p:nvSpPr>
        <p:spPr bwMode="auto">
          <a:xfrm flipH="1">
            <a:off x="8026400" y="2921000"/>
            <a:ext cx="711200" cy="719264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5" name="Line 12"/>
          <p:cNvSpPr>
            <a:spLocks noChangeShapeType="1"/>
          </p:cNvSpPr>
          <p:nvPr/>
        </p:nvSpPr>
        <p:spPr bwMode="auto">
          <a:xfrm>
            <a:off x="7112000" y="4140201"/>
            <a:ext cx="0" cy="629356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7315200" y="3022601"/>
            <a:ext cx="855133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X=a</a:t>
            </a:r>
          </a:p>
        </p:txBody>
      </p:sp>
      <p:sp>
        <p:nvSpPr>
          <p:cNvPr id="27" name="Line 15"/>
          <p:cNvSpPr>
            <a:spLocks noChangeShapeType="1"/>
          </p:cNvSpPr>
          <p:nvPr/>
        </p:nvSpPr>
        <p:spPr bwMode="auto">
          <a:xfrm>
            <a:off x="8737600" y="2921000"/>
            <a:ext cx="711200" cy="719264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9042400" y="3653367"/>
            <a:ext cx="2336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(b).</a:t>
            </a:r>
          </a:p>
        </p:txBody>
      </p: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9347201" y="3022600"/>
            <a:ext cx="805029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X=b</a:t>
            </a:r>
          </a:p>
        </p:txBody>
      </p:sp>
      <p:sp>
        <p:nvSpPr>
          <p:cNvPr id="32" name="Text Box 20"/>
          <p:cNvSpPr txBox="1">
            <a:spLocks noChangeArrowheads="1"/>
          </p:cNvSpPr>
          <p:nvPr/>
        </p:nvSpPr>
        <p:spPr bwMode="auto">
          <a:xfrm>
            <a:off x="7882467" y="1905000"/>
            <a:ext cx="805029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Y=X</a:t>
            </a:r>
          </a:p>
        </p:txBody>
      </p:sp>
      <p:sp>
        <p:nvSpPr>
          <p:cNvPr id="33" name="Text Box 13"/>
          <p:cNvSpPr txBox="1">
            <a:spLocks noChangeArrowheads="1"/>
          </p:cNvSpPr>
          <p:nvPr/>
        </p:nvSpPr>
        <p:spPr bwMode="auto">
          <a:xfrm>
            <a:off x="6197600" y="5359400"/>
            <a:ext cx="1625600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FF0000"/>
                </a:solidFill>
                <a:latin typeface="Lucida Console" charset="0"/>
                <a:ea typeface="ＭＳ Ｐゴシック" charset="0"/>
              </a:rPr>
              <a:t>Fail</a:t>
            </a:r>
          </a:p>
        </p:txBody>
      </p:sp>
      <p:sp>
        <p:nvSpPr>
          <p:cNvPr id="35" name="Line 17"/>
          <p:cNvSpPr>
            <a:spLocks noChangeShapeType="1"/>
          </p:cNvSpPr>
          <p:nvPr/>
        </p:nvSpPr>
        <p:spPr bwMode="auto">
          <a:xfrm>
            <a:off x="10261600" y="4241800"/>
            <a:ext cx="0" cy="7112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36" name="AutoShape 18"/>
          <p:cNvSpPr>
            <a:spLocks noChangeArrowheads="1"/>
          </p:cNvSpPr>
          <p:nvPr/>
        </p:nvSpPr>
        <p:spPr bwMode="auto">
          <a:xfrm>
            <a:off x="9448800" y="4953000"/>
            <a:ext cx="16256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h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(b).</a:t>
            </a:r>
          </a:p>
        </p:txBody>
      </p:sp>
    </p:spTree>
    <p:extLst>
      <p:ext uri="{BB962C8B-B14F-4D97-AF65-F5344CB8AC3E}">
        <p14:creationId xmlns:p14="http://schemas.microsoft.com/office/powerpoint/2010/main" val="275681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64"/>
    </mc:Choice>
    <mc:Fallback xmlns="">
      <p:transition spd="slow" advTm="4164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Example: Search Tree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33/44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994834" y="1193800"/>
            <a:ext cx="38608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k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965200" y="4276436"/>
            <a:ext cx="3860800" cy="1585730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k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(Y).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Y=b</a:t>
            </a: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5837387" y="1295400"/>
            <a:ext cx="5689595" cy="4809836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19" name="AutoShape 6"/>
          <p:cNvSpPr>
            <a:spLocks noChangeArrowheads="1"/>
          </p:cNvSpPr>
          <p:nvPr/>
        </p:nvSpPr>
        <p:spPr bwMode="auto">
          <a:xfrm>
            <a:off x="8026400" y="1397000"/>
            <a:ext cx="13208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0" name="AutoShape 7"/>
          <p:cNvSpPr>
            <a:spLocks noChangeArrowheads="1"/>
          </p:cNvSpPr>
          <p:nvPr/>
        </p:nvSpPr>
        <p:spPr bwMode="auto">
          <a:xfrm>
            <a:off x="7213600" y="2413000"/>
            <a:ext cx="29464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f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(X).</a:t>
            </a:r>
          </a:p>
        </p:txBody>
      </p:sp>
      <p:sp>
        <p:nvSpPr>
          <p:cNvPr id="21" name="AutoShape 8"/>
          <p:cNvSpPr>
            <a:spLocks noChangeArrowheads="1"/>
          </p:cNvSpPr>
          <p:nvPr/>
        </p:nvSpPr>
        <p:spPr bwMode="auto">
          <a:xfrm>
            <a:off x="5892800" y="3632200"/>
            <a:ext cx="23368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(a).</a:t>
            </a: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auto">
          <a:xfrm>
            <a:off x="6197600" y="4749800"/>
            <a:ext cx="16256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(a).</a:t>
            </a:r>
          </a:p>
        </p:txBody>
      </p:sp>
      <p:sp>
        <p:nvSpPr>
          <p:cNvPr id="23" name="Line 10"/>
          <p:cNvSpPr>
            <a:spLocks noChangeShapeType="1"/>
          </p:cNvSpPr>
          <p:nvPr/>
        </p:nvSpPr>
        <p:spPr bwMode="auto">
          <a:xfrm>
            <a:off x="8737600" y="1905000"/>
            <a:ext cx="0" cy="539448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4" name="Line 11"/>
          <p:cNvSpPr>
            <a:spLocks noChangeShapeType="1"/>
          </p:cNvSpPr>
          <p:nvPr/>
        </p:nvSpPr>
        <p:spPr bwMode="auto">
          <a:xfrm flipH="1">
            <a:off x="8026400" y="2921000"/>
            <a:ext cx="711200" cy="719264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5" name="Line 12"/>
          <p:cNvSpPr>
            <a:spLocks noChangeShapeType="1"/>
          </p:cNvSpPr>
          <p:nvPr/>
        </p:nvSpPr>
        <p:spPr bwMode="auto">
          <a:xfrm>
            <a:off x="7112000" y="4140201"/>
            <a:ext cx="0" cy="629356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7315200" y="3022601"/>
            <a:ext cx="855133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X=a</a:t>
            </a:r>
          </a:p>
        </p:txBody>
      </p:sp>
      <p:sp>
        <p:nvSpPr>
          <p:cNvPr id="27" name="Line 15"/>
          <p:cNvSpPr>
            <a:spLocks noChangeShapeType="1"/>
          </p:cNvSpPr>
          <p:nvPr/>
        </p:nvSpPr>
        <p:spPr bwMode="auto">
          <a:xfrm>
            <a:off x="8737600" y="2921000"/>
            <a:ext cx="711200" cy="719264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9042400" y="3653367"/>
            <a:ext cx="2336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(b).</a:t>
            </a:r>
          </a:p>
        </p:txBody>
      </p: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9347201" y="3022600"/>
            <a:ext cx="805029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X=b</a:t>
            </a:r>
          </a:p>
        </p:txBody>
      </p:sp>
      <p:sp>
        <p:nvSpPr>
          <p:cNvPr id="30" name="Line 17"/>
          <p:cNvSpPr>
            <a:spLocks noChangeShapeType="1"/>
          </p:cNvSpPr>
          <p:nvPr/>
        </p:nvSpPr>
        <p:spPr bwMode="auto">
          <a:xfrm>
            <a:off x="10261600" y="4241800"/>
            <a:ext cx="0" cy="300182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31" name="AutoShape 18"/>
          <p:cNvSpPr>
            <a:spLocks noChangeArrowheads="1"/>
          </p:cNvSpPr>
          <p:nvPr/>
        </p:nvSpPr>
        <p:spPr bwMode="auto">
          <a:xfrm>
            <a:off x="9448800" y="4541982"/>
            <a:ext cx="16256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h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(b).</a:t>
            </a:r>
          </a:p>
        </p:txBody>
      </p:sp>
      <p:sp>
        <p:nvSpPr>
          <p:cNvPr id="32" name="Line 19"/>
          <p:cNvSpPr>
            <a:spLocks noChangeShapeType="1"/>
          </p:cNvSpPr>
          <p:nvPr/>
        </p:nvSpPr>
        <p:spPr bwMode="auto">
          <a:xfrm>
            <a:off x="10261600" y="5151582"/>
            <a:ext cx="0" cy="415328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 dirty="0">
              <a:latin typeface="Lucida Console" charset="0"/>
              <a:ea typeface="ＭＳ Ｐゴシック" charset="0"/>
            </a:endParaRPr>
          </a:p>
        </p:txBody>
      </p:sp>
      <p:sp>
        <p:nvSpPr>
          <p:cNvPr id="33" name="AutoShape 20"/>
          <p:cNvSpPr>
            <a:spLocks noChangeArrowheads="1"/>
          </p:cNvSpPr>
          <p:nvPr/>
        </p:nvSpPr>
        <p:spPr bwMode="auto">
          <a:xfrm>
            <a:off x="9855200" y="5562292"/>
            <a:ext cx="812800" cy="4064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</a:p>
        </p:txBody>
      </p:sp>
      <p:sp>
        <p:nvSpPr>
          <p:cNvPr id="34" name="Text Box 20"/>
          <p:cNvSpPr txBox="1">
            <a:spLocks noChangeArrowheads="1"/>
          </p:cNvSpPr>
          <p:nvPr/>
        </p:nvSpPr>
        <p:spPr bwMode="auto">
          <a:xfrm>
            <a:off x="7882467" y="1905000"/>
            <a:ext cx="805029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Y=X</a:t>
            </a:r>
          </a:p>
        </p:txBody>
      </p:sp>
      <p:sp>
        <p:nvSpPr>
          <p:cNvPr id="35" name="Text Box 13"/>
          <p:cNvSpPr txBox="1">
            <a:spLocks noChangeArrowheads="1"/>
          </p:cNvSpPr>
          <p:nvPr/>
        </p:nvSpPr>
        <p:spPr bwMode="auto">
          <a:xfrm>
            <a:off x="6197600" y="5359400"/>
            <a:ext cx="1625600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FF0000"/>
                </a:solidFill>
                <a:latin typeface="Lucida Console" charset="0"/>
                <a:ea typeface="ＭＳ Ｐゴシック" charset="0"/>
              </a:rPr>
              <a:t>Fail</a:t>
            </a:r>
          </a:p>
        </p:txBody>
      </p:sp>
    </p:spTree>
    <p:extLst>
      <p:ext uri="{BB962C8B-B14F-4D97-AF65-F5344CB8AC3E}">
        <p14:creationId xmlns:p14="http://schemas.microsoft.com/office/powerpoint/2010/main" val="212239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48"/>
    </mc:Choice>
    <mc:Fallback xmlns="">
      <p:transition spd="slow" advTm="10848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Example: Search Tree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34/44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037167" y="1193800"/>
            <a:ext cx="38608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k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f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g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h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(X).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37167" y="4241800"/>
            <a:ext cx="3860800" cy="1752600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k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(Y).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Y=b;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no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?-</a:t>
            </a: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5689600" y="1193800"/>
            <a:ext cx="5791200" cy="4800600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19" name="AutoShape 6"/>
          <p:cNvSpPr>
            <a:spLocks noChangeArrowheads="1"/>
          </p:cNvSpPr>
          <p:nvPr/>
        </p:nvSpPr>
        <p:spPr bwMode="auto">
          <a:xfrm>
            <a:off x="8026400" y="1397000"/>
            <a:ext cx="13208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k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(Y).</a:t>
            </a: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0" name="AutoShape 7"/>
          <p:cNvSpPr>
            <a:spLocks noChangeArrowheads="1"/>
          </p:cNvSpPr>
          <p:nvPr/>
        </p:nvSpPr>
        <p:spPr bwMode="auto">
          <a:xfrm>
            <a:off x="7213600" y="2413000"/>
            <a:ext cx="29464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f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(X).</a:t>
            </a:r>
          </a:p>
        </p:txBody>
      </p:sp>
      <p:sp>
        <p:nvSpPr>
          <p:cNvPr id="21" name="AutoShape 8"/>
          <p:cNvSpPr>
            <a:spLocks noChangeArrowheads="1"/>
          </p:cNvSpPr>
          <p:nvPr/>
        </p:nvSpPr>
        <p:spPr bwMode="auto">
          <a:xfrm>
            <a:off x="5892800" y="3632200"/>
            <a:ext cx="23368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(a).</a:t>
            </a: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auto">
          <a:xfrm>
            <a:off x="6197600" y="4749800"/>
            <a:ext cx="1625600" cy="539448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(a).</a:t>
            </a:r>
          </a:p>
        </p:txBody>
      </p:sp>
      <p:sp>
        <p:nvSpPr>
          <p:cNvPr id="23" name="Line 10"/>
          <p:cNvSpPr>
            <a:spLocks noChangeShapeType="1"/>
          </p:cNvSpPr>
          <p:nvPr/>
        </p:nvSpPr>
        <p:spPr bwMode="auto">
          <a:xfrm>
            <a:off x="8737600" y="1905000"/>
            <a:ext cx="0" cy="539448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4" name="Line 11"/>
          <p:cNvSpPr>
            <a:spLocks noChangeShapeType="1"/>
          </p:cNvSpPr>
          <p:nvPr/>
        </p:nvSpPr>
        <p:spPr bwMode="auto">
          <a:xfrm flipH="1">
            <a:off x="8026400" y="2921000"/>
            <a:ext cx="711200" cy="719264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5" name="Line 12"/>
          <p:cNvSpPr>
            <a:spLocks noChangeShapeType="1"/>
          </p:cNvSpPr>
          <p:nvPr/>
        </p:nvSpPr>
        <p:spPr bwMode="auto">
          <a:xfrm>
            <a:off x="7112000" y="4140201"/>
            <a:ext cx="0" cy="629356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7315200" y="3022601"/>
            <a:ext cx="855133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X=a</a:t>
            </a:r>
          </a:p>
        </p:txBody>
      </p:sp>
      <p:sp>
        <p:nvSpPr>
          <p:cNvPr id="27" name="Line 15"/>
          <p:cNvSpPr>
            <a:spLocks noChangeShapeType="1"/>
          </p:cNvSpPr>
          <p:nvPr/>
        </p:nvSpPr>
        <p:spPr bwMode="auto">
          <a:xfrm>
            <a:off x="8737600" y="2921000"/>
            <a:ext cx="711200" cy="719264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9042400" y="3653367"/>
            <a:ext cx="2336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g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(b), </a:t>
            </a:r>
            <a:r>
              <a:rPr lang="en-US" sz="2667">
                <a:latin typeface="Arial" charset="0"/>
                <a:ea typeface="ＭＳ Ｐゴシック" charset="0"/>
              </a:rPr>
              <a:t>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(b).</a:t>
            </a:r>
          </a:p>
        </p:txBody>
      </p: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9347201" y="3022600"/>
            <a:ext cx="805029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X=b</a:t>
            </a:r>
          </a:p>
        </p:txBody>
      </p:sp>
      <p:sp>
        <p:nvSpPr>
          <p:cNvPr id="30" name="Line 17"/>
          <p:cNvSpPr>
            <a:spLocks noChangeShapeType="1"/>
          </p:cNvSpPr>
          <p:nvPr/>
        </p:nvSpPr>
        <p:spPr bwMode="auto">
          <a:xfrm>
            <a:off x="10233891" y="4241800"/>
            <a:ext cx="0" cy="5080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31" name="AutoShape 18"/>
          <p:cNvSpPr>
            <a:spLocks noChangeArrowheads="1"/>
          </p:cNvSpPr>
          <p:nvPr/>
        </p:nvSpPr>
        <p:spPr bwMode="auto">
          <a:xfrm>
            <a:off x="9398000" y="4712469"/>
            <a:ext cx="16256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h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(b).</a:t>
            </a:r>
          </a:p>
        </p:txBody>
      </p:sp>
      <p:sp>
        <p:nvSpPr>
          <p:cNvPr id="32" name="Line 19"/>
          <p:cNvSpPr>
            <a:spLocks noChangeShapeType="1"/>
          </p:cNvSpPr>
          <p:nvPr/>
        </p:nvSpPr>
        <p:spPr bwMode="auto">
          <a:xfrm>
            <a:off x="10261600" y="5322069"/>
            <a:ext cx="0" cy="299566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 dirty="0">
              <a:latin typeface="Lucida Console" charset="0"/>
              <a:ea typeface="ＭＳ Ｐゴシック" charset="0"/>
            </a:endParaRPr>
          </a:p>
        </p:txBody>
      </p:sp>
      <p:sp>
        <p:nvSpPr>
          <p:cNvPr id="34" name="Text Box 20"/>
          <p:cNvSpPr txBox="1">
            <a:spLocks noChangeArrowheads="1"/>
          </p:cNvSpPr>
          <p:nvPr/>
        </p:nvSpPr>
        <p:spPr bwMode="auto">
          <a:xfrm>
            <a:off x="7882467" y="1905000"/>
            <a:ext cx="805029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667" dirty="0">
                <a:latin typeface="Lucida Console" charset="0"/>
                <a:ea typeface="ＭＳ Ｐゴシック" charset="0"/>
              </a:rPr>
              <a:t>Y=X</a:t>
            </a:r>
          </a:p>
        </p:txBody>
      </p:sp>
      <p:sp>
        <p:nvSpPr>
          <p:cNvPr id="35" name="Text Box 13"/>
          <p:cNvSpPr txBox="1">
            <a:spLocks noChangeArrowheads="1"/>
          </p:cNvSpPr>
          <p:nvPr/>
        </p:nvSpPr>
        <p:spPr bwMode="auto">
          <a:xfrm>
            <a:off x="6197600" y="5359400"/>
            <a:ext cx="1625600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FF0000"/>
                </a:solidFill>
                <a:latin typeface="Lucida Console" charset="0"/>
                <a:ea typeface="ＭＳ Ｐゴシック" charset="0"/>
              </a:rPr>
              <a:t>Fail</a:t>
            </a:r>
          </a:p>
        </p:txBody>
      </p:sp>
      <p:sp>
        <p:nvSpPr>
          <p:cNvPr id="36" name="AutoShape 20"/>
          <p:cNvSpPr>
            <a:spLocks noChangeArrowheads="1"/>
          </p:cNvSpPr>
          <p:nvPr/>
        </p:nvSpPr>
        <p:spPr bwMode="auto">
          <a:xfrm>
            <a:off x="9855200" y="5664200"/>
            <a:ext cx="812800" cy="4064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</a:p>
        </p:txBody>
      </p:sp>
    </p:spTree>
    <p:extLst>
      <p:ext uri="{BB962C8B-B14F-4D97-AF65-F5344CB8AC3E}">
        <p14:creationId xmlns:p14="http://schemas.microsoft.com/office/powerpoint/2010/main" val="199714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96"/>
    </mc:Choice>
    <mc:Fallback xmlns="">
      <p:transition spd="slow" advTm="6796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Another example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35/44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951345" y="1193800"/>
            <a:ext cx="40640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vincent,mia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marsellus,mia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jealous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(A,B):-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(A,C),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(B,C).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951345" y="4230687"/>
            <a:ext cx="4064000" cy="1782186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jealous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(X,Y).</a:t>
            </a:r>
          </a:p>
        </p:txBody>
      </p:sp>
    </p:spTree>
    <p:extLst>
      <p:ext uri="{BB962C8B-B14F-4D97-AF65-F5344CB8AC3E}">
        <p14:creationId xmlns:p14="http://schemas.microsoft.com/office/powerpoint/2010/main" val="783418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426"/>
    </mc:Choice>
    <mc:Fallback xmlns="">
      <p:transition spd="slow" advTm="59426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Another example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36/44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330037" y="1193800"/>
            <a:ext cx="40640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vincent,mia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marsellus,mia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jealous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(A,B):-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(A,C),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(B,C).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330037" y="4241800"/>
            <a:ext cx="4064000" cy="1854200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jealous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(X,Y).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772726" y="1193800"/>
            <a:ext cx="5283201" cy="4902200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7518400" y="1397001"/>
            <a:ext cx="2463800" cy="529772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jealous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(X,Y).</a:t>
            </a:r>
            <a:endParaRPr lang="en-US" sz="2400" dirty="0">
              <a:latin typeface="Lucida Console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76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42"/>
    </mc:Choice>
    <mc:Fallback xmlns="">
      <p:transition spd="slow" advTm="4942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Another example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37/44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524000" y="1186656"/>
            <a:ext cx="40640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vincent,mia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marsellus,mia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jealous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(A,B):-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(A,C),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(B,C).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0" y="4241800"/>
            <a:ext cx="4064000" cy="1724891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jealous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(X,Y).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588000" y="1193800"/>
            <a:ext cx="6003636" cy="4772891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7518400" y="1397001"/>
            <a:ext cx="2463800" cy="529772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jealous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(X,Y).</a:t>
            </a:r>
            <a:endParaRPr lang="en-US" sz="2400" dirty="0">
              <a:latin typeface="Lucida Console" charset="0"/>
              <a:ea typeface="ＭＳ Ｐゴシック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6908800" y="2514600"/>
            <a:ext cx="39624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(A,C), </a:t>
            </a:r>
            <a:r>
              <a:rPr lang="en-US" sz="2667" dirty="0">
                <a:latin typeface="Arial" charset="0"/>
                <a:ea typeface="ＭＳ Ｐゴシック" charset="0"/>
              </a:rPr>
              <a:t>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(B,C).</a:t>
            </a: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8940800" y="1905000"/>
            <a:ext cx="0" cy="609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8026400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X=A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9093227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Y=B</a:t>
            </a:r>
          </a:p>
        </p:txBody>
      </p:sp>
    </p:spTree>
    <p:extLst>
      <p:ext uri="{BB962C8B-B14F-4D97-AF65-F5344CB8AC3E}">
        <p14:creationId xmlns:p14="http://schemas.microsoft.com/office/powerpoint/2010/main" val="397555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48"/>
    </mc:Choice>
    <mc:Fallback xmlns="">
      <p:transition spd="slow" advTm="10248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Another example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38/44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56250" y="1209532"/>
            <a:ext cx="40640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vincent,mia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marsellus,mia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jealous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(A,B):-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(A,C),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(B,C).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56250" y="4275142"/>
            <a:ext cx="4064000" cy="1719258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jealous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(X,Y).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052290" y="1193800"/>
            <a:ext cx="6383459" cy="4874491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7518400" y="1397001"/>
            <a:ext cx="2463800" cy="529772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jealous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(X,Y).</a:t>
            </a:r>
            <a:endParaRPr lang="en-US" sz="2400" dirty="0">
              <a:latin typeface="Lucida Console" charset="0"/>
              <a:ea typeface="ＭＳ Ｐゴシック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6908800" y="2514600"/>
            <a:ext cx="39624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(A,C), </a:t>
            </a:r>
            <a:r>
              <a:rPr lang="en-US" sz="2667" dirty="0">
                <a:latin typeface="Arial" charset="0"/>
                <a:ea typeface="ＭＳ Ｐゴシック" charset="0"/>
              </a:rPr>
              <a:t>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(B,C).</a:t>
            </a: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8940800" y="1905000"/>
            <a:ext cx="0" cy="609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8026400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X=A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9093227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Y=B</a:t>
            </a: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5588000" y="4241800"/>
            <a:ext cx="25400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loves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(B,mia).</a:t>
            </a:r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 flipH="1">
            <a:off x="6705600" y="3124200"/>
            <a:ext cx="2336800" cy="1117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6096000" y="3255434"/>
            <a:ext cx="1670650" cy="74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A=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C=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mia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403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21"/>
    </mc:Choice>
    <mc:Fallback xmlns="">
      <p:transition spd="slow" advTm="28621"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Another example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39/44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89708" y="1196419"/>
            <a:ext cx="40640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vincent,mia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marsellus,mia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jealous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(A,B):-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(A,C),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(B,C).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75853" y="4241800"/>
            <a:ext cx="4064000" cy="1754476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jealous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(X,Y).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X=</a:t>
            </a:r>
            <a:r>
              <a:rPr lang="en-US" sz="2667" dirty="0" err="1">
                <a:latin typeface="Arial" charset="0"/>
                <a:ea typeface="ＭＳ Ｐゴシック" charset="0"/>
                <a:cs typeface="Arial" charset="0"/>
              </a:rPr>
              <a:t>vincent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  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Y=</a:t>
            </a:r>
            <a:r>
              <a:rPr lang="en-US" sz="2667" dirty="0" err="1">
                <a:latin typeface="Arial" charset="0"/>
                <a:ea typeface="ＭＳ Ｐゴシック" charset="0"/>
                <a:cs typeface="Arial" charset="0"/>
              </a:rPr>
              <a:t>vincent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853708" y="1196419"/>
            <a:ext cx="6724073" cy="4888345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7518400" y="1397001"/>
            <a:ext cx="2463800" cy="529772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jealous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(X,Y).</a:t>
            </a:r>
            <a:endParaRPr lang="en-US" sz="2400" dirty="0">
              <a:latin typeface="Lucida Console" charset="0"/>
              <a:ea typeface="ＭＳ Ｐゴシック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6908800" y="2514600"/>
            <a:ext cx="39624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(A,C), </a:t>
            </a:r>
            <a:r>
              <a:rPr lang="en-US" sz="2667" dirty="0">
                <a:latin typeface="Arial" charset="0"/>
                <a:ea typeface="ＭＳ Ｐゴシック" charset="0"/>
              </a:rPr>
              <a:t>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(B,C).</a:t>
            </a: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8940800" y="1905000"/>
            <a:ext cx="0" cy="609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8026400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X=A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9093227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Y=B</a:t>
            </a: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5588000" y="4241800"/>
            <a:ext cx="25400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loves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(B,mia).</a:t>
            </a:r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 flipH="1">
            <a:off x="6705600" y="3124200"/>
            <a:ext cx="2336800" cy="1117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6096000" y="3255434"/>
            <a:ext cx="1670650" cy="74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A=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C=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mia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16" name="Line 11"/>
          <p:cNvSpPr>
            <a:spLocks noChangeShapeType="1"/>
          </p:cNvSpPr>
          <p:nvPr/>
        </p:nvSpPr>
        <p:spPr bwMode="auto">
          <a:xfrm flipH="1">
            <a:off x="5791200" y="4851400"/>
            <a:ext cx="304800" cy="283131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5218643" y="5161972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4832927" y="5661581"/>
            <a:ext cx="1902884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06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015"/>
    </mc:Choice>
    <mc:Fallback xmlns="">
      <p:transition spd="slow" advTm="49015"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Another example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40/44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80160" y="1193800"/>
            <a:ext cx="4064000" cy="30480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vincent,mia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marsellus,mia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jealous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(A,B):-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(A,C),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(B,C).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98849" y="4268147"/>
            <a:ext cx="4064000" cy="1807255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400" dirty="0">
                <a:latin typeface="Arial" charset="0"/>
                <a:ea typeface="ＭＳ Ｐゴシック" charset="0"/>
              </a:rPr>
              <a:t>?- jealous</a:t>
            </a:r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(X,Y).</a:t>
            </a:r>
          </a:p>
          <a:p>
            <a:pPr marL="457189" indent="-457189">
              <a:defRPr/>
            </a:pPr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X=</a:t>
            </a:r>
            <a:r>
              <a:rPr lang="en-US" sz="2400" dirty="0" err="1">
                <a:latin typeface="Arial" charset="0"/>
                <a:ea typeface="ＭＳ Ｐゴシック" charset="0"/>
                <a:cs typeface="Arial" charset="0"/>
              </a:rPr>
              <a:t>vincent</a:t>
            </a:r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  </a:t>
            </a:r>
          </a:p>
          <a:p>
            <a:pPr marL="457189" indent="-457189">
              <a:defRPr/>
            </a:pPr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Y=</a:t>
            </a:r>
            <a:r>
              <a:rPr lang="en-US" sz="2400" dirty="0" err="1">
                <a:latin typeface="Arial" charset="0"/>
                <a:ea typeface="ＭＳ Ｐゴシック" charset="0"/>
                <a:cs typeface="Arial" charset="0"/>
              </a:rPr>
              <a:t>vincent</a:t>
            </a:r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;</a:t>
            </a:r>
          </a:p>
          <a:p>
            <a:pPr marL="457189" indent="-457189">
              <a:defRPr/>
            </a:pPr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X=</a:t>
            </a:r>
            <a:r>
              <a:rPr lang="en-US" sz="2400" dirty="0" err="1">
                <a:latin typeface="Arial" charset="0"/>
                <a:ea typeface="ＭＳ Ｐゴシック" charset="0"/>
                <a:cs typeface="Arial" charset="0"/>
              </a:rPr>
              <a:t>vincent</a:t>
            </a:r>
            <a:endParaRPr lang="en-US" sz="2400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r>
              <a:rPr lang="en-US" sz="2400" dirty="0">
                <a:latin typeface="Arial" charset="0"/>
                <a:ea typeface="ＭＳ Ｐゴシック" charset="0"/>
                <a:cs typeface="Arial" charset="0"/>
              </a:rPr>
              <a:t>Y=</a:t>
            </a:r>
            <a:r>
              <a:rPr lang="en-US" sz="2400" dirty="0" err="1">
                <a:latin typeface="Arial" charset="0"/>
                <a:ea typeface="ＭＳ Ｐゴシック" charset="0"/>
                <a:cs typeface="Arial" charset="0"/>
              </a:rPr>
              <a:t>marsellus</a:t>
            </a:r>
            <a:endParaRPr lang="en-US" sz="2400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876656" y="1193800"/>
            <a:ext cx="6604144" cy="4881602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7518400" y="1397001"/>
            <a:ext cx="2463800" cy="529772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jealous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(X,Y).</a:t>
            </a:r>
            <a:endParaRPr lang="en-US" sz="2400" dirty="0">
              <a:latin typeface="Lucida Console" charset="0"/>
              <a:ea typeface="ＭＳ Ｐゴシック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6908800" y="2514600"/>
            <a:ext cx="39624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(A,C), </a:t>
            </a:r>
            <a:r>
              <a:rPr lang="en-US" sz="2667" dirty="0">
                <a:latin typeface="Arial" charset="0"/>
                <a:ea typeface="ＭＳ Ｐゴシック" charset="0"/>
              </a:rPr>
              <a:t>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(B,C).</a:t>
            </a: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8940800" y="1905000"/>
            <a:ext cx="0" cy="609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8026400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X=A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9093227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Y=B</a:t>
            </a: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5689600" y="4086780"/>
            <a:ext cx="25400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loves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(B,mia).</a:t>
            </a:r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 flipH="1">
            <a:off x="7084294" y="3124200"/>
            <a:ext cx="1958106" cy="952498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6096000" y="3255434"/>
            <a:ext cx="1670650" cy="74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A=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C=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mia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16" name="Line 11"/>
          <p:cNvSpPr>
            <a:spLocks noChangeShapeType="1"/>
          </p:cNvSpPr>
          <p:nvPr/>
        </p:nvSpPr>
        <p:spPr bwMode="auto">
          <a:xfrm flipH="1">
            <a:off x="6068291" y="4700782"/>
            <a:ext cx="286327" cy="360745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5421697" y="5085194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4876655" y="5663044"/>
            <a:ext cx="1902884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19" name="AutoShape 17"/>
          <p:cNvSpPr>
            <a:spLocks noChangeArrowheads="1"/>
          </p:cNvSpPr>
          <p:nvPr/>
        </p:nvSpPr>
        <p:spPr bwMode="auto">
          <a:xfrm>
            <a:off x="6807151" y="5085194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20" name="Line 20"/>
          <p:cNvSpPr>
            <a:spLocks noChangeShapeType="1"/>
          </p:cNvSpPr>
          <p:nvPr/>
        </p:nvSpPr>
        <p:spPr bwMode="auto">
          <a:xfrm>
            <a:off x="6742546" y="4686298"/>
            <a:ext cx="434109" cy="375229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6497733" y="5654838"/>
            <a:ext cx="2336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marsellus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53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64"/>
    </mc:Choice>
    <mc:Fallback xmlns="">
      <p:transition spd="slow" advTm="26564"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Another example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41/44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00316" y="1243345"/>
            <a:ext cx="4064000" cy="2164439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vincent,mia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marsellus,mia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jealous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(A,B):-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(A,C),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(B,C).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23455" y="3410093"/>
            <a:ext cx="4064000" cy="2648962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jealous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(X,Y).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X=</a:t>
            </a:r>
            <a:r>
              <a:rPr lang="en-US" sz="2667" dirty="0" err="1">
                <a:latin typeface="Arial" charset="0"/>
                <a:ea typeface="ＭＳ Ｐゴシック" charset="0"/>
                <a:cs typeface="Arial" charset="0"/>
              </a:rPr>
              <a:t>vincent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  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Y=</a:t>
            </a:r>
            <a:r>
              <a:rPr lang="en-US" sz="2667" dirty="0" err="1">
                <a:latin typeface="Arial" charset="0"/>
                <a:ea typeface="ＭＳ Ｐゴシック" charset="0"/>
                <a:cs typeface="Arial" charset="0"/>
              </a:rPr>
              <a:t>vincent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;</a:t>
            </a: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X=</a:t>
            </a:r>
            <a:r>
              <a:rPr lang="en-US" sz="2667" dirty="0" err="1">
                <a:latin typeface="Arial" charset="0"/>
                <a:ea typeface="ＭＳ Ｐゴシック" charset="0"/>
                <a:cs typeface="Arial" charset="0"/>
              </a:rPr>
              <a:t>vincent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Y=</a:t>
            </a:r>
            <a:r>
              <a:rPr lang="en-US" sz="2667" dirty="0" err="1">
                <a:latin typeface="Arial" charset="0"/>
                <a:ea typeface="ＭＳ Ｐゴシック" charset="0"/>
                <a:cs typeface="Arial" charset="0"/>
              </a:rPr>
              <a:t>marsellus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;</a:t>
            </a: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673600" y="1193800"/>
            <a:ext cx="7028873" cy="4865255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7518400" y="1397001"/>
            <a:ext cx="2463800" cy="529772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jealous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(X,Y).</a:t>
            </a:r>
            <a:endParaRPr lang="en-US" sz="2400" dirty="0">
              <a:latin typeface="Lucida Console" charset="0"/>
              <a:ea typeface="ＭＳ Ｐゴシック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6908800" y="2514600"/>
            <a:ext cx="39624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(A,C), </a:t>
            </a:r>
            <a:r>
              <a:rPr lang="en-US" sz="2667" dirty="0">
                <a:latin typeface="Arial" charset="0"/>
                <a:ea typeface="ＭＳ Ｐゴシック" charset="0"/>
              </a:rPr>
              <a:t>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(B,C).</a:t>
            </a: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8940800" y="1905000"/>
            <a:ext cx="0" cy="609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8026400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X=A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9093227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Y=B</a:t>
            </a: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5384800" y="4241800"/>
            <a:ext cx="25400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loves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(B,mia).</a:t>
            </a:r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 flipH="1">
            <a:off x="6807200" y="3124200"/>
            <a:ext cx="1930400" cy="1117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6096000" y="3255434"/>
            <a:ext cx="1670650" cy="74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A=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C=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mia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16" name="Line 11"/>
          <p:cNvSpPr>
            <a:spLocks noChangeShapeType="1"/>
          </p:cNvSpPr>
          <p:nvPr/>
        </p:nvSpPr>
        <p:spPr bwMode="auto">
          <a:xfrm flipH="1">
            <a:off x="5467926" y="4851400"/>
            <a:ext cx="424873" cy="3048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4941455" y="5201537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4636462" y="5732697"/>
            <a:ext cx="1902884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19" name="AutoShape 17"/>
          <p:cNvSpPr>
            <a:spLocks noChangeArrowheads="1"/>
          </p:cNvSpPr>
          <p:nvPr/>
        </p:nvSpPr>
        <p:spPr bwMode="auto">
          <a:xfrm>
            <a:off x="6807200" y="5163439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20" name="Line 20"/>
          <p:cNvSpPr>
            <a:spLocks noChangeShapeType="1"/>
          </p:cNvSpPr>
          <p:nvPr/>
        </p:nvSpPr>
        <p:spPr bwMode="auto">
          <a:xfrm>
            <a:off x="5892800" y="4851400"/>
            <a:ext cx="1219200" cy="290635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6206837" y="5755255"/>
            <a:ext cx="2336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marsellus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22" name="Line 13"/>
          <p:cNvSpPr>
            <a:spLocks noChangeShapeType="1"/>
          </p:cNvSpPr>
          <p:nvPr/>
        </p:nvSpPr>
        <p:spPr bwMode="auto">
          <a:xfrm>
            <a:off x="8737600" y="3124200"/>
            <a:ext cx="914400" cy="1117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3" name="AutoShape 21"/>
          <p:cNvSpPr>
            <a:spLocks noChangeArrowheads="1"/>
          </p:cNvSpPr>
          <p:nvPr/>
        </p:nvSpPr>
        <p:spPr bwMode="auto">
          <a:xfrm>
            <a:off x="9042400" y="4241800"/>
            <a:ext cx="25400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loves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(B,mia).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9448801" y="3225801"/>
            <a:ext cx="2000869" cy="74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A=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marsellus</a:t>
            </a:r>
            <a:endParaRPr lang="en-US" sz="2133" dirty="0">
              <a:latin typeface="Lucida Console" charset="0"/>
              <a:ea typeface="ＭＳ Ｐゴシック" charset="0"/>
            </a:endParaRPr>
          </a:p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C=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mia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62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09"/>
    </mc:Choice>
    <mc:Fallback xmlns="">
      <p:transition spd="slow" advTm="13609"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Another example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42/44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15636" y="1193800"/>
            <a:ext cx="3648363" cy="2546927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vincent,mia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marsellus,mia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jealous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(A,B):-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(A,C),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(B,C).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38727" y="3740727"/>
            <a:ext cx="3625272" cy="2247323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….</a:t>
            </a:r>
          </a:p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X=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vincent</a:t>
            </a:r>
            <a:endParaRPr lang="en-US" sz="2667" dirty="0">
              <a:latin typeface="Arial" pitchFamily="34" charset="0"/>
              <a:cs typeface="Arial" pitchFamily="34" charset="0"/>
            </a:endParaRPr>
          </a:p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Y=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marsellus</a:t>
            </a:r>
            <a:r>
              <a:rPr lang="en-US" sz="2667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X=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marsellus</a:t>
            </a:r>
            <a:endParaRPr lang="en-US" sz="2667" dirty="0">
              <a:latin typeface="Arial" pitchFamily="34" charset="0"/>
              <a:cs typeface="Arial" pitchFamily="34" charset="0"/>
            </a:endParaRPr>
          </a:p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Y=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vincent</a:t>
            </a:r>
            <a:endParaRPr lang="en-US" sz="2667" dirty="0">
              <a:latin typeface="Arial" pitchFamily="34" charset="0"/>
              <a:cs typeface="Arial" pitchFamily="34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087090" y="1148557"/>
            <a:ext cx="7666183" cy="4955257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7518400" y="1397001"/>
            <a:ext cx="2463800" cy="529772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jealous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(X,Y).</a:t>
            </a:r>
            <a:endParaRPr lang="en-US" sz="2400" dirty="0">
              <a:latin typeface="Lucida Console" charset="0"/>
              <a:ea typeface="ＭＳ Ｐゴシック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6908800" y="2514600"/>
            <a:ext cx="39624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(A,C), </a:t>
            </a:r>
            <a:r>
              <a:rPr lang="en-US" sz="2667" dirty="0">
                <a:latin typeface="Arial" charset="0"/>
                <a:ea typeface="ＭＳ Ｐゴシック" charset="0"/>
              </a:rPr>
              <a:t>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(B,C).</a:t>
            </a: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8940800" y="1905000"/>
            <a:ext cx="0" cy="609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8026400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X=A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9093227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Y=B</a:t>
            </a: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5283200" y="4241800"/>
            <a:ext cx="25400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</a:t>
            </a:r>
            <a:r>
              <a:rPr lang="en-US" sz="2667" dirty="0" err="1">
                <a:latin typeface="Arial" charset="0"/>
                <a:ea typeface="ＭＳ Ｐゴシック" charset="0"/>
                <a:cs typeface="Arial" charset="0"/>
              </a:rPr>
              <a:t>B,mia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).</a:t>
            </a:r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 flipH="1">
            <a:off x="6705600" y="3124200"/>
            <a:ext cx="2032000" cy="1117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6096000" y="3255434"/>
            <a:ext cx="1670650" cy="74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A=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C=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mia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16" name="Line 11"/>
          <p:cNvSpPr>
            <a:spLocks noChangeShapeType="1"/>
          </p:cNvSpPr>
          <p:nvPr/>
        </p:nvSpPr>
        <p:spPr bwMode="auto">
          <a:xfrm flipH="1">
            <a:off x="5384798" y="4851400"/>
            <a:ext cx="406401" cy="3048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4812143" y="5173828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4091516" y="5702434"/>
            <a:ext cx="1902884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19" name="AutoShape 17"/>
          <p:cNvSpPr>
            <a:spLocks noChangeArrowheads="1"/>
          </p:cNvSpPr>
          <p:nvPr/>
        </p:nvSpPr>
        <p:spPr bwMode="auto">
          <a:xfrm>
            <a:off x="6045200" y="5173828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20" name="Line 20"/>
          <p:cNvSpPr>
            <a:spLocks noChangeShapeType="1"/>
          </p:cNvSpPr>
          <p:nvPr/>
        </p:nvSpPr>
        <p:spPr bwMode="auto">
          <a:xfrm>
            <a:off x="5791200" y="4851400"/>
            <a:ext cx="406400" cy="3048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5762925" y="5683250"/>
            <a:ext cx="2336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marsellus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22" name="Line 13"/>
          <p:cNvSpPr>
            <a:spLocks noChangeShapeType="1"/>
          </p:cNvSpPr>
          <p:nvPr/>
        </p:nvSpPr>
        <p:spPr bwMode="auto">
          <a:xfrm>
            <a:off x="8737600" y="3124200"/>
            <a:ext cx="914400" cy="1117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3" name="AutoShape 21"/>
          <p:cNvSpPr>
            <a:spLocks noChangeArrowheads="1"/>
          </p:cNvSpPr>
          <p:nvPr/>
        </p:nvSpPr>
        <p:spPr bwMode="auto">
          <a:xfrm>
            <a:off x="9042400" y="4241800"/>
            <a:ext cx="25400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loves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(B,mia).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9448801" y="3225801"/>
            <a:ext cx="2000869" cy="74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A=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marsellus</a:t>
            </a:r>
            <a:endParaRPr lang="en-US" sz="2133" dirty="0">
              <a:latin typeface="Lucida Console" charset="0"/>
              <a:ea typeface="ＭＳ Ｐゴシック" charset="0"/>
            </a:endParaRPr>
          </a:p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C=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mia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25" name="AutoShape 15"/>
          <p:cNvSpPr>
            <a:spLocks noChangeArrowheads="1"/>
          </p:cNvSpPr>
          <p:nvPr/>
        </p:nvSpPr>
        <p:spPr bwMode="auto">
          <a:xfrm>
            <a:off x="8737600" y="5257800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26" name="Line 19"/>
          <p:cNvSpPr>
            <a:spLocks noChangeShapeType="1"/>
          </p:cNvSpPr>
          <p:nvPr/>
        </p:nvSpPr>
        <p:spPr bwMode="auto">
          <a:xfrm flipH="1">
            <a:off x="9144000" y="4851400"/>
            <a:ext cx="406400" cy="4064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8382000" y="5757419"/>
            <a:ext cx="1902883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67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15"/>
    </mc:Choice>
    <mc:Fallback xmlns="">
      <p:transition spd="slow" advTm="10715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Another example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43/44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92424" y="1193800"/>
            <a:ext cx="4045745" cy="2336800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vincent,mia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marsellus,mia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jealous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(A,B):-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(A,C),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(B,C).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44850" y="3530600"/>
            <a:ext cx="3833186" cy="2616200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….</a:t>
            </a:r>
          </a:p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X=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marsellus</a:t>
            </a:r>
            <a:endParaRPr lang="en-US" sz="2667" dirty="0">
              <a:latin typeface="Arial" pitchFamily="34" charset="0"/>
              <a:cs typeface="Arial" pitchFamily="34" charset="0"/>
            </a:endParaRPr>
          </a:p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Y=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vincent</a:t>
            </a:r>
            <a:r>
              <a:rPr lang="en-US" sz="2667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X=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marsellus</a:t>
            </a:r>
            <a:endParaRPr lang="en-US" sz="2667" dirty="0">
              <a:latin typeface="Arial" pitchFamily="34" charset="0"/>
              <a:cs typeface="Arial" pitchFamily="34" charset="0"/>
            </a:endParaRPr>
          </a:p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Y=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marsellus</a:t>
            </a:r>
            <a:endParaRPr lang="en-US" sz="2667" dirty="0">
              <a:latin typeface="Arial" pitchFamily="34" charset="0"/>
              <a:cs typeface="Arial" pitchFamily="34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438168" y="1200294"/>
            <a:ext cx="7541396" cy="4883721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7518400" y="1397001"/>
            <a:ext cx="2463800" cy="529772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jealous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(X,Y).</a:t>
            </a:r>
            <a:endParaRPr lang="en-US" sz="2400" dirty="0">
              <a:latin typeface="Lucida Console" charset="0"/>
              <a:ea typeface="ＭＳ Ｐゴシック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6908800" y="2514600"/>
            <a:ext cx="39624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(A,C), </a:t>
            </a:r>
            <a:r>
              <a:rPr lang="en-US" sz="2667" dirty="0">
                <a:latin typeface="Arial" charset="0"/>
                <a:ea typeface="ＭＳ Ｐゴシック" charset="0"/>
              </a:rPr>
              <a:t>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(B,C).</a:t>
            </a: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8940800" y="1905000"/>
            <a:ext cx="0" cy="609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8026400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X=A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9093227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Y=B</a:t>
            </a: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5283200" y="4241800"/>
            <a:ext cx="25400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loves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(B,mia).</a:t>
            </a:r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 flipH="1">
            <a:off x="6705600" y="3124200"/>
            <a:ext cx="2032000" cy="1117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6096000" y="3255434"/>
            <a:ext cx="1670650" cy="74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A=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C=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mia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16" name="Line 11"/>
          <p:cNvSpPr>
            <a:spLocks noChangeShapeType="1"/>
          </p:cNvSpPr>
          <p:nvPr/>
        </p:nvSpPr>
        <p:spPr bwMode="auto">
          <a:xfrm flipH="1">
            <a:off x="5384800" y="4851400"/>
            <a:ext cx="406400" cy="34018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4805280" y="5212361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4384833" y="5702539"/>
            <a:ext cx="1902884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19" name="AutoShape 17"/>
          <p:cNvSpPr>
            <a:spLocks noChangeArrowheads="1"/>
          </p:cNvSpPr>
          <p:nvPr/>
        </p:nvSpPr>
        <p:spPr bwMode="auto">
          <a:xfrm>
            <a:off x="6375400" y="5150593"/>
            <a:ext cx="812800" cy="588819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20" name="Line 20"/>
          <p:cNvSpPr>
            <a:spLocks noChangeShapeType="1"/>
          </p:cNvSpPr>
          <p:nvPr/>
        </p:nvSpPr>
        <p:spPr bwMode="auto">
          <a:xfrm>
            <a:off x="5791200" y="4851400"/>
            <a:ext cx="1016000" cy="270429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5936735" y="5663451"/>
            <a:ext cx="21336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marsellus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22" name="Line 13"/>
          <p:cNvSpPr>
            <a:spLocks noChangeShapeType="1"/>
          </p:cNvSpPr>
          <p:nvPr/>
        </p:nvSpPr>
        <p:spPr bwMode="auto">
          <a:xfrm>
            <a:off x="8737600" y="3124200"/>
            <a:ext cx="914400" cy="1117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3" name="AutoShape 21"/>
          <p:cNvSpPr>
            <a:spLocks noChangeArrowheads="1"/>
          </p:cNvSpPr>
          <p:nvPr/>
        </p:nvSpPr>
        <p:spPr bwMode="auto">
          <a:xfrm>
            <a:off x="9042400" y="4241800"/>
            <a:ext cx="25400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loves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(B,mia).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9448801" y="3225801"/>
            <a:ext cx="2000869" cy="74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A=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marsellus</a:t>
            </a:r>
            <a:endParaRPr lang="en-US" sz="2133" dirty="0">
              <a:latin typeface="Lucida Console" charset="0"/>
              <a:ea typeface="ＭＳ Ｐゴシック" charset="0"/>
            </a:endParaRPr>
          </a:p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C=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mia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25" name="AutoShape 15"/>
          <p:cNvSpPr>
            <a:spLocks noChangeArrowheads="1"/>
          </p:cNvSpPr>
          <p:nvPr/>
        </p:nvSpPr>
        <p:spPr bwMode="auto">
          <a:xfrm>
            <a:off x="8585200" y="5175415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26" name="Line 19"/>
          <p:cNvSpPr>
            <a:spLocks noChangeShapeType="1"/>
          </p:cNvSpPr>
          <p:nvPr/>
        </p:nvSpPr>
        <p:spPr bwMode="auto">
          <a:xfrm flipH="1">
            <a:off x="8737600" y="4851400"/>
            <a:ext cx="812800" cy="34018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8141785" y="5704631"/>
            <a:ext cx="1902883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28" name="Line 14"/>
          <p:cNvSpPr>
            <a:spLocks noChangeShapeType="1"/>
          </p:cNvSpPr>
          <p:nvPr/>
        </p:nvSpPr>
        <p:spPr bwMode="auto">
          <a:xfrm>
            <a:off x="10210800" y="4843992"/>
            <a:ext cx="660400" cy="3048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9" name="AutoShape 18"/>
          <p:cNvSpPr>
            <a:spLocks noChangeArrowheads="1"/>
          </p:cNvSpPr>
          <p:nvPr/>
        </p:nvSpPr>
        <p:spPr bwMode="auto">
          <a:xfrm>
            <a:off x="10541000" y="5133698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30" name="Text Box 26"/>
          <p:cNvSpPr txBox="1">
            <a:spLocks noChangeArrowheads="1"/>
          </p:cNvSpPr>
          <p:nvPr/>
        </p:nvSpPr>
        <p:spPr bwMode="auto">
          <a:xfrm>
            <a:off x="9779000" y="5685416"/>
            <a:ext cx="2336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marsellus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60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66"/>
    </mc:Choice>
    <mc:Fallback xmlns="">
      <p:transition spd="slow" advTm="10466"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-101600" y="16945"/>
            <a:ext cx="12192000" cy="1179513"/>
          </a:xfrm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n-US" altLang="zh-TW" sz="4000" dirty="0">
                <a:solidFill>
                  <a:schemeClr val="bg1"/>
                </a:solidFill>
              </a:rPr>
              <a:t>Another example</a:t>
            </a:r>
          </a:p>
        </p:txBody>
      </p:sp>
      <p:sp>
        <p:nvSpPr>
          <p:cNvPr id="10" name="Slide Number Placeholder 9"/>
          <p:cNvSpPr txBox="1">
            <a:spLocks/>
          </p:cNvSpPr>
          <p:nvPr/>
        </p:nvSpPr>
        <p:spPr bwMode="auto">
          <a:xfrm>
            <a:off x="11480800" y="6502400"/>
            <a:ext cx="711200" cy="381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21920" tIns="60960" rIns="121920" bIns="60960" numCol="1" anchorCtr="0" compatLnSpc="1">
            <a:prstTxWarp prst="textNoShape">
              <a:avLst/>
            </a:prstTxWarp>
          </a:bodyPr>
          <a:lstStyle/>
          <a:p>
            <a:r>
              <a:rPr lang="en-US" sz="1333" b="1" dirty="0"/>
              <a:t>44/44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78410" y="1253835"/>
            <a:ext cx="3927199" cy="2315027"/>
          </a:xfrm>
          <a:prstGeom prst="rect">
            <a:avLst/>
          </a:prstGeom>
          <a:solidFill>
            <a:srgbClr val="DDDDDD">
              <a:alpha val="50000"/>
            </a:srgbClr>
          </a:soli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/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vincent,mia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</a:t>
            </a:r>
            <a:r>
              <a:rPr lang="en-US" sz="2667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marsellus,mia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).</a:t>
            </a:r>
          </a:p>
          <a:p>
            <a:pPr defTabSz="1219170" latinLnBrk="1">
              <a:spcBef>
                <a:spcPct val="20000"/>
              </a:spcBef>
              <a:defRPr/>
            </a:pP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jealous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(A,B):-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(A,C), 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</a:rPr>
              <a:t>loves</a:t>
            </a:r>
            <a:r>
              <a:rPr lang="en-US" sz="2667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charset="0"/>
              </a:rPr>
              <a:t>(B,C).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94035" y="3543300"/>
            <a:ext cx="4064000" cy="2616200"/>
          </a:xfrm>
          <a:prstGeom prst="rect">
            <a:avLst/>
          </a:prstGeom>
          <a:solidFill>
            <a:srgbClr val="CCCCFF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….</a:t>
            </a:r>
          </a:p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X=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marsellus</a:t>
            </a:r>
            <a:endParaRPr lang="en-US" sz="2667" dirty="0">
              <a:latin typeface="Arial" pitchFamily="34" charset="0"/>
              <a:cs typeface="Arial" pitchFamily="34" charset="0"/>
            </a:endParaRPr>
          </a:p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Y=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vincent</a:t>
            </a:r>
            <a:r>
              <a:rPr lang="en-US" sz="2667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X=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marsellus</a:t>
            </a:r>
            <a:endParaRPr lang="en-US" sz="2667" dirty="0">
              <a:latin typeface="Arial" pitchFamily="34" charset="0"/>
              <a:cs typeface="Arial" pitchFamily="34" charset="0"/>
            </a:endParaRPr>
          </a:p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Y=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marsellus</a:t>
            </a:r>
            <a:r>
              <a:rPr lang="en-US" sz="2667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457189" indent="-457189"/>
            <a:r>
              <a:rPr lang="en-US" sz="2667" dirty="0">
                <a:latin typeface="Arial" pitchFamily="34" charset="0"/>
                <a:cs typeface="Arial" pitchFamily="34" charset="0"/>
              </a:rPr>
              <a:t>no</a:t>
            </a:r>
          </a:p>
          <a:p>
            <a:pPr marL="457189" indent="-457189"/>
            <a:endParaRPr lang="en-US" sz="2667" dirty="0">
              <a:latin typeface="Arial" pitchFamily="34" charset="0"/>
              <a:cs typeface="Arial" pitchFamily="34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684289" y="1214425"/>
            <a:ext cx="7090620" cy="4945075"/>
          </a:xfrm>
          <a:prstGeom prst="rect">
            <a:avLst/>
          </a:prstGeom>
          <a:solidFill>
            <a:srgbClr val="CCFFFF">
              <a:alpha val="50000"/>
            </a:srgb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457189" indent="-457189"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                      </a:t>
            </a:r>
            <a:endParaRPr lang="en-US" sz="2667">
              <a:latin typeface="Arial" charset="0"/>
              <a:ea typeface="ＭＳ Ｐゴシック" charset="0"/>
              <a:cs typeface="Arial" charset="0"/>
            </a:endParaRPr>
          </a:p>
          <a:p>
            <a:pPr marL="457189" indent="-457189">
              <a:defRPr/>
            </a:pPr>
            <a:endParaRPr lang="en-US" sz="2667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7518400" y="1397001"/>
            <a:ext cx="2463800" cy="529772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jealous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(X,Y).</a:t>
            </a:r>
            <a:endParaRPr lang="en-US" sz="2400" dirty="0">
              <a:latin typeface="Lucida Console" charset="0"/>
              <a:ea typeface="ＭＳ Ｐゴシック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6908800" y="2514600"/>
            <a:ext cx="39624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dirty="0">
                <a:latin typeface="Arial" charset="0"/>
                <a:ea typeface="ＭＳ Ｐゴシック" charset="0"/>
              </a:rPr>
              <a:t>?- 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(A,C), </a:t>
            </a:r>
            <a:r>
              <a:rPr lang="en-US" sz="2667" dirty="0">
                <a:latin typeface="Arial" charset="0"/>
                <a:ea typeface="ＭＳ Ｐゴシック" charset="0"/>
              </a:rPr>
              <a:t>loves</a:t>
            </a:r>
            <a:r>
              <a:rPr lang="en-US" sz="2667" dirty="0">
                <a:latin typeface="Arial" charset="0"/>
                <a:ea typeface="ＭＳ Ｐゴシック" charset="0"/>
                <a:cs typeface="Arial" charset="0"/>
              </a:rPr>
              <a:t>(B,C).</a:t>
            </a: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8940800" y="1905000"/>
            <a:ext cx="0" cy="609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8026400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X=A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9093227" y="1905001"/>
            <a:ext cx="812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Y=B</a:t>
            </a: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5283200" y="4241800"/>
            <a:ext cx="25400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loves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(B,mia).</a:t>
            </a:r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 flipH="1">
            <a:off x="6705600" y="3124200"/>
            <a:ext cx="2032000" cy="1117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6096000" y="3255434"/>
            <a:ext cx="1670650" cy="74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A=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C=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mia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16" name="Line 11"/>
          <p:cNvSpPr>
            <a:spLocks noChangeShapeType="1"/>
          </p:cNvSpPr>
          <p:nvPr/>
        </p:nvSpPr>
        <p:spPr bwMode="auto">
          <a:xfrm flipH="1">
            <a:off x="5283200" y="4851400"/>
            <a:ext cx="508000" cy="420564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4732183" y="5264460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4165599" y="5815314"/>
            <a:ext cx="1902884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19" name="AutoShape 17"/>
          <p:cNvSpPr>
            <a:spLocks noChangeArrowheads="1"/>
          </p:cNvSpPr>
          <p:nvPr/>
        </p:nvSpPr>
        <p:spPr bwMode="auto">
          <a:xfrm>
            <a:off x="6240619" y="5167745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20" name="Line 20"/>
          <p:cNvSpPr>
            <a:spLocks noChangeShapeType="1"/>
          </p:cNvSpPr>
          <p:nvPr/>
        </p:nvSpPr>
        <p:spPr bwMode="auto">
          <a:xfrm>
            <a:off x="5791200" y="4851400"/>
            <a:ext cx="625165" cy="290635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5892800" y="5765800"/>
            <a:ext cx="2336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marsellus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22" name="Line 13"/>
          <p:cNvSpPr>
            <a:spLocks noChangeShapeType="1"/>
          </p:cNvSpPr>
          <p:nvPr/>
        </p:nvSpPr>
        <p:spPr bwMode="auto">
          <a:xfrm>
            <a:off x="8737600" y="3124200"/>
            <a:ext cx="914400" cy="1117600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3" name="AutoShape 21"/>
          <p:cNvSpPr>
            <a:spLocks noChangeArrowheads="1"/>
          </p:cNvSpPr>
          <p:nvPr/>
        </p:nvSpPr>
        <p:spPr bwMode="auto">
          <a:xfrm>
            <a:off x="9057965" y="4241800"/>
            <a:ext cx="25400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>
                <a:latin typeface="Arial" charset="0"/>
                <a:ea typeface="ＭＳ Ｐゴシック" charset="0"/>
              </a:rPr>
              <a:t>?- loves</a:t>
            </a:r>
            <a:r>
              <a:rPr lang="en-US" sz="2667">
                <a:latin typeface="Arial" charset="0"/>
                <a:ea typeface="ＭＳ Ｐゴシック" charset="0"/>
                <a:cs typeface="Arial" charset="0"/>
              </a:rPr>
              <a:t>(B,mia).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9448801" y="3225801"/>
            <a:ext cx="2000869" cy="74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A=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marsellus</a:t>
            </a:r>
            <a:endParaRPr lang="en-US" sz="2133" dirty="0">
              <a:latin typeface="Lucida Console" charset="0"/>
              <a:ea typeface="ＭＳ Ｐゴシック" charset="0"/>
            </a:endParaRPr>
          </a:p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C=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mia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25" name="AutoShape 15"/>
          <p:cNvSpPr>
            <a:spLocks noChangeArrowheads="1"/>
          </p:cNvSpPr>
          <p:nvPr/>
        </p:nvSpPr>
        <p:spPr bwMode="auto">
          <a:xfrm>
            <a:off x="8748290" y="5210332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26" name="Line 19"/>
          <p:cNvSpPr>
            <a:spLocks noChangeShapeType="1"/>
          </p:cNvSpPr>
          <p:nvPr/>
        </p:nvSpPr>
        <p:spPr bwMode="auto">
          <a:xfrm flipH="1">
            <a:off x="9245600" y="4851400"/>
            <a:ext cx="304800" cy="342396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8243358" y="5790068"/>
            <a:ext cx="1902883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vincent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  <p:sp>
        <p:nvSpPr>
          <p:cNvPr id="28" name="Line 14"/>
          <p:cNvSpPr>
            <a:spLocks noChangeShapeType="1"/>
          </p:cNvSpPr>
          <p:nvPr/>
        </p:nvSpPr>
        <p:spPr bwMode="auto">
          <a:xfrm>
            <a:off x="9652000" y="4851400"/>
            <a:ext cx="1000435" cy="420522"/>
          </a:xfrm>
          <a:prstGeom prst="line">
            <a:avLst/>
          </a:prstGeom>
          <a:noFill/>
          <a:ln w="2222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sz="2400">
              <a:latin typeface="Lucida Console" charset="0"/>
              <a:ea typeface="ＭＳ Ｐゴシック" charset="0"/>
            </a:endParaRPr>
          </a:p>
        </p:txBody>
      </p:sp>
      <p:sp>
        <p:nvSpPr>
          <p:cNvPr id="29" name="AutoShape 18"/>
          <p:cNvSpPr>
            <a:spLocks noChangeArrowheads="1"/>
          </p:cNvSpPr>
          <p:nvPr/>
        </p:nvSpPr>
        <p:spPr bwMode="auto">
          <a:xfrm>
            <a:off x="10464800" y="5237739"/>
            <a:ext cx="812800" cy="609600"/>
          </a:xfrm>
          <a:prstGeom prst="flowChartAlternateProcess">
            <a:avLst/>
          </a:prstGeom>
          <a:solidFill>
            <a:schemeClr val="bg1">
              <a:alpha val="50000"/>
            </a:schemeClr>
          </a:solidFill>
          <a:ln w="222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667" b="1" dirty="0">
                <a:solidFill>
                  <a:srgbClr val="00B050"/>
                </a:solidFill>
                <a:latin typeface="Arial" charset="0"/>
                <a:ea typeface="ＭＳ Ｐゴシック" charset="0"/>
                <a:cs typeface="Arial" charset="0"/>
              </a:rPr>
              <a:t>True</a:t>
            </a:r>
            <a:endParaRPr lang="en-US" sz="2667" dirty="0"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30" name="Text Box 26"/>
          <p:cNvSpPr txBox="1">
            <a:spLocks noChangeArrowheads="1"/>
          </p:cNvSpPr>
          <p:nvPr/>
        </p:nvSpPr>
        <p:spPr bwMode="auto">
          <a:xfrm>
            <a:off x="9896791" y="5777345"/>
            <a:ext cx="2336800" cy="42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133" dirty="0">
                <a:latin typeface="Lucida Console" charset="0"/>
                <a:ea typeface="ＭＳ Ｐゴシック" charset="0"/>
              </a:rPr>
              <a:t>B=</a:t>
            </a:r>
            <a:r>
              <a:rPr lang="en-US" sz="2133" dirty="0" err="1">
                <a:latin typeface="Lucida Console" charset="0"/>
                <a:ea typeface="ＭＳ Ｐゴシック" charset="0"/>
              </a:rPr>
              <a:t>marsellus</a:t>
            </a:r>
            <a:endParaRPr lang="en-US" sz="2133" dirty="0">
              <a:latin typeface="Lucida Console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79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36"/>
    </mc:Choice>
    <mc:Fallback xmlns="">
      <p:transition spd="slow" advTm="19036"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E7612EF-17D9-7E6D-CBE4-CE76ECCC268D}"/>
              </a:ext>
            </a:extLst>
          </p:cNvPr>
          <p:cNvSpPr txBox="1"/>
          <p:nvPr/>
        </p:nvSpPr>
        <p:spPr>
          <a:xfrm>
            <a:off x="1182255" y="498764"/>
            <a:ext cx="3796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SUMMARY</a:t>
            </a:r>
          </a:p>
        </p:txBody>
      </p:sp>
      <p:pic>
        <p:nvPicPr>
          <p:cNvPr id="3" name="object 3">
            <a:extLst>
              <a:ext uri="{FF2B5EF4-FFF2-40B4-BE49-F238E27FC236}">
                <a16:creationId xmlns:a16="http://schemas.microsoft.com/office/drawing/2014/main" id="{42033BA1-4127-B778-1989-77011436DCC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11735" y="1220308"/>
            <a:ext cx="9574738" cy="4718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52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205"/>
    </mc:Choice>
    <mc:Fallback xmlns="">
      <p:transition spd="slow" advTm="181205"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957"/>
    </mc:Choice>
    <mc:Fallback xmlns="">
      <p:transition spd="slow" advTm="78957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7536</TotalTime>
  <Words>2701</Words>
  <Application>Microsoft Office PowerPoint</Application>
  <PresentationFormat>Widescreen</PresentationFormat>
  <Paragraphs>537</Paragraphs>
  <Slides>66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5" baseType="lpstr">
      <vt:lpstr>Arial</vt:lpstr>
      <vt:lpstr>Arial Unicode MS</vt:lpstr>
      <vt:lpstr>Calibri</vt:lpstr>
      <vt:lpstr>Calibri Light</vt:lpstr>
      <vt:lpstr>Lucida Console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Programming with matching</vt:lpstr>
      <vt:lpstr>Programming with matching</vt:lpstr>
      <vt:lpstr>Programming with matching</vt:lpstr>
      <vt:lpstr>Programming with matching</vt:lpstr>
      <vt:lpstr>Proof Search</vt:lpstr>
      <vt:lpstr>Example</vt:lpstr>
      <vt:lpstr>Example: Search Tree</vt:lpstr>
      <vt:lpstr>Example: Search Tree</vt:lpstr>
      <vt:lpstr>Example: Search Tree</vt:lpstr>
      <vt:lpstr>Example: Search Tree</vt:lpstr>
      <vt:lpstr>Example: Search Tree</vt:lpstr>
      <vt:lpstr>Example: Search Tree</vt:lpstr>
      <vt:lpstr>Example: Search Tree</vt:lpstr>
      <vt:lpstr>Example: Search Tree</vt:lpstr>
      <vt:lpstr>Another example</vt:lpstr>
      <vt:lpstr>Another example</vt:lpstr>
      <vt:lpstr>Another example</vt:lpstr>
      <vt:lpstr>Another example</vt:lpstr>
      <vt:lpstr>Another example</vt:lpstr>
      <vt:lpstr>Another example</vt:lpstr>
      <vt:lpstr>Another example</vt:lpstr>
      <vt:lpstr>Another example</vt:lpstr>
      <vt:lpstr>Another example</vt:lpstr>
      <vt:lpstr>Another example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Lamiaa Fattouh</cp:lastModifiedBy>
  <cp:revision>40</cp:revision>
  <dcterms:created xsi:type="dcterms:W3CDTF">2023-04-29T09:08:23Z</dcterms:created>
  <dcterms:modified xsi:type="dcterms:W3CDTF">2023-12-02T00:54:07Z</dcterms:modified>
</cp:coreProperties>
</file>