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313" r:id="rId4"/>
    <p:sldId id="306" r:id="rId5"/>
    <p:sldId id="560" r:id="rId6"/>
    <p:sldId id="276" r:id="rId7"/>
    <p:sldId id="561" r:id="rId8"/>
    <p:sldId id="562" r:id="rId9"/>
    <p:sldId id="563" r:id="rId10"/>
    <p:sldId id="564" r:id="rId11"/>
    <p:sldId id="483" r:id="rId12"/>
    <p:sldId id="568" r:id="rId13"/>
    <p:sldId id="552" r:id="rId14"/>
    <p:sldId id="566" r:id="rId15"/>
    <p:sldId id="567" r:id="rId16"/>
    <p:sldId id="575" r:id="rId17"/>
    <p:sldId id="271" r:id="rId18"/>
    <p:sldId id="551" r:id="rId19"/>
    <p:sldId id="256" r:id="rId20"/>
    <p:sldId id="569" r:id="rId21"/>
    <p:sldId id="570" r:id="rId22"/>
    <p:sldId id="553" r:id="rId23"/>
    <p:sldId id="554" r:id="rId24"/>
    <p:sldId id="576" r:id="rId25"/>
    <p:sldId id="555" r:id="rId26"/>
    <p:sldId id="556" r:id="rId27"/>
    <p:sldId id="529" r:id="rId28"/>
    <p:sldId id="571" r:id="rId29"/>
    <p:sldId id="530" r:id="rId30"/>
    <p:sldId id="531" r:id="rId31"/>
    <p:sldId id="488" r:id="rId32"/>
    <p:sldId id="559" r:id="rId33"/>
    <p:sldId id="484" r:id="rId34"/>
    <p:sldId id="557" r:id="rId35"/>
    <p:sldId id="321" r:id="rId36"/>
    <p:sldId id="326" r:id="rId37"/>
    <p:sldId id="330" r:id="rId38"/>
    <p:sldId id="558" r:id="rId39"/>
    <p:sldId id="285" r:id="rId40"/>
    <p:sldId id="286" r:id="rId41"/>
    <p:sldId id="572" r:id="rId42"/>
    <p:sldId id="485" r:id="rId43"/>
    <p:sldId id="574" r:id="rId44"/>
    <p:sldId id="48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06"/>
            <p14:sldId id="560"/>
            <p14:sldId id="276"/>
            <p14:sldId id="561"/>
            <p14:sldId id="562"/>
            <p14:sldId id="563"/>
            <p14:sldId id="564"/>
            <p14:sldId id="483"/>
            <p14:sldId id="568"/>
            <p14:sldId id="552"/>
            <p14:sldId id="566"/>
            <p14:sldId id="567"/>
            <p14:sldId id="575"/>
            <p14:sldId id="271"/>
            <p14:sldId id="551"/>
            <p14:sldId id="256"/>
            <p14:sldId id="569"/>
            <p14:sldId id="570"/>
            <p14:sldId id="553"/>
            <p14:sldId id="554"/>
            <p14:sldId id="576"/>
            <p14:sldId id="555"/>
            <p14:sldId id="556"/>
            <p14:sldId id="529"/>
            <p14:sldId id="571"/>
            <p14:sldId id="530"/>
            <p14:sldId id="531"/>
            <p14:sldId id="488"/>
            <p14:sldId id="559"/>
            <p14:sldId id="484"/>
            <p14:sldId id="557"/>
            <p14:sldId id="321"/>
            <p14:sldId id="326"/>
            <p14:sldId id="330"/>
            <p14:sldId id="558"/>
            <p14:sldId id="285"/>
            <p14:sldId id="286"/>
            <p14:sldId id="572"/>
            <p14:sldId id="485"/>
            <p14:sldId id="574"/>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A02B2B0D-7C61-4FCF-870B-2025F3F14806}"/>
    <pc:docChg chg="delSld modSection">
      <pc:chgData name="Perihan Salah" userId="76e30ab951f6bd55" providerId="LiveId" clId="{A02B2B0D-7C61-4FCF-870B-2025F3F14806}" dt="2025-05-10T16:08:40.898" v="2" actId="47"/>
      <pc:docMkLst>
        <pc:docMk/>
      </pc:docMkLst>
      <pc:sldChg chg="del">
        <pc:chgData name="Perihan Salah" userId="76e30ab951f6bd55" providerId="LiveId" clId="{A02B2B0D-7C61-4FCF-870B-2025F3F14806}" dt="2025-05-10T16:08:40.898" v="2" actId="47"/>
        <pc:sldMkLst>
          <pc:docMk/>
          <pc:sldMk cId="2635246058" sldId="332"/>
        </pc:sldMkLst>
      </pc:sldChg>
      <pc:sldChg chg="del">
        <pc:chgData name="Perihan Salah" userId="76e30ab951f6bd55" providerId="LiveId" clId="{A02B2B0D-7C61-4FCF-870B-2025F3F14806}" dt="2025-05-10T16:08:17.065" v="1" actId="47"/>
        <pc:sldMkLst>
          <pc:docMk/>
          <pc:sldMk cId="351288535" sldId="550"/>
        </pc:sldMkLst>
      </pc:sldChg>
      <pc:sldChg chg="del">
        <pc:chgData name="Perihan Salah" userId="76e30ab951f6bd55" providerId="LiveId" clId="{A02B2B0D-7C61-4FCF-870B-2025F3F14806}" dt="2025-05-10T16:08:06.286" v="0" actId="47"/>
        <pc:sldMkLst>
          <pc:docMk/>
          <pc:sldMk cId="402731462" sldId="56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2yU_mpBB6LQ?feature=oembed" TargetMode="Externa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6dZUFBfrS1E" TargetMode="Externa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mdclw5GC83A?feature=oembed" TargetMode="Externa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MBRm8Q7Yy4U?feature=oembed" TargetMode="Externa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TrMjo3CT3hI" TargetMode="External"/><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1.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_fLgknT8Hh0?feature=oembed" TargetMode="Externa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ZFB795UTYB0?feature=oembed" TargetMode="Externa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wg2tDwH-R8A" TargetMode="Externa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D1yAI3Uel8Q" TargetMode="Externa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tdq1ih82njY" TargetMode="External"/><Relationship Id="rId4" Type="http://schemas.openxmlformats.org/officeDocument/2006/relationships/image" Target="../media/image40.jpe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2.xml"/><Relationship Id="rId1" Type="http://schemas.openxmlformats.org/officeDocument/2006/relationships/video" Target="https://www.youtube.com/embed/4RiIEDiO9vs?feature=oembed"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2.xml"/><Relationship Id="rId1" Type="http://schemas.openxmlformats.org/officeDocument/2006/relationships/video" Target="https://www.youtube.com/embed/Bf06lNxs_1o"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video" Target="https://www.youtube.com/embed/kWlJIp-MZrQ"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8" Type="http://schemas.openxmlformats.org/officeDocument/2006/relationships/image" Target="../media/image59.jpg"/><Relationship Id="rId3" Type="http://schemas.openxmlformats.org/officeDocument/2006/relationships/image" Target="../media/image5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38744" y="2330690"/>
            <a:ext cx="471979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490775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MKT</a:t>
            </a:r>
          </a:p>
          <a:p>
            <a:r>
              <a:rPr lang="en-US" sz="2000" dirty="0">
                <a:solidFill>
                  <a:schemeClr val="bg1"/>
                </a:solidFill>
                <a:latin typeface="Times New Roman" panose="02020603050405020304" pitchFamily="18" charset="0"/>
                <a:cs typeface="Times New Roman" panose="02020603050405020304" pitchFamily="18" charset="0"/>
              </a:rPr>
              <a:t>Brands Resonance and the Brand Value Chain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90775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solidFill>
                  <a:srgbClr val="000000"/>
                </a:solidFill>
                <a:latin typeface="Times New Roman" panose="02020603050405020304" pitchFamily="18" charset="0"/>
                <a:cs typeface="Times New Roman" panose="02020603050405020304" pitchFamily="18" charset="0"/>
              </a:rPr>
              <a:t>Brands Resonance and the Brand Value Chain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24527" y="2467293"/>
            <a:ext cx="8433134" cy="2677656"/>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brand resonance</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Describe the steps in building brand resonance</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the brand value chain</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Identify the stages in the brand value chain</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Contrast brand equity and customer equity</a:t>
            </a: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8BD55788-4753-466B-ACE6-9D90A14DAF75}"/>
              </a:ext>
            </a:extLst>
          </p:cNvPr>
          <p:cNvPicPr>
            <a:picLocks noChangeAspect="1"/>
          </p:cNvPicPr>
          <p:nvPr/>
        </p:nvPicPr>
        <p:blipFill>
          <a:blip r:embed="rId3"/>
          <a:stretch>
            <a:fillRect/>
          </a:stretch>
        </p:blipFill>
        <p:spPr>
          <a:xfrm>
            <a:off x="42041" y="0"/>
            <a:ext cx="8198069" cy="6858000"/>
          </a:xfrm>
          <a:prstGeom prst="rect">
            <a:avLst/>
          </a:prstGeom>
        </p:spPr>
      </p:pic>
      <p:sp>
        <p:nvSpPr>
          <p:cNvPr id="6" name="Title 1">
            <a:extLst>
              <a:ext uri="{FF2B5EF4-FFF2-40B4-BE49-F238E27FC236}">
                <a16:creationId xmlns:a16="http://schemas.microsoft.com/office/drawing/2014/main" id="{69319AC3-9997-43B7-A1B3-54A44B71D59D}"/>
              </a:ext>
            </a:extLst>
          </p:cNvPr>
          <p:cNvSpPr txBox="1">
            <a:spLocks/>
          </p:cNvSpPr>
          <p:nvPr/>
        </p:nvSpPr>
        <p:spPr>
          <a:xfrm>
            <a:off x="8479419" y="2307128"/>
            <a:ext cx="3670540" cy="3261002"/>
          </a:xfrm>
          <a:prstGeom prst="rect">
            <a:avLst/>
          </a:prstGeom>
        </p:spPr>
        <p:txBody>
          <a:bodyPr vert="horz" lIns="91440" tIns="45720" rIns="91440" bIns="45720" rtlCol="0" anchor="b">
            <a:normAutofit fontScale="90000" lnSpcReduction="1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Brands Resonance and the Brand Value Chain</a:t>
            </a:r>
            <a:b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br>
            <a:endParaRPr kumimoji="0" lang="en-US" sz="48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itle 1">
            <a:extLst>
              <a:ext uri="{FF2B5EF4-FFF2-40B4-BE49-F238E27FC236}">
                <a16:creationId xmlns:a16="http://schemas.microsoft.com/office/drawing/2014/main" id="{69319AC3-9997-43B7-A1B3-54A44B71D59D}"/>
              </a:ext>
            </a:extLst>
          </p:cNvPr>
          <p:cNvSpPr txBox="1">
            <a:spLocks/>
          </p:cNvSpPr>
          <p:nvPr/>
        </p:nvSpPr>
        <p:spPr>
          <a:xfrm>
            <a:off x="9361488" y="1492468"/>
            <a:ext cx="2616200" cy="2740847"/>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The Four Steps of Brand Building </a:t>
            </a:r>
            <a:endParaRPr kumimoji="0" lang="en-US" sz="48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pic>
        <p:nvPicPr>
          <p:cNvPr id="7" name="Content Placeholder 3">
            <a:extLst>
              <a:ext uri="{FF2B5EF4-FFF2-40B4-BE49-F238E27FC236}">
                <a16:creationId xmlns:a16="http://schemas.microsoft.com/office/drawing/2014/main" id="{DD7E2FEC-115A-4E59-ABA7-32C898C5C4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14" y="87721"/>
            <a:ext cx="6950870" cy="6864357"/>
          </a:xfrm>
          <a:prstGeom prst="rect">
            <a:avLst/>
          </a:prstGeom>
        </p:spPr>
      </p:pic>
      <p:pic>
        <p:nvPicPr>
          <p:cNvPr id="9" name="Picture 8">
            <a:extLst>
              <a:ext uri="{FF2B5EF4-FFF2-40B4-BE49-F238E27FC236}">
                <a16:creationId xmlns:a16="http://schemas.microsoft.com/office/drawing/2014/main" id="{301E5842-49EF-46F0-91ED-C60DF4CB6C3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66915" y="16544"/>
            <a:ext cx="2404914" cy="1662467"/>
          </a:xfrm>
          <a:prstGeom prst="rect">
            <a:avLst/>
          </a:prstGeom>
        </p:spPr>
      </p:pic>
      <p:pic>
        <p:nvPicPr>
          <p:cNvPr id="10" name="Picture 9">
            <a:extLst>
              <a:ext uri="{FF2B5EF4-FFF2-40B4-BE49-F238E27FC236}">
                <a16:creationId xmlns:a16="http://schemas.microsoft.com/office/drawing/2014/main" id="{9F7C8172-455F-4154-9F7C-E35016FE3DA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34691" y="3341478"/>
            <a:ext cx="2399690" cy="1954554"/>
          </a:xfrm>
          <a:prstGeom prst="rect">
            <a:avLst/>
          </a:prstGeom>
        </p:spPr>
      </p:pic>
      <p:pic>
        <p:nvPicPr>
          <p:cNvPr id="11" name="Picture 10">
            <a:extLst>
              <a:ext uri="{FF2B5EF4-FFF2-40B4-BE49-F238E27FC236}">
                <a16:creationId xmlns:a16="http://schemas.microsoft.com/office/drawing/2014/main" id="{920D1E98-CCCF-4AF0-BCF6-F5EC2A924C5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66915" y="1679011"/>
            <a:ext cx="2399689" cy="1773364"/>
          </a:xfrm>
          <a:prstGeom prst="rect">
            <a:avLst/>
          </a:prstGeom>
        </p:spPr>
      </p:pic>
      <p:pic>
        <p:nvPicPr>
          <p:cNvPr id="12" name="Picture 11">
            <a:extLst>
              <a:ext uri="{FF2B5EF4-FFF2-40B4-BE49-F238E27FC236}">
                <a16:creationId xmlns:a16="http://schemas.microsoft.com/office/drawing/2014/main" id="{2D97ABB4-5DBF-49B0-8515-BAA18855426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834691" y="5168891"/>
            <a:ext cx="2391541" cy="1703730"/>
          </a:xfrm>
          <a:prstGeom prst="rect">
            <a:avLst/>
          </a:prstGeom>
        </p:spPr>
      </p:pic>
    </p:spTree>
    <p:extLst>
      <p:ext uri="{BB962C8B-B14F-4D97-AF65-F5344CB8AC3E}">
        <p14:creationId xmlns:p14="http://schemas.microsoft.com/office/powerpoint/2010/main" val="57038962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8350" y="57124"/>
            <a:ext cx="7315299" cy="113877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Building A Strong Brand: </a:t>
            </a:r>
            <a:b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br>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The Four Steps of Brand Building</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656466" y="2856521"/>
            <a:ext cx="6856145"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chemeClr val="accent1">
                    <a:lumMod val="75000"/>
                  </a:schemeClr>
                </a:solidFill>
              </a:rPr>
              <a:t>Brand salience: </a:t>
            </a:r>
            <a:r>
              <a:rPr lang="en-US" sz="2400" dirty="0"/>
              <a:t>means achieving the right brand identity through measuring various aspects of brand awareness, and how the brand evoked under different situations. (Positioning)</a:t>
            </a:r>
          </a:p>
          <a:p>
            <a:pPr marL="342900" indent="-342900">
              <a:buFont typeface="Arial" panose="020B0604020202020204" pitchFamily="34" charset="0"/>
              <a:buChar char="•"/>
            </a:pPr>
            <a:r>
              <a:rPr lang="en-US" sz="2400" dirty="0">
                <a:solidFill>
                  <a:schemeClr val="accent1">
                    <a:lumMod val="75000"/>
                  </a:schemeClr>
                </a:solidFill>
              </a:rPr>
              <a:t>Brand performance and imagery </a:t>
            </a:r>
            <a:r>
              <a:rPr lang="en-US" sz="2400" dirty="0"/>
              <a:t>(what values you address, what is your target customer, high /Low profile)</a:t>
            </a:r>
          </a:p>
          <a:p>
            <a:pPr marL="342900" indent="-342900">
              <a:buFont typeface="Arial" panose="020B0604020202020204" pitchFamily="34" charset="0"/>
              <a:buChar char="•"/>
            </a:pPr>
            <a:r>
              <a:rPr lang="en-US" sz="2400" dirty="0">
                <a:solidFill>
                  <a:schemeClr val="accent1">
                    <a:lumMod val="75000"/>
                  </a:schemeClr>
                </a:solidFill>
              </a:rPr>
              <a:t>Brand judgments and feelings </a:t>
            </a:r>
            <a:r>
              <a:rPr lang="en-US" sz="2400" dirty="0"/>
              <a:t>(What do you think/feel of my brand)</a:t>
            </a:r>
          </a:p>
          <a:p>
            <a:pPr marL="342900" indent="-342900">
              <a:buFont typeface="Arial" panose="020B0604020202020204" pitchFamily="34" charset="0"/>
              <a:buChar char="•"/>
            </a:pPr>
            <a:r>
              <a:rPr lang="en-US" sz="2400" dirty="0">
                <a:solidFill>
                  <a:schemeClr val="accent1">
                    <a:lumMod val="75000"/>
                  </a:schemeClr>
                </a:solidFill>
              </a:rPr>
              <a:t>Brand resonance</a:t>
            </a:r>
            <a:r>
              <a:rPr lang="en-US" sz="2400" dirty="0"/>
              <a:t> (Relationship)</a:t>
            </a:r>
          </a:p>
        </p:txBody>
      </p:sp>
      <p:pic>
        <p:nvPicPr>
          <p:cNvPr id="7" name="Picture 6">
            <a:extLst>
              <a:ext uri="{FF2B5EF4-FFF2-40B4-BE49-F238E27FC236}">
                <a16:creationId xmlns:a16="http://schemas.microsoft.com/office/drawing/2014/main" id="{D5EBCFCF-8264-435C-9DC7-915B5795D298}"/>
              </a:ext>
            </a:extLst>
          </p:cNvPr>
          <p:cNvPicPr>
            <a:picLocks noChangeAspect="1"/>
          </p:cNvPicPr>
          <p:nvPr/>
        </p:nvPicPr>
        <p:blipFill>
          <a:blip r:embed="rId3"/>
          <a:stretch>
            <a:fillRect/>
          </a:stretch>
        </p:blipFill>
        <p:spPr>
          <a:xfrm>
            <a:off x="2438350" y="1425325"/>
            <a:ext cx="3975204" cy="1319166"/>
          </a:xfrm>
          <a:prstGeom prst="rect">
            <a:avLst/>
          </a:prstGeom>
        </p:spPr>
      </p:pic>
      <p:pic>
        <p:nvPicPr>
          <p:cNvPr id="9" name="Picture 8">
            <a:extLst>
              <a:ext uri="{FF2B5EF4-FFF2-40B4-BE49-F238E27FC236}">
                <a16:creationId xmlns:a16="http://schemas.microsoft.com/office/drawing/2014/main" id="{9F35B888-D338-44AE-A663-9A13085FA673}"/>
              </a:ext>
            </a:extLst>
          </p:cNvPr>
          <p:cNvPicPr>
            <a:picLocks noChangeAspect="1"/>
          </p:cNvPicPr>
          <p:nvPr/>
        </p:nvPicPr>
        <p:blipFill>
          <a:blip r:embed="rId4"/>
          <a:stretch>
            <a:fillRect/>
          </a:stretch>
        </p:blipFill>
        <p:spPr>
          <a:xfrm>
            <a:off x="7612891" y="1472853"/>
            <a:ext cx="3744291" cy="439857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A0F1BCDF-5BFD-4AFE-AC0F-3A9722F8DC1A}"/>
              </a:ext>
            </a:extLst>
          </p:cNvPr>
          <p:cNvSpPr txBox="1"/>
          <p:nvPr/>
        </p:nvSpPr>
        <p:spPr>
          <a:xfrm>
            <a:off x="9007759" y="1878917"/>
            <a:ext cx="3358487" cy="3416320"/>
          </a:xfrm>
          <a:prstGeom prst="rect">
            <a:avLst/>
          </a:prstGeom>
          <a:noFill/>
        </p:spPr>
        <p:txBody>
          <a:bodyPr wrap="square">
            <a:spAutoFit/>
          </a:bodyPr>
          <a:lstStyle/>
          <a:p>
            <a:pPr algn="ctr"/>
            <a:r>
              <a:rPr kumimoji="0" lang="en-US"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Building A Strong Brand: </a:t>
            </a:r>
          </a:p>
          <a:p>
            <a:pPr algn="ctr"/>
            <a:r>
              <a:rPr kumimoji="0" lang="en-IN"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 Resonance Pyramid</a:t>
            </a:r>
            <a:endParaRPr lang="en-US" dirty="0"/>
          </a:p>
        </p:txBody>
      </p:sp>
      <p:pic>
        <p:nvPicPr>
          <p:cNvPr id="3" name="Picture 2">
            <a:extLst>
              <a:ext uri="{FF2B5EF4-FFF2-40B4-BE49-F238E27FC236}">
                <a16:creationId xmlns:a16="http://schemas.microsoft.com/office/drawing/2014/main" id="{25707AB4-9ADE-480B-A754-810E859D5B6C}"/>
              </a:ext>
            </a:extLst>
          </p:cNvPr>
          <p:cNvPicPr>
            <a:picLocks noChangeAspect="1"/>
          </p:cNvPicPr>
          <p:nvPr/>
        </p:nvPicPr>
        <p:blipFill>
          <a:blip r:embed="rId3"/>
          <a:stretch>
            <a:fillRect/>
          </a:stretch>
        </p:blipFill>
        <p:spPr>
          <a:xfrm>
            <a:off x="19987" y="210208"/>
            <a:ext cx="9302689" cy="6560072"/>
          </a:xfrm>
          <a:prstGeom prst="rect">
            <a:avLst/>
          </a:prstGeom>
        </p:spPr>
      </p:pic>
    </p:spTree>
    <p:extLst>
      <p:ext uri="{BB962C8B-B14F-4D97-AF65-F5344CB8AC3E}">
        <p14:creationId xmlns:p14="http://schemas.microsoft.com/office/powerpoint/2010/main" val="319105085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A0F1BCDF-5BFD-4AFE-AC0F-3A9722F8DC1A}"/>
              </a:ext>
            </a:extLst>
          </p:cNvPr>
          <p:cNvSpPr txBox="1"/>
          <p:nvPr/>
        </p:nvSpPr>
        <p:spPr>
          <a:xfrm>
            <a:off x="9007759" y="1878917"/>
            <a:ext cx="3358487" cy="3416320"/>
          </a:xfrm>
          <a:prstGeom prst="rect">
            <a:avLst/>
          </a:prstGeom>
          <a:noFill/>
        </p:spPr>
        <p:txBody>
          <a:bodyPr wrap="square">
            <a:spAutoFit/>
          </a:bodyPr>
          <a:lstStyle/>
          <a:p>
            <a:pPr algn="ctr"/>
            <a:r>
              <a:rPr kumimoji="0" lang="en-US"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Building A Strong Brand: </a:t>
            </a:r>
          </a:p>
          <a:p>
            <a:pPr algn="ctr"/>
            <a:r>
              <a:rPr kumimoji="0" lang="en-IN" sz="3600" b="0"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 Resonance Pyramid</a:t>
            </a:r>
            <a:endParaRPr lang="en-US" dirty="0"/>
          </a:p>
        </p:txBody>
      </p:sp>
      <p:pic>
        <p:nvPicPr>
          <p:cNvPr id="2" name="Picture 1">
            <a:extLst>
              <a:ext uri="{FF2B5EF4-FFF2-40B4-BE49-F238E27FC236}">
                <a16:creationId xmlns:a16="http://schemas.microsoft.com/office/drawing/2014/main" id="{6BC7B167-BD41-44FB-B154-09B975B85EF5}"/>
              </a:ext>
            </a:extLst>
          </p:cNvPr>
          <p:cNvPicPr>
            <a:picLocks noChangeAspect="1"/>
          </p:cNvPicPr>
          <p:nvPr/>
        </p:nvPicPr>
        <p:blipFill>
          <a:blip r:embed="rId3"/>
          <a:stretch>
            <a:fillRect/>
          </a:stretch>
        </p:blipFill>
        <p:spPr>
          <a:xfrm>
            <a:off x="16084" y="0"/>
            <a:ext cx="12159831" cy="6858000"/>
          </a:xfrm>
          <a:prstGeom prst="rect">
            <a:avLst/>
          </a:prstGeom>
        </p:spPr>
      </p:pic>
    </p:spTree>
    <p:extLst>
      <p:ext uri="{BB962C8B-B14F-4D97-AF65-F5344CB8AC3E}">
        <p14:creationId xmlns:p14="http://schemas.microsoft.com/office/powerpoint/2010/main" val="85282936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14" title="نواعم  #تاخدـالعين">
            <a:hlinkClick r:id="" action="ppaction://media"/>
            <a:extLst>
              <a:ext uri="{FF2B5EF4-FFF2-40B4-BE49-F238E27FC236}">
                <a16:creationId xmlns:a16="http://schemas.microsoft.com/office/drawing/2014/main" id="{FB1F7263-512C-4F73-B7E6-191493C7572D}"/>
              </a:ext>
            </a:extLst>
          </p:cNvPr>
          <p:cNvPicPr>
            <a:picLocks noRot="1" noChangeAspect="1"/>
          </p:cNvPicPr>
          <p:nvPr>
            <a:videoFile r:link="rId1"/>
          </p:nvPr>
        </p:nvPicPr>
        <p:blipFill>
          <a:blip r:embed="rId4"/>
          <a:stretch>
            <a:fillRect/>
          </a:stretch>
        </p:blipFill>
        <p:spPr>
          <a:xfrm>
            <a:off x="0" y="-11430"/>
            <a:ext cx="12192000" cy="6888480"/>
          </a:xfrm>
          <a:prstGeom prst="rect">
            <a:avLst/>
          </a:prstGeom>
        </p:spPr>
      </p:pic>
    </p:spTree>
    <p:extLst>
      <p:ext uri="{BB962C8B-B14F-4D97-AF65-F5344CB8AC3E}">
        <p14:creationId xmlns:p14="http://schemas.microsoft.com/office/powerpoint/2010/main" val="36337665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09268"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A486C799-9451-41A2-BDC0-DE1F6753C880}"/>
              </a:ext>
            </a:extLst>
          </p:cNvPr>
          <p:cNvPicPr>
            <a:picLocks noChangeAspect="1"/>
          </p:cNvPicPr>
          <p:nvPr/>
        </p:nvPicPr>
        <p:blipFill>
          <a:blip r:embed="rId3"/>
          <a:stretch>
            <a:fillRect/>
          </a:stretch>
        </p:blipFill>
        <p:spPr>
          <a:xfrm>
            <a:off x="0" y="1015865"/>
            <a:ext cx="10230069" cy="5754414"/>
          </a:xfrm>
          <a:prstGeom prst="rect">
            <a:avLst/>
          </a:prstGeom>
        </p:spPr>
      </p:pic>
    </p:spTree>
    <p:extLst>
      <p:ext uri="{BB962C8B-B14F-4D97-AF65-F5344CB8AC3E}">
        <p14:creationId xmlns:p14="http://schemas.microsoft.com/office/powerpoint/2010/main" val="34394150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7" y="1125123"/>
            <a:ext cx="11682888" cy="5658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Salience Dimensions</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44074" y="29029"/>
            <a:ext cx="1463098" cy="1076574"/>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19520"/>
            <a:ext cx="2383737" cy="1125123"/>
          </a:xfrm>
          <a:prstGeom prst="rect">
            <a:avLst/>
          </a:prstGeom>
        </p:spPr>
      </p:pic>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582323" y="1238945"/>
            <a:ext cx="11545022" cy="43801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US" altLang="en-US" sz="2000" b="0" i="1" u="none" strike="noStrike" kern="1200" cap="all" spc="0" normalizeH="0" baseline="0" noProof="0" dirty="0">
                <a:ln>
                  <a:noFill/>
                </a:ln>
                <a:solidFill>
                  <a:prstClr val="black"/>
                </a:solidFill>
                <a:effectLst/>
                <a:uLnTx/>
                <a:uFillTx/>
                <a:latin typeface="Tw Cen MT" panose="020B0602020104020603"/>
                <a:ea typeface="+mn-ea"/>
                <a:cs typeface="+mn-cs"/>
              </a:rPr>
              <a:t>Depth</a:t>
            </a:r>
            <a:r>
              <a:rPr kumimoji="0" lang="en-US" altLang="en-US" sz="2000" b="0" i="0" u="none" strike="noStrike" kern="1200" cap="all" spc="0" normalizeH="0" baseline="0" noProof="0" dirty="0">
                <a:ln>
                  <a:noFill/>
                </a:ln>
                <a:solidFill>
                  <a:prstClr val="black"/>
                </a:solidFill>
                <a:effectLst/>
                <a:uLnTx/>
                <a:uFillTx/>
                <a:latin typeface="Tw Cen MT" panose="020B0602020104020603"/>
                <a:ea typeface="+mn-ea"/>
                <a:cs typeface="+mn-cs"/>
              </a:rPr>
              <a:t> of brand awareness</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Ease of recognition and recall</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Strength and clarity of category</a:t>
            </a:r>
          </a:p>
          <a:p>
            <a:pPr marL="228600" marR="0" lvl="0" indent="-228600" algn="l" defTabSz="914400" rtl="0" eaLnBrk="1" fontAlgn="auto" latinLnBrk="0" hangingPunct="1">
              <a:lnSpc>
                <a:spcPct val="120000"/>
              </a:lnSpc>
              <a:spcBef>
                <a:spcPct val="60000"/>
              </a:spcBef>
              <a:spcAft>
                <a:spcPts val="0"/>
              </a:spcAft>
              <a:buClr>
                <a:prstClr val="black"/>
              </a:buClr>
              <a:buSzTx/>
              <a:buFont typeface="Arial" panose="020B0604020202020204" pitchFamily="34" charset="0"/>
              <a:buChar char="•"/>
              <a:tabLst/>
              <a:defRPr/>
            </a:pPr>
            <a:r>
              <a:rPr kumimoji="0" lang="en-US" altLang="en-US" sz="2000" b="0" i="1" u="none" strike="noStrike" kern="1200" cap="all" spc="0" normalizeH="0" baseline="0" noProof="0" dirty="0">
                <a:ln>
                  <a:noFill/>
                </a:ln>
                <a:solidFill>
                  <a:prstClr val="black"/>
                </a:solidFill>
                <a:effectLst/>
                <a:uLnTx/>
                <a:uFillTx/>
                <a:latin typeface="Tw Cen MT" panose="020B0602020104020603"/>
                <a:ea typeface="+mn-ea"/>
                <a:cs typeface="+mn-cs"/>
              </a:rPr>
              <a:t>Breadth</a:t>
            </a:r>
            <a:r>
              <a:rPr kumimoji="0" lang="en-US" altLang="en-US" sz="2000" b="0" i="0" u="none" strike="noStrike" kern="1200" cap="all" spc="0" normalizeH="0" baseline="0" noProof="0" dirty="0">
                <a:ln>
                  <a:noFill/>
                </a:ln>
                <a:solidFill>
                  <a:prstClr val="black"/>
                </a:solidFill>
                <a:effectLst/>
                <a:uLnTx/>
                <a:uFillTx/>
                <a:latin typeface="Tw Cen MT" panose="020B0602020104020603"/>
                <a:ea typeface="+mn-ea"/>
                <a:cs typeface="+mn-cs"/>
              </a:rPr>
              <a:t> of brand awareness</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Purchase consideration</a:t>
            </a:r>
          </a:p>
          <a:p>
            <a:pPr marL="685800" marR="0" lvl="1" indent="-228600" algn="l" defTabSz="914400" rtl="0" eaLnBrk="1" fontAlgn="auto" latinLnBrk="0" hangingPunct="1">
              <a:lnSpc>
                <a:spcPct val="120000"/>
              </a:lnSpc>
              <a:spcBef>
                <a:spcPts val="500"/>
              </a:spcBef>
              <a:spcAft>
                <a:spcPts val="0"/>
              </a:spcAft>
              <a:buClr>
                <a:prstClr val="black"/>
              </a:buClr>
              <a:buSzTx/>
              <a:buFont typeface="Arial" panose="020B0604020202020204" pitchFamily="34" charset="0"/>
              <a:buChar char="•"/>
              <a:tabLst/>
              <a:defRPr/>
            </a:pPr>
            <a:r>
              <a:rPr kumimoji="0" lang="en-US" altLang="en-US" sz="1800" b="0" i="0" u="none" strike="noStrike" kern="1200" cap="all" spc="0" normalizeH="0" baseline="0" noProof="0" dirty="0">
                <a:ln>
                  <a:noFill/>
                </a:ln>
                <a:solidFill>
                  <a:prstClr val="black"/>
                </a:solidFill>
                <a:effectLst/>
                <a:uLnTx/>
                <a:uFillTx/>
                <a:latin typeface="Tw Cen MT" panose="020B0602020104020603"/>
                <a:ea typeface="+mn-ea"/>
                <a:cs typeface="+mn-cs"/>
              </a:rPr>
              <a:t>Consumption consideration</a:t>
            </a:r>
            <a:endParaRPr kumimoji="0" lang="en-US" altLang="en-US" sz="1800" b="0" i="0" u="none" strike="noStrike" kern="1200" cap="all" spc="0" normalizeH="0" baseline="0" noProof="0" dirty="0">
              <a:ln>
                <a:noFill/>
              </a:ln>
              <a:solidFill>
                <a:srgbClr val="ED87A6"/>
              </a:solidFill>
              <a:effectLst/>
              <a:uLnTx/>
              <a:uFillTx/>
              <a:latin typeface="Tw Cen MT" panose="020B0602020104020603"/>
              <a:ea typeface="+mn-ea"/>
              <a:cs typeface="+mn-cs"/>
            </a:endParaRPr>
          </a:p>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US" sz="2000" b="0" i="1" u="none" strike="noStrike" kern="1200" cap="all" spc="0" normalizeH="0" baseline="0" noProof="0" dirty="0">
                <a:ln>
                  <a:noFill/>
                </a:ln>
                <a:solidFill>
                  <a:prstClr val="black"/>
                </a:solidFill>
                <a:effectLst/>
                <a:uLnTx/>
                <a:uFillTx/>
                <a:latin typeface="Tw Cen MT" panose="020B0602020104020603"/>
                <a:ea typeface="+mn-ea"/>
                <a:cs typeface="+mn-cs"/>
              </a:rPr>
              <a:t>Product category structure</a:t>
            </a:r>
            <a:r>
              <a:rPr kumimoji="0" lang="en-US" sz="2000" b="0" i="0" u="none" strike="noStrike" kern="1200" cap="all" spc="0" normalizeH="0" baseline="0" noProof="0" dirty="0">
                <a:ln>
                  <a:noFill/>
                </a:ln>
                <a:solidFill>
                  <a:prstClr val="black"/>
                </a:solidFill>
                <a:effectLst/>
                <a:uLnTx/>
                <a:uFillTx/>
                <a:latin typeface="Tw Cen MT" panose="020B0602020104020603"/>
                <a:ea typeface="+mn-ea"/>
                <a:cs typeface="+mn-cs"/>
              </a:rPr>
              <a:t>—</a:t>
            </a:r>
            <a:r>
              <a:rPr kumimoji="0" lang="en-US" sz="1800" b="0" i="0" u="none" strike="noStrike" kern="1200" cap="all" spc="0" normalizeH="0" baseline="0" noProof="0" dirty="0">
                <a:ln>
                  <a:noFill/>
                </a:ln>
                <a:solidFill>
                  <a:prstClr val="black"/>
                </a:solidFill>
                <a:effectLst/>
                <a:uLnTx/>
                <a:uFillTx/>
                <a:latin typeface="Tw Cen MT" panose="020B0602020104020603"/>
                <a:ea typeface="+mn-ea"/>
                <a:cs typeface="+mn-cs"/>
              </a:rPr>
              <a:t>How product categories are organized in the consumer’s memory.</a:t>
            </a:r>
          </a:p>
          <a:p>
            <a:endParaRPr lang="en-US" sz="4400" dirty="0"/>
          </a:p>
        </p:txBody>
      </p:sp>
      <p:pic>
        <p:nvPicPr>
          <p:cNvPr id="7" name="Picture 6">
            <a:extLst>
              <a:ext uri="{FF2B5EF4-FFF2-40B4-BE49-F238E27FC236}">
                <a16:creationId xmlns:a16="http://schemas.microsoft.com/office/drawing/2014/main" id="{96AE69D3-DBFE-49C4-91B8-84069648E961}"/>
              </a:ext>
            </a:extLst>
          </p:cNvPr>
          <p:cNvPicPr>
            <a:picLocks noChangeAspect="1"/>
          </p:cNvPicPr>
          <p:nvPr/>
        </p:nvPicPr>
        <p:blipFill>
          <a:blip r:embed="rId3"/>
          <a:stretch>
            <a:fillRect/>
          </a:stretch>
        </p:blipFill>
        <p:spPr>
          <a:xfrm>
            <a:off x="1601519" y="4290153"/>
            <a:ext cx="8986345" cy="2391821"/>
          </a:xfrm>
          <a:prstGeom prst="rect">
            <a:avLst/>
          </a:prstGeom>
        </p:spPr>
      </p:pic>
    </p:spTree>
    <p:extLst>
      <p:ext uri="{BB962C8B-B14F-4D97-AF65-F5344CB8AC3E}">
        <p14:creationId xmlns:p14="http://schemas.microsoft.com/office/powerpoint/2010/main" val="150232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ED68D6D1-A1B5-48C4-B225-7AF82C0A9D85}"/>
              </a:ext>
            </a:extLst>
          </p:cNvPr>
          <p:cNvPicPr>
            <a:picLocks noChangeAspect="1"/>
          </p:cNvPicPr>
          <p:nvPr/>
        </p:nvPicPr>
        <p:blipFill>
          <a:blip r:embed="rId3"/>
          <a:stretch>
            <a:fillRect/>
          </a:stretch>
        </p:blipFill>
        <p:spPr>
          <a:xfrm>
            <a:off x="0" y="64098"/>
            <a:ext cx="9497088" cy="6706181"/>
          </a:xfrm>
          <a:prstGeom prst="rect">
            <a:avLst/>
          </a:prstGeom>
        </p:spPr>
      </p:pic>
    </p:spTree>
    <p:extLst>
      <p:ext uri="{BB962C8B-B14F-4D97-AF65-F5344CB8AC3E}">
        <p14:creationId xmlns:p14="http://schemas.microsoft.com/office/powerpoint/2010/main" val="241543144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9" y="2107"/>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9BA540F-C8BC-4F07-84A9-A96202CFDF65}"/>
              </a:ext>
            </a:extLst>
          </p:cNvPr>
          <p:cNvSpPr txBox="1"/>
          <p:nvPr/>
        </p:nvSpPr>
        <p:spPr>
          <a:xfrm>
            <a:off x="552911" y="91891"/>
            <a:ext cx="850700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w="12700">
                  <a:solidFill>
                    <a:srgbClr val="007FA3">
                      <a:satMod val="155000"/>
                    </a:srgbClr>
                  </a:solidFill>
                  <a:prstDash val="solid"/>
                </a:ln>
                <a:solidFill>
                  <a:schemeClr val="accent1"/>
                </a:solidFill>
                <a:effectLst>
                  <a:outerShdw blurRad="41275" dist="20320" dir="1800000" algn="tl" rotWithShape="0">
                    <a:srgbClr val="000000">
                      <a:alpha val="40000"/>
                    </a:srgbClr>
                  </a:outerShdw>
                </a:effectLst>
                <a:uLnTx/>
                <a:uFillTx/>
                <a:latin typeface="Arial"/>
                <a:cs typeface="Arial"/>
                <a:sym typeface="Arial"/>
              </a:rPr>
              <a:t>Beverage Category Hierarchy</a:t>
            </a:r>
          </a:p>
        </p:txBody>
      </p:sp>
      <p:pic>
        <p:nvPicPr>
          <p:cNvPr id="14" name="Picture 13" descr="The organizational chart starts at the top and proceeds downward in 4 tiers. Tier 1 contains a single category, which is labelled, Beverages. A branch extends downward from Beverages and splits into 2 categories on tier 2, as follows. Tier 2, category 1, Water. No further branches extend from this category. Tier 2, category 2, Flavored. A branch extends downward from Flavored and splits into 2 categories on tier 3, as follows. Tier 3, category 1, Nonalcoholic. Tier 3, category 2, Alcoholic. A branch extends downward from Nonalcoholic and splits into 4 categories in the first section of tier 4. A branch extends downward from Alcoholic and splits into 3 categories in the second section of tier 4. Tier 4, section 1 reads as follows. Category 1, Milk. Category 2, Hot beverages. Category 3, Juices. Category 4, Soft drinks. Tier 4, section 2, reads as follows. Category 1, Wine. Category 2, beer. Category 3, Distilled spirits.">
            <a:extLst>
              <a:ext uri="{FF2B5EF4-FFF2-40B4-BE49-F238E27FC236}">
                <a16:creationId xmlns:a16="http://schemas.microsoft.com/office/drawing/2014/main" id="{71CC9ED0-D081-4BC5-AA77-875FA1328F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81" y="1127230"/>
            <a:ext cx="6765223" cy="5730770"/>
          </a:xfrm>
          <a:prstGeom prst="rect">
            <a:avLst/>
          </a:prstGeom>
        </p:spPr>
      </p:pic>
      <p:pic>
        <p:nvPicPr>
          <p:cNvPr id="15" name="Picture 14">
            <a:extLst>
              <a:ext uri="{FF2B5EF4-FFF2-40B4-BE49-F238E27FC236}">
                <a16:creationId xmlns:a16="http://schemas.microsoft.com/office/drawing/2014/main" id="{357D8215-6929-4C57-A37F-451B08EAA44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78904" y="1127230"/>
            <a:ext cx="5587342" cy="5730770"/>
          </a:xfrm>
          <a:prstGeom prst="rect">
            <a:avLst/>
          </a:prstGeom>
        </p:spPr>
      </p:pic>
    </p:spTree>
    <p:extLst>
      <p:ext uri="{BB962C8B-B14F-4D97-AF65-F5344CB8AC3E}">
        <p14:creationId xmlns:p14="http://schemas.microsoft.com/office/powerpoint/2010/main" val="240655096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3" title="تقدر دلوقتي تنزل Ana Vodafone App">
            <a:hlinkClick r:id="" action="ppaction://media"/>
            <a:extLst>
              <a:ext uri="{FF2B5EF4-FFF2-40B4-BE49-F238E27FC236}">
                <a16:creationId xmlns:a16="http://schemas.microsoft.com/office/drawing/2014/main" id="{346310AF-5B84-4518-AFE8-838CA48DD948}"/>
              </a:ext>
            </a:extLst>
          </p:cNvPr>
          <p:cNvPicPr>
            <a:picLocks noRot="1" noChangeAspect="1"/>
          </p:cNvPicPr>
          <p:nvPr>
            <a:videoFile r:link="rId1"/>
          </p:nvPr>
        </p:nvPicPr>
        <p:blipFill>
          <a:blip r:embed="rId4"/>
          <a:stretch>
            <a:fillRect/>
          </a:stretch>
        </p:blipFill>
        <p:spPr>
          <a:xfrm>
            <a:off x="169683" y="23585"/>
            <a:ext cx="11849492" cy="6665339"/>
          </a:xfrm>
          <a:prstGeom prst="rect">
            <a:avLst/>
          </a:prstGeom>
        </p:spPr>
      </p:pic>
    </p:spTree>
    <p:extLst>
      <p:ext uri="{BB962C8B-B14F-4D97-AF65-F5344CB8AC3E}">
        <p14:creationId xmlns:p14="http://schemas.microsoft.com/office/powerpoint/2010/main" val="26328361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Online Media 1" title="dubizzle Egypt | هى كلمة واحدة دوبيزل">
            <a:hlinkClick r:id="" action="ppaction://media"/>
            <a:extLst>
              <a:ext uri="{FF2B5EF4-FFF2-40B4-BE49-F238E27FC236}">
                <a16:creationId xmlns:a16="http://schemas.microsoft.com/office/drawing/2014/main" id="{5F452F1D-1E99-FC64-9F7E-C66E701BCCF2}"/>
              </a:ext>
            </a:extLst>
          </p:cNvPr>
          <p:cNvPicPr>
            <a:picLocks noRot="1" noChangeAspect="1"/>
          </p:cNvPicPr>
          <p:nvPr>
            <a:videoFile r:link="rId1"/>
          </p:nvPr>
        </p:nvPicPr>
        <p:blipFill>
          <a:blip r:embed="rId4"/>
          <a:stretch>
            <a:fillRect/>
          </a:stretch>
        </p:blipFill>
        <p:spPr>
          <a:xfrm>
            <a:off x="182232" y="87721"/>
            <a:ext cx="12008672" cy="6784900"/>
          </a:xfrm>
          <a:prstGeom prst="rect">
            <a:avLst/>
          </a:prstGeom>
        </p:spPr>
      </p:pic>
    </p:spTree>
    <p:extLst>
      <p:ext uri="{BB962C8B-B14F-4D97-AF65-F5344CB8AC3E}">
        <p14:creationId xmlns:p14="http://schemas.microsoft.com/office/powerpoint/2010/main" val="135392352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Online Media 2" title="dubizzle Egypt | هى كلمة واحدة دوبيزل">
            <a:hlinkClick r:id="" action="ppaction://media"/>
            <a:extLst>
              <a:ext uri="{FF2B5EF4-FFF2-40B4-BE49-F238E27FC236}">
                <a16:creationId xmlns:a16="http://schemas.microsoft.com/office/drawing/2014/main" id="{8C3FE4FD-F347-8DD4-935E-BDB87018F4F9}"/>
              </a:ext>
            </a:extLst>
          </p:cNvPr>
          <p:cNvPicPr>
            <a:picLocks noRot="1" noChangeAspect="1"/>
          </p:cNvPicPr>
          <p:nvPr>
            <a:videoFile r:link="rId1"/>
          </p:nvPr>
        </p:nvPicPr>
        <p:blipFill>
          <a:blip r:embed="rId4"/>
          <a:stretch>
            <a:fillRect/>
          </a:stretch>
        </p:blipFill>
        <p:spPr>
          <a:xfrm>
            <a:off x="0" y="0"/>
            <a:ext cx="12192000" cy="6888480"/>
          </a:xfrm>
          <a:prstGeom prst="rect">
            <a:avLst/>
          </a:prstGeom>
        </p:spPr>
      </p:pic>
    </p:spTree>
    <p:extLst>
      <p:ext uri="{BB962C8B-B14F-4D97-AF65-F5344CB8AC3E}">
        <p14:creationId xmlns:p14="http://schemas.microsoft.com/office/powerpoint/2010/main" val="35638122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944345" y="1156812"/>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73572" y="598847"/>
            <a:ext cx="942351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7165784" y="1269052"/>
            <a:ext cx="378661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Brand Performance </a:t>
            </a:r>
          </a:p>
        </p:txBody>
      </p:sp>
      <p:grpSp>
        <p:nvGrpSpPr>
          <p:cNvPr id="2" name="Group 1">
            <a:extLst>
              <a:ext uri="{FF2B5EF4-FFF2-40B4-BE49-F238E27FC236}">
                <a16:creationId xmlns:a16="http://schemas.microsoft.com/office/drawing/2014/main" id="{27C715CD-CD9B-443B-B974-D5985DDE1B17}"/>
              </a:ext>
            </a:extLst>
          </p:cNvPr>
          <p:cNvGrpSpPr/>
          <p:nvPr/>
        </p:nvGrpSpPr>
        <p:grpSpPr>
          <a:xfrm>
            <a:off x="5715415" y="727361"/>
            <a:ext cx="1116793" cy="1067498"/>
            <a:chOff x="4951095" y="1117694"/>
            <a:chExt cx="1116793" cy="1067498"/>
          </a:xfrm>
        </p:grpSpPr>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grpSp>
      <p:sp>
        <p:nvSpPr>
          <p:cNvPr id="7" name="TextBox 6">
            <a:extLst>
              <a:ext uri="{FF2B5EF4-FFF2-40B4-BE49-F238E27FC236}">
                <a16:creationId xmlns:a16="http://schemas.microsoft.com/office/drawing/2014/main" id="{20D19C38-D110-EE5A-C35B-B7A999B68582}"/>
              </a:ext>
            </a:extLst>
          </p:cNvPr>
          <p:cNvSpPr txBox="1"/>
          <p:nvPr/>
        </p:nvSpPr>
        <p:spPr>
          <a:xfrm>
            <a:off x="97514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4" name="Group 13">
            <a:extLst>
              <a:ext uri="{FF2B5EF4-FFF2-40B4-BE49-F238E27FC236}">
                <a16:creationId xmlns:a16="http://schemas.microsoft.com/office/drawing/2014/main" id="{4CB54079-1067-4583-AD92-5C1C9BBCC5E4}"/>
              </a:ext>
            </a:extLst>
          </p:cNvPr>
          <p:cNvGrpSpPr/>
          <p:nvPr/>
        </p:nvGrpSpPr>
        <p:grpSpPr>
          <a:xfrm>
            <a:off x="409896" y="4843462"/>
            <a:ext cx="7409801" cy="1935889"/>
            <a:chOff x="0" y="32918"/>
            <a:chExt cx="7587952" cy="1736791"/>
          </a:xfrm>
        </p:grpSpPr>
        <p:sp>
          <p:nvSpPr>
            <p:cNvPr id="15" name="Rectangle: Rounded Corners 14">
              <a:extLst>
                <a:ext uri="{FF2B5EF4-FFF2-40B4-BE49-F238E27FC236}">
                  <a16:creationId xmlns:a16="http://schemas.microsoft.com/office/drawing/2014/main" id="{23A64673-45CE-4E0E-80F1-FC3F21E02083}"/>
                </a:ext>
              </a:extLst>
            </p:cNvPr>
            <p:cNvSpPr/>
            <p:nvPr/>
          </p:nvSpPr>
          <p:spPr>
            <a:xfrm>
              <a:off x="0" y="32918"/>
              <a:ext cx="7587952" cy="173679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6" name="Rectangle: Rounded Corners 4">
              <a:extLst>
                <a:ext uri="{FF2B5EF4-FFF2-40B4-BE49-F238E27FC236}">
                  <a16:creationId xmlns:a16="http://schemas.microsoft.com/office/drawing/2014/main" id="{E788AAAC-58D7-4328-8BA3-73859AF56C10}"/>
                </a:ext>
              </a:extLst>
            </p:cNvPr>
            <p:cNvSpPr txBox="1"/>
            <p:nvPr/>
          </p:nvSpPr>
          <p:spPr>
            <a:xfrm>
              <a:off x="84783" y="117701"/>
              <a:ext cx="7418386" cy="15672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Meets customers’ more functional needs</a:t>
              </a:r>
            </a:p>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Rate on objective assessments of quality</a:t>
              </a:r>
            </a:p>
            <a:p>
              <a:pPr marL="342900" lvl="0" indent="-342900" algn="l" defTabSz="933450">
                <a:lnSpc>
                  <a:spcPct val="90000"/>
                </a:lnSpc>
                <a:spcBef>
                  <a:spcPct val="0"/>
                </a:spcBef>
                <a:spcAft>
                  <a:spcPct val="35000"/>
                </a:spcAft>
                <a:buFont typeface="Arial" panose="020B0604020202020204" pitchFamily="34" charset="0"/>
                <a:buChar char="•"/>
              </a:pPr>
              <a:r>
                <a:rPr lang="en-US" sz="2400" kern="1200" dirty="0"/>
                <a:t>Satisfies useful, visual, and economic customer needs and wants in the product or service category</a:t>
              </a:r>
            </a:p>
          </p:txBody>
        </p:sp>
      </p:grpSp>
      <p:sp>
        <p:nvSpPr>
          <p:cNvPr id="18" name="TextBox 17">
            <a:extLst>
              <a:ext uri="{FF2B5EF4-FFF2-40B4-BE49-F238E27FC236}">
                <a16:creationId xmlns:a16="http://schemas.microsoft.com/office/drawing/2014/main" id="{87DBCCA0-E227-4D8A-93B4-58E70A51FEE0}"/>
              </a:ext>
            </a:extLst>
          </p:cNvPr>
          <p:cNvSpPr txBox="1"/>
          <p:nvPr/>
        </p:nvSpPr>
        <p:spPr>
          <a:xfrm>
            <a:off x="94023" y="733029"/>
            <a:ext cx="5552144" cy="461665"/>
          </a:xfrm>
          <a:prstGeom prst="rect">
            <a:avLst/>
          </a:prstGeom>
          <a:solidFill>
            <a:schemeClr val="bg1"/>
          </a:solidFill>
        </p:spPr>
        <p:txBody>
          <a:bodyPr wrap="square">
            <a:spAutoFit/>
          </a:bodyPr>
          <a:lstStyle/>
          <a:p>
            <a:r>
              <a:rPr lang="en-US" sz="2400" b="1" dirty="0"/>
              <a:t>Describes how well the product or service: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8586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itle 1">
            <a:extLst>
              <a:ext uri="{FF2B5EF4-FFF2-40B4-BE49-F238E27FC236}">
                <a16:creationId xmlns:a16="http://schemas.microsoft.com/office/drawing/2014/main" id="{93852112-0CC0-4C6A-AC6B-DD17FF494F0C}"/>
              </a:ext>
            </a:extLst>
          </p:cNvPr>
          <p:cNvSpPr txBox="1">
            <a:spLocks/>
          </p:cNvSpPr>
          <p:nvPr/>
        </p:nvSpPr>
        <p:spPr>
          <a:xfrm>
            <a:off x="141890" y="820525"/>
            <a:ext cx="5954110" cy="603290"/>
          </a:xfrm>
          <a:prstGeom prst="rect">
            <a:avLst/>
          </a:prstGeom>
          <a:solidFill>
            <a:srgbClr val="FFFF00"/>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b="1" dirty="0"/>
              <a:t>Brand Performance:</a:t>
            </a:r>
          </a:p>
        </p:txBody>
      </p:sp>
      <p:sp>
        <p:nvSpPr>
          <p:cNvPr id="15" name="Content Placeholder 2">
            <a:extLst>
              <a:ext uri="{FF2B5EF4-FFF2-40B4-BE49-F238E27FC236}">
                <a16:creationId xmlns:a16="http://schemas.microsoft.com/office/drawing/2014/main" id="{3CC437A6-903C-4E5F-82D6-27740FFB5539}"/>
              </a:ext>
            </a:extLst>
          </p:cNvPr>
          <p:cNvSpPr txBox="1">
            <a:spLocks/>
          </p:cNvSpPr>
          <p:nvPr/>
        </p:nvSpPr>
        <p:spPr>
          <a:xfrm>
            <a:off x="346839" y="1674376"/>
            <a:ext cx="5307727" cy="47835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a:solidFill>
                  <a:schemeClr val="bg1"/>
                </a:solidFill>
              </a:rPr>
              <a:t>Performance Dimensions:</a:t>
            </a:r>
          </a:p>
          <a:p>
            <a:pPr marL="971550" lvl="1" indent="-514350">
              <a:buFont typeface="+mj-lt"/>
              <a:buAutoNum type="arabicPeriod"/>
            </a:pPr>
            <a:r>
              <a:rPr lang="en-US" sz="2800" dirty="0">
                <a:solidFill>
                  <a:schemeClr val="bg1"/>
                </a:solidFill>
              </a:rPr>
              <a:t>Primary characteristics and supplementary features</a:t>
            </a:r>
          </a:p>
          <a:p>
            <a:pPr marL="971550" lvl="1" indent="-514350">
              <a:buFont typeface="+mj-lt"/>
              <a:buAutoNum type="arabicPeriod"/>
            </a:pPr>
            <a:r>
              <a:rPr lang="en-US" sz="2800" dirty="0">
                <a:solidFill>
                  <a:schemeClr val="bg1"/>
                </a:solidFill>
              </a:rPr>
              <a:t>Product reliability, durability, and serviceability</a:t>
            </a:r>
          </a:p>
          <a:p>
            <a:pPr marL="971550" lvl="1" indent="-514350">
              <a:buFont typeface="+mj-lt"/>
              <a:buAutoNum type="arabicPeriod"/>
            </a:pPr>
            <a:r>
              <a:rPr lang="en-US" sz="2800" dirty="0">
                <a:solidFill>
                  <a:schemeClr val="bg1"/>
                </a:solidFill>
              </a:rPr>
              <a:t>Style and design</a:t>
            </a:r>
          </a:p>
          <a:p>
            <a:pPr marL="971550" lvl="1" indent="-514350">
              <a:buFont typeface="+mj-lt"/>
              <a:buAutoNum type="arabicPeriod"/>
            </a:pPr>
            <a:r>
              <a:rPr lang="en-US" sz="2800" dirty="0">
                <a:solidFill>
                  <a:schemeClr val="bg1"/>
                </a:solidFill>
              </a:rPr>
              <a:t>Price</a:t>
            </a:r>
          </a:p>
          <a:p>
            <a:pPr marL="971550" lvl="1" indent="-514350">
              <a:buFont typeface="+mj-lt"/>
              <a:buAutoNum type="arabicPeriod"/>
            </a:pPr>
            <a:r>
              <a:rPr lang="en-US" sz="2800" dirty="0">
                <a:solidFill>
                  <a:schemeClr val="bg1"/>
                </a:solidFill>
              </a:rPr>
              <a:t>Service effectiveness, efficiency, and empathy</a:t>
            </a:r>
          </a:p>
          <a:p>
            <a:pPr lvl="1"/>
            <a:endParaRPr lang="en-US" sz="2800" dirty="0">
              <a:solidFill>
                <a:schemeClr val="bg1"/>
              </a:solidFill>
            </a:endParaRPr>
          </a:p>
        </p:txBody>
      </p:sp>
      <p:pic>
        <p:nvPicPr>
          <p:cNvPr id="7" name="Picture 2" descr="Head &amp; Shoulders Print Campaign on Behance">
            <a:extLst>
              <a:ext uri="{FF2B5EF4-FFF2-40B4-BE49-F238E27FC236}">
                <a16:creationId xmlns:a16="http://schemas.microsoft.com/office/drawing/2014/main" id="{79AB4E51-09FA-4DE5-8F9B-B8F70481DBA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64372" y="851339"/>
            <a:ext cx="5685738" cy="5685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82911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3393" y="1068084"/>
            <a:ext cx="9659007"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Performance</a:t>
            </a: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66840" y="1345324"/>
            <a:ext cx="9041987" cy="50128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None/>
              <a:tabLst/>
              <a:defRPr/>
            </a:pPr>
            <a:r>
              <a:rPr kumimoji="0" lang="en-US" sz="2400" b="1" i="0" u="none" strike="noStrike" kern="1200" cap="all" spc="0" normalizeH="0" baseline="0" noProof="0" dirty="0">
                <a:ln>
                  <a:noFill/>
                </a:ln>
                <a:solidFill>
                  <a:schemeClr val="accent5">
                    <a:lumMod val="75000"/>
                  </a:schemeClr>
                </a:solidFill>
                <a:effectLst/>
                <a:uLnTx/>
                <a:uFillTx/>
                <a:latin typeface="Tw Cen MT" panose="020B0602020104020603"/>
                <a:ea typeface="+mn-ea"/>
                <a:cs typeface="+mn-cs"/>
              </a:rPr>
              <a:t>Attributes and benefits that underlie brand performance: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1.  Primary </a:t>
            </a:r>
            <a:r>
              <a:rPr kumimoji="0" lang="en-US" sz="2400" b="0" i="0" u="sng" strike="noStrike" kern="1200" cap="all" spc="0" normalizeH="0" baseline="0" noProof="0" dirty="0">
                <a:ln>
                  <a:noFill/>
                </a:ln>
                <a:solidFill>
                  <a:prstClr val="black"/>
                </a:solidFill>
                <a:effectLst/>
                <a:uLnTx/>
                <a:uFillTx/>
                <a:latin typeface="Tw Cen MT" panose="020B0602020104020603"/>
                <a:ea typeface="+mn-ea"/>
                <a:cs typeface="+mn-cs"/>
              </a:rPr>
              <a:t>ingredients and supplementary </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features.</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2.  Product reliability, durability, and serviceability:</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Reliability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Measures the consistency of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performance over time</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and from purchase to purchase.</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Durability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expected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economic life </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of the product.</a:t>
            </a:r>
            <a:endParaRPr kumimoji="0" lang="en-US" sz="16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b="0" i="0" u="sng" strike="noStrike" kern="1200" cap="all" spc="0" normalizeH="0" baseline="0" noProof="0" dirty="0">
                <a:ln>
                  <a:noFill/>
                </a:ln>
                <a:solidFill>
                  <a:prstClr val="black"/>
                </a:solidFill>
                <a:effectLst/>
                <a:uLnTx/>
                <a:uFillTx/>
                <a:latin typeface="Tw Cen MT" panose="020B0602020104020603"/>
                <a:ea typeface="+mn-ea"/>
                <a:cs typeface="+mn-cs"/>
              </a:rPr>
              <a:t>Serviceability</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ease of </a:t>
            </a:r>
            <a:r>
              <a:rPr kumimoji="0" lang="en-US"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repairing</a:t>
            </a:r>
            <a:r>
              <a:rPr kumimoji="0" lang="en-US" b="0" i="0" u="none" strike="noStrike" kern="1200" cap="all" spc="0" normalizeH="0" baseline="0" noProof="0" dirty="0">
                <a:ln>
                  <a:noFill/>
                </a:ln>
                <a:solidFill>
                  <a:prstClr val="black"/>
                </a:solidFill>
                <a:effectLst/>
                <a:uLnTx/>
                <a:uFillTx/>
                <a:latin typeface="Tw Cen MT" panose="020B0602020104020603"/>
                <a:ea typeface="+mn-ea"/>
                <a:cs typeface="+mn-cs"/>
              </a:rPr>
              <a:t> the product if needed.</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3.  Style and design</a:t>
            </a:r>
          </a:p>
          <a:p>
            <a:pPr marL="0" indent="0">
              <a:buNone/>
            </a:pPr>
            <a:endParaRPr lang="en-US" altLang="en-US" sz="4000" dirty="0"/>
          </a:p>
        </p:txBody>
      </p:sp>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7189" y="1068084"/>
            <a:ext cx="9982452"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Performance</a:t>
            </a: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675976" y="1324513"/>
            <a:ext cx="9443969" cy="48363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None/>
              <a:tabLst/>
              <a:defRPr/>
            </a:pPr>
            <a:r>
              <a:rPr kumimoji="0" lang="en-US" sz="2200" b="1" i="0" u="none" strike="noStrike" kern="1200" cap="all" spc="0" normalizeH="0" baseline="0" noProof="0" dirty="0">
                <a:ln>
                  <a:noFill/>
                </a:ln>
                <a:solidFill>
                  <a:prstClr val="black"/>
                </a:solidFill>
                <a:effectLst/>
                <a:uLnTx/>
                <a:uFillTx/>
                <a:latin typeface="Tw Cen MT" panose="020B0602020104020603"/>
                <a:ea typeface="+mn-ea"/>
                <a:cs typeface="+mn-cs"/>
              </a:rPr>
              <a:t>Attributes and benefits that underlie brand performance: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4.  Price:</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Consumers may organize their product category knowledge in terms of the price tiers of different brands.</a:t>
            </a:r>
          </a:p>
          <a:p>
            <a:pPr marL="0" marR="0" lvl="0" indent="0" algn="l" defTabSz="914400" rtl="0" eaLnBrk="1" fontAlgn="auto" latinLnBrk="0" hangingPunct="1">
              <a:lnSpc>
                <a:spcPct val="120000"/>
              </a:lnSpc>
              <a:spcBef>
                <a:spcPts val="360"/>
              </a:spcBef>
              <a:spcAft>
                <a:spcPts val="0"/>
              </a:spcAft>
              <a:buClr>
                <a:prstClr val="black"/>
              </a:buClr>
              <a:buSzPts val="1200"/>
              <a:buNone/>
              <a:tabLst/>
              <a:defRPr/>
            </a:pP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5.    Service effectiveness, efficiency, and empathy:</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Effectiveness</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Measures how well the brand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satisfies customers</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service requirements.</a:t>
            </a:r>
          </a:p>
          <a:p>
            <a:pPr marL="914400" marR="0" lvl="1" indent="-457200"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Efficiency</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Describes the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speed and responsiveness of service</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a:t>
            </a:r>
          </a:p>
          <a:p>
            <a:pPr marL="914400" marR="0" lvl="1" indent="-457200" algn="l" defTabSz="914400" rtl="0" eaLnBrk="1" fontAlgn="auto" latinLnBrk="0" hangingPunct="1">
              <a:lnSpc>
                <a:spcPct val="120000"/>
              </a:lnSpc>
              <a:spcBef>
                <a:spcPts val="360"/>
              </a:spcBef>
              <a:spcAft>
                <a:spcPts val="0"/>
              </a:spcAft>
              <a:buClr>
                <a:prstClr val="black"/>
              </a:buClr>
              <a:buSzPts val="1200"/>
              <a:buFont typeface="Arial" panose="020B0604020202020204" pitchFamily="34" charset="0"/>
              <a:buChar char="•"/>
              <a:tabLst/>
              <a:defRPr/>
            </a:pPr>
            <a:r>
              <a:rPr kumimoji="0" lang="en-US" sz="2200" b="0" i="0" u="sng" strike="noStrike" kern="1200" cap="all" spc="0" normalizeH="0" baseline="0" noProof="0" dirty="0">
                <a:ln>
                  <a:noFill/>
                </a:ln>
                <a:solidFill>
                  <a:prstClr val="black"/>
                </a:solidFill>
                <a:effectLst/>
                <a:uLnTx/>
                <a:uFillTx/>
                <a:latin typeface="Tw Cen MT" panose="020B0602020104020603"/>
                <a:ea typeface="+mn-ea"/>
                <a:cs typeface="+mn-cs"/>
              </a:rPr>
              <a:t>Empathy</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 Is the extent to which service providers are seen as </a:t>
            </a:r>
            <a:r>
              <a:rPr kumimoji="0" lang="en-US" sz="22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trusting, caring, </a:t>
            </a:r>
            <a:r>
              <a:rPr kumimoji="0" lang="en-US" sz="2200" b="0" i="0" u="none" strike="noStrike" kern="1200" cap="all" spc="0" normalizeH="0" baseline="0" noProof="0" dirty="0">
                <a:ln>
                  <a:noFill/>
                </a:ln>
                <a:solidFill>
                  <a:prstClr val="black"/>
                </a:solidFill>
                <a:effectLst/>
                <a:uLnTx/>
                <a:uFillTx/>
                <a:latin typeface="Tw Cen MT" panose="020B0602020104020603"/>
                <a:ea typeface="+mn-ea"/>
                <a:cs typeface="+mn-cs"/>
              </a:rPr>
              <a:t>and having the customer’s interests in mind.</a:t>
            </a:r>
          </a:p>
          <a:p>
            <a:pPr marL="0" indent="0">
              <a:buNone/>
            </a:pPr>
            <a:endParaRPr lang="en-US" altLang="en-US" sz="2200" dirty="0"/>
          </a:p>
        </p:txBody>
      </p:sp>
    </p:spTree>
    <p:extLst>
      <p:ext uri="{BB962C8B-B14F-4D97-AF65-F5344CB8AC3E}">
        <p14:creationId xmlns:p14="http://schemas.microsoft.com/office/powerpoint/2010/main" val="3378587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الشبكة بقت الدبل - اعلان ڤودافون × محمد صلاح">
            <a:hlinkClick r:id="" action="ppaction://media"/>
            <a:extLst>
              <a:ext uri="{FF2B5EF4-FFF2-40B4-BE49-F238E27FC236}">
                <a16:creationId xmlns:a16="http://schemas.microsoft.com/office/drawing/2014/main" id="{FEC937BF-6EBA-4EE1-B4C0-95B73156C409}"/>
              </a:ext>
            </a:extLst>
          </p:cNvPr>
          <p:cNvPicPr>
            <a:picLocks noRot="1" noChangeAspect="1"/>
          </p:cNvPicPr>
          <p:nvPr>
            <a:videoFile r:link="rId1"/>
          </p:nvPr>
        </p:nvPicPr>
        <p:blipFill>
          <a:blip r:embed="rId4"/>
          <a:stretch>
            <a:fillRect/>
          </a:stretch>
        </p:blipFill>
        <p:spPr>
          <a:xfrm>
            <a:off x="43992" y="0"/>
            <a:ext cx="12104016" cy="6808509"/>
          </a:xfrm>
          <a:prstGeom prst="rect">
            <a:avLst/>
          </a:prstGeom>
        </p:spPr>
      </p:pic>
    </p:spTree>
    <p:extLst>
      <p:ext uri="{BB962C8B-B14F-4D97-AF65-F5344CB8AC3E}">
        <p14:creationId xmlns:p14="http://schemas.microsoft.com/office/powerpoint/2010/main" val="222322310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83916" y="-81975"/>
            <a:ext cx="1666097" cy="78639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sp>
        <p:nvSpPr>
          <p:cNvPr id="9" name="Title 1">
            <a:extLst>
              <a:ext uri="{FF2B5EF4-FFF2-40B4-BE49-F238E27FC236}">
                <a16:creationId xmlns:a16="http://schemas.microsoft.com/office/drawing/2014/main" id="{8DB4BBE9-87ED-41FF-AD4D-41802E9309FE}"/>
              </a:ext>
            </a:extLst>
          </p:cNvPr>
          <p:cNvSpPr txBox="1">
            <a:spLocks/>
          </p:cNvSpPr>
          <p:nvPr/>
        </p:nvSpPr>
        <p:spPr>
          <a:xfrm>
            <a:off x="5759670" y="609600"/>
            <a:ext cx="5864770" cy="54486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200" b="1" i="0" u="none" strike="noStrike" kern="0" cap="none" spc="0" normalizeH="0" baseline="0" noProof="0" dirty="0">
                <a:ln>
                  <a:noFill/>
                </a:ln>
                <a:solidFill>
                  <a:srgbClr val="007FA3"/>
                </a:solidFill>
                <a:effectLst/>
                <a:uLnTx/>
                <a:uFillTx/>
                <a:latin typeface="Arial"/>
                <a:cs typeface="Times New Roman"/>
                <a:sym typeface="Times New Roman"/>
              </a:rPr>
              <a:t>Brand Imagery Dimensions</a:t>
            </a:r>
          </a:p>
        </p:txBody>
      </p:sp>
      <p:sp>
        <p:nvSpPr>
          <p:cNvPr id="10" name="Content Placeholder 2">
            <a:extLst>
              <a:ext uri="{FF2B5EF4-FFF2-40B4-BE49-F238E27FC236}">
                <a16:creationId xmlns:a16="http://schemas.microsoft.com/office/drawing/2014/main" id="{C4CC8D26-6560-4B25-9317-9954985F5940}"/>
              </a:ext>
            </a:extLst>
          </p:cNvPr>
          <p:cNvSpPr txBox="1">
            <a:spLocks/>
          </p:cNvSpPr>
          <p:nvPr/>
        </p:nvSpPr>
        <p:spPr>
          <a:xfrm>
            <a:off x="5759670" y="1340427"/>
            <a:ext cx="6490344" cy="5566898"/>
          </a:xfrm>
          <a:prstGeom prst="rect">
            <a:avLst/>
          </a:prstGeom>
          <a:noFill/>
          <a:ln>
            <a:noFill/>
          </a:ln>
        </p:spPr>
        <p:txBody>
          <a:bodyPr lIns="0" tIns="0" rIns="0" bIns="0" anchor="t" anchorCtr="0">
            <a:normAutofit fontScale="92500" lnSpcReduction="10000"/>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Pts val="2400"/>
              <a:buFontTx/>
              <a:buNone/>
              <a:tabLst/>
              <a:defRPr/>
            </a:pP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Brand imagery depends on the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extrinsic</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properties</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of a product or service</a:t>
            </a:r>
          </a:p>
          <a:p>
            <a:pPr marL="0" marR="0" lvl="0" indent="0" algn="l" defTabSz="457200" rtl="0" eaLnBrk="1" fontAlgn="auto" latinLnBrk="0" hangingPunct="1">
              <a:lnSpc>
                <a:spcPct val="100000"/>
              </a:lnSpc>
              <a:spcBef>
                <a:spcPts val="0"/>
              </a:spcBef>
              <a:spcAft>
                <a:spcPts val="0"/>
              </a:spcAft>
              <a:buClrTx/>
              <a:buSzPts val="2400"/>
              <a:buFontTx/>
              <a:buNone/>
              <a:tabLst/>
              <a:defRPr/>
            </a:pP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Many kinds of </a:t>
            </a:r>
            <a:r>
              <a:rPr kumimoji="0" lang="en-US" sz="2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intangibles</a:t>
            </a:r>
            <a:r>
              <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rPr>
              <a:t> can be linked to a brand; the four main ones are:</a:t>
            </a:r>
          </a:p>
          <a:p>
            <a:pPr marL="342900" indent="-342900">
              <a:lnSpc>
                <a:spcPct val="90000"/>
              </a:lnSpc>
              <a:spcBef>
                <a:spcPts val="1000"/>
              </a:spcBef>
              <a:buClr>
                <a:prstClr val="black"/>
              </a:buClr>
              <a:buSzTx/>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User profiles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Demographic and psychographic characteristics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Actual or aspirational</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Group perceptions</a:t>
            </a: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Arial" panose="020B0604020202020204" pitchFamily="34" charset="0"/>
              </a:rPr>
              <a:t>—</a:t>
            </a: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popularity</a:t>
            </a: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Purchase and usage situations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Type of channel, specific stores, ease of purchase</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Time (day, week, month, year, etc.), location, and context of usage</a:t>
            </a: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200" b="1" i="0" u="sng" strike="noStrike" kern="1200" cap="all" spc="0" normalizeH="0" baseline="0" noProof="0" dirty="0">
                <a:ln>
                  <a:noFill/>
                </a:ln>
                <a:solidFill>
                  <a:schemeClr val="bg1"/>
                </a:solidFill>
                <a:effectLst/>
                <a:uLnTx/>
                <a:uFillTx/>
                <a:latin typeface="Tw Cen MT" panose="020B0602020104020603"/>
                <a:ea typeface="+mn-ea"/>
                <a:cs typeface="+mn-cs"/>
              </a:rPr>
              <a:t>Personality and values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Sincerity, excitement, competence, sophistication,</a:t>
            </a:r>
            <a:r>
              <a:rPr kumimoji="0" lang="en-US" sz="1700" b="0" i="0" u="none" strike="noStrike" kern="1200" cap="all" spc="0" normalizeH="0" baseline="0" noProof="0" dirty="0">
                <a:ln>
                  <a:noFill/>
                </a:ln>
                <a:solidFill>
                  <a:schemeClr val="bg1"/>
                </a:solidFill>
                <a:effectLst/>
                <a:uLnTx/>
                <a:uFillTx/>
                <a:latin typeface="Tw Cen MT" panose="020B0602020104020603"/>
                <a:ea typeface="+mn-ea"/>
                <a:cs typeface="+mn-cs"/>
              </a:rPr>
              <a:t> Ruggedness </a:t>
            </a:r>
            <a:endPar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228600" marR="0" lvl="0" indent="-228600" algn="l" defTabSz="914400" rtl="0" eaLnBrk="1" fontAlgn="auto" latinLnBrk="0" hangingPunct="1">
              <a:lnSpc>
                <a:spcPct val="90000"/>
              </a:lnSpc>
              <a:spcBef>
                <a:spcPct val="50000"/>
              </a:spcBef>
              <a:spcAft>
                <a:spcPts val="0"/>
              </a:spcAft>
              <a:buClr>
                <a:prstClr val="black"/>
              </a:buClr>
              <a:buSzTx/>
              <a:buFont typeface="Arial" panose="020B0604020202020204" pitchFamily="34" charset="0"/>
              <a:buChar char="•"/>
              <a:tabLst/>
              <a:defRPr/>
            </a:pPr>
            <a:r>
              <a:rPr kumimoji="0" lang="en-US" altLang="en-US" sz="2100" b="1" i="0" u="sng" strike="noStrike" kern="1200" cap="all" spc="0" normalizeH="0" baseline="0" noProof="0" dirty="0">
                <a:ln>
                  <a:noFill/>
                </a:ln>
                <a:solidFill>
                  <a:schemeClr val="bg1"/>
                </a:solidFill>
                <a:effectLst/>
                <a:uLnTx/>
                <a:uFillTx/>
                <a:latin typeface="Tw Cen MT" panose="020B0602020104020603"/>
                <a:ea typeface="+mn-ea"/>
                <a:cs typeface="+mn-cs"/>
              </a:rPr>
              <a:t>History, heritage, and experiences</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Nostalgia(homesick)</a:t>
            </a:r>
          </a:p>
          <a:p>
            <a:pPr marL="685800" marR="0" lvl="1" indent="-228600" algn="l" defTabSz="914400" rtl="0" eaLnBrk="1" fontAlgn="auto" latinLnBrk="0" hangingPunct="1">
              <a:lnSpc>
                <a:spcPct val="90000"/>
              </a:lnSpc>
              <a:spcBef>
                <a:spcPts val="500"/>
              </a:spcBef>
              <a:spcAft>
                <a:spcPts val="0"/>
              </a:spcAft>
              <a:buClr>
                <a:prstClr val="black"/>
              </a:buClr>
              <a:buSzTx/>
              <a:buFont typeface="Arial" panose="020B0604020202020204" pitchFamily="34" charset="0"/>
              <a:buChar char="•"/>
              <a:tabLst/>
              <a:defRPr/>
            </a:pPr>
            <a:r>
              <a:rPr kumimoji="0" lang="en-US" altLang="en-US" sz="1900" b="0" i="0" u="none" strike="noStrike" kern="1200" cap="all" spc="0" normalizeH="0" baseline="0" noProof="0" dirty="0">
                <a:ln>
                  <a:noFill/>
                </a:ln>
                <a:solidFill>
                  <a:schemeClr val="bg1"/>
                </a:solidFill>
                <a:effectLst/>
                <a:uLnTx/>
                <a:uFillTx/>
                <a:latin typeface="Tw Cen MT" panose="020B0602020104020603"/>
                <a:ea typeface="+mn-ea"/>
                <a:cs typeface="+mn-cs"/>
              </a:rPr>
              <a:t>Memories</a:t>
            </a:r>
            <a:endParaRPr kumimoji="0" lang="en-US" sz="2400" b="0" i="0" u="none" strike="noStrike" kern="1200" cap="none" spc="0" normalizeH="0" baseline="0" noProof="0" dirty="0">
              <a:ln>
                <a:noFill/>
              </a:ln>
              <a:solidFill>
                <a:schemeClr val="bg1"/>
              </a:solidFill>
              <a:effectLst/>
              <a:uLnTx/>
              <a:uFillTx/>
              <a:latin typeface="Tw Cen MT" panose="020B0602020104020603"/>
              <a:ea typeface="+mn-ea"/>
              <a:cs typeface="+mn-cs"/>
            </a:endParaRPr>
          </a:p>
        </p:txBody>
      </p:sp>
      <p:pic>
        <p:nvPicPr>
          <p:cNvPr id="7" name="WhatsApp Video 2023-03-05 at 3.54.01 PM">
            <a:hlinkClick r:id="" action="ppaction://media"/>
            <a:extLst>
              <a:ext uri="{FF2B5EF4-FFF2-40B4-BE49-F238E27FC236}">
                <a16:creationId xmlns:a16="http://schemas.microsoft.com/office/drawing/2014/main" id="{25662E63-363E-4760-BB57-04D664EA91E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2065" t="24749" r="2065" b="10586"/>
          <a:stretch/>
        </p:blipFill>
        <p:spPr>
          <a:xfrm>
            <a:off x="0" y="19233"/>
            <a:ext cx="5665076" cy="6591774"/>
          </a:xfrm>
          <a:prstGeom prst="rect">
            <a:avLst/>
          </a:prstGeom>
        </p:spPr>
      </p:pic>
    </p:spTree>
    <p:extLst>
      <p:ext uri="{BB962C8B-B14F-4D97-AF65-F5344CB8AC3E}">
        <p14:creationId xmlns:p14="http://schemas.microsoft.com/office/powerpoint/2010/main" val="7610198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3" name="Online Media 2" title="اعلان ڤودافون رمضان ٢٠٢٢ - اللي بينّا حياة - عمرو دياب">
            <a:hlinkClick r:id="" action="ppaction://media"/>
            <a:extLst>
              <a:ext uri="{FF2B5EF4-FFF2-40B4-BE49-F238E27FC236}">
                <a16:creationId xmlns:a16="http://schemas.microsoft.com/office/drawing/2014/main" id="{59C2B0CA-CBB2-95E6-D624-203E42E16C00}"/>
              </a:ext>
            </a:extLst>
          </p:cNvPr>
          <p:cNvPicPr>
            <a:picLocks noRot="1" noChangeAspect="1"/>
          </p:cNvPicPr>
          <p:nvPr>
            <a:videoFile r:link="rId1"/>
          </p:nvPr>
        </p:nvPicPr>
        <p:blipFill>
          <a:blip r:embed="rId4"/>
          <a:stretch>
            <a:fillRect/>
          </a:stretch>
        </p:blipFill>
        <p:spPr>
          <a:xfrm>
            <a:off x="156282" y="384682"/>
            <a:ext cx="9972004" cy="5634182"/>
          </a:xfrm>
          <a:prstGeom prst="rect">
            <a:avLst/>
          </a:prstGeom>
        </p:spPr>
      </p:pic>
    </p:spTree>
    <p:extLst>
      <p:ext uri="{BB962C8B-B14F-4D97-AF65-F5344CB8AC3E}">
        <p14:creationId xmlns:p14="http://schemas.microsoft.com/office/powerpoint/2010/main" val="25779875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3" name="Online Media 2" title="عمرو دياب (جمع حبايبك) إعلان فودافون الجديد">
            <a:hlinkClick r:id="" action="ppaction://media"/>
            <a:extLst>
              <a:ext uri="{FF2B5EF4-FFF2-40B4-BE49-F238E27FC236}">
                <a16:creationId xmlns:a16="http://schemas.microsoft.com/office/drawing/2014/main" id="{EA9BC21F-D501-D11A-4252-6E12C106027E}"/>
              </a:ext>
            </a:extLst>
          </p:cNvPr>
          <p:cNvPicPr>
            <a:picLocks noRot="1" noChangeAspect="1"/>
          </p:cNvPicPr>
          <p:nvPr>
            <a:videoFile r:link="rId1"/>
          </p:nvPr>
        </p:nvPicPr>
        <p:blipFill>
          <a:blip r:embed="rId4"/>
          <a:stretch>
            <a:fillRect/>
          </a:stretch>
        </p:blipFill>
        <p:spPr>
          <a:xfrm>
            <a:off x="145001" y="238719"/>
            <a:ext cx="10127651" cy="6280727"/>
          </a:xfrm>
          <a:prstGeom prst="rect">
            <a:avLst/>
          </a:prstGeom>
        </p:spPr>
      </p:pic>
    </p:spTree>
    <p:extLst>
      <p:ext uri="{BB962C8B-B14F-4D97-AF65-F5344CB8AC3E}">
        <p14:creationId xmlns:p14="http://schemas.microsoft.com/office/powerpoint/2010/main" val="18131107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5" name="Online Media 3" title="أعلان MNHD رمضان 2022 &amp;quot;رمضان في جيلنا&amp;quot; | أحمد السقا – هند صبري - حميد الشاعري - هشام عباس - سيمون">
            <a:hlinkClick r:id="" action="ppaction://media"/>
            <a:extLst>
              <a:ext uri="{FF2B5EF4-FFF2-40B4-BE49-F238E27FC236}">
                <a16:creationId xmlns:a16="http://schemas.microsoft.com/office/drawing/2014/main" id="{9D346E20-A911-4606-9E55-6EB84DF8AE5E}"/>
              </a:ext>
            </a:extLst>
          </p:cNvPr>
          <p:cNvPicPr>
            <a:picLocks noRot="1" noChangeAspect="1"/>
          </p:cNvPicPr>
          <p:nvPr>
            <a:videoFile r:link="rId1"/>
          </p:nvPr>
        </p:nvPicPr>
        <p:blipFill>
          <a:blip r:embed="rId4"/>
          <a:stretch>
            <a:fillRect/>
          </a:stretch>
        </p:blipFill>
        <p:spPr>
          <a:xfrm>
            <a:off x="75414" y="30064"/>
            <a:ext cx="12021993" cy="6734274"/>
          </a:xfrm>
          <a:prstGeom prst="rect">
            <a:avLst/>
          </a:prstGeom>
        </p:spPr>
      </p:pic>
    </p:spTree>
    <p:extLst>
      <p:ext uri="{BB962C8B-B14F-4D97-AF65-F5344CB8AC3E}">
        <p14:creationId xmlns:p14="http://schemas.microsoft.com/office/powerpoint/2010/main" val="270757772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sp>
        <p:nvSpPr>
          <p:cNvPr id="9" name="TextBox 8">
            <a:extLst>
              <a:ext uri="{FF2B5EF4-FFF2-40B4-BE49-F238E27FC236}">
                <a16:creationId xmlns:a16="http://schemas.microsoft.com/office/drawing/2014/main" id="{84F7F31E-37F7-49AD-93AB-6985300DBAF5}"/>
              </a:ext>
            </a:extLst>
          </p:cNvPr>
          <p:cNvSpPr txBox="1"/>
          <p:nvPr/>
        </p:nvSpPr>
        <p:spPr>
          <a:xfrm>
            <a:off x="614855" y="205008"/>
            <a:ext cx="6127530" cy="769441"/>
          </a:xfrm>
          <a:prstGeom prst="rect">
            <a:avLst/>
          </a:prstGeom>
          <a:noFill/>
        </p:spPr>
        <p:txBody>
          <a:bodyPr wrap="square">
            <a:spAutoFit/>
          </a:bodyPr>
          <a:lstStyle/>
          <a:p>
            <a:r>
              <a:rPr kumimoji="0" lang="en-IN" sz="44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Imagery </a:t>
            </a:r>
            <a:endParaRPr lang="en-US" sz="2400" dirty="0"/>
          </a:p>
        </p:txBody>
      </p:sp>
      <p:pic>
        <p:nvPicPr>
          <p:cNvPr id="3" name="Picture 2">
            <a:extLst>
              <a:ext uri="{FF2B5EF4-FFF2-40B4-BE49-F238E27FC236}">
                <a16:creationId xmlns:a16="http://schemas.microsoft.com/office/drawing/2014/main" id="{8DA2AEDD-31AB-4D97-A3E9-A586325E938C}"/>
              </a:ext>
            </a:extLst>
          </p:cNvPr>
          <p:cNvPicPr>
            <a:picLocks noChangeAspect="1"/>
          </p:cNvPicPr>
          <p:nvPr/>
        </p:nvPicPr>
        <p:blipFill>
          <a:blip r:embed="rId3"/>
          <a:stretch>
            <a:fillRect/>
          </a:stretch>
        </p:blipFill>
        <p:spPr>
          <a:xfrm>
            <a:off x="6653048" y="974449"/>
            <a:ext cx="5454868" cy="5211797"/>
          </a:xfrm>
          <a:prstGeom prst="rect">
            <a:avLst/>
          </a:prstGeom>
        </p:spPr>
      </p:pic>
      <p:sp>
        <p:nvSpPr>
          <p:cNvPr id="10" name="Content Placeholder 2">
            <a:extLst>
              <a:ext uri="{FF2B5EF4-FFF2-40B4-BE49-F238E27FC236}">
                <a16:creationId xmlns:a16="http://schemas.microsoft.com/office/drawing/2014/main" id="{30EC0103-894A-463F-B987-6F2886E568BB}"/>
              </a:ext>
            </a:extLst>
          </p:cNvPr>
          <p:cNvSpPr txBox="1">
            <a:spLocks/>
          </p:cNvSpPr>
          <p:nvPr/>
        </p:nvSpPr>
        <p:spPr>
          <a:xfrm>
            <a:off x="178676" y="1359991"/>
            <a:ext cx="6663179" cy="4715078"/>
          </a:xfrm>
          <a:prstGeom prst="rect">
            <a:avLst/>
          </a:prstGeom>
        </p:spPr>
        <p:txBody>
          <a:bodyPr vert="horz" lIns="0" tIns="0" rIns="0" bIns="0" rtlCol="0">
            <a:noAutofit/>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1" fontAlgn="auto" latinLnBrk="0" hangingPunct="1">
              <a:lnSpc>
                <a:spcPct val="80000"/>
              </a:lnSpc>
              <a:spcBef>
                <a:spcPts val="279"/>
              </a:spcBef>
              <a:spcAft>
                <a:spcPts val="0"/>
              </a:spcAft>
              <a:buClr>
                <a:sysClr val="windowText" lastClr="000000"/>
              </a:buClr>
              <a:buSzPts val="930"/>
              <a:buFont typeface="Arial" panose="020B0604020202020204" pitchFamily="34" charset="0"/>
              <a:buNone/>
              <a:tabLst/>
              <a:defRPr/>
            </a:pPr>
            <a:r>
              <a:rPr kumimoji="0" lang="en-US" sz="2400" b="1" i="0" u="none" strike="noStrike" kern="1200" cap="all" spc="0" normalizeH="0" baseline="0" noProof="0" dirty="0">
                <a:ln>
                  <a:noFill/>
                </a:ln>
                <a:solidFill>
                  <a:schemeClr val="bg1"/>
                </a:solidFill>
                <a:effectLst/>
                <a:uLnTx/>
                <a:uFillTx/>
                <a:latin typeface="Tw Cen MT" panose="020B0602020104020603"/>
                <a:ea typeface="+mn-ea"/>
                <a:cs typeface="+mn-cs"/>
              </a:rPr>
              <a:t>Brand personality and values:</a:t>
            </a:r>
            <a:endParaRPr kumimoji="0" lang="en-US" sz="6600" b="1"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0" marR="0" lvl="0" indent="-59055" algn="l" defTabSz="914400" rtl="0" eaLnBrk="1" fontAlgn="auto" latinLnBrk="0" hangingPunct="1">
              <a:lnSpc>
                <a:spcPct val="80000"/>
              </a:lnSpc>
              <a:spcBef>
                <a:spcPts val="279"/>
              </a:spcBef>
              <a:spcAft>
                <a:spcPts val="0"/>
              </a:spcAft>
              <a:buClr>
                <a:sysClr val="windowText" lastClr="000000"/>
              </a:buClr>
              <a:buSzPts val="930"/>
              <a:buFont typeface="Arial"/>
              <a:buChar char="•"/>
              <a:tabLst/>
              <a:defRPr/>
            </a:pPr>
            <a:r>
              <a:rPr kumimoji="0" lang="en-US" sz="2400" b="1" i="0" u="none" strike="noStrike" kern="1200" cap="all" spc="0" normalizeH="0" baseline="0" noProof="0" dirty="0">
                <a:ln>
                  <a:noFill/>
                </a:ln>
                <a:solidFill>
                  <a:schemeClr val="bg1"/>
                </a:solidFill>
                <a:effectLst/>
                <a:uLnTx/>
                <a:uFillTx/>
                <a:latin typeface="Tw Cen MT" panose="020B0602020104020603"/>
                <a:ea typeface="+mn-ea"/>
                <a:cs typeface="+mn-cs"/>
              </a:rPr>
              <a:t>Five dimensions of brand personality:</a:t>
            </a:r>
            <a:endParaRPr kumimoji="0" lang="ar-EG" sz="2400" b="1" i="0" u="none" strike="noStrike" kern="1200" cap="all" spc="0" normalizeH="0" baseline="0" noProof="0" dirty="0">
              <a:ln>
                <a:noFill/>
              </a:ln>
              <a:solidFill>
                <a:schemeClr val="bg1"/>
              </a:solidFill>
              <a:effectLst/>
              <a:uLnTx/>
              <a:uFillTx/>
              <a:latin typeface="Tw Cen MT" panose="020B0602020104020603"/>
              <a:ea typeface="+mn-ea"/>
              <a:cs typeface="Arial" panose="020B0604020202020204" pitchFamily="34" charset="0"/>
            </a:endParaRPr>
          </a:p>
          <a:p>
            <a:pPr marL="0" marR="0" lvl="0" indent="-59055" algn="l" defTabSz="914400" rtl="0" eaLnBrk="1" fontAlgn="auto" latinLnBrk="0" hangingPunct="1">
              <a:lnSpc>
                <a:spcPct val="80000"/>
              </a:lnSpc>
              <a:spcBef>
                <a:spcPts val="279"/>
              </a:spcBef>
              <a:spcAft>
                <a:spcPts val="0"/>
              </a:spcAft>
              <a:buClr>
                <a:sysClr val="windowText" lastClr="000000"/>
              </a:buClr>
              <a:buSzPts val="930"/>
              <a:buFont typeface="Arial"/>
              <a:buChar char="•"/>
              <a:tabLst/>
              <a:defRPr/>
            </a:pPr>
            <a:endParaRPr kumimoji="0" lang="en-US" sz="20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Sincerity</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(down-to-earth, honest, wholesome, and cheerful)</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Excitement</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(daring, spirited, imaginative, and up-to-date)</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Competence</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(reliable, intelligent, and successful)</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Sophistication</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(upper class and charming)</a:t>
            </a:r>
            <a:endParaRPr kumimoji="0" lang="en-US" sz="6600" b="0" i="0" u="none" strike="noStrike" kern="1200" cap="all" spc="0" normalizeH="0" baseline="0" noProof="0" dirty="0">
              <a:ln>
                <a:noFill/>
              </a:ln>
              <a:solidFill>
                <a:schemeClr val="bg1"/>
              </a:solidFill>
              <a:effectLst/>
              <a:uLnTx/>
              <a:uFillTx/>
              <a:latin typeface="Tw Cen MT" panose="020B0602020104020603"/>
              <a:ea typeface="+mn-ea"/>
              <a:cs typeface="+mn-cs"/>
            </a:endParaRPr>
          </a:p>
          <a:p>
            <a:pPr marL="342900" indent="-342900">
              <a:lnSpc>
                <a:spcPct val="80000"/>
              </a:lnSpc>
              <a:spcBef>
                <a:spcPts val="279"/>
              </a:spcBef>
              <a:buClr>
                <a:sysClr val="windowText" lastClr="000000"/>
              </a:buClr>
              <a:buSzPts val="930"/>
            </a:pPr>
            <a:r>
              <a:rPr kumimoji="0" lang="en-US"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Ruggedness</a:t>
            </a:r>
            <a:r>
              <a:rPr kumimoji="0" lang="en-US" b="0" i="0" u="none" strike="noStrike" kern="1200" cap="all" spc="0" normalizeH="0" baseline="0" noProof="0" dirty="0">
                <a:ln>
                  <a:noFill/>
                </a:ln>
                <a:solidFill>
                  <a:schemeClr val="bg1"/>
                </a:solidFill>
                <a:effectLst/>
                <a:uLnTx/>
                <a:uFillTx/>
                <a:latin typeface="Tw Cen MT" panose="020B0602020104020603"/>
                <a:ea typeface="+mn-ea"/>
                <a:cs typeface="+mn-cs"/>
              </a:rPr>
              <a:t> (outdoorsy and tough)</a:t>
            </a:r>
            <a:endParaRPr kumimoji="0" lang="en-IN" sz="6600" b="0" i="0" u="none" strike="noStrike" kern="1200" cap="all" spc="0" normalizeH="0" baseline="0" noProof="0" dirty="0">
              <a:ln>
                <a:noFill/>
              </a:ln>
              <a:solidFill>
                <a:schemeClr val="bg1"/>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0263024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2979" y="1033098"/>
            <a:ext cx="10537683"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Judgment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860331" y="1189409"/>
            <a:ext cx="10405241" cy="58524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55600" algn="l" defTabSz="914400" rtl="0" eaLnBrk="1" fontAlgn="auto" latinLnBrk="0" hangingPunct="1">
              <a:lnSpc>
                <a:spcPct val="120000"/>
              </a:lnSpc>
              <a:spcBef>
                <a:spcPts val="1000"/>
              </a:spcBef>
              <a:spcAft>
                <a:spcPts val="0"/>
              </a:spcAft>
              <a:buClr>
                <a:prstClr val="black"/>
              </a:buClr>
              <a:buSzPts val="2400"/>
              <a:buFont typeface="Arial" panose="020B0604020202020204" pitchFamily="34" charset="0"/>
              <a:buChar char="•"/>
              <a:tabLst/>
              <a:defRPr/>
            </a:pP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Customers’ </a:t>
            </a:r>
            <a:r>
              <a:rPr kumimoji="0" lang="en-IN"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personal opinions </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about and </a:t>
            </a:r>
            <a:r>
              <a:rPr kumimoji="0" lang="en-IN"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evaluations</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 of a brand:</a:t>
            </a:r>
          </a:p>
          <a:p>
            <a:pPr marL="685800" marR="0" lvl="1" indent="-284400" algn="l" defTabSz="914400" rtl="0" eaLnBrk="1" fontAlgn="auto" latinLnBrk="0" hangingPunct="1">
              <a:lnSpc>
                <a:spcPct val="120000"/>
              </a:lnSpc>
              <a:spcBef>
                <a:spcPts val="500"/>
              </a:spcBef>
              <a:spcAft>
                <a:spcPts val="0"/>
              </a:spcAft>
              <a:buClr>
                <a:prstClr val="black"/>
              </a:buClr>
              <a:buSzPts val="2400"/>
              <a:buFont typeface="Wingdings" panose="05000000000000000000" pitchFamily="2" charset="2"/>
              <a:buChar char="ü"/>
              <a:tabLst/>
              <a:defRPr/>
            </a:pP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Consumers form judgments by </a:t>
            </a:r>
            <a:r>
              <a:rPr kumimoji="0" lang="en-IN" sz="2400" b="0" i="0" u="sng" strike="noStrike" kern="1200" cap="all" spc="0" normalizeH="0" baseline="0" noProof="0" dirty="0">
                <a:ln>
                  <a:noFill/>
                </a:ln>
                <a:solidFill>
                  <a:prstClr val="black"/>
                </a:solidFill>
                <a:effectLst/>
                <a:uLnTx/>
                <a:uFillTx/>
                <a:latin typeface="Tw Cen MT" panose="020B0602020104020603"/>
                <a:ea typeface="+mn-ea"/>
                <a:cs typeface="+mn-cs"/>
              </a:rPr>
              <a:t>putting together all the different brand performance and imagery </a:t>
            </a:r>
            <a:r>
              <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rPr>
              <a:t>associations</a:t>
            </a:r>
          </a:p>
          <a:p>
            <a:pPr marL="514350" marR="0" lvl="0" indent="-514350" algn="l" defTabSz="457200" rtl="0" eaLnBrk="1" fontAlgn="auto" latinLnBrk="0" hangingPunct="1">
              <a:lnSpc>
                <a:spcPct val="100000"/>
              </a:lnSpc>
              <a:spcBef>
                <a:spcPts val="0"/>
              </a:spcBef>
              <a:spcAft>
                <a:spcPts val="0"/>
              </a:spcAft>
              <a:buClrTx/>
              <a:buSzPts val="2400"/>
              <a:buFont typeface="+mj-lt"/>
              <a:buAutoNum type="arabicPeriod"/>
              <a:tabLst/>
              <a:defRPr/>
            </a:pPr>
            <a:r>
              <a:rPr kumimoji="0" lang="en-US" sz="3200" b="1" i="0" u="none" strike="noStrike" kern="1200" cap="none" spc="0" normalizeH="0" baseline="0" noProof="0" dirty="0">
                <a:ln>
                  <a:noFill/>
                </a:ln>
                <a:solidFill>
                  <a:prstClr val="black"/>
                </a:solidFill>
                <a:effectLst/>
                <a:uLnTx/>
                <a:uFillTx/>
                <a:latin typeface="Tw Cen MT" panose="020B0602020104020603"/>
                <a:ea typeface="+mn-ea"/>
                <a:cs typeface="+mn-cs"/>
              </a:rPr>
              <a:t>Brand quality:</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help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develop consumer attitudes</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 toward the brand.</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relate to customer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value</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 and </a:t>
            </a:r>
            <a:r>
              <a:rPr kumimoji="0" lang="en-US"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satisfaction</a:t>
            </a: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a:t>
            </a: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measures are inherent in many approaches to brand equity.</a:t>
            </a:r>
            <a:endParaRPr kumimoji="0" lang="ar-EG" sz="2400" b="0" i="0" u="none" strike="noStrike" kern="1200" cap="none"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457200" marR="0" lvl="1" indent="-342900" algn="l" defTabSz="457200" rtl="0" eaLnBrk="1" fontAlgn="auto" latinLnBrk="0" hangingPunct="1">
              <a:lnSpc>
                <a:spcPct val="80000"/>
              </a:lnSpc>
              <a:spcBef>
                <a:spcPts val="333"/>
              </a:spcBef>
              <a:spcAft>
                <a:spcPts val="0"/>
              </a:spcAft>
              <a:buClr>
                <a:prstClr val="black"/>
              </a:buClr>
              <a:buSzPts val="1110"/>
              <a:buFont typeface="Wingdings" panose="05000000000000000000" pitchFamily="2" charset="2"/>
              <a:buChar char="ü"/>
              <a:tabLst/>
              <a:defRPr/>
            </a:pPr>
            <a:endParaRPr kumimoji="0" lang="ar-EG" sz="2000" b="0" i="0" u="none" strike="noStrike" kern="1200" cap="none"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0" marR="0" lvl="0" indent="0" algn="l" defTabSz="457200" rtl="0" eaLnBrk="1" fontAlgn="auto" latinLnBrk="0" hangingPunct="1">
              <a:lnSpc>
                <a:spcPct val="80000"/>
              </a:lnSpc>
              <a:spcBef>
                <a:spcPts val="333"/>
              </a:spcBef>
              <a:spcAft>
                <a:spcPts val="0"/>
              </a:spcAft>
              <a:buClr>
                <a:prstClr val="black"/>
              </a:buClr>
              <a:buSzPts val="1110"/>
              <a:buFontTx/>
              <a:buNone/>
              <a:tabLst/>
              <a:defRPr/>
            </a:pPr>
            <a:r>
              <a:rPr kumimoji="0" lang="en-US" sz="3200" b="1" i="0" u="none" strike="noStrike" kern="1200" cap="none" spc="0" normalizeH="0" baseline="0" noProof="0" dirty="0">
                <a:ln>
                  <a:noFill/>
                </a:ln>
                <a:solidFill>
                  <a:prstClr val="black"/>
                </a:solidFill>
                <a:effectLst/>
                <a:uLnTx/>
                <a:uFillTx/>
                <a:latin typeface="Tw Cen MT" panose="020B0602020104020603"/>
                <a:ea typeface="+mn-ea"/>
                <a:cs typeface="+mn-cs"/>
              </a:rPr>
              <a:t>2. Brand credibility:</a:t>
            </a:r>
          </a:p>
          <a:p>
            <a:pPr marL="171450" marR="0" lvl="0"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lang="en-US" sz="2400" b="1" dirty="0">
                <a:solidFill>
                  <a:prstClr val="black"/>
                </a:solidFill>
                <a:latin typeface="Tw Cen MT" panose="020B0602020104020603"/>
              </a:rPr>
              <a:t>P</a:t>
            </a:r>
            <a:r>
              <a:rPr kumimoji="0" lang="en-US" sz="2400" b="1" i="0" u="none" strike="noStrike" kern="1200" cap="none" spc="0" normalizeH="0" baseline="0" noProof="0" dirty="0" err="1">
                <a:ln>
                  <a:noFill/>
                </a:ln>
                <a:solidFill>
                  <a:prstClr val="black"/>
                </a:solidFill>
                <a:effectLst/>
                <a:uLnTx/>
                <a:uFillTx/>
                <a:latin typeface="Tw Cen MT" panose="020B0602020104020603"/>
                <a:ea typeface="+mn-ea"/>
                <a:cs typeface="+mn-cs"/>
              </a:rPr>
              <a:t>erceived</a:t>
            </a:r>
            <a:r>
              <a:rPr kumimoji="0" lang="en-US" sz="2400" b="1" i="0" u="none" strike="noStrike" kern="1200" cap="none" spc="0" normalizeH="0" baseline="0" noProof="0" dirty="0">
                <a:ln>
                  <a:noFill/>
                </a:ln>
                <a:solidFill>
                  <a:prstClr val="black"/>
                </a:solidFill>
                <a:effectLst/>
                <a:uLnTx/>
                <a:uFillTx/>
                <a:latin typeface="Tw Cen MT" panose="020B0602020104020603"/>
                <a:ea typeface="+mn-ea"/>
                <a:cs typeface="+mn-cs"/>
              </a:rPr>
              <a:t>:</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Expertise—Competence, innovation, and ability to lead.</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Trustworthiness—Dependability and keeping customer interests in mind.</a:t>
            </a:r>
          </a:p>
          <a:p>
            <a:pPr marL="628650" marR="0" lvl="1" indent="-171450" algn="l" defTabSz="4572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none" spc="0" normalizeH="0" baseline="0" noProof="0" dirty="0">
                <a:ln>
                  <a:noFill/>
                </a:ln>
                <a:solidFill>
                  <a:prstClr val="black"/>
                </a:solidFill>
                <a:effectLst/>
                <a:uLnTx/>
                <a:uFillTx/>
                <a:latin typeface="Tw Cen MT" panose="020B0602020104020603"/>
                <a:ea typeface="+mn-ea"/>
                <a:cs typeface="+mn-cs"/>
              </a:rPr>
              <a:t>Likability—Fun, interesting, and worth spending time with.</a:t>
            </a:r>
          </a:p>
          <a:p>
            <a:pPr marL="0" indent="0">
              <a:buNone/>
            </a:pPr>
            <a:endParaRPr lang="en-US" altLang="en-US" sz="2000" dirty="0"/>
          </a:p>
        </p:txBody>
      </p:sp>
    </p:spTree>
    <p:extLst>
      <p:ext uri="{BB962C8B-B14F-4D97-AF65-F5344CB8AC3E}">
        <p14:creationId xmlns:p14="http://schemas.microsoft.com/office/powerpoint/2010/main" val="6129171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2979" y="1033098"/>
            <a:ext cx="10537683"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Judgment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587261" y="1491692"/>
            <a:ext cx="5654566" cy="45387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80000"/>
              </a:lnSpc>
              <a:spcBef>
                <a:spcPts val="333"/>
              </a:spcBef>
              <a:spcAft>
                <a:spcPts val="0"/>
              </a:spcAft>
              <a:buClr>
                <a:prstClr val="black"/>
              </a:buClr>
              <a:buSzTx/>
              <a:buFont typeface="Arial" panose="020B0604020202020204" pitchFamily="34" charset="0"/>
              <a:buNone/>
              <a:tabLst/>
              <a:defRPr/>
            </a:pPr>
            <a:r>
              <a:rPr kumimoji="0" lang="en-US" sz="2400" b="1" i="0" u="none" strike="noStrike" kern="1200" cap="all" spc="0" normalizeH="0" baseline="0" noProof="0" dirty="0">
                <a:ln>
                  <a:noFill/>
                </a:ln>
                <a:solidFill>
                  <a:prstClr val="black"/>
                </a:solidFill>
                <a:effectLst/>
                <a:uLnTx/>
                <a:uFillTx/>
                <a:latin typeface="Tw Cen MT" panose="020B0602020104020603"/>
                <a:ea typeface="+mn-ea"/>
                <a:cs typeface="+mn-cs"/>
              </a:rPr>
              <a:t>3. Brand consideration:</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How customers find the brand.</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Crucial filter</a:t>
            </a:r>
            <a:endParaRPr kumimoji="0" lang="ar-EG" sz="2400" b="0" i="0" u="none" strike="noStrike" kern="1200" cap="all" spc="0" normalizeH="0" baseline="0" noProof="0" dirty="0">
              <a:ln>
                <a:noFill/>
              </a:ln>
              <a:solidFill>
                <a:prstClr val="black"/>
              </a:solidFill>
              <a:effectLst/>
              <a:uLnTx/>
              <a:uFillTx/>
              <a:latin typeface="Tw Cen MT" panose="020B0602020104020603"/>
              <a:ea typeface="+mn-ea"/>
              <a:cs typeface="Arial" panose="020B0604020202020204" pitchFamily="34" charset="0"/>
            </a:endParaRP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endPar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0" marR="0" lvl="0" indent="0" algn="l" defTabSz="914400" rtl="0" eaLnBrk="1" fontAlgn="auto" latinLnBrk="0" hangingPunct="1">
              <a:lnSpc>
                <a:spcPct val="80000"/>
              </a:lnSpc>
              <a:spcBef>
                <a:spcPts val="333"/>
              </a:spcBef>
              <a:spcAft>
                <a:spcPts val="0"/>
              </a:spcAft>
              <a:buClr>
                <a:prstClr val="black"/>
              </a:buClr>
              <a:buSzPts val="1110"/>
              <a:buFont typeface="Arial" panose="020B0604020202020204" pitchFamily="34" charset="0"/>
              <a:buNone/>
              <a:tabLst/>
              <a:defRPr/>
            </a:pPr>
            <a:r>
              <a:rPr kumimoji="0" lang="en-US" sz="2400" b="1" i="0" u="none" strike="noStrike" kern="1200" cap="all" spc="0" normalizeH="0" baseline="0" noProof="0" dirty="0">
                <a:ln>
                  <a:noFill/>
                </a:ln>
                <a:solidFill>
                  <a:prstClr val="black"/>
                </a:solidFill>
                <a:effectLst/>
                <a:uLnTx/>
                <a:uFillTx/>
                <a:latin typeface="Tw Cen MT" panose="020B0602020104020603"/>
                <a:ea typeface="+mn-ea"/>
                <a:cs typeface="+mn-cs"/>
              </a:rPr>
              <a:t>4. Brand superiority:</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View brand as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unique</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and better than other brands.</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build intense and active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relationships</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with customers.</a:t>
            </a:r>
          </a:p>
          <a:p>
            <a:pPr marL="171450" marR="0" lvl="0" indent="-171450" algn="l" defTabSz="914400" rtl="0" eaLnBrk="1" fontAlgn="auto" latinLnBrk="0" hangingPunct="1">
              <a:lnSpc>
                <a:spcPct val="80000"/>
              </a:lnSpc>
              <a:spcBef>
                <a:spcPts val="333"/>
              </a:spcBef>
              <a:spcAft>
                <a:spcPts val="0"/>
              </a:spcAft>
              <a:buClr>
                <a:prstClr val="black"/>
              </a:buClr>
              <a:buSzPts val="1110"/>
              <a:buFont typeface="Arial"/>
              <a:buChar char="•"/>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Depends to a great degree on the </a:t>
            </a:r>
            <a:r>
              <a:rPr kumimoji="0" lang="en-US" sz="2400" b="0" i="0" u="none" strike="noStrike" kern="1200" cap="all" spc="0" normalizeH="0" baseline="0" noProof="0" dirty="0">
                <a:ln>
                  <a:noFill/>
                </a:ln>
                <a:solidFill>
                  <a:prstClr val="black"/>
                </a:solidFill>
                <a:effectLst>
                  <a:outerShdw blurRad="38100" dist="38100" dir="2700000" algn="tl">
                    <a:srgbClr val="000000">
                      <a:alpha val="43137"/>
                    </a:srgbClr>
                  </a:outerShdw>
                </a:effectLst>
                <a:uLnTx/>
                <a:uFillTx/>
                <a:latin typeface="Tw Cen MT" panose="020B0602020104020603"/>
                <a:ea typeface="+mn-ea"/>
                <a:cs typeface="+mn-cs"/>
              </a:rPr>
              <a:t>number and nature of unique brand associations</a:t>
            </a: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 that make up the brand image.</a:t>
            </a:r>
            <a:endParaRPr kumimoji="0" lang="en-IN" sz="2400" b="0" i="0" u="none" strike="noStrike" kern="1200" cap="all" spc="0" normalizeH="0" baseline="0" noProof="0" dirty="0">
              <a:ln>
                <a:noFill/>
              </a:ln>
              <a:solidFill>
                <a:prstClr val="black"/>
              </a:solidFill>
              <a:effectLst/>
              <a:uLnTx/>
              <a:uFillTx/>
              <a:latin typeface="Tw Cen MT" panose="020B0602020104020603"/>
              <a:ea typeface="+mn-ea"/>
              <a:cs typeface="+mn-cs"/>
            </a:endParaRPr>
          </a:p>
          <a:p>
            <a:pPr marL="0" indent="0">
              <a:buNone/>
            </a:pPr>
            <a:endParaRPr lang="en-US" altLang="en-US" sz="2000" dirty="0"/>
          </a:p>
        </p:txBody>
      </p:sp>
      <p:pic>
        <p:nvPicPr>
          <p:cNvPr id="10" name="Picture 9">
            <a:extLst>
              <a:ext uri="{FF2B5EF4-FFF2-40B4-BE49-F238E27FC236}">
                <a16:creationId xmlns:a16="http://schemas.microsoft.com/office/drawing/2014/main" id="{C6C097B0-0895-4736-9ED5-1111909AE9D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9378" y="1436219"/>
            <a:ext cx="4959769" cy="2789871"/>
          </a:xfrm>
          <a:prstGeom prst="rect">
            <a:avLst/>
          </a:prstGeom>
        </p:spPr>
      </p:pic>
      <p:pic>
        <p:nvPicPr>
          <p:cNvPr id="11" name="Picture 10">
            <a:extLst>
              <a:ext uri="{FF2B5EF4-FFF2-40B4-BE49-F238E27FC236}">
                <a16:creationId xmlns:a16="http://schemas.microsoft.com/office/drawing/2014/main" id="{4AA5073D-1C1D-4A24-B2E9-622E5BD1526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41827" y="4612552"/>
            <a:ext cx="4510522" cy="2010124"/>
          </a:xfrm>
          <a:prstGeom prst="rect">
            <a:avLst/>
          </a:prstGeom>
        </p:spPr>
      </p:pic>
    </p:spTree>
    <p:extLst>
      <p:ext uri="{BB962C8B-B14F-4D97-AF65-F5344CB8AC3E}">
        <p14:creationId xmlns:p14="http://schemas.microsoft.com/office/powerpoint/2010/main" val="1090328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SODIC West Workplex X Amina Khalil">
            <a:hlinkClick r:id="" action="ppaction://media"/>
            <a:extLst>
              <a:ext uri="{FF2B5EF4-FFF2-40B4-BE49-F238E27FC236}">
                <a16:creationId xmlns:a16="http://schemas.microsoft.com/office/drawing/2014/main" id="{7D331CEC-3438-41F7-AB14-5F9012E4B9F3}"/>
              </a:ext>
            </a:extLst>
          </p:cNvPr>
          <p:cNvPicPr>
            <a:picLocks noRot="1" noChangeAspect="1"/>
          </p:cNvPicPr>
          <p:nvPr>
            <a:videoFile r:link="rId1"/>
          </p:nvPr>
        </p:nvPicPr>
        <p:blipFill>
          <a:blip r:embed="rId4"/>
          <a:stretch>
            <a:fillRect/>
          </a:stretch>
        </p:blipFill>
        <p:spPr>
          <a:xfrm>
            <a:off x="151424" y="-99161"/>
            <a:ext cx="12179430" cy="6850929"/>
          </a:xfrm>
          <a:prstGeom prst="rect">
            <a:avLst/>
          </a:prstGeom>
        </p:spPr>
      </p:pic>
    </p:spTree>
    <p:extLst>
      <p:ext uri="{BB962C8B-B14F-4D97-AF65-F5344CB8AC3E}">
        <p14:creationId xmlns:p14="http://schemas.microsoft.com/office/powerpoint/2010/main" val="88446394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FA89A0E1-EBBB-405D-9F47-8D4240662266}"/>
              </a:ext>
            </a:extLst>
          </p:cNvPr>
          <p:cNvSpPr txBox="1"/>
          <p:nvPr/>
        </p:nvSpPr>
        <p:spPr>
          <a:xfrm>
            <a:off x="311175" y="327116"/>
            <a:ext cx="6185338" cy="646331"/>
          </a:xfrm>
          <a:prstGeom prst="rect">
            <a:avLst/>
          </a:prstGeom>
          <a:noFill/>
        </p:spPr>
        <p:txBody>
          <a:bodyPr wrap="square">
            <a:spAutoFit/>
          </a:bodyPr>
          <a:lstStyle/>
          <a:p>
            <a:r>
              <a:rPr kumimoji="0" lang="en-US" sz="36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Feelings </a:t>
            </a:r>
            <a:endParaRPr lang="en-US" dirty="0"/>
          </a:p>
        </p:txBody>
      </p:sp>
      <p:pic>
        <p:nvPicPr>
          <p:cNvPr id="5" name="Picture 4">
            <a:extLst>
              <a:ext uri="{FF2B5EF4-FFF2-40B4-BE49-F238E27FC236}">
                <a16:creationId xmlns:a16="http://schemas.microsoft.com/office/drawing/2014/main" id="{A6280F74-966B-4C3B-8EFC-707952E25888}"/>
              </a:ext>
            </a:extLst>
          </p:cNvPr>
          <p:cNvPicPr>
            <a:picLocks noChangeAspect="1"/>
          </p:cNvPicPr>
          <p:nvPr/>
        </p:nvPicPr>
        <p:blipFill>
          <a:blip r:embed="rId3"/>
          <a:stretch>
            <a:fillRect/>
          </a:stretch>
        </p:blipFill>
        <p:spPr>
          <a:xfrm>
            <a:off x="5044966" y="1379361"/>
            <a:ext cx="6835859" cy="4505325"/>
          </a:xfrm>
          <a:prstGeom prst="rect">
            <a:avLst/>
          </a:prstGeom>
        </p:spPr>
      </p:pic>
      <p:sp>
        <p:nvSpPr>
          <p:cNvPr id="9" name="Content Placeholder 2">
            <a:extLst>
              <a:ext uri="{FF2B5EF4-FFF2-40B4-BE49-F238E27FC236}">
                <a16:creationId xmlns:a16="http://schemas.microsoft.com/office/drawing/2014/main" id="{8C4064A2-09D4-4348-94BF-950572E14751}"/>
              </a:ext>
            </a:extLst>
          </p:cNvPr>
          <p:cNvSpPr txBox="1">
            <a:spLocks/>
          </p:cNvSpPr>
          <p:nvPr/>
        </p:nvSpPr>
        <p:spPr>
          <a:xfrm>
            <a:off x="311175" y="1379361"/>
            <a:ext cx="4609760" cy="4434275"/>
          </a:xfrm>
          <a:prstGeom prst="rect">
            <a:avLst/>
          </a:prstGeom>
        </p:spPr>
        <p:txBody>
          <a:bodyPr vert="horz" lIns="0" tIns="0" rIns="0" bIns="0" rtlCol="0">
            <a:normAutofit lnSpcReduction="10000"/>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28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Brand feelings relate to the </a:t>
            </a:r>
            <a:r>
              <a:rPr kumimoji="0" lang="en-US" sz="2400" b="0" i="0" u="none" strike="noStrike" kern="1200" cap="all" spc="0" normalizeH="0" baseline="0" noProof="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social</a:t>
            </a: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 currency evoked by the brand</a:t>
            </a:r>
          </a:p>
          <a:p>
            <a:pPr marL="228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Feelings can be:</a:t>
            </a:r>
          </a:p>
          <a:p>
            <a:pPr marL="6858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Experiential and immediate, increasing in level of intensity</a:t>
            </a:r>
          </a:p>
          <a:p>
            <a:pPr marL="6858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400" b="0" i="0" u="none" strike="noStrike" kern="1200" cap="all" spc="0" normalizeH="0" baseline="0" noProof="0">
                <a:ln>
                  <a:noFill/>
                </a:ln>
                <a:solidFill>
                  <a:schemeClr val="bg1"/>
                </a:solidFill>
                <a:effectLst/>
                <a:uLnTx/>
                <a:uFillTx/>
                <a:latin typeface="Tw Cen MT" panose="020B0602020104020603"/>
                <a:ea typeface="+mn-ea"/>
                <a:cs typeface="+mn-cs"/>
              </a:rPr>
              <a:t>Private and enduring, increasing in level of gravity</a:t>
            </a:r>
            <a:endParaRPr kumimoji="0" lang="en-US" sz="2400" b="0" i="0" u="none" strike="noStrike" kern="1200" cap="all" spc="0" normalizeH="0" baseline="0" noProof="0" dirty="0">
              <a:ln>
                <a:noFill/>
              </a:ln>
              <a:solidFill>
                <a:schemeClr val="bg1"/>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99822052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0721" y="1029616"/>
            <a:ext cx="1085583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530756" y="1556088"/>
            <a:ext cx="10175764" cy="4809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Warmth— consumers feel a sense of calm or peacefulness.</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Fun— consumers feel amused, lighthearted, joyous, playful, and cheerful.</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Excitement— consumers feel energized and experience something special.</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Security—feeling of safety, comfort, and self-assurance.</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Social approval—others look favorably on their appearance and behavior.</a:t>
            </a:r>
          </a:p>
          <a:p>
            <a:pPr marL="457200" marR="0" lvl="0" indent="-457200" algn="l" defTabSz="914400" rtl="0" eaLnBrk="1" fontAlgn="auto" latinLnBrk="0" hangingPunct="1">
              <a:lnSpc>
                <a:spcPct val="120000"/>
              </a:lnSpc>
              <a:spcBef>
                <a:spcPts val="360"/>
              </a:spcBef>
              <a:spcAft>
                <a:spcPts val="0"/>
              </a:spcAft>
              <a:buClr>
                <a:prstClr val="black"/>
              </a:buClr>
              <a:buSzPts val="1200"/>
              <a:buFont typeface="+mj-lt"/>
              <a:buAutoNum type="arabicPeriod"/>
              <a:tabLst/>
              <a:defRPr/>
            </a:pPr>
            <a:r>
              <a:rPr kumimoji="0" lang="en-US" sz="2400" b="0" i="0" u="none" strike="noStrike" kern="1200" cap="all" spc="0" normalizeH="0" baseline="0" noProof="0" dirty="0">
                <a:ln>
                  <a:noFill/>
                </a:ln>
                <a:solidFill>
                  <a:prstClr val="black"/>
                </a:solidFill>
                <a:effectLst/>
                <a:uLnTx/>
                <a:uFillTx/>
                <a:latin typeface="Tw Cen MT" panose="020B0602020104020603"/>
                <a:ea typeface="+mn-ea"/>
                <a:cs typeface="+mn-cs"/>
              </a:rPr>
              <a:t>Self-respect—feel better about themselves.</a:t>
            </a:r>
          </a:p>
          <a:p>
            <a:endParaRPr lang="en-US" altLang="en-US" sz="40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03184" y="-74478"/>
            <a:ext cx="1046592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Important brand building feelings: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7548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3" title="أنـا أختـار (أغنيـة جـالكسـي) - مـع زينـة عمـاد">
            <a:hlinkClick r:id="" action="ppaction://media"/>
            <a:extLst>
              <a:ext uri="{FF2B5EF4-FFF2-40B4-BE49-F238E27FC236}">
                <a16:creationId xmlns:a16="http://schemas.microsoft.com/office/drawing/2014/main" id="{1F0CF2EA-8F02-4128-B37C-7613B36D1836}"/>
              </a:ext>
            </a:extLst>
          </p:cNvPr>
          <p:cNvPicPr>
            <a:picLocks noRot="1" noChangeAspect="1"/>
          </p:cNvPicPr>
          <p:nvPr>
            <a:videoFile r:link="rId1"/>
          </p:nvPr>
        </p:nvPicPr>
        <p:blipFill>
          <a:blip r:embed="rId4"/>
          <a:stretch>
            <a:fillRect/>
          </a:stretch>
        </p:blipFill>
        <p:spPr>
          <a:xfrm>
            <a:off x="122549" y="65988"/>
            <a:ext cx="12074688" cy="6792012"/>
          </a:xfrm>
          <a:prstGeom prst="rect">
            <a:avLst/>
          </a:prstGeom>
        </p:spPr>
      </p:pic>
    </p:spTree>
    <p:extLst>
      <p:ext uri="{BB962C8B-B14F-4D97-AF65-F5344CB8AC3E}">
        <p14:creationId xmlns:p14="http://schemas.microsoft.com/office/powerpoint/2010/main" val="296027733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9748783" y="6415384"/>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CB6EFFAA-590F-433D-8725-1164FD5578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49103" y="2975077"/>
            <a:ext cx="2942896" cy="3233555"/>
          </a:xfrm>
          <a:prstGeom prst="rect">
            <a:avLst/>
          </a:prstGeom>
        </p:spPr>
      </p:pic>
      <p:pic>
        <p:nvPicPr>
          <p:cNvPr id="9" name="Picture 8">
            <a:extLst>
              <a:ext uri="{FF2B5EF4-FFF2-40B4-BE49-F238E27FC236}">
                <a16:creationId xmlns:a16="http://schemas.microsoft.com/office/drawing/2014/main" id="{84D14611-6E71-45E6-BEBF-F788BB57DE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90006" y="1661816"/>
            <a:ext cx="3698718" cy="1239039"/>
          </a:xfrm>
          <a:prstGeom prst="rect">
            <a:avLst/>
          </a:prstGeom>
        </p:spPr>
      </p:pic>
      <p:sp>
        <p:nvSpPr>
          <p:cNvPr id="11" name="TextBox 10">
            <a:extLst>
              <a:ext uri="{FF2B5EF4-FFF2-40B4-BE49-F238E27FC236}">
                <a16:creationId xmlns:a16="http://schemas.microsoft.com/office/drawing/2014/main" id="{65B0E49D-02FB-4B95-9159-26C9E67F48C6}"/>
              </a:ext>
            </a:extLst>
          </p:cNvPr>
          <p:cNvSpPr txBox="1"/>
          <p:nvPr/>
        </p:nvSpPr>
        <p:spPr>
          <a:xfrm>
            <a:off x="399393" y="272929"/>
            <a:ext cx="6096000" cy="646331"/>
          </a:xfrm>
          <a:prstGeom prst="rect">
            <a:avLst/>
          </a:prstGeom>
          <a:noFill/>
        </p:spPr>
        <p:txBody>
          <a:bodyPr wrap="square">
            <a:spAutoFit/>
          </a:bodyPr>
          <a:lstStyle/>
          <a:p>
            <a:r>
              <a:rPr kumimoji="0" lang="en-IN" sz="36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Brand Resonance </a:t>
            </a:r>
            <a:endParaRPr lang="en-US" dirty="0"/>
          </a:p>
        </p:txBody>
      </p:sp>
      <p:sp>
        <p:nvSpPr>
          <p:cNvPr id="12" name="Content Placeholder 2">
            <a:extLst>
              <a:ext uri="{FF2B5EF4-FFF2-40B4-BE49-F238E27FC236}">
                <a16:creationId xmlns:a16="http://schemas.microsoft.com/office/drawing/2014/main" id="{A9758474-A9A3-4985-B533-EB1765DA28FA}"/>
              </a:ext>
            </a:extLst>
          </p:cNvPr>
          <p:cNvSpPr txBox="1">
            <a:spLocks/>
          </p:cNvSpPr>
          <p:nvPr/>
        </p:nvSpPr>
        <p:spPr>
          <a:xfrm>
            <a:off x="149527" y="919260"/>
            <a:ext cx="5000541" cy="4812725"/>
          </a:xfrm>
          <a:prstGeom prst="rect">
            <a:avLst/>
          </a:prstGeom>
        </p:spPr>
        <p:txBody>
          <a:bodyPr vert="horz" lIns="0" tIns="0" rIns="0" bIns="0" rtlCol="0">
            <a:normAutofit lnSpcReduction="10000"/>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55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Ultimate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relationship</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and level of identification that a customer has with a brand:</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Describes the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nature</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of the relationship</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Extent to which customers feel in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sync</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with the brand</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Characterized in terms of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intensity</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a:t>
            </a:r>
          </a:p>
          <a:p>
            <a:pPr marL="1144800" marR="0" lvl="2" indent="-230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Depth of the </a:t>
            </a:r>
            <a:r>
              <a:rPr kumimoji="0" lang="en-US" sz="22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psychological</a:t>
            </a:r>
            <a:r>
              <a:rPr kumimoji="0" lang="en-US" sz="2200" b="0" i="0" u="none" strike="noStrike" kern="1200" cap="all" spc="0" normalizeH="0" baseline="0" noProof="0" dirty="0">
                <a:ln>
                  <a:noFill/>
                </a:ln>
                <a:solidFill>
                  <a:schemeClr val="bg1"/>
                </a:solidFill>
                <a:effectLst/>
                <a:uLnTx/>
                <a:uFillTx/>
                <a:latin typeface="Tw Cen MT" panose="020B0602020104020603"/>
                <a:ea typeface="+mn-ea"/>
                <a:cs typeface="+mn-cs"/>
              </a:rPr>
              <a:t> bond that customers have with a brand</a:t>
            </a:r>
          </a:p>
        </p:txBody>
      </p:sp>
      <p:pic>
        <p:nvPicPr>
          <p:cNvPr id="4" name="Picture 3">
            <a:extLst>
              <a:ext uri="{FF2B5EF4-FFF2-40B4-BE49-F238E27FC236}">
                <a16:creationId xmlns:a16="http://schemas.microsoft.com/office/drawing/2014/main" id="{D8517C76-4C5D-4084-92D8-488AE0CE6E19}"/>
              </a:ext>
            </a:extLst>
          </p:cNvPr>
          <p:cNvPicPr>
            <a:picLocks noChangeAspect="1"/>
          </p:cNvPicPr>
          <p:nvPr/>
        </p:nvPicPr>
        <p:blipFill>
          <a:blip r:embed="rId4"/>
          <a:stretch>
            <a:fillRect/>
          </a:stretch>
        </p:blipFill>
        <p:spPr>
          <a:xfrm>
            <a:off x="5196001" y="3082059"/>
            <a:ext cx="3892723" cy="3019589"/>
          </a:xfrm>
          <a:prstGeom prst="rect">
            <a:avLst/>
          </a:prstGeom>
        </p:spPr>
      </p:pic>
      <p:pic>
        <p:nvPicPr>
          <p:cNvPr id="13" name="Picture 12">
            <a:extLst>
              <a:ext uri="{FF2B5EF4-FFF2-40B4-BE49-F238E27FC236}">
                <a16:creationId xmlns:a16="http://schemas.microsoft.com/office/drawing/2014/main" id="{C69C7BE4-DCA5-40D3-B63D-8B41D1B3BD6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48783" y="42506"/>
            <a:ext cx="2383737" cy="1125123"/>
          </a:xfrm>
          <a:prstGeom prst="rect">
            <a:avLst/>
          </a:prstGeom>
        </p:spPr>
      </p:pic>
    </p:spTree>
    <p:extLst>
      <p:ext uri="{BB962C8B-B14F-4D97-AF65-F5344CB8AC3E}">
        <p14:creationId xmlns:p14="http://schemas.microsoft.com/office/powerpoint/2010/main" val="6813234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1681"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itle 1">
            <a:extLst>
              <a:ext uri="{FF2B5EF4-FFF2-40B4-BE49-F238E27FC236}">
                <a16:creationId xmlns:a16="http://schemas.microsoft.com/office/drawing/2014/main" id="{FA544DCC-274D-4B11-924F-67A8C9F71F56}"/>
              </a:ext>
            </a:extLst>
          </p:cNvPr>
          <p:cNvSpPr txBox="1">
            <a:spLocks/>
          </p:cNvSpPr>
          <p:nvPr/>
        </p:nvSpPr>
        <p:spPr>
          <a:xfrm>
            <a:off x="311175" y="87721"/>
            <a:ext cx="8229600" cy="679574"/>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sz="3600" b="1" i="0" u="none" strike="noStrike" kern="0" cap="none" spc="0" normalizeH="0" baseline="0" noProof="0" dirty="0">
                <a:ln w="12700">
                  <a:solidFill>
                    <a:srgbClr val="007FA3">
                      <a:satMod val="155000"/>
                    </a:srgbClr>
                  </a:solidFill>
                  <a:prstDash val="solid"/>
                </a:ln>
                <a:solidFill>
                  <a:srgbClr val="0070C0"/>
                </a:solidFill>
                <a:effectLst>
                  <a:outerShdw blurRad="41275" dist="20320" dir="1800000" algn="tl" rotWithShape="0">
                    <a:srgbClr val="000000">
                      <a:alpha val="40000"/>
                    </a:srgbClr>
                  </a:outerShdw>
                </a:effectLst>
                <a:uLnTx/>
                <a:uFillTx/>
                <a:latin typeface="Arial"/>
                <a:cs typeface="Times New Roman"/>
                <a:sym typeface="Times New Roman"/>
              </a:rPr>
              <a:t>Four categories of Brand Resonance:</a:t>
            </a:r>
            <a:endParaRPr kumimoji="0" lang="en-IN" sz="3600" b="1" i="0" u="none" strike="noStrike" kern="0" cap="none" spc="0" normalizeH="0" baseline="0" noProof="0" dirty="0">
              <a:ln w="12700">
                <a:solidFill>
                  <a:srgbClr val="007FA3">
                    <a:satMod val="155000"/>
                  </a:srgbClr>
                </a:solidFill>
                <a:prstDash val="solid"/>
              </a:ln>
              <a:solidFill>
                <a:srgbClr val="0070C0"/>
              </a:solidFill>
              <a:effectLst>
                <a:outerShdw blurRad="41275" dist="20320" dir="1800000" algn="tl" rotWithShape="0">
                  <a:srgbClr val="000000">
                    <a:alpha val="40000"/>
                  </a:srgbClr>
                </a:outerShdw>
              </a:effectLst>
              <a:uLnTx/>
              <a:uFillTx/>
              <a:latin typeface="Arial"/>
              <a:cs typeface="Times New Roman"/>
              <a:sym typeface="Times New Roman"/>
            </a:endParaRPr>
          </a:p>
        </p:txBody>
      </p:sp>
      <p:sp>
        <p:nvSpPr>
          <p:cNvPr id="7" name="Rectangle 1027">
            <a:extLst>
              <a:ext uri="{FF2B5EF4-FFF2-40B4-BE49-F238E27FC236}">
                <a16:creationId xmlns:a16="http://schemas.microsoft.com/office/drawing/2014/main" id="{05CA492D-6ABF-4AD1-BFD9-4C70172FC655}"/>
              </a:ext>
            </a:extLst>
          </p:cNvPr>
          <p:cNvSpPr txBox="1">
            <a:spLocks noChangeArrowheads="1"/>
          </p:cNvSpPr>
          <p:nvPr/>
        </p:nvSpPr>
        <p:spPr>
          <a:xfrm>
            <a:off x="311174" y="1408982"/>
            <a:ext cx="5059611" cy="487680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457200" marR="0" lvl="0" indent="-457200" algn="l" defTabSz="914400" rtl="0" eaLnBrk="1" fontAlgn="auto" latinLnBrk="0" hangingPunct="1">
              <a:lnSpc>
                <a:spcPct val="80000"/>
              </a:lnSpc>
              <a:spcBef>
                <a:spcPts val="1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Behavioral loyalty</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Frequency and amount of repeat purchases</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Attitudinal attachment</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Love brand (favorite possessions; “a little pleasure”)</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Proud of brand</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Beyond positive attitude</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Sense of community</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Kinship(blood relation)</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Affiliation (belong)</a:t>
            </a:r>
          </a:p>
          <a:p>
            <a:pPr marL="457200" marR="0" lvl="0" indent="-457200" algn="l" defTabSz="914400" rtl="0" eaLnBrk="1" fontAlgn="auto" latinLnBrk="0" hangingPunct="1">
              <a:lnSpc>
                <a:spcPct val="80000"/>
              </a:lnSpc>
              <a:spcBef>
                <a:spcPct val="50000"/>
              </a:spcBef>
              <a:spcAft>
                <a:spcPts val="0"/>
              </a:spcAft>
              <a:buClr>
                <a:sysClr val="windowText" lastClr="000000"/>
              </a:buClr>
              <a:buSzTx/>
              <a:buFont typeface="+mj-lt"/>
              <a:buAutoNum type="arabicPeriod"/>
              <a:tabLst/>
              <a:defRPr/>
            </a:pPr>
            <a:r>
              <a:rPr kumimoji="0" lang="en-US" altLang="en-US" sz="2400" b="1" i="0" u="none" strike="noStrike" kern="1200" cap="all" spc="0" normalizeH="0" baseline="0" noProof="0" dirty="0">
                <a:ln>
                  <a:noFill/>
                </a:ln>
                <a:solidFill>
                  <a:schemeClr val="bg1"/>
                </a:solidFill>
                <a:effectLst/>
                <a:uLnTx/>
                <a:uFillTx/>
                <a:latin typeface="Tw Cen MT" panose="020B0602020104020603"/>
                <a:ea typeface="+mn-ea"/>
                <a:cs typeface="+mn-cs"/>
              </a:rPr>
              <a:t>Active engagement</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Seek information</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Join club</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Visit website, chat rooms</a:t>
            </a:r>
          </a:p>
          <a:p>
            <a:pPr marL="685800" marR="0" lvl="1" indent="-228600" algn="l" defTabSz="914400" rtl="0" eaLnBrk="1" fontAlgn="auto" latinLnBrk="0" hangingPunct="1">
              <a:lnSpc>
                <a:spcPct val="80000"/>
              </a:lnSpc>
              <a:spcBef>
                <a:spcPts val="500"/>
              </a:spcBef>
              <a:spcAft>
                <a:spcPts val="0"/>
              </a:spcAft>
              <a:buClr>
                <a:sysClr val="windowText" lastClr="000000"/>
              </a:buClr>
              <a:buSzTx/>
              <a:buFont typeface="Arial" panose="020B0604020202020204" pitchFamily="34" charset="0"/>
              <a:buChar char="•"/>
              <a:tabLst/>
              <a:defRPr/>
            </a:pPr>
            <a:r>
              <a:rPr kumimoji="0" lang="en-US" altLang="en-US" sz="2400" b="0" i="0" u="none" strike="noStrike" kern="1200" cap="all" spc="0" normalizeH="0" baseline="0" noProof="0" dirty="0">
                <a:ln>
                  <a:noFill/>
                </a:ln>
                <a:solidFill>
                  <a:schemeClr val="bg1"/>
                </a:solidFill>
                <a:effectLst/>
                <a:uLnTx/>
                <a:uFillTx/>
                <a:latin typeface="Tw Cen MT" panose="020B0602020104020603"/>
                <a:ea typeface="+mn-ea"/>
                <a:cs typeface="+mn-cs"/>
              </a:rPr>
              <a:t>Willing to invest time, energy, money and other resources beyond consumption</a:t>
            </a:r>
          </a:p>
        </p:txBody>
      </p:sp>
      <p:pic>
        <p:nvPicPr>
          <p:cNvPr id="9" name="Picture 8">
            <a:extLst>
              <a:ext uri="{FF2B5EF4-FFF2-40B4-BE49-F238E27FC236}">
                <a16:creationId xmlns:a16="http://schemas.microsoft.com/office/drawing/2014/main" id="{07329858-87FA-43E8-8455-81EF3022723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72223" y="1346267"/>
            <a:ext cx="3314674" cy="54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 name="Picture 9">
            <a:extLst>
              <a:ext uri="{FF2B5EF4-FFF2-40B4-BE49-F238E27FC236}">
                <a16:creationId xmlns:a16="http://schemas.microsoft.com/office/drawing/2014/main" id="{C8F9914D-1E5F-400B-B946-5DF777CAA7EA}"/>
              </a:ext>
            </a:extLst>
          </p:cNvPr>
          <p:cNvPicPr>
            <a:picLocks noChangeAspect="1"/>
          </p:cNvPicPr>
          <p:nvPr/>
        </p:nvPicPr>
        <p:blipFill>
          <a:blip r:embed="rId4"/>
          <a:stretch>
            <a:fillRect/>
          </a:stretch>
        </p:blipFill>
        <p:spPr>
          <a:xfrm>
            <a:off x="5226101" y="3102676"/>
            <a:ext cx="3314674" cy="2346342"/>
          </a:xfrm>
          <a:prstGeom prst="rect">
            <a:avLst/>
          </a:prstGeom>
        </p:spPr>
      </p:pic>
    </p:spTree>
    <p:extLst>
      <p:ext uri="{BB962C8B-B14F-4D97-AF65-F5344CB8AC3E}">
        <p14:creationId xmlns:p14="http://schemas.microsoft.com/office/powerpoint/2010/main" val="151512256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51183-9437-436F-AF15-31C720E30CDD}"/>
              </a:ext>
            </a:extLst>
          </p:cNvPr>
          <p:cNvSpPr>
            <a:spLocks noGrp="1"/>
          </p:cNvSpPr>
          <p:nvPr>
            <p:ph type="title"/>
          </p:nvPr>
        </p:nvSpPr>
        <p:spPr/>
        <p:txBody>
          <a:bodyPr/>
          <a:lstStyle/>
          <a:p>
            <a:endParaRPr lang="en-US"/>
          </a:p>
        </p:txBody>
      </p:sp>
      <p:pic>
        <p:nvPicPr>
          <p:cNvPr id="6" name="Online Media 5" title="اختار اللي يعمل لبيتك فرق، اختار دانون">
            <a:hlinkClick r:id="" action="ppaction://media"/>
            <a:extLst>
              <a:ext uri="{FF2B5EF4-FFF2-40B4-BE49-F238E27FC236}">
                <a16:creationId xmlns:a16="http://schemas.microsoft.com/office/drawing/2014/main" id="{12478436-352B-C1D8-7396-FC80CB1C156C}"/>
              </a:ext>
            </a:extLst>
          </p:cNvPr>
          <p:cNvPicPr>
            <a:picLocks noGrp="1" noRot="1" noChangeAspect="1"/>
          </p:cNvPicPr>
          <p:nvPr>
            <p:ph idx="1"/>
            <a:videoFile r:link="rId1"/>
          </p:nvPr>
        </p:nvPicPr>
        <p:blipFill>
          <a:blip r:embed="rId3"/>
          <a:stretch>
            <a:fillRect/>
          </a:stretch>
        </p:blipFill>
        <p:spPr>
          <a:xfrm>
            <a:off x="0" y="0"/>
            <a:ext cx="12284364" cy="6941136"/>
          </a:xfrm>
          <a:prstGeom prst="rect">
            <a:avLst/>
          </a:prstGeom>
        </p:spPr>
      </p:pic>
    </p:spTree>
    <p:extLst>
      <p:ext uri="{BB962C8B-B14F-4D97-AF65-F5344CB8AC3E}">
        <p14:creationId xmlns:p14="http://schemas.microsoft.com/office/powerpoint/2010/main" val="24580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9AA46-ACFA-45DC-BCF8-E086F8AA34C2}"/>
              </a:ext>
            </a:extLst>
          </p:cNvPr>
          <p:cNvSpPr>
            <a:spLocks noGrp="1"/>
          </p:cNvSpPr>
          <p:nvPr>
            <p:ph type="title"/>
          </p:nvPr>
        </p:nvSpPr>
        <p:spPr/>
        <p:txBody>
          <a:bodyPr/>
          <a:lstStyle/>
          <a:p>
            <a:endParaRPr lang="en-US"/>
          </a:p>
        </p:txBody>
      </p:sp>
      <p:pic>
        <p:nvPicPr>
          <p:cNvPr id="4" name="Online Media 3" title="تخيل لو كل اللي اتفقوا على موبيل اتفقوا على حاجة تانية">
            <a:hlinkClick r:id="" action="ppaction://media"/>
            <a:extLst>
              <a:ext uri="{FF2B5EF4-FFF2-40B4-BE49-F238E27FC236}">
                <a16:creationId xmlns:a16="http://schemas.microsoft.com/office/drawing/2014/main" id="{5A1936F1-6DE9-4831-8086-97D9A10DE947}"/>
              </a:ext>
            </a:extLst>
          </p:cNvPr>
          <p:cNvPicPr>
            <a:picLocks noGrp="1" noRot="1" noChangeAspect="1"/>
          </p:cNvPicPr>
          <p:nvPr>
            <p:ph idx="1"/>
            <a:videoFile r:link="rId1"/>
          </p:nvPr>
        </p:nvPicPr>
        <p:blipFill>
          <a:blip r:embed="rId3"/>
          <a:stretch>
            <a:fillRect/>
          </a:stretch>
        </p:blipFill>
        <p:spPr>
          <a:xfrm>
            <a:off x="113122" y="0"/>
            <a:ext cx="11990896" cy="6744879"/>
          </a:xfrm>
          <a:prstGeom prst="rect">
            <a:avLst/>
          </a:prstGeom>
        </p:spPr>
      </p:pic>
    </p:spTree>
    <p:extLst>
      <p:ext uri="{BB962C8B-B14F-4D97-AF65-F5344CB8AC3E}">
        <p14:creationId xmlns:p14="http://schemas.microsoft.com/office/powerpoint/2010/main" val="41311603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BA973-5314-4FD7-816C-3B5695455AA9}"/>
              </a:ext>
            </a:extLst>
          </p:cNvPr>
          <p:cNvSpPr>
            <a:spLocks noGrp="1"/>
          </p:cNvSpPr>
          <p:nvPr>
            <p:ph type="title"/>
          </p:nvPr>
        </p:nvSpPr>
        <p:spPr/>
        <p:txBody>
          <a:bodyPr/>
          <a:lstStyle/>
          <a:p>
            <a:endParaRPr lang="en-US"/>
          </a:p>
        </p:txBody>
      </p:sp>
      <p:pic>
        <p:nvPicPr>
          <p:cNvPr id="4" name="Online Media 3" title="اللي هتكسبه مع موبيلاوي مش مجرد نقط … ده حقك">
            <a:hlinkClick r:id="" action="ppaction://media"/>
            <a:extLst>
              <a:ext uri="{FF2B5EF4-FFF2-40B4-BE49-F238E27FC236}">
                <a16:creationId xmlns:a16="http://schemas.microsoft.com/office/drawing/2014/main" id="{3E28F7DD-3640-469E-B473-C615052BC577}"/>
              </a:ext>
            </a:extLst>
          </p:cNvPr>
          <p:cNvPicPr>
            <a:picLocks noGrp="1" noRot="1" noChangeAspect="1"/>
          </p:cNvPicPr>
          <p:nvPr>
            <p:ph idx="1"/>
            <a:videoFile r:link="rId1"/>
          </p:nvPr>
        </p:nvPicPr>
        <p:blipFill>
          <a:blip r:embed="rId3"/>
          <a:stretch>
            <a:fillRect/>
          </a:stretch>
        </p:blipFill>
        <p:spPr>
          <a:xfrm>
            <a:off x="207390" y="9672"/>
            <a:ext cx="11811785" cy="6644129"/>
          </a:xfrm>
          <a:prstGeom prst="rect">
            <a:avLst/>
          </a:prstGeom>
        </p:spPr>
      </p:pic>
    </p:spTree>
    <p:extLst>
      <p:ext uri="{BB962C8B-B14F-4D97-AF65-F5344CB8AC3E}">
        <p14:creationId xmlns:p14="http://schemas.microsoft.com/office/powerpoint/2010/main" val="440239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2" descr="C:\Users\Dr.Mayar\Desktop\brand-auditstarbucksthailand-36-638.jpg">
            <a:extLst>
              <a:ext uri="{FF2B5EF4-FFF2-40B4-BE49-F238E27FC236}">
                <a16:creationId xmlns:a16="http://schemas.microsoft.com/office/drawing/2014/main" id="{65FFF4F5-CCF1-4159-9615-810A7E9AD86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9938" y="0"/>
            <a:ext cx="11576116"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14285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Dr.Mayar\Desktop\98495f3274a22410bab9a45f6dc691ec.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0830" y="-96910"/>
            <a:ext cx="11689236" cy="6954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5370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6F15528-21DE-4FAA-801E-634DDDAF4B2B}" type="slidenum">
              <a:rPr lang="en-US" smtClean="0"/>
              <a:pPr/>
              <a:t>40</a:t>
            </a:fld>
            <a:endParaRPr lang="en-US"/>
          </a:p>
        </p:txBody>
      </p:sp>
      <p:pic>
        <p:nvPicPr>
          <p:cNvPr id="11266" name="Picture 2" descr="C:\Users\Dr.Mayar\Desktop\7992b1aaeb29ea0bb5845b736f0cc44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0450" y="81443"/>
            <a:ext cx="11199534" cy="669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4039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9748783" y="641538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65B0E49D-02FB-4B95-9159-26C9E67F48C6}"/>
              </a:ext>
            </a:extLst>
          </p:cNvPr>
          <p:cNvSpPr txBox="1"/>
          <p:nvPr/>
        </p:nvSpPr>
        <p:spPr>
          <a:xfrm>
            <a:off x="399393" y="272929"/>
            <a:ext cx="6096000" cy="707886"/>
          </a:xfrm>
          <a:prstGeom prst="rect">
            <a:avLst/>
          </a:prstGeom>
          <a:noFill/>
        </p:spPr>
        <p:txBody>
          <a:bodyPr wrap="square">
            <a:spAutoFit/>
          </a:bodyPr>
          <a:lstStyle/>
          <a:p>
            <a:r>
              <a:rPr kumimoji="0" lang="en-IN" sz="40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The Brand Value Chain</a:t>
            </a:r>
            <a:endParaRPr lang="en-US" sz="2000" dirty="0"/>
          </a:p>
        </p:txBody>
      </p:sp>
      <p:pic>
        <p:nvPicPr>
          <p:cNvPr id="13" name="Picture 12">
            <a:extLst>
              <a:ext uri="{FF2B5EF4-FFF2-40B4-BE49-F238E27FC236}">
                <a16:creationId xmlns:a16="http://schemas.microsoft.com/office/drawing/2014/main" id="{C69C7BE4-DCA5-40D3-B63D-8B41D1B3BD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8783" y="42506"/>
            <a:ext cx="2383737" cy="1125123"/>
          </a:xfrm>
          <a:prstGeom prst="rect">
            <a:avLst/>
          </a:prstGeom>
        </p:spPr>
      </p:pic>
      <p:pic>
        <p:nvPicPr>
          <p:cNvPr id="14" name="Picture 3" descr="C:\Users\Dr.Mayar\Desktop\conceptual-hand-writing-showing-value-chain-concept-meaning-process-or-activities-by-which-company-adds-value-to-an-article-asymmetrical-uneven-shape-2ADXF37.jpg">
            <a:extLst>
              <a:ext uri="{FF2B5EF4-FFF2-40B4-BE49-F238E27FC236}">
                <a16:creationId xmlns:a16="http://schemas.microsoft.com/office/drawing/2014/main" id="{23C5FFC0-E090-41EA-ADC6-39285998138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98583" y="389749"/>
            <a:ext cx="2847010" cy="262807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A5156F2E-2D56-499E-A93C-6494DE38D13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605330" y="3077616"/>
            <a:ext cx="6422796" cy="3678084"/>
          </a:xfrm>
          <a:prstGeom prst="rect">
            <a:avLst/>
          </a:prstGeom>
        </p:spPr>
      </p:pic>
      <p:sp>
        <p:nvSpPr>
          <p:cNvPr id="16" name="Content Placeholder 2">
            <a:extLst>
              <a:ext uri="{FF2B5EF4-FFF2-40B4-BE49-F238E27FC236}">
                <a16:creationId xmlns:a16="http://schemas.microsoft.com/office/drawing/2014/main" id="{D82822E9-C7A6-42E1-A516-847EE2E7AC56}"/>
              </a:ext>
            </a:extLst>
          </p:cNvPr>
          <p:cNvSpPr txBox="1">
            <a:spLocks/>
          </p:cNvSpPr>
          <p:nvPr/>
        </p:nvSpPr>
        <p:spPr>
          <a:xfrm>
            <a:off x="352271" y="1595344"/>
            <a:ext cx="4876800" cy="4434275"/>
          </a:xfrm>
          <a:prstGeom prst="rect">
            <a:avLst/>
          </a:prstGeom>
        </p:spPr>
        <p:txBody>
          <a:bodyPr vert="horz" lIns="0" tIns="0" rIns="0" bIns="0" rtlCol="0">
            <a:normAutofit/>
          </a:bodyPr>
          <a:lstStyle>
            <a:lvl1pPr marL="228600" indent="-255600" algn="l" defTabSz="914400" rtl="0" eaLnBrk="1" latinLnBrk="0" hangingPunct="1">
              <a:lnSpc>
                <a:spcPct val="120000"/>
              </a:lnSpc>
              <a:spcBef>
                <a:spcPts val="10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685800" indent="-284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2pPr>
            <a:lvl3pPr marL="11430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16002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4pPr>
            <a:lvl5pPr marL="2057400" indent="-230400" algn="l" defTabSz="914400" rtl="0" eaLnBrk="1" latinLnBrk="0" hangingPunct="1">
              <a:lnSpc>
                <a:spcPct val="120000"/>
              </a:lnSpc>
              <a:spcBef>
                <a:spcPts val="5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255600" marR="0" lvl="0" indent="-255600" algn="l" defTabSz="914400" rtl="0" eaLnBrk="1" fontAlgn="auto" latinLnBrk="0" hangingPunct="1">
              <a:lnSpc>
                <a:spcPct val="120000"/>
              </a:lnSpc>
              <a:spcBef>
                <a:spcPts val="1000"/>
              </a:spcBef>
              <a:spcAft>
                <a:spcPts val="0"/>
              </a:spcAft>
              <a:buClr>
                <a:sysClr val="windowText" lastClr="000000"/>
              </a:buClr>
              <a:buSzTx/>
              <a:buFont typeface="Arial" panose="020B0604020202020204" pitchFamily="34" charset="0"/>
              <a:buChar char="•"/>
              <a:tabLst/>
              <a:defRPr/>
            </a:pP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Structured approach to:</a:t>
            </a:r>
          </a:p>
          <a:p>
            <a:pPr marL="741600" marR="0" lvl="1" indent="-284400" algn="l" defTabSz="914400" rtl="0" eaLnBrk="1" fontAlgn="auto" latinLnBrk="0" hangingPunct="1">
              <a:lnSpc>
                <a:spcPct val="120000"/>
              </a:lnSpc>
              <a:spcBef>
                <a:spcPts val="500"/>
              </a:spcBef>
              <a:spcAft>
                <a:spcPts val="0"/>
              </a:spcAft>
              <a:buClr>
                <a:sysClr val="windowText" lastClr="000000"/>
              </a:buClr>
              <a:buSzTx/>
              <a:buFont typeface="Arial" panose="020B0604020202020204" pitchFamily="34" charset="0"/>
              <a:buChar char="•"/>
              <a:tabLst/>
              <a:defRPr/>
            </a:pP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Assessing the </a:t>
            </a:r>
            <a:r>
              <a:rPr kumimoji="0" lang="en-US" sz="28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sources</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 and </a:t>
            </a:r>
            <a:r>
              <a:rPr kumimoji="0" lang="en-US" sz="2800" b="0" i="0" u="none" strike="noStrike" kern="1200" cap="all" spc="0" normalizeH="0" baseline="0" noProof="0" dirty="0">
                <a:ln>
                  <a:noFill/>
                </a:ln>
                <a:solidFill>
                  <a:schemeClr val="bg1"/>
                </a:solidFill>
                <a:effectLst>
                  <a:outerShdw blurRad="38100" dist="38100" dir="2700000" algn="tl">
                    <a:srgbClr val="000000">
                      <a:alpha val="43137"/>
                    </a:srgbClr>
                  </a:outerShdw>
                </a:effectLst>
                <a:uLnTx/>
                <a:uFillTx/>
                <a:latin typeface="Tw Cen MT" panose="020B0602020104020603"/>
                <a:ea typeface="+mn-ea"/>
                <a:cs typeface="+mn-cs"/>
              </a:rPr>
              <a:t>outcomes</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 of </a:t>
            </a:r>
            <a:r>
              <a:rPr kumimoji="0" lang="en-US" sz="2800" b="0" i="0" u="sng" strike="noStrike" kern="1200" cap="all" spc="0" normalizeH="0" baseline="0" noProof="0" dirty="0">
                <a:ln>
                  <a:noFill/>
                </a:ln>
                <a:solidFill>
                  <a:schemeClr val="bg1"/>
                </a:solidFill>
                <a:effectLst/>
                <a:uLnTx/>
                <a:uFillTx/>
                <a:latin typeface="Tw Cen MT" panose="020B0602020104020603"/>
                <a:ea typeface="+mn-ea"/>
                <a:cs typeface="+mn-cs"/>
              </a:rPr>
              <a:t>brand equity </a:t>
            </a:r>
            <a:r>
              <a:rPr kumimoji="0" lang="en-US" sz="2800" b="0" i="0" u="none" strike="noStrike" kern="1200" cap="all" spc="0" normalizeH="0" baseline="0" noProof="0" dirty="0">
                <a:ln>
                  <a:noFill/>
                </a:ln>
                <a:solidFill>
                  <a:schemeClr val="bg1"/>
                </a:solidFill>
                <a:effectLst/>
                <a:uLnTx/>
                <a:uFillTx/>
                <a:latin typeface="Tw Cen MT" panose="020B0602020104020603"/>
                <a:ea typeface="+mn-ea"/>
                <a:cs typeface="+mn-cs"/>
              </a:rPr>
              <a:t>and the manner by which </a:t>
            </a:r>
            <a:r>
              <a:rPr kumimoji="0" lang="en-US" sz="2800" b="0" i="0" u="sng" strike="noStrike" kern="1200" cap="all" spc="0" normalizeH="0" baseline="0" noProof="0" dirty="0">
                <a:ln>
                  <a:noFill/>
                </a:ln>
                <a:solidFill>
                  <a:schemeClr val="bg1"/>
                </a:solidFill>
                <a:effectLst/>
                <a:uLnTx/>
                <a:uFillTx/>
                <a:latin typeface="Tw Cen MT" panose="020B0602020104020603"/>
                <a:ea typeface="+mn-ea"/>
                <a:cs typeface="+mn-cs"/>
              </a:rPr>
              <a:t>marketing activities create brand value</a:t>
            </a:r>
          </a:p>
        </p:txBody>
      </p:sp>
    </p:spTree>
    <p:extLst>
      <p:ext uri="{BB962C8B-B14F-4D97-AF65-F5344CB8AC3E}">
        <p14:creationId xmlns:p14="http://schemas.microsoft.com/office/powerpoint/2010/main" val="26859214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rPr>
              <a:t>Brand Value Chain (Relation bet. Cust &amp; Brand)</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descr="The brand value chain begins at the upper left of the screen and proceeds rightward in four stages, labelled as value stages. The 3 spaces between the 4 value stages feature 3 sub stages, labelled as multipliers. Under both the value stages and the multipliers is a list of attributes associated with each stage or multipliers. The chain reads as follows. Stage 1, Marketing program investment. This stage includes the following 5 attributes. Attribute 1, Product. Attribute 2, communications. Attribute 3, Trade. Attribute 4, Employee. Attribute 5, Other. An arrow extends from Stage 1 to stage 2, Customer mind set. This stage includes the following 5 attributes. Attribute 1, awareness. Attribute 2, associations. Attribute 3, attitudes. Attribute 4, Attachment. Attribute 5, Activity. An arrow extends from Stage 2 to stage 3, Market performance. This stage includes the following 6 attributes. Attribute 1, Price premiums. Attribute 2, Price elasticities. Attribute 3, Market share. Attribute 4, Expansion success. Attribute 5, cost structure. Attribute 6, profitability. An arrow extends from Stage 3 to Stage 4, Shareholder value. This stage includes the following 3 attributes. Attribute 1, stock price. Attribute 2, P E ratio. Attribute 3, market capitalization. Between and below Stages 1 and 2 is the first multiplier, labelled as the Program Quality Multiplier. This multiplier includes the following 5 attributes. Attribute 1, Distinctiveness. Attribute 2, Relevance. Attribute 3 , Integrated. Attribute 4, Value. Attribute 5, Excellence. An arrow extends from the Program Quality Multiplier upward to the arrow between stages 1 and 2. Between and below stages 2 and 3 is the second multiplier, labelled Marketplace conditions multiplier. This multiplier includes the following 3 attributes. Attribute 1, competitive reactions. Attribute 2, Channel support. Attribute 3, Customer size and profile. An arrow extends from the Marketplace conditions multiplier upward to the arrow between stages 2 and 3. Between and below stages 3 and 4 is the third multiplier, labelled Investor Sentiment Multiplier. This multiplier includes the following 4 attributes. Attribute 1, Market dynamics. Attribute 2, Growth potential. Attribute 3, Risk profile. Attribute 4, Brand contribution.">
            <a:extLst>
              <a:ext uri="{FF2B5EF4-FFF2-40B4-BE49-F238E27FC236}">
                <a16:creationId xmlns:a16="http://schemas.microsoft.com/office/drawing/2014/main" id="{C66CBC5A-884B-4428-9A26-718E8B2437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9158" y="1285513"/>
            <a:ext cx="9471667" cy="52784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359061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5310" y="385927"/>
            <a:ext cx="11561379" cy="60861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8928" y="231228"/>
            <a:ext cx="2162575" cy="102073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C9EBB2E-0FA6-4AB9-A81D-8D04933BFF8C}"/>
              </a:ext>
            </a:extLst>
          </p:cNvPr>
          <p:cNvPicPr>
            <a:picLocks noChangeAspect="1"/>
          </p:cNvPicPr>
          <p:nvPr/>
        </p:nvPicPr>
        <p:blipFill>
          <a:blip r:embed="rId3"/>
          <a:stretch>
            <a:fillRect/>
          </a:stretch>
        </p:blipFill>
        <p:spPr>
          <a:xfrm>
            <a:off x="1115383" y="1133871"/>
            <a:ext cx="9961232" cy="5189546"/>
          </a:xfrm>
          <a:prstGeom prst="rect">
            <a:avLst/>
          </a:prstGeom>
        </p:spPr>
      </p:pic>
      <p:sp>
        <p:nvSpPr>
          <p:cNvPr id="9" name="TextBox 8">
            <a:extLst>
              <a:ext uri="{FF2B5EF4-FFF2-40B4-BE49-F238E27FC236}">
                <a16:creationId xmlns:a16="http://schemas.microsoft.com/office/drawing/2014/main" id="{46159DD3-F1D6-4DA5-8740-C0193B160D0E}"/>
              </a:ext>
            </a:extLst>
          </p:cNvPr>
          <p:cNvSpPr txBox="1"/>
          <p:nvPr/>
        </p:nvSpPr>
        <p:spPr>
          <a:xfrm>
            <a:off x="399393" y="354396"/>
            <a:ext cx="8824349" cy="707886"/>
          </a:xfrm>
          <a:prstGeom prst="rect">
            <a:avLst/>
          </a:prstGeom>
          <a:noFill/>
        </p:spPr>
        <p:txBody>
          <a:bodyPr wrap="square">
            <a:spAutoFit/>
          </a:bodyPr>
          <a:lstStyle/>
          <a:p>
            <a:r>
              <a:rPr kumimoji="0" lang="en-IN" sz="4000" b="1" i="0" u="none" strike="noStrike" kern="1200" cap="none" spc="0" normalizeH="0" baseline="0" noProof="0" dirty="0">
                <a:ln>
                  <a:noFill/>
                </a:ln>
                <a:solidFill>
                  <a:srgbClr val="007FA3"/>
                </a:solidFill>
                <a:effectLst/>
                <a:uLnTx/>
                <a:uFillTx/>
                <a:latin typeface="Tw Cen MT" panose="020B0602020104020603"/>
                <a:cs typeface="Times New Roman"/>
                <a:sym typeface="Times New Roman"/>
              </a:rPr>
              <a:t>Building Customer-Based Brand Equity</a:t>
            </a:r>
          </a:p>
        </p:txBody>
      </p:sp>
    </p:spTree>
    <p:extLst>
      <p:ext uri="{BB962C8B-B14F-4D97-AF65-F5344CB8AC3E}">
        <p14:creationId xmlns:p14="http://schemas.microsoft.com/office/powerpoint/2010/main" val="36703118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46841" y="1205626"/>
            <a:ext cx="5822581" cy="5457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554087" y="1664593"/>
            <a:ext cx="5047927" cy="4183709"/>
          </a:xfrm>
          <a:prstGeom prst="rect">
            <a:avLst/>
          </a:prstGeom>
        </p:spPr>
        <p:txBody>
          <a:bodyPr wrap="square">
            <a:spAutoFit/>
          </a:bodyPr>
          <a:lstStyle/>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Define brand resonance</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Describe the steps in building brand resonance</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Define the brand value chain</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Identify the stages in the brand value chain</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Contrast brand equity and customer equity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313790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1340</TotalTime>
  <Words>1253</Words>
  <Application>Microsoft Office PowerPoint</Application>
  <PresentationFormat>Widescreen</PresentationFormat>
  <Paragraphs>207</Paragraphs>
  <Slides>45</Slides>
  <Notes>4</Notes>
  <HiddenSlides>0</HiddenSlides>
  <MMClips>14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Roboto Light</vt:lpstr>
      <vt:lpstr>Times New Roman</vt:lpstr>
      <vt:lpstr>Tw Cen 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339</cp:revision>
  <dcterms:created xsi:type="dcterms:W3CDTF">2023-04-29T09:08:23Z</dcterms:created>
  <dcterms:modified xsi:type="dcterms:W3CDTF">2025-05-10T16:08:49Z</dcterms:modified>
</cp:coreProperties>
</file>