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9" r:id="rId12"/>
    <p:sldId id="270" r:id="rId13"/>
    <p:sldId id="271" r:id="rId14"/>
    <p:sldId id="272" r:id="rId15"/>
    <p:sldId id="273" r:id="rId16"/>
    <p:sldId id="306" r:id="rId17"/>
    <p:sldId id="274" r:id="rId18"/>
    <p:sldId id="307" r:id="rId19"/>
    <p:sldId id="275" r:id="rId20"/>
    <p:sldId id="276" r:id="rId21"/>
    <p:sldId id="277" r:id="rId22"/>
    <p:sldId id="278" r:id="rId23"/>
    <p:sldId id="309" r:id="rId24"/>
    <p:sldId id="308" r:id="rId25"/>
    <p:sldId id="279" r:id="rId26"/>
    <p:sldId id="280" r:id="rId27"/>
    <p:sldId id="281" r:id="rId28"/>
    <p:sldId id="282" r:id="rId29"/>
    <p:sldId id="310" r:id="rId30"/>
    <p:sldId id="283" r:id="rId31"/>
    <p:sldId id="284" r:id="rId32"/>
    <p:sldId id="285" r:id="rId33"/>
    <p:sldId id="286" r:id="rId34"/>
    <p:sldId id="287" r:id="rId35"/>
    <p:sldId id="288" r:id="rId36"/>
    <p:sldId id="289" r:id="rId37"/>
    <p:sldId id="290" r:id="rId38"/>
    <p:sldId id="291" r:id="rId39"/>
    <p:sldId id="292" r:id="rId40"/>
    <p:sldId id="293" r:id="rId41"/>
    <p:sldId id="311" r:id="rId42"/>
    <p:sldId id="312" r:id="rId43"/>
    <p:sldId id="313" r:id="rId44"/>
    <p:sldId id="314" r:id="rId45"/>
    <p:sldId id="315" r:id="rId46"/>
    <p:sldId id="316" r:id="rId47"/>
    <p:sldId id="317" r:id="rId48"/>
    <p:sldId id="294" r:id="rId49"/>
    <p:sldId id="295" r:id="rId50"/>
    <p:sldId id="318" r:id="rId51"/>
    <p:sldId id="319" r:id="rId52"/>
    <p:sldId id="301" r:id="rId53"/>
    <p:sldId id="302" r:id="rId54"/>
    <p:sldId id="303" r:id="rId55"/>
    <p:sldId id="298"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320312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Credit Risk (part 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0875" y="77178"/>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801666" y="2204822"/>
            <a:ext cx="10484285"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credit process contains several sequential steps, including identifying the credit opportunity, evaluating credits, and monitoring credits on an ongoing basis.</a:t>
            </a:r>
          </a:p>
          <a:p>
            <a:pPr marL="285750" indent="-285750" algn="just">
              <a:buFont typeface="Wingdings" panose="05000000000000000000" pitchFamily="2" charset="2"/>
              <a:buChar char="§"/>
            </a:pPr>
            <a:r>
              <a:rPr lang="en-US" sz="2800" dirty="0"/>
              <a:t>To analyze the borrower’s ability to repay, banks engage in a complex credit analysis process that critically assesses the financial position of the borrower using several different methods and sources of information.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5371"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171828" y="180453"/>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5" name="Rectangle 4"/>
          <p:cNvSpPr/>
          <p:nvPr/>
        </p:nvSpPr>
        <p:spPr>
          <a:xfrm>
            <a:off x="1014366" y="1868674"/>
            <a:ext cx="10622071"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five C’s of credit provide a basic framework for good lending and  its principles hold true for lending to both small and large companies.  Analyzing the business, financial and structural risks.</a:t>
            </a:r>
          </a:p>
          <a:p>
            <a:pPr marL="285750" indent="-285750" algn="just">
              <a:buFont typeface="Wingdings" panose="05000000000000000000" pitchFamily="2" charset="2"/>
              <a:buChar char="§"/>
            </a:pPr>
            <a:r>
              <a:rPr lang="en-US" sz="2800" dirty="0"/>
              <a:t>There are many different sources of information that can assist in the  analysis of credit risk of a company. However, the core source is the company’s annual report and audited financial statements, although the “numbers” don’t always tell the full story!</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 Products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Types of Credit Products:</a:t>
            </a:r>
          </a:p>
          <a:p>
            <a:pPr marL="0" indent="0" algn="just">
              <a:buNone/>
            </a:pPr>
            <a:r>
              <a:rPr lang="en-US" dirty="0"/>
              <a:t>This section explains the most common commercial and retail credit products that combine the key credit product characteristics covered in the previous section. The credit products are listed alphabetically.</a:t>
            </a:r>
          </a:p>
        </p:txBody>
      </p:sp>
    </p:spTree>
    <p:extLst>
      <p:ext uri="{BB962C8B-B14F-4D97-AF65-F5344CB8AC3E}">
        <p14:creationId xmlns:p14="http://schemas.microsoft.com/office/powerpoint/2010/main" val="1416600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Agricultural Loans</a:t>
            </a:r>
          </a:p>
          <a:p>
            <a:pPr marL="0" indent="0" algn="just">
              <a:buNone/>
            </a:pPr>
            <a:r>
              <a:rPr lang="en-US" dirty="0"/>
              <a:t>Agricultural loans support lending for farming and other agricultural production. Clients borrow money to finance the purchase of fixed assets such as land and equipment, or to cover their cash flow requirements for the growing season until the farm has had time to sell its goods. Facilities are generally medium to long term but can also be short term in nature (to finance seed, feed, and cattle for rearing). The types of loans used may range from asset-based to simple revolving facilities.</a:t>
            </a:r>
          </a:p>
        </p:txBody>
      </p:sp>
    </p:spTree>
    <p:extLst>
      <p:ext uri="{BB962C8B-B14F-4D97-AF65-F5344CB8AC3E}">
        <p14:creationId xmlns:p14="http://schemas.microsoft.com/office/powerpoint/2010/main" val="4183281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Asset-Based or Secured Lending</a:t>
            </a:r>
          </a:p>
          <a:p>
            <a:pPr marL="0" indent="0" algn="just">
              <a:buNone/>
            </a:pPr>
            <a:r>
              <a:rPr lang="en-US" dirty="0"/>
              <a:t>Asset-based or secured lending involves a bank or commercial finance company lending specifically against the borrower’s assets. Commercial bankers will generally lend against inventory (also called stock, stock-in-trade, or items for sale) and receivables (factoring). Asset-based loans generally require a company to be able to repay a loan out of operational cash flow. Thus, the value and marketability of the collateral are important. Asset-based lending can be extended to both commercial and retail customers.</a:t>
            </a:r>
          </a:p>
        </p:txBody>
      </p:sp>
    </p:spTree>
    <p:extLst>
      <p:ext uri="{BB962C8B-B14F-4D97-AF65-F5344CB8AC3E}">
        <p14:creationId xmlns:p14="http://schemas.microsoft.com/office/powerpoint/2010/main" val="20394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Automobile Loans</a:t>
            </a:r>
          </a:p>
          <a:p>
            <a:pPr marL="0" indent="0" algn="just">
              <a:buNone/>
            </a:pPr>
            <a:r>
              <a:rPr lang="en-US" dirty="0"/>
              <a:t>Automobile or car loans come either as direct automobile loans that finance the purchase of a car between the bank and the customer, in which the bank secures the loan using the car as collateral, or as indirect automobile loans, which are loans arranged between an automobile dealer and the customer. In an indirect automobile loan, the customer applies for a loan through the dealer, who then forwards the borrower’s information to the lending bank. In some instances, this type of loan is thought to allow the borrower (auto mobile purchaser) the ability to obtain a lower interest rate on the loan if the dealer and the bank have an arrangement. The bank may offer a lower interest rate to customers introduced by the dealer.</a:t>
            </a:r>
          </a:p>
        </p:txBody>
      </p:sp>
    </p:spTree>
    <p:extLst>
      <p:ext uri="{BB962C8B-B14F-4D97-AF65-F5344CB8AC3E}">
        <p14:creationId xmlns:p14="http://schemas.microsoft.com/office/powerpoint/2010/main" val="294326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Commercial Paper</a:t>
            </a:r>
          </a:p>
          <a:p>
            <a:pPr marL="0" indent="0" algn="just">
              <a:buNone/>
            </a:pPr>
            <a:r>
              <a:rPr lang="en-US" dirty="0"/>
              <a:t>Commercial paper refers to very short-term, unsecured notes generally issued by large and financially strong companies. The funds received by the companies are generally used to purchase inventory or manage everyday capital needs. Maturities range from three weeks to nine months, and the bonds usually benefit from a traditional credit line, which is known as a backstop—credit support or backup funds that provide a secondary source of repayment.  The  commercial  paper market  is  primarily  used  by  large,  publicly traded corporations, such as Apple, General Electric, or Wal-Mart.</a:t>
            </a:r>
          </a:p>
        </p:txBody>
      </p:sp>
    </p:spTree>
    <p:extLst>
      <p:ext uri="{BB962C8B-B14F-4D97-AF65-F5344CB8AC3E}">
        <p14:creationId xmlns:p14="http://schemas.microsoft.com/office/powerpoint/2010/main" val="510586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Corporate Bonds</a:t>
            </a:r>
          </a:p>
          <a:p>
            <a:pPr marL="0" indent="0" algn="just">
              <a:buNone/>
            </a:pPr>
            <a:r>
              <a:rPr lang="en-US" dirty="0"/>
              <a:t>Corporate bonds are debt securities issued by companies and sold to institutional investors such as pension funds or in some cases individuals. Corporate  bonds  represent  a  major  source  of  financing,  especially  for  large companies. When corporate bonds are first issued, they are issued in what is called the primary market. But once the bond has been issued and allocations have been made, investors may then trade the bonds in what is called the secondary market.</a:t>
            </a:r>
          </a:p>
        </p:txBody>
      </p:sp>
    </p:spTree>
    <p:extLst>
      <p:ext uri="{BB962C8B-B14F-4D97-AF65-F5344CB8AC3E}">
        <p14:creationId xmlns:p14="http://schemas.microsoft.com/office/powerpoint/2010/main" val="350940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Covered Bonds</a:t>
            </a:r>
          </a:p>
          <a:p>
            <a:pPr marL="0" indent="0" algn="just">
              <a:buNone/>
            </a:pPr>
            <a:r>
              <a:rPr lang="en-US" dirty="0"/>
              <a:t>Covered bonds are bank issued corporate bonds backed—or covered—by a pool of mortgages or public sector loans and are similar to asset-backed securities created in securitization (Section 5.2.3). However, a critical difference is that if the mortgages or loans in the pool underlying the covered bond are  unable to repay the covered bondholders, then the covered bondholders have a general claim on the assets of the bank in addition to the bond’s assets.  This is called “dual recourse.”</a:t>
            </a:r>
          </a:p>
        </p:txBody>
      </p:sp>
    </p:spTree>
    <p:extLst>
      <p:ext uri="{BB962C8B-B14F-4D97-AF65-F5344CB8AC3E}">
        <p14:creationId xmlns:p14="http://schemas.microsoft.com/office/powerpoint/2010/main" val="2209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Factoring</a:t>
            </a:r>
          </a:p>
          <a:p>
            <a:pPr marL="0" indent="0" algn="just">
              <a:buNone/>
            </a:pPr>
            <a:r>
              <a:rPr lang="en-US" dirty="0"/>
              <a:t>Factoring is a service that a specialist financial institution or bank offers to help a company meet its cash requirements and reduce its potential credit losses. There are different types of factoring approaches that can be used separately or in combination. All assure the company of earlier receipt of cash payment. The advantage of factoring is that the company is better able to manage its assets, particularly its cash position. </a:t>
            </a:r>
          </a:p>
        </p:txBody>
      </p:sp>
    </p:spTree>
    <p:extLst>
      <p:ext uri="{BB962C8B-B14F-4D97-AF65-F5344CB8AC3E}">
        <p14:creationId xmlns:p14="http://schemas.microsoft.com/office/powerpoint/2010/main" val="360098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major disadvantage is that the company will not receive the full amount of the money due, as the bank or the organization providing the factoring services charges a percentage of the assets as a fee for providing the service, typically called a haircut. The following is a listing of the various types of factoring services available to companies:</a:t>
            </a:r>
          </a:p>
          <a:p>
            <a:pPr marL="0" indent="0" algn="just">
              <a:buNone/>
            </a:pPr>
            <a:endParaRPr lang="en-US" dirty="0"/>
          </a:p>
        </p:txBody>
      </p:sp>
    </p:spTree>
    <p:extLst>
      <p:ext uri="{BB962C8B-B14F-4D97-AF65-F5344CB8AC3E}">
        <p14:creationId xmlns:p14="http://schemas.microsoft.com/office/powerpoint/2010/main" val="1305706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b="1" dirty="0"/>
              <a:t>Maturity factoring. </a:t>
            </a:r>
            <a:r>
              <a:rPr lang="en-US" dirty="0"/>
              <a:t>The bank will effectively take over the company’s receivables, work to collect on them, and take a commission from what-ever  is  collected.  The  company  receives  the  funds  when  due  on  the invoice, minus the commission.</a:t>
            </a:r>
          </a:p>
          <a:p>
            <a:pPr>
              <a:buFont typeface="Wingdings" panose="05000000000000000000" pitchFamily="2" charset="2"/>
              <a:buChar char="§"/>
            </a:pPr>
            <a:r>
              <a:rPr lang="en-US" b="1" dirty="0"/>
              <a:t>Finance factoring. </a:t>
            </a:r>
            <a:r>
              <a:rPr lang="en-US" dirty="0"/>
              <a:t>The bank will advance funds to the company using the goods and services to be produced with the funds as collateral.</a:t>
            </a:r>
          </a:p>
        </p:txBody>
      </p:sp>
    </p:spTree>
    <p:extLst>
      <p:ext uri="{BB962C8B-B14F-4D97-AF65-F5344CB8AC3E}">
        <p14:creationId xmlns:p14="http://schemas.microsoft.com/office/powerpoint/2010/main" val="2575675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Discount factoring. </a:t>
            </a:r>
            <a:r>
              <a:rPr lang="en-US" dirty="0"/>
              <a:t>The bank will advance funds to the company, usually representing no more than 85% of the receivables, and then take  full responsibility for collecting the funds owed. </a:t>
            </a:r>
          </a:p>
          <a:p>
            <a:pPr algn="just">
              <a:buFont typeface="Wingdings" panose="05000000000000000000" pitchFamily="2" charset="2"/>
              <a:buChar char="§"/>
            </a:pPr>
            <a:r>
              <a:rPr lang="en-US" b="1" dirty="0"/>
              <a:t>Undisclosed factoring. </a:t>
            </a:r>
            <a:r>
              <a:rPr lang="en-US" dirty="0"/>
              <a:t>The  bank  will  take  full  responsibility  for  the  ` invoices  due,  pay  the  company  up  to  85%  of  that  amount,  and  then  appoint the company its agent to collect the invoices. In this arrangement, outsiders do not perceive the company as needing the funding, and it  appears as if the company is conducting its business in a normal manner.</a:t>
            </a:r>
          </a:p>
          <a:p>
            <a:pPr marL="0" indent="0">
              <a:buNone/>
            </a:pPr>
            <a:endParaRPr lang="en-US" dirty="0"/>
          </a:p>
        </p:txBody>
      </p:sp>
    </p:spTree>
    <p:extLst>
      <p:ext uri="{BB962C8B-B14F-4D97-AF65-F5344CB8AC3E}">
        <p14:creationId xmlns:p14="http://schemas.microsoft.com/office/powerpoint/2010/main" val="332022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8539"/>
            <a:ext cx="10515600" cy="6414052"/>
          </a:xfrm>
        </p:spPr>
        <p:txBody>
          <a:bodyPr>
            <a:normAutofit lnSpcReduction="10000"/>
          </a:bodyPr>
          <a:lstStyle/>
          <a:p>
            <a:pPr marL="0" indent="0" algn="just">
              <a:buNone/>
            </a:pPr>
            <a:r>
              <a:rPr lang="en-US" dirty="0">
                <a:solidFill>
                  <a:srgbClr val="FF0000"/>
                </a:solidFill>
              </a:rPr>
              <a:t>8.  Leasing</a:t>
            </a:r>
          </a:p>
          <a:p>
            <a:pPr marL="0" indent="0" algn="just">
              <a:buNone/>
            </a:pPr>
            <a:r>
              <a:rPr lang="en-US" dirty="0"/>
              <a:t>Leasing allows an individual or a firm (called the lessee in leasing transactions) the right to use an asset that it does not own. In exchange for the right to use an asset, the lessee will make regular contractual payments to the lessor. The lessor owns the asset and provides the lessee the right to use the asset. Leases are both retail and commercial products. As a retail product, leases are often used to finance cars and other expensive consumer products. Retail leases offer flexibility over the time during which lease payments may be made and may even offer lower payments that fit with the lessee’s ability to pay.</a:t>
            </a:r>
          </a:p>
          <a:p>
            <a:pPr marL="0" indent="0" algn="just">
              <a:buNone/>
            </a:pPr>
            <a:endParaRPr lang="en-US" dirty="0"/>
          </a:p>
          <a:p>
            <a:pPr marL="0" indent="0" algn="just">
              <a:buNone/>
            </a:pPr>
            <a:r>
              <a:rPr lang="en-US" dirty="0"/>
              <a:t>As a commercial product, leases are widely used to finance expensive equipment. One of the main reasons for this is that leasing does not require the large capital outlay required to purchase the equipment. This approach is especially beneficial to small and/or rapidly growing firms, where access to cash and the availability of capital may be limited.</a:t>
            </a:r>
          </a:p>
          <a:p>
            <a:pPr marL="0" indent="0" algn="just">
              <a:buNone/>
            </a:pPr>
            <a:endParaRPr lang="en-US" dirty="0"/>
          </a:p>
        </p:txBody>
      </p:sp>
    </p:spTree>
    <p:extLst>
      <p:ext uri="{BB962C8B-B14F-4D97-AF65-F5344CB8AC3E}">
        <p14:creationId xmlns:p14="http://schemas.microsoft.com/office/powerpoint/2010/main" val="95351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61E53-57FA-4C9C-9B89-51BD6B2171E2}"/>
              </a:ext>
            </a:extLst>
          </p:cNvPr>
          <p:cNvSpPr>
            <a:spLocks noGrp="1"/>
          </p:cNvSpPr>
          <p:nvPr>
            <p:ph idx="1"/>
          </p:nvPr>
        </p:nvSpPr>
        <p:spPr>
          <a:xfrm>
            <a:off x="437322" y="384313"/>
            <a:ext cx="10916478" cy="5792650"/>
          </a:xfrm>
        </p:spPr>
        <p:txBody>
          <a:bodyPr/>
          <a:lstStyle/>
          <a:p>
            <a:pPr marL="0" indent="0" algn="just">
              <a:buNone/>
            </a:pPr>
            <a:r>
              <a:rPr lang="en-US" dirty="0"/>
              <a:t>Many leasing arrangements include a provision that at the end of the lease the lessee has the right, but not the obligation, to purchase the leased asset at a price negotiated or set when the lease is first signed. This option provides considerable flexibility to the lessee, and may be particularly useful to finance the acquisition of equipment that does not become quickly obsolete. In other instances, the lessee at the end of the lease simply returns the equipment to the lessor, who then must determine what to do with the old equipment. The lessee can then negotiate the leasing and/or acquisition of newer equipment.</a:t>
            </a:r>
          </a:p>
          <a:p>
            <a:pPr marL="0" indent="0" algn="just">
              <a:buNone/>
            </a:pPr>
            <a:endParaRPr lang="en-US" dirty="0"/>
          </a:p>
          <a:p>
            <a:pPr marL="0" indent="0" algn="just">
              <a:buNone/>
            </a:pPr>
            <a:r>
              <a:rPr lang="en-US" u="sng" dirty="0"/>
              <a:t>A lease where the lessee pays a fee for using the equipment and then returns it to the lessor at the end of the lease’s term </a:t>
            </a:r>
            <a:r>
              <a:rPr lang="en-US" dirty="0"/>
              <a:t>is called an </a:t>
            </a:r>
            <a:r>
              <a:rPr lang="en-US" b="1" dirty="0">
                <a:solidFill>
                  <a:srgbClr val="FF0000"/>
                </a:solidFill>
              </a:rPr>
              <a:t>operating lease</a:t>
            </a:r>
            <a:r>
              <a:rPr lang="en-US" dirty="0"/>
              <a:t>, and </a:t>
            </a:r>
            <a:r>
              <a:rPr lang="en-US" u="sng" dirty="0"/>
              <a:t>a lease that may entail the lessee acquiring the equipment at the end of the term</a:t>
            </a:r>
            <a:r>
              <a:rPr lang="en-US" dirty="0"/>
              <a:t> is called a </a:t>
            </a:r>
            <a:r>
              <a:rPr lang="en-US" b="1" dirty="0">
                <a:solidFill>
                  <a:srgbClr val="FF0000"/>
                </a:solidFill>
              </a:rPr>
              <a:t>financing lease</a:t>
            </a:r>
            <a:r>
              <a:rPr lang="en-US" dirty="0"/>
              <a:t>.</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158066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034"/>
            <a:ext cx="10515600" cy="6480313"/>
          </a:xfrm>
        </p:spPr>
        <p:txBody>
          <a:bodyPr/>
          <a:lstStyle/>
          <a:p>
            <a:pPr marL="0" indent="0" algn="just">
              <a:buNone/>
            </a:pPr>
            <a:r>
              <a:rPr lang="en-US" dirty="0">
                <a:solidFill>
                  <a:srgbClr val="FF0000"/>
                </a:solidFill>
              </a:rPr>
              <a:t>9.  Mortgages</a:t>
            </a:r>
          </a:p>
          <a:p>
            <a:pPr marL="0" indent="0" algn="just">
              <a:buNone/>
            </a:pPr>
            <a:r>
              <a:rPr lang="en-US" dirty="0"/>
              <a:t>A mortgage is a financial arrangement that enables a borrower to acquire a real estate asset and to use the real estate as collateral for the debt. Mortgages are extended to both commercial and retail customers. The real estate being purchased is used as collateral or security for the loan.</a:t>
            </a:r>
          </a:p>
          <a:p>
            <a:pPr marL="0" indent="0" algn="just">
              <a:buNone/>
            </a:pPr>
            <a:endParaRPr lang="en-US" dirty="0"/>
          </a:p>
          <a:p>
            <a:pPr marL="0" indent="0" algn="just">
              <a:buNone/>
            </a:pPr>
            <a:r>
              <a:rPr lang="en-US" dirty="0"/>
              <a:t>Mortgages can be divided into commercial and residential mortgages. Commercial mortgages predominantly finance office buildings, factories, and any other type of real estate that is used for business or industrial purposes. The main users of commercial mortgages are businesses that consider this as an advantageous source of financing because of the lower rate the bank offers in exchange for having the real estate as collateral. Residential mortgages exclusively finance purchases of residential real estate, such as houses and apartments.</a:t>
            </a:r>
          </a:p>
          <a:p>
            <a:pPr marL="0" indent="0" algn="just">
              <a:buNone/>
            </a:pPr>
            <a:endParaRPr lang="en-US" dirty="0"/>
          </a:p>
        </p:txBody>
      </p:sp>
    </p:spTree>
    <p:extLst>
      <p:ext uri="{BB962C8B-B14F-4D97-AF65-F5344CB8AC3E}">
        <p14:creationId xmlns:p14="http://schemas.microsoft.com/office/powerpoint/2010/main" val="2511234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8BEFA-595A-454F-A0BD-AECD202F0BE7}"/>
              </a:ext>
            </a:extLst>
          </p:cNvPr>
          <p:cNvSpPr>
            <a:spLocks noGrp="1"/>
          </p:cNvSpPr>
          <p:nvPr>
            <p:ph idx="1"/>
          </p:nvPr>
        </p:nvSpPr>
        <p:spPr>
          <a:xfrm>
            <a:off x="838200" y="1007165"/>
            <a:ext cx="10515600" cy="5169798"/>
          </a:xfrm>
        </p:spPr>
        <p:txBody>
          <a:bodyPr/>
          <a:lstStyle/>
          <a:p>
            <a:pPr marL="0" indent="0">
              <a:buNone/>
            </a:pPr>
            <a:r>
              <a:rPr lang="en-US" dirty="0"/>
              <a:t>EXAMPLE</a:t>
            </a:r>
          </a:p>
          <a:p>
            <a:pPr marL="0" indent="0">
              <a:buNone/>
            </a:pPr>
            <a:endParaRPr lang="en-US" dirty="0"/>
          </a:p>
          <a:p>
            <a:pPr marL="0" indent="0" algn="just">
              <a:buNone/>
            </a:pPr>
            <a:r>
              <a:rPr lang="en-US" dirty="0"/>
              <a:t>To support its expansion, Growth Corporation’s management decides to purchase a new ware- house facility and retail distribution center. Bank K provides a USD 5,000,000 mortgage to finance the purchase. In exchange for the loan, Growth Corporation pledges the warehouse as collateral against the loan. Should Growth Corporation fail to make payments on the mort- gage, it may lose the facility to the bank.</a:t>
            </a:r>
          </a:p>
          <a:p>
            <a:pPr marL="0" indent="0">
              <a:buNone/>
            </a:pPr>
            <a:endParaRPr lang="ar-EG" dirty="0"/>
          </a:p>
        </p:txBody>
      </p:sp>
    </p:spTree>
    <p:extLst>
      <p:ext uri="{BB962C8B-B14F-4D97-AF65-F5344CB8AC3E}">
        <p14:creationId xmlns:p14="http://schemas.microsoft.com/office/powerpoint/2010/main" val="230849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Overdraft Facilities</a:t>
            </a:r>
          </a:p>
          <a:p>
            <a:pPr marL="0" indent="0" algn="just">
              <a:buNone/>
            </a:pPr>
            <a:r>
              <a:rPr lang="en-US" dirty="0"/>
              <a:t>Overdraft facilities allow borrowers to borrow funds in excess of those they have deposited into their checking accounts. Overdraft facilities offer a flexible type of financing, but the interest rate is usually significantly higher than other financing options, making it a relatively expensive option. As deposits are received on the account, they are first applied to any borrowed amount outstanding from the overdraft facility. Once the overdraft is repaid, any  remaining  funds  would  then  be  applied  to  the  borrower’s  account  as  a deposit.</a:t>
            </a:r>
          </a:p>
        </p:txBody>
      </p:sp>
    </p:spTree>
    <p:extLst>
      <p:ext uri="{BB962C8B-B14F-4D97-AF65-F5344CB8AC3E}">
        <p14:creationId xmlns:p14="http://schemas.microsoft.com/office/powerpoint/2010/main" val="134238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212035"/>
            <a:ext cx="11688416" cy="6453808"/>
          </a:xfrm>
        </p:spPr>
        <p:txBody>
          <a:bodyPr>
            <a:normAutofit lnSpcReduction="10000"/>
          </a:bodyPr>
          <a:lstStyle/>
          <a:p>
            <a:pPr marL="0" indent="0" algn="just">
              <a:buNone/>
            </a:pPr>
            <a:r>
              <a:rPr lang="en-US" dirty="0">
                <a:solidFill>
                  <a:srgbClr val="FF0000"/>
                </a:solidFill>
              </a:rPr>
              <a:t>11.  Home Equity Credit Lines and Home Equity Loans</a:t>
            </a:r>
          </a:p>
          <a:p>
            <a:pPr marL="0" indent="0" algn="just">
              <a:buNone/>
            </a:pPr>
            <a:r>
              <a:rPr lang="en-US" dirty="0"/>
              <a:t>Popular in the United States, home equity credit lines or loans allow home-owners to borrow against the value of their property in a way similar to mortgages (see Section 4.5.9 for a discussion on mortgages). Generally, there are two different types of home equity credits.</a:t>
            </a:r>
          </a:p>
          <a:p>
            <a:pPr marL="0" indent="0" algn="just">
              <a:buNone/>
            </a:pPr>
            <a:endParaRPr lang="en-US" dirty="0"/>
          </a:p>
          <a:p>
            <a:pPr marL="0" indent="0" algn="just">
              <a:buNone/>
            </a:pPr>
            <a:r>
              <a:rPr lang="en-US" dirty="0"/>
              <a:t>Home equity credit loans are personal revolving credit facilities (see Section 4.5.13 on revolving lines of credit) collateralized by the borrower’s property. The bank issuing the home equity loan limits the amount of the loan to a certain percentage of the equity the homeowner has in the home.</a:t>
            </a:r>
          </a:p>
          <a:p>
            <a:pPr marL="0" indent="0" algn="just">
              <a:buNone/>
            </a:pPr>
            <a:r>
              <a:rPr lang="en-US" dirty="0"/>
              <a:t>The loan- to-value (LTV) ratio, the ratio of the value of the property to the amount of money borrowed (see Section 4.4.5), is an important analytical tool to determine a home equity loan. The holder may draw down on the home equity loan at any time during its term up to the amount of the line of credit. Interest on the loan is usually tied to a major index such as the U.S. prime rate or LIBOR (London Interbank Offered Rate), plus a set interest percentage. </a:t>
            </a:r>
          </a:p>
        </p:txBody>
      </p:sp>
    </p:spTree>
    <p:extLst>
      <p:ext uri="{BB962C8B-B14F-4D97-AF65-F5344CB8AC3E}">
        <p14:creationId xmlns:p14="http://schemas.microsoft.com/office/powerpoint/2010/main" val="1188872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12.  Project or Infrastructure Finance</a:t>
            </a:r>
          </a:p>
          <a:p>
            <a:pPr marL="0" indent="0" algn="just">
              <a:buNone/>
            </a:pPr>
            <a:r>
              <a:rPr lang="en-US" dirty="0"/>
              <a:t>Project or infrastructure finance funds long-term infrastructure and industrial projects, usually by combining the resources of several banks or other financial institutions to provide the necessary capital. The project itself provides the security for the loans, and the loans are repaid from the cash flow generated from the project.</a:t>
            </a:r>
          </a:p>
        </p:txBody>
      </p:sp>
    </p:spTree>
    <p:extLst>
      <p:ext uri="{BB962C8B-B14F-4D97-AF65-F5344CB8AC3E}">
        <p14:creationId xmlns:p14="http://schemas.microsoft.com/office/powerpoint/2010/main" val="1541494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238539"/>
            <a:ext cx="11330609" cy="6374296"/>
          </a:xfrm>
        </p:spPr>
        <p:txBody>
          <a:bodyPr>
            <a:normAutofit/>
          </a:bodyPr>
          <a:lstStyle/>
          <a:p>
            <a:pPr marL="0" indent="0" algn="just">
              <a:buNone/>
            </a:pPr>
            <a:r>
              <a:rPr lang="en-US" dirty="0">
                <a:solidFill>
                  <a:srgbClr val="FF0000"/>
                </a:solidFill>
              </a:rPr>
              <a:t>13.  Revolving Lines of Credit</a:t>
            </a:r>
          </a:p>
          <a:p>
            <a:pPr marL="0" indent="0" algn="just">
              <a:buNone/>
            </a:pPr>
            <a:r>
              <a:rPr lang="en-US" dirty="0"/>
              <a:t>With a revolving line of credit the customer is free to borrow funds and pay back when needed, subject to a pre-agreed credit limit. These lines are generally  provided  to  businesses  with  a  temporary  or  seasonal  borrowing  requirement (these are considered commercial loans). Credit cards and home equity lines of credit are examples of retail forms of a revolving line of credit.</a:t>
            </a:r>
          </a:p>
          <a:p>
            <a:pPr marL="0" indent="0" algn="just">
              <a:buNone/>
            </a:pPr>
            <a:endParaRPr lang="en-US" dirty="0"/>
          </a:p>
          <a:p>
            <a:pPr marL="0" indent="0" algn="just">
              <a:buNone/>
            </a:pPr>
            <a:r>
              <a:rPr lang="en-US" dirty="0"/>
              <a:t>Credit card lending is an example of revolving consumer loans and is based on preauthorized lines of credit that can be drawn down as the consumer wishes, through either purchases or cash withdrawals. Credit cards, which are used to access the revolving consumer loans, have one of the highest consumer credit growth rates. The rapid increase in credit card debt has been facilitated by the use of EFTPOS (electronic funds transfer at point of sale) and ATMs (automatic teller machines) in many countries.</a:t>
            </a:r>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94122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1020417"/>
            <a:ext cx="11330609" cy="5592418"/>
          </a:xfrm>
        </p:spPr>
        <p:txBody>
          <a:bodyPr>
            <a:normAutofit/>
          </a:bodyPr>
          <a:lstStyle/>
          <a:p>
            <a:pPr marL="0" indent="0" algn="just">
              <a:lnSpc>
                <a:spcPct val="150000"/>
              </a:lnSpc>
              <a:buNone/>
            </a:pPr>
            <a:r>
              <a:rPr lang="en-US" dirty="0"/>
              <a:t>The bank extending a revolving line of credit has no real control over whether, when, or how long the funds are used and assumes a greater risk in providing revolving lines of credit than a conventional loan. When financially stressed borrowers with access to revolving lines of credit start to draw on their lines of credit, the bank’s exposure and credit risk increase. This is an inherent risk of revolving lines of credit, and this risk is similar to that of overdraft facilities.</a:t>
            </a:r>
          </a:p>
          <a:p>
            <a:pPr marL="0" indent="0">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048979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9981B-A77B-4485-96AB-D78D86B0C47F}"/>
              </a:ext>
            </a:extLst>
          </p:cNvPr>
          <p:cNvSpPr>
            <a:spLocks noGrp="1"/>
          </p:cNvSpPr>
          <p:nvPr>
            <p:ph idx="1"/>
          </p:nvPr>
        </p:nvSpPr>
        <p:spPr>
          <a:xfrm>
            <a:off x="463826" y="304800"/>
            <a:ext cx="10889974" cy="5872163"/>
          </a:xfrm>
        </p:spPr>
        <p:txBody>
          <a:bodyPr>
            <a:normAutofit fontScale="77500" lnSpcReduction="20000"/>
          </a:bodyPr>
          <a:lstStyle/>
          <a:p>
            <a:pPr marL="0" indent="0" algn="just">
              <a:lnSpc>
                <a:spcPct val="170000"/>
              </a:lnSpc>
              <a:buNone/>
            </a:pPr>
            <a:r>
              <a:rPr lang="en-US" dirty="0"/>
              <a:t>EXAMPLE</a:t>
            </a:r>
          </a:p>
          <a:p>
            <a:pPr marL="0" indent="0" algn="just">
              <a:lnSpc>
                <a:spcPct val="170000"/>
              </a:lnSpc>
              <a:buNone/>
            </a:pPr>
            <a:r>
              <a:rPr lang="en-US" dirty="0"/>
              <a:t>Growth Corporation is quickly expanding and wants to be assured that it has the financing to continue this process. It negotiates a USD 1 million three-year revolving line of credit with Bank N. During the first year, it draws down USD 550,000 of the loan, which it repays, with interest, by the end of the year. Because it has a commitment from the bank for another two years, it can continue to draw down and repay as often as it likes until either it reaches the USD 1 million loan limit, or the three-year maturity period expires. Each time it draws down and repays that amount, the repaid funds become available for borrowing. For example, when Growth Corporation repaid the USD 550,000, the full USD 1 million was again available for it to use.</a:t>
            </a:r>
          </a:p>
          <a:p>
            <a:pPr marL="0" indent="0">
              <a:buNone/>
            </a:pPr>
            <a:endParaRPr lang="ar-EG" dirty="0"/>
          </a:p>
        </p:txBody>
      </p:sp>
    </p:spTree>
    <p:extLst>
      <p:ext uri="{BB962C8B-B14F-4D97-AF65-F5344CB8AC3E}">
        <p14:creationId xmlns:p14="http://schemas.microsoft.com/office/powerpoint/2010/main" val="50278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225288"/>
            <a:ext cx="11463129" cy="5951676"/>
          </a:xfrm>
        </p:spPr>
        <p:txBody>
          <a:bodyPr>
            <a:normAutofit/>
          </a:bodyPr>
          <a:lstStyle/>
          <a:p>
            <a:pPr marL="0" indent="0" algn="just">
              <a:buNone/>
            </a:pPr>
            <a:r>
              <a:rPr lang="en-US" sz="2400" dirty="0">
                <a:solidFill>
                  <a:srgbClr val="FF0000"/>
                </a:solidFill>
              </a:rPr>
              <a:t>14.  Syndicated Loans</a:t>
            </a:r>
          </a:p>
          <a:p>
            <a:pPr marL="0" indent="0" algn="just">
              <a:buNone/>
            </a:pPr>
            <a:r>
              <a:rPr lang="en-US" sz="2400" dirty="0"/>
              <a:t>Syndicated loans are loans provided to a borrower through the combined activities of several banks. Banks working together to provide the loan are called a </a:t>
            </a:r>
            <a:r>
              <a:rPr lang="en-US" sz="2400" dirty="0">
                <a:highlight>
                  <a:srgbClr val="FFFF00"/>
                </a:highlight>
              </a:rPr>
              <a:t>consortium</a:t>
            </a:r>
            <a:r>
              <a:rPr lang="en-US" sz="2400" dirty="0"/>
              <a:t>. Syndicated loans provide capital to a company when the ability or desire of an individual bank to meet the financing need(s) of the company is insufficient. </a:t>
            </a:r>
            <a:r>
              <a:rPr lang="en-US" sz="2400" u="sng" dirty="0"/>
              <a:t>There are a number of benefits to banks for working as a consortium that include but are not limited to:</a:t>
            </a:r>
          </a:p>
          <a:p>
            <a:pPr marL="0" indent="0" algn="just">
              <a:buNone/>
            </a:pPr>
            <a:endParaRPr lang="en-US" sz="2400" u="sng" dirty="0"/>
          </a:p>
          <a:p>
            <a:pPr algn="just">
              <a:buFont typeface="Wingdings" panose="05000000000000000000" pitchFamily="2" charset="2"/>
              <a:buChar char="§"/>
            </a:pPr>
            <a:r>
              <a:rPr lang="en-US" sz="2400" dirty="0"/>
              <a:t>Allowing a bank to participate in a lending transaction where it may not otherwise have the opportunity because of the bank’s balance sheet or other constraints</a:t>
            </a:r>
          </a:p>
          <a:p>
            <a:pPr algn="just">
              <a:buFont typeface="Wingdings" panose="05000000000000000000" pitchFamily="2" charset="2"/>
              <a:buChar char="§"/>
            </a:pPr>
            <a:r>
              <a:rPr lang="en-US" sz="2400" dirty="0"/>
              <a:t>Allowing a bank to reduce its overall risk exposure for the transaction, as any potential loss will be borne by all the bank consortium members.</a:t>
            </a:r>
          </a:p>
          <a:p>
            <a:pPr marL="0" indent="0" algn="just">
              <a:buNone/>
            </a:pPr>
            <a:endParaRPr lang="en-US" sz="2400" dirty="0"/>
          </a:p>
          <a:p>
            <a:pPr marL="0" indent="0" algn="just">
              <a:buNone/>
            </a:pPr>
            <a:r>
              <a:rPr lang="en-US" sz="2400" dirty="0"/>
              <a:t>In a syndicated loan, usually one of the participating banks will act as the agent for the transaction on behalf of all the banks, coordinating their efforts to get the transaction done.</a:t>
            </a:r>
          </a:p>
          <a:p>
            <a:pPr marL="0" indent="0" algn="just">
              <a:buNone/>
            </a:pPr>
            <a:endParaRPr lang="en-US" sz="2400" dirty="0"/>
          </a:p>
        </p:txBody>
      </p:sp>
    </p:spTree>
    <p:extLst>
      <p:ext uri="{BB962C8B-B14F-4D97-AF65-F5344CB8AC3E}">
        <p14:creationId xmlns:p14="http://schemas.microsoft.com/office/powerpoint/2010/main" val="3381912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0174"/>
            <a:ext cx="10515600" cy="5116789"/>
          </a:xfrm>
        </p:spPr>
        <p:txBody>
          <a:bodyPr>
            <a:normAutofit/>
          </a:bodyPr>
          <a:lstStyle/>
          <a:p>
            <a:pPr marL="0" indent="0" algn="just">
              <a:buNone/>
            </a:pPr>
            <a:r>
              <a:rPr lang="en-US" dirty="0">
                <a:solidFill>
                  <a:srgbClr val="FF0000"/>
                </a:solidFill>
              </a:rPr>
              <a:t>The Credit Process: </a:t>
            </a:r>
          </a:p>
          <a:p>
            <a:pPr marL="0" indent="0" algn="just">
              <a:buNone/>
            </a:pPr>
            <a:r>
              <a:rPr lang="en-US" dirty="0"/>
              <a:t>Credit analysis or credit assessment is the process of assessing risk as measured by a borrower’s ability to repay the loan. Within the credit analysis or assessment process, analysts also consider possible recovery in the case of default and evaluate the support collateral and other credit support tools that bear on the bank’s final decision to develop a creditor relationship. Having assessed the possibility of repayment, the decision to proceed with a loan is then, effectively, a commercial decision: Is the risk of repayment acceptable, given the exposure to the borrower, and do the terms sufficiently mitigate the bank’s risk?</a:t>
            </a:r>
          </a:p>
        </p:txBody>
      </p:sp>
    </p:spTree>
    <p:extLst>
      <p:ext uri="{BB962C8B-B14F-4D97-AF65-F5344CB8AC3E}">
        <p14:creationId xmlns:p14="http://schemas.microsoft.com/office/powerpoint/2010/main" val="398659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u="sng" dirty="0"/>
              <a:t>Credit assessment is not an exact science, and no one factor, ratio, or other indicator alone determines if a particular loan is a suitable risk. The banking industry has developed numerous methods to help structure the credit process and improve financial results and profitability. </a:t>
            </a:r>
          </a:p>
        </p:txBody>
      </p:sp>
    </p:spTree>
    <p:extLst>
      <p:ext uri="{BB962C8B-B14F-4D97-AF65-F5344CB8AC3E}">
        <p14:creationId xmlns:p14="http://schemas.microsoft.com/office/powerpoint/2010/main" val="4034981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Some methods include  internal  scorecards  and  facility  and  borrower  ratings;  cash  flow analysis; computer sensitivity models; and external ratings such as those issued by Moody’s Investors Service, Fitch Ratings, and Standard &amp; Poor’s. Whatever methods are used, credit analysts must balance all the available information and deliver an objective and well-reasoned opinion of the overall risk associated with a particular loan or credit product. Figure 4.6 shows the steps involved in the credit process.</a:t>
            </a:r>
          </a:p>
          <a:p>
            <a:pPr marL="0" indent="0">
              <a:buNone/>
            </a:pPr>
            <a:endParaRPr lang="en-US" dirty="0"/>
          </a:p>
        </p:txBody>
      </p:sp>
    </p:spTree>
    <p:extLst>
      <p:ext uri="{BB962C8B-B14F-4D97-AF65-F5344CB8AC3E}">
        <p14:creationId xmlns:p14="http://schemas.microsoft.com/office/powerpoint/2010/main" val="295766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87FEA5-2C15-46B4-8A87-064C4076212A}"/>
              </a:ext>
            </a:extLst>
          </p:cNvPr>
          <p:cNvSpPr>
            <a:spLocks noGrp="1"/>
          </p:cNvSpPr>
          <p:nvPr>
            <p:ph idx="1"/>
          </p:nvPr>
        </p:nvSpPr>
        <p:spPr>
          <a:xfrm>
            <a:off x="318052" y="583096"/>
            <a:ext cx="11035748" cy="6135755"/>
          </a:xfrm>
        </p:spPr>
        <p:txBody>
          <a:bodyPr>
            <a:normAutofit/>
          </a:bodyPr>
          <a:lstStyle/>
          <a:p>
            <a:pPr marL="0" indent="0" algn="just">
              <a:lnSpc>
                <a:spcPct val="150000"/>
              </a:lnSpc>
              <a:buNone/>
            </a:pPr>
            <a:r>
              <a:rPr lang="en-US" sz="2400" b="1" dirty="0">
                <a:solidFill>
                  <a:srgbClr val="FF0000"/>
                </a:solidFill>
              </a:rPr>
              <a:t>Credit Risk scorecards </a:t>
            </a:r>
            <a:r>
              <a:rPr lang="en-US" sz="2400" dirty="0"/>
              <a:t>are mathematical models that attempt to provide a quantitative estimate of the probability that a customer will display a defined behavior (e.g. loan default, bankruptcy or a lower level of delinquency) with respect to their current or proposed credit position. Credit Risk scoring uses observations or data from borrowers who defaulted on their loans plus observations on a large number of borrowers who have not defaulted. Statistically, estimation techniques such as logistic regression are used to create estimates of the probability of default based on this historical data. This model can be used to predict the probability of default for new clients using the same observation characteristics (e.g. age, income, house owner). The default probabilities are then scaled to a “credit score.” This score ranks clients by riskiness without explicitly identifying their probability of default.</a:t>
            </a:r>
            <a:endParaRPr lang="ar-EG" sz="2400" dirty="0"/>
          </a:p>
        </p:txBody>
      </p:sp>
    </p:spTree>
    <p:extLst>
      <p:ext uri="{BB962C8B-B14F-4D97-AF65-F5344CB8AC3E}">
        <p14:creationId xmlns:p14="http://schemas.microsoft.com/office/powerpoint/2010/main" val="1523480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14818" y="1440493"/>
            <a:ext cx="9425216" cy="4412963"/>
          </a:xfrm>
          <a:prstGeom prst="rect">
            <a:avLst/>
          </a:prstGeom>
        </p:spPr>
      </p:pic>
    </p:spTree>
    <p:extLst>
      <p:ext uri="{BB962C8B-B14F-4D97-AF65-F5344CB8AC3E}">
        <p14:creationId xmlns:p14="http://schemas.microsoft.com/office/powerpoint/2010/main" val="3423244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1.  Identifying the Credit Opportunity</a:t>
            </a:r>
          </a:p>
          <a:p>
            <a:pPr marL="0" indent="0" algn="just">
              <a:buNone/>
            </a:pPr>
            <a:r>
              <a:rPr lang="en-US" dirty="0"/>
              <a:t>In the credit process, the loan officer or relationship manager initiates contact with the potential borrower. In many banks, the chief function of the loan officer is marketing: to seek out new business opportunities and present them for evaluation.</a:t>
            </a:r>
          </a:p>
        </p:txBody>
      </p:sp>
    </p:spTree>
    <p:extLst>
      <p:ext uri="{BB962C8B-B14F-4D97-AF65-F5344CB8AC3E}">
        <p14:creationId xmlns:p14="http://schemas.microsoft.com/office/powerpoint/2010/main" val="209431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Credit Evaluation—Companies</a:t>
            </a:r>
          </a:p>
          <a:p>
            <a:pPr marL="0" indent="0" algn="just">
              <a:buNone/>
            </a:pPr>
            <a:r>
              <a:rPr lang="en-US" dirty="0"/>
              <a:t>After  a  loan  officer  identifies  an  opportunity,  the  officer  will  gather  all required information from the borrower and present it to the credit analyst. The credit analyst then analyzes the creditworthiness of the potential borrower by evaluating the proposed loan type and the potential risks (business risk, financial risk, and structural risk), and then makes a recommendation to proceed with the loan or not and, if so, on what terms (e.g., amount to be lent, the interest rate for the loan, use of collateral or other security, maturity,</a:t>
            </a:r>
          </a:p>
          <a:p>
            <a:pPr marL="0" indent="0" algn="just">
              <a:buNone/>
            </a:pPr>
            <a:r>
              <a:rPr lang="en-US" dirty="0"/>
              <a:t>etc.). </a:t>
            </a:r>
          </a:p>
        </p:txBody>
      </p:sp>
    </p:spTree>
    <p:extLst>
      <p:ext uri="{BB962C8B-B14F-4D97-AF65-F5344CB8AC3E}">
        <p14:creationId xmlns:p14="http://schemas.microsoft.com/office/powerpoint/2010/main" val="398744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credit analyst’s evaluation is often accompanied by qualitative factors, including site visits to the customer, evaluation of the current business and the potential for continued business, the availability of collateral to support the credit, and other relevant information.</a:t>
            </a:r>
          </a:p>
          <a:p>
            <a:pPr marL="0" indent="0" algn="just">
              <a:buNone/>
            </a:pPr>
            <a:endParaRPr lang="en-US" dirty="0"/>
          </a:p>
        </p:txBody>
      </p:sp>
    </p:spTree>
    <p:extLst>
      <p:ext uri="{BB962C8B-B14F-4D97-AF65-F5344CB8AC3E}">
        <p14:creationId xmlns:p14="http://schemas.microsoft.com/office/powerpoint/2010/main" val="3716646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The credit analyst collects and reviews information about the potential borrower, including:</a:t>
            </a:r>
          </a:p>
          <a:p>
            <a:pPr algn="just">
              <a:buFont typeface="Wingdings" panose="05000000000000000000" pitchFamily="2" charset="2"/>
              <a:buChar char="§"/>
            </a:pPr>
            <a:r>
              <a:rPr lang="en-US" dirty="0"/>
              <a:t>Internal bank records and account performance</a:t>
            </a:r>
          </a:p>
          <a:p>
            <a:pPr algn="just">
              <a:buFont typeface="Wingdings" panose="05000000000000000000" pitchFamily="2" charset="2"/>
              <a:buChar char="§"/>
            </a:pPr>
            <a:r>
              <a:rPr lang="en-US" dirty="0"/>
              <a:t>Historical and current financial accounts </a:t>
            </a:r>
          </a:p>
          <a:p>
            <a:pPr algn="just">
              <a:buFont typeface="Wingdings" panose="05000000000000000000" pitchFamily="2" charset="2"/>
              <a:buChar char="§"/>
            </a:pPr>
            <a:r>
              <a:rPr lang="en-US" dirty="0"/>
              <a:t>Management accounts and projections</a:t>
            </a:r>
          </a:p>
          <a:p>
            <a:pPr algn="just">
              <a:buFont typeface="Wingdings" panose="05000000000000000000" pitchFamily="2" charset="2"/>
              <a:buChar char="§"/>
            </a:pPr>
            <a:r>
              <a:rPr lang="en-US" dirty="0"/>
              <a:t>External  ratings  of  the  borrower  as  provided  by  independent  rating firms such as Dun &amp; Bradstreet or similar (for smaller businesses), and  Moody’s, Standard &amp; Poor’s, or Fitch Ratings (for larger firms)</a:t>
            </a:r>
          </a:p>
          <a:p>
            <a:pPr algn="just">
              <a:buFont typeface="Wingdings" panose="05000000000000000000" pitchFamily="2" charset="2"/>
              <a:buChar char="§"/>
            </a:pPr>
            <a:r>
              <a:rPr lang="en-US" dirty="0"/>
              <a:t>Company websites and brochures</a:t>
            </a:r>
          </a:p>
          <a:p>
            <a:pPr algn="just">
              <a:buFont typeface="Wingdings" panose="05000000000000000000" pitchFamily="2" charset="2"/>
              <a:buChar char="§"/>
            </a:pPr>
            <a:r>
              <a:rPr lang="en-US" dirty="0"/>
              <a:t>Group structure, ownership, and management information, including  information on the board of directors</a:t>
            </a:r>
          </a:p>
        </p:txBody>
      </p:sp>
    </p:spTree>
    <p:extLst>
      <p:ext uri="{BB962C8B-B14F-4D97-AF65-F5344CB8AC3E}">
        <p14:creationId xmlns:p14="http://schemas.microsoft.com/office/powerpoint/2010/main" val="3095671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286"/>
            <a:ext cx="10515600" cy="6493565"/>
          </a:xfrm>
        </p:spPr>
        <p:txBody>
          <a:bodyPr>
            <a:normAutofit lnSpcReduction="10000"/>
          </a:bodyPr>
          <a:lstStyle/>
          <a:p>
            <a:pPr marL="0" indent="0" algn="just">
              <a:buNone/>
            </a:pPr>
            <a:r>
              <a:rPr lang="en-US" dirty="0">
                <a:solidFill>
                  <a:srgbClr val="FF0000"/>
                </a:solidFill>
              </a:rPr>
              <a:t>3.  Credit Decision Making</a:t>
            </a:r>
          </a:p>
          <a:p>
            <a:pPr marL="0" indent="0" algn="just">
              <a:buNone/>
            </a:pPr>
            <a:r>
              <a:rPr lang="en-US" dirty="0"/>
              <a:t>Often, routine credit decisions are made by the loan officer in conjunction with the credit analyst or by a committee. Loan officers are generally compensated by the number of loans generated. This creates a potential conflict of interest and, therefore, poses a risk when the loan officer makes the loan decision. It is in the interest of a loan officer to underwrite as many loans as possible,  which  may  result  in  the  loan  officer  ignoring  signs  that  would counter the decision to extend the loan.</a:t>
            </a:r>
          </a:p>
          <a:p>
            <a:pPr marL="0" indent="0" algn="just">
              <a:buNone/>
            </a:pPr>
            <a:r>
              <a:rPr lang="en-US" dirty="0"/>
              <a:t>To guard against this problem, banks implement processes that require all loans to be reviewed by an independent senior manager or credit analyst. Each bank has developed credit decision policies that delineate what types of loans—size, exposure, and business— need to be signed off or ratified by senior management and/or the bank board committee. Generally, the larger and more risky a loan is, the more likely that the loan passes through several levels of the bank’s decision-making hierarchy.</a:t>
            </a:r>
          </a:p>
          <a:p>
            <a:pPr marL="0" indent="0" algn="just">
              <a:buNone/>
            </a:pPr>
            <a:endParaRPr lang="en-US" dirty="0"/>
          </a:p>
        </p:txBody>
      </p:sp>
    </p:spTree>
    <p:extLst>
      <p:ext uri="{BB962C8B-B14F-4D97-AF65-F5344CB8AC3E}">
        <p14:creationId xmlns:p14="http://schemas.microsoft.com/office/powerpoint/2010/main" val="402987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Credit Disbursement</a:t>
            </a:r>
          </a:p>
          <a:p>
            <a:pPr marL="0" indent="0" algn="just">
              <a:buNone/>
            </a:pPr>
            <a:r>
              <a:rPr lang="en-US" dirty="0"/>
              <a:t>Once the credit request has been approved, the loan agreement is prepared for signature. The loan agreement is a legal contract between the bank and the borrower and includes a description of undertakings and understandings, such as the principal, the stated interest rate and its calculation, the schedule of payments and repayments, the use of collateral, covenants, and so on. Once the contract is signed, funds are made available to the borrower.</a:t>
            </a:r>
          </a:p>
        </p:txBody>
      </p:sp>
    </p:spTree>
    <p:extLst>
      <p:ext uri="{BB962C8B-B14F-4D97-AF65-F5344CB8AC3E}">
        <p14:creationId xmlns:p14="http://schemas.microsoft.com/office/powerpoint/2010/main" val="1429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Credit Monitoring</a:t>
            </a:r>
          </a:p>
          <a:p>
            <a:pPr marL="0" indent="0" algn="just">
              <a:buNone/>
            </a:pPr>
            <a:r>
              <a:rPr lang="en-US" dirty="0"/>
              <a:t>After the credit is underwritten and the funds have been made available to the borrower, the bank continues to monitor the financial performance of the borrower. The contract usually has hard and soft covenants or provisions . An example of a </a:t>
            </a:r>
            <a:r>
              <a:rPr lang="en-US" dirty="0">
                <a:solidFill>
                  <a:srgbClr val="FF0000"/>
                </a:solidFill>
              </a:rPr>
              <a:t>hard covenant</a:t>
            </a:r>
            <a:r>
              <a:rPr lang="en-US" dirty="0"/>
              <a:t> is a requirement that the borrower maintains certain key financial ratios throughout the life of the loan. An example of a </a:t>
            </a:r>
            <a:r>
              <a:rPr lang="en-US" dirty="0">
                <a:solidFill>
                  <a:srgbClr val="FF0000"/>
                </a:solidFill>
              </a:rPr>
              <a:t>soft covenant</a:t>
            </a:r>
            <a:r>
              <a:rPr lang="en-US" dirty="0"/>
              <a:t> is the requirement that the borrower delivers its financial statements to the lender in a timely manner.</a:t>
            </a:r>
          </a:p>
        </p:txBody>
      </p:sp>
    </p:spTree>
    <p:extLst>
      <p:ext uri="{BB962C8B-B14F-4D97-AF65-F5344CB8AC3E}">
        <p14:creationId xmlns:p14="http://schemas.microsoft.com/office/powerpoint/2010/main" val="507803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Credit Analysis Process:</a:t>
            </a:r>
          </a:p>
          <a:p>
            <a:pPr marL="0" indent="0" algn="just">
              <a:buNone/>
            </a:pPr>
            <a:r>
              <a:rPr lang="en-US" dirty="0"/>
              <a:t>As previously noted, despite the emphasis on quantitative modeling and vigilance, credit analysis is not an exact science, as there is no single formula, ratio, or tool that will determine if a company is an acceptable credit risk. </a:t>
            </a:r>
            <a:r>
              <a:rPr lang="en-US" u="sng" dirty="0"/>
              <a:t>Therefore, it is important to follow some basic principles and practices of good lending as illustrated by the frameworks outlined next.</a:t>
            </a:r>
          </a:p>
        </p:txBody>
      </p:sp>
    </p:spTree>
    <p:extLst>
      <p:ext uri="{BB962C8B-B14F-4D97-AF65-F5344CB8AC3E}">
        <p14:creationId xmlns:p14="http://schemas.microsoft.com/office/powerpoint/2010/main" val="2630624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The Five Cs of Credit</a:t>
            </a:r>
          </a:p>
          <a:p>
            <a:pPr marL="0" indent="0" algn="just">
              <a:buNone/>
            </a:pPr>
            <a:r>
              <a:rPr lang="en-US" dirty="0"/>
              <a:t>The Five Cs of Credit provide a basic framework for good lending, which is particularly relevant to small business lending and to the small and medium enterprise (SME) sector. Bank financing is the primary option for small or recently  established  firms  because  these  firms  do  not  have  access  to  the  financial markets—to issue stocks or bonds—in the same way large, established companies with an established financial history do. Figure 4.7 depicts a schematic of the Five Cs.</a:t>
            </a:r>
          </a:p>
        </p:txBody>
      </p:sp>
    </p:spTree>
    <p:extLst>
      <p:ext uri="{BB962C8B-B14F-4D97-AF65-F5344CB8AC3E}">
        <p14:creationId xmlns:p14="http://schemas.microsoft.com/office/powerpoint/2010/main" val="2184937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9973" y="939452"/>
            <a:ext cx="8843375" cy="5736921"/>
          </a:xfrm>
          <a:prstGeom prst="rect">
            <a:avLst/>
          </a:prstGeom>
        </p:spPr>
      </p:pic>
    </p:spTree>
    <p:extLst>
      <p:ext uri="{BB962C8B-B14F-4D97-AF65-F5344CB8AC3E}">
        <p14:creationId xmlns:p14="http://schemas.microsoft.com/office/powerpoint/2010/main" val="29134623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8D7DD-6DE9-49E0-95DC-9C3572BF935F}"/>
              </a:ext>
            </a:extLst>
          </p:cNvPr>
          <p:cNvSpPr>
            <a:spLocks noGrp="1"/>
          </p:cNvSpPr>
          <p:nvPr>
            <p:ph idx="1"/>
          </p:nvPr>
        </p:nvSpPr>
        <p:spPr>
          <a:xfrm>
            <a:off x="291548" y="410817"/>
            <a:ext cx="11767930" cy="6215270"/>
          </a:xfrm>
        </p:spPr>
        <p:txBody>
          <a:bodyPr>
            <a:normAutofit/>
          </a:bodyPr>
          <a:lstStyle/>
          <a:p>
            <a:pPr algn="just"/>
            <a:r>
              <a:rPr lang="en-US" b="1" dirty="0">
                <a:solidFill>
                  <a:srgbClr val="FF0000"/>
                </a:solidFill>
              </a:rPr>
              <a:t>The Five Cs of Credit: No. 1—Character</a:t>
            </a:r>
          </a:p>
          <a:p>
            <a:pPr marL="0" indent="0" algn="just">
              <a:buNone/>
            </a:pPr>
            <a:r>
              <a:rPr lang="en-US" dirty="0"/>
              <a:t>In analyzing character, the bank seeks to answer the following question: What is the reputation of the company’s management in the industry and in the greater business community?</a:t>
            </a:r>
          </a:p>
          <a:p>
            <a:pPr marL="0" indent="0" algn="just">
              <a:buNone/>
            </a:pPr>
            <a:r>
              <a:rPr lang="en-US" dirty="0"/>
              <a:t>Bankers will always look to lend money to those with immaculate credentials and references. Credit analysts should determine the quality of management’s relationship with its employees as well as with its customers and how these relationships are managed through the company’s obligations. These characteristics afford insight into management’s character.</a:t>
            </a:r>
          </a:p>
          <a:p>
            <a:pPr marL="0" indent="0" algn="just">
              <a:buNone/>
            </a:pPr>
            <a:r>
              <a:rPr lang="en-US" dirty="0"/>
              <a:t>Associated with character is management’s ability to administer the company’s future. Indicators of management capabilities include the level of engagement in day-to-day operations, flexibility in embracing current technologies, understanding prevailing industry trends, and, most importantly, its ability to contain costs and seek efficiencies.</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1791527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582E4-324D-424D-B3FD-B70AA1CBC00F}"/>
              </a:ext>
            </a:extLst>
          </p:cNvPr>
          <p:cNvSpPr>
            <a:spLocks noGrp="1"/>
          </p:cNvSpPr>
          <p:nvPr>
            <p:ph idx="1"/>
          </p:nvPr>
        </p:nvSpPr>
        <p:spPr>
          <a:xfrm>
            <a:off x="318053" y="357809"/>
            <a:ext cx="11516138" cy="5819154"/>
          </a:xfrm>
        </p:spPr>
        <p:txBody>
          <a:bodyPr>
            <a:normAutofit/>
          </a:bodyPr>
          <a:lstStyle/>
          <a:p>
            <a:r>
              <a:rPr lang="en-US" b="1" dirty="0">
                <a:solidFill>
                  <a:srgbClr val="FF0000"/>
                </a:solidFill>
              </a:rPr>
              <a:t>The Five Cs of Credit: No. 2—Capital</a:t>
            </a:r>
          </a:p>
          <a:p>
            <a:pPr marL="0" indent="0" algn="just">
              <a:buNone/>
            </a:pPr>
            <a:r>
              <a:rPr lang="en-US" dirty="0"/>
              <a:t>When analyzing capital, the bank seeks to answer the following question: How is the company currently financed? The relationship between equity and debt is critical, and the higher the level of equity relative to debt, the healthier the company will appear from a credit risk perspective. It also reveals the financial commitment of the company’s owners and indicates how much they have put themselves at risk. Particularly in small and medium-sized businesses where the owners’ wealth is very closely linked to the fortunes of the business, it is not only the company’s financial statements that should receive scrutiny, but also the owners’ personal financial standing, assets, and credit quality.</a:t>
            </a:r>
          </a:p>
          <a:p>
            <a:pPr marL="0" indent="0">
              <a:buNone/>
            </a:pPr>
            <a:endParaRPr lang="ar-EG" dirty="0"/>
          </a:p>
        </p:txBody>
      </p:sp>
    </p:spTree>
    <p:extLst>
      <p:ext uri="{BB962C8B-B14F-4D97-AF65-F5344CB8AC3E}">
        <p14:creationId xmlns:p14="http://schemas.microsoft.com/office/powerpoint/2010/main" val="1660351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D663B-5F33-4A07-AAA1-824D25203B18}"/>
              </a:ext>
            </a:extLst>
          </p:cNvPr>
          <p:cNvSpPr>
            <a:spLocks noGrp="1"/>
          </p:cNvSpPr>
          <p:nvPr>
            <p:ph idx="1"/>
          </p:nvPr>
        </p:nvSpPr>
        <p:spPr>
          <a:xfrm>
            <a:off x="838199" y="397565"/>
            <a:ext cx="10995991" cy="6202018"/>
          </a:xfrm>
        </p:spPr>
        <p:txBody>
          <a:bodyPr>
            <a:normAutofit/>
          </a:bodyPr>
          <a:lstStyle/>
          <a:p>
            <a:r>
              <a:rPr lang="en-US" b="1" dirty="0">
                <a:solidFill>
                  <a:srgbClr val="FF0000"/>
                </a:solidFill>
              </a:rPr>
              <a:t>The Five Cs of Credit: No. 3—Conditions</a:t>
            </a:r>
          </a:p>
          <a:p>
            <a:pPr marL="0" indent="0">
              <a:buNone/>
            </a:pPr>
            <a:r>
              <a:rPr lang="en-US" dirty="0"/>
              <a:t>When analyzing conditions, the bank seeks to answer the following questions: What is the economic situation in the country or countries in which a company operates, and what are the economic conditions of the industry in which it operates?</a:t>
            </a:r>
          </a:p>
          <a:p>
            <a:pPr marL="0" indent="0">
              <a:buNone/>
            </a:pPr>
            <a:r>
              <a:rPr lang="en-US" dirty="0"/>
              <a:t>The credit analyst must determine what outside risks might cause the company’s financial condition to deteriorate.</a:t>
            </a:r>
          </a:p>
          <a:p>
            <a:pPr marL="0" indent="0">
              <a:buNone/>
            </a:pPr>
            <a:endParaRPr lang="en-US" dirty="0"/>
          </a:p>
          <a:p>
            <a:pPr marL="0" indent="0">
              <a:buNone/>
            </a:pPr>
            <a:endParaRPr lang="en-US" dirty="0"/>
          </a:p>
          <a:p>
            <a:pPr marL="0" indent="0">
              <a:buNone/>
            </a:pPr>
            <a:endParaRPr lang="ar-EG" dirty="0"/>
          </a:p>
        </p:txBody>
      </p:sp>
    </p:spTree>
    <p:extLst>
      <p:ext uri="{BB962C8B-B14F-4D97-AF65-F5344CB8AC3E}">
        <p14:creationId xmlns:p14="http://schemas.microsoft.com/office/powerpoint/2010/main" val="4245744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29DF15-612B-4DFF-9444-C54BD9F8C946}"/>
              </a:ext>
            </a:extLst>
          </p:cNvPr>
          <p:cNvSpPr>
            <a:spLocks noGrp="1"/>
          </p:cNvSpPr>
          <p:nvPr>
            <p:ph idx="1"/>
          </p:nvPr>
        </p:nvSpPr>
        <p:spPr>
          <a:xfrm>
            <a:off x="344557" y="410817"/>
            <a:ext cx="11476382" cy="6162261"/>
          </a:xfrm>
        </p:spPr>
        <p:txBody>
          <a:bodyPr>
            <a:normAutofit fontScale="92500" lnSpcReduction="10000"/>
          </a:bodyPr>
          <a:lstStyle/>
          <a:p>
            <a:pPr marL="0" indent="0" algn="just">
              <a:buNone/>
            </a:pPr>
            <a:r>
              <a:rPr lang="en-US" b="1" u="sng" dirty="0"/>
              <a:t>Example</a:t>
            </a:r>
          </a:p>
          <a:p>
            <a:pPr marL="0" indent="0" algn="just">
              <a:buNone/>
            </a:pPr>
            <a:r>
              <a:rPr lang="en-US" dirty="0"/>
              <a:t>In a further review of Good Impressions Inc., the analyst at Bank R discovers that the largest single market for its products is Malaysia, where more than 80% of its sales are made, bringing in nearly 90% of its profits. A business that generates income and cash flow in a currency different from the lender introduces considerable risk. One risk is the potential decline in the value of the Malaysian ringgit relative to Good Impressions Inc.’s home currency, the U.S. dollar. If Good Impressions Inc. does not reduce—or hedge—this risk, the cost of the loan to the company could ultimately be much more than anticipated, perhaps making it so costly that the company would default on either its interest payments or repayment of the loan principal. </a:t>
            </a:r>
          </a:p>
          <a:p>
            <a:pPr marL="0" indent="0" algn="just">
              <a:buNone/>
            </a:pPr>
            <a:r>
              <a:rPr lang="en-US" dirty="0"/>
              <a:t> </a:t>
            </a:r>
          </a:p>
          <a:p>
            <a:pPr marL="0" indent="0" algn="just">
              <a:buNone/>
            </a:pPr>
            <a:r>
              <a:rPr lang="en-US" dirty="0"/>
              <a:t>The analyst making the lending decision must examine the economic conditions under which the company operates (in this case Malaysia and the United States) to determine the potential not only for the direct counterparty credit risk that Bank R would assume with the company, but also for the risks associated with the company’s dealing in a foreign currency and in that particular country.</a:t>
            </a:r>
          </a:p>
          <a:p>
            <a:pPr marL="0" indent="0">
              <a:buNone/>
            </a:pPr>
            <a:endParaRPr lang="en-US" dirty="0"/>
          </a:p>
          <a:p>
            <a:pPr marL="0" indent="0">
              <a:buNone/>
            </a:pPr>
            <a:endParaRPr lang="ar-EG" dirty="0"/>
          </a:p>
        </p:txBody>
      </p:sp>
    </p:spTree>
    <p:extLst>
      <p:ext uri="{BB962C8B-B14F-4D97-AF65-F5344CB8AC3E}">
        <p14:creationId xmlns:p14="http://schemas.microsoft.com/office/powerpoint/2010/main" val="2464678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E849B-0BAF-449B-A744-07E049622A07}"/>
              </a:ext>
            </a:extLst>
          </p:cNvPr>
          <p:cNvSpPr>
            <a:spLocks noGrp="1"/>
          </p:cNvSpPr>
          <p:nvPr>
            <p:ph idx="1"/>
          </p:nvPr>
        </p:nvSpPr>
        <p:spPr>
          <a:xfrm>
            <a:off x="212035" y="384312"/>
            <a:ext cx="11622155" cy="6334539"/>
          </a:xfrm>
        </p:spPr>
        <p:txBody>
          <a:bodyPr>
            <a:normAutofit/>
          </a:bodyPr>
          <a:lstStyle/>
          <a:p>
            <a:pPr marL="288290" algn="just">
              <a:spcAft>
                <a:spcPts val="0"/>
              </a:spcAft>
            </a:pP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The</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Five</a:t>
            </a:r>
            <a:r>
              <a:rPr lang="en-US" sz="2400" b="1" spc="10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Cs</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of</a:t>
            </a:r>
            <a:r>
              <a:rPr lang="en-US" sz="2400" b="1" spc="9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Credit:</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No.</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4—Capacity</a:t>
            </a:r>
          </a:p>
          <a:p>
            <a:pPr marL="59690" marR="283845" indent="0" algn="just">
              <a:lnSpc>
                <a:spcPct val="103000"/>
              </a:lnSpc>
              <a:spcBef>
                <a:spcPts val="45"/>
              </a:spcBef>
              <a:spcAft>
                <a:spcPts val="0"/>
              </a:spcAft>
              <a:buNone/>
            </a:pPr>
            <a:r>
              <a:rPr lang="en-US" sz="2400" dirty="0">
                <a:solidFill>
                  <a:srgbClr val="262426"/>
                </a:solidFill>
                <a:ea typeface="Cambria" panose="02040503050406030204" pitchFamily="18" charset="0"/>
                <a:cs typeface="Cambria" panose="02040503050406030204" pitchFamily="18" charset="0"/>
              </a:rPr>
              <a:t>When analyzing capacity, the bank seeks to answer the following questions:</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How much cash does the company generate, and are the cash flows sustain-</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able, repeatable, and predictable? The credit analyst must evaluate the company’s</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generate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sufficient</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5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flows</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well</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management’s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 run its operations efficiently and effectively. The credit analyst works from</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projections</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determine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debt</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or</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exposure</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company</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can</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incur.</a:t>
            </a:r>
          </a:p>
          <a:p>
            <a:pPr marL="59690" marR="283210" indent="0" algn="just">
              <a:lnSpc>
                <a:spcPct val="103000"/>
              </a:lnSpc>
              <a:spcBef>
                <a:spcPts val="510"/>
              </a:spcBef>
              <a:spcAft>
                <a:spcPts val="0"/>
              </a:spcAft>
              <a:buNone/>
            </a:pPr>
            <a:r>
              <a:rPr lang="en-US" sz="2400" dirty="0"/>
              <a:t>As a company’s sales grow, its assets also increase and the company will need to finance this increase in assets, either through its own liquidity or from external financing. Part of the increase in assets reflects a permanent increase and includes the new factories, facilities, machinery, and production infrastructure a company has created. It also reflects the increasing level of inventory the company has and accounts receivable that the com</a:t>
            </a:r>
            <a:r>
              <a:rPr lang="en-US" sz="2400" dirty="0">
                <a:solidFill>
                  <a:srgbClr val="262426"/>
                </a:solidFill>
                <a:ea typeface="Cambria" panose="02040503050406030204" pitchFamily="18" charset="0"/>
                <a:cs typeface="Cambria" panose="02040503050406030204" pitchFamily="18" charset="0"/>
              </a:rPr>
              <a:t>pany collected. A company will usually seek to finance most of its permanent</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increase in assets through medium- and long-term financing, although these</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needs</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may</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also</a:t>
            </a:r>
            <a:r>
              <a:rPr lang="en-US" sz="2400" spc="8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be</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met</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through</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equity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financing.</a:t>
            </a:r>
            <a:endParaRPr lang="en-US" sz="2400" dirty="0">
              <a:ea typeface="Cambria" panose="02040503050406030204" pitchFamily="18" charset="0"/>
              <a:cs typeface="Cambria" panose="02040503050406030204" pitchFamily="18" charset="0"/>
            </a:endParaRPr>
          </a:p>
          <a:p>
            <a:pPr marL="59690" marR="283845" indent="0" algn="just">
              <a:lnSpc>
                <a:spcPct val="103000"/>
              </a:lnSpc>
              <a:spcBef>
                <a:spcPts val="45"/>
              </a:spcBef>
              <a:buNone/>
            </a:pPr>
            <a:endParaRPr lang="en-US" sz="2400" dirty="0"/>
          </a:p>
          <a:p>
            <a:pPr marL="59690" marR="283845" indent="0" algn="just">
              <a:lnSpc>
                <a:spcPct val="103000"/>
              </a:lnSpc>
              <a:spcBef>
                <a:spcPts val="45"/>
              </a:spcBef>
              <a:spcAft>
                <a:spcPts val="0"/>
              </a:spcAft>
              <a:buNone/>
            </a:pPr>
            <a:endParaRPr lang="en-US" dirty="0">
              <a:ea typeface="Cambria" panose="02040503050406030204" pitchFamily="18" charset="0"/>
              <a:cs typeface="Cambria" panose="02040503050406030204" pitchFamily="18" charset="0"/>
            </a:endParaRPr>
          </a:p>
          <a:p>
            <a:pPr marL="0" indent="0">
              <a:buNone/>
            </a:pPr>
            <a:endParaRPr lang="ar-EG" dirty="0"/>
          </a:p>
        </p:txBody>
      </p:sp>
    </p:spTree>
    <p:extLst>
      <p:ext uri="{BB962C8B-B14F-4D97-AF65-F5344CB8AC3E}">
        <p14:creationId xmlns:p14="http://schemas.microsoft.com/office/powerpoint/2010/main" val="623061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A3E21-DF26-4E63-9550-6ED070BB2BFF}"/>
              </a:ext>
            </a:extLst>
          </p:cNvPr>
          <p:cNvSpPr>
            <a:spLocks noGrp="1"/>
          </p:cNvSpPr>
          <p:nvPr>
            <p:ph idx="1"/>
          </p:nvPr>
        </p:nvSpPr>
        <p:spPr>
          <a:xfrm>
            <a:off x="159027" y="291548"/>
            <a:ext cx="11767930" cy="6414052"/>
          </a:xfrm>
        </p:spPr>
        <p:txBody>
          <a:bodyPr>
            <a:normAutofit fontScale="92500" lnSpcReduction="10000"/>
          </a:bodyPr>
          <a:lstStyle/>
          <a:p>
            <a:pPr marL="0" indent="0" algn="just">
              <a:lnSpc>
                <a:spcPct val="110000"/>
              </a:lnSpc>
              <a:buNone/>
            </a:pPr>
            <a:r>
              <a:rPr lang="en-US" sz="2600" dirty="0"/>
              <a:t>Assessing the quality of the </a:t>
            </a:r>
            <a:r>
              <a:rPr lang="en-US" sz="2600" dirty="0">
                <a:solidFill>
                  <a:srgbClr val="FF0000"/>
                </a:solidFill>
              </a:rPr>
              <a:t>borrower’s assets </a:t>
            </a:r>
            <a:r>
              <a:rPr lang="en-US" sz="2600" dirty="0"/>
              <a:t>is also part of capacity analysis and is particularly useful when the company has significant trade receivables that can be used for asset-based lending or converted into cash after collecting on the receivables.</a:t>
            </a:r>
          </a:p>
          <a:p>
            <a:pPr marL="0" indent="0" algn="just">
              <a:lnSpc>
                <a:spcPct val="110000"/>
              </a:lnSpc>
              <a:buNone/>
            </a:pPr>
            <a:r>
              <a:rPr lang="en-US" sz="2600" dirty="0"/>
              <a:t>Trade receivables result from credit sales, where the company extends credit to its customers to purchase its products or services in anticipation of payment. In many small and medium-sized businesses, a listing of all debtors and the aging of all invoices due from each provides important information of not only what is due and owed to the company, but also the company’s ability to collect on its debts, implement its policies, and assess whether a buyer is truly creditworthy. </a:t>
            </a:r>
          </a:p>
          <a:p>
            <a:pPr marL="0" indent="0" algn="just">
              <a:lnSpc>
                <a:spcPct val="110000"/>
              </a:lnSpc>
              <a:buNone/>
            </a:pPr>
            <a:r>
              <a:rPr lang="en-US" sz="2600" dirty="0"/>
              <a:t>Credit analysts also evaluate a </a:t>
            </a:r>
            <a:r>
              <a:rPr lang="en-US" sz="2600" dirty="0">
                <a:solidFill>
                  <a:srgbClr val="FF0000"/>
                </a:solidFill>
              </a:rPr>
              <a:t>company’s inventory</a:t>
            </a:r>
            <a:r>
              <a:rPr lang="en-US" sz="2600" dirty="0"/>
              <a:t>. Inventory has to be of salable quality </a:t>
            </a:r>
            <a:r>
              <a:rPr lang="en-US" sz="2600" u="sng" dirty="0"/>
              <a:t>reflective of the company’s intention to continue business</a:t>
            </a:r>
            <a:r>
              <a:rPr lang="en-US" sz="2600" dirty="0"/>
              <a:t>, and, should there be a default, the company’s assets—including its inventory—should be of satisfactory quality to pay debts when sold.</a:t>
            </a:r>
          </a:p>
          <a:p>
            <a:pPr marL="0" indent="0" algn="just">
              <a:lnSpc>
                <a:spcPct val="110000"/>
              </a:lnSpc>
              <a:buNone/>
            </a:pPr>
            <a:r>
              <a:rPr lang="en-US" sz="2600" dirty="0"/>
              <a:t>The analyst must also assess the </a:t>
            </a:r>
            <a:r>
              <a:rPr lang="en-US" sz="2600" dirty="0">
                <a:solidFill>
                  <a:srgbClr val="FF0000"/>
                </a:solidFill>
              </a:rPr>
              <a:t>borrower’s liquidity</a:t>
            </a:r>
            <a:r>
              <a:rPr lang="en-US" sz="2600" dirty="0"/>
              <a:t>. A business that has enough cash is more likely to pay what it owes when payment is due. Illiquid businesses, which can include businesses that are profitable but lack sufficient cash flows, present potential credit risks.</a:t>
            </a:r>
          </a:p>
          <a:p>
            <a:pPr marL="0" indent="0" algn="just">
              <a:lnSpc>
                <a:spcPct val="110000"/>
              </a:lnSpc>
              <a:buNone/>
            </a:pPr>
            <a:endParaRPr lang="en-US" sz="2600" dirty="0"/>
          </a:p>
          <a:p>
            <a:pPr marL="0" indent="0" algn="just">
              <a:lnSpc>
                <a:spcPct val="100000"/>
              </a:lnSpc>
              <a:buNone/>
            </a:pPr>
            <a:endParaRPr lang="en-US" sz="2600" dirty="0"/>
          </a:p>
          <a:p>
            <a:pPr marL="0" indent="0">
              <a:buNone/>
            </a:pPr>
            <a:endParaRPr lang="ar-EG" dirty="0"/>
          </a:p>
        </p:txBody>
      </p:sp>
    </p:spTree>
    <p:extLst>
      <p:ext uri="{BB962C8B-B14F-4D97-AF65-F5344CB8AC3E}">
        <p14:creationId xmlns:p14="http://schemas.microsoft.com/office/powerpoint/2010/main" val="233751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B860B-A646-4D71-B1C4-CEBE29C4C78B}"/>
              </a:ext>
            </a:extLst>
          </p:cNvPr>
          <p:cNvSpPr>
            <a:spLocks noGrp="1"/>
          </p:cNvSpPr>
          <p:nvPr>
            <p:ph idx="1"/>
          </p:nvPr>
        </p:nvSpPr>
        <p:spPr/>
        <p:txBody>
          <a:bodyPr/>
          <a:lstStyle/>
          <a:p>
            <a:r>
              <a:rPr lang="en-US" b="1" dirty="0">
                <a:solidFill>
                  <a:srgbClr val="FF0000"/>
                </a:solidFill>
              </a:rPr>
              <a:t>The Five Cs of Credit: No. 5—Collateral</a:t>
            </a:r>
          </a:p>
          <a:p>
            <a:pPr marL="0" indent="0" algn="just">
              <a:lnSpc>
                <a:spcPct val="100000"/>
              </a:lnSpc>
              <a:buNone/>
            </a:pPr>
            <a:r>
              <a:rPr lang="en-US" dirty="0"/>
              <a:t>When analyzing collateral, the bank seeks to answer the following question: In the event the borrower cannot honor its obligations, what assets does it have that the bank can lay claim to in order to satisfy the debt? Section 4.4.5 discusses the role of collateral.</a:t>
            </a:r>
          </a:p>
          <a:p>
            <a:pPr marL="0" indent="0">
              <a:buNone/>
            </a:pPr>
            <a:endParaRPr lang="ar-EG" dirty="0"/>
          </a:p>
        </p:txBody>
      </p:sp>
    </p:spTree>
    <p:extLst>
      <p:ext uri="{BB962C8B-B14F-4D97-AF65-F5344CB8AC3E}">
        <p14:creationId xmlns:p14="http://schemas.microsoft.com/office/powerpoint/2010/main" val="14582170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38540"/>
            <a:ext cx="11463130" cy="6334538"/>
          </a:xfrm>
        </p:spPr>
        <p:txBody>
          <a:bodyPr>
            <a:normAutofit fontScale="92500" lnSpcReduction="20000"/>
          </a:bodyPr>
          <a:lstStyle/>
          <a:p>
            <a:pPr marL="0" indent="0" algn="just">
              <a:lnSpc>
                <a:spcPct val="110000"/>
              </a:lnSpc>
              <a:buNone/>
            </a:pPr>
            <a:r>
              <a:rPr lang="en-US" dirty="0">
                <a:solidFill>
                  <a:srgbClr val="FF0000"/>
                </a:solidFill>
              </a:rPr>
              <a:t>2.  The Credit Analysis Path</a:t>
            </a:r>
          </a:p>
          <a:p>
            <a:pPr marL="0" indent="0" algn="just">
              <a:lnSpc>
                <a:spcPct val="110000"/>
              </a:lnSpc>
              <a:buNone/>
            </a:pPr>
            <a:r>
              <a:rPr lang="en-US" dirty="0"/>
              <a:t>The Five Cs of Credit just outlined provide a sound framework for analyzing small businesses, and the principles hold equally true for lending to larger companies. However, </a:t>
            </a:r>
            <a:r>
              <a:rPr lang="en-US" u="sng" dirty="0"/>
              <a:t>the credit analysis path described next provides an  alternative framework for a more detailed credit analysis or for lending to larger or more complex companies. </a:t>
            </a:r>
            <a:r>
              <a:rPr lang="en-US" dirty="0"/>
              <a:t>The credit analysis path depicted in Figure 4.9 requires the analysis of the key business, financial, and structural risks of the credit proposal.</a:t>
            </a:r>
          </a:p>
          <a:p>
            <a:pPr marL="0" indent="0" algn="just">
              <a:lnSpc>
                <a:spcPct val="110000"/>
              </a:lnSpc>
              <a:buNone/>
            </a:pPr>
            <a:endParaRPr lang="en-US" dirty="0"/>
          </a:p>
          <a:p>
            <a:pPr marL="0" indent="0" algn="just">
              <a:lnSpc>
                <a:spcPct val="110000"/>
              </a:lnSpc>
              <a:buNone/>
            </a:pPr>
            <a:r>
              <a:rPr lang="en-US" dirty="0"/>
              <a:t>In the credit analysis path, the focus is to analyze the various risks that may impact the borrower. The overall analysis encompasses business—or macroeconomic—risks, financial—or microeconomic—risks, and structural risks. These risk areas overlap, as the factors that impact them are closely related and interdependent. The three areas of analysis are separated into several general layers, or components, and are shown in Figure 4.10.</a:t>
            </a:r>
          </a:p>
          <a:p>
            <a:pPr marL="0" indent="0">
              <a:buNone/>
            </a:pPr>
            <a:r>
              <a:rPr lang="en-US" dirty="0"/>
              <a:t> </a:t>
            </a:r>
          </a:p>
          <a:p>
            <a:pPr marL="0" indent="0" algn="just">
              <a:buNone/>
            </a:pPr>
            <a:endParaRPr lang="en-US" dirty="0"/>
          </a:p>
        </p:txBody>
      </p:sp>
    </p:spTree>
    <p:extLst>
      <p:ext uri="{BB962C8B-B14F-4D97-AF65-F5344CB8AC3E}">
        <p14:creationId xmlns:p14="http://schemas.microsoft.com/office/powerpoint/2010/main" val="24191731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4" y="801666"/>
            <a:ext cx="10058400" cy="5375297"/>
          </a:xfrm>
          <a:prstGeom prst="rect">
            <a:avLst/>
          </a:prstGeom>
        </p:spPr>
      </p:pic>
    </p:spTree>
    <p:extLst>
      <p:ext uri="{BB962C8B-B14F-4D97-AF65-F5344CB8AC3E}">
        <p14:creationId xmlns:p14="http://schemas.microsoft.com/office/powerpoint/2010/main" val="2983512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B64C-706C-49BD-BD26-0F9502C88033}"/>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126490BC-9E4B-424E-9B84-8A45C33D90D2}"/>
              </a:ext>
            </a:extLst>
          </p:cNvPr>
          <p:cNvPicPr>
            <a:picLocks noGrp="1" noChangeAspect="1"/>
          </p:cNvPicPr>
          <p:nvPr>
            <p:ph idx="1"/>
          </p:nvPr>
        </p:nvPicPr>
        <p:blipFill>
          <a:blip r:embed="rId2"/>
          <a:stretch>
            <a:fillRect/>
          </a:stretch>
        </p:blipFill>
        <p:spPr>
          <a:xfrm>
            <a:off x="238540" y="365125"/>
            <a:ext cx="11807686" cy="6022423"/>
          </a:xfrm>
          <a:prstGeom prst="rect">
            <a:avLst/>
          </a:prstGeom>
        </p:spPr>
      </p:pic>
    </p:spTree>
    <p:extLst>
      <p:ext uri="{BB962C8B-B14F-4D97-AF65-F5344CB8AC3E}">
        <p14:creationId xmlns:p14="http://schemas.microsoft.com/office/powerpoint/2010/main" val="2440051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A78DA-BA85-4033-958D-60A68C79A805}"/>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F53F78BC-50B6-43B7-A863-CC3D79728A9C}"/>
              </a:ext>
            </a:extLst>
          </p:cNvPr>
          <p:cNvPicPr>
            <a:picLocks noGrp="1" noChangeAspect="1"/>
          </p:cNvPicPr>
          <p:nvPr>
            <p:ph idx="1"/>
          </p:nvPr>
        </p:nvPicPr>
        <p:blipFill>
          <a:blip r:embed="rId2"/>
          <a:stretch>
            <a:fillRect/>
          </a:stretch>
        </p:blipFill>
        <p:spPr>
          <a:xfrm>
            <a:off x="132523" y="0"/>
            <a:ext cx="11913703" cy="4969565"/>
          </a:xfrm>
          <a:prstGeom prst="rect">
            <a:avLst/>
          </a:prstGeom>
        </p:spPr>
      </p:pic>
      <p:sp>
        <p:nvSpPr>
          <p:cNvPr id="6" name="Rectangle 5">
            <a:extLst>
              <a:ext uri="{FF2B5EF4-FFF2-40B4-BE49-F238E27FC236}">
                <a16:creationId xmlns:a16="http://schemas.microsoft.com/office/drawing/2014/main" id="{9CBBD75B-CCF7-4305-A8EE-DD3705E3FAA5}"/>
              </a:ext>
            </a:extLst>
          </p:cNvPr>
          <p:cNvSpPr/>
          <p:nvPr/>
        </p:nvSpPr>
        <p:spPr>
          <a:xfrm>
            <a:off x="-145774" y="5272669"/>
            <a:ext cx="12192000" cy="1225335"/>
          </a:xfrm>
          <a:prstGeom prst="rect">
            <a:avLst/>
          </a:prstGeom>
        </p:spPr>
        <p:txBody>
          <a:bodyPr wrap="square">
            <a:spAutoFit/>
          </a:bodyPr>
          <a:lstStyle/>
          <a:p>
            <a:pPr marL="288290" marR="285115" indent="279400" algn="just">
              <a:spcBef>
                <a:spcPts val="510"/>
              </a:spcBef>
              <a:spcAft>
                <a:spcPts val="0"/>
              </a:spcAft>
            </a:pP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credit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analysis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path</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shows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company’s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decision-making</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process will directly impact the risks the organization takes, and that management’s decisions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are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influenced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by</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 industry’s macroeconomic</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microeconomic trends. The relationship between business risks and structural</a:t>
            </a:r>
            <a:r>
              <a:rPr lang="en-US" spc="9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risks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illustrated</a:t>
            </a:r>
            <a:r>
              <a:rPr lang="en-US" spc="8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a:t>
            </a:r>
            <a:r>
              <a:rPr lang="en-US" spc="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pc="7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4.11.</a:t>
            </a:r>
            <a:endParaRPr lang="en-US" dirty="0">
              <a:latin typeface="Cambria" panose="02040503050406030204" pitchFamily="18" charset="0"/>
              <a:ea typeface="Cambria" panose="02040503050406030204" pitchFamily="18" charset="0"/>
              <a:cs typeface="Cambria" panose="02040503050406030204" pitchFamily="18" charset="0"/>
            </a:endParaRPr>
          </a:p>
          <a:p>
            <a:pPr>
              <a:spcBef>
                <a:spcPts val="45"/>
              </a:spcBef>
              <a:spcAft>
                <a:spcPts val="0"/>
              </a:spcAft>
            </a:pPr>
            <a:r>
              <a:rPr lang="en-US" dirty="0">
                <a:latin typeface="Cambria" panose="02040503050406030204" pitchFamily="18" charset="0"/>
                <a:ea typeface="Cambria" panose="02040503050406030204" pitchFamily="18" charset="0"/>
                <a:cs typeface="Cambria" panose="02040503050406030204" pitchFamily="18" charset="0"/>
              </a:rPr>
              <a:t> </a:t>
            </a:r>
          </a:p>
        </p:txBody>
      </p:sp>
    </p:spTree>
    <p:extLst>
      <p:ext uri="{BB962C8B-B14F-4D97-AF65-F5344CB8AC3E}">
        <p14:creationId xmlns:p14="http://schemas.microsoft.com/office/powerpoint/2010/main" val="26514347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279" y="212034"/>
            <a:ext cx="11794434" cy="6321287"/>
          </a:xfrm>
        </p:spPr>
        <p:txBody>
          <a:bodyPr>
            <a:normAutofit fontScale="85000" lnSpcReduction="10000"/>
          </a:bodyPr>
          <a:lstStyle/>
          <a:p>
            <a:pPr marL="0" indent="0" algn="just">
              <a:lnSpc>
                <a:spcPct val="110000"/>
              </a:lnSpc>
              <a:buNone/>
            </a:pPr>
            <a:r>
              <a:rPr lang="en-US" sz="2400" dirty="0">
                <a:solidFill>
                  <a:srgbClr val="FF0000"/>
                </a:solidFill>
              </a:rPr>
              <a:t>Structural Risk</a:t>
            </a:r>
          </a:p>
          <a:p>
            <a:pPr marL="0" indent="0" algn="just">
              <a:lnSpc>
                <a:spcPct val="110000"/>
              </a:lnSpc>
              <a:buNone/>
            </a:pPr>
            <a:r>
              <a:rPr lang="en-US" sz="2400" dirty="0"/>
              <a:t>In this assessment, the credit analyst must understand the legal structure of the borrower, the various subsidiaries, intracompany transactions, and ownership and partnership linkages. All are analyzed to better gauge the true  financial and potential economic exposure embedded in the proposed credit structure. A simple framework for ensuring that the above information is collected should include answers to the following:</a:t>
            </a:r>
          </a:p>
          <a:p>
            <a:pPr marL="0" indent="0" algn="just">
              <a:lnSpc>
                <a:spcPct val="110000"/>
              </a:lnSpc>
              <a:buNone/>
            </a:pPr>
            <a:r>
              <a:rPr lang="en-US" sz="2400" dirty="0"/>
              <a:t>■	Who—or which entity—is the borrower?</a:t>
            </a:r>
          </a:p>
          <a:p>
            <a:pPr marL="0" indent="0" algn="just">
              <a:lnSpc>
                <a:spcPct val="110000"/>
              </a:lnSpc>
              <a:buNone/>
            </a:pPr>
            <a:r>
              <a:rPr lang="en-US" sz="2400" dirty="0"/>
              <a:t>■	Where—or in which entity—are the assets located?</a:t>
            </a:r>
          </a:p>
          <a:p>
            <a:pPr marL="0" indent="0" algn="just">
              <a:lnSpc>
                <a:spcPct val="110000"/>
              </a:lnSpc>
              <a:buNone/>
            </a:pPr>
            <a:r>
              <a:rPr lang="en-US" sz="2400" dirty="0"/>
              <a:t>■	Who—or which entity—generates the cash flows of the business?</a:t>
            </a:r>
          </a:p>
          <a:p>
            <a:pPr marL="0" indent="0" algn="just">
              <a:lnSpc>
                <a:spcPct val="110000"/>
              </a:lnSpc>
              <a:buNone/>
            </a:pPr>
            <a:r>
              <a:rPr lang="en-US" sz="2400" dirty="0"/>
              <a:t>■	Are there any </a:t>
            </a:r>
            <a:r>
              <a:rPr lang="en-US" sz="2400" dirty="0">
                <a:highlight>
                  <a:srgbClr val="FF0000"/>
                </a:highlight>
              </a:rPr>
              <a:t>intercompany linkages </a:t>
            </a:r>
            <a:r>
              <a:rPr lang="en-US" sz="2400" dirty="0"/>
              <a:t>such as guarantees or significant related-party transactions?</a:t>
            </a:r>
          </a:p>
          <a:p>
            <a:pPr marL="0" indent="0" algn="just">
              <a:lnSpc>
                <a:spcPct val="110000"/>
              </a:lnSpc>
              <a:buNone/>
            </a:pPr>
            <a:endParaRPr lang="en-US" sz="2400" dirty="0"/>
          </a:p>
          <a:p>
            <a:pPr marL="0" indent="0" algn="just">
              <a:lnSpc>
                <a:spcPct val="110000"/>
              </a:lnSpc>
              <a:buNone/>
            </a:pPr>
            <a:r>
              <a:rPr lang="en-US" sz="2400" dirty="0"/>
              <a:t>Covenants, collateral, and pricing are critical in mitigating structural weaknesses. Structural enhancements such as guarantees (e.g., from a better capitalized parent or government or export trade body) should also be considered </a:t>
            </a:r>
            <a:r>
              <a:rPr lang="en-US" sz="2400" dirty="0">
                <a:highlight>
                  <a:srgbClr val="FF0000"/>
                </a:highlight>
              </a:rPr>
              <a:t>in the event of the loan being structurally subordinated to other creditors. </a:t>
            </a:r>
            <a:r>
              <a:rPr lang="en-US" sz="2400" dirty="0"/>
              <a:t>Debt that is lent to an entity that is not the generator of the company’s cash flows (i.e., a holding company) is said to be structurally subordinated to debt located at the company’s operating subsidiaries, with the expectation that the claims of the subsidiary’s creditors would be satisfied first in the event of a corporate default.</a:t>
            </a:r>
          </a:p>
          <a:p>
            <a:pPr marL="0" indent="0" algn="just">
              <a:lnSpc>
                <a:spcPct val="11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2727669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96348"/>
            <a:ext cx="11728173" cy="5580615"/>
          </a:xfrm>
        </p:spPr>
        <p:txBody>
          <a:bodyPr>
            <a:normAutofit/>
          </a:bodyPr>
          <a:lstStyle/>
          <a:p>
            <a:pPr marL="0" indent="0" algn="just">
              <a:buNone/>
            </a:pPr>
            <a:r>
              <a:rPr lang="en-US" dirty="0">
                <a:solidFill>
                  <a:srgbClr val="FF0000"/>
                </a:solidFill>
              </a:rPr>
              <a:t>6.  SWOT Analysis</a:t>
            </a:r>
          </a:p>
          <a:p>
            <a:pPr marL="0" indent="0" algn="just">
              <a:buNone/>
            </a:pPr>
            <a:r>
              <a:rPr lang="en-US" dirty="0"/>
              <a:t>A SWOT analysis is a useful tool for outlining the key issues that emerge</a:t>
            </a:r>
          </a:p>
          <a:p>
            <a:pPr marL="0" indent="0" algn="just">
              <a:buNone/>
            </a:pPr>
            <a:r>
              <a:rPr lang="en-US" dirty="0"/>
              <a:t>from the analysis of the business, financial, and structural risks as detailed previously.  SWOT  stands  for  strengths,  weaknesses,  opportunities,  and threats, and is illustrated in Figure 4.14. A SWOT analysis is used to obtain an objective assessment of a company’s internal strengths and weaknesses and the opportunities and threats presented by the external business environment in which the company operates. This information, coupled with an in-depth analysis of the company’s current financial condition, allows for an objective and forward-looking determination of the potential borrower’s creditworthiness.</a:t>
            </a:r>
          </a:p>
          <a:p>
            <a:pPr marL="0" indent="0" algn="just">
              <a:buNone/>
            </a:pPr>
            <a:endParaRPr lang="en-US" dirty="0"/>
          </a:p>
        </p:txBody>
      </p:sp>
    </p:spTree>
    <p:extLst>
      <p:ext uri="{BB962C8B-B14F-4D97-AF65-F5344CB8AC3E}">
        <p14:creationId xmlns:p14="http://schemas.microsoft.com/office/powerpoint/2010/main" val="29288990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052186"/>
            <a:ext cx="9896605" cy="5624187"/>
          </a:xfrm>
          <a:prstGeom prst="rect">
            <a:avLst/>
          </a:prstGeom>
        </p:spPr>
      </p:pic>
    </p:spTree>
    <p:extLst>
      <p:ext uri="{BB962C8B-B14F-4D97-AF65-F5344CB8AC3E}">
        <p14:creationId xmlns:p14="http://schemas.microsoft.com/office/powerpoint/2010/main" val="426446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4248437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1042</TotalTime>
  <Words>5525</Words>
  <Application>Microsoft Office PowerPoint</Application>
  <PresentationFormat>Widescreen</PresentationFormat>
  <Paragraphs>155</Paragraphs>
  <Slides>55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Calibri</vt:lpstr>
      <vt:lpstr>Calibri Light</vt:lpstr>
      <vt:lpstr>Cambria</vt:lpstr>
      <vt:lpstr>Tajawal Medium</vt:lpstr>
      <vt:lpstr>Wingdings</vt:lpstr>
      <vt:lpstr>Office Theme</vt:lpstr>
      <vt:lpstr>PowerPoint Presentation</vt:lpstr>
      <vt:lpstr>PowerPoint Presentation</vt:lpstr>
      <vt:lpstr>PowerPoint Presentation</vt:lpstr>
      <vt:lpstr>Types of Credit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48</cp:revision>
  <dcterms:created xsi:type="dcterms:W3CDTF">2021-08-03T13:03:26Z</dcterms:created>
  <dcterms:modified xsi:type="dcterms:W3CDTF">2022-07-21T14:40:51Z</dcterms:modified>
</cp:coreProperties>
</file>