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7"/>
  </p:notesMasterIdLst>
  <p:sldIdLst>
    <p:sldId id="770" r:id="rId5"/>
    <p:sldId id="720" r:id="rId6"/>
    <p:sldId id="784" r:id="rId7"/>
    <p:sldId id="717" r:id="rId8"/>
    <p:sldId id="718" r:id="rId9"/>
    <p:sldId id="789" r:id="rId10"/>
    <p:sldId id="785" r:id="rId11"/>
    <p:sldId id="790" r:id="rId12"/>
    <p:sldId id="776" r:id="rId13"/>
    <p:sldId id="775" r:id="rId14"/>
    <p:sldId id="702" r:id="rId15"/>
    <p:sldId id="774" r:id="rId16"/>
    <p:sldId id="788" r:id="rId17"/>
    <p:sldId id="765" r:id="rId18"/>
    <p:sldId id="766" r:id="rId19"/>
    <p:sldId id="773" r:id="rId20"/>
    <p:sldId id="704" r:id="rId21"/>
    <p:sldId id="768" r:id="rId22"/>
    <p:sldId id="771" r:id="rId23"/>
    <p:sldId id="772" r:id="rId24"/>
    <p:sldId id="777" r:id="rId25"/>
    <p:sldId id="778" r:id="rId26"/>
    <p:sldId id="779" r:id="rId27"/>
    <p:sldId id="706" r:id="rId28"/>
    <p:sldId id="780" r:id="rId29"/>
    <p:sldId id="781" r:id="rId30"/>
    <p:sldId id="782" r:id="rId31"/>
    <p:sldId id="783" r:id="rId32"/>
    <p:sldId id="707" r:id="rId33"/>
    <p:sldId id="757" r:id="rId34"/>
    <p:sldId id="687" r:id="rId35"/>
    <p:sldId id="724" r:id="rId36"/>
    <p:sldId id="759" r:id="rId37"/>
    <p:sldId id="760" r:id="rId38"/>
    <p:sldId id="761" r:id="rId39"/>
    <p:sldId id="762" r:id="rId40"/>
    <p:sldId id="747" r:id="rId41"/>
    <p:sldId id="728" r:id="rId42"/>
    <p:sldId id="769" r:id="rId43"/>
    <p:sldId id="731" r:id="rId44"/>
    <p:sldId id="79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0"/>
            <p14:sldId id="720"/>
            <p14:sldId id="784"/>
            <p14:sldId id="717"/>
            <p14:sldId id="718"/>
            <p14:sldId id="789"/>
            <p14:sldId id="785"/>
            <p14:sldId id="790"/>
            <p14:sldId id="776"/>
            <p14:sldId id="775"/>
            <p14:sldId id="702"/>
            <p14:sldId id="774"/>
            <p14:sldId id="788"/>
            <p14:sldId id="765"/>
            <p14:sldId id="766"/>
            <p14:sldId id="773"/>
            <p14:sldId id="704"/>
            <p14:sldId id="768"/>
            <p14:sldId id="771"/>
            <p14:sldId id="772"/>
            <p14:sldId id="777"/>
            <p14:sldId id="778"/>
            <p14:sldId id="779"/>
            <p14:sldId id="706"/>
            <p14:sldId id="780"/>
            <p14:sldId id="781"/>
            <p14:sldId id="782"/>
            <p14:sldId id="783"/>
            <p14:sldId id="707"/>
            <p14:sldId id="757"/>
            <p14:sldId id="687"/>
            <p14:sldId id="724"/>
            <p14:sldId id="759"/>
            <p14:sldId id="760"/>
            <p14:sldId id="761"/>
            <p14:sldId id="762"/>
            <p14:sldId id="747"/>
            <p14:sldId id="728"/>
            <p14:sldId id="769"/>
            <p14:sldId id="731"/>
            <p14:sldId id="79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3F3F4"/>
    <a:srgbClr val="2D3956"/>
    <a:srgbClr val="0A1F61"/>
    <a:srgbClr val="8E5A6D"/>
    <a:srgbClr val="669BBC"/>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D282B2F-18D2-AEE6-317A-91EE4D43D8D1}" v="3" dt="2025-10-23T09:26:57.3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115" autoAdjust="0"/>
    <p:restoredTop sz="93772" autoAdjust="0"/>
  </p:normalViewPr>
  <p:slideViewPr>
    <p:cSldViewPr snapToGrid="0">
      <p:cViewPr varScale="1">
        <p:scale>
          <a:sx n="87" d="100"/>
          <a:sy n="87" d="100"/>
        </p:scale>
        <p:origin x="293" y="4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sama Ahmed" userId="S::osamaahmed@midocean.edu.km::46b85c01-30f9-4916-8f00-a6837e98db5f" providerId="AD" clId="Web-{AD282B2F-18D2-AEE6-317A-91EE4D43D8D1}"/>
    <pc:docChg chg="modSld sldOrd">
      <pc:chgData name="Osama Ahmed" userId="S::osamaahmed@midocean.edu.km::46b85c01-30f9-4916-8f00-a6837e98db5f" providerId="AD" clId="Web-{AD282B2F-18D2-AEE6-317A-91EE4D43D8D1}" dt="2025-10-23T09:26:57.173" v="1"/>
      <pc:docMkLst>
        <pc:docMk/>
      </pc:docMkLst>
      <pc:sldChg chg="ord">
        <pc:chgData name="Osama Ahmed" userId="S::osamaahmed@midocean.edu.km::46b85c01-30f9-4916-8f00-a6837e98db5f" providerId="AD" clId="Web-{AD282B2F-18D2-AEE6-317A-91EE4D43D8D1}" dt="2025-10-23T09:26:57.173" v="1"/>
        <pc:sldMkLst>
          <pc:docMk/>
          <pc:sldMk cId="1269580954" sldId="720"/>
        </pc:sldMkLst>
      </pc:sldChg>
      <pc:sldChg chg="modSp">
        <pc:chgData name="Osama Ahmed" userId="S::osamaahmed@midocean.edu.km::46b85c01-30f9-4916-8f00-a6837e98db5f" providerId="AD" clId="Web-{AD282B2F-18D2-AEE6-317A-91EE4D43D8D1}" dt="2025-10-23T09:26:54.361" v="0" actId="20577"/>
        <pc:sldMkLst>
          <pc:docMk/>
          <pc:sldMk cId="1981880538" sldId="770"/>
        </pc:sldMkLst>
        <pc:spChg chg="mod">
          <ac:chgData name="Osama Ahmed" userId="S::osamaahmed@midocean.edu.km::46b85c01-30f9-4916-8f00-a6837e98db5f" providerId="AD" clId="Web-{AD282B2F-18D2-AEE6-317A-91EE4D43D8D1}" dt="2025-10-23T09:26:54.361" v="0" actId="20577"/>
          <ac:spMkLst>
            <pc:docMk/>
            <pc:sldMk cId="1981880538" sldId="770"/>
            <ac:spMk id="3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10/23/2025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7593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7627596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26301844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extLst>
      <p:ext uri="{BB962C8B-B14F-4D97-AF65-F5344CB8AC3E}">
        <p14:creationId xmlns:p14="http://schemas.microsoft.com/office/powerpoint/2010/main" val="24783903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41707626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662282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4323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420725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06920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011589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861225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443048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20229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924851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66741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810072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780493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344033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494272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671542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449205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45126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18720046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73237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37835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97515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053766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91784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0C91E-00E6-B9E1-4C74-B476EF6380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384E2-7AA6-67E7-96C3-BFA2FA8DC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443CB-7684-89FE-97BF-AC9E62C252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7AB660-7FFA-8CAC-89BA-18B36AF411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957647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0C91E-00E6-B9E1-4C74-B476EF6380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384E2-7AA6-67E7-96C3-BFA2FA8DC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443CB-7684-89FE-97BF-AC9E62C252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7AB660-7FFA-8CAC-89BA-18B36AF411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215052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6C866-CCCD-265F-AC90-B654BDA113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844FC8-A60A-07FC-E15A-84390E810B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9C3433-3321-D2C8-3BC8-F6B0CD324B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43ED54-FDD2-38CB-A29C-4200F02FFF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470346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6C866-CCCD-265F-AC90-B654BDA113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844FC8-A60A-07FC-E15A-84390E810B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9C3433-3321-D2C8-3BC8-F6B0CD324B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43ED54-FDD2-38CB-A29C-4200F02FFF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05470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265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6183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10/23/2025</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9.webp"/></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4.webp"/><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webp"/><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7.webp"/><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9.webp"/><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0.webp"/><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23.png"/><Relationship Id="rId5" Type="http://schemas.openxmlformats.org/officeDocument/2006/relationships/image" Target="../media/image6.png"/><Relationship Id="rId4" Type="http://schemas.openxmlformats.org/officeDocument/2006/relationships/hyperlink" Target="https://www.youtube.com/watch?v=WxW6Eh4I6fQ"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6.webp"/><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9.jp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hyperlink" Target="https://share.google/XeKMAyFP7rJ1ZZh0g" TargetMode="External"/><Relationship Id="rId4" Type="http://schemas.openxmlformats.org/officeDocument/2006/relationships/hyperlink" Target="https://www.youtube.com/watch?v=Prbgt6l-2BY&amp;t=3s"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3.xml"/><Relationship Id="rId1" Type="http://schemas.openxmlformats.org/officeDocument/2006/relationships/slideLayout" Target="../slideLayouts/slideLayout13.xml"/><Relationship Id="rId5" Type="http://schemas.openxmlformats.org/officeDocument/2006/relationships/hyperlink" Target="https://www.youtube.com/watch?v=h0ilVmplT3Y&amp;t=31s" TargetMode="Externa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4.xml"/><Relationship Id="rId1" Type="http://schemas.openxmlformats.org/officeDocument/2006/relationships/slideLayout" Target="../slideLayouts/slideLayout13.xml"/><Relationship Id="rId5" Type="http://schemas.openxmlformats.org/officeDocument/2006/relationships/hyperlink" Target="https://www.youtube.com/watch?v=3sCGysVB41k&amp;list=PLIILL6veL783kKkdiIybbxARNY9bAVQYe&amp;index=4" TargetMode="Externa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hyperlink" Target="https://youtu.be/RVd6CnKLPgY?feature=shared" TargetMode="External"/><Relationship Id="rId4" Type="http://schemas.openxmlformats.org/officeDocument/2006/relationships/hyperlink" Target="https://www.youtube.com/shorts/y5Rg4eGXPsw"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4.webp"/><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5.jp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hyperlink" Target="https://www.youtube.com/shorts/qETWhpCPauw" TargetMode="External"/><Relationship Id="rId5" Type="http://schemas.openxmlformats.org/officeDocument/2006/relationships/hyperlink" Target="https://www.youtube.com/shorts/4Tm-ejSwbK4" TargetMode="Externa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37.webp"/><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hyperlink" Target="http://youtube.com/watch?v=H6chu5Lverg" TargetMode="External"/><Relationship Id="rId4" Type="http://schemas.openxmlformats.org/officeDocument/2006/relationships/hyperlink" Target="https://www.youtube.com/watch?v=S_-J8-_hgZ4&amp;list=RDS_-J8-_hgZ4&amp;start_radio=1"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jp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34.xml"/><Relationship Id="rId1" Type="http://schemas.openxmlformats.org/officeDocument/2006/relationships/slideLayout" Target="../slideLayouts/slideLayout13.xml"/><Relationship Id="rId5" Type="http://schemas.openxmlformats.org/officeDocument/2006/relationships/hyperlink" Target="https://www.studiobinder.com/blog/soviet-montage-theory/" TargetMode="Externa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8" Type="http://schemas.openxmlformats.org/officeDocument/2006/relationships/hyperlink" Target="https://www.youtube.com/watch?v=Rv2EeoVvJgo" TargetMode="External"/><Relationship Id="rId3" Type="http://schemas.openxmlformats.org/officeDocument/2006/relationships/image" Target="../media/image44.jpg"/><Relationship Id="rId7" Type="http://schemas.openxmlformats.org/officeDocument/2006/relationships/hyperlink" Target="https://www.youtube.com/watch?v=oWXJXXrOxD4" TargetMode="External"/><Relationship Id="rId2" Type="http://schemas.openxmlformats.org/officeDocument/2006/relationships/notesSlide" Target="../notesSlides/notesSlide35.xml"/><Relationship Id="rId1" Type="http://schemas.openxmlformats.org/officeDocument/2006/relationships/slideLayout" Target="../slideLayouts/slideLayout13.xml"/><Relationship Id="rId6" Type="http://schemas.openxmlformats.org/officeDocument/2006/relationships/hyperlink" Target="https://www.youtube.com/watch?v=geAJ1LM5k9s" TargetMode="External"/><Relationship Id="rId5" Type="http://schemas.openxmlformats.org/officeDocument/2006/relationships/hyperlink" Target="https://www.facebook.com/adhmcreative/videos/3609572452673866" TargetMode="External"/><Relationship Id="rId10" Type="http://schemas.openxmlformats.org/officeDocument/2006/relationships/hyperlink" Target="https://www.youtube.com/watch?v=2GQ1oRqRXLQ" TargetMode="External"/><Relationship Id="rId4" Type="http://schemas.openxmlformats.org/officeDocument/2006/relationships/image" Target="../media/image6.png"/><Relationship Id="rId9" Type="http://schemas.openxmlformats.org/officeDocument/2006/relationships/hyperlink" Target="https://www.youtube.com/watch?v=zz95XSgot1w"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g"/><Relationship Id="rId1" Type="http://schemas.openxmlformats.org/officeDocument/2006/relationships/slideLayout" Target="../slideLayouts/slideLayout14.xml"/><Relationship Id="rId6" Type="http://schemas.openxmlformats.org/officeDocument/2006/relationships/image" Target="../media/image49.png"/><Relationship Id="rId5" Type="http://schemas.openxmlformats.org/officeDocument/2006/relationships/image" Target="../media/image48.jpeg"/><Relationship Id="rId4" Type="http://schemas.openxmlformats.org/officeDocument/2006/relationships/image" Target="../media/image4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888443"/>
            <a:ext cx="247802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dirty="0">
                <a:solidFill>
                  <a:schemeClr val="bg1"/>
                </a:solidFill>
                <a:latin typeface="Alexandria"/>
                <a:cs typeface="Alexandria" charset="0"/>
              </a:rPr>
              <a:t>Lecture </a:t>
            </a:r>
            <a:r>
              <a:rPr lang="ar-SA" sz="2800" b="1" dirty="0">
                <a:solidFill>
                  <a:schemeClr val="bg1"/>
                </a:solidFill>
                <a:latin typeface="Alexandria"/>
                <a:cs typeface="Alexandria" charset="0"/>
              </a:rPr>
              <a:t>3</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004315" y="2485591"/>
            <a:ext cx="2257632" cy="707886"/>
          </a:xfrm>
          <a:prstGeom prst="rect">
            <a:avLst/>
          </a:prstGeom>
          <a:noFill/>
        </p:spPr>
        <p:txBody>
          <a:bodyPr wrap="square" rtlCol="0">
            <a:spAutoFit/>
          </a:bodyPr>
          <a:lstStyle/>
          <a:p>
            <a:r>
              <a:rPr lang="ar-SA" sz="4000" b="1" dirty="0">
                <a:solidFill>
                  <a:srgbClr val="00B0F0"/>
                </a:solidFill>
                <a:latin typeface="Alexandria" charset="0"/>
                <a:cs typeface="Alexandria" charset="0"/>
              </a:rPr>
              <a:t>المونتــــــاج</a:t>
            </a:r>
            <a:endParaRPr lang="ar-EG" sz="4000" b="1" dirty="0">
              <a:solidFill>
                <a:srgbClr val="00B0F0"/>
              </a:solidFill>
              <a:latin typeface="Alexandria" charset="0"/>
              <a:cs typeface="Alexandria" charset="0"/>
            </a:endParaRPr>
          </a:p>
        </p:txBody>
      </p:sp>
      <p:sp>
        <p:nvSpPr>
          <p:cNvPr id="2" name="Rectangle 1"/>
          <p:cNvSpPr/>
          <p:nvPr/>
        </p:nvSpPr>
        <p:spPr>
          <a:xfrm>
            <a:off x="194617" y="4934963"/>
            <a:ext cx="1095172" cy="369332"/>
          </a:xfrm>
          <a:prstGeom prst="rect">
            <a:avLst/>
          </a:prstGeom>
        </p:spPr>
        <p:txBody>
          <a:bodyPr wrap="none">
            <a:spAutoFit/>
          </a:bodyPr>
          <a:lstStyle/>
          <a:p>
            <a:r>
              <a:rPr lang="en-US" b="1" dirty="0">
                <a:solidFill>
                  <a:srgbClr val="111111"/>
                </a:solidFill>
                <a:latin typeface="Times New Roman" panose="02020603050405020304" pitchFamily="18" charset="0"/>
                <a:ea typeface="Calibri" panose="020F0502020204030204" pitchFamily="34" charset="0"/>
              </a:rPr>
              <a:t>DGM331</a:t>
            </a:r>
            <a:endParaRPr lang="en-US" dirty="0"/>
          </a:p>
        </p:txBody>
      </p:sp>
      <p:sp>
        <p:nvSpPr>
          <p:cNvPr id="3" name="Rectangle 2"/>
          <p:cNvSpPr/>
          <p:nvPr/>
        </p:nvSpPr>
        <p:spPr>
          <a:xfrm>
            <a:off x="1" y="5411703"/>
            <a:ext cx="2075688" cy="400110"/>
          </a:xfrm>
          <a:prstGeom prst="rect">
            <a:avLst/>
          </a:prstGeom>
        </p:spPr>
        <p:txBody>
          <a:bodyPr wrap="square">
            <a:spAutoFit/>
          </a:bodyPr>
          <a:lstStyle/>
          <a:p>
            <a:r>
              <a:rPr lang="ar-SA" sz="2000" b="1" dirty="0">
                <a:solidFill>
                  <a:srgbClr val="111111"/>
                </a:solidFill>
                <a:latin typeface="The Year of Handicrafts Black" pitchFamily="50" charset="-78"/>
                <a:ea typeface="Calibri" panose="020F0502020204030204" pitchFamily="34" charset="0"/>
                <a:cs typeface="The Year of Handicrafts Black" pitchFamily="50" charset="-78"/>
              </a:rPr>
              <a:t>د.أسامة أحمد </a:t>
            </a:r>
            <a:endParaRPr lang="en-US" sz="2000" dirty="0">
              <a:latin typeface="The Year of Handicrafts Black" pitchFamily="50" charset="-78"/>
              <a:cs typeface="The Year of Handicrafts Black" pitchFamily="50" charset="-78"/>
            </a:endParaRPr>
          </a:p>
        </p:txBody>
      </p:sp>
    </p:spTree>
    <p:extLst>
      <p:ext uri="{BB962C8B-B14F-4D97-AF65-F5344CB8AC3E}">
        <p14:creationId xmlns:p14="http://schemas.microsoft.com/office/powerpoint/2010/main" val="1981880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31" y="-49093"/>
            <a:ext cx="12682891" cy="7053944"/>
          </a:xfrm>
          <a:prstGeom prst="rect">
            <a:avLst/>
          </a:prstGeom>
        </p:spPr>
      </p:pic>
      <p:sp>
        <p:nvSpPr>
          <p:cNvPr id="2" name="Rectangle: Single Corner Rounded 1"/>
          <p:cNvSpPr/>
          <p:nvPr/>
        </p:nvSpPr>
        <p:spPr>
          <a:xfrm flipV="1">
            <a:off x="-79131" y="-43545"/>
            <a:ext cx="1227112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59439" y="3456364"/>
            <a:ext cx="1967205" cy="646331"/>
          </a:xfrm>
          <a:prstGeom prst="rect">
            <a:avLst/>
          </a:prstGeom>
          <a:noFill/>
        </p:spPr>
        <p:txBody>
          <a:bodyPr wrap="none" rtlCol="0">
            <a:spAutoFit/>
          </a:bodyPr>
          <a:lstStyle/>
          <a:p>
            <a:r>
              <a:rPr lang="ar-SA" sz="3600" b="1" dirty="0">
                <a:solidFill>
                  <a:srgbClr val="00B0F0"/>
                </a:solidFill>
                <a:latin typeface="Alexandria" charset="0"/>
                <a:cs typeface="Alexandria" charset="0"/>
              </a:rPr>
              <a:t>المونتــــــاج</a:t>
            </a:r>
            <a:endParaRPr lang="ar-EG" sz="3600" b="1" dirty="0">
              <a:solidFill>
                <a:srgbClr val="00B0F0"/>
              </a:solidFill>
              <a:latin typeface="Alexandria" charset="0"/>
              <a:cs typeface="Alexandria" charset="0"/>
            </a:endParaRPr>
          </a:p>
        </p:txBody>
      </p:sp>
      <p:sp>
        <p:nvSpPr>
          <p:cNvPr id="10" name="Rectangle: Rounded Corners 9"/>
          <p:cNvSpPr/>
          <p:nvPr/>
        </p:nvSpPr>
        <p:spPr>
          <a:xfrm>
            <a:off x="5521570" y="4189499"/>
            <a:ext cx="426143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r>
              <a:rPr lang="ar-SA" sz="3200" dirty="0">
                <a:solidFill>
                  <a:schemeClr val="tx1"/>
                </a:solidFill>
                <a:latin typeface="Abd Elrady Pro" panose="020F0803030102020204" pitchFamily="34" charset="-78"/>
                <a:cs typeface="Abd Elrady Pro" panose="020F0803030102020204" pitchFamily="34" charset="-78"/>
              </a:rPr>
              <a:t>أنواع وأساليب المونتاج</a:t>
            </a:r>
            <a:endParaRPr lang="en-US" sz="4800" b="1" dirty="0">
              <a:solidFill>
                <a:schemeClr val="tx1"/>
              </a:solidFill>
              <a:latin typeface="Abd Elrady Pro" panose="020F0803030102020204" pitchFamily="34" charset="-78"/>
              <a:cs typeface="Abd Elrady Pro" panose="020F0803030102020204" pitchFamily="34" charset="-78"/>
            </a:endParaRP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a:solidFill>
                  <a:srgbClr val="00B0F0"/>
                </a:solidFill>
                <a:latin typeface="Wide Latin" panose="020A0A07050505020404" pitchFamily="18" charset="0"/>
                <a:cs typeface="Alexandria" charset="0"/>
              </a:rPr>
              <a:t>أسامة أحمد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7770373" y="4760365"/>
            <a:ext cx="1095172" cy="369332"/>
          </a:xfrm>
          <a:prstGeom prst="rect">
            <a:avLst/>
          </a:prstGeom>
        </p:spPr>
        <p:txBody>
          <a:bodyPr wrap="none">
            <a:spAutoFit/>
          </a:bodyPr>
          <a:lstStyle/>
          <a:p>
            <a:r>
              <a:rPr lang="en-US" b="1" dirty="0">
                <a:solidFill>
                  <a:srgbClr val="111111"/>
                </a:solidFill>
                <a:latin typeface="Times New Roman" panose="02020603050405020304" pitchFamily="18" charset="0"/>
                <a:ea typeface="Calibri" panose="020F0502020204030204" pitchFamily="34" charset="0"/>
              </a:rPr>
              <a:t>DGM331</a:t>
            </a:r>
            <a:endParaRPr lang="en-US" dirty="0"/>
          </a:p>
        </p:txBody>
      </p:sp>
    </p:spTree>
    <p:extLst>
      <p:ext uri="{BB962C8B-B14F-4D97-AF65-F5344CB8AC3E}">
        <p14:creationId xmlns:p14="http://schemas.microsoft.com/office/powerpoint/2010/main" val="1269580954"/>
      </p:ext>
    </p:extLst>
  </p:cSld>
  <p:clrMapOvr>
    <a:masterClrMapping/>
  </p:clrMapOvr>
  <mc:AlternateContent xmlns:mc="http://schemas.openxmlformats.org/markup-compatibility/2006" xmlns:p14="http://schemas.microsoft.com/office/powerpoint/2010/main">
    <mc:Choice Requires="p14">
      <p:transition p14:dur="0" advTm="34100"/>
    </mc:Choice>
    <mc:Fallback xmlns="">
      <p:transition advTm="341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tr-TR" sz="2000" b="1" dirty="0">
                <a:solidFill>
                  <a:schemeClr val="bg1"/>
                </a:solidFill>
                <a:latin typeface="Times New Roman" pitchFamily="18" charset="0"/>
                <a:cs typeface="Times New Roman" pitchFamily="18" charset="0"/>
              </a:rPr>
              <a:t>3</a:t>
            </a:r>
            <a:endParaRPr lang="en-US" sz="2000" b="1" dirty="0">
              <a:solidFill>
                <a:schemeClr val="bg1"/>
              </a:solidFill>
              <a:latin typeface="Times New Roman" pitchFamily="18" charset="0"/>
              <a:cs typeface="Times New Roman" pitchFamily="18" charset="0"/>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07103"/>
            <a:ext cx="3386537" cy="1711702"/>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6247637" y="1383805"/>
            <a:ext cx="4113898" cy="769441"/>
          </a:xfrm>
          <a:prstGeom prst="rect">
            <a:avLst/>
          </a:prstGeom>
          <a:noFill/>
        </p:spPr>
        <p:txBody>
          <a:bodyPr wrap="square" rtlCol="0">
            <a:spAutoFit/>
          </a:bodyPr>
          <a:lstStyle/>
          <a:p>
            <a:pPr algn="ctr">
              <a:lnSpc>
                <a:spcPct val="150000"/>
              </a:lnSpc>
              <a:spcBef>
                <a:spcPct val="20000"/>
              </a:spcBef>
            </a:pPr>
            <a:r>
              <a:rPr lang="ar-EG" sz="3200" b="1" dirty="0">
                <a:solidFill>
                  <a:srgbClr val="00B0F0"/>
                </a:solidFill>
                <a:latin typeface="Simplified Arabic" pitchFamily="18" charset="-78"/>
                <a:cs typeface="Simplified Arabic" pitchFamily="18" charset="-78"/>
              </a:rPr>
              <a:t>محتويات المحاضرة</a:t>
            </a:r>
          </a:p>
        </p:txBody>
      </p:sp>
      <p:sp>
        <p:nvSpPr>
          <p:cNvPr id="3" name="Rectangle 2"/>
          <p:cNvSpPr/>
          <p:nvPr/>
        </p:nvSpPr>
        <p:spPr>
          <a:xfrm>
            <a:off x="3385474" y="2551300"/>
            <a:ext cx="8440180" cy="4524315"/>
          </a:xfrm>
          <a:prstGeom prst="rect">
            <a:avLst/>
          </a:prstGeom>
        </p:spPr>
        <p:txBody>
          <a:bodyPr wrap="square">
            <a:spAutoFit/>
          </a:bodyPr>
          <a:lstStyle/>
          <a:p>
            <a:pPr marL="285750" indent="-285750" algn="just" rtl="1">
              <a:lnSpc>
                <a:spcPct val="200000"/>
              </a:lnSpc>
              <a:buFont typeface="Wingdings" panose="05000000000000000000" pitchFamily="2" charset="2"/>
              <a:buChar char="q"/>
            </a:pPr>
            <a:r>
              <a:rPr lang="ar-EG" sz="2000" b="1" spc="30" dirty="0">
                <a:solidFill>
                  <a:srgbClr val="00B0F0"/>
                </a:solidFill>
                <a:latin typeface="The Year of Handicrafts" pitchFamily="50" charset="-78"/>
                <a:cs typeface="The Year of Handicrafts" pitchFamily="50" charset="-78"/>
              </a:rPr>
              <a:t> </a:t>
            </a:r>
            <a:r>
              <a:rPr lang="ar-SA" sz="2000" b="1" spc="30" dirty="0">
                <a:solidFill>
                  <a:srgbClr val="00B0F0"/>
                </a:solidFill>
                <a:latin typeface="The Year of Handicrafts" pitchFamily="50" charset="-78"/>
                <a:cs typeface="The Year of Handicrafts" pitchFamily="50" charset="-78"/>
              </a:rPr>
              <a:t>مراحل الانتاج </a:t>
            </a:r>
          </a:p>
          <a:p>
            <a:pPr marL="285750" indent="-285750" algn="just" rtl="1">
              <a:lnSpc>
                <a:spcPct val="200000"/>
              </a:lnSpc>
              <a:buFont typeface="Wingdings" panose="05000000000000000000" pitchFamily="2" charset="2"/>
              <a:buChar char="q"/>
            </a:pPr>
            <a:r>
              <a:rPr lang="ar-SA" sz="2000" b="1" spc="30" dirty="0">
                <a:solidFill>
                  <a:srgbClr val="00B0F0"/>
                </a:solidFill>
                <a:latin typeface="The Year of Handicrafts" pitchFamily="50" charset="-78"/>
                <a:cs typeface="The Year of Handicrafts" pitchFamily="50" charset="-78"/>
              </a:rPr>
              <a:t>دور المونتاج في العملية الإنتاجية.</a:t>
            </a:r>
          </a:p>
          <a:p>
            <a:pPr marL="285750" indent="-285750" algn="just" rtl="1">
              <a:lnSpc>
                <a:spcPct val="200000"/>
              </a:lnSpc>
              <a:buFont typeface="Wingdings" panose="05000000000000000000" pitchFamily="2" charset="2"/>
              <a:buChar char="q"/>
            </a:pPr>
            <a:r>
              <a:rPr lang="ar-SA" sz="2000" b="1" spc="30" dirty="0">
                <a:solidFill>
                  <a:srgbClr val="00B0F0"/>
                </a:solidFill>
                <a:latin typeface="The Year of Handicrafts" pitchFamily="50" charset="-78"/>
                <a:cs typeface="The Year of Handicrafts" pitchFamily="50" charset="-78"/>
              </a:rPr>
              <a:t>المونتير </a:t>
            </a:r>
          </a:p>
          <a:p>
            <a:pPr marL="285750" indent="-285750" algn="just" rtl="1">
              <a:lnSpc>
                <a:spcPct val="200000"/>
              </a:lnSpc>
              <a:buFont typeface="Wingdings" panose="05000000000000000000" pitchFamily="2" charset="2"/>
              <a:buChar char="q"/>
            </a:pPr>
            <a:r>
              <a:rPr lang="ar-SA" sz="2000" b="1" spc="30" dirty="0">
                <a:solidFill>
                  <a:srgbClr val="00B0F0"/>
                </a:solidFill>
                <a:latin typeface="The Year of Handicrafts" pitchFamily="50" charset="-78"/>
                <a:cs typeface="The Year of Handicrafts" pitchFamily="50" charset="-78"/>
              </a:rPr>
              <a:t>مهام المونتير </a:t>
            </a:r>
          </a:p>
          <a:p>
            <a:pPr marL="285750" indent="-285750" algn="just" rtl="1">
              <a:lnSpc>
                <a:spcPct val="200000"/>
              </a:lnSpc>
              <a:buFont typeface="Wingdings" panose="05000000000000000000" pitchFamily="2" charset="2"/>
              <a:buChar char="q"/>
            </a:pPr>
            <a:r>
              <a:rPr lang="ar-SA" sz="2000" b="1" spc="30" dirty="0">
                <a:solidFill>
                  <a:srgbClr val="00B0F0"/>
                </a:solidFill>
                <a:latin typeface="The Year of Handicrafts" pitchFamily="50" charset="-78"/>
                <a:cs typeface="The Year of Handicrafts" pitchFamily="50" charset="-78"/>
              </a:rPr>
              <a:t>أنواع المونتاج</a:t>
            </a:r>
          </a:p>
          <a:p>
            <a:pPr marL="285750" indent="-285750" algn="just" rtl="1">
              <a:lnSpc>
                <a:spcPct val="200000"/>
              </a:lnSpc>
              <a:buFont typeface="Wingdings" panose="05000000000000000000" pitchFamily="2" charset="2"/>
              <a:buChar char="q"/>
            </a:pPr>
            <a:r>
              <a:rPr lang="ar-SA" sz="2000" b="1" spc="30" dirty="0">
                <a:solidFill>
                  <a:srgbClr val="00B0F0"/>
                </a:solidFill>
                <a:latin typeface="The Year of Handicrafts" pitchFamily="50" charset="-78"/>
                <a:cs typeface="The Year of Handicrafts" pitchFamily="50" charset="-78"/>
              </a:rPr>
              <a:t>أساليب المونتاج </a:t>
            </a:r>
          </a:p>
          <a:p>
            <a:pPr marL="342900" indent="-342900" algn="just" rtl="1">
              <a:lnSpc>
                <a:spcPct val="200000"/>
              </a:lnSpc>
              <a:buFont typeface="Wingdings" panose="05000000000000000000" pitchFamily="2" charset="2"/>
              <a:buChar char="q"/>
            </a:pPr>
            <a:endParaRPr lang="ar-SA" sz="2400" b="1" dirty="0">
              <a:solidFill>
                <a:srgbClr val="00B0F0"/>
              </a:solidFill>
              <a:latin typeface="The Year of Handicrafts" pitchFamily="50" charset="-78"/>
              <a:cs typeface="The Year of Handicrafts" pitchFamily="50" charset="-78"/>
            </a:endParaRPr>
          </a:p>
        </p:txBody>
      </p:sp>
    </p:spTree>
    <p:extLst>
      <p:ext uri="{BB962C8B-B14F-4D97-AF65-F5344CB8AC3E}">
        <p14:creationId xmlns:p14="http://schemas.microsoft.com/office/powerpoint/2010/main" val="3835435207"/>
      </p:ext>
    </p:extLst>
  </p:cSld>
  <p:clrMapOvr>
    <a:masterClrMapping/>
  </p:clrMapOvr>
  <mc:AlternateContent xmlns:mc="http://schemas.openxmlformats.org/markup-compatibility/2006" xmlns:p14="http://schemas.microsoft.com/office/powerpoint/2010/main">
    <mc:Choice Requires="p14">
      <p:transition p14:dur="0" advTm="343664"/>
    </mc:Choice>
    <mc:Fallback xmlns="">
      <p:transition advTm="34366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7218535" y="1721910"/>
            <a:ext cx="1943482" cy="523220"/>
          </a:xfrm>
          <a:prstGeom prst="rect">
            <a:avLst/>
          </a:prstGeom>
          <a:noFill/>
        </p:spPr>
        <p:txBody>
          <a:bodyPr wrap="none" rtlCol="0">
            <a:spAutoFit/>
          </a:bodyPr>
          <a:lstStyle/>
          <a:p>
            <a:pPr algn="just" rtl="1"/>
            <a:r>
              <a:rPr lang="ar-SA" sz="2800" b="1" spc="30" dirty="0">
                <a:solidFill>
                  <a:srgbClr val="00B0F0"/>
                </a:solidFill>
                <a:latin typeface="The Year of Handicrafts" pitchFamily="50" charset="-78"/>
                <a:cs typeface="The Year of Handicrafts" pitchFamily="50" charset="-78"/>
              </a:rPr>
              <a:t>مراحل الانتاج</a:t>
            </a:r>
            <a:endParaRPr lang="ar-EG" sz="2800" b="1" dirty="0">
              <a:solidFill>
                <a:srgbClr val="00B0F0"/>
              </a:solidFill>
              <a:effectLst>
                <a:outerShdw blurRad="38100" dist="38100" dir="2700000" algn="tl">
                  <a:srgbClr val="000000">
                    <a:alpha val="43137"/>
                  </a:srgbClr>
                </a:outerShdw>
              </a:effectLst>
              <a:latin typeface="Candara Light" panose="020E0502030303020204" pitchFamily="34" charset="0"/>
              <a:cs typeface="+mj-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pic>
        <p:nvPicPr>
          <p:cNvPr id="8"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130248" y="1449264"/>
            <a:ext cx="6487969" cy="4897685"/>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extLst>
      <p:ext uri="{BB962C8B-B14F-4D97-AF65-F5344CB8AC3E}">
        <p14:creationId xmlns:p14="http://schemas.microsoft.com/office/powerpoint/2010/main" val="178429072"/>
      </p:ext>
    </p:extLst>
  </p:cSld>
  <p:clrMapOvr>
    <a:masterClrMapping/>
  </p:clrMapOvr>
  <mc:AlternateContent xmlns:mc="http://schemas.openxmlformats.org/markup-compatibility/2006" xmlns:p14="http://schemas.microsoft.com/office/powerpoint/2010/main">
    <mc:Choice Requires="p14">
      <p:transition p14:dur="0" advTm="5233"/>
    </mc:Choice>
    <mc:Fallback xmlns="">
      <p:transition advTm="523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63082" y="1497035"/>
            <a:ext cx="3865656" cy="523220"/>
          </a:xfrm>
          <a:prstGeom prst="rect">
            <a:avLst/>
          </a:prstGeom>
          <a:noFill/>
        </p:spPr>
        <p:txBody>
          <a:bodyPr wrap="square" rtlCol="0">
            <a:spAutoFit/>
          </a:bodyPr>
          <a:lstStyle/>
          <a:p>
            <a:pPr algn="just" rtl="1"/>
            <a:r>
              <a:rPr lang="ar-SA" sz="2800" b="1" spc="30" dirty="0">
                <a:solidFill>
                  <a:srgbClr val="00B0F0"/>
                </a:solidFill>
                <a:latin typeface="The Year of Handicrafts" pitchFamily="50" charset="-78"/>
                <a:cs typeface="The Year of Handicrafts" pitchFamily="50" charset="-78"/>
              </a:rPr>
              <a:t>مراحل الانتاج</a:t>
            </a:r>
            <a:endParaRPr lang="ar-EG" sz="2800" b="1" dirty="0">
              <a:solidFill>
                <a:srgbClr val="00B0F0"/>
              </a:solidFill>
              <a:effectLst>
                <a:outerShdw blurRad="38100" dist="38100" dir="2700000" algn="tl">
                  <a:srgbClr val="000000">
                    <a:alpha val="43137"/>
                  </a:srgbClr>
                </a:outerShdw>
              </a:effectLst>
              <a:latin typeface="Candara Light" panose="020E0502030303020204" pitchFamily="34"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727938" y="2656459"/>
            <a:ext cx="8092286" cy="2492990"/>
          </a:xfrm>
          <a:prstGeom prst="rect">
            <a:avLst/>
          </a:prstGeom>
          <a:noFill/>
        </p:spPr>
        <p:txBody>
          <a:bodyPr wrap="square" rtlCol="0">
            <a:spAutoFit/>
          </a:bodyPr>
          <a:lstStyle/>
          <a:p>
            <a:pPr marL="457200" indent="-457200" algn="r" rtl="1">
              <a:lnSpc>
                <a:spcPct val="150000"/>
              </a:lnSpc>
              <a:buAutoNum type="arabicPeriod"/>
            </a:pPr>
            <a:r>
              <a:rPr lang="ar-SA" sz="2200" b="1" dirty="0">
                <a:solidFill>
                  <a:srgbClr val="C00000"/>
                </a:solidFill>
                <a:cs typeface="+mj-cs"/>
              </a:rPr>
              <a:t>مرحلة ما قبل الإنتاج </a:t>
            </a:r>
            <a:r>
              <a:rPr lang="en-US" sz="2200" b="1" dirty="0">
                <a:solidFill>
                  <a:srgbClr val="C00000"/>
                </a:solidFill>
                <a:cs typeface="+mj-cs"/>
              </a:rPr>
              <a:t>Pre-Production)</a:t>
            </a:r>
            <a:r>
              <a:rPr lang="ar-SA" sz="2200" b="1" dirty="0">
                <a:solidFill>
                  <a:srgbClr val="C00000"/>
                </a:solidFill>
                <a:cs typeface="+mj-cs"/>
              </a:rPr>
              <a:t>)</a:t>
            </a:r>
          </a:p>
          <a:p>
            <a:pPr algn="r" rtl="1">
              <a:lnSpc>
                <a:spcPct val="150000"/>
              </a:lnSpc>
            </a:pPr>
            <a:r>
              <a:rPr lang="ar-SA" sz="2000" dirty="0">
                <a:latin typeface="Tajawal"/>
                <a:cs typeface="+mj-cs"/>
              </a:rPr>
              <a:t>تأتي مرحلة ما قبل الإنتاج في وقت مبكر من العملية، وعادة ما تأتي بعد التطوير وقبل الإنتاج نفسه. تتضمن هذه المرحلة وضع اللمسات الأخيرة على النصوص، والجمع بين الممثلين وطاقم العمل، والتصفح بحثًا عن المواقع، وتحديد المعدات المطلوبة، وتحديد الميزانية. مرحلة ما قبل الإنتاج هي مرحلة تخطيطية للفيلم، حيث تقوم بتأكيد كل تفاصيل المشروع قبل البدء في الإنتاج.</a:t>
            </a:r>
            <a:endParaRPr lang="en-US" sz="2000" b="1" dirty="0">
              <a:solidFill>
                <a:srgbClr val="C00000"/>
              </a:solidFill>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tr-TR" sz="2000" b="1" dirty="0">
                <a:solidFill>
                  <a:schemeClr val="bg1"/>
                </a:solidFill>
                <a:latin typeface="Times New Roman" pitchFamily="18" charset="0"/>
                <a:cs typeface="Times New Roman" pitchFamily="18" charset="0"/>
              </a:rPr>
              <a:t>3</a:t>
            </a:r>
            <a:endParaRPr lang="en-US" sz="2000" b="1" dirty="0">
              <a:solidFill>
                <a:schemeClr val="bg1"/>
              </a:solidFill>
              <a:latin typeface="Times New Roman" pitchFamily="18" charset="0"/>
              <a:cs typeface="Times New Roman" pitchFamily="18" charset="0"/>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8184" y="1309864"/>
            <a:ext cx="3386537" cy="1899405"/>
          </a:xfrm>
          <a:prstGeom prst="rect">
            <a:avLst/>
          </a:prstGeom>
        </p:spPr>
      </p:pic>
    </p:spTree>
    <p:extLst>
      <p:ext uri="{BB962C8B-B14F-4D97-AF65-F5344CB8AC3E}">
        <p14:creationId xmlns:p14="http://schemas.microsoft.com/office/powerpoint/2010/main" val="2766891927"/>
      </p:ext>
    </p:extLst>
  </p:cSld>
  <p:clrMapOvr>
    <a:masterClrMapping/>
  </p:clrMapOvr>
  <mc:AlternateContent xmlns:mc="http://schemas.openxmlformats.org/markup-compatibility/2006" xmlns:p14="http://schemas.microsoft.com/office/powerpoint/2010/main">
    <mc:Choice Requires="p14">
      <p:transition p14:dur="0" advTm="343664"/>
    </mc:Choice>
    <mc:Fallback xmlns="">
      <p:transition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63082" y="1497035"/>
            <a:ext cx="3865656" cy="523220"/>
          </a:xfrm>
          <a:prstGeom prst="rect">
            <a:avLst/>
          </a:prstGeom>
          <a:noFill/>
        </p:spPr>
        <p:txBody>
          <a:bodyPr wrap="square" rtlCol="0">
            <a:spAutoFit/>
          </a:bodyPr>
          <a:lstStyle/>
          <a:p>
            <a:pPr algn="just" rtl="1"/>
            <a:r>
              <a:rPr lang="ar-SA" sz="2800" b="1" spc="30" dirty="0">
                <a:solidFill>
                  <a:srgbClr val="00B0F0"/>
                </a:solidFill>
                <a:latin typeface="The Year of Handicrafts" pitchFamily="50" charset="-78"/>
                <a:cs typeface="The Year of Handicrafts" pitchFamily="50" charset="-78"/>
              </a:rPr>
              <a:t>مراحل الانتاج</a:t>
            </a:r>
            <a:endParaRPr lang="ar-EG" sz="2800" b="1" dirty="0">
              <a:solidFill>
                <a:srgbClr val="00B0F0"/>
              </a:solidFill>
              <a:effectLst>
                <a:outerShdw blurRad="38100" dist="38100" dir="2700000" algn="tl">
                  <a:srgbClr val="000000">
                    <a:alpha val="43137"/>
                  </a:srgbClr>
                </a:outerShdw>
              </a:effectLst>
              <a:latin typeface="Candara Light" panose="020E0502030303020204" pitchFamily="34"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454900" y="2259566"/>
            <a:ext cx="8417320" cy="3416320"/>
          </a:xfrm>
          <a:prstGeom prst="rect">
            <a:avLst/>
          </a:prstGeom>
          <a:noFill/>
        </p:spPr>
        <p:txBody>
          <a:bodyPr wrap="square" rtlCol="0">
            <a:spAutoFit/>
          </a:bodyPr>
          <a:lstStyle/>
          <a:p>
            <a:pPr marL="457200" indent="-457200" algn="r" rtl="1">
              <a:lnSpc>
                <a:spcPct val="150000"/>
              </a:lnSpc>
              <a:buAutoNum type="arabicPeriod"/>
            </a:pPr>
            <a:r>
              <a:rPr lang="ar-SA" sz="2200" b="1" dirty="0">
                <a:solidFill>
                  <a:srgbClr val="C00000"/>
                </a:solidFill>
                <a:cs typeface="+mj-cs"/>
              </a:rPr>
              <a:t>مرحلة ما قبل الإنتاج </a:t>
            </a:r>
            <a:r>
              <a:rPr lang="en-US" sz="2200" b="1" dirty="0">
                <a:solidFill>
                  <a:srgbClr val="C00000"/>
                </a:solidFill>
                <a:cs typeface="+mj-cs"/>
              </a:rPr>
              <a:t>Pre-Production)</a:t>
            </a:r>
            <a:r>
              <a:rPr lang="ar-SA" sz="2200" b="1" dirty="0">
                <a:solidFill>
                  <a:srgbClr val="C00000"/>
                </a:solidFill>
                <a:cs typeface="+mj-cs"/>
              </a:rPr>
              <a:t>)</a:t>
            </a:r>
          </a:p>
          <a:p>
            <a:pPr algn="r" rtl="1">
              <a:lnSpc>
                <a:spcPct val="150000"/>
              </a:lnSpc>
            </a:pPr>
            <a:r>
              <a:rPr lang="ar-SA" sz="2000" b="1" dirty="0">
                <a:cs typeface="+mj-cs"/>
              </a:rPr>
              <a:t>الفكرة:</a:t>
            </a:r>
            <a:r>
              <a:rPr lang="ar-SA" sz="2000" dirty="0">
                <a:cs typeface="+mj-cs"/>
              </a:rPr>
              <a:t> تحديد موضوع العمل والهدف منه.</a:t>
            </a:r>
          </a:p>
          <a:p>
            <a:pPr algn="r" rtl="1">
              <a:lnSpc>
                <a:spcPct val="150000"/>
              </a:lnSpc>
            </a:pPr>
            <a:r>
              <a:rPr lang="ar-SA" sz="2000" b="1" dirty="0">
                <a:cs typeface="+mj-cs"/>
              </a:rPr>
              <a:t>كتابة النص/السيناريو:</a:t>
            </a:r>
            <a:r>
              <a:rPr lang="ar-SA" sz="2000" dirty="0">
                <a:cs typeface="+mj-cs"/>
              </a:rPr>
              <a:t> صياغة القصة أو المحتوى المراد تقديمه.</a:t>
            </a:r>
          </a:p>
          <a:p>
            <a:pPr algn="r" rtl="1">
              <a:lnSpc>
                <a:spcPct val="150000"/>
              </a:lnSpc>
            </a:pPr>
            <a:r>
              <a:rPr lang="ar-SA" sz="2000" b="1" dirty="0">
                <a:cs typeface="+mj-cs"/>
              </a:rPr>
              <a:t>التخطيط:</a:t>
            </a:r>
            <a:r>
              <a:rPr lang="ar-SA" sz="2000" dirty="0">
                <a:cs typeface="+mj-cs"/>
              </a:rPr>
              <a:t> وضع خطة العمل والجدول الزمني.</a:t>
            </a:r>
          </a:p>
          <a:p>
            <a:pPr algn="r" rtl="1">
              <a:lnSpc>
                <a:spcPct val="150000"/>
              </a:lnSpc>
            </a:pPr>
            <a:r>
              <a:rPr lang="ar-SA" sz="2000" b="1" dirty="0">
                <a:cs typeface="+mj-cs"/>
              </a:rPr>
              <a:t>إعداد الميزانية:</a:t>
            </a:r>
            <a:r>
              <a:rPr lang="ar-SA" sz="2000" dirty="0">
                <a:cs typeface="+mj-cs"/>
              </a:rPr>
              <a:t> تقدير التكاليف وتوزيع الموارد.</a:t>
            </a:r>
          </a:p>
          <a:p>
            <a:pPr algn="r" rtl="1">
              <a:lnSpc>
                <a:spcPct val="150000"/>
              </a:lnSpc>
            </a:pPr>
            <a:r>
              <a:rPr lang="ar-SA" sz="2000" b="1" dirty="0">
                <a:cs typeface="+mj-cs"/>
              </a:rPr>
              <a:t>اختيار الفريق:</a:t>
            </a:r>
            <a:r>
              <a:rPr lang="ar-SA" sz="2000" dirty="0">
                <a:cs typeface="+mj-cs"/>
              </a:rPr>
              <a:t> تحديد المخرج، المصورين، الفنيين والممثلين.</a:t>
            </a:r>
          </a:p>
          <a:p>
            <a:pPr algn="r" rtl="1">
              <a:lnSpc>
                <a:spcPct val="150000"/>
              </a:lnSpc>
            </a:pPr>
            <a:r>
              <a:rPr lang="ar-SA" sz="2000" b="1" dirty="0">
                <a:cs typeface="+mj-cs"/>
              </a:rPr>
              <a:t>التجهيزات التقنية:</a:t>
            </a:r>
            <a:r>
              <a:rPr lang="ar-SA" sz="2000" dirty="0">
                <a:cs typeface="+mj-cs"/>
              </a:rPr>
              <a:t> حجز مواقع التصوير، الكاميرات، الإضاءة، الصوت.</a:t>
            </a:r>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tr-TR" sz="2000" b="1" dirty="0">
                <a:solidFill>
                  <a:schemeClr val="bg1"/>
                </a:solidFill>
                <a:latin typeface="Times New Roman" pitchFamily="18" charset="0"/>
                <a:cs typeface="Times New Roman" pitchFamily="18" charset="0"/>
              </a:rPr>
              <a:t>3</a:t>
            </a:r>
            <a:endParaRPr lang="en-US" sz="2000" b="1" dirty="0">
              <a:solidFill>
                <a:schemeClr val="bg1"/>
              </a:solidFill>
              <a:latin typeface="Times New Roman" pitchFamily="18" charset="0"/>
              <a:cs typeface="Times New Roman" pitchFamily="18" charset="0"/>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0808" y="1307103"/>
            <a:ext cx="3384908" cy="1904927"/>
          </a:xfrm>
          <a:prstGeom prst="rect">
            <a:avLst/>
          </a:prstGeom>
        </p:spPr>
      </p:pic>
    </p:spTree>
    <p:extLst>
      <p:ext uri="{BB962C8B-B14F-4D97-AF65-F5344CB8AC3E}">
        <p14:creationId xmlns:p14="http://schemas.microsoft.com/office/powerpoint/2010/main" val="1343497647"/>
      </p:ext>
    </p:extLst>
  </p:cSld>
  <p:clrMapOvr>
    <a:masterClrMapping/>
  </p:clrMapOvr>
  <mc:AlternateContent xmlns:mc="http://schemas.openxmlformats.org/markup-compatibility/2006" xmlns:p14="http://schemas.microsoft.com/office/powerpoint/2010/main">
    <mc:Choice Requires="p14">
      <p:transition p14:dur="0" advTm="343664"/>
    </mc:Choice>
    <mc:Fallback xmlns="">
      <p:transition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695524" y="861247"/>
            <a:ext cx="3865656" cy="523220"/>
          </a:xfrm>
          <a:prstGeom prst="rect">
            <a:avLst/>
          </a:prstGeom>
          <a:noFill/>
        </p:spPr>
        <p:txBody>
          <a:bodyPr wrap="square" rtlCol="0">
            <a:spAutoFit/>
          </a:bodyPr>
          <a:lstStyle/>
          <a:p>
            <a:pPr algn="just" rtl="1"/>
            <a:r>
              <a:rPr lang="ar-SA" sz="2800" b="1" spc="30" dirty="0">
                <a:solidFill>
                  <a:srgbClr val="00B0F0"/>
                </a:solidFill>
                <a:latin typeface="The Year of Handicrafts" pitchFamily="50" charset="-78"/>
                <a:cs typeface="The Year of Handicrafts" pitchFamily="50" charset="-78"/>
              </a:rPr>
              <a:t>مراحل الانتاج</a:t>
            </a:r>
            <a:endParaRPr lang="ar-EG" sz="2800" b="1" dirty="0">
              <a:solidFill>
                <a:srgbClr val="00B0F0"/>
              </a:solidFill>
              <a:effectLst>
                <a:outerShdw blurRad="38100" dist="38100" dir="2700000" algn="tl">
                  <a:srgbClr val="000000">
                    <a:alpha val="43137"/>
                  </a:srgbClr>
                </a:outerShdw>
              </a:effectLst>
              <a:latin typeface="Candara Light" panose="020E0502030303020204" pitchFamily="34"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623057" y="2215801"/>
            <a:ext cx="8417320" cy="3877985"/>
          </a:xfrm>
          <a:prstGeom prst="rect">
            <a:avLst/>
          </a:prstGeom>
          <a:noFill/>
        </p:spPr>
        <p:txBody>
          <a:bodyPr wrap="square" rtlCol="0">
            <a:spAutoFit/>
          </a:bodyPr>
          <a:lstStyle/>
          <a:p>
            <a:pPr algn="r" rtl="1">
              <a:lnSpc>
                <a:spcPct val="150000"/>
              </a:lnSpc>
            </a:pPr>
            <a:r>
              <a:rPr lang="ar-SA" sz="2400" b="1" dirty="0">
                <a:solidFill>
                  <a:srgbClr val="C00000"/>
                </a:solidFill>
                <a:cs typeface="+mj-cs"/>
              </a:rPr>
              <a:t>2. </a:t>
            </a:r>
            <a:r>
              <a:rPr lang="ar-SA" sz="2200" b="1" dirty="0">
                <a:solidFill>
                  <a:srgbClr val="C00000"/>
                </a:solidFill>
                <a:cs typeface="+mj-cs"/>
              </a:rPr>
              <a:t>مرحلة الإنتاج (</a:t>
            </a:r>
            <a:r>
              <a:rPr lang="en-US" sz="2200" b="1" dirty="0">
                <a:solidFill>
                  <a:srgbClr val="C00000"/>
                </a:solidFill>
                <a:cs typeface="+mj-cs"/>
              </a:rPr>
              <a:t>Production</a:t>
            </a:r>
            <a:r>
              <a:rPr lang="ar-SA" sz="2200" b="1" dirty="0">
                <a:solidFill>
                  <a:srgbClr val="C00000"/>
                </a:solidFill>
                <a:cs typeface="+mj-cs"/>
              </a:rPr>
              <a:t>)</a:t>
            </a:r>
          </a:p>
          <a:p>
            <a:pPr algn="just" rtl="1">
              <a:lnSpc>
                <a:spcPct val="150000"/>
              </a:lnSpc>
            </a:pPr>
            <a:r>
              <a:rPr lang="ar-SA" sz="2000" b="1" dirty="0">
                <a:solidFill>
                  <a:srgbClr val="00B0F0"/>
                </a:solidFill>
                <a:cs typeface="+mj-cs"/>
              </a:rPr>
              <a:t>وهي مرحلة التنفيذ الفعلي وتشمل:</a:t>
            </a:r>
          </a:p>
          <a:p>
            <a:pPr algn="just" rtl="1">
              <a:lnSpc>
                <a:spcPct val="150000"/>
              </a:lnSpc>
            </a:pPr>
            <a:r>
              <a:rPr lang="ar-SA" sz="2000" dirty="0">
                <a:cs typeface="+mj-cs"/>
              </a:rPr>
              <a:t>إعداد الموقع والديكور وتحديد كوادر التصوير. تخطيط وتصميم وتنفيذ الإضاءة التي تسهم في بناء المشهد البصري، وإثراء لغة البرنامج، وتحقيق أهدافه.  يمكن أن تبدأ عملية التصوير الفعلية ويمكن أن يستغرق ذلك من أيام وأسابيع إلى شهور اعتمادًا على عدد المواقع المستخدمة وكم المشاهد التي يتم تصويرها</a:t>
            </a:r>
            <a:r>
              <a:rPr lang="tr-TR" sz="2000" dirty="0">
                <a:cs typeface="+mj-cs"/>
              </a:rPr>
              <a:t>.</a:t>
            </a:r>
            <a:endParaRPr lang="ar-SA" sz="2000" dirty="0">
              <a:cs typeface="+mj-cs"/>
            </a:endParaRPr>
          </a:p>
          <a:p>
            <a:pPr algn="r" rtl="1">
              <a:lnSpc>
                <a:spcPct val="150000"/>
              </a:lnSpc>
            </a:pPr>
            <a:endParaRPr lang="en-US" sz="2000" b="1" dirty="0">
              <a:solidFill>
                <a:srgbClr val="C00000"/>
              </a:solidFill>
              <a:cs typeface="+mj-cs"/>
            </a:endParaRPr>
          </a:p>
          <a:p>
            <a:pPr marL="342900" indent="-342900" algn="just" rtl="1">
              <a:lnSpc>
                <a:spcPct val="150000"/>
              </a:lnSpc>
              <a:buFont typeface="Wingdings" pitchFamily="2" charset="2"/>
              <a:buChar char="Ø"/>
            </a:pPr>
            <a:endParaRPr lang="ar-SA" sz="2000" spc="30" dirty="0">
              <a:latin typeface="Simplified Arabic" pitchFamily="18" charset="-78"/>
              <a:cs typeface="+mj-cs"/>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tretch>
            <a:fillRect/>
          </a:stretch>
        </p:blipFill>
        <p:spPr>
          <a:xfrm>
            <a:off x="-7440" y="840791"/>
            <a:ext cx="3404709" cy="1981540"/>
          </a:xfrm>
          <a:prstGeom prst="rect">
            <a:avLst/>
          </a:prstGeom>
        </p:spPr>
      </p:pic>
      <p:sp>
        <p:nvSpPr>
          <p:cNvPr id="11" name="Rectangle 10"/>
          <p:cNvSpPr/>
          <p:nvPr/>
        </p:nvSpPr>
        <p:spPr>
          <a:xfrm>
            <a:off x="3385474" y="8407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3454900" y="979048"/>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tr-TR" sz="2000" b="1" dirty="0">
                <a:solidFill>
                  <a:schemeClr val="bg1"/>
                </a:solidFill>
                <a:latin typeface="Times New Roman" pitchFamily="18" charset="0"/>
                <a:cs typeface="Times New Roman" pitchFamily="18" charset="0"/>
              </a:rPr>
              <a:t>3</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81238082"/>
      </p:ext>
    </p:extLst>
  </p:cSld>
  <p:clrMapOvr>
    <a:masterClrMapping/>
  </p:clrMapOvr>
  <mc:AlternateContent xmlns:mc="http://schemas.openxmlformats.org/markup-compatibility/2006" xmlns:p14="http://schemas.microsoft.com/office/powerpoint/2010/main">
    <mc:Choice Requires="p14">
      <p:transition p14:dur="0" advTm="343664"/>
    </mc:Choice>
    <mc:Fallback xmlns="">
      <p:transition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695524" y="861247"/>
            <a:ext cx="3865656" cy="461665"/>
          </a:xfrm>
          <a:prstGeom prst="rect">
            <a:avLst/>
          </a:prstGeom>
          <a:noFill/>
        </p:spPr>
        <p:txBody>
          <a:bodyPr wrap="square" rtlCol="0">
            <a:spAutoFit/>
          </a:bodyPr>
          <a:lstStyle/>
          <a:p>
            <a:pPr algn="just" rtl="1"/>
            <a:r>
              <a:rPr lang="ar-SA" sz="2400" b="1" spc="30" dirty="0">
                <a:solidFill>
                  <a:srgbClr val="00B0F0"/>
                </a:solidFill>
                <a:latin typeface="The Year of Handicrafts" pitchFamily="50" charset="-78"/>
                <a:cs typeface="The Year of Handicrafts" pitchFamily="50" charset="-78"/>
              </a:rPr>
              <a:t>مراحل الانتاج</a:t>
            </a:r>
            <a:endParaRPr lang="ar-EG" sz="2400" b="1" dirty="0">
              <a:solidFill>
                <a:srgbClr val="00B0F0"/>
              </a:solidFill>
              <a:effectLst>
                <a:outerShdw blurRad="38100" dist="38100" dir="2700000" algn="tl">
                  <a:srgbClr val="000000">
                    <a:alpha val="43137"/>
                  </a:srgbClr>
                </a:outerShdw>
              </a:effectLst>
              <a:latin typeface="Candara Light" panose="020E0502030303020204" pitchFamily="34"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91177" y="1741017"/>
            <a:ext cx="8417320" cy="3323987"/>
          </a:xfrm>
          <a:prstGeom prst="rect">
            <a:avLst/>
          </a:prstGeom>
          <a:noFill/>
        </p:spPr>
        <p:txBody>
          <a:bodyPr wrap="square" rtlCol="0">
            <a:spAutoFit/>
          </a:bodyPr>
          <a:lstStyle/>
          <a:p>
            <a:pPr algn="r" rtl="1">
              <a:lnSpc>
                <a:spcPct val="150000"/>
              </a:lnSpc>
            </a:pPr>
            <a:r>
              <a:rPr lang="ar-SA" sz="2000" b="1" dirty="0">
                <a:solidFill>
                  <a:srgbClr val="C00000"/>
                </a:solidFill>
                <a:cs typeface="+mj-cs"/>
              </a:rPr>
              <a:t>2. مرحلة الإنتاج (</a:t>
            </a:r>
            <a:r>
              <a:rPr lang="en-US" sz="2000" b="1" dirty="0">
                <a:solidFill>
                  <a:srgbClr val="C00000"/>
                </a:solidFill>
                <a:cs typeface="+mj-cs"/>
              </a:rPr>
              <a:t>Production</a:t>
            </a:r>
            <a:r>
              <a:rPr lang="ar-SA" sz="2000" b="1" dirty="0">
                <a:solidFill>
                  <a:srgbClr val="C00000"/>
                </a:solidFill>
                <a:cs typeface="+mj-cs"/>
              </a:rPr>
              <a:t>)</a:t>
            </a:r>
            <a:endParaRPr lang="en-US" sz="2000" b="1" dirty="0">
              <a:solidFill>
                <a:srgbClr val="C00000"/>
              </a:solidFill>
              <a:cs typeface="+mj-cs"/>
            </a:endParaRPr>
          </a:p>
          <a:p>
            <a:pPr algn="r" rtl="1">
              <a:lnSpc>
                <a:spcPct val="150000"/>
              </a:lnSpc>
            </a:pPr>
            <a:r>
              <a:rPr lang="ar-SA" sz="2000" b="1" dirty="0">
                <a:cs typeface="+mj-cs"/>
              </a:rPr>
              <a:t>التصوير/التسجيل:</a:t>
            </a:r>
            <a:r>
              <a:rPr lang="ar-SA" sz="2000" dirty="0">
                <a:cs typeface="+mj-cs"/>
              </a:rPr>
              <a:t> تنفيذ المشاهد أو جمع المادة الخام.</a:t>
            </a:r>
          </a:p>
          <a:p>
            <a:pPr algn="r" rtl="1">
              <a:lnSpc>
                <a:spcPct val="150000"/>
              </a:lnSpc>
            </a:pPr>
            <a:r>
              <a:rPr lang="ar-SA" sz="2000" b="1" dirty="0">
                <a:cs typeface="+mj-cs"/>
              </a:rPr>
              <a:t>الإخراج:</a:t>
            </a:r>
            <a:r>
              <a:rPr lang="ar-SA" sz="2000" dirty="0">
                <a:cs typeface="+mj-cs"/>
              </a:rPr>
              <a:t> متابعة تنفيذ السيناريو بدقة.</a:t>
            </a:r>
          </a:p>
          <a:p>
            <a:pPr algn="r" rtl="1">
              <a:lnSpc>
                <a:spcPct val="150000"/>
              </a:lnSpc>
            </a:pPr>
            <a:r>
              <a:rPr lang="ar-SA" sz="2000" b="1" dirty="0">
                <a:cs typeface="+mj-cs"/>
              </a:rPr>
              <a:t>الإضاءة والصوت:</a:t>
            </a:r>
            <a:r>
              <a:rPr lang="ar-SA" sz="2000" dirty="0">
                <a:cs typeface="+mj-cs"/>
              </a:rPr>
              <a:t> ضبط الإضاءة المناسبة وجودة الصوت.</a:t>
            </a:r>
          </a:p>
          <a:p>
            <a:pPr algn="r" rtl="1">
              <a:lnSpc>
                <a:spcPct val="150000"/>
              </a:lnSpc>
            </a:pPr>
            <a:r>
              <a:rPr lang="ar-SA" sz="2000" b="1" dirty="0">
                <a:cs typeface="+mj-cs"/>
              </a:rPr>
              <a:t>التمثيل/الأداء:</a:t>
            </a:r>
            <a:r>
              <a:rPr lang="ar-SA" sz="2000" dirty="0">
                <a:cs typeface="+mj-cs"/>
              </a:rPr>
              <a:t> تقديم المشاهد من قبل الممثلين أو المشاركين.</a:t>
            </a:r>
          </a:p>
          <a:p>
            <a:pPr algn="r" rtl="1">
              <a:lnSpc>
                <a:spcPct val="150000"/>
              </a:lnSpc>
            </a:pPr>
            <a:r>
              <a:rPr lang="ar-SA" sz="2000" b="1" dirty="0">
                <a:cs typeface="+mj-cs"/>
              </a:rPr>
              <a:t>المتابعة الميدانية:</a:t>
            </a:r>
            <a:r>
              <a:rPr lang="ar-SA" sz="2000" dirty="0">
                <a:cs typeface="+mj-cs"/>
              </a:rPr>
              <a:t> التأكد من جودة اللقطات والتقيد بالسيناريو.</a:t>
            </a:r>
          </a:p>
          <a:p>
            <a:pPr marL="342900" indent="-342900" algn="just" rtl="1">
              <a:lnSpc>
                <a:spcPct val="150000"/>
              </a:lnSpc>
              <a:buFont typeface="Wingdings" pitchFamily="2" charset="2"/>
              <a:buChar char="Ø"/>
            </a:pPr>
            <a:endParaRPr lang="ar-SA" sz="2000" spc="30" dirty="0">
              <a:latin typeface="Simplified Arabic" pitchFamily="18" charset="-78"/>
              <a:cs typeface="+mj-cs"/>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39152" y="849470"/>
            <a:ext cx="3459340" cy="2016821"/>
          </a:xfrm>
          <a:prstGeom prst="rect">
            <a:avLst/>
          </a:prstGeom>
        </p:spPr>
      </p:pic>
      <p:sp>
        <p:nvSpPr>
          <p:cNvPr id="11" name="Rectangle 10"/>
          <p:cNvSpPr/>
          <p:nvPr/>
        </p:nvSpPr>
        <p:spPr>
          <a:xfrm>
            <a:off x="3385474" y="8407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3454900" y="979048"/>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tr-TR" sz="2000" b="1" dirty="0">
                <a:solidFill>
                  <a:schemeClr val="bg1"/>
                </a:solidFill>
                <a:latin typeface="Times New Roman" pitchFamily="18" charset="0"/>
                <a:cs typeface="Times New Roman" pitchFamily="18" charset="0"/>
              </a:rPr>
              <a:t>3</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76681359"/>
      </p:ext>
    </p:extLst>
  </p:cSld>
  <p:clrMapOvr>
    <a:masterClrMapping/>
  </p:clrMapOvr>
  <mc:AlternateContent xmlns:mc="http://schemas.openxmlformats.org/markup-compatibility/2006" xmlns:p14="http://schemas.microsoft.com/office/powerpoint/2010/main">
    <mc:Choice Requires="p14">
      <p:transition p14:dur="0" advTm="343664"/>
    </mc:Choice>
    <mc:Fallback xmlns="">
      <p:transition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622" y="1305076"/>
            <a:ext cx="3423278" cy="2282186"/>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3670820" y="2293529"/>
            <a:ext cx="8417320" cy="3323987"/>
          </a:xfrm>
          <a:prstGeom prst="rect">
            <a:avLst/>
          </a:prstGeom>
          <a:noFill/>
        </p:spPr>
        <p:txBody>
          <a:bodyPr wrap="square" rtlCol="0">
            <a:spAutoFit/>
          </a:bodyPr>
          <a:lstStyle/>
          <a:p>
            <a:pPr algn="r" rtl="1">
              <a:lnSpc>
                <a:spcPct val="150000"/>
              </a:lnSpc>
            </a:pPr>
            <a:r>
              <a:rPr lang="ar-SA" sz="2000" b="1" dirty="0">
                <a:solidFill>
                  <a:srgbClr val="C00000"/>
                </a:solidFill>
                <a:cs typeface="+mj-cs"/>
              </a:rPr>
              <a:t>3. مرحلة ما بعد الإنتاج </a:t>
            </a:r>
            <a:r>
              <a:rPr lang="en-US" sz="2000" b="1" dirty="0">
                <a:solidFill>
                  <a:srgbClr val="C00000"/>
                </a:solidFill>
                <a:cs typeface="+mj-cs"/>
              </a:rPr>
              <a:t>Post-Production) </a:t>
            </a:r>
            <a:r>
              <a:rPr lang="ar-SA" sz="2000" b="1" dirty="0">
                <a:solidFill>
                  <a:srgbClr val="C00000"/>
                </a:solidFill>
                <a:cs typeface="+mj-cs"/>
              </a:rPr>
              <a:t>)</a:t>
            </a:r>
            <a:endParaRPr lang="en-US" sz="2000" b="1" dirty="0">
              <a:solidFill>
                <a:srgbClr val="C00000"/>
              </a:solidFill>
              <a:cs typeface="+mj-cs"/>
            </a:endParaRPr>
          </a:p>
          <a:p>
            <a:pPr algn="r" rtl="1">
              <a:lnSpc>
                <a:spcPct val="150000"/>
              </a:lnSpc>
            </a:pPr>
            <a:r>
              <a:rPr lang="ar-SA" sz="2000" b="1" dirty="0">
                <a:cs typeface="+mj-cs"/>
              </a:rPr>
              <a:t>المونتاج:</a:t>
            </a:r>
            <a:r>
              <a:rPr lang="ar-SA" sz="2000" dirty="0">
                <a:cs typeface="+mj-cs"/>
              </a:rPr>
              <a:t> ترتيب اللقطات وإضافة المؤثرات البصرية.</a:t>
            </a:r>
          </a:p>
          <a:p>
            <a:pPr algn="r" rtl="1">
              <a:lnSpc>
                <a:spcPct val="150000"/>
              </a:lnSpc>
            </a:pPr>
            <a:r>
              <a:rPr lang="ar-SA" sz="2000" b="1" dirty="0">
                <a:cs typeface="+mj-cs"/>
              </a:rPr>
              <a:t>المكساج (</a:t>
            </a:r>
            <a:r>
              <a:rPr lang="en-US" sz="2000" b="1" dirty="0">
                <a:cs typeface="+mj-cs"/>
              </a:rPr>
              <a:t>Mixing</a:t>
            </a:r>
            <a:r>
              <a:rPr lang="en-US" sz="2000" dirty="0">
                <a:cs typeface="+mj-cs"/>
              </a:rPr>
              <a:t> </a:t>
            </a:r>
            <a:r>
              <a:rPr lang="ar-SA" sz="2000" dirty="0">
                <a:cs typeface="+mj-cs"/>
              </a:rPr>
              <a:t>) معالجة الصوتيات وإضافة الموسيقى.</a:t>
            </a:r>
          </a:p>
          <a:p>
            <a:pPr algn="r" rtl="1">
              <a:lnSpc>
                <a:spcPct val="150000"/>
              </a:lnSpc>
            </a:pPr>
            <a:r>
              <a:rPr lang="ar-SA" sz="2000" b="1" dirty="0">
                <a:cs typeface="+mj-cs"/>
              </a:rPr>
              <a:t>التصحيح اللوني (</a:t>
            </a:r>
            <a:r>
              <a:rPr lang="en-US" sz="2000" b="1" dirty="0">
                <a:cs typeface="+mj-cs"/>
              </a:rPr>
              <a:t>Color Correction</a:t>
            </a:r>
            <a:r>
              <a:rPr lang="en-US" sz="2000" dirty="0">
                <a:cs typeface="+mj-cs"/>
              </a:rPr>
              <a:t> </a:t>
            </a:r>
            <a:r>
              <a:rPr lang="ar-SA" sz="2000" dirty="0">
                <a:cs typeface="+mj-cs"/>
              </a:rPr>
              <a:t>) تحسين الألوان والإضاءة.</a:t>
            </a:r>
          </a:p>
          <a:p>
            <a:pPr algn="r" rtl="1">
              <a:lnSpc>
                <a:spcPct val="150000"/>
              </a:lnSpc>
            </a:pPr>
            <a:r>
              <a:rPr lang="ar-SA" sz="2000" b="1" dirty="0">
                <a:cs typeface="+mj-cs"/>
              </a:rPr>
              <a:t>إضافة المؤثرات الخاصة </a:t>
            </a:r>
            <a:r>
              <a:rPr lang="en-US" sz="2000" b="1" dirty="0">
                <a:cs typeface="+mj-cs"/>
              </a:rPr>
              <a:t>VFX) </a:t>
            </a:r>
            <a:r>
              <a:rPr lang="ar-SA" sz="2000" b="1" dirty="0">
                <a:cs typeface="+mj-cs"/>
              </a:rPr>
              <a:t>) </a:t>
            </a:r>
            <a:r>
              <a:rPr lang="ar-SA" sz="2000" dirty="0">
                <a:cs typeface="+mj-cs"/>
              </a:rPr>
              <a:t>حسب طبيعة العمل.</a:t>
            </a:r>
          </a:p>
          <a:p>
            <a:pPr algn="r" rtl="1">
              <a:lnSpc>
                <a:spcPct val="150000"/>
              </a:lnSpc>
            </a:pPr>
            <a:r>
              <a:rPr lang="ar-SA" sz="2000" b="1" dirty="0">
                <a:cs typeface="+mj-cs"/>
              </a:rPr>
              <a:t>إعداد النسخة النهائية:</a:t>
            </a:r>
            <a:r>
              <a:rPr lang="ar-SA" sz="2000" dirty="0">
                <a:cs typeface="+mj-cs"/>
              </a:rPr>
              <a:t> تجهيز العمل للعرض أو البث.</a:t>
            </a:r>
          </a:p>
          <a:p>
            <a:pPr algn="r" rtl="1">
              <a:lnSpc>
                <a:spcPct val="150000"/>
              </a:lnSpc>
            </a:pPr>
            <a:endParaRPr lang="ar-SA" sz="2000" dirty="0">
              <a:cs typeface="+mj-cs"/>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3837" y="1415362"/>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73059E2B-C21B-6BE2-C43F-39FC15FF2AA5}"/>
              </a:ext>
            </a:extLst>
          </p:cNvPr>
          <p:cNvSpPr txBox="1"/>
          <p:nvPr/>
        </p:nvSpPr>
        <p:spPr>
          <a:xfrm>
            <a:off x="6170597" y="1412953"/>
            <a:ext cx="4837372" cy="461665"/>
          </a:xfrm>
          <a:prstGeom prst="rect">
            <a:avLst/>
          </a:prstGeom>
          <a:noFill/>
        </p:spPr>
        <p:txBody>
          <a:bodyPr wrap="square" rtlCol="0">
            <a:spAutoFit/>
          </a:bodyPr>
          <a:lstStyle/>
          <a:p>
            <a:pPr algn="just" rtl="1"/>
            <a:r>
              <a:rPr lang="ar-SA" sz="2400" b="1" spc="30" dirty="0">
                <a:solidFill>
                  <a:srgbClr val="00B0F0"/>
                </a:solidFill>
                <a:latin typeface="The Year of Handicrafts" pitchFamily="50" charset="-78"/>
                <a:cs typeface="The Year of Handicrafts" pitchFamily="50" charset="-78"/>
              </a:rPr>
              <a:t>مراحل الانتاج</a:t>
            </a:r>
            <a:endParaRPr lang="ar-EG" sz="2400" b="1" dirty="0">
              <a:solidFill>
                <a:srgbClr val="00B0F0"/>
              </a:solidFill>
              <a:effectLst>
                <a:outerShdw blurRad="38100" dist="38100" dir="2700000" algn="tl">
                  <a:srgbClr val="000000">
                    <a:alpha val="43137"/>
                  </a:srgbClr>
                </a:outerShdw>
              </a:effectLst>
              <a:latin typeface="Candara Light" panose="020E0502030303020204" pitchFamily="34" charset="0"/>
            </a:endParaRPr>
          </a:p>
        </p:txBody>
      </p:sp>
    </p:spTree>
    <p:extLst>
      <p:ext uri="{BB962C8B-B14F-4D97-AF65-F5344CB8AC3E}">
        <p14:creationId xmlns:p14="http://schemas.microsoft.com/office/powerpoint/2010/main" val="1436697653"/>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21861" y="1335074"/>
            <a:ext cx="3363613" cy="2242409"/>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3385474" y="2407346"/>
            <a:ext cx="8417320" cy="2400657"/>
          </a:xfrm>
          <a:prstGeom prst="rect">
            <a:avLst/>
          </a:prstGeom>
          <a:noFill/>
        </p:spPr>
        <p:txBody>
          <a:bodyPr wrap="square" rtlCol="0">
            <a:spAutoFit/>
          </a:bodyPr>
          <a:lstStyle/>
          <a:p>
            <a:pPr algn="r" rtl="1">
              <a:lnSpc>
                <a:spcPct val="150000"/>
              </a:lnSpc>
            </a:pPr>
            <a:r>
              <a:rPr lang="ar-SA" sz="2000" b="1" dirty="0">
                <a:cs typeface="+mj-cs"/>
              </a:rPr>
              <a:t>4</a:t>
            </a:r>
            <a:r>
              <a:rPr lang="ar-SA" sz="2000" b="1" dirty="0">
                <a:solidFill>
                  <a:srgbClr val="C00000"/>
                </a:solidFill>
                <a:cs typeface="+mj-cs"/>
              </a:rPr>
              <a:t>. مرحلة التوزيع والعرض (</a:t>
            </a:r>
            <a:r>
              <a:rPr lang="en-US" sz="2000" b="1" dirty="0">
                <a:solidFill>
                  <a:srgbClr val="C00000"/>
                </a:solidFill>
                <a:cs typeface="+mj-cs"/>
              </a:rPr>
              <a:t>Distribution</a:t>
            </a:r>
            <a:r>
              <a:rPr lang="ar-SA" sz="2000" b="1" dirty="0">
                <a:solidFill>
                  <a:srgbClr val="C00000"/>
                </a:solidFill>
                <a:cs typeface="+mj-cs"/>
              </a:rPr>
              <a:t>)</a:t>
            </a:r>
            <a:endParaRPr lang="en-US" sz="2000" b="1" dirty="0">
              <a:solidFill>
                <a:srgbClr val="C00000"/>
              </a:solidFill>
              <a:cs typeface="+mj-cs"/>
            </a:endParaRPr>
          </a:p>
          <a:p>
            <a:pPr algn="r" rtl="1">
              <a:lnSpc>
                <a:spcPct val="150000"/>
              </a:lnSpc>
            </a:pPr>
            <a:r>
              <a:rPr lang="ar-SA" sz="2000" b="1" dirty="0">
                <a:cs typeface="+mj-cs"/>
              </a:rPr>
              <a:t>العرض الأولي </a:t>
            </a:r>
            <a:r>
              <a:rPr lang="en-US" sz="2000" b="1" dirty="0">
                <a:cs typeface="+mj-cs"/>
              </a:rPr>
              <a:t>Premiere)</a:t>
            </a:r>
            <a:r>
              <a:rPr lang="ar-SA" sz="2000" b="1" dirty="0">
                <a:cs typeface="+mj-cs"/>
              </a:rPr>
              <a:t>)</a:t>
            </a:r>
            <a:r>
              <a:rPr lang="en-US" sz="2000" dirty="0">
                <a:cs typeface="+mj-cs"/>
              </a:rPr>
              <a:t> </a:t>
            </a:r>
            <a:r>
              <a:rPr lang="ar-SA" sz="2000" dirty="0">
                <a:cs typeface="+mj-cs"/>
              </a:rPr>
              <a:t>تقديم العمل للجمهور أو الجهة المنتجة.</a:t>
            </a:r>
          </a:p>
          <a:p>
            <a:pPr algn="r" rtl="1">
              <a:lnSpc>
                <a:spcPct val="150000"/>
              </a:lnSpc>
            </a:pPr>
            <a:r>
              <a:rPr lang="ar-SA" sz="2000" b="1" dirty="0">
                <a:cs typeface="+mj-cs"/>
              </a:rPr>
              <a:t>التوزيع:</a:t>
            </a:r>
            <a:r>
              <a:rPr lang="ar-SA" sz="2000" dirty="0">
                <a:cs typeface="+mj-cs"/>
              </a:rPr>
              <a:t> عبر قنوات البث التلفزيوني، السينما، أو المنصات الرقمية.</a:t>
            </a:r>
          </a:p>
          <a:p>
            <a:pPr algn="r" rtl="1">
              <a:lnSpc>
                <a:spcPct val="150000"/>
              </a:lnSpc>
            </a:pPr>
            <a:r>
              <a:rPr lang="ar-SA" sz="2000" b="1" dirty="0">
                <a:cs typeface="+mj-cs"/>
              </a:rPr>
              <a:t>التسويق:</a:t>
            </a:r>
            <a:r>
              <a:rPr lang="ar-SA" sz="2000" dirty="0">
                <a:cs typeface="+mj-cs"/>
              </a:rPr>
              <a:t> الحملات الدعائية لجذب الجمهور.</a:t>
            </a:r>
          </a:p>
          <a:p>
            <a:pPr algn="r" rtl="1">
              <a:lnSpc>
                <a:spcPct val="150000"/>
              </a:lnSpc>
            </a:pPr>
            <a:endParaRPr lang="ar-SA" sz="2000" dirty="0">
              <a:cs typeface="+mj-cs"/>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73059E2B-C21B-6BE2-C43F-39FC15FF2AA5}"/>
              </a:ext>
            </a:extLst>
          </p:cNvPr>
          <p:cNvSpPr txBox="1"/>
          <p:nvPr/>
        </p:nvSpPr>
        <p:spPr>
          <a:xfrm>
            <a:off x="4730261" y="1461597"/>
            <a:ext cx="6339254" cy="461665"/>
          </a:xfrm>
          <a:prstGeom prst="rect">
            <a:avLst/>
          </a:prstGeom>
          <a:noFill/>
        </p:spPr>
        <p:txBody>
          <a:bodyPr wrap="square" rtlCol="0">
            <a:spAutoFit/>
          </a:bodyPr>
          <a:lstStyle/>
          <a:p>
            <a:pPr algn="just" rtl="1"/>
            <a:r>
              <a:rPr lang="ar-SA" sz="2400" b="1" spc="30" dirty="0">
                <a:solidFill>
                  <a:srgbClr val="00B0F0"/>
                </a:solidFill>
                <a:latin typeface="The Year of Handicrafts" pitchFamily="50" charset="-78"/>
                <a:cs typeface="The Year of Handicrafts" pitchFamily="50" charset="-78"/>
              </a:rPr>
              <a:t>مراحل الانتاج</a:t>
            </a:r>
            <a:endParaRPr lang="ar-EG" sz="2400" b="1" dirty="0">
              <a:solidFill>
                <a:srgbClr val="00B0F0"/>
              </a:solidFill>
              <a:effectLst>
                <a:outerShdw blurRad="38100" dist="38100" dir="2700000" algn="tl">
                  <a:srgbClr val="000000">
                    <a:alpha val="43137"/>
                  </a:srgbClr>
                </a:outerShdw>
              </a:effectLst>
              <a:latin typeface="Candara Light" panose="020E0502030303020204" pitchFamily="34" charset="0"/>
            </a:endParaRPr>
          </a:p>
        </p:txBody>
      </p:sp>
    </p:spTree>
    <p:extLst>
      <p:ext uri="{BB962C8B-B14F-4D97-AF65-F5344CB8AC3E}">
        <p14:creationId xmlns:p14="http://schemas.microsoft.com/office/powerpoint/2010/main" val="1289502362"/>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626178" y="1931787"/>
            <a:ext cx="7324787" cy="3142333"/>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
        <p:nvSpPr>
          <p:cNvPr id="2" name="Rectangle 1"/>
          <p:cNvSpPr/>
          <p:nvPr/>
        </p:nvSpPr>
        <p:spPr>
          <a:xfrm>
            <a:off x="6213700" y="1735922"/>
            <a:ext cx="4325155" cy="523220"/>
          </a:xfrm>
          <a:prstGeom prst="rect">
            <a:avLst/>
          </a:prstGeom>
        </p:spPr>
        <p:txBody>
          <a:bodyPr wrap="square">
            <a:spAutoFit/>
          </a:bodyPr>
          <a:lstStyle/>
          <a:p>
            <a:pPr algn="ctr" rtl="1"/>
            <a:r>
              <a:rPr lang="ar-SA" sz="2800" b="1" dirty="0">
                <a:solidFill>
                  <a:srgbClr val="00B0F0"/>
                </a:solidFill>
              </a:rPr>
              <a:t>دور المونتاج في العملية الإنتاجية</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Tree>
    <p:extLst>
      <p:ext uri="{BB962C8B-B14F-4D97-AF65-F5344CB8AC3E}">
        <p14:creationId xmlns:p14="http://schemas.microsoft.com/office/powerpoint/2010/main" val="3144636572"/>
      </p:ext>
    </p:extLst>
  </p:cSld>
  <p:clrMapOvr>
    <a:masterClrMapping/>
  </p:clrMapOvr>
  <mc:AlternateContent xmlns:mc="http://schemas.openxmlformats.org/markup-compatibility/2006" xmlns:p14="http://schemas.microsoft.com/office/powerpoint/2010/main">
    <mc:Choice Requires="p14">
      <p:transition p14:dur="0" advTm="4574"/>
    </mc:Choice>
    <mc:Fallback xmlns="">
      <p:transition advTm="457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793" y="1342610"/>
            <a:ext cx="3383681" cy="2535377"/>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27911" y="2360227"/>
            <a:ext cx="8417320" cy="3323987"/>
          </a:xfrm>
          <a:prstGeom prst="rect">
            <a:avLst/>
          </a:prstGeom>
          <a:noFill/>
        </p:spPr>
        <p:txBody>
          <a:bodyPr wrap="square" rtlCol="0">
            <a:spAutoFit/>
          </a:bodyPr>
          <a:lstStyle/>
          <a:p>
            <a:pPr algn="r" rtl="1">
              <a:lnSpc>
                <a:spcPct val="150000"/>
              </a:lnSpc>
            </a:pPr>
            <a:r>
              <a:rPr lang="ar-SA" sz="2000" dirty="0">
                <a:cs typeface="+mj-cs"/>
              </a:rPr>
              <a:t>المونتاج يُعد المرحلة الحاسمة في صناعة الفيلم أو البرنامج، فهو الذي يحوّل المادة الخام من لقطات وصور وأصوات متفرقة إلى عمل فني متكامل ومعبر. ويمكن تلخيص دوره في النقاط التالية:</a:t>
            </a:r>
          </a:p>
          <a:p>
            <a:pPr algn="r" rtl="1">
              <a:lnSpc>
                <a:spcPct val="150000"/>
              </a:lnSpc>
            </a:pPr>
            <a:r>
              <a:rPr lang="ar-SA" sz="2000" b="1" dirty="0">
                <a:solidFill>
                  <a:srgbClr val="C00000"/>
                </a:solidFill>
                <a:cs typeface="+mj-cs"/>
              </a:rPr>
              <a:t>1. تحويل المادة الخام إلى بناء سردي متماسك</a:t>
            </a:r>
          </a:p>
          <a:p>
            <a:pPr marL="342900" indent="-342900" algn="r" rtl="1">
              <a:lnSpc>
                <a:spcPct val="150000"/>
              </a:lnSpc>
              <a:buFont typeface="Arial" panose="020B0604020202020204" pitchFamily="34" charset="0"/>
              <a:buChar char="•"/>
            </a:pPr>
            <a:r>
              <a:rPr lang="ar-SA" sz="2000" dirty="0">
                <a:cs typeface="+mj-cs"/>
              </a:rPr>
              <a:t>المونتاج ينظم اللقطات وفق ترتيب منطقي أو درامي.</a:t>
            </a:r>
          </a:p>
          <a:p>
            <a:pPr marL="342900" indent="-342900" algn="r" rtl="1">
              <a:lnSpc>
                <a:spcPct val="150000"/>
              </a:lnSpc>
              <a:buFont typeface="Arial" panose="020B0604020202020204" pitchFamily="34" charset="0"/>
              <a:buChar char="•"/>
            </a:pPr>
            <a:r>
              <a:rPr lang="ar-SA" sz="2000" dirty="0">
                <a:cs typeface="+mj-cs"/>
              </a:rPr>
              <a:t>يربط الأحداث ببعضها لتكوين قصة مفهومة وواضحة للجمهور.</a:t>
            </a:r>
          </a:p>
          <a:p>
            <a:pPr marL="342900" indent="-342900" algn="r" rtl="1">
              <a:lnSpc>
                <a:spcPct val="150000"/>
              </a:lnSpc>
              <a:buFont typeface="Arial" panose="020B0604020202020204" pitchFamily="34" charset="0"/>
              <a:buChar char="•"/>
            </a:pPr>
            <a:r>
              <a:rPr lang="ar-SA" sz="2000" dirty="0">
                <a:cs typeface="+mj-cs"/>
              </a:rPr>
              <a:t>يحدد البداية والنهاية ويعطي المعنى الكلي للعمل.</a:t>
            </a:r>
          </a:p>
          <a:p>
            <a:pPr algn="r" rtl="1">
              <a:lnSpc>
                <a:spcPct val="150000"/>
              </a:lnSpc>
            </a:pPr>
            <a:endParaRPr lang="ar-SA" sz="2000"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911389" y="1436032"/>
            <a:ext cx="4744673" cy="577850"/>
          </a:xfrm>
          <a:prstGeom prst="rect">
            <a:avLst/>
          </a:prstGeom>
          <a:noFill/>
        </p:spPr>
        <p:txBody>
          <a:bodyPr wrap="square" rtlCol="0">
            <a:spAutoFit/>
          </a:bodyPr>
          <a:lstStyle/>
          <a:p>
            <a:pPr algn="r" rtl="1">
              <a:lnSpc>
                <a:spcPct val="150000"/>
              </a:lnSpc>
            </a:pPr>
            <a:r>
              <a:rPr lang="ar-SA" sz="2400" b="1" dirty="0">
                <a:solidFill>
                  <a:srgbClr val="00B0F0"/>
                </a:solidFill>
              </a:rPr>
              <a:t>دور المونتاج في العملية الإنتاجية</a:t>
            </a:r>
          </a:p>
        </p:txBody>
      </p:sp>
    </p:spTree>
    <p:extLst>
      <p:ext uri="{BB962C8B-B14F-4D97-AF65-F5344CB8AC3E}">
        <p14:creationId xmlns:p14="http://schemas.microsoft.com/office/powerpoint/2010/main" val="451500071"/>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4334"/>
            <a:ext cx="3385474" cy="1978386"/>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454900" y="2747964"/>
            <a:ext cx="8417320" cy="2806987"/>
          </a:xfrm>
          <a:prstGeom prst="rect">
            <a:avLst/>
          </a:prstGeom>
          <a:noFill/>
        </p:spPr>
        <p:txBody>
          <a:bodyPr wrap="square" rtlCol="0">
            <a:spAutoFit/>
          </a:bodyPr>
          <a:lstStyle/>
          <a:p>
            <a:pPr algn="r" rtl="1">
              <a:lnSpc>
                <a:spcPct val="150000"/>
              </a:lnSpc>
            </a:pPr>
            <a:r>
              <a:rPr lang="ar-SA" sz="2000" b="1" dirty="0">
                <a:solidFill>
                  <a:srgbClr val="C00000"/>
                </a:solidFill>
                <a:cs typeface="+mj-cs"/>
              </a:rPr>
              <a:t>2. خلق الإيقاع والزمن الدرامي</a:t>
            </a:r>
          </a:p>
          <a:p>
            <a:pPr marL="342900" indent="-342900" algn="r" rtl="1">
              <a:lnSpc>
                <a:spcPct val="150000"/>
              </a:lnSpc>
              <a:buFont typeface="Arial" panose="020B0604020202020204" pitchFamily="34" charset="0"/>
              <a:buChar char="•"/>
            </a:pPr>
            <a:r>
              <a:rPr lang="ar-SA" sz="2000" dirty="0">
                <a:cs typeface="+mj-cs"/>
              </a:rPr>
              <a:t>التحكم في طول اللقطات وسرعة الانتقال بينها لخلق إيقاع سريع (الإثارة/الأكشن) أو بطيء (التأمل/الدراما).</a:t>
            </a:r>
          </a:p>
          <a:p>
            <a:pPr marL="342900" indent="-342900" algn="r" rtl="1">
              <a:lnSpc>
                <a:spcPct val="150000"/>
              </a:lnSpc>
              <a:buFont typeface="Arial" panose="020B0604020202020204" pitchFamily="34" charset="0"/>
              <a:buChar char="•"/>
            </a:pPr>
            <a:r>
              <a:rPr lang="ar-SA" sz="2000" dirty="0">
                <a:cs typeface="+mj-cs"/>
              </a:rPr>
              <a:t>إمكانية التلاعب بالزمن (الفلاش باك – الفلاش فوروارد).</a:t>
            </a:r>
          </a:p>
          <a:p>
            <a:pPr marL="342900" indent="-342900" algn="r" rtl="1">
              <a:lnSpc>
                <a:spcPct val="150000"/>
              </a:lnSpc>
              <a:buFont typeface="Arial" panose="020B0604020202020204" pitchFamily="34" charset="0"/>
              <a:buChar char="•"/>
            </a:pPr>
            <a:r>
              <a:rPr lang="ar-SA" sz="2000" dirty="0">
                <a:cs typeface="+mj-cs"/>
              </a:rPr>
              <a:t>خلق التوتر أو الراحة لدى المشاهد من خلال الإيقاع البصري والسمعي.</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20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911389" y="1436032"/>
            <a:ext cx="4744673" cy="600164"/>
          </a:xfrm>
          <a:prstGeom prst="rect">
            <a:avLst/>
          </a:prstGeom>
          <a:noFill/>
        </p:spPr>
        <p:txBody>
          <a:bodyPr wrap="square" rtlCol="0">
            <a:spAutoFit/>
          </a:bodyPr>
          <a:lstStyle/>
          <a:p>
            <a:pPr algn="r" rtl="1">
              <a:lnSpc>
                <a:spcPct val="150000"/>
              </a:lnSpc>
            </a:pPr>
            <a:r>
              <a:rPr lang="ar-SA" sz="2400" b="1" dirty="0">
                <a:solidFill>
                  <a:srgbClr val="00B0F0"/>
                </a:solidFill>
              </a:rPr>
              <a:t>دور المونتاج في العملية الإنتاجية</a:t>
            </a:r>
          </a:p>
        </p:txBody>
      </p:sp>
    </p:spTree>
    <p:extLst>
      <p:ext uri="{BB962C8B-B14F-4D97-AF65-F5344CB8AC3E}">
        <p14:creationId xmlns:p14="http://schemas.microsoft.com/office/powerpoint/2010/main" val="1018622715"/>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35074"/>
            <a:ext cx="3385474" cy="1851430"/>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454900" y="2433813"/>
            <a:ext cx="8417320" cy="3785652"/>
          </a:xfrm>
          <a:prstGeom prst="rect">
            <a:avLst/>
          </a:prstGeom>
          <a:noFill/>
        </p:spPr>
        <p:txBody>
          <a:bodyPr wrap="square" rtlCol="0">
            <a:spAutoFit/>
          </a:bodyPr>
          <a:lstStyle/>
          <a:p>
            <a:pPr algn="r" rtl="1">
              <a:lnSpc>
                <a:spcPct val="150000"/>
              </a:lnSpc>
            </a:pPr>
            <a:r>
              <a:rPr lang="ar-SA" sz="2000" b="1" dirty="0">
                <a:solidFill>
                  <a:srgbClr val="C00000"/>
                </a:solidFill>
                <a:cs typeface="+mj-cs"/>
              </a:rPr>
              <a:t>3. بناء المعنى والدلالات</a:t>
            </a:r>
          </a:p>
          <a:p>
            <a:pPr marL="342900" indent="-342900" algn="r" rtl="1">
              <a:lnSpc>
                <a:spcPct val="150000"/>
              </a:lnSpc>
              <a:buFont typeface="Arial" panose="020B0604020202020204" pitchFamily="34" charset="0"/>
              <a:buChar char="•"/>
            </a:pPr>
            <a:r>
              <a:rPr lang="ar-SA" sz="2000" dirty="0">
                <a:cs typeface="+mj-cs"/>
              </a:rPr>
              <a:t>المونتاج ليس مجرد ترتيب لقطات، بل هو وسيلة لتوليد معنى جديد عبر الجمع بين صورتين (نظرية أيزنشتاين).</a:t>
            </a:r>
          </a:p>
          <a:p>
            <a:pPr marL="342900" indent="-342900" algn="r" rtl="1">
              <a:lnSpc>
                <a:spcPct val="150000"/>
              </a:lnSpc>
              <a:buFont typeface="Arial" panose="020B0604020202020204" pitchFamily="34" charset="0"/>
              <a:buChar char="•"/>
            </a:pPr>
            <a:r>
              <a:rPr lang="ar-SA" sz="2000" dirty="0">
                <a:cs typeface="+mj-cs"/>
              </a:rPr>
              <a:t>يمكن من خلاله توصيل رموز ورسائل غير مباشرة تعزز من فكرة العمل.</a:t>
            </a:r>
          </a:p>
          <a:p>
            <a:pPr algn="r" rtl="1">
              <a:lnSpc>
                <a:spcPct val="150000"/>
              </a:lnSpc>
            </a:pPr>
            <a:r>
              <a:rPr lang="ar-SA" sz="2000" b="1" dirty="0"/>
              <a:t>4. ضبط الاستمرارية (</a:t>
            </a:r>
            <a:r>
              <a:rPr lang="en-US" sz="2000" b="1" dirty="0">
                <a:cs typeface="+mj-cs"/>
              </a:rPr>
              <a:t>Continuity</a:t>
            </a:r>
            <a:r>
              <a:rPr lang="ar-SA" sz="2000" b="1" dirty="0"/>
              <a:t>)</a:t>
            </a:r>
            <a:endParaRPr lang="en-US" sz="2000" b="1" dirty="0">
              <a:cs typeface="+mj-cs"/>
            </a:endParaRPr>
          </a:p>
          <a:p>
            <a:pPr marL="342900" indent="-342900" algn="r" rtl="1">
              <a:lnSpc>
                <a:spcPct val="150000"/>
              </a:lnSpc>
              <a:buFont typeface="Arial" panose="020B0604020202020204" pitchFamily="34" charset="0"/>
              <a:buChar char="•"/>
            </a:pPr>
            <a:r>
              <a:rPr lang="ar-SA" sz="2000" dirty="0">
                <a:cs typeface="+mj-cs"/>
              </a:rPr>
              <a:t>الحفاظ على ترابط المشاهد وعدم ظهور فجوات زمنية أو مكانية.</a:t>
            </a:r>
          </a:p>
          <a:p>
            <a:pPr marL="342900" indent="-342900" algn="r" rtl="1">
              <a:lnSpc>
                <a:spcPct val="150000"/>
              </a:lnSpc>
              <a:buFont typeface="Arial" panose="020B0604020202020204" pitchFamily="34" charset="0"/>
              <a:buChar char="•"/>
            </a:pPr>
            <a:r>
              <a:rPr lang="ar-SA" sz="2000" dirty="0">
                <a:cs typeface="+mj-cs"/>
              </a:rPr>
              <a:t>تطبيق قواعد المونتاج الخفي لتسهيل متابعة الجمهور للقصة بدون إرباك بصري.</a:t>
            </a:r>
          </a:p>
          <a:p>
            <a:pPr algn="r" rtl="1">
              <a:lnSpc>
                <a:spcPct val="150000"/>
              </a:lnSpc>
            </a:pPr>
            <a:endParaRPr lang="ar-SA" sz="2000"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904B7CA6-23A4-2E24-5FFC-ECEA38831F6A}"/>
              </a:ext>
            </a:extLst>
          </p:cNvPr>
          <p:cNvSpPr txBox="1"/>
          <p:nvPr/>
        </p:nvSpPr>
        <p:spPr>
          <a:xfrm>
            <a:off x="5911389" y="1436032"/>
            <a:ext cx="4744673" cy="600164"/>
          </a:xfrm>
          <a:prstGeom prst="rect">
            <a:avLst/>
          </a:prstGeom>
          <a:noFill/>
        </p:spPr>
        <p:txBody>
          <a:bodyPr wrap="square" rtlCol="0">
            <a:spAutoFit/>
          </a:bodyPr>
          <a:lstStyle/>
          <a:p>
            <a:pPr algn="r" rtl="1">
              <a:lnSpc>
                <a:spcPct val="150000"/>
              </a:lnSpc>
            </a:pPr>
            <a:r>
              <a:rPr lang="ar-SA" sz="2400" b="1" dirty="0">
                <a:solidFill>
                  <a:srgbClr val="00B0F0"/>
                </a:solidFill>
              </a:rPr>
              <a:t>دور المونتاج في العملية الإنتاجية</a:t>
            </a:r>
          </a:p>
        </p:txBody>
      </p:sp>
    </p:spTree>
    <p:extLst>
      <p:ext uri="{BB962C8B-B14F-4D97-AF65-F5344CB8AC3E}">
        <p14:creationId xmlns:p14="http://schemas.microsoft.com/office/powerpoint/2010/main" val="3174247452"/>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539106"/>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3473328" y="2654676"/>
            <a:ext cx="8417320" cy="3785652"/>
          </a:xfrm>
          <a:prstGeom prst="rect">
            <a:avLst/>
          </a:prstGeom>
          <a:noFill/>
        </p:spPr>
        <p:txBody>
          <a:bodyPr wrap="square" rtlCol="0">
            <a:spAutoFit/>
          </a:bodyPr>
          <a:lstStyle/>
          <a:p>
            <a:pPr algn="r" rtl="1">
              <a:lnSpc>
                <a:spcPct val="150000"/>
              </a:lnSpc>
            </a:pPr>
            <a:r>
              <a:rPr lang="ar-SA" sz="2000" b="1" dirty="0">
                <a:solidFill>
                  <a:srgbClr val="C00000"/>
                </a:solidFill>
                <a:cs typeface="+mj-cs"/>
              </a:rPr>
              <a:t>5. تعزيز الجانب الفني والجمالي</a:t>
            </a:r>
          </a:p>
          <a:p>
            <a:pPr marL="342900" indent="-342900" algn="r" rtl="1">
              <a:lnSpc>
                <a:spcPct val="150000"/>
              </a:lnSpc>
              <a:buFont typeface="Arial" panose="020B0604020202020204" pitchFamily="34" charset="0"/>
              <a:buChar char="•"/>
            </a:pPr>
            <a:r>
              <a:rPr lang="ar-SA" sz="2000" dirty="0">
                <a:cs typeface="+mj-cs"/>
              </a:rPr>
              <a:t>إضافة مؤثرات بصرية وصوتية تدعم الجو العام للفيلم.</a:t>
            </a:r>
          </a:p>
          <a:p>
            <a:pPr marL="342900" indent="-342900" algn="r" rtl="1">
              <a:lnSpc>
                <a:spcPct val="150000"/>
              </a:lnSpc>
              <a:buFont typeface="Arial" panose="020B0604020202020204" pitchFamily="34" charset="0"/>
              <a:buChar char="•"/>
            </a:pPr>
            <a:r>
              <a:rPr lang="ar-SA" sz="2000" dirty="0">
                <a:cs typeface="+mj-cs"/>
              </a:rPr>
              <a:t>تحسين الألوان</a:t>
            </a:r>
            <a:r>
              <a:rPr lang="en-US" sz="2000" dirty="0">
                <a:cs typeface="+mj-cs"/>
              </a:rPr>
              <a:t>Color Grading) </a:t>
            </a:r>
            <a:r>
              <a:rPr lang="ar-SA" sz="2000" dirty="0">
                <a:cs typeface="+mj-cs"/>
              </a:rPr>
              <a:t>) لإبراز الطابع الفني أو النفسي للعمل.</a:t>
            </a:r>
          </a:p>
          <a:p>
            <a:pPr marL="342900" indent="-342900" algn="r" rtl="1">
              <a:lnSpc>
                <a:spcPct val="150000"/>
              </a:lnSpc>
              <a:buFont typeface="Arial" panose="020B0604020202020204" pitchFamily="34" charset="0"/>
              <a:buChar char="•"/>
            </a:pPr>
            <a:r>
              <a:rPr lang="ar-SA" sz="2000" dirty="0">
                <a:cs typeface="+mj-cs"/>
              </a:rPr>
              <a:t>الدمج بين الصورة والموسيقى بشكل يرفع من قوة التأثير العاطفي.</a:t>
            </a:r>
          </a:p>
          <a:p>
            <a:pPr algn="r" rtl="1">
              <a:lnSpc>
                <a:spcPct val="150000"/>
              </a:lnSpc>
            </a:pPr>
            <a:r>
              <a:rPr lang="ar-SA" sz="2000" b="1" dirty="0">
                <a:solidFill>
                  <a:srgbClr val="C00000"/>
                </a:solidFill>
                <a:cs typeface="+mj-cs"/>
              </a:rPr>
              <a:t>6. المونتاج كأداة للرقابة والاختيار</a:t>
            </a:r>
          </a:p>
          <a:p>
            <a:pPr marL="342900" indent="-342900" algn="r" rtl="1">
              <a:lnSpc>
                <a:spcPct val="150000"/>
              </a:lnSpc>
              <a:buFont typeface="Arial" panose="020B0604020202020204" pitchFamily="34" charset="0"/>
              <a:buChar char="•"/>
            </a:pPr>
            <a:r>
              <a:rPr lang="ar-SA" sz="2000" dirty="0">
                <a:cs typeface="+mj-cs"/>
              </a:rPr>
              <a:t>المونتير مع المخرج يختار أفضل اللقطات ويستبعد غير الضروري.</a:t>
            </a:r>
          </a:p>
          <a:p>
            <a:pPr marL="342900" indent="-342900" algn="r" rtl="1">
              <a:lnSpc>
                <a:spcPct val="150000"/>
              </a:lnSpc>
              <a:buFont typeface="Arial" panose="020B0604020202020204" pitchFamily="34" charset="0"/>
              <a:buChar char="•"/>
            </a:pPr>
            <a:r>
              <a:rPr lang="ar-SA" sz="2000" dirty="0">
                <a:cs typeface="+mj-cs"/>
              </a:rPr>
              <a:t>يساهم في تقليل مدة العمل ليكون أكثر تركيزًا وجاذبية.</a:t>
            </a:r>
          </a:p>
          <a:p>
            <a:pPr marL="342900" indent="-342900" algn="r" rtl="1">
              <a:lnSpc>
                <a:spcPct val="150000"/>
              </a:lnSpc>
              <a:buFont typeface="Arial" panose="020B0604020202020204" pitchFamily="34" charset="0"/>
              <a:buChar char="•"/>
            </a:pPr>
            <a:endParaRPr lang="ar-SA" sz="2000" dirty="0">
              <a:cs typeface="+mj-cs"/>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6426679" y="1617620"/>
            <a:ext cx="4124089" cy="646331"/>
          </a:xfrm>
          <a:prstGeom prst="rect">
            <a:avLst/>
          </a:prstGeom>
        </p:spPr>
        <p:txBody>
          <a:bodyPr wrap="square">
            <a:spAutoFit/>
          </a:bodyPr>
          <a:lstStyle/>
          <a:p>
            <a:pPr algn="r" rtl="1">
              <a:lnSpc>
                <a:spcPct val="150000"/>
              </a:lnSpc>
            </a:pPr>
            <a:r>
              <a:rPr lang="ar-SA" sz="2400" b="1" dirty="0">
                <a:solidFill>
                  <a:srgbClr val="00B0F0"/>
                </a:solidFill>
              </a:rPr>
              <a:t>دور المونتاج في العملية الإنتاجية</a:t>
            </a:r>
          </a:p>
        </p:txBody>
      </p:sp>
    </p:spTree>
    <p:extLst>
      <p:ext uri="{BB962C8B-B14F-4D97-AF65-F5344CB8AC3E}">
        <p14:creationId xmlns:p14="http://schemas.microsoft.com/office/powerpoint/2010/main" val="3627308756"/>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5474" y="87934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063" y="879819"/>
            <a:ext cx="3386537" cy="1903986"/>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3837" y="989635"/>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6214357" y="1272810"/>
            <a:ext cx="4124089" cy="646331"/>
          </a:xfrm>
          <a:prstGeom prst="rect">
            <a:avLst/>
          </a:prstGeom>
        </p:spPr>
        <p:txBody>
          <a:bodyPr wrap="square">
            <a:spAutoFit/>
          </a:bodyPr>
          <a:lstStyle/>
          <a:p>
            <a:pPr algn="r" rtl="1">
              <a:lnSpc>
                <a:spcPct val="150000"/>
              </a:lnSpc>
            </a:pPr>
            <a:r>
              <a:rPr lang="ar-SA" sz="2400" b="1" dirty="0">
                <a:solidFill>
                  <a:srgbClr val="00B0F0"/>
                </a:solidFill>
              </a:rPr>
              <a:t>دور المونتاج في العملية الإنتاجية</a:t>
            </a:r>
          </a:p>
        </p:txBody>
      </p:sp>
      <p:sp>
        <p:nvSpPr>
          <p:cNvPr id="22" name="Rectangle 21"/>
          <p:cNvSpPr/>
          <p:nvPr/>
        </p:nvSpPr>
        <p:spPr>
          <a:xfrm>
            <a:off x="3453837" y="2562785"/>
            <a:ext cx="8556455" cy="3728649"/>
          </a:xfrm>
          <a:prstGeom prst="rect">
            <a:avLst/>
          </a:prstGeom>
        </p:spPr>
        <p:txBody>
          <a:bodyPr wrap="square">
            <a:spAutoFit/>
          </a:bodyPr>
          <a:lstStyle/>
          <a:p>
            <a:pPr lvl="0" algn="r" rtl="1" eaLnBrk="0" fontAlgn="base" hangingPunct="0">
              <a:lnSpc>
                <a:spcPct val="150000"/>
              </a:lnSpc>
              <a:spcBef>
                <a:spcPct val="0"/>
              </a:spcBef>
              <a:spcAft>
                <a:spcPct val="0"/>
              </a:spcAft>
            </a:pPr>
            <a:r>
              <a:rPr lang="ar-SA" altLang="en-US" sz="2000" b="1" dirty="0">
                <a:latin typeface="Arial" panose="020B0604020202020204" pitchFamily="34" charset="0"/>
                <a:cs typeface="+mj-cs"/>
              </a:rPr>
              <a:t>7</a:t>
            </a:r>
            <a:r>
              <a:rPr lang="ar-SA" altLang="en-US" sz="2000" b="1" dirty="0">
                <a:solidFill>
                  <a:srgbClr val="C00000"/>
                </a:solidFill>
                <a:latin typeface="Arial" panose="020B0604020202020204" pitchFamily="34" charset="0"/>
                <a:cs typeface="+mj-cs"/>
              </a:rPr>
              <a:t>.</a:t>
            </a:r>
            <a:r>
              <a:rPr lang="en-US" altLang="en-US" sz="2000" b="1" dirty="0">
                <a:solidFill>
                  <a:srgbClr val="C00000"/>
                </a:solidFill>
                <a:latin typeface="Arial" panose="020B0604020202020204" pitchFamily="34" charset="0"/>
                <a:cs typeface="+mj-cs"/>
              </a:rPr>
              <a:t> </a:t>
            </a:r>
            <a:r>
              <a:rPr lang="ar-SA" altLang="en-US" sz="2000" b="1" dirty="0">
                <a:solidFill>
                  <a:srgbClr val="C00000"/>
                </a:solidFill>
                <a:latin typeface="Arial" panose="020B0604020202020204" pitchFamily="34" charset="0"/>
                <a:cs typeface="+mj-cs"/>
              </a:rPr>
              <a:t>التكامل مع باقي عناصر الإنتاج</a:t>
            </a:r>
            <a:endParaRPr lang="en-US" altLang="en-US" sz="2000" b="1" dirty="0">
              <a:solidFill>
                <a:srgbClr val="C00000"/>
              </a:solidFill>
              <a:latin typeface="Arial" panose="020B0604020202020204" pitchFamily="34" charset="0"/>
              <a:cs typeface="+mj-cs"/>
            </a:endParaRP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يجمع بين التصوير، الصوت، الموسيقى، والجرافيك في وحدة واحدة</a:t>
            </a:r>
            <a:r>
              <a:rPr lang="en-US" altLang="en-US" sz="2000" dirty="0">
                <a:latin typeface="Arial" panose="020B0604020202020204" pitchFamily="34" charset="0"/>
                <a:cs typeface="+mj-cs"/>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يُبرز جهد المخرج والمصور والممثلين في صورة نهائية متكاملة</a:t>
            </a:r>
            <a:r>
              <a:rPr lang="en-US" altLang="en-US" sz="2000" dirty="0">
                <a:latin typeface="Arial" panose="020B0604020202020204" pitchFamily="34" charset="0"/>
                <a:cs typeface="+mj-cs"/>
              </a:rPr>
              <a:t>.</a:t>
            </a:r>
            <a:endParaRPr lang="ar-SA" altLang="en-US" sz="2000" dirty="0">
              <a:latin typeface="Arial" panose="020B0604020202020204" pitchFamily="34" charset="0"/>
              <a:cs typeface="+mj-cs"/>
            </a:endParaRPr>
          </a:p>
          <a:p>
            <a:pPr lvl="0" algn="r" rtl="1" eaLnBrk="0" fontAlgn="base" hangingPunct="0">
              <a:lnSpc>
                <a:spcPct val="150000"/>
              </a:lnSpc>
              <a:spcBef>
                <a:spcPct val="0"/>
              </a:spcBef>
              <a:spcAft>
                <a:spcPct val="0"/>
              </a:spcAft>
            </a:pPr>
            <a:endParaRPr lang="ar-SA" altLang="en-US" sz="2000" dirty="0">
              <a:latin typeface="Arial" panose="020B0604020202020204" pitchFamily="34" charset="0"/>
              <a:cs typeface="+mj-cs"/>
            </a:endParaRPr>
          </a:p>
          <a:p>
            <a:pPr marL="342900" indent="-342900" algn="r" rtl="1" eaLnBrk="0" fontAlgn="base" hangingPunct="0">
              <a:lnSpc>
                <a:spcPct val="150000"/>
              </a:lnSpc>
              <a:spcBef>
                <a:spcPct val="0"/>
              </a:spcBef>
              <a:spcAft>
                <a:spcPct val="0"/>
              </a:spcAft>
              <a:buFont typeface="Wingdings" panose="05000000000000000000" pitchFamily="2" charset="2"/>
              <a:buChar char="q"/>
            </a:pPr>
            <a:r>
              <a:rPr lang="ar-SA" sz="2000" dirty="0">
                <a:cs typeface="+mj-cs"/>
              </a:rPr>
              <a:t>المونتاج ليس مرحلة تقنية فقط، بل هو </a:t>
            </a:r>
            <a:r>
              <a:rPr lang="ar-SA" sz="2000" b="1" dirty="0">
                <a:cs typeface="+mj-cs"/>
              </a:rPr>
              <a:t>فن وصناعة</a:t>
            </a:r>
            <a:r>
              <a:rPr lang="ar-SA" sz="2000" dirty="0">
                <a:cs typeface="+mj-cs"/>
              </a:rPr>
              <a:t>، يحدد الشكل النهائي للعمل ودرجة تأثيره في الجمهور. بدون المونتاج، تبقى المادة المصورة مجرد لقطات مبعثرة، بينما به تتحول إلى قصة نابضة بالحياة.</a:t>
            </a:r>
          </a:p>
          <a:p>
            <a:pPr lvl="0" algn="r" rtl="1" eaLnBrk="0" fontAlgn="base" hangingPunct="0">
              <a:lnSpc>
                <a:spcPct val="150000"/>
              </a:lnSpc>
              <a:spcBef>
                <a:spcPct val="0"/>
              </a:spcBef>
              <a:spcAft>
                <a:spcPct val="0"/>
              </a:spcAft>
            </a:pPr>
            <a:endParaRPr lang="en-US" altLang="en-US" sz="2000" dirty="0">
              <a:latin typeface="Arial" panose="020B0604020202020204" pitchFamily="34" charset="0"/>
              <a:cs typeface="+mj-cs"/>
            </a:endParaRPr>
          </a:p>
        </p:txBody>
      </p:sp>
    </p:spTree>
    <p:extLst>
      <p:ext uri="{BB962C8B-B14F-4D97-AF65-F5344CB8AC3E}">
        <p14:creationId xmlns:p14="http://schemas.microsoft.com/office/powerpoint/2010/main" val="985998756"/>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112464" y="1646785"/>
            <a:ext cx="5410456" cy="584775"/>
          </a:xfrm>
          <a:prstGeom prst="rect">
            <a:avLst/>
          </a:prstGeom>
          <a:noFill/>
        </p:spPr>
        <p:txBody>
          <a:bodyPr wrap="none" rtlCol="0">
            <a:spAutoFit/>
          </a:bodyPr>
          <a:lstStyle/>
          <a:p>
            <a:pPr algn="just" rtl="1"/>
            <a:r>
              <a:rPr lang="ar-SA" sz="3200" dirty="0">
                <a:solidFill>
                  <a:srgbClr val="00B0F0"/>
                </a:solidFill>
              </a:rPr>
              <a:t>المونتير (المحرر السينمائي/التلفزيوني)</a:t>
            </a:r>
            <a:endParaRPr lang="ar-EG" sz="3200"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012458" y="1496722"/>
            <a:ext cx="8159877" cy="4462432"/>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extLst>
      <p:ext uri="{BB962C8B-B14F-4D97-AF65-F5344CB8AC3E}">
        <p14:creationId xmlns:p14="http://schemas.microsoft.com/office/powerpoint/2010/main" val="2187216606"/>
      </p:ext>
    </p:extLst>
  </p:cSld>
  <p:clrMapOvr>
    <a:masterClrMapping/>
  </p:clrMapOvr>
  <mc:AlternateContent xmlns:mc="http://schemas.openxmlformats.org/markup-compatibility/2006" xmlns:p14="http://schemas.microsoft.com/office/powerpoint/2010/main">
    <mc:Choice Requires="p14">
      <p:transition p14:dur="0" advTm="3051"/>
    </mc:Choice>
    <mc:Fallback xmlns="">
      <p:transition advTm="30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35074"/>
            <a:ext cx="3386537" cy="1847201"/>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579962" y="2901733"/>
            <a:ext cx="8417320" cy="2862322"/>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dirty="0">
                <a:cs typeface="+mj-cs"/>
              </a:rPr>
              <a:t>المونتير هو الشخص المسؤول عن </a:t>
            </a:r>
            <a:r>
              <a:rPr lang="ar-SA" sz="2000" b="1" dirty="0">
                <a:cs typeface="+mj-cs"/>
              </a:rPr>
              <a:t>تركيب اللقطات</a:t>
            </a:r>
            <a:r>
              <a:rPr lang="ar-SA" sz="2000" dirty="0">
                <a:cs typeface="+mj-cs"/>
              </a:rPr>
              <a:t> وتنسيقها في العمل السينمائي أو التلفزيوني أو الرقمي، بحيث يحول المادة المصورة (</a:t>
            </a:r>
            <a:r>
              <a:rPr lang="en-US" sz="2000" dirty="0">
                <a:cs typeface="+mj-cs"/>
              </a:rPr>
              <a:t>Raw Footage </a:t>
            </a:r>
            <a:r>
              <a:rPr lang="ar-SA" sz="2000" dirty="0">
                <a:cs typeface="+mj-cs"/>
              </a:rPr>
              <a:t>)</a:t>
            </a:r>
            <a:r>
              <a:rPr lang="en-US" sz="2000" dirty="0">
                <a:cs typeface="+mj-cs"/>
              </a:rPr>
              <a:t> </a:t>
            </a:r>
            <a:r>
              <a:rPr lang="ar-SA" sz="2000" dirty="0">
                <a:cs typeface="+mj-cs"/>
              </a:rPr>
              <a:t>إلى قصة متكاملة ذات معنى وإيقاع وجاذبية.</a:t>
            </a:r>
            <a:br>
              <a:rPr lang="ar-SA" sz="2000" dirty="0">
                <a:cs typeface="+mj-cs"/>
              </a:rPr>
            </a:br>
            <a:r>
              <a:rPr lang="ar-SA" sz="2000" dirty="0">
                <a:cs typeface="+mj-cs"/>
              </a:rPr>
              <a:t>يُعتبر المونتير شريكًا إبداعيًا للمخرج، فهو لا يقوم فقط بعمل تقني، بل يسهم في صياغة اللغة البصرية للعمل.</a:t>
            </a:r>
          </a:p>
          <a:p>
            <a:pPr marL="342900" indent="-342900" algn="r" rtl="1">
              <a:lnSpc>
                <a:spcPct val="150000"/>
              </a:lnSpc>
              <a:buFont typeface="Wingdings" panose="05000000000000000000" pitchFamily="2" charset="2"/>
              <a:buChar char="q"/>
            </a:pPr>
            <a:r>
              <a:rPr lang="en-US" sz="2000" dirty="0">
                <a:cs typeface="+mj-cs"/>
                <a:hlinkClick r:id="rId4"/>
              </a:rPr>
              <a:t>https://www.youtube.com/watch?v=WxW6Eh4I6fQ</a:t>
            </a:r>
            <a:r>
              <a:rPr lang="ar-SA" sz="2000" dirty="0">
                <a:cs typeface="+mj-cs"/>
              </a:rPr>
              <a:t> من هو المونتير </a:t>
            </a: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6547449" y="1436032"/>
            <a:ext cx="4108613" cy="658835"/>
          </a:xfrm>
          <a:prstGeom prst="rect">
            <a:avLst/>
          </a:prstGeom>
          <a:noFill/>
        </p:spPr>
        <p:txBody>
          <a:bodyPr wrap="square" rtlCol="0">
            <a:spAutoFit/>
          </a:bodyPr>
          <a:lstStyle/>
          <a:p>
            <a:pPr algn="r" rtl="1">
              <a:lnSpc>
                <a:spcPct val="150000"/>
              </a:lnSpc>
            </a:pPr>
            <a:r>
              <a:rPr lang="ar-SA" sz="2800" b="1" dirty="0">
                <a:solidFill>
                  <a:srgbClr val="00B0F0"/>
                </a:solidFill>
              </a:rPr>
              <a:t>المونتير</a:t>
            </a:r>
          </a:p>
        </p:txBody>
      </p:sp>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335074"/>
            <a:ext cx="3405906" cy="4379022"/>
          </a:xfrm>
          <a:prstGeom prst="rect">
            <a:avLst/>
          </a:prstGeom>
        </p:spPr>
      </p:pic>
    </p:spTree>
    <p:extLst>
      <p:ext uri="{BB962C8B-B14F-4D97-AF65-F5344CB8AC3E}">
        <p14:creationId xmlns:p14="http://schemas.microsoft.com/office/powerpoint/2010/main" val="1323101848"/>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5893" y="1335074"/>
            <a:ext cx="3386537" cy="1904927"/>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551948" y="2433813"/>
            <a:ext cx="8417320" cy="5170646"/>
          </a:xfrm>
          <a:prstGeom prst="rect">
            <a:avLst/>
          </a:prstGeom>
          <a:noFill/>
        </p:spPr>
        <p:txBody>
          <a:bodyPr wrap="square" rtlCol="0">
            <a:spAutoFit/>
          </a:bodyPr>
          <a:lstStyle/>
          <a:p>
            <a:pPr marL="342900" lvl="0" indent="-342900" algn="r" rtl="1" eaLnBrk="0" fontAlgn="base" hangingPunct="0">
              <a:lnSpc>
                <a:spcPct val="150000"/>
              </a:lnSpc>
              <a:spcBef>
                <a:spcPct val="0"/>
              </a:spcBef>
              <a:spcAft>
                <a:spcPct val="0"/>
              </a:spcAft>
              <a:buFont typeface="Wingdings" panose="05000000000000000000" pitchFamily="2" charset="2"/>
              <a:buChar char="q"/>
            </a:pPr>
            <a:r>
              <a:rPr lang="ar-SA" altLang="en-US" sz="2000" b="1" dirty="0">
                <a:solidFill>
                  <a:srgbClr val="FF0000"/>
                </a:solidFill>
                <a:latin typeface="Arial" panose="020B0604020202020204" pitchFamily="34" charset="0"/>
                <a:cs typeface="+mj-cs"/>
              </a:rPr>
              <a:t>اختيار اللقطات المناسبة</a:t>
            </a:r>
            <a:endParaRPr lang="en-US" altLang="en-US" sz="2000" dirty="0">
              <a:solidFill>
                <a:srgbClr val="FF0000"/>
              </a:solidFill>
              <a:latin typeface="Arial" panose="020B0604020202020204" pitchFamily="34" charset="0"/>
              <a:cs typeface="+mj-cs"/>
            </a:endParaRP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مراجعة المادة المصورة</a:t>
            </a:r>
            <a:r>
              <a:rPr lang="en-US" altLang="en-US" sz="2000" dirty="0">
                <a:latin typeface="Arial" panose="020B0604020202020204" pitchFamily="34" charset="0"/>
                <a:cs typeface="+mj-cs"/>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تحديد أفضل اللقطات من الناحية الفنية والدرامية</a:t>
            </a:r>
            <a:r>
              <a:rPr lang="en-US" altLang="en-US" sz="2000" dirty="0">
                <a:latin typeface="Arial" panose="020B0604020202020204" pitchFamily="34" charset="0"/>
                <a:cs typeface="+mj-cs"/>
              </a:rPr>
              <a:t>.</a:t>
            </a:r>
          </a:p>
          <a:p>
            <a:pPr marL="342900" lvl="0" indent="-342900" algn="r" rtl="1" eaLnBrk="0" fontAlgn="base" hangingPunct="0">
              <a:lnSpc>
                <a:spcPct val="150000"/>
              </a:lnSpc>
              <a:spcBef>
                <a:spcPct val="0"/>
              </a:spcBef>
              <a:spcAft>
                <a:spcPct val="0"/>
              </a:spcAft>
              <a:buFont typeface="Wingdings" panose="05000000000000000000" pitchFamily="2" charset="2"/>
              <a:buChar char="q"/>
            </a:pPr>
            <a:r>
              <a:rPr lang="ar-SA" altLang="en-US" sz="2000" b="1" dirty="0">
                <a:solidFill>
                  <a:srgbClr val="FF0000"/>
                </a:solidFill>
                <a:latin typeface="Arial" panose="020B0604020202020204" pitchFamily="34" charset="0"/>
                <a:cs typeface="+mj-cs"/>
              </a:rPr>
              <a:t>ترتيب اللقطات</a:t>
            </a:r>
            <a:endParaRPr lang="en-US" altLang="en-US" sz="2000" dirty="0">
              <a:solidFill>
                <a:srgbClr val="FF0000"/>
              </a:solidFill>
              <a:latin typeface="Arial" panose="020B0604020202020204" pitchFamily="34" charset="0"/>
              <a:cs typeface="+mj-cs"/>
            </a:endParaRP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وضع اللقطات في تسلسل منطقي أو درامي يحقق رؤية المخرج</a:t>
            </a:r>
            <a:r>
              <a:rPr lang="en-US" altLang="en-US" sz="2000" dirty="0">
                <a:latin typeface="Arial" panose="020B0604020202020204" pitchFamily="34" charset="0"/>
                <a:cs typeface="+mj-cs"/>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خلق توازن بين الصورة والصوت</a:t>
            </a:r>
            <a:r>
              <a:rPr lang="en-US" altLang="en-US" sz="2000" dirty="0">
                <a:latin typeface="Arial" panose="020B0604020202020204" pitchFamily="34" charset="0"/>
                <a:cs typeface="+mj-cs"/>
              </a:rPr>
              <a:t>.</a:t>
            </a:r>
          </a:p>
          <a:p>
            <a:pPr marL="342900" lvl="0" indent="-342900" algn="r" rtl="1" eaLnBrk="0" fontAlgn="base" hangingPunct="0">
              <a:lnSpc>
                <a:spcPct val="150000"/>
              </a:lnSpc>
              <a:spcBef>
                <a:spcPct val="0"/>
              </a:spcBef>
              <a:spcAft>
                <a:spcPct val="0"/>
              </a:spcAft>
              <a:buFont typeface="Wingdings" panose="05000000000000000000" pitchFamily="2" charset="2"/>
              <a:buChar char="q"/>
            </a:pPr>
            <a:r>
              <a:rPr lang="ar-SA" altLang="en-US" sz="2000" b="1" dirty="0">
                <a:solidFill>
                  <a:srgbClr val="FF0000"/>
                </a:solidFill>
                <a:latin typeface="Arial" panose="020B0604020202020204" pitchFamily="34" charset="0"/>
                <a:cs typeface="+mj-cs"/>
              </a:rPr>
              <a:t>التحكم في الإيقاع والزمن</a:t>
            </a:r>
            <a:endParaRPr lang="en-US" altLang="en-US" sz="2000" dirty="0">
              <a:solidFill>
                <a:srgbClr val="FF0000"/>
              </a:solidFill>
              <a:latin typeface="Arial" panose="020B0604020202020204" pitchFamily="34" charset="0"/>
              <a:cs typeface="+mj-cs"/>
            </a:endParaRP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ضبط طول المشاهد واللقطات بما يناسب نوع العمل (إثارة، دراما، وثائقي)</a:t>
            </a:r>
            <a:r>
              <a:rPr lang="en-US" altLang="en-US" sz="2000" dirty="0">
                <a:latin typeface="Arial" panose="020B0604020202020204" pitchFamily="34" charset="0"/>
                <a:cs typeface="+mj-cs"/>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التحكم في الإيقاع لخلق التشويق أو الهدوء</a:t>
            </a:r>
            <a:r>
              <a:rPr lang="en-US" altLang="en-US" sz="2000" dirty="0">
                <a:latin typeface="Arial" panose="020B0604020202020204" pitchFamily="34" charset="0"/>
                <a:cs typeface="+mj-cs"/>
              </a:rPr>
              <a:t>.</a:t>
            </a:r>
          </a:p>
          <a:p>
            <a:pPr lvl="0" algn="r" rtl="1" eaLnBrk="0" fontAlgn="base" hangingPunct="0">
              <a:lnSpc>
                <a:spcPct val="150000"/>
              </a:lnSpc>
              <a:spcBef>
                <a:spcPct val="0"/>
              </a:spcBef>
              <a:spcAft>
                <a:spcPct val="0"/>
              </a:spcAft>
            </a:pPr>
            <a:endParaRPr lang="en-US" altLang="en-US" sz="2000" dirty="0">
              <a:latin typeface="Arial" panose="020B0604020202020204" pitchFamily="34" charset="0"/>
              <a:cs typeface="+mj-cs"/>
            </a:endParaRPr>
          </a:p>
          <a:p>
            <a:pPr algn="r" rtl="1">
              <a:lnSpc>
                <a:spcPct val="150000"/>
              </a:lnSpc>
            </a:pPr>
            <a:endParaRPr lang="ar-SA" sz="2000" dirty="0">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58835"/>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rPr>
              <a:t>المهام الأساسية للمونتير</a:t>
            </a:r>
          </a:p>
        </p:txBody>
      </p:sp>
    </p:spTree>
    <p:extLst>
      <p:ext uri="{BB962C8B-B14F-4D97-AF65-F5344CB8AC3E}">
        <p14:creationId xmlns:p14="http://schemas.microsoft.com/office/powerpoint/2010/main" val="209485654"/>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3385474"/>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77823" y="2323527"/>
            <a:ext cx="8709662" cy="424731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b="1" dirty="0">
                <a:solidFill>
                  <a:srgbClr val="FF0000"/>
                </a:solidFill>
                <a:cs typeface="+mj-cs"/>
              </a:rPr>
              <a:t>تحقيق الاستمرارية </a:t>
            </a:r>
            <a:r>
              <a:rPr lang="en-US" sz="2000" b="1" dirty="0">
                <a:solidFill>
                  <a:srgbClr val="FF0000"/>
                </a:solidFill>
                <a:cs typeface="+mj-cs"/>
              </a:rPr>
              <a:t>Continuity)</a:t>
            </a:r>
            <a:r>
              <a:rPr lang="ar-SA" sz="2000" b="1" dirty="0">
                <a:solidFill>
                  <a:srgbClr val="FF0000"/>
                </a:solidFill>
                <a:cs typeface="+mj-cs"/>
              </a:rPr>
              <a:t>)</a:t>
            </a:r>
            <a:endParaRPr lang="en-US" sz="2000" dirty="0">
              <a:solidFill>
                <a:srgbClr val="FF0000"/>
              </a:solidFill>
              <a:cs typeface="+mj-cs"/>
            </a:endParaRPr>
          </a:p>
          <a:p>
            <a:pPr marL="800100" lvl="1" indent="-342900" algn="r" rtl="1">
              <a:lnSpc>
                <a:spcPct val="150000"/>
              </a:lnSpc>
              <a:buFont typeface="Arial" panose="020B0604020202020204" pitchFamily="34" charset="0"/>
              <a:buChar char="•"/>
            </a:pPr>
            <a:r>
              <a:rPr lang="ar-SA" sz="2000" dirty="0">
                <a:cs typeface="+mj-cs"/>
              </a:rPr>
              <a:t>ضمان ترابط الأحداث والمشاهد وعدم وجود تناقضات مكانية أو زمنية.</a:t>
            </a:r>
          </a:p>
          <a:p>
            <a:pPr marL="800100" lvl="1" indent="-342900" algn="r" rtl="1">
              <a:lnSpc>
                <a:spcPct val="150000"/>
              </a:lnSpc>
              <a:buFont typeface="Arial" panose="020B0604020202020204" pitchFamily="34" charset="0"/>
              <a:buChar char="•"/>
            </a:pPr>
            <a:r>
              <a:rPr lang="ar-SA" sz="2000" dirty="0">
                <a:cs typeface="+mj-cs"/>
              </a:rPr>
              <a:t>الالتزام بقواعد الخطوط البصرية وحركة الكاميرا.</a:t>
            </a:r>
          </a:p>
          <a:p>
            <a:pPr marL="342900" indent="-342900" algn="r" rtl="1">
              <a:lnSpc>
                <a:spcPct val="150000"/>
              </a:lnSpc>
              <a:buFont typeface="Wingdings" panose="05000000000000000000" pitchFamily="2" charset="2"/>
              <a:buChar char="q"/>
            </a:pPr>
            <a:r>
              <a:rPr lang="ar-SA" sz="2000" b="1" dirty="0">
                <a:solidFill>
                  <a:srgbClr val="FF0000"/>
                </a:solidFill>
                <a:cs typeface="+mj-cs"/>
              </a:rPr>
              <a:t>إضافة المؤثرات</a:t>
            </a:r>
            <a:endParaRPr lang="ar-SA" sz="2000" dirty="0">
              <a:solidFill>
                <a:srgbClr val="FF0000"/>
              </a:solidFill>
              <a:cs typeface="+mj-cs"/>
            </a:endParaRPr>
          </a:p>
          <a:p>
            <a:pPr marL="800100" lvl="1" indent="-342900" algn="r" rtl="1">
              <a:lnSpc>
                <a:spcPct val="150000"/>
              </a:lnSpc>
              <a:buFont typeface="Arial" panose="020B0604020202020204" pitchFamily="34" charset="0"/>
              <a:buChar char="•"/>
            </a:pPr>
            <a:r>
              <a:rPr lang="ar-SA" sz="2000" dirty="0">
                <a:cs typeface="+mj-cs"/>
              </a:rPr>
              <a:t>إدخال الانتقالات (</a:t>
            </a:r>
            <a:r>
              <a:rPr lang="en-US" sz="2000" dirty="0">
                <a:cs typeface="+mj-cs"/>
              </a:rPr>
              <a:t>Cuts, Fades, Dissolves</a:t>
            </a:r>
            <a:r>
              <a:rPr lang="ar-SA" sz="2000" dirty="0">
                <a:cs typeface="+mj-cs"/>
              </a:rPr>
              <a:t>)</a:t>
            </a:r>
          </a:p>
          <a:p>
            <a:pPr marL="800100" lvl="1" indent="-342900" algn="r" rtl="1">
              <a:lnSpc>
                <a:spcPct val="150000"/>
              </a:lnSpc>
              <a:buFont typeface="Arial" panose="020B0604020202020204" pitchFamily="34" charset="0"/>
              <a:buChar char="•"/>
            </a:pPr>
            <a:r>
              <a:rPr lang="ar-SA" sz="2000" dirty="0">
                <a:cs typeface="+mj-cs"/>
              </a:rPr>
              <a:t>استخدام المؤثرات البصرية</a:t>
            </a:r>
            <a:r>
              <a:rPr lang="en-US" sz="2000" dirty="0">
                <a:cs typeface="+mj-cs"/>
              </a:rPr>
              <a:t>VFX) </a:t>
            </a:r>
            <a:r>
              <a:rPr lang="ar-SA" sz="2000" dirty="0">
                <a:cs typeface="+mj-cs"/>
              </a:rPr>
              <a:t>أو الجرافيك عند الحاجة).</a:t>
            </a:r>
          </a:p>
          <a:p>
            <a:pPr marL="457200" indent="-457200" algn="r" rtl="1">
              <a:lnSpc>
                <a:spcPct val="150000"/>
              </a:lnSpc>
              <a:buFont typeface="Wingdings" panose="05000000000000000000" pitchFamily="2" charset="2"/>
              <a:buChar char="q"/>
            </a:pPr>
            <a:r>
              <a:rPr lang="ar-SA" sz="2000" b="1" dirty="0">
                <a:solidFill>
                  <a:srgbClr val="FF0000"/>
                </a:solidFill>
                <a:cs typeface="+mj-cs"/>
              </a:rPr>
              <a:t>معالجة الصوت</a:t>
            </a:r>
            <a:endParaRPr lang="ar-SA" sz="2000" dirty="0">
              <a:solidFill>
                <a:srgbClr val="FF0000"/>
              </a:solidFill>
              <a:cs typeface="+mj-cs"/>
            </a:endParaRPr>
          </a:p>
          <a:p>
            <a:pPr marL="800100" lvl="1" indent="-342900" algn="r" rtl="1">
              <a:lnSpc>
                <a:spcPct val="150000"/>
              </a:lnSpc>
              <a:buFont typeface="Arial" panose="020B0604020202020204" pitchFamily="34" charset="0"/>
              <a:buChar char="•"/>
            </a:pPr>
            <a:r>
              <a:rPr lang="ar-SA" sz="2000" dirty="0">
                <a:cs typeface="+mj-cs"/>
              </a:rPr>
              <a:t>مزامنة الحوار مع الصورة.</a:t>
            </a:r>
          </a:p>
          <a:p>
            <a:pPr marL="800100" lvl="1" indent="-342900" algn="r" rtl="1">
              <a:lnSpc>
                <a:spcPct val="150000"/>
              </a:lnSpc>
              <a:buFont typeface="Arial" panose="020B0604020202020204" pitchFamily="34" charset="0"/>
              <a:buChar char="•"/>
            </a:pPr>
            <a:r>
              <a:rPr lang="ar-SA" sz="2000" dirty="0">
                <a:cs typeface="+mj-cs"/>
              </a:rPr>
              <a:t>دمج الموسيقى والمؤثرات الصوتية (</a:t>
            </a:r>
            <a:r>
              <a:rPr lang="en-US" sz="2000" dirty="0">
                <a:cs typeface="+mj-cs"/>
              </a:rPr>
              <a:t>Sound Design</a:t>
            </a:r>
            <a:r>
              <a:rPr lang="ar-SA" sz="2000" dirty="0">
                <a:cs typeface="+mj-cs"/>
              </a:rPr>
              <a:t>)</a:t>
            </a: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177489" y="1486898"/>
            <a:ext cx="5636770" cy="658835"/>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rPr>
              <a:t>المهام الأساسية للمونتير</a:t>
            </a:r>
          </a:p>
        </p:txBody>
      </p:sp>
    </p:spTree>
    <p:extLst>
      <p:ext uri="{BB962C8B-B14F-4D97-AF65-F5344CB8AC3E}">
        <p14:creationId xmlns:p14="http://schemas.microsoft.com/office/powerpoint/2010/main" val="1938856369"/>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3"/>
            <a:ext cx="3414586" cy="2385037"/>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78478" y="2828758"/>
            <a:ext cx="8709662" cy="1477328"/>
          </a:xfrm>
          <a:prstGeom prst="rect">
            <a:avLst/>
          </a:prstGeom>
          <a:noFill/>
        </p:spPr>
        <p:txBody>
          <a:bodyPr wrap="square" rtlCol="0">
            <a:spAutoFit/>
          </a:bodyPr>
          <a:lstStyle/>
          <a:p>
            <a:pPr marL="800100" lvl="1" indent="-342900" algn="r" rtl="1">
              <a:lnSpc>
                <a:spcPct val="150000"/>
              </a:lnSpc>
              <a:buFont typeface="Wingdings" panose="05000000000000000000" pitchFamily="2" charset="2"/>
              <a:buChar char="q"/>
            </a:pPr>
            <a:r>
              <a:rPr lang="ar-SA" sz="2000" b="1" dirty="0">
                <a:solidFill>
                  <a:srgbClr val="FF0000"/>
                </a:solidFill>
              </a:rPr>
              <a:t>المشاركة في صياغة الرؤية الفنية</a:t>
            </a:r>
            <a:endParaRPr lang="ar-SA" sz="2000" dirty="0">
              <a:solidFill>
                <a:srgbClr val="FF0000"/>
              </a:solidFill>
            </a:endParaRPr>
          </a:p>
          <a:p>
            <a:pPr marL="800100" lvl="1" indent="-342900" algn="r" rtl="1">
              <a:lnSpc>
                <a:spcPct val="150000"/>
              </a:lnSpc>
              <a:buFont typeface="Arial" panose="020B0604020202020204" pitchFamily="34" charset="0"/>
              <a:buChar char="•"/>
            </a:pPr>
            <a:r>
              <a:rPr lang="ar-SA" sz="2000" dirty="0"/>
              <a:t>التعاون مع المخرج لخلق المعنى والدلالات الرمزية.</a:t>
            </a:r>
          </a:p>
          <a:p>
            <a:pPr marL="800100" lvl="1" indent="-342900" algn="r" rtl="1">
              <a:lnSpc>
                <a:spcPct val="150000"/>
              </a:lnSpc>
              <a:buFont typeface="Arial" panose="020B0604020202020204" pitchFamily="34" charset="0"/>
              <a:buChar char="•"/>
            </a:pPr>
            <a:r>
              <a:rPr lang="ar-SA" sz="2000" dirty="0"/>
              <a:t>المساهمة في الجانب الجمالي والإبداعي للفيلم.</a:t>
            </a: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177489" y="1486898"/>
            <a:ext cx="5636770" cy="684803"/>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rPr>
              <a:t>المهام الأساسية للمونتير</a:t>
            </a:r>
          </a:p>
        </p:txBody>
      </p:sp>
    </p:spTree>
    <p:extLst>
      <p:ext uri="{BB962C8B-B14F-4D97-AF65-F5344CB8AC3E}">
        <p14:creationId xmlns:p14="http://schemas.microsoft.com/office/powerpoint/2010/main" val="2266037016"/>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61595" y="1335073"/>
            <a:ext cx="3339231" cy="2076341"/>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454900" y="2480484"/>
            <a:ext cx="8709662" cy="3323987"/>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SA" sz="2000" b="1" dirty="0">
                <a:cs typeface="+mj-cs"/>
              </a:rPr>
              <a:t>مهارات تقنية:</a:t>
            </a:r>
            <a:r>
              <a:rPr lang="ar-SA" sz="2000" dirty="0">
                <a:cs typeface="+mj-cs"/>
              </a:rPr>
              <a:t> إتقان برامج المونتاج (</a:t>
            </a:r>
            <a:r>
              <a:rPr lang="en-US" sz="2000" dirty="0">
                <a:cs typeface="+mj-cs"/>
              </a:rPr>
              <a:t>Premiere Pro، Final Cut، Avid Media Composer، </a:t>
            </a:r>
            <a:r>
              <a:rPr lang="en-US" sz="2000" dirty="0" err="1">
                <a:cs typeface="+mj-cs"/>
              </a:rPr>
              <a:t>DaVinci</a:t>
            </a:r>
            <a:r>
              <a:rPr lang="en-US" sz="2000" dirty="0">
                <a:cs typeface="+mj-cs"/>
              </a:rPr>
              <a:t> Resolve</a:t>
            </a:r>
            <a:r>
              <a:rPr lang="ar-SA" sz="2000" dirty="0">
                <a:cs typeface="+mj-cs"/>
              </a:rPr>
              <a:t>)</a:t>
            </a:r>
          </a:p>
          <a:p>
            <a:pPr marL="342900" indent="-342900" algn="r" rtl="1">
              <a:lnSpc>
                <a:spcPct val="150000"/>
              </a:lnSpc>
              <a:buFont typeface="Arial" panose="020B0604020202020204" pitchFamily="34" charset="0"/>
              <a:buChar char="•"/>
            </a:pPr>
            <a:r>
              <a:rPr lang="ar-SA" sz="2000" b="1" dirty="0">
                <a:cs typeface="+mj-cs"/>
              </a:rPr>
              <a:t>مهارات فنية:</a:t>
            </a:r>
            <a:r>
              <a:rPr lang="ar-SA" sz="2000" dirty="0">
                <a:cs typeface="+mj-cs"/>
              </a:rPr>
              <a:t> الإحساس بالدراما، الإيقاع، واللغة السينمائية.</a:t>
            </a:r>
          </a:p>
          <a:p>
            <a:pPr marL="342900" indent="-342900" algn="r" rtl="1">
              <a:lnSpc>
                <a:spcPct val="150000"/>
              </a:lnSpc>
              <a:buFont typeface="Arial" panose="020B0604020202020204" pitchFamily="34" charset="0"/>
              <a:buChar char="•"/>
            </a:pPr>
            <a:r>
              <a:rPr lang="ar-SA" sz="2000" b="1" dirty="0">
                <a:cs typeface="+mj-cs"/>
              </a:rPr>
              <a:t>مهارات تحليلية:</a:t>
            </a:r>
            <a:r>
              <a:rPr lang="ar-SA" sz="2000" dirty="0">
                <a:cs typeface="+mj-cs"/>
              </a:rPr>
              <a:t> القدرة على قراءة النص وفهم أبعاد الشخصيات والأحداث.</a:t>
            </a:r>
          </a:p>
          <a:p>
            <a:pPr marL="342900" indent="-342900" algn="r" rtl="1">
              <a:lnSpc>
                <a:spcPct val="150000"/>
              </a:lnSpc>
              <a:buFont typeface="Arial" panose="020B0604020202020204" pitchFamily="34" charset="0"/>
              <a:buChar char="•"/>
            </a:pPr>
            <a:r>
              <a:rPr lang="ar-SA" sz="2000" b="1" dirty="0">
                <a:cs typeface="+mj-cs"/>
              </a:rPr>
              <a:t>مهارات تواصل:</a:t>
            </a:r>
            <a:r>
              <a:rPr lang="ar-SA" sz="2000" dirty="0">
                <a:cs typeface="+mj-cs"/>
              </a:rPr>
              <a:t> التعاون مع المخرج، مدير التصوير، وفريق العمل.</a:t>
            </a:r>
          </a:p>
          <a:p>
            <a:pPr marL="342900" indent="-342900" algn="r" rtl="1">
              <a:lnSpc>
                <a:spcPct val="150000"/>
              </a:lnSpc>
              <a:buFont typeface="Arial" panose="020B0604020202020204" pitchFamily="34" charset="0"/>
              <a:buChar char="•"/>
            </a:pPr>
            <a:r>
              <a:rPr lang="ar-SA" sz="2000" b="1" dirty="0">
                <a:cs typeface="+mj-cs"/>
              </a:rPr>
              <a:t>الابتكار والإبداع:</a:t>
            </a:r>
            <a:r>
              <a:rPr lang="ar-SA" sz="2000" dirty="0">
                <a:cs typeface="+mj-cs"/>
              </a:rPr>
              <a:t> ابتكار حلول فنية عند وجود مشاكل في التصوير.</a:t>
            </a:r>
          </a:p>
          <a:p>
            <a:pPr marL="342900" indent="-342900" algn="r" rtl="1">
              <a:lnSpc>
                <a:spcPct val="150000"/>
              </a:lnSpc>
              <a:buFont typeface="Arial" panose="020B0604020202020204" pitchFamily="34" charset="0"/>
              <a:buChar char="•"/>
            </a:pPr>
            <a:endParaRPr lang="ar-SA" sz="2000" dirty="0">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523220"/>
          </a:xfrm>
          <a:prstGeom prst="rect">
            <a:avLst/>
          </a:prstGeom>
          <a:noFill/>
        </p:spPr>
        <p:txBody>
          <a:bodyPr wrap="square" rtlCol="0">
            <a:spAutoFit/>
          </a:bodyPr>
          <a:lstStyle/>
          <a:p>
            <a:pPr algn="ctr" rtl="1"/>
            <a:r>
              <a:rPr lang="ar-SA" sz="2800" b="1" dirty="0">
                <a:solidFill>
                  <a:srgbClr val="00B0F0"/>
                </a:solidFill>
              </a:rPr>
              <a:t>المهارات المطلوبة للمونتير</a:t>
            </a:r>
          </a:p>
        </p:txBody>
      </p:sp>
    </p:spTree>
    <p:extLst>
      <p:ext uri="{BB962C8B-B14F-4D97-AF65-F5344CB8AC3E}">
        <p14:creationId xmlns:p14="http://schemas.microsoft.com/office/powerpoint/2010/main" val="536386715"/>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55332" y="1335074"/>
            <a:ext cx="3440806" cy="1935453"/>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419600" y="2674293"/>
            <a:ext cx="8709662" cy="2862322"/>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SA" sz="2000" dirty="0">
                <a:cs typeface="+mj-cs"/>
              </a:rPr>
              <a:t>بدون المونتير تبقى المادة مجرد لقطات مبعثرة.</a:t>
            </a:r>
          </a:p>
          <a:p>
            <a:pPr marL="342900" indent="-342900" algn="r" rtl="1">
              <a:lnSpc>
                <a:spcPct val="150000"/>
              </a:lnSpc>
              <a:buFont typeface="Arial" panose="020B0604020202020204" pitchFamily="34" charset="0"/>
              <a:buChar char="•"/>
            </a:pPr>
            <a:r>
              <a:rPr lang="ar-SA" sz="2000" dirty="0">
                <a:cs typeface="+mj-cs"/>
              </a:rPr>
              <a:t>المونتير هو من يمنح الفيلم أو البرنامج </a:t>
            </a:r>
            <a:r>
              <a:rPr lang="ar-SA" sz="2000" b="1" dirty="0">
                <a:cs typeface="+mj-cs"/>
              </a:rPr>
              <a:t>الحياة والإيقاع والمعنى</a:t>
            </a:r>
            <a:r>
              <a:rPr lang="ar-SA" sz="2000" dirty="0">
                <a:cs typeface="+mj-cs"/>
              </a:rPr>
              <a:t>.</a:t>
            </a:r>
          </a:p>
          <a:p>
            <a:pPr marL="342900" indent="-342900" algn="r" rtl="1">
              <a:lnSpc>
                <a:spcPct val="150000"/>
              </a:lnSpc>
              <a:buFont typeface="Arial" panose="020B0604020202020204" pitchFamily="34" charset="0"/>
              <a:buChar char="•"/>
            </a:pPr>
            <a:r>
              <a:rPr lang="ar-SA" sz="2000" dirty="0">
                <a:cs typeface="+mj-cs"/>
              </a:rPr>
              <a:t>أحيانًا يمكن للمونتاج أن يغير من طبيعة القصة كليًا (إبراز شخصية، إخفاء حدث، أو تغيير النهاية).</a:t>
            </a:r>
          </a:p>
          <a:p>
            <a:pPr marL="342900" indent="-342900" algn="r" rtl="1">
              <a:lnSpc>
                <a:spcPct val="150000"/>
              </a:lnSpc>
              <a:buFont typeface="Arial" panose="020B0604020202020204" pitchFamily="34" charset="0"/>
              <a:buChar char="•"/>
            </a:pPr>
            <a:r>
              <a:rPr lang="ar-SA" sz="2000" dirty="0">
                <a:cs typeface="+mj-cs"/>
              </a:rPr>
              <a:t>المونتير ليس مجرد تقني، بل هو </a:t>
            </a:r>
            <a:r>
              <a:rPr lang="ar-SA" sz="2000" b="1" dirty="0">
                <a:cs typeface="+mj-cs"/>
              </a:rPr>
              <a:t>مبدع</a:t>
            </a:r>
            <a:r>
              <a:rPr lang="ar-SA" sz="2000" dirty="0">
                <a:cs typeface="+mj-cs"/>
              </a:rPr>
              <a:t> يشارك المخرج في صياغة الرؤية النهائية للعمل.</a:t>
            </a:r>
            <a:br>
              <a:rPr lang="ar-SA" sz="2000" dirty="0">
                <a:cs typeface="+mj-cs"/>
              </a:rPr>
            </a:br>
            <a:r>
              <a:rPr lang="ar-SA" sz="2000" dirty="0">
                <a:cs typeface="+mj-cs"/>
              </a:rPr>
              <a:t>إنه "العين الثانية" للمخرج، وبدونه لا يمكن لأي عمل بصري أن يصل إلى الجمهور بشكل احترافي ومؤثر.</a:t>
            </a: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177489" y="1486898"/>
            <a:ext cx="5636770" cy="523220"/>
          </a:xfrm>
          <a:prstGeom prst="rect">
            <a:avLst/>
          </a:prstGeom>
          <a:noFill/>
        </p:spPr>
        <p:txBody>
          <a:bodyPr wrap="square" rtlCol="0">
            <a:spAutoFit/>
          </a:bodyPr>
          <a:lstStyle/>
          <a:p>
            <a:pPr algn="ctr" rtl="1"/>
            <a:r>
              <a:rPr lang="ar-SA" sz="2800" b="1" dirty="0">
                <a:solidFill>
                  <a:srgbClr val="00B0F0"/>
                </a:solidFill>
              </a:rPr>
              <a:t>أهمية المونتير في العملية الإنتاجية</a:t>
            </a:r>
          </a:p>
        </p:txBody>
      </p:sp>
    </p:spTree>
    <p:extLst>
      <p:ext uri="{BB962C8B-B14F-4D97-AF65-F5344CB8AC3E}">
        <p14:creationId xmlns:p14="http://schemas.microsoft.com/office/powerpoint/2010/main" val="4048609004"/>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918447" y="1622658"/>
            <a:ext cx="793835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528815" y="1312268"/>
            <a:ext cx="2364047" cy="954107"/>
          </a:xfrm>
          <a:prstGeom prst="rect">
            <a:avLst/>
          </a:prstGeom>
          <a:noFill/>
        </p:spPr>
        <p:txBody>
          <a:bodyPr wrap="square" rtlCol="0">
            <a:spAutoFit/>
          </a:bodyPr>
          <a:lstStyle/>
          <a:p>
            <a:pPr algn="just" rtl="1">
              <a:lnSpc>
                <a:spcPct val="200000"/>
              </a:lnSpc>
            </a:pPr>
            <a:r>
              <a:rPr lang="ar-SA" sz="2800" b="1" spc="30" dirty="0">
                <a:solidFill>
                  <a:srgbClr val="00B0F0"/>
                </a:solidFill>
                <a:latin typeface="The Year of Handicrafts" pitchFamily="50" charset="-78"/>
                <a:cs typeface="The Year of Handicrafts" pitchFamily="50" charset="-78"/>
              </a:rPr>
              <a:t>أنواع المونتاج</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3676123602"/>
      </p:ext>
    </p:extLst>
  </p:cSld>
  <p:clrMapOvr>
    <a:masterClrMapping/>
  </p:clrMapOvr>
  <mc:AlternateContent xmlns:mc="http://schemas.openxmlformats.org/markup-compatibility/2006" xmlns:p14="http://schemas.microsoft.com/office/powerpoint/2010/main">
    <mc:Choice Requires="p14">
      <p:transition p14:dur="0" advTm="20224"/>
    </mc:Choice>
    <mc:Fallback xmlns="">
      <p:transition advTm="202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29111" y="1335074"/>
            <a:ext cx="3414585" cy="1862500"/>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523220"/>
          </a:xfrm>
          <a:prstGeom prst="rect">
            <a:avLst/>
          </a:prstGeom>
          <a:noFill/>
        </p:spPr>
        <p:txBody>
          <a:bodyPr wrap="square" rtlCol="0">
            <a:spAutoFit/>
          </a:bodyPr>
          <a:lstStyle/>
          <a:p>
            <a:pPr algn="ctr" rtl="1"/>
            <a:r>
              <a:rPr lang="ar-SA" sz="2800" b="1" dirty="0">
                <a:solidFill>
                  <a:srgbClr val="00B0F0"/>
                </a:solidFill>
              </a:rPr>
              <a:t>أنواع المونتاج</a:t>
            </a:r>
          </a:p>
        </p:txBody>
      </p:sp>
      <p:sp>
        <p:nvSpPr>
          <p:cNvPr id="3" name="Rectangle 2"/>
          <p:cNvSpPr/>
          <p:nvPr/>
        </p:nvSpPr>
        <p:spPr>
          <a:xfrm>
            <a:off x="3454900" y="2551300"/>
            <a:ext cx="8115777" cy="4708981"/>
          </a:xfrm>
          <a:prstGeom prst="rect">
            <a:avLst/>
          </a:prstGeom>
        </p:spPr>
        <p:txBody>
          <a:bodyPr wrap="square">
            <a:spAutoFit/>
          </a:bodyPr>
          <a:lstStyle/>
          <a:p>
            <a:pPr algn="r" rtl="1">
              <a:lnSpc>
                <a:spcPct val="150000"/>
              </a:lnSpc>
            </a:pPr>
            <a:r>
              <a:rPr lang="ar-SA" sz="2000" dirty="0">
                <a:cs typeface="+mj-cs"/>
              </a:rPr>
              <a:t>المونتاج لا يقتصر على تقطيع وترتيب اللقطات فقط، بل يشمل عدة أنواع تختلف بحسب </a:t>
            </a:r>
            <a:r>
              <a:rPr lang="ar-SA" sz="2000" b="1" dirty="0">
                <a:cs typeface="+mj-cs"/>
              </a:rPr>
              <a:t>الوظيفة</a:t>
            </a:r>
            <a:r>
              <a:rPr lang="ar-SA" sz="2000" dirty="0">
                <a:cs typeface="+mj-cs"/>
              </a:rPr>
              <a:t> و</a:t>
            </a:r>
            <a:r>
              <a:rPr lang="ar-SA" sz="2000" b="1" dirty="0">
                <a:cs typeface="+mj-cs"/>
              </a:rPr>
              <a:t>التقنية</a:t>
            </a:r>
            <a:r>
              <a:rPr lang="ar-SA" sz="2000" dirty="0">
                <a:cs typeface="+mj-cs"/>
              </a:rPr>
              <a:t> و</a:t>
            </a:r>
            <a:r>
              <a:rPr lang="ar-SA" sz="2000" b="1" dirty="0">
                <a:cs typeface="+mj-cs"/>
              </a:rPr>
              <a:t>الأثر الفني</a:t>
            </a:r>
            <a:r>
              <a:rPr lang="ar-SA" sz="2000" dirty="0">
                <a:cs typeface="+mj-cs"/>
              </a:rPr>
              <a:t>.</a:t>
            </a:r>
          </a:p>
          <a:p>
            <a:pPr algn="r" rtl="1">
              <a:lnSpc>
                <a:spcPct val="150000"/>
              </a:lnSpc>
            </a:pPr>
            <a:r>
              <a:rPr lang="ar-SA" sz="2000" b="1" dirty="0">
                <a:solidFill>
                  <a:srgbClr val="00B0F0"/>
                </a:solidFill>
                <a:cs typeface="+mj-cs"/>
              </a:rPr>
              <a:t>أولًا: أنواع المونتاج من حيث الوظيفة السردية</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b="1" dirty="0">
                <a:solidFill>
                  <a:srgbClr val="C00000"/>
                </a:solidFill>
                <a:latin typeface="Arial" panose="020B0604020202020204" pitchFamily="34" charset="0"/>
                <a:cs typeface="+mj-cs"/>
              </a:rPr>
              <a:t>المونتاج السردي</a:t>
            </a:r>
            <a:r>
              <a:rPr lang="en-US" altLang="en-US" sz="2000" b="1" dirty="0">
                <a:solidFill>
                  <a:srgbClr val="C00000"/>
                </a:solidFill>
                <a:latin typeface="Arial" panose="020B0604020202020204" pitchFamily="34" charset="0"/>
                <a:cs typeface="+mj-cs"/>
              </a:rPr>
              <a:t> (Narrative Editing)</a:t>
            </a:r>
            <a:endParaRPr lang="en-US" altLang="en-US" sz="2000" dirty="0">
              <a:solidFill>
                <a:srgbClr val="C00000"/>
              </a:solidFill>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sz="2000" dirty="0">
                <a:latin typeface="Arial" panose="020B0604020202020204" pitchFamily="34" charset="0"/>
                <a:cs typeface="+mj-cs"/>
              </a:rPr>
              <a:t>الهدف: تقديم الأحداث بترتيب منطقي لتسهيل متابعة القصة</a:t>
            </a:r>
            <a:r>
              <a:rPr lang="en-US" altLang="en-US" sz="2000"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sz="2000" dirty="0">
                <a:latin typeface="Arial" panose="020B0604020202020204" pitchFamily="34" charset="0"/>
                <a:cs typeface="+mj-cs"/>
              </a:rPr>
              <a:t>مثال: الأفلام الروائية التقليدية</a:t>
            </a:r>
            <a:r>
              <a:rPr lang="en-US" altLang="en-US" sz="2000" dirty="0">
                <a:latin typeface="Arial" panose="020B0604020202020204" pitchFamily="34" charset="0"/>
                <a:cs typeface="+mj-cs"/>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b="1" dirty="0">
                <a:solidFill>
                  <a:srgbClr val="C00000"/>
                </a:solidFill>
                <a:latin typeface="Arial" panose="020B0604020202020204" pitchFamily="34" charset="0"/>
                <a:cs typeface="+mj-cs"/>
              </a:rPr>
              <a:t>المونتاج الموازي</a:t>
            </a:r>
            <a:r>
              <a:rPr lang="en-US" altLang="en-US" sz="2000" b="1" dirty="0">
                <a:solidFill>
                  <a:srgbClr val="C00000"/>
                </a:solidFill>
                <a:latin typeface="Arial" panose="020B0604020202020204" pitchFamily="34" charset="0"/>
                <a:cs typeface="+mj-cs"/>
              </a:rPr>
              <a:t> (Parallel Editing / Cross-Cutting)</a:t>
            </a:r>
            <a:endParaRPr lang="en-US" altLang="en-US" sz="2000" dirty="0">
              <a:solidFill>
                <a:srgbClr val="C00000"/>
              </a:solidFill>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sz="2000" dirty="0">
                <a:latin typeface="Arial" panose="020B0604020202020204" pitchFamily="34" charset="0"/>
                <a:cs typeface="+mj-cs"/>
              </a:rPr>
              <a:t>الهدف: إظهار حدثين أو أكثر يحدثان في الوقت نفسه في أماكن مختلفة</a:t>
            </a:r>
            <a:r>
              <a:rPr lang="en-US" altLang="en-US" sz="2000"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sz="2000" dirty="0">
                <a:latin typeface="Arial" panose="020B0604020202020204" pitchFamily="34" charset="0"/>
                <a:cs typeface="+mj-cs"/>
              </a:rPr>
              <a:t>مثال: مطاردة بين الشرطة واللصوص حيث يتنقل المونتاج بين الجانبين</a:t>
            </a:r>
            <a:r>
              <a:rPr lang="en-US" altLang="en-US" sz="2000" dirty="0">
                <a:latin typeface="Arial" panose="020B0604020202020204" pitchFamily="34" charset="0"/>
                <a:cs typeface="+mj-cs"/>
              </a:rPr>
              <a:t>.</a:t>
            </a:r>
            <a:endParaRPr lang="ar-SA" sz="2000" b="1" dirty="0">
              <a:solidFill>
                <a:srgbClr val="C00000"/>
              </a:solidFill>
              <a:cs typeface="+mj-cs"/>
            </a:endParaRPr>
          </a:p>
          <a:p>
            <a:pPr algn="r" rtl="1">
              <a:lnSpc>
                <a:spcPct val="150000"/>
              </a:lnSpc>
            </a:pPr>
            <a:endParaRPr lang="ar-SA" sz="2000" b="1" dirty="0">
              <a:solidFill>
                <a:srgbClr val="C00000"/>
              </a:solidFill>
              <a:cs typeface="+mj-cs"/>
            </a:endParaRPr>
          </a:p>
        </p:txBody>
      </p:sp>
    </p:spTree>
    <p:extLst>
      <p:ext uri="{BB962C8B-B14F-4D97-AF65-F5344CB8AC3E}">
        <p14:creationId xmlns:p14="http://schemas.microsoft.com/office/powerpoint/2010/main" val="1260008961"/>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5474" y="10194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019491"/>
            <a:ext cx="3396206" cy="1910985"/>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4176346" y="1775327"/>
            <a:ext cx="7911794" cy="5170646"/>
          </a:xfrm>
          <a:prstGeom prst="rect">
            <a:avLst/>
          </a:prstGeom>
          <a:noFill/>
        </p:spPr>
        <p:txBody>
          <a:bodyPr wrap="square" rtlCol="0">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b="1" dirty="0">
                <a:solidFill>
                  <a:srgbClr val="C00000"/>
                </a:solidFill>
                <a:latin typeface="Arial" panose="020B0604020202020204" pitchFamily="34" charset="0"/>
                <a:cs typeface="+mj-cs"/>
              </a:rPr>
              <a:t>المونتاج التتابعي</a:t>
            </a:r>
            <a:r>
              <a:rPr lang="en-US" altLang="en-US" sz="2000" b="1" dirty="0">
                <a:solidFill>
                  <a:srgbClr val="C00000"/>
                </a:solidFill>
                <a:latin typeface="Arial" panose="020B0604020202020204" pitchFamily="34" charset="0"/>
                <a:cs typeface="+mj-cs"/>
              </a:rPr>
              <a:t> (Sequential Editing)</a:t>
            </a:r>
            <a:endParaRPr lang="en-US" altLang="en-US" sz="2000" dirty="0">
              <a:solidFill>
                <a:srgbClr val="C00000"/>
              </a:solidFill>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sz="2000" dirty="0">
                <a:latin typeface="Arial" panose="020B0604020202020204" pitchFamily="34" charset="0"/>
                <a:cs typeface="+mj-cs"/>
              </a:rPr>
              <a:t>الهدف: ترتيب المشاهد حسب تسلسل زمني أو مكاني واضح</a:t>
            </a:r>
            <a:r>
              <a:rPr lang="en-US" altLang="en-US" sz="2000"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sz="2000" dirty="0">
                <a:latin typeface="Arial" panose="020B0604020202020204" pitchFamily="34" charset="0"/>
                <a:cs typeface="+mj-cs"/>
              </a:rPr>
              <a:t>مثال: عرض خطوات عملية إنتاجية (تحضير طعام – بناء مشروع)</a:t>
            </a:r>
            <a:r>
              <a:rPr lang="en-US" altLang="en-US" sz="2000" dirty="0">
                <a:latin typeface="Arial" panose="020B0604020202020204" pitchFamily="34" charset="0"/>
                <a:cs typeface="+mj-cs"/>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b="1" dirty="0">
                <a:solidFill>
                  <a:srgbClr val="C00000"/>
                </a:solidFill>
                <a:latin typeface="Arial" panose="020B0604020202020204" pitchFamily="34" charset="0"/>
                <a:cs typeface="+mj-cs"/>
              </a:rPr>
              <a:t>المونتاج الإيقاعي</a:t>
            </a:r>
            <a:r>
              <a:rPr lang="en-US" altLang="en-US" sz="2000" b="1" dirty="0">
                <a:solidFill>
                  <a:srgbClr val="C00000"/>
                </a:solidFill>
                <a:latin typeface="Arial" panose="020B0604020202020204" pitchFamily="34" charset="0"/>
                <a:cs typeface="+mj-cs"/>
              </a:rPr>
              <a:t> (Rhythmic Editing)</a:t>
            </a:r>
            <a:endParaRPr lang="en-US" altLang="en-US" sz="2000" dirty="0">
              <a:solidFill>
                <a:srgbClr val="C00000"/>
              </a:solidFill>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sz="2000" dirty="0">
                <a:latin typeface="Arial" panose="020B0604020202020204" pitchFamily="34" charset="0"/>
                <a:cs typeface="+mj-cs"/>
              </a:rPr>
              <a:t>الهدف: خلق إيقاع بصري من خلال طول اللقطات وحركتها</a:t>
            </a:r>
            <a:r>
              <a:rPr lang="en-US" altLang="en-US" sz="2000"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sz="2000" dirty="0">
                <a:latin typeface="Arial" panose="020B0604020202020204" pitchFamily="34" charset="0"/>
                <a:cs typeface="+mj-cs"/>
              </a:rPr>
              <a:t>مثال: مشاهد الرقص أو القتال التي تتماشى مع الموسيقى</a:t>
            </a:r>
            <a:r>
              <a:rPr lang="en-US" altLang="en-US" sz="2000" dirty="0">
                <a:latin typeface="Arial" panose="020B0604020202020204" pitchFamily="34" charset="0"/>
                <a:cs typeface="+mj-cs"/>
              </a:rPr>
              <a:t>. </a:t>
            </a:r>
            <a:r>
              <a:rPr lang="en-US" altLang="en-US" sz="2000" dirty="0">
                <a:latin typeface="Arial" panose="020B0604020202020204" pitchFamily="34" charset="0"/>
                <a:cs typeface="+mj-cs"/>
                <a:hlinkClick r:id="rId4"/>
              </a:rPr>
              <a:t>https://www.youtube.com/watch?v=Prbgt6l-2BY&amp;t=3s</a:t>
            </a:r>
            <a:r>
              <a:rPr lang="ar-SA" altLang="en-US" sz="2000" dirty="0">
                <a:latin typeface="Arial" panose="020B0604020202020204" pitchFamily="34" charset="0"/>
                <a:cs typeface="+mj-cs"/>
              </a:rPr>
              <a:t> </a:t>
            </a:r>
            <a:endParaRPr lang="en-US" altLang="en-US" sz="2000" dirty="0">
              <a:latin typeface="Arial" panose="020B0604020202020204" pitchFamily="34" charset="0"/>
              <a:cs typeface="+mj-cs"/>
            </a:endParaRP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b="1" dirty="0">
                <a:solidFill>
                  <a:srgbClr val="C00000"/>
                </a:solidFill>
                <a:latin typeface="Arial" panose="020B0604020202020204" pitchFamily="34" charset="0"/>
                <a:cs typeface="+mj-cs"/>
              </a:rPr>
              <a:t>المونتاج الرمزي</a:t>
            </a:r>
            <a:r>
              <a:rPr lang="en-US" altLang="en-US" sz="2000" b="1" dirty="0">
                <a:solidFill>
                  <a:srgbClr val="C00000"/>
                </a:solidFill>
                <a:latin typeface="Arial" panose="020B0604020202020204" pitchFamily="34" charset="0"/>
                <a:cs typeface="+mj-cs"/>
              </a:rPr>
              <a:t> (Intellectual / Symbolic Montage)</a:t>
            </a:r>
            <a:endParaRPr lang="en-US" altLang="en-US" sz="2000" dirty="0">
              <a:solidFill>
                <a:srgbClr val="C00000"/>
              </a:solidFill>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sz="2000" dirty="0">
                <a:latin typeface="Arial" panose="020B0604020202020204" pitchFamily="34" charset="0"/>
                <a:cs typeface="+mj-cs"/>
              </a:rPr>
              <a:t>الهدف: توليد معانٍ جديدة عبر</a:t>
            </a:r>
            <a:r>
              <a:rPr lang="en-US" altLang="en-US" sz="2000" dirty="0">
                <a:latin typeface="Arial" panose="020B0604020202020204" pitchFamily="34" charset="0"/>
                <a:cs typeface="+mj-cs"/>
              </a:rPr>
              <a:t> juxtaposition </a:t>
            </a:r>
            <a:r>
              <a:rPr lang="ar-SA" altLang="en-US" sz="2000" dirty="0">
                <a:latin typeface="Arial" panose="020B0604020202020204" pitchFamily="34" charset="0"/>
                <a:cs typeface="+mj-cs"/>
              </a:rPr>
              <a:t>المقابلة بين لقطتين</a:t>
            </a:r>
          </a:p>
          <a:p>
            <a:pPr lvl="0" algn="r" rtl="1" eaLnBrk="0" fontAlgn="base" hangingPunct="0">
              <a:lnSpc>
                <a:spcPct val="150000"/>
              </a:lnSpc>
              <a:spcBef>
                <a:spcPct val="0"/>
              </a:spcBef>
              <a:spcAft>
                <a:spcPct val="0"/>
              </a:spcAft>
            </a:pPr>
            <a:r>
              <a:rPr lang="ar-SA" altLang="en-US" sz="2000" dirty="0">
                <a:latin typeface="Arial" panose="020B0604020202020204" pitchFamily="34" charset="0"/>
                <a:cs typeface="+mj-cs"/>
              </a:rPr>
              <a:t>مثال: أيزنشتاين عندما جمع صورة ثور مذبوح مع صورة جنود مهاجمين للدلالة على القسوة.</a:t>
            </a:r>
          </a:p>
          <a:p>
            <a:pPr lvl="0" algn="r" rtl="1" eaLnBrk="0" fontAlgn="base" hangingPunct="0">
              <a:lnSpc>
                <a:spcPct val="150000"/>
              </a:lnSpc>
              <a:spcBef>
                <a:spcPct val="0"/>
              </a:spcBef>
              <a:spcAft>
                <a:spcPct val="0"/>
              </a:spcAft>
            </a:pPr>
            <a:r>
              <a:rPr lang="en-US" altLang="en-US" sz="2000" dirty="0">
                <a:latin typeface="Arial" panose="020B0604020202020204" pitchFamily="34" charset="0"/>
                <a:cs typeface="+mj-cs"/>
                <a:hlinkClick r:id="rId5"/>
              </a:rPr>
              <a:t>https://share.google/XeKMAyFP7rJ1ZZh0g</a:t>
            </a:r>
            <a:endParaRPr lang="ar-SA" altLang="en-US" sz="2000" dirty="0">
              <a:latin typeface="Arial" panose="020B0604020202020204" pitchFamily="34" charset="0"/>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3837" y="112977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4576074" y="1252107"/>
            <a:ext cx="5636770" cy="523220"/>
          </a:xfrm>
          <a:prstGeom prst="rect">
            <a:avLst/>
          </a:prstGeom>
          <a:noFill/>
        </p:spPr>
        <p:txBody>
          <a:bodyPr wrap="square" rtlCol="0">
            <a:spAutoFit/>
          </a:bodyPr>
          <a:lstStyle/>
          <a:p>
            <a:pPr algn="ctr" rtl="1"/>
            <a:r>
              <a:rPr lang="ar-SA" sz="2800" b="1" dirty="0">
                <a:solidFill>
                  <a:srgbClr val="00B0F0"/>
                </a:solidFill>
              </a:rPr>
              <a:t>أنواع المونتاج</a:t>
            </a:r>
          </a:p>
        </p:txBody>
      </p:sp>
    </p:spTree>
    <p:extLst>
      <p:ext uri="{BB962C8B-B14F-4D97-AF65-F5344CB8AC3E}">
        <p14:creationId xmlns:p14="http://schemas.microsoft.com/office/powerpoint/2010/main" val="3542492034"/>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5474" y="10194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54613" y="999886"/>
            <a:ext cx="3508450" cy="2631337"/>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3837" y="112977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4896309" y="1068221"/>
            <a:ext cx="6130478" cy="584775"/>
          </a:xfrm>
          <a:prstGeom prst="rect">
            <a:avLst/>
          </a:prstGeom>
          <a:noFill/>
        </p:spPr>
        <p:txBody>
          <a:bodyPr wrap="square" rtlCol="0">
            <a:spAutoFit/>
          </a:bodyPr>
          <a:lstStyle/>
          <a:p>
            <a:pPr algn="ctr" rtl="1"/>
            <a:r>
              <a:rPr lang="ar-SA" sz="3200" b="1" dirty="0">
                <a:solidFill>
                  <a:srgbClr val="00B0F0"/>
                </a:solidFill>
              </a:rPr>
              <a:t>أنواع المونتاج</a:t>
            </a:r>
          </a:p>
        </p:txBody>
      </p:sp>
      <p:sp>
        <p:nvSpPr>
          <p:cNvPr id="3" name="Rectangle 2"/>
          <p:cNvSpPr/>
          <p:nvPr/>
        </p:nvSpPr>
        <p:spPr>
          <a:xfrm>
            <a:off x="3532969" y="1526457"/>
            <a:ext cx="8310271" cy="4616648"/>
          </a:xfrm>
          <a:prstGeom prst="rect">
            <a:avLst/>
          </a:prstGeom>
        </p:spPr>
        <p:txBody>
          <a:bodyPr wrap="square">
            <a:spAutoFit/>
          </a:bodyPr>
          <a:lstStyle/>
          <a:p>
            <a:pPr algn="r" rtl="1">
              <a:lnSpc>
                <a:spcPct val="150000"/>
              </a:lnSpc>
            </a:pPr>
            <a:r>
              <a:rPr lang="ar-SA" b="1" dirty="0">
                <a:solidFill>
                  <a:srgbClr val="C00000"/>
                </a:solidFill>
              </a:rPr>
              <a:t>المونتاج الموسيقي (</a:t>
            </a:r>
            <a:r>
              <a:rPr lang="en-US" b="1" dirty="0">
                <a:solidFill>
                  <a:srgbClr val="C00000"/>
                </a:solidFill>
              </a:rPr>
              <a:t>Musical Editing / MTV Style</a:t>
            </a:r>
            <a:r>
              <a:rPr lang="ar-SA" b="1" dirty="0">
                <a:solidFill>
                  <a:srgbClr val="C00000"/>
                </a:solidFill>
              </a:rPr>
              <a:t>)</a:t>
            </a:r>
            <a:endParaRPr lang="en-US" b="1" dirty="0">
              <a:solidFill>
                <a:srgbClr val="C00000"/>
              </a:solidFill>
            </a:endParaRPr>
          </a:p>
          <a:p>
            <a:pPr lvl="1" algn="r" rtl="1">
              <a:lnSpc>
                <a:spcPct val="150000"/>
              </a:lnSpc>
            </a:pPr>
            <a:r>
              <a:rPr lang="ar-SA" dirty="0"/>
              <a:t>يقوم على التناسق مع إيقاع الموسيقى والأغاني المصورة.</a:t>
            </a:r>
            <a:r>
              <a:rPr lang="tr-TR" dirty="0"/>
              <a:t>  </a:t>
            </a:r>
          </a:p>
          <a:p>
            <a:pPr lvl="0" algn="r" rtl="1" eaLnBrk="0" fontAlgn="base" hangingPunct="0">
              <a:lnSpc>
                <a:spcPct val="150000"/>
              </a:lnSpc>
              <a:spcBef>
                <a:spcPct val="0"/>
              </a:spcBef>
              <a:spcAft>
                <a:spcPct val="0"/>
              </a:spcAft>
            </a:pPr>
            <a:r>
              <a:rPr lang="en-US" altLang="en-US" sz="2000" b="1" dirty="0">
                <a:solidFill>
                  <a:srgbClr val="C00000"/>
                </a:solidFill>
                <a:latin typeface="Arial" panose="020B0604020202020204" pitchFamily="34" charset="0"/>
                <a:cs typeface="+mj-cs"/>
                <a:hlinkClick r:id="rId5"/>
              </a:rPr>
              <a:t>https://www.youtube.com/watch?v=h0ilVmplT3Y&amp;t=31s</a:t>
            </a:r>
            <a:r>
              <a:rPr lang="ar-SA" altLang="en-US" sz="2000" b="1" dirty="0">
                <a:solidFill>
                  <a:srgbClr val="C00000"/>
                </a:solidFill>
                <a:latin typeface="Arial" panose="020B0604020202020204" pitchFamily="34" charset="0"/>
                <a:cs typeface="+mj-cs"/>
              </a:rPr>
              <a:t> </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b="1" dirty="0">
                <a:solidFill>
                  <a:srgbClr val="C00000"/>
                </a:solidFill>
                <a:latin typeface="Arial" panose="020B0604020202020204" pitchFamily="34" charset="0"/>
                <a:cs typeface="+mj-cs"/>
              </a:rPr>
              <a:t>المونتاج الدرامي </a:t>
            </a:r>
            <a:r>
              <a:rPr lang="en-US" altLang="en-US" sz="2000" b="1" dirty="0">
                <a:solidFill>
                  <a:srgbClr val="C00000"/>
                </a:solidFill>
                <a:latin typeface="Arial" panose="020B0604020202020204" pitchFamily="34" charset="0"/>
                <a:cs typeface="+mj-cs"/>
              </a:rPr>
              <a:t> (Dramatic Montage)</a:t>
            </a:r>
            <a:endParaRPr lang="en-US" altLang="en-US" sz="2000" dirty="0">
              <a:solidFill>
                <a:srgbClr val="C00000"/>
              </a:solidFill>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sz="2000" dirty="0">
                <a:latin typeface="Arial" panose="020B0604020202020204" pitchFamily="34" charset="0"/>
                <a:cs typeface="+mj-cs"/>
              </a:rPr>
              <a:t>الهدف: تصعيد التوتر أو تعزيز الجانب العاطفي</a:t>
            </a:r>
            <a:r>
              <a:rPr lang="en-US" altLang="en-US" sz="2000"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sz="2000" dirty="0">
                <a:latin typeface="Arial" panose="020B0604020202020204" pitchFamily="34" charset="0"/>
                <a:cs typeface="+mj-cs"/>
              </a:rPr>
              <a:t>مثال: مشاهد الحروب أو الأزمات حيث يزداد الإيقاع تدريجيًا</a:t>
            </a:r>
            <a:r>
              <a:rPr lang="en-US" altLang="en-US" sz="2000" dirty="0">
                <a:latin typeface="Arial" panose="020B0604020202020204" pitchFamily="34" charset="0"/>
                <a:cs typeface="+mj-cs"/>
              </a:rPr>
              <a:t>.</a:t>
            </a:r>
          </a:p>
          <a:p>
            <a:pPr algn="r" rtl="1">
              <a:lnSpc>
                <a:spcPct val="150000"/>
              </a:lnSpc>
            </a:pPr>
            <a:r>
              <a:rPr lang="ar-SA" sz="2000" b="1" dirty="0">
                <a:solidFill>
                  <a:srgbClr val="C00000"/>
                </a:solidFill>
                <a:cs typeface="+mj-cs"/>
              </a:rPr>
              <a:t>المونتاج الوثائقي والإخباري</a:t>
            </a:r>
            <a:endParaRPr lang="ar-SA" sz="2000" dirty="0">
              <a:solidFill>
                <a:srgbClr val="C00000"/>
              </a:solidFill>
              <a:cs typeface="+mj-cs"/>
            </a:endParaRPr>
          </a:p>
          <a:p>
            <a:pPr algn="r" rtl="1">
              <a:lnSpc>
                <a:spcPct val="150000"/>
              </a:lnSpc>
            </a:pPr>
            <a:r>
              <a:rPr lang="ar-SA" sz="2000" dirty="0">
                <a:cs typeface="+mj-cs"/>
              </a:rPr>
              <a:t>الهدف: تقديم الحقائق بترتيب منطقي وموضوعي.</a:t>
            </a:r>
          </a:p>
          <a:p>
            <a:pPr algn="r" rtl="1">
              <a:lnSpc>
                <a:spcPct val="150000"/>
              </a:lnSpc>
            </a:pPr>
            <a:r>
              <a:rPr lang="ar-SA" sz="2000" dirty="0">
                <a:cs typeface="+mj-cs"/>
              </a:rPr>
              <a:t>مثال: الأفلام الوثائقية والتقارير الإخبارية.</a:t>
            </a:r>
          </a:p>
          <a:p>
            <a:pPr lvl="0" algn="r" rtl="1">
              <a:lnSpc>
                <a:spcPct val="150000"/>
              </a:lnSpc>
            </a:pPr>
            <a:r>
              <a:rPr lang="ar-SA" altLang="en-US" sz="2000" dirty="0">
                <a:latin typeface="Arial" panose="020B0604020202020204" pitchFamily="34" charset="0"/>
              </a:rPr>
              <a:t> </a:t>
            </a:r>
            <a:endParaRPr lang="en-US" altLang="en-US" sz="2000" dirty="0">
              <a:latin typeface="Arial" panose="020B0604020202020204" pitchFamily="34" charset="0"/>
            </a:endParaRPr>
          </a:p>
        </p:txBody>
      </p:sp>
    </p:spTree>
    <p:extLst>
      <p:ext uri="{BB962C8B-B14F-4D97-AF65-F5344CB8AC3E}">
        <p14:creationId xmlns:p14="http://schemas.microsoft.com/office/powerpoint/2010/main" val="1931547063"/>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5474" y="10194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019491"/>
            <a:ext cx="3397269" cy="2545560"/>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3837" y="112977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4991791" y="983990"/>
            <a:ext cx="5636770" cy="584775"/>
          </a:xfrm>
          <a:prstGeom prst="rect">
            <a:avLst/>
          </a:prstGeom>
          <a:noFill/>
        </p:spPr>
        <p:txBody>
          <a:bodyPr wrap="square" rtlCol="0">
            <a:spAutoFit/>
          </a:bodyPr>
          <a:lstStyle/>
          <a:p>
            <a:pPr algn="ctr" rtl="1"/>
            <a:r>
              <a:rPr lang="ar-SA" sz="3200" b="1" dirty="0">
                <a:solidFill>
                  <a:srgbClr val="00B0F0"/>
                </a:solidFill>
              </a:rPr>
              <a:t>أنواع المونتاج</a:t>
            </a:r>
          </a:p>
        </p:txBody>
      </p:sp>
      <p:sp>
        <p:nvSpPr>
          <p:cNvPr id="19" name="TextBox 18">
            <a:extLst>
              <a:ext uri="{FF2B5EF4-FFF2-40B4-BE49-F238E27FC236}">
                <a16:creationId xmlns:a16="http://schemas.microsoft.com/office/drawing/2014/main" id="{4107BFBD-6BF9-5390-9F72-7D0A20F0A905}"/>
              </a:ext>
            </a:extLst>
          </p:cNvPr>
          <p:cNvSpPr txBox="1"/>
          <p:nvPr/>
        </p:nvSpPr>
        <p:spPr>
          <a:xfrm>
            <a:off x="3378478" y="1652418"/>
            <a:ext cx="8709662" cy="5493812"/>
          </a:xfrm>
          <a:prstGeom prst="rect">
            <a:avLst/>
          </a:prstGeom>
          <a:noFill/>
        </p:spPr>
        <p:txBody>
          <a:bodyPr wrap="square" rtlCol="0">
            <a:spAutoFit/>
          </a:bodyPr>
          <a:lstStyle/>
          <a:p>
            <a:pPr algn="r" rtl="1">
              <a:lnSpc>
                <a:spcPct val="150000"/>
              </a:lnSpc>
            </a:pPr>
            <a:r>
              <a:rPr lang="ar-SA" sz="2000" b="1" dirty="0">
                <a:solidFill>
                  <a:srgbClr val="00B0F0"/>
                </a:solidFill>
                <a:cs typeface="+mj-cs"/>
              </a:rPr>
              <a:t>ثانيًا: أنواع المونتاج من حيث الأسلوب الفني والتقني</a:t>
            </a:r>
          </a:p>
          <a:p>
            <a:pPr algn="r" rtl="1">
              <a:lnSpc>
                <a:spcPct val="150000"/>
              </a:lnSpc>
            </a:pPr>
            <a:r>
              <a:rPr lang="ar-SA" b="1" dirty="0">
                <a:solidFill>
                  <a:srgbClr val="C00000"/>
                </a:solidFill>
                <a:cs typeface="+mj-cs"/>
              </a:rPr>
              <a:t>المونتاج الخفي </a:t>
            </a:r>
            <a:r>
              <a:rPr lang="en-US" b="1" dirty="0">
                <a:solidFill>
                  <a:srgbClr val="C00000"/>
                </a:solidFill>
                <a:cs typeface="+mj-cs"/>
              </a:rPr>
              <a:t>Invisible Editing / Continuity Editing)</a:t>
            </a:r>
            <a:r>
              <a:rPr lang="ar-SA" b="1" dirty="0">
                <a:solidFill>
                  <a:srgbClr val="C00000"/>
                </a:solidFill>
                <a:cs typeface="+mj-cs"/>
              </a:rPr>
              <a:t>)</a:t>
            </a:r>
            <a:endParaRPr lang="en-US" dirty="0">
              <a:solidFill>
                <a:srgbClr val="C00000"/>
              </a:solidFill>
              <a:cs typeface="+mj-cs"/>
            </a:endParaRPr>
          </a:p>
          <a:p>
            <a:pPr lvl="1" algn="r" rtl="1">
              <a:lnSpc>
                <a:spcPct val="150000"/>
              </a:lnSpc>
            </a:pPr>
            <a:r>
              <a:rPr lang="ar-SA" dirty="0">
                <a:cs typeface="+mj-cs"/>
              </a:rPr>
              <a:t>يهدف للحفاظ على استمرارية القصة دون أن يشعر المشاهد بالقطع.</a:t>
            </a:r>
          </a:p>
          <a:p>
            <a:pPr lvl="1" algn="r" rtl="1">
              <a:lnSpc>
                <a:spcPct val="150000"/>
              </a:lnSpc>
            </a:pPr>
            <a:r>
              <a:rPr lang="ar-SA" dirty="0">
                <a:cs typeface="+mj-cs"/>
              </a:rPr>
              <a:t>شائع في السينما الهوليوودية الكلاسيكية.</a:t>
            </a:r>
          </a:p>
          <a:p>
            <a:pPr algn="r" rtl="1">
              <a:lnSpc>
                <a:spcPct val="150000"/>
              </a:lnSpc>
            </a:pPr>
            <a:r>
              <a:rPr lang="ar-SA" b="1" dirty="0">
                <a:solidFill>
                  <a:srgbClr val="C00000"/>
                </a:solidFill>
                <a:cs typeface="+mj-cs"/>
              </a:rPr>
              <a:t>المونتاج الجمالي/التجريبي (</a:t>
            </a:r>
            <a:r>
              <a:rPr lang="en-US" b="1" dirty="0">
                <a:solidFill>
                  <a:srgbClr val="C00000"/>
                </a:solidFill>
                <a:cs typeface="+mj-cs"/>
              </a:rPr>
              <a:t>Artistic/Experimental Editing</a:t>
            </a:r>
            <a:r>
              <a:rPr lang="ar-SA" b="1" dirty="0">
                <a:solidFill>
                  <a:srgbClr val="C00000"/>
                </a:solidFill>
                <a:cs typeface="+mj-cs"/>
              </a:rPr>
              <a:t>)</a:t>
            </a:r>
            <a:endParaRPr lang="en-US" dirty="0">
              <a:solidFill>
                <a:srgbClr val="C00000"/>
              </a:solidFill>
              <a:cs typeface="+mj-cs"/>
            </a:endParaRPr>
          </a:p>
          <a:p>
            <a:pPr lvl="1" algn="r" rtl="1">
              <a:lnSpc>
                <a:spcPct val="150000"/>
              </a:lnSpc>
            </a:pPr>
            <a:r>
              <a:rPr lang="ar-SA" dirty="0">
                <a:cs typeface="+mj-cs"/>
              </a:rPr>
              <a:t>يستخدم في الأعمال الفنية الحديثة أو الفيديو آرت.</a:t>
            </a:r>
          </a:p>
          <a:p>
            <a:pPr lvl="1" algn="r" rtl="1">
              <a:lnSpc>
                <a:spcPct val="150000"/>
              </a:lnSpc>
            </a:pPr>
            <a:r>
              <a:rPr lang="ar-SA" dirty="0">
                <a:cs typeface="+mj-cs"/>
              </a:rPr>
              <a:t>يركز على الجمال البصري أكثر من السرد.</a:t>
            </a:r>
            <a:r>
              <a:rPr lang="en-US" dirty="0">
                <a:cs typeface="+mj-cs"/>
              </a:rPr>
              <a:t> </a:t>
            </a:r>
            <a:r>
              <a:rPr lang="en-US" dirty="0">
                <a:cs typeface="+mj-cs"/>
                <a:hlinkClick r:id="rId5"/>
              </a:rPr>
              <a:t>https://www.youtube.com/watch?v=3sCGysVB41k&amp;list=PLIILL6veL783kKkdiIybbxARNY9bAVQYe&amp;index=4</a:t>
            </a:r>
            <a:r>
              <a:rPr lang="tr-TR" dirty="0">
                <a:cs typeface="+mj-cs"/>
              </a:rPr>
              <a:t> </a:t>
            </a:r>
            <a:endParaRPr lang="ar-SA" dirty="0">
              <a:cs typeface="+mj-cs"/>
            </a:endParaRPr>
          </a:p>
          <a:p>
            <a:pPr algn="r" rtl="1">
              <a:lnSpc>
                <a:spcPct val="150000"/>
              </a:lnSpc>
            </a:pPr>
            <a:r>
              <a:rPr lang="ar-SA" b="1" dirty="0">
                <a:solidFill>
                  <a:srgbClr val="C00000"/>
                </a:solidFill>
                <a:cs typeface="+mj-cs"/>
              </a:rPr>
              <a:t>المونتاج الإعلاني </a:t>
            </a:r>
            <a:r>
              <a:rPr lang="en-US" b="1" dirty="0">
                <a:solidFill>
                  <a:srgbClr val="C00000"/>
                </a:solidFill>
                <a:cs typeface="+mj-cs"/>
              </a:rPr>
              <a:t>Commercial Editing)</a:t>
            </a:r>
            <a:r>
              <a:rPr lang="ar-SA" b="1" dirty="0">
                <a:solidFill>
                  <a:srgbClr val="C00000"/>
                </a:solidFill>
                <a:cs typeface="+mj-cs"/>
              </a:rPr>
              <a:t>)</a:t>
            </a:r>
            <a:endParaRPr lang="en-US" dirty="0">
              <a:solidFill>
                <a:srgbClr val="C00000"/>
              </a:solidFill>
              <a:cs typeface="+mj-cs"/>
            </a:endParaRPr>
          </a:p>
          <a:p>
            <a:pPr lvl="1" algn="r" rtl="1">
              <a:lnSpc>
                <a:spcPct val="150000"/>
              </a:lnSpc>
            </a:pPr>
            <a:r>
              <a:rPr lang="ar-SA" dirty="0">
                <a:cs typeface="+mj-cs"/>
              </a:rPr>
              <a:t>يعتمد على السرعة، الجذب البصري، والتأثير المباشر.</a:t>
            </a:r>
          </a:p>
          <a:p>
            <a:pPr lvl="1" algn="r" rtl="1">
              <a:lnSpc>
                <a:spcPct val="150000"/>
              </a:lnSpc>
            </a:pPr>
            <a:r>
              <a:rPr lang="ar-SA" dirty="0">
                <a:cs typeface="+mj-cs"/>
              </a:rPr>
              <a:t>مثال: الإعلانات التلفزيونية.</a:t>
            </a:r>
          </a:p>
          <a:p>
            <a:pPr lvl="1" algn="r" rtl="1">
              <a:lnSpc>
                <a:spcPct val="150000"/>
              </a:lnSpc>
            </a:pPr>
            <a:endParaRPr lang="ar-SA" sz="1600" dirty="0">
              <a:cs typeface="+mj-cs"/>
            </a:endParaRPr>
          </a:p>
        </p:txBody>
      </p:sp>
    </p:spTree>
    <p:extLst>
      <p:ext uri="{BB962C8B-B14F-4D97-AF65-F5344CB8AC3E}">
        <p14:creationId xmlns:p14="http://schemas.microsoft.com/office/powerpoint/2010/main" val="1193957559"/>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5074"/>
            <a:ext cx="3385474" cy="254440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080484" y="2309024"/>
            <a:ext cx="8937317" cy="4339650"/>
          </a:xfrm>
          <a:prstGeom prst="rect">
            <a:avLst/>
          </a:prstGeom>
          <a:noFill/>
        </p:spPr>
        <p:txBody>
          <a:bodyPr wrap="square" rtlCol="0">
            <a:spAutoFit/>
          </a:bodyPr>
          <a:lstStyle/>
          <a:p>
            <a:pPr algn="r" rtl="1">
              <a:lnSpc>
                <a:spcPct val="150000"/>
              </a:lnSpc>
            </a:pPr>
            <a:r>
              <a:rPr lang="ar-SA" sz="2400" b="1" dirty="0">
                <a:solidFill>
                  <a:srgbClr val="00B0F0"/>
                </a:solidFill>
                <a:cs typeface="+mj-cs"/>
              </a:rPr>
              <a:t>ثالثًا: أنواع المونتاج من حيث الزمن</a:t>
            </a:r>
          </a:p>
          <a:p>
            <a:pPr algn="r" rtl="1">
              <a:lnSpc>
                <a:spcPct val="150000"/>
              </a:lnSpc>
            </a:pPr>
            <a:r>
              <a:rPr lang="ar-SA" sz="2000" b="1" dirty="0">
                <a:solidFill>
                  <a:srgbClr val="C00000"/>
                </a:solidFill>
                <a:cs typeface="+mj-cs"/>
              </a:rPr>
              <a:t>المونتاج الزمني (</a:t>
            </a:r>
            <a:r>
              <a:rPr lang="en-US" sz="2000" b="1" dirty="0">
                <a:solidFill>
                  <a:srgbClr val="C00000"/>
                </a:solidFill>
                <a:cs typeface="+mj-cs"/>
              </a:rPr>
              <a:t>Chronological Montage</a:t>
            </a:r>
            <a:r>
              <a:rPr lang="ar-SA" sz="2000" b="1" dirty="0">
                <a:solidFill>
                  <a:srgbClr val="C00000"/>
                </a:solidFill>
                <a:cs typeface="+mj-cs"/>
              </a:rPr>
              <a:t>)</a:t>
            </a:r>
            <a:endParaRPr lang="en-US" sz="2000" dirty="0">
              <a:solidFill>
                <a:srgbClr val="C00000"/>
              </a:solidFill>
              <a:cs typeface="+mj-cs"/>
            </a:endParaRPr>
          </a:p>
          <a:p>
            <a:pPr lvl="1" algn="r" rtl="1">
              <a:lnSpc>
                <a:spcPct val="150000"/>
              </a:lnSpc>
            </a:pPr>
            <a:r>
              <a:rPr lang="ar-SA" sz="2000" dirty="0">
                <a:cs typeface="+mj-cs"/>
              </a:rPr>
              <a:t>ترتيب الأحداث وفق التسلسل الزمني الطبيعي.</a:t>
            </a:r>
            <a:r>
              <a:rPr lang="en-US" sz="2000" dirty="0">
                <a:cs typeface="+mj-cs"/>
              </a:rPr>
              <a:t> </a:t>
            </a:r>
            <a:r>
              <a:rPr lang="en-US" sz="2000" dirty="0">
                <a:cs typeface="+mj-cs"/>
                <a:hlinkClick r:id="rId4"/>
              </a:rPr>
              <a:t>https://www.youtube.com/shorts/y5Rg4eGXPsw</a:t>
            </a:r>
            <a:r>
              <a:rPr lang="en-US" sz="2000" dirty="0">
                <a:cs typeface="+mj-cs"/>
              </a:rPr>
              <a:t> </a:t>
            </a:r>
            <a:endParaRPr lang="ar-SA" sz="2000" dirty="0">
              <a:cs typeface="+mj-cs"/>
            </a:endParaRPr>
          </a:p>
          <a:p>
            <a:pPr algn="r" rtl="1">
              <a:lnSpc>
                <a:spcPct val="150000"/>
              </a:lnSpc>
            </a:pPr>
            <a:r>
              <a:rPr lang="ar-SA" sz="2000" b="1" dirty="0">
                <a:solidFill>
                  <a:srgbClr val="C00000"/>
                </a:solidFill>
                <a:cs typeface="+mj-cs"/>
              </a:rPr>
              <a:t>المونتاج غير الخطي </a:t>
            </a:r>
            <a:r>
              <a:rPr lang="en-US" sz="2000" b="1" dirty="0">
                <a:solidFill>
                  <a:srgbClr val="C00000"/>
                </a:solidFill>
                <a:cs typeface="+mj-cs"/>
              </a:rPr>
              <a:t>Non-linear Montage)</a:t>
            </a:r>
            <a:r>
              <a:rPr lang="ar-SA" sz="2000" b="1" dirty="0">
                <a:solidFill>
                  <a:srgbClr val="C00000"/>
                </a:solidFill>
                <a:cs typeface="+mj-cs"/>
              </a:rPr>
              <a:t>)</a:t>
            </a:r>
            <a:endParaRPr lang="ar-SA" sz="2000" dirty="0">
              <a:solidFill>
                <a:srgbClr val="C00000"/>
              </a:solidFill>
              <a:cs typeface="+mj-cs"/>
            </a:endParaRPr>
          </a:p>
          <a:p>
            <a:pPr marL="800100" lvl="1" indent="-342900" algn="r" rtl="1">
              <a:lnSpc>
                <a:spcPct val="150000"/>
              </a:lnSpc>
              <a:buFont typeface="Arial" panose="020B0604020202020204" pitchFamily="34" charset="0"/>
              <a:buChar char="•"/>
            </a:pPr>
            <a:r>
              <a:rPr lang="ar-SA" sz="2000" dirty="0">
                <a:cs typeface="+mj-cs"/>
              </a:rPr>
              <a:t>يعكس التسلسل الزمني باستخدام </a:t>
            </a:r>
            <a:r>
              <a:rPr lang="ar-SA" sz="2000" b="1" dirty="0">
                <a:cs typeface="+mj-cs"/>
              </a:rPr>
              <a:t>الفلاش باك (</a:t>
            </a:r>
            <a:r>
              <a:rPr lang="en-US" sz="2000" b="1" dirty="0">
                <a:cs typeface="+mj-cs"/>
              </a:rPr>
              <a:t>(Flashback</a:t>
            </a:r>
            <a:r>
              <a:rPr lang="en-US" sz="2000" dirty="0">
                <a:cs typeface="+mj-cs"/>
              </a:rPr>
              <a:t> </a:t>
            </a:r>
            <a:r>
              <a:rPr lang="ar-SA" sz="2000" dirty="0">
                <a:cs typeface="+mj-cs"/>
              </a:rPr>
              <a:t>أو </a:t>
            </a:r>
            <a:r>
              <a:rPr lang="ar-SA" sz="2000" b="1" dirty="0">
                <a:cs typeface="+mj-cs"/>
              </a:rPr>
              <a:t>الفلاش فوروارد  </a:t>
            </a:r>
            <a:r>
              <a:rPr lang="en-US" sz="2000" b="1" dirty="0" err="1"/>
              <a:t>Flashforward</a:t>
            </a:r>
            <a:r>
              <a:rPr lang="en-US" sz="2000" b="1" dirty="0"/>
              <a:t>)</a:t>
            </a:r>
            <a:r>
              <a:rPr lang="ar-SA" sz="2000" b="1" dirty="0"/>
              <a:t>)</a:t>
            </a:r>
            <a:r>
              <a:rPr lang="ar-SA" sz="2000" dirty="0"/>
              <a:t> </a:t>
            </a:r>
            <a:endParaRPr lang="ar-SA" sz="2000" b="1" dirty="0">
              <a:cs typeface="+mj-cs"/>
            </a:endParaRPr>
          </a:p>
          <a:p>
            <a:pPr marL="800100" lvl="1" indent="-342900" algn="r" rtl="1">
              <a:lnSpc>
                <a:spcPct val="150000"/>
              </a:lnSpc>
              <a:buFont typeface="Arial" panose="020B0604020202020204" pitchFamily="34" charset="0"/>
              <a:buChar char="•"/>
            </a:pPr>
            <a:r>
              <a:rPr lang="ar-SA" sz="2000" dirty="0">
                <a:cs typeface="+mj-cs"/>
              </a:rPr>
              <a:t>يعطي بعدًا دراميًا وفكريًا للقصة.</a:t>
            </a:r>
          </a:p>
          <a:p>
            <a:pPr lvl="1" algn="r" rtl="1">
              <a:lnSpc>
                <a:spcPct val="150000"/>
              </a:lnSpc>
            </a:pPr>
            <a:r>
              <a:rPr lang="en-US" sz="2000" dirty="0">
                <a:cs typeface="+mj-cs"/>
                <a:hlinkClick r:id="rId5"/>
              </a:rPr>
              <a:t>https://youtu.be/RVd6CnKLPgY?feature=shared</a:t>
            </a:r>
            <a:r>
              <a:rPr lang="ar-SA" sz="2000" dirty="0">
                <a:cs typeface="+mj-cs"/>
              </a:rPr>
              <a:t> مونتاج </a:t>
            </a:r>
            <a:r>
              <a:rPr lang="en-US" sz="2000" dirty="0">
                <a:cs typeface="+mj-cs"/>
              </a:rPr>
              <a:t>Flashback</a:t>
            </a:r>
            <a:r>
              <a:rPr lang="ar-SA" sz="2000" dirty="0">
                <a:cs typeface="+mj-cs"/>
              </a:rPr>
              <a:t> </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tr-TR" sz="2000" b="1" dirty="0">
                <a:solidFill>
                  <a:schemeClr val="bg1"/>
                </a:solidFill>
                <a:latin typeface="Times New Roman" pitchFamily="18" charset="0"/>
                <a:cs typeface="Times New Roman" pitchFamily="18" charset="0"/>
              </a:rPr>
              <a:t>3</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982999" y="1259830"/>
            <a:ext cx="5636770" cy="584775"/>
          </a:xfrm>
          <a:prstGeom prst="rect">
            <a:avLst/>
          </a:prstGeom>
          <a:noFill/>
        </p:spPr>
        <p:txBody>
          <a:bodyPr wrap="square" rtlCol="0">
            <a:spAutoFit/>
          </a:bodyPr>
          <a:lstStyle/>
          <a:p>
            <a:pPr algn="ctr" rtl="1"/>
            <a:r>
              <a:rPr lang="ar-SA" sz="3200" b="1" dirty="0">
                <a:solidFill>
                  <a:srgbClr val="00B0F0"/>
                </a:solidFill>
              </a:rPr>
              <a:t>أنواع المونتاج</a:t>
            </a:r>
          </a:p>
        </p:txBody>
      </p:sp>
    </p:spTree>
    <p:extLst>
      <p:ext uri="{BB962C8B-B14F-4D97-AF65-F5344CB8AC3E}">
        <p14:creationId xmlns:p14="http://schemas.microsoft.com/office/powerpoint/2010/main" val="2180611506"/>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3385474"/>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tr-TR" sz="2000" b="1" dirty="0">
                <a:solidFill>
                  <a:schemeClr val="bg1"/>
                </a:solidFill>
                <a:latin typeface="Times New Roman" pitchFamily="18" charset="0"/>
                <a:cs typeface="Times New Roman" pitchFamily="18" charset="0"/>
              </a:rPr>
              <a:t>3</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689258" y="1412953"/>
            <a:ext cx="6098904" cy="523220"/>
          </a:xfrm>
          <a:prstGeom prst="rect">
            <a:avLst/>
          </a:prstGeom>
          <a:noFill/>
        </p:spPr>
        <p:txBody>
          <a:bodyPr wrap="square" rtlCol="0">
            <a:spAutoFit/>
          </a:bodyPr>
          <a:lstStyle/>
          <a:p>
            <a:pPr algn="ctr" rtl="1"/>
            <a:r>
              <a:rPr lang="ar-SA" sz="2800" b="1" dirty="0">
                <a:solidFill>
                  <a:srgbClr val="00B0F0"/>
                </a:solidFill>
              </a:rPr>
              <a:t>أنواع المونتاج</a:t>
            </a:r>
          </a:p>
        </p:txBody>
      </p:sp>
      <p:sp>
        <p:nvSpPr>
          <p:cNvPr id="4" name="Rectangle 3"/>
          <p:cNvSpPr/>
          <p:nvPr/>
        </p:nvSpPr>
        <p:spPr>
          <a:xfrm>
            <a:off x="3454900" y="2433813"/>
            <a:ext cx="8309208" cy="3323987"/>
          </a:xfrm>
          <a:prstGeom prst="rect">
            <a:avLst/>
          </a:prstGeom>
        </p:spPr>
        <p:txBody>
          <a:bodyPr wrap="square">
            <a:spAutoFit/>
          </a:bodyPr>
          <a:lstStyle/>
          <a:p>
            <a:pPr algn="r" rtl="1">
              <a:lnSpc>
                <a:spcPct val="150000"/>
              </a:lnSpc>
            </a:pPr>
            <a:r>
              <a:rPr lang="ar-SA" sz="2000" b="1" dirty="0">
                <a:solidFill>
                  <a:srgbClr val="C00000"/>
                </a:solidFill>
                <a:cs typeface="+mj-cs"/>
              </a:rPr>
              <a:t>المونتاج قد يكون:</a:t>
            </a:r>
          </a:p>
          <a:p>
            <a:pPr marL="342900" indent="-342900" algn="r" rtl="1">
              <a:lnSpc>
                <a:spcPct val="150000"/>
              </a:lnSpc>
              <a:buFont typeface="Arial" panose="020B0604020202020204" pitchFamily="34" charset="0"/>
              <a:buChar char="•"/>
            </a:pPr>
            <a:r>
              <a:rPr lang="ar-SA" sz="2000" b="1" dirty="0">
                <a:cs typeface="+mj-cs"/>
              </a:rPr>
              <a:t>سرديًا</a:t>
            </a:r>
            <a:r>
              <a:rPr lang="ar-SA" sz="2000" dirty="0">
                <a:cs typeface="+mj-cs"/>
              </a:rPr>
              <a:t> (ينظم الأحداث)</a:t>
            </a:r>
          </a:p>
          <a:p>
            <a:pPr marL="342900" indent="-342900" algn="r" rtl="1">
              <a:lnSpc>
                <a:spcPct val="150000"/>
              </a:lnSpc>
              <a:buFont typeface="Arial" panose="020B0604020202020204" pitchFamily="34" charset="0"/>
              <a:buChar char="•"/>
            </a:pPr>
            <a:r>
              <a:rPr lang="ar-SA" sz="2000" dirty="0">
                <a:cs typeface="+mj-cs"/>
              </a:rPr>
              <a:t> </a:t>
            </a:r>
            <a:r>
              <a:rPr lang="ar-SA" sz="2000" b="1" dirty="0">
                <a:cs typeface="+mj-cs"/>
              </a:rPr>
              <a:t>فنّيًا</a:t>
            </a:r>
            <a:r>
              <a:rPr lang="ar-SA" sz="2000" dirty="0">
                <a:cs typeface="+mj-cs"/>
              </a:rPr>
              <a:t> (يعطي دلالات جديدة)</a:t>
            </a:r>
          </a:p>
          <a:p>
            <a:pPr marL="342900" indent="-342900" algn="r" rtl="1">
              <a:lnSpc>
                <a:spcPct val="150000"/>
              </a:lnSpc>
              <a:buFont typeface="Arial" panose="020B0604020202020204" pitchFamily="34" charset="0"/>
              <a:buChar char="•"/>
            </a:pPr>
            <a:r>
              <a:rPr lang="ar-SA" sz="2000" dirty="0">
                <a:cs typeface="+mj-cs"/>
              </a:rPr>
              <a:t> </a:t>
            </a:r>
            <a:r>
              <a:rPr lang="ar-SA" sz="2000" b="1" dirty="0">
                <a:cs typeface="+mj-cs"/>
              </a:rPr>
              <a:t>زمنيًا</a:t>
            </a:r>
            <a:r>
              <a:rPr lang="ar-SA" sz="2000" dirty="0">
                <a:cs typeface="+mj-cs"/>
              </a:rPr>
              <a:t> (يتحكم في تسلسل الأحداث)</a:t>
            </a:r>
          </a:p>
          <a:p>
            <a:pPr marL="342900" indent="-342900" algn="r" rtl="1">
              <a:lnSpc>
                <a:spcPct val="150000"/>
              </a:lnSpc>
              <a:buFont typeface="Arial" panose="020B0604020202020204" pitchFamily="34" charset="0"/>
              <a:buChar char="•"/>
            </a:pPr>
            <a:r>
              <a:rPr lang="ar-SA" sz="2000" dirty="0">
                <a:cs typeface="+mj-cs"/>
              </a:rPr>
              <a:t>أو </a:t>
            </a:r>
            <a:r>
              <a:rPr lang="ar-SA" sz="2000" b="1" dirty="0">
                <a:cs typeface="+mj-cs"/>
              </a:rPr>
              <a:t>تقنيًا</a:t>
            </a:r>
            <a:r>
              <a:rPr lang="ar-SA" sz="2000" dirty="0">
                <a:cs typeface="+mj-cs"/>
              </a:rPr>
              <a:t> (يحدد طريقة الانتقال بين اللقطات)</a:t>
            </a:r>
          </a:p>
          <a:p>
            <a:pPr marL="342900" indent="-342900" algn="r" rtl="1">
              <a:lnSpc>
                <a:spcPct val="150000"/>
              </a:lnSpc>
              <a:buFont typeface="Wingdings" panose="05000000000000000000" pitchFamily="2" charset="2"/>
              <a:buChar char="v"/>
            </a:pPr>
            <a:r>
              <a:rPr lang="ar-SA" sz="2000" dirty="0">
                <a:cs typeface="+mj-cs"/>
              </a:rPr>
              <a:t> وكل نوع يخدم هدفًا محددًا في إيصال الرسالة إلى المشاهد والتأثير فيه.</a:t>
            </a:r>
          </a:p>
          <a:p>
            <a:pPr marL="342900" indent="-342900" algn="r" rtl="1">
              <a:lnSpc>
                <a:spcPct val="150000"/>
              </a:lnSpc>
              <a:buFont typeface="Wingdings" panose="05000000000000000000" pitchFamily="2" charset="2"/>
              <a:buChar char="v"/>
            </a:pPr>
            <a:endParaRPr lang="ar-SA" sz="2000" dirty="0">
              <a:cs typeface="+mj-cs"/>
            </a:endParaRPr>
          </a:p>
        </p:txBody>
      </p:sp>
    </p:spTree>
    <p:extLst>
      <p:ext uri="{BB962C8B-B14F-4D97-AF65-F5344CB8AC3E}">
        <p14:creationId xmlns:p14="http://schemas.microsoft.com/office/powerpoint/2010/main" val="545934744"/>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297593" y="1622658"/>
            <a:ext cx="7586636"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2" name="Rectangle 1"/>
          <p:cNvSpPr/>
          <p:nvPr/>
        </p:nvSpPr>
        <p:spPr>
          <a:xfrm>
            <a:off x="6922705" y="1508006"/>
            <a:ext cx="2308645" cy="769441"/>
          </a:xfrm>
          <a:prstGeom prst="rect">
            <a:avLst/>
          </a:prstGeom>
        </p:spPr>
        <p:txBody>
          <a:bodyPr wrap="none">
            <a:spAutoFit/>
          </a:bodyPr>
          <a:lstStyle/>
          <a:p>
            <a:pPr algn="just" rtl="1">
              <a:lnSpc>
                <a:spcPct val="150000"/>
              </a:lnSpc>
            </a:pPr>
            <a:r>
              <a:rPr lang="ar-SA" sz="3200" b="1" dirty="0">
                <a:solidFill>
                  <a:srgbClr val="00B0F0"/>
                </a:solidFill>
              </a:rPr>
              <a:t>أساليب المونتاج</a:t>
            </a:r>
            <a:endParaRPr lang="ar-SA" sz="3200" b="1" dirty="0">
              <a:solidFill>
                <a:srgbClr val="00B0F0"/>
              </a:solidFill>
              <a:latin typeface="The Year of Handicrafts" pitchFamily="50" charset="-78"/>
              <a:cs typeface="The Year of Handicrafts" pitchFamily="50" charset="-78"/>
            </a:endParaRPr>
          </a:p>
        </p:txBody>
      </p:sp>
    </p:spTree>
    <p:extLst>
      <p:ext uri="{BB962C8B-B14F-4D97-AF65-F5344CB8AC3E}">
        <p14:creationId xmlns:p14="http://schemas.microsoft.com/office/powerpoint/2010/main" val="610573622"/>
      </p:ext>
    </p:extLst>
  </p:cSld>
  <p:clrMapOvr>
    <a:masterClrMapping/>
  </p:clrMapOvr>
  <mc:AlternateContent xmlns:mc="http://schemas.openxmlformats.org/markup-compatibility/2006" xmlns:p14="http://schemas.microsoft.com/office/powerpoint/2010/main">
    <mc:Choice Requires="p14">
      <p:transition p14:dur="0" advTm="11984"/>
    </mc:Choice>
    <mc:Fallback xmlns="">
      <p:transition advTm="1198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063" y="1335074"/>
            <a:ext cx="3386537" cy="1934691"/>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50" y="2349028"/>
            <a:ext cx="8417320" cy="45807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645500" y="1345562"/>
            <a:ext cx="5333972" cy="600164"/>
          </a:xfrm>
          <a:prstGeom prst="rect">
            <a:avLst/>
          </a:prstGeom>
          <a:noFill/>
        </p:spPr>
        <p:txBody>
          <a:bodyPr wrap="square" rtlCol="0">
            <a:spAutoFit/>
          </a:bodyPr>
          <a:lstStyle/>
          <a:p>
            <a:pPr algn="just" rtl="1">
              <a:lnSpc>
                <a:spcPct val="150000"/>
              </a:lnSpc>
            </a:pPr>
            <a:r>
              <a:rPr lang="ar-SA" sz="2400" b="1" dirty="0">
                <a:solidFill>
                  <a:srgbClr val="00B0F0"/>
                </a:solidFill>
              </a:rPr>
              <a:t>أساليب المونتاج</a:t>
            </a:r>
            <a:endParaRPr lang="ar-SA" sz="2400" b="1" dirty="0">
              <a:solidFill>
                <a:srgbClr val="00B0F0"/>
              </a:solidFill>
              <a:latin typeface="The Year of Handicrafts" pitchFamily="50" charset="-78"/>
              <a:cs typeface="The Year of Handicrafts" pitchFamily="50" charset="-78"/>
            </a:endParaRPr>
          </a:p>
        </p:txBody>
      </p:sp>
      <p:sp>
        <p:nvSpPr>
          <p:cNvPr id="3" name="Rectangle 2"/>
          <p:cNvSpPr/>
          <p:nvPr/>
        </p:nvSpPr>
        <p:spPr>
          <a:xfrm>
            <a:off x="3454900" y="2302419"/>
            <a:ext cx="8429297" cy="5170646"/>
          </a:xfrm>
          <a:prstGeom prst="rect">
            <a:avLst/>
          </a:prstGeom>
        </p:spPr>
        <p:txBody>
          <a:bodyPr wrap="square">
            <a:spAutoFit/>
          </a:bodyPr>
          <a:lstStyle/>
          <a:p>
            <a:pPr algn="r" rtl="1">
              <a:lnSpc>
                <a:spcPct val="150000"/>
              </a:lnSpc>
            </a:pPr>
            <a:r>
              <a:rPr lang="ar-SA" sz="2000" b="1" dirty="0">
                <a:cs typeface="+mj-cs"/>
              </a:rPr>
              <a:t>1. </a:t>
            </a:r>
            <a:r>
              <a:rPr lang="ar-SA" sz="2000" b="1" dirty="0">
                <a:solidFill>
                  <a:srgbClr val="FF0000"/>
                </a:solidFill>
                <a:cs typeface="+mj-cs"/>
              </a:rPr>
              <a:t>المونتاج المتوازي </a:t>
            </a:r>
            <a:r>
              <a:rPr lang="en-US" sz="2000" b="1" dirty="0">
                <a:solidFill>
                  <a:srgbClr val="FF0000"/>
                </a:solidFill>
                <a:cs typeface="+mj-cs"/>
              </a:rPr>
              <a:t>Parallel Editing)</a:t>
            </a:r>
            <a:r>
              <a:rPr lang="ar-SA" sz="2000" b="1" dirty="0">
                <a:solidFill>
                  <a:srgbClr val="FF0000"/>
                </a:solidFill>
                <a:cs typeface="+mj-cs"/>
              </a:rPr>
              <a:t>)</a:t>
            </a:r>
            <a:endParaRPr lang="en-US" sz="2000" b="1" dirty="0">
              <a:solidFill>
                <a:srgbClr val="FF0000"/>
              </a:solidFill>
              <a:cs typeface="+mj-cs"/>
            </a:endParaRPr>
          </a:p>
          <a:p>
            <a:pPr marL="342900" indent="-342900" algn="r" rtl="1">
              <a:lnSpc>
                <a:spcPct val="150000"/>
              </a:lnSpc>
              <a:buFont typeface="Arial" panose="020B0604020202020204" pitchFamily="34" charset="0"/>
              <a:buChar char="•"/>
            </a:pPr>
            <a:r>
              <a:rPr lang="ar-SA" sz="2000" dirty="0">
                <a:cs typeface="+mj-cs"/>
              </a:rPr>
              <a:t>يقوم على عرض حدثين أو أكثر يحدثان في وقت واحد لكن في أماكن مختلفة.</a:t>
            </a:r>
          </a:p>
          <a:p>
            <a:pPr marL="342900" indent="-342900" algn="r" rtl="1">
              <a:lnSpc>
                <a:spcPct val="150000"/>
              </a:lnSpc>
              <a:buFont typeface="Arial" panose="020B0604020202020204" pitchFamily="34" charset="0"/>
              <a:buChar char="•"/>
            </a:pPr>
            <a:r>
              <a:rPr lang="ar-SA" sz="2000" dirty="0">
                <a:cs typeface="+mj-cs"/>
              </a:rPr>
              <a:t>الغرض: خلق توتر وتشويق أو إبراز العلاقة بين الأحداث.</a:t>
            </a:r>
          </a:p>
          <a:p>
            <a:pPr marL="342900" indent="-342900" algn="r" rtl="1">
              <a:lnSpc>
                <a:spcPct val="150000"/>
              </a:lnSpc>
              <a:buFont typeface="Arial" panose="020B0604020202020204" pitchFamily="34" charset="0"/>
              <a:buChar char="•"/>
            </a:pPr>
            <a:r>
              <a:rPr lang="ar-SA" sz="2000" dirty="0">
                <a:cs typeface="+mj-cs"/>
              </a:rPr>
              <a:t>مثال: مطاردة سيارة في مكان، بينما يُظهر المخرج شخصًا آخر يستعد لحدث مصيري في مكان مختلف.</a:t>
            </a:r>
            <a:r>
              <a:rPr lang="tr-TR" sz="2000" dirty="0">
                <a:cs typeface="+mj-cs"/>
              </a:rPr>
              <a:t> </a:t>
            </a:r>
            <a:r>
              <a:rPr lang="tr-TR" sz="2000" dirty="0">
                <a:cs typeface="+mj-cs"/>
                <a:hlinkClick r:id="rId5"/>
              </a:rPr>
              <a:t>https://www.youtube.com/shorts/4Tm-ejSwbK4</a:t>
            </a:r>
            <a:r>
              <a:rPr lang="tr-TR" sz="2000" dirty="0">
                <a:cs typeface="+mj-cs"/>
              </a:rPr>
              <a:t> </a:t>
            </a:r>
            <a:endParaRPr lang="ar-SA" sz="2000" dirty="0">
              <a:cs typeface="+mj-cs"/>
            </a:endParaRPr>
          </a:p>
          <a:p>
            <a:pPr algn="r" rtl="1">
              <a:lnSpc>
                <a:spcPct val="150000"/>
              </a:lnSpc>
            </a:pPr>
            <a:r>
              <a:rPr lang="ar-SA" sz="2000" b="1" dirty="0">
                <a:cs typeface="+mj-cs"/>
              </a:rPr>
              <a:t>2. </a:t>
            </a:r>
            <a:r>
              <a:rPr lang="ar-SA" sz="2000" b="1" dirty="0">
                <a:solidFill>
                  <a:srgbClr val="FF0000"/>
                </a:solidFill>
                <a:cs typeface="+mj-cs"/>
              </a:rPr>
              <a:t>المونتاج المتتابع </a:t>
            </a:r>
            <a:r>
              <a:rPr lang="en-US" sz="2000" b="1" dirty="0">
                <a:solidFill>
                  <a:srgbClr val="FF0000"/>
                </a:solidFill>
                <a:cs typeface="+mj-cs"/>
              </a:rPr>
              <a:t>Continuity Editing)</a:t>
            </a:r>
            <a:r>
              <a:rPr lang="ar-SA" sz="2000" b="1" dirty="0">
                <a:solidFill>
                  <a:srgbClr val="FF0000"/>
                </a:solidFill>
                <a:cs typeface="+mj-cs"/>
              </a:rPr>
              <a:t>) </a:t>
            </a:r>
          </a:p>
          <a:p>
            <a:pPr marL="342900" indent="-342900" algn="r" rtl="1">
              <a:lnSpc>
                <a:spcPct val="150000"/>
              </a:lnSpc>
              <a:buFont typeface="Arial" panose="020B0604020202020204" pitchFamily="34" charset="0"/>
              <a:buChar char="•"/>
            </a:pPr>
            <a:r>
              <a:rPr lang="ar-SA" sz="2000" dirty="0">
                <a:cs typeface="+mj-cs"/>
              </a:rPr>
              <a:t>يعتمد على تسلسل منطقي للقطات بحيث يتدفق السرد بشكل طبيعي ومفهوم للمشاهد.</a:t>
            </a:r>
          </a:p>
          <a:p>
            <a:pPr marL="342900" indent="-342900" algn="r" rtl="1">
              <a:lnSpc>
                <a:spcPct val="150000"/>
              </a:lnSpc>
              <a:buFont typeface="Arial" panose="020B0604020202020204" pitchFamily="34" charset="0"/>
              <a:buChar char="•"/>
            </a:pPr>
            <a:r>
              <a:rPr lang="ar-SA" sz="2000" dirty="0">
                <a:cs typeface="+mj-cs"/>
              </a:rPr>
              <a:t>يستخدم قاعدة "180 درجة" للحفاظ على اتجاه النظر والحركة.</a:t>
            </a:r>
          </a:p>
          <a:p>
            <a:pPr marL="342900" indent="-342900" algn="r" rtl="1">
              <a:lnSpc>
                <a:spcPct val="150000"/>
              </a:lnSpc>
              <a:buFont typeface="Arial" panose="020B0604020202020204" pitchFamily="34" charset="0"/>
              <a:buChar char="•"/>
            </a:pPr>
            <a:r>
              <a:rPr lang="ar-SA" sz="2000" dirty="0">
                <a:cs typeface="+mj-cs"/>
              </a:rPr>
              <a:t>هو الأسلوب الأكثر شيوعاً في الأفلام والبرامج الدرامية.</a:t>
            </a:r>
            <a:endParaRPr lang="tr-TR" sz="2000" dirty="0">
              <a:cs typeface="+mj-cs"/>
            </a:endParaRPr>
          </a:p>
          <a:p>
            <a:pPr marL="342900" indent="-342900" algn="r" rtl="1">
              <a:lnSpc>
                <a:spcPct val="150000"/>
              </a:lnSpc>
              <a:buFont typeface="Arial" panose="020B0604020202020204" pitchFamily="34" charset="0"/>
              <a:buChar char="•"/>
            </a:pPr>
            <a:r>
              <a:rPr lang="en-US" sz="2000" dirty="0">
                <a:cs typeface="+mj-cs"/>
                <a:hlinkClick r:id="rId6"/>
              </a:rPr>
              <a:t>https://www.youtube.com/shorts/qETWhpCPauw</a:t>
            </a:r>
            <a:r>
              <a:rPr lang="tr-TR" sz="2000" dirty="0">
                <a:cs typeface="+mj-cs"/>
              </a:rPr>
              <a:t> </a:t>
            </a:r>
            <a:endParaRPr lang="ar-SA" sz="2000" dirty="0">
              <a:cs typeface="+mj-cs"/>
            </a:endParaRPr>
          </a:p>
          <a:p>
            <a:pPr marL="342900" indent="-342900" algn="r" rtl="1">
              <a:lnSpc>
                <a:spcPct val="150000"/>
              </a:lnSpc>
              <a:buFont typeface="Arial" panose="020B0604020202020204" pitchFamily="34" charset="0"/>
              <a:buChar char="•"/>
            </a:pPr>
            <a:endParaRPr lang="ar-SA" sz="2000" dirty="0">
              <a:cs typeface="+mj-cs"/>
            </a:endParaRPr>
          </a:p>
        </p:txBody>
      </p:sp>
    </p:spTree>
    <p:extLst>
      <p:ext uri="{BB962C8B-B14F-4D97-AF65-F5344CB8AC3E}">
        <p14:creationId xmlns:p14="http://schemas.microsoft.com/office/powerpoint/2010/main" val="1654911106"/>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50022" y="89531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48817" y="895310"/>
            <a:ext cx="3398839" cy="1530141"/>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50" y="1844398"/>
            <a:ext cx="8417320" cy="5170646"/>
          </a:xfrm>
          <a:prstGeom prst="rect">
            <a:avLst/>
          </a:prstGeom>
          <a:noFill/>
        </p:spPr>
        <p:txBody>
          <a:bodyPr wrap="square" rtlCol="0">
            <a:spAutoFit/>
          </a:bodyPr>
          <a:lstStyle/>
          <a:p>
            <a:pPr algn="r" rtl="1">
              <a:lnSpc>
                <a:spcPct val="150000"/>
              </a:lnSpc>
            </a:pPr>
            <a:r>
              <a:rPr lang="ar-SA" sz="2000" b="1" dirty="0">
                <a:solidFill>
                  <a:srgbClr val="FF0000"/>
                </a:solidFill>
                <a:cs typeface="+mj-cs"/>
              </a:rPr>
              <a:t>3. المونتاج الإيقاعي  </a:t>
            </a:r>
            <a:r>
              <a:rPr lang="en-US" sz="2000" b="1" dirty="0">
                <a:solidFill>
                  <a:srgbClr val="FF0000"/>
                </a:solidFill>
                <a:cs typeface="+mj-cs"/>
              </a:rPr>
              <a:t>Rhythmic Editing)</a:t>
            </a:r>
            <a:r>
              <a:rPr lang="ar-SA" sz="2000" b="1" dirty="0">
                <a:solidFill>
                  <a:srgbClr val="FF0000"/>
                </a:solidFill>
                <a:cs typeface="+mj-cs"/>
              </a:rPr>
              <a:t>)</a:t>
            </a:r>
            <a:endParaRPr lang="en-US" sz="2000" b="1" dirty="0">
              <a:solidFill>
                <a:srgbClr val="FF0000"/>
              </a:solidFill>
              <a:cs typeface="+mj-cs"/>
            </a:endParaRPr>
          </a:p>
          <a:p>
            <a:pPr marL="342900" indent="-342900" algn="r" rtl="1">
              <a:lnSpc>
                <a:spcPct val="150000"/>
              </a:lnSpc>
              <a:buFont typeface="Arial" panose="020B0604020202020204" pitchFamily="34" charset="0"/>
              <a:buChar char="•"/>
            </a:pPr>
            <a:r>
              <a:rPr lang="ar-SA" sz="2000" dirty="0">
                <a:cs typeface="+mj-cs"/>
              </a:rPr>
              <a:t>يعتمد على ضبط مدة اللقطات وسرعة الانتقال بينها بما يتناسب مع إيقاع المشهد أو الموسيقى.</a:t>
            </a:r>
          </a:p>
          <a:p>
            <a:pPr marL="342900" indent="-342900" algn="r" rtl="1">
              <a:lnSpc>
                <a:spcPct val="150000"/>
              </a:lnSpc>
              <a:buFont typeface="Arial" panose="020B0604020202020204" pitchFamily="34" charset="0"/>
              <a:buChar char="•"/>
            </a:pPr>
            <a:r>
              <a:rPr lang="ar-SA" sz="2000" dirty="0">
                <a:cs typeface="+mj-cs"/>
              </a:rPr>
              <a:t>يُستخدم بكثرة في الأغاني المصورة (الكليبات) والإعلانات وأفلام الحركة.</a:t>
            </a:r>
          </a:p>
          <a:p>
            <a:pPr marL="342900" indent="-342900" algn="r" rtl="1">
              <a:lnSpc>
                <a:spcPct val="150000"/>
              </a:lnSpc>
              <a:buFont typeface="Arial" panose="020B0604020202020204" pitchFamily="34" charset="0"/>
              <a:buChar char="•"/>
            </a:pPr>
            <a:r>
              <a:rPr lang="ar-SA" sz="2000" dirty="0">
                <a:cs typeface="+mj-cs"/>
              </a:rPr>
              <a:t>يساعد على إثارة الحماس أو خلق جو من الهدوء حسب الإيقاع.</a:t>
            </a:r>
          </a:p>
          <a:p>
            <a:pPr algn="r" rtl="1">
              <a:lnSpc>
                <a:spcPct val="150000"/>
              </a:lnSpc>
            </a:pPr>
            <a:r>
              <a:rPr lang="en-US" sz="2000" dirty="0">
                <a:cs typeface="+mj-cs"/>
                <a:hlinkClick r:id="rId4"/>
              </a:rPr>
              <a:t>https://www.youtube.com/watch?v=S_-J8-_hgZ4&amp;list=RDS_-J8-_hgZ4&amp;start_radio=1</a:t>
            </a:r>
            <a:r>
              <a:rPr lang="ar-SA" sz="2000" dirty="0">
                <a:cs typeface="+mj-cs"/>
              </a:rPr>
              <a:t> </a:t>
            </a:r>
          </a:p>
          <a:p>
            <a:pPr algn="r" rtl="1">
              <a:lnSpc>
                <a:spcPct val="150000"/>
              </a:lnSpc>
            </a:pPr>
            <a:r>
              <a:rPr lang="ar-SA" sz="2000" b="1" dirty="0">
                <a:solidFill>
                  <a:srgbClr val="FF0000"/>
                </a:solidFill>
                <a:cs typeface="+mj-cs"/>
              </a:rPr>
              <a:t>4. المونتاج الفكري (</a:t>
            </a:r>
            <a:r>
              <a:rPr lang="en-US" sz="2000" b="1" dirty="0">
                <a:solidFill>
                  <a:srgbClr val="FF0000"/>
                </a:solidFill>
                <a:cs typeface="+mj-cs"/>
              </a:rPr>
              <a:t>Intellectual Montage</a:t>
            </a:r>
            <a:r>
              <a:rPr lang="ar-SA" sz="2000" b="1" dirty="0">
                <a:solidFill>
                  <a:srgbClr val="FF0000"/>
                </a:solidFill>
                <a:cs typeface="+mj-cs"/>
              </a:rPr>
              <a:t>) </a:t>
            </a:r>
            <a:endParaRPr lang="en-US" sz="2000" b="1" dirty="0">
              <a:solidFill>
                <a:srgbClr val="FF0000"/>
              </a:solidFill>
              <a:cs typeface="+mj-cs"/>
            </a:endParaRPr>
          </a:p>
          <a:p>
            <a:pPr marL="342900" indent="-342900" algn="r" rtl="1">
              <a:lnSpc>
                <a:spcPct val="150000"/>
              </a:lnSpc>
              <a:buFont typeface="Arial" panose="020B0604020202020204" pitchFamily="34" charset="0"/>
              <a:buChar char="•"/>
            </a:pPr>
            <a:r>
              <a:rPr lang="ar-SA" sz="2000" dirty="0">
                <a:cs typeface="+mj-cs"/>
              </a:rPr>
              <a:t>يربط بين لقطات مختلفة ظاهرياً لكن يجمعها معنى فكري أو رمزي.</a:t>
            </a:r>
          </a:p>
          <a:p>
            <a:pPr marL="342900" indent="-342900" algn="r" rtl="1">
              <a:lnSpc>
                <a:spcPct val="150000"/>
              </a:lnSpc>
              <a:buFont typeface="Arial" panose="020B0604020202020204" pitchFamily="34" charset="0"/>
              <a:buChar char="•"/>
            </a:pPr>
            <a:r>
              <a:rPr lang="ar-SA" sz="2000" dirty="0">
                <a:cs typeface="+mj-cs"/>
              </a:rPr>
              <a:t>مثال: عرض صورة جندي ثم لقطة لحيوان مفترس للدلالة على القسوة.</a:t>
            </a:r>
          </a:p>
          <a:p>
            <a:pPr marL="342900" indent="-342900" algn="r" rtl="1">
              <a:lnSpc>
                <a:spcPct val="150000"/>
              </a:lnSpc>
              <a:buFont typeface="Arial" panose="020B0604020202020204" pitchFamily="34" charset="0"/>
              <a:buChar char="•"/>
            </a:pPr>
            <a:r>
              <a:rPr lang="ar-SA" sz="2000" dirty="0">
                <a:cs typeface="+mj-cs"/>
              </a:rPr>
              <a:t>اشتهر به المخرج السوفيتي "سيرغي أيزنشتاين" لخلق رسائل سياسية وأيديولوجية</a:t>
            </a:r>
          </a:p>
          <a:p>
            <a:pPr marL="342900" indent="-342900" algn="r" rtl="1">
              <a:lnSpc>
                <a:spcPct val="150000"/>
              </a:lnSpc>
              <a:buFont typeface="Arial" panose="020B0604020202020204" pitchFamily="34" charset="0"/>
              <a:buChar char="•"/>
            </a:pPr>
            <a:r>
              <a:rPr lang="en-US" sz="2000" b="1" dirty="0">
                <a:hlinkClick r:id="rId5"/>
              </a:rPr>
              <a:t>http://youtube.com/watch?v=H6chu5Lverg</a:t>
            </a:r>
            <a:endParaRPr lang="ar-SA" sz="2000" dirty="0">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18385" y="1005596"/>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3454900" y="1202333"/>
            <a:ext cx="6433010" cy="600164"/>
          </a:xfrm>
          <a:prstGeom prst="rect">
            <a:avLst/>
          </a:prstGeom>
          <a:noFill/>
        </p:spPr>
        <p:txBody>
          <a:bodyPr wrap="square" rtlCol="0">
            <a:spAutoFit/>
          </a:bodyPr>
          <a:lstStyle/>
          <a:p>
            <a:pPr algn="just" rtl="1">
              <a:lnSpc>
                <a:spcPct val="150000"/>
              </a:lnSpc>
            </a:pPr>
            <a:r>
              <a:rPr lang="ar-SA" sz="2400" b="1" dirty="0">
                <a:solidFill>
                  <a:srgbClr val="00B0F0"/>
                </a:solidFill>
              </a:rPr>
              <a:t>أساليب المونتاج</a:t>
            </a:r>
            <a:endParaRPr lang="ar-SA" sz="2400" b="1" dirty="0">
              <a:solidFill>
                <a:srgbClr val="00B0F0"/>
              </a:solidFill>
              <a:latin typeface="The Year of Handicrafts" pitchFamily="50" charset="-78"/>
              <a:cs typeface="The Year of Handicrafts" pitchFamily="50" charset="-78"/>
            </a:endParaRPr>
          </a:p>
        </p:txBody>
      </p:sp>
    </p:spTree>
    <p:extLst>
      <p:ext uri="{BB962C8B-B14F-4D97-AF65-F5344CB8AC3E}">
        <p14:creationId xmlns:p14="http://schemas.microsoft.com/office/powerpoint/2010/main" val="1097817436"/>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 y="1335074"/>
            <a:ext cx="3420718" cy="2274778"/>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670820" y="2313045"/>
            <a:ext cx="8417320" cy="4247317"/>
          </a:xfrm>
          <a:prstGeom prst="rect">
            <a:avLst/>
          </a:prstGeom>
          <a:noFill/>
        </p:spPr>
        <p:txBody>
          <a:bodyPr wrap="square" rtlCol="0">
            <a:spAutoFit/>
          </a:bodyPr>
          <a:lstStyle/>
          <a:p>
            <a:pPr algn="r" rtl="1">
              <a:lnSpc>
                <a:spcPct val="150000"/>
              </a:lnSpc>
            </a:pPr>
            <a:r>
              <a:rPr lang="ar-SA" sz="2000" b="1" dirty="0">
                <a:solidFill>
                  <a:srgbClr val="FF0000"/>
                </a:solidFill>
                <a:cs typeface="+mj-cs"/>
              </a:rPr>
              <a:t>5. المونتاج التصاعدي </a:t>
            </a:r>
            <a:r>
              <a:rPr lang="en-US" sz="2000" b="1" dirty="0">
                <a:solidFill>
                  <a:srgbClr val="FF0000"/>
                </a:solidFill>
                <a:cs typeface="+mj-cs"/>
              </a:rPr>
              <a:t>Accelerated Montage)</a:t>
            </a:r>
            <a:r>
              <a:rPr lang="ar-SA" sz="2000" b="1" dirty="0">
                <a:solidFill>
                  <a:srgbClr val="FF0000"/>
                </a:solidFill>
                <a:cs typeface="+mj-cs"/>
              </a:rPr>
              <a:t>)</a:t>
            </a:r>
            <a:endParaRPr lang="en-US" sz="2000" b="1" dirty="0">
              <a:solidFill>
                <a:srgbClr val="FF0000"/>
              </a:solidFill>
              <a:cs typeface="+mj-cs"/>
            </a:endParaRPr>
          </a:p>
          <a:p>
            <a:pPr marL="342900" indent="-342900" algn="r" rtl="1">
              <a:lnSpc>
                <a:spcPct val="150000"/>
              </a:lnSpc>
              <a:buFont typeface="Arial" panose="020B0604020202020204" pitchFamily="34" charset="0"/>
              <a:buChar char="•"/>
            </a:pPr>
            <a:r>
              <a:rPr lang="ar-SA" sz="2000" dirty="0">
                <a:cs typeface="+mj-cs"/>
              </a:rPr>
              <a:t>يتم من خلال تقصير زمن اللقطات تدريجياً لزيادة التوتر والإثارة.</a:t>
            </a:r>
          </a:p>
          <a:p>
            <a:pPr marL="342900" indent="-342900" algn="r" rtl="1">
              <a:lnSpc>
                <a:spcPct val="150000"/>
              </a:lnSpc>
              <a:buFont typeface="Arial" panose="020B0604020202020204" pitchFamily="34" charset="0"/>
              <a:buChar char="•"/>
            </a:pPr>
            <a:r>
              <a:rPr lang="ar-SA" sz="2000" dirty="0">
                <a:cs typeface="+mj-cs"/>
              </a:rPr>
              <a:t>يعطي إحساساً بتسارع الأحداث واقتراب الذروة.</a:t>
            </a:r>
          </a:p>
          <a:p>
            <a:pPr marL="342900" indent="-342900" algn="r" rtl="1">
              <a:lnSpc>
                <a:spcPct val="150000"/>
              </a:lnSpc>
              <a:buFont typeface="Arial" panose="020B0604020202020204" pitchFamily="34" charset="0"/>
              <a:buChar char="•"/>
            </a:pPr>
            <a:r>
              <a:rPr lang="ar-SA" sz="2000" dirty="0">
                <a:cs typeface="+mj-cs"/>
              </a:rPr>
              <a:t>مثال: مشاهد الكوارث أو لحظة الانفجار حيث تتسارع اللقطات حتى تصل إلى الذروة.</a:t>
            </a:r>
          </a:p>
          <a:p>
            <a:pPr algn="r" rtl="1">
              <a:lnSpc>
                <a:spcPct val="150000"/>
              </a:lnSpc>
            </a:pPr>
            <a:r>
              <a:rPr lang="ar-SA" sz="2000" b="1" dirty="0">
                <a:solidFill>
                  <a:srgbClr val="FF0000"/>
                </a:solidFill>
                <a:cs typeface="+mj-cs"/>
              </a:rPr>
              <a:t>6. المونتاج التحليلي (</a:t>
            </a:r>
            <a:r>
              <a:rPr lang="en-US" sz="2000" b="1" dirty="0">
                <a:solidFill>
                  <a:srgbClr val="FF0000"/>
                </a:solidFill>
                <a:cs typeface="+mj-cs"/>
              </a:rPr>
              <a:t>Analytical Editing</a:t>
            </a:r>
            <a:r>
              <a:rPr lang="ar-SA" sz="2000" b="1" dirty="0">
                <a:solidFill>
                  <a:srgbClr val="FF0000"/>
                </a:solidFill>
                <a:cs typeface="+mj-cs"/>
              </a:rPr>
              <a:t>)</a:t>
            </a:r>
            <a:endParaRPr lang="en-US" sz="2000" b="1" dirty="0">
              <a:solidFill>
                <a:srgbClr val="FF0000"/>
              </a:solidFill>
              <a:cs typeface="+mj-cs"/>
            </a:endParaRPr>
          </a:p>
          <a:p>
            <a:pPr marL="342900" indent="-342900" algn="r" rtl="1">
              <a:lnSpc>
                <a:spcPct val="150000"/>
              </a:lnSpc>
              <a:buFont typeface="Arial" panose="020B0604020202020204" pitchFamily="34" charset="0"/>
              <a:buChar char="•"/>
            </a:pPr>
            <a:r>
              <a:rPr lang="ar-SA" sz="2000" dirty="0">
                <a:cs typeface="+mj-cs"/>
              </a:rPr>
              <a:t>يبدأ بلقطة عامة ثم ينتقل إلى لقطات مقربة تكشف تفاصيل الحدث أو الشخصية.</a:t>
            </a:r>
          </a:p>
          <a:p>
            <a:pPr marL="342900" indent="-342900" algn="r" rtl="1">
              <a:lnSpc>
                <a:spcPct val="150000"/>
              </a:lnSpc>
              <a:buFont typeface="Arial" panose="020B0604020202020204" pitchFamily="34" charset="0"/>
              <a:buChar char="•"/>
            </a:pPr>
            <a:r>
              <a:rPr lang="ar-SA" sz="2000" dirty="0">
                <a:cs typeface="+mj-cs"/>
              </a:rPr>
              <a:t>يساعد على توجيه عين المشاهد نحو ما يريده المخرج.</a:t>
            </a:r>
          </a:p>
          <a:p>
            <a:pPr marL="342900" indent="-342900" algn="r" rtl="1">
              <a:lnSpc>
                <a:spcPct val="150000"/>
              </a:lnSpc>
              <a:buFont typeface="Arial" panose="020B0604020202020204" pitchFamily="34" charset="0"/>
              <a:buChar char="•"/>
            </a:pPr>
            <a:r>
              <a:rPr lang="ar-SA" sz="2000" dirty="0">
                <a:cs typeface="+mj-cs"/>
              </a:rPr>
              <a:t>مثال: لقطة عامة لغرفة اجتماع ثم تركيز على وجه المتحدث أو على ورقة مهمة.</a:t>
            </a:r>
          </a:p>
          <a:p>
            <a:pPr marL="342900" indent="-342900" algn="r" rtl="1">
              <a:lnSpc>
                <a:spcPct val="150000"/>
              </a:lnSpc>
              <a:buFont typeface="Arial" panose="020B0604020202020204" pitchFamily="34" charset="0"/>
              <a:buChar char="•"/>
            </a:pPr>
            <a:endParaRPr lang="ar-SA" sz="2000" dirty="0">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689259" y="1412953"/>
            <a:ext cx="6081318" cy="600164"/>
          </a:xfrm>
          <a:prstGeom prst="rect">
            <a:avLst/>
          </a:prstGeom>
          <a:noFill/>
        </p:spPr>
        <p:txBody>
          <a:bodyPr wrap="square" rtlCol="0">
            <a:spAutoFit/>
          </a:bodyPr>
          <a:lstStyle/>
          <a:p>
            <a:pPr algn="just" rtl="1">
              <a:lnSpc>
                <a:spcPct val="150000"/>
              </a:lnSpc>
            </a:pPr>
            <a:r>
              <a:rPr lang="ar-SA" sz="2400" b="1" dirty="0">
                <a:solidFill>
                  <a:srgbClr val="00B0F0"/>
                </a:solidFill>
              </a:rPr>
              <a:t>أساليب المونتاج</a:t>
            </a:r>
            <a:endParaRPr lang="ar-SA" sz="2400" b="1" dirty="0">
              <a:solidFill>
                <a:srgbClr val="00B0F0"/>
              </a:solidFill>
              <a:latin typeface="The Year of Handicrafts" pitchFamily="50" charset="-78"/>
              <a:cs typeface="The Year of Handicrafts" pitchFamily="50" charset="-78"/>
            </a:endParaRPr>
          </a:p>
        </p:txBody>
      </p:sp>
    </p:spTree>
    <p:extLst>
      <p:ext uri="{BB962C8B-B14F-4D97-AF65-F5344CB8AC3E}">
        <p14:creationId xmlns:p14="http://schemas.microsoft.com/office/powerpoint/2010/main" val="4253943895"/>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420719" cy="2563131"/>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670820" y="2153246"/>
            <a:ext cx="8417320" cy="4247317"/>
          </a:xfrm>
          <a:prstGeom prst="rect">
            <a:avLst/>
          </a:prstGeom>
          <a:noFill/>
        </p:spPr>
        <p:txBody>
          <a:bodyPr wrap="square" rtlCol="0">
            <a:spAutoFit/>
          </a:bodyPr>
          <a:lstStyle/>
          <a:p>
            <a:pPr algn="r" rtl="1">
              <a:lnSpc>
                <a:spcPct val="150000"/>
              </a:lnSpc>
            </a:pPr>
            <a:r>
              <a:rPr lang="ar-SA" sz="2000" b="1" dirty="0">
                <a:cs typeface="+mj-cs"/>
              </a:rPr>
              <a:t>7</a:t>
            </a:r>
            <a:r>
              <a:rPr lang="ar-SA" sz="2000" b="1" dirty="0">
                <a:solidFill>
                  <a:srgbClr val="FF0000"/>
                </a:solidFill>
                <a:cs typeface="+mj-cs"/>
              </a:rPr>
              <a:t>. المونتاج التجميعي </a:t>
            </a:r>
            <a:r>
              <a:rPr lang="en-US" sz="2000" b="1" dirty="0">
                <a:solidFill>
                  <a:srgbClr val="FF0000"/>
                </a:solidFill>
                <a:cs typeface="+mj-cs"/>
              </a:rPr>
              <a:t>Montage Sequence)</a:t>
            </a:r>
            <a:r>
              <a:rPr lang="ar-SA" sz="2000" b="1" dirty="0">
                <a:solidFill>
                  <a:srgbClr val="FF0000"/>
                </a:solidFill>
                <a:cs typeface="+mj-cs"/>
              </a:rPr>
              <a:t>)</a:t>
            </a:r>
            <a:endParaRPr lang="en-US" sz="2000" b="1" dirty="0">
              <a:solidFill>
                <a:srgbClr val="FF0000"/>
              </a:solidFill>
              <a:cs typeface="+mj-cs"/>
            </a:endParaRPr>
          </a:p>
          <a:p>
            <a:pPr marL="342900" indent="-342900" algn="r" rtl="1">
              <a:lnSpc>
                <a:spcPct val="150000"/>
              </a:lnSpc>
              <a:buFont typeface="Arial" panose="020B0604020202020204" pitchFamily="34" charset="0"/>
              <a:buChar char="•"/>
            </a:pPr>
            <a:r>
              <a:rPr lang="ar-SA" sz="2000" dirty="0">
                <a:cs typeface="+mj-cs"/>
              </a:rPr>
              <a:t>يستخدم لعرض مرور الزمن أو تطور الأحداث بسرعة.</a:t>
            </a:r>
          </a:p>
          <a:p>
            <a:pPr marL="342900" indent="-342900" algn="r" rtl="1">
              <a:lnSpc>
                <a:spcPct val="150000"/>
              </a:lnSpc>
              <a:buFont typeface="Arial" panose="020B0604020202020204" pitchFamily="34" charset="0"/>
              <a:buChar char="•"/>
            </a:pPr>
            <a:r>
              <a:rPr lang="ar-SA" sz="2000" dirty="0">
                <a:cs typeface="+mj-cs"/>
              </a:rPr>
              <a:t>يعتمد على لقطات قصيرة متتابعة توضح مراحل التغيير (مثل تدريب رياضي، أو بناء مشروع).</a:t>
            </a:r>
          </a:p>
          <a:p>
            <a:pPr marL="342900" indent="-342900" algn="r" rtl="1">
              <a:lnSpc>
                <a:spcPct val="150000"/>
              </a:lnSpc>
              <a:buFont typeface="Arial" panose="020B0604020202020204" pitchFamily="34" charset="0"/>
              <a:buChar char="•"/>
            </a:pPr>
            <a:r>
              <a:rPr lang="ar-SA" sz="2000" dirty="0">
                <a:cs typeface="+mj-cs"/>
              </a:rPr>
              <a:t>شائع في الأفلام الرياضية أو التحفيزية.</a:t>
            </a:r>
          </a:p>
          <a:p>
            <a:pPr algn="r" rtl="1">
              <a:lnSpc>
                <a:spcPct val="150000"/>
              </a:lnSpc>
            </a:pPr>
            <a:r>
              <a:rPr lang="ar-SA" sz="2000" b="1" dirty="0">
                <a:cs typeface="+mj-cs"/>
              </a:rPr>
              <a:t>8</a:t>
            </a:r>
            <a:r>
              <a:rPr lang="ar-SA" sz="2000" b="1" dirty="0">
                <a:solidFill>
                  <a:srgbClr val="FF0000"/>
                </a:solidFill>
                <a:cs typeface="+mj-cs"/>
              </a:rPr>
              <a:t>. المونتاج المتناوب (</a:t>
            </a:r>
            <a:r>
              <a:rPr lang="en-US" sz="2000" b="1" dirty="0">
                <a:solidFill>
                  <a:srgbClr val="FF0000"/>
                </a:solidFill>
                <a:cs typeface="+mj-cs"/>
              </a:rPr>
              <a:t>Cross Cutting</a:t>
            </a:r>
            <a:r>
              <a:rPr lang="ar-SA" sz="2000" b="1" dirty="0">
                <a:solidFill>
                  <a:srgbClr val="FF0000"/>
                </a:solidFill>
                <a:cs typeface="+mj-cs"/>
              </a:rPr>
              <a:t>)</a:t>
            </a:r>
            <a:endParaRPr lang="en-US" sz="2000" b="1" dirty="0">
              <a:solidFill>
                <a:srgbClr val="FF0000"/>
              </a:solidFill>
              <a:cs typeface="+mj-cs"/>
            </a:endParaRPr>
          </a:p>
          <a:p>
            <a:pPr marL="342900" indent="-342900" algn="r" rtl="1">
              <a:lnSpc>
                <a:spcPct val="150000"/>
              </a:lnSpc>
              <a:buFont typeface="Arial" panose="020B0604020202020204" pitchFamily="34" charset="0"/>
              <a:buChar char="•"/>
            </a:pPr>
            <a:r>
              <a:rPr lang="ar-SA" sz="2000" dirty="0">
                <a:cs typeface="+mj-cs"/>
              </a:rPr>
              <a:t>يشبه المتوازي لكنه يركز على التنقل بين حدثين متوازيين لإبراز التفاعل بينهما.</a:t>
            </a:r>
          </a:p>
          <a:p>
            <a:pPr marL="342900" indent="-342900" algn="r" rtl="1">
              <a:lnSpc>
                <a:spcPct val="150000"/>
              </a:lnSpc>
              <a:buFont typeface="Arial" panose="020B0604020202020204" pitchFamily="34" charset="0"/>
              <a:buChar char="•"/>
            </a:pPr>
            <a:r>
              <a:rPr lang="ar-SA" sz="2000" dirty="0">
                <a:cs typeface="+mj-cs"/>
              </a:rPr>
              <a:t>مثال: لقطة لشخص يسرع لإنقاذ ضحية، بالتوازي مع لقطات للضحية في خطر.</a:t>
            </a:r>
          </a:p>
          <a:p>
            <a:pPr marL="342900" indent="-342900" algn="r" rtl="1">
              <a:lnSpc>
                <a:spcPct val="150000"/>
              </a:lnSpc>
              <a:buFont typeface="Arial" panose="020B0604020202020204" pitchFamily="34" charset="0"/>
              <a:buChar char="•"/>
            </a:pPr>
            <a:endParaRPr lang="ar-SA" sz="2000" dirty="0">
              <a:cs typeface="+mj-cs"/>
            </a:endParaRPr>
          </a:p>
          <a:p>
            <a:pPr marL="342900" indent="-342900" algn="r" rtl="1">
              <a:lnSpc>
                <a:spcPct val="150000"/>
              </a:lnSpc>
              <a:buFont typeface="Arial" panose="020B0604020202020204" pitchFamily="34" charset="0"/>
              <a:buChar char="•"/>
            </a:pPr>
            <a:endParaRPr lang="ar-SA" sz="2000" dirty="0">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689259" y="1393068"/>
            <a:ext cx="4885564" cy="684803"/>
          </a:xfrm>
          <a:prstGeom prst="rect">
            <a:avLst/>
          </a:prstGeom>
          <a:noFill/>
        </p:spPr>
        <p:txBody>
          <a:bodyPr wrap="square" rtlCol="0">
            <a:spAutoFit/>
          </a:bodyPr>
          <a:lstStyle/>
          <a:p>
            <a:pPr algn="just" rtl="1">
              <a:lnSpc>
                <a:spcPct val="150000"/>
              </a:lnSpc>
            </a:pPr>
            <a:r>
              <a:rPr lang="ar-SA" sz="2800" b="1" dirty="0">
                <a:solidFill>
                  <a:srgbClr val="00B0F0"/>
                </a:solidFill>
              </a:rPr>
              <a:t>أساليب المونتاج</a:t>
            </a:r>
            <a:endParaRPr lang="ar-SA" sz="2800" b="1" dirty="0">
              <a:solidFill>
                <a:srgbClr val="00B0F0"/>
              </a:solidFill>
              <a:latin typeface="The Year of Handicrafts" pitchFamily="50" charset="-78"/>
              <a:cs typeface="The Year of Handicrafts" pitchFamily="50" charset="-78"/>
            </a:endParaRPr>
          </a:p>
        </p:txBody>
      </p:sp>
    </p:spTree>
    <p:extLst>
      <p:ext uri="{BB962C8B-B14F-4D97-AF65-F5344CB8AC3E}">
        <p14:creationId xmlns:p14="http://schemas.microsoft.com/office/powerpoint/2010/main" val="903055947"/>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4300" y="1326054"/>
            <a:ext cx="3445019" cy="1929210"/>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670820" y="2551300"/>
            <a:ext cx="8417320" cy="3323987"/>
          </a:xfrm>
          <a:prstGeom prst="rect">
            <a:avLst/>
          </a:prstGeom>
          <a:noFill/>
        </p:spPr>
        <p:txBody>
          <a:bodyPr wrap="square" rtlCol="0">
            <a:spAutoFit/>
          </a:bodyPr>
          <a:lstStyle/>
          <a:p>
            <a:pPr algn="r" rtl="1">
              <a:lnSpc>
                <a:spcPct val="150000"/>
              </a:lnSpc>
            </a:pPr>
            <a:r>
              <a:rPr lang="ar-SA" sz="2000" b="1" dirty="0">
                <a:solidFill>
                  <a:srgbClr val="FF0000"/>
                </a:solidFill>
                <a:cs typeface="+mj-cs"/>
              </a:rPr>
              <a:t>9. المونتاج العاطفي (</a:t>
            </a:r>
            <a:r>
              <a:rPr lang="en-US" sz="2000" b="1" dirty="0">
                <a:solidFill>
                  <a:srgbClr val="FF0000"/>
                </a:solidFill>
                <a:cs typeface="+mj-cs"/>
              </a:rPr>
              <a:t>Emotional Editing</a:t>
            </a:r>
            <a:r>
              <a:rPr lang="ar-SA" sz="2000" b="1" dirty="0">
                <a:solidFill>
                  <a:srgbClr val="FF0000"/>
                </a:solidFill>
                <a:cs typeface="+mj-cs"/>
              </a:rPr>
              <a:t>)</a:t>
            </a:r>
            <a:endParaRPr lang="en-US" sz="2000" b="1" dirty="0">
              <a:solidFill>
                <a:srgbClr val="FF0000"/>
              </a:solidFill>
              <a:cs typeface="+mj-cs"/>
            </a:endParaRPr>
          </a:p>
          <a:p>
            <a:pPr marL="342900" indent="-342900" algn="r" rtl="1">
              <a:lnSpc>
                <a:spcPct val="150000"/>
              </a:lnSpc>
              <a:buFont typeface="Arial" panose="020B0604020202020204" pitchFamily="34" charset="0"/>
              <a:buChar char="•"/>
            </a:pPr>
            <a:r>
              <a:rPr lang="ar-SA" sz="2000" dirty="0">
                <a:cs typeface="+mj-cs"/>
              </a:rPr>
              <a:t>الهدف الأساسي هو إثارة مشاعر محددة لدى المشاهد.</a:t>
            </a:r>
          </a:p>
          <a:p>
            <a:pPr marL="342900" indent="-342900" algn="r" rtl="1">
              <a:lnSpc>
                <a:spcPct val="150000"/>
              </a:lnSpc>
              <a:buFont typeface="Arial" panose="020B0604020202020204" pitchFamily="34" charset="0"/>
              <a:buChar char="•"/>
            </a:pPr>
            <a:r>
              <a:rPr lang="ar-SA" sz="2000" dirty="0">
                <a:cs typeface="+mj-cs"/>
              </a:rPr>
              <a:t>يتم اختيار التقطيع، الزوايا، والإيقاع بما يخدم البعد العاطفي (حزن، فرح، خوف).</a:t>
            </a:r>
          </a:p>
          <a:p>
            <a:pPr marL="342900" indent="-342900" algn="r" rtl="1">
              <a:lnSpc>
                <a:spcPct val="150000"/>
              </a:lnSpc>
              <a:buFont typeface="Arial" panose="020B0604020202020204" pitchFamily="34" charset="0"/>
              <a:buChar char="•"/>
            </a:pPr>
            <a:r>
              <a:rPr lang="ar-SA" sz="2000" dirty="0">
                <a:cs typeface="+mj-cs"/>
              </a:rPr>
              <a:t>مثال: مشاهد الوداع أو لحظة الانتصار.</a:t>
            </a:r>
          </a:p>
          <a:p>
            <a:pPr algn="r" rtl="1">
              <a:lnSpc>
                <a:spcPct val="150000"/>
              </a:lnSpc>
            </a:pPr>
            <a:r>
              <a:rPr lang="ar-SA" sz="2000" b="1" dirty="0">
                <a:cs typeface="+mj-cs"/>
              </a:rPr>
              <a:t>10</a:t>
            </a:r>
            <a:r>
              <a:rPr lang="ar-SA" sz="2000" b="1" dirty="0">
                <a:solidFill>
                  <a:srgbClr val="FF0000"/>
                </a:solidFill>
                <a:cs typeface="+mj-cs"/>
              </a:rPr>
              <a:t>. المونتاج التجريبي </a:t>
            </a:r>
            <a:r>
              <a:rPr lang="en-US" sz="2000" b="1" dirty="0">
                <a:solidFill>
                  <a:srgbClr val="FF0000"/>
                </a:solidFill>
                <a:cs typeface="+mj-cs"/>
              </a:rPr>
              <a:t>Experimental Montage)</a:t>
            </a:r>
            <a:r>
              <a:rPr lang="ar-SA" sz="2000" b="1" dirty="0">
                <a:solidFill>
                  <a:srgbClr val="FF0000"/>
                </a:solidFill>
                <a:cs typeface="+mj-cs"/>
              </a:rPr>
              <a:t>)</a:t>
            </a:r>
            <a:endParaRPr lang="en-US" sz="2000" b="1" dirty="0">
              <a:solidFill>
                <a:srgbClr val="FF0000"/>
              </a:solidFill>
              <a:cs typeface="+mj-cs"/>
            </a:endParaRPr>
          </a:p>
          <a:p>
            <a:pPr marL="342900" indent="-342900" algn="r" rtl="1">
              <a:lnSpc>
                <a:spcPct val="150000"/>
              </a:lnSpc>
              <a:buFont typeface="Arial" panose="020B0604020202020204" pitchFamily="34" charset="0"/>
              <a:buChar char="•"/>
            </a:pPr>
            <a:r>
              <a:rPr lang="ar-SA" sz="2000" dirty="0">
                <a:cs typeface="+mj-cs"/>
              </a:rPr>
              <a:t>لا يتقيد بالقواعد الكلاسيكية، بل يعتمد على الابتكار والتجريب.</a:t>
            </a:r>
          </a:p>
          <a:p>
            <a:pPr marL="342900" indent="-342900" algn="r" rtl="1">
              <a:lnSpc>
                <a:spcPct val="150000"/>
              </a:lnSpc>
              <a:buFont typeface="Arial" panose="020B0604020202020204" pitchFamily="34" charset="0"/>
              <a:buChar char="•"/>
            </a:pPr>
            <a:r>
              <a:rPr lang="ar-SA" sz="2000" dirty="0">
                <a:cs typeface="+mj-cs"/>
              </a:rPr>
              <a:t>يستخدم في السينما الفنية والأفلام المستقلة لخلق تأثيرات بصرية أو فكرية جديدة</a:t>
            </a:r>
            <a:r>
              <a:rPr lang="en-US" sz="2000" dirty="0">
                <a:cs typeface="+mj-cs"/>
              </a:rPr>
              <a:t>.</a:t>
            </a:r>
            <a:endParaRPr lang="ar-SA" sz="2000" dirty="0">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tr-TR"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3</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4689259" y="1393068"/>
            <a:ext cx="4885564" cy="684803"/>
          </a:xfrm>
          <a:prstGeom prst="rect">
            <a:avLst/>
          </a:prstGeom>
          <a:noFill/>
        </p:spPr>
        <p:txBody>
          <a:bodyPr wrap="square" rtlCol="0">
            <a:spAutoFit/>
          </a:bodyPr>
          <a:lstStyle/>
          <a:p>
            <a:pPr algn="just" rtl="1">
              <a:lnSpc>
                <a:spcPct val="150000"/>
              </a:lnSpc>
            </a:pPr>
            <a:r>
              <a:rPr lang="ar-SA" sz="2800" b="1" dirty="0">
                <a:solidFill>
                  <a:srgbClr val="00B0F0"/>
                </a:solidFill>
              </a:rPr>
              <a:t>أساليب المونتاج</a:t>
            </a:r>
            <a:endParaRPr lang="ar-SA" sz="2800" b="1" dirty="0">
              <a:solidFill>
                <a:srgbClr val="00B0F0"/>
              </a:solidFill>
              <a:latin typeface="The Year of Handicrafts" pitchFamily="50" charset="-78"/>
              <a:cs typeface="The Year of Handicrafts" pitchFamily="50" charset="-78"/>
            </a:endParaRPr>
          </a:p>
        </p:txBody>
      </p:sp>
    </p:spTree>
    <p:extLst>
      <p:ext uri="{BB962C8B-B14F-4D97-AF65-F5344CB8AC3E}">
        <p14:creationId xmlns:p14="http://schemas.microsoft.com/office/powerpoint/2010/main" val="2220477986"/>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1EF03-7733-DEA9-1B99-27B836437BB5}"/>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397724F4-C0E7-B7EB-2D20-ED98890E6F0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270161" y="1622658"/>
            <a:ext cx="7586636" cy="3612684"/>
          </a:xfrm>
        </p:spPr>
      </p:pic>
      <p:sp>
        <p:nvSpPr>
          <p:cNvPr id="6" name="Rectangle 5">
            <a:extLst>
              <a:ext uri="{FF2B5EF4-FFF2-40B4-BE49-F238E27FC236}">
                <a16:creationId xmlns:a16="http://schemas.microsoft.com/office/drawing/2014/main" id="{7CE97791-8255-96DC-D58E-91959DD261F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22C7B3F9-5BD0-4C7D-3BCE-836A817B61EA}"/>
              </a:ext>
            </a:extLst>
          </p:cNvPr>
          <p:cNvSpPr txBox="1"/>
          <p:nvPr/>
        </p:nvSpPr>
        <p:spPr>
          <a:xfrm>
            <a:off x="7846003" y="1708321"/>
            <a:ext cx="1813318" cy="461665"/>
          </a:xfrm>
          <a:prstGeom prst="rect">
            <a:avLst/>
          </a:prstGeom>
          <a:noFill/>
        </p:spPr>
        <p:txBody>
          <a:bodyPr wrap="non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imes New Roman" panose="02020603050405020304" pitchFamily="18" charset="0"/>
              </a:rPr>
              <a:t>خاتمة المحاضرة</a:t>
            </a:r>
          </a:p>
        </p:txBody>
      </p:sp>
      <p:pic>
        <p:nvPicPr>
          <p:cNvPr id="9" name="Graphic 21">
            <a:extLst>
              <a:ext uri="{FF2B5EF4-FFF2-40B4-BE49-F238E27FC236}">
                <a16:creationId xmlns:a16="http://schemas.microsoft.com/office/drawing/2014/main" id="{FCE358F8-1FA8-A99F-F765-BAE018C1DD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2123679183"/>
      </p:ext>
    </p:extLst>
  </p:cSld>
  <p:clrMapOvr>
    <a:masterClrMapping/>
  </p:clrMapOvr>
  <mc:AlternateContent xmlns:mc="http://schemas.openxmlformats.org/markup-compatibility/2006" xmlns:p14="http://schemas.microsoft.com/office/powerpoint/2010/main">
    <mc:Choice Requires="p14">
      <p:transition p14:dur="0" advTm="3770"/>
    </mc:Choice>
    <mc:Fallback xmlns="">
      <p:transition advTm="37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61B5B-20B8-ECAD-AA45-C9D212ED756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EB968BE-6659-6D4B-BFBC-55C6446128E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EEA78F8-E229-D912-AAD7-01ED84FCCFB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3385474"/>
          </a:xfrm>
          <a:prstGeom prst="rect">
            <a:avLst/>
          </a:prstGeom>
        </p:spPr>
      </p:pic>
      <p:sp>
        <p:nvSpPr>
          <p:cNvPr id="2" name="Right Triangle 1">
            <a:extLst>
              <a:ext uri="{FF2B5EF4-FFF2-40B4-BE49-F238E27FC236}">
                <a16:creationId xmlns:a16="http://schemas.microsoft.com/office/drawing/2014/main" id="{0ADC4DFD-19C2-AE86-810F-1855B2D6EE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4F1B354-4E7C-22F2-7D4A-AEAAEC2DB0F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904BE8-13A0-66C6-DC86-48D6CF290819}"/>
              </a:ext>
            </a:extLst>
          </p:cNvPr>
          <p:cNvSpPr txBox="1"/>
          <p:nvPr/>
        </p:nvSpPr>
        <p:spPr>
          <a:xfrm>
            <a:off x="4689259" y="1412953"/>
            <a:ext cx="4577404"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خاتمة المحاضرة</a:t>
            </a:r>
          </a:p>
        </p:txBody>
      </p:sp>
      <p:sp>
        <p:nvSpPr>
          <p:cNvPr id="28" name="Rectangle 27">
            <a:extLst>
              <a:ext uri="{FF2B5EF4-FFF2-40B4-BE49-F238E27FC236}">
                <a16:creationId xmlns:a16="http://schemas.microsoft.com/office/drawing/2014/main" id="{C04B4C2B-1C2D-678B-F52A-2F81E3FFC8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1016444D-66D9-2617-A315-266E4EC4AEA7}"/>
              </a:ext>
            </a:extLst>
          </p:cNvPr>
          <p:cNvSpPr txBox="1"/>
          <p:nvPr/>
        </p:nvSpPr>
        <p:spPr>
          <a:xfrm>
            <a:off x="3454900" y="1445360"/>
            <a:ext cx="1053874" cy="707886"/>
          </a:xfrm>
          <a:prstGeom prst="rect">
            <a:avLst/>
          </a:prstGeom>
          <a:noFill/>
        </p:spPr>
        <p:txBody>
          <a:bodyPr wrap="square" rtlCol="0">
            <a:spAutoFit/>
          </a:bodyPr>
          <a:lstStyle/>
          <a:p>
            <a:pPr lvl="0" algn="ctr">
              <a:defRPr/>
            </a:pPr>
            <a:r>
              <a:rPr lang="en-US" sz="2000" dirty="0">
                <a:solidFill>
                  <a:prstClr val="white"/>
                </a:solidFill>
                <a:latin typeface="Times New Roman" pitchFamily="18" charset="0"/>
                <a:cs typeface="Times New Roman" pitchFamily="18" charset="0"/>
              </a:rPr>
              <a:t>Lecture</a:t>
            </a:r>
            <a:endParaRPr lang="ar-SA" sz="2000" dirty="0">
              <a:solidFill>
                <a:prstClr val="white"/>
              </a:solidFill>
              <a:latin typeface="Times New Roman" pitchFamily="18" charset="0"/>
              <a:cs typeface="Times New Roman" pitchFamily="18" charset="0"/>
            </a:endParaRPr>
          </a:p>
          <a:p>
            <a:pPr lvl="0" algn="ctr">
              <a:defRPr/>
            </a:pPr>
            <a:r>
              <a:rPr lang="tr-TR" sz="2000" dirty="0">
                <a:solidFill>
                  <a:prstClr val="white"/>
                </a:solidFill>
                <a:latin typeface="Times New Roman" pitchFamily="18" charset="0"/>
                <a:cs typeface="Times New Roman" pitchFamily="18" charset="0"/>
              </a:rPr>
              <a:t>3</a:t>
            </a:r>
            <a:endParaRPr lang="en-US" sz="2000" dirty="0">
              <a:solidFill>
                <a:prstClr val="white"/>
              </a:solidFill>
              <a:latin typeface="Times New Roman" pitchFamily="18" charset="0"/>
              <a:cs typeface="Times New Roman" pitchFamily="18" charset="0"/>
            </a:endParaRPr>
          </a:p>
        </p:txBody>
      </p:sp>
      <p:pic>
        <p:nvPicPr>
          <p:cNvPr id="14" name="Graphic 21">
            <a:extLst>
              <a:ext uri="{FF2B5EF4-FFF2-40B4-BE49-F238E27FC236}">
                <a16:creationId xmlns:a16="http://schemas.microsoft.com/office/drawing/2014/main" id="{BEBA8F4C-9BF5-7EB9-8348-4718D59F8A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596054" y="2433813"/>
            <a:ext cx="8325032" cy="3785652"/>
          </a:xfrm>
          <a:prstGeom prst="rect">
            <a:avLst/>
          </a:prstGeom>
        </p:spPr>
        <p:txBody>
          <a:bodyPr wrap="square">
            <a:spAutoFit/>
          </a:bodyPr>
          <a:lstStyle/>
          <a:p>
            <a:pPr algn="r" rtl="1">
              <a:lnSpc>
                <a:spcPct val="150000"/>
              </a:lnSpc>
            </a:pPr>
            <a:r>
              <a:rPr lang="ar-SA" sz="2000" dirty="0"/>
              <a:t>يمكن القول إن </a:t>
            </a:r>
            <a:r>
              <a:rPr lang="ar-SA" sz="2000" b="1" dirty="0"/>
              <a:t>المونتاج</a:t>
            </a:r>
            <a:r>
              <a:rPr lang="ar-SA" sz="2000" dirty="0"/>
              <a:t> ليس مجرد عملية فنية لقص ولصق اللقطات، بل هو </a:t>
            </a:r>
            <a:r>
              <a:rPr lang="ar-SA" sz="2000" b="1" dirty="0"/>
              <a:t>أداة إبداعية أساسية</a:t>
            </a:r>
            <a:r>
              <a:rPr lang="ar-SA" sz="2000" dirty="0"/>
              <a:t> في صناعة الأفلام والبرامج التلفزيونية والإعلانات. من خلال تنظيم اللقطات وترتيبها، يستطيع المونتير توجيه المشاهد نحو </a:t>
            </a:r>
            <a:r>
              <a:rPr lang="ar-SA" sz="2000" b="1" dirty="0"/>
              <a:t>المعنى والرسالة المقصودة</a:t>
            </a:r>
            <a:r>
              <a:rPr lang="ar-SA" sz="2000" dirty="0"/>
              <a:t>، وإثارة المشاعر، والتحكم في إيقاع السرد البصري.</a:t>
            </a:r>
          </a:p>
          <a:p>
            <a:pPr algn="r" rtl="1">
              <a:lnSpc>
                <a:spcPct val="150000"/>
              </a:lnSpc>
            </a:pPr>
            <a:r>
              <a:rPr lang="ar-SA" sz="2000" dirty="0"/>
              <a:t>تعرفنا في المحاضرة على </a:t>
            </a:r>
            <a:r>
              <a:rPr lang="ar-SA" sz="2000" b="1" dirty="0"/>
              <a:t>مراحل الإنتاج المختلفة ودور المونتاج فيها</a:t>
            </a:r>
            <a:r>
              <a:rPr lang="ar-SA" sz="2000" dirty="0"/>
              <a:t>، وكذلك على </a:t>
            </a:r>
            <a:r>
              <a:rPr lang="ar-SA" sz="2000" b="1" dirty="0"/>
              <a:t>وظائف المونتير ومهاراته الأساسية</a:t>
            </a:r>
            <a:r>
              <a:rPr lang="ar-SA" sz="2000" dirty="0"/>
              <a:t>. كما استعرضنا </a:t>
            </a:r>
            <a:r>
              <a:rPr lang="ar-SA" sz="2000" b="1" dirty="0"/>
              <a:t>أنواع المونتاج</a:t>
            </a:r>
            <a:r>
              <a:rPr lang="ar-SA" sz="2000" dirty="0"/>
              <a:t> مثل:</a:t>
            </a:r>
          </a:p>
          <a:p>
            <a:pPr marL="342900" indent="-342900" algn="r" rtl="1">
              <a:lnSpc>
                <a:spcPct val="150000"/>
              </a:lnSpc>
              <a:buFont typeface="Arial" panose="020B0604020202020204" pitchFamily="34" charset="0"/>
              <a:buChar char="•"/>
            </a:pPr>
            <a:r>
              <a:rPr lang="ar-SA" sz="2000" dirty="0"/>
              <a:t>المونتاج المتوازي والمتتابع</a:t>
            </a:r>
          </a:p>
          <a:p>
            <a:pPr marL="342900" indent="-342900" algn="r" rtl="1">
              <a:lnSpc>
                <a:spcPct val="150000"/>
              </a:lnSpc>
              <a:buFont typeface="Arial" panose="020B0604020202020204" pitchFamily="34" charset="0"/>
              <a:buChar char="•"/>
            </a:pPr>
            <a:r>
              <a:rPr lang="ar-SA" sz="2000" dirty="0"/>
              <a:t>المونتاج الإيقاعي والتحليلي</a:t>
            </a:r>
          </a:p>
          <a:p>
            <a:pPr marL="342900" indent="-342900" algn="r" rtl="1">
              <a:lnSpc>
                <a:spcPct val="150000"/>
              </a:lnSpc>
              <a:buFont typeface="Arial" panose="020B0604020202020204" pitchFamily="34" charset="0"/>
              <a:buChar char="•"/>
            </a:pPr>
            <a:r>
              <a:rPr lang="ar-SA" sz="2000" dirty="0"/>
              <a:t>المونتاج الفكري والعاطفي والتجريبي</a:t>
            </a:r>
          </a:p>
        </p:txBody>
      </p:sp>
    </p:spTree>
    <p:extLst>
      <p:ext uri="{BB962C8B-B14F-4D97-AF65-F5344CB8AC3E}">
        <p14:creationId xmlns:p14="http://schemas.microsoft.com/office/powerpoint/2010/main" val="1553126120"/>
      </p:ext>
    </p:extLst>
  </p:cSld>
  <p:clrMapOvr>
    <a:masterClrMapping/>
  </p:clrMapOvr>
  <mc:AlternateContent xmlns:mc="http://schemas.openxmlformats.org/markup-compatibility/2006" xmlns:p14="http://schemas.microsoft.com/office/powerpoint/2010/main">
    <mc:Choice Requires="p14">
      <p:transition p14:dur="0" advTm="52328"/>
    </mc:Choice>
    <mc:Fallback xmlns="">
      <p:transition advTm="5232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61B5B-20B8-ECAD-AA45-C9D212ED756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EB968BE-6659-6D4B-BFBC-55C6446128E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EEA78F8-E229-D912-AAD7-01ED84FCCFB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335074"/>
            <a:ext cx="3386537" cy="1612636"/>
          </a:xfrm>
          <a:prstGeom prst="rect">
            <a:avLst/>
          </a:prstGeom>
        </p:spPr>
      </p:pic>
      <p:sp>
        <p:nvSpPr>
          <p:cNvPr id="2" name="Right Triangle 1">
            <a:extLst>
              <a:ext uri="{FF2B5EF4-FFF2-40B4-BE49-F238E27FC236}">
                <a16:creationId xmlns:a16="http://schemas.microsoft.com/office/drawing/2014/main" id="{0ADC4DFD-19C2-AE86-810F-1855B2D6EE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4F1B354-4E7C-22F2-7D4A-AEAAEC2DB0F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C04B4C2B-1C2D-678B-F52A-2F81E3FFC8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5D2947-0F7C-938F-EBE4-336F1A27A220}"/>
              </a:ext>
            </a:extLst>
          </p:cNvPr>
          <p:cNvSpPr txBox="1"/>
          <p:nvPr/>
        </p:nvSpPr>
        <p:spPr>
          <a:xfrm>
            <a:off x="3569538" y="2700800"/>
            <a:ext cx="8417320" cy="1883657"/>
          </a:xfrm>
          <a:prstGeom prst="rect">
            <a:avLst/>
          </a:prstGeom>
          <a:noFill/>
        </p:spPr>
        <p:txBody>
          <a:bodyPr wrap="square" rtlCol="0">
            <a:spAutoFit/>
          </a:bodyPr>
          <a:lstStyle/>
          <a:p>
            <a:pPr algn="r" rtl="1">
              <a:lnSpc>
                <a:spcPct val="150000"/>
              </a:lnSpc>
            </a:pPr>
            <a:r>
              <a:rPr lang="ar-SA" sz="2000" dirty="0">
                <a:cs typeface="+mj-cs"/>
              </a:rPr>
              <a:t>وتم توضيح </a:t>
            </a:r>
            <a:r>
              <a:rPr lang="ar-SA" sz="2000" b="1" dirty="0">
                <a:cs typeface="+mj-cs"/>
              </a:rPr>
              <a:t>أساليب المونتاج المختلفة</a:t>
            </a:r>
            <a:r>
              <a:rPr lang="ar-SA" sz="2000" dirty="0">
                <a:cs typeface="+mj-cs"/>
              </a:rPr>
              <a:t> وأهميتها في </a:t>
            </a:r>
            <a:r>
              <a:rPr lang="ar-SA" sz="2000" b="1" dirty="0">
                <a:cs typeface="+mj-cs"/>
              </a:rPr>
              <a:t>تسلسل الأحداث، التصاعد الدرامي، وربط الأحداث المتزامنة</a:t>
            </a:r>
            <a:r>
              <a:rPr lang="ar-SA" sz="2000" dirty="0">
                <a:cs typeface="+mj-cs"/>
              </a:rPr>
              <a:t>، إضافة إلى </a:t>
            </a:r>
            <a:r>
              <a:rPr lang="ar-SA" sz="2000" b="1" dirty="0">
                <a:cs typeface="+mj-cs"/>
              </a:rPr>
              <a:t>القدرة على اختصار الزمن أو إبراز الرمزية والأفكار العميقة</a:t>
            </a:r>
            <a:r>
              <a:rPr lang="ar-SA" sz="2000" dirty="0">
                <a:cs typeface="+mj-cs"/>
              </a:rPr>
              <a:t>.</a:t>
            </a:r>
          </a:p>
          <a:p>
            <a:pPr algn="r" rtl="1">
              <a:lnSpc>
                <a:spcPct val="150000"/>
              </a:lnSpc>
            </a:pPr>
            <a:r>
              <a:rPr lang="ar-SA" sz="2000" dirty="0">
                <a:cs typeface="+mj-cs"/>
              </a:rPr>
              <a:t>في الختام، يُعد المونتاج </a:t>
            </a:r>
            <a:r>
              <a:rPr lang="ar-SA" sz="2000" b="1" dirty="0">
                <a:cs typeface="+mj-cs"/>
              </a:rPr>
              <a:t>عنصراً محورياً في نقل الرسالة الفنية أو الإعلامية بوضوح وفاعلية</a:t>
            </a:r>
            <a:r>
              <a:rPr lang="ar-SA" sz="2000" dirty="0">
                <a:cs typeface="+mj-cs"/>
              </a:rPr>
              <a:t>، وفهم أساليبه وأنواعه يمكن أن يحسن بشكل كبير من جودة الإنتاج ويزيد من تأثيره على المشاهد.</a:t>
            </a:r>
          </a:p>
        </p:txBody>
      </p:sp>
      <p:sp>
        <p:nvSpPr>
          <p:cNvPr id="18" name="TextBox 17">
            <a:extLst>
              <a:ext uri="{FF2B5EF4-FFF2-40B4-BE49-F238E27FC236}">
                <a16:creationId xmlns:a16="http://schemas.microsoft.com/office/drawing/2014/main" id="{1016444D-66D9-2617-A315-266E4EC4AEA7}"/>
              </a:ext>
            </a:extLst>
          </p:cNvPr>
          <p:cNvSpPr txBox="1"/>
          <p:nvPr/>
        </p:nvSpPr>
        <p:spPr>
          <a:xfrm>
            <a:off x="3454900" y="1445360"/>
            <a:ext cx="1053874" cy="1015663"/>
          </a:xfrm>
          <a:prstGeom prst="rect">
            <a:avLst/>
          </a:prstGeom>
          <a:noFill/>
        </p:spPr>
        <p:txBody>
          <a:bodyPr wrap="square" rtlCol="0">
            <a:spAutoFit/>
          </a:bodyPr>
          <a:lstStyle/>
          <a:p>
            <a:pPr lvl="0" algn="ctr">
              <a:defRPr/>
            </a:pPr>
            <a:r>
              <a:rPr lang="en-US" sz="2000" dirty="0">
                <a:solidFill>
                  <a:prstClr val="white"/>
                </a:solidFill>
                <a:latin typeface="Times New Roman" pitchFamily="18" charset="0"/>
                <a:cs typeface="Times New Roman" pitchFamily="18" charset="0"/>
              </a:rPr>
              <a:t>Lecture</a:t>
            </a:r>
            <a:endParaRPr lang="ar-SA" sz="2000" dirty="0">
              <a:solidFill>
                <a:prstClr val="white"/>
              </a:solidFill>
              <a:latin typeface="Times New Roman" pitchFamily="18" charset="0"/>
              <a:cs typeface="Times New Roman" pitchFamily="18" charset="0"/>
            </a:endParaRPr>
          </a:p>
          <a:p>
            <a:pPr lvl="0" algn="ctr">
              <a:defRPr/>
            </a:pPr>
            <a:r>
              <a:rPr lang="tr-TR" sz="2000" dirty="0">
                <a:solidFill>
                  <a:prstClr val="white"/>
                </a:solidFill>
                <a:latin typeface="Times New Roman" pitchFamily="18" charset="0"/>
                <a:cs typeface="Times New Roman" pitchFamily="18" charset="0"/>
              </a:rPr>
              <a:t>3</a:t>
            </a:r>
            <a:r>
              <a:rPr lang="en-US" sz="2000" dirty="0">
                <a:solidFill>
                  <a:prstClr val="white"/>
                </a:solidFill>
                <a:latin typeface="Times New Roman" pitchFamily="18" charset="0"/>
                <a:cs typeface="Times New Roman" pitchFamily="18"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BEBA8F4C-9BF5-7EB9-8348-4718D59F8A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04904BE8-13A0-66C6-DC86-48D6CF290819}"/>
              </a:ext>
            </a:extLst>
          </p:cNvPr>
          <p:cNvSpPr txBox="1"/>
          <p:nvPr/>
        </p:nvSpPr>
        <p:spPr>
          <a:xfrm>
            <a:off x="4689259" y="1412953"/>
            <a:ext cx="4577404"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المحاضرة القادمة</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Tree>
    <p:extLst>
      <p:ext uri="{BB962C8B-B14F-4D97-AF65-F5344CB8AC3E}">
        <p14:creationId xmlns:p14="http://schemas.microsoft.com/office/powerpoint/2010/main" val="3836064539"/>
      </p:ext>
    </p:extLst>
  </p:cSld>
  <p:clrMapOvr>
    <a:masterClrMapping/>
  </p:clrMapOvr>
  <mc:AlternateContent xmlns:mc="http://schemas.openxmlformats.org/markup-compatibility/2006" xmlns:p14="http://schemas.microsoft.com/office/powerpoint/2010/main">
    <mc:Choice Requires="p14">
      <p:transition p14:dur="0" advTm="52328"/>
    </mc:Choice>
    <mc:Fallback xmlns="">
      <p:transition advTm="5232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A5988-8EA8-88E5-7DC1-4886E73ABE73}"/>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28C6859E-A858-2A18-48FD-59486B5605D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3390B0C2-0822-8722-AE06-E4BC4A99C4A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277416"/>
            <a:ext cx="3386537" cy="1612636"/>
          </a:xfrm>
          <a:prstGeom prst="rect">
            <a:avLst/>
          </a:prstGeom>
        </p:spPr>
      </p:pic>
      <p:sp>
        <p:nvSpPr>
          <p:cNvPr id="2" name="Right Triangle 1">
            <a:extLst>
              <a:ext uri="{FF2B5EF4-FFF2-40B4-BE49-F238E27FC236}">
                <a16:creationId xmlns:a16="http://schemas.microsoft.com/office/drawing/2014/main" id="{DFC200DE-874F-6341-5506-C4575C93DA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F6FA2EF-05F1-1250-8EAB-282880387F7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ED04069-9945-7496-DF60-D65A6C62AF97}"/>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400" b="1" dirty="0">
                <a:solidFill>
                  <a:srgbClr val="00B0F0"/>
                </a:solidFill>
                <a:latin typeface="Simplified Arabic" pitchFamily="18" charset="-78"/>
                <a:cs typeface="Simplified Arabic" pitchFamily="18" charset="-78"/>
              </a:rPr>
              <a:t>مراجع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9E4E0558-3B00-E843-8311-108EF5D7FC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2B9FA4-83FE-3637-6EE8-D8887D38BB07}"/>
              </a:ext>
            </a:extLst>
          </p:cNvPr>
          <p:cNvSpPr txBox="1"/>
          <p:nvPr/>
        </p:nvSpPr>
        <p:spPr>
          <a:xfrm>
            <a:off x="3774680" y="2705386"/>
            <a:ext cx="8417320" cy="369332"/>
          </a:xfrm>
          <a:prstGeom prst="rect">
            <a:avLst/>
          </a:prstGeom>
          <a:noFill/>
        </p:spPr>
        <p:txBody>
          <a:bodyPr wrap="square" rtlCol="0">
            <a:spAutoFit/>
          </a:bodyPr>
          <a:lstStyle/>
          <a:p>
            <a:pPr marL="342900" indent="-342900">
              <a:buFont typeface="Arial" panose="020B0604020202020204" pitchFamily="34" charset="0"/>
              <a:buChar char="•"/>
            </a:pPr>
            <a:endParaRPr lang="en-US" dirty="0">
              <a:cs typeface="+mj-cs"/>
            </a:endParaRPr>
          </a:p>
        </p:txBody>
      </p:sp>
      <p:sp>
        <p:nvSpPr>
          <p:cNvPr id="14" name="TextBox 13">
            <a:extLst>
              <a:ext uri="{FF2B5EF4-FFF2-40B4-BE49-F238E27FC236}">
                <a16:creationId xmlns:a16="http://schemas.microsoft.com/office/drawing/2014/main" id="{3C9A6775-5A22-3217-F0CA-0DE379CB777E}"/>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CC817845-F87A-C84E-BB86-018C130930A5}"/>
              </a:ext>
            </a:extLst>
          </p:cNvPr>
          <p:cNvSpPr txBox="1"/>
          <p:nvPr/>
        </p:nvSpPr>
        <p:spPr>
          <a:xfrm>
            <a:off x="3508037" y="1585683"/>
            <a:ext cx="9426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r-TR"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9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324892E7-BBD3-7065-1077-9E070CE95C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523263" y="2227982"/>
            <a:ext cx="8361483" cy="5078313"/>
          </a:xfrm>
          <a:prstGeom prst="rect">
            <a:avLst/>
          </a:prstGeom>
        </p:spPr>
        <p:txBody>
          <a:bodyPr wrap="square">
            <a:spAutoFit/>
          </a:bodyPr>
          <a:lstStyle/>
          <a:p>
            <a:pPr marL="457200" indent="-457200" algn="r" rtl="1">
              <a:lnSpc>
                <a:spcPct val="150000"/>
              </a:lnSpc>
              <a:buFont typeface="+mj-lt"/>
              <a:buAutoNum type="arabicPeriod"/>
            </a:pPr>
            <a:r>
              <a:rPr lang="ar-SA" dirty="0">
                <a:cs typeface="+mj-cs"/>
              </a:rPr>
              <a:t>أبو الخير، سامي. (2015). </a:t>
            </a:r>
            <a:r>
              <a:rPr lang="ar-SA" b="1" dirty="0">
                <a:cs typeface="+mj-cs"/>
              </a:rPr>
              <a:t>فن المونتاج السينمائي: الأساليب والتقنيات</a:t>
            </a:r>
            <a:r>
              <a:rPr lang="ar-SA" dirty="0">
                <a:cs typeface="+mj-cs"/>
              </a:rPr>
              <a:t>. القاهرة: دار الفكر العربي.</a:t>
            </a:r>
          </a:p>
          <a:p>
            <a:pPr marL="457200" indent="-457200" algn="r" rtl="1">
              <a:lnSpc>
                <a:spcPct val="150000"/>
              </a:lnSpc>
              <a:buFont typeface="+mj-lt"/>
              <a:buAutoNum type="arabicPeriod"/>
            </a:pPr>
            <a:r>
              <a:rPr lang="ar-SA" dirty="0">
                <a:cs typeface="+mj-cs"/>
              </a:rPr>
              <a:t>الحداد، نادر. (2018). </a:t>
            </a:r>
            <a:r>
              <a:rPr lang="ar-SA" b="1" dirty="0">
                <a:cs typeface="+mj-cs"/>
              </a:rPr>
              <a:t>إنتاج الأفلام التلفزيونية والسينمائية</a:t>
            </a:r>
            <a:r>
              <a:rPr lang="ar-SA" dirty="0">
                <a:cs typeface="+mj-cs"/>
              </a:rPr>
              <a:t>. عمان: دار المناهج للنشر والتوزيع.</a:t>
            </a:r>
          </a:p>
          <a:p>
            <a:pPr marL="457200" indent="-457200" algn="r" rtl="1">
              <a:lnSpc>
                <a:spcPct val="150000"/>
              </a:lnSpc>
              <a:buFont typeface="+mj-lt"/>
              <a:buAutoNum type="arabicPeriod"/>
            </a:pPr>
            <a:r>
              <a:rPr lang="ar-SA" dirty="0">
                <a:cs typeface="+mj-cs"/>
              </a:rPr>
              <a:t>العسلي، علي. (2016). </a:t>
            </a:r>
            <a:r>
              <a:rPr lang="ar-SA" b="1" dirty="0">
                <a:cs typeface="+mj-cs"/>
              </a:rPr>
              <a:t>المونتاج وأثره على السرد الدرامي</a:t>
            </a:r>
            <a:r>
              <a:rPr lang="ar-SA" dirty="0">
                <a:cs typeface="+mj-cs"/>
              </a:rPr>
              <a:t>. مجلة الإعلام الجديد، العدد 12، ص. رشاد، فايز. (2017). </a:t>
            </a:r>
            <a:r>
              <a:rPr lang="ar-SA" b="1" dirty="0">
                <a:cs typeface="+mj-cs"/>
              </a:rPr>
              <a:t>المونتاج الإبداعي في صناعة الأفلام</a:t>
            </a:r>
            <a:r>
              <a:rPr lang="ar-SA" dirty="0">
                <a:cs typeface="+mj-cs"/>
              </a:rPr>
              <a:t>. بيروت: دار الفكر.</a:t>
            </a:r>
          </a:p>
          <a:p>
            <a:pPr marL="457200" indent="-457200" algn="r" rtl="1">
              <a:lnSpc>
                <a:spcPct val="150000"/>
              </a:lnSpc>
              <a:buFont typeface="+mj-lt"/>
              <a:buAutoNum type="arabicPeriod"/>
            </a:pPr>
            <a:r>
              <a:rPr lang="ar-SA" dirty="0">
                <a:cs typeface="+mj-cs"/>
              </a:rPr>
              <a:t>حسين، مروان. (2019). </a:t>
            </a:r>
            <a:r>
              <a:rPr lang="ar-SA" b="1" dirty="0">
                <a:cs typeface="+mj-cs"/>
              </a:rPr>
              <a:t>أساليب المونتاج في الدراما العربية الحديثة</a:t>
            </a:r>
            <a:r>
              <a:rPr lang="ar-SA" dirty="0">
                <a:cs typeface="+mj-cs"/>
              </a:rPr>
              <a:t>. مجلة الدراسات الإعلامية.</a:t>
            </a:r>
          </a:p>
          <a:p>
            <a:pPr marL="457200" lvl="0" indent="-457200" eaLnBrk="0" fontAlgn="base" hangingPunct="0">
              <a:lnSpc>
                <a:spcPct val="150000"/>
              </a:lnSpc>
              <a:spcBef>
                <a:spcPct val="0"/>
              </a:spcBef>
              <a:spcAft>
                <a:spcPct val="0"/>
              </a:spcAft>
              <a:buFont typeface="+mj-lt"/>
              <a:buAutoNum type="arabicPeriod"/>
            </a:pPr>
            <a:r>
              <a:rPr lang="en-US" altLang="en-US" dirty="0" err="1">
                <a:latin typeface="Arial" panose="020B0604020202020204" pitchFamily="34" charset="0"/>
              </a:rPr>
              <a:t>Bordwell</a:t>
            </a:r>
            <a:r>
              <a:rPr lang="en-US" altLang="en-US" dirty="0">
                <a:latin typeface="Arial" panose="020B0604020202020204" pitchFamily="34" charset="0"/>
              </a:rPr>
              <a:t>, D., &amp; Thompson, K. (2016). </a:t>
            </a:r>
            <a:r>
              <a:rPr lang="en-US" altLang="en-US" b="1" dirty="0">
                <a:latin typeface="Arial" panose="020B0604020202020204" pitchFamily="34" charset="0"/>
              </a:rPr>
              <a:t>Film Art: An Introduction</a:t>
            </a:r>
            <a:r>
              <a:rPr lang="en-US" altLang="en-US" dirty="0">
                <a:latin typeface="Arial" panose="020B0604020202020204" pitchFamily="34" charset="0"/>
              </a:rPr>
              <a:t> (11th ed.). New York: McGraw-Hill Education.</a:t>
            </a:r>
          </a:p>
          <a:p>
            <a:pPr marL="457200" lvl="0" indent="-457200" eaLnBrk="0" fontAlgn="base" hangingPunct="0">
              <a:lnSpc>
                <a:spcPct val="150000"/>
              </a:lnSpc>
              <a:spcBef>
                <a:spcPct val="0"/>
              </a:spcBef>
              <a:spcAft>
                <a:spcPct val="0"/>
              </a:spcAft>
              <a:buFont typeface="+mj-lt"/>
              <a:buAutoNum type="arabicPeriod"/>
            </a:pPr>
            <a:r>
              <a:rPr lang="en-US" dirty="0" err="1"/>
              <a:t>Dancyger</a:t>
            </a:r>
            <a:r>
              <a:rPr lang="en-US" dirty="0"/>
              <a:t>, K. (2018). </a:t>
            </a:r>
            <a:r>
              <a:rPr lang="en-US" b="1" dirty="0"/>
              <a:t>The Technique of Film and Video Editing: History, Theory, and Practice</a:t>
            </a:r>
            <a:r>
              <a:rPr lang="en-US" dirty="0"/>
              <a:t> (6th ed.). New York: Focal Press.</a:t>
            </a:r>
            <a:endParaRPr lang="ar-SA" dirty="0"/>
          </a:p>
          <a:p>
            <a:pPr marL="457200" indent="-457200" eaLnBrk="0" fontAlgn="base" hangingPunct="0">
              <a:lnSpc>
                <a:spcPct val="150000"/>
              </a:lnSpc>
              <a:spcBef>
                <a:spcPct val="0"/>
              </a:spcBef>
              <a:spcAft>
                <a:spcPct val="0"/>
              </a:spcAft>
              <a:buFont typeface="+mj-lt"/>
              <a:buAutoNum type="arabicPeriod"/>
            </a:pPr>
            <a:r>
              <a:rPr lang="en-US" b="1" dirty="0">
                <a:hlinkClick r:id="rId5" tooltip="Soviet Montage Theory — Definition, Examples and Types of Montage"/>
              </a:rPr>
              <a:t>Soviet Montage Theory — Definition, Examples and Types of Montage</a:t>
            </a:r>
            <a:endParaRPr lang="en-US" b="1" dirty="0"/>
          </a:p>
          <a:p>
            <a:pPr marL="457200" lvl="0" indent="-457200" eaLnBrk="0" fontAlgn="base" hangingPunct="0">
              <a:lnSpc>
                <a:spcPct val="150000"/>
              </a:lnSpc>
              <a:spcBef>
                <a:spcPct val="0"/>
              </a:spcBef>
              <a:spcAft>
                <a:spcPct val="0"/>
              </a:spcAft>
              <a:buFont typeface="+mj-lt"/>
              <a:buAutoNum type="arabicPeriod"/>
            </a:pPr>
            <a:endParaRPr lang="ar-SA" b="1" dirty="0"/>
          </a:p>
          <a:p>
            <a:pPr marL="457200" indent="-457200" algn="r" rtl="1">
              <a:lnSpc>
                <a:spcPct val="150000"/>
              </a:lnSpc>
              <a:buFont typeface="+mj-lt"/>
              <a:buAutoNum type="arabicPeriod"/>
            </a:pPr>
            <a:endParaRPr lang="ar-SA" dirty="0">
              <a:cs typeface="+mj-cs"/>
            </a:endParaRPr>
          </a:p>
        </p:txBody>
      </p:sp>
    </p:spTree>
    <p:extLst>
      <p:ext uri="{BB962C8B-B14F-4D97-AF65-F5344CB8AC3E}">
        <p14:creationId xmlns:p14="http://schemas.microsoft.com/office/powerpoint/2010/main" val="1781832544"/>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A5988-8EA8-88E5-7DC1-4886E73ABE73}"/>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28C6859E-A858-2A18-48FD-59486B5605D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3390B0C2-0822-8722-AE06-E4BC4A99C4AB}"/>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5226" y="1323637"/>
            <a:ext cx="3386537" cy="1935164"/>
          </a:xfrm>
          <a:prstGeom prst="rect">
            <a:avLst/>
          </a:prstGeom>
        </p:spPr>
      </p:pic>
      <p:sp>
        <p:nvSpPr>
          <p:cNvPr id="2" name="Right Triangle 1">
            <a:extLst>
              <a:ext uri="{FF2B5EF4-FFF2-40B4-BE49-F238E27FC236}">
                <a16:creationId xmlns:a16="http://schemas.microsoft.com/office/drawing/2014/main" id="{DFC200DE-874F-6341-5506-C4575C93DA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F6FA2EF-05F1-1250-8EAB-282880387F7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ED04069-9945-7496-DF60-D65A6C62AF97}"/>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400" b="1" dirty="0">
                <a:solidFill>
                  <a:srgbClr val="00B0F0"/>
                </a:solidFill>
                <a:latin typeface="Simplified Arabic" pitchFamily="18" charset="-78"/>
                <a:cs typeface="Simplified Arabic" pitchFamily="18" charset="-78"/>
              </a:rPr>
              <a:t>مراجع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9E4E0558-3B00-E843-8311-108EF5D7FC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2B9FA4-83FE-3637-6EE8-D8887D38BB07}"/>
              </a:ext>
            </a:extLst>
          </p:cNvPr>
          <p:cNvSpPr txBox="1"/>
          <p:nvPr/>
        </p:nvSpPr>
        <p:spPr>
          <a:xfrm>
            <a:off x="3774680" y="2705386"/>
            <a:ext cx="8417320" cy="369332"/>
          </a:xfrm>
          <a:prstGeom prst="rect">
            <a:avLst/>
          </a:prstGeom>
          <a:noFill/>
        </p:spPr>
        <p:txBody>
          <a:bodyPr wrap="square" rtlCol="0">
            <a:spAutoFit/>
          </a:bodyPr>
          <a:lstStyle/>
          <a:p>
            <a:pPr marL="342900" indent="-342900">
              <a:buFont typeface="Arial" panose="020B0604020202020204" pitchFamily="34" charset="0"/>
              <a:buChar char="•"/>
            </a:pPr>
            <a:endParaRPr lang="en-US" dirty="0">
              <a:cs typeface="+mj-cs"/>
            </a:endParaRPr>
          </a:p>
        </p:txBody>
      </p:sp>
      <p:sp>
        <p:nvSpPr>
          <p:cNvPr id="14" name="TextBox 13">
            <a:extLst>
              <a:ext uri="{FF2B5EF4-FFF2-40B4-BE49-F238E27FC236}">
                <a16:creationId xmlns:a16="http://schemas.microsoft.com/office/drawing/2014/main" id="{3C9A6775-5A22-3217-F0CA-0DE379CB777E}"/>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CC817845-F87A-C84E-BB86-018C130930A5}"/>
              </a:ext>
            </a:extLst>
          </p:cNvPr>
          <p:cNvSpPr txBox="1"/>
          <p:nvPr/>
        </p:nvSpPr>
        <p:spPr>
          <a:xfrm>
            <a:off x="3508037" y="1585683"/>
            <a:ext cx="9426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r-TR"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9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324892E7-BBD3-7065-1077-9E070CE95C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523263" y="2492475"/>
            <a:ext cx="8361483" cy="5632311"/>
          </a:xfrm>
          <a:prstGeom prst="rect">
            <a:avLst/>
          </a:prstGeom>
        </p:spPr>
        <p:txBody>
          <a:bodyPr wrap="square">
            <a:spAutoFit/>
          </a:bodyPr>
          <a:lstStyle/>
          <a:p>
            <a:pPr marL="457200" lvl="0" indent="-457200" eaLnBrk="0" fontAlgn="base" hangingPunct="0">
              <a:lnSpc>
                <a:spcPct val="200000"/>
              </a:lnSpc>
              <a:spcBef>
                <a:spcPct val="0"/>
              </a:spcBef>
              <a:spcAft>
                <a:spcPct val="0"/>
              </a:spcAft>
              <a:buFont typeface="+mj-lt"/>
              <a:buAutoNum type="arabicPeriod"/>
            </a:pPr>
            <a:r>
              <a:rPr lang="en-US" altLang="en-US" sz="2000" dirty="0">
                <a:latin typeface="Arial" panose="020B0604020202020204" pitchFamily="34" charset="0"/>
                <a:hlinkClick r:id="rId5"/>
              </a:rPr>
              <a:t>https://www.facebook.com/adhmcreative/videos/3609572452673866</a:t>
            </a:r>
            <a:endParaRPr lang="tr-TR" altLang="en-US" sz="2000" dirty="0">
              <a:latin typeface="Arial" panose="020B0604020202020204" pitchFamily="34" charset="0"/>
            </a:endParaRPr>
          </a:p>
          <a:p>
            <a:pPr marL="457200" lvl="0" indent="-457200" eaLnBrk="0" fontAlgn="base" hangingPunct="0">
              <a:lnSpc>
                <a:spcPct val="200000"/>
              </a:lnSpc>
              <a:spcBef>
                <a:spcPct val="0"/>
              </a:spcBef>
              <a:spcAft>
                <a:spcPct val="0"/>
              </a:spcAft>
              <a:buFont typeface="+mj-lt"/>
              <a:buAutoNum type="arabicPeriod"/>
            </a:pPr>
            <a:r>
              <a:rPr lang="tr-TR" altLang="en-US" sz="2000" dirty="0">
                <a:latin typeface="Arial" panose="020B0604020202020204" pitchFamily="34" charset="0"/>
              </a:rPr>
              <a:t> </a:t>
            </a:r>
            <a:r>
              <a:rPr lang="en-US" sz="2000" dirty="0">
                <a:hlinkClick r:id="rId6"/>
              </a:rPr>
              <a:t>https://www.youtube.com/watch?v=geAJ1LM5k9s</a:t>
            </a:r>
            <a:endParaRPr lang="en-US" sz="2000" dirty="0"/>
          </a:p>
          <a:p>
            <a:pPr marL="457200" lvl="0" indent="-457200" eaLnBrk="0" fontAlgn="base" hangingPunct="0">
              <a:lnSpc>
                <a:spcPct val="200000"/>
              </a:lnSpc>
              <a:spcBef>
                <a:spcPct val="0"/>
              </a:spcBef>
              <a:spcAft>
                <a:spcPct val="0"/>
              </a:spcAft>
              <a:buFont typeface="+mj-lt"/>
              <a:buAutoNum type="arabicPeriod"/>
            </a:pPr>
            <a:r>
              <a:rPr lang="en-US" sz="2000" dirty="0">
                <a:hlinkClick r:id="rId7"/>
              </a:rPr>
              <a:t>https://www.youtube.com/watch?v=oWXJXXrOxD4</a:t>
            </a:r>
            <a:endParaRPr lang="en-US" sz="2000" dirty="0"/>
          </a:p>
          <a:p>
            <a:pPr marL="457200" lvl="0" indent="-457200" eaLnBrk="0" fontAlgn="base" hangingPunct="0">
              <a:lnSpc>
                <a:spcPct val="200000"/>
              </a:lnSpc>
              <a:spcBef>
                <a:spcPct val="0"/>
              </a:spcBef>
              <a:spcAft>
                <a:spcPct val="0"/>
              </a:spcAft>
              <a:buFont typeface="+mj-lt"/>
              <a:buAutoNum type="arabicPeriod"/>
            </a:pPr>
            <a:r>
              <a:rPr lang="en-US" sz="2000" dirty="0">
                <a:hlinkClick r:id="rId8"/>
              </a:rPr>
              <a:t>https://www.youtube.com/watch?v=Rv2EeoVvJgo</a:t>
            </a:r>
            <a:endParaRPr lang="en-US" sz="2000" dirty="0"/>
          </a:p>
          <a:p>
            <a:pPr marL="457200" lvl="0" indent="-457200" eaLnBrk="0" fontAlgn="base" hangingPunct="0">
              <a:lnSpc>
                <a:spcPct val="200000"/>
              </a:lnSpc>
              <a:spcBef>
                <a:spcPct val="0"/>
              </a:spcBef>
              <a:spcAft>
                <a:spcPct val="0"/>
              </a:spcAft>
              <a:buFont typeface="+mj-lt"/>
              <a:buAutoNum type="arabicPeriod"/>
            </a:pPr>
            <a:r>
              <a:rPr lang="en-US" sz="2000" dirty="0">
                <a:hlinkClick r:id="rId9"/>
              </a:rPr>
              <a:t>https://www.youtube.com/watch?v=zz95XSgot1w</a:t>
            </a:r>
            <a:r>
              <a:rPr lang="en-US" sz="2000" dirty="0"/>
              <a:t> </a:t>
            </a:r>
          </a:p>
          <a:p>
            <a:pPr marL="457200" lvl="0" indent="-457200" eaLnBrk="0" fontAlgn="base" hangingPunct="0">
              <a:lnSpc>
                <a:spcPct val="200000"/>
              </a:lnSpc>
              <a:spcBef>
                <a:spcPct val="0"/>
              </a:spcBef>
              <a:spcAft>
                <a:spcPct val="0"/>
              </a:spcAft>
              <a:buFont typeface="+mj-lt"/>
              <a:buAutoNum type="arabicPeriod"/>
            </a:pPr>
            <a:r>
              <a:rPr lang="en-US" sz="2000" dirty="0">
                <a:hlinkClick r:id="rId10"/>
              </a:rPr>
              <a:t>https://www.youtube.com/watch?v=2GQ1oRqRXLQ</a:t>
            </a:r>
            <a:endParaRPr lang="en-US" sz="2000" dirty="0"/>
          </a:p>
          <a:p>
            <a:pPr marL="457200" lvl="0" indent="-457200" eaLnBrk="0" fontAlgn="base" hangingPunct="0">
              <a:lnSpc>
                <a:spcPct val="200000"/>
              </a:lnSpc>
              <a:spcBef>
                <a:spcPct val="0"/>
              </a:spcBef>
              <a:spcAft>
                <a:spcPct val="0"/>
              </a:spcAft>
              <a:buFont typeface="+mj-lt"/>
              <a:buAutoNum type="arabicPeriod"/>
            </a:pPr>
            <a:endParaRPr lang="en-US" altLang="en-US" sz="2000" dirty="0">
              <a:latin typeface="Arial" panose="020B0604020202020204" pitchFamily="34" charset="0"/>
            </a:endParaRPr>
          </a:p>
          <a:p>
            <a:pPr marL="457200" indent="-457200" algn="r" rtl="1">
              <a:lnSpc>
                <a:spcPct val="200000"/>
              </a:lnSpc>
              <a:buFont typeface="+mj-lt"/>
              <a:buAutoNum type="arabicPeriod"/>
            </a:pPr>
            <a:endParaRPr lang="ar-SA" sz="2000" dirty="0">
              <a:cs typeface="+mj-cs"/>
            </a:endParaRPr>
          </a:p>
          <a:p>
            <a:pPr marL="457200" indent="-457200" algn="r" rtl="1">
              <a:lnSpc>
                <a:spcPct val="200000"/>
              </a:lnSpc>
              <a:buFont typeface="+mj-lt"/>
              <a:buAutoNum type="arabicPeriod"/>
            </a:pPr>
            <a:endParaRPr lang="ar-SA" sz="2000" dirty="0">
              <a:cs typeface="+mj-cs"/>
            </a:endParaRPr>
          </a:p>
        </p:txBody>
      </p:sp>
    </p:spTree>
    <p:extLst>
      <p:ext uri="{BB962C8B-B14F-4D97-AF65-F5344CB8AC3E}">
        <p14:creationId xmlns:p14="http://schemas.microsoft.com/office/powerpoint/2010/main" val="2489494595"/>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8" name="Parallelogram 13"/>
          <p:cNvSpPr/>
          <p:nvPr/>
        </p:nvSpPr>
        <p:spPr>
          <a:xfrm rot="16200000" flipV="1">
            <a:off x="-1355388" y="432228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a:extLst>
              <a:ext uri="{FF2B5EF4-FFF2-40B4-BE49-F238E27FC236}">
                <a16:creationId xmlns:a16="http://schemas.microsoft.com/office/drawing/2014/main" id="{202CC539-35BE-E66A-A4F2-68A4AAF5FB0B}"/>
              </a:ext>
            </a:extLst>
          </p:cNvPr>
          <p:cNvSpPr txBox="1"/>
          <p:nvPr/>
        </p:nvSpPr>
        <p:spPr>
          <a:xfrm>
            <a:off x="73297" y="5565967"/>
            <a:ext cx="7398881" cy="684803"/>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800" b="1" noProof="0" dirty="0">
                <a:solidFill>
                  <a:schemeClr val="bg1"/>
                </a:solidFill>
                <a:latin typeface="A Soraya" panose="00000700000000000000" pitchFamily="2" charset="-78"/>
                <a:cs typeface="A Soraya" panose="00000700000000000000" pitchFamily="2" charset="-78"/>
              </a:rPr>
              <a:t>شكراً  لحضوركم</a:t>
            </a:r>
            <a:endParaRPr kumimoji="0" lang="ar-SA" sz="2800" b="1" i="0" u="none" strike="noStrike" kern="1200" cap="none" spc="0" normalizeH="0" baseline="0" noProof="0" dirty="0">
              <a:ln>
                <a:noFill/>
              </a:ln>
              <a:solidFill>
                <a:schemeClr val="bg1"/>
              </a:solidFill>
              <a:effectLst/>
              <a:uLnTx/>
              <a:uFillTx/>
              <a:latin typeface="A Soraya" panose="00000700000000000000" pitchFamily="2" charset="-78"/>
              <a:cs typeface="A Soraya" panose="00000700000000000000" pitchFamily="2"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advTm="26592"/>
    </mc:Choice>
    <mc:Fallback xmlns="">
      <p:transition advTm="2659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F489A2-DBD6-4160-9924-B654DB4B86E9}">
  <ds:schemaRefs>
    <ds:schemaRef ds:uri="http://schemas.microsoft.com/sharepoint/v3/contenttype/forms"/>
  </ds:schemaRefs>
</ds:datastoreItem>
</file>

<file path=customXml/itemProps2.xml><?xml version="1.0" encoding="utf-8"?>
<ds:datastoreItem xmlns:ds="http://schemas.openxmlformats.org/officeDocument/2006/customXml" ds:itemID="{E43B2208-52EF-42CA-B965-3CB7DCC87174}">
  <ds:schemaRefs>
    <ds:schemaRef ds:uri="http://purl.org/dc/elements/1.1/"/>
    <ds:schemaRef ds:uri="http://schemas.openxmlformats.org/package/2006/metadata/core-properties"/>
    <ds:schemaRef ds:uri="49100919-8a76-4266-be0c-7dc583902cb4"/>
    <ds:schemaRef ds:uri="http://schemas.microsoft.com/office/2006/metadata/properties"/>
    <ds:schemaRef ds:uri="http://schemas.microsoft.com/office/2006/documentManagement/types"/>
    <ds:schemaRef ds:uri="http://purl.org/dc/dcmitype/"/>
    <ds:schemaRef ds:uri="d13aca44-ef33-4cf4-9980-7f0b00e6eeb9"/>
    <ds:schemaRef ds:uri="http://purl.org/dc/terms/"/>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997E8FEF-0456-4E45-A20D-1FF1E56661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16973</TotalTime>
  <Words>2415</Words>
  <Application>Microsoft Office PowerPoint</Application>
  <PresentationFormat>Widescreen</PresentationFormat>
  <Paragraphs>328</Paragraphs>
  <Slides>42</Slides>
  <Notes>35</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443</cp:revision>
  <dcterms:created xsi:type="dcterms:W3CDTF">2023-04-29T09:08:23Z</dcterms:created>
  <dcterms:modified xsi:type="dcterms:W3CDTF">2025-10-23T09:27:05Z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