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13" r:id="rId3"/>
    <p:sldId id="256" r:id="rId4"/>
    <p:sldId id="525" r:id="rId5"/>
    <p:sldId id="483" r:id="rId6"/>
    <p:sldId id="482" r:id="rId7"/>
    <p:sldId id="484" r:id="rId8"/>
    <p:sldId id="554" r:id="rId9"/>
    <p:sldId id="526" r:id="rId10"/>
    <p:sldId id="530" r:id="rId11"/>
    <p:sldId id="485" r:id="rId12"/>
    <p:sldId id="529" r:id="rId13"/>
    <p:sldId id="486" r:id="rId14"/>
    <p:sldId id="487" r:id="rId15"/>
    <p:sldId id="488" r:id="rId16"/>
    <p:sldId id="531" r:id="rId17"/>
    <p:sldId id="489" r:id="rId18"/>
    <p:sldId id="532" r:id="rId19"/>
    <p:sldId id="490" r:id="rId20"/>
    <p:sldId id="533" r:id="rId21"/>
    <p:sldId id="534" r:id="rId22"/>
    <p:sldId id="491" r:id="rId23"/>
    <p:sldId id="535" r:id="rId24"/>
    <p:sldId id="492" r:id="rId25"/>
    <p:sldId id="537" r:id="rId26"/>
    <p:sldId id="536" r:id="rId27"/>
    <p:sldId id="538" r:id="rId28"/>
    <p:sldId id="493" r:id="rId29"/>
    <p:sldId id="539" r:id="rId30"/>
    <p:sldId id="494" r:id="rId31"/>
    <p:sldId id="523" r:id="rId32"/>
    <p:sldId id="496" r:id="rId33"/>
    <p:sldId id="541" r:id="rId34"/>
    <p:sldId id="497" r:id="rId35"/>
    <p:sldId id="495" r:id="rId36"/>
    <p:sldId id="498" r:id="rId37"/>
    <p:sldId id="544" r:id="rId38"/>
    <p:sldId id="499" r:id="rId39"/>
    <p:sldId id="500" r:id="rId40"/>
    <p:sldId id="501" r:id="rId41"/>
    <p:sldId id="545" r:id="rId42"/>
    <p:sldId id="546" r:id="rId43"/>
    <p:sldId id="502" r:id="rId44"/>
    <p:sldId id="549" r:id="rId45"/>
    <p:sldId id="503" r:id="rId46"/>
    <p:sldId id="504" r:id="rId47"/>
    <p:sldId id="505" r:id="rId48"/>
    <p:sldId id="506" r:id="rId49"/>
    <p:sldId id="551" r:id="rId50"/>
    <p:sldId id="481" r:id="rId51"/>
    <p:sldId id="520" r:id="rId52"/>
    <p:sldId id="552"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525"/>
            <p14:sldId id="483"/>
            <p14:sldId id="482"/>
            <p14:sldId id="484"/>
            <p14:sldId id="554"/>
            <p14:sldId id="526"/>
            <p14:sldId id="530"/>
            <p14:sldId id="485"/>
            <p14:sldId id="529"/>
            <p14:sldId id="486"/>
            <p14:sldId id="487"/>
            <p14:sldId id="488"/>
            <p14:sldId id="531"/>
            <p14:sldId id="489"/>
            <p14:sldId id="532"/>
            <p14:sldId id="490"/>
            <p14:sldId id="533"/>
            <p14:sldId id="534"/>
            <p14:sldId id="491"/>
            <p14:sldId id="535"/>
            <p14:sldId id="492"/>
            <p14:sldId id="537"/>
            <p14:sldId id="536"/>
            <p14:sldId id="538"/>
            <p14:sldId id="493"/>
            <p14:sldId id="539"/>
            <p14:sldId id="494"/>
            <p14:sldId id="523"/>
            <p14:sldId id="496"/>
            <p14:sldId id="541"/>
            <p14:sldId id="497"/>
            <p14:sldId id="495"/>
            <p14:sldId id="498"/>
            <p14:sldId id="544"/>
            <p14:sldId id="499"/>
            <p14:sldId id="500"/>
            <p14:sldId id="501"/>
            <p14:sldId id="545"/>
            <p14:sldId id="546"/>
            <p14:sldId id="502"/>
            <p14:sldId id="549"/>
            <p14:sldId id="503"/>
            <p14:sldId id="504"/>
            <p14:sldId id="505"/>
            <p14:sldId id="506"/>
            <p14:sldId id="551"/>
            <p14:sldId id="481"/>
            <p14:sldId id="520"/>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378" autoAdjust="0"/>
    <p:restoredTop sz="93738" autoAdjust="0"/>
  </p:normalViewPr>
  <p:slideViewPr>
    <p:cSldViewPr snapToGrid="0">
      <p:cViewPr varScale="1">
        <p:scale>
          <a:sx n="103" d="100"/>
          <a:sy n="103" d="100"/>
        </p:scale>
        <p:origin x="78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dirty="0">
                <a:effectLst/>
                <a:latin typeface="Segoe UI Web (Arabic)"/>
              </a:rPr>
              <a:t>تحديد نموذج إنشاء المشاريع الجديدة باعتباره جوهر مجال ريادة الأعمال ومجال الإدارة الأوسع. تحديد مرحلة الإنشاء المشترك ، والتي يمكن من خلالها البدء في استغلال فرص العمل الجديدة. شرح مرحلة التنظيم ، حيث يقوم رواد الأعمال بتطوير عمليات للمشاركة في الأنشطة وصياغة الاستراتيجيات وتحسين الفعالية التشغيلية. ناقش مرحلة الأداء ، حيث يحاول رواد الأعمال إنشاء عمليات وأنظمة يمكن أن تسهل الشرعية ، والظهور التنظيمي ، وخروج المؤسس.</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81425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496852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29343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0.sv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5.png"/><Relationship Id="rId7"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881039" y="2369353"/>
            <a:ext cx="652063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Managing New Venture</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10</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783331" y="411642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41965" y="2531592"/>
            <a:ext cx="8950036" cy="3416320"/>
          </a:xfrm>
          <a:prstGeom prst="rect">
            <a:avLst/>
          </a:prstGeom>
          <a:noFill/>
        </p:spPr>
        <p:txBody>
          <a:bodyPr wrap="square" rtlCol="0">
            <a:spAutoFit/>
          </a:bodyPr>
          <a:lstStyle/>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Define the model of new venture creation as the core of the field of entrepreneurship and the broader field of management.</a:t>
            </a:r>
          </a:p>
          <a:p>
            <a:pPr algn="just"/>
            <a:endParaRPr lang="en-US" b="1"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Identify the co-creating stage,  in which how to start exploiting new business opportunities. </a:t>
            </a:r>
          </a:p>
          <a:p>
            <a:pPr algn="just"/>
            <a:endParaRPr lang="en-US" b="1" dirty="0">
              <a:solidFill>
                <a:srgbClr val="0A1F61"/>
              </a:solidFill>
              <a:cs typeface="Tajawal ExtraBold" panose="00000800000000000000" pitchFamily="2" charset="-78"/>
            </a:endParaRP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Explain the organizing stage, where entrepreneurs develop processes for engaging in activities, craft strategies  and improving operational effectiveness.</a:t>
            </a:r>
          </a:p>
          <a:p>
            <a:pPr algn="just"/>
            <a:r>
              <a:rPr lang="en-US" b="1" dirty="0">
                <a:solidFill>
                  <a:srgbClr val="0A1F61"/>
                </a:solidFill>
                <a:cs typeface="Tajawal ExtraBold" panose="00000800000000000000" pitchFamily="2" charset="-78"/>
              </a:rPr>
              <a:t> </a:t>
            </a:r>
          </a:p>
          <a:p>
            <a:pPr marL="285750" indent="-285750" algn="just">
              <a:buFont typeface="Arial" panose="020B0604020202020204" pitchFamily="34" charset="0"/>
              <a:buChar char="•"/>
            </a:pPr>
            <a:r>
              <a:rPr lang="en-US" b="1" dirty="0">
                <a:solidFill>
                  <a:srgbClr val="0A1F61"/>
                </a:solidFill>
                <a:cs typeface="Tajawal ExtraBold" panose="00000800000000000000" pitchFamily="2" charset="-78"/>
              </a:rPr>
              <a:t>Discuss the performing stage, where entrepreneurs attempt to establish processes and systems that can facilitate legitimacy, organizational emergence, and founder exit. </a:t>
            </a:r>
          </a:p>
          <a:p>
            <a:pPr marL="285750" indent="-285750" algn="just">
              <a:buFont typeface="Arial" panose="020B0604020202020204" pitchFamily="34" charset="0"/>
              <a:buChar char="•"/>
            </a:pP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0" y="887564"/>
            <a:ext cx="12044219" cy="53787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0" y="974029"/>
            <a:ext cx="12044219" cy="5232202"/>
          </a:xfrm>
          <a:prstGeom prst="rect">
            <a:avLst/>
          </a:prstGeom>
          <a:noFill/>
        </p:spPr>
        <p:txBody>
          <a:bodyPr wrap="square" rtlCol="0">
            <a:spAutoFit/>
          </a:bodyPr>
          <a:lstStyle/>
          <a:p>
            <a:pPr algn="ctr"/>
            <a:r>
              <a:rPr lang="en-US" sz="2000" b="1" dirty="0">
                <a:solidFill>
                  <a:srgbClr val="2D3956"/>
                </a:solidFill>
                <a:latin typeface="Tajawal ExtraBold" panose="00000800000000000000" pitchFamily="2" charset="-78"/>
                <a:cs typeface="Tajawal ExtraBold" panose="00000800000000000000" pitchFamily="2" charset="-78"/>
              </a:rPr>
              <a:t> </a:t>
            </a:r>
            <a:r>
              <a:rPr lang="en-US" sz="2800" b="1" dirty="0">
                <a:solidFill>
                  <a:srgbClr val="2D3956"/>
                </a:solidFill>
                <a:latin typeface="Tajawal ExtraBold" panose="00000800000000000000" pitchFamily="2" charset="-78"/>
                <a:cs typeface="Tajawal ExtraBold" panose="00000800000000000000" pitchFamily="2" charset="-78"/>
              </a:rPr>
              <a:t>Managing new ventures</a:t>
            </a:r>
          </a:p>
          <a:p>
            <a:pPr marL="285750" indent="-285750" algn="just">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The </a:t>
            </a:r>
            <a:r>
              <a:rPr lang="en-US" b="1" u="sng" dirty="0">
                <a:solidFill>
                  <a:srgbClr val="FF0000"/>
                </a:solidFill>
                <a:latin typeface="Tajawal ExtraBold" panose="00000800000000000000" pitchFamily="2" charset="-78"/>
                <a:cs typeface="Tajawal ExtraBold" panose="00000800000000000000" pitchFamily="2" charset="-78"/>
              </a:rPr>
              <a:t>creation of new ventures</a:t>
            </a:r>
            <a:r>
              <a:rPr lang="en-US" b="1" dirty="0">
                <a:solidFill>
                  <a:srgbClr val="FF0000"/>
                </a:solidFill>
                <a:latin typeface="Tajawal ExtraBold" panose="00000800000000000000" pitchFamily="2" charset="-78"/>
                <a:cs typeface="Tajawal ExtraBold" panose="00000800000000000000" pitchFamily="2" charset="-78"/>
              </a:rPr>
              <a:t> </a:t>
            </a:r>
            <a:r>
              <a:rPr lang="en-US" dirty="0">
                <a:solidFill>
                  <a:srgbClr val="FF0000"/>
                </a:solidFill>
                <a:latin typeface="Tajawal ExtraBold" panose="00000800000000000000" pitchFamily="2" charset="-78"/>
                <a:cs typeface="Tajawal ExtraBold" panose="00000800000000000000" pitchFamily="2" charset="-78"/>
              </a:rPr>
              <a:t>and </a:t>
            </a:r>
            <a:r>
              <a:rPr lang="en-US" b="1" u="sng" dirty="0">
                <a:solidFill>
                  <a:srgbClr val="FF0000"/>
                </a:solidFill>
                <a:latin typeface="Tajawal ExtraBold" panose="00000800000000000000" pitchFamily="2" charset="-78"/>
                <a:cs typeface="Tajawal ExtraBold" panose="00000800000000000000" pitchFamily="2" charset="-78"/>
              </a:rPr>
              <a:t>growing them into well-established organizations </a:t>
            </a:r>
            <a:r>
              <a:rPr lang="en-US" dirty="0">
                <a:solidFill>
                  <a:srgbClr val="FF0000"/>
                </a:solidFill>
                <a:latin typeface="Tajawal ExtraBold" panose="00000800000000000000" pitchFamily="2" charset="-78"/>
                <a:cs typeface="Tajawal ExtraBold" panose="00000800000000000000" pitchFamily="2" charset="-78"/>
              </a:rPr>
              <a:t>is </a:t>
            </a:r>
            <a:r>
              <a:rPr lang="en-US" b="1" dirty="0">
                <a:solidFill>
                  <a:srgbClr val="FF0000"/>
                </a:solidFill>
                <a:latin typeface="Tajawal ExtraBold" panose="00000800000000000000" pitchFamily="2" charset="-78"/>
                <a:cs typeface="Tajawal ExtraBold" panose="00000800000000000000" pitchFamily="2" charset="-78"/>
              </a:rPr>
              <a:t>the key purpose of managing new ventures</a:t>
            </a:r>
            <a:r>
              <a:rPr lang="en-US"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This chapter explains the </a:t>
            </a:r>
            <a:r>
              <a:rPr lang="en-US" b="1" u="sng" dirty="0">
                <a:solidFill>
                  <a:srgbClr val="2D3956"/>
                </a:solidFill>
                <a:latin typeface="Tajawal ExtraBold" panose="00000800000000000000" pitchFamily="2" charset="-78"/>
                <a:cs typeface="Tajawal ExtraBold" panose="00000800000000000000" pitchFamily="2" charset="-78"/>
              </a:rPr>
              <a:t>10 most essential subtopics for managing new ventures</a:t>
            </a:r>
            <a:r>
              <a:rPr lang="en-US" dirty="0">
                <a:solidFill>
                  <a:srgbClr val="2D3956"/>
                </a:solidFill>
                <a:latin typeface="Tajawal ExtraBold" panose="00000800000000000000" pitchFamily="2" charset="-78"/>
                <a:cs typeface="Tajawal ExtraBold" panose="00000800000000000000" pitchFamily="2" charset="-78"/>
              </a:rPr>
              <a:t>:</a:t>
            </a:r>
          </a:p>
          <a:p>
            <a:pPr algn="just"/>
            <a:r>
              <a:rPr lang="en-US" b="1" dirty="0">
                <a:solidFill>
                  <a:srgbClr val="7030A0"/>
                </a:solidFill>
                <a:latin typeface="Tajawal ExtraBold" panose="00000800000000000000" pitchFamily="2" charset="-78"/>
                <a:cs typeface="Tajawal ExtraBold" panose="00000800000000000000" pitchFamily="2" charset="-78"/>
              </a:rPr>
              <a:t>(1) lead founder, </a:t>
            </a:r>
          </a:p>
          <a:p>
            <a:pPr algn="just"/>
            <a:r>
              <a:rPr lang="en-US" b="1" dirty="0">
                <a:solidFill>
                  <a:srgbClr val="7030A0"/>
                </a:solidFill>
                <a:latin typeface="Tajawal ExtraBold" panose="00000800000000000000" pitchFamily="2" charset="-78"/>
                <a:cs typeface="Tajawal ExtraBold" panose="00000800000000000000" pitchFamily="2" charset="-78"/>
              </a:rPr>
              <a:t>(2) founding team, </a:t>
            </a:r>
          </a:p>
          <a:p>
            <a:pPr algn="just"/>
            <a:r>
              <a:rPr lang="en-US" b="1" dirty="0">
                <a:solidFill>
                  <a:srgbClr val="7030A0"/>
                </a:solidFill>
                <a:latin typeface="Tajawal ExtraBold" panose="00000800000000000000" pitchFamily="2" charset="-78"/>
                <a:cs typeface="Tajawal ExtraBold" panose="00000800000000000000" pitchFamily="2" charset="-78"/>
              </a:rPr>
              <a:t>(3) social relationships, </a:t>
            </a:r>
          </a:p>
          <a:p>
            <a:pPr algn="just"/>
            <a:r>
              <a:rPr lang="en-US" b="1" dirty="0">
                <a:solidFill>
                  <a:srgbClr val="7030A0"/>
                </a:solidFill>
                <a:latin typeface="Tajawal ExtraBold" panose="00000800000000000000" pitchFamily="2" charset="-78"/>
                <a:cs typeface="Tajawal ExtraBold" panose="00000800000000000000" pitchFamily="2" charset="-78"/>
              </a:rPr>
              <a:t>(4) cognitions,</a:t>
            </a:r>
          </a:p>
          <a:p>
            <a:pPr algn="just"/>
            <a:r>
              <a:rPr lang="en-US" b="1" dirty="0">
                <a:solidFill>
                  <a:schemeClr val="accent6"/>
                </a:solidFill>
                <a:latin typeface="Tajawal ExtraBold" panose="00000800000000000000" pitchFamily="2" charset="-78"/>
                <a:cs typeface="Tajawal ExtraBold" panose="00000800000000000000" pitchFamily="2" charset="-78"/>
              </a:rPr>
              <a:t>(5) emergent organizing, </a:t>
            </a:r>
          </a:p>
          <a:p>
            <a:pPr algn="just"/>
            <a:r>
              <a:rPr lang="en-US" b="1" dirty="0">
                <a:solidFill>
                  <a:schemeClr val="accent6"/>
                </a:solidFill>
                <a:latin typeface="Tajawal ExtraBold" panose="00000800000000000000" pitchFamily="2" charset="-78"/>
                <a:cs typeface="Tajawal ExtraBold" panose="00000800000000000000" pitchFamily="2" charset="-78"/>
              </a:rPr>
              <a:t>(6) new venture strategy, </a:t>
            </a:r>
          </a:p>
          <a:p>
            <a:pPr algn="just"/>
            <a:r>
              <a:rPr lang="en-US" b="1" dirty="0">
                <a:solidFill>
                  <a:srgbClr val="00B0F0"/>
                </a:solidFill>
                <a:latin typeface="Tajawal ExtraBold" panose="00000800000000000000" pitchFamily="2" charset="-78"/>
                <a:cs typeface="Tajawal ExtraBold" panose="00000800000000000000" pitchFamily="2" charset="-78"/>
              </a:rPr>
              <a:t>(7) organizational emergence,</a:t>
            </a:r>
          </a:p>
          <a:p>
            <a:pPr algn="just"/>
            <a:r>
              <a:rPr lang="en-US" b="1" dirty="0">
                <a:solidFill>
                  <a:srgbClr val="00B0F0"/>
                </a:solidFill>
                <a:latin typeface="Tajawal ExtraBold" panose="00000800000000000000" pitchFamily="2" charset="-78"/>
                <a:cs typeface="Tajawal ExtraBold" panose="00000800000000000000" pitchFamily="2" charset="-78"/>
              </a:rPr>
              <a:t>(8) new venture legitimacy, </a:t>
            </a:r>
          </a:p>
          <a:p>
            <a:pPr algn="just"/>
            <a:r>
              <a:rPr lang="en-US" b="1" dirty="0">
                <a:solidFill>
                  <a:srgbClr val="00B0F0"/>
                </a:solidFill>
                <a:latin typeface="Tajawal ExtraBold" panose="00000800000000000000" pitchFamily="2" charset="-78"/>
                <a:cs typeface="Tajawal ExtraBold" panose="00000800000000000000" pitchFamily="2" charset="-78"/>
              </a:rPr>
              <a:t>(9) founder exit, and </a:t>
            </a:r>
          </a:p>
          <a:p>
            <a:pPr algn="just"/>
            <a:r>
              <a:rPr lang="en-US" b="1" dirty="0">
                <a:solidFill>
                  <a:srgbClr val="00B0F0"/>
                </a:solidFill>
                <a:latin typeface="Tajawal ExtraBold" panose="00000800000000000000" pitchFamily="2" charset="-78"/>
                <a:cs typeface="Tajawal ExtraBold" panose="00000800000000000000" pitchFamily="2" charset="-78"/>
              </a:rPr>
              <a:t>(10) entrepreneurial environment. </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This chapter ties these “managing” subtopics into the </a:t>
            </a:r>
            <a:r>
              <a:rPr lang="en-US" b="1" u="sng" dirty="0">
                <a:solidFill>
                  <a:srgbClr val="FF0000"/>
                </a:solidFill>
                <a:latin typeface="Tajawal ExtraBold" panose="00000800000000000000" pitchFamily="2" charset="-78"/>
                <a:cs typeface="Tajawal ExtraBold" panose="00000800000000000000" pitchFamily="2" charset="-78"/>
              </a:rPr>
              <a:t>three major stages </a:t>
            </a:r>
            <a:r>
              <a:rPr lang="en-US" dirty="0">
                <a:solidFill>
                  <a:srgbClr val="2D3956"/>
                </a:solidFill>
                <a:latin typeface="Tajawal ExtraBold" panose="00000800000000000000" pitchFamily="2" charset="-78"/>
                <a:cs typeface="Tajawal ExtraBold" panose="00000800000000000000" pitchFamily="2" charset="-78"/>
              </a:rPr>
              <a:t>of the entrepreneurial process— </a:t>
            </a:r>
            <a:r>
              <a:rPr lang="en-US" b="1" dirty="0">
                <a:solidFill>
                  <a:srgbClr val="7030A0"/>
                </a:solidFill>
                <a:latin typeface="Tajawal ExtraBold" panose="00000800000000000000" pitchFamily="2" charset="-78"/>
                <a:cs typeface="Tajawal ExtraBold" panose="00000800000000000000" pitchFamily="2" charset="-78"/>
              </a:rPr>
              <a:t>co-creating</a:t>
            </a:r>
            <a:r>
              <a:rPr lang="en-US" dirty="0">
                <a:solidFill>
                  <a:srgbClr val="2D3956"/>
                </a:solidFill>
                <a:latin typeface="Tajawal ExtraBold" panose="00000800000000000000" pitchFamily="2" charset="-78"/>
                <a:cs typeface="Tajawal ExtraBold" panose="00000800000000000000" pitchFamily="2" charset="-78"/>
              </a:rPr>
              <a:t>, </a:t>
            </a:r>
            <a:r>
              <a:rPr lang="en-US" b="1" dirty="0">
                <a:solidFill>
                  <a:srgbClr val="92D050"/>
                </a:solidFill>
                <a:latin typeface="Tajawal ExtraBold" panose="00000800000000000000" pitchFamily="2" charset="-78"/>
                <a:cs typeface="Tajawal ExtraBold" panose="00000800000000000000" pitchFamily="2" charset="-78"/>
              </a:rPr>
              <a:t>organizing</a:t>
            </a:r>
            <a:r>
              <a:rPr lang="en-US" dirty="0">
                <a:solidFill>
                  <a:srgbClr val="2D3956"/>
                </a:solidFill>
                <a:latin typeface="Tajawal ExtraBold" panose="00000800000000000000" pitchFamily="2" charset="-78"/>
                <a:cs typeface="Tajawal ExtraBold" panose="00000800000000000000" pitchFamily="2" charset="-78"/>
              </a:rPr>
              <a:t>, and </a:t>
            </a:r>
            <a:r>
              <a:rPr lang="en-US" b="1" dirty="0">
                <a:solidFill>
                  <a:srgbClr val="00B0F0"/>
                </a:solidFill>
                <a:latin typeface="Tajawal ExtraBold" panose="00000800000000000000" pitchFamily="2" charset="-78"/>
                <a:cs typeface="Tajawal ExtraBold" panose="00000800000000000000" pitchFamily="2" charset="-78"/>
              </a:rPr>
              <a:t>performing</a:t>
            </a:r>
            <a:r>
              <a:rPr lang="en-US" dirty="0">
                <a:solidFill>
                  <a:srgbClr val="2D3956"/>
                </a:solidFill>
                <a:latin typeface="Tajawal ExtraBold" panose="00000800000000000000" pitchFamily="2" charset="-78"/>
                <a:cs typeface="Tajawal ExtraBold" panose="00000800000000000000" pitchFamily="2" charset="-78"/>
              </a:rPr>
              <a:t>. The framework provides a cohesive story of managing new ventures.</a:t>
            </a: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Once an entrepreneur forms an opportunity belief, the entrepreneur can exploit the potential opportunity through an existing organization or create a new organization. In this chapter, we are focused on </a:t>
            </a:r>
            <a:r>
              <a:rPr lang="en-US" b="1" dirty="0">
                <a:solidFill>
                  <a:srgbClr val="2D3956"/>
                </a:solidFill>
                <a:latin typeface="Tajawal ExtraBold" panose="00000800000000000000" pitchFamily="2" charset="-78"/>
                <a:cs typeface="Tajawal ExtraBold" panose="00000800000000000000" pitchFamily="2" charset="-78"/>
              </a:rPr>
              <a:t>new venture creation</a:t>
            </a:r>
            <a:r>
              <a:rPr lang="en-US" dirty="0">
                <a:solidFill>
                  <a:srgbClr val="2D3956"/>
                </a:solidFill>
                <a:latin typeface="Tajawal ExtraBold" panose="00000800000000000000" pitchFamily="2" charset="-78"/>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31145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41617" y="6363332"/>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2178" y="841845"/>
            <a:ext cx="11793962" cy="5202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16243" y="841845"/>
            <a:ext cx="11586551" cy="3416320"/>
          </a:xfrm>
          <a:prstGeom prst="rect">
            <a:avLst/>
          </a:prstGeom>
          <a:noFill/>
        </p:spPr>
        <p:txBody>
          <a:bodyPr wrap="square" rtlCol="0">
            <a:spAutoFit/>
          </a:bodyPr>
          <a:lstStyle/>
          <a:p>
            <a:pPr algn="just"/>
            <a:endParaRPr lang="en-US" b="1" u="sng" dirty="0">
              <a:solidFill>
                <a:srgbClr val="2D3956"/>
              </a:solidFill>
              <a:latin typeface="Tajawal ExtraBold" panose="00000800000000000000" pitchFamily="2" charset="-78"/>
              <a:cs typeface="Tajawal ExtraBold" panose="00000800000000000000" pitchFamily="2" charset="-78"/>
            </a:endParaRPr>
          </a:p>
          <a:p>
            <a:pPr algn="just"/>
            <a:r>
              <a:rPr lang="en-US" b="1" dirty="0">
                <a:solidFill>
                  <a:srgbClr val="2D3956"/>
                </a:solidFill>
                <a:latin typeface="Tajawal ExtraBold" panose="00000800000000000000" pitchFamily="2" charset="-78"/>
                <a:cs typeface="Tajawal ExtraBold" panose="00000800000000000000" pitchFamily="2" charset="-78"/>
              </a:rPr>
              <a:t> </a:t>
            </a:r>
            <a:r>
              <a:rPr lang="en-US" b="1" u="sng" dirty="0">
                <a:solidFill>
                  <a:srgbClr val="2D3956"/>
                </a:solidFill>
                <a:latin typeface="Tajawal ExtraBold" panose="00000800000000000000" pitchFamily="2" charset="-78"/>
                <a:cs typeface="Tajawal ExtraBold" panose="00000800000000000000" pitchFamily="2" charset="-78"/>
              </a:rPr>
              <a:t>New ventures:</a:t>
            </a:r>
          </a:p>
          <a:p>
            <a:pPr algn="just"/>
            <a:r>
              <a:rPr lang="en-US" dirty="0">
                <a:solidFill>
                  <a:srgbClr val="2D3956"/>
                </a:solidFill>
                <a:latin typeface="Tajawal ExtraBold" panose="00000800000000000000" pitchFamily="2" charset="-78"/>
                <a:cs typeface="Tajawal ExtraBold" panose="00000800000000000000" pitchFamily="2" charset="-78"/>
              </a:rPr>
              <a:t>(1) </a:t>
            </a:r>
            <a:r>
              <a:rPr lang="en-US" dirty="0">
                <a:solidFill>
                  <a:srgbClr val="FF0000"/>
                </a:solidFill>
                <a:latin typeface="Tajawal ExtraBold" panose="00000800000000000000" pitchFamily="2" charset="-78"/>
                <a:cs typeface="Tajawal ExtraBold" panose="00000800000000000000" pitchFamily="2" charset="-78"/>
              </a:rPr>
              <a:t>are the source of most new jobs generated in an economy</a:t>
            </a:r>
            <a:r>
              <a:rPr lang="en-US" dirty="0">
                <a:solidFill>
                  <a:srgbClr val="2D3956"/>
                </a:solidFill>
                <a:latin typeface="Tajawal ExtraBold" panose="00000800000000000000" pitchFamily="2" charset="-78"/>
                <a:cs typeface="Tajawal ExtraBold" panose="00000800000000000000" pitchFamily="2" charset="-78"/>
              </a:rPr>
              <a:t>; </a:t>
            </a:r>
          </a:p>
          <a:p>
            <a:pPr algn="just"/>
            <a:r>
              <a:rPr lang="en-US" dirty="0">
                <a:solidFill>
                  <a:srgbClr val="2D3956"/>
                </a:solidFill>
                <a:latin typeface="Tajawal ExtraBold" panose="00000800000000000000" pitchFamily="2" charset="-78"/>
                <a:cs typeface="Tajawal ExtraBold" panose="00000800000000000000" pitchFamily="2" charset="-78"/>
              </a:rPr>
              <a:t>(2) create new industries and markets; </a:t>
            </a:r>
          </a:p>
          <a:p>
            <a:pPr algn="just"/>
            <a:r>
              <a:rPr lang="en-US" dirty="0">
                <a:solidFill>
                  <a:srgbClr val="2D3956"/>
                </a:solidFill>
                <a:latin typeface="Tajawal ExtraBold" panose="00000800000000000000" pitchFamily="2" charset="-78"/>
                <a:cs typeface="Tajawal ExtraBold" panose="00000800000000000000" pitchFamily="2" charset="-78"/>
              </a:rPr>
              <a:t>(3) develop and introduce innovative products and services; and</a:t>
            </a:r>
          </a:p>
          <a:p>
            <a:pPr algn="just"/>
            <a:r>
              <a:rPr lang="en-US" dirty="0">
                <a:solidFill>
                  <a:srgbClr val="2D3956"/>
                </a:solidFill>
                <a:latin typeface="Tajawal ExtraBold" panose="00000800000000000000" pitchFamily="2" charset="-78"/>
                <a:cs typeface="Tajawal ExtraBold" panose="00000800000000000000" pitchFamily="2" charset="-78"/>
              </a:rPr>
              <a:t>(4) </a:t>
            </a:r>
            <a:r>
              <a:rPr lang="en-US" dirty="0">
                <a:solidFill>
                  <a:srgbClr val="FF0000"/>
                </a:solidFill>
                <a:latin typeface="Tajawal ExtraBold" panose="00000800000000000000" pitchFamily="2" charset="-78"/>
                <a:cs typeface="Tajawal ExtraBold" panose="00000800000000000000" pitchFamily="2" charset="-78"/>
              </a:rPr>
              <a:t>provide new solutions to economic, social, and environmental problems</a:t>
            </a:r>
            <a:r>
              <a:rPr lang="en-US" dirty="0">
                <a:solidFill>
                  <a:srgbClr val="2D3956"/>
                </a:solidFill>
                <a:latin typeface="Tajawal ExtraBold" panose="00000800000000000000" pitchFamily="2" charset="-78"/>
                <a:cs typeface="Tajawal ExtraBold" panose="00000800000000000000" pitchFamily="2" charset="-78"/>
              </a:rPr>
              <a:t>.</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algn="just"/>
            <a:r>
              <a:rPr lang="en-US" dirty="0">
                <a:solidFill>
                  <a:srgbClr val="2D3956"/>
                </a:solidFill>
                <a:latin typeface="Tajawal ExtraBold" panose="00000800000000000000" pitchFamily="2" charset="-78"/>
                <a:cs typeface="Tajawal ExtraBold" panose="00000800000000000000" pitchFamily="2" charset="-78"/>
              </a:rPr>
              <a:t>However, most management research has assumed a well-established organization as the starting point of their theorizing. This management research has focused on explaining differences among organizations regarding various attributes, forms, and outcomes. </a:t>
            </a:r>
            <a:r>
              <a:rPr lang="en-US" b="1" dirty="0">
                <a:solidFill>
                  <a:srgbClr val="2D3956"/>
                </a:solidFill>
                <a:latin typeface="Tajawal ExtraBold" panose="00000800000000000000" pitchFamily="2" charset="-78"/>
                <a:cs typeface="Tajawal ExtraBold" panose="00000800000000000000" pitchFamily="2" charset="-78"/>
              </a:rPr>
              <a:t>Research on </a:t>
            </a:r>
            <a:r>
              <a:rPr lang="en-US" b="1" u="sng" dirty="0">
                <a:solidFill>
                  <a:srgbClr val="2D3956"/>
                </a:solidFill>
                <a:latin typeface="Tajawal ExtraBold" panose="00000800000000000000" pitchFamily="2" charset="-78"/>
                <a:cs typeface="Tajawal ExtraBold" panose="00000800000000000000" pitchFamily="2" charset="-78"/>
              </a:rPr>
              <a:t>new venture creation and management to produce well-established organizations</a:t>
            </a:r>
            <a:r>
              <a:rPr lang="en-US" b="1" dirty="0">
                <a:solidFill>
                  <a:srgbClr val="2D3956"/>
                </a:solidFill>
                <a:latin typeface="Tajawal ExtraBold" panose="00000800000000000000" pitchFamily="2" charset="-78"/>
                <a:cs typeface="Tajawal ExtraBold" panose="00000800000000000000" pitchFamily="2" charset="-78"/>
              </a:rPr>
              <a:t> has increased our understanding of the antecedents of many assumptions prevalent in extant management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89838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61817" y="857779"/>
            <a:ext cx="11351491"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 4.1 Illustration of prior and proposed research on starting a new venture (Adapted from Shepherd et al., 2021)</a:t>
            </a: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13163" y="5431222"/>
            <a:ext cx="10655011" cy="369332"/>
          </a:xfrm>
          <a:prstGeom prst="rect">
            <a:avLst/>
          </a:prstGeom>
          <a:noFill/>
        </p:spPr>
        <p:txBody>
          <a:bodyPr wrap="square" rtlCol="0">
            <a:spAutoFit/>
          </a:bodyPr>
          <a:lstStyle/>
          <a:p>
            <a:r>
              <a:rPr lang="en-US" b="1" dirty="0">
                <a:solidFill>
                  <a:srgbClr val="2D3956"/>
                </a:solidFill>
                <a:latin typeface="Tajawal ExtraBold" panose="00000800000000000000" pitchFamily="2" charset="-78"/>
                <a:cs typeface="Tajawal ExtraBold" panose="00000800000000000000" pitchFamily="2" charset="-78"/>
              </a:rPr>
              <a:t>Fig.1 </a:t>
            </a:r>
            <a:r>
              <a:rPr lang="en-US" dirty="0">
                <a:solidFill>
                  <a:srgbClr val="2D3956"/>
                </a:solidFill>
                <a:latin typeface="Tajawal ExtraBold" panose="00000800000000000000" pitchFamily="2" charset="-78"/>
                <a:cs typeface="Tajawal ExtraBold" panose="00000800000000000000" pitchFamily="2" charset="-78"/>
              </a:rPr>
              <a:t>prior and proposed research on starting a new venture (Adapted from Shepherd et al., 2021)</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96DD517C-5944-4C52-36AE-BD8C72AEBF62}"/>
              </a:ext>
            </a:extLst>
          </p:cNvPr>
          <p:cNvPicPr>
            <a:picLocks noChangeAspect="1"/>
          </p:cNvPicPr>
          <p:nvPr/>
        </p:nvPicPr>
        <p:blipFill>
          <a:blip r:embed="rId7"/>
          <a:stretch>
            <a:fillRect/>
          </a:stretch>
        </p:blipFill>
        <p:spPr>
          <a:xfrm>
            <a:off x="378692" y="857779"/>
            <a:ext cx="11434616" cy="4611908"/>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7650" y="768860"/>
            <a:ext cx="12983986" cy="53553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017" y="768860"/>
            <a:ext cx="12349017" cy="5447645"/>
          </a:xfrm>
          <a:prstGeom prst="rect">
            <a:avLst/>
          </a:prstGeom>
          <a:noFill/>
        </p:spPr>
        <p:txBody>
          <a:bodyPr wrap="square" rtlCol="0">
            <a:spAutoFit/>
          </a:bodyPr>
          <a:lstStyle/>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As illustrated in </a:t>
            </a:r>
            <a:r>
              <a:rPr lang="en-US" u="sng" dirty="0">
                <a:solidFill>
                  <a:srgbClr val="2D3956"/>
                </a:solidFill>
                <a:latin typeface="Tajawal ExtraBold" panose="00000800000000000000" pitchFamily="2" charset="-78"/>
                <a:cs typeface="Tajawal ExtraBold" panose="00000800000000000000" pitchFamily="2" charset="-78"/>
              </a:rPr>
              <a:t>Fig.1, the </a:t>
            </a:r>
            <a:r>
              <a:rPr lang="en-US" b="1" u="sng" dirty="0">
                <a:solidFill>
                  <a:srgbClr val="2D3956"/>
                </a:solidFill>
                <a:latin typeface="Tajawal ExtraBold" panose="00000800000000000000" pitchFamily="2" charset="-78"/>
                <a:cs typeface="Tajawal ExtraBold" panose="00000800000000000000" pitchFamily="2" charset="-78"/>
              </a:rPr>
              <a:t>major stages </a:t>
            </a:r>
            <a:r>
              <a:rPr lang="en-US" u="sng" dirty="0">
                <a:solidFill>
                  <a:srgbClr val="2D3956"/>
                </a:solidFill>
                <a:latin typeface="Tajawal ExtraBold" panose="00000800000000000000" pitchFamily="2" charset="-78"/>
                <a:cs typeface="Tajawal ExtraBold" panose="00000800000000000000" pitchFamily="2" charset="-78"/>
              </a:rPr>
              <a:t>of the overarching framework are: </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co-creating a startup,</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organizing a startup, and</a:t>
            </a:r>
          </a:p>
          <a:p>
            <a:pPr marL="342900" indent="-342900" algn="just">
              <a:buAutoNum type="arabicParenBoth"/>
            </a:pPr>
            <a:r>
              <a:rPr lang="en-US" b="1" dirty="0">
                <a:solidFill>
                  <a:srgbClr val="FF0000"/>
                </a:solidFill>
                <a:latin typeface="Tajawal ExtraBold" panose="00000800000000000000" pitchFamily="2" charset="-78"/>
                <a:cs typeface="Tajawal ExtraBold" panose="00000800000000000000" pitchFamily="2" charset="-78"/>
              </a:rPr>
              <a:t>performing a startup</a:t>
            </a:r>
            <a:r>
              <a:rPr lang="en-US" dirty="0">
                <a:solidFill>
                  <a:srgbClr val="2D3956"/>
                </a:solidFill>
                <a:latin typeface="Tajawal ExtraBold" panose="00000800000000000000" pitchFamily="2" charset="-78"/>
                <a:cs typeface="Tajawal ExtraBold" panose="00000800000000000000" pitchFamily="2" charset="-78"/>
              </a:rPr>
              <a:t>. </a:t>
            </a:r>
          </a:p>
          <a:p>
            <a:pPr algn="just"/>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co-creating stage </a:t>
            </a:r>
            <a:r>
              <a:rPr lang="en-US" dirty="0">
                <a:solidFill>
                  <a:srgbClr val="2D3956"/>
                </a:solidFill>
                <a:latin typeface="Tajawal ExtraBold" panose="00000800000000000000" pitchFamily="2" charset="-78"/>
                <a:cs typeface="Tajawal ExtraBold" panose="00000800000000000000" pitchFamily="2" charset="-78"/>
              </a:rPr>
              <a:t>is typically </a:t>
            </a:r>
            <a:r>
              <a:rPr lang="en-US" dirty="0">
                <a:solidFill>
                  <a:srgbClr val="FF0000"/>
                </a:solidFill>
                <a:latin typeface="Tajawal ExtraBold" panose="00000800000000000000" pitchFamily="2" charset="-78"/>
                <a:cs typeface="Tajawal ExtraBold" panose="00000800000000000000" pitchFamily="2" charset="-78"/>
              </a:rPr>
              <a:t>initiated by a lead entrepreneur forming a founding team</a:t>
            </a:r>
            <a:r>
              <a:rPr lang="en-US" dirty="0">
                <a:solidFill>
                  <a:srgbClr val="2D3956"/>
                </a:solidFill>
                <a:latin typeface="Tajawal ExtraBold" panose="00000800000000000000" pitchFamily="2" charset="-78"/>
                <a:cs typeface="Tajawal ExtraBold" panose="00000800000000000000" pitchFamily="2" charset="-78"/>
              </a:rPr>
              <a:t>. The </a:t>
            </a:r>
            <a:r>
              <a:rPr lang="en-US" u="sng" dirty="0">
                <a:solidFill>
                  <a:srgbClr val="FF0000"/>
                </a:solidFill>
                <a:latin typeface="Tajawal ExtraBold" panose="00000800000000000000" pitchFamily="2" charset="-78"/>
                <a:cs typeface="Tajawal ExtraBold" panose="00000800000000000000" pitchFamily="2" charset="-78"/>
              </a:rPr>
              <a:t>lead entrepreneur and the entrepreneurial team use social relationships and cognitions to construct the new venture’s potential opportunity with its community of inquiry.</a:t>
            </a:r>
            <a:r>
              <a:rPr lang="en-US" dirty="0">
                <a:solidFill>
                  <a:srgbClr val="FF0000"/>
                </a:solidFill>
                <a:latin typeface="Tajawal ExtraBold" panose="00000800000000000000" pitchFamily="2" charset="-78"/>
                <a:cs typeface="Tajawal ExtraBold" panose="00000800000000000000" pitchFamily="2" charset="-78"/>
              </a:rPr>
              <a:t> </a:t>
            </a:r>
            <a:r>
              <a:rPr lang="en-US" dirty="0">
                <a:solidFill>
                  <a:srgbClr val="2D3956"/>
                </a:solidFill>
                <a:latin typeface="Tajawal ExtraBold" panose="00000800000000000000" pitchFamily="2" charset="-78"/>
                <a:cs typeface="Tajawal ExtraBold" panose="00000800000000000000" pitchFamily="2" charset="-78"/>
              </a:rPr>
              <a:t>The </a:t>
            </a:r>
            <a:r>
              <a:rPr lang="en-US" b="1" dirty="0">
                <a:solidFill>
                  <a:srgbClr val="2D3956"/>
                </a:solidFill>
                <a:latin typeface="Tajawal ExtraBold" panose="00000800000000000000" pitchFamily="2" charset="-78"/>
                <a:cs typeface="Tajawal ExtraBold" panose="00000800000000000000" pitchFamily="2" charset="-78"/>
              </a:rPr>
              <a:t>community of inquiry </a:t>
            </a:r>
            <a:r>
              <a:rPr lang="en-US" u="sng" dirty="0">
                <a:solidFill>
                  <a:srgbClr val="2D3956"/>
                </a:solidFill>
                <a:latin typeface="Tajawal ExtraBold" panose="00000800000000000000" pitchFamily="2" charset="-78"/>
                <a:cs typeface="Tajawal ExtraBold" panose="00000800000000000000" pitchFamily="2" charset="-78"/>
              </a:rPr>
              <a:t>is an informal body of (potential) stakeholders with a shared interest in the new venture’s potential opportunity</a:t>
            </a:r>
            <a:r>
              <a:rPr lang="en-US"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organizing stage </a:t>
            </a:r>
            <a:r>
              <a:rPr lang="en-US" dirty="0">
                <a:solidFill>
                  <a:srgbClr val="FF0000"/>
                </a:solidFill>
                <a:latin typeface="Tajawal ExtraBold" panose="00000800000000000000" pitchFamily="2" charset="-78"/>
                <a:cs typeface="Tajawal ExtraBold" panose="00000800000000000000" pitchFamily="2" charset="-78"/>
              </a:rPr>
              <a:t>involves the new venture establishing operations as well as formulating and enacting a strategy</a:t>
            </a:r>
            <a:r>
              <a:rPr lang="en-US" dirty="0">
                <a:solidFill>
                  <a:srgbClr val="2D3956"/>
                </a:solidFill>
                <a:latin typeface="Tajawal ExtraBold" panose="00000800000000000000" pitchFamily="2" charset="-78"/>
                <a:cs typeface="Tajawal ExtraBold" panose="00000800000000000000" pitchFamily="2" charset="-78"/>
              </a:rPr>
              <a:t> and improving operational effectiveness.</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2D3956"/>
                </a:solidFill>
                <a:latin typeface="Tajawal ExtraBold" panose="00000800000000000000" pitchFamily="2" charset="-78"/>
                <a:cs typeface="Tajawal ExtraBold" panose="00000800000000000000" pitchFamily="2" charset="-78"/>
              </a:rPr>
              <a:t>The </a:t>
            </a:r>
            <a:r>
              <a:rPr lang="en-US" sz="2000" b="1" dirty="0">
                <a:solidFill>
                  <a:srgbClr val="2D3956"/>
                </a:solidFill>
                <a:latin typeface="Tajawal ExtraBold" panose="00000800000000000000" pitchFamily="2" charset="-78"/>
                <a:cs typeface="Tajawal ExtraBold" panose="00000800000000000000" pitchFamily="2" charset="-78"/>
              </a:rPr>
              <a:t>performing stage </a:t>
            </a:r>
            <a:r>
              <a:rPr lang="en-US" dirty="0">
                <a:solidFill>
                  <a:srgbClr val="2D3956"/>
                </a:solidFill>
                <a:latin typeface="Tajawal ExtraBold" panose="00000800000000000000" pitchFamily="2" charset="-78"/>
                <a:cs typeface="Tajawal ExtraBold" panose="00000800000000000000" pitchFamily="2" charset="-78"/>
              </a:rPr>
              <a:t>builds on the previous stages to generate outcomes, </a:t>
            </a:r>
            <a:r>
              <a:rPr lang="en-US" dirty="0">
                <a:solidFill>
                  <a:srgbClr val="FF0000"/>
                </a:solidFill>
                <a:latin typeface="Tajawal ExtraBold" panose="00000800000000000000" pitchFamily="2" charset="-78"/>
                <a:cs typeface="Tajawal ExtraBold" panose="00000800000000000000" pitchFamily="2" charset="-78"/>
              </a:rPr>
              <a:t>where entrepreneurs attempt to establish processes and systems that can facilitate legitimacy, organizational emergence, and founder exit. </a:t>
            </a:r>
            <a:r>
              <a:rPr lang="en-US" dirty="0">
                <a:solidFill>
                  <a:srgbClr val="2D3956"/>
                </a:solidFill>
                <a:latin typeface="Tajawal ExtraBold" panose="00000800000000000000" pitchFamily="2" charset="-78"/>
                <a:cs typeface="Tajawal ExtraBold" panose="00000800000000000000" pitchFamily="2" charset="-78"/>
              </a:rPr>
              <a:t>These new venture outcomes feed back into the other stages of the model. </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All stages of the new venture–management process are </a:t>
            </a:r>
            <a:r>
              <a:rPr lang="en-US" b="1" u="sng" dirty="0">
                <a:solidFill>
                  <a:srgbClr val="FF0000"/>
                </a:solidFill>
                <a:latin typeface="Tajawal ExtraBold" panose="00000800000000000000" pitchFamily="2" charset="-78"/>
                <a:cs typeface="Tajawal ExtraBold" panose="00000800000000000000" pitchFamily="2" charset="-78"/>
              </a:rPr>
              <a:t>influenced by and influence</a:t>
            </a:r>
            <a:r>
              <a:rPr lang="en-US" b="1" dirty="0">
                <a:solidFill>
                  <a:srgbClr val="FF0000"/>
                </a:solidFill>
                <a:latin typeface="Tajawal ExtraBold" panose="00000800000000000000" pitchFamily="2" charset="-78"/>
                <a:cs typeface="Tajawal ExtraBold" panose="00000800000000000000" pitchFamily="2" charset="-78"/>
              </a:rPr>
              <a:t> the external environment.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1072" y="633947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1" y="952845"/>
            <a:ext cx="11844540"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5859" y="1321838"/>
            <a:ext cx="11471428" cy="4154984"/>
          </a:xfrm>
          <a:prstGeom prst="rect">
            <a:avLst/>
          </a:prstGeom>
          <a:noFill/>
        </p:spPr>
        <p:txBody>
          <a:bodyPr wrap="square" rtlCol="0">
            <a:spAutoFit/>
          </a:bodyPr>
          <a:lstStyle/>
          <a:p>
            <a:pPr algn="ctr"/>
            <a:r>
              <a:rPr lang="en-US" sz="2400" b="1" i="0" dirty="0">
                <a:solidFill>
                  <a:srgbClr val="000000"/>
                </a:solidFill>
                <a:effectLst/>
                <a:latin typeface="GalliardRomSCapSCC5"/>
              </a:rPr>
              <a:t>Stage 1: Co-creating a Startup Venture</a:t>
            </a:r>
          </a:p>
          <a:p>
            <a:pPr algn="ctr"/>
            <a:endParaRPr lang="en-US" sz="2400" i="0" dirty="0">
              <a:solidFill>
                <a:srgbClr val="000000"/>
              </a:solidFill>
              <a:effectLst/>
              <a:latin typeface="GalliardRomSCapSCC5"/>
            </a:endParaRPr>
          </a:p>
          <a:p>
            <a:pPr algn="just"/>
            <a:r>
              <a:rPr lang="en-US" sz="1800" b="1" i="1" dirty="0">
                <a:solidFill>
                  <a:srgbClr val="000000"/>
                </a:solidFill>
                <a:effectLst/>
                <a:latin typeface="Galliard-BoldItalic4"/>
              </a:rPr>
              <a:t>1. Lead Founder and Starting a New Venture</a:t>
            </a:r>
          </a:p>
          <a:p>
            <a:pPr algn="just"/>
            <a:r>
              <a:rPr lang="en-US" sz="1800" b="0" i="0" dirty="0">
                <a:solidFill>
                  <a:srgbClr val="000000"/>
                </a:solidFill>
                <a:effectLst/>
                <a:latin typeface="Galliard-Roman5"/>
              </a:rPr>
              <a:t>A </a:t>
            </a:r>
            <a:r>
              <a:rPr lang="en-US" sz="1800" b="1" i="1" dirty="0">
                <a:solidFill>
                  <a:srgbClr val="FF0000"/>
                </a:solidFill>
                <a:effectLst/>
                <a:latin typeface="Galliard-Italic5"/>
              </a:rPr>
              <a:t>founder</a:t>
            </a:r>
            <a:r>
              <a:rPr lang="en-US" sz="1800" b="0" i="1" dirty="0">
                <a:solidFill>
                  <a:srgbClr val="000000"/>
                </a:solidFill>
                <a:effectLst/>
                <a:latin typeface="Galliard-Italic5"/>
              </a:rPr>
              <a:t> </a:t>
            </a:r>
            <a:r>
              <a:rPr lang="en-US" sz="1800" b="0" i="0" dirty="0">
                <a:solidFill>
                  <a:srgbClr val="000000"/>
                </a:solidFill>
                <a:effectLst/>
                <a:latin typeface="Galliard-Roman5"/>
              </a:rPr>
              <a:t>is </a:t>
            </a:r>
            <a:r>
              <a:rPr lang="en-US" sz="1800" b="0" i="0" dirty="0">
                <a:solidFill>
                  <a:srgbClr val="FF0000"/>
                </a:solidFill>
                <a:effectLst/>
                <a:latin typeface="Galliard-Roman5"/>
              </a:rPr>
              <a:t>a person who creates a new venture</a:t>
            </a:r>
            <a:r>
              <a:rPr lang="en-US" sz="1800" b="0" i="0" dirty="0">
                <a:solidFill>
                  <a:srgbClr val="000000"/>
                </a:solidFill>
                <a:effectLst/>
                <a:latin typeface="Galliard-Roman5"/>
              </a:rPr>
              <a:t>—that is, brings into existence a new organization. Even </a:t>
            </a:r>
            <a:r>
              <a:rPr lang="en-US" sz="1800" b="0" i="0" u="sng" dirty="0">
                <a:solidFill>
                  <a:srgbClr val="000000"/>
                </a:solidFill>
                <a:effectLst/>
                <a:latin typeface="Galliard-Roman5"/>
              </a:rPr>
              <a:t>in a new venture created by a team, </a:t>
            </a:r>
            <a:r>
              <a:rPr lang="en-US" sz="1800" b="1" i="0" u="sng" dirty="0">
                <a:solidFill>
                  <a:srgbClr val="000000"/>
                </a:solidFill>
                <a:effectLst/>
                <a:latin typeface="Galliard-Roman5"/>
              </a:rPr>
              <a:t>individual founder attributes</a:t>
            </a:r>
            <a:r>
              <a:rPr lang="en-US" sz="1800" b="0" i="0" u="sng" dirty="0">
                <a:solidFill>
                  <a:srgbClr val="000000"/>
                </a:solidFill>
                <a:effectLst/>
                <a:latin typeface="Galliard-Roman5"/>
              </a:rPr>
              <a:t> are important for explaining new venture creation. </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The </a:t>
            </a:r>
            <a:r>
              <a:rPr lang="en-US" sz="1800" b="1" i="0" dirty="0">
                <a:solidFill>
                  <a:srgbClr val="FF0000"/>
                </a:solidFill>
                <a:effectLst/>
                <a:latin typeface="Galliard-Roman5"/>
              </a:rPr>
              <a:t>lead founder </a:t>
            </a:r>
            <a:r>
              <a:rPr lang="en-US" sz="1800" b="0" i="0" dirty="0">
                <a:solidFill>
                  <a:srgbClr val="000000"/>
                </a:solidFill>
                <a:effectLst/>
                <a:latin typeface="Galliard-Roman5"/>
              </a:rPr>
              <a:t>is </a:t>
            </a:r>
            <a:r>
              <a:rPr lang="en-US" sz="1800" b="0" i="0" dirty="0">
                <a:solidFill>
                  <a:srgbClr val="FF0000"/>
                </a:solidFill>
                <a:effectLst/>
                <a:latin typeface="Galliard-Roman5"/>
              </a:rPr>
              <a:t>the founding team member most responsible for managing the startup process </a:t>
            </a:r>
            <a:r>
              <a:rPr lang="en-US" sz="1800" b="0" i="0" dirty="0">
                <a:solidFill>
                  <a:srgbClr val="000000"/>
                </a:solidFill>
                <a:effectLst/>
                <a:latin typeface="Galliard-Roman5"/>
              </a:rPr>
              <a:t>(if there is only one person, he or she </a:t>
            </a:r>
            <a:r>
              <a:rPr lang="en-US" sz="1800" b="0" i="0" u="sng" dirty="0">
                <a:solidFill>
                  <a:srgbClr val="FF0000"/>
                </a:solidFill>
                <a:effectLst/>
                <a:latin typeface="Galliard-Roman5"/>
              </a:rPr>
              <a:t>is solely responsible for the early stages of new venture creation</a:t>
            </a:r>
            <a:r>
              <a:rPr lang="en-US" sz="1800" b="0" i="0" dirty="0">
                <a:solidFill>
                  <a:srgbClr val="000000"/>
                </a:solidFill>
                <a:effectLst/>
                <a:latin typeface="Galliard-Roman5"/>
              </a:rPr>
              <a:t>; </a:t>
            </a:r>
            <a:r>
              <a:rPr lang="en-US" sz="1800" b="0" i="0" u="sng" dirty="0">
                <a:solidFill>
                  <a:srgbClr val="FF0000"/>
                </a:solidFill>
                <a:effectLst/>
                <a:latin typeface="Galliard-Roman5"/>
              </a:rPr>
              <a:t>there is also the possibility of </a:t>
            </a:r>
            <a:r>
              <a:rPr lang="en-US" sz="1800" b="1" i="0" u="sng" dirty="0">
                <a:solidFill>
                  <a:srgbClr val="FF0000"/>
                </a:solidFill>
                <a:effectLst/>
                <a:latin typeface="Galliard-Roman5"/>
              </a:rPr>
              <a:t>two or more </a:t>
            </a:r>
            <a:r>
              <a:rPr lang="en-US" sz="1800" b="0" i="0" u="sng" dirty="0">
                <a:solidFill>
                  <a:srgbClr val="FF0000"/>
                </a:solidFill>
                <a:effectLst/>
                <a:latin typeface="Galliard-Roman5"/>
              </a:rPr>
              <a:t>lead entrepreneurs in a venture</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Tx/>
              <a:buChar char="-"/>
            </a:pPr>
            <a:r>
              <a:rPr lang="en-US" sz="1800" b="0" i="0" dirty="0">
                <a:solidFill>
                  <a:srgbClr val="000000"/>
                </a:solidFill>
                <a:effectLst/>
                <a:latin typeface="Galliard-Roman5"/>
              </a:rPr>
              <a:t>Founders differ in their experience, employment positions before new venture creation, entrepreneurial imaginativeness, motivation, emotional responses, and enduring characteristics. </a:t>
            </a:r>
            <a:r>
              <a:rPr lang="en-US" sz="1800" b="1" i="0" dirty="0">
                <a:solidFill>
                  <a:srgbClr val="000000"/>
                </a:solidFill>
                <a:effectLst/>
                <a:latin typeface="Galliard-Roman5"/>
              </a:rPr>
              <a:t>These differences among founders influence new venture creation.</a:t>
            </a:r>
          </a:p>
          <a:p>
            <a:pPr marL="285750" indent="-285750" algn="just">
              <a:buFontTx/>
              <a:buChar char="-"/>
            </a:pPr>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9354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837638" y="6380478"/>
            <a:ext cx="1879649" cy="30923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0" y="952845"/>
            <a:ext cx="12367491"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1601" y="998566"/>
            <a:ext cx="11988800" cy="4801314"/>
          </a:xfrm>
          <a:prstGeom prst="rect">
            <a:avLst/>
          </a:prstGeom>
          <a:noFill/>
        </p:spPr>
        <p:txBody>
          <a:bodyPr wrap="square" rtlCol="0">
            <a:spAutoFit/>
          </a:bodyPr>
          <a:lstStyle/>
          <a:p>
            <a:pPr marL="285750" indent="-285750" algn="just">
              <a:buFontTx/>
              <a:buChar char="-"/>
            </a:pPr>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vary in their experience</a:t>
            </a:r>
            <a:r>
              <a:rPr lang="en-US" sz="1800" b="0" i="0" dirty="0">
                <a:solidFill>
                  <a:srgbClr val="000000"/>
                </a:solidFill>
                <a:effectLst/>
                <a:latin typeface="Galliard-Roman5"/>
              </a:rPr>
              <a:t>, which impacts the startup process.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1) founder with </a:t>
            </a:r>
            <a:r>
              <a:rPr lang="en-US" sz="1800" b="1" i="1" dirty="0">
                <a:solidFill>
                  <a:srgbClr val="FF0000"/>
                </a:solidFill>
                <a:effectLst/>
                <a:latin typeface="Galliard-Italic5"/>
              </a:rPr>
              <a:t>managerial experience</a:t>
            </a:r>
            <a:r>
              <a:rPr lang="en-US" sz="1800" b="0" i="0" dirty="0">
                <a:solidFill>
                  <a:srgbClr val="000000"/>
                </a:solidFill>
                <a:effectLst/>
                <a:latin typeface="Galliard-Roman5"/>
              </a:rPr>
              <a:t>—a founder </a:t>
            </a:r>
            <a:r>
              <a:rPr lang="en-US" sz="1800" b="0" i="0" dirty="0">
                <a:solidFill>
                  <a:srgbClr val="FF0000"/>
                </a:solidFill>
                <a:effectLst/>
                <a:latin typeface="Galliard-Roman5"/>
              </a:rPr>
              <a:t>who previously operated a business</a:t>
            </a:r>
            <a:r>
              <a:rPr lang="en-US" sz="1800" b="0" i="0" dirty="0">
                <a:solidFill>
                  <a:srgbClr val="000000"/>
                </a:solidFill>
                <a:effectLst/>
                <a:latin typeface="Galliard-Roman5"/>
              </a:rPr>
              <a:t>—</a:t>
            </a:r>
            <a:r>
              <a:rPr lang="en-US" sz="1800" b="0" i="0" u="sng" dirty="0">
                <a:solidFill>
                  <a:srgbClr val="FF0000"/>
                </a:solidFill>
                <a:effectLst/>
                <a:latin typeface="Galliard-Roman5"/>
              </a:rPr>
              <a:t>has an advantage </a:t>
            </a:r>
            <a:r>
              <a:rPr lang="en-US" sz="1800" b="0" i="0" dirty="0">
                <a:solidFill>
                  <a:srgbClr val="FF0000"/>
                </a:solidFill>
                <a:effectLst/>
                <a:latin typeface="Galliard-Roman5"/>
              </a:rPr>
              <a:t>in new venture creation, especially </a:t>
            </a:r>
            <a:r>
              <a:rPr lang="en-US" sz="1800" b="0" i="0" u="sng" dirty="0">
                <a:solidFill>
                  <a:srgbClr val="FF0000"/>
                </a:solidFill>
                <a:effectLst/>
                <a:latin typeface="Galliard-Roman5"/>
              </a:rPr>
              <a:t>in pursuing opportunities in </a:t>
            </a:r>
            <a:r>
              <a:rPr lang="en-US" sz="1800" b="1" i="0" u="sng" dirty="0">
                <a:solidFill>
                  <a:srgbClr val="FF0000"/>
                </a:solidFill>
                <a:effectLst/>
                <a:latin typeface="Galliard-Roman5"/>
              </a:rPr>
              <a:t>highly </a:t>
            </a:r>
            <a:r>
              <a:rPr lang="en-US" sz="1800" b="0" i="0" u="sng" dirty="0">
                <a:solidFill>
                  <a:srgbClr val="FF0000"/>
                </a:solidFill>
                <a:effectLst/>
                <a:latin typeface="Galliard-Roman5"/>
              </a:rPr>
              <a:t>dynamic external environments</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2) founder with industry experience</a:t>
            </a:r>
            <a:r>
              <a:rPr lang="en-US" sz="1800" b="0" i="0" dirty="0">
                <a:solidFill>
                  <a:srgbClr val="000000"/>
                </a:solidFill>
                <a:effectLst/>
                <a:latin typeface="Galliard-Roman5"/>
              </a:rPr>
              <a:t>—a founder </a:t>
            </a:r>
            <a:r>
              <a:rPr lang="en-US" sz="1800" b="0" i="0" dirty="0">
                <a:solidFill>
                  <a:srgbClr val="FF0000"/>
                </a:solidFill>
                <a:effectLst/>
                <a:latin typeface="Galliard-Roman5"/>
              </a:rPr>
              <a:t>who previously worked in the same industry </a:t>
            </a:r>
            <a:r>
              <a:rPr lang="en-US" sz="1800" b="0" i="0" dirty="0">
                <a:solidFill>
                  <a:srgbClr val="000000"/>
                </a:solidFill>
                <a:effectLst/>
                <a:latin typeface="Galliard-Roman5"/>
              </a:rPr>
              <a:t>as his or her new venture— </a:t>
            </a:r>
            <a:r>
              <a:rPr lang="en-US" sz="1800" b="0" i="0" u="sng" dirty="0">
                <a:solidFill>
                  <a:srgbClr val="FF0000"/>
                </a:solidFill>
                <a:effectLst/>
                <a:latin typeface="Galliard-Roman5"/>
              </a:rPr>
              <a:t>has an advantage in pursuing opportunities in</a:t>
            </a:r>
            <a:r>
              <a:rPr lang="en-US" sz="1800" b="1" i="0" u="sng" dirty="0">
                <a:solidFill>
                  <a:srgbClr val="FF0000"/>
                </a:solidFill>
                <a:effectLst/>
                <a:latin typeface="Galliard-Roman5"/>
              </a:rPr>
              <a:t> less </a:t>
            </a:r>
            <a:r>
              <a:rPr lang="en-US" sz="1800" b="0" i="0" u="sng" dirty="0">
                <a:solidFill>
                  <a:srgbClr val="FF0000"/>
                </a:solidFill>
                <a:effectLst/>
                <a:latin typeface="Galliard-Roman5"/>
              </a:rPr>
              <a:t>dynamic external environment</a:t>
            </a:r>
            <a:r>
              <a:rPr lang="en-US" sz="1800" b="0" i="0" dirty="0">
                <a:solidFill>
                  <a:srgbClr val="FF0000"/>
                </a:solidFill>
                <a:effectLst/>
                <a:latin typeface="Galliard-Roman5"/>
              </a:rPr>
              <a:t>s.</a:t>
            </a:r>
          </a:p>
          <a:p>
            <a:pPr marL="285750" indent="-285750" algn="just">
              <a:buFont typeface="Arial" panose="020B0604020202020204" pitchFamily="34" charset="0"/>
              <a:buChar char="•"/>
            </a:pPr>
            <a:endParaRPr lang="en-US" sz="1800" b="0" i="0" dirty="0">
              <a:solidFill>
                <a:srgbClr val="FF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 3) founder with Entrepreneurial experience</a:t>
            </a:r>
            <a:r>
              <a:rPr lang="en-US" sz="1800" b="0" i="0" dirty="0">
                <a:solidFill>
                  <a:srgbClr val="000000"/>
                </a:solidFill>
                <a:effectLst/>
                <a:latin typeface="Galliard-Roman5"/>
              </a:rPr>
              <a:t>—who </a:t>
            </a:r>
            <a:r>
              <a:rPr lang="en-US" sz="1800" b="0" i="0" dirty="0">
                <a:solidFill>
                  <a:srgbClr val="FF0000"/>
                </a:solidFill>
                <a:effectLst/>
                <a:latin typeface="Galliard-Roman5"/>
              </a:rPr>
              <a:t>has previously founded one or several ventures</a:t>
            </a:r>
            <a:r>
              <a:rPr lang="en-US" sz="1800" b="0" i="0" dirty="0">
                <a:solidFill>
                  <a:srgbClr val="000000"/>
                </a:solidFill>
                <a:effectLst/>
                <a:latin typeface="Galliard-Roman5"/>
              </a:rPr>
              <a:t>—</a:t>
            </a:r>
            <a:r>
              <a:rPr lang="en-US" sz="1800" b="0" i="0" u="sng" dirty="0">
                <a:solidFill>
                  <a:srgbClr val="FF0000"/>
                </a:solidFill>
                <a:effectLst/>
                <a:latin typeface="Galliard-Roman5"/>
              </a:rPr>
              <a:t>is important</a:t>
            </a:r>
            <a:r>
              <a:rPr lang="en-US" sz="1800" b="0" i="0" dirty="0">
                <a:solidFill>
                  <a:srgbClr val="FF0000"/>
                </a:solidFill>
                <a:effectLst/>
                <a:latin typeface="Galliard-Roman5"/>
              </a:rPr>
              <a:t> </a:t>
            </a:r>
            <a:r>
              <a:rPr lang="en-US" sz="1800" b="0" i="0" dirty="0">
                <a:solidFill>
                  <a:srgbClr val="000000"/>
                </a:solidFill>
                <a:effectLst/>
                <a:latin typeface="Galliard-Roman5"/>
              </a:rPr>
              <a:t>to </a:t>
            </a:r>
            <a:r>
              <a:rPr lang="en-US" sz="1800" b="0" i="0" u="sng" dirty="0">
                <a:solidFill>
                  <a:srgbClr val="FF0000"/>
                </a:solidFill>
                <a:effectLst/>
                <a:latin typeface="Galliard-Roman5"/>
              </a:rPr>
              <a:t>make quick decisions to commit the ventures to action</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More generally, </a:t>
            </a:r>
            <a:r>
              <a:rPr lang="en-US" sz="1800" b="0" i="0" dirty="0">
                <a:solidFill>
                  <a:srgbClr val="FF0000"/>
                </a:solidFill>
                <a:effectLst/>
                <a:latin typeface="Galliard-Roman5"/>
              </a:rPr>
              <a:t>new ventures created by founders with more entrepreneurial experience</a:t>
            </a:r>
            <a:r>
              <a:rPr lang="en-US" sz="1800" b="0" i="0" dirty="0">
                <a:solidFill>
                  <a:srgbClr val="000000"/>
                </a:solidFill>
                <a:effectLst/>
                <a:latin typeface="Galliard-Roman5"/>
              </a:rPr>
              <a:t> </a:t>
            </a:r>
            <a:r>
              <a:rPr lang="en-US" sz="1800" b="1" i="0" u="sng" dirty="0">
                <a:solidFill>
                  <a:srgbClr val="FF0000"/>
                </a:solidFill>
                <a:effectLst/>
                <a:latin typeface="Galliard-Roman5"/>
              </a:rPr>
              <a:t>perform better than</a:t>
            </a:r>
            <a:r>
              <a:rPr lang="en-US" sz="1800" b="1" i="0" dirty="0">
                <a:solidFill>
                  <a:srgbClr val="FF0000"/>
                </a:solidFill>
                <a:effectLst/>
                <a:latin typeface="Galliard-Roman5"/>
              </a:rPr>
              <a:t> </a:t>
            </a:r>
            <a:r>
              <a:rPr lang="en-US" sz="1800" b="0" i="0" dirty="0">
                <a:solidFill>
                  <a:srgbClr val="FF0000"/>
                </a:solidFill>
                <a:effectLst/>
                <a:latin typeface="Galliard-Roman5"/>
              </a:rPr>
              <a:t>those created by founders with less entrepreneurial experience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buFont typeface="Arial" panose="020B0604020202020204" pitchFamily="34" charset="0"/>
              <a:buChar char="•"/>
            </a:pPr>
            <a:r>
              <a:rPr lang="en-US" sz="1800" b="0" i="0" dirty="0">
                <a:solidFill>
                  <a:srgbClr val="000000"/>
                </a:solidFill>
                <a:effectLst/>
                <a:latin typeface="Galliard-Roman5"/>
              </a:rPr>
              <a:t>Interestingly, </a:t>
            </a:r>
            <a:r>
              <a:rPr lang="en-US" sz="1800" b="1" i="0" dirty="0">
                <a:solidFill>
                  <a:srgbClr val="000000"/>
                </a:solidFill>
                <a:effectLst/>
                <a:latin typeface="Galliard-Roman5"/>
              </a:rPr>
              <a:t>prior entrepreneurial experience benefits new ventures regardless of whether that experience was </a:t>
            </a:r>
            <a:r>
              <a:rPr lang="en-US" sz="1800" b="1" i="0" u="sng" dirty="0">
                <a:solidFill>
                  <a:srgbClr val="000000"/>
                </a:solidFill>
                <a:effectLst/>
                <a:latin typeface="Galliard-Roman5"/>
              </a:rPr>
              <a:t>a success or a failure.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26018"/>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32300" y="6461935"/>
            <a:ext cx="1879649" cy="309233"/>
          </a:xfrm>
          <a:prstGeom prst="rect">
            <a:avLst/>
          </a:prstGeom>
        </p:spPr>
      </p:pic>
    </p:spTree>
    <p:extLst>
      <p:ext uri="{BB962C8B-B14F-4D97-AF65-F5344CB8AC3E}">
        <p14:creationId xmlns:p14="http://schemas.microsoft.com/office/powerpoint/2010/main" val="3457197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1" y="998566"/>
            <a:ext cx="12367491"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4947" y="1155584"/>
            <a:ext cx="11701193" cy="3139321"/>
          </a:xfrm>
          <a:prstGeom prst="rect">
            <a:avLst/>
          </a:prstGeom>
          <a:noFill/>
        </p:spPr>
        <p:txBody>
          <a:bodyPr wrap="square" rtlCol="0">
            <a:spAutoFit/>
          </a:bodyPr>
          <a:lstStyle/>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However, a founder’s experience is not always a blessing for his or her new venture. </a:t>
            </a:r>
          </a:p>
          <a:p>
            <a:pPr marL="285750" indent="-285750" algn="just">
              <a:buFont typeface="Arial" panose="020B0604020202020204" pitchFamily="34" charset="0"/>
              <a:buChar char="•"/>
            </a:pPr>
            <a:endParaRPr lang="en-US" sz="1800" b="1" i="0" dirty="0">
              <a:solidFill>
                <a:srgbClr val="000000"/>
              </a:solidFill>
              <a:effectLst/>
              <a:latin typeface="Galliard-Roman5"/>
            </a:endParaRPr>
          </a:p>
          <a:p>
            <a:pPr algn="just"/>
            <a:r>
              <a:rPr lang="en-US" sz="1800" b="0" i="0" dirty="0">
                <a:solidFill>
                  <a:srgbClr val="000000"/>
                </a:solidFill>
                <a:effectLst/>
                <a:latin typeface="Galliard-Roman5"/>
              </a:rPr>
              <a:t>- For example, a founder’s experience with a particular product market, geographic market, or resource can focus his or her attention on those domains, </a:t>
            </a:r>
            <a:r>
              <a:rPr lang="en-US" sz="1800" b="0" i="0" u="sng" dirty="0">
                <a:solidFill>
                  <a:srgbClr val="000000"/>
                </a:solidFill>
                <a:effectLst/>
                <a:latin typeface="Galliard-Roman5"/>
              </a:rPr>
              <a:t>causing cognitive or attentional blindness to other opportunities and threats </a:t>
            </a:r>
            <a:r>
              <a:rPr lang="en-US" sz="1800" b="0" i="0" dirty="0">
                <a:solidFill>
                  <a:srgbClr val="000000"/>
                </a:solidFill>
                <a:effectLst/>
                <a:latin typeface="Galliard-Roman5"/>
              </a:rPr>
              <a:t>sourced beyond those domains. </a:t>
            </a:r>
          </a:p>
          <a:p>
            <a:pPr algn="just"/>
            <a:endParaRPr lang="en-US" sz="1800" b="0" i="0" dirty="0">
              <a:solidFill>
                <a:srgbClr val="000000"/>
              </a:solidFill>
              <a:effectLst/>
              <a:latin typeface="Galliard-Roman5"/>
            </a:endParaRPr>
          </a:p>
          <a:p>
            <a:pPr algn="just"/>
            <a:r>
              <a:rPr lang="en-US" dirty="0">
                <a:solidFill>
                  <a:srgbClr val="000000"/>
                </a:solidFill>
                <a:latin typeface="Galliard-Roman5"/>
              </a:rPr>
              <a:t>- </a:t>
            </a:r>
            <a:r>
              <a:rPr lang="en-US" sz="1800" b="0" i="0" dirty="0">
                <a:solidFill>
                  <a:srgbClr val="000000"/>
                </a:solidFill>
                <a:effectLst/>
                <a:latin typeface="Galliard-Roman5"/>
              </a:rPr>
              <a:t>Similarly, while individuals returning from another country to their home country to start a business have different experience from those who have never left their home country, entrepreneurs with this experience abroad tend to complete the first stage of the entrepreneurial process </a:t>
            </a:r>
            <a:r>
              <a:rPr lang="en-US" sz="1800" b="0" i="0" u="sng" dirty="0">
                <a:solidFill>
                  <a:srgbClr val="000000"/>
                </a:solidFill>
                <a:effectLst/>
                <a:latin typeface="Galliard-Roman5"/>
              </a:rPr>
              <a:t>more slowly</a:t>
            </a:r>
            <a:r>
              <a:rPr lang="en-US" sz="1800" b="0" i="0" dirty="0">
                <a:solidFill>
                  <a:srgbClr val="000000"/>
                </a:solidFill>
                <a:effectLst/>
                <a:latin typeface="Galliard-Roman5"/>
              </a:rPr>
              <a:t>. That is, those with experience abroad advance from conceptualizing a potential idea to launching a new venture </a:t>
            </a:r>
            <a:r>
              <a:rPr lang="en-US" sz="1800" b="0" i="0" u="sng" dirty="0">
                <a:solidFill>
                  <a:srgbClr val="000000"/>
                </a:solidFill>
                <a:effectLst/>
                <a:latin typeface="Galliard-Roman5"/>
              </a:rPr>
              <a:t>more slowly than </a:t>
            </a:r>
            <a:r>
              <a:rPr lang="en-US" sz="1800" b="0" i="0" dirty="0">
                <a:solidFill>
                  <a:srgbClr val="000000"/>
                </a:solidFill>
                <a:effectLst/>
                <a:latin typeface="Galliard-Roman5"/>
              </a:rPr>
              <a:t>individuals without such experience.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542175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1600" y="952845"/>
            <a:ext cx="12367491" cy="50783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545" y="982442"/>
            <a:ext cx="11951855" cy="5078313"/>
          </a:xfrm>
          <a:prstGeom prst="rect">
            <a:avLst/>
          </a:prstGeom>
          <a:noFill/>
        </p:spPr>
        <p:txBody>
          <a:bodyPr wrap="square" rtlCol="0">
            <a:spAutoFit/>
          </a:bodyPr>
          <a:lstStyle/>
          <a:p>
            <a:pPr algn="just"/>
            <a:r>
              <a:rPr lang="en-US" sz="1800" b="1" i="0" dirty="0">
                <a:solidFill>
                  <a:srgbClr val="000000"/>
                </a:solidFill>
                <a:effectLst/>
                <a:latin typeface="Galliard-Roman5"/>
              </a:rPr>
              <a:t>Second, employees can create new ventures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FF0000"/>
                </a:solidFill>
                <a:effectLst/>
                <a:latin typeface="Galliard-Roman5"/>
              </a:rPr>
              <a:t>Employee entrepreneurship </a:t>
            </a:r>
            <a:r>
              <a:rPr lang="en-US" sz="1800" b="0" i="0" dirty="0">
                <a:solidFill>
                  <a:srgbClr val="FF0000"/>
                </a:solidFill>
                <a:effectLst/>
                <a:latin typeface="Galliard-Roman5"/>
              </a:rPr>
              <a:t>involves the intra-industry founding of a new venture by an individual who previously worked for an incumbent firm </a:t>
            </a:r>
            <a:r>
              <a:rPr lang="en-US" sz="1800" b="0" i="0" dirty="0">
                <a:solidFill>
                  <a:srgbClr val="000000"/>
                </a:solidFill>
                <a:effectLst/>
                <a:latin typeface="Galliard-Roman5"/>
              </a:rPr>
              <a:t>[a firm in the same industry as the new venture].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 new venture can </a:t>
            </a:r>
            <a:r>
              <a:rPr lang="en-US" sz="1800" b="1" i="0" u="sng" dirty="0">
                <a:solidFill>
                  <a:srgbClr val="FF0000"/>
                </a:solidFill>
                <a:effectLst/>
                <a:latin typeface="Galliard-Roman5"/>
              </a:rPr>
              <a:t>benefit</a:t>
            </a:r>
            <a:r>
              <a:rPr lang="en-US" sz="1800" b="0" i="0" dirty="0">
                <a:solidFill>
                  <a:srgbClr val="000000"/>
                </a:solidFill>
                <a:effectLst/>
                <a:latin typeface="Galliard-Roman5"/>
              </a:rPr>
              <a:t> from employee entrepreneurship </a:t>
            </a:r>
            <a:r>
              <a:rPr lang="en-US" sz="1800" b="0" i="0" u="sng" dirty="0">
                <a:solidFill>
                  <a:srgbClr val="FF0000"/>
                </a:solidFill>
                <a:effectLst/>
                <a:latin typeface="Galliard-Roman5"/>
              </a:rPr>
              <a:t>when there is considerable overlap between the knowledge its founder acquired from his or her previous employer and the new venture’s knowledge domain</a:t>
            </a:r>
            <a:r>
              <a:rPr lang="en-US" sz="1800" b="0" i="0" dirty="0">
                <a:solidFill>
                  <a:srgbClr val="000000"/>
                </a:solidFill>
                <a:effectLst/>
                <a:latin typeface="Galliard-Roman5"/>
              </a:rPr>
              <a:t>.</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It seems that </a:t>
            </a:r>
            <a:r>
              <a:rPr lang="en-US" sz="1800" b="1" i="0" dirty="0">
                <a:solidFill>
                  <a:srgbClr val="FF0000"/>
                </a:solidFill>
                <a:effectLst/>
                <a:latin typeface="Galliard-Roman5"/>
              </a:rPr>
              <a:t>the greater the overlap</a:t>
            </a:r>
            <a:r>
              <a:rPr lang="en-US" sz="1800" b="0" i="0" dirty="0">
                <a:solidFill>
                  <a:srgbClr val="FF0000"/>
                </a:solidFill>
                <a:effectLst/>
                <a:latin typeface="Galliard-Roman5"/>
              </a:rPr>
              <a:t>, </a:t>
            </a:r>
            <a:r>
              <a:rPr lang="en-US" sz="1800" b="1" i="0" dirty="0">
                <a:solidFill>
                  <a:srgbClr val="FF0000"/>
                </a:solidFill>
                <a:effectLst/>
                <a:latin typeface="Galliard-Roman5"/>
              </a:rPr>
              <a:t>the more knowledge the entrepreneur can transfer to the new venture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For example, the entrepreneur may transfer effective routines and draw on knowledge gained at his or her previous employer to recognize subsequent potential opportunities. However, although it seems that </a:t>
            </a:r>
            <a:r>
              <a:rPr lang="en-US" sz="1800" i="0" u="sng" dirty="0">
                <a:solidFill>
                  <a:srgbClr val="000000"/>
                </a:solidFill>
                <a:effectLst/>
                <a:latin typeface="Galliard-Roman5"/>
              </a:rPr>
              <a:t>star performers </a:t>
            </a:r>
            <a:r>
              <a:rPr lang="en-US" sz="1800" b="0" i="0" dirty="0">
                <a:solidFill>
                  <a:srgbClr val="000000"/>
                </a:solidFill>
                <a:effectLst/>
                <a:latin typeface="Galliard-Roman5"/>
              </a:rPr>
              <a:t>would leave their jobs to found new ventures as a means to make the most of their human capital, it is not so simple. The creation of a new venture by a star performer depends on the star’s compensation at work. </a:t>
            </a:r>
            <a:r>
              <a:rPr lang="en-US" sz="1800" b="0" i="0" u="sng" dirty="0">
                <a:solidFill>
                  <a:srgbClr val="000000"/>
                </a:solidFill>
                <a:effectLst/>
                <a:latin typeface="Galliard-Roman5"/>
              </a:rPr>
              <a:t>High-earning individuals are less likely to leave their jobs than low earners. </a:t>
            </a:r>
            <a:r>
              <a:rPr lang="en-US" sz="1800" b="0" i="0" dirty="0">
                <a:solidFill>
                  <a:srgbClr val="000000"/>
                </a:solidFill>
                <a:effectLst/>
                <a:latin typeface="Galliard-Roman5"/>
              </a:rPr>
              <a:t>Still, they are more likely to </a:t>
            </a:r>
            <a:r>
              <a:rPr lang="en-US" sz="1800" b="0" i="0" u="sng" dirty="0">
                <a:solidFill>
                  <a:srgbClr val="000000"/>
                </a:solidFill>
                <a:effectLst/>
                <a:latin typeface="Galliard-Roman5"/>
              </a:rPr>
              <a:t>leave when their employers have low compensation-dispersion </a:t>
            </a:r>
            <a:r>
              <a:rPr lang="en-US" sz="1800" b="0" i="0" dirty="0">
                <a:solidFill>
                  <a:srgbClr val="000000"/>
                </a:solidFill>
                <a:effectLst/>
                <a:latin typeface="Galliard-Roman5"/>
              </a:rPr>
              <a:t>systems. If they leave their current jobs, these star performers are more likely to start a new venture, whereas </a:t>
            </a:r>
            <a:r>
              <a:rPr lang="en-US" sz="1800" b="0" i="0" u="sng" dirty="0">
                <a:solidFill>
                  <a:srgbClr val="000000"/>
                </a:solidFill>
                <a:effectLst/>
                <a:latin typeface="Galliard-Roman5"/>
              </a:rPr>
              <a:t>non–star workers are more likely to seek employment elsewhere</a:t>
            </a:r>
            <a:r>
              <a:rPr lang="en-US" sz="1800" b="0" i="0" dirty="0">
                <a:solidFill>
                  <a:srgbClr val="000000"/>
                </a:solidFill>
                <a:effectLst/>
                <a:latin typeface="Galliard-Roman5"/>
              </a:rPr>
              <a:t>. Furthermore, those leaving employment </a:t>
            </a:r>
            <a:r>
              <a:rPr lang="en-US" sz="1800" b="0" i="0" u="sng" dirty="0">
                <a:solidFill>
                  <a:srgbClr val="000000"/>
                </a:solidFill>
                <a:effectLst/>
                <a:latin typeface="Galliard-Roman5"/>
              </a:rPr>
              <a:t>are more likely to start a new venture </a:t>
            </a:r>
            <a:r>
              <a:rPr lang="en-US" sz="1800" b="0" i="0" dirty="0">
                <a:solidFill>
                  <a:srgbClr val="000000"/>
                </a:solidFill>
                <a:effectLst/>
                <a:latin typeface="Galliard-Roman5"/>
              </a:rPr>
              <a:t>than seek employment elsewhere </a:t>
            </a:r>
            <a:r>
              <a:rPr lang="en-US" sz="1800" b="0" i="0" u="sng" dirty="0">
                <a:solidFill>
                  <a:srgbClr val="000000"/>
                </a:solidFill>
                <a:effectLst/>
                <a:latin typeface="Galliard-Roman5"/>
              </a:rPr>
              <a:t>when they have more complex knowledge. </a:t>
            </a:r>
            <a:r>
              <a:rPr lang="en-US" sz="1800" b="0" i="0" dirty="0">
                <a:solidFill>
                  <a:srgbClr val="000000"/>
                </a:solidFill>
                <a:effectLst/>
                <a:latin typeface="Galliard-Roman5"/>
              </a:rPr>
              <a:t>Knowledge is complex when there are many interdependencies between its components.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4692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139321"/>
          </a:xfrm>
          <a:prstGeom prst="rect">
            <a:avLst/>
          </a:prstGeom>
          <a:noFill/>
        </p:spPr>
        <p:txBody>
          <a:bodyPr wrap="square" rtlCol="0">
            <a:spAutoFit/>
          </a:bodyPr>
          <a:lstStyle/>
          <a:p>
            <a:pPr algn="just"/>
            <a:r>
              <a:rPr lang="en-US" sz="1800" b="1" i="0" dirty="0">
                <a:solidFill>
                  <a:srgbClr val="000000"/>
                </a:solidFill>
                <a:effectLst/>
                <a:latin typeface="Galliard-Roman5"/>
              </a:rPr>
              <a:t>Third, people with entrepreneurial imaginativeness </a:t>
            </a:r>
            <a:r>
              <a:rPr lang="en-US" sz="1800" b="0" i="0" dirty="0">
                <a:solidFill>
                  <a:srgbClr val="000000"/>
                </a:solidFill>
                <a:effectLst/>
                <a:latin typeface="Galliard-Roman5"/>
              </a:rPr>
              <a:t>are more likely to create a new venture.</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Entrepreneurial imaginativeness </a:t>
            </a:r>
            <a:r>
              <a:rPr lang="en-US" sz="1800" b="0" i="0" dirty="0">
                <a:solidFill>
                  <a:srgbClr val="FF0000"/>
                </a:solidFill>
                <a:effectLst/>
                <a:latin typeface="Galliard-Roman5"/>
              </a:rPr>
              <a:t>refers to “a cognitive skill that combines the ability of imagination with the knowledge needed to stimulate various task-related scenarios in entrepreneurship</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This cognitive skill is </a:t>
            </a:r>
            <a:r>
              <a:rPr lang="en-US" sz="1800" b="1" i="0" u="sng" dirty="0">
                <a:solidFill>
                  <a:srgbClr val="FF0000"/>
                </a:solidFill>
                <a:effectLst/>
                <a:latin typeface="Galliard-Roman5"/>
              </a:rPr>
              <a:t>useful</a:t>
            </a:r>
            <a:r>
              <a:rPr lang="en-US" sz="1800" b="0" i="0" dirty="0">
                <a:solidFill>
                  <a:srgbClr val="000000"/>
                </a:solidFill>
                <a:effectLst/>
                <a:latin typeface="Galliard-Roman5"/>
              </a:rPr>
              <a:t> in new venture creation because </a:t>
            </a:r>
            <a:r>
              <a:rPr lang="en-US" sz="1800" b="0" i="0" u="sng" dirty="0">
                <a:solidFill>
                  <a:srgbClr val="FF0000"/>
                </a:solidFill>
                <a:effectLst/>
                <a:latin typeface="Galliard-Roman5"/>
              </a:rPr>
              <a:t>it stimulates the creativity necessary to identify or construct potential opportunities</a:t>
            </a:r>
            <a:r>
              <a:rPr lang="en-US" sz="1800" b="0" i="0" dirty="0">
                <a:solidFill>
                  <a:srgbClr val="000000"/>
                </a:solidFill>
                <a:effectLst/>
                <a:latin typeface="Galliard-Roman5"/>
              </a:rPr>
              <a:t>. Potential opportunities can then be tested and refined as the basis for a new venture.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Some of the knowledge needed to create various entrepreneurial imaginativeness scenarios likely comes from the managerial, industry, entrepreneurial, and employment experience detailed above.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43389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31501"/>
            <a:ext cx="11661132" cy="50279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414" y="760144"/>
            <a:ext cx="11593459" cy="5170646"/>
          </a:xfrm>
          <a:prstGeom prst="rect">
            <a:avLst/>
          </a:prstGeom>
          <a:noFill/>
        </p:spPr>
        <p:txBody>
          <a:bodyPr wrap="square" rtlCol="0">
            <a:spAutoFit/>
          </a:bodyPr>
          <a:lstStyle/>
          <a:p>
            <a:pPr algn="just"/>
            <a:r>
              <a:rPr lang="en-US" sz="1800" b="1" i="0" dirty="0">
                <a:solidFill>
                  <a:srgbClr val="000000"/>
                </a:solidFill>
                <a:effectLst/>
                <a:latin typeface="Galliard-Roman5"/>
              </a:rPr>
              <a:t>Fourth, </a:t>
            </a:r>
            <a:r>
              <a:rPr lang="en-US" sz="1800" b="0" i="0" dirty="0">
                <a:solidFill>
                  <a:srgbClr val="000000"/>
                </a:solidFill>
                <a:effectLst/>
                <a:latin typeface="Galliard-Roman5"/>
              </a:rPr>
              <a:t>an </a:t>
            </a:r>
            <a:r>
              <a:rPr lang="en-US" sz="1800" b="1" i="0" dirty="0">
                <a:solidFill>
                  <a:srgbClr val="000000"/>
                </a:solidFill>
                <a:effectLst/>
                <a:latin typeface="Galliard-Roman5"/>
              </a:rPr>
              <a:t>individual needs to be motivated to create a new venture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This </a:t>
            </a:r>
            <a:r>
              <a:rPr lang="en-US" sz="1800" b="1" i="0" dirty="0">
                <a:solidFill>
                  <a:srgbClr val="FF0000"/>
                </a:solidFill>
                <a:effectLst/>
                <a:latin typeface="Galliard-Roman5"/>
              </a:rPr>
              <a:t>motivation for new venture creation can be manifest </a:t>
            </a:r>
            <a:r>
              <a:rPr lang="en-US" sz="1800" b="0" i="0" dirty="0">
                <a:solidFill>
                  <a:srgbClr val="000000"/>
                </a:solidFill>
                <a:effectLst/>
                <a:latin typeface="Galliard-Roman5"/>
              </a:rPr>
              <a:t>in a founder’s </a:t>
            </a:r>
            <a:r>
              <a:rPr lang="en-US" sz="1800" b="1" i="0" u="sng" dirty="0">
                <a:solidFill>
                  <a:srgbClr val="FF0000"/>
                </a:solidFill>
                <a:effectLst/>
                <a:latin typeface="Galliard-Roman5"/>
              </a:rPr>
              <a:t>identity</a:t>
            </a:r>
            <a:r>
              <a:rPr lang="en-US" sz="1800" b="1" i="0" u="sng" dirty="0">
                <a:solidFill>
                  <a:srgbClr val="000000"/>
                </a:solidFill>
                <a:effectLst/>
                <a:latin typeface="Galliard-Roman5"/>
              </a:rPr>
              <a:t> </a:t>
            </a:r>
            <a:r>
              <a:rPr lang="en-US" sz="1800" i="0" u="sng" dirty="0">
                <a:solidFill>
                  <a:srgbClr val="000000"/>
                </a:solidFill>
                <a:effectLst/>
                <a:latin typeface="Galliard-Roman5"/>
              </a:rPr>
              <a:t>and</a:t>
            </a:r>
            <a:r>
              <a:rPr lang="en-US" sz="1800" b="1" i="0" u="sng" dirty="0">
                <a:solidFill>
                  <a:srgbClr val="000000"/>
                </a:solidFill>
                <a:effectLst/>
                <a:latin typeface="Galliard-Roman5"/>
              </a:rPr>
              <a:t> </a:t>
            </a:r>
            <a:r>
              <a:rPr lang="en-US" sz="1800" b="1" i="0" u="sng" dirty="0">
                <a:solidFill>
                  <a:srgbClr val="FF0000"/>
                </a:solidFill>
                <a:effectLst/>
                <a:latin typeface="Galliard-Roman5"/>
              </a:rPr>
              <a:t>passion</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Founders with a higher entrepreneurial identity aspiration</a:t>
            </a:r>
            <a:r>
              <a:rPr lang="en-US" sz="1800" b="0" i="0" dirty="0">
                <a:solidFill>
                  <a:srgbClr val="000000"/>
                </a:solidFill>
                <a:effectLst/>
                <a:latin typeface="Galliard-Roman5"/>
              </a:rPr>
              <a:t>—“a possible but unrealized future entrepreneurial self”—</a:t>
            </a:r>
            <a:r>
              <a:rPr lang="en-US" sz="1800" b="0" i="0" dirty="0">
                <a:solidFill>
                  <a:srgbClr val="FF0000"/>
                </a:solidFill>
                <a:effectLst/>
                <a:latin typeface="Galliard-Roman5"/>
              </a:rPr>
              <a:t>engage in more nascent entrepreneurial behaviors</a:t>
            </a:r>
            <a:r>
              <a:rPr lang="en-US" sz="1800" b="0" i="0" dirty="0">
                <a:solidFill>
                  <a:srgbClr val="000000"/>
                </a:solidFill>
                <a:effectLst/>
                <a:latin typeface="Galliard-Roman5"/>
              </a:rPr>
              <a:t>, particularly founders who have prior startup experience compared to those who lack such experience. </a:t>
            </a:r>
          </a:p>
          <a:p>
            <a:pPr marL="285750" indent="-285750" algn="just">
              <a:buFont typeface="Arial" panose="020B0604020202020204" pitchFamily="34" charset="0"/>
              <a:buChar char="•"/>
            </a:pPr>
            <a:r>
              <a:rPr lang="en-US" sz="1800" b="0" i="0" u="sng" dirty="0">
                <a:solidFill>
                  <a:srgbClr val="000000"/>
                </a:solidFill>
                <a:effectLst/>
                <a:latin typeface="Galliard-Roman5"/>
              </a:rPr>
              <a:t>There are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ideal types of entrepreneurial social </a:t>
            </a:r>
            <a:r>
              <a:rPr lang="en-US" sz="1800" b="1" i="0" u="sng" dirty="0">
                <a:solidFill>
                  <a:srgbClr val="000000"/>
                </a:solidFill>
                <a:effectLst/>
                <a:latin typeface="Galliard-Roman5"/>
              </a:rPr>
              <a:t>identity</a:t>
            </a:r>
            <a:r>
              <a:rPr lang="en-US" sz="1800" b="0" i="0" dirty="0">
                <a:solidFill>
                  <a:srgbClr val="000000"/>
                </a:solidFill>
                <a:effectLst/>
                <a:latin typeface="Galliard-Roman5"/>
              </a:rPr>
              <a:t>, which help explain those who create new ventures:</a:t>
            </a:r>
          </a:p>
          <a:p>
            <a:pPr marL="342900" indent="-342900" algn="just">
              <a:buAutoNum type="alphaLcParenBoth"/>
            </a:pPr>
            <a:r>
              <a:rPr lang="en-US" sz="1600" b="1" i="1" dirty="0">
                <a:solidFill>
                  <a:srgbClr val="FF0000"/>
                </a:solidFill>
                <a:effectLst/>
                <a:latin typeface="Galliard-Italic5"/>
              </a:rPr>
              <a:t>Darwinian identity</a:t>
            </a:r>
            <a:r>
              <a:rPr lang="en-US" sz="1600" b="0" i="1" dirty="0">
                <a:solidFill>
                  <a:srgbClr val="000000"/>
                </a:solidFill>
                <a:effectLst/>
                <a:latin typeface="Galliard-Italic5"/>
              </a:rPr>
              <a:t>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consider themselves unique</a:t>
            </a:r>
            <a:r>
              <a:rPr lang="en-US" sz="1600" b="0" i="0" dirty="0">
                <a:solidFill>
                  <a:srgbClr val="000000"/>
                </a:solidFill>
                <a:effectLst/>
                <a:latin typeface="Galliard-Roman5"/>
              </a:rPr>
              <a:t>, put their self-interest at the core of the new venture, pursue private goals, and use a conventional business logic to run the new venture; </a:t>
            </a:r>
          </a:p>
          <a:p>
            <a:pPr marL="342900" indent="-342900" algn="just">
              <a:buAutoNum type="alphaLcParenBoth"/>
            </a:pPr>
            <a:r>
              <a:rPr lang="en-US" sz="1600" b="1" i="1" dirty="0">
                <a:solidFill>
                  <a:srgbClr val="FF0000"/>
                </a:solidFill>
                <a:effectLst/>
                <a:latin typeface="Galliard-Italic5"/>
              </a:rPr>
              <a:t>Communitarian identity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focus their actions based on a proximal social group</a:t>
            </a:r>
            <a:r>
              <a:rPr lang="en-US" sz="1600" b="0" i="0" dirty="0">
                <a:solidFill>
                  <a:srgbClr val="FF0000"/>
                </a:solidFill>
                <a:effectLst/>
                <a:latin typeface="Galliard-Roman5"/>
              </a:rPr>
              <a:t> and have a community-driven logic</a:t>
            </a:r>
            <a:r>
              <a:rPr lang="en-US" sz="1600" b="0" i="0" dirty="0">
                <a:solidFill>
                  <a:srgbClr val="000000"/>
                </a:solidFill>
                <a:effectLst/>
                <a:latin typeface="Galliard-Roman5"/>
              </a:rPr>
              <a:t>; and </a:t>
            </a:r>
          </a:p>
          <a:p>
            <a:pPr marL="342900" indent="-342900" algn="just">
              <a:buAutoNum type="alphaLcParenBoth"/>
            </a:pPr>
            <a:r>
              <a:rPr lang="en-US" sz="1600" b="1" i="1" dirty="0">
                <a:solidFill>
                  <a:srgbClr val="FF0000"/>
                </a:solidFill>
                <a:effectLst/>
                <a:latin typeface="Galliard-Italic5"/>
              </a:rPr>
              <a:t>Missionary identity </a:t>
            </a:r>
            <a:r>
              <a:rPr lang="en-US" sz="1600" b="0" i="0" dirty="0">
                <a:solidFill>
                  <a:srgbClr val="FF0000"/>
                </a:solidFill>
                <a:effectLst/>
                <a:latin typeface="Galliard-Roman5"/>
              </a:rPr>
              <a:t>reflects founders who </a:t>
            </a:r>
            <a:r>
              <a:rPr lang="en-US" sz="1600" b="0" i="0" u="sng" dirty="0">
                <a:solidFill>
                  <a:srgbClr val="FF0000"/>
                </a:solidFill>
                <a:effectLst/>
                <a:latin typeface="Galliard-Roman5"/>
              </a:rPr>
              <a:t>have a highly inclusive notion of stakeholders</a:t>
            </a:r>
            <a:r>
              <a:rPr lang="en-US" sz="1600" b="0" i="0" dirty="0">
                <a:solidFill>
                  <a:srgbClr val="FF0000"/>
                </a:solidFill>
                <a:effectLst/>
                <a:latin typeface="Galliard-Roman5"/>
              </a:rPr>
              <a:t>, focus on the society-at-large, and have a mission-driven logic</a:t>
            </a:r>
            <a:r>
              <a:rPr lang="en-US" sz="1600" b="0" i="0" dirty="0">
                <a:solidFill>
                  <a:srgbClr val="000000"/>
                </a:solidFill>
                <a:effectLst/>
                <a:latin typeface="Galliard-Roman5"/>
              </a:rPr>
              <a:t>. </a:t>
            </a:r>
            <a:endParaRPr lang="en-US" sz="1600" dirty="0">
              <a:solidFill>
                <a:srgbClr val="000000"/>
              </a:solidFill>
              <a:latin typeface="Galliard-Roman5"/>
            </a:endParaRPr>
          </a:p>
          <a:p>
            <a:pPr algn="just"/>
            <a:r>
              <a:rPr lang="en-US" sz="1800" b="1" i="0" dirty="0">
                <a:solidFill>
                  <a:srgbClr val="000000"/>
                </a:solidFill>
                <a:effectLst/>
                <a:latin typeface="Galliard-Roman5"/>
              </a:rPr>
              <a:t>Founders can also have </a:t>
            </a:r>
            <a:r>
              <a:rPr lang="en-US" sz="1800" b="1" i="0" u="sng" dirty="0">
                <a:solidFill>
                  <a:srgbClr val="000000"/>
                </a:solidFill>
                <a:effectLst/>
                <a:latin typeface="Galliard-Roman5"/>
              </a:rPr>
              <a:t>passion </a:t>
            </a:r>
            <a:r>
              <a:rPr lang="en-US" sz="1800" b="1" i="0" dirty="0">
                <a:solidFill>
                  <a:srgbClr val="000000"/>
                </a:solidFill>
                <a:effectLst/>
                <a:latin typeface="Galliard-Roman5"/>
              </a:rPr>
              <a:t>that motivates new venture creation</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FF0000"/>
                </a:solidFill>
                <a:effectLst/>
                <a:latin typeface="Galliard-Roman5"/>
              </a:rPr>
              <a:t>Entrepreneurial passion </a:t>
            </a:r>
            <a:r>
              <a:rPr lang="en-US" sz="1800" b="0" i="0" dirty="0">
                <a:solidFill>
                  <a:srgbClr val="000000"/>
                </a:solidFill>
                <a:effectLst/>
                <a:latin typeface="Galliard-Roman5"/>
              </a:rPr>
              <a:t>is an “</a:t>
            </a:r>
            <a:r>
              <a:rPr lang="en-US" sz="1800" b="0" i="0" dirty="0">
                <a:effectLst/>
                <a:latin typeface="Galliard-Roman5"/>
              </a:rPr>
              <a:t>intense positive inclination towards entrepreneurial activities salient to an individual’s identity</a:t>
            </a:r>
            <a:r>
              <a:rPr lang="en-US" sz="1800" b="0" i="0" dirty="0">
                <a:solidFill>
                  <a:srgbClr val="000000"/>
                </a:solidFill>
                <a:effectLst/>
                <a:latin typeface="Galliard-Roman5"/>
              </a:rPr>
              <a:t>.... Passion [is not conceptualized] as a trait but rather as </a:t>
            </a:r>
            <a:r>
              <a:rPr lang="en-US" sz="1800" b="0" i="0" dirty="0">
                <a:solidFill>
                  <a:srgbClr val="FF0000"/>
                </a:solidFill>
                <a:effectLst/>
                <a:latin typeface="Galliard-Roman5"/>
              </a:rPr>
              <a:t>an affective and motivational phenomenon that an entrepreneur experiences when engaging in identity relevant activities</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This passion motivates an individual to perform new venture–creation tasks. </a:t>
            </a:r>
          </a:p>
          <a:p>
            <a:pPr algn="just"/>
            <a:r>
              <a:rPr lang="en-US" sz="1800" b="0" i="0" dirty="0">
                <a:solidFill>
                  <a:srgbClr val="000000"/>
                </a:solidFill>
                <a:effectLst/>
                <a:latin typeface="Galliard-Roman5"/>
              </a:rPr>
              <a:t>Indeed, </a:t>
            </a:r>
            <a:r>
              <a:rPr lang="en-US" sz="1800" b="1" i="0" dirty="0">
                <a:solidFill>
                  <a:srgbClr val="000000"/>
                </a:solidFill>
                <a:effectLst/>
                <a:latin typeface="Galliard-Roman5"/>
              </a:rPr>
              <a:t>entrepreneurial passion can increase an individual’s entrepreneurial self efficacy, strengthening his or her intention to start a new venture</a:t>
            </a:r>
            <a:r>
              <a:rPr lang="en-US" sz="1800" b="0" i="0" dirty="0">
                <a:solidFill>
                  <a:srgbClr val="000000"/>
                </a:solidFill>
                <a:effectLst/>
                <a:latin typeface="Galliard-Roman5"/>
              </a:rPr>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9933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0207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7236" y="1285191"/>
            <a:ext cx="11285558" cy="4524315"/>
          </a:xfrm>
          <a:prstGeom prst="rect">
            <a:avLst/>
          </a:prstGeom>
          <a:noFill/>
        </p:spPr>
        <p:txBody>
          <a:bodyPr wrap="square" rtlCol="0">
            <a:spAutoFit/>
          </a:bodyPr>
          <a:lstStyle/>
          <a:p>
            <a:pPr algn="just"/>
            <a:r>
              <a:rPr lang="en-US" sz="1800" b="1" i="0" dirty="0">
                <a:solidFill>
                  <a:srgbClr val="000000"/>
                </a:solidFill>
                <a:effectLst/>
                <a:latin typeface="Galliard-Roman5"/>
              </a:rPr>
              <a:t>Fifth</a:t>
            </a:r>
            <a:r>
              <a:rPr lang="en-US" sz="1800" b="0" i="0" dirty="0">
                <a:solidFill>
                  <a:srgbClr val="000000"/>
                </a:solidFill>
                <a:effectLst/>
                <a:latin typeface="Galliard-Roman5"/>
              </a:rPr>
              <a:t>, </a:t>
            </a:r>
            <a:r>
              <a:rPr lang="en-US" sz="1800" b="1" i="0" dirty="0">
                <a:solidFill>
                  <a:srgbClr val="000000"/>
                </a:solidFill>
                <a:effectLst/>
                <a:latin typeface="Galliard-Roman5"/>
              </a:rPr>
              <a:t>positive effect can positively influence an individual to new venture creation</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Specifically, positive dispositional effect facilitates creativity, and creativity generates innovative activities useful in the new venture–creation process. The positive relationships between positive effect and creativity and between creativity and innovation radicalness are strengthened in more dynamic environments. </a:t>
            </a:r>
          </a:p>
          <a:p>
            <a:pPr marL="285750" indent="-285750" algn="just">
              <a:buFont typeface="Arial" panose="020B0604020202020204" pitchFamily="34" charset="0"/>
              <a:buChar char="•"/>
            </a:pPr>
            <a:r>
              <a:rPr lang="en-US" sz="1800" b="1" i="1" dirty="0">
                <a:solidFill>
                  <a:srgbClr val="FF0000"/>
                </a:solidFill>
                <a:effectLst/>
                <a:latin typeface="Galliard-Italic5"/>
              </a:rPr>
              <a:t>Positive dispositional affect </a:t>
            </a:r>
            <a:r>
              <a:rPr lang="en-US" sz="1800" b="0" i="0" dirty="0">
                <a:solidFill>
                  <a:srgbClr val="000000"/>
                </a:solidFill>
                <a:effectLst/>
                <a:latin typeface="Galliard-Roman5"/>
              </a:rPr>
              <a:t>refers to </a:t>
            </a:r>
            <a:r>
              <a:rPr lang="en-US" sz="1800" b="0" i="0" dirty="0">
                <a:solidFill>
                  <a:srgbClr val="FF0000"/>
                </a:solidFill>
                <a:effectLst/>
                <a:latin typeface="Galliard-Roman5"/>
              </a:rPr>
              <a:t>a founder’s general tendency to experience positive emotions, such as enthusiasm and excitement. </a:t>
            </a:r>
          </a:p>
          <a:p>
            <a:pPr algn="just"/>
            <a:r>
              <a:rPr lang="en-US" sz="1800" b="0" i="0" dirty="0">
                <a:solidFill>
                  <a:srgbClr val="000000"/>
                </a:solidFill>
                <a:effectLst/>
                <a:latin typeface="Galliard-Roman5"/>
              </a:rPr>
              <a:t>Dispositional effect is different from state effect:</a:t>
            </a:r>
          </a:p>
          <a:p>
            <a:pPr algn="just"/>
            <a:r>
              <a:rPr lang="en-US" dirty="0">
                <a:solidFill>
                  <a:srgbClr val="000000"/>
                </a:solidFill>
                <a:latin typeface="Galliard-Roman5"/>
              </a:rPr>
              <a:t>         --</a:t>
            </a:r>
            <a:r>
              <a:rPr lang="en-US" sz="1800" b="0" i="0" dirty="0">
                <a:solidFill>
                  <a:srgbClr val="000000"/>
                </a:solidFill>
                <a:effectLst/>
                <a:latin typeface="Galliard-Roman5"/>
              </a:rPr>
              <a:t> </a:t>
            </a:r>
            <a:r>
              <a:rPr lang="en-US" sz="1800" b="1" i="1" dirty="0">
                <a:solidFill>
                  <a:srgbClr val="000000"/>
                </a:solidFill>
                <a:effectLst/>
                <a:latin typeface="Galliard-Roman5"/>
              </a:rPr>
              <a:t>State </a:t>
            </a:r>
            <a:r>
              <a:rPr lang="en-US" sz="1800" b="1" i="1" dirty="0">
                <a:effectLst/>
                <a:latin typeface="Galliard-Roman5"/>
              </a:rPr>
              <a:t>effect</a:t>
            </a:r>
            <a:r>
              <a:rPr lang="en-US" sz="1800" b="1" i="1" dirty="0">
                <a:solidFill>
                  <a:srgbClr val="FF0000"/>
                </a:solidFill>
                <a:effectLst/>
                <a:latin typeface="Galliard-Roman5"/>
              </a:rPr>
              <a:t> </a:t>
            </a:r>
            <a:r>
              <a:rPr lang="en-US" sz="1800" b="0" i="0" dirty="0">
                <a:solidFill>
                  <a:srgbClr val="FF0000"/>
                </a:solidFill>
                <a:effectLst/>
                <a:latin typeface="Galliard-Roman5"/>
              </a:rPr>
              <a:t>is influenced by current conditions</a:t>
            </a:r>
            <a:r>
              <a:rPr lang="en-US" sz="1800" b="0" i="0" dirty="0">
                <a:solidFill>
                  <a:srgbClr val="000000"/>
                </a:solidFill>
                <a:effectLst/>
                <a:latin typeface="Galliard-Roman5"/>
              </a:rPr>
              <a:t>. </a:t>
            </a:r>
          </a:p>
          <a:p>
            <a:pPr algn="just"/>
            <a:r>
              <a:rPr lang="en-US" dirty="0">
                <a:solidFill>
                  <a:srgbClr val="000000"/>
                </a:solidFill>
                <a:latin typeface="Galliard-Roman5"/>
              </a:rPr>
              <a:t>         -- </a:t>
            </a:r>
            <a:r>
              <a:rPr lang="en-US" sz="1800" b="1" i="1" dirty="0">
                <a:solidFill>
                  <a:srgbClr val="000000"/>
                </a:solidFill>
                <a:effectLst/>
                <a:latin typeface="Galliard-Roman5"/>
              </a:rPr>
              <a:t>Dispositional effect </a:t>
            </a:r>
            <a:r>
              <a:rPr lang="en-US" sz="1800" b="0" i="0" dirty="0">
                <a:solidFill>
                  <a:srgbClr val="FF0000"/>
                </a:solidFill>
                <a:effectLst/>
                <a:latin typeface="Galliard-Roman5"/>
              </a:rPr>
              <a:t>is relatively stable across time, contexts, and situations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However, </a:t>
            </a:r>
            <a:r>
              <a:rPr lang="en-US" sz="1800" b="1" i="0" dirty="0">
                <a:solidFill>
                  <a:srgbClr val="000000"/>
                </a:solidFill>
                <a:effectLst/>
                <a:latin typeface="Galliard-Roman5"/>
              </a:rPr>
              <a:t>a founder’s positive dispositional effect </a:t>
            </a:r>
            <a:r>
              <a:rPr lang="en-US" sz="1800" b="1" i="0" u="sng" dirty="0">
                <a:solidFill>
                  <a:srgbClr val="000000"/>
                </a:solidFill>
                <a:effectLst/>
                <a:latin typeface="Galliard-Roman5"/>
              </a:rPr>
              <a:t>may not </a:t>
            </a:r>
            <a:r>
              <a:rPr lang="en-US" sz="1800" b="1" i="0" dirty="0">
                <a:solidFill>
                  <a:srgbClr val="000000"/>
                </a:solidFill>
                <a:effectLst/>
                <a:latin typeface="Galliard-Roman5"/>
              </a:rPr>
              <a:t>always lead to positive venture outcomes.</a:t>
            </a:r>
          </a:p>
          <a:p>
            <a:pPr marL="285750" indent="-285750" algn="just">
              <a:buFont typeface="Arial" panose="020B0604020202020204" pitchFamily="34" charset="0"/>
              <a:buChar char="•"/>
            </a:pPr>
            <a:r>
              <a:rPr lang="en-US" sz="1800" b="0" i="0" dirty="0">
                <a:solidFill>
                  <a:srgbClr val="000000"/>
                </a:solidFill>
                <a:effectLst/>
                <a:latin typeface="Galliard-Roman5"/>
              </a:rPr>
              <a:t>For example, one study proposed that while increases in positive dispositional effect improve entrepreneurs’ opportunity recognition, opportunity evaluation, and entrepreneurial decision making, they only </a:t>
            </a:r>
            <a:r>
              <a:rPr lang="en-US" sz="1800" b="0" i="0" u="sng" dirty="0">
                <a:solidFill>
                  <a:srgbClr val="000000"/>
                </a:solidFill>
                <a:effectLst/>
                <a:latin typeface="Galliard-Roman5"/>
              </a:rPr>
              <a:t>do so to a certain point</a:t>
            </a:r>
            <a:r>
              <a:rPr lang="en-US" sz="1800" b="0" i="0" dirty="0">
                <a:solidFill>
                  <a:srgbClr val="000000"/>
                </a:solidFill>
                <a:effectLst/>
                <a:latin typeface="Galliard-Roman5"/>
              </a:rPr>
              <a:t>, after which </a:t>
            </a:r>
            <a:r>
              <a:rPr lang="en-US" sz="1800" b="0" i="0" u="sng" dirty="0">
                <a:solidFill>
                  <a:srgbClr val="000000"/>
                </a:solidFill>
                <a:effectLst/>
                <a:latin typeface="Galliard-Roman5"/>
              </a:rPr>
              <a:t>further increases </a:t>
            </a:r>
            <a:r>
              <a:rPr lang="en-US" sz="1800" b="0" i="0" dirty="0">
                <a:solidFill>
                  <a:srgbClr val="000000"/>
                </a:solidFill>
                <a:effectLst/>
                <a:latin typeface="Galliard-Roman5"/>
              </a:rPr>
              <a:t>in positive dispositional </a:t>
            </a:r>
            <a:r>
              <a:rPr lang="en-US" sz="1800" b="0" i="0" u="sng" dirty="0">
                <a:solidFill>
                  <a:srgbClr val="000000"/>
                </a:solidFill>
                <a:effectLst/>
                <a:latin typeface="Galliard-Roman5"/>
              </a:rPr>
              <a:t>effect may hamper performance </a:t>
            </a:r>
            <a:r>
              <a:rPr lang="en-US" sz="1800" b="0" i="0" dirty="0">
                <a:solidFill>
                  <a:srgbClr val="000000"/>
                </a:solidFill>
                <a:effectLst/>
                <a:latin typeface="Galliard-Roman5"/>
              </a:rPr>
              <a:t>on these activities.</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004231"/>
            <a:ext cx="11195619" cy="4801314"/>
          </a:xfrm>
          <a:prstGeom prst="rect">
            <a:avLst/>
          </a:prstGeom>
          <a:noFill/>
        </p:spPr>
        <p:txBody>
          <a:bodyPr wrap="square" rtlCol="0">
            <a:spAutoFit/>
          </a:bodyPr>
          <a:lstStyle/>
          <a:p>
            <a:pPr algn="just"/>
            <a:r>
              <a:rPr lang="en-US" sz="1800" b="1" i="0" dirty="0">
                <a:solidFill>
                  <a:srgbClr val="000000"/>
                </a:solidFill>
                <a:effectLst/>
                <a:latin typeface="Galliard-Roman5"/>
              </a:rPr>
              <a:t>Finally, individuals’ personalities influence who starts up a new venture</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 Specifically, the positive psychological traits of </a:t>
            </a:r>
            <a:r>
              <a:rPr lang="en-US" sz="1800" b="1" i="0" u="sng" dirty="0">
                <a:solidFill>
                  <a:srgbClr val="FF0000"/>
                </a:solidFill>
                <a:effectLst/>
                <a:latin typeface="Galliard-Roman5"/>
              </a:rPr>
              <a:t>hope, optimism, and resilience </a:t>
            </a:r>
            <a:r>
              <a:rPr lang="en-US" sz="1800" b="0" i="0" dirty="0">
                <a:solidFill>
                  <a:srgbClr val="000000"/>
                </a:solidFill>
                <a:effectLst/>
                <a:latin typeface="Galliard-Roman5"/>
              </a:rPr>
              <a:t>are positively associated with founders’ transformational leadership, which in turn facilitates new venture performance. </a:t>
            </a:r>
          </a:p>
          <a:p>
            <a:pPr marL="285750" indent="-285750" algn="just">
              <a:buFont typeface="Arial" panose="020B0604020202020204" pitchFamily="34" charset="0"/>
              <a:buChar char="•"/>
            </a:pPr>
            <a:r>
              <a:rPr lang="en-US" b="1" i="1" dirty="0">
                <a:solidFill>
                  <a:srgbClr val="000000"/>
                </a:solidFill>
                <a:latin typeface="Galliard-Italic5"/>
              </a:rPr>
              <a:t>H</a:t>
            </a:r>
            <a:r>
              <a:rPr lang="en-US" sz="1800" b="1" i="1" dirty="0">
                <a:solidFill>
                  <a:srgbClr val="000000"/>
                </a:solidFill>
                <a:effectLst/>
                <a:latin typeface="Galliard-Italic5"/>
              </a:rPr>
              <a:t>ope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the belief that one has a path to a desired outcome.</a:t>
            </a:r>
            <a:endParaRPr lang="en-US" sz="1800" b="0" i="1" dirty="0">
              <a:solidFill>
                <a:srgbClr val="000000"/>
              </a:solidFill>
              <a:effectLst/>
              <a:latin typeface="Galliard-Italic5"/>
            </a:endParaRPr>
          </a:p>
          <a:p>
            <a:pPr marL="285750" indent="-285750" algn="just">
              <a:buFont typeface="Arial" panose="020B0604020202020204" pitchFamily="34" charset="0"/>
              <a:buChar char="•"/>
            </a:pPr>
            <a:r>
              <a:rPr lang="en-US" sz="1800" b="1" i="1" dirty="0">
                <a:solidFill>
                  <a:srgbClr val="000000"/>
                </a:solidFill>
                <a:effectLst/>
                <a:latin typeface="Galliard-Italic5"/>
              </a:rPr>
              <a:t>Optimism</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a generalized belief that positive outcomes will materialize</a:t>
            </a:r>
            <a:r>
              <a:rPr lang="en-US" sz="1800" b="0" i="1" dirty="0">
                <a:solidFill>
                  <a:srgbClr val="000000"/>
                </a:solidFill>
                <a:effectLst/>
                <a:latin typeface="Galliard-Italic5"/>
              </a:rPr>
              <a:t>. </a:t>
            </a:r>
          </a:p>
          <a:p>
            <a:pPr marL="285750" indent="-285750" algn="just">
              <a:buFont typeface="Arial" panose="020B0604020202020204" pitchFamily="34" charset="0"/>
              <a:buChar char="•"/>
            </a:pPr>
            <a:r>
              <a:rPr lang="en-US" sz="1800" b="1" i="1" dirty="0">
                <a:solidFill>
                  <a:srgbClr val="000000"/>
                </a:solidFill>
                <a:effectLst/>
                <a:latin typeface="Galliard-Italic5"/>
              </a:rPr>
              <a:t>Resilience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maintaining positive functioning while facing adverse events</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These positive psychological traits can lead to </a:t>
            </a:r>
            <a:r>
              <a:rPr lang="en-US" sz="1800" b="1" i="1" dirty="0">
                <a:solidFill>
                  <a:srgbClr val="000000"/>
                </a:solidFill>
                <a:effectLst/>
                <a:latin typeface="Galliard-Italic5"/>
              </a:rPr>
              <a:t>transformational leadership</a:t>
            </a:r>
            <a:r>
              <a:rPr lang="en-US" sz="1800" b="0" i="0" dirty="0">
                <a:solidFill>
                  <a:srgbClr val="000000"/>
                </a:solidFill>
                <a:effectLst/>
                <a:latin typeface="Galliard-Roman5"/>
              </a:rPr>
              <a:t>, which can in turn enhance new venture performance through the following mechanisms: </a:t>
            </a:r>
          </a:p>
          <a:p>
            <a:pPr marL="342900" indent="-342900" algn="just">
              <a:buAutoNum type="arabicParenBoth"/>
            </a:pPr>
            <a:r>
              <a:rPr lang="en-US" sz="1800" b="1" i="1" dirty="0">
                <a:solidFill>
                  <a:srgbClr val="000000"/>
                </a:solidFill>
                <a:effectLst/>
                <a:latin typeface="Galliard-Italic5"/>
              </a:rPr>
              <a:t>idealized influence</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provides an example that followers try to emulate</a:t>
            </a:r>
            <a:r>
              <a:rPr lang="en-US" sz="1800" b="0" i="0" dirty="0">
                <a:solidFill>
                  <a:srgbClr val="000000"/>
                </a:solidFill>
                <a:effectLst/>
                <a:latin typeface="Galliard-Roman5"/>
              </a:rPr>
              <a:t>;</a:t>
            </a:r>
          </a:p>
          <a:p>
            <a:pPr marL="342900" indent="-342900" algn="just">
              <a:buAutoNum type="arabicParenBoth"/>
            </a:pPr>
            <a:r>
              <a:rPr lang="en-US" sz="1800" b="1" i="1" dirty="0">
                <a:solidFill>
                  <a:srgbClr val="000000"/>
                </a:solidFill>
                <a:effectLst/>
                <a:latin typeface="Galliard-Italic5"/>
              </a:rPr>
              <a:t>inspirational motivation</a:t>
            </a:r>
            <a:r>
              <a:rPr lang="en-US" sz="1800" b="0" i="1" dirty="0">
                <a:solidFill>
                  <a:srgbClr val="000000"/>
                </a:solidFill>
                <a:effectLst/>
                <a:latin typeface="Galliard-Italic5"/>
              </a:rPr>
              <a:t>, </a:t>
            </a:r>
            <a:r>
              <a:rPr lang="en-US" sz="1800" b="0" i="0" dirty="0">
                <a:solidFill>
                  <a:srgbClr val="000000"/>
                </a:solidFill>
                <a:effectLst/>
                <a:latin typeface="Galliard-Roman5"/>
              </a:rPr>
              <a:t>or </a:t>
            </a:r>
            <a:r>
              <a:rPr lang="en-US" sz="1800" b="0" i="0" dirty="0">
                <a:solidFill>
                  <a:srgbClr val="FF0000"/>
                </a:solidFill>
                <a:effectLst/>
                <a:latin typeface="Galliard-Roman5"/>
              </a:rPr>
              <a:t>when a founder provides a clear vision of a positive future that motivates followers</a:t>
            </a:r>
            <a:r>
              <a:rPr lang="en-US" sz="1800" b="0" i="0" dirty="0">
                <a:solidFill>
                  <a:srgbClr val="000000"/>
                </a:solidFill>
                <a:effectLst/>
                <a:latin typeface="Galliard-Roman5"/>
              </a:rPr>
              <a:t>;</a:t>
            </a:r>
          </a:p>
          <a:p>
            <a:pPr marL="342900" indent="-342900" algn="just">
              <a:buAutoNum type="arabicParenBoth"/>
            </a:pPr>
            <a:r>
              <a:rPr lang="en-US" sz="1800" b="1" i="1" dirty="0">
                <a:solidFill>
                  <a:srgbClr val="000000"/>
                </a:solidFill>
                <a:effectLst/>
                <a:latin typeface="Galliard-Italic5"/>
              </a:rPr>
              <a:t>intellectual stimulation</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helps followers make the most of their potential</a:t>
            </a:r>
            <a:r>
              <a:rPr lang="en-US" sz="1800" b="0" i="0" dirty="0">
                <a:solidFill>
                  <a:srgbClr val="000000"/>
                </a:solidFill>
                <a:effectLst/>
                <a:latin typeface="Galliard-Roman5"/>
              </a:rPr>
              <a:t>; and </a:t>
            </a:r>
          </a:p>
          <a:p>
            <a:pPr marL="342900" indent="-342900" algn="just">
              <a:buAutoNum type="arabicParenBoth"/>
            </a:pPr>
            <a:r>
              <a:rPr lang="en-US" sz="1800" b="1" i="1" dirty="0">
                <a:solidFill>
                  <a:srgbClr val="000000"/>
                </a:solidFill>
                <a:effectLst/>
                <a:latin typeface="Galliard-Italic5"/>
              </a:rPr>
              <a:t>individualized consideration</a:t>
            </a:r>
            <a:r>
              <a:rPr lang="en-US" sz="1800" b="0" i="0" dirty="0">
                <a:solidFill>
                  <a:srgbClr val="000000"/>
                </a:solidFill>
                <a:effectLst/>
                <a:latin typeface="Galliard-Roman5"/>
              </a:rPr>
              <a:t>, or </a:t>
            </a:r>
            <a:r>
              <a:rPr lang="en-US" sz="1800" b="0" i="0" dirty="0">
                <a:solidFill>
                  <a:srgbClr val="FF0000"/>
                </a:solidFill>
                <a:effectLst/>
                <a:latin typeface="Galliard-Roman5"/>
              </a:rPr>
              <a:t>when a founder supports followers’ needs for personal growth</a:t>
            </a:r>
            <a:r>
              <a:rPr lang="en-US" sz="1800" b="0" i="0" dirty="0">
                <a:solidFill>
                  <a:srgbClr val="000000"/>
                </a:solidFill>
                <a:effectLst/>
                <a:latin typeface="Galliard-Roman5"/>
              </a:rPr>
              <a: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Bundling founders’ personalities with their resources and the environment helps explain the new venture–creation process. For example, founders’ tendencies to value “change, the new, and the different” (i.e., novelty) can enhance new venture performance, especially for ventures that are younger and smaller.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952845"/>
            <a:ext cx="11195619" cy="4801314"/>
          </a:xfrm>
          <a:prstGeom prst="rect">
            <a:avLst/>
          </a:prstGeom>
          <a:noFill/>
        </p:spPr>
        <p:txBody>
          <a:bodyPr wrap="square" rtlCol="0">
            <a:spAutoFit/>
          </a:bodyPr>
          <a:lstStyle/>
          <a:p>
            <a:pPr algn="just"/>
            <a:r>
              <a:rPr lang="en-US" sz="1800" b="1" i="1" dirty="0">
                <a:solidFill>
                  <a:srgbClr val="000000"/>
                </a:solidFill>
                <a:effectLst/>
                <a:latin typeface="Galliard-BoldItalic4"/>
              </a:rPr>
              <a:t>2. Founding Team and Starting a New Venture</a:t>
            </a:r>
          </a:p>
          <a:p>
            <a:pPr algn="just"/>
            <a:r>
              <a:rPr lang="en-US" sz="1800" b="0" i="0" dirty="0">
                <a:solidFill>
                  <a:srgbClr val="000000"/>
                </a:solidFill>
                <a:effectLst/>
                <a:latin typeface="Galliard-Roman5"/>
              </a:rPr>
              <a:t>A </a:t>
            </a:r>
            <a:r>
              <a:rPr lang="en-US" sz="1800" b="1" i="1" dirty="0">
                <a:solidFill>
                  <a:srgbClr val="FF0000"/>
                </a:solidFill>
                <a:effectLst/>
                <a:latin typeface="Galliard-Italic5"/>
              </a:rPr>
              <a:t>founding team </a:t>
            </a:r>
            <a:r>
              <a:rPr lang="en-US" sz="1800" b="0" i="0" dirty="0">
                <a:solidFill>
                  <a:srgbClr val="000000"/>
                </a:solidFill>
                <a:effectLst/>
                <a:latin typeface="Galliard-Roman5"/>
              </a:rPr>
              <a:t>is </a:t>
            </a:r>
            <a:r>
              <a:rPr lang="en-US" sz="1800" b="0" i="0" dirty="0">
                <a:solidFill>
                  <a:srgbClr val="FF0000"/>
                </a:solidFill>
                <a:effectLst/>
                <a:latin typeface="Galliard-Roman5"/>
              </a:rPr>
              <a:t>a collective that creates a new venture</a:t>
            </a:r>
            <a:r>
              <a:rPr lang="en-US" sz="1800" b="0" i="0" dirty="0">
                <a:solidFill>
                  <a:srgbClr val="000000"/>
                </a:solidFill>
                <a:effectLst/>
                <a:latin typeface="Galliard-Roman5"/>
              </a:rPr>
              <a:t>. They </a:t>
            </a:r>
            <a:r>
              <a:rPr lang="en-US" sz="1800" b="0" i="0" dirty="0">
                <a:solidFill>
                  <a:srgbClr val="FF0000"/>
                </a:solidFill>
                <a:effectLst/>
                <a:latin typeface="Galliard-Roman5"/>
              </a:rPr>
              <a:t>differ in their experience, diversity, presence of prior shared experience, and structural form, which impact new venture management</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1" i="0" dirty="0">
                <a:solidFill>
                  <a:srgbClr val="000000"/>
                </a:solidFill>
                <a:effectLst/>
                <a:latin typeface="Galliard-Roman5"/>
              </a:rPr>
              <a:t>First, founding teams differ in the level and nature of their experience</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Founding teams’ experience can influence new venture performance. For example, for newly created venture capital firms, founding teams that are more </a:t>
            </a:r>
            <a:r>
              <a:rPr lang="en-US" sz="1800" b="0" i="0" u="sng" dirty="0">
                <a:solidFill>
                  <a:srgbClr val="000000"/>
                </a:solidFill>
                <a:effectLst/>
                <a:latin typeface="Galliard-Roman5"/>
              </a:rPr>
              <a:t>experienced in venture capital, senior management</a:t>
            </a:r>
            <a:r>
              <a:rPr lang="en-US" sz="1800" b="0" i="0" dirty="0">
                <a:solidFill>
                  <a:srgbClr val="000000"/>
                </a:solidFill>
                <a:effectLst/>
                <a:latin typeface="Galliard-Roman5"/>
              </a:rPr>
              <a:t>, and consulting are </a:t>
            </a:r>
            <a:r>
              <a:rPr lang="en-US" sz="1800" b="0" i="0" u="sng" dirty="0">
                <a:solidFill>
                  <a:srgbClr val="000000"/>
                </a:solidFill>
                <a:effectLst/>
                <a:latin typeface="Galliard-Roman5"/>
              </a:rPr>
              <a:t>more successful than </a:t>
            </a:r>
            <a:r>
              <a:rPr lang="en-US" sz="1800" b="0" i="0" dirty="0">
                <a:solidFill>
                  <a:srgbClr val="000000"/>
                </a:solidFill>
                <a:effectLst/>
                <a:latin typeface="Galliard-Roman5"/>
              </a:rPr>
              <a:t>their more inexperienced counterparts. Moreover, in assessing new venture teams, senior venture capitalists emphasize, in order of importance, teams’ industry</a:t>
            </a:r>
            <a:r>
              <a:rPr lang="en-US" dirty="0"/>
              <a:t> </a:t>
            </a:r>
            <a:r>
              <a:rPr lang="en-US" sz="1800" b="0" i="0" dirty="0">
                <a:solidFill>
                  <a:srgbClr val="000000"/>
                </a:solidFill>
                <a:effectLst/>
                <a:latin typeface="Galliard-Roman5"/>
              </a:rPr>
              <a:t>experience, management education, and leadership experience. </a:t>
            </a:r>
          </a:p>
          <a:p>
            <a:pPr marL="285750" indent="-285750" algn="just">
              <a:buFont typeface="Arial" panose="020B0604020202020204" pitchFamily="34" charset="0"/>
              <a:buChar char="•"/>
            </a:pPr>
            <a:r>
              <a:rPr lang="en-US" sz="1800" b="1" i="0" dirty="0">
                <a:solidFill>
                  <a:srgbClr val="000000"/>
                </a:solidFill>
                <a:effectLst/>
                <a:latin typeface="Galliard-Roman5"/>
              </a:rPr>
              <a:t>1) </a:t>
            </a:r>
            <a:r>
              <a:rPr lang="en-US" sz="1800" b="1" i="0" dirty="0">
                <a:solidFill>
                  <a:srgbClr val="FF0000"/>
                </a:solidFill>
                <a:effectLst/>
                <a:latin typeface="Galliard-Roman5"/>
              </a:rPr>
              <a:t>founding teams’ entrepreneurial and management experience </a:t>
            </a:r>
            <a:r>
              <a:rPr lang="en-US" sz="1800" b="1" i="0" u="sng" dirty="0">
                <a:solidFill>
                  <a:srgbClr val="000000"/>
                </a:solidFill>
                <a:effectLst/>
                <a:latin typeface="Galliard-Roman5"/>
              </a:rPr>
              <a:t>are important </a:t>
            </a:r>
            <a:r>
              <a:rPr lang="en-US" sz="1800" b="1" i="0" dirty="0">
                <a:solidFill>
                  <a:srgbClr val="000000"/>
                </a:solidFill>
                <a:effectLst/>
                <a:latin typeface="Galliard-Roman5"/>
              </a:rPr>
              <a:t>because they enable these teams to identify more opportunities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1" i="0" dirty="0">
                <a:solidFill>
                  <a:srgbClr val="000000"/>
                </a:solidFill>
                <a:effectLst/>
                <a:latin typeface="Galliard-Roman5"/>
              </a:rPr>
              <a:t>2) </a:t>
            </a:r>
            <a:r>
              <a:rPr lang="en-US" sz="1800" b="1" i="0" dirty="0">
                <a:solidFill>
                  <a:srgbClr val="FF0000"/>
                </a:solidFill>
                <a:effectLst/>
                <a:latin typeface="Galliard-Roman5"/>
              </a:rPr>
              <a:t>teams with greater competence in </a:t>
            </a:r>
            <a:r>
              <a:rPr lang="en-US" sz="1800" b="1" i="1" dirty="0">
                <a:solidFill>
                  <a:srgbClr val="FF0000"/>
                </a:solidFill>
                <a:effectLst/>
                <a:latin typeface="Galliard-Italic5"/>
              </a:rPr>
              <a:t>financial management</a:t>
            </a:r>
            <a:r>
              <a:rPr lang="en-US" sz="1800" b="1" i="0" dirty="0">
                <a:solidFill>
                  <a:srgbClr val="000000"/>
                </a:solidFill>
                <a:effectLst/>
                <a:latin typeface="Galliard-Roman5"/>
              </a:rPr>
              <a:t>—namely, skills, experience, and ability to manage monetary constraints—</a:t>
            </a:r>
            <a:r>
              <a:rPr lang="en-US" sz="1800" b="1" i="0" u="sng" dirty="0">
                <a:solidFill>
                  <a:srgbClr val="000000"/>
                </a:solidFill>
                <a:effectLst/>
                <a:latin typeface="Galliard-Roman5"/>
              </a:rPr>
              <a:t>are better able to </a:t>
            </a:r>
            <a:r>
              <a:rPr lang="en-US" sz="1800" b="1" i="0" dirty="0">
                <a:solidFill>
                  <a:srgbClr val="000000"/>
                </a:solidFill>
                <a:effectLst/>
                <a:latin typeface="Galliard-Roman5"/>
              </a:rPr>
              <a:t>create and grow new ventures.</a:t>
            </a: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3) </a:t>
            </a:r>
            <a:r>
              <a:rPr lang="en-US" sz="1800" b="1" i="0" dirty="0">
                <a:solidFill>
                  <a:srgbClr val="FF0000"/>
                </a:solidFill>
                <a:effectLst/>
                <a:latin typeface="Galliard-Roman5"/>
              </a:rPr>
              <a:t>new venture teams with greater </a:t>
            </a:r>
            <a:r>
              <a:rPr lang="en-US" sz="1800" b="1" i="1" dirty="0">
                <a:solidFill>
                  <a:srgbClr val="FF0000"/>
                </a:solidFill>
                <a:effectLst/>
                <a:latin typeface="Galliard-Italic5"/>
              </a:rPr>
              <a:t>technological experience </a:t>
            </a:r>
            <a:r>
              <a:rPr lang="en-US" sz="1800" b="1" i="0" dirty="0">
                <a:solidFill>
                  <a:srgbClr val="000000"/>
                </a:solidFill>
                <a:effectLst/>
                <a:latin typeface="Galliard-Roman5"/>
              </a:rPr>
              <a:t>make the most of their diverse industry-experience and external sources of knowledge to identify a greater variety of potential opportunities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018351"/>
            <a:ext cx="11195619" cy="4801314"/>
          </a:xfrm>
          <a:prstGeom prst="rect">
            <a:avLst/>
          </a:prstGeom>
          <a:noFill/>
        </p:spPr>
        <p:txBody>
          <a:bodyPr wrap="square" rtlCol="0">
            <a:spAutoFit/>
          </a:bodyPr>
          <a:lstStyle/>
          <a:p>
            <a:pPr algn="just"/>
            <a:r>
              <a:rPr lang="en-US" sz="2000" b="1" i="0" dirty="0">
                <a:solidFill>
                  <a:srgbClr val="000000"/>
                </a:solidFill>
                <a:effectLst/>
                <a:latin typeface="Galliard-Roman5"/>
              </a:rPr>
              <a:t>Second,</a:t>
            </a:r>
            <a:r>
              <a:rPr lang="en-US" sz="2000" b="0" i="0" dirty="0">
                <a:solidFill>
                  <a:srgbClr val="000000"/>
                </a:solidFill>
                <a:effectLst/>
                <a:latin typeface="Galliard-Roman5"/>
              </a:rPr>
              <a:t> </a:t>
            </a:r>
            <a:r>
              <a:rPr lang="en-US" sz="2000" b="1" i="0" dirty="0">
                <a:solidFill>
                  <a:srgbClr val="000000"/>
                </a:solidFill>
                <a:effectLst/>
                <a:latin typeface="Galliard-Roman5"/>
              </a:rPr>
              <a:t>founding teams’ diversity facilitates new venture creation. </a:t>
            </a:r>
          </a:p>
          <a:p>
            <a:pPr algn="just"/>
            <a:r>
              <a:rPr lang="en-US" sz="1800" b="0" i="0" dirty="0">
                <a:solidFill>
                  <a:srgbClr val="000000"/>
                </a:solidFill>
                <a:effectLst/>
                <a:latin typeface="Galliard-Roman5"/>
              </a:rPr>
              <a:t>For example, teams diverse in educational backgrounds benefit new ventures. Indeed, venture capitalists value </a:t>
            </a:r>
            <a:r>
              <a:rPr lang="en-US" sz="1800" b="0" i="0" u="sng" dirty="0">
                <a:solidFill>
                  <a:srgbClr val="000000"/>
                </a:solidFill>
                <a:effectLst/>
                <a:latin typeface="Galliard-Roman5"/>
              </a:rPr>
              <a:t>educational heterogeneity</a:t>
            </a:r>
            <a:r>
              <a:rPr lang="en-US" sz="1800" b="0" i="0" dirty="0">
                <a:solidFill>
                  <a:srgbClr val="000000"/>
                </a:solidFill>
                <a:effectLst/>
                <a:latin typeface="Galliard-Roman5"/>
              </a:rPr>
              <a:t>, with the proviso that </a:t>
            </a:r>
            <a:r>
              <a:rPr lang="en-US" sz="1800" b="0" i="0" u="sng" dirty="0">
                <a:solidFill>
                  <a:srgbClr val="000000"/>
                </a:solidFill>
                <a:effectLst/>
                <a:latin typeface="Galliard-Roman5"/>
              </a:rPr>
              <a:t>at least one</a:t>
            </a:r>
            <a:r>
              <a:rPr lang="en-US" sz="1800" b="0" i="0" dirty="0">
                <a:solidFill>
                  <a:srgbClr val="000000"/>
                </a:solidFill>
                <a:effectLst/>
                <a:latin typeface="Galliard-Roman5"/>
              </a:rPr>
              <a:t> of the members on a team has an </a:t>
            </a:r>
            <a:r>
              <a:rPr lang="en-US" sz="1800" b="0" i="0" u="sng" dirty="0">
                <a:solidFill>
                  <a:srgbClr val="000000"/>
                </a:solidFill>
                <a:effectLst/>
                <a:latin typeface="Galliard-Roman5"/>
              </a:rPr>
              <a:t>education in management</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Despite the importance of diversity within founding teams, it appears that </a:t>
            </a:r>
            <a:r>
              <a:rPr lang="en-US" sz="1800" b="1" i="0" dirty="0">
                <a:solidFill>
                  <a:srgbClr val="000000"/>
                </a:solidFill>
                <a:effectLst/>
                <a:latin typeface="Galliard-Roman5"/>
              </a:rPr>
              <a:t>founders’ biased decision making (e.g., overoptimism and self-serving attributions) leads them to choose cofounders similar to themselves, thus creating relatively homogenous founding teams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However, we also note that </a:t>
            </a:r>
            <a:r>
              <a:rPr lang="en-US" sz="1800" b="1" i="0" dirty="0">
                <a:solidFill>
                  <a:srgbClr val="000000"/>
                </a:solidFill>
                <a:effectLst/>
                <a:latin typeface="Galliard-Roman5"/>
              </a:rPr>
              <a:t>more diversity in founding teams </a:t>
            </a:r>
            <a:r>
              <a:rPr lang="en-US" sz="1800" b="1" i="0" u="sng" dirty="0">
                <a:solidFill>
                  <a:srgbClr val="000000"/>
                </a:solidFill>
                <a:effectLst/>
                <a:latin typeface="Galliard-Roman5"/>
              </a:rPr>
              <a:t>might not </a:t>
            </a:r>
            <a:r>
              <a:rPr lang="en-US" sz="1800" b="1" i="0" dirty="0">
                <a:solidFill>
                  <a:srgbClr val="000000"/>
                </a:solidFill>
                <a:effectLst/>
                <a:latin typeface="Galliard-Roman5"/>
              </a:rPr>
              <a:t>always benefit new ventures. </a:t>
            </a:r>
          </a:p>
          <a:p>
            <a:pPr algn="just"/>
            <a:r>
              <a:rPr lang="en-US" sz="1800" b="0" i="0" dirty="0">
                <a:solidFill>
                  <a:srgbClr val="000000"/>
                </a:solidFill>
                <a:effectLst/>
                <a:latin typeface="Galliard-Roman5"/>
              </a:rPr>
              <a:t>For example, the dispersion of a founding team’s cognitive ability </a:t>
            </a:r>
            <a:r>
              <a:rPr lang="en-US" sz="1800" b="0" i="0" u="sng" dirty="0">
                <a:solidFill>
                  <a:srgbClr val="000000"/>
                </a:solidFill>
                <a:effectLst/>
                <a:latin typeface="Galliard-Roman5"/>
              </a:rPr>
              <a:t>has an inverted U-shaped relationship </a:t>
            </a:r>
            <a:r>
              <a:rPr lang="en-US" sz="1800" b="0" i="0" dirty="0">
                <a:solidFill>
                  <a:srgbClr val="000000"/>
                </a:solidFill>
                <a:effectLst/>
                <a:latin typeface="Galliard-Roman5"/>
              </a:rPr>
              <a:t>with startup performance. That is, teams with members of both high and low ability outperform teams in which all members have low ability, or all members have high ability because some entrepreneurial tasks require high ability (e.g., opportunity recognition and problem solving) while other tasks are better performed by lower-ability team members (e.g., execution-oriented tasks). </a:t>
            </a:r>
          </a:p>
          <a:p>
            <a:pPr marL="285750" indent="-285750" algn="just">
              <a:buFont typeface="Arial" panose="020B0604020202020204" pitchFamily="34" charset="0"/>
              <a:buChar char="•"/>
            </a:pPr>
            <a:r>
              <a:rPr lang="en-US" sz="1800" b="1" i="0" dirty="0">
                <a:solidFill>
                  <a:srgbClr val="000000"/>
                </a:solidFill>
                <a:effectLst/>
                <a:latin typeface="Galliard-Roman5"/>
              </a:rPr>
              <a:t>While diversity enhances performance in competitive contexts, it </a:t>
            </a:r>
            <a:r>
              <a:rPr lang="en-US" sz="1800" b="1" i="0" u="sng" dirty="0">
                <a:solidFill>
                  <a:srgbClr val="FF0000"/>
                </a:solidFill>
                <a:effectLst/>
                <a:latin typeface="Galliard-Roman5"/>
              </a:rPr>
              <a:t>does not </a:t>
            </a:r>
            <a:r>
              <a:rPr lang="en-US" sz="1800" b="1" i="0" dirty="0">
                <a:solidFill>
                  <a:srgbClr val="000000"/>
                </a:solidFill>
                <a:effectLst/>
                <a:latin typeface="Galliard-Roman5"/>
              </a:rPr>
              <a:t>appear to do so in cooperative contexts or in pursuit of innovation strategies. </a:t>
            </a:r>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In contexts that reward cooperation and innovation, technically focused management teams </a:t>
            </a:r>
            <a:r>
              <a:rPr lang="en-US" sz="1800" b="1" i="0" u="sng" dirty="0">
                <a:solidFill>
                  <a:srgbClr val="FF0000"/>
                </a:solidFill>
                <a:effectLst/>
                <a:latin typeface="Galliard-Roman5"/>
              </a:rPr>
              <a:t>perform better than </a:t>
            </a:r>
            <a:r>
              <a:rPr lang="en-US" sz="1800" b="1" i="0" dirty="0">
                <a:solidFill>
                  <a:srgbClr val="000000"/>
                </a:solidFill>
                <a:effectLst/>
                <a:latin typeface="Galliard-Roman5"/>
              </a:rPr>
              <a:t>functionally diverse teams.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653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518056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0189" y="1003969"/>
            <a:ext cx="11413501" cy="5078313"/>
          </a:xfrm>
          <a:prstGeom prst="rect">
            <a:avLst/>
          </a:prstGeom>
          <a:noFill/>
        </p:spPr>
        <p:txBody>
          <a:bodyPr wrap="square" rtlCol="0">
            <a:spAutoFit/>
          </a:bodyPr>
          <a:lstStyle/>
          <a:p>
            <a:pPr algn="just"/>
            <a:r>
              <a:rPr lang="en-US" sz="1800" b="1" i="0" dirty="0">
                <a:solidFill>
                  <a:srgbClr val="000000"/>
                </a:solidFill>
                <a:effectLst/>
                <a:latin typeface="Galliard-Roman5"/>
              </a:rPr>
              <a:t>Finally, founding team members with prior shared experience can manage more of the challenges in new ventures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 Teams in which </a:t>
            </a:r>
            <a:r>
              <a:rPr lang="en-US" sz="1800" b="0" i="0" dirty="0">
                <a:solidFill>
                  <a:srgbClr val="FF0000"/>
                </a:solidFill>
                <a:effectLst/>
                <a:latin typeface="Galliard-Roman5"/>
              </a:rPr>
              <a:t>some of the members have previously worked together in the same company have shared knowledge that </a:t>
            </a:r>
            <a:r>
              <a:rPr lang="en-US" sz="1800" b="0" i="0" u="sng" dirty="0">
                <a:solidFill>
                  <a:srgbClr val="FF0000"/>
                </a:solidFill>
                <a:effectLst/>
                <a:latin typeface="Galliard-Roman5"/>
              </a:rPr>
              <a:t>promotes a shared understanding </a:t>
            </a:r>
            <a:r>
              <a:rPr lang="en-US" sz="1800" b="0" i="0" dirty="0">
                <a:solidFill>
                  <a:srgbClr val="FF0000"/>
                </a:solidFill>
                <a:effectLst/>
                <a:latin typeface="Galliard-Roman5"/>
              </a:rPr>
              <a:t>that </a:t>
            </a:r>
            <a:r>
              <a:rPr lang="en-US" sz="1800" b="0" i="0" u="sng" dirty="0">
                <a:solidFill>
                  <a:srgbClr val="FF0000"/>
                </a:solidFill>
                <a:effectLst/>
                <a:latin typeface="Galliard-Roman5"/>
              </a:rPr>
              <a:t>facilitates implementation speed </a:t>
            </a:r>
            <a:r>
              <a:rPr lang="en-US" sz="1800" b="0" i="0" dirty="0">
                <a:solidFill>
                  <a:srgbClr val="FF0000"/>
                </a:solidFill>
                <a:effectLst/>
                <a:latin typeface="Galliard-Roman5"/>
              </a:rPr>
              <a:t>and e</a:t>
            </a:r>
            <a:r>
              <a:rPr lang="en-US" sz="1800" b="0" i="0" u="sng" dirty="0">
                <a:solidFill>
                  <a:srgbClr val="FF0000"/>
                </a:solidFill>
                <a:effectLst/>
                <a:latin typeface="Galliard-Roman5"/>
              </a:rPr>
              <a:t>nhances new venture performance</a:t>
            </a:r>
            <a:r>
              <a:rPr lang="en-US" sz="1800" b="0" i="0" dirty="0">
                <a:solidFill>
                  <a:srgbClr val="FF0000"/>
                </a:solidFill>
                <a:effectLst/>
                <a:latin typeface="Galliard-Roman5"/>
              </a:rPr>
              <a: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However, this benefit from prior shared experience within a founding team </a:t>
            </a:r>
            <a:r>
              <a:rPr lang="en-US" sz="1800" b="1" i="0" u="sng" dirty="0">
                <a:solidFill>
                  <a:srgbClr val="000000"/>
                </a:solidFill>
                <a:effectLst/>
                <a:latin typeface="Galliard-Roman5"/>
              </a:rPr>
              <a:t>is diminished when </a:t>
            </a:r>
            <a:r>
              <a:rPr lang="en-US" sz="1800" b="0" i="0" dirty="0">
                <a:solidFill>
                  <a:srgbClr val="000000"/>
                </a:solidFill>
                <a:effectLst/>
                <a:latin typeface="Galliard-Roman5"/>
              </a:rPr>
              <a:t>that </a:t>
            </a:r>
            <a:r>
              <a:rPr lang="en-US" sz="1800" b="0" i="0" dirty="0">
                <a:solidFill>
                  <a:srgbClr val="FF0000"/>
                </a:solidFill>
                <a:effectLst/>
                <a:latin typeface="Galliard-Roman5"/>
              </a:rPr>
              <a:t>shared experience is for a task or industry </a:t>
            </a:r>
            <a:r>
              <a:rPr lang="en-US" sz="1800" b="1" i="0" u="sng" dirty="0">
                <a:solidFill>
                  <a:srgbClr val="FF0000"/>
                </a:solidFill>
                <a:effectLst/>
                <a:latin typeface="Galliard-Roman5"/>
              </a:rPr>
              <a:t>different from </a:t>
            </a:r>
            <a:r>
              <a:rPr lang="en-US" sz="1800" b="0" i="0" dirty="0">
                <a:solidFill>
                  <a:srgbClr val="FF0000"/>
                </a:solidFill>
                <a:effectLst/>
                <a:latin typeface="Galliard-Roman5"/>
              </a:rPr>
              <a:t>those of the new venture</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Moreover, the</a:t>
            </a:r>
            <a:r>
              <a:rPr lang="en-US" sz="1800" b="1" i="0" dirty="0">
                <a:solidFill>
                  <a:srgbClr val="000000"/>
                </a:solidFill>
                <a:effectLst/>
                <a:latin typeface="Galliard-Roman5"/>
              </a:rPr>
              <a:t> benefits of teams’ prior shared experience </a:t>
            </a:r>
            <a:r>
              <a:rPr lang="en-US" sz="1800" b="1" i="0" u="sng" dirty="0">
                <a:solidFill>
                  <a:srgbClr val="FF0000"/>
                </a:solidFill>
                <a:effectLst/>
                <a:latin typeface="Galliard-Roman5"/>
              </a:rPr>
              <a:t>diminish</a:t>
            </a:r>
            <a:r>
              <a:rPr lang="en-US" sz="1800" b="1" i="0" dirty="0">
                <a:solidFill>
                  <a:srgbClr val="000000"/>
                </a:solidFill>
                <a:effectLst/>
                <a:latin typeface="Galliard-Roman5"/>
              </a:rPr>
              <a:t> over time as founding teams begin to generate their own shared experience in their current new ventures. </a:t>
            </a:r>
          </a:p>
          <a:p>
            <a:pPr algn="just"/>
            <a:endParaRPr lang="en-US" b="1"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Relatedly, they </a:t>
            </a:r>
            <a:r>
              <a:rPr lang="en-US" sz="1800" b="1" i="0" dirty="0">
                <a:solidFill>
                  <a:srgbClr val="FF0000"/>
                </a:solidFill>
                <a:effectLst/>
                <a:latin typeface="Galliard-Roman5"/>
              </a:rPr>
              <a:t>can create more internally consistent human-resource value systems</a:t>
            </a:r>
            <a:r>
              <a:rPr lang="en-US" sz="1800" b="0" i="0" dirty="0">
                <a:solidFill>
                  <a:srgbClr val="000000"/>
                </a:solidFill>
                <a:effectLst/>
                <a:latin typeface="Galliard-Roman5"/>
              </a:rPr>
              <a:t> for their new ventures that facilitate shared collective perceptions, attitudes, and behaviors among new venture members.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They </a:t>
            </a:r>
            <a:r>
              <a:rPr lang="en-US" sz="1800" b="1" i="0" dirty="0">
                <a:solidFill>
                  <a:srgbClr val="FF0000"/>
                </a:solidFill>
                <a:effectLst/>
                <a:latin typeface="Galliard-Roman5"/>
              </a:rPr>
              <a:t>are also more likely to pursue exploration strategies</a:t>
            </a:r>
            <a:r>
              <a:rPr lang="en-US" sz="1800" b="0" i="0" dirty="0">
                <a:solidFill>
                  <a:srgbClr val="FF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At the same time, those with </a:t>
            </a:r>
            <a:r>
              <a:rPr lang="en-US" sz="1800" b="1" i="0" dirty="0">
                <a:solidFill>
                  <a:srgbClr val="000000"/>
                </a:solidFill>
                <a:effectLst/>
                <a:latin typeface="Galliard-Roman5"/>
              </a:rPr>
              <a:t>members who have worked in </a:t>
            </a:r>
            <a:r>
              <a:rPr lang="en-US" sz="1800" b="1" i="0" u="sng" dirty="0">
                <a:solidFill>
                  <a:srgbClr val="000000"/>
                </a:solidFill>
                <a:effectLst/>
                <a:latin typeface="Galliard-Roman5"/>
              </a:rPr>
              <a:t>diverse companies</a:t>
            </a:r>
            <a:r>
              <a:rPr lang="en-US" sz="1800" b="0" i="0" u="sng" dirty="0">
                <a:solidFill>
                  <a:srgbClr val="000000"/>
                </a:solidFill>
                <a:effectLst/>
                <a:latin typeface="Galliard-Roman5"/>
              </a:rPr>
              <a:t> </a:t>
            </a:r>
            <a:r>
              <a:rPr lang="en-US" sz="1800" b="0" i="0" dirty="0">
                <a:solidFill>
                  <a:srgbClr val="FF0000"/>
                </a:solidFill>
                <a:effectLst/>
                <a:latin typeface="Galliard-Roman5"/>
              </a:rPr>
              <a:t>are more likely to engage in </a:t>
            </a:r>
            <a:r>
              <a:rPr lang="en-US" sz="1800" b="1" i="0" u="sng" dirty="0">
                <a:solidFill>
                  <a:srgbClr val="FF0000"/>
                </a:solidFill>
                <a:effectLst/>
                <a:latin typeface="Galliard-Roman5"/>
              </a:rPr>
              <a:t>explorative activities.</a:t>
            </a:r>
            <a:r>
              <a:rPr lang="en-US" sz="1800" b="1" i="0" u="sng"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However, </a:t>
            </a:r>
            <a:r>
              <a:rPr lang="en-US" sz="1800" b="1" i="0" dirty="0">
                <a:solidFill>
                  <a:srgbClr val="FF0000"/>
                </a:solidFill>
                <a:effectLst/>
                <a:latin typeface="Galliard-Roman5"/>
              </a:rPr>
              <a:t>teams with prior shared experience and heterogeneous experience show the </a:t>
            </a:r>
            <a:r>
              <a:rPr lang="en-US" sz="1800" b="1" i="0" u="sng" dirty="0">
                <a:solidFill>
                  <a:srgbClr val="FF0000"/>
                </a:solidFill>
                <a:effectLst/>
                <a:latin typeface="Galliard-Roman5"/>
              </a:rPr>
              <a:t>highest growth.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243803"/>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304603" cy="4308872"/>
          </a:xfrm>
          <a:prstGeom prst="rect">
            <a:avLst/>
          </a:prstGeom>
          <a:noFill/>
        </p:spPr>
        <p:txBody>
          <a:bodyPr wrap="square" rtlCol="0">
            <a:spAutoFit/>
          </a:bodyPr>
          <a:lstStyle/>
          <a:p>
            <a:pPr algn="just"/>
            <a:r>
              <a:rPr lang="en-US" sz="1800" b="1" i="0" dirty="0">
                <a:solidFill>
                  <a:srgbClr val="000000"/>
                </a:solidFill>
                <a:effectLst/>
                <a:latin typeface="Galliard-Roman5"/>
              </a:rPr>
              <a:t>One potential mechanism underlying the benefits of a team’s prior shared experience is a transactive memory system</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 A </a:t>
            </a:r>
            <a:r>
              <a:rPr lang="en-US" sz="2000" b="1" i="1" dirty="0">
                <a:solidFill>
                  <a:srgbClr val="FF0000"/>
                </a:solidFill>
                <a:effectLst/>
                <a:latin typeface="Galliard-Italic5"/>
              </a:rPr>
              <a:t>transactive memory system </a:t>
            </a:r>
            <a:r>
              <a:rPr lang="en-US" sz="1800" b="0" i="0" dirty="0">
                <a:solidFill>
                  <a:srgbClr val="FF0000"/>
                </a:solidFill>
                <a:effectLst/>
                <a:latin typeface="Galliard-Roman5"/>
              </a:rPr>
              <a:t>is a shared understanding of which team members have specific expertise </a:t>
            </a:r>
            <a:r>
              <a:rPr lang="en-US" sz="1800" b="0" i="0" dirty="0">
                <a:solidFill>
                  <a:srgbClr val="000000"/>
                </a:solidFill>
                <a:effectLst/>
                <a:latin typeface="Galliard-Roman5"/>
              </a:rPr>
              <a:t>that the team can call on when needed—that is, knowing “who knows what”. </a:t>
            </a:r>
          </a:p>
          <a:p>
            <a:pPr algn="just"/>
            <a:r>
              <a:rPr lang="en-US" sz="1800" b="0" i="0" dirty="0">
                <a:solidFill>
                  <a:srgbClr val="000000"/>
                </a:solidFill>
                <a:effectLst/>
                <a:latin typeface="Galliard-Roman5"/>
              </a:rPr>
              <a:t>- It </a:t>
            </a:r>
            <a:r>
              <a:rPr lang="en-US" sz="1800" b="0" i="0" dirty="0">
                <a:solidFill>
                  <a:srgbClr val="FF0000"/>
                </a:solidFill>
                <a:effectLst/>
                <a:latin typeface="Galliard-Roman5"/>
              </a:rPr>
              <a:t>can enhance new venture performance</a:t>
            </a:r>
            <a:r>
              <a:rPr lang="en-US" sz="1800" b="0" i="0" dirty="0">
                <a:solidFill>
                  <a:srgbClr val="000000"/>
                </a:solidFill>
                <a:effectLst/>
                <a:latin typeface="Galliard-Roman5"/>
              </a:rPr>
              <a:t>, especially when there is </a:t>
            </a:r>
            <a:r>
              <a:rPr lang="en-US" sz="1800" b="0" i="1" u="sng" dirty="0">
                <a:solidFill>
                  <a:srgbClr val="000000"/>
                </a:solidFill>
                <a:effectLst/>
                <a:latin typeface="Galliard-Italic5"/>
              </a:rPr>
              <a:t>task similarity</a:t>
            </a:r>
            <a:r>
              <a:rPr lang="en-US" sz="1800" b="0" i="0" dirty="0">
                <a:solidFill>
                  <a:srgbClr val="000000"/>
                </a:solidFill>
                <a:effectLst/>
                <a:latin typeface="Galliard-Roman5"/>
              </a:rPr>
              <a:t>, </a:t>
            </a:r>
            <a:r>
              <a:rPr lang="en-US" sz="1800" b="0" i="0" u="sng" dirty="0">
                <a:solidFill>
                  <a:srgbClr val="000000"/>
                </a:solidFill>
                <a:effectLst/>
                <a:latin typeface="Galliard-Roman5"/>
              </a:rPr>
              <a:t>task relatedness</a:t>
            </a:r>
            <a:r>
              <a:rPr lang="en-US" sz="1800" b="0" i="0" dirty="0">
                <a:solidFill>
                  <a:srgbClr val="000000"/>
                </a:solidFill>
                <a:effectLst/>
                <a:latin typeface="Galliard-Roman5"/>
              </a:rPr>
              <a:t> related, and </a:t>
            </a:r>
            <a:r>
              <a:rPr lang="en-US" sz="1800" b="0" i="1" u="sng" dirty="0">
                <a:solidFill>
                  <a:srgbClr val="000000"/>
                </a:solidFill>
                <a:effectLst/>
                <a:latin typeface="Galliard-Italic5"/>
              </a:rPr>
              <a:t>intrateam trust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 It </a:t>
            </a:r>
            <a:r>
              <a:rPr lang="en-US" sz="1800" b="0" i="0" dirty="0">
                <a:solidFill>
                  <a:srgbClr val="FF0000"/>
                </a:solidFill>
                <a:effectLst/>
                <a:latin typeface="Galliard-Roman5"/>
              </a:rPr>
              <a:t>can </a:t>
            </a:r>
            <a:r>
              <a:rPr lang="en-US" sz="1800" b="0" i="0" dirty="0">
                <a:solidFill>
                  <a:srgbClr val="000000"/>
                </a:solidFill>
                <a:effectLst/>
                <a:latin typeface="Galliard-Roman5"/>
              </a:rPr>
              <a:t>also </a:t>
            </a:r>
            <a:r>
              <a:rPr lang="en-US" sz="1800" b="0" i="0" dirty="0">
                <a:solidFill>
                  <a:srgbClr val="FF0000"/>
                </a:solidFill>
                <a:effectLst/>
                <a:latin typeface="Galliard-Roman5"/>
              </a:rPr>
              <a:t>lead the new venture to develop an entrepreneurial orientation</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2000" b="1" i="1" dirty="0">
                <a:solidFill>
                  <a:srgbClr val="FF0000"/>
                </a:solidFill>
                <a:effectLst/>
                <a:latin typeface="Galliard-Italic5"/>
              </a:rPr>
              <a:t>Entrepreneurial orientation </a:t>
            </a:r>
            <a:r>
              <a:rPr lang="en-US" sz="1800" b="0" i="0" dirty="0">
                <a:solidFill>
                  <a:srgbClr val="000000"/>
                </a:solidFill>
                <a:effectLst/>
                <a:latin typeface="Galliard-Roman5"/>
              </a:rPr>
              <a:t>refers to </a:t>
            </a:r>
            <a:r>
              <a:rPr lang="en-US" sz="1800" b="0" i="0" dirty="0">
                <a:solidFill>
                  <a:srgbClr val="FF0000"/>
                </a:solidFill>
                <a:effectLst/>
                <a:latin typeface="Galliard-Roman5"/>
              </a:rPr>
              <a:t>a new venture’s strategic orientation involving the propensity to be innovative, risk taking, and proactive</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 The trust between founding team members, the organizational structure’s organic nature, and the environment’s dynamism magnify the positive relationship between a founding team’s transactive memory system and the respective venture’s entrepreneurial orientation.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34104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2542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10885978" cy="5078313"/>
          </a:xfrm>
          <a:prstGeom prst="rect">
            <a:avLst/>
          </a:prstGeom>
          <a:noFill/>
        </p:spPr>
        <p:txBody>
          <a:bodyPr wrap="square" rtlCol="0">
            <a:spAutoFit/>
          </a:bodyPr>
          <a:lstStyle/>
          <a:p>
            <a:pPr algn="just"/>
            <a:r>
              <a:rPr lang="en-US" sz="1800" b="1" i="1" dirty="0">
                <a:solidFill>
                  <a:srgbClr val="000000"/>
                </a:solidFill>
                <a:effectLst/>
                <a:latin typeface="Galliard-BoldItalic4"/>
              </a:rPr>
              <a:t>3. Social Relationships and Starting a New Venture</a:t>
            </a:r>
          </a:p>
          <a:p>
            <a:pPr algn="just"/>
            <a:r>
              <a:rPr lang="en-US" sz="1800" b="1" i="0" dirty="0">
                <a:solidFill>
                  <a:srgbClr val="FF0000"/>
                </a:solidFill>
                <a:effectLst/>
                <a:latin typeface="Galliard-Roman5"/>
              </a:rPr>
              <a:t>A </a:t>
            </a:r>
            <a:r>
              <a:rPr lang="en-US" sz="1800" b="1" i="1" dirty="0">
                <a:solidFill>
                  <a:srgbClr val="FF0000"/>
                </a:solidFill>
                <a:effectLst/>
                <a:latin typeface="Galliard-Italic5"/>
              </a:rPr>
              <a:t>social relationship </a:t>
            </a:r>
            <a:r>
              <a:rPr lang="en-US" sz="1800" b="0" i="0" dirty="0">
                <a:solidFill>
                  <a:srgbClr val="FF0000"/>
                </a:solidFill>
                <a:effectLst/>
                <a:latin typeface="Galliard-Roman5"/>
              </a:rPr>
              <a:t>is a positive interpersonal relationship between two or more people</a:t>
            </a:r>
            <a:r>
              <a:rPr lang="en-US" sz="1800" b="0" i="0" dirty="0">
                <a:solidFill>
                  <a:srgbClr val="000000"/>
                </a:solidFill>
                <a:effectLst/>
                <a:latin typeface="Galliard-Roman5"/>
              </a:rPr>
              <a:t>. Social relationships are reflected in </a:t>
            </a:r>
            <a:r>
              <a:rPr lang="en-US" sz="1800" b="1" i="1" dirty="0">
                <a:solidFill>
                  <a:srgbClr val="000000"/>
                </a:solidFill>
                <a:effectLst/>
                <a:latin typeface="Galliard-Roman5"/>
              </a:rPr>
              <a:t>(1) </a:t>
            </a:r>
            <a:r>
              <a:rPr lang="en-US" sz="1800" b="0" i="0" dirty="0">
                <a:solidFill>
                  <a:srgbClr val="FF0000"/>
                </a:solidFill>
                <a:effectLst/>
                <a:latin typeface="Galliard-Roman5"/>
              </a:rPr>
              <a:t>a founder’s social network</a:t>
            </a:r>
            <a:r>
              <a:rPr lang="en-US" sz="1800" b="0" i="0" dirty="0">
                <a:solidFill>
                  <a:srgbClr val="000000"/>
                </a:solidFill>
                <a:effectLst/>
                <a:latin typeface="Galliard-Roman5"/>
              </a:rPr>
              <a:t>, </a:t>
            </a:r>
            <a:r>
              <a:rPr lang="en-US" sz="1800" b="1" i="1" dirty="0">
                <a:solidFill>
                  <a:srgbClr val="000000"/>
                </a:solidFill>
                <a:effectLst/>
                <a:latin typeface="Galliard-Roman5"/>
              </a:rPr>
              <a:t>(2) </a:t>
            </a:r>
            <a:r>
              <a:rPr lang="en-US" sz="1800" b="0" i="0" dirty="0">
                <a:solidFill>
                  <a:srgbClr val="FF0000"/>
                </a:solidFill>
                <a:effectLst/>
                <a:latin typeface="Galliard-Roman5"/>
              </a:rPr>
              <a:t>a founder’s social capital</a:t>
            </a:r>
            <a:r>
              <a:rPr lang="en-US" sz="1800" b="0" i="0" dirty="0">
                <a:solidFill>
                  <a:srgbClr val="000000"/>
                </a:solidFill>
                <a:effectLst/>
                <a:latin typeface="Galliard-Roman5"/>
              </a:rPr>
              <a:t>, </a:t>
            </a:r>
            <a:r>
              <a:rPr lang="en-US" sz="1800" b="1" i="1" dirty="0">
                <a:solidFill>
                  <a:srgbClr val="000000"/>
                </a:solidFill>
                <a:effectLst/>
                <a:latin typeface="Galliard-Roman5"/>
              </a:rPr>
              <a:t>(3) </a:t>
            </a:r>
            <a:r>
              <a:rPr lang="en-US" sz="1800" b="0" i="0" dirty="0">
                <a:solidFill>
                  <a:srgbClr val="FF0000"/>
                </a:solidFill>
                <a:effectLst/>
                <a:latin typeface="Galliard-Roman5"/>
              </a:rPr>
              <a:t>a founder’s use of his</a:t>
            </a:r>
            <a:r>
              <a:rPr lang="en-US" sz="1800" b="0" i="0" dirty="0">
                <a:solidFill>
                  <a:srgbClr val="000000"/>
                </a:solidFill>
                <a:effectLst/>
                <a:latin typeface="Galliard-Roman5"/>
              </a:rPr>
              <a:t> </a:t>
            </a:r>
            <a:r>
              <a:rPr lang="en-US" sz="1800" b="0" i="0" dirty="0">
                <a:solidFill>
                  <a:srgbClr val="FF0000"/>
                </a:solidFill>
                <a:effectLst/>
                <a:latin typeface="Galliard-Roman5"/>
              </a:rPr>
              <a:t>network to access intangible resources</a:t>
            </a:r>
            <a:r>
              <a:rPr lang="en-US" sz="1800" b="0" i="0" dirty="0">
                <a:solidFill>
                  <a:srgbClr val="000000"/>
                </a:solidFill>
                <a:effectLst/>
                <a:latin typeface="Galliard-Roman5"/>
              </a:rPr>
              <a:t>, and </a:t>
            </a:r>
            <a:r>
              <a:rPr lang="en-US" sz="1800" b="1" i="1" dirty="0">
                <a:solidFill>
                  <a:srgbClr val="000000"/>
                </a:solidFill>
                <a:effectLst/>
                <a:latin typeface="Galliard-Roman5"/>
              </a:rPr>
              <a:t>(4) </a:t>
            </a:r>
            <a:r>
              <a:rPr lang="en-US" sz="1800" b="0" i="0" dirty="0">
                <a:solidFill>
                  <a:srgbClr val="FF0000"/>
                </a:solidFill>
                <a:effectLst/>
                <a:latin typeface="Galliard-Roman5"/>
              </a:rPr>
              <a:t>a new venture’s interpersonal interactions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relationships are embedded in social networks, which vary across founders and founding teams.</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0" i="0" u="sng" dirty="0">
                <a:solidFill>
                  <a:srgbClr val="000000"/>
                </a:solidFill>
                <a:effectLst/>
                <a:latin typeface="Galliard-Roman5"/>
              </a:rPr>
              <a:t>Founders’ networks involve:</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1" i="1" dirty="0">
                <a:solidFill>
                  <a:srgbClr val="FF0000"/>
                </a:solidFill>
                <a:effectLst/>
                <a:latin typeface="Galliard-Italic5"/>
              </a:rPr>
              <a:t>referrers</a:t>
            </a:r>
            <a:r>
              <a:rPr lang="en-US" sz="1800" b="0" i="1" dirty="0">
                <a:solidFill>
                  <a:srgbClr val="000000"/>
                </a:solidFill>
                <a:effectLst/>
                <a:latin typeface="Galliard-Italic5"/>
              </a:rPr>
              <a:t>—</a:t>
            </a:r>
            <a:r>
              <a:rPr lang="en-US" sz="1800" b="0" i="0" dirty="0">
                <a:solidFill>
                  <a:srgbClr val="FF0000"/>
                </a:solidFill>
                <a:effectLst/>
                <a:latin typeface="Galliard-Roman5"/>
              </a:rPr>
              <a:t>individuals or organizations that connect entrepreneurs to potential resource providers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1" dirty="0">
                <a:solidFill>
                  <a:srgbClr val="FF0000"/>
                </a:solidFill>
                <a:effectLst/>
                <a:latin typeface="Galliard-Roman5"/>
              </a:rPr>
              <a:t>Potential resource providers </a:t>
            </a:r>
            <a:r>
              <a:rPr lang="en-US" sz="1800" b="0" i="0" dirty="0">
                <a:solidFill>
                  <a:srgbClr val="000000"/>
                </a:solidFill>
                <a:effectLst/>
                <a:latin typeface="Galliard-Roman5"/>
              </a:rPr>
              <a:t>are the </a:t>
            </a:r>
            <a:r>
              <a:rPr lang="en-US" sz="1800" b="0" i="0" dirty="0">
                <a:solidFill>
                  <a:srgbClr val="FF0000"/>
                </a:solidFill>
                <a:effectLst/>
                <a:latin typeface="Galliard-Roman5"/>
              </a:rPr>
              <a:t>owners of resources that new ventures need</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Specifically, </a:t>
            </a:r>
            <a:r>
              <a:rPr lang="en-US" sz="1800" b="0" i="0" u="sng" dirty="0">
                <a:solidFill>
                  <a:srgbClr val="000000"/>
                </a:solidFill>
                <a:effectLst/>
                <a:latin typeface="Galliard-Roman5"/>
              </a:rPr>
              <a:t>a venture is more likely to obtain the resources it needs when:</a:t>
            </a:r>
          </a:p>
          <a:p>
            <a:pPr algn="just"/>
            <a:r>
              <a:rPr lang="en-US" sz="1800" b="0" i="0" dirty="0">
                <a:solidFill>
                  <a:srgbClr val="000000"/>
                </a:solidFill>
                <a:effectLst/>
                <a:latin typeface="Galliard-Roman5"/>
              </a:rPr>
              <a:t> (1) there is a strong relationship</a:t>
            </a:r>
            <a:r>
              <a:rPr lang="en-US" dirty="0"/>
              <a:t> </a:t>
            </a:r>
            <a:r>
              <a:rPr lang="en-US" sz="1800" b="0" i="0" dirty="0">
                <a:solidFill>
                  <a:srgbClr val="000000"/>
                </a:solidFill>
                <a:effectLst/>
                <a:latin typeface="Galliard-Roman5"/>
              </a:rPr>
              <a:t>between the referrer and the resource owner, especially when there is a strong relationship between the founder and the referrer, and</a:t>
            </a:r>
          </a:p>
          <a:p>
            <a:pPr algn="just"/>
            <a:r>
              <a:rPr lang="en-US" sz="1800" b="0" i="0" dirty="0">
                <a:solidFill>
                  <a:srgbClr val="000000"/>
                </a:solidFill>
                <a:effectLst/>
                <a:latin typeface="Galliard-Roman5"/>
              </a:rPr>
              <a:t> (2) both referrer and resource owner have considerable prior knowledge of the venture’s technology or product.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Interestingly, the resource owner’s prior knowledge of the venture’s technology or product compensates for weak relationships between the founder and the referrer and between the referrer and the resource owner—the relationship facilitates action.</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71289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25423"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11024524"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000000"/>
                </a:solidFill>
                <a:effectLst/>
                <a:latin typeface="Galliard-Roman5"/>
              </a:rPr>
              <a:t>It is possible to consider entrepreneurial networking as more than just a facilitator of entrepreneurial action. </a:t>
            </a:r>
          </a:p>
          <a:p>
            <a:pPr marL="285750" indent="-285750" algn="just">
              <a:buFont typeface="Arial" panose="020B0604020202020204" pitchFamily="34" charset="0"/>
              <a:buChar char="•"/>
            </a:pPr>
            <a:r>
              <a:rPr lang="en-US" sz="1800" b="0" i="0" dirty="0">
                <a:solidFill>
                  <a:srgbClr val="000000"/>
                </a:solidFill>
                <a:effectLst/>
                <a:latin typeface="Galliard-Roman5"/>
              </a:rPr>
              <a:t>Specifically, entrepreneurial networking is intentional behavior under high uncertainty. It includes assessing the use of one’s existing network of relationships, negotiating precommitments with stakeholders, and continually changing the set of relationships supporting the focal venture.</a:t>
            </a:r>
          </a:p>
          <a:p>
            <a:pPr marL="285750" indent="-285750" algn="just">
              <a:buFont typeface="Arial" panose="020B0604020202020204" pitchFamily="34" charset="0"/>
              <a:buChar char="•"/>
            </a:pPr>
            <a:r>
              <a:rPr lang="en-US" sz="1800" b="0" i="0" dirty="0">
                <a:solidFill>
                  <a:srgbClr val="000000"/>
                </a:solidFill>
                <a:effectLst/>
                <a:latin typeface="Galliard-Roman5"/>
              </a:rPr>
              <a:t>Although it would seem that the larger a founder’s network, the better it is for his or her venture, there are diminishing returns to accessing funding, information, and business contacts from increases in network size.</a:t>
            </a:r>
          </a:p>
          <a:p>
            <a:pPr marL="285750" indent="-285750" algn="just">
              <a:buFont typeface="Arial" panose="020B0604020202020204" pitchFamily="34" charset="0"/>
              <a:buChar char="•"/>
            </a:pPr>
            <a:r>
              <a:rPr lang="en-US" sz="1800" b="0" i="0" dirty="0">
                <a:solidFill>
                  <a:srgbClr val="000000"/>
                </a:solidFill>
                <a:effectLst/>
                <a:latin typeface="Galliard-Roman5"/>
              </a:rPr>
              <a:t>Over and above a network’s size, relationship quality, trust, and commitment help a new venture access resources under favorable terms. </a:t>
            </a:r>
          </a:p>
          <a:p>
            <a:pPr marL="285750" indent="-285750" algn="just">
              <a:buFont typeface="Arial" panose="020B0604020202020204" pitchFamily="34" charset="0"/>
              <a:buChar char="•"/>
            </a:pPr>
            <a:r>
              <a:rPr lang="en-US" sz="1800" b="0" i="0" dirty="0">
                <a:solidFill>
                  <a:srgbClr val="000000"/>
                </a:solidFill>
                <a:effectLst/>
                <a:latin typeface="Galliard-Roman5"/>
              </a:rPr>
              <a:t>Indeed, both the size of a social network and the strength of the relationship between founders and potential funders relate positively to progress in new venture creation. </a:t>
            </a:r>
          </a:p>
          <a:p>
            <a:pPr marL="285750" indent="-285750" algn="just">
              <a:buFont typeface="Arial" panose="020B0604020202020204" pitchFamily="34" charset="0"/>
              <a:buChar char="•"/>
            </a:pPr>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Also, founders’ networks that are heterogeneous and high in status generate benefits for their new ventures. </a:t>
            </a:r>
          </a:p>
          <a:p>
            <a:pPr marL="285750" indent="-285750" algn="just">
              <a:buFont typeface="Arial" panose="020B0604020202020204" pitchFamily="34" charset="0"/>
              <a:buChar char="•"/>
            </a:pPr>
            <a:r>
              <a:rPr lang="en-US" sz="1800" b="0" i="0" dirty="0">
                <a:solidFill>
                  <a:srgbClr val="000000"/>
                </a:solidFill>
                <a:effectLst/>
                <a:latin typeface="Galliard-Roman5"/>
              </a:rPr>
              <a:t>A </a:t>
            </a:r>
            <a:r>
              <a:rPr lang="en-US" sz="1800" b="1" i="1" dirty="0">
                <a:solidFill>
                  <a:srgbClr val="FF0000"/>
                </a:solidFill>
                <a:effectLst/>
                <a:latin typeface="Galliard-Italic5"/>
              </a:rPr>
              <a:t>heterogeneous network </a:t>
            </a:r>
            <a:r>
              <a:rPr lang="en-US" sz="1800" b="0" i="0" dirty="0">
                <a:solidFill>
                  <a:srgbClr val="000000"/>
                </a:solidFill>
                <a:effectLst/>
                <a:latin typeface="Galliard-Roman5"/>
              </a:rPr>
              <a:t>is a set of relationships that provides a new venture access to diverse information and varied resources. </a:t>
            </a:r>
          </a:p>
          <a:p>
            <a:pPr marL="285750" indent="-285750" algn="just">
              <a:buFont typeface="Arial" panose="020B0604020202020204" pitchFamily="34" charset="0"/>
              <a:buChar char="•"/>
            </a:pPr>
            <a:r>
              <a:rPr lang="en-US" sz="1800" b="0" i="0" dirty="0">
                <a:solidFill>
                  <a:srgbClr val="000000"/>
                </a:solidFill>
                <a:effectLst/>
                <a:latin typeface="Galliard-Roman5"/>
              </a:rPr>
              <a:t>A </a:t>
            </a:r>
            <a:r>
              <a:rPr lang="en-US" sz="1800" b="1" i="1" dirty="0">
                <a:solidFill>
                  <a:srgbClr val="FF0000"/>
                </a:solidFill>
                <a:effectLst/>
                <a:latin typeface="Galliard-Italic5"/>
              </a:rPr>
              <a:t>high-status network </a:t>
            </a:r>
            <a:r>
              <a:rPr lang="en-US" sz="1800" b="0" i="0" dirty="0">
                <a:solidFill>
                  <a:srgbClr val="000000"/>
                </a:solidFill>
                <a:effectLst/>
                <a:latin typeface="Galliard-Roman5"/>
              </a:rPr>
              <a:t>is a set of relationships that signals a new venture’s quality to others.</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94893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19561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11094720" cy="4801314"/>
          </a:xfrm>
          <a:prstGeom prst="rect">
            <a:avLst/>
          </a:prstGeom>
          <a:noFill/>
        </p:spPr>
        <p:txBody>
          <a:bodyPr wrap="square" rtlCol="0">
            <a:spAutoFit/>
          </a:bodyPr>
          <a:lstStyle/>
          <a:p>
            <a:pPr algn="just"/>
            <a:r>
              <a:rPr lang="en-US" sz="1800" b="1" i="0" dirty="0">
                <a:solidFill>
                  <a:srgbClr val="000000"/>
                </a:solidFill>
                <a:effectLst/>
                <a:latin typeface="Galliard-Roman5"/>
              </a:rPr>
              <a:t>Second, new ventures can benefit from their founders’ social capital. </a:t>
            </a:r>
          </a:p>
          <a:p>
            <a:pPr algn="just"/>
            <a:r>
              <a:rPr lang="en-US" sz="1800" b="0" i="0" dirty="0">
                <a:solidFill>
                  <a:srgbClr val="000000"/>
                </a:solidFill>
                <a:effectLst/>
                <a:latin typeface="Galliard-Roman5"/>
              </a:rPr>
              <a:t>This social capital can have a variety of sources. </a:t>
            </a:r>
          </a:p>
          <a:p>
            <a:pPr marL="285750" indent="-285750" algn="just">
              <a:buFont typeface="Arial" panose="020B0604020202020204" pitchFamily="34" charset="0"/>
              <a:buChar char="•"/>
            </a:pPr>
            <a:r>
              <a:rPr lang="en-US" sz="1800" b="1" i="1" dirty="0">
                <a:solidFill>
                  <a:srgbClr val="FF0000"/>
                </a:solidFill>
                <a:effectLst/>
                <a:latin typeface="Galliard-Italic5"/>
              </a:rPr>
              <a:t>Social capital </a:t>
            </a:r>
            <a:r>
              <a:rPr lang="en-US" sz="1800" b="0" i="0" dirty="0">
                <a:solidFill>
                  <a:srgbClr val="000000"/>
                </a:solidFill>
                <a:effectLst/>
                <a:latin typeface="Galliard-Roman5"/>
              </a:rPr>
              <a:t>refers to </a:t>
            </a:r>
            <a:r>
              <a:rPr lang="en-US" sz="1800" b="0" i="0" u="sng" dirty="0">
                <a:solidFill>
                  <a:srgbClr val="FF0000"/>
                </a:solidFill>
                <a:effectLst/>
                <a:latin typeface="Galliard-Roman5"/>
              </a:rPr>
              <a:t>the goodwill created through social relationships</a:t>
            </a:r>
            <a:r>
              <a:rPr lang="en-US" sz="1800" b="0" i="0" dirty="0">
                <a:solidFill>
                  <a:srgbClr val="000000"/>
                </a:solidFill>
                <a:effectLst/>
                <a:latin typeface="Galliard-Roman5"/>
              </a:rPr>
              <a:t>, and some founders have more social capital than other founders. For example, founders who are returning migrants or have experience with multinational enterprises typically have higher social capital than founders without such global-market experience. </a:t>
            </a:r>
          </a:p>
          <a:p>
            <a:pPr marL="285750" indent="-285750" algn="just">
              <a:buFont typeface="Arial" panose="020B0604020202020204" pitchFamily="34" charset="0"/>
              <a:buChar char="•"/>
            </a:pPr>
            <a:r>
              <a:rPr lang="en-US" sz="1800" b="0" i="0" dirty="0">
                <a:solidFill>
                  <a:srgbClr val="000000"/>
                </a:solidFill>
                <a:effectLst/>
                <a:latin typeface="Galliard-Roman5"/>
              </a:rPr>
              <a:t>Moreover, entrepreneurs have higher social capital with their families than with other groups and individuals. Therefore, family involvement in the governance of early-stage new ventures is associated with a higher probability of raising debt funding and with increasing the amount of funding founders can obtain.</a:t>
            </a:r>
          </a:p>
          <a:p>
            <a:pPr algn="just"/>
            <a:r>
              <a:rPr lang="en-US" sz="1800" b="0" i="0" dirty="0">
                <a:solidFill>
                  <a:srgbClr val="000000"/>
                </a:solidFill>
                <a:effectLst/>
                <a:latin typeface="Galliard-Roman5"/>
              </a:rPr>
              <a:t> However, founders often seek initial funding from their families rather than from other investors when they anticipate low family interference in their businesses. This funding strategy shows that there are benefits (e.g., easier access to capital) and costs (e.g., potential interference) that arise from relying on family relationships when creating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Indeed, </a:t>
            </a:r>
            <a:r>
              <a:rPr lang="en-US" sz="1800" b="1" i="0" dirty="0">
                <a:solidFill>
                  <a:srgbClr val="FF0000"/>
                </a:solidFill>
                <a:effectLst/>
                <a:latin typeface="Galliard-Roman5"/>
              </a:rPr>
              <a:t>when entrepreneurs involve their families to gain financial capital, the scope of their startup activities is narrowed. </a:t>
            </a: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FF0000"/>
                </a:solidFill>
                <a:effectLst/>
                <a:latin typeface="Galliard-Roman5"/>
              </a:rPr>
              <a:t>when entrepreneurs involve their families to access social capital, the scope of their startup activities is broadened</a:t>
            </a:r>
            <a:r>
              <a:rPr lang="en-US" sz="1800" b="0" i="0" dirty="0">
                <a:solidFill>
                  <a:srgbClr val="000000"/>
                </a:solidFill>
                <a:effectLst/>
                <a:latin typeface="Galliard-Roman5"/>
              </a:rPr>
              <a:t>, and even more so when their families are highly cohesive.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701010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285191"/>
            <a:ext cx="9893651" cy="4524315"/>
          </a:xfrm>
          <a:prstGeom prst="rect">
            <a:avLst/>
          </a:prstGeom>
          <a:noFill/>
        </p:spPr>
        <p:txBody>
          <a:bodyPr wrap="square" rtlCol="0">
            <a:spAutoFit/>
          </a:bodyPr>
          <a:lstStyle/>
          <a:p>
            <a:pPr algn="just"/>
            <a:r>
              <a:rPr lang="en-US" sz="1800" b="1" i="0" dirty="0">
                <a:solidFill>
                  <a:srgbClr val="000000"/>
                </a:solidFill>
                <a:effectLst/>
                <a:latin typeface="Galliard-Roman5"/>
              </a:rPr>
              <a:t>Third, founders’ social relationships can provide new ventures intangible resources. </a:t>
            </a:r>
          </a:p>
          <a:p>
            <a:pPr algn="just"/>
            <a:endParaRPr lang="en-US" b="1" dirty="0">
              <a:solidFill>
                <a:srgbClr val="000000"/>
              </a:solidFill>
              <a:latin typeface="Galliard-Roman5"/>
            </a:endParaRPr>
          </a:p>
          <a:p>
            <a:pPr marL="285750" indent="-285750" algn="just">
              <a:buFont typeface="Arial" panose="020B0604020202020204" pitchFamily="34" charset="0"/>
              <a:buChar char="•"/>
            </a:pPr>
            <a:r>
              <a:rPr lang="en-US" sz="1800" b="0" i="0" u="sng" dirty="0">
                <a:solidFill>
                  <a:srgbClr val="FF0000"/>
                </a:solidFill>
                <a:effectLst/>
                <a:latin typeface="Galliard-Roman5"/>
              </a:rPr>
              <a:t>Close relationships can provide founders entrepreneurial inspiration</a:t>
            </a:r>
            <a:r>
              <a:rPr lang="en-US" sz="1800" b="0" i="0" dirty="0">
                <a:solidFill>
                  <a:srgbClr val="FF0000"/>
                </a:solidFill>
                <a:effectLst/>
                <a:latin typeface="Galliard-Roman5"/>
              </a:rPr>
              <a:t>, thereby </a:t>
            </a:r>
            <a:r>
              <a:rPr lang="en-US" sz="1800" b="0" i="0" u="sng" dirty="0">
                <a:solidFill>
                  <a:srgbClr val="FF0000"/>
                </a:solidFill>
                <a:effectLst/>
                <a:latin typeface="Galliard-Roman5"/>
              </a:rPr>
              <a:t>enhancing new ventures’ chances of survival</a:t>
            </a:r>
            <a:r>
              <a:rPr lang="en-US" sz="1800" b="0" i="0" dirty="0">
                <a:solidFill>
                  <a:srgbClr val="FF0000"/>
                </a:solidFill>
                <a:effectLst/>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This benefit of founders’ entrepreneurial inspiration is magnified for those who take over an existing business, invest considerable time in their ventures, and/or have low entrepreneurship experience.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Social relationships can also be a source of </a:t>
            </a:r>
            <a:r>
              <a:rPr lang="en-US" sz="1800" b="1" i="1" dirty="0">
                <a:solidFill>
                  <a:srgbClr val="000000"/>
                </a:solidFill>
                <a:effectLst/>
                <a:latin typeface="Galliard-Italic5"/>
              </a:rPr>
              <a:t>guidance </a:t>
            </a:r>
            <a:r>
              <a:rPr lang="en-US" sz="1800" b="0" i="0" dirty="0">
                <a:solidFill>
                  <a:srgbClr val="000000"/>
                </a:solidFill>
                <a:effectLst/>
                <a:latin typeface="Galliard-Roman5"/>
              </a:rPr>
              <a:t>as founders often use outsiders’ assistance when starting their ventures. </a:t>
            </a:r>
            <a:r>
              <a:rPr lang="en-US" sz="1800" b="1" i="0" dirty="0">
                <a:solidFill>
                  <a:srgbClr val="000000"/>
                </a:solidFill>
                <a:effectLst/>
                <a:latin typeface="Galliard-Roman5"/>
              </a:rPr>
              <a:t>This guidance increases long-term growth to a point, after which more guided preparation reduces long-term growth</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 similar form of guidance is when venture advocates help founders.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Venture advocates </a:t>
            </a:r>
            <a:r>
              <a:rPr lang="en-US" sz="1800" b="0" i="0" dirty="0">
                <a:solidFill>
                  <a:srgbClr val="FF0000"/>
                </a:solidFill>
                <a:effectLst/>
                <a:latin typeface="Galliard-Roman5"/>
              </a:rPr>
              <a:t>are local potential stakeholders who assist founders in their new ventures’ developmental stages, facilitating new ventures’ launch and increasing their survival chances</a:t>
            </a:r>
            <a:r>
              <a:rPr lang="en-US" sz="1800" b="0" i="0" dirty="0">
                <a:solidFill>
                  <a:srgbClr val="000000"/>
                </a:solidFill>
                <a:effectLst/>
                <a:latin typeface="Galliard-Roman5"/>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11195619" cy="3970318"/>
          </a:xfrm>
          <a:prstGeom prst="rect">
            <a:avLst/>
          </a:prstGeom>
          <a:noFill/>
        </p:spPr>
        <p:txBody>
          <a:bodyPr wrap="square" rtlCol="0">
            <a:spAutoFit/>
          </a:bodyPr>
          <a:lstStyle/>
          <a:p>
            <a:pPr algn="just"/>
            <a:r>
              <a:rPr lang="en-US" sz="1800" b="1" i="0" dirty="0">
                <a:solidFill>
                  <a:srgbClr val="000000"/>
                </a:solidFill>
                <a:effectLst/>
                <a:latin typeface="Galliard-Roman5"/>
              </a:rPr>
              <a:t>Finally, boards of directors can generate benefits for new ventures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Specifically, </a:t>
            </a:r>
            <a:r>
              <a:rPr lang="en-US" sz="1800" b="1" i="0" dirty="0">
                <a:solidFill>
                  <a:srgbClr val="000000"/>
                </a:solidFill>
                <a:effectLst/>
                <a:latin typeface="Galliard-Roman5"/>
              </a:rPr>
              <a:t>a new venture can establish a diverse alliance portfolio more quickly when its board of directors is:</a:t>
            </a:r>
          </a:p>
          <a:p>
            <a:pPr algn="just"/>
            <a:r>
              <a:rPr lang="en-US" sz="1800" b="0" i="0" dirty="0">
                <a:solidFill>
                  <a:srgbClr val="000000"/>
                </a:solidFill>
                <a:effectLst/>
                <a:latin typeface="Galliard-Roman5"/>
              </a:rPr>
              <a:t>  a) </a:t>
            </a:r>
            <a:r>
              <a:rPr lang="en-US" sz="1800" b="1" i="0" dirty="0">
                <a:solidFill>
                  <a:srgbClr val="000000"/>
                </a:solidFill>
                <a:effectLst/>
                <a:latin typeface="Galliard-Roman5"/>
              </a:rPr>
              <a:t>heterogeneous</a:t>
            </a:r>
            <a:r>
              <a:rPr lang="en-US" sz="1800" b="0" i="0" dirty="0">
                <a:solidFill>
                  <a:srgbClr val="000000"/>
                </a:solidFill>
                <a:effectLst/>
                <a:latin typeface="Galliard-Roman5"/>
              </a:rPr>
              <a:t> (i.e., </a:t>
            </a:r>
            <a:r>
              <a:rPr lang="en-US" sz="1800" b="0" i="0" dirty="0">
                <a:solidFill>
                  <a:srgbClr val="FF0000"/>
                </a:solidFill>
                <a:effectLst/>
                <a:latin typeface="Galliard-Roman5"/>
              </a:rPr>
              <a:t>directors’ backgrounds and networks are diverse</a:t>
            </a:r>
            <a:r>
              <a:rPr lang="en-US" sz="1800" b="0" i="0" dirty="0">
                <a:solidFill>
                  <a:srgbClr val="000000"/>
                </a:solidFill>
                <a:effectLst/>
                <a:latin typeface="Galliard-Roman5"/>
              </a:rPr>
              <a:t>),</a:t>
            </a:r>
          </a:p>
          <a:p>
            <a:pPr algn="just"/>
            <a:r>
              <a:rPr lang="en-US" dirty="0">
                <a:solidFill>
                  <a:srgbClr val="000000"/>
                </a:solidFill>
                <a:latin typeface="Galliard-Roman5"/>
              </a:rPr>
              <a:t>  b)</a:t>
            </a:r>
            <a:r>
              <a:rPr lang="en-US" sz="1800" b="0" i="0" dirty="0">
                <a:solidFill>
                  <a:srgbClr val="000000"/>
                </a:solidFill>
                <a:effectLst/>
                <a:latin typeface="Galliard-Roman5"/>
              </a:rPr>
              <a:t> </a:t>
            </a:r>
            <a:r>
              <a:rPr lang="en-US" sz="1800" b="1" i="0" dirty="0">
                <a:solidFill>
                  <a:srgbClr val="000000"/>
                </a:solidFill>
                <a:effectLst/>
                <a:latin typeface="Galliard-Roman5"/>
              </a:rPr>
              <a:t>multiplex</a:t>
            </a:r>
            <a:r>
              <a:rPr lang="en-US" sz="1800" b="0" i="0" dirty="0">
                <a:solidFill>
                  <a:srgbClr val="000000"/>
                </a:solidFill>
                <a:effectLst/>
                <a:latin typeface="Galliard-Roman5"/>
              </a:rPr>
              <a:t> (i.e., </a:t>
            </a:r>
            <a:r>
              <a:rPr lang="en-US" sz="1800" b="0" i="0" dirty="0">
                <a:solidFill>
                  <a:srgbClr val="FF0000"/>
                </a:solidFill>
                <a:effectLst/>
                <a:latin typeface="Galliard-Roman5"/>
              </a:rPr>
              <a:t>directors have multiple types of relationships</a:t>
            </a:r>
            <a:r>
              <a:rPr lang="en-US" sz="1800" b="0" i="0" dirty="0">
                <a:solidFill>
                  <a:srgbClr val="000000"/>
                </a:solidFill>
                <a:effectLst/>
                <a:latin typeface="Galliard-Roman5"/>
              </a:rPr>
              <a:t>), and</a:t>
            </a:r>
          </a:p>
          <a:p>
            <a:pPr algn="just"/>
            <a:r>
              <a:rPr lang="en-US" dirty="0">
                <a:solidFill>
                  <a:srgbClr val="000000"/>
                </a:solidFill>
                <a:latin typeface="Galliard-Roman5"/>
              </a:rPr>
              <a:t>  c)</a:t>
            </a:r>
            <a:r>
              <a:rPr lang="en-US" sz="1800" b="0" i="0" dirty="0">
                <a:solidFill>
                  <a:srgbClr val="000000"/>
                </a:solidFill>
                <a:effectLst/>
                <a:latin typeface="Galliard-Roman5"/>
              </a:rPr>
              <a:t> </a:t>
            </a:r>
            <a:r>
              <a:rPr lang="en-US" sz="1800" b="1" i="0" dirty="0">
                <a:solidFill>
                  <a:srgbClr val="000000"/>
                </a:solidFill>
                <a:effectLst/>
                <a:latin typeface="Galliard-Roman5"/>
              </a:rPr>
              <a:t>symmetrical</a:t>
            </a:r>
            <a:r>
              <a:rPr lang="en-US" sz="1800" b="0" i="0" dirty="0">
                <a:solidFill>
                  <a:srgbClr val="000000"/>
                </a:solidFill>
                <a:effectLst/>
                <a:latin typeface="Galliard-Roman5"/>
              </a:rPr>
              <a:t> (i.e., </a:t>
            </a:r>
            <a:r>
              <a:rPr lang="en-US" sz="1800" b="0" i="0" dirty="0">
                <a:solidFill>
                  <a:srgbClr val="FF0000"/>
                </a:solidFill>
                <a:effectLst/>
                <a:latin typeface="Galliard-Roman5"/>
              </a:rPr>
              <a:t>there is an even distribution of influence within the board of directors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Moreover, </a:t>
            </a:r>
            <a:r>
              <a:rPr lang="en-US" sz="1800" b="1" i="0" dirty="0">
                <a:solidFill>
                  <a:srgbClr val="000000"/>
                </a:solidFill>
                <a:effectLst/>
                <a:latin typeface="Galliard-Roman5"/>
              </a:rPr>
              <a:t>a new venture can benefit from its board of directors expanding the founding team’s network</a:t>
            </a:r>
            <a:r>
              <a:rPr lang="en-US" sz="1800" b="0" i="0" dirty="0">
                <a:solidFill>
                  <a:srgbClr val="000000"/>
                </a:solidFill>
                <a:effectLst/>
                <a:latin typeface="Galliard-Roman5"/>
              </a:rPr>
              <a:t>. This enhanced network of the board and founding team </a:t>
            </a:r>
            <a:r>
              <a:rPr lang="en-US" sz="1800" b="1" i="0" u="sng" dirty="0">
                <a:solidFill>
                  <a:srgbClr val="000000"/>
                </a:solidFill>
                <a:effectLst/>
                <a:latin typeface="Galliard-Roman5"/>
              </a:rPr>
              <a:t>can generate relational pluralism</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1" dirty="0">
                <a:solidFill>
                  <a:srgbClr val="FF0000"/>
                </a:solidFill>
                <a:effectLst/>
                <a:latin typeface="Galliard-Italic5"/>
              </a:rPr>
              <a:t>Relational pluralism </a:t>
            </a:r>
            <a:r>
              <a:rPr lang="en-US" sz="1800" b="0" i="0" dirty="0">
                <a:solidFill>
                  <a:srgbClr val="FF0000"/>
                </a:solidFill>
                <a:effectLst/>
                <a:latin typeface="Galliard-Roman5"/>
              </a:rPr>
              <a:t>refers to a new venture’s reliance on others to derive meaning and the impetus for action</a:t>
            </a:r>
            <a:r>
              <a:rPr lang="en-US" sz="1800" b="0" i="0" dirty="0">
                <a:solidFill>
                  <a:srgbClr val="000000"/>
                </a:solidFill>
                <a:effectLst/>
                <a:latin typeface="Galliard-Roman5"/>
              </a:rPr>
              <a:t>.</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However, </a:t>
            </a:r>
            <a:r>
              <a:rPr lang="en-US" sz="1800" b="0" i="0" dirty="0">
                <a:solidFill>
                  <a:srgbClr val="FF0000"/>
                </a:solidFill>
                <a:effectLst/>
                <a:latin typeface="Galliard-Roman5"/>
              </a:rPr>
              <a:t>when </a:t>
            </a:r>
            <a:r>
              <a:rPr lang="en-US" sz="1800" b="1" i="0" u="sng" dirty="0">
                <a:solidFill>
                  <a:srgbClr val="FF0000"/>
                </a:solidFill>
                <a:effectLst/>
                <a:latin typeface="Galliard-Roman5"/>
              </a:rPr>
              <a:t>central investors dominate </a:t>
            </a:r>
            <a:r>
              <a:rPr lang="en-US" sz="1800" b="0" i="0" dirty="0">
                <a:solidFill>
                  <a:srgbClr val="FF0000"/>
                </a:solidFill>
                <a:effectLst/>
                <a:latin typeface="Galliard-Roman5"/>
              </a:rPr>
              <a:t>a board, the benefits of board members’ social relationships for the focal new venture are </a:t>
            </a:r>
            <a:r>
              <a:rPr lang="en-US" sz="1800" b="1" i="0" u="sng" dirty="0">
                <a:solidFill>
                  <a:srgbClr val="FF0000"/>
                </a:solidFill>
                <a:effectLst/>
                <a:latin typeface="Galliard-Roman5"/>
              </a:rPr>
              <a:t>undermined</a:t>
            </a:r>
            <a:r>
              <a:rPr lang="en-US" sz="1800" b="0" i="0" dirty="0">
                <a:solidFill>
                  <a:srgbClr val="FF0000"/>
                </a:solidFill>
                <a:effectLst/>
                <a:latin typeface="Galliard-Roman5"/>
              </a:rPr>
              <a:t>.</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656862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4801314"/>
          </a:xfrm>
          <a:prstGeom prst="rect">
            <a:avLst/>
          </a:prstGeom>
          <a:noFill/>
        </p:spPr>
        <p:txBody>
          <a:bodyPr wrap="square" rtlCol="0">
            <a:spAutoFit/>
          </a:bodyPr>
          <a:lstStyle/>
          <a:p>
            <a:pPr algn="just"/>
            <a:r>
              <a:rPr lang="en-US" sz="1800" b="1" i="1" dirty="0">
                <a:solidFill>
                  <a:srgbClr val="000000"/>
                </a:solidFill>
                <a:effectLst/>
                <a:latin typeface="Galliard-BoldItalic4"/>
              </a:rPr>
              <a:t>4. Cognitions and Starting a New Venture</a:t>
            </a:r>
          </a:p>
          <a:p>
            <a:pPr marL="285750" indent="-285750" algn="just">
              <a:buFont typeface="Arial" panose="020B0604020202020204" pitchFamily="34" charset="0"/>
              <a:buChar char="•"/>
            </a:pPr>
            <a:r>
              <a:rPr lang="en-US" sz="1800" b="1" i="1" dirty="0">
                <a:solidFill>
                  <a:srgbClr val="FF0000"/>
                </a:solidFill>
                <a:effectLst/>
                <a:latin typeface="Galliard-Italic5"/>
              </a:rPr>
              <a:t>Founders’ cognitions </a:t>
            </a:r>
            <a:r>
              <a:rPr lang="en-US" sz="1800" b="0" i="0" dirty="0">
                <a:solidFill>
                  <a:srgbClr val="000000"/>
                </a:solidFill>
                <a:effectLst/>
                <a:latin typeface="Galliard-Roman5"/>
              </a:rPr>
              <a:t>are the </a:t>
            </a:r>
            <a:r>
              <a:rPr lang="en-US" sz="1800" b="0" i="0" dirty="0">
                <a:solidFill>
                  <a:srgbClr val="FF0000"/>
                </a:solidFill>
                <a:effectLst/>
                <a:latin typeface="Galliard-Roman5"/>
              </a:rPr>
              <a:t>mental processes underlying the co-construction of potential opportunities to start and manage a new venture</a:t>
            </a:r>
            <a:r>
              <a:rPr lang="en-US" sz="1800" b="0" i="0" dirty="0">
                <a:solidFill>
                  <a:srgbClr val="000000"/>
                </a:solidFill>
                <a:effectLst/>
                <a:latin typeface="Galliard-Roman5"/>
              </a:rPr>
              <a:t>. Founders’ cognitions </a:t>
            </a:r>
            <a:r>
              <a:rPr lang="en-US" sz="1800" b="0" i="0" u="sng" dirty="0">
                <a:solidFill>
                  <a:srgbClr val="FF0000"/>
                </a:solidFill>
                <a:effectLst/>
                <a:latin typeface="Galliard-Roman5"/>
              </a:rPr>
              <a:t>can be driven by their enduring characteristics </a:t>
            </a:r>
            <a:r>
              <a:rPr lang="en-US" sz="1800" b="0" i="0" dirty="0">
                <a:solidFill>
                  <a:srgbClr val="000000"/>
                </a:solidFill>
                <a:effectLst/>
                <a:latin typeface="Galliard-Roman5"/>
              </a:rPr>
              <a:t>and by their current situation. </a:t>
            </a:r>
          </a:p>
          <a:p>
            <a:pPr marL="285750" indent="-285750" algn="just">
              <a:buFont typeface="Arial" panose="020B0604020202020204" pitchFamily="34" charset="0"/>
              <a:buChar char="•"/>
            </a:pPr>
            <a:r>
              <a:rPr lang="en-US" sz="1800" b="0" i="0" dirty="0">
                <a:solidFill>
                  <a:srgbClr val="000000"/>
                </a:solidFill>
                <a:effectLst/>
                <a:latin typeface="Galliard-Roman5"/>
              </a:rPr>
              <a:t>In turn, </a:t>
            </a:r>
            <a:r>
              <a:rPr lang="en-US" sz="1800" b="1" i="0" u="sng" dirty="0">
                <a:solidFill>
                  <a:srgbClr val="FF0000"/>
                </a:solidFill>
                <a:effectLst/>
                <a:latin typeface="Galliard-Roman5"/>
              </a:rPr>
              <a:t>they can lead</a:t>
            </a:r>
            <a:r>
              <a:rPr lang="en-US" b="1" u="sng" dirty="0">
                <a:solidFill>
                  <a:srgbClr val="FF0000"/>
                </a:solidFill>
              </a:rPr>
              <a:t> </a:t>
            </a:r>
            <a:r>
              <a:rPr lang="en-US" sz="1800" b="1" i="0" u="sng" dirty="0">
                <a:solidFill>
                  <a:srgbClr val="FF0000"/>
                </a:solidFill>
                <a:effectLst/>
                <a:latin typeface="Galliard-Roman5"/>
              </a:rPr>
              <a:t>to biased decision making</a:t>
            </a:r>
            <a:r>
              <a:rPr lang="en-US" sz="1800" b="0" i="0" dirty="0">
                <a:solidFill>
                  <a:srgbClr val="000000"/>
                </a:solidFill>
                <a:effectLst/>
                <a:latin typeface="Galliard-Roman5"/>
              </a:rPr>
              <a:t>, enhanced identification of potential opportunities, and increased intentions to engage in entrepreneurial action.</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enduring characteristics drive their cognitions about their new ventures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b="1" i="1" dirty="0">
                <a:solidFill>
                  <a:srgbClr val="FF0000"/>
                </a:solidFill>
                <a:latin typeface="Galliard-Italic5"/>
              </a:rPr>
              <a:t>a) Successful intelligence</a:t>
            </a:r>
            <a:r>
              <a:rPr lang="en-US" b="1" i="1" dirty="0">
                <a:solidFill>
                  <a:srgbClr val="000000"/>
                </a:solidFill>
                <a:latin typeface="Galliard-Roman5"/>
              </a:rPr>
              <a:t>:  </a:t>
            </a:r>
            <a:r>
              <a:rPr lang="en-US" dirty="0">
                <a:solidFill>
                  <a:srgbClr val="FF0000"/>
                </a:solidFill>
                <a:latin typeface="Galliard-Roman5"/>
              </a:rPr>
              <a:t>is </a:t>
            </a:r>
            <a:r>
              <a:rPr lang="en-US" b="1" i="1" dirty="0">
                <a:solidFill>
                  <a:srgbClr val="FF0000"/>
                </a:solidFill>
                <a:latin typeface="Galliard-Roman5"/>
              </a:rPr>
              <a:t>an </a:t>
            </a:r>
            <a:r>
              <a:rPr lang="en-US" sz="1800" b="0" i="0" dirty="0">
                <a:solidFill>
                  <a:srgbClr val="FF0000"/>
                </a:solidFill>
                <a:effectLst/>
                <a:latin typeface="Galliard-Roman5"/>
              </a:rPr>
              <a:t>enduring characteristic of founders that is critical for new venture success</a:t>
            </a:r>
            <a:r>
              <a:rPr lang="en-US" dirty="0">
                <a:solidFill>
                  <a:srgbClr val="000000"/>
                </a:solidFill>
                <a:latin typeface="Galliard-Roman5"/>
              </a:rPr>
              <a:t>.</a:t>
            </a:r>
          </a:p>
          <a:p>
            <a:pPr marL="285750" indent="-285750" algn="just">
              <a:buFont typeface="Arial" panose="020B0604020202020204" pitchFamily="34" charset="0"/>
              <a:buChar char="•"/>
            </a:pPr>
            <a:r>
              <a:rPr lang="en-US" sz="1800" b="0" i="0" dirty="0">
                <a:solidFill>
                  <a:srgbClr val="FF0000"/>
                </a:solidFill>
                <a:effectLst/>
                <a:latin typeface="Galliard-Roman5"/>
              </a:rPr>
              <a:t>When combined with entrepreneurial self-efficacy, successful intelligence </a:t>
            </a:r>
            <a:r>
              <a:rPr lang="en-US" sz="1800" b="1" i="0" u="sng" dirty="0">
                <a:solidFill>
                  <a:srgbClr val="000000"/>
                </a:solidFill>
                <a:effectLst/>
                <a:latin typeface="Galliard-Roman5"/>
              </a:rPr>
              <a:t>can lead to </a:t>
            </a:r>
            <a:r>
              <a:rPr lang="en-US" sz="1800" b="0" i="0" dirty="0">
                <a:solidFill>
                  <a:srgbClr val="FF0000"/>
                </a:solidFill>
                <a:effectLst/>
                <a:latin typeface="Galliard-Roman5"/>
              </a:rPr>
              <a:t>quick decisions </a:t>
            </a:r>
            <a:r>
              <a:rPr lang="en-US" sz="1800" b="0" i="0" dirty="0">
                <a:solidFill>
                  <a:srgbClr val="000000"/>
                </a:solidFill>
                <a:effectLst/>
                <a:latin typeface="Galliard-Roman5"/>
              </a:rPr>
              <a:t>and actions that promote new venture performance.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algn="just"/>
            <a:r>
              <a:rPr lang="en-US" sz="1800" b="0" i="0" u="sng" dirty="0">
                <a:solidFill>
                  <a:srgbClr val="000000"/>
                </a:solidFill>
                <a:effectLst/>
                <a:latin typeface="Galliard-Roman5"/>
              </a:rPr>
              <a:t>This intelligence for new venture progress involves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different types of intelligence: </a:t>
            </a:r>
          </a:p>
          <a:p>
            <a:pPr marL="342900" indent="-342900" algn="just">
              <a:buAutoNum type="arabicParenBoth"/>
            </a:pPr>
            <a:r>
              <a:rPr lang="en-US" sz="1800" b="1" i="1" dirty="0">
                <a:solidFill>
                  <a:srgbClr val="000000"/>
                </a:solidFill>
                <a:effectLst/>
                <a:latin typeface="Galliard-Roman5"/>
              </a:rPr>
              <a:t>practical intelligence </a:t>
            </a:r>
            <a:r>
              <a:rPr lang="en-US" sz="1800" b="0" i="0" dirty="0">
                <a:solidFill>
                  <a:srgbClr val="000000"/>
                </a:solidFill>
                <a:effectLst/>
                <a:latin typeface="Galliard-Roman5"/>
              </a:rPr>
              <a:t>relates to </a:t>
            </a:r>
            <a:r>
              <a:rPr lang="en-US" sz="1800" b="0" i="0" dirty="0">
                <a:solidFill>
                  <a:srgbClr val="FF0000"/>
                </a:solidFill>
                <a:effectLst/>
                <a:latin typeface="Galliard-Roman5"/>
              </a:rPr>
              <a:t>founders’ skills, dispositions, and tacit knowledge </a:t>
            </a:r>
            <a:r>
              <a:rPr lang="en-US" sz="1800" b="0" i="0" dirty="0">
                <a:solidFill>
                  <a:srgbClr val="000000"/>
                </a:solidFill>
                <a:effectLst/>
                <a:latin typeface="Galliard-Roman5"/>
              </a:rPr>
              <a:t>and application of them </a:t>
            </a:r>
            <a:r>
              <a:rPr lang="en-US" sz="1800" b="0" i="0" dirty="0">
                <a:solidFill>
                  <a:srgbClr val="FF0000"/>
                </a:solidFill>
                <a:effectLst/>
                <a:latin typeface="Galliard-Roman5"/>
              </a:rPr>
              <a:t>to solve everyday problems</a:t>
            </a:r>
            <a:r>
              <a:rPr lang="en-US" sz="1800" b="0" i="0" dirty="0">
                <a:solidFill>
                  <a:srgbClr val="000000"/>
                </a:solidFill>
                <a:effectLst/>
                <a:latin typeface="Galliard-Roman5"/>
              </a:rPr>
              <a:t>; </a:t>
            </a:r>
          </a:p>
          <a:p>
            <a:pPr marL="342900" indent="-342900" algn="just">
              <a:buAutoNum type="arabicParenBoth"/>
            </a:pPr>
            <a:r>
              <a:rPr lang="en-US" sz="1800" b="1" i="1" dirty="0">
                <a:solidFill>
                  <a:srgbClr val="000000"/>
                </a:solidFill>
                <a:effectLst/>
                <a:latin typeface="Galliard-Roman5"/>
              </a:rPr>
              <a:t>analytical intelligence </a:t>
            </a:r>
            <a:r>
              <a:rPr lang="en-US" sz="1800" b="0" i="0" dirty="0">
                <a:solidFill>
                  <a:srgbClr val="000000"/>
                </a:solidFill>
                <a:effectLst/>
                <a:latin typeface="Galliard-Roman5"/>
              </a:rPr>
              <a:t>is </a:t>
            </a:r>
            <a:r>
              <a:rPr lang="en-US" sz="1800" b="0" i="0" dirty="0">
                <a:solidFill>
                  <a:srgbClr val="FF0000"/>
                </a:solidFill>
                <a:effectLst/>
                <a:latin typeface="Galliard-Roman5"/>
              </a:rPr>
              <a:t>founders’ capacity to learn quickly</a:t>
            </a:r>
            <a:r>
              <a:rPr lang="en-US" sz="1800" b="0" i="0" dirty="0">
                <a:solidFill>
                  <a:srgbClr val="000000"/>
                </a:solidFill>
                <a:effectLst/>
                <a:latin typeface="Galliard-Roman5"/>
              </a:rPr>
              <a:t>, remember, and retrieve information; and </a:t>
            </a:r>
          </a:p>
          <a:p>
            <a:pPr marL="342900" indent="-342900" algn="just">
              <a:buAutoNum type="arabicParenBoth"/>
            </a:pPr>
            <a:r>
              <a:rPr lang="en-US" sz="1800" b="1" i="1" dirty="0">
                <a:solidFill>
                  <a:srgbClr val="000000"/>
                </a:solidFill>
                <a:effectLst/>
                <a:latin typeface="Galliard-Roman5"/>
              </a:rPr>
              <a:t>creative intelligence </a:t>
            </a:r>
            <a:r>
              <a:rPr lang="en-US" sz="1800" b="0" i="0" dirty="0">
                <a:solidFill>
                  <a:srgbClr val="000000"/>
                </a:solidFill>
                <a:effectLst/>
                <a:latin typeface="Galliard-Roman5"/>
              </a:rPr>
              <a:t>is reflected in </a:t>
            </a:r>
            <a:r>
              <a:rPr lang="en-US" sz="1800" b="0" i="0" dirty="0">
                <a:solidFill>
                  <a:srgbClr val="FF0000"/>
                </a:solidFill>
                <a:effectLst/>
                <a:latin typeface="Galliard-Roman5"/>
              </a:rPr>
              <a:t>founders’ generation of high-quality novel ideas to meet current needs</a:t>
            </a:r>
            <a:r>
              <a:rPr lang="en-US" sz="1800" b="0" i="0" dirty="0">
                <a:solidFill>
                  <a:srgbClr val="000000"/>
                </a:solidFill>
                <a:effectLst/>
                <a:latin typeface="Galliard-Roman5"/>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148097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191" y="95284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3693319"/>
          </a:xfrm>
          <a:prstGeom prst="rect">
            <a:avLst/>
          </a:prstGeom>
          <a:noFill/>
        </p:spPr>
        <p:txBody>
          <a:bodyPr wrap="square" rtlCol="0">
            <a:spAutoFit/>
          </a:bodyPr>
          <a:lstStyle/>
          <a:p>
            <a:pPr algn="just"/>
            <a:r>
              <a:rPr lang="en-US" sz="1800" b="1" i="1" dirty="0">
                <a:solidFill>
                  <a:srgbClr val="000000"/>
                </a:solidFill>
                <a:effectLst/>
                <a:latin typeface="Galliard-BoldItalic4"/>
              </a:rPr>
              <a:t>Cognitions and Starting a New Venture (cont.)</a:t>
            </a:r>
          </a:p>
          <a:p>
            <a:pPr algn="just"/>
            <a:endParaRPr lang="en-US" sz="1800" b="1" i="1" dirty="0">
              <a:solidFill>
                <a:srgbClr val="000000"/>
              </a:solidFill>
              <a:effectLst/>
              <a:latin typeface="Galliard-BoldItalic4"/>
            </a:endParaRPr>
          </a:p>
          <a:p>
            <a:pPr marL="285750" indent="-285750" algn="just">
              <a:buFont typeface="Arial" panose="020B0604020202020204" pitchFamily="34" charset="0"/>
              <a:buChar char="•"/>
            </a:pPr>
            <a:r>
              <a:rPr lang="en-US" b="1" dirty="0">
                <a:solidFill>
                  <a:srgbClr val="000000"/>
                </a:solidFill>
                <a:latin typeface="Galliard-Roman5"/>
              </a:rPr>
              <a:t>b</a:t>
            </a:r>
            <a:r>
              <a:rPr lang="en-US" sz="1800" b="1" i="0" dirty="0">
                <a:solidFill>
                  <a:srgbClr val="000000"/>
                </a:solidFill>
                <a:effectLst/>
                <a:latin typeface="Galliard-Roman5"/>
              </a:rPr>
              <a:t>) </a:t>
            </a:r>
            <a:r>
              <a:rPr lang="en-US" sz="1800" b="1" i="0" dirty="0">
                <a:solidFill>
                  <a:srgbClr val="FF0000"/>
                </a:solidFill>
                <a:effectLst/>
                <a:latin typeface="Galliard-Roman5"/>
              </a:rPr>
              <a:t>Cognitive style </a:t>
            </a:r>
            <a:r>
              <a:rPr lang="en-US" sz="1800" b="0" i="0" dirty="0">
                <a:solidFill>
                  <a:srgbClr val="FF0000"/>
                </a:solidFill>
                <a:effectLst/>
                <a:latin typeface="Galliard-Roman5"/>
              </a:rPr>
              <a:t>is</a:t>
            </a:r>
            <a:r>
              <a:rPr lang="en-US" sz="1800" b="0" i="0" dirty="0">
                <a:solidFill>
                  <a:srgbClr val="000000"/>
                </a:solidFill>
                <a:effectLst/>
                <a:latin typeface="Galliard-Roman5"/>
              </a:rPr>
              <a:t> another </a:t>
            </a:r>
            <a:r>
              <a:rPr lang="en-US" sz="1800" b="0" i="0" dirty="0">
                <a:solidFill>
                  <a:srgbClr val="FF0000"/>
                </a:solidFill>
                <a:effectLst/>
                <a:latin typeface="Galliard-Roman5"/>
              </a:rPr>
              <a:t>enduring attribute of founders that influences their cognitions about their new ventures</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1" i="1" dirty="0">
                <a:solidFill>
                  <a:srgbClr val="000000"/>
                </a:solidFill>
                <a:effectLst/>
                <a:latin typeface="Galliard-Italic5"/>
              </a:rPr>
              <a:t>Cognitive style </a:t>
            </a:r>
            <a:r>
              <a:rPr lang="en-US" sz="1800" b="0" i="0" dirty="0">
                <a:solidFill>
                  <a:srgbClr val="000000"/>
                </a:solidFill>
                <a:effectLst/>
                <a:latin typeface="Galliard-Roman5"/>
              </a:rPr>
              <a:t>is a “higher-order heuristic that individuals employ when they approach, frame and solve problems” .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People with different cognitive styles </a:t>
            </a:r>
            <a:r>
              <a:rPr lang="en-US" sz="1800" b="1" i="0" u="sng" dirty="0">
                <a:solidFill>
                  <a:srgbClr val="FF0000"/>
                </a:solidFill>
                <a:effectLst/>
                <a:latin typeface="Galliard-Roman5"/>
              </a:rPr>
              <a:t>are better suited </a:t>
            </a:r>
            <a:r>
              <a:rPr lang="en-US" sz="1800" b="1" i="0" dirty="0">
                <a:solidFill>
                  <a:srgbClr val="000000"/>
                </a:solidFill>
                <a:effectLst/>
                <a:latin typeface="Galliard-Roman5"/>
              </a:rPr>
              <a:t>for different entrepreneurial tasks</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Founders with a more intuitive cognitive style </a:t>
            </a:r>
            <a:r>
              <a:rPr lang="en-US" sz="1800" b="1" i="0" u="sng" dirty="0">
                <a:solidFill>
                  <a:srgbClr val="FF0000"/>
                </a:solidFill>
                <a:effectLst/>
                <a:latin typeface="Galliard-Roman5"/>
              </a:rPr>
              <a:t>are more likely to </a:t>
            </a:r>
            <a:r>
              <a:rPr lang="en-US" sz="1800" b="1" i="0" dirty="0">
                <a:solidFill>
                  <a:srgbClr val="000000"/>
                </a:solidFill>
                <a:effectLst/>
                <a:latin typeface="Galliard-Roman5"/>
              </a:rPr>
              <a:t>observe signals and process information synthetically and holistically</a:t>
            </a:r>
            <a:r>
              <a:rPr lang="en-US" sz="1800" b="0" i="0" dirty="0">
                <a:solidFill>
                  <a:srgbClr val="000000"/>
                </a:solidFill>
                <a:effectLst/>
                <a:latin typeface="Galliard-Roman5"/>
              </a:rPr>
              <a:t>. These intuitive entrepreneurs report high confidence in identifying and recognizing opportunities.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000000"/>
                </a:solidFill>
                <a:effectLst/>
                <a:latin typeface="Galliard-Roman5"/>
              </a:rPr>
              <a:t>founders with an analytical cognitive style process information in a more linear and sequential way</a:t>
            </a:r>
            <a:r>
              <a:rPr lang="en-US" dirty="0">
                <a:solidFill>
                  <a:srgbClr val="000000"/>
                </a:solidFill>
                <a:latin typeface="Galliard-Roman5"/>
              </a:rPr>
              <a:t> </a:t>
            </a:r>
            <a:r>
              <a:rPr lang="en-US" sz="1800" b="1" i="0" u="sng" dirty="0">
                <a:solidFill>
                  <a:srgbClr val="FF0000"/>
                </a:solidFill>
                <a:effectLst/>
                <a:latin typeface="Galliard-Roman5"/>
              </a:rPr>
              <a:t>have greater confidence in assessing, evaluating, planning, and marshaling a new venture’s resources.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83755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3416320"/>
          </a:xfrm>
          <a:prstGeom prst="rect">
            <a:avLst/>
          </a:prstGeom>
          <a:noFill/>
        </p:spPr>
        <p:txBody>
          <a:bodyPr wrap="square" rtlCol="0">
            <a:spAutoFit/>
          </a:bodyPr>
          <a:lstStyle/>
          <a:p>
            <a:pPr algn="just"/>
            <a:r>
              <a:rPr lang="en-US" sz="1800" b="1" i="0" dirty="0">
                <a:solidFill>
                  <a:srgbClr val="000000"/>
                </a:solidFill>
                <a:effectLst/>
                <a:latin typeface="Galliard-Roman5"/>
              </a:rPr>
              <a:t>Second, founders’ thinking about the future to plan the next steps for the new venture can enhance venture performance.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u="sng" dirty="0">
                <a:solidFill>
                  <a:srgbClr val="000000"/>
                </a:solidFill>
                <a:effectLst/>
                <a:latin typeface="Galliard-Roman5"/>
              </a:rPr>
              <a:t>Founders who engage in formal business planning facilitate entrepreneurial judgment because doing so helps founders:</a:t>
            </a:r>
          </a:p>
          <a:p>
            <a:pPr algn="just"/>
            <a:endParaRPr lang="en-US" dirty="0">
              <a:solidFill>
                <a:srgbClr val="000000"/>
              </a:solidFill>
              <a:latin typeface="Galliard-Roman5"/>
            </a:endParaRPr>
          </a:p>
          <a:p>
            <a:pPr marL="342900" indent="-342900" algn="just">
              <a:buAutoNum type="arabicParenBoth"/>
            </a:pPr>
            <a:r>
              <a:rPr lang="en-US" sz="1800" b="0" i="0" dirty="0">
                <a:solidFill>
                  <a:srgbClr val="000000"/>
                </a:solidFill>
                <a:effectLst/>
                <a:latin typeface="Galliard-Roman5"/>
              </a:rPr>
              <a:t>be </a:t>
            </a:r>
            <a:r>
              <a:rPr lang="en-US" sz="1800" b="1" i="0" dirty="0">
                <a:solidFill>
                  <a:srgbClr val="FF0000"/>
                </a:solidFill>
                <a:effectLst/>
                <a:latin typeface="Galliard-Roman5"/>
              </a:rPr>
              <a:t>more selective </a:t>
            </a:r>
            <a:r>
              <a:rPr lang="en-US" sz="1800" b="0" i="0" dirty="0">
                <a:solidFill>
                  <a:srgbClr val="000000"/>
                </a:solidFill>
                <a:effectLst/>
                <a:latin typeface="Galliard-Roman5"/>
              </a:rPr>
              <a:t>in their decision making to focus on a smaller set of new venture–success factors, </a:t>
            </a:r>
          </a:p>
          <a:p>
            <a:pPr marL="342900" indent="-342900" algn="just">
              <a:buAutoNum type="arabicParenBoth"/>
            </a:pPr>
            <a:endParaRPr lang="en-US" dirty="0">
              <a:solidFill>
                <a:srgbClr val="000000"/>
              </a:solidFill>
              <a:latin typeface="Galliard-Roman5"/>
            </a:endParaRPr>
          </a:p>
          <a:p>
            <a:pPr marL="342900" indent="-342900" algn="just">
              <a:buAutoNum type="arabicParenBoth"/>
            </a:pPr>
            <a:r>
              <a:rPr lang="en-US" sz="1800" b="0" i="0" dirty="0">
                <a:solidFill>
                  <a:srgbClr val="000000"/>
                </a:solidFill>
                <a:effectLst/>
                <a:latin typeface="Galliard-Roman5"/>
              </a:rPr>
              <a:t>become </a:t>
            </a:r>
            <a:r>
              <a:rPr lang="en-US" sz="1800" b="1" dirty="0">
                <a:solidFill>
                  <a:srgbClr val="FF0000"/>
                </a:solidFill>
                <a:effectLst/>
                <a:latin typeface="Galliard-Roman5"/>
              </a:rPr>
              <a:t>more decisive </a:t>
            </a:r>
            <a:r>
              <a:rPr lang="en-US" sz="1800" b="0" i="0" dirty="0">
                <a:solidFill>
                  <a:srgbClr val="000000"/>
                </a:solidFill>
                <a:effectLst/>
                <a:latin typeface="Galliard-Roman5"/>
              </a:rPr>
              <a:t>to quickly make venturing decisions, and </a:t>
            </a:r>
          </a:p>
          <a:p>
            <a:pPr marL="342900" indent="-342900" algn="just">
              <a:buAutoNum type="arabicParenBoth"/>
            </a:pPr>
            <a:endParaRPr lang="en-US" dirty="0">
              <a:solidFill>
                <a:srgbClr val="000000"/>
              </a:solidFill>
              <a:latin typeface="Galliard-Roman5"/>
            </a:endParaRPr>
          </a:p>
          <a:p>
            <a:pPr marL="342900" indent="-342900" algn="just">
              <a:buAutoNum type="arabicParenBoth"/>
            </a:pPr>
            <a:r>
              <a:rPr lang="en-US" sz="1800" b="0" i="0" dirty="0">
                <a:solidFill>
                  <a:srgbClr val="000000"/>
                </a:solidFill>
                <a:effectLst/>
                <a:latin typeface="Galliard-Roman5"/>
              </a:rPr>
              <a:t>have </a:t>
            </a:r>
            <a:r>
              <a:rPr lang="en-US" sz="1800" b="1" i="0" dirty="0">
                <a:solidFill>
                  <a:srgbClr val="FF0000"/>
                </a:solidFill>
                <a:effectLst/>
                <a:latin typeface="Galliard-Roman5"/>
              </a:rPr>
              <a:t>a greater conviction </a:t>
            </a:r>
            <a:r>
              <a:rPr lang="en-US" sz="1800" b="0" i="0" dirty="0">
                <a:solidFill>
                  <a:srgbClr val="000000"/>
                </a:solidFill>
                <a:effectLst/>
                <a:latin typeface="Galliard-Roman5"/>
              </a:rPr>
              <a:t>in their entrepreneurial judgment.</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851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1596477"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952845"/>
            <a:ext cx="11447949" cy="4801314"/>
          </a:xfrm>
          <a:prstGeom prst="rect">
            <a:avLst/>
          </a:prstGeom>
          <a:noFill/>
        </p:spPr>
        <p:txBody>
          <a:bodyPr wrap="square" rtlCol="0">
            <a:spAutoFit/>
          </a:bodyPr>
          <a:lstStyle/>
          <a:p>
            <a:pPr algn="just"/>
            <a:r>
              <a:rPr lang="en-US" sz="1800" b="1" i="0" dirty="0">
                <a:solidFill>
                  <a:srgbClr val="000000"/>
                </a:solidFill>
                <a:effectLst/>
                <a:latin typeface="Galliard-Roman5"/>
              </a:rPr>
              <a:t>Third, founders’ cognitions can lead to biased decision making. </a:t>
            </a:r>
          </a:p>
          <a:p>
            <a:pPr marL="285750" indent="-285750" algn="just">
              <a:buFont typeface="Arial" panose="020B0604020202020204" pitchFamily="34" charset="0"/>
              <a:buChar char="•"/>
            </a:pPr>
            <a:r>
              <a:rPr lang="en-US" sz="1800" b="1" i="0" dirty="0">
                <a:solidFill>
                  <a:srgbClr val="FF0000"/>
                </a:solidFill>
                <a:effectLst/>
                <a:latin typeface="Galliard-Roman5"/>
              </a:rPr>
              <a:t>new venture managers who are founders </a:t>
            </a:r>
            <a:r>
              <a:rPr lang="en-US" sz="1800" b="0" i="0" dirty="0">
                <a:solidFill>
                  <a:srgbClr val="FF0000"/>
                </a:solidFill>
                <a:effectLst/>
                <a:latin typeface="Galliard-Roman5"/>
              </a:rPr>
              <a:t>are likely to be </a:t>
            </a:r>
            <a:r>
              <a:rPr lang="en-US" sz="1800" b="1" i="0" u="sng" dirty="0">
                <a:solidFill>
                  <a:srgbClr val="FF0000"/>
                </a:solidFill>
                <a:effectLst/>
                <a:latin typeface="Galliard-Roman5"/>
              </a:rPr>
              <a:t>more overconfident than</a:t>
            </a:r>
            <a:r>
              <a:rPr lang="en-US" sz="1800" i="0" dirty="0">
                <a:solidFill>
                  <a:srgbClr val="FF0000"/>
                </a:solidFill>
                <a:effectLst/>
                <a:latin typeface="Galliard-Roman5"/>
              </a:rPr>
              <a:t> </a:t>
            </a:r>
            <a:r>
              <a:rPr lang="en-US" sz="1800" b="1" i="0" dirty="0">
                <a:solidFill>
                  <a:srgbClr val="FF0000"/>
                </a:solidFill>
                <a:effectLst/>
                <a:latin typeface="Galliard-Roman5"/>
              </a:rPr>
              <a:t>non-founder new venture managers. </a:t>
            </a:r>
          </a:p>
          <a:p>
            <a:pPr marL="285750" indent="-285750" algn="just">
              <a:buFont typeface="Arial" panose="020B0604020202020204" pitchFamily="34" charset="0"/>
              <a:buChar char="•"/>
            </a:pPr>
            <a:r>
              <a:rPr lang="en-US" sz="1800" b="1" i="1" dirty="0">
                <a:solidFill>
                  <a:srgbClr val="FF0000"/>
                </a:solidFill>
                <a:effectLst/>
                <a:latin typeface="Galliard-Italic5"/>
              </a:rPr>
              <a:t>Overconfidence</a:t>
            </a:r>
            <a:r>
              <a:rPr lang="en-US" sz="1800" b="0" i="1" dirty="0">
                <a:solidFill>
                  <a:srgbClr val="000000"/>
                </a:solidFill>
                <a:effectLst/>
                <a:latin typeface="Galliard-Italic5"/>
              </a:rPr>
              <a:t> </a:t>
            </a:r>
            <a:r>
              <a:rPr lang="en-US" sz="1800" b="0" i="0" dirty="0">
                <a:solidFill>
                  <a:srgbClr val="000000"/>
                </a:solidFill>
                <a:effectLst/>
                <a:latin typeface="Galliard-Roman5"/>
              </a:rPr>
              <a:t>refers to </a:t>
            </a:r>
            <a:r>
              <a:rPr lang="en-US" sz="1800" b="0" i="0" dirty="0">
                <a:solidFill>
                  <a:srgbClr val="FF0000"/>
                </a:solidFill>
                <a:effectLst/>
                <a:latin typeface="Galliard-Roman5"/>
              </a:rPr>
              <a:t>an individual’s overestimation of his or her ability to deliver positive outcomes </a:t>
            </a:r>
            <a:r>
              <a:rPr lang="en-US" sz="1800" b="0" i="0" dirty="0">
                <a:solidFill>
                  <a:srgbClr val="000000"/>
                </a:solidFill>
                <a:effectLst/>
                <a:latin typeface="Galliard-Roman5"/>
              </a:rPr>
              <a:t>and is often based on this individual not knowing what he</a:t>
            </a:r>
            <a:r>
              <a:rPr lang="en-US" dirty="0"/>
              <a:t> </a:t>
            </a:r>
            <a:r>
              <a:rPr lang="en-US" sz="1800" b="0" i="0" dirty="0">
                <a:solidFill>
                  <a:srgbClr val="000000"/>
                </a:solidFill>
                <a:effectLst/>
                <a:latin typeface="Galliard-Roman5"/>
              </a:rPr>
              <a:t>or she does not know. Founders’ overconfidence can be detrimental to new venture progress. </a:t>
            </a:r>
          </a:p>
          <a:p>
            <a:pPr marL="285750" indent="-285750" algn="just">
              <a:buFont typeface="Arial" panose="020B0604020202020204" pitchFamily="34" charset="0"/>
              <a:buChar char="•"/>
            </a:pPr>
            <a:r>
              <a:rPr lang="en-US" sz="1800" b="0" i="0" dirty="0">
                <a:solidFill>
                  <a:srgbClr val="FF0000"/>
                </a:solidFill>
                <a:effectLst/>
                <a:latin typeface="Galliard-Roman5"/>
              </a:rPr>
              <a:t>Founders are also often </a:t>
            </a:r>
            <a:r>
              <a:rPr lang="en-US" sz="1800" b="1" i="0" u="sng" dirty="0">
                <a:solidFill>
                  <a:srgbClr val="FF0000"/>
                </a:solidFill>
                <a:effectLst/>
                <a:latin typeface="Galliard-Roman5"/>
              </a:rPr>
              <a:t>overly optimistic</a:t>
            </a:r>
            <a:r>
              <a:rPr lang="en-US" sz="1800" b="1" i="0" dirty="0">
                <a:solidFill>
                  <a:srgbClr val="FF0000"/>
                </a:solidFill>
                <a:effectLst/>
                <a:latin typeface="Galliard-Roman5"/>
              </a:rPr>
              <a:t> </a:t>
            </a:r>
            <a:r>
              <a:rPr lang="en-US" sz="1800" b="0" i="0" dirty="0">
                <a:solidFill>
                  <a:srgbClr val="FF0000"/>
                </a:solidFill>
                <a:effectLst/>
                <a:latin typeface="Galliard-Roman5"/>
              </a:rPr>
              <a:t>when forecasting their ventures’ survival chances</a:t>
            </a:r>
            <a:r>
              <a:rPr lang="en-US" sz="1800" b="0" i="0" dirty="0">
                <a:solidFill>
                  <a:srgbClr val="000000"/>
                </a:solidFill>
                <a:effectLst/>
                <a:latin typeface="Galliard-Roman5"/>
              </a:rPr>
              <a:t>. While confidence in one’s capabilities to successfully perform entrepreneurial tasks helps explain who creates new ventures, it can also lead to ventures’ downfall.</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FF0000"/>
                </a:solidFill>
                <a:effectLst/>
                <a:latin typeface="Galliard-Roman5"/>
              </a:rPr>
              <a:t>Founders can also </a:t>
            </a:r>
            <a:r>
              <a:rPr lang="en-US" sz="1800" b="1" i="1" u="sng" dirty="0">
                <a:solidFill>
                  <a:srgbClr val="FF0000"/>
                </a:solidFill>
                <a:effectLst/>
                <a:latin typeface="Galliard-Italic5"/>
              </a:rPr>
              <a:t>escalate commitment </a:t>
            </a:r>
            <a:r>
              <a:rPr lang="en-US" sz="1800" b="0" i="0" dirty="0">
                <a:solidFill>
                  <a:srgbClr val="000000"/>
                </a:solidFill>
                <a:effectLst/>
                <a:latin typeface="Galliard-Roman5"/>
              </a:rPr>
              <a:t>(</a:t>
            </a:r>
            <a:r>
              <a:rPr lang="en-US" sz="1800" b="0" i="0" dirty="0">
                <a:solidFill>
                  <a:srgbClr val="FF0000"/>
                </a:solidFill>
                <a:effectLst/>
                <a:latin typeface="Galliard-Roman5"/>
              </a:rPr>
              <a:t>through additional investments of money, time, and other resources</a:t>
            </a:r>
            <a:r>
              <a:rPr lang="en-US" sz="1800" b="0" i="0" dirty="0">
                <a:solidFill>
                  <a:srgbClr val="000000"/>
                </a:solidFill>
                <a:effectLst/>
                <a:latin typeface="Galliard-Roman5"/>
              </a:rPr>
              <a:t>) </a:t>
            </a:r>
            <a:r>
              <a:rPr lang="en-US" sz="1800" b="0" i="0" dirty="0">
                <a:solidFill>
                  <a:srgbClr val="FF0000"/>
                </a:solidFill>
                <a:effectLst/>
                <a:latin typeface="Galliard-Roman5"/>
              </a:rPr>
              <a:t>to a venture on a failing course of action</a:t>
            </a:r>
            <a:r>
              <a:rPr lang="en-US" sz="1800" b="0" i="0" dirty="0">
                <a:solidFill>
                  <a:srgbClr val="000000"/>
                </a:solidFill>
                <a:effectLst/>
                <a:latin typeface="Galliard-Roman5"/>
              </a:rPr>
              <a:t>, </a:t>
            </a:r>
            <a:r>
              <a:rPr lang="en-US" sz="1800" b="0" i="0" dirty="0">
                <a:solidFill>
                  <a:srgbClr val="FF0000"/>
                </a:solidFill>
                <a:effectLst/>
                <a:latin typeface="Galliard-Roman5"/>
              </a:rPr>
              <a:t>which is a biased decision</a:t>
            </a:r>
            <a:r>
              <a:rPr lang="en-US" sz="1800" b="0" i="0" dirty="0">
                <a:solidFill>
                  <a:srgbClr val="000000"/>
                </a:solidFill>
                <a:effectLst/>
                <a:latin typeface="Galliard-Roman5"/>
              </a:rPr>
              <a:t>.</a:t>
            </a:r>
          </a:p>
          <a:p>
            <a:pPr algn="just"/>
            <a:r>
              <a:rPr lang="en-US" sz="1800" b="0" i="0" dirty="0">
                <a:solidFill>
                  <a:srgbClr val="000000"/>
                </a:solidFill>
                <a:effectLst/>
                <a:latin typeface="Galliard-Roman5"/>
              </a:rPr>
              <a:t>For example, while fear leads founding teams to quit their failing ventures, hope drives founding teams to escalate their commitment to such ventures. Interestingly, when founders feel both hope and fear, hope seems to “trump” fear, leading founding teams to escalate commitment to failing ventures. </a:t>
            </a:r>
          </a:p>
          <a:p>
            <a:pPr marL="285750" indent="-285750" algn="just">
              <a:buFont typeface="Arial" panose="020B0604020202020204" pitchFamily="34" charset="0"/>
              <a:buChar char="•"/>
            </a:pPr>
            <a:r>
              <a:rPr lang="en-US" sz="1800" b="0" i="0" dirty="0">
                <a:solidFill>
                  <a:srgbClr val="000000"/>
                </a:solidFill>
                <a:effectLst/>
                <a:latin typeface="Galliard-Roman5"/>
              </a:rPr>
              <a:t>Escalating commitment to a failing venture can make failure more costly for the founder (and other stakeholders) than it needs to be.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258121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414" y="952845"/>
            <a:ext cx="11363052" cy="3416320"/>
          </a:xfrm>
          <a:prstGeom prst="rect">
            <a:avLst/>
          </a:prstGeom>
          <a:noFill/>
        </p:spPr>
        <p:txBody>
          <a:bodyPr wrap="square" rtlCol="0">
            <a:spAutoFit/>
          </a:bodyPr>
          <a:lstStyle/>
          <a:p>
            <a:pPr algn="just"/>
            <a:r>
              <a:rPr lang="en-US" sz="1800" b="1" i="0" dirty="0">
                <a:solidFill>
                  <a:srgbClr val="000000"/>
                </a:solidFill>
                <a:effectLst/>
                <a:latin typeface="Galliard-Roman5"/>
              </a:rPr>
              <a:t>Fourth, identification of potential opportunities is a key application of entrepreneurial cognitions.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Without a perception of an opportunity, an individual is unlikely to start a new venture regardless of the external environment’s objective attractiveness.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Perceptions of opportunities </a:t>
            </a:r>
            <a:r>
              <a:rPr lang="en-US" sz="1800" b="1" i="0" u="sng" dirty="0">
                <a:solidFill>
                  <a:srgbClr val="000000"/>
                </a:solidFill>
                <a:effectLst/>
                <a:latin typeface="Galliard-Roman5"/>
              </a:rPr>
              <a:t>involve the following stages (of a structuration process): </a:t>
            </a:r>
          </a:p>
          <a:p>
            <a:pPr marL="342900" indent="-342900" algn="just">
              <a:buAutoNum type="arabicParenBoth"/>
            </a:pPr>
            <a:r>
              <a:rPr lang="en-US" sz="1800" b="1" i="0" dirty="0">
                <a:solidFill>
                  <a:srgbClr val="000000"/>
                </a:solidFill>
                <a:effectLst/>
                <a:latin typeface="Galliard-Roman5"/>
              </a:rPr>
              <a:t>opportunity emergence</a:t>
            </a:r>
            <a:r>
              <a:rPr lang="en-US" sz="1800" b="0" i="0" dirty="0">
                <a:solidFill>
                  <a:srgbClr val="000000"/>
                </a:solidFill>
                <a:effectLst/>
                <a:latin typeface="Galliard-Roman5"/>
              </a:rPr>
              <a:t>, in which an </a:t>
            </a:r>
            <a:r>
              <a:rPr lang="en-US" sz="1800" b="0" i="0" dirty="0">
                <a:solidFill>
                  <a:srgbClr val="FF0000"/>
                </a:solidFill>
                <a:effectLst/>
                <a:latin typeface="Galliard-Roman5"/>
              </a:rPr>
              <a:t>opportunity forms through the interaction of an entrepreneur and a community of inquiry</a:t>
            </a:r>
            <a:r>
              <a:rPr lang="en-US" sz="1800" b="0" i="0" dirty="0">
                <a:solidFill>
                  <a:srgbClr val="000000"/>
                </a:solidFill>
                <a:effectLst/>
                <a:latin typeface="Galliard-Roman5"/>
              </a:rPr>
              <a:t>; </a:t>
            </a:r>
          </a:p>
          <a:p>
            <a:pPr marL="342900" indent="-342900" algn="just">
              <a:buAutoNum type="arabicParenBoth"/>
            </a:pPr>
            <a:r>
              <a:rPr lang="en-US" sz="1800" b="1" i="0" dirty="0">
                <a:solidFill>
                  <a:srgbClr val="000000"/>
                </a:solidFill>
                <a:effectLst/>
                <a:latin typeface="Galliard-Roman5"/>
              </a:rPr>
              <a:t>opportunity objectification</a:t>
            </a:r>
            <a:r>
              <a:rPr lang="en-US" sz="1800" b="0" i="0" dirty="0">
                <a:solidFill>
                  <a:srgbClr val="000000"/>
                </a:solidFill>
                <a:effectLst/>
                <a:latin typeface="Galliard-Roman5"/>
              </a:rPr>
              <a:t>, in which </a:t>
            </a:r>
            <a:r>
              <a:rPr lang="en-US" sz="1800" b="0" i="0" dirty="0">
                <a:solidFill>
                  <a:srgbClr val="FF0000"/>
                </a:solidFill>
                <a:effectLst/>
                <a:latin typeface="Galliard-Roman5"/>
              </a:rPr>
              <a:t>entrepreneur begins to see opportunity idea as an entity outside his mind</a:t>
            </a:r>
            <a:r>
              <a:rPr lang="en-US" sz="1800" b="0" i="0" dirty="0">
                <a:solidFill>
                  <a:srgbClr val="000000"/>
                </a:solidFill>
                <a:effectLst/>
                <a:latin typeface="Galliard-Roman5"/>
              </a:rPr>
              <a:t>; </a:t>
            </a:r>
          </a:p>
          <a:p>
            <a:pPr marL="342900" indent="-342900" algn="just">
              <a:buAutoNum type="arabicParenBoth"/>
            </a:pPr>
            <a:r>
              <a:rPr lang="en-US" sz="1800" b="1" i="0" dirty="0">
                <a:solidFill>
                  <a:srgbClr val="000000"/>
                </a:solidFill>
                <a:effectLst/>
                <a:latin typeface="Galliard-Roman5"/>
              </a:rPr>
              <a:t>opportunity enactment</a:t>
            </a:r>
            <a:r>
              <a:rPr lang="en-US" sz="1800" b="0" i="0" dirty="0">
                <a:solidFill>
                  <a:srgbClr val="000000"/>
                </a:solidFill>
                <a:effectLst/>
                <a:latin typeface="Galliard-Roman5"/>
              </a:rPr>
              <a:t>, in which a new venture is established, such as </a:t>
            </a:r>
            <a:r>
              <a:rPr lang="en-US" sz="1800" b="0" i="0" dirty="0">
                <a:solidFill>
                  <a:srgbClr val="FF0000"/>
                </a:solidFill>
                <a:effectLst/>
                <a:latin typeface="Galliard-Roman5"/>
              </a:rPr>
              <a:t>when a new venture emerges to deliver its first product or service</a:t>
            </a:r>
            <a:r>
              <a:rPr lang="en-US" sz="1800" b="0" i="0" dirty="0">
                <a:solidFill>
                  <a:srgbClr val="000000"/>
                </a:solidFill>
                <a:effectLst/>
                <a:latin typeface="Galliard-Roman5"/>
              </a:rPr>
              <a:t>; and </a:t>
            </a:r>
          </a:p>
          <a:p>
            <a:pPr marL="342900" indent="-342900" algn="just">
              <a:buAutoNum type="arabicParenBoth"/>
            </a:pPr>
            <a:r>
              <a:rPr lang="en-US" sz="1800" b="1" i="0" dirty="0">
                <a:solidFill>
                  <a:srgbClr val="000000"/>
                </a:solidFill>
                <a:effectLst/>
                <a:latin typeface="Galliard-Roman5"/>
              </a:rPr>
              <a:t>opportunity abandonment</a:t>
            </a:r>
            <a:r>
              <a:rPr lang="en-US" sz="1800" b="0" i="0" dirty="0">
                <a:solidFill>
                  <a:srgbClr val="000000"/>
                </a:solidFill>
                <a:effectLst/>
                <a:latin typeface="Galliard-Roman5"/>
              </a:rPr>
              <a:t>, in which </a:t>
            </a:r>
            <a:r>
              <a:rPr lang="en-US" sz="1800" b="0" i="0" dirty="0">
                <a:solidFill>
                  <a:srgbClr val="FF0000"/>
                </a:solidFill>
                <a:effectLst/>
                <a:latin typeface="Galliard-Roman5"/>
              </a:rPr>
              <a:t>entrepreneur decides to terminate the potential opportunity</a:t>
            </a:r>
            <a:r>
              <a:rPr lang="en-US" sz="1800" b="0" i="0" dirty="0">
                <a:solidFill>
                  <a:srgbClr val="000000"/>
                </a:solidFill>
                <a:effectLst/>
                <a:latin typeface="Galliard-Roman5"/>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414" y="1131820"/>
            <a:ext cx="11228845" cy="3416320"/>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000000"/>
                </a:solidFill>
                <a:effectLst/>
                <a:latin typeface="Galliard-Roman5"/>
              </a:rPr>
              <a:t>This structuration approach to a potential opportunity depends on others’ inputs into the new venture process. Who those others are likely impacts the cognitive process. </a:t>
            </a:r>
          </a:p>
          <a:p>
            <a:pPr marL="285750" indent="-285750" algn="just">
              <a:buFont typeface="Arial" panose="020B0604020202020204" pitchFamily="34" charset="0"/>
              <a:buChar char="•"/>
            </a:pPr>
            <a:r>
              <a:rPr lang="en-US" sz="1800" b="0" i="0" dirty="0">
                <a:solidFill>
                  <a:srgbClr val="000000"/>
                </a:solidFill>
                <a:effectLst/>
                <a:latin typeface="Galliard-Roman5"/>
              </a:rPr>
              <a:t>For example, </a:t>
            </a:r>
            <a:r>
              <a:rPr lang="en-US" sz="1800" b="0" i="0" dirty="0">
                <a:solidFill>
                  <a:srgbClr val="FF0000"/>
                </a:solidFill>
                <a:effectLst/>
                <a:latin typeface="Galliard-Roman5"/>
              </a:rPr>
              <a:t>socially isolated founders tend to perceive potential opportunities more abstractly</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When founders perceive potential opportunities more abstractly, </a:t>
            </a:r>
            <a:r>
              <a:rPr lang="en-US" sz="1800" b="0" i="0" dirty="0">
                <a:solidFill>
                  <a:srgbClr val="FF0000"/>
                </a:solidFill>
                <a:effectLst/>
                <a:latin typeface="Galliard-Roman5"/>
              </a:rPr>
              <a:t>they are less likely to create a new venture</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Of course, founders perceive not only opportunities but also threats to their new ventures.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Threats can cause stress, leading founders to engage in avoidance or active coping. </a:t>
            </a:r>
          </a:p>
          <a:p>
            <a:pPr algn="just"/>
            <a:endParaRPr lang="en-US" dirty="0">
              <a:solidFill>
                <a:srgbClr val="000000"/>
              </a:solidFill>
              <a:latin typeface="Galliard-Roman5"/>
            </a:endParaRPr>
          </a:p>
          <a:p>
            <a:pPr algn="just"/>
            <a:r>
              <a:rPr lang="en-US" sz="1800" b="1" i="1" dirty="0">
                <a:solidFill>
                  <a:srgbClr val="000000"/>
                </a:solidFill>
                <a:effectLst/>
                <a:latin typeface="Galliard-Italic5"/>
              </a:rPr>
              <a:t>    -- </a:t>
            </a:r>
            <a:r>
              <a:rPr lang="en-US" sz="1800" b="1" i="1" dirty="0">
                <a:solidFill>
                  <a:srgbClr val="FF0000"/>
                </a:solidFill>
                <a:effectLst/>
                <a:latin typeface="Galliard-Italic5"/>
              </a:rPr>
              <a:t>Avoidance coping </a:t>
            </a:r>
            <a:r>
              <a:rPr lang="en-US" sz="1800" b="0" i="0" dirty="0">
                <a:solidFill>
                  <a:srgbClr val="FF0000"/>
                </a:solidFill>
                <a:effectLst/>
                <a:latin typeface="Galliard-Roman5"/>
              </a:rPr>
              <a:t>involves temporarily withdrawing from a situation appraised as threatening</a:t>
            </a:r>
            <a:r>
              <a:rPr lang="en-US" sz="1800" b="0" i="0" dirty="0">
                <a:solidFill>
                  <a:srgbClr val="000000"/>
                </a:solidFill>
                <a:effectLst/>
                <a:latin typeface="Galliard-Roman5"/>
              </a:rPr>
              <a:t>. </a:t>
            </a:r>
          </a:p>
          <a:p>
            <a:pPr algn="just"/>
            <a:r>
              <a:rPr lang="en-US" sz="1800" b="1" i="1" dirty="0">
                <a:solidFill>
                  <a:srgbClr val="FF0000"/>
                </a:solidFill>
                <a:effectLst/>
                <a:latin typeface="Galliard-Italic5"/>
              </a:rPr>
              <a:t>    -- Active coping </a:t>
            </a:r>
            <a:r>
              <a:rPr lang="en-US" sz="1800" b="0" i="0" dirty="0">
                <a:solidFill>
                  <a:srgbClr val="FF0000"/>
                </a:solidFill>
                <a:effectLst/>
                <a:latin typeface="Galliard-Roman5"/>
              </a:rPr>
              <a:t>involves directly addressing a threat through problem solving</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Avoidance coping by itself or with active coping can help founders improve their psychological well-being.</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330092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1" y="907125"/>
            <a:ext cx="11876470" cy="51367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965601"/>
            <a:ext cx="11781063" cy="5078313"/>
          </a:xfrm>
          <a:prstGeom prst="rect">
            <a:avLst/>
          </a:prstGeom>
          <a:noFill/>
        </p:spPr>
        <p:txBody>
          <a:bodyPr wrap="square" rtlCol="0">
            <a:spAutoFit/>
          </a:bodyPr>
          <a:lstStyle/>
          <a:p>
            <a:pPr algn="just"/>
            <a:r>
              <a:rPr lang="en-US" sz="1800" b="1" i="0" dirty="0">
                <a:solidFill>
                  <a:srgbClr val="000000"/>
                </a:solidFill>
                <a:effectLst/>
                <a:latin typeface="Galliard-Roman5"/>
              </a:rPr>
              <a:t>Finally, individuals’ cognitions can involve the intention to start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An </a:t>
            </a:r>
            <a:r>
              <a:rPr lang="en-US" sz="1800" b="1" i="1" dirty="0">
                <a:solidFill>
                  <a:srgbClr val="FF0000"/>
                </a:solidFill>
                <a:effectLst/>
                <a:latin typeface="Galliard-Italic5"/>
              </a:rPr>
              <a:t>entrepreneurial intention </a:t>
            </a:r>
            <a:r>
              <a:rPr lang="en-US" sz="1800" b="0" i="0" dirty="0">
                <a:solidFill>
                  <a:srgbClr val="FF0000"/>
                </a:solidFill>
                <a:effectLst/>
                <a:latin typeface="Galliard-Roman5"/>
              </a:rPr>
              <a:t>involves an individual’s commitment to new venture–creation activities, which drives his or her investments of time, effort, and other resources into startup activities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a:t>
            </a:r>
            <a:r>
              <a:rPr lang="en-US" sz="1800" b="0" i="0" dirty="0">
                <a:solidFill>
                  <a:srgbClr val="000000"/>
                </a:solidFill>
                <a:effectLst/>
                <a:latin typeface="Galliard-Roman5"/>
              </a:rPr>
              <a:t> </a:t>
            </a:r>
            <a:r>
              <a:rPr lang="en-US" sz="1800" b="1" i="0" dirty="0">
                <a:solidFill>
                  <a:srgbClr val="000000"/>
                </a:solidFill>
                <a:effectLst/>
                <a:latin typeface="Galliard-Roman5"/>
              </a:rPr>
              <a:t>attitudes toward new venture creation drive their entrepreneurial intentions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These </a:t>
            </a:r>
            <a:r>
              <a:rPr lang="en-US" sz="1800" b="1" i="0" dirty="0">
                <a:solidFill>
                  <a:srgbClr val="FF0000"/>
                </a:solidFill>
                <a:effectLst/>
                <a:latin typeface="Galliard-Roman5"/>
              </a:rPr>
              <a:t>attitudes</a:t>
            </a:r>
            <a:r>
              <a:rPr lang="en-US" sz="1800" b="0" i="0" dirty="0">
                <a:solidFill>
                  <a:srgbClr val="000000"/>
                </a:solidFill>
                <a:effectLst/>
                <a:latin typeface="Galliard-Roman5"/>
              </a:rPr>
              <a:t> </a:t>
            </a:r>
            <a:r>
              <a:rPr lang="en-US" sz="1800" b="0" i="0" dirty="0">
                <a:solidFill>
                  <a:srgbClr val="FF0000"/>
                </a:solidFill>
                <a:effectLst/>
                <a:latin typeface="Galliard-Roman5"/>
              </a:rPr>
              <a:t>are perceptions of the desirability of taking action</a:t>
            </a:r>
            <a:r>
              <a:rPr lang="en-US" sz="1800" b="0" i="0" dirty="0">
                <a:solidFill>
                  <a:srgbClr val="000000"/>
                </a:solidFill>
                <a:effectLst/>
                <a:latin typeface="Galliard-Roman5"/>
              </a:rPr>
              <a:t>, </a:t>
            </a:r>
            <a:r>
              <a:rPr lang="en-US" sz="1800" b="0" i="0" dirty="0">
                <a:solidFill>
                  <a:srgbClr val="FF0000"/>
                </a:solidFill>
                <a:effectLst/>
                <a:latin typeface="Galliard-Roman5"/>
              </a:rPr>
              <a:t>the perceived feasibility of successfully undertaking the action</a:t>
            </a:r>
            <a:r>
              <a:rPr lang="en-US" sz="1800" b="0" i="0" dirty="0">
                <a:solidFill>
                  <a:srgbClr val="000000"/>
                </a:solidFill>
                <a:effectLst/>
                <a:latin typeface="Galliard-Roman5"/>
              </a:rPr>
              <a:t>, </a:t>
            </a:r>
            <a:r>
              <a:rPr lang="en-US" sz="1800" b="0" i="0" dirty="0">
                <a:solidFill>
                  <a:srgbClr val="FF0000"/>
                </a:solidFill>
                <a:effectLst/>
                <a:latin typeface="Galliard-Roman5"/>
              </a:rPr>
              <a:t>and subjective norms </a:t>
            </a:r>
            <a:r>
              <a:rPr lang="en-US" sz="1800" b="0" i="0" dirty="0">
                <a:solidFill>
                  <a:srgbClr val="000000"/>
                </a:solidFill>
                <a:effectLst/>
                <a:latin typeface="Galliard-Roman5"/>
              </a:rPr>
              <a:t>(i.e., the opinions of important social others about the focal action).</a:t>
            </a:r>
          </a:p>
          <a:p>
            <a:pPr marL="285750" indent="-285750" algn="just">
              <a:buFont typeface="Arial" panose="020B0604020202020204" pitchFamily="34" charset="0"/>
              <a:buChar char="•"/>
            </a:pPr>
            <a:r>
              <a:rPr lang="en-US" sz="1800" b="0" i="0" dirty="0">
                <a:solidFill>
                  <a:srgbClr val="000000"/>
                </a:solidFill>
                <a:effectLst/>
                <a:latin typeface="Galliard-Roman5"/>
              </a:rPr>
              <a:t>Individuals use their attitudes to interpret information about the environment to determine their entrepreneurial intentions. For example, attending an entrepreneurship program raises science and engineering students’ intentions to start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Additionally, as founders perceive greater market heterogeneity, their entrepreneurial intentions strengthen because broader and more diverse markets provide potential opportunities for those who have a strong entrepreneurial orientation toward creating value. </a:t>
            </a:r>
          </a:p>
          <a:p>
            <a:pPr marL="285750" indent="-285750" algn="just">
              <a:buFont typeface="Arial" panose="020B0604020202020204" pitchFamily="34" charset="0"/>
              <a:buChar char="•"/>
            </a:pPr>
            <a:r>
              <a:rPr lang="en-US" sz="1800" b="0" i="0" dirty="0">
                <a:solidFill>
                  <a:srgbClr val="000000"/>
                </a:solidFill>
                <a:effectLst/>
                <a:latin typeface="Galliard-Roman5"/>
              </a:rPr>
              <a:t>Indeed, founders’ belief that they will achieve new venture success increases for those with a strong motivation to start a new venture, which is reinforced by decision-making expertise. </a:t>
            </a:r>
          </a:p>
          <a:p>
            <a:pPr marL="285750" indent="-285750" algn="just">
              <a:buFont typeface="Arial" panose="020B0604020202020204" pitchFamily="34" charset="0"/>
              <a:buChar char="•"/>
            </a:pPr>
            <a:r>
              <a:rPr lang="en-US" sz="1800" b="0" i="0" dirty="0">
                <a:solidFill>
                  <a:srgbClr val="000000"/>
                </a:solidFill>
                <a:effectLst/>
                <a:latin typeface="Galliard-Roman5"/>
              </a:rPr>
              <a:t>While founders’ motivation for starting a new venture can lead to new venture success, prosocial motivation appears to slow venture emergence through obstructing the assembly of critical resources, delaying the new venture’s first sale, and making it more difficult to raise equity funding, and so on. </a:t>
            </a:r>
          </a:p>
          <a:p>
            <a:pPr marL="285750" indent="-285750" algn="just">
              <a:buFont typeface="Arial" panose="020B0604020202020204" pitchFamily="34" charset="0"/>
              <a:buChar char="•"/>
            </a:pPr>
            <a:r>
              <a:rPr lang="en-US" sz="1800" b="1" i="0" dirty="0">
                <a:solidFill>
                  <a:srgbClr val="000000"/>
                </a:solidFill>
                <a:effectLst/>
                <a:latin typeface="Galliard-Roman5"/>
              </a:rPr>
              <a:t>Prosocial motivation </a:t>
            </a:r>
            <a:r>
              <a:rPr lang="en-US" sz="1800" b="0" i="0" dirty="0">
                <a:solidFill>
                  <a:srgbClr val="FF0000"/>
                </a:solidFill>
                <a:effectLst/>
                <a:latin typeface="Galliard-Roman5"/>
              </a:rPr>
              <a:t>is the desire to expend effort and other resources to pursue potential opportunities to help others</a:t>
            </a:r>
            <a:r>
              <a:rPr lang="en-US" sz="1800" b="0" i="0" dirty="0">
                <a:solidFill>
                  <a:srgbClr val="000000"/>
                </a:solidFill>
                <a:effectLst/>
                <a:latin typeface="Galliard-Roman5"/>
              </a:rPr>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96168"/>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54604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TITLE OF SLIDE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423125" y="1828800"/>
            <a:ext cx="9345750" cy="1704449"/>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50525" y="3895595"/>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32998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812801"/>
            <a:ext cx="12268072" cy="53575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9" y="802180"/>
            <a:ext cx="11965237" cy="5509200"/>
          </a:xfrm>
          <a:prstGeom prst="rect">
            <a:avLst/>
          </a:prstGeom>
          <a:noFill/>
        </p:spPr>
        <p:txBody>
          <a:bodyPr wrap="square" rtlCol="0">
            <a:spAutoFit/>
          </a:bodyPr>
          <a:lstStyle/>
          <a:p>
            <a:pPr algn="ctr"/>
            <a:r>
              <a:rPr lang="en-US" sz="2400" b="1" i="0" dirty="0">
                <a:solidFill>
                  <a:srgbClr val="000000"/>
                </a:solidFill>
                <a:effectLst/>
                <a:latin typeface="GalliardRomSCapSCC5"/>
              </a:rPr>
              <a:t>Stage 2: Organizing the Startup of a New Venture</a:t>
            </a:r>
          </a:p>
          <a:p>
            <a:pPr algn="just"/>
            <a:r>
              <a:rPr lang="en-US" b="1" i="1" dirty="0">
                <a:solidFill>
                  <a:srgbClr val="000000"/>
                </a:solidFill>
                <a:latin typeface="Galliard-BoldItalic4"/>
              </a:rPr>
              <a:t>5. </a:t>
            </a:r>
            <a:r>
              <a:rPr lang="en-US" sz="1800" b="1" i="1" dirty="0">
                <a:solidFill>
                  <a:srgbClr val="000000"/>
                </a:solidFill>
                <a:effectLst/>
                <a:latin typeface="Galliard-BoldItalic4"/>
              </a:rPr>
              <a:t>Emergent Organizing</a:t>
            </a:r>
          </a:p>
          <a:p>
            <a:pPr algn="just"/>
            <a:r>
              <a:rPr lang="en-US" sz="1800" b="0" i="1" dirty="0">
                <a:solidFill>
                  <a:srgbClr val="000000"/>
                </a:solidFill>
                <a:effectLst/>
                <a:latin typeface="Galliard-Italic5"/>
              </a:rPr>
              <a:t>Emergent organizing </a:t>
            </a:r>
            <a:r>
              <a:rPr lang="en-US" sz="1800" b="0" i="0" dirty="0">
                <a:solidFill>
                  <a:srgbClr val="FF0000"/>
                </a:solidFill>
                <a:effectLst/>
                <a:latin typeface="Galliard-Roman5"/>
              </a:rPr>
              <a:t>involves developing processes for engaging in activities and making connections to enhance ventures’ operational reliability and effectiveness</a:t>
            </a:r>
            <a:r>
              <a:rPr lang="en-US" sz="1800" b="0" i="0" dirty="0">
                <a:solidFill>
                  <a:srgbClr val="000000"/>
                </a:solidFill>
                <a:effectLst/>
                <a:latin typeface="Galliard-Roman5"/>
              </a:rPr>
              <a:t>. It </a:t>
            </a:r>
            <a:r>
              <a:rPr lang="en-US" sz="1800" b="0" i="0" u="sng" dirty="0">
                <a:solidFill>
                  <a:srgbClr val="FF0000"/>
                </a:solidFill>
                <a:effectLst/>
                <a:latin typeface="Galliard-Roman5"/>
              </a:rPr>
              <a:t>involves improvisation and engagement as well as different organizing modes, and it reflects founders’ decision-making logic</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founders engage in actions to create new ventures, such as improvisation</a:t>
            </a:r>
            <a:r>
              <a:rPr lang="en-US" sz="1800" b="0" i="0" dirty="0">
                <a:solidFill>
                  <a:srgbClr val="000000"/>
                </a:solidFill>
                <a:effectLst/>
                <a:latin typeface="Galliard-Roman5"/>
              </a:rPr>
              <a:t>. </a:t>
            </a:r>
          </a:p>
          <a:p>
            <a:pPr algn="just"/>
            <a:r>
              <a:rPr lang="en-US" sz="1800" b="1" i="1" dirty="0">
                <a:solidFill>
                  <a:srgbClr val="FF0000"/>
                </a:solidFill>
                <a:effectLst/>
                <a:latin typeface="Galliard-Italic5"/>
              </a:rPr>
              <a:t>Improvisation</a:t>
            </a:r>
            <a:r>
              <a:rPr lang="en-US" sz="1800" b="0" i="1" dirty="0">
                <a:solidFill>
                  <a:srgbClr val="000000"/>
                </a:solidFill>
                <a:effectLst/>
                <a:latin typeface="Galliard-Italic5"/>
              </a:rPr>
              <a:t> </a:t>
            </a:r>
            <a:r>
              <a:rPr lang="en-US" sz="1800" b="0" i="0" dirty="0">
                <a:solidFill>
                  <a:srgbClr val="FF0000"/>
                </a:solidFill>
                <a:effectLst/>
                <a:latin typeface="Galliard-Roman5"/>
              </a:rPr>
              <a:t>involves the fusion of design (e.g., planning) and novel action and may provide the initial inspiration for a new venture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One study found that founders’ improvisational behaviors enhance new venture performance for those with high entrepreneurial self-efficacy but dampen new venture performance for those with low entrepreneurial self-efficacy. </a:t>
            </a:r>
          </a:p>
          <a:p>
            <a:pPr algn="just"/>
            <a:r>
              <a:rPr lang="en-US" sz="1800" b="0" i="0" dirty="0">
                <a:solidFill>
                  <a:srgbClr val="000000"/>
                </a:solidFill>
                <a:effectLst/>
                <a:latin typeface="Galliard-Roman5"/>
              </a:rPr>
              <a:t>Over and above improvisation, there are other important activities involved in the startup process focused on </a:t>
            </a:r>
            <a:r>
              <a:rPr lang="en-US" sz="1800" b="1" i="0" u="sng" dirty="0">
                <a:solidFill>
                  <a:srgbClr val="000000"/>
                </a:solidFill>
                <a:effectLst/>
                <a:latin typeface="Galliard-Roman5"/>
              </a:rPr>
              <a:t>four key business functions:</a:t>
            </a:r>
            <a:r>
              <a:rPr lang="en-US" sz="1800" b="1" i="0" dirty="0">
                <a:solidFill>
                  <a:srgbClr val="000000"/>
                </a:solidFill>
                <a:effectLst/>
                <a:latin typeface="Galliard-Roman5"/>
              </a:rPr>
              <a:t> </a:t>
            </a:r>
          </a:p>
          <a:p>
            <a:pPr marL="342900" indent="-342900" algn="just">
              <a:buAutoNum type="arabicParenBoth"/>
            </a:pPr>
            <a:r>
              <a:rPr lang="en-US" sz="1800" b="0" i="0" dirty="0">
                <a:solidFill>
                  <a:srgbClr val="000000"/>
                </a:solidFill>
                <a:effectLst/>
                <a:latin typeface="Galliard-Roman5"/>
              </a:rPr>
              <a:t>human relations, </a:t>
            </a:r>
          </a:p>
          <a:p>
            <a:pPr marL="342900" indent="-342900" algn="just">
              <a:buAutoNum type="arabicParenBoth"/>
            </a:pPr>
            <a:r>
              <a:rPr lang="en-US" sz="1800" b="0" i="0" dirty="0">
                <a:solidFill>
                  <a:srgbClr val="000000"/>
                </a:solidFill>
                <a:effectLst/>
                <a:latin typeface="Galliard-Roman5"/>
              </a:rPr>
              <a:t>marketing (including sales and public relations), </a:t>
            </a:r>
          </a:p>
          <a:p>
            <a:pPr marL="342900" indent="-342900" algn="just">
              <a:buAutoNum type="arabicParenBoth"/>
            </a:pPr>
            <a:r>
              <a:rPr lang="en-US" sz="1800" b="0" i="0" dirty="0">
                <a:solidFill>
                  <a:srgbClr val="000000"/>
                </a:solidFill>
                <a:effectLst/>
                <a:latin typeface="Galliard-Roman5"/>
              </a:rPr>
              <a:t>administration, and </a:t>
            </a:r>
          </a:p>
          <a:p>
            <a:pPr marL="342900" indent="-342900" algn="just">
              <a:buAutoNum type="arabicParenBoth"/>
            </a:pPr>
            <a:r>
              <a:rPr lang="en-US" sz="1800" b="0" i="0" dirty="0">
                <a:solidFill>
                  <a:srgbClr val="000000"/>
                </a:solidFill>
                <a:effectLst/>
                <a:latin typeface="Galliard-Roman5"/>
              </a:rPr>
              <a:t>environmental monitoring. </a:t>
            </a:r>
          </a:p>
          <a:p>
            <a:pPr marL="285750" indent="-285750" algn="just">
              <a:buFont typeface="Arial" panose="020B0604020202020204" pitchFamily="34" charset="0"/>
              <a:buChar char="•"/>
            </a:pPr>
            <a:r>
              <a:rPr lang="en-US" sz="1800" b="0" i="0" dirty="0">
                <a:solidFill>
                  <a:srgbClr val="000000"/>
                </a:solidFill>
                <a:effectLst/>
                <a:latin typeface="Galliard-Roman5"/>
              </a:rPr>
              <a:t>One study found that founders allocate a significant amount of their time to exchanging information and opinions (36 percent of their work time) and engaging in more analytical and conceptual work (26 percent of their work time).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78957" y="625270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757633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65301"/>
            <a:ext cx="11246068" cy="4524315"/>
          </a:xfrm>
          <a:prstGeom prst="rect">
            <a:avLst/>
          </a:prstGeom>
          <a:noFill/>
        </p:spPr>
        <p:txBody>
          <a:bodyPr wrap="square" rtlCol="0">
            <a:spAutoFit/>
          </a:bodyPr>
          <a:lstStyle/>
          <a:p>
            <a:pPr algn="just"/>
            <a:r>
              <a:rPr lang="en-US" sz="1800" b="1" i="0" dirty="0">
                <a:solidFill>
                  <a:srgbClr val="000000"/>
                </a:solidFill>
                <a:effectLst/>
                <a:latin typeface="Galliard-Roman5"/>
              </a:rPr>
              <a:t>Second, different modes of organizing facilitate organizational emergence</a:t>
            </a:r>
            <a:r>
              <a:rPr lang="en-US" sz="1800" b="0" i="0" dirty="0">
                <a:solidFill>
                  <a:srgbClr val="000000"/>
                </a:solidFill>
                <a:effectLst/>
                <a:latin typeface="Galliard-Roman5"/>
              </a:rPr>
              <a:t>. </a:t>
            </a:r>
          </a:p>
          <a:p>
            <a:pPr algn="just"/>
            <a:r>
              <a:rPr lang="en-US" sz="1800" b="0" i="0" u="sng" dirty="0">
                <a:solidFill>
                  <a:srgbClr val="000000"/>
                </a:solidFill>
                <a:effectLst/>
                <a:latin typeface="Galliard-Roman5"/>
              </a:rPr>
              <a:t>There are </a:t>
            </a:r>
            <a:r>
              <a:rPr lang="en-US" sz="1800" b="1" i="0" u="sng" dirty="0">
                <a:solidFill>
                  <a:srgbClr val="000000"/>
                </a:solidFill>
                <a:effectLst/>
                <a:latin typeface="Galliard-Roman5"/>
              </a:rPr>
              <a:t>three</a:t>
            </a:r>
            <a:r>
              <a:rPr lang="en-US" sz="1800" b="0" i="0" u="sng" dirty="0">
                <a:solidFill>
                  <a:srgbClr val="000000"/>
                </a:solidFill>
                <a:effectLst/>
                <a:latin typeface="Galliard-Roman5"/>
              </a:rPr>
              <a:t> general modes of organizing</a:t>
            </a:r>
            <a:r>
              <a:rPr lang="en-US" sz="1800" b="0" i="0" dirty="0">
                <a:solidFill>
                  <a:srgbClr val="000000"/>
                </a:solidFill>
                <a:effectLst/>
                <a:latin typeface="Galliard-Roman5"/>
              </a:rPr>
              <a:t>: </a:t>
            </a:r>
            <a:r>
              <a:rPr lang="en-US" sz="1800" b="1" i="0" dirty="0">
                <a:solidFill>
                  <a:srgbClr val="000000"/>
                </a:solidFill>
                <a:effectLst/>
                <a:latin typeface="Galliard-Roman5"/>
              </a:rPr>
              <a:t>(1)</a:t>
            </a:r>
            <a:r>
              <a:rPr lang="en-US" sz="1800" b="0" i="0" dirty="0">
                <a:solidFill>
                  <a:srgbClr val="000000"/>
                </a:solidFill>
                <a:effectLst/>
                <a:latin typeface="Galliard-Roman5"/>
              </a:rPr>
              <a:t> </a:t>
            </a:r>
            <a:r>
              <a:rPr lang="en-US" sz="1800" b="1" i="1" dirty="0">
                <a:solidFill>
                  <a:srgbClr val="000000"/>
                </a:solidFill>
                <a:effectLst/>
                <a:latin typeface="Galliard-Roman5"/>
              </a:rPr>
              <a:t>vision </a:t>
            </a:r>
            <a:r>
              <a:rPr lang="en-US" sz="1800" b="0" i="0" dirty="0">
                <a:solidFill>
                  <a:srgbClr val="000000"/>
                </a:solidFill>
                <a:effectLst/>
                <a:latin typeface="Galliard-Roman5"/>
              </a:rPr>
              <a:t>for identifying potential opportunities,</a:t>
            </a:r>
            <a:r>
              <a:rPr lang="en-US" sz="1800" b="1" i="0" dirty="0">
                <a:solidFill>
                  <a:srgbClr val="000000"/>
                </a:solidFill>
                <a:effectLst/>
                <a:latin typeface="Galliard-Roman5"/>
              </a:rPr>
              <a:t> (2) </a:t>
            </a:r>
            <a:r>
              <a:rPr lang="en-US" sz="1800" b="1" i="1" dirty="0">
                <a:solidFill>
                  <a:srgbClr val="000000"/>
                </a:solidFill>
                <a:effectLst/>
                <a:latin typeface="Galliard-Roman5"/>
              </a:rPr>
              <a:t>strategic organizing </a:t>
            </a:r>
            <a:r>
              <a:rPr lang="en-US" sz="1800" b="0" i="0" dirty="0">
                <a:solidFill>
                  <a:srgbClr val="000000"/>
                </a:solidFill>
                <a:effectLst/>
                <a:latin typeface="Galliard-Roman5"/>
              </a:rPr>
              <a:t>for making major decisions, and </a:t>
            </a:r>
            <a:r>
              <a:rPr lang="en-US" sz="1800" b="1" i="0" dirty="0">
                <a:solidFill>
                  <a:srgbClr val="000000"/>
                </a:solidFill>
                <a:effectLst/>
                <a:latin typeface="Galliard-Roman5"/>
              </a:rPr>
              <a:t>(3) </a:t>
            </a:r>
            <a:r>
              <a:rPr lang="en-US" sz="1800" b="1" i="1" dirty="0">
                <a:solidFill>
                  <a:srgbClr val="000000"/>
                </a:solidFill>
                <a:effectLst/>
                <a:latin typeface="Galliard-Roman5"/>
              </a:rPr>
              <a:t>tactical organizing </a:t>
            </a:r>
            <a:r>
              <a:rPr lang="en-US" sz="1800" b="0" i="0" dirty="0">
                <a:solidFill>
                  <a:srgbClr val="000000"/>
                </a:solidFill>
                <a:effectLst/>
                <a:latin typeface="Galliard-Roman5"/>
              </a:rPr>
              <a:t>for implementing behaviors. </a:t>
            </a:r>
          </a:p>
          <a:p>
            <a:pPr marL="285750" indent="-285750" algn="just">
              <a:buFont typeface="Arial" panose="020B0604020202020204" pitchFamily="34" charset="0"/>
              <a:buChar char="•"/>
            </a:pPr>
            <a:r>
              <a:rPr lang="en-US" sz="1800" b="0" i="0" dirty="0">
                <a:solidFill>
                  <a:srgbClr val="000000"/>
                </a:solidFill>
                <a:effectLst/>
                <a:latin typeface="Galliard-Roman5"/>
              </a:rPr>
              <a:t>Interestingly, an emergence event is initiated by a change in tactical organizing, which stimulates strategic organizing and generates a shift in vision.</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Finally, founders’ logic can influence organizational emergence. </a:t>
            </a:r>
            <a:r>
              <a:rPr lang="en-US" sz="1800" b="0" i="0" dirty="0">
                <a:solidFill>
                  <a:srgbClr val="000000"/>
                </a:solidFill>
                <a:effectLst/>
                <a:latin typeface="Galliard-Roman5"/>
              </a:rPr>
              <a:t>Specifically, expert founders appear to use an effectual logic. </a:t>
            </a:r>
            <a:r>
              <a:rPr lang="en-US" sz="1800" b="0" i="0" u="sng" dirty="0">
                <a:solidFill>
                  <a:srgbClr val="000000"/>
                </a:solidFill>
                <a:effectLst/>
                <a:latin typeface="Galliard-Roman5"/>
              </a:rPr>
              <a:t>There are </a:t>
            </a:r>
            <a:r>
              <a:rPr lang="en-US" sz="1800" b="1" i="0" u="sng" dirty="0">
                <a:solidFill>
                  <a:srgbClr val="000000"/>
                </a:solidFill>
                <a:effectLst/>
                <a:latin typeface="Galliard-Roman5"/>
              </a:rPr>
              <a:t>four</a:t>
            </a:r>
            <a:r>
              <a:rPr lang="en-US" sz="1800" b="0" i="0" u="sng" dirty="0">
                <a:solidFill>
                  <a:srgbClr val="000000"/>
                </a:solidFill>
                <a:effectLst/>
                <a:latin typeface="Galliard-Roman5"/>
              </a:rPr>
              <a:t> primary principles of an effectual logic: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affordable loss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entrepreneurs evaluate opportunity pursuit based on how much they can afford to lose</a:t>
            </a:r>
            <a:r>
              <a:rPr lang="en-US" sz="1800" b="0" i="0" dirty="0">
                <a:solidFill>
                  <a:srgbClr val="000000"/>
                </a:solidFill>
                <a:effectLst/>
                <a:latin typeface="Galliard-Roman5"/>
              </a:rPr>
              <a:t> by taking this entrepreneurial action.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alliance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enter into strategic alliances to gain new stakeholders’ precommitments</a:t>
            </a:r>
            <a:r>
              <a:rPr lang="en-US" sz="1800" b="0" i="0" dirty="0">
                <a:solidFill>
                  <a:srgbClr val="000000"/>
                </a:solidFill>
                <a:effectLst/>
                <a:latin typeface="Galliard-Roman5"/>
              </a:rPr>
              <a:t>.</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contingency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remain open to unexpected events and exploit them as an opportunity. </a:t>
            </a:r>
          </a:p>
          <a:p>
            <a:pPr marL="342900" indent="-342900" algn="just">
              <a:buAutoNum type="arabicParenBoth"/>
            </a:pPr>
            <a:r>
              <a:rPr lang="en-US" sz="1800" b="0" i="0" dirty="0">
                <a:solidFill>
                  <a:srgbClr val="000000"/>
                </a:solidFill>
                <a:effectLst/>
                <a:latin typeface="Galliard-Roman5"/>
              </a:rPr>
              <a:t>The </a:t>
            </a:r>
            <a:r>
              <a:rPr lang="en-US" sz="1800" b="1" i="1" dirty="0">
                <a:solidFill>
                  <a:srgbClr val="FF0000"/>
                </a:solidFill>
                <a:effectLst/>
                <a:latin typeface="Galliard-Italic5"/>
              </a:rPr>
              <a:t>control principle </a:t>
            </a:r>
            <a:r>
              <a:rPr lang="en-US" sz="1800" b="0" i="0" dirty="0">
                <a:solidFill>
                  <a:srgbClr val="000000"/>
                </a:solidFill>
                <a:effectLst/>
                <a:latin typeface="Galliard-Roman5"/>
              </a:rPr>
              <a:t>highlights </a:t>
            </a:r>
            <a:r>
              <a:rPr lang="en-US" sz="1800" b="0" i="0" dirty="0">
                <a:solidFill>
                  <a:srgbClr val="FF0000"/>
                </a:solidFill>
                <a:effectLst/>
                <a:latin typeface="Galliard-Roman5"/>
              </a:rPr>
              <a:t>how founders take stock of what they have and create possible ends </a:t>
            </a:r>
            <a:r>
              <a:rPr lang="en-US" sz="1800" b="0" i="0" dirty="0">
                <a:solidFill>
                  <a:srgbClr val="000000"/>
                </a:solidFill>
                <a:effectLst/>
                <a:latin typeface="Galliard-Roman5"/>
              </a:rPr>
              <a:t>from these known means.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490552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algn="just"/>
            <a:r>
              <a:rPr lang="en-US" sz="1800" b="0" i="0" dirty="0">
                <a:solidFill>
                  <a:srgbClr val="000000"/>
                </a:solidFill>
                <a:effectLst/>
                <a:latin typeface="Galliard-Roman5"/>
              </a:rPr>
              <a:t>These effectuation principles represent founders’ responses to the recognition that while there is environmental uncertainty, they control their new ventures’ ability to respond to external changes. Founders are more likely to use the principles of an effectual logic when they come from a career that involved investing and when they are experts than when they have less investing experience and are novices.</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Moreover, effectuation involves taking action to secure the precommitments of potential stakeholders. These stakeholder commitments provide new ventures with resources and legitimacy. To gain the precommitments of stakeholders, founders can use boundary objects.</a:t>
            </a: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1800" b="1" i="0" dirty="0">
                <a:solidFill>
                  <a:srgbClr val="000000"/>
                </a:solidFill>
                <a:effectLst/>
                <a:latin typeface="Galliard-Roman5"/>
              </a:rPr>
              <a:t>Boundary objects </a:t>
            </a:r>
            <a:r>
              <a:rPr lang="en-US" sz="1800" b="0" i="0" dirty="0">
                <a:solidFill>
                  <a:srgbClr val="000000"/>
                </a:solidFill>
                <a:effectLst/>
                <a:latin typeface="Galliard-Roman5"/>
              </a:rPr>
              <a:t>are material artifacts that symbolize a founder’s beliefs and values (e.g., an engineering drawing or a project timeline) and the basis for shared practice between the founder and his or her community of inquiry. </a:t>
            </a:r>
          </a:p>
          <a:p>
            <a:pPr marL="285750" indent="-285750" algn="just">
              <a:buFont typeface="Arial" panose="020B0604020202020204" pitchFamily="34" charset="0"/>
              <a:buChar char="•"/>
            </a:pPr>
            <a:r>
              <a:rPr lang="en-US" sz="1800" b="0" i="0" u="sng" dirty="0">
                <a:solidFill>
                  <a:srgbClr val="000000"/>
                </a:solidFill>
                <a:effectLst/>
                <a:latin typeface="Galliard-Roman5"/>
              </a:rPr>
              <a:t>Boundary objects help founders connect loosely coupled potential stakeholders across multiple domains for their new ventures’ benefit. </a:t>
            </a:r>
            <a:r>
              <a:rPr lang="en-US" sz="1800" b="0" i="0" dirty="0">
                <a:solidFill>
                  <a:srgbClr val="000000"/>
                </a:solidFill>
                <a:effectLst/>
                <a:latin typeface="Galliard-Roman5"/>
              </a:rPr>
              <a:t>Therefore, founders’ creation and use of boundary objects to share, frame, and interact with potential stakeholders are critical for new venture emergence.</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25341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49839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557" y="1285191"/>
            <a:ext cx="11203809" cy="4524315"/>
          </a:xfrm>
          <a:prstGeom prst="rect">
            <a:avLst/>
          </a:prstGeom>
          <a:noFill/>
        </p:spPr>
        <p:txBody>
          <a:bodyPr wrap="square" rtlCol="0">
            <a:spAutoFit/>
          </a:bodyPr>
          <a:lstStyle/>
          <a:p>
            <a:pPr algn="just"/>
            <a:r>
              <a:rPr lang="en-US" sz="1800" b="1" i="1" dirty="0">
                <a:solidFill>
                  <a:srgbClr val="000000"/>
                </a:solidFill>
                <a:effectLst/>
                <a:latin typeface="Galliard-BoldItalic4"/>
              </a:rPr>
              <a:t>6. Crafting a New Venture Strategy</a:t>
            </a:r>
          </a:p>
          <a:p>
            <a:pPr algn="just"/>
            <a:r>
              <a:rPr lang="en-US" sz="1800" b="1" i="1" dirty="0">
                <a:solidFill>
                  <a:srgbClr val="FF0000"/>
                </a:solidFill>
                <a:effectLst/>
                <a:latin typeface="Galliard-Italic5"/>
              </a:rPr>
              <a:t>New venture strategy </a:t>
            </a:r>
            <a:r>
              <a:rPr lang="en-US" sz="1800" b="0" i="0" dirty="0">
                <a:solidFill>
                  <a:srgbClr val="000000"/>
                </a:solidFill>
                <a:effectLst/>
                <a:latin typeface="Galliard-Roman5"/>
              </a:rPr>
              <a:t>refers to </a:t>
            </a:r>
            <a:r>
              <a:rPr lang="en-US" sz="1800" b="0" i="0" dirty="0">
                <a:solidFill>
                  <a:srgbClr val="FF0000"/>
                </a:solidFill>
                <a:effectLst/>
                <a:latin typeface="Galliard-Roman5"/>
              </a:rPr>
              <a:t>the formulation, decision, and enactment of a particular vision and position within the competitive landscape.</a:t>
            </a:r>
            <a:r>
              <a:rPr lang="en-US" sz="1800" b="0" i="0" dirty="0">
                <a:solidFill>
                  <a:srgbClr val="000000"/>
                </a:solidFill>
                <a:effectLst/>
                <a:latin typeface="Galliard-Roman5"/>
              </a:rPr>
              <a:t> A new venture strategy </a:t>
            </a:r>
            <a:r>
              <a:rPr lang="en-US" sz="1800" b="0" i="0" dirty="0">
                <a:solidFill>
                  <a:srgbClr val="FF0000"/>
                </a:solidFill>
                <a:effectLst/>
                <a:latin typeface="Galliard-Roman5"/>
              </a:rPr>
              <a:t>is reflected in a venture’s </a:t>
            </a:r>
            <a:r>
              <a:rPr lang="en-US" sz="1800" b="0" i="1" dirty="0">
                <a:solidFill>
                  <a:srgbClr val="FF0000"/>
                </a:solidFill>
                <a:effectLst/>
                <a:latin typeface="Galliard-Italic5"/>
              </a:rPr>
              <a:t>business model</a:t>
            </a:r>
            <a:r>
              <a:rPr lang="en-US" sz="1800" b="0" i="0" dirty="0">
                <a:solidFill>
                  <a:srgbClr val="FF0000"/>
                </a:solidFill>
                <a:effectLst/>
                <a:latin typeface="Galliard-Roman5"/>
              </a:rPr>
              <a:t>, which describes the envisioned venture and its functioning to achieve its goals</a:t>
            </a:r>
            <a:r>
              <a:rPr lang="en-US" sz="1800" b="0" i="0" dirty="0">
                <a:solidFill>
                  <a:srgbClr val="000000"/>
                </a:solidFill>
                <a:effectLst/>
                <a:latin typeface="Galliard-Roman5"/>
              </a:rPr>
              <a:t>. A new venture strategy </a:t>
            </a:r>
            <a:r>
              <a:rPr lang="en-US" sz="1800" b="0" i="0" u="sng" dirty="0">
                <a:solidFill>
                  <a:srgbClr val="FF0000"/>
                </a:solidFill>
                <a:effectLst/>
                <a:latin typeface="Galliard-Roman5"/>
              </a:rPr>
              <a:t>involves </a:t>
            </a:r>
            <a:r>
              <a:rPr lang="en-US" sz="1800" b="1" i="0" u="sng" dirty="0">
                <a:solidFill>
                  <a:srgbClr val="FF0000"/>
                </a:solidFill>
                <a:effectLst/>
                <a:latin typeface="Galliard-Roman5"/>
              </a:rPr>
              <a:t>planning</a:t>
            </a:r>
            <a:r>
              <a:rPr lang="en-US" sz="1800" b="0" i="0" u="sng" dirty="0">
                <a:solidFill>
                  <a:srgbClr val="FF0000"/>
                </a:solidFill>
                <a:effectLst/>
                <a:latin typeface="Galliard-Roman5"/>
              </a:rPr>
              <a:t>, </a:t>
            </a:r>
            <a:r>
              <a:rPr lang="en-US" sz="1800" b="1" i="0" u="sng" dirty="0">
                <a:solidFill>
                  <a:srgbClr val="FF0000"/>
                </a:solidFill>
                <a:effectLst/>
                <a:latin typeface="Galliard-Roman5"/>
              </a:rPr>
              <a:t>diversification</a:t>
            </a:r>
            <a:r>
              <a:rPr lang="en-US" sz="1800" b="0" i="0" u="sng" dirty="0">
                <a:solidFill>
                  <a:srgbClr val="FF0000"/>
                </a:solidFill>
                <a:effectLst/>
                <a:latin typeface="Galliard-Roman5"/>
              </a:rPr>
              <a:t>, </a:t>
            </a:r>
            <a:r>
              <a:rPr lang="en-US" sz="1800" b="1" i="0" u="sng" dirty="0">
                <a:solidFill>
                  <a:srgbClr val="FF0000"/>
                </a:solidFill>
                <a:effectLst/>
                <a:latin typeface="Galliard-Roman5"/>
              </a:rPr>
              <a:t>entry mode</a:t>
            </a:r>
            <a:r>
              <a:rPr lang="en-US" sz="1800" b="0" i="0" u="sng" dirty="0">
                <a:solidFill>
                  <a:srgbClr val="FF0000"/>
                </a:solidFill>
                <a:effectLst/>
                <a:latin typeface="Galliard-Roman5"/>
              </a:rPr>
              <a:t>, and </a:t>
            </a:r>
            <a:r>
              <a:rPr lang="en-US" sz="1800" b="1" i="0" u="sng" dirty="0">
                <a:solidFill>
                  <a:srgbClr val="FF0000"/>
                </a:solidFill>
                <a:effectLst/>
                <a:latin typeface="Galliard-Roman5"/>
              </a:rPr>
              <a:t>innovativeness</a:t>
            </a:r>
            <a:r>
              <a:rPr lang="en-US" sz="1800" b="0" i="0" dirty="0">
                <a:solidFill>
                  <a:srgbClr val="000000"/>
                </a:solidFill>
                <a:effectLst/>
                <a:latin typeface="Galliard-Roman5"/>
              </a:rPr>
              <a:t>.</a:t>
            </a:r>
          </a:p>
          <a:p>
            <a:pPr algn="just"/>
            <a:endParaRPr lang="en-US" sz="1800" b="0" i="0" dirty="0">
              <a:solidFill>
                <a:srgbClr val="000000"/>
              </a:solidFill>
              <a:effectLst/>
              <a:latin typeface="Galliard-Roman5"/>
            </a:endParaRPr>
          </a:p>
          <a:p>
            <a:pPr algn="just"/>
            <a:r>
              <a:rPr lang="en-US" sz="1800" b="1" i="0" dirty="0">
                <a:solidFill>
                  <a:srgbClr val="000000"/>
                </a:solidFill>
                <a:effectLst/>
                <a:latin typeface="Galliard-Roman5"/>
              </a:rPr>
              <a:t>First, planning impacts the success of starting up of new ventures. </a:t>
            </a:r>
          </a:p>
          <a:p>
            <a:pPr marL="285750" indent="-285750" algn="just">
              <a:buFont typeface="Arial" panose="020B0604020202020204" pitchFamily="34" charset="0"/>
              <a:buChar char="•"/>
            </a:pPr>
            <a:r>
              <a:rPr lang="en-US" sz="1800" b="0" i="0" dirty="0">
                <a:solidFill>
                  <a:srgbClr val="000000"/>
                </a:solidFill>
                <a:effectLst/>
                <a:latin typeface="Galliard-Roman5"/>
              </a:rPr>
              <a:t>Completing a formal plan improves new venture performance in terms of early-stage profitability, employment growth, and survival (when the plan is formed before the focal venture engages with potential stakeholders and conducts other organizing activities).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better educated and oriented toward growth, innovation, and external finance </a:t>
            </a:r>
            <a:r>
              <a:rPr lang="en-US" sz="1800" b="1" i="0" u="sng" dirty="0">
                <a:solidFill>
                  <a:srgbClr val="000000"/>
                </a:solidFill>
                <a:effectLst/>
                <a:latin typeface="Galliard-Roman5"/>
              </a:rPr>
              <a:t>are more likely to plan</a:t>
            </a:r>
            <a:r>
              <a:rPr lang="en-US" sz="1800" b="1"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 benefits of different types of planning depend on the nature of a new venture’s external environment. Specifically, </a:t>
            </a:r>
            <a:r>
              <a:rPr lang="en-US" sz="1800" b="1" i="0" dirty="0">
                <a:solidFill>
                  <a:srgbClr val="000000"/>
                </a:solidFill>
                <a:effectLst/>
                <a:latin typeface="Galliard-Roman5"/>
              </a:rPr>
              <a:t>in </a:t>
            </a:r>
            <a:r>
              <a:rPr lang="en-US" sz="1800" b="1" i="0" u="sng" dirty="0">
                <a:solidFill>
                  <a:srgbClr val="000000"/>
                </a:solidFill>
                <a:effectLst/>
                <a:latin typeface="Galliard-Roman5"/>
              </a:rPr>
              <a:t>highly</a:t>
            </a:r>
            <a:r>
              <a:rPr lang="en-US" sz="1800" b="1" i="0" dirty="0">
                <a:solidFill>
                  <a:srgbClr val="000000"/>
                </a:solidFill>
                <a:effectLst/>
                <a:latin typeface="Galliard-Roman5"/>
              </a:rPr>
              <a:t> dynamic environments</a:t>
            </a:r>
            <a:r>
              <a:rPr lang="en-US" sz="1800" b="0" i="0" dirty="0">
                <a:solidFill>
                  <a:srgbClr val="000000"/>
                </a:solidFill>
                <a:effectLst/>
                <a:latin typeface="Galliard-Roman5"/>
              </a:rPr>
              <a:t>, </a:t>
            </a:r>
            <a:r>
              <a:rPr lang="en-US" sz="1800" b="0" i="0" dirty="0">
                <a:solidFill>
                  <a:srgbClr val="FF0000"/>
                </a:solidFill>
                <a:effectLst/>
                <a:latin typeface="Galliard-Roman5"/>
              </a:rPr>
              <a:t>new ventures benefit from planning that is selective and quick. </a:t>
            </a:r>
          </a:p>
          <a:p>
            <a:pPr marL="285750" indent="-285750" algn="just">
              <a:buFont typeface="Arial" panose="020B0604020202020204" pitchFamily="34" charset="0"/>
              <a:buChar char="•"/>
            </a:pPr>
            <a:r>
              <a:rPr lang="en-US" sz="1800" b="0" i="0" dirty="0">
                <a:solidFill>
                  <a:srgbClr val="000000"/>
                </a:solidFill>
                <a:effectLst/>
                <a:latin typeface="Galliard-Roman5"/>
              </a:rPr>
              <a:t>In contrast, </a:t>
            </a:r>
            <a:r>
              <a:rPr lang="en-US" sz="1800" b="1" i="0" dirty="0">
                <a:solidFill>
                  <a:srgbClr val="000000"/>
                </a:solidFill>
                <a:effectLst/>
                <a:latin typeface="Galliard-Roman5"/>
              </a:rPr>
              <a:t>in </a:t>
            </a:r>
            <a:r>
              <a:rPr lang="en-US" sz="1800" b="1" i="0" u="sng" dirty="0">
                <a:solidFill>
                  <a:srgbClr val="000000"/>
                </a:solidFill>
                <a:effectLst/>
                <a:latin typeface="Galliard-Roman5"/>
              </a:rPr>
              <a:t>less </a:t>
            </a:r>
            <a:r>
              <a:rPr lang="en-US" sz="1800" b="1" i="0" dirty="0">
                <a:solidFill>
                  <a:srgbClr val="000000"/>
                </a:solidFill>
                <a:effectLst/>
                <a:latin typeface="Galliard-Roman5"/>
              </a:rPr>
              <a:t>dynamic environments</a:t>
            </a:r>
            <a:r>
              <a:rPr lang="en-US" sz="1800" b="0" i="0" dirty="0">
                <a:solidFill>
                  <a:srgbClr val="000000"/>
                </a:solidFill>
                <a:effectLst/>
                <a:latin typeface="Galliard-Roman5"/>
              </a:rPr>
              <a:t>, </a:t>
            </a:r>
            <a:r>
              <a:rPr lang="en-US" sz="1800" b="0" i="0" dirty="0">
                <a:solidFill>
                  <a:srgbClr val="FF0000"/>
                </a:solidFill>
                <a:effectLst/>
                <a:latin typeface="Galliard-Roman5"/>
              </a:rPr>
              <a:t>new ventures benefit from taking more time to complete the planning task.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335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42295"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10830560" cy="3970318"/>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000000"/>
                </a:solidFill>
                <a:effectLst/>
                <a:latin typeface="Galliard-Roman5"/>
              </a:rPr>
              <a:t>Also, </a:t>
            </a:r>
            <a:r>
              <a:rPr lang="en-US" sz="1800" i="0" dirty="0">
                <a:solidFill>
                  <a:srgbClr val="000000"/>
                </a:solidFill>
                <a:effectLst/>
                <a:latin typeface="Galliard-Roman5"/>
              </a:rPr>
              <a:t>not all plans are formal</a:t>
            </a:r>
            <a:r>
              <a:rPr lang="en-US" sz="1800" b="0" i="0" dirty="0">
                <a:solidFill>
                  <a:srgbClr val="000000"/>
                </a:solidFill>
                <a:effectLst/>
                <a:latin typeface="Galliard-Roman5"/>
              </a:rPr>
              <a:t>. For example, founders’ use of action plans magnifies the impact of entrepreneurial-goal intentions (i.e., what founders intend for their new ventures) on venture creation. </a:t>
            </a:r>
          </a:p>
          <a:p>
            <a:pPr marL="285750" indent="-285750" algn="just">
              <a:buFont typeface="Arial" panose="020B0604020202020204" pitchFamily="34" charset="0"/>
              <a:buChar char="•"/>
            </a:pPr>
            <a:r>
              <a:rPr lang="en-US" sz="1800" b="1" i="1" dirty="0">
                <a:solidFill>
                  <a:srgbClr val="FF0000"/>
                </a:solidFill>
                <a:effectLst/>
                <a:latin typeface="Galliard-Italic5"/>
              </a:rPr>
              <a:t>Action plans </a:t>
            </a:r>
            <a:r>
              <a:rPr lang="en-US" sz="1800" b="0" i="0" dirty="0">
                <a:solidFill>
                  <a:srgbClr val="000000"/>
                </a:solidFill>
                <a:effectLst/>
                <a:latin typeface="Galliard-Roman5"/>
              </a:rPr>
              <a:t>are </a:t>
            </a:r>
            <a:r>
              <a:rPr lang="en-US" sz="1800" b="0" i="0" dirty="0">
                <a:solidFill>
                  <a:srgbClr val="FF0000"/>
                </a:solidFill>
                <a:effectLst/>
                <a:latin typeface="Galliard-Roman5"/>
              </a:rPr>
              <a:t>mental maps of the steps needed to move from the current situation to the desired goal</a:t>
            </a:r>
            <a:r>
              <a:rPr lang="en-US" sz="1800" b="0" i="0" dirty="0">
                <a:solidFill>
                  <a:srgbClr val="000000"/>
                </a:solidFill>
                <a:effectLst/>
                <a:latin typeface="Galliard-Roman5"/>
              </a:rPr>
              <a:t>. These action plans can dampen the negative impact of unfounded imagined futures on venture creation by compensating for the motivational drain of such positive fantasies.</a:t>
            </a:r>
          </a:p>
          <a:p>
            <a:pPr algn="just"/>
            <a:endParaRPr lang="en-US" sz="1800" b="1" i="0" dirty="0">
              <a:solidFill>
                <a:srgbClr val="000000"/>
              </a:solidFill>
              <a:effectLst/>
              <a:latin typeface="Galliard-Roman5"/>
            </a:endParaRPr>
          </a:p>
          <a:p>
            <a:pPr algn="just"/>
            <a:endParaRPr lang="en-US" b="1" dirty="0">
              <a:solidFill>
                <a:srgbClr val="000000"/>
              </a:solidFill>
              <a:latin typeface="Galliard-Roman5"/>
            </a:endParaRPr>
          </a:p>
          <a:p>
            <a:pPr algn="just"/>
            <a:r>
              <a:rPr lang="en-US" sz="1800" b="1" i="0" dirty="0">
                <a:solidFill>
                  <a:srgbClr val="000000"/>
                </a:solidFill>
                <a:effectLst/>
                <a:latin typeface="Galliard-Roman5"/>
              </a:rPr>
              <a:t>Second, diversification can affect new venture survival and efficiency. </a:t>
            </a:r>
          </a:p>
          <a:p>
            <a:pPr marL="285750" indent="-285750" algn="just">
              <a:buFont typeface="Arial" panose="020B0604020202020204" pitchFamily="34" charset="0"/>
              <a:buChar char="•"/>
            </a:pPr>
            <a:r>
              <a:rPr lang="en-US" sz="1800" b="0" i="0" dirty="0">
                <a:solidFill>
                  <a:srgbClr val="FF0000"/>
                </a:solidFill>
                <a:effectLst/>
                <a:latin typeface="Galliard-Roman5"/>
              </a:rPr>
              <a:t>Diversification of nonprofit new ventures </a:t>
            </a:r>
            <a:r>
              <a:rPr lang="en-US" sz="1800" b="0" i="0" u="sng" dirty="0">
                <a:solidFill>
                  <a:srgbClr val="000000"/>
                </a:solidFill>
                <a:effectLst/>
                <a:latin typeface="Galliard-Roman5"/>
              </a:rPr>
              <a:t>through a broad scope of products and services </a:t>
            </a:r>
            <a:r>
              <a:rPr lang="en-US" sz="1800" b="0" i="0" dirty="0">
                <a:solidFill>
                  <a:srgbClr val="000000"/>
                </a:solidFill>
                <a:effectLst/>
                <a:latin typeface="Galliard-Roman5"/>
              </a:rPr>
              <a:t>within and across industries </a:t>
            </a:r>
            <a:r>
              <a:rPr lang="en-US" sz="1800" b="1" i="0" u="sng" dirty="0">
                <a:solidFill>
                  <a:srgbClr val="FF0000"/>
                </a:solidFill>
                <a:effectLst/>
                <a:latin typeface="Galliard-Roman5"/>
              </a:rPr>
              <a:t>increases</a:t>
            </a:r>
            <a:r>
              <a:rPr lang="en-US" sz="1800" b="0" i="0" u="sng" dirty="0">
                <a:solidFill>
                  <a:srgbClr val="FF0000"/>
                </a:solidFill>
                <a:effectLst/>
                <a:latin typeface="Galliard-Roman5"/>
              </a:rPr>
              <a:t> these ventures’ chances of survival.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However, these increased survival chances </a:t>
            </a:r>
            <a:r>
              <a:rPr lang="en-US" sz="1800" b="0" i="0" u="sng" dirty="0">
                <a:solidFill>
                  <a:srgbClr val="000000"/>
                </a:solidFill>
                <a:effectLst/>
                <a:latin typeface="Galliard-Roman5"/>
              </a:rPr>
              <a:t>can come at the cost of lower organizational efficiency.</a:t>
            </a:r>
          </a:p>
          <a:p>
            <a:pPr algn="just"/>
            <a:endParaRPr lang="en-US" sz="1800" b="0" i="0" dirty="0">
              <a:solidFill>
                <a:srgbClr val="000000"/>
              </a:solidFill>
              <a:effectLst/>
              <a:latin typeface="Galliard-Roman5"/>
            </a:endParaRP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498399"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57979"/>
            <a:ext cx="11254154" cy="4524315"/>
          </a:xfrm>
          <a:prstGeom prst="rect">
            <a:avLst/>
          </a:prstGeom>
          <a:noFill/>
        </p:spPr>
        <p:txBody>
          <a:bodyPr wrap="square" rtlCol="0">
            <a:spAutoFit/>
          </a:bodyPr>
          <a:lstStyle/>
          <a:p>
            <a:pPr algn="just"/>
            <a:r>
              <a:rPr lang="en-US" sz="1800" b="1" i="0" dirty="0">
                <a:solidFill>
                  <a:srgbClr val="000000"/>
                </a:solidFill>
                <a:effectLst/>
                <a:latin typeface="Galliard-Roman5"/>
              </a:rPr>
              <a:t>Third, a founder can pursue subsequent opportunities via one of two entry modes</a:t>
            </a:r>
            <a:r>
              <a:rPr lang="en-US" sz="1800" b="0" i="0" dirty="0">
                <a:solidFill>
                  <a:srgbClr val="000000"/>
                </a:solidFill>
                <a:effectLst/>
                <a:latin typeface="Galliard-Roman5"/>
              </a:rPr>
              <a:t>—</a:t>
            </a:r>
            <a:r>
              <a:rPr lang="en-US" sz="1800" b="1" i="0" dirty="0">
                <a:solidFill>
                  <a:srgbClr val="000000"/>
                </a:solidFill>
                <a:effectLst/>
                <a:latin typeface="Galliard-Roman5"/>
              </a:rPr>
              <a:t>within his or her existing venture</a:t>
            </a:r>
            <a:r>
              <a:rPr lang="en-US" sz="1800" b="0" i="0" dirty="0">
                <a:solidFill>
                  <a:srgbClr val="000000"/>
                </a:solidFill>
                <a:effectLst/>
                <a:latin typeface="Galliard-Roman5"/>
              </a:rPr>
              <a:t> (de </a:t>
            </a:r>
            <a:r>
              <a:rPr lang="en-US" sz="1800" b="0" i="0" dirty="0" err="1">
                <a:solidFill>
                  <a:srgbClr val="000000"/>
                </a:solidFill>
                <a:effectLst/>
                <a:latin typeface="Galliard-Roman5"/>
              </a:rPr>
              <a:t>alio</a:t>
            </a:r>
            <a:r>
              <a:rPr lang="en-US" sz="1800" b="0" i="0" dirty="0">
                <a:solidFill>
                  <a:srgbClr val="000000"/>
                </a:solidFill>
                <a:effectLst/>
                <a:latin typeface="Galliard-Roman5"/>
              </a:rPr>
              <a:t> venture) or </a:t>
            </a:r>
            <a:r>
              <a:rPr lang="en-US" sz="1800" b="1" i="0" dirty="0">
                <a:solidFill>
                  <a:srgbClr val="000000"/>
                </a:solidFill>
                <a:effectLst/>
                <a:latin typeface="Galliard-Roman5"/>
              </a:rPr>
              <a:t>with a new venture </a:t>
            </a:r>
            <a:r>
              <a:rPr lang="en-US" sz="1800" b="0" i="0" dirty="0">
                <a:solidFill>
                  <a:srgbClr val="000000"/>
                </a:solidFill>
                <a:effectLst/>
                <a:latin typeface="Galliard-Roman5"/>
              </a:rPr>
              <a:t>(de novo venture). </a:t>
            </a:r>
          </a:p>
          <a:p>
            <a:pPr marL="285750" indent="-285750" algn="just">
              <a:buFont typeface="Arial" panose="020B0604020202020204" pitchFamily="34" charset="0"/>
              <a:buChar char="•"/>
            </a:pPr>
            <a:r>
              <a:rPr lang="en-US" sz="1800" b="0" i="0" dirty="0">
                <a:solidFill>
                  <a:srgbClr val="000000"/>
                </a:solidFill>
                <a:effectLst/>
                <a:latin typeface="Galliard-Roman5"/>
              </a:rPr>
              <a:t>Both de </a:t>
            </a:r>
            <a:r>
              <a:rPr lang="en-US" sz="1800" b="0" i="0" dirty="0" err="1">
                <a:solidFill>
                  <a:srgbClr val="000000"/>
                </a:solidFill>
                <a:effectLst/>
                <a:latin typeface="Galliard-Roman5"/>
              </a:rPr>
              <a:t>alio</a:t>
            </a:r>
            <a:r>
              <a:rPr lang="en-US" sz="1800" b="0" i="0" dirty="0">
                <a:solidFill>
                  <a:srgbClr val="000000"/>
                </a:solidFill>
                <a:effectLst/>
                <a:latin typeface="Galliard-Roman5"/>
              </a:rPr>
              <a:t> and de novo ventures represent entrepreneurial action, </a:t>
            </a:r>
            <a:r>
              <a:rPr lang="en-US" sz="1800" b="1" i="0" u="sng" dirty="0">
                <a:solidFill>
                  <a:srgbClr val="FF0000"/>
                </a:solidFill>
                <a:effectLst/>
                <a:latin typeface="Galliard-Roman5"/>
              </a:rPr>
              <a:t>but only the latter leads to a new independent venture. </a:t>
            </a:r>
          </a:p>
          <a:p>
            <a:pPr algn="just"/>
            <a:endParaRPr lang="en-US" dirty="0">
              <a:solidFill>
                <a:srgbClr val="000000"/>
              </a:solidFill>
              <a:latin typeface="Galliard-Roman5"/>
            </a:endParaRPr>
          </a:p>
          <a:p>
            <a:pPr algn="just"/>
            <a:r>
              <a:rPr lang="en-US" sz="1800" b="1" i="1" dirty="0">
                <a:solidFill>
                  <a:srgbClr val="FF0000"/>
                </a:solidFill>
                <a:effectLst/>
                <a:latin typeface="Galliard-Italic5"/>
              </a:rPr>
              <a:t>Habitual founders</a:t>
            </a:r>
            <a:r>
              <a:rPr lang="en-US" sz="1800" b="0" i="0" dirty="0">
                <a:solidFill>
                  <a:srgbClr val="000000"/>
                </a:solidFill>
                <a:effectLst/>
                <a:latin typeface="Galliard-Roman5"/>
              </a:rPr>
              <a:t>—</a:t>
            </a:r>
            <a:r>
              <a:rPr lang="en-US" sz="1800" b="0" i="0" dirty="0">
                <a:solidFill>
                  <a:srgbClr val="FF0000"/>
                </a:solidFill>
                <a:effectLst/>
                <a:latin typeface="Galliard-Roman5"/>
              </a:rPr>
              <a:t>founders with prior startup experience—are more likely to create a new independent venture to pursue </a:t>
            </a:r>
            <a:r>
              <a:rPr lang="en-US" sz="1800" b="1" i="0" u="sng" dirty="0">
                <a:solidFill>
                  <a:srgbClr val="FF0000"/>
                </a:solidFill>
                <a:effectLst/>
                <a:latin typeface="Galliard-Roman5"/>
              </a:rPr>
              <a:t>new</a:t>
            </a:r>
            <a:r>
              <a:rPr lang="en-US" sz="1800" b="0" i="0" dirty="0">
                <a:solidFill>
                  <a:srgbClr val="FF0000"/>
                </a:solidFill>
                <a:effectLst/>
                <a:latin typeface="Galliard-Roman5"/>
              </a:rPr>
              <a:t> opportunities.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In contrast, </a:t>
            </a:r>
            <a:r>
              <a:rPr lang="en-US" sz="1800" b="1" i="1" dirty="0">
                <a:solidFill>
                  <a:srgbClr val="FF0000"/>
                </a:solidFill>
                <a:effectLst/>
                <a:latin typeface="Galliard-Italic5"/>
              </a:rPr>
              <a:t>novice founders</a:t>
            </a:r>
            <a:r>
              <a:rPr lang="en-US" sz="1800" b="0" i="0" dirty="0">
                <a:solidFill>
                  <a:srgbClr val="000000"/>
                </a:solidFill>
                <a:effectLst/>
                <a:latin typeface="Galliard-Roman5"/>
              </a:rPr>
              <a:t>, or founders </a:t>
            </a:r>
            <a:r>
              <a:rPr lang="en-US" sz="1800" b="0" i="0" u="sng" dirty="0">
                <a:solidFill>
                  <a:srgbClr val="000000"/>
                </a:solidFill>
                <a:effectLst/>
                <a:latin typeface="Galliard-Roman5"/>
              </a:rPr>
              <a:t>with no prior startup experience</a:t>
            </a:r>
            <a:r>
              <a:rPr lang="en-US" sz="1800" b="0" i="0" dirty="0">
                <a:solidFill>
                  <a:srgbClr val="000000"/>
                </a:solidFill>
                <a:effectLst/>
                <a:latin typeface="Galliard-Roman5"/>
              </a:rPr>
              <a:t>, </a:t>
            </a:r>
            <a:r>
              <a:rPr lang="en-US" sz="1800" b="0" i="0" dirty="0">
                <a:solidFill>
                  <a:srgbClr val="FF0000"/>
                </a:solidFill>
                <a:effectLst/>
                <a:latin typeface="Galliard-Roman5"/>
              </a:rPr>
              <a:t>are more likely to pursue potential opportunities within their </a:t>
            </a:r>
            <a:r>
              <a:rPr lang="en-US" sz="1800" b="1" i="0" u="sng" dirty="0">
                <a:solidFill>
                  <a:srgbClr val="FF0000"/>
                </a:solidFill>
                <a:effectLst/>
                <a:latin typeface="Galliard-Roman5"/>
              </a:rPr>
              <a:t>existing</a:t>
            </a:r>
            <a:r>
              <a:rPr lang="en-US" sz="1800" b="0" i="0" dirty="0">
                <a:solidFill>
                  <a:srgbClr val="FF0000"/>
                </a:solidFill>
                <a:effectLst/>
                <a:latin typeface="Galliard-Roman5"/>
              </a:rPr>
              <a:t> ventures</a:t>
            </a:r>
            <a:r>
              <a:rPr lang="en-US" sz="1800" b="0" i="0" dirty="0">
                <a:solidFill>
                  <a:srgbClr val="000000"/>
                </a:solidFill>
                <a:effectLst/>
                <a:latin typeface="Galliard-Roman5"/>
              </a:rPr>
              <a:t>. </a:t>
            </a:r>
          </a:p>
          <a:p>
            <a:pPr algn="just"/>
            <a:r>
              <a:rPr lang="en-US" sz="1800" b="1" i="1" dirty="0">
                <a:solidFill>
                  <a:srgbClr val="FF0000"/>
                </a:solidFill>
                <a:effectLst/>
                <a:latin typeface="Galliard-Italic5"/>
              </a:rPr>
              <a:t>Portfolio entrepreneurs </a:t>
            </a:r>
            <a:r>
              <a:rPr lang="en-US" sz="1800" b="0" i="0" dirty="0">
                <a:solidFill>
                  <a:srgbClr val="000000"/>
                </a:solidFill>
                <a:effectLst/>
                <a:latin typeface="Galliard-Roman5"/>
              </a:rPr>
              <a:t>are </a:t>
            </a:r>
            <a:r>
              <a:rPr lang="en-US" sz="1800" b="0" i="0" dirty="0">
                <a:solidFill>
                  <a:srgbClr val="FF0000"/>
                </a:solidFill>
                <a:effectLst/>
                <a:latin typeface="Galliard-Roman5"/>
              </a:rPr>
              <a:t>founders who concurrently pursue two or more opportunities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more educated, have more relationships with government support agencies, more frequently use their business networks, and have prior startup experience </a:t>
            </a:r>
            <a:r>
              <a:rPr lang="en-US" sz="1800" b="1" i="0" u="sng" dirty="0">
                <a:solidFill>
                  <a:srgbClr val="FF0000"/>
                </a:solidFill>
                <a:effectLst/>
                <a:latin typeface="Galliard-Roman5"/>
              </a:rPr>
              <a:t>are more likely to become portfolio entrepreneurs. </a:t>
            </a:r>
          </a:p>
          <a:p>
            <a:pPr marL="285750" indent="-285750" algn="just">
              <a:buFont typeface="Arial" panose="020B0604020202020204" pitchFamily="34" charset="0"/>
              <a:buChar char="•"/>
            </a:pPr>
            <a:r>
              <a:rPr lang="en-US" sz="1800" b="1" i="0" dirty="0">
                <a:solidFill>
                  <a:srgbClr val="000000"/>
                </a:solidFill>
                <a:effectLst/>
                <a:latin typeface="Galliard-Roman5"/>
              </a:rPr>
              <a:t>Founders who are more educated, younger, have greater risk-taking prosperity, and are more inventive </a:t>
            </a:r>
            <a:r>
              <a:rPr lang="en-US" sz="1800" b="1" i="0" u="sng" dirty="0">
                <a:solidFill>
                  <a:srgbClr val="FF0000"/>
                </a:solidFill>
                <a:effectLst/>
                <a:latin typeface="Galliard-Roman5"/>
              </a:rPr>
              <a:t>are more likely to enter a new market </a:t>
            </a:r>
            <a:r>
              <a:rPr lang="en-US" sz="1800" b="1" i="0" dirty="0">
                <a:solidFill>
                  <a:srgbClr val="000000"/>
                </a:solidFill>
                <a:effectLst/>
                <a:latin typeface="Galliard-Roman5"/>
              </a:rPr>
              <a:t>by starting an independent venture </a:t>
            </a:r>
            <a:r>
              <a:rPr lang="en-US" sz="1800" b="0" i="0" dirty="0">
                <a:solidFill>
                  <a:srgbClr val="000000"/>
                </a:solidFill>
                <a:effectLst/>
                <a:latin typeface="Galliard-Roman5"/>
              </a:rPr>
              <a:t>(</a:t>
            </a:r>
            <a:r>
              <a:rPr lang="en-US" sz="1800" b="0" i="1" dirty="0">
                <a:solidFill>
                  <a:srgbClr val="FF0000"/>
                </a:solidFill>
                <a:effectLst/>
                <a:latin typeface="Galliard-Roman5"/>
              </a:rPr>
              <a:t>than by acquiring an existing firm</a:t>
            </a:r>
            <a:r>
              <a:rPr lang="en-US" sz="1800" b="0" i="0" dirty="0">
                <a:solidFill>
                  <a:srgbClr val="000000"/>
                </a:solidFill>
                <a:effectLst/>
                <a:latin typeface="Galliard-Roman5"/>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568803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1839"/>
            <a:ext cx="11195619" cy="48375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0997" y="1114029"/>
            <a:ext cx="10969105" cy="4524315"/>
          </a:xfrm>
          <a:prstGeom prst="rect">
            <a:avLst/>
          </a:prstGeom>
          <a:noFill/>
        </p:spPr>
        <p:txBody>
          <a:bodyPr wrap="square" rtlCol="0">
            <a:spAutoFit/>
          </a:bodyPr>
          <a:lstStyle/>
          <a:p>
            <a:pPr algn="just"/>
            <a:r>
              <a:rPr lang="en-US" sz="2000" b="1" i="0" dirty="0">
                <a:solidFill>
                  <a:srgbClr val="000000"/>
                </a:solidFill>
                <a:effectLst/>
                <a:latin typeface="Galliard-Roman5"/>
              </a:rPr>
              <a:t>Finally, a new venture strategy can promote innovativeness</a:t>
            </a:r>
            <a:r>
              <a:rPr lang="en-US" sz="1800" b="0" i="0" dirty="0">
                <a:solidFill>
                  <a:srgbClr val="000000"/>
                </a:solidFill>
                <a:effectLst/>
                <a:latin typeface="Galliard-Roman5"/>
              </a:rPr>
              <a:t>, thereby impacting new venture performance. </a:t>
            </a:r>
          </a:p>
          <a:p>
            <a:pPr algn="just"/>
            <a:r>
              <a:rPr lang="en-US" sz="1800" b="0" i="0" dirty="0">
                <a:solidFill>
                  <a:srgbClr val="000000"/>
                </a:solidFill>
                <a:effectLst/>
                <a:latin typeface="Galliard-Roman5"/>
              </a:rPr>
              <a:t>The nature of the relationship between a new venture strategy, innovation, and performance is not initially obvious. -- </a:t>
            </a:r>
            <a:r>
              <a:rPr lang="en-US" sz="1800" b="0" i="0" dirty="0">
                <a:solidFill>
                  <a:srgbClr val="FF0000"/>
                </a:solidFill>
                <a:effectLst/>
                <a:latin typeface="Galliard-Roman5"/>
              </a:rPr>
              <a:t>On the one hand</a:t>
            </a:r>
            <a:r>
              <a:rPr lang="en-US" sz="1800" b="0" i="0" dirty="0">
                <a:solidFill>
                  <a:srgbClr val="000000"/>
                </a:solidFill>
                <a:effectLst/>
                <a:latin typeface="Galliard-Roman5"/>
              </a:rPr>
              <a:t>, we would expect </a:t>
            </a:r>
            <a:r>
              <a:rPr lang="en-US" sz="1800" b="1" i="0" dirty="0">
                <a:solidFill>
                  <a:srgbClr val="FF0000"/>
                </a:solidFill>
                <a:effectLst/>
                <a:latin typeface="Galliard-Roman5"/>
              </a:rPr>
              <a:t>a new venture’s </a:t>
            </a:r>
            <a:r>
              <a:rPr lang="en-US" sz="1800" b="1" i="0" u="sng" dirty="0">
                <a:solidFill>
                  <a:srgbClr val="FF0000"/>
                </a:solidFill>
                <a:effectLst/>
                <a:latin typeface="Galliard-Roman5"/>
              </a:rPr>
              <a:t>innovativeness to generate benefits </a:t>
            </a:r>
            <a:r>
              <a:rPr lang="en-US" sz="1800" b="1" i="0" dirty="0">
                <a:solidFill>
                  <a:srgbClr val="FF0000"/>
                </a:solidFill>
                <a:effectLst/>
                <a:latin typeface="Galliard-Roman5"/>
              </a:rPr>
              <a:t>for the venture</a:t>
            </a:r>
            <a:r>
              <a:rPr lang="en-US" sz="1800" b="1" i="0" dirty="0">
                <a:solidFill>
                  <a:srgbClr val="000000"/>
                </a:solidFill>
                <a:effectLst/>
                <a:latin typeface="Galliard-Roman5"/>
              </a:rPr>
              <a:t>, such as market power, cost efficiency, and capabilities like absorptive capacity.</a:t>
            </a:r>
          </a:p>
          <a:p>
            <a:pPr algn="just"/>
            <a:r>
              <a:rPr lang="en-US" b="1" dirty="0">
                <a:solidFill>
                  <a:srgbClr val="000000"/>
                </a:solidFill>
                <a:latin typeface="Galliard-Roman5"/>
              </a:rPr>
              <a:t>--</a:t>
            </a:r>
            <a:r>
              <a:rPr lang="en-US" sz="1800" b="1" i="0" dirty="0">
                <a:solidFill>
                  <a:srgbClr val="000000"/>
                </a:solidFill>
                <a:effectLst/>
                <a:latin typeface="Galliard-Roman5"/>
              </a:rPr>
              <a:t> </a:t>
            </a:r>
            <a:r>
              <a:rPr lang="en-US" sz="1800" b="0" i="0" dirty="0">
                <a:solidFill>
                  <a:srgbClr val="FF0000"/>
                </a:solidFill>
                <a:effectLst/>
                <a:latin typeface="Galliard-Roman5"/>
              </a:rPr>
              <a:t>On the other hand</a:t>
            </a:r>
            <a:r>
              <a:rPr lang="en-US" sz="1800" b="0" i="0" dirty="0">
                <a:solidFill>
                  <a:srgbClr val="000000"/>
                </a:solidFill>
                <a:effectLst/>
                <a:latin typeface="Galliard-Roman5"/>
              </a:rPr>
              <a:t>, </a:t>
            </a:r>
            <a:r>
              <a:rPr lang="en-US" sz="1800" b="1" i="0" dirty="0">
                <a:solidFill>
                  <a:srgbClr val="000000"/>
                </a:solidFill>
                <a:effectLst/>
                <a:latin typeface="Galliard-Roman5"/>
              </a:rPr>
              <a:t>a </a:t>
            </a:r>
            <a:r>
              <a:rPr lang="en-US" sz="1800" b="1" i="0" dirty="0">
                <a:solidFill>
                  <a:srgbClr val="FF0000"/>
                </a:solidFill>
                <a:effectLst/>
                <a:latin typeface="Galliard-Roman5"/>
              </a:rPr>
              <a:t>new venture’s innovativeness </a:t>
            </a:r>
            <a:r>
              <a:rPr lang="en-US" sz="1800" b="1" i="0" u="sng" dirty="0">
                <a:solidFill>
                  <a:srgbClr val="FF0000"/>
                </a:solidFill>
                <a:effectLst/>
                <a:latin typeface="Galliard-Roman5"/>
              </a:rPr>
              <a:t>increases the liabilities </a:t>
            </a:r>
            <a:r>
              <a:rPr lang="en-US" sz="1800" b="1" i="0" dirty="0">
                <a:solidFill>
                  <a:srgbClr val="FF0000"/>
                </a:solidFill>
                <a:effectLst/>
                <a:latin typeface="Galliard-Roman5"/>
              </a:rPr>
              <a:t>associated with newness, which </a:t>
            </a:r>
            <a:r>
              <a:rPr lang="en-US" sz="1800" b="1" i="0" u="sng" dirty="0">
                <a:solidFill>
                  <a:srgbClr val="FF0000"/>
                </a:solidFill>
                <a:effectLst/>
                <a:latin typeface="Galliard-Roman5"/>
              </a:rPr>
              <a:t>increase its chances of failure</a:t>
            </a:r>
            <a:r>
              <a:rPr lang="en-US" sz="1800" b="1" i="0" u="sng" dirty="0">
                <a:solidFill>
                  <a:srgbClr val="000000"/>
                </a:solidFill>
                <a:effectLst/>
                <a:latin typeface="Galliard-Roman5"/>
              </a:rPr>
              <a:t>.</a:t>
            </a:r>
            <a:r>
              <a:rPr lang="en-US" sz="1800" b="0" i="0" u="sng" dirty="0">
                <a:solidFill>
                  <a:srgbClr val="000000"/>
                </a:solidFill>
                <a:effectLst/>
                <a:latin typeface="Galliard-Roman5"/>
              </a:rPr>
              <a:t> </a:t>
            </a:r>
          </a:p>
          <a:p>
            <a:pPr algn="just"/>
            <a:r>
              <a:rPr lang="en-US" sz="1800" b="0" i="0" dirty="0">
                <a:solidFill>
                  <a:srgbClr val="000000"/>
                </a:solidFill>
                <a:effectLst/>
                <a:latin typeface="Galliard-Roman5"/>
              </a:rPr>
              <a:t>Indeed, in a study of Finnish startups, innovativeness reduced new ventures’ survival chances, and founders’ preferences for risk magnified this negative relationship.</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Furthermore, new ventures can tap into external knowledge as a source of innovation. Indeed, open innovation is about “harnessing knowledge flows across firm boundaries”. </a:t>
            </a:r>
          </a:p>
          <a:p>
            <a:pPr marL="285750" indent="-285750" algn="just">
              <a:buFont typeface="Arial" panose="020B0604020202020204" pitchFamily="34" charset="0"/>
              <a:buChar char="•"/>
            </a:pPr>
            <a:r>
              <a:rPr lang="en-US" sz="1800" b="1" i="0" dirty="0">
                <a:solidFill>
                  <a:srgbClr val="FF0000"/>
                </a:solidFill>
                <a:effectLst/>
                <a:latin typeface="Galliard-Roman5"/>
              </a:rPr>
              <a:t>New ventures can benefit from open innovation by using such knowledge flows to build their capabilities</a:t>
            </a:r>
            <a:r>
              <a:rPr lang="en-US" sz="1800" b="0" i="0" dirty="0">
                <a:solidFill>
                  <a:srgbClr val="FF0000"/>
                </a:solidFill>
                <a:effectLst/>
                <a:latin typeface="Galliard-Roman5"/>
              </a:rPr>
              <a:t>. </a:t>
            </a:r>
          </a:p>
          <a:p>
            <a:pPr algn="just"/>
            <a:r>
              <a:rPr lang="en-US" sz="1800" b="0" i="0" dirty="0">
                <a:solidFill>
                  <a:srgbClr val="000000"/>
                </a:solidFill>
                <a:effectLst/>
                <a:latin typeface="Galliard-Roman5"/>
              </a:rPr>
              <a:t>Still, they need to recognize that there are risks associated with such openness to the crowd. </a:t>
            </a:r>
          </a:p>
          <a:p>
            <a:pPr algn="just"/>
            <a:r>
              <a:rPr lang="en-US" sz="1800" b="0" i="0" dirty="0">
                <a:solidFill>
                  <a:srgbClr val="000000"/>
                </a:solidFill>
                <a:effectLst/>
                <a:latin typeface="Galliard-Roman5"/>
              </a:rPr>
              <a:t>Interestingly, user entrepreneurs are more likely to allow knowledge flows outside of their ventures without being compensated for this knowledge. User entrepreneurs have personal experience and derive personal benefits from using the products or services that their new ventures offer. Some individuals who create 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3550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11254154" cy="44012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GalliardRomSCapSCC5"/>
                <a:ea typeface="+mn-ea"/>
                <a:cs typeface="+mn-cs"/>
              </a:rPr>
              <a:t>Stage 3: Performing the Startup</a:t>
            </a:r>
          </a:p>
          <a:p>
            <a:pPr algn="just"/>
            <a:r>
              <a:rPr lang="en-US" sz="1800" b="1" i="1" dirty="0">
                <a:solidFill>
                  <a:srgbClr val="000000"/>
                </a:solidFill>
                <a:effectLst/>
                <a:latin typeface="Galliard-BoldItalic4"/>
              </a:rPr>
              <a:t>7. Facilitating Organizational Emergence</a:t>
            </a:r>
          </a:p>
          <a:p>
            <a:pPr algn="just"/>
            <a:r>
              <a:rPr lang="en-US" sz="1800" b="1" i="1" dirty="0">
                <a:solidFill>
                  <a:srgbClr val="FF0000"/>
                </a:solidFill>
                <a:effectLst/>
                <a:latin typeface="Galliard-Italic5"/>
              </a:rPr>
              <a:t>Organizational emergence </a:t>
            </a:r>
            <a:r>
              <a:rPr lang="en-US" sz="1800" b="0" i="0" dirty="0">
                <a:solidFill>
                  <a:srgbClr val="000000"/>
                </a:solidFill>
                <a:effectLst/>
                <a:latin typeface="Galliard-Roman5"/>
              </a:rPr>
              <a:t>refers to </a:t>
            </a:r>
            <a:r>
              <a:rPr lang="en-US" sz="1800" b="0" i="0" dirty="0">
                <a:solidFill>
                  <a:srgbClr val="FF0000"/>
                </a:solidFill>
                <a:effectLst/>
                <a:latin typeface="Galliard-Roman5"/>
              </a:rPr>
              <a:t>progress in the steps toward creating a new organization.</a:t>
            </a:r>
          </a:p>
          <a:p>
            <a:pPr algn="just"/>
            <a:r>
              <a:rPr lang="en-US" sz="1800" b="0" i="0" dirty="0">
                <a:solidFill>
                  <a:srgbClr val="000000"/>
                </a:solidFill>
                <a:effectLst/>
                <a:latin typeface="Galliard-Roman5"/>
              </a:rPr>
              <a:t>Organizational emergence </a:t>
            </a:r>
            <a:r>
              <a:rPr lang="en-US" sz="1800" b="0" i="0" dirty="0">
                <a:solidFill>
                  <a:srgbClr val="FF0000"/>
                </a:solidFill>
                <a:effectLst/>
                <a:latin typeface="Galliard-Roman5"/>
              </a:rPr>
              <a:t>arises from the completion of new venture–creation activities</a:t>
            </a:r>
            <a:r>
              <a:rPr lang="en-US" sz="1800" b="0" i="0" dirty="0">
                <a:solidFill>
                  <a:srgbClr val="000000"/>
                </a:solidFill>
                <a:effectLst/>
                <a:latin typeface="Galliard-Roman5"/>
              </a:rPr>
              <a:t>. </a:t>
            </a:r>
          </a:p>
          <a:p>
            <a:pPr algn="just"/>
            <a:r>
              <a:rPr lang="en-US" sz="1800" b="0" i="0" u="sng" dirty="0">
                <a:solidFill>
                  <a:srgbClr val="000000"/>
                </a:solidFill>
                <a:effectLst/>
                <a:latin typeface="Galliard-Roman5"/>
              </a:rPr>
              <a:t>A new venture emerges along with </a:t>
            </a:r>
            <a:r>
              <a:rPr lang="en-US" sz="1800" b="1" i="0" u="sng" dirty="0">
                <a:solidFill>
                  <a:srgbClr val="000000"/>
                </a:solidFill>
                <a:effectLst/>
                <a:latin typeface="Galliard-Roman5"/>
              </a:rPr>
              <a:t>four</a:t>
            </a:r>
            <a:r>
              <a:rPr lang="en-US" sz="1800" b="0" i="0" u="sng" dirty="0">
                <a:solidFill>
                  <a:srgbClr val="000000"/>
                </a:solidFill>
                <a:effectLst/>
                <a:latin typeface="Galliard-Roman5"/>
              </a:rPr>
              <a:t> properties: </a:t>
            </a:r>
          </a:p>
          <a:p>
            <a:pPr marL="342900" indent="-342900" algn="just">
              <a:buAutoNum type="arabicParenBoth"/>
            </a:pPr>
            <a:r>
              <a:rPr lang="en-US" sz="1800" b="1" i="0" dirty="0">
                <a:solidFill>
                  <a:srgbClr val="000000"/>
                </a:solidFill>
                <a:effectLst/>
                <a:latin typeface="Galliard-Roman5"/>
              </a:rPr>
              <a:t>intentionality</a:t>
            </a:r>
            <a:r>
              <a:rPr lang="en-US" sz="1800" b="0" i="0" dirty="0">
                <a:solidFill>
                  <a:srgbClr val="000000"/>
                </a:solidFill>
                <a:effectLst/>
                <a:latin typeface="Galliard-Roman5"/>
              </a:rPr>
              <a:t>, which is the </a:t>
            </a:r>
            <a:r>
              <a:rPr lang="en-US" sz="1800" b="0" i="0" dirty="0">
                <a:solidFill>
                  <a:srgbClr val="FF0000"/>
                </a:solidFill>
                <a:effectLst/>
                <a:latin typeface="Galliard-Roman5"/>
              </a:rPr>
              <a:t>founder’s purposeful investment of resources </a:t>
            </a:r>
            <a:r>
              <a:rPr lang="en-US" sz="1800" b="0" i="0" dirty="0">
                <a:solidFill>
                  <a:srgbClr val="000000"/>
                </a:solidFill>
                <a:effectLst/>
                <a:latin typeface="Galliard-Roman5"/>
              </a:rPr>
              <a:t>for creating a new venture; </a:t>
            </a:r>
          </a:p>
          <a:p>
            <a:pPr marL="342900" indent="-342900" algn="just">
              <a:buAutoNum type="arabicParenBoth"/>
            </a:pPr>
            <a:r>
              <a:rPr lang="en-US" sz="1800" b="1" i="0" dirty="0">
                <a:solidFill>
                  <a:srgbClr val="000000"/>
                </a:solidFill>
                <a:effectLst/>
                <a:latin typeface="Galliard-Roman5"/>
              </a:rPr>
              <a:t>resources</a:t>
            </a:r>
            <a:r>
              <a:rPr lang="en-US" sz="1800" b="0" i="0" dirty="0">
                <a:solidFill>
                  <a:srgbClr val="000000"/>
                </a:solidFill>
                <a:effectLst/>
                <a:latin typeface="Galliard-Roman5"/>
              </a:rPr>
              <a:t>, which combine </a:t>
            </a:r>
            <a:r>
              <a:rPr lang="en-US" sz="1800" b="0" i="0" dirty="0">
                <a:solidFill>
                  <a:srgbClr val="FF0000"/>
                </a:solidFill>
                <a:effectLst/>
                <a:latin typeface="Galliard-Roman5"/>
              </a:rPr>
              <a:t>as the building blocks of an organization</a:t>
            </a:r>
            <a:r>
              <a:rPr lang="en-US" sz="1800" b="0" i="0" dirty="0">
                <a:solidFill>
                  <a:srgbClr val="000000"/>
                </a:solidFill>
                <a:effectLst/>
                <a:latin typeface="Galliard-Roman5"/>
              </a:rPr>
              <a:t>; </a:t>
            </a:r>
          </a:p>
          <a:p>
            <a:pPr marL="342900" indent="-342900" algn="just">
              <a:buAutoNum type="arabicParenBoth"/>
            </a:pPr>
            <a:r>
              <a:rPr lang="en-US" sz="1800" b="1" i="0" dirty="0">
                <a:solidFill>
                  <a:srgbClr val="000000"/>
                </a:solidFill>
                <a:effectLst/>
                <a:latin typeface="Galliard-Roman5"/>
              </a:rPr>
              <a:t>boundary, </a:t>
            </a:r>
            <a:r>
              <a:rPr lang="en-US" sz="1800" b="0" i="0" dirty="0">
                <a:solidFill>
                  <a:srgbClr val="000000"/>
                </a:solidFill>
                <a:effectLst/>
                <a:latin typeface="Galliard-Roman5"/>
              </a:rPr>
              <a:t>which </a:t>
            </a:r>
            <a:r>
              <a:rPr lang="en-US" sz="1800" b="0" i="0" dirty="0">
                <a:solidFill>
                  <a:srgbClr val="FF0000"/>
                </a:solidFill>
                <a:effectLst/>
                <a:latin typeface="Galliard-Roman5"/>
              </a:rPr>
              <a:t>creates a formalized space for the new venture that separates it from other entities</a:t>
            </a:r>
            <a:r>
              <a:rPr lang="en-US" sz="1800" b="0" i="0" dirty="0">
                <a:solidFill>
                  <a:srgbClr val="000000"/>
                </a:solidFill>
                <a:effectLst/>
                <a:latin typeface="Galliard-Roman5"/>
              </a:rPr>
              <a:t>; and</a:t>
            </a:r>
          </a:p>
          <a:p>
            <a:pPr marL="342900" indent="-342900" algn="just">
              <a:buAutoNum type="arabicParenBoth"/>
            </a:pPr>
            <a:r>
              <a:rPr lang="en-US" sz="1800" b="1" i="0" dirty="0">
                <a:solidFill>
                  <a:srgbClr val="000000"/>
                </a:solidFill>
                <a:effectLst/>
                <a:latin typeface="Galliard-Roman5"/>
              </a:rPr>
              <a:t>exchange</a:t>
            </a:r>
            <a:r>
              <a:rPr lang="en-US" sz="1800" b="0" i="0" dirty="0">
                <a:solidFill>
                  <a:srgbClr val="000000"/>
                </a:solidFill>
                <a:effectLst/>
                <a:latin typeface="Galliard-Roman5"/>
              </a:rPr>
              <a:t>, which </a:t>
            </a:r>
            <a:r>
              <a:rPr lang="en-US" sz="1800" b="0" i="0" dirty="0">
                <a:solidFill>
                  <a:srgbClr val="FF0000"/>
                </a:solidFill>
                <a:effectLst/>
                <a:latin typeface="Galliard-Roman5"/>
              </a:rPr>
              <a:t>involves exchanging information and other resources across the emerging new venture’s boundary</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By engaging in activities that facilitate these emergence properties, founders can establish new ventures with capabilities and stakeholder support to deal with the ventures’ liabilities of newness. </a:t>
            </a:r>
          </a:p>
          <a:p>
            <a:pPr marL="285750" indent="-285750" algn="just">
              <a:buFont typeface="Arial" panose="020B0604020202020204" pitchFamily="34" charset="0"/>
              <a:buChar char="•"/>
            </a:pPr>
            <a:r>
              <a:rPr lang="en-US" sz="1800" b="0" i="0" dirty="0">
                <a:solidFill>
                  <a:srgbClr val="000000"/>
                </a:solidFill>
                <a:effectLst/>
                <a:latin typeface="Galliard-Roman5"/>
              </a:rPr>
              <a:t>Counterintuitively, one study found that founders who were able to quickly perform new venture–creation activities were more likely to terminate the pursuit of their potential opportunities.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80274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74425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988647"/>
            <a:ext cx="11670368" cy="4524315"/>
          </a:xfrm>
          <a:prstGeom prst="rect">
            <a:avLst/>
          </a:prstGeom>
          <a:noFill/>
        </p:spPr>
        <p:txBody>
          <a:bodyPr wrap="square" rtlCol="0">
            <a:spAutoFit/>
          </a:bodyPr>
          <a:lstStyle/>
          <a:p>
            <a:pPr algn="just"/>
            <a:r>
              <a:rPr lang="en-US" sz="1800" b="1" i="1" dirty="0">
                <a:solidFill>
                  <a:srgbClr val="000000"/>
                </a:solidFill>
                <a:effectLst/>
                <a:latin typeface="Galliard-BoldItalic4"/>
              </a:rPr>
              <a:t>  8. Promoting New Venture Legitimacy</a:t>
            </a:r>
          </a:p>
          <a:p>
            <a:pPr marL="285750" indent="-285750" algn="just">
              <a:buFont typeface="Arial" panose="020B0604020202020204" pitchFamily="34" charset="0"/>
              <a:buChar char="•"/>
            </a:pPr>
            <a:r>
              <a:rPr lang="en-US" sz="1800" b="0" i="0" dirty="0">
                <a:solidFill>
                  <a:srgbClr val="000000"/>
                </a:solidFill>
                <a:effectLst/>
                <a:latin typeface="Galliard-Roman5"/>
              </a:rPr>
              <a:t>New ventures suffer from the liabilities of newness. Founders need to establish legitimacy for their new ventures to enhance new venture performance. </a:t>
            </a:r>
          </a:p>
          <a:p>
            <a:pPr marL="285750" indent="-285750" algn="just">
              <a:buFont typeface="Arial" panose="020B0604020202020204" pitchFamily="34" charset="0"/>
              <a:buChar char="•"/>
            </a:pPr>
            <a:r>
              <a:rPr lang="en-US" sz="1800" b="1" i="1" dirty="0">
                <a:solidFill>
                  <a:srgbClr val="FF0000"/>
                </a:solidFill>
                <a:effectLst/>
                <a:latin typeface="Galliard-Italic5"/>
              </a:rPr>
              <a:t>New venture legitimacy </a:t>
            </a:r>
            <a:r>
              <a:rPr lang="en-US" sz="1800" b="0" i="0" dirty="0">
                <a:solidFill>
                  <a:srgbClr val="000000"/>
                </a:solidFill>
                <a:effectLst/>
                <a:latin typeface="Galliard-Roman5"/>
              </a:rPr>
              <a:t>refers to </a:t>
            </a:r>
            <a:r>
              <a:rPr lang="en-US" sz="1800" b="0" i="0" dirty="0">
                <a:solidFill>
                  <a:srgbClr val="FF0000"/>
                </a:solidFill>
                <a:effectLst/>
                <a:latin typeface="Galliard-Roman5"/>
              </a:rPr>
              <a:t>audiences’ assessments that a new venture and its actions are desirable, acceptable, and appropriate</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Founders attempt to achieve legitimacy for their new ventures </a:t>
            </a:r>
            <a:r>
              <a:rPr lang="en-US" sz="1800" b="1" i="0" dirty="0">
                <a:solidFill>
                  <a:srgbClr val="FF0000"/>
                </a:solidFill>
                <a:effectLst/>
                <a:latin typeface="Galliard-Roman5"/>
              </a:rPr>
              <a:t>by seeking endorsement, promoting legitimacy, and securing human and financial capital.</a:t>
            </a:r>
          </a:p>
          <a:p>
            <a:pPr marL="285750" indent="-285750" algn="just">
              <a:buFont typeface="Arial" panose="020B0604020202020204" pitchFamily="34" charset="0"/>
              <a:buChar char="•"/>
            </a:pPr>
            <a:endParaRPr lang="en-US" sz="1800" b="1" i="0" dirty="0">
              <a:solidFill>
                <a:srgbClr val="FF0000"/>
              </a:solidFill>
              <a:effectLst/>
              <a:latin typeface="Galliard-Roman5"/>
            </a:endParaRPr>
          </a:p>
          <a:p>
            <a:pPr algn="just"/>
            <a:r>
              <a:rPr lang="en-US" sz="1800" b="1" i="0" dirty="0">
                <a:solidFill>
                  <a:srgbClr val="000000"/>
                </a:solidFill>
                <a:effectLst/>
                <a:latin typeface="Galliard-Roman5"/>
              </a:rPr>
              <a:t>First, founders often seek some form of endorsement to increase new venture legitimacy. </a:t>
            </a:r>
          </a:p>
          <a:p>
            <a:pPr algn="just"/>
            <a:r>
              <a:rPr lang="en-US" sz="1800" b="0" i="0" dirty="0">
                <a:solidFill>
                  <a:srgbClr val="000000"/>
                </a:solidFill>
                <a:effectLst/>
                <a:latin typeface="Galliard-Roman5"/>
              </a:rPr>
              <a:t>Potential stakeholders are typically uncertain about a new venture. </a:t>
            </a:r>
          </a:p>
          <a:p>
            <a:pPr marL="285750" indent="-285750" algn="just">
              <a:buFont typeface="Arial" panose="020B0604020202020204" pitchFamily="34" charset="0"/>
              <a:buChar char="•"/>
            </a:pPr>
            <a:r>
              <a:rPr lang="en-US" sz="1800" b="0" i="0" dirty="0">
                <a:solidFill>
                  <a:srgbClr val="000000"/>
                </a:solidFill>
                <a:effectLst/>
                <a:latin typeface="Galliard-Roman5"/>
              </a:rPr>
              <a:t>Founders can build new venture</a:t>
            </a:r>
            <a:r>
              <a:rPr lang="en-US" dirty="0"/>
              <a:t> </a:t>
            </a:r>
            <a:r>
              <a:rPr lang="en-US" sz="1800" b="0" i="0" dirty="0">
                <a:solidFill>
                  <a:srgbClr val="000000"/>
                </a:solidFill>
                <a:effectLst/>
                <a:latin typeface="Galliard-Roman5"/>
              </a:rPr>
              <a:t>legitimacy by highlighting their experience. The </a:t>
            </a:r>
            <a:r>
              <a:rPr lang="en-US" sz="1800" b="1" i="0" dirty="0">
                <a:solidFill>
                  <a:srgbClr val="000000"/>
                </a:solidFill>
                <a:effectLst/>
                <a:latin typeface="Galliard-Roman5"/>
              </a:rPr>
              <a:t>benefits of experience in establishing new venture legitimacy </a:t>
            </a:r>
            <a:r>
              <a:rPr lang="en-US" sz="1800" b="1" i="0" u="sng" dirty="0">
                <a:solidFill>
                  <a:srgbClr val="000000"/>
                </a:solidFill>
                <a:effectLst/>
                <a:latin typeface="Galliard-Roman5"/>
              </a:rPr>
              <a:t>are magnified when a new venture can gain third-party endorsements and third-party affiliations</a:t>
            </a:r>
            <a:r>
              <a:rPr lang="en-US" sz="1800" b="0" i="0" u="sng" dirty="0">
                <a:solidFill>
                  <a:srgbClr val="000000"/>
                </a:solidFill>
                <a:effectLst/>
                <a:latin typeface="Galliard-Roman5"/>
              </a:rPr>
              <a:t>.</a:t>
            </a:r>
            <a:r>
              <a:rPr lang="en-US" sz="1800" b="0" i="0" dirty="0">
                <a:solidFill>
                  <a:srgbClr val="000000"/>
                </a:solidFill>
                <a:effectLst/>
                <a:latin typeface="Galliard-Roman5"/>
              </a:rPr>
              <a:t> </a:t>
            </a:r>
          </a:p>
          <a:p>
            <a:pPr algn="just"/>
            <a:r>
              <a:rPr lang="en-US" sz="1800" b="0" i="0" dirty="0">
                <a:solidFill>
                  <a:srgbClr val="000000"/>
                </a:solidFill>
                <a:effectLst/>
                <a:latin typeface="Galliard-Roman5"/>
              </a:rPr>
              <a:t>Indeed, one study found that positive signals—namely, having a founder with managerial experience, having at least one product in the market, and operating from a commercial property—are more impactful for raising external funding when a new venture affiliates with an incubator.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755457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74425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18835" y="988647"/>
            <a:ext cx="11499273" cy="3970318"/>
          </a:xfrm>
          <a:prstGeom prst="rect">
            <a:avLst/>
          </a:prstGeom>
          <a:noFill/>
        </p:spPr>
        <p:txBody>
          <a:bodyPr wrap="square" rtlCol="0">
            <a:spAutoFit/>
          </a:bodyPr>
          <a:lstStyle/>
          <a:p>
            <a:pPr algn="just"/>
            <a:endParaRPr lang="en-US" sz="1800" b="0" i="0" dirty="0">
              <a:solidFill>
                <a:srgbClr val="000000"/>
              </a:solidFill>
              <a:effectLst/>
              <a:latin typeface="Galliard-Roman5"/>
            </a:endParaRPr>
          </a:p>
          <a:p>
            <a:pPr algn="just"/>
            <a:r>
              <a:rPr lang="en-US" sz="1800" b="0" i="0" dirty="0">
                <a:solidFill>
                  <a:srgbClr val="000000"/>
                </a:solidFill>
                <a:effectLst/>
                <a:latin typeface="Galliard-Roman5"/>
              </a:rPr>
              <a:t>Similarly, </a:t>
            </a:r>
            <a:r>
              <a:rPr lang="en-US" sz="1800" b="0" i="0" u="sng" dirty="0">
                <a:solidFill>
                  <a:srgbClr val="000000"/>
                </a:solidFill>
                <a:effectLst/>
                <a:latin typeface="Galliard-Roman5"/>
              </a:rPr>
              <a:t>new ventures can establish legitimacy through several mechanisms: </a:t>
            </a:r>
          </a:p>
          <a:p>
            <a:pPr marL="342900" indent="-342900" algn="just">
              <a:buAutoNum type="arabicParenBoth"/>
            </a:pPr>
            <a:r>
              <a:rPr lang="en-US" b="1" i="1" dirty="0">
                <a:solidFill>
                  <a:srgbClr val="FF0000"/>
                </a:solidFill>
                <a:effectLst/>
                <a:latin typeface="Galliard-Italic5"/>
              </a:rPr>
              <a:t>identity mechanisms </a:t>
            </a:r>
            <a:r>
              <a:rPr lang="en-US" b="0" i="0" dirty="0">
                <a:solidFill>
                  <a:srgbClr val="000000"/>
                </a:solidFill>
                <a:effectLst/>
                <a:latin typeface="Galliard-Roman5"/>
              </a:rPr>
              <a:t>affect </a:t>
            </a:r>
            <a:r>
              <a:rPr lang="en-US" b="0" i="0" dirty="0">
                <a:solidFill>
                  <a:srgbClr val="FF0000"/>
                </a:solidFill>
                <a:effectLst/>
                <a:latin typeface="Galliard-Roman5"/>
              </a:rPr>
              <a:t>how a venture is portrayed to others to enhance its legitimacy</a:t>
            </a:r>
            <a:r>
              <a:rPr lang="en-US" b="0" i="0" dirty="0">
                <a:solidFill>
                  <a:srgbClr val="000000"/>
                </a:solidFill>
                <a:effectLst/>
                <a:latin typeface="Galliard-Roman5"/>
              </a:rPr>
              <a:t>,</a:t>
            </a:r>
          </a:p>
          <a:p>
            <a:pPr marL="342900" indent="-342900" algn="just">
              <a:buAutoNum type="arabicParenBoth"/>
            </a:pPr>
            <a:endParaRPr lang="en-US" b="0" i="0" dirty="0">
              <a:solidFill>
                <a:srgbClr val="000000"/>
              </a:solidFill>
              <a:effectLst/>
              <a:latin typeface="Galliard-Roman5"/>
            </a:endParaRPr>
          </a:p>
          <a:p>
            <a:pPr marL="342900" indent="-342900" algn="just">
              <a:buAutoNum type="arabicParenBoth"/>
            </a:pPr>
            <a:r>
              <a:rPr lang="en-US" sz="1800" b="1" i="1" dirty="0">
                <a:solidFill>
                  <a:srgbClr val="FF0000"/>
                </a:solidFill>
                <a:effectLst/>
                <a:latin typeface="Galliard-Italic5"/>
              </a:rPr>
              <a:t>associative mechanisms </a:t>
            </a:r>
            <a:r>
              <a:rPr lang="en-US" sz="1800" b="0" i="0" dirty="0">
                <a:solidFill>
                  <a:srgbClr val="FF0000"/>
                </a:solidFill>
                <a:effectLst/>
                <a:latin typeface="Galliard-Roman5"/>
              </a:rPr>
              <a:t>establish legitimacy through communicating a new venture’s link to other entities</a:t>
            </a:r>
            <a:r>
              <a:rPr lang="en-US" sz="1800" b="0" i="0" dirty="0">
                <a:solidFill>
                  <a:srgbClr val="000000"/>
                </a:solidFill>
                <a:effectLst/>
                <a:latin typeface="Galliard-Roman5"/>
              </a:rPr>
              <a:t>, and </a:t>
            </a:r>
          </a:p>
          <a:p>
            <a:pPr marL="342900" indent="-342900" algn="just">
              <a:buAutoNum type="arabicParenBoth"/>
            </a:pPr>
            <a:endParaRPr lang="en-US" sz="1800" b="0" i="0" dirty="0">
              <a:solidFill>
                <a:srgbClr val="000000"/>
              </a:solidFill>
              <a:effectLst/>
              <a:latin typeface="Galliard-Roman5"/>
            </a:endParaRPr>
          </a:p>
          <a:p>
            <a:pPr marL="342900" indent="-342900" algn="just">
              <a:buAutoNum type="arabicParenBoth"/>
            </a:pPr>
            <a:r>
              <a:rPr lang="en-US" sz="1800" b="1" i="1" dirty="0">
                <a:solidFill>
                  <a:srgbClr val="FF0000"/>
                </a:solidFill>
                <a:effectLst/>
                <a:latin typeface="Galliard-Italic5"/>
              </a:rPr>
              <a:t>organizational mechanisms </a:t>
            </a:r>
            <a:r>
              <a:rPr lang="en-US" sz="1800" b="0" i="0" dirty="0">
                <a:solidFill>
                  <a:srgbClr val="FF0000"/>
                </a:solidFill>
                <a:effectLst/>
                <a:latin typeface="Galliard-Roman5"/>
              </a:rPr>
              <a:t>communicate a new venture’s attributes and achievements</a:t>
            </a:r>
            <a:r>
              <a:rPr lang="en-US" sz="1800" b="0" i="0" dirty="0">
                <a:solidFill>
                  <a:srgbClr val="000000"/>
                </a:solidFill>
                <a:effectLst/>
                <a:latin typeface="Galliard-Roman5"/>
              </a:rPr>
              <a:t>.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For example, these mechanisms can lead to certification.</a:t>
            </a:r>
          </a:p>
          <a:p>
            <a:pPr marL="285750" indent="-285750" algn="just">
              <a:buFont typeface="Arial" panose="020B0604020202020204" pitchFamily="34" charset="0"/>
              <a:buChar char="•"/>
            </a:pPr>
            <a:r>
              <a:rPr lang="en-US" sz="1800" b="0" i="0" dirty="0">
                <a:solidFill>
                  <a:srgbClr val="000000"/>
                </a:solidFill>
                <a:effectLst/>
                <a:latin typeface="Galliard-Roman5"/>
              </a:rPr>
              <a:t> </a:t>
            </a:r>
            <a:r>
              <a:rPr lang="en-US" sz="1800" b="1" i="1" dirty="0">
                <a:solidFill>
                  <a:srgbClr val="FF0000"/>
                </a:solidFill>
                <a:effectLst/>
                <a:latin typeface="Galliard-Italic5"/>
              </a:rPr>
              <a:t>Certification</a:t>
            </a:r>
            <a:r>
              <a:rPr lang="en-US" sz="1800" b="0" i="1" dirty="0">
                <a:solidFill>
                  <a:srgbClr val="000000"/>
                </a:solidFill>
                <a:effectLst/>
                <a:latin typeface="Galliard-Italic5"/>
              </a:rPr>
              <a:t> </a:t>
            </a:r>
            <a:r>
              <a:rPr lang="en-US" sz="1800" b="0" i="0" dirty="0">
                <a:solidFill>
                  <a:srgbClr val="FF0000"/>
                </a:solidFill>
                <a:effectLst/>
                <a:latin typeface="Galliard-Roman5"/>
              </a:rPr>
              <a:t>occurs when an authoritative or high-status entity formally acknowledges that a new venture has met current standards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This certification can help the founder transition the new venture from a plan to an operational venture, particularly in low-legitimacy sectors.</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322125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86516"/>
            <a:ext cx="11993641" cy="54382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3923" y="886517"/>
            <a:ext cx="11776049" cy="5478423"/>
          </a:xfrm>
          <a:prstGeom prst="rect">
            <a:avLst/>
          </a:prstGeom>
          <a:noFill/>
        </p:spPr>
        <p:txBody>
          <a:bodyPr wrap="square" rtlCol="0">
            <a:spAutoFit/>
          </a:bodyPr>
          <a:lstStyle/>
          <a:p>
            <a:pPr algn="just"/>
            <a:r>
              <a:rPr lang="en-US" sz="1800" b="1" i="0" dirty="0">
                <a:solidFill>
                  <a:srgbClr val="000000"/>
                </a:solidFill>
                <a:effectLst/>
                <a:latin typeface="Galliard-Roman5"/>
              </a:rPr>
              <a:t>Second,</a:t>
            </a:r>
            <a:r>
              <a:rPr lang="en-US" sz="1800" b="0" i="0" dirty="0">
                <a:solidFill>
                  <a:srgbClr val="000000"/>
                </a:solidFill>
                <a:effectLst/>
                <a:latin typeface="Galliard-Roman5"/>
              </a:rPr>
              <a:t> </a:t>
            </a:r>
            <a:r>
              <a:rPr lang="en-US" sz="1800" b="1" i="0" dirty="0">
                <a:solidFill>
                  <a:srgbClr val="000000"/>
                </a:solidFill>
                <a:effectLst/>
                <a:latin typeface="Galliard-Roman5"/>
              </a:rPr>
              <a:t>founders can influence new venture legitimacy. </a:t>
            </a:r>
          </a:p>
          <a:p>
            <a:pPr marL="285750" indent="-285750" algn="just">
              <a:buFont typeface="Arial" panose="020B0604020202020204" pitchFamily="34" charset="0"/>
              <a:buChar char="•"/>
            </a:pPr>
            <a:r>
              <a:rPr lang="en-US" sz="1800" b="0" i="0" dirty="0">
                <a:solidFill>
                  <a:srgbClr val="000000"/>
                </a:solidFill>
                <a:effectLst/>
                <a:latin typeface="Galliard-Roman5"/>
              </a:rPr>
              <a:t>Founders seek legitimacy for their new ventures by </a:t>
            </a:r>
            <a:r>
              <a:rPr lang="en-US" sz="1800" b="1" i="1" dirty="0">
                <a:solidFill>
                  <a:srgbClr val="000000"/>
                </a:solidFill>
                <a:effectLst/>
                <a:latin typeface="Galliard-Roman5"/>
              </a:rPr>
              <a:t>(1) </a:t>
            </a:r>
            <a:r>
              <a:rPr lang="en-US" sz="1800" b="0" i="0" dirty="0">
                <a:solidFill>
                  <a:srgbClr val="000000"/>
                </a:solidFill>
                <a:effectLst/>
                <a:latin typeface="Galliard-Roman5"/>
              </a:rPr>
              <a:t>establishing </a:t>
            </a:r>
            <a:r>
              <a:rPr lang="en-US" sz="1800" b="0" i="0" u="sng" dirty="0">
                <a:solidFill>
                  <a:srgbClr val="000000"/>
                </a:solidFill>
                <a:effectLst/>
                <a:latin typeface="Galliard-Roman5"/>
              </a:rPr>
              <a:t>what matters to them based on their values and beliefs</a:t>
            </a:r>
            <a:r>
              <a:rPr lang="en-US" sz="1800" b="0" i="0" dirty="0">
                <a:solidFill>
                  <a:srgbClr val="000000"/>
                </a:solidFill>
                <a:effectLst/>
                <a:latin typeface="Galliard-Roman5"/>
              </a:rPr>
              <a:t>, </a:t>
            </a:r>
            <a:r>
              <a:rPr lang="en-US" sz="1800" b="1" i="1" dirty="0">
                <a:solidFill>
                  <a:srgbClr val="000000"/>
                </a:solidFill>
                <a:effectLst/>
                <a:latin typeface="Galliard-Roman5"/>
              </a:rPr>
              <a:t>(2) </a:t>
            </a:r>
            <a:r>
              <a:rPr lang="en-US" sz="1800" b="0" i="0" dirty="0">
                <a:solidFill>
                  <a:srgbClr val="000000"/>
                </a:solidFill>
                <a:effectLst/>
                <a:latin typeface="Galliard-Roman5"/>
              </a:rPr>
              <a:t>focusing attention on </a:t>
            </a:r>
            <a:r>
              <a:rPr lang="en-US" sz="1800" b="0" i="0" u="sng" dirty="0">
                <a:solidFill>
                  <a:srgbClr val="000000"/>
                </a:solidFill>
                <a:effectLst/>
                <a:latin typeface="Galliard-Roman5"/>
              </a:rPr>
              <a:t>what matters to their audiences</a:t>
            </a:r>
            <a:r>
              <a:rPr lang="en-US" sz="1800" b="0" i="0" dirty="0">
                <a:solidFill>
                  <a:srgbClr val="000000"/>
                </a:solidFill>
                <a:effectLst/>
                <a:latin typeface="Galliard-Roman5"/>
              </a:rPr>
              <a:t>, and </a:t>
            </a:r>
            <a:r>
              <a:rPr lang="en-US" sz="1800" b="1" i="1" dirty="0">
                <a:solidFill>
                  <a:srgbClr val="000000"/>
                </a:solidFill>
                <a:effectLst/>
                <a:latin typeface="Galliard-Roman5"/>
              </a:rPr>
              <a:t>(3) </a:t>
            </a:r>
            <a:r>
              <a:rPr lang="en-US" sz="1800" b="0" i="0" dirty="0">
                <a:solidFill>
                  <a:srgbClr val="000000"/>
                </a:solidFill>
                <a:effectLst/>
                <a:latin typeface="Galliard-Roman5"/>
              </a:rPr>
              <a:t>finding </a:t>
            </a:r>
            <a:r>
              <a:rPr lang="en-US" sz="1800" b="0" i="0" u="sng" dirty="0">
                <a:solidFill>
                  <a:srgbClr val="000000"/>
                </a:solidFill>
                <a:effectLst/>
                <a:latin typeface="Galliard-Roman5"/>
              </a:rPr>
              <a:t>a balance between what matters to them and what matters to their new ventures’ potential stakeholders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Therefore, founders need to reflect on themselves and their potential stakeholders to engage in legitimacy work targeted at their audiences’ expectations but only in a way in which the founders do not feel like they have overly compromised their values and beliefs.</a:t>
            </a:r>
          </a:p>
          <a:p>
            <a:pPr marL="285750" indent="-285750" algn="just">
              <a:buFont typeface="Arial" panose="020B0604020202020204" pitchFamily="34" charset="0"/>
              <a:buChar char="•"/>
            </a:pPr>
            <a:r>
              <a:rPr lang="en-US" sz="1800" b="0" i="0" dirty="0">
                <a:solidFill>
                  <a:srgbClr val="000000"/>
                </a:solidFill>
                <a:effectLst/>
                <a:latin typeface="Galliard-Roman5"/>
              </a:rPr>
              <a:t>Also, </a:t>
            </a:r>
            <a:r>
              <a:rPr lang="en-US" sz="2000" b="0" i="0" dirty="0">
                <a:solidFill>
                  <a:srgbClr val="000000"/>
                </a:solidFill>
                <a:effectLst/>
                <a:latin typeface="Galliard-Roman5"/>
              </a:rPr>
              <a:t>(potential) stakeholders judge a new venture more favorably when it communicates a </a:t>
            </a:r>
            <a:r>
              <a:rPr lang="en-US" sz="2000" b="1" i="1" dirty="0">
                <a:solidFill>
                  <a:srgbClr val="FF0000"/>
                </a:solidFill>
                <a:effectLst/>
                <a:latin typeface="Galliard-Italic5"/>
              </a:rPr>
              <a:t>legitimately distinctive </a:t>
            </a:r>
            <a:r>
              <a:rPr lang="en-US" sz="2000" b="1" i="0" dirty="0">
                <a:solidFill>
                  <a:srgbClr val="FF0000"/>
                </a:solidFill>
                <a:effectLst/>
                <a:latin typeface="Galliard-Roman5"/>
              </a:rPr>
              <a:t>identity</a:t>
            </a:r>
            <a:r>
              <a:rPr lang="en-US" sz="2000" b="0" i="0" dirty="0">
                <a:solidFill>
                  <a:srgbClr val="000000"/>
                </a:solidFill>
                <a:effectLst/>
                <a:latin typeface="Galliard-Roman5"/>
              </a:rPr>
              <a:t>. New ventures communicate their identities through </a:t>
            </a:r>
            <a:r>
              <a:rPr lang="en-US" sz="2000" b="1" i="1" dirty="0">
                <a:solidFill>
                  <a:srgbClr val="FF0000"/>
                </a:solidFill>
                <a:effectLst/>
                <a:latin typeface="Galliard-Italic5"/>
              </a:rPr>
              <a:t>legitimizing claims </a:t>
            </a:r>
            <a:r>
              <a:rPr lang="en-US" sz="2000" b="0" i="1" dirty="0">
                <a:solidFill>
                  <a:srgbClr val="000000"/>
                </a:solidFill>
                <a:effectLst/>
                <a:latin typeface="Galliard-Roman5"/>
              </a:rPr>
              <a:t>(i.e., </a:t>
            </a:r>
            <a:r>
              <a:rPr lang="en-US" sz="2000" b="0" i="1" dirty="0">
                <a:solidFill>
                  <a:srgbClr val="FF0000"/>
                </a:solidFill>
                <a:effectLst/>
                <a:latin typeface="Galliard-Roman5"/>
              </a:rPr>
              <a:t>aligning ventures with institutional rules and expectations</a:t>
            </a:r>
            <a:r>
              <a:rPr lang="en-US" sz="2000" b="0" i="1" dirty="0">
                <a:solidFill>
                  <a:srgbClr val="000000"/>
                </a:solidFill>
                <a:effectLst/>
                <a:latin typeface="Galliard-Roman5"/>
              </a:rPr>
              <a:t>)</a:t>
            </a:r>
            <a:r>
              <a:rPr lang="en-US" sz="2000" b="0" i="0" dirty="0">
                <a:solidFill>
                  <a:srgbClr val="000000"/>
                </a:solidFill>
                <a:effectLst/>
                <a:latin typeface="Galliard-Roman5"/>
              </a:rPr>
              <a:t> and </a:t>
            </a:r>
            <a:r>
              <a:rPr lang="en-US" sz="2000" b="1" i="1" dirty="0">
                <a:solidFill>
                  <a:srgbClr val="FF0000"/>
                </a:solidFill>
                <a:effectLst/>
                <a:latin typeface="Galliard-Italic5"/>
              </a:rPr>
              <a:t>distinctiveness claims </a:t>
            </a:r>
            <a:r>
              <a:rPr lang="en-US" sz="2000" b="0" i="1" dirty="0">
                <a:solidFill>
                  <a:srgbClr val="000000"/>
                </a:solidFill>
                <a:effectLst/>
                <a:latin typeface="Galliard-Roman5"/>
              </a:rPr>
              <a:t>(i.e., </a:t>
            </a:r>
            <a:r>
              <a:rPr lang="en-US" sz="2000" b="0" i="1" dirty="0">
                <a:solidFill>
                  <a:srgbClr val="FF0000"/>
                </a:solidFill>
                <a:effectLst/>
                <a:latin typeface="Galliard-Roman5"/>
              </a:rPr>
              <a:t>meaningfully distancing ventures from institutional rules and expectations</a:t>
            </a:r>
            <a:r>
              <a:rPr lang="en-US" sz="2000" b="0" i="1" dirty="0">
                <a:solidFill>
                  <a:srgbClr val="000000"/>
                </a:solidFill>
                <a:effectLst/>
                <a:latin typeface="Galliard-Roman5"/>
              </a:rPr>
              <a:t>)</a:t>
            </a:r>
            <a:r>
              <a:rPr lang="en-US" sz="20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The appropriate balance of legitimizing and distinctiveness claims depends on the environment. For example, when entering a new market, founders’ are likely to emphasize distinctiveness from established markets. </a:t>
            </a:r>
          </a:p>
          <a:p>
            <a:pPr marL="285750" indent="-285750" algn="just">
              <a:buFont typeface="Arial" panose="020B0604020202020204" pitchFamily="34" charset="0"/>
              <a:buChar char="•"/>
            </a:pPr>
            <a:r>
              <a:rPr lang="en-US" sz="1800" b="0" i="0" dirty="0">
                <a:solidFill>
                  <a:srgbClr val="000000"/>
                </a:solidFill>
                <a:effectLst/>
                <a:latin typeface="Galliard-Roman5"/>
              </a:rPr>
              <a:t>In contrast, when new ventures need legitimacy (more than distinctiveness), founders are likely to highlight their credentials (including their education, experience, and status) to signal to potential stakeholders that their new ventures align with norms and stakeholder expectations. Founders can also increase audiences’ positive evaluations of their new ventures by engaging in impression management to communicate certain aspects of their new ventures to (potential) stakeholders and disguise others. However, some efforts to establish legitimacy may break moral codes, such as when founders tell legitimacy lies.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41618" y="6414940"/>
            <a:ext cx="1879649" cy="309233"/>
          </a:xfrm>
          <a:prstGeom prst="rect">
            <a:avLst/>
          </a:prstGeom>
        </p:spPr>
      </p:pic>
    </p:spTree>
    <p:extLst>
      <p:ext uri="{BB962C8B-B14F-4D97-AF65-F5344CB8AC3E}">
        <p14:creationId xmlns:p14="http://schemas.microsoft.com/office/powerpoint/2010/main" val="9498438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6792" y="998566"/>
            <a:ext cx="11098415" cy="3139321"/>
          </a:xfrm>
          <a:prstGeom prst="rect">
            <a:avLst/>
          </a:prstGeom>
          <a:noFill/>
        </p:spPr>
        <p:txBody>
          <a:bodyPr wrap="square" rtlCol="0">
            <a:spAutoFit/>
          </a:bodyPr>
          <a:lstStyle/>
          <a:p>
            <a:pPr algn="just"/>
            <a:r>
              <a:rPr lang="en-US" sz="1800" b="1" i="0" dirty="0">
                <a:solidFill>
                  <a:srgbClr val="000000"/>
                </a:solidFill>
                <a:effectLst/>
                <a:latin typeface="Galliard-Roman5"/>
              </a:rPr>
              <a:t>Third, legitimacy can impact access to human capital</a:t>
            </a:r>
            <a:r>
              <a:rPr lang="en-US" sz="1800" b="0" i="0" dirty="0">
                <a:solidFill>
                  <a:srgbClr val="000000"/>
                </a:solidFill>
                <a:effectLst/>
                <a:latin typeface="Galliard-Roman5"/>
              </a:rPr>
              <a:t>, which is of critical importance to new ventures.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New ventures can attract potential employees by finding the right balance between </a:t>
            </a:r>
            <a:r>
              <a:rPr lang="en-US" sz="1800" b="1" i="0" u="sng" dirty="0">
                <a:solidFill>
                  <a:srgbClr val="FF0000"/>
                </a:solidFill>
                <a:effectLst/>
                <a:latin typeface="Galliard-Roman5"/>
              </a:rPr>
              <a:t>distinctive-employment claims </a:t>
            </a:r>
            <a:r>
              <a:rPr lang="en-US" sz="1800" b="0" i="0" dirty="0">
                <a:solidFill>
                  <a:srgbClr val="000000"/>
                </a:solidFill>
                <a:effectLst/>
                <a:latin typeface="Galliard-Roman5"/>
              </a:rPr>
              <a:t>(e.g., a highly innovative work environment) </a:t>
            </a:r>
            <a:r>
              <a:rPr lang="en-US" sz="1800" b="1" i="0" dirty="0">
                <a:solidFill>
                  <a:srgbClr val="FF0000"/>
                </a:solidFill>
                <a:effectLst/>
                <a:latin typeface="Galliard-Roman5"/>
              </a:rPr>
              <a:t>and </a:t>
            </a:r>
            <a:r>
              <a:rPr lang="en-US" sz="1800" b="1" i="0" u="sng" dirty="0">
                <a:solidFill>
                  <a:srgbClr val="FF0000"/>
                </a:solidFill>
                <a:effectLst/>
                <a:latin typeface="Galliard-Roman5"/>
              </a:rPr>
              <a:t>new venture legitimacy claims</a:t>
            </a:r>
            <a:r>
              <a:rPr lang="en-US" sz="1800" b="0" i="0" dirty="0">
                <a:solidFill>
                  <a:srgbClr val="000000"/>
                </a:solidFill>
                <a:effectLst/>
                <a:latin typeface="Galliard-Roman5"/>
              </a:rPr>
              <a:t>.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In a study of job seekers, founders’ claims about their new ventures’ distinctiveness were more important than claims about these ventures’ legitimacy in attracting employees to work for new ventures.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FF0000"/>
                </a:solidFill>
                <a:effectLst/>
                <a:latin typeface="Galliard-Roman5"/>
              </a:rPr>
              <a:t>Highly innovative employees are attracted to new ventures that have a </a:t>
            </a:r>
            <a:r>
              <a:rPr lang="en-US" sz="1800" b="1" i="0" u="sng" dirty="0">
                <a:solidFill>
                  <a:srgbClr val="FF0000"/>
                </a:solidFill>
                <a:effectLst/>
                <a:latin typeface="Galliard-Roman5"/>
              </a:rPr>
              <a:t>distinct </a:t>
            </a:r>
            <a:r>
              <a:rPr lang="en-US" sz="1800" b="1" i="1" u="sng" dirty="0">
                <a:solidFill>
                  <a:srgbClr val="FF0000"/>
                </a:solidFill>
                <a:effectLst/>
                <a:latin typeface="Galliard-Italic5"/>
              </a:rPr>
              <a:t>ideology</a:t>
            </a:r>
            <a:r>
              <a:rPr lang="en-US" sz="1800" b="0" i="0" dirty="0">
                <a:solidFill>
                  <a:srgbClr val="000000"/>
                </a:solidFill>
                <a:effectLst/>
                <a:latin typeface="Galliard-Roman5"/>
              </a:rPr>
              <a:t>—committed to a cause—and new ventures with highly legitimate founders (i.e., founders who were educated at a prestigious university and had professional experience at a renowned firm).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355053"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6792" y="998566"/>
            <a:ext cx="11098415" cy="4801314"/>
          </a:xfrm>
          <a:prstGeom prst="rect">
            <a:avLst/>
          </a:prstGeom>
          <a:noFill/>
        </p:spPr>
        <p:txBody>
          <a:bodyPr wrap="square" rtlCol="0">
            <a:spAutoFit/>
          </a:bodyPr>
          <a:lstStyle/>
          <a:p>
            <a:pPr algn="just"/>
            <a:r>
              <a:rPr lang="en-US" sz="1800" b="1" i="0" dirty="0">
                <a:solidFill>
                  <a:srgbClr val="000000"/>
                </a:solidFill>
                <a:effectLst/>
                <a:latin typeface="Galliard-Roman5"/>
              </a:rPr>
              <a:t>Finally, establishing new venture legitimacy involves a process over time. </a:t>
            </a:r>
          </a:p>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This process is dynamic and entails a new venture’s </a:t>
            </a:r>
            <a:r>
              <a:rPr lang="en-US" sz="1800" b="1" i="0" u="sng" dirty="0">
                <a:solidFill>
                  <a:srgbClr val="000000"/>
                </a:solidFill>
                <a:effectLst/>
                <a:latin typeface="Galliard-Roman5"/>
              </a:rPr>
              <a:t>status and reputation</a:t>
            </a:r>
            <a:r>
              <a:rPr lang="en-US" sz="1800" b="0" i="0" dirty="0">
                <a:solidFill>
                  <a:srgbClr val="000000"/>
                </a:solidFill>
                <a:effectLst/>
                <a:latin typeface="Galliard-Roman5"/>
              </a:rPr>
              <a:t>. </a:t>
            </a:r>
          </a:p>
          <a:p>
            <a:pPr algn="just"/>
            <a:r>
              <a:rPr lang="en-US" sz="1800" b="1" i="1" dirty="0">
                <a:solidFill>
                  <a:srgbClr val="000000"/>
                </a:solidFill>
                <a:effectLst/>
                <a:latin typeface="Galliard-Roman5"/>
              </a:rPr>
              <a:t>Reputation</a:t>
            </a:r>
            <a:r>
              <a:rPr lang="en-US" sz="1800" b="0" i="0" dirty="0">
                <a:solidFill>
                  <a:srgbClr val="000000"/>
                </a:solidFill>
                <a:effectLst/>
                <a:latin typeface="Galliard-Roman5"/>
              </a:rPr>
              <a:t> </a:t>
            </a:r>
            <a:r>
              <a:rPr lang="en-US" sz="1800" b="0" i="0" dirty="0">
                <a:solidFill>
                  <a:srgbClr val="FF0000"/>
                </a:solidFill>
                <a:effectLst/>
                <a:latin typeface="Galliard-Roman5"/>
              </a:rPr>
              <a:t>is an economic concept reflecting past performance that signals quality and merit</a:t>
            </a:r>
            <a:r>
              <a:rPr lang="en-US" sz="1800" b="0" i="0" dirty="0">
                <a:solidFill>
                  <a:srgbClr val="000000"/>
                </a:solidFill>
                <a:effectLst/>
                <a:latin typeface="Galliard-Roman5"/>
              </a:rPr>
              <a:t>.</a:t>
            </a:r>
          </a:p>
          <a:p>
            <a:pPr algn="just"/>
            <a:r>
              <a:rPr lang="en-US" sz="1800" b="1" i="1" dirty="0">
                <a:solidFill>
                  <a:srgbClr val="000000"/>
                </a:solidFill>
                <a:effectLst/>
                <a:latin typeface="Galliard-Roman5"/>
              </a:rPr>
              <a:t>Status </a:t>
            </a:r>
            <a:r>
              <a:rPr lang="en-US" sz="1800" b="0" i="0" dirty="0">
                <a:solidFill>
                  <a:srgbClr val="FF0000"/>
                </a:solidFill>
                <a:effectLst/>
                <a:latin typeface="Galliard-Roman5"/>
              </a:rPr>
              <a:t>is a sociological concept of social rank that signals privilege. </a:t>
            </a:r>
          </a:p>
          <a:p>
            <a:pPr marL="285750" indent="-285750" algn="just">
              <a:buFont typeface="Arial" panose="020B0604020202020204" pitchFamily="34" charset="0"/>
              <a:buChar char="•"/>
            </a:pPr>
            <a:r>
              <a:rPr lang="en-US" sz="1800" b="1" i="0" dirty="0">
                <a:solidFill>
                  <a:srgbClr val="FF0000"/>
                </a:solidFill>
                <a:effectLst/>
                <a:latin typeface="Galliard-Roman5"/>
              </a:rPr>
              <a:t>A new venture can build its status through its reputation </a:t>
            </a:r>
            <a:r>
              <a:rPr lang="en-US" sz="1800" b="0" i="0" dirty="0">
                <a:solidFill>
                  <a:srgbClr val="000000"/>
                </a:solidFill>
                <a:effectLst/>
                <a:latin typeface="Galliard-Roman5"/>
              </a:rPr>
              <a:t>(more so for older firms and through big hits [e.g., a blockbuster initial public offering for venture capital firms]).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Moreover, a new venture’s current status can influence its future status (in a path-dependent or imprinting way) but less so the older the venture. </a:t>
            </a:r>
          </a:p>
          <a:p>
            <a:pPr algn="just"/>
            <a:endParaRPr lang="en-US" dirty="0">
              <a:solidFill>
                <a:srgbClr val="000000"/>
              </a:solidFill>
              <a:latin typeface="Galliard-Roman5"/>
            </a:endParaRPr>
          </a:p>
          <a:p>
            <a:pPr algn="just"/>
            <a:r>
              <a:rPr lang="en-US" sz="1800" b="0" i="0" dirty="0">
                <a:solidFill>
                  <a:srgbClr val="000000"/>
                </a:solidFill>
                <a:effectLst/>
                <a:latin typeface="Galliard-Roman5"/>
              </a:rPr>
              <a:t>Similarly, a new venture’s first partner’s reputation has an immediate and ongoing impact on the venture’s status. A critical element of establishing a new venture’s legitimacy is enrolling stakeholders to commit resources to the new venture. </a:t>
            </a:r>
          </a:p>
          <a:p>
            <a:pPr algn="just"/>
            <a:endParaRPr lang="en-US" dirty="0">
              <a:solidFill>
                <a:srgbClr val="000000"/>
              </a:solidFill>
              <a:latin typeface="Galliard-Roman5"/>
            </a:endParaRPr>
          </a:p>
          <a:p>
            <a:pPr algn="just"/>
            <a:r>
              <a:rPr lang="en-US" sz="1800" b="1" i="1" dirty="0">
                <a:solidFill>
                  <a:srgbClr val="FF0000"/>
                </a:solidFill>
                <a:effectLst/>
                <a:latin typeface="Galliard-Italic5"/>
              </a:rPr>
              <a:t>Stakeholder enrollment </a:t>
            </a:r>
            <a:r>
              <a:rPr lang="en-US" sz="1800" b="0" i="0" dirty="0">
                <a:solidFill>
                  <a:srgbClr val="000000"/>
                </a:solidFill>
                <a:effectLst/>
                <a:latin typeface="Galliard-Roman5"/>
              </a:rPr>
              <a:t>is the </a:t>
            </a:r>
            <a:r>
              <a:rPr lang="en-US" sz="1800" b="0" i="0" dirty="0">
                <a:solidFill>
                  <a:srgbClr val="FF0000"/>
                </a:solidFill>
                <a:effectLst/>
                <a:latin typeface="Galliard-Roman5"/>
              </a:rPr>
              <a:t>process by which founders (and new ventures) develop and strengthen their psychological bonds with (potential) stakeholders.</a:t>
            </a:r>
            <a:r>
              <a:rPr lang="en-US" dirty="0">
                <a:solidFill>
                  <a:srgbClr val="FF0000"/>
                </a:solidFill>
              </a:rPr>
              <a:t> </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779657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446816"/>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891" y="789674"/>
            <a:ext cx="12034982" cy="55217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328" y="734370"/>
            <a:ext cx="11770466" cy="5632311"/>
          </a:xfrm>
          <a:prstGeom prst="rect">
            <a:avLst/>
          </a:prstGeom>
          <a:noFill/>
        </p:spPr>
        <p:txBody>
          <a:bodyPr wrap="square" rtlCol="0">
            <a:spAutoFit/>
          </a:bodyPr>
          <a:lstStyle/>
          <a:p>
            <a:pPr algn="just"/>
            <a:r>
              <a:rPr lang="en-US" sz="1800" b="1" i="1" dirty="0">
                <a:solidFill>
                  <a:srgbClr val="000000"/>
                </a:solidFill>
                <a:effectLst/>
                <a:latin typeface="Galliard-BoldItalic4"/>
              </a:rPr>
              <a:t>  9. Founder Exit</a:t>
            </a:r>
          </a:p>
          <a:p>
            <a:pPr algn="just"/>
            <a:r>
              <a:rPr lang="en-US" sz="1800" b="0" i="1" dirty="0">
                <a:solidFill>
                  <a:srgbClr val="000000"/>
                </a:solidFill>
                <a:effectLst/>
                <a:latin typeface="Galliard-Italic5"/>
              </a:rPr>
              <a:t>Founder exit </a:t>
            </a:r>
            <a:r>
              <a:rPr lang="en-US" sz="1800" b="0" i="0" dirty="0">
                <a:solidFill>
                  <a:srgbClr val="FF0000"/>
                </a:solidFill>
                <a:effectLst/>
                <a:latin typeface="Galliard-Roman5"/>
              </a:rPr>
              <a:t>refers to when an individual involved in creating a venture leaves the role of owner/manager of that venture</a:t>
            </a:r>
            <a:r>
              <a:rPr lang="en-US" sz="1800" b="0" i="0" dirty="0">
                <a:solidFill>
                  <a:srgbClr val="000000"/>
                </a:solidFill>
                <a:effectLst/>
                <a:latin typeface="Galliard-Roman5"/>
              </a:rPr>
              <a:t>. Founders have different exit strategies and modes of exit.</a:t>
            </a:r>
          </a:p>
          <a:p>
            <a:pPr algn="just"/>
            <a:r>
              <a:rPr lang="en-US" sz="1800" b="1" i="0" dirty="0">
                <a:solidFill>
                  <a:srgbClr val="000000"/>
                </a:solidFill>
                <a:effectLst/>
                <a:latin typeface="Galliard-Roman5"/>
              </a:rPr>
              <a:t>First, there is heterogeneity in the likelihood of founder exit. </a:t>
            </a:r>
          </a:p>
          <a:p>
            <a:pPr marL="285750" indent="-285750" algn="just">
              <a:buFont typeface="Arial" panose="020B0604020202020204" pitchFamily="34" charset="0"/>
              <a:buChar char="•"/>
            </a:pPr>
            <a:r>
              <a:rPr lang="en-US" sz="1800" b="1" i="0" dirty="0">
                <a:solidFill>
                  <a:srgbClr val="FF0000"/>
                </a:solidFill>
                <a:effectLst/>
                <a:latin typeface="Galliard-Roman5"/>
              </a:rPr>
              <a:t>Founder exit is more likely to occur in older and larger ventures. </a:t>
            </a:r>
            <a:r>
              <a:rPr lang="en-US" sz="1800" b="0" i="0" dirty="0">
                <a:solidFill>
                  <a:srgbClr val="000000"/>
                </a:solidFill>
                <a:effectLst/>
                <a:latin typeface="Galliard-Roman5"/>
              </a:rPr>
              <a:t>As ventures age and grow, their tasks shift from more entrepreneurial tasks to more managerial tasks. Given this shift in the nature of new venture tasks, replacing a founder with a professional manager can benefit a venture.</a:t>
            </a:r>
          </a:p>
          <a:p>
            <a:pPr marL="285750" indent="-285750" algn="just">
              <a:buFont typeface="Arial" panose="020B0604020202020204" pitchFamily="34" charset="0"/>
              <a:buChar char="•"/>
            </a:pPr>
            <a:r>
              <a:rPr lang="en-US" sz="1800" b="1" i="0" dirty="0">
                <a:solidFill>
                  <a:srgbClr val="FF0000"/>
                </a:solidFill>
                <a:effectLst/>
                <a:latin typeface="Galliard-Roman5"/>
              </a:rPr>
              <a:t>Some founder exits are forced upon founders by investors/owners</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1" i="0" dirty="0">
                <a:solidFill>
                  <a:srgbClr val="000000"/>
                </a:solidFill>
                <a:effectLst/>
                <a:latin typeface="Galliard-Roman5"/>
              </a:rPr>
              <a:t>Founders are less likely to be forced to exit their ventures when they had success at their previous firms, had prior relationships with the other founding team members </a:t>
            </a:r>
            <a:r>
              <a:rPr lang="en-US" sz="1800" b="0" i="0" dirty="0">
                <a:solidFill>
                  <a:srgbClr val="000000"/>
                </a:solidFill>
                <a:effectLst/>
                <a:latin typeface="Galliard-Roman5"/>
              </a:rPr>
              <a:t>(i.e., before starting their ventures), and have prior startup experience. High environmental uncertainty magnifies these founder-persistence effects.</a:t>
            </a:r>
          </a:p>
          <a:p>
            <a:pPr algn="just"/>
            <a:r>
              <a:rPr lang="en-US" sz="1800" b="0" i="0" dirty="0">
                <a:solidFill>
                  <a:srgbClr val="000000"/>
                </a:solidFill>
                <a:effectLst/>
                <a:latin typeface="Galliard-Roman5"/>
              </a:rPr>
              <a:t>Counterintuitively, there is a founders’ dilemma in which founders who are most successful in growing their new ventures are those who are most likely to be replaced by stockholders. This dilemma is explained by the fact that success in growing a new venture increases the venture’s reliance on external funding. These equity investors acquire greater ownership in the venture and use this control to replace the founder with a professional manager. Generally, founder-CEOs are more likely to be replaced when their ventures perform either among the worst or the best in their respective industries. Therefore, the mismatch between the focal business’s quality and its founder’s ability drives founder displacement. Interestingly, while ventures that replace their founder-CEOs are more likely to fail, those that survive grow faster and have more positive investor reactions at their initial public offerings. Indeed, when investors replace founders with professional managers, venture performance typically increases.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6736" y="6361985"/>
            <a:ext cx="2167470" cy="468688"/>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25237"/>
            <a:ext cx="10931459" cy="48341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5935" y="1150666"/>
            <a:ext cx="10655069" cy="3416320"/>
          </a:xfrm>
          <a:prstGeom prst="rect">
            <a:avLst/>
          </a:prstGeom>
          <a:noFill/>
        </p:spPr>
        <p:txBody>
          <a:bodyPr wrap="square" rtlCol="0">
            <a:spAutoFit/>
          </a:bodyPr>
          <a:lstStyle/>
          <a:p>
            <a:pPr algn="just"/>
            <a:r>
              <a:rPr lang="en-US" sz="1800" b="1" i="0" dirty="0">
                <a:solidFill>
                  <a:srgbClr val="000000"/>
                </a:solidFill>
                <a:effectLst/>
                <a:latin typeface="Galliard-Roman5"/>
              </a:rPr>
              <a:t>Second, founders may choose to exit their ventures voluntarily. </a:t>
            </a:r>
          </a:p>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1" i="0" dirty="0">
                <a:solidFill>
                  <a:srgbClr val="000000"/>
                </a:solidFill>
                <a:effectLst/>
                <a:latin typeface="Galliard-Roman5"/>
              </a:rPr>
              <a:t>Founders may voluntarily exit their ventures </a:t>
            </a:r>
            <a:r>
              <a:rPr lang="en-US" sz="1800" b="1" i="0" u="sng" dirty="0">
                <a:solidFill>
                  <a:srgbClr val="FF0000"/>
                </a:solidFill>
                <a:effectLst/>
                <a:latin typeface="Galliard-Roman5"/>
              </a:rPr>
              <a:t>to avoid racking up additional personal losses</a:t>
            </a:r>
            <a:r>
              <a:rPr lang="en-US" sz="1800" b="1" i="0" u="sng" dirty="0">
                <a:solidFill>
                  <a:srgbClr val="000000"/>
                </a:solidFill>
                <a:effectLst/>
                <a:latin typeface="Galliard-Roman5"/>
              </a:rPr>
              <a:t> </a:t>
            </a:r>
            <a:r>
              <a:rPr lang="en-US" sz="1800" b="1" i="0" dirty="0">
                <a:solidFill>
                  <a:srgbClr val="000000"/>
                </a:solidFill>
                <a:effectLst/>
                <a:latin typeface="Galliard-Roman5"/>
              </a:rPr>
              <a:t>(i.e., overcome the bias that causes founders to be reluctant to exit their ventures despite a losing course of action). </a:t>
            </a:r>
          </a:p>
          <a:p>
            <a:pPr algn="just"/>
            <a:endParaRPr lang="en-US" dirty="0">
              <a:solidFill>
                <a:srgbClr val="000000"/>
              </a:solidFill>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Founders also voluntarily exit their ventures </a:t>
            </a:r>
            <a:r>
              <a:rPr lang="en-US" sz="1800" b="1" i="0" u="sng" dirty="0">
                <a:solidFill>
                  <a:srgbClr val="FF0000"/>
                </a:solidFill>
                <a:effectLst/>
                <a:latin typeface="Galliard-Roman5"/>
              </a:rPr>
              <a:t>when they become frustrated by losing control over their ventures’ direction.</a:t>
            </a:r>
            <a:r>
              <a:rPr lang="en-US" sz="1800" b="1" i="0" u="sng" dirty="0">
                <a:solidFill>
                  <a:srgbClr val="000000"/>
                </a:solidFill>
                <a:effectLst/>
                <a:latin typeface="Galliard-Roman5"/>
              </a:rPr>
              <a:t> </a:t>
            </a:r>
          </a:p>
          <a:p>
            <a:pPr marL="285750" indent="-285750" algn="just">
              <a:buFont typeface="Arial" panose="020B0604020202020204" pitchFamily="34" charset="0"/>
              <a:buChar char="•"/>
            </a:pPr>
            <a:endParaRPr lang="en-US" sz="1800" b="1" i="0" u="sng"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Therefore, </a:t>
            </a:r>
            <a:r>
              <a:rPr lang="en-US" sz="2000" b="1" i="0" dirty="0">
                <a:solidFill>
                  <a:srgbClr val="FF0000"/>
                </a:solidFill>
                <a:effectLst/>
                <a:latin typeface="Galliard-Roman5"/>
              </a:rPr>
              <a:t>founder exit can be full </a:t>
            </a:r>
            <a:r>
              <a:rPr lang="en-US" sz="1800" b="0" i="1" u="sng" dirty="0">
                <a:solidFill>
                  <a:srgbClr val="000000"/>
                </a:solidFill>
                <a:effectLst/>
                <a:latin typeface="Galliard-Roman5"/>
              </a:rPr>
              <a:t>(</a:t>
            </a:r>
            <a:r>
              <a:rPr lang="en-US" sz="1800" b="0" i="1" u="sng" dirty="0">
                <a:solidFill>
                  <a:srgbClr val="FF0000"/>
                </a:solidFill>
                <a:effectLst/>
                <a:latin typeface="Galliard-Roman5"/>
              </a:rPr>
              <a:t>exit management and ownership</a:t>
            </a:r>
            <a:r>
              <a:rPr lang="en-US" sz="1800" b="0" i="1" u="sng" dirty="0">
                <a:solidFill>
                  <a:srgbClr val="000000"/>
                </a:solidFill>
                <a:effectLst/>
                <a:latin typeface="Galliard-Roman5"/>
              </a:rPr>
              <a:t>)</a:t>
            </a:r>
            <a:r>
              <a:rPr lang="en-US" sz="1800" b="0" i="0" dirty="0">
                <a:solidFill>
                  <a:srgbClr val="000000"/>
                </a:solidFill>
                <a:effectLst/>
                <a:latin typeface="Galliard-Roman5"/>
              </a:rPr>
              <a:t> or </a:t>
            </a:r>
            <a:r>
              <a:rPr lang="en-US" sz="2000" b="1" i="0" dirty="0">
                <a:solidFill>
                  <a:srgbClr val="FF0000"/>
                </a:solidFill>
                <a:effectLst/>
                <a:latin typeface="Galliard-Roman5"/>
              </a:rPr>
              <a:t>partial</a:t>
            </a:r>
            <a:r>
              <a:rPr lang="en-US" sz="2000" b="0" i="0" dirty="0">
                <a:solidFill>
                  <a:srgbClr val="000000"/>
                </a:solidFill>
                <a:effectLst/>
                <a:latin typeface="Galliard-Roman5"/>
              </a:rPr>
              <a:t> </a:t>
            </a:r>
            <a:r>
              <a:rPr lang="en-US" sz="1800" b="0" i="1" u="sng" dirty="0">
                <a:solidFill>
                  <a:srgbClr val="000000"/>
                </a:solidFill>
                <a:effectLst/>
                <a:latin typeface="Galliard-Roman5"/>
              </a:rPr>
              <a:t>(</a:t>
            </a:r>
            <a:r>
              <a:rPr lang="en-US" sz="1800" b="0" i="1" u="sng" dirty="0">
                <a:solidFill>
                  <a:srgbClr val="FF0000"/>
                </a:solidFill>
                <a:effectLst/>
                <a:latin typeface="Galliard-Roman5"/>
              </a:rPr>
              <a:t>exit management or ownership</a:t>
            </a:r>
            <a:r>
              <a:rPr lang="en-US" sz="1800" b="0" i="1" u="sng" dirty="0">
                <a:solidFill>
                  <a:srgbClr val="000000"/>
                </a:solidFill>
                <a:effectLst/>
                <a:latin typeface="Galliard-Roman5"/>
              </a:rPr>
              <a:t>)</a:t>
            </a:r>
            <a:r>
              <a:rPr lang="en-US" sz="1800" b="0" i="0" dirty="0">
                <a:solidFill>
                  <a:srgbClr val="000000"/>
                </a:solidFill>
                <a:effectLst/>
                <a:latin typeface="Galliard-Roman5"/>
              </a:rPr>
              <a:t>. </a:t>
            </a:r>
          </a:p>
          <a:p>
            <a:pPr marL="285750" indent="-285750" algn="just">
              <a:buFont typeface="Arial" panose="020B0604020202020204" pitchFamily="34" charset="0"/>
              <a:buChar char="•"/>
            </a:pPr>
            <a:r>
              <a:rPr lang="en-US" sz="1800" b="0" i="0" dirty="0">
                <a:solidFill>
                  <a:srgbClr val="000000"/>
                </a:solidFill>
                <a:effectLst/>
                <a:latin typeface="Galliard-Roman5"/>
              </a:rPr>
              <a:t>For example, some founders may have a harvest strategy whereby they voluntarily exit their ventures to “pull money” out of their ventures based on the value they have created.</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444072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545" y="840509"/>
            <a:ext cx="11948334" cy="53565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545" y="840509"/>
            <a:ext cx="11890422" cy="5509200"/>
          </a:xfrm>
          <a:prstGeom prst="rect">
            <a:avLst/>
          </a:prstGeom>
          <a:noFill/>
        </p:spPr>
        <p:txBody>
          <a:bodyPr wrap="square" rtlCol="0">
            <a:spAutoFit/>
          </a:bodyPr>
          <a:lstStyle/>
          <a:p>
            <a:r>
              <a:rPr lang="en-US" sz="2000" b="0" i="0" dirty="0">
                <a:solidFill>
                  <a:srgbClr val="000000"/>
                </a:solidFill>
                <a:effectLst/>
                <a:latin typeface="GalliardRomSCapSCC5"/>
              </a:rPr>
              <a:t>    </a:t>
            </a:r>
            <a:r>
              <a:rPr lang="en-US" sz="2000" b="1" i="0" dirty="0">
                <a:solidFill>
                  <a:srgbClr val="000000"/>
                </a:solidFill>
                <a:effectLst/>
                <a:latin typeface="GalliardRomSCapSCC5"/>
              </a:rPr>
              <a:t>10. Starting New Ventures in Different Environments</a:t>
            </a:r>
          </a:p>
          <a:p>
            <a:pPr algn="just"/>
            <a:r>
              <a:rPr lang="en-US" sz="1800" b="0" i="1" dirty="0">
                <a:solidFill>
                  <a:srgbClr val="000000"/>
                </a:solidFill>
                <a:effectLst/>
                <a:latin typeface="Galliard-Italic5"/>
              </a:rPr>
              <a:t>A </a:t>
            </a:r>
            <a:r>
              <a:rPr lang="en-US" sz="1800" b="1" i="1" dirty="0">
                <a:solidFill>
                  <a:srgbClr val="FF0000"/>
                </a:solidFill>
                <a:effectLst/>
                <a:latin typeface="Galliard-Italic5"/>
              </a:rPr>
              <a:t>new venture’s external environment </a:t>
            </a:r>
            <a:r>
              <a:rPr lang="en-US" sz="1800" b="0" i="0" dirty="0">
                <a:solidFill>
                  <a:srgbClr val="FF0000"/>
                </a:solidFill>
                <a:effectLst/>
                <a:latin typeface="Galliard-Roman5"/>
              </a:rPr>
              <a:t>is the context beyond the boundaries of the emergent venture</a:t>
            </a:r>
            <a:r>
              <a:rPr lang="en-US" sz="1800" b="0" i="0" dirty="0">
                <a:solidFill>
                  <a:srgbClr val="000000"/>
                </a:solidFill>
                <a:effectLst/>
                <a:latin typeface="Galliard-Roman5"/>
              </a:rPr>
              <a:t>. The external environment </a:t>
            </a:r>
            <a:r>
              <a:rPr lang="en-US" sz="1800" b="0" i="0" dirty="0">
                <a:solidFill>
                  <a:srgbClr val="FF0000"/>
                </a:solidFill>
                <a:effectLst/>
                <a:latin typeface="Galliard-Roman5"/>
              </a:rPr>
              <a:t>can impact a new venture through its imprinting effect</a:t>
            </a:r>
            <a:r>
              <a:rPr lang="en-US" sz="1800" b="0" i="0" dirty="0">
                <a:solidFill>
                  <a:srgbClr val="000000"/>
                </a:solidFill>
                <a:effectLst/>
                <a:latin typeface="Galliard-Roman5"/>
              </a:rPr>
              <a:t>. This imprinting effect differs depending on the specific environmental dimensions and the government influences of the environmental context.</a:t>
            </a:r>
          </a:p>
          <a:p>
            <a:pPr algn="just"/>
            <a:r>
              <a:rPr lang="en-US" sz="1800" b="1" i="0" dirty="0">
                <a:solidFill>
                  <a:srgbClr val="000000"/>
                </a:solidFill>
                <a:effectLst/>
                <a:latin typeface="Galliard-Roman5"/>
              </a:rPr>
              <a:t>First, the external environment can imprint new ventures. </a:t>
            </a:r>
            <a:r>
              <a:rPr lang="en-US" sz="1800" b="0" i="0" dirty="0">
                <a:solidFill>
                  <a:srgbClr val="000000"/>
                </a:solidFill>
                <a:effectLst/>
                <a:latin typeface="Galliard-Roman5"/>
              </a:rPr>
              <a:t>Imprinting explains how founders and ventures develop characteristics based on venture creation that persist despite environmental changes. </a:t>
            </a:r>
          </a:p>
          <a:p>
            <a:pPr marL="285750" indent="-285750" algn="just">
              <a:buFont typeface="Arial" panose="020B0604020202020204" pitchFamily="34" charset="0"/>
              <a:buChar char="•"/>
            </a:pPr>
            <a:r>
              <a:rPr lang="en-US" sz="1800" b="1" i="0" u="sng" dirty="0">
                <a:solidFill>
                  <a:srgbClr val="FF0000"/>
                </a:solidFill>
                <a:effectLst/>
                <a:latin typeface="Galliard-Roman5"/>
              </a:rPr>
              <a:t>Founders can be imprinted by their</a:t>
            </a:r>
            <a:r>
              <a:rPr lang="en-US" sz="1800" b="0" i="0" u="sng" dirty="0">
                <a:solidFill>
                  <a:srgbClr val="000000"/>
                </a:solidFill>
                <a:effectLst/>
                <a:latin typeface="Galliard-Roman5"/>
              </a:rPr>
              <a:t>:</a:t>
            </a:r>
          </a:p>
          <a:p>
            <a:pPr marL="342900" indent="-342900" algn="just">
              <a:buAutoNum type="arabicParenBoth"/>
            </a:pPr>
            <a:r>
              <a:rPr lang="en-US" sz="1800" b="0" i="0" dirty="0">
                <a:solidFill>
                  <a:srgbClr val="FF0000"/>
                </a:solidFill>
                <a:effectLst/>
                <a:latin typeface="Galliard-Roman5"/>
              </a:rPr>
              <a:t>families and friends </a:t>
            </a:r>
            <a:r>
              <a:rPr lang="en-US" sz="1800" b="0" i="0" dirty="0">
                <a:solidFill>
                  <a:srgbClr val="000000"/>
                </a:solidFill>
                <a:effectLst/>
                <a:latin typeface="Galliard-Roman5"/>
              </a:rPr>
              <a:t>to pursue multiple unrelated ventures,</a:t>
            </a:r>
          </a:p>
          <a:p>
            <a:pPr marL="342900" indent="-342900" algn="just">
              <a:buAutoNum type="arabicParenBoth"/>
            </a:pPr>
            <a:r>
              <a:rPr lang="en-US" sz="1800" b="0" i="0" dirty="0">
                <a:solidFill>
                  <a:srgbClr val="FF0000"/>
                </a:solidFill>
                <a:effectLst/>
                <a:latin typeface="Galliard-Roman5"/>
              </a:rPr>
              <a:t>hobbies </a:t>
            </a:r>
            <a:r>
              <a:rPr lang="en-US" sz="1800" b="0" i="0" dirty="0">
                <a:solidFill>
                  <a:srgbClr val="000000"/>
                </a:solidFill>
                <a:effectLst/>
                <a:latin typeface="Galliard-Roman5"/>
              </a:rPr>
              <a:t>to focus on user communities to make product or service improvements </a:t>
            </a:r>
            <a:r>
              <a:rPr lang="en-US" sz="1800" b="0" i="0" u="sng" dirty="0">
                <a:solidFill>
                  <a:srgbClr val="000000"/>
                </a:solidFill>
                <a:effectLst/>
                <a:latin typeface="Galliard-Roman5"/>
              </a:rPr>
              <a:t>without a primary focus on financial rewards</a:t>
            </a:r>
            <a:r>
              <a:rPr lang="en-US" sz="1800" b="0" i="0" dirty="0">
                <a:solidFill>
                  <a:srgbClr val="000000"/>
                </a:solidFill>
                <a:effectLst/>
                <a:latin typeface="Galliard-Roman5"/>
              </a:rPr>
              <a:t>, or </a:t>
            </a:r>
          </a:p>
          <a:p>
            <a:pPr marL="342900" indent="-342900" algn="just">
              <a:buAutoNum type="arabicParenBoth"/>
            </a:pPr>
            <a:r>
              <a:rPr lang="en-US" sz="1800" b="0" i="0" dirty="0">
                <a:solidFill>
                  <a:srgbClr val="FF0000"/>
                </a:solidFill>
                <a:effectLst/>
                <a:latin typeface="Galliard-Roman5"/>
              </a:rPr>
              <a:t>prior work experience </a:t>
            </a:r>
            <a:r>
              <a:rPr lang="en-US" sz="1800" b="0" i="0" dirty="0">
                <a:solidFill>
                  <a:srgbClr val="000000"/>
                </a:solidFill>
                <a:effectLst/>
                <a:latin typeface="Galliard-Roman5"/>
              </a:rPr>
              <a:t>to focus on markets and industries expected to be important. </a:t>
            </a:r>
          </a:p>
          <a:p>
            <a:pPr marL="285750" indent="-285750" algn="just">
              <a:buFont typeface="Arial" panose="020B0604020202020204" pitchFamily="34" charset="0"/>
              <a:buChar char="•"/>
            </a:pPr>
            <a:r>
              <a:rPr lang="en-US" sz="1800" b="0" i="0" dirty="0">
                <a:solidFill>
                  <a:srgbClr val="000000"/>
                </a:solidFill>
                <a:effectLst/>
                <a:latin typeface="Galliard-Roman5"/>
              </a:rPr>
              <a:t>Moreover, the initial mode of organizing can have a persistent impact on a new venture. </a:t>
            </a:r>
            <a:r>
              <a:rPr lang="en-US" sz="1800" b="0" i="0" dirty="0">
                <a:solidFill>
                  <a:srgbClr val="FF0000"/>
                </a:solidFill>
                <a:effectLst/>
                <a:latin typeface="Galliard-Roman5"/>
              </a:rPr>
              <a:t>For example, </a:t>
            </a:r>
            <a:r>
              <a:rPr lang="en-US" sz="1800" b="0" i="0" dirty="0">
                <a:solidFill>
                  <a:srgbClr val="000000"/>
                </a:solidFill>
                <a:effectLst/>
                <a:latin typeface="Galliard-Roman5"/>
              </a:rPr>
              <a:t>founders who initially engage in </a:t>
            </a:r>
            <a:r>
              <a:rPr lang="en-US" sz="1800" b="1" i="1" dirty="0">
                <a:solidFill>
                  <a:srgbClr val="FF0000"/>
                </a:solidFill>
                <a:effectLst/>
                <a:latin typeface="Galliard-Italic5"/>
              </a:rPr>
              <a:t>organizational knowledge brokering</a:t>
            </a:r>
            <a:r>
              <a:rPr lang="en-US" sz="1800" b="0" i="0" dirty="0">
                <a:solidFill>
                  <a:srgbClr val="000000"/>
                </a:solidFill>
                <a:effectLst/>
                <a:latin typeface="Galliard-Roman5"/>
              </a:rPr>
              <a:t>— effectively </a:t>
            </a:r>
            <a:r>
              <a:rPr lang="en-US" sz="1800" b="0" i="0" u="sng" dirty="0">
                <a:solidFill>
                  <a:srgbClr val="000000"/>
                </a:solidFill>
                <a:effectLst/>
                <a:latin typeface="Galliard-Roman5"/>
              </a:rPr>
              <a:t>transferring knowledge from one technical field to innovate in another technical field</a:t>
            </a:r>
            <a:r>
              <a:rPr lang="en-US" sz="1800" b="0" i="0" dirty="0">
                <a:solidFill>
                  <a:srgbClr val="000000"/>
                </a:solidFill>
                <a:effectLst/>
                <a:latin typeface="Galliard-Roman5"/>
              </a:rPr>
              <a:t>—</a:t>
            </a:r>
            <a:r>
              <a:rPr lang="en-US" sz="1800" b="0" i="0" u="sng" dirty="0">
                <a:solidFill>
                  <a:srgbClr val="000000"/>
                </a:solidFill>
                <a:effectLst/>
                <a:latin typeface="Galliard-Roman5"/>
              </a:rPr>
              <a:t>can enhance the benefits of search for new venture performance</a:t>
            </a:r>
            <a:r>
              <a:rPr lang="en-US" sz="1800" b="0" i="0" dirty="0">
                <a:solidFill>
                  <a:srgbClr val="000000"/>
                </a:solidFill>
                <a:effectLst/>
                <a:latin typeface="Galliard-Roman5"/>
              </a:rPr>
              <a:t>.</a:t>
            </a:r>
          </a:p>
          <a:p>
            <a:pPr marL="285750" indent="-285750" algn="just">
              <a:buFont typeface="Arial" panose="020B0604020202020204" pitchFamily="34" charset="0"/>
              <a:buChar char="•"/>
            </a:pPr>
            <a:r>
              <a:rPr lang="en-US" sz="1800" b="0" i="0" dirty="0">
                <a:solidFill>
                  <a:srgbClr val="000000"/>
                </a:solidFill>
                <a:effectLst/>
                <a:latin typeface="Galliard-Roman5"/>
              </a:rPr>
              <a:t>The masculinity or femininity of the industry in which a founder creates a new venture can also imprint on the new venture. </a:t>
            </a:r>
            <a:r>
              <a:rPr lang="en-US" sz="1800" b="0" i="0" dirty="0">
                <a:solidFill>
                  <a:srgbClr val="FF0000"/>
                </a:solidFill>
                <a:effectLst/>
                <a:latin typeface="Galliard-Roman5"/>
              </a:rPr>
              <a:t>For example, </a:t>
            </a:r>
            <a:r>
              <a:rPr lang="en-US" sz="1800" b="1" i="1" u="sng" dirty="0">
                <a:solidFill>
                  <a:srgbClr val="FF0000"/>
                </a:solidFill>
                <a:effectLst/>
                <a:latin typeface="Galliard-Roman5"/>
              </a:rPr>
              <a:t>new ventures based on female-identity claims in a male-dominated industry can face the liability of differentiation. </a:t>
            </a:r>
          </a:p>
          <a:p>
            <a:pPr marL="285750" indent="-285750" algn="just">
              <a:buFont typeface="Arial" panose="020B0604020202020204" pitchFamily="34" charset="0"/>
              <a:buChar char="•"/>
            </a:pPr>
            <a:r>
              <a:rPr lang="en-US" sz="1800" b="0" i="0" dirty="0">
                <a:solidFill>
                  <a:srgbClr val="000000"/>
                </a:solidFill>
                <a:effectLst/>
                <a:latin typeface="Galliard-Roman5"/>
              </a:rPr>
              <a:t>The </a:t>
            </a:r>
            <a:r>
              <a:rPr lang="en-US" sz="1800" b="1" i="1" dirty="0">
                <a:solidFill>
                  <a:srgbClr val="FF0000"/>
                </a:solidFill>
                <a:effectLst/>
                <a:latin typeface="Galliard-Italic5"/>
              </a:rPr>
              <a:t>liability of differentiation </a:t>
            </a:r>
            <a:r>
              <a:rPr lang="en-US" sz="1800" b="0" i="0" dirty="0">
                <a:solidFill>
                  <a:srgbClr val="000000"/>
                </a:solidFill>
                <a:effectLst/>
                <a:latin typeface="Galliard-Roman5"/>
              </a:rPr>
              <a:t>is </a:t>
            </a:r>
            <a:r>
              <a:rPr lang="en-US" sz="1800" b="0" i="0" dirty="0">
                <a:solidFill>
                  <a:srgbClr val="FF0000"/>
                </a:solidFill>
                <a:effectLst/>
                <a:latin typeface="Galliard-Roman5"/>
              </a:rPr>
              <a:t>the disadvantage of a new venture offering a gender identity different from the gender of competitors and the focal industry.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9706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998566"/>
            <a:ext cx="11498399" cy="3970318"/>
          </a:xfrm>
          <a:prstGeom prst="rect">
            <a:avLst/>
          </a:prstGeom>
          <a:noFill/>
        </p:spPr>
        <p:txBody>
          <a:bodyPr wrap="square" rtlCol="0">
            <a:spAutoFit/>
          </a:bodyPr>
          <a:lstStyle/>
          <a:p>
            <a:pPr algn="just"/>
            <a:r>
              <a:rPr lang="en-US" sz="1800" b="1" i="0" dirty="0">
                <a:solidFill>
                  <a:srgbClr val="000000"/>
                </a:solidFill>
                <a:effectLst/>
                <a:latin typeface="Galliard-Roman5"/>
              </a:rPr>
              <a:t>Second, the different dimensions of the environment can have different influences on new venture creation and performance. </a:t>
            </a:r>
          </a:p>
          <a:p>
            <a:pPr algn="just"/>
            <a:endParaRPr lang="en-US" sz="1800" b="1"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New ventures are more innovative in more competitive and munificent environments and in environments that are less manufacturing intensive and with a smaller market size. </a:t>
            </a:r>
          </a:p>
          <a:p>
            <a:pPr marL="285750" indent="-285750" algn="just">
              <a:buFont typeface="Arial" panose="020B0604020202020204" pitchFamily="34" charset="0"/>
              <a:buChar char="•"/>
            </a:pPr>
            <a:r>
              <a:rPr lang="en-US" sz="1800" b="0" i="0" dirty="0">
                <a:solidFill>
                  <a:srgbClr val="000000"/>
                </a:solidFill>
                <a:effectLst/>
                <a:latin typeface="Galliard-Roman5"/>
              </a:rPr>
              <a:t>New digital technologies can also influence new venture creation through several enabling mechanisms that impact the new venture–creation process. </a:t>
            </a:r>
          </a:p>
          <a:p>
            <a:pPr marL="285750" indent="-285750" algn="just">
              <a:buFont typeface="Arial" panose="020B0604020202020204" pitchFamily="34" charset="0"/>
              <a:buChar char="•"/>
            </a:pPr>
            <a:r>
              <a:rPr lang="en-US" sz="1800" b="0" i="0" dirty="0">
                <a:solidFill>
                  <a:srgbClr val="000000"/>
                </a:solidFill>
                <a:effectLst/>
                <a:latin typeface="Galliard-Roman5"/>
              </a:rPr>
              <a:t>Differences in the external environment can also occur across countries. For example, the benefits of founders’ resources for starting a new venture are magnified in countries that have a more entrepreneurially oriented financial system, a more established educational system, and a culture that is more trusting but less hierarchal and less communal. </a:t>
            </a:r>
          </a:p>
          <a:p>
            <a:pPr marL="285750" indent="-285750" algn="just">
              <a:buFont typeface="Arial" panose="020B0604020202020204" pitchFamily="34" charset="0"/>
              <a:buChar char="•"/>
            </a:pPr>
            <a:r>
              <a:rPr lang="en-US" sz="1800" b="0" i="0" dirty="0">
                <a:solidFill>
                  <a:srgbClr val="000000"/>
                </a:solidFill>
                <a:effectLst/>
                <a:latin typeface="Galliard-Roman5"/>
              </a:rPr>
              <a:t>A country’s culture is less hierarchical when its citizens lack a strong desire for the power-structure status quo and is less communal when its citizens perceive themselves as autonomous.</a:t>
            </a:r>
          </a:p>
          <a:p>
            <a:pPr algn="just"/>
            <a:endParaRPr lang="en-US" sz="1800" b="0" i="0" dirty="0">
              <a:solidFill>
                <a:srgbClr val="000000"/>
              </a:solidFill>
              <a:effectLst/>
              <a:latin typeface="Galliard-Roman5"/>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493223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498399" cy="490658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83088" y="998566"/>
            <a:ext cx="11363052" cy="3970318"/>
          </a:xfrm>
          <a:prstGeom prst="rect">
            <a:avLst/>
          </a:prstGeom>
          <a:noFill/>
        </p:spPr>
        <p:txBody>
          <a:bodyPr wrap="square" rtlCol="0">
            <a:spAutoFit/>
          </a:bodyPr>
          <a:lstStyle/>
          <a:p>
            <a:pPr algn="just"/>
            <a:r>
              <a:rPr lang="en-US" sz="1800" b="1" i="0" dirty="0">
                <a:solidFill>
                  <a:srgbClr val="000000"/>
                </a:solidFill>
                <a:effectLst/>
                <a:latin typeface="Galliard-Roman5"/>
              </a:rPr>
              <a:t>Finally, the government can influence a new venture’s context. </a:t>
            </a:r>
          </a:p>
          <a:p>
            <a:pPr algn="just"/>
            <a:r>
              <a:rPr lang="en-US" sz="1800" b="0" i="0" dirty="0">
                <a:solidFill>
                  <a:srgbClr val="000000"/>
                </a:solidFill>
                <a:effectLst/>
                <a:latin typeface="Galliard-Roman5"/>
              </a:rPr>
              <a:t>One study found that government subsidies for research and development seemed to stimulate external investment, foster innovation, and improve the likelihood of new firm survival. </a:t>
            </a:r>
          </a:p>
          <a:p>
            <a:pPr algn="just"/>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Another form of subsidy is the government providing advice, education, and other information to founders and their new ventures. While governments can provide an environment in which founders and their new ventures can benefit, governments can also “throw sand in the wheels of efficiency.” For example, to access resources and services from governments, founders may feel obliged to pay bribes to government officials to receive those resources or services promptly. The payment of these bribes is an illegal activity. </a:t>
            </a:r>
          </a:p>
          <a:p>
            <a:pPr marL="285750" indent="-285750" algn="just">
              <a:buFont typeface="Arial" panose="020B0604020202020204" pitchFamily="34" charset="0"/>
              <a:buChar char="•"/>
            </a:pPr>
            <a:endParaRPr lang="en-US" sz="1800" b="0" i="0" dirty="0">
              <a:solidFill>
                <a:srgbClr val="000000"/>
              </a:solidFill>
              <a:effectLst/>
              <a:latin typeface="Galliard-Roman5"/>
            </a:endParaRPr>
          </a:p>
          <a:p>
            <a:pPr marL="285750" indent="-285750" algn="just">
              <a:buFont typeface="Arial" panose="020B0604020202020204" pitchFamily="34" charset="0"/>
              <a:buChar char="•"/>
            </a:pPr>
            <a:r>
              <a:rPr lang="en-US" sz="1800" b="0" i="0" dirty="0">
                <a:solidFill>
                  <a:srgbClr val="000000"/>
                </a:solidFill>
                <a:effectLst/>
                <a:latin typeface="Galliard-Roman5"/>
              </a:rPr>
              <a:t>A study in China found that nascent entrepreneurs are more likely to offer bribes to government officials when the local economic conditions are declining, especially entrepreneurs who see themselves as underdogs. An underdog identity refers to founders’ beliefs that members of society perceive them as low in social status and that it is difficult to change society’s perception of them.</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715767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2166637"/>
            <a:ext cx="9893651" cy="2492990"/>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Recap</a:t>
            </a:r>
            <a:endParaRPr lang="en-US" sz="2000" b="1"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endParaRPr lang="en-US" sz="1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Model of managing new venture.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Co-creating stage.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Organizing stage.</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Performing stage.</a:t>
            </a:r>
          </a:p>
          <a:p>
            <a:pPr marL="285750" indent="-285750">
              <a:buFont typeface="Arial" panose="020B0604020202020204" pitchFamily="34" charset="0"/>
              <a:buChar char="•"/>
            </a:pPr>
            <a:endParaRPr lang="en-US" sz="1800" b="1" dirty="0">
              <a:solidFill>
                <a:schemeClr val="accent1">
                  <a:lumMod val="75000"/>
                </a:schemeClr>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840677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507182"/>
            <a:ext cx="8674088" cy="3970318"/>
          </a:xfrm>
          <a:prstGeom prst="rect">
            <a:avLst/>
          </a:prstGeom>
          <a:noFill/>
        </p:spPr>
        <p:txBody>
          <a:bodyPr wrap="square" rtlCol="0">
            <a:spAutoFit/>
          </a:bodyPr>
          <a:lstStyle/>
          <a:p>
            <a:pPr algn="just"/>
            <a:r>
              <a:rPr lang="en-US" sz="1800" b="0" i="0" dirty="0">
                <a:solidFill>
                  <a:srgbClr val="000000"/>
                </a:solidFill>
                <a:effectLst/>
                <a:latin typeface="Galliard-Roman5"/>
              </a:rPr>
              <a:t>New venture creation—namely, the phenomenon of starting a new organization—is at the core of the field of entrepreneurship and is also informative to the broader field of management. The literature on new venture creation has rapidly evolved in the past two decades. Hence, in this chapter, we described how entrepreneurs move through the stages of co-creating, organizing, and performing startups. </a:t>
            </a:r>
          </a:p>
          <a:p>
            <a:pPr algn="just"/>
            <a:r>
              <a:rPr lang="en-US" sz="1800" b="0" i="0" dirty="0">
                <a:solidFill>
                  <a:srgbClr val="000000"/>
                </a:solidFill>
                <a:effectLst/>
                <a:latin typeface="Galliard-Roman5"/>
              </a:rPr>
              <a:t>The summarizing model in Fig. </a:t>
            </a:r>
            <a:r>
              <a:rPr lang="en-US" sz="1800" b="0" i="0" dirty="0">
                <a:solidFill>
                  <a:srgbClr val="0000FF"/>
                </a:solidFill>
                <a:effectLst/>
                <a:latin typeface="Galliard-Roman5"/>
              </a:rPr>
              <a:t>1 </a:t>
            </a:r>
            <a:r>
              <a:rPr lang="en-US" sz="1800" b="0" i="0" dirty="0">
                <a:solidFill>
                  <a:srgbClr val="000000"/>
                </a:solidFill>
                <a:effectLst/>
                <a:latin typeface="Galliard-Roman5"/>
              </a:rPr>
              <a:t>suggests the following:</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MTSYN4"/>
              </a:rPr>
              <a:t>• </a:t>
            </a:r>
            <a:r>
              <a:rPr lang="en-US" sz="1800" b="1" i="0" dirty="0">
                <a:solidFill>
                  <a:srgbClr val="000000"/>
                </a:solidFill>
                <a:effectLst/>
                <a:latin typeface="Galliard-Roman5"/>
              </a:rPr>
              <a:t>During the co-creating stage</a:t>
            </a:r>
            <a:r>
              <a:rPr lang="en-US" sz="1800" b="0" i="0" dirty="0">
                <a:solidFill>
                  <a:srgbClr val="000000"/>
                </a:solidFill>
                <a:effectLst/>
                <a:latin typeface="Galliard-Roman5"/>
              </a:rPr>
              <a:t>, the cognitions and social relationships of lead founders or founding teams shape how they acquire stakeholders and build communities of inquiry to start exploiting new business opportunities.</a:t>
            </a:r>
            <a:r>
              <a:rPr lang="en-US" dirty="0"/>
              <a:t> </a:t>
            </a:r>
          </a:p>
          <a:p>
            <a:pPr algn="just"/>
            <a:br>
              <a:rPr lang="en-US" dirty="0"/>
            </a:br>
            <a:r>
              <a:rPr lang="en-US" sz="1800" b="0" i="0" dirty="0">
                <a:solidFill>
                  <a:srgbClr val="000000"/>
                </a:solidFill>
                <a:effectLst/>
                <a:latin typeface="MTSYN4"/>
              </a:rPr>
              <a:t>• </a:t>
            </a:r>
            <a:r>
              <a:rPr lang="en-US" sz="1800" b="1" i="0" dirty="0">
                <a:solidFill>
                  <a:srgbClr val="000000"/>
                </a:solidFill>
                <a:effectLst/>
                <a:latin typeface="Galliard-Roman5"/>
              </a:rPr>
              <a:t>During the organizing stage</a:t>
            </a:r>
            <a:r>
              <a:rPr lang="en-US" sz="1800" b="0" i="0" dirty="0">
                <a:solidFill>
                  <a:srgbClr val="000000"/>
                </a:solidFill>
                <a:effectLst/>
                <a:latin typeface="Galliard-Roman5"/>
              </a:rPr>
              <a:t>, lead founders or founding teams develop processes for engaging in activities and improving operational effectiveness. They craft strategies and develop their ventures’ business models.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507182"/>
            <a:ext cx="8674088" cy="2308324"/>
          </a:xfrm>
          <a:prstGeom prst="rect">
            <a:avLst/>
          </a:prstGeom>
          <a:noFill/>
        </p:spPr>
        <p:txBody>
          <a:bodyPr wrap="square" rtlCol="0">
            <a:spAutoFit/>
          </a:bodyPr>
          <a:lstStyle/>
          <a:p>
            <a:pPr algn="just"/>
            <a:r>
              <a:rPr lang="en-US" sz="1800" b="0" i="0" dirty="0">
                <a:solidFill>
                  <a:srgbClr val="000000"/>
                </a:solidFill>
                <a:effectLst/>
                <a:latin typeface="MTSYN4"/>
              </a:rPr>
              <a:t>• </a:t>
            </a:r>
            <a:r>
              <a:rPr lang="en-US" sz="1800" b="1" i="0" dirty="0">
                <a:solidFill>
                  <a:srgbClr val="000000"/>
                </a:solidFill>
                <a:effectLst/>
                <a:latin typeface="Galliard-Roman5"/>
              </a:rPr>
              <a:t>During the performing stage</a:t>
            </a:r>
            <a:r>
              <a:rPr lang="en-US" sz="1800" b="0" i="0" dirty="0">
                <a:solidFill>
                  <a:srgbClr val="000000"/>
                </a:solidFill>
                <a:effectLst/>
                <a:latin typeface="Galliard-Roman5"/>
              </a:rPr>
              <a:t>, lead founders or founding teams execute on their ventures’ strategies to scale the ventures, which includes enhancing the ventures’ legitimacy and, potentially, replacing founders.</a:t>
            </a:r>
          </a:p>
          <a:p>
            <a:pPr algn="just"/>
            <a:endParaRPr lang="en-US" sz="1800" b="0" i="0" dirty="0">
              <a:solidFill>
                <a:srgbClr val="000000"/>
              </a:solidFill>
              <a:effectLst/>
              <a:latin typeface="Galliard-Roman5"/>
            </a:endParaRPr>
          </a:p>
          <a:p>
            <a:pPr algn="just"/>
            <a:r>
              <a:rPr lang="en-US" sz="1800" b="0" i="0" dirty="0">
                <a:solidFill>
                  <a:srgbClr val="000000"/>
                </a:solidFill>
                <a:effectLst/>
                <a:latin typeface="MTSYN4"/>
              </a:rPr>
              <a:t>• </a:t>
            </a:r>
            <a:r>
              <a:rPr lang="en-US" sz="1800" b="1" i="0" dirty="0">
                <a:solidFill>
                  <a:srgbClr val="000000"/>
                </a:solidFill>
                <a:effectLst/>
                <a:latin typeface="Galliard-Roman5"/>
              </a:rPr>
              <a:t>Ventures’ external environment </a:t>
            </a:r>
            <a:r>
              <a:rPr lang="en-US" sz="1800" b="0" i="0" dirty="0">
                <a:solidFill>
                  <a:srgbClr val="000000"/>
                </a:solidFill>
                <a:effectLst/>
                <a:latin typeface="Galliard-Roman5"/>
              </a:rPr>
              <a:t>shapes the processes of co-creating, organizing, and performing through imprinting lead founders or founding teams and setting the boundaries, including industry characteristics, access to resources, and institutional frameworks.</a:t>
            </a:r>
            <a:r>
              <a:rPr lang="en-US" dirty="0"/>
              <a:t> </a:t>
            </a:r>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261959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3878</TotalTime>
  <Words>8832</Words>
  <Application>Microsoft Office PowerPoint</Application>
  <PresentationFormat>Widescreen</PresentationFormat>
  <Paragraphs>459</Paragraphs>
  <Slides>53</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53</vt:i4>
      </vt:variant>
    </vt:vector>
  </HeadingPairs>
  <TitlesOfParts>
    <vt:vector size="65" baseType="lpstr">
      <vt:lpstr>Arial</vt:lpstr>
      <vt:lpstr>Calibri</vt:lpstr>
      <vt:lpstr>Calibri Light</vt:lpstr>
      <vt:lpstr>Galliard-BoldItalic4</vt:lpstr>
      <vt:lpstr>Galliard-Italic5</vt:lpstr>
      <vt:lpstr>Galliard-Roman5</vt:lpstr>
      <vt:lpstr>GalliardRomSCapSCC5</vt:lpstr>
      <vt:lpstr>MTSYN4</vt:lpstr>
      <vt:lpstr>Segoe UI Web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377</cp:revision>
  <dcterms:created xsi:type="dcterms:W3CDTF">2023-04-29T09:08:23Z</dcterms:created>
  <dcterms:modified xsi:type="dcterms:W3CDTF">2023-08-17T23:06:13Z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