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media/image33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8" r:id="rId2"/>
  </p:sldMasterIdLst>
  <p:notesMasterIdLst>
    <p:notesMasterId r:id="rId44"/>
  </p:notesMasterIdLst>
  <p:sldIdLst>
    <p:sldId id="1115" r:id="rId3"/>
    <p:sldId id="1100" r:id="rId4"/>
    <p:sldId id="1232" r:id="rId5"/>
    <p:sldId id="1233" r:id="rId6"/>
    <p:sldId id="1205" r:id="rId7"/>
    <p:sldId id="1287" r:id="rId8"/>
    <p:sldId id="1146" r:id="rId9"/>
    <p:sldId id="1288" r:id="rId10"/>
    <p:sldId id="1238" r:id="rId11"/>
    <p:sldId id="1296" r:id="rId12"/>
    <p:sldId id="1239" r:id="rId13"/>
    <p:sldId id="1261" r:id="rId14"/>
    <p:sldId id="1282" r:id="rId15"/>
    <p:sldId id="1240" r:id="rId16"/>
    <p:sldId id="1281" r:id="rId17"/>
    <p:sldId id="1241" r:id="rId18"/>
    <p:sldId id="1289" r:id="rId19"/>
    <p:sldId id="1262" r:id="rId20"/>
    <p:sldId id="1290" r:id="rId21"/>
    <p:sldId id="1263" r:id="rId22"/>
    <p:sldId id="1292" r:id="rId23"/>
    <p:sldId id="1291" r:id="rId24"/>
    <p:sldId id="1293" r:id="rId25"/>
    <p:sldId id="1265" r:id="rId26"/>
    <p:sldId id="1266" r:id="rId27"/>
    <p:sldId id="1267" r:id="rId28"/>
    <p:sldId id="1294" r:id="rId29"/>
    <p:sldId id="1268" r:id="rId30"/>
    <p:sldId id="1295" r:id="rId31"/>
    <p:sldId id="1269" r:id="rId32"/>
    <p:sldId id="1270" r:id="rId33"/>
    <p:sldId id="1149" r:id="rId34"/>
    <p:sldId id="1150" r:id="rId35"/>
    <p:sldId id="1286" r:id="rId36"/>
    <p:sldId id="1285" r:id="rId37"/>
    <p:sldId id="1271" r:id="rId38"/>
    <p:sldId id="1273" r:id="rId39"/>
    <p:sldId id="1274" r:id="rId40"/>
    <p:sldId id="1283" r:id="rId41"/>
    <p:sldId id="1272" r:id="rId42"/>
    <p:sldId id="1193" r:id="rId43"/>
  </p:sldIdLst>
  <p:sldSz cx="20104100" cy="11309350"/>
  <p:notesSz cx="11309350" cy="2010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41" d="100"/>
          <a:sy n="41" d="100"/>
        </p:scale>
        <p:origin x="608" y="4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3-16T15:56:26.640"/>
    </inkml:context>
    <inkml:brush xml:id="br0">
      <inkml:brushProperty name="width" value="0.05" units="cm"/>
      <inkml:brushProperty name="height" value="0.05" units="cm"/>
      <inkml:brushProperty name="color" value="#E71224"/>
      <inkml:brushProperty name="ignorePressure" value="1"/>
    </inkml:brush>
  </inkml:definitions>
  <inkml:trace contextRef="#ctx0" brushRef="#br0">0 1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3-16T15:56:27.821"/>
    </inkml:context>
    <inkml:brush xml:id="br0">
      <inkml:brushProperty name="width" value="0.05" units="cm"/>
      <inkml:brushProperty name="height" value="0.05" units="cm"/>
      <inkml:brushProperty name="color" value="#E71224"/>
      <inkml:brushProperty name="ignorePressure" value="1"/>
    </inkml:brush>
  </inkml:definitions>
  <inkml:trace contextRef="#ctx0" brushRef="#br0">0 1,'0'0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900956" cy="10074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405715" y="0"/>
            <a:ext cx="4900956" cy="10074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A4363D-4C05-49D6-9067-C91F0F3B5AAC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373063" y="2514600"/>
            <a:ext cx="12055476" cy="6783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130578" y="9673900"/>
            <a:ext cx="9048194" cy="7918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9096639"/>
            <a:ext cx="4900956" cy="10074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405715" y="19096639"/>
            <a:ext cx="4900956" cy="10074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732F0B-255F-4B50-B595-6F56EBA430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971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1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1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1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3013" y="2742996"/>
            <a:ext cx="15078075" cy="3045193"/>
          </a:xfrm>
        </p:spPr>
        <p:txBody>
          <a:bodyPr anchor="b"/>
          <a:lstStyle>
            <a:lvl1pPr algn="ctr">
              <a:defRPr sz="989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3013" y="5940028"/>
            <a:ext cx="15078075" cy="609077"/>
          </a:xfrm>
        </p:spPr>
        <p:txBody>
          <a:bodyPr/>
          <a:lstStyle>
            <a:lvl1pPr marL="0" indent="0" algn="ctr">
              <a:buNone/>
              <a:defRPr sz="3958"/>
            </a:lvl1pPr>
            <a:lvl2pPr marL="753923" indent="0" algn="ctr">
              <a:buNone/>
              <a:defRPr sz="3298"/>
            </a:lvl2pPr>
            <a:lvl3pPr marL="1507846" indent="0" algn="ctr">
              <a:buNone/>
              <a:defRPr sz="2968"/>
            </a:lvl3pPr>
            <a:lvl4pPr marL="2261768" indent="0" algn="ctr">
              <a:buNone/>
              <a:defRPr sz="2638"/>
            </a:lvl4pPr>
            <a:lvl5pPr marL="3015691" indent="0" algn="ctr">
              <a:buNone/>
              <a:defRPr sz="2638"/>
            </a:lvl5pPr>
            <a:lvl6pPr marL="3769614" indent="0" algn="ctr">
              <a:buNone/>
              <a:defRPr sz="2638"/>
            </a:lvl6pPr>
            <a:lvl7pPr marL="4523537" indent="0" algn="ctr">
              <a:buNone/>
              <a:defRPr sz="2638"/>
            </a:lvl7pPr>
            <a:lvl8pPr marL="5277460" indent="0" algn="ctr">
              <a:buNone/>
              <a:defRPr sz="2638"/>
            </a:lvl8pPr>
            <a:lvl9pPr marL="6031382" indent="0" algn="ctr">
              <a:buNone/>
              <a:defRPr sz="2638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05205" y="10517696"/>
            <a:ext cx="4623943" cy="276999"/>
          </a:xfrm>
        </p:spPr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35394" y="10517696"/>
            <a:ext cx="6433312" cy="276999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474953" y="10517696"/>
            <a:ext cx="4623943" cy="276999"/>
          </a:xfrm>
        </p:spPr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912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3013" y="1850860"/>
            <a:ext cx="15078075" cy="3937329"/>
          </a:xfrm>
        </p:spPr>
        <p:txBody>
          <a:bodyPr anchor="b"/>
          <a:lstStyle>
            <a:lvl1pPr algn="ctr">
              <a:defRPr sz="989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3013" y="5940028"/>
            <a:ext cx="15078075" cy="2730474"/>
          </a:xfrm>
        </p:spPr>
        <p:txBody>
          <a:bodyPr/>
          <a:lstStyle>
            <a:lvl1pPr marL="0" indent="0" algn="ctr">
              <a:buNone/>
              <a:defRPr sz="3958"/>
            </a:lvl1pPr>
            <a:lvl2pPr marL="753923" indent="0" algn="ctr">
              <a:buNone/>
              <a:defRPr sz="3298"/>
            </a:lvl2pPr>
            <a:lvl3pPr marL="1507846" indent="0" algn="ctr">
              <a:buNone/>
              <a:defRPr sz="2968"/>
            </a:lvl3pPr>
            <a:lvl4pPr marL="2261768" indent="0" algn="ctr">
              <a:buNone/>
              <a:defRPr sz="2638"/>
            </a:lvl4pPr>
            <a:lvl5pPr marL="3015691" indent="0" algn="ctr">
              <a:buNone/>
              <a:defRPr sz="2638"/>
            </a:lvl5pPr>
            <a:lvl6pPr marL="3769614" indent="0" algn="ctr">
              <a:buNone/>
              <a:defRPr sz="2638"/>
            </a:lvl6pPr>
            <a:lvl7pPr marL="4523537" indent="0" algn="ctr">
              <a:buNone/>
              <a:defRPr sz="2638"/>
            </a:lvl7pPr>
            <a:lvl8pPr marL="5277460" indent="0" algn="ctr">
              <a:buNone/>
              <a:defRPr sz="2638"/>
            </a:lvl8pPr>
            <a:lvl9pPr marL="6031382" indent="0" algn="ctr">
              <a:buNone/>
              <a:defRPr sz="2638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808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102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86" y="2819485"/>
            <a:ext cx="17339786" cy="4704375"/>
          </a:xfrm>
        </p:spPr>
        <p:txBody>
          <a:bodyPr anchor="b"/>
          <a:lstStyle>
            <a:lvl1pPr>
              <a:defRPr sz="989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86" y="7568366"/>
            <a:ext cx="17339786" cy="2473919"/>
          </a:xfrm>
        </p:spPr>
        <p:txBody>
          <a:bodyPr/>
          <a:lstStyle>
            <a:lvl1pPr marL="0" indent="0">
              <a:buNone/>
              <a:defRPr sz="3958">
                <a:solidFill>
                  <a:schemeClr val="tx1">
                    <a:tint val="75000"/>
                  </a:schemeClr>
                </a:solidFill>
              </a:defRPr>
            </a:lvl1pPr>
            <a:lvl2pPr marL="753923" indent="0">
              <a:buNone/>
              <a:defRPr sz="3298">
                <a:solidFill>
                  <a:schemeClr val="tx1">
                    <a:tint val="75000"/>
                  </a:schemeClr>
                </a:solidFill>
              </a:defRPr>
            </a:lvl2pPr>
            <a:lvl3pPr marL="1507846" indent="0">
              <a:buNone/>
              <a:defRPr sz="2968">
                <a:solidFill>
                  <a:schemeClr val="tx1">
                    <a:tint val="75000"/>
                  </a:schemeClr>
                </a:solidFill>
              </a:defRPr>
            </a:lvl3pPr>
            <a:lvl4pPr marL="2261768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4pPr>
            <a:lvl5pPr marL="3015691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5pPr>
            <a:lvl6pPr marL="3769614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6pPr>
            <a:lvl7pPr marL="4523537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7pPr>
            <a:lvl8pPr marL="5277460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8pPr>
            <a:lvl9pPr marL="6031382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263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82157" y="3010591"/>
            <a:ext cx="8544243" cy="71756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77700" y="3010591"/>
            <a:ext cx="8544243" cy="71756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883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776" y="602119"/>
            <a:ext cx="17339786" cy="21859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4776" y="2772362"/>
            <a:ext cx="8504976" cy="1358692"/>
          </a:xfrm>
        </p:spPr>
        <p:txBody>
          <a:bodyPr anchor="b"/>
          <a:lstStyle>
            <a:lvl1pPr marL="0" indent="0">
              <a:buNone/>
              <a:defRPr sz="3958" b="1"/>
            </a:lvl1pPr>
            <a:lvl2pPr marL="753923" indent="0">
              <a:buNone/>
              <a:defRPr sz="3298" b="1"/>
            </a:lvl2pPr>
            <a:lvl3pPr marL="1507846" indent="0">
              <a:buNone/>
              <a:defRPr sz="2968" b="1"/>
            </a:lvl3pPr>
            <a:lvl4pPr marL="2261768" indent="0">
              <a:buNone/>
              <a:defRPr sz="2638" b="1"/>
            </a:lvl4pPr>
            <a:lvl5pPr marL="3015691" indent="0">
              <a:buNone/>
              <a:defRPr sz="2638" b="1"/>
            </a:lvl5pPr>
            <a:lvl6pPr marL="3769614" indent="0">
              <a:buNone/>
              <a:defRPr sz="2638" b="1"/>
            </a:lvl6pPr>
            <a:lvl7pPr marL="4523537" indent="0">
              <a:buNone/>
              <a:defRPr sz="2638" b="1"/>
            </a:lvl7pPr>
            <a:lvl8pPr marL="5277460" indent="0">
              <a:buNone/>
              <a:defRPr sz="2638" b="1"/>
            </a:lvl8pPr>
            <a:lvl9pPr marL="6031382" indent="0">
              <a:buNone/>
              <a:defRPr sz="2638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84776" y="4131054"/>
            <a:ext cx="8504976" cy="60761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177701" y="2772362"/>
            <a:ext cx="8546861" cy="1358692"/>
          </a:xfrm>
        </p:spPr>
        <p:txBody>
          <a:bodyPr anchor="b"/>
          <a:lstStyle>
            <a:lvl1pPr marL="0" indent="0">
              <a:buNone/>
              <a:defRPr sz="3958" b="1"/>
            </a:lvl1pPr>
            <a:lvl2pPr marL="753923" indent="0">
              <a:buNone/>
              <a:defRPr sz="3298" b="1"/>
            </a:lvl2pPr>
            <a:lvl3pPr marL="1507846" indent="0">
              <a:buNone/>
              <a:defRPr sz="2968" b="1"/>
            </a:lvl3pPr>
            <a:lvl4pPr marL="2261768" indent="0">
              <a:buNone/>
              <a:defRPr sz="2638" b="1"/>
            </a:lvl4pPr>
            <a:lvl5pPr marL="3015691" indent="0">
              <a:buNone/>
              <a:defRPr sz="2638" b="1"/>
            </a:lvl5pPr>
            <a:lvl6pPr marL="3769614" indent="0">
              <a:buNone/>
              <a:defRPr sz="2638" b="1"/>
            </a:lvl6pPr>
            <a:lvl7pPr marL="4523537" indent="0">
              <a:buNone/>
              <a:defRPr sz="2638" b="1"/>
            </a:lvl7pPr>
            <a:lvl8pPr marL="5277460" indent="0">
              <a:buNone/>
              <a:defRPr sz="2638" b="1"/>
            </a:lvl8pPr>
            <a:lvl9pPr marL="6031382" indent="0">
              <a:buNone/>
              <a:defRPr sz="2638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177701" y="4131054"/>
            <a:ext cx="8546861" cy="60761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177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9011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6231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776" y="753957"/>
            <a:ext cx="6484095" cy="2638848"/>
          </a:xfrm>
        </p:spPr>
        <p:txBody>
          <a:bodyPr anchor="b"/>
          <a:lstStyle>
            <a:lvl1pPr>
              <a:defRPr sz="527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46861" y="1628338"/>
            <a:ext cx="10177701" cy="8036969"/>
          </a:xfrm>
        </p:spPr>
        <p:txBody>
          <a:bodyPr/>
          <a:lstStyle>
            <a:lvl1pPr>
              <a:defRPr sz="5277"/>
            </a:lvl1pPr>
            <a:lvl2pPr>
              <a:defRPr sz="4617"/>
            </a:lvl2pPr>
            <a:lvl3pPr>
              <a:defRPr sz="3958"/>
            </a:lvl3pPr>
            <a:lvl4pPr>
              <a:defRPr sz="3298"/>
            </a:lvl4pPr>
            <a:lvl5pPr>
              <a:defRPr sz="3298"/>
            </a:lvl5pPr>
            <a:lvl6pPr>
              <a:defRPr sz="3298"/>
            </a:lvl6pPr>
            <a:lvl7pPr>
              <a:defRPr sz="3298"/>
            </a:lvl7pPr>
            <a:lvl8pPr>
              <a:defRPr sz="3298"/>
            </a:lvl8pPr>
            <a:lvl9pPr>
              <a:defRPr sz="3298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4776" y="3392805"/>
            <a:ext cx="6484095" cy="6285591"/>
          </a:xfrm>
        </p:spPr>
        <p:txBody>
          <a:bodyPr/>
          <a:lstStyle>
            <a:lvl1pPr marL="0" indent="0">
              <a:buNone/>
              <a:defRPr sz="2638"/>
            </a:lvl1pPr>
            <a:lvl2pPr marL="753923" indent="0">
              <a:buNone/>
              <a:defRPr sz="2309"/>
            </a:lvl2pPr>
            <a:lvl3pPr marL="1507846" indent="0">
              <a:buNone/>
              <a:defRPr sz="1979"/>
            </a:lvl3pPr>
            <a:lvl4pPr marL="2261768" indent="0">
              <a:buNone/>
              <a:defRPr sz="1649"/>
            </a:lvl4pPr>
            <a:lvl5pPr marL="3015691" indent="0">
              <a:buNone/>
              <a:defRPr sz="1649"/>
            </a:lvl5pPr>
            <a:lvl6pPr marL="3769614" indent="0">
              <a:buNone/>
              <a:defRPr sz="1649"/>
            </a:lvl6pPr>
            <a:lvl7pPr marL="4523537" indent="0">
              <a:buNone/>
              <a:defRPr sz="1649"/>
            </a:lvl7pPr>
            <a:lvl8pPr marL="5277460" indent="0">
              <a:buNone/>
              <a:defRPr sz="1649"/>
            </a:lvl8pPr>
            <a:lvl9pPr marL="6031382" indent="0">
              <a:buNone/>
              <a:defRPr sz="1649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1730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776" y="753957"/>
            <a:ext cx="6484095" cy="2638848"/>
          </a:xfrm>
        </p:spPr>
        <p:txBody>
          <a:bodyPr anchor="b"/>
          <a:lstStyle>
            <a:lvl1pPr>
              <a:defRPr sz="527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546861" y="1628338"/>
            <a:ext cx="10177701" cy="8036969"/>
          </a:xfrm>
        </p:spPr>
        <p:txBody>
          <a:bodyPr/>
          <a:lstStyle>
            <a:lvl1pPr marL="0" indent="0">
              <a:buNone/>
              <a:defRPr sz="5277"/>
            </a:lvl1pPr>
            <a:lvl2pPr marL="753923" indent="0">
              <a:buNone/>
              <a:defRPr sz="4617"/>
            </a:lvl2pPr>
            <a:lvl3pPr marL="1507846" indent="0">
              <a:buNone/>
              <a:defRPr sz="3958"/>
            </a:lvl3pPr>
            <a:lvl4pPr marL="2261768" indent="0">
              <a:buNone/>
              <a:defRPr sz="3298"/>
            </a:lvl4pPr>
            <a:lvl5pPr marL="3015691" indent="0">
              <a:buNone/>
              <a:defRPr sz="3298"/>
            </a:lvl5pPr>
            <a:lvl6pPr marL="3769614" indent="0">
              <a:buNone/>
              <a:defRPr sz="3298"/>
            </a:lvl6pPr>
            <a:lvl7pPr marL="4523537" indent="0">
              <a:buNone/>
              <a:defRPr sz="3298"/>
            </a:lvl7pPr>
            <a:lvl8pPr marL="5277460" indent="0">
              <a:buNone/>
              <a:defRPr sz="3298"/>
            </a:lvl8pPr>
            <a:lvl9pPr marL="6031382" indent="0">
              <a:buNone/>
              <a:defRPr sz="3298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4776" y="3392805"/>
            <a:ext cx="6484095" cy="6285591"/>
          </a:xfrm>
        </p:spPr>
        <p:txBody>
          <a:bodyPr/>
          <a:lstStyle>
            <a:lvl1pPr marL="0" indent="0">
              <a:buNone/>
              <a:defRPr sz="2638"/>
            </a:lvl1pPr>
            <a:lvl2pPr marL="753923" indent="0">
              <a:buNone/>
              <a:defRPr sz="2309"/>
            </a:lvl2pPr>
            <a:lvl3pPr marL="1507846" indent="0">
              <a:buNone/>
              <a:defRPr sz="1979"/>
            </a:lvl3pPr>
            <a:lvl4pPr marL="2261768" indent="0">
              <a:buNone/>
              <a:defRPr sz="1649"/>
            </a:lvl4pPr>
            <a:lvl5pPr marL="3015691" indent="0">
              <a:buNone/>
              <a:defRPr sz="1649"/>
            </a:lvl5pPr>
            <a:lvl6pPr marL="3769614" indent="0">
              <a:buNone/>
              <a:defRPr sz="1649"/>
            </a:lvl6pPr>
            <a:lvl7pPr marL="4523537" indent="0">
              <a:buNone/>
              <a:defRPr sz="1649"/>
            </a:lvl7pPr>
            <a:lvl8pPr marL="5277460" indent="0">
              <a:buNone/>
              <a:defRPr sz="1649"/>
            </a:lvl8pPr>
            <a:lvl9pPr marL="6031382" indent="0">
              <a:buNone/>
              <a:defRPr sz="1649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5678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3556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386996" y="602118"/>
            <a:ext cx="4334947" cy="958415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82157" y="602118"/>
            <a:ext cx="12753538" cy="95841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804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162972" y="4531969"/>
            <a:ext cx="5778155" cy="18853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1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219827" y="2230298"/>
            <a:ext cx="15664444" cy="77044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7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82157" y="602119"/>
            <a:ext cx="17339786" cy="2185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2157" y="3010591"/>
            <a:ext cx="17339786" cy="71756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82157" y="10482093"/>
            <a:ext cx="4523423" cy="6021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9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59483" y="10482093"/>
            <a:ext cx="6785134" cy="6021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9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198520" y="10482093"/>
            <a:ext cx="4523423" cy="6021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9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66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l" defTabSz="1507846" rtl="0" eaLnBrk="1" latinLnBrk="0" hangingPunct="1">
        <a:lnSpc>
          <a:spcPct val="90000"/>
        </a:lnSpc>
        <a:spcBef>
          <a:spcPct val="0"/>
        </a:spcBef>
        <a:buNone/>
        <a:defRPr sz="72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6961" indent="-376961" algn="l" defTabSz="1507846" rtl="0" eaLnBrk="1" latinLnBrk="0" hangingPunct="1">
        <a:lnSpc>
          <a:spcPct val="90000"/>
        </a:lnSpc>
        <a:spcBef>
          <a:spcPts val="1649"/>
        </a:spcBef>
        <a:buFont typeface="Arial" panose="020B0604020202020204" pitchFamily="34" charset="0"/>
        <a:buChar char="•"/>
        <a:defRPr sz="4617" kern="1200">
          <a:solidFill>
            <a:schemeClr val="tx1"/>
          </a:solidFill>
          <a:latin typeface="+mn-lt"/>
          <a:ea typeface="+mn-ea"/>
          <a:cs typeface="+mn-cs"/>
        </a:defRPr>
      </a:lvl1pPr>
      <a:lvl2pPr marL="1130884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3958" kern="1200">
          <a:solidFill>
            <a:schemeClr val="tx1"/>
          </a:solidFill>
          <a:latin typeface="+mn-lt"/>
          <a:ea typeface="+mn-ea"/>
          <a:cs typeface="+mn-cs"/>
        </a:defRPr>
      </a:lvl2pPr>
      <a:lvl3pPr marL="1884807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3298" kern="1200">
          <a:solidFill>
            <a:schemeClr val="tx1"/>
          </a:solidFill>
          <a:latin typeface="+mn-lt"/>
          <a:ea typeface="+mn-ea"/>
          <a:cs typeface="+mn-cs"/>
        </a:defRPr>
      </a:lvl3pPr>
      <a:lvl4pPr marL="2638730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chemeClr val="tx1"/>
          </a:solidFill>
          <a:latin typeface="+mn-lt"/>
          <a:ea typeface="+mn-ea"/>
          <a:cs typeface="+mn-cs"/>
        </a:defRPr>
      </a:lvl4pPr>
      <a:lvl5pPr marL="3392653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chemeClr val="tx1"/>
          </a:solidFill>
          <a:latin typeface="+mn-lt"/>
          <a:ea typeface="+mn-ea"/>
          <a:cs typeface="+mn-cs"/>
        </a:defRPr>
      </a:lvl5pPr>
      <a:lvl6pPr marL="4146575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chemeClr val="tx1"/>
          </a:solidFill>
          <a:latin typeface="+mn-lt"/>
          <a:ea typeface="+mn-ea"/>
          <a:cs typeface="+mn-cs"/>
        </a:defRPr>
      </a:lvl6pPr>
      <a:lvl7pPr marL="4900498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chemeClr val="tx1"/>
          </a:solidFill>
          <a:latin typeface="+mn-lt"/>
          <a:ea typeface="+mn-ea"/>
          <a:cs typeface="+mn-cs"/>
        </a:defRPr>
      </a:lvl7pPr>
      <a:lvl8pPr marL="5654421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chemeClr val="tx1"/>
          </a:solidFill>
          <a:latin typeface="+mn-lt"/>
          <a:ea typeface="+mn-ea"/>
          <a:cs typeface="+mn-cs"/>
        </a:defRPr>
      </a:lvl8pPr>
      <a:lvl9pPr marL="6408344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1pPr>
      <a:lvl2pPr marL="753923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2pPr>
      <a:lvl3pPr marL="1507846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3pPr>
      <a:lvl4pPr marL="2261768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4pPr>
      <a:lvl5pPr marL="3015691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5pPr>
      <a:lvl6pPr marL="3769614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6pPr>
      <a:lvl7pPr marL="4523537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7pPr>
      <a:lvl8pPr marL="5277460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8pPr>
      <a:lvl9pPr marL="6031382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emf"/><Relationship Id="rId11" Type="http://schemas.openxmlformats.org/officeDocument/2006/relationships/image" Target="../media/image6.jpeg"/><Relationship Id="rId5" Type="http://schemas.openxmlformats.org/officeDocument/2006/relationships/image" Target="../media/image15.png"/><Relationship Id="rId10" Type="http://schemas.openxmlformats.org/officeDocument/2006/relationships/image" Target="../media/image18.emf"/><Relationship Id="rId4" Type="http://schemas.openxmlformats.org/officeDocument/2006/relationships/image" Target="../media/image14.emf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emf"/><Relationship Id="rId3" Type="http://schemas.openxmlformats.org/officeDocument/2006/relationships/image" Target="../media/image13.emf"/><Relationship Id="rId7" Type="http://schemas.openxmlformats.org/officeDocument/2006/relationships/customXml" Target="../ink/ink1.xml"/><Relationship Id="rId12" Type="http://schemas.openxmlformats.org/officeDocument/2006/relationships/customXml" Target="../ink/ink2.xml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11" Type="http://schemas.openxmlformats.org/officeDocument/2006/relationships/image" Target="../media/image19.png"/><Relationship Id="rId5" Type="http://schemas.openxmlformats.org/officeDocument/2006/relationships/image" Target="../media/image15.png"/><Relationship Id="rId15" Type="http://schemas.openxmlformats.org/officeDocument/2006/relationships/image" Target="../media/image6.jpeg"/><Relationship Id="rId4" Type="http://schemas.openxmlformats.org/officeDocument/2006/relationships/image" Target="../media/image14.emf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11" Type="http://schemas.openxmlformats.org/officeDocument/2006/relationships/image" Target="../media/image6.jpeg"/><Relationship Id="rId5" Type="http://schemas.openxmlformats.org/officeDocument/2006/relationships/image" Target="../media/image21.png"/><Relationship Id="rId10" Type="http://schemas.openxmlformats.org/officeDocument/2006/relationships/image" Target="../media/image18.emf"/><Relationship Id="rId4" Type="http://schemas.openxmlformats.org/officeDocument/2006/relationships/image" Target="../media/image14.emf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18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11" Type="http://schemas.openxmlformats.org/officeDocument/2006/relationships/image" Target="../media/image28.png"/><Relationship Id="rId5" Type="http://schemas.openxmlformats.org/officeDocument/2006/relationships/image" Target="../media/image15.png"/><Relationship Id="rId10" Type="http://schemas.openxmlformats.org/officeDocument/2006/relationships/image" Target="../media/image27.png"/><Relationship Id="rId4" Type="http://schemas.openxmlformats.org/officeDocument/2006/relationships/image" Target="../media/image14.emf"/><Relationship Id="rId9" Type="http://schemas.openxmlformats.org/officeDocument/2006/relationships/image" Target="../media/image26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11" Type="http://schemas.openxmlformats.org/officeDocument/2006/relationships/image" Target="../media/image31.png"/><Relationship Id="rId5" Type="http://schemas.openxmlformats.org/officeDocument/2006/relationships/image" Target="../media/image15.png"/><Relationship Id="rId10" Type="http://schemas.openxmlformats.org/officeDocument/2006/relationships/image" Target="../media/image30.png"/><Relationship Id="rId4" Type="http://schemas.openxmlformats.org/officeDocument/2006/relationships/image" Target="../media/image14.emf"/><Relationship Id="rId9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10" Type="http://schemas.openxmlformats.org/officeDocument/2006/relationships/image" Target="../media/image18.emf"/><Relationship Id="rId4" Type="http://schemas.openxmlformats.org/officeDocument/2006/relationships/image" Target="../media/image14.emf"/><Relationship Id="rId9" Type="http://schemas.openxmlformats.org/officeDocument/2006/relationships/image" Target="../media/image33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10" Type="http://schemas.openxmlformats.org/officeDocument/2006/relationships/image" Target="../media/image36.png"/><Relationship Id="rId4" Type="http://schemas.openxmlformats.org/officeDocument/2006/relationships/image" Target="../media/image14.emf"/><Relationship Id="rId9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1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10" Type="http://schemas.openxmlformats.org/officeDocument/2006/relationships/image" Target="../media/image6.jpeg"/><Relationship Id="rId4" Type="http://schemas.openxmlformats.org/officeDocument/2006/relationships/image" Target="../media/image14.emf"/><Relationship Id="rId9" Type="http://schemas.openxmlformats.org/officeDocument/2006/relationships/image" Target="../media/image18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10" Type="http://schemas.openxmlformats.org/officeDocument/2006/relationships/hyperlink" Target="https://support.google.com/google-ads/answer/7166933" TargetMode="External"/><Relationship Id="rId4" Type="http://schemas.openxmlformats.org/officeDocument/2006/relationships/image" Target="../media/image14.emf"/><Relationship Id="rId9" Type="http://schemas.openxmlformats.org/officeDocument/2006/relationships/hyperlink" Target="https://support.google.com/google-ads/answer/2375464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11" Type="http://schemas.openxmlformats.org/officeDocument/2006/relationships/hyperlink" Target="https://support.google.com/google-ads/answer/2497941" TargetMode="External"/><Relationship Id="rId5" Type="http://schemas.openxmlformats.org/officeDocument/2006/relationships/image" Target="../media/image15.png"/><Relationship Id="rId10" Type="http://schemas.openxmlformats.org/officeDocument/2006/relationships/hyperlink" Target="https://support.google.com/google-ads/answer/2580383" TargetMode="External"/><Relationship Id="rId4" Type="http://schemas.openxmlformats.org/officeDocument/2006/relationships/image" Target="../media/image14.emf"/><Relationship Id="rId9" Type="http://schemas.openxmlformats.org/officeDocument/2006/relationships/hyperlink" Target="https://support.google.com/google-ads/answer/2375404" TargetMode="Externa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10" Type="http://schemas.openxmlformats.org/officeDocument/2006/relationships/image" Target="../media/image6.jpeg"/><Relationship Id="rId4" Type="http://schemas.openxmlformats.org/officeDocument/2006/relationships/image" Target="../media/image14.emf"/><Relationship Id="rId9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10" Type="http://schemas.openxmlformats.org/officeDocument/2006/relationships/image" Target="../media/image6.jpeg"/><Relationship Id="rId4" Type="http://schemas.openxmlformats.org/officeDocument/2006/relationships/image" Target="../media/image14.emf"/><Relationship Id="rId9" Type="http://schemas.openxmlformats.org/officeDocument/2006/relationships/image" Target="../media/image3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1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6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6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6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18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6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10" Type="http://schemas.openxmlformats.org/officeDocument/2006/relationships/image" Target="../media/image6.jpeg"/><Relationship Id="rId4" Type="http://schemas.openxmlformats.org/officeDocument/2006/relationships/image" Target="../media/image14.emf"/><Relationship Id="rId9" Type="http://schemas.openxmlformats.org/officeDocument/2006/relationships/image" Target="../media/image45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3.emf"/><Relationship Id="rId7" Type="http://schemas.openxmlformats.org/officeDocument/2006/relationships/image" Target="../media/image6.jpe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14.emf"/><Relationship Id="rId9" Type="http://schemas.openxmlformats.org/officeDocument/2006/relationships/image" Target="../media/image46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3.emf"/><Relationship Id="rId7" Type="http://schemas.openxmlformats.org/officeDocument/2006/relationships/image" Target="../media/image6.jpe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14.emf"/><Relationship Id="rId9" Type="http://schemas.openxmlformats.org/officeDocument/2006/relationships/image" Target="../media/image4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3.emf"/><Relationship Id="rId7" Type="http://schemas.openxmlformats.org/officeDocument/2006/relationships/image" Target="../media/image47.jp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46.png"/><Relationship Id="rId4" Type="http://schemas.openxmlformats.org/officeDocument/2006/relationships/image" Target="../media/image14.emf"/><Relationship Id="rId9" Type="http://schemas.openxmlformats.org/officeDocument/2006/relationships/image" Target="../media/image15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6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6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6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10" Type="http://schemas.openxmlformats.org/officeDocument/2006/relationships/image" Target="../media/image46.png"/><Relationship Id="rId4" Type="http://schemas.openxmlformats.org/officeDocument/2006/relationships/image" Target="../media/image14.emf"/><Relationship Id="rId9" Type="http://schemas.openxmlformats.org/officeDocument/2006/relationships/image" Target="../media/image49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emf"/><Relationship Id="rId5" Type="http://schemas.openxmlformats.org/officeDocument/2006/relationships/image" Target="../media/image15.png"/><Relationship Id="rId4" Type="http://schemas.openxmlformats.org/officeDocument/2006/relationships/image" Target="../media/image14.emf"/><Relationship Id="rId9" Type="http://schemas.openxmlformats.org/officeDocument/2006/relationships/image" Target="../media/image6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13.emf"/><Relationship Id="rId7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emf"/><Relationship Id="rId5" Type="http://schemas.openxmlformats.org/officeDocument/2006/relationships/image" Target="../media/image8.png"/><Relationship Id="rId4" Type="http://schemas.openxmlformats.org/officeDocument/2006/relationships/image" Target="../media/image14.emf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057" y="397"/>
            <a:ext cx="19155044" cy="1101515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130303" y="-153175"/>
            <a:ext cx="20364710" cy="11615703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968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84" r="914" b="11911"/>
          <a:stretch/>
        </p:blipFill>
        <p:spPr>
          <a:xfrm>
            <a:off x="1" y="5654675"/>
            <a:ext cx="20118461" cy="57045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4996" y="8185636"/>
            <a:ext cx="2802365" cy="25130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597" y="33616"/>
            <a:ext cx="11071850" cy="325229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04450" y="9704868"/>
            <a:ext cx="9899650" cy="16296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74650" y="15875"/>
            <a:ext cx="8187297" cy="2934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617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Marketing Strategy</a:t>
            </a:r>
          </a:p>
          <a:p>
            <a:r>
              <a:rPr lang="en-US" sz="4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MKT711</a:t>
            </a:r>
            <a:endParaRPr lang="en-US" sz="4617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4617" b="1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  <a:p>
            <a:r>
              <a:rPr lang="en-US" sz="4617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  <a:r>
              <a:rPr lang="en-US" sz="4617" b="1" baseline="300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</a:t>
            </a:r>
            <a:r>
              <a:rPr lang="en-US" sz="4617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2033251" y="10072008"/>
            <a:ext cx="670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4800" b="1" dirty="0">
                <a:solidFill>
                  <a:srgbClr val="FFFFFF"/>
                </a:solidFill>
                <a:latin typeface="Unify Sans Bold"/>
              </a:rPr>
              <a:t>Youtube and Display Ads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79F7759-6BF6-4729-8EC6-46ED06AD744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193" y="10048067"/>
            <a:ext cx="1080119" cy="1087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93398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2">
            <a:extLst>
              <a:ext uri="{FF2B5EF4-FFF2-40B4-BE49-F238E27FC236}">
                <a16:creationId xmlns:a16="http://schemas.microsoft.com/office/drawing/2014/main" id="{2CCBA97D-251C-4694-B7E0-502CA1A4453E}"/>
              </a:ext>
            </a:extLst>
          </p:cNvPr>
          <p:cNvSpPr/>
          <p:nvPr/>
        </p:nvSpPr>
        <p:spPr>
          <a:xfrm>
            <a:off x="187255" y="1978528"/>
            <a:ext cx="6838557" cy="73337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1507846"/>
            <a:endParaRPr lang="en-US" sz="2968" dirty="0">
              <a:solidFill>
                <a:prstClr val="black"/>
              </a:solidFill>
              <a:latin typeface="Calibri" panose="020F0502020204030204"/>
            </a:endParaRPr>
          </a:p>
          <a:p>
            <a:pPr defTabSz="1507846"/>
            <a:endParaRPr sz="5277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040" y="9451523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6533" y="10356917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07338" y="3636056"/>
            <a:ext cx="393524" cy="44679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6" y="397"/>
            <a:ext cx="19898480" cy="265515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90319" y="1008283"/>
            <a:ext cx="158876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07846"/>
            <a:r>
              <a:rPr lang="en-US" sz="4800" b="1" spc="10" dirty="0">
                <a:solidFill>
                  <a:srgbClr val="FFFFFF"/>
                </a:solidFill>
              </a:rPr>
              <a:t>Using Google Ads to drive traﬃc and sales to your website</a:t>
            </a:r>
            <a:endParaRPr lang="en-US" sz="4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DCB88C9-CD7A-4142-A864-1D93BA997442}"/>
              </a:ext>
            </a:extLst>
          </p:cNvPr>
          <p:cNvSpPr txBox="1">
            <a:spLocks/>
          </p:cNvSpPr>
          <p:nvPr/>
        </p:nvSpPr>
        <p:spPr>
          <a:xfrm>
            <a:off x="7208512" y="2801672"/>
            <a:ext cx="12516125" cy="725645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1507846">
              <a:spcBef>
                <a:spcPts val="1649"/>
              </a:spcBef>
              <a:buNone/>
            </a:pPr>
            <a:r>
              <a:rPr lang="en-US" sz="4400" b="1" u="sng" kern="0" dirty="0">
                <a:solidFill>
                  <a:srgbClr val="007BA4"/>
                </a:solidFill>
              </a:rPr>
              <a:t>Main topics of the lecture: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sz="4400" kern="0" dirty="0">
                <a:solidFill>
                  <a:srgbClr val="007BA4"/>
                </a:solidFill>
              </a:rPr>
              <a:t>How to Promote your business using rich media through Google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sz="4400" kern="0" dirty="0">
                <a:solidFill>
                  <a:srgbClr val="007BA4"/>
                </a:solidFill>
              </a:rPr>
              <a:t>Why Youtube and Display Ads are Important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sz="4400" kern="0" dirty="0">
                <a:solidFill>
                  <a:srgbClr val="007BA4"/>
                </a:solidFill>
              </a:rPr>
              <a:t>Terms to Learn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sz="4400" kern="0" dirty="0">
                <a:solidFill>
                  <a:srgbClr val="007BA4"/>
                </a:solidFill>
              </a:rPr>
              <a:t>How to create a google ad campaign on Youtube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sz="4400" kern="0" dirty="0">
                <a:solidFill>
                  <a:srgbClr val="007BA4"/>
                </a:solidFill>
              </a:rPr>
              <a:t>Google Display Network (GDN)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sz="4400" kern="0" dirty="0">
                <a:solidFill>
                  <a:srgbClr val="007BA4"/>
                </a:solidFill>
              </a:rPr>
              <a:t>How to create a google ad campaign on Google Display Network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endParaRPr lang="en-US" sz="4400" kern="0" dirty="0">
              <a:solidFill>
                <a:srgbClr val="007BA4"/>
              </a:solidFill>
            </a:endParaRPr>
          </a:p>
          <a:p>
            <a:pPr marL="848215" indent="-848215" algn="just">
              <a:buFont typeface="Calibri" pitchFamily="34" charset="0"/>
              <a:buAutoNum type="arabicPeriod"/>
            </a:pPr>
            <a:endParaRPr lang="en-US" sz="4400" dirty="0">
              <a:solidFill>
                <a:schemeClr val="bg1"/>
              </a:solidFill>
              <a:latin typeface="Calibri" panose="020F0502020204030204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03ADB1A-E52C-4F66-8666-36442C0F8FF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450" y="361702"/>
            <a:ext cx="1680842" cy="16916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9568" y="914852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7888" y="96973"/>
            <a:ext cx="15802762" cy="159934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83301"/>
            <a:ext cx="1933537" cy="9230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2969743" y="194304"/>
            <a:ext cx="14549908" cy="1430007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kern="0" dirty="0">
                <a:solidFill>
                  <a:schemeClr val="bg1"/>
                </a:solidFill>
              </a:rPr>
              <a:t>Youtube and Display Ads</a:t>
            </a:r>
          </a:p>
          <a:p>
            <a:pPr algn="ctr"/>
            <a:r>
              <a:rPr lang="en-US" sz="4800" b="1" kern="0" dirty="0">
                <a:solidFill>
                  <a:schemeClr val="bg1"/>
                </a:solidFill>
              </a:rPr>
              <a:t>Promote your business using rich media through Google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8B3E403C-7833-4EE0-BE16-4C9E8C83EF8C}"/>
              </a:ext>
            </a:extLst>
          </p:cNvPr>
          <p:cNvSpPr txBox="1">
            <a:spLocks/>
          </p:cNvSpPr>
          <p:nvPr/>
        </p:nvSpPr>
        <p:spPr>
          <a:xfrm>
            <a:off x="4401281" y="2036743"/>
            <a:ext cx="5778155" cy="78483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sz="4800" kern="0" dirty="0">
              <a:solidFill>
                <a:srgbClr val="0070C0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7250FAB-401F-439F-9830-AB374D14313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62" y="346892"/>
            <a:ext cx="1293025" cy="10745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7" y="62641"/>
            <a:ext cx="3069057" cy="2058763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D2E37604-4FAE-45D3-AF77-28131CF1BE8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406" y="1951050"/>
            <a:ext cx="14347162" cy="936384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9C8B02D-826A-47A8-99E8-593B64A9EB7F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89"/>
          <a:stretch/>
        </p:blipFill>
        <p:spPr>
          <a:xfrm>
            <a:off x="14811090" y="2429158"/>
            <a:ext cx="4491103" cy="811642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601B4D1-0FB2-48B4-A7EE-8EEBA28895F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08" y="346891"/>
            <a:ext cx="1080119" cy="1087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00178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84760" y="914853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7" y="62641"/>
            <a:ext cx="3563721" cy="229886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3688293" y="133711"/>
            <a:ext cx="14026897" cy="167930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kern="0" dirty="0">
                <a:solidFill>
                  <a:schemeClr val="bg1"/>
                </a:solidFill>
              </a:rPr>
              <a:t>Why Youtube and Display Ads are Important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8B3E403C-7833-4EE0-BE16-4C9E8C83EF8C}"/>
              </a:ext>
            </a:extLst>
          </p:cNvPr>
          <p:cNvSpPr txBox="1">
            <a:spLocks/>
          </p:cNvSpPr>
          <p:nvPr/>
        </p:nvSpPr>
        <p:spPr>
          <a:xfrm>
            <a:off x="4401281" y="2036743"/>
            <a:ext cx="5778155" cy="78483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sz="4800" kern="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8881676E-5700-444B-9A41-0EAEFE596252}"/>
                  </a:ext>
                </a:extLst>
              </p14:cNvPr>
              <p14:cNvContentPartPr/>
              <p14:nvPr/>
            </p14:nvContentPartPr>
            <p14:xfrm>
              <a:off x="7184546" y="8685900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8881676E-5700-444B-9A41-0EAEFE596252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175546" y="867726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360D041E-5034-45DB-85FF-F59F316277B6}"/>
                  </a:ext>
                </a:extLst>
              </p14:cNvPr>
              <p14:cNvContentPartPr/>
              <p14:nvPr/>
            </p14:nvContentPartPr>
            <p14:xfrm>
              <a:off x="6564266" y="8865540"/>
              <a:ext cx="360" cy="36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360D041E-5034-45DB-85FF-F59F316277B6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555266" y="885690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24" name="object 2">
            <a:extLst>
              <a:ext uri="{FF2B5EF4-FFF2-40B4-BE49-F238E27FC236}">
                <a16:creationId xmlns:a16="http://schemas.microsoft.com/office/drawing/2014/main" id="{E234B4A6-6999-4B91-AE3A-C673002749DC}"/>
              </a:ext>
            </a:extLst>
          </p:cNvPr>
          <p:cNvSpPr txBox="1"/>
          <p:nvPr/>
        </p:nvSpPr>
        <p:spPr>
          <a:xfrm>
            <a:off x="889588" y="2583789"/>
            <a:ext cx="12972462" cy="85624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Trebuchet MS"/>
              <a:buChar char="•"/>
              <a:tabLst>
                <a:tab pos="355600" algn="l"/>
              </a:tabLst>
            </a:pPr>
            <a:r>
              <a:rPr sz="3200" spc="-25" dirty="0">
                <a:latin typeface="Arial"/>
                <a:cs typeface="Arial"/>
              </a:rPr>
              <a:t>Youtube </a:t>
            </a:r>
            <a:r>
              <a:rPr sz="3200" spc="15" dirty="0">
                <a:latin typeface="Arial"/>
                <a:cs typeface="Arial"/>
              </a:rPr>
              <a:t>and </a:t>
            </a:r>
            <a:r>
              <a:rPr sz="3200" spc="20" dirty="0">
                <a:latin typeface="Arial"/>
                <a:cs typeface="Arial"/>
              </a:rPr>
              <a:t>display </a:t>
            </a:r>
            <a:r>
              <a:rPr sz="3200" spc="15" dirty="0">
                <a:latin typeface="Arial"/>
                <a:cs typeface="Arial"/>
              </a:rPr>
              <a:t>ads </a:t>
            </a:r>
            <a:r>
              <a:rPr sz="3200" spc="10" dirty="0">
                <a:latin typeface="Arial"/>
                <a:cs typeface="Arial"/>
              </a:rPr>
              <a:t>help </a:t>
            </a:r>
            <a:r>
              <a:rPr sz="3200" spc="5" dirty="0">
                <a:latin typeface="Arial"/>
                <a:cs typeface="Arial"/>
              </a:rPr>
              <a:t>business </a:t>
            </a:r>
            <a:r>
              <a:rPr sz="3200" spc="-20" dirty="0">
                <a:latin typeface="Arial"/>
                <a:cs typeface="Arial"/>
              </a:rPr>
              <a:t>use </a:t>
            </a:r>
            <a:r>
              <a:rPr sz="3200" spc="25" dirty="0">
                <a:latin typeface="Arial"/>
                <a:cs typeface="Arial"/>
              </a:rPr>
              <a:t>rich </a:t>
            </a:r>
            <a:r>
              <a:rPr sz="3200" spc="10" dirty="0">
                <a:latin typeface="Arial"/>
                <a:cs typeface="Arial"/>
              </a:rPr>
              <a:t>media instead </a:t>
            </a:r>
            <a:r>
              <a:rPr sz="3200" spc="50" dirty="0">
                <a:latin typeface="Arial"/>
                <a:cs typeface="Arial"/>
              </a:rPr>
              <a:t>of</a:t>
            </a:r>
            <a:r>
              <a:rPr sz="3200" spc="-75" dirty="0">
                <a:latin typeface="Arial"/>
                <a:cs typeface="Arial"/>
              </a:rPr>
              <a:t> </a:t>
            </a:r>
            <a:r>
              <a:rPr sz="3200" spc="50" dirty="0">
                <a:latin typeface="Arial"/>
                <a:cs typeface="Arial"/>
              </a:rPr>
              <a:t>text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Trebuchet MS"/>
              <a:buChar char="•"/>
            </a:pPr>
            <a:endParaRPr sz="3200" dirty="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</a:pPr>
            <a:r>
              <a:rPr sz="3200" spc="75" dirty="0">
                <a:latin typeface="Arial"/>
                <a:cs typeface="Arial"/>
              </a:rPr>
              <a:t>to </a:t>
            </a:r>
            <a:r>
              <a:rPr sz="3200" spc="35" dirty="0">
                <a:latin typeface="Arial"/>
                <a:cs typeface="Arial"/>
              </a:rPr>
              <a:t>promote </a:t>
            </a:r>
            <a:r>
              <a:rPr sz="3200" spc="5" dirty="0">
                <a:latin typeface="Arial"/>
                <a:cs typeface="Arial"/>
              </a:rPr>
              <a:t>their</a:t>
            </a:r>
            <a:r>
              <a:rPr sz="3200" spc="-114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businesses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36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Font typeface="Trebuchet MS"/>
              <a:buChar char="•"/>
              <a:tabLst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Display </a:t>
            </a:r>
            <a:r>
              <a:rPr sz="3200" spc="15" dirty="0">
                <a:latin typeface="Arial"/>
                <a:cs typeface="Arial"/>
              </a:rPr>
              <a:t>ads </a:t>
            </a:r>
            <a:r>
              <a:rPr sz="3200" spc="-55" dirty="0">
                <a:latin typeface="Arial"/>
                <a:cs typeface="Arial"/>
              </a:rPr>
              <a:t>are </a:t>
            </a:r>
            <a:r>
              <a:rPr sz="3200" spc="-5" dirty="0">
                <a:latin typeface="Arial"/>
                <a:cs typeface="Arial"/>
              </a:rPr>
              <a:t>great </a:t>
            </a:r>
            <a:r>
              <a:rPr sz="3200" spc="30" dirty="0">
                <a:latin typeface="Arial"/>
                <a:cs typeface="Arial"/>
              </a:rPr>
              <a:t>for brand </a:t>
            </a:r>
            <a:r>
              <a:rPr sz="3200" spc="-20" dirty="0">
                <a:latin typeface="Arial"/>
                <a:cs typeface="Arial"/>
              </a:rPr>
              <a:t>awareness </a:t>
            </a:r>
            <a:r>
              <a:rPr sz="3200" spc="15" dirty="0">
                <a:latin typeface="Arial"/>
                <a:cs typeface="Arial"/>
              </a:rPr>
              <a:t>and </a:t>
            </a:r>
            <a:r>
              <a:rPr sz="3200" spc="-15" dirty="0">
                <a:latin typeface="Arial"/>
                <a:cs typeface="Arial"/>
              </a:rPr>
              <a:t>very </a:t>
            </a:r>
            <a:r>
              <a:rPr sz="3200" spc="60" dirty="0">
                <a:latin typeface="Arial"/>
                <a:cs typeface="Arial"/>
              </a:rPr>
              <a:t>cost</a:t>
            </a:r>
            <a:r>
              <a:rPr sz="3200" spc="15" dirty="0">
                <a:latin typeface="Arial"/>
                <a:cs typeface="Arial"/>
              </a:rPr>
              <a:t> </a:t>
            </a:r>
            <a:r>
              <a:rPr sz="3200" spc="10" dirty="0">
                <a:latin typeface="Arial"/>
                <a:cs typeface="Arial"/>
              </a:rPr>
              <a:t>effective</a:t>
            </a:r>
            <a:endParaRPr sz="3200" dirty="0">
              <a:latin typeface="Arial"/>
              <a:cs typeface="Arial"/>
            </a:endParaRPr>
          </a:p>
          <a:p>
            <a:pPr marL="355600" marR="226060" indent="-342900">
              <a:lnSpc>
                <a:spcPct val="200000"/>
              </a:lnSpc>
              <a:spcBef>
                <a:spcPts val="695"/>
              </a:spcBef>
              <a:buFont typeface="Trebuchet MS"/>
              <a:buChar char="•"/>
              <a:tabLst>
                <a:tab pos="355600" algn="l"/>
              </a:tabLst>
            </a:pPr>
            <a:r>
              <a:rPr sz="3200" spc="-25" dirty="0">
                <a:latin typeface="Arial"/>
                <a:cs typeface="Arial"/>
              </a:rPr>
              <a:t>Youtube </a:t>
            </a:r>
            <a:r>
              <a:rPr sz="3200" spc="15" dirty="0">
                <a:latin typeface="Arial"/>
                <a:cs typeface="Arial"/>
              </a:rPr>
              <a:t>ads </a:t>
            </a:r>
            <a:r>
              <a:rPr sz="3200" spc="-55" dirty="0">
                <a:latin typeface="Arial"/>
                <a:cs typeface="Arial"/>
              </a:rPr>
              <a:t>are </a:t>
            </a:r>
            <a:r>
              <a:rPr sz="3200" spc="-5" dirty="0">
                <a:latin typeface="Arial"/>
                <a:cs typeface="Arial"/>
              </a:rPr>
              <a:t>great</a:t>
            </a:r>
            <a:r>
              <a:rPr lang="en-US" sz="3200" spc="-5" dirty="0">
                <a:latin typeface="Arial"/>
                <a:cs typeface="Arial"/>
              </a:rPr>
              <a:t> and unique</a:t>
            </a:r>
            <a:r>
              <a:rPr sz="3200" spc="-5" dirty="0">
                <a:latin typeface="Arial"/>
                <a:cs typeface="Arial"/>
              </a:rPr>
              <a:t> </a:t>
            </a:r>
            <a:r>
              <a:rPr sz="3200" spc="30" dirty="0">
                <a:latin typeface="Arial"/>
                <a:cs typeface="Arial"/>
              </a:rPr>
              <a:t>for </a:t>
            </a:r>
            <a:r>
              <a:rPr sz="3200" spc="35" dirty="0">
                <a:latin typeface="Arial"/>
                <a:cs typeface="Arial"/>
              </a:rPr>
              <a:t>promoting </a:t>
            </a:r>
            <a:r>
              <a:rPr sz="3200" spc="15" dirty="0">
                <a:latin typeface="Arial"/>
                <a:cs typeface="Arial"/>
              </a:rPr>
              <a:t>video </a:t>
            </a:r>
            <a:r>
              <a:rPr sz="3200" spc="40" dirty="0">
                <a:latin typeface="Arial"/>
                <a:cs typeface="Arial"/>
              </a:rPr>
              <a:t>content </a:t>
            </a:r>
            <a:r>
              <a:rPr sz="3200" spc="75" dirty="0">
                <a:latin typeface="Arial"/>
                <a:cs typeface="Arial"/>
              </a:rPr>
              <a:t>to </a:t>
            </a:r>
            <a:r>
              <a:rPr sz="3200" spc="35" dirty="0">
                <a:latin typeface="Arial"/>
                <a:cs typeface="Arial"/>
              </a:rPr>
              <a:t>specific</a:t>
            </a:r>
            <a:r>
              <a:rPr sz="3200" spc="-50" dirty="0">
                <a:latin typeface="Arial"/>
                <a:cs typeface="Arial"/>
              </a:rPr>
              <a:t> </a:t>
            </a:r>
            <a:r>
              <a:rPr sz="3200" spc="10" dirty="0">
                <a:latin typeface="Arial"/>
                <a:cs typeface="Arial"/>
              </a:rPr>
              <a:t>target  </a:t>
            </a:r>
            <a:r>
              <a:rPr sz="3200" spc="5" dirty="0">
                <a:latin typeface="Arial"/>
                <a:cs typeface="Arial"/>
              </a:rPr>
              <a:t>audience </a:t>
            </a:r>
            <a:r>
              <a:rPr sz="3200" spc="20" dirty="0">
                <a:latin typeface="Arial"/>
                <a:cs typeface="Arial"/>
              </a:rPr>
              <a:t>through </a:t>
            </a:r>
            <a:r>
              <a:rPr sz="3200" spc="5" dirty="0">
                <a:latin typeface="Arial"/>
                <a:cs typeface="Arial"/>
              </a:rPr>
              <a:t>their </a:t>
            </a:r>
            <a:r>
              <a:rPr sz="3200" spc="50" dirty="0">
                <a:latin typeface="Arial"/>
                <a:cs typeface="Arial"/>
              </a:rPr>
              <a:t>watch </a:t>
            </a:r>
            <a:r>
              <a:rPr sz="3200" spc="5" dirty="0">
                <a:latin typeface="Arial"/>
                <a:cs typeface="Arial"/>
              </a:rPr>
              <a:t>behavior </a:t>
            </a:r>
            <a:r>
              <a:rPr sz="3200" spc="15" dirty="0">
                <a:latin typeface="Arial"/>
                <a:cs typeface="Arial"/>
              </a:rPr>
              <a:t>and</a:t>
            </a:r>
            <a:r>
              <a:rPr sz="3200" spc="-95" dirty="0">
                <a:latin typeface="Arial"/>
                <a:cs typeface="Arial"/>
              </a:rPr>
              <a:t> </a:t>
            </a:r>
            <a:r>
              <a:rPr sz="3200" spc="5" dirty="0">
                <a:latin typeface="Arial"/>
                <a:cs typeface="Arial"/>
              </a:rPr>
              <a:t>interests</a:t>
            </a:r>
            <a:endParaRPr lang="en-US" sz="3200" spc="5" dirty="0">
              <a:latin typeface="Arial"/>
              <a:cs typeface="Arial"/>
            </a:endParaRPr>
          </a:p>
          <a:p>
            <a:pPr marL="355600" marR="226060" indent="-342900">
              <a:lnSpc>
                <a:spcPct val="200000"/>
              </a:lnSpc>
              <a:spcBef>
                <a:spcPts val="695"/>
              </a:spcBef>
              <a:buFont typeface="Trebuchet MS"/>
              <a:buChar char="•"/>
              <a:tabLst>
                <a:tab pos="355600" algn="l"/>
              </a:tabLst>
            </a:pPr>
            <a:r>
              <a:rPr lang="en-US" sz="3200" spc="5" dirty="0">
                <a:latin typeface="Arial"/>
                <a:cs typeface="Arial"/>
              </a:rPr>
              <a:t>Youtube acquired some of social media experiences, so it is a search engine that combine both features of social media and search engine. Youtube is a video search engine.</a:t>
            </a:r>
          </a:p>
          <a:p>
            <a:pPr marL="12700" marR="226060">
              <a:lnSpc>
                <a:spcPct val="200000"/>
              </a:lnSpc>
              <a:spcBef>
                <a:spcPts val="695"/>
              </a:spcBef>
              <a:tabLst>
                <a:tab pos="355600" algn="l"/>
              </a:tabLst>
            </a:pPr>
            <a:endParaRPr sz="3200" dirty="0">
              <a:latin typeface="Arial"/>
              <a:cs typeface="Arial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532C9CB1-23F2-4D3D-B6E1-2481D3F1C3BF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89" b="23336"/>
          <a:stretch/>
        </p:blipFill>
        <p:spPr>
          <a:xfrm>
            <a:off x="15433244" y="2003433"/>
            <a:ext cx="4491103" cy="58778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5024932-B4B7-4E85-8496-FC9C7F21B35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2473042" y="8401475"/>
            <a:ext cx="7453644" cy="312994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154E28F-A15E-4090-928F-F1A8FFB96142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5" y="568665"/>
            <a:ext cx="1080119" cy="1087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76963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9568" y="914852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8048" y="76181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7" y="62641"/>
            <a:ext cx="3563721" cy="229886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5594976" y="490697"/>
            <a:ext cx="7340458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Terms to Learn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8B3E403C-7833-4EE0-BE16-4C9E8C83EF8C}"/>
              </a:ext>
            </a:extLst>
          </p:cNvPr>
          <p:cNvSpPr txBox="1">
            <a:spLocks/>
          </p:cNvSpPr>
          <p:nvPr/>
        </p:nvSpPr>
        <p:spPr>
          <a:xfrm>
            <a:off x="4401281" y="2036743"/>
            <a:ext cx="5778155" cy="78483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sz="4800" kern="0" dirty="0">
              <a:solidFill>
                <a:srgbClr val="0070C0"/>
              </a:solidFill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44DE1EF-2C23-4B67-B6AB-281811B28A0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89"/>
          <a:stretch/>
        </p:blipFill>
        <p:spPr>
          <a:xfrm>
            <a:off x="14811090" y="2429158"/>
            <a:ext cx="4491103" cy="8116423"/>
          </a:xfrm>
          <a:prstGeom prst="rect">
            <a:avLst/>
          </a:prstGeom>
        </p:spPr>
      </p:pic>
      <p:sp>
        <p:nvSpPr>
          <p:cNvPr id="25" name="object 2">
            <a:extLst>
              <a:ext uri="{FF2B5EF4-FFF2-40B4-BE49-F238E27FC236}">
                <a16:creationId xmlns:a16="http://schemas.microsoft.com/office/drawing/2014/main" id="{B473BBD4-5A25-432C-A63A-A9F6451B8992}"/>
              </a:ext>
            </a:extLst>
          </p:cNvPr>
          <p:cNvSpPr txBox="1"/>
          <p:nvPr/>
        </p:nvSpPr>
        <p:spPr>
          <a:xfrm>
            <a:off x="1339210" y="3118509"/>
            <a:ext cx="11642978" cy="59206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50000"/>
              </a:lnSpc>
              <a:spcBef>
                <a:spcPts val="100"/>
              </a:spcBef>
              <a:buSzPct val="122222"/>
              <a:buChar char="•"/>
              <a:tabLst>
                <a:tab pos="354965" algn="l"/>
                <a:tab pos="355600" algn="l"/>
              </a:tabLst>
            </a:pPr>
            <a:r>
              <a:rPr sz="3200" b="1" spc="-15" dirty="0">
                <a:latin typeface="Arial"/>
                <a:cs typeface="Arial"/>
              </a:rPr>
              <a:t>Impression </a:t>
            </a:r>
            <a:r>
              <a:rPr sz="3200" spc="-5" dirty="0">
                <a:latin typeface="Arial"/>
                <a:cs typeface="Arial"/>
              </a:rPr>
              <a:t>is </a:t>
            </a:r>
            <a:r>
              <a:rPr sz="3200" spc="15" dirty="0">
                <a:latin typeface="Arial"/>
                <a:cs typeface="Arial"/>
              </a:rPr>
              <a:t>the number </a:t>
            </a:r>
            <a:r>
              <a:rPr sz="3200" spc="45" dirty="0">
                <a:latin typeface="Arial"/>
                <a:cs typeface="Arial"/>
              </a:rPr>
              <a:t>of </a:t>
            </a:r>
            <a:r>
              <a:rPr sz="3200" spc="20" dirty="0">
                <a:latin typeface="Arial"/>
                <a:cs typeface="Arial"/>
              </a:rPr>
              <a:t>times </a:t>
            </a:r>
            <a:r>
              <a:rPr sz="3200" spc="10" dirty="0">
                <a:latin typeface="Arial"/>
                <a:cs typeface="Arial"/>
              </a:rPr>
              <a:t>your </a:t>
            </a:r>
            <a:r>
              <a:rPr sz="3200" spc="20" dirty="0">
                <a:latin typeface="Arial"/>
                <a:cs typeface="Arial"/>
              </a:rPr>
              <a:t>google </a:t>
            </a:r>
            <a:r>
              <a:rPr sz="3200" spc="-10" dirty="0">
                <a:latin typeface="Arial"/>
                <a:cs typeface="Arial"/>
              </a:rPr>
              <a:t>search </a:t>
            </a:r>
            <a:r>
              <a:rPr sz="3200" spc="20" dirty="0">
                <a:latin typeface="Arial"/>
                <a:cs typeface="Arial"/>
              </a:rPr>
              <a:t>ad </a:t>
            </a:r>
            <a:r>
              <a:rPr sz="3200" spc="5" dirty="0">
                <a:latin typeface="Arial"/>
                <a:cs typeface="Arial"/>
              </a:rPr>
              <a:t>appeared</a:t>
            </a:r>
            <a:r>
              <a:rPr sz="3200" spc="-10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in</a:t>
            </a:r>
            <a:r>
              <a:rPr lang="en-US" sz="3200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search</a:t>
            </a:r>
            <a:endParaRPr sz="4000" dirty="0">
              <a:latin typeface="Arial"/>
              <a:cs typeface="Arial"/>
            </a:endParaRPr>
          </a:p>
          <a:p>
            <a:pPr marL="355600" indent="-342900">
              <a:lnSpc>
                <a:spcPct val="150000"/>
              </a:lnSpc>
              <a:buSzPct val="122222"/>
              <a:buChar char="•"/>
              <a:tabLst>
                <a:tab pos="354965" algn="l"/>
                <a:tab pos="355600" algn="l"/>
              </a:tabLst>
            </a:pPr>
            <a:r>
              <a:rPr sz="3200" b="1" spc="-35" dirty="0">
                <a:latin typeface="Arial"/>
                <a:cs typeface="Arial"/>
              </a:rPr>
              <a:t>Video </a:t>
            </a:r>
            <a:r>
              <a:rPr sz="3200" b="1" spc="-5" dirty="0">
                <a:latin typeface="Arial"/>
                <a:cs typeface="Arial"/>
              </a:rPr>
              <a:t>view </a:t>
            </a:r>
            <a:r>
              <a:rPr sz="3200" spc="-5" dirty="0">
                <a:latin typeface="Arial"/>
                <a:cs typeface="Arial"/>
              </a:rPr>
              <a:t>is </a:t>
            </a:r>
            <a:r>
              <a:rPr sz="3200" spc="15" dirty="0">
                <a:latin typeface="Arial"/>
                <a:cs typeface="Arial"/>
              </a:rPr>
              <a:t>the number </a:t>
            </a:r>
            <a:r>
              <a:rPr sz="3200" spc="45" dirty="0">
                <a:latin typeface="Arial"/>
                <a:cs typeface="Arial"/>
              </a:rPr>
              <a:t>of </a:t>
            </a:r>
            <a:r>
              <a:rPr sz="3200" spc="20" dirty="0">
                <a:latin typeface="Arial"/>
                <a:cs typeface="Arial"/>
              </a:rPr>
              <a:t>times </a:t>
            </a:r>
            <a:r>
              <a:rPr sz="3200" spc="10" dirty="0">
                <a:latin typeface="Arial"/>
                <a:cs typeface="Arial"/>
              </a:rPr>
              <a:t>your vide</a:t>
            </a:r>
            <a:r>
              <a:rPr lang="en-US" sz="3200" spc="10" dirty="0">
                <a:latin typeface="Arial"/>
                <a:cs typeface="Arial"/>
              </a:rPr>
              <a:t>o</a:t>
            </a:r>
            <a:r>
              <a:rPr sz="3200" spc="10" dirty="0">
                <a:latin typeface="Arial"/>
                <a:cs typeface="Arial"/>
              </a:rPr>
              <a:t> </a:t>
            </a:r>
            <a:r>
              <a:rPr sz="3200" spc="65" dirty="0">
                <a:latin typeface="Arial"/>
                <a:cs typeface="Arial"/>
              </a:rPr>
              <a:t>got </a:t>
            </a:r>
            <a:r>
              <a:rPr sz="3200" spc="15" dirty="0">
                <a:latin typeface="Arial"/>
                <a:cs typeface="Arial"/>
              </a:rPr>
              <a:t>viewed </a:t>
            </a:r>
            <a:r>
              <a:rPr sz="3200" spc="45" dirty="0">
                <a:latin typeface="Arial"/>
                <a:cs typeface="Arial"/>
              </a:rPr>
              <a:t>by</a:t>
            </a:r>
            <a:r>
              <a:rPr sz="3200" spc="-145" dirty="0">
                <a:latin typeface="Arial"/>
                <a:cs typeface="Arial"/>
              </a:rPr>
              <a:t> </a:t>
            </a:r>
            <a:r>
              <a:rPr sz="3200" spc="5" dirty="0">
                <a:latin typeface="Arial"/>
                <a:cs typeface="Arial"/>
              </a:rPr>
              <a:t>someone</a:t>
            </a:r>
            <a:endParaRPr sz="4000" dirty="0">
              <a:latin typeface="Arial"/>
              <a:cs typeface="Arial"/>
            </a:endParaRPr>
          </a:p>
          <a:p>
            <a:pPr marL="355600" indent="-342900">
              <a:lnSpc>
                <a:spcPct val="150000"/>
              </a:lnSpc>
              <a:buSzPct val="122222"/>
              <a:buChar char="•"/>
              <a:tabLst>
                <a:tab pos="354965" algn="l"/>
                <a:tab pos="355600" algn="l"/>
              </a:tabLst>
            </a:pPr>
            <a:r>
              <a:rPr sz="3200" b="1" spc="-5" dirty="0">
                <a:latin typeface="Arial"/>
                <a:cs typeface="Arial"/>
              </a:rPr>
              <a:t>Clicks </a:t>
            </a:r>
            <a:r>
              <a:rPr sz="3200" spc="-5" dirty="0">
                <a:latin typeface="Arial"/>
                <a:cs typeface="Arial"/>
              </a:rPr>
              <a:t>is </a:t>
            </a:r>
            <a:r>
              <a:rPr sz="3200" spc="15" dirty="0">
                <a:latin typeface="Arial"/>
                <a:cs typeface="Arial"/>
              </a:rPr>
              <a:t>number </a:t>
            </a:r>
            <a:r>
              <a:rPr sz="3200" spc="45" dirty="0">
                <a:latin typeface="Arial"/>
                <a:cs typeface="Arial"/>
              </a:rPr>
              <a:t>of </a:t>
            </a:r>
            <a:r>
              <a:rPr sz="3200" spc="20" dirty="0">
                <a:latin typeface="Arial"/>
                <a:cs typeface="Arial"/>
              </a:rPr>
              <a:t>times </a:t>
            </a:r>
            <a:r>
              <a:rPr sz="3200" spc="5" dirty="0">
                <a:latin typeface="Arial"/>
                <a:cs typeface="Arial"/>
              </a:rPr>
              <a:t>someone </a:t>
            </a:r>
            <a:r>
              <a:rPr sz="3200" spc="40" dirty="0">
                <a:latin typeface="Arial"/>
                <a:cs typeface="Arial"/>
              </a:rPr>
              <a:t>clicked </a:t>
            </a:r>
            <a:r>
              <a:rPr sz="3200" spc="20" dirty="0">
                <a:latin typeface="Arial"/>
                <a:cs typeface="Arial"/>
              </a:rPr>
              <a:t>on </a:t>
            </a:r>
            <a:r>
              <a:rPr sz="3200" spc="10" dirty="0">
                <a:latin typeface="Arial"/>
                <a:cs typeface="Arial"/>
              </a:rPr>
              <a:t>your </a:t>
            </a:r>
            <a:r>
              <a:rPr sz="3200" spc="20" dirty="0">
                <a:latin typeface="Arial"/>
                <a:cs typeface="Arial"/>
              </a:rPr>
              <a:t>ad</a:t>
            </a:r>
            <a:r>
              <a:rPr sz="3200" spc="-140" dirty="0">
                <a:latin typeface="Arial"/>
                <a:cs typeface="Arial"/>
              </a:rPr>
              <a:t> </a:t>
            </a:r>
            <a:r>
              <a:rPr sz="3200" spc="-10" dirty="0">
                <a:latin typeface="Arial"/>
                <a:cs typeface="Arial"/>
              </a:rPr>
              <a:t>message</a:t>
            </a:r>
            <a:endParaRPr sz="3200" dirty="0">
              <a:latin typeface="Arial"/>
              <a:cs typeface="Arial"/>
            </a:endParaRPr>
          </a:p>
          <a:p>
            <a:pPr marL="355600" marR="5080" indent="-342900">
              <a:lnSpc>
                <a:spcPct val="150000"/>
              </a:lnSpc>
              <a:spcBef>
                <a:spcPts val="650"/>
              </a:spcBef>
              <a:buSzPct val="122222"/>
              <a:buChar char="•"/>
              <a:tabLst>
                <a:tab pos="354965" algn="l"/>
                <a:tab pos="355600" algn="l"/>
              </a:tabLst>
            </a:pPr>
            <a:r>
              <a:rPr sz="3200" b="1" spc="15" dirty="0">
                <a:latin typeface="Arial"/>
                <a:cs typeface="Arial"/>
              </a:rPr>
              <a:t>CTR </a:t>
            </a:r>
            <a:r>
              <a:rPr sz="3200" spc="-5" dirty="0">
                <a:latin typeface="Arial"/>
                <a:cs typeface="Arial"/>
              </a:rPr>
              <a:t>is </a:t>
            </a:r>
            <a:r>
              <a:rPr sz="3200" spc="15" dirty="0">
                <a:latin typeface="Arial"/>
                <a:cs typeface="Arial"/>
              </a:rPr>
              <a:t>Number </a:t>
            </a:r>
            <a:r>
              <a:rPr sz="3200" spc="45" dirty="0">
                <a:latin typeface="Arial"/>
                <a:cs typeface="Arial"/>
              </a:rPr>
              <a:t>of </a:t>
            </a:r>
            <a:r>
              <a:rPr sz="3200" spc="20" dirty="0">
                <a:latin typeface="Arial"/>
                <a:cs typeface="Arial"/>
              </a:rPr>
              <a:t>people </a:t>
            </a:r>
            <a:r>
              <a:rPr sz="3200" spc="40" dirty="0">
                <a:latin typeface="Arial"/>
                <a:cs typeface="Arial"/>
              </a:rPr>
              <a:t>clicked </a:t>
            </a:r>
            <a:r>
              <a:rPr sz="3200" spc="20" dirty="0">
                <a:latin typeface="Arial"/>
                <a:cs typeface="Arial"/>
              </a:rPr>
              <a:t>on </a:t>
            </a:r>
            <a:r>
              <a:rPr sz="3200" spc="10" dirty="0">
                <a:latin typeface="Arial"/>
                <a:cs typeface="Arial"/>
              </a:rPr>
              <a:t>your </a:t>
            </a:r>
            <a:r>
              <a:rPr sz="3200" spc="20" dirty="0">
                <a:latin typeface="Arial"/>
                <a:cs typeface="Arial"/>
              </a:rPr>
              <a:t>ad </a:t>
            </a:r>
            <a:r>
              <a:rPr sz="3200" spc="145" dirty="0">
                <a:latin typeface="Arial"/>
                <a:cs typeface="Arial"/>
              </a:rPr>
              <a:t>/ </a:t>
            </a:r>
            <a:r>
              <a:rPr sz="3200" spc="15" dirty="0">
                <a:latin typeface="Arial"/>
                <a:cs typeface="Arial"/>
              </a:rPr>
              <a:t>number </a:t>
            </a:r>
            <a:r>
              <a:rPr sz="3200" spc="45" dirty="0">
                <a:latin typeface="Arial"/>
                <a:cs typeface="Arial"/>
              </a:rPr>
              <a:t>of </a:t>
            </a:r>
            <a:r>
              <a:rPr sz="3200" spc="20" dirty="0">
                <a:latin typeface="Arial"/>
                <a:cs typeface="Arial"/>
              </a:rPr>
              <a:t>times </a:t>
            </a:r>
            <a:r>
              <a:rPr sz="3200" spc="10" dirty="0">
                <a:latin typeface="Arial"/>
                <a:cs typeface="Arial"/>
              </a:rPr>
              <a:t>your</a:t>
            </a:r>
            <a:r>
              <a:rPr sz="3200" spc="-370" dirty="0">
                <a:latin typeface="Arial"/>
                <a:cs typeface="Arial"/>
              </a:rPr>
              <a:t> </a:t>
            </a:r>
            <a:r>
              <a:rPr sz="3200" spc="20" dirty="0">
                <a:latin typeface="Arial"/>
                <a:cs typeface="Arial"/>
              </a:rPr>
              <a:t>ad </a:t>
            </a:r>
            <a:r>
              <a:rPr sz="3200" spc="-20" dirty="0">
                <a:latin typeface="Arial"/>
                <a:cs typeface="Arial"/>
              </a:rPr>
              <a:t>has </a:t>
            </a:r>
            <a:r>
              <a:rPr sz="3200" spc="-5" dirty="0">
                <a:latin typeface="Arial"/>
                <a:cs typeface="Arial"/>
              </a:rPr>
              <a:t>been </a:t>
            </a:r>
            <a:r>
              <a:rPr sz="3200" spc="-30" dirty="0">
                <a:latin typeface="Arial"/>
                <a:cs typeface="Arial"/>
              </a:rPr>
              <a:t>seen</a:t>
            </a:r>
            <a:r>
              <a:rPr sz="3200" spc="2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(clicks/impressions)</a:t>
            </a:r>
            <a:endParaRPr lang="en-US" sz="3200" dirty="0">
              <a:latin typeface="Arial"/>
              <a:cs typeface="Arial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D1A0E3B4-7B3B-4BB3-9101-192CF064711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5" y="568665"/>
            <a:ext cx="1080119" cy="1087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8069809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9568" y="914852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8048" y="76181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7" y="62641"/>
            <a:ext cx="3563721" cy="229886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5594976" y="490697"/>
            <a:ext cx="7340458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Terms to Learn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8B3E403C-7833-4EE0-BE16-4C9E8C83EF8C}"/>
              </a:ext>
            </a:extLst>
          </p:cNvPr>
          <p:cNvSpPr txBox="1">
            <a:spLocks/>
          </p:cNvSpPr>
          <p:nvPr/>
        </p:nvSpPr>
        <p:spPr>
          <a:xfrm>
            <a:off x="4401281" y="2036743"/>
            <a:ext cx="5778155" cy="78483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sz="4800" kern="0" dirty="0">
              <a:solidFill>
                <a:srgbClr val="0070C0"/>
              </a:solidFill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44DE1EF-2C23-4B67-B6AB-281811B28A0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89"/>
          <a:stretch/>
        </p:blipFill>
        <p:spPr>
          <a:xfrm>
            <a:off x="14811090" y="2429158"/>
            <a:ext cx="4491103" cy="8116423"/>
          </a:xfrm>
          <a:prstGeom prst="rect">
            <a:avLst/>
          </a:prstGeom>
        </p:spPr>
      </p:pic>
      <p:sp>
        <p:nvSpPr>
          <p:cNvPr id="25" name="object 2">
            <a:extLst>
              <a:ext uri="{FF2B5EF4-FFF2-40B4-BE49-F238E27FC236}">
                <a16:creationId xmlns:a16="http://schemas.microsoft.com/office/drawing/2014/main" id="{B473BBD4-5A25-432C-A63A-A9F6451B8992}"/>
              </a:ext>
            </a:extLst>
          </p:cNvPr>
          <p:cNvSpPr txBox="1"/>
          <p:nvPr/>
        </p:nvSpPr>
        <p:spPr>
          <a:xfrm>
            <a:off x="1681361" y="3099140"/>
            <a:ext cx="10946618" cy="61001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50000"/>
              </a:lnSpc>
              <a:spcBef>
                <a:spcPts val="650"/>
              </a:spcBef>
              <a:buSzPct val="122222"/>
              <a:buFontTx/>
              <a:buChar char="•"/>
              <a:tabLst>
                <a:tab pos="354965" algn="l"/>
                <a:tab pos="355600" algn="l"/>
              </a:tabLst>
            </a:pPr>
            <a:r>
              <a:rPr lang="en-US" sz="3200" b="1" spc="15" dirty="0">
                <a:latin typeface="Arial"/>
                <a:cs typeface="Arial"/>
              </a:rPr>
              <a:t>CPM </a:t>
            </a:r>
            <a:r>
              <a:rPr lang="en-US" sz="3200" spc="-5" dirty="0">
                <a:latin typeface="Arial"/>
                <a:cs typeface="Arial"/>
              </a:rPr>
              <a:t>is </a:t>
            </a:r>
            <a:r>
              <a:rPr lang="en-US" sz="3200" spc="15" dirty="0">
                <a:latin typeface="Arial"/>
                <a:cs typeface="Arial"/>
              </a:rPr>
              <a:t>Cost per thousand impression (actually 1000 impressions, cost per mile)</a:t>
            </a:r>
          </a:p>
          <a:p>
            <a:pPr marL="355600" marR="5080" indent="-342900">
              <a:lnSpc>
                <a:spcPct val="150000"/>
              </a:lnSpc>
              <a:spcBef>
                <a:spcPts val="650"/>
              </a:spcBef>
              <a:buSzPct val="122222"/>
              <a:buChar char="•"/>
              <a:tabLst>
                <a:tab pos="354965" algn="l"/>
                <a:tab pos="355600" algn="l"/>
              </a:tabLst>
            </a:pPr>
            <a:r>
              <a:rPr lang="en-US" sz="3200" b="1" dirty="0">
                <a:latin typeface="Arial"/>
                <a:cs typeface="Arial"/>
              </a:rPr>
              <a:t>CPV</a:t>
            </a:r>
            <a:r>
              <a:rPr lang="en-US" sz="3200" dirty="0">
                <a:latin typeface="Arial"/>
                <a:cs typeface="Arial"/>
              </a:rPr>
              <a:t> is Cost per view</a:t>
            </a:r>
          </a:p>
          <a:p>
            <a:pPr marL="355600" marR="5080" indent="-342900">
              <a:lnSpc>
                <a:spcPct val="150000"/>
              </a:lnSpc>
              <a:spcBef>
                <a:spcPts val="650"/>
              </a:spcBef>
              <a:buSzPct val="122222"/>
              <a:buChar char="•"/>
              <a:tabLst>
                <a:tab pos="354965" algn="l"/>
                <a:tab pos="355600" algn="l"/>
              </a:tabLst>
            </a:pPr>
            <a:r>
              <a:rPr lang="en-US" sz="3200" b="1" dirty="0">
                <a:latin typeface="Arial"/>
                <a:cs typeface="Arial"/>
              </a:rPr>
              <a:t>Viewable CPM </a:t>
            </a:r>
            <a:r>
              <a:rPr lang="en-US" sz="3200" dirty="0">
                <a:latin typeface="Arial"/>
                <a:cs typeface="Arial"/>
              </a:rPr>
              <a:t>is cost per impression for those who viewed the ads after the skippable 5 seconds or viewed your display ads.</a:t>
            </a:r>
          </a:p>
          <a:p>
            <a:pPr marL="355600" marR="5080" indent="-342900">
              <a:lnSpc>
                <a:spcPct val="150000"/>
              </a:lnSpc>
              <a:spcBef>
                <a:spcPts val="650"/>
              </a:spcBef>
              <a:buSzPct val="122222"/>
              <a:buChar char="•"/>
              <a:tabLst>
                <a:tab pos="354965" algn="l"/>
                <a:tab pos="355600" algn="l"/>
              </a:tabLst>
            </a:pPr>
            <a:r>
              <a:rPr lang="en-US" sz="3200" b="1" dirty="0">
                <a:latin typeface="Arial"/>
                <a:cs typeface="Arial"/>
              </a:rPr>
              <a:t>Target CPA </a:t>
            </a:r>
            <a:r>
              <a:rPr lang="en-US" sz="3200" dirty="0">
                <a:latin typeface="Arial"/>
                <a:cs typeface="Arial"/>
              </a:rPr>
              <a:t>is the cost per target customer or target acquisition.</a:t>
            </a:r>
            <a:endParaRPr lang="en-US" sz="3200" b="1" dirty="0">
              <a:latin typeface="Arial"/>
              <a:cs typeface="Arial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D1A0E3B4-7B3B-4BB3-9101-192CF064711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5" y="568665"/>
            <a:ext cx="1080119" cy="1087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4531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5846" y="927853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094" y="292056"/>
            <a:ext cx="11396792" cy="145747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4033909" cy="2021408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5078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968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4033909" cy="225518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5078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968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4073174" cy="2255186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5078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968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45" y="10538540"/>
            <a:ext cx="2015728" cy="8156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48654" y="10904116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2079873" y="541102"/>
            <a:ext cx="9191377" cy="9314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600" b="1" kern="0" dirty="0">
                <a:solidFill>
                  <a:schemeClr val="bg1"/>
                </a:solidFill>
              </a:rPr>
              <a:t>Youtube!</a:t>
            </a:r>
          </a:p>
        </p:txBody>
      </p:sp>
      <p:sp>
        <p:nvSpPr>
          <p:cNvPr id="19" name="object 2">
            <a:extLst>
              <a:ext uri="{FF2B5EF4-FFF2-40B4-BE49-F238E27FC236}">
                <a16:creationId xmlns:a16="http://schemas.microsoft.com/office/drawing/2014/main" id="{2A3B031D-8BCD-42C8-9DE4-2B0E827020BC}"/>
              </a:ext>
            </a:extLst>
          </p:cNvPr>
          <p:cNvSpPr/>
          <p:nvPr/>
        </p:nvSpPr>
        <p:spPr>
          <a:xfrm>
            <a:off x="3578951" y="2061760"/>
            <a:ext cx="7353321" cy="1303180"/>
          </a:xfrm>
          <a:prstGeom prst="rect">
            <a:avLst/>
          </a:prstGeom>
          <a:blipFill>
            <a:blip r:embed="rId8" cstate="print"/>
            <a:stretch>
              <a:fillRect t="-55373" b="-73053"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EC0114A-1925-419C-B5FA-C10C52E1F38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4318" y="3599577"/>
            <a:ext cx="13074650" cy="684376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998871D-01E9-43AC-893D-BCF4DE88E349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89"/>
          <a:stretch/>
        </p:blipFill>
        <p:spPr>
          <a:xfrm>
            <a:off x="14522458" y="1472512"/>
            <a:ext cx="4779735" cy="907307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8418323-CCB0-4169-9822-AA9927B1A46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5" y="137493"/>
            <a:ext cx="1508545" cy="1518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745955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83047" y="865728"/>
            <a:ext cx="4801832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7" y="62641"/>
            <a:ext cx="3563721" cy="229886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3397392" y="49069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18" name="object 3">
            <a:extLst>
              <a:ext uri="{FF2B5EF4-FFF2-40B4-BE49-F238E27FC236}">
                <a16:creationId xmlns:a16="http://schemas.microsoft.com/office/drawing/2014/main" id="{ADE6076C-53E1-4486-88F2-B3BAA2A53399}"/>
              </a:ext>
            </a:extLst>
          </p:cNvPr>
          <p:cNvSpPr txBox="1"/>
          <p:nvPr/>
        </p:nvSpPr>
        <p:spPr>
          <a:xfrm>
            <a:off x="15342756" y="4254648"/>
            <a:ext cx="4402253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4800" b="1" spc="5" dirty="0">
                <a:solidFill>
                  <a:srgbClr val="017100"/>
                </a:solidFill>
                <a:latin typeface="Arial"/>
                <a:cs typeface="Arial"/>
              </a:rPr>
              <a:t>Choose </a:t>
            </a:r>
            <a:r>
              <a:rPr sz="4800" b="1" spc="-75" dirty="0">
                <a:solidFill>
                  <a:srgbClr val="017100"/>
                </a:solidFill>
                <a:latin typeface="Arial"/>
                <a:cs typeface="Arial"/>
              </a:rPr>
              <a:t>Your</a:t>
            </a:r>
            <a:r>
              <a:rPr sz="4800" b="1" spc="-8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sz="4800" b="1" spc="15" dirty="0">
                <a:solidFill>
                  <a:srgbClr val="017100"/>
                </a:solidFill>
                <a:latin typeface="Arial"/>
                <a:cs typeface="Arial"/>
              </a:rPr>
              <a:t>Objective</a:t>
            </a:r>
            <a:endParaRPr sz="4800" b="1" dirty="0">
              <a:latin typeface="Arial"/>
              <a:cs typeface="Arial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740D7729-F7B0-4966-B835-1BE62E89AAB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5" y="137493"/>
            <a:ext cx="1508545" cy="1518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D5CB7CD-1873-4D16-BFAA-71071C45FFC1}"/>
              </a:ext>
            </a:extLst>
          </p:cNvPr>
          <p:cNvSpPr/>
          <p:nvPr/>
        </p:nvSpPr>
        <p:spPr>
          <a:xfrm>
            <a:off x="1053977" y="2901365"/>
            <a:ext cx="12700558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/>
              <a:t>A successful Video campaign should include the right targeting, bidding, budget, and ads to reach your goal.</a:t>
            </a:r>
          </a:p>
          <a:p>
            <a:endParaRPr lang="en-US" sz="3600" dirty="0"/>
          </a:p>
          <a:p>
            <a:r>
              <a:rPr lang="en-US" sz="4400" b="1" u="sng" dirty="0">
                <a:solidFill>
                  <a:srgbClr val="00B050"/>
                </a:solidFill>
              </a:rPr>
              <a:t>Choose a goal</a:t>
            </a:r>
          </a:p>
          <a:p>
            <a:endParaRPr lang="en-US" sz="4400" b="1" u="sng" dirty="0">
              <a:solidFill>
                <a:srgbClr val="00B050"/>
              </a:solidFill>
            </a:endParaRPr>
          </a:p>
          <a:p>
            <a:r>
              <a:rPr lang="en-US" sz="3600" dirty="0"/>
              <a:t>When creating a new Video campaign in your Google Ads account, you’ll select one of these campaign goals: </a:t>
            </a:r>
            <a:r>
              <a:rPr lang="en-US" sz="3600" b="1" dirty="0"/>
              <a:t>Sales</a:t>
            </a:r>
            <a:r>
              <a:rPr lang="en-US" sz="3600" dirty="0"/>
              <a:t>, </a:t>
            </a:r>
            <a:r>
              <a:rPr lang="en-US" sz="3600" b="1" dirty="0"/>
              <a:t>Leads</a:t>
            </a:r>
            <a:r>
              <a:rPr lang="en-US" sz="3600" dirty="0"/>
              <a:t>, </a:t>
            </a:r>
            <a:r>
              <a:rPr lang="en-US" sz="3600" b="1" dirty="0"/>
              <a:t>Website traffic</a:t>
            </a:r>
            <a:r>
              <a:rPr lang="en-US" sz="3600" dirty="0"/>
              <a:t>, </a:t>
            </a:r>
            <a:r>
              <a:rPr lang="en-US" sz="3600" b="1" dirty="0"/>
              <a:t>Product and brand consideration</a:t>
            </a:r>
            <a:r>
              <a:rPr lang="en-US" sz="3600" dirty="0"/>
              <a:t>, and </a:t>
            </a:r>
            <a:r>
              <a:rPr lang="en-US" sz="3600" b="1" dirty="0"/>
              <a:t>Brand awareness and reach</a:t>
            </a:r>
            <a:r>
              <a:rPr lang="en-US" sz="3600" dirty="0"/>
              <a:t>.</a:t>
            </a:r>
          </a:p>
          <a:p>
            <a:r>
              <a:rPr lang="en-US" sz="3600" dirty="0"/>
              <a:t>The goal you choose also determines the campaign subtype you can choose. </a:t>
            </a:r>
          </a:p>
        </p:txBody>
      </p:sp>
    </p:spTree>
    <p:extLst>
      <p:ext uri="{BB962C8B-B14F-4D97-AF65-F5344CB8AC3E}">
        <p14:creationId xmlns:p14="http://schemas.microsoft.com/office/powerpoint/2010/main" val="26764621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83047" y="865728"/>
            <a:ext cx="4801832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7" y="62641"/>
            <a:ext cx="3563721" cy="229886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3397392" y="49069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18" name="object 3">
            <a:extLst>
              <a:ext uri="{FF2B5EF4-FFF2-40B4-BE49-F238E27FC236}">
                <a16:creationId xmlns:a16="http://schemas.microsoft.com/office/drawing/2014/main" id="{ADE6076C-53E1-4486-88F2-B3BAA2A53399}"/>
              </a:ext>
            </a:extLst>
          </p:cNvPr>
          <p:cNvSpPr txBox="1"/>
          <p:nvPr/>
        </p:nvSpPr>
        <p:spPr>
          <a:xfrm>
            <a:off x="15342756" y="4254648"/>
            <a:ext cx="4402253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4800" b="1" spc="5" dirty="0">
                <a:solidFill>
                  <a:srgbClr val="017100"/>
                </a:solidFill>
                <a:latin typeface="Arial"/>
                <a:cs typeface="Arial"/>
              </a:rPr>
              <a:t>Choose </a:t>
            </a:r>
            <a:r>
              <a:rPr sz="4800" b="1" spc="-75" dirty="0">
                <a:solidFill>
                  <a:srgbClr val="017100"/>
                </a:solidFill>
                <a:latin typeface="Arial"/>
                <a:cs typeface="Arial"/>
              </a:rPr>
              <a:t>Your</a:t>
            </a:r>
            <a:r>
              <a:rPr sz="4800" b="1" spc="-8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sz="4800" b="1" spc="15" dirty="0">
                <a:solidFill>
                  <a:srgbClr val="017100"/>
                </a:solidFill>
                <a:latin typeface="Arial"/>
                <a:cs typeface="Arial"/>
              </a:rPr>
              <a:t>Objective</a:t>
            </a:r>
            <a:endParaRPr sz="4800" b="1" dirty="0">
              <a:latin typeface="Arial"/>
              <a:cs typeface="Arial"/>
            </a:endParaRPr>
          </a:p>
        </p:txBody>
      </p:sp>
      <p:sp>
        <p:nvSpPr>
          <p:cNvPr id="25" name="object 4">
            <a:extLst>
              <a:ext uri="{FF2B5EF4-FFF2-40B4-BE49-F238E27FC236}">
                <a16:creationId xmlns:a16="http://schemas.microsoft.com/office/drawing/2014/main" id="{FC692709-27C6-4DD4-822D-BA01C0E39D53}"/>
              </a:ext>
            </a:extLst>
          </p:cNvPr>
          <p:cNvSpPr/>
          <p:nvPr/>
        </p:nvSpPr>
        <p:spPr>
          <a:xfrm>
            <a:off x="505716" y="2260945"/>
            <a:ext cx="14677331" cy="806684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740D7729-F7B0-4966-B835-1BE62E89AAB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5" y="137493"/>
            <a:ext cx="1508545" cy="1518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420533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23153" y="865728"/>
            <a:ext cx="5361726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7" y="62641"/>
            <a:ext cx="3563721" cy="229886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3397392" y="49069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18" name="object 3">
            <a:extLst>
              <a:ext uri="{FF2B5EF4-FFF2-40B4-BE49-F238E27FC236}">
                <a16:creationId xmlns:a16="http://schemas.microsoft.com/office/drawing/2014/main" id="{ADE6076C-53E1-4486-88F2-B3BAA2A53399}"/>
              </a:ext>
            </a:extLst>
          </p:cNvPr>
          <p:cNvSpPr txBox="1"/>
          <p:nvPr/>
        </p:nvSpPr>
        <p:spPr>
          <a:xfrm>
            <a:off x="2302347" y="2519745"/>
            <a:ext cx="10264303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4800" b="1" spc="20" dirty="0">
                <a:solidFill>
                  <a:srgbClr val="017100"/>
                </a:solidFill>
                <a:latin typeface="Arial"/>
                <a:cs typeface="Arial"/>
              </a:rPr>
              <a:t>Campaign Subtype</a:t>
            </a:r>
            <a:endParaRPr sz="4800" b="1" dirty="0">
              <a:latin typeface="Arial"/>
              <a:cs typeface="Arial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740D7729-F7B0-4966-B835-1BE62E89AAB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5" y="137493"/>
            <a:ext cx="1508545" cy="1518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D5CB7CD-1873-4D16-BFAA-71071C45FFC1}"/>
              </a:ext>
            </a:extLst>
          </p:cNvPr>
          <p:cNvSpPr/>
          <p:nvPr/>
        </p:nvSpPr>
        <p:spPr>
          <a:xfrm>
            <a:off x="2023371" y="4409559"/>
            <a:ext cx="1141924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/>
              <a:t>A campaign subtype determines the ad formats you can use in the campaign to better optimize your campaign towards the goal.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E86E42C-3C2A-4BEF-B02F-FE7295B71E0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89"/>
          <a:stretch/>
        </p:blipFill>
        <p:spPr>
          <a:xfrm>
            <a:off x="14955902" y="2053407"/>
            <a:ext cx="4779735" cy="8547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4268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53213" y="808273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7730" y="55604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7" y="62641"/>
            <a:ext cx="3563721" cy="229886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3505662" y="541007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18" name="object 3">
            <a:extLst>
              <a:ext uri="{FF2B5EF4-FFF2-40B4-BE49-F238E27FC236}">
                <a16:creationId xmlns:a16="http://schemas.microsoft.com/office/drawing/2014/main" id="{93D71850-A52F-4F5B-B723-5C7AB5A101C9}"/>
              </a:ext>
            </a:extLst>
          </p:cNvPr>
          <p:cNvSpPr txBox="1"/>
          <p:nvPr/>
        </p:nvSpPr>
        <p:spPr>
          <a:xfrm>
            <a:off x="15386050" y="4516441"/>
            <a:ext cx="3670059" cy="2228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4800" b="1" spc="5" dirty="0">
                <a:solidFill>
                  <a:srgbClr val="017100"/>
                </a:solidFill>
                <a:latin typeface="Arial"/>
                <a:cs typeface="Arial"/>
              </a:rPr>
              <a:t>Select </a:t>
            </a:r>
            <a:r>
              <a:rPr sz="4800" b="1" spc="15" dirty="0">
                <a:solidFill>
                  <a:srgbClr val="017100"/>
                </a:solidFill>
                <a:latin typeface="Arial"/>
                <a:cs typeface="Arial"/>
              </a:rPr>
              <a:t>the </a:t>
            </a:r>
            <a:r>
              <a:rPr sz="4800" b="1" spc="20" dirty="0">
                <a:solidFill>
                  <a:srgbClr val="017100"/>
                </a:solidFill>
                <a:latin typeface="Arial"/>
                <a:cs typeface="Arial"/>
              </a:rPr>
              <a:t>campaign</a:t>
            </a:r>
            <a:r>
              <a:rPr sz="4800" b="1" spc="-80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sz="4800" b="1" spc="35" dirty="0">
                <a:solidFill>
                  <a:srgbClr val="017100"/>
                </a:solidFill>
                <a:latin typeface="Arial"/>
                <a:cs typeface="Arial"/>
              </a:rPr>
              <a:t>type</a:t>
            </a:r>
            <a:endParaRPr sz="4800" b="1" dirty="0">
              <a:latin typeface="Arial"/>
              <a:cs typeface="Arial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E35F1C46-96BB-408E-A9C5-7137F94C0EEB}"/>
              </a:ext>
            </a:extLst>
          </p:cNvPr>
          <p:cNvGrpSpPr/>
          <p:nvPr/>
        </p:nvGrpSpPr>
        <p:grpSpPr>
          <a:xfrm>
            <a:off x="215377" y="2270643"/>
            <a:ext cx="14256273" cy="8956289"/>
            <a:chOff x="546100" y="3160092"/>
            <a:chExt cx="11912600" cy="5689599"/>
          </a:xfrm>
        </p:grpSpPr>
        <p:sp>
          <p:nvSpPr>
            <p:cNvPr id="25" name="object 4">
              <a:extLst>
                <a:ext uri="{FF2B5EF4-FFF2-40B4-BE49-F238E27FC236}">
                  <a16:creationId xmlns:a16="http://schemas.microsoft.com/office/drawing/2014/main" id="{DFD9E750-934E-40F8-84C9-AD282995F022}"/>
                </a:ext>
              </a:extLst>
            </p:cNvPr>
            <p:cNvSpPr/>
            <p:nvPr/>
          </p:nvSpPr>
          <p:spPr>
            <a:xfrm>
              <a:off x="546100" y="3160092"/>
              <a:ext cx="11912600" cy="5689599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5">
              <a:extLst>
                <a:ext uri="{FF2B5EF4-FFF2-40B4-BE49-F238E27FC236}">
                  <a16:creationId xmlns:a16="http://schemas.microsoft.com/office/drawing/2014/main" id="{2D86E478-C3A0-460E-B62F-5AEB15DF13E6}"/>
                </a:ext>
              </a:extLst>
            </p:cNvPr>
            <p:cNvSpPr/>
            <p:nvPr/>
          </p:nvSpPr>
          <p:spPr>
            <a:xfrm>
              <a:off x="828687" y="6340184"/>
              <a:ext cx="2736850" cy="2204720"/>
            </a:xfrm>
            <a:custGeom>
              <a:avLst/>
              <a:gdLst/>
              <a:ahLst/>
              <a:cxnLst/>
              <a:rect l="l" t="t" r="r" b="b"/>
              <a:pathLst>
                <a:path w="2736850" h="2204720">
                  <a:moveTo>
                    <a:pt x="0" y="0"/>
                  </a:moveTo>
                  <a:lnTo>
                    <a:pt x="2736510" y="0"/>
                  </a:lnTo>
                  <a:lnTo>
                    <a:pt x="2736510" y="2204389"/>
                  </a:lnTo>
                  <a:lnTo>
                    <a:pt x="0" y="2204389"/>
                  </a:lnTo>
                  <a:lnTo>
                    <a:pt x="0" y="0"/>
                  </a:lnTo>
                  <a:close/>
                </a:path>
              </a:pathLst>
            </a:custGeom>
            <a:ln w="50800">
              <a:solidFill>
                <a:srgbClr val="EE220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4AB12B55-4E86-48C6-B84C-C4C2BF6CE54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5" y="137493"/>
            <a:ext cx="1508545" cy="1518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291148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0D22852-3E2A-4DB2-A479-135CEB333123}"/>
              </a:ext>
            </a:extLst>
          </p:cNvPr>
          <p:cNvSpPr/>
          <p:nvPr/>
        </p:nvSpPr>
        <p:spPr>
          <a:xfrm>
            <a:off x="7994650" y="4359275"/>
            <a:ext cx="6044823" cy="127834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44951" y="672761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7730" y="55604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7" y="62641"/>
            <a:ext cx="3563721" cy="229886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3505662" y="541007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475245D9-E120-40AB-A2C7-E9FF085C86D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13" y="339662"/>
            <a:ext cx="1508545" cy="1518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4" name="object 3">
            <a:extLst>
              <a:ext uri="{FF2B5EF4-FFF2-40B4-BE49-F238E27FC236}">
                <a16:creationId xmlns:a16="http://schemas.microsoft.com/office/drawing/2014/main" id="{810323AB-34EF-4C3C-BCFB-EBD6B833EBB0}"/>
              </a:ext>
            </a:extLst>
          </p:cNvPr>
          <p:cNvSpPr txBox="1"/>
          <p:nvPr/>
        </p:nvSpPr>
        <p:spPr>
          <a:xfrm>
            <a:off x="9439478" y="2847315"/>
            <a:ext cx="4022095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3200" spc="20" dirty="0">
                <a:latin typeface="Arial"/>
                <a:cs typeface="Arial"/>
              </a:rPr>
              <a:t>There are 3 campaign subtypes</a:t>
            </a:r>
            <a:endParaRPr lang="en-US" sz="3200" dirty="0">
              <a:latin typeface="Arial"/>
              <a:cs typeface="Arial"/>
            </a:endParaRPr>
          </a:p>
        </p:txBody>
      </p:sp>
      <p:sp>
        <p:nvSpPr>
          <p:cNvPr id="25" name="object 3">
            <a:extLst>
              <a:ext uri="{FF2B5EF4-FFF2-40B4-BE49-F238E27FC236}">
                <a16:creationId xmlns:a16="http://schemas.microsoft.com/office/drawing/2014/main" id="{C78D908C-59CF-4DD0-92C7-230EEDD03FD7}"/>
              </a:ext>
            </a:extLst>
          </p:cNvPr>
          <p:cNvSpPr txBox="1"/>
          <p:nvPr/>
        </p:nvSpPr>
        <p:spPr>
          <a:xfrm>
            <a:off x="8921321" y="8406702"/>
            <a:ext cx="4022095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3200" spc="20" dirty="0">
                <a:latin typeface="Arial"/>
                <a:cs typeface="Arial"/>
              </a:rPr>
              <a:t>There are 2 ways  to reach your goal</a:t>
            </a:r>
            <a:endParaRPr lang="en-US" sz="3200" dirty="0">
              <a:latin typeface="Arial"/>
              <a:cs typeface="Arial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3CFBB81-B155-45A9-A4D6-0F764385DC4E}"/>
              </a:ext>
            </a:extLst>
          </p:cNvPr>
          <p:cNvGrpSpPr/>
          <p:nvPr/>
        </p:nvGrpSpPr>
        <p:grpSpPr>
          <a:xfrm>
            <a:off x="28464" y="2063609"/>
            <a:ext cx="17880075" cy="9147717"/>
            <a:chOff x="28464" y="2063609"/>
            <a:chExt cx="17880075" cy="9147717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8A8D616C-8DB1-4831-A811-EB43D652732A}"/>
                </a:ext>
              </a:extLst>
            </p:cNvPr>
            <p:cNvGrpSpPr/>
            <p:nvPr/>
          </p:nvGrpSpPr>
          <p:grpSpPr>
            <a:xfrm>
              <a:off x="28464" y="2063609"/>
              <a:ext cx="17880075" cy="9147717"/>
              <a:chOff x="18332" y="2063609"/>
              <a:chExt cx="15559719" cy="9147717"/>
            </a:xfrm>
          </p:grpSpPr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0971CBFF-07F4-462D-B9EC-DE166E5BFCC5}"/>
                  </a:ext>
                </a:extLst>
              </p:cNvPr>
              <p:cNvGrpSpPr/>
              <p:nvPr/>
            </p:nvGrpSpPr>
            <p:grpSpPr>
              <a:xfrm>
                <a:off x="18332" y="2063609"/>
                <a:ext cx="15559719" cy="9147717"/>
                <a:chOff x="1000803" y="2777011"/>
                <a:chExt cx="11257368" cy="6949707"/>
              </a:xfrm>
            </p:grpSpPr>
            <p:sp>
              <p:nvSpPr>
                <p:cNvPr id="23" name="object 4">
                  <a:extLst>
                    <a:ext uri="{FF2B5EF4-FFF2-40B4-BE49-F238E27FC236}">
                      <a16:creationId xmlns:a16="http://schemas.microsoft.com/office/drawing/2014/main" id="{0A1F85B4-D294-40AE-80E6-B7CE6CE76E5A}"/>
                    </a:ext>
                  </a:extLst>
                </p:cNvPr>
                <p:cNvSpPr/>
                <p:nvPr/>
              </p:nvSpPr>
              <p:spPr>
                <a:xfrm>
                  <a:off x="1000803" y="2777011"/>
                  <a:ext cx="11257368" cy="6949707"/>
                </a:xfrm>
                <a:prstGeom prst="rect">
                  <a:avLst/>
                </a:prstGeom>
                <a:blipFill>
                  <a:blip r:embed="rId9" cstate="print"/>
                  <a:stretch>
                    <a:fillRect/>
                  </a:stretch>
                </a:blipFill>
              </p:spPr>
              <p:txBody>
                <a:bodyPr wrap="square" lIns="0" tIns="0" rIns="0" bIns="0" rtlCol="0"/>
                <a:lstStyle/>
                <a:p>
                  <a:endParaRPr dirty="0"/>
                </a:p>
              </p:txBody>
            </p:sp>
            <p:sp>
              <p:nvSpPr>
                <p:cNvPr id="28" name="object 5">
                  <a:extLst>
                    <a:ext uri="{FF2B5EF4-FFF2-40B4-BE49-F238E27FC236}">
                      <a16:creationId xmlns:a16="http://schemas.microsoft.com/office/drawing/2014/main" id="{C5763380-551A-482D-B2BD-0C4D237C0203}"/>
                    </a:ext>
                  </a:extLst>
                </p:cNvPr>
                <p:cNvSpPr/>
                <p:nvPr/>
              </p:nvSpPr>
              <p:spPr>
                <a:xfrm>
                  <a:off x="1490991" y="3033281"/>
                  <a:ext cx="5915025" cy="345503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15025" h="3455035">
                      <a:moveTo>
                        <a:pt x="0" y="0"/>
                      </a:moveTo>
                      <a:lnTo>
                        <a:pt x="5914547" y="0"/>
                      </a:lnTo>
                      <a:lnTo>
                        <a:pt x="5914547" y="3454798"/>
                      </a:lnTo>
                      <a:lnTo>
                        <a:pt x="0" y="345479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ln w="25399">
                  <a:solidFill>
                    <a:srgbClr val="EE220C"/>
                  </a:solidFill>
                </a:ln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29" name="object 6">
                  <a:extLst>
                    <a:ext uri="{FF2B5EF4-FFF2-40B4-BE49-F238E27FC236}">
                      <a16:creationId xmlns:a16="http://schemas.microsoft.com/office/drawing/2014/main" id="{9A664D2E-F45A-42CD-A569-124CDD410BC8}"/>
                    </a:ext>
                  </a:extLst>
                </p:cNvPr>
                <p:cNvSpPr/>
                <p:nvPr/>
              </p:nvSpPr>
              <p:spPr>
                <a:xfrm>
                  <a:off x="1490991" y="8415335"/>
                  <a:ext cx="4431665" cy="34734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31665" h="347345">
                      <a:moveTo>
                        <a:pt x="0" y="0"/>
                      </a:moveTo>
                      <a:lnTo>
                        <a:pt x="4431661" y="0"/>
                      </a:lnTo>
                      <a:lnTo>
                        <a:pt x="4431661" y="346866"/>
                      </a:lnTo>
                      <a:lnTo>
                        <a:pt x="0" y="34686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ln w="25399">
                  <a:solidFill>
                    <a:srgbClr val="EE220C"/>
                  </a:solidFill>
                </a:ln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sp>
              <p:nvSpPr>
                <p:cNvPr id="30" name="object 7">
                  <a:extLst>
                    <a:ext uri="{FF2B5EF4-FFF2-40B4-BE49-F238E27FC236}">
                      <a16:creationId xmlns:a16="http://schemas.microsoft.com/office/drawing/2014/main" id="{CF9B9D81-F27E-41C9-B46C-8B1948BE2ACE}"/>
                    </a:ext>
                  </a:extLst>
                </p:cNvPr>
                <p:cNvSpPr/>
                <p:nvPr/>
              </p:nvSpPr>
              <p:spPr>
                <a:xfrm>
                  <a:off x="1490991" y="7528959"/>
                  <a:ext cx="4431665" cy="34734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31665" h="347345">
                      <a:moveTo>
                        <a:pt x="0" y="0"/>
                      </a:moveTo>
                      <a:lnTo>
                        <a:pt x="4431661" y="0"/>
                      </a:lnTo>
                      <a:lnTo>
                        <a:pt x="4431661" y="346866"/>
                      </a:lnTo>
                      <a:lnTo>
                        <a:pt x="0" y="34686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ln w="25399">
                  <a:solidFill>
                    <a:srgbClr val="EE220C"/>
                  </a:solidFill>
                </a:ln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</p:grpSp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id="{9F79F410-63F3-473E-A1C2-84EB38C3B3D9}"/>
                  </a:ext>
                </a:extLst>
              </p:cNvPr>
              <p:cNvGrpSpPr/>
              <p:nvPr/>
            </p:nvGrpSpPr>
            <p:grpSpPr>
              <a:xfrm>
                <a:off x="7643155" y="4165235"/>
                <a:ext cx="6597244" cy="1177217"/>
                <a:chOff x="7643155" y="4165235"/>
                <a:chExt cx="6597244" cy="1177217"/>
              </a:xfrm>
            </p:grpSpPr>
            <p:pic>
              <p:nvPicPr>
                <p:cNvPr id="32" name="Picture 31">
                  <a:extLst>
                    <a:ext uri="{FF2B5EF4-FFF2-40B4-BE49-F238E27FC236}">
                      <a16:creationId xmlns:a16="http://schemas.microsoft.com/office/drawing/2014/main" id="{39622E8A-6FAE-4F0B-AB03-F3A6DB997F8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10"/>
                <a:srcRect l="24166" t="39630" r="47917" b="52422"/>
                <a:stretch/>
              </p:blipFill>
              <p:spPr>
                <a:xfrm>
                  <a:off x="7793723" y="4165235"/>
                  <a:ext cx="6245749" cy="1137787"/>
                </a:xfrm>
                <a:prstGeom prst="rect">
                  <a:avLst/>
                </a:prstGeom>
              </p:spPr>
            </p:pic>
            <p:sp>
              <p:nvSpPr>
                <p:cNvPr id="33" name="object 7">
                  <a:extLst>
                    <a:ext uri="{FF2B5EF4-FFF2-40B4-BE49-F238E27FC236}">
                      <a16:creationId xmlns:a16="http://schemas.microsoft.com/office/drawing/2014/main" id="{E072BE41-93E7-4BAC-B4FE-C24497A29775}"/>
                    </a:ext>
                  </a:extLst>
                </p:cNvPr>
                <p:cNvSpPr/>
                <p:nvPr/>
              </p:nvSpPr>
              <p:spPr>
                <a:xfrm>
                  <a:off x="7643155" y="4289659"/>
                  <a:ext cx="6597244" cy="10527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31665" h="347345">
                      <a:moveTo>
                        <a:pt x="0" y="0"/>
                      </a:moveTo>
                      <a:lnTo>
                        <a:pt x="4431661" y="0"/>
                      </a:lnTo>
                      <a:lnTo>
                        <a:pt x="4431661" y="346866"/>
                      </a:lnTo>
                      <a:lnTo>
                        <a:pt x="0" y="34686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ln w="25399">
                  <a:solidFill>
                    <a:srgbClr val="EE220C"/>
                  </a:solidFill>
                </a:ln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</p:grp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D03E179F-7153-4CEB-9772-AA3DA8DBAE69}"/>
                </a:ext>
              </a:extLst>
            </p:cNvPr>
            <p:cNvGrpSpPr/>
            <p:nvPr/>
          </p:nvGrpSpPr>
          <p:grpSpPr>
            <a:xfrm>
              <a:off x="9042220" y="8938227"/>
              <a:ext cx="8636182" cy="1169780"/>
              <a:chOff x="8625325" y="8952233"/>
              <a:chExt cx="8636182" cy="1169780"/>
            </a:xfrm>
          </p:grpSpPr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2304816F-9AE2-4F0A-9F8F-B74B4C879BD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1"/>
              <a:srcRect l="63802" t="63733" r="2083" b="28518"/>
              <a:stretch/>
            </p:blipFill>
            <p:spPr>
              <a:xfrm>
                <a:off x="8625325" y="8963795"/>
                <a:ext cx="8636182" cy="1103454"/>
              </a:xfrm>
              <a:prstGeom prst="rect">
                <a:avLst/>
              </a:prstGeom>
            </p:spPr>
          </p:pic>
          <p:sp>
            <p:nvSpPr>
              <p:cNvPr id="36" name="object 7">
                <a:extLst>
                  <a:ext uri="{FF2B5EF4-FFF2-40B4-BE49-F238E27FC236}">
                    <a16:creationId xmlns:a16="http://schemas.microsoft.com/office/drawing/2014/main" id="{2357E137-E301-4FB5-95E0-94FD685AEF49}"/>
                  </a:ext>
                </a:extLst>
              </p:cNvPr>
              <p:cNvSpPr/>
              <p:nvPr/>
            </p:nvSpPr>
            <p:spPr>
              <a:xfrm>
                <a:off x="8787252" y="8952233"/>
                <a:ext cx="8351398" cy="1169780"/>
              </a:xfrm>
              <a:custGeom>
                <a:avLst/>
                <a:gdLst/>
                <a:ahLst/>
                <a:cxnLst/>
                <a:rect l="l" t="t" r="r" b="b"/>
                <a:pathLst>
                  <a:path w="4431665" h="347345">
                    <a:moveTo>
                      <a:pt x="0" y="0"/>
                    </a:moveTo>
                    <a:lnTo>
                      <a:pt x="4431661" y="0"/>
                    </a:lnTo>
                    <a:lnTo>
                      <a:pt x="4431661" y="346866"/>
                    </a:lnTo>
                    <a:lnTo>
                      <a:pt x="0" y="346866"/>
                    </a:lnTo>
                    <a:lnTo>
                      <a:pt x="0" y="0"/>
                    </a:lnTo>
                    <a:close/>
                  </a:path>
                </a:pathLst>
              </a:custGeom>
              <a:ln w="25399">
                <a:solidFill>
                  <a:srgbClr val="EE220C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</p:grpSp>
      <p:sp>
        <p:nvSpPr>
          <p:cNvPr id="18" name="object 3">
            <a:extLst>
              <a:ext uri="{FF2B5EF4-FFF2-40B4-BE49-F238E27FC236}">
                <a16:creationId xmlns:a16="http://schemas.microsoft.com/office/drawing/2014/main" id="{93D71850-A52F-4F5B-B723-5C7AB5A101C9}"/>
              </a:ext>
            </a:extLst>
          </p:cNvPr>
          <p:cNvSpPr txBox="1"/>
          <p:nvPr/>
        </p:nvSpPr>
        <p:spPr>
          <a:xfrm>
            <a:off x="12085050" y="2316212"/>
            <a:ext cx="5447509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3600" b="1" spc="20" dirty="0">
                <a:solidFill>
                  <a:srgbClr val="017100"/>
                </a:solidFill>
                <a:latin typeface="Arial"/>
                <a:cs typeface="Arial"/>
              </a:rPr>
              <a:t>Step </a:t>
            </a:r>
            <a:r>
              <a:rPr lang="en-US" sz="3600" b="1" dirty="0">
                <a:solidFill>
                  <a:srgbClr val="017100"/>
                </a:solidFill>
                <a:latin typeface="Arial"/>
                <a:cs typeface="Arial"/>
              </a:rPr>
              <a:t>3: </a:t>
            </a:r>
            <a:r>
              <a:rPr lang="en-US" sz="3600" b="1" spc="5" dirty="0">
                <a:solidFill>
                  <a:srgbClr val="017100"/>
                </a:solidFill>
                <a:latin typeface="Arial"/>
                <a:cs typeface="Arial"/>
              </a:rPr>
              <a:t>Select </a:t>
            </a:r>
            <a:r>
              <a:rPr lang="en-US" sz="3600" b="1" spc="10" dirty="0">
                <a:solidFill>
                  <a:srgbClr val="017100"/>
                </a:solidFill>
                <a:latin typeface="Arial"/>
                <a:cs typeface="Arial"/>
              </a:rPr>
              <a:t>your </a:t>
            </a:r>
            <a:r>
              <a:rPr lang="en-US" sz="3600" b="1" spc="20" dirty="0">
                <a:solidFill>
                  <a:srgbClr val="017100"/>
                </a:solidFill>
                <a:latin typeface="Arial"/>
                <a:cs typeface="Arial"/>
              </a:rPr>
              <a:t>campaign</a:t>
            </a:r>
            <a:r>
              <a:rPr lang="en-US" sz="3600" b="1" spc="-4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3600" b="1" spc="30" dirty="0">
                <a:solidFill>
                  <a:srgbClr val="017100"/>
                </a:solidFill>
                <a:latin typeface="Arial"/>
                <a:cs typeface="Arial"/>
              </a:rPr>
              <a:t>subtype</a:t>
            </a:r>
            <a:endParaRPr lang="en-US" sz="36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172576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29818" y="672761"/>
            <a:ext cx="6058573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7730" y="55605"/>
            <a:ext cx="16114925" cy="1333712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7" y="62641"/>
            <a:ext cx="3156377" cy="2233725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699" y="10324443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3517479" y="290702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475245D9-E120-40AB-A2C7-E9FF085C86D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852" y="290702"/>
            <a:ext cx="1508545" cy="1518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" name="object 3">
            <a:extLst>
              <a:ext uri="{FF2B5EF4-FFF2-40B4-BE49-F238E27FC236}">
                <a16:creationId xmlns:a16="http://schemas.microsoft.com/office/drawing/2014/main" id="{93D71850-A52F-4F5B-B723-5C7AB5A101C9}"/>
              </a:ext>
            </a:extLst>
          </p:cNvPr>
          <p:cNvSpPr txBox="1"/>
          <p:nvPr/>
        </p:nvSpPr>
        <p:spPr>
          <a:xfrm>
            <a:off x="14736903" y="1808917"/>
            <a:ext cx="4794250" cy="168764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3600" b="1" spc="20" dirty="0">
                <a:solidFill>
                  <a:srgbClr val="017100"/>
                </a:solidFill>
                <a:latin typeface="Arial"/>
                <a:cs typeface="Arial"/>
              </a:rPr>
              <a:t>Step </a:t>
            </a:r>
            <a:r>
              <a:rPr lang="en-US" sz="3600" b="1" dirty="0">
                <a:solidFill>
                  <a:srgbClr val="017100"/>
                </a:solidFill>
                <a:latin typeface="Arial"/>
                <a:cs typeface="Arial"/>
              </a:rPr>
              <a:t>3: 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3600" b="1" spc="5" dirty="0">
                <a:solidFill>
                  <a:srgbClr val="017100"/>
                </a:solidFill>
                <a:latin typeface="Arial"/>
                <a:cs typeface="Arial"/>
              </a:rPr>
              <a:t>Select </a:t>
            </a:r>
            <a:r>
              <a:rPr lang="en-US" sz="3600" b="1" spc="10" dirty="0">
                <a:solidFill>
                  <a:srgbClr val="017100"/>
                </a:solidFill>
                <a:latin typeface="Arial"/>
                <a:cs typeface="Arial"/>
              </a:rPr>
              <a:t>your </a:t>
            </a:r>
            <a:r>
              <a:rPr lang="en-US" sz="3600" b="1" spc="20" dirty="0">
                <a:solidFill>
                  <a:srgbClr val="017100"/>
                </a:solidFill>
                <a:latin typeface="Arial"/>
                <a:cs typeface="Arial"/>
              </a:rPr>
              <a:t>campaign</a:t>
            </a:r>
            <a:r>
              <a:rPr lang="en-US" sz="3600" b="1" spc="-4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3600" b="1" spc="30" dirty="0">
                <a:solidFill>
                  <a:srgbClr val="017100"/>
                </a:solidFill>
                <a:latin typeface="Arial"/>
                <a:cs typeface="Arial"/>
              </a:rPr>
              <a:t>subtype</a:t>
            </a:r>
            <a:endParaRPr lang="en-US" sz="3600" b="1" dirty="0">
              <a:latin typeface="Arial"/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79BDA6-58C7-4DCB-B65A-28CBBFB1FE2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252008" y="4037340"/>
            <a:ext cx="6058573" cy="30292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222F556-F125-4C14-B599-36BD3784A53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240399" y="7476925"/>
            <a:ext cx="6069834" cy="2078916"/>
          </a:xfrm>
          <a:prstGeom prst="rect">
            <a:avLst/>
          </a:prstGeom>
        </p:spPr>
      </p:pic>
      <p:grpSp>
        <p:nvGrpSpPr>
          <p:cNvPr id="41" name="Group 40">
            <a:extLst>
              <a:ext uri="{FF2B5EF4-FFF2-40B4-BE49-F238E27FC236}">
                <a16:creationId xmlns:a16="http://schemas.microsoft.com/office/drawing/2014/main" id="{71FA0B55-53C8-4072-A430-C4AD2D116930}"/>
              </a:ext>
            </a:extLst>
          </p:cNvPr>
          <p:cNvGrpSpPr/>
          <p:nvPr/>
        </p:nvGrpSpPr>
        <p:grpSpPr>
          <a:xfrm>
            <a:off x="29046" y="2447076"/>
            <a:ext cx="12899065" cy="8775091"/>
            <a:chOff x="29046" y="2447076"/>
            <a:chExt cx="12899065" cy="877509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AB1D9A4-2BA8-4389-88A6-67E9A01B6F2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l="21251" t="15503" r="44409" b="13703"/>
            <a:stretch/>
          </p:blipFill>
          <p:spPr>
            <a:xfrm>
              <a:off x="29046" y="2447076"/>
              <a:ext cx="12899065" cy="8775091"/>
            </a:xfrm>
            <a:prstGeom prst="rect">
              <a:avLst/>
            </a:prstGeom>
          </p:spPr>
        </p:pic>
        <p:sp>
          <p:nvSpPr>
            <p:cNvPr id="39" name="object 5">
              <a:extLst>
                <a:ext uri="{FF2B5EF4-FFF2-40B4-BE49-F238E27FC236}">
                  <a16:creationId xmlns:a16="http://schemas.microsoft.com/office/drawing/2014/main" id="{0E7E9E99-6687-4469-BEE9-BA0BCE65CC40}"/>
                </a:ext>
              </a:extLst>
            </p:cNvPr>
            <p:cNvSpPr/>
            <p:nvPr/>
          </p:nvSpPr>
          <p:spPr>
            <a:xfrm>
              <a:off x="828686" y="7331074"/>
              <a:ext cx="6022963" cy="609601"/>
            </a:xfrm>
            <a:custGeom>
              <a:avLst/>
              <a:gdLst/>
              <a:ahLst/>
              <a:cxnLst/>
              <a:rect l="l" t="t" r="r" b="b"/>
              <a:pathLst>
                <a:path w="2736850" h="2204720">
                  <a:moveTo>
                    <a:pt x="0" y="0"/>
                  </a:moveTo>
                  <a:lnTo>
                    <a:pt x="2736510" y="0"/>
                  </a:lnTo>
                  <a:lnTo>
                    <a:pt x="2736510" y="2204389"/>
                  </a:lnTo>
                  <a:lnTo>
                    <a:pt x="0" y="2204389"/>
                  </a:lnTo>
                  <a:lnTo>
                    <a:pt x="0" y="0"/>
                  </a:lnTo>
                  <a:close/>
                </a:path>
              </a:pathLst>
            </a:custGeom>
            <a:ln w="50800">
              <a:solidFill>
                <a:srgbClr val="EE220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5">
              <a:extLst>
                <a:ext uri="{FF2B5EF4-FFF2-40B4-BE49-F238E27FC236}">
                  <a16:creationId xmlns:a16="http://schemas.microsoft.com/office/drawing/2014/main" id="{6EF6493E-EE8B-45FE-81BA-BEB6C11C4B00}"/>
                </a:ext>
              </a:extLst>
            </p:cNvPr>
            <p:cNvSpPr/>
            <p:nvPr/>
          </p:nvSpPr>
          <p:spPr>
            <a:xfrm>
              <a:off x="759340" y="2524427"/>
              <a:ext cx="3806310" cy="488247"/>
            </a:xfrm>
            <a:custGeom>
              <a:avLst/>
              <a:gdLst/>
              <a:ahLst/>
              <a:cxnLst/>
              <a:rect l="l" t="t" r="r" b="b"/>
              <a:pathLst>
                <a:path w="2736850" h="2204720">
                  <a:moveTo>
                    <a:pt x="0" y="0"/>
                  </a:moveTo>
                  <a:lnTo>
                    <a:pt x="2736510" y="0"/>
                  </a:lnTo>
                  <a:lnTo>
                    <a:pt x="2736510" y="2204389"/>
                  </a:lnTo>
                  <a:lnTo>
                    <a:pt x="0" y="2204389"/>
                  </a:lnTo>
                  <a:lnTo>
                    <a:pt x="0" y="0"/>
                  </a:lnTo>
                  <a:close/>
                </a:path>
              </a:pathLst>
            </a:custGeom>
            <a:ln w="50800">
              <a:solidFill>
                <a:srgbClr val="EE220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238221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9568" y="914852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3350584" cy="1925775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16250" y="1315494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44871" y="10529571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3943430" y="55042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18" name="object 3">
            <a:extLst>
              <a:ext uri="{FF2B5EF4-FFF2-40B4-BE49-F238E27FC236}">
                <a16:creationId xmlns:a16="http://schemas.microsoft.com/office/drawing/2014/main" id="{FAB3EEB1-9B51-4857-BDF4-07CAF2AF40DB}"/>
              </a:ext>
            </a:extLst>
          </p:cNvPr>
          <p:cNvSpPr txBox="1"/>
          <p:nvPr/>
        </p:nvSpPr>
        <p:spPr>
          <a:xfrm>
            <a:off x="14776450" y="3749675"/>
            <a:ext cx="4022095" cy="25058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5400" b="1" spc="5" dirty="0">
                <a:solidFill>
                  <a:srgbClr val="017100"/>
                </a:solidFill>
                <a:latin typeface="Arial"/>
                <a:cs typeface="Arial"/>
              </a:rPr>
              <a:t>Select </a:t>
            </a:r>
            <a:r>
              <a:rPr lang="en-US" sz="5400" b="1" spc="10" dirty="0">
                <a:solidFill>
                  <a:srgbClr val="017100"/>
                </a:solidFill>
                <a:latin typeface="Arial"/>
                <a:cs typeface="Arial"/>
              </a:rPr>
              <a:t>your </a:t>
            </a:r>
            <a:r>
              <a:rPr lang="en-US" sz="5400" b="1" spc="20" dirty="0">
                <a:solidFill>
                  <a:srgbClr val="017100"/>
                </a:solidFill>
                <a:latin typeface="Arial"/>
                <a:cs typeface="Arial"/>
              </a:rPr>
              <a:t>campaign</a:t>
            </a:r>
            <a:r>
              <a:rPr lang="en-US" sz="5400" b="1" spc="-4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5400" b="1" spc="30" dirty="0">
                <a:solidFill>
                  <a:srgbClr val="017100"/>
                </a:solidFill>
                <a:latin typeface="Arial"/>
                <a:cs typeface="Arial"/>
              </a:rPr>
              <a:t>subtype</a:t>
            </a:r>
            <a:endParaRPr lang="en-US" sz="5400" b="1" dirty="0">
              <a:latin typeface="Arial"/>
              <a:cs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23C650-0C14-435A-8AE7-5375F5F6E2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864" y="2126798"/>
            <a:ext cx="13916556" cy="8327683"/>
          </a:xfrm>
          <a:prstGeom prst="rect">
            <a:avLst/>
          </a:prstGeom>
        </p:spPr>
      </p:pic>
      <p:sp>
        <p:nvSpPr>
          <p:cNvPr id="20" name="object 5">
            <a:extLst>
              <a:ext uri="{FF2B5EF4-FFF2-40B4-BE49-F238E27FC236}">
                <a16:creationId xmlns:a16="http://schemas.microsoft.com/office/drawing/2014/main" id="{79DFE0B3-C15C-484A-95CD-4E4F39226F54}"/>
              </a:ext>
            </a:extLst>
          </p:cNvPr>
          <p:cNvSpPr txBox="1"/>
          <p:nvPr/>
        </p:nvSpPr>
        <p:spPr>
          <a:xfrm>
            <a:off x="702776" y="10950805"/>
            <a:ext cx="85344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 dirty="0">
                <a:solidFill>
                  <a:srgbClr val="EE220C"/>
                </a:solidFill>
                <a:latin typeface="Arial"/>
                <a:cs typeface="Arial"/>
              </a:rPr>
              <a:t>Read </a:t>
            </a:r>
            <a:r>
              <a:rPr dirty="0">
                <a:solidFill>
                  <a:srgbClr val="EE220C"/>
                </a:solidFill>
                <a:latin typeface="Arial"/>
                <a:cs typeface="Arial"/>
              </a:rPr>
              <a:t>more:</a:t>
            </a:r>
            <a:r>
              <a:rPr spc="-20" dirty="0">
                <a:solidFill>
                  <a:srgbClr val="EE220C"/>
                </a:solidFill>
                <a:latin typeface="Arial"/>
                <a:cs typeface="Arial"/>
              </a:rPr>
              <a:t> </a:t>
            </a:r>
            <a:r>
              <a:rPr spc="20" dirty="0">
                <a:solidFill>
                  <a:srgbClr val="EE220C"/>
                </a:solidFill>
                <a:latin typeface="Arial"/>
                <a:cs typeface="Arial"/>
              </a:rPr>
              <a:t>https://support.google.com/google-ads/answer/10197127?hl=en</a:t>
            </a:r>
            <a:endParaRPr dirty="0">
              <a:latin typeface="Arial"/>
              <a:cs typeface="Arial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FFA0BE58-3DF8-45F6-8CD8-DBE239BAB1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847" y="340660"/>
            <a:ext cx="1253207" cy="12612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241374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9568" y="914852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3183018" cy="213007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17267" y="1500978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22201" y="47528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F321BC3-9BC9-466C-9316-3B6D7A26468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5" y="137493"/>
            <a:ext cx="1508545" cy="1518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23F3F32-C6E5-46BC-B56B-AC4FF96951C2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3589" r="5836" b="16032"/>
          <a:stretch/>
        </p:blipFill>
        <p:spPr>
          <a:xfrm>
            <a:off x="149948" y="2160300"/>
            <a:ext cx="14342440" cy="844619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80CD225-1CBF-46CD-9210-96FD98D71113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89"/>
          <a:stretch/>
        </p:blipFill>
        <p:spPr>
          <a:xfrm>
            <a:off x="14852423" y="2520271"/>
            <a:ext cx="4491103" cy="8116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0710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9568" y="914852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3183018" cy="213007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22201" y="47528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18" name="object 3">
            <a:extLst>
              <a:ext uri="{FF2B5EF4-FFF2-40B4-BE49-F238E27FC236}">
                <a16:creationId xmlns:a16="http://schemas.microsoft.com/office/drawing/2014/main" id="{733158EA-9219-455C-A42F-D6510B31C499}"/>
              </a:ext>
            </a:extLst>
          </p:cNvPr>
          <p:cNvSpPr txBox="1"/>
          <p:nvPr/>
        </p:nvSpPr>
        <p:spPr>
          <a:xfrm>
            <a:off x="15589388" y="3902075"/>
            <a:ext cx="3530462" cy="167481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5400" b="1" spc="10" dirty="0">
                <a:solidFill>
                  <a:srgbClr val="017100"/>
                </a:solidFill>
                <a:latin typeface="Arial"/>
                <a:cs typeface="Arial"/>
              </a:rPr>
              <a:t>Campaign</a:t>
            </a:r>
            <a:r>
              <a:rPr sz="5400" b="1" spc="-6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sz="5400" b="1" spc="25" dirty="0">
                <a:solidFill>
                  <a:srgbClr val="017100"/>
                </a:solidFill>
                <a:latin typeface="Arial"/>
                <a:cs typeface="Arial"/>
              </a:rPr>
              <a:t>formats</a:t>
            </a:r>
            <a:endParaRPr sz="5400" b="1" dirty="0">
              <a:latin typeface="Arial"/>
              <a:cs typeface="Arial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A8D977-B7D5-40EE-B758-F38522F0EBC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834" t="42592" r="25832" b="16758"/>
          <a:stretch/>
        </p:blipFill>
        <p:spPr>
          <a:xfrm>
            <a:off x="152066" y="2106029"/>
            <a:ext cx="15218298" cy="907143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F321BC3-9BC9-466C-9316-3B6D7A26468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5" y="137493"/>
            <a:ext cx="1508545" cy="1518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489430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9568" y="914852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4"/>
            <a:ext cx="16114925" cy="1191344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2715007" cy="1837441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3476922" y="219417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D7316D3A-791B-4C48-B225-A068D42E9243}"/>
              </a:ext>
            </a:extLst>
          </p:cNvPr>
          <p:cNvSpPr txBox="1"/>
          <p:nvPr/>
        </p:nvSpPr>
        <p:spPr>
          <a:xfrm>
            <a:off x="15115481" y="3935298"/>
            <a:ext cx="3232129" cy="20441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4400" b="1" spc="-5" dirty="0">
                <a:solidFill>
                  <a:srgbClr val="017100"/>
                </a:solidFill>
                <a:latin typeface="Arial"/>
                <a:cs typeface="Arial"/>
              </a:rPr>
              <a:t>Set </a:t>
            </a:r>
            <a:r>
              <a:rPr sz="4400" b="1" spc="45" dirty="0">
                <a:solidFill>
                  <a:srgbClr val="017100"/>
                </a:solidFill>
                <a:latin typeface="Arial"/>
                <a:cs typeface="Arial"/>
              </a:rPr>
              <a:t>up </a:t>
            </a:r>
            <a:r>
              <a:rPr sz="4400" b="1" spc="10" dirty="0">
                <a:solidFill>
                  <a:srgbClr val="017100"/>
                </a:solidFill>
                <a:latin typeface="Arial"/>
                <a:cs typeface="Arial"/>
              </a:rPr>
              <a:t>your </a:t>
            </a:r>
            <a:r>
              <a:rPr sz="4400" b="1" spc="60" dirty="0">
                <a:solidFill>
                  <a:srgbClr val="017100"/>
                </a:solidFill>
                <a:latin typeface="Arial"/>
                <a:cs typeface="Arial"/>
              </a:rPr>
              <a:t>bid </a:t>
            </a:r>
            <a:r>
              <a:rPr sz="4400" b="1" spc="15" dirty="0">
                <a:solidFill>
                  <a:srgbClr val="017100"/>
                </a:solidFill>
                <a:latin typeface="Arial"/>
                <a:cs typeface="Arial"/>
              </a:rPr>
              <a:t>strategy and</a:t>
            </a:r>
            <a:r>
              <a:rPr sz="4400" b="1" spc="-16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sz="4400" b="1" spc="45" dirty="0">
                <a:solidFill>
                  <a:srgbClr val="017100"/>
                </a:solidFill>
                <a:latin typeface="Arial"/>
                <a:cs typeface="Arial"/>
              </a:rPr>
              <a:t>budget</a:t>
            </a:r>
            <a:endParaRPr sz="4400" b="1" dirty="0">
              <a:latin typeface="Arial"/>
              <a:cs typeface="Arial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4C9B06B-8FC5-45EA-A29F-A4A9D56589F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92" y="273463"/>
            <a:ext cx="1168958" cy="11764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42C68AF-7F25-4D7F-9BAD-A6D3F92A8A7F}"/>
              </a:ext>
            </a:extLst>
          </p:cNvPr>
          <p:cNvSpPr/>
          <p:nvPr/>
        </p:nvSpPr>
        <p:spPr>
          <a:xfrm>
            <a:off x="1668866" y="2478505"/>
            <a:ext cx="1119777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u="sng" dirty="0">
                <a:solidFill>
                  <a:srgbClr val="00B050"/>
                </a:solidFill>
              </a:rPr>
              <a:t>Spend your budget effectively</a:t>
            </a:r>
          </a:p>
          <a:p>
            <a:endParaRPr lang="en-US" sz="4400" b="1" u="sng" dirty="0">
              <a:solidFill>
                <a:srgbClr val="00B050"/>
              </a:solidFill>
            </a:endParaRPr>
          </a:p>
          <a:p>
            <a:r>
              <a:rPr lang="en-US" sz="4400" dirty="0"/>
              <a:t>Your budget influences how often your ads show and how prominently they’re featured.</a:t>
            </a:r>
          </a:p>
          <a:p>
            <a:endParaRPr lang="en-US" sz="4400" dirty="0"/>
          </a:p>
          <a:p>
            <a:r>
              <a:rPr lang="en-US" sz="4400" dirty="0"/>
              <a:t>Your bidding determines the way your budget is spent. </a:t>
            </a:r>
          </a:p>
          <a:p>
            <a:r>
              <a:rPr lang="en-US" sz="4400" dirty="0"/>
              <a:t>You can choose to put your money towards getting people to view your ad, click your ad, or make a conversion on your site. </a:t>
            </a:r>
          </a:p>
        </p:txBody>
      </p:sp>
    </p:spTree>
    <p:extLst>
      <p:ext uri="{BB962C8B-B14F-4D97-AF65-F5344CB8AC3E}">
        <p14:creationId xmlns:p14="http://schemas.microsoft.com/office/powerpoint/2010/main" val="29756326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9568" y="914852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4"/>
            <a:ext cx="16114925" cy="1191344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2715007" cy="1837441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3476922" y="219417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D7316D3A-791B-4C48-B225-A068D42E9243}"/>
              </a:ext>
            </a:extLst>
          </p:cNvPr>
          <p:cNvSpPr txBox="1"/>
          <p:nvPr/>
        </p:nvSpPr>
        <p:spPr>
          <a:xfrm>
            <a:off x="443645" y="4206875"/>
            <a:ext cx="3232129" cy="27212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4400" b="1" spc="20" dirty="0">
                <a:solidFill>
                  <a:srgbClr val="017100"/>
                </a:solidFill>
                <a:latin typeface="Arial"/>
                <a:cs typeface="Arial"/>
              </a:rPr>
              <a:t>Step </a:t>
            </a:r>
            <a:r>
              <a:rPr sz="4400" b="1" dirty="0">
                <a:solidFill>
                  <a:srgbClr val="017100"/>
                </a:solidFill>
                <a:latin typeface="Arial"/>
                <a:cs typeface="Arial"/>
              </a:rPr>
              <a:t>4: </a:t>
            </a:r>
            <a:endParaRPr lang="en-US" sz="4400" b="1" dirty="0">
              <a:solidFill>
                <a:srgbClr val="017100"/>
              </a:solidFill>
              <a:latin typeface="Arial"/>
              <a:cs typeface="Arial"/>
            </a:endParaRP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4400" b="1" spc="-5" dirty="0">
                <a:solidFill>
                  <a:srgbClr val="017100"/>
                </a:solidFill>
                <a:latin typeface="Arial"/>
                <a:cs typeface="Arial"/>
              </a:rPr>
              <a:t>Set </a:t>
            </a:r>
            <a:r>
              <a:rPr sz="4400" b="1" spc="45" dirty="0">
                <a:solidFill>
                  <a:srgbClr val="017100"/>
                </a:solidFill>
                <a:latin typeface="Arial"/>
                <a:cs typeface="Arial"/>
              </a:rPr>
              <a:t>up </a:t>
            </a:r>
            <a:r>
              <a:rPr sz="4400" b="1" spc="10" dirty="0">
                <a:solidFill>
                  <a:srgbClr val="017100"/>
                </a:solidFill>
                <a:latin typeface="Arial"/>
                <a:cs typeface="Arial"/>
              </a:rPr>
              <a:t>your </a:t>
            </a:r>
            <a:r>
              <a:rPr sz="4400" b="1" spc="60" dirty="0">
                <a:solidFill>
                  <a:srgbClr val="017100"/>
                </a:solidFill>
                <a:latin typeface="Arial"/>
                <a:cs typeface="Arial"/>
              </a:rPr>
              <a:t>bid </a:t>
            </a:r>
            <a:r>
              <a:rPr sz="4400" b="1" spc="15" dirty="0">
                <a:solidFill>
                  <a:srgbClr val="017100"/>
                </a:solidFill>
                <a:latin typeface="Arial"/>
                <a:cs typeface="Arial"/>
              </a:rPr>
              <a:t>strategy and</a:t>
            </a:r>
            <a:r>
              <a:rPr sz="4400" b="1" spc="-16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sz="4400" b="1" spc="45" dirty="0">
                <a:solidFill>
                  <a:srgbClr val="017100"/>
                </a:solidFill>
                <a:latin typeface="Arial"/>
                <a:cs typeface="Arial"/>
              </a:rPr>
              <a:t>budget</a:t>
            </a:r>
            <a:endParaRPr sz="4400" b="1" dirty="0">
              <a:latin typeface="Arial"/>
              <a:cs typeface="Arial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4C9B06B-8FC5-45EA-A29F-A4A9D56589F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92" y="273463"/>
            <a:ext cx="1168958" cy="11764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25AE2036-3DB8-4DE3-BE39-9542F4AB5404}"/>
              </a:ext>
            </a:extLst>
          </p:cNvPr>
          <p:cNvGrpSpPr/>
          <p:nvPr/>
        </p:nvGrpSpPr>
        <p:grpSpPr>
          <a:xfrm>
            <a:off x="3794944" y="1526776"/>
            <a:ext cx="16309156" cy="9754105"/>
            <a:chOff x="3794944" y="1526776"/>
            <a:chExt cx="16309156" cy="9754105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FE5DFE2A-7856-44B9-8CDA-97BDB06B3D6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17500" t="18456" r="22628" b="8518"/>
            <a:stretch/>
          </p:blipFill>
          <p:spPr>
            <a:xfrm>
              <a:off x="3794944" y="1526776"/>
              <a:ext cx="16309156" cy="9754105"/>
            </a:xfrm>
            <a:prstGeom prst="rect">
              <a:avLst/>
            </a:prstGeom>
          </p:spPr>
        </p:pic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1491B73-60B6-4A39-97FE-ACA7DFE47FAE}"/>
                </a:ext>
              </a:extLst>
            </p:cNvPr>
            <p:cNvGrpSpPr/>
            <p:nvPr/>
          </p:nvGrpSpPr>
          <p:grpSpPr>
            <a:xfrm>
              <a:off x="4234024" y="6051992"/>
              <a:ext cx="14732227" cy="1202883"/>
              <a:chOff x="4234024" y="6051992"/>
              <a:chExt cx="14732227" cy="1202883"/>
            </a:xfrm>
          </p:grpSpPr>
          <p:sp>
            <p:nvSpPr>
              <p:cNvPr id="19" name="object 5">
                <a:extLst>
                  <a:ext uri="{FF2B5EF4-FFF2-40B4-BE49-F238E27FC236}">
                    <a16:creationId xmlns:a16="http://schemas.microsoft.com/office/drawing/2014/main" id="{7258A95D-CA0A-4568-963E-5D4EAC1AE758}"/>
                  </a:ext>
                </a:extLst>
              </p:cNvPr>
              <p:cNvSpPr/>
              <p:nvPr/>
            </p:nvSpPr>
            <p:spPr>
              <a:xfrm>
                <a:off x="4234024" y="6569074"/>
                <a:ext cx="1931826" cy="685801"/>
              </a:xfrm>
              <a:custGeom>
                <a:avLst/>
                <a:gdLst/>
                <a:ahLst/>
                <a:cxnLst/>
                <a:rect l="l" t="t" r="r" b="b"/>
                <a:pathLst>
                  <a:path w="2736850" h="2204720">
                    <a:moveTo>
                      <a:pt x="0" y="0"/>
                    </a:moveTo>
                    <a:lnTo>
                      <a:pt x="2736510" y="0"/>
                    </a:lnTo>
                    <a:lnTo>
                      <a:pt x="2736510" y="2204389"/>
                    </a:lnTo>
                    <a:lnTo>
                      <a:pt x="0" y="2204389"/>
                    </a:lnTo>
                    <a:lnTo>
                      <a:pt x="0" y="0"/>
                    </a:lnTo>
                    <a:close/>
                  </a:path>
                </a:pathLst>
              </a:custGeom>
              <a:ln w="50800">
                <a:solidFill>
                  <a:srgbClr val="EE220C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5" name="object 5">
                <a:extLst>
                  <a:ext uri="{FF2B5EF4-FFF2-40B4-BE49-F238E27FC236}">
                    <a16:creationId xmlns:a16="http://schemas.microsoft.com/office/drawing/2014/main" id="{065A7203-8960-4311-B9AD-92EB33FE5A48}"/>
                  </a:ext>
                </a:extLst>
              </p:cNvPr>
              <p:cNvSpPr/>
              <p:nvPr/>
            </p:nvSpPr>
            <p:spPr>
              <a:xfrm>
                <a:off x="15233650" y="6051992"/>
                <a:ext cx="3732601" cy="517082"/>
              </a:xfrm>
              <a:custGeom>
                <a:avLst/>
                <a:gdLst/>
                <a:ahLst/>
                <a:cxnLst/>
                <a:rect l="l" t="t" r="r" b="b"/>
                <a:pathLst>
                  <a:path w="2736850" h="2204720">
                    <a:moveTo>
                      <a:pt x="0" y="0"/>
                    </a:moveTo>
                    <a:lnTo>
                      <a:pt x="2736510" y="0"/>
                    </a:lnTo>
                    <a:lnTo>
                      <a:pt x="2736510" y="2204389"/>
                    </a:lnTo>
                    <a:lnTo>
                      <a:pt x="0" y="2204389"/>
                    </a:lnTo>
                    <a:lnTo>
                      <a:pt x="0" y="0"/>
                    </a:lnTo>
                    <a:close/>
                  </a:path>
                </a:pathLst>
              </a:custGeom>
              <a:ln w="50800">
                <a:solidFill>
                  <a:srgbClr val="EE220C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DBC25F5-1776-48C0-B18E-0743AE133A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/>
            <a:srcRect l="30416" t="53043" r="32890" b="41111"/>
            <a:stretch/>
          </p:blipFill>
          <p:spPr>
            <a:xfrm>
              <a:off x="7161028" y="5870010"/>
              <a:ext cx="6710471" cy="601442"/>
            </a:xfrm>
            <a:prstGeom prst="rect">
              <a:avLst/>
            </a:prstGeom>
          </p:spPr>
        </p:pic>
        <p:sp>
          <p:nvSpPr>
            <p:cNvPr id="26" name="object 5">
              <a:extLst>
                <a:ext uri="{FF2B5EF4-FFF2-40B4-BE49-F238E27FC236}">
                  <a16:creationId xmlns:a16="http://schemas.microsoft.com/office/drawing/2014/main" id="{D9924B42-1294-4579-A252-6EAEA2E1F450}"/>
                </a:ext>
              </a:extLst>
            </p:cNvPr>
            <p:cNvSpPr/>
            <p:nvPr/>
          </p:nvSpPr>
          <p:spPr>
            <a:xfrm>
              <a:off x="7109514" y="5870010"/>
              <a:ext cx="1647136" cy="685801"/>
            </a:xfrm>
            <a:custGeom>
              <a:avLst/>
              <a:gdLst/>
              <a:ahLst/>
              <a:cxnLst/>
              <a:rect l="l" t="t" r="r" b="b"/>
              <a:pathLst>
                <a:path w="2736850" h="2204720">
                  <a:moveTo>
                    <a:pt x="0" y="0"/>
                  </a:moveTo>
                  <a:lnTo>
                    <a:pt x="2736510" y="0"/>
                  </a:lnTo>
                  <a:lnTo>
                    <a:pt x="2736510" y="2204389"/>
                  </a:lnTo>
                  <a:lnTo>
                    <a:pt x="0" y="2204389"/>
                  </a:lnTo>
                  <a:lnTo>
                    <a:pt x="0" y="0"/>
                  </a:lnTo>
                  <a:close/>
                </a:path>
              </a:pathLst>
            </a:custGeom>
            <a:ln w="50800">
              <a:solidFill>
                <a:srgbClr val="EE220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7323389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0464" y="876156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3183018" cy="213007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22201" y="47528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D7316D3A-791B-4C48-B225-A068D42E9243}"/>
              </a:ext>
            </a:extLst>
          </p:cNvPr>
          <p:cNvSpPr txBox="1"/>
          <p:nvPr/>
        </p:nvSpPr>
        <p:spPr>
          <a:xfrm>
            <a:off x="2195776" y="2426082"/>
            <a:ext cx="10904274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4000" b="1" spc="20" dirty="0">
                <a:solidFill>
                  <a:srgbClr val="017100"/>
                </a:solidFill>
                <a:latin typeface="Arial"/>
                <a:cs typeface="Arial"/>
              </a:rPr>
              <a:t>Step </a:t>
            </a:r>
            <a:r>
              <a:rPr lang="en-US" sz="4000" b="1" dirty="0">
                <a:solidFill>
                  <a:srgbClr val="017100"/>
                </a:solidFill>
                <a:latin typeface="Arial"/>
                <a:cs typeface="Arial"/>
              </a:rPr>
              <a:t>5: </a:t>
            </a:r>
            <a:r>
              <a:rPr lang="en-US" sz="4000" b="1" spc="20" dirty="0">
                <a:solidFill>
                  <a:srgbClr val="017100"/>
                </a:solidFill>
                <a:latin typeface="Arial"/>
                <a:cs typeface="Arial"/>
              </a:rPr>
              <a:t>choose </a:t>
            </a:r>
            <a:r>
              <a:rPr lang="en-US" sz="4000" b="1" spc="10" dirty="0">
                <a:solidFill>
                  <a:srgbClr val="017100"/>
                </a:solidFill>
                <a:latin typeface="Arial"/>
                <a:cs typeface="Arial"/>
              </a:rPr>
              <a:t>your target</a:t>
            </a:r>
            <a:r>
              <a:rPr lang="en-US" sz="4000" b="1" spc="-10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4000" b="1" spc="5" dirty="0">
                <a:solidFill>
                  <a:srgbClr val="017100"/>
                </a:solidFill>
                <a:latin typeface="Arial"/>
                <a:cs typeface="Arial"/>
              </a:rPr>
              <a:t>audience</a:t>
            </a:r>
            <a:endParaRPr lang="en-US" sz="4000" b="1" dirty="0">
              <a:latin typeface="Arial"/>
              <a:cs typeface="Arial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4A1F671D-2DD8-48B4-A3FD-D6F3B4926AC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33" y="288495"/>
            <a:ext cx="1317735" cy="13261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5D93BA7-5BA0-4668-B0A3-39DC6AE20C8B}"/>
              </a:ext>
            </a:extLst>
          </p:cNvPr>
          <p:cNvSpPr/>
          <p:nvPr/>
        </p:nvSpPr>
        <p:spPr>
          <a:xfrm>
            <a:off x="1595929" y="4746732"/>
            <a:ext cx="1183482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u="sng" dirty="0">
                <a:solidFill>
                  <a:srgbClr val="00B050"/>
                </a:solidFill>
              </a:rPr>
              <a:t>Reach people searching for your brand or business</a:t>
            </a:r>
          </a:p>
          <a:p>
            <a:endParaRPr lang="en-US" sz="3600" b="1" u="sng" dirty="0">
              <a:solidFill>
                <a:srgbClr val="00B050"/>
              </a:solidFill>
            </a:endParaRPr>
          </a:p>
          <a:p>
            <a:r>
              <a:rPr lang="en-US" sz="3600" dirty="0"/>
              <a:t>In your campaign, you can reach people in a certain location, those who speak a specific language, or those with a particular interest using campaign targeting. </a:t>
            </a:r>
          </a:p>
          <a:p>
            <a:endParaRPr lang="en-US" sz="36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5A75390-A798-440B-8C16-3889F2B944C4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89"/>
          <a:stretch/>
        </p:blipFill>
        <p:spPr>
          <a:xfrm>
            <a:off x="15386292" y="2259423"/>
            <a:ext cx="4491103" cy="8116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968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0464" y="876156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3183018" cy="213007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22201" y="47528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D7316D3A-791B-4C48-B225-A068D42E9243}"/>
              </a:ext>
            </a:extLst>
          </p:cNvPr>
          <p:cNvSpPr txBox="1"/>
          <p:nvPr/>
        </p:nvSpPr>
        <p:spPr>
          <a:xfrm>
            <a:off x="2858663" y="2293633"/>
            <a:ext cx="968464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4000" b="1" spc="20" dirty="0">
                <a:solidFill>
                  <a:srgbClr val="017100"/>
                </a:solidFill>
                <a:latin typeface="Arial"/>
                <a:cs typeface="Arial"/>
              </a:rPr>
              <a:t>Step </a:t>
            </a:r>
            <a:r>
              <a:rPr lang="en-US" sz="4000" b="1" dirty="0">
                <a:solidFill>
                  <a:srgbClr val="017100"/>
                </a:solidFill>
                <a:latin typeface="Arial"/>
                <a:cs typeface="Arial"/>
              </a:rPr>
              <a:t>5: </a:t>
            </a:r>
            <a:r>
              <a:rPr lang="en-US" sz="4000" b="1" spc="20" dirty="0">
                <a:solidFill>
                  <a:srgbClr val="017100"/>
                </a:solidFill>
                <a:latin typeface="Arial"/>
                <a:cs typeface="Arial"/>
              </a:rPr>
              <a:t>choose </a:t>
            </a:r>
            <a:r>
              <a:rPr lang="en-US" sz="4000" b="1" spc="10" dirty="0">
                <a:solidFill>
                  <a:srgbClr val="017100"/>
                </a:solidFill>
                <a:latin typeface="Arial"/>
                <a:cs typeface="Arial"/>
              </a:rPr>
              <a:t>your target</a:t>
            </a:r>
            <a:r>
              <a:rPr lang="en-US" sz="4000" b="1" spc="-10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4000" b="1" spc="5" dirty="0">
                <a:solidFill>
                  <a:srgbClr val="017100"/>
                </a:solidFill>
                <a:latin typeface="Arial"/>
                <a:cs typeface="Arial"/>
              </a:rPr>
              <a:t>audience</a:t>
            </a:r>
            <a:endParaRPr lang="en-US" sz="4000" b="1" dirty="0">
              <a:latin typeface="Arial"/>
              <a:cs typeface="Arial"/>
            </a:endParaRPr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32D5C3E8-52A0-4A68-B146-DF6344B4B048}"/>
              </a:ext>
            </a:extLst>
          </p:cNvPr>
          <p:cNvSpPr/>
          <p:nvPr/>
        </p:nvSpPr>
        <p:spPr>
          <a:xfrm>
            <a:off x="566631" y="3850180"/>
            <a:ext cx="14268704" cy="570506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59A9194-CBEC-47DA-807F-DEFEC8AA663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89"/>
          <a:stretch/>
        </p:blipFill>
        <p:spPr>
          <a:xfrm>
            <a:off x="15386292" y="2259423"/>
            <a:ext cx="4491103" cy="811642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A1F671D-2DD8-48B4-A3FD-D6F3B4926AC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33" y="288495"/>
            <a:ext cx="1317735" cy="13261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932729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0464" y="876156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3183018" cy="213007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22201" y="47528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D7316D3A-791B-4C48-B225-A068D42E9243}"/>
              </a:ext>
            </a:extLst>
          </p:cNvPr>
          <p:cNvSpPr txBox="1"/>
          <p:nvPr/>
        </p:nvSpPr>
        <p:spPr>
          <a:xfrm>
            <a:off x="2858663" y="2293633"/>
            <a:ext cx="968464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4000" b="1" spc="20" dirty="0">
                <a:solidFill>
                  <a:srgbClr val="017100"/>
                </a:solidFill>
                <a:latin typeface="Arial"/>
                <a:cs typeface="Arial"/>
              </a:rPr>
              <a:t>Step </a:t>
            </a:r>
            <a:r>
              <a:rPr lang="en-US" sz="4000" b="1" dirty="0">
                <a:solidFill>
                  <a:srgbClr val="017100"/>
                </a:solidFill>
                <a:latin typeface="Arial"/>
                <a:cs typeface="Arial"/>
              </a:rPr>
              <a:t>5: </a:t>
            </a:r>
            <a:r>
              <a:rPr lang="en-US" sz="4000" b="1" spc="20" dirty="0">
                <a:solidFill>
                  <a:srgbClr val="017100"/>
                </a:solidFill>
                <a:latin typeface="Arial"/>
                <a:cs typeface="Arial"/>
              </a:rPr>
              <a:t>choose </a:t>
            </a:r>
            <a:r>
              <a:rPr lang="en-US" sz="4000" b="1" spc="10" dirty="0">
                <a:solidFill>
                  <a:srgbClr val="017100"/>
                </a:solidFill>
                <a:latin typeface="Arial"/>
                <a:cs typeface="Arial"/>
              </a:rPr>
              <a:t>your target</a:t>
            </a:r>
            <a:r>
              <a:rPr lang="en-US" sz="4000" b="1" spc="-10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4000" b="1" spc="5" dirty="0">
                <a:solidFill>
                  <a:srgbClr val="017100"/>
                </a:solidFill>
                <a:latin typeface="Arial"/>
                <a:cs typeface="Arial"/>
              </a:rPr>
              <a:t>audience</a:t>
            </a:r>
            <a:endParaRPr lang="en-US" sz="4000" b="1" dirty="0">
              <a:latin typeface="Arial"/>
              <a:cs typeface="Arial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59A9194-CBEC-47DA-807F-DEFEC8AA663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89"/>
          <a:stretch/>
        </p:blipFill>
        <p:spPr>
          <a:xfrm>
            <a:off x="15386292" y="2259423"/>
            <a:ext cx="4491103" cy="811642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A1F671D-2DD8-48B4-A3FD-D6F3B4926AC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33" y="288495"/>
            <a:ext cx="1317735" cy="13261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71E48D-4732-4AA7-8A88-18DC020D22E4}"/>
              </a:ext>
            </a:extLst>
          </p:cNvPr>
          <p:cNvSpPr/>
          <p:nvPr/>
        </p:nvSpPr>
        <p:spPr>
          <a:xfrm>
            <a:off x="1670222" y="3811403"/>
            <a:ext cx="1206152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4800" dirty="0"/>
              <a:t>Select the language preferences for your ads. Depending on the languages you select, your ads will show to people who visit sites and apps that match the languages.</a:t>
            </a:r>
          </a:p>
          <a:p>
            <a:pPr fontAlgn="base"/>
            <a:r>
              <a:rPr lang="en-US" sz="4800" dirty="0"/>
              <a:t>Select the geographic locations of the users to whom your ads will appear. </a:t>
            </a:r>
          </a:p>
          <a:p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8819568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0464" y="876156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3183018" cy="213007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9173" y="1181268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22201" y="47528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D7316D3A-791B-4C48-B225-A068D42E9243}"/>
              </a:ext>
            </a:extLst>
          </p:cNvPr>
          <p:cNvSpPr txBox="1"/>
          <p:nvPr/>
        </p:nvSpPr>
        <p:spPr>
          <a:xfrm>
            <a:off x="15919450" y="4010527"/>
            <a:ext cx="3791811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4000" b="1" spc="20" dirty="0">
                <a:solidFill>
                  <a:srgbClr val="017100"/>
                </a:solidFill>
                <a:latin typeface="Arial"/>
                <a:cs typeface="Arial"/>
              </a:rPr>
              <a:t>choose </a:t>
            </a:r>
            <a:r>
              <a:rPr lang="en-US" sz="4000" b="1" spc="10" dirty="0">
                <a:solidFill>
                  <a:srgbClr val="017100"/>
                </a:solidFill>
                <a:latin typeface="Arial"/>
                <a:cs typeface="Arial"/>
              </a:rPr>
              <a:t>your target</a:t>
            </a:r>
            <a:r>
              <a:rPr lang="en-US" sz="4000" b="1" spc="-10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4000" b="1" spc="5" dirty="0">
                <a:solidFill>
                  <a:srgbClr val="017100"/>
                </a:solidFill>
                <a:latin typeface="Arial"/>
                <a:cs typeface="Arial"/>
              </a:rPr>
              <a:t>audience</a:t>
            </a:r>
            <a:endParaRPr lang="en-US" sz="4000" b="1" dirty="0">
              <a:latin typeface="Arial"/>
              <a:cs typeface="Arial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4A1F671D-2DD8-48B4-A3FD-D6F3B4926AC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33" y="288495"/>
            <a:ext cx="1317735" cy="13261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71E48D-4732-4AA7-8A88-18DC020D22E4}"/>
              </a:ext>
            </a:extLst>
          </p:cNvPr>
          <p:cNvSpPr/>
          <p:nvPr/>
        </p:nvSpPr>
        <p:spPr>
          <a:xfrm>
            <a:off x="855442" y="2165452"/>
            <a:ext cx="13918584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u="sng" dirty="0">
                <a:solidFill>
                  <a:srgbClr val="00B050"/>
                </a:solidFill>
              </a:rPr>
              <a:t>Set up campaign targeting</a:t>
            </a:r>
          </a:p>
          <a:p>
            <a:pPr fontAlgn="base"/>
            <a:r>
              <a:rPr lang="en-US" sz="3200" dirty="0"/>
              <a:t>Choose the networks where you want your ads to run. A network is a place where your ads can appear. For ads, these can include:</a:t>
            </a:r>
          </a:p>
          <a:p>
            <a:pPr fontAlgn="base"/>
            <a:endParaRPr lang="en-US" sz="3200" dirty="0"/>
          </a:p>
          <a:p>
            <a:pPr fontAlgn="base"/>
            <a:r>
              <a:rPr lang="en-US" sz="3200" b="1" dirty="0"/>
              <a:t>YouTube search results</a:t>
            </a:r>
          </a:p>
          <a:p>
            <a:pPr fontAlgn="base"/>
            <a:r>
              <a:rPr lang="en-US" sz="3200" dirty="0"/>
              <a:t>Your ads can appear next to search results on YouTube. This option is only available for campaigns using </a:t>
            </a:r>
            <a:r>
              <a:rPr lang="en-US" sz="3200" dirty="0">
                <a:hlinkClick r:id="rId9"/>
              </a:rPr>
              <a:t>in-feed video ads</a:t>
            </a:r>
            <a:r>
              <a:rPr lang="en-US" sz="3200" dirty="0"/>
              <a:t>.</a:t>
            </a:r>
          </a:p>
          <a:p>
            <a:pPr fontAlgn="base"/>
            <a:r>
              <a:rPr lang="en-US" sz="3200" dirty="0"/>
              <a:t> </a:t>
            </a:r>
          </a:p>
          <a:p>
            <a:pPr fontAlgn="base"/>
            <a:r>
              <a:rPr lang="en-US" sz="3200" b="1" dirty="0"/>
              <a:t>YouTube videos</a:t>
            </a:r>
          </a:p>
          <a:p>
            <a:pPr fontAlgn="base"/>
            <a:r>
              <a:rPr lang="en-US" sz="3200" dirty="0"/>
              <a:t>Your ads can appear on YouTube videos, channel pages, and the YouTube homepage.</a:t>
            </a:r>
          </a:p>
          <a:p>
            <a:pPr fontAlgn="base"/>
            <a:r>
              <a:rPr lang="en-US" sz="3200" dirty="0"/>
              <a:t> </a:t>
            </a:r>
          </a:p>
          <a:p>
            <a:pPr fontAlgn="base"/>
            <a:r>
              <a:rPr lang="en-US" sz="3200" b="1" dirty="0"/>
              <a:t>Video partners on the Display Network</a:t>
            </a:r>
          </a:p>
          <a:p>
            <a:pPr fontAlgn="base"/>
            <a:r>
              <a:rPr lang="en-US" sz="3200" dirty="0"/>
              <a:t>Otherwise known as </a:t>
            </a:r>
            <a:r>
              <a:rPr lang="en-US" sz="3200" dirty="0">
                <a:hlinkClick r:id="rId10"/>
              </a:rPr>
              <a:t>Google video partners</a:t>
            </a:r>
            <a:r>
              <a:rPr lang="en-US" sz="3200" dirty="0"/>
              <a:t>, your ads can appear on sites and apps on the Display Network. It’s recommended to keep this option selected, as it can help you expand your reach beyond YouTube.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114674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0464" y="876156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3183018" cy="213007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22201" y="47528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D7316D3A-791B-4C48-B225-A068D42E9243}"/>
              </a:ext>
            </a:extLst>
          </p:cNvPr>
          <p:cNvSpPr txBox="1"/>
          <p:nvPr/>
        </p:nvSpPr>
        <p:spPr>
          <a:xfrm>
            <a:off x="14916734" y="4120661"/>
            <a:ext cx="4761690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4000" b="1" spc="20" dirty="0">
                <a:solidFill>
                  <a:srgbClr val="017100"/>
                </a:solidFill>
                <a:latin typeface="Arial"/>
                <a:cs typeface="Arial"/>
              </a:rPr>
              <a:t>choose </a:t>
            </a:r>
            <a:r>
              <a:rPr lang="en-US" sz="4000" b="1" spc="10" dirty="0">
                <a:solidFill>
                  <a:srgbClr val="017100"/>
                </a:solidFill>
                <a:latin typeface="Arial"/>
                <a:cs typeface="Arial"/>
              </a:rPr>
              <a:t>your target</a:t>
            </a:r>
            <a:r>
              <a:rPr lang="en-US" sz="4000" b="1" spc="-10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4000" b="1" spc="5" dirty="0">
                <a:solidFill>
                  <a:srgbClr val="017100"/>
                </a:solidFill>
                <a:latin typeface="Arial"/>
                <a:cs typeface="Arial"/>
              </a:rPr>
              <a:t>audience</a:t>
            </a:r>
            <a:endParaRPr lang="en-US" sz="4000" b="1" dirty="0">
              <a:latin typeface="Arial"/>
              <a:cs typeface="Arial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4A1F671D-2DD8-48B4-A3FD-D6F3B4926AC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33" y="288495"/>
            <a:ext cx="1317735" cy="13261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71E48D-4732-4AA7-8A88-18DC020D22E4}"/>
              </a:ext>
            </a:extLst>
          </p:cNvPr>
          <p:cNvSpPr/>
          <p:nvPr/>
        </p:nvSpPr>
        <p:spPr>
          <a:xfrm>
            <a:off x="1733399" y="2041353"/>
            <a:ext cx="12737855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u="sng" dirty="0">
                <a:solidFill>
                  <a:srgbClr val="00B050"/>
                </a:solidFill>
              </a:rPr>
              <a:t>Organize your ads with ad groups</a:t>
            </a:r>
          </a:p>
          <a:p>
            <a:endParaRPr lang="en-US" sz="4000" b="1" u="sng" dirty="0">
              <a:solidFill>
                <a:srgbClr val="00B050"/>
              </a:solidFill>
            </a:endParaRPr>
          </a:p>
          <a:p>
            <a:r>
              <a:rPr lang="en-US" sz="3200" dirty="0"/>
              <a:t>You can create </a:t>
            </a:r>
            <a:r>
              <a:rPr lang="en-US" sz="3200" dirty="0">
                <a:hlinkClick r:id="rId9"/>
              </a:rPr>
              <a:t>ad groups</a:t>
            </a:r>
            <a:r>
              <a:rPr lang="en-US" sz="3200" dirty="0"/>
              <a:t> to organize your ads by a common theme. For example, if you sell desserts, beverages, and snacks on your website, you could create one ad group for each product category (for a total of 3 ad groups). With ad groups, you can refine your targeting to better reach your intended audience.</a:t>
            </a:r>
          </a:p>
          <a:p>
            <a:pPr fontAlgn="base"/>
            <a:r>
              <a:rPr lang="en-US" sz="3200" dirty="0"/>
              <a:t>Define the people that you want to reach with your ads. You can choose from:</a:t>
            </a:r>
          </a:p>
          <a:p>
            <a:pPr lvl="1" fontAlgn="base"/>
            <a:r>
              <a:rPr lang="en-US" sz="3200" b="1" dirty="0"/>
              <a:t>Demographics</a:t>
            </a:r>
            <a:r>
              <a:rPr lang="en-US" sz="3200" dirty="0"/>
              <a:t>: With demographic targeting, you can reach people who are likely to be in demographic groups that you choose, including age, gender, parental status, or household income. </a:t>
            </a:r>
            <a:r>
              <a:rPr lang="en-US" sz="3200" dirty="0">
                <a:hlinkClick r:id="rId10"/>
              </a:rPr>
              <a:t>Learn more about demographic targeting</a:t>
            </a:r>
            <a:endParaRPr lang="en-US" sz="3200" dirty="0"/>
          </a:p>
          <a:p>
            <a:pPr lvl="1" fontAlgn="base"/>
            <a:r>
              <a:rPr lang="en-US" sz="3200" b="1" dirty="0"/>
              <a:t>Audiences</a:t>
            </a:r>
            <a:r>
              <a:rPr lang="en-US" sz="3200" dirty="0"/>
              <a:t>: Audiences are groups of people with specific interests, intents, and demographics, as estimated by Google. </a:t>
            </a:r>
            <a:r>
              <a:rPr lang="en-US" sz="3200" dirty="0">
                <a:hlinkClick r:id="rId11"/>
              </a:rPr>
              <a:t>Learn more about audience targeting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521663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0464" y="876156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3183018" cy="213007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8156" y="10885036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22201" y="47528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D7316D3A-791B-4C48-B225-A068D42E9243}"/>
              </a:ext>
            </a:extLst>
          </p:cNvPr>
          <p:cNvSpPr txBox="1"/>
          <p:nvPr/>
        </p:nvSpPr>
        <p:spPr>
          <a:xfrm>
            <a:off x="3071782" y="2000719"/>
            <a:ext cx="968464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4000" b="1" spc="20" dirty="0">
                <a:solidFill>
                  <a:srgbClr val="017100"/>
                </a:solidFill>
                <a:latin typeface="Arial"/>
                <a:cs typeface="Arial"/>
              </a:rPr>
              <a:t>Step </a:t>
            </a:r>
            <a:r>
              <a:rPr lang="en-US" sz="4000" b="1" dirty="0">
                <a:solidFill>
                  <a:srgbClr val="017100"/>
                </a:solidFill>
                <a:latin typeface="Arial"/>
                <a:cs typeface="Arial"/>
              </a:rPr>
              <a:t>5: </a:t>
            </a:r>
            <a:r>
              <a:rPr lang="en-US" sz="4000" b="1" spc="20" dirty="0">
                <a:solidFill>
                  <a:srgbClr val="017100"/>
                </a:solidFill>
                <a:latin typeface="Arial"/>
                <a:cs typeface="Arial"/>
              </a:rPr>
              <a:t>choose </a:t>
            </a:r>
            <a:r>
              <a:rPr lang="en-US" sz="4000" b="1" spc="10" dirty="0">
                <a:solidFill>
                  <a:srgbClr val="017100"/>
                </a:solidFill>
                <a:latin typeface="Arial"/>
                <a:cs typeface="Arial"/>
              </a:rPr>
              <a:t>your target</a:t>
            </a:r>
            <a:r>
              <a:rPr lang="en-US" sz="4000" b="1" spc="-10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4000" b="1" spc="5" dirty="0">
                <a:solidFill>
                  <a:srgbClr val="017100"/>
                </a:solidFill>
                <a:latin typeface="Arial"/>
                <a:cs typeface="Arial"/>
              </a:rPr>
              <a:t>audience</a:t>
            </a:r>
            <a:endParaRPr lang="en-US" sz="4000" b="1" dirty="0">
              <a:latin typeface="Arial"/>
              <a:cs typeface="Arial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59A9194-CBEC-47DA-807F-DEFEC8AA663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89"/>
          <a:stretch/>
        </p:blipFill>
        <p:spPr>
          <a:xfrm>
            <a:off x="15386292" y="2259423"/>
            <a:ext cx="4491103" cy="8116423"/>
          </a:xfrm>
          <a:prstGeom prst="rect">
            <a:avLst/>
          </a:prstGeom>
        </p:spPr>
      </p:pic>
      <p:sp>
        <p:nvSpPr>
          <p:cNvPr id="18" name="object 4">
            <a:extLst>
              <a:ext uri="{FF2B5EF4-FFF2-40B4-BE49-F238E27FC236}">
                <a16:creationId xmlns:a16="http://schemas.microsoft.com/office/drawing/2014/main" id="{0CBC4007-F396-4503-BB2E-48B985A89DDD}"/>
              </a:ext>
            </a:extLst>
          </p:cNvPr>
          <p:cNvSpPr/>
          <p:nvPr/>
        </p:nvSpPr>
        <p:spPr>
          <a:xfrm>
            <a:off x="-92445" y="2712838"/>
            <a:ext cx="14972909" cy="843097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BF463ACC-E1FE-4744-BA19-7F12FCD18BD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891" y="385693"/>
            <a:ext cx="1178547" cy="11861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1890683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0464" y="876156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3183018" cy="213007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8156" y="10885036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22201" y="47528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D7316D3A-791B-4C48-B225-A068D42E9243}"/>
              </a:ext>
            </a:extLst>
          </p:cNvPr>
          <p:cNvSpPr txBox="1"/>
          <p:nvPr/>
        </p:nvSpPr>
        <p:spPr>
          <a:xfrm>
            <a:off x="3071782" y="2000719"/>
            <a:ext cx="968464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4000" b="1" spc="20" dirty="0">
                <a:solidFill>
                  <a:srgbClr val="017100"/>
                </a:solidFill>
                <a:latin typeface="Arial"/>
                <a:cs typeface="Arial"/>
              </a:rPr>
              <a:t>Step </a:t>
            </a:r>
            <a:r>
              <a:rPr lang="en-US" sz="4000" b="1" dirty="0">
                <a:solidFill>
                  <a:srgbClr val="017100"/>
                </a:solidFill>
                <a:latin typeface="Arial"/>
                <a:cs typeface="Arial"/>
              </a:rPr>
              <a:t>5: </a:t>
            </a:r>
            <a:r>
              <a:rPr lang="en-US" sz="4000" b="1" spc="20" dirty="0">
                <a:solidFill>
                  <a:srgbClr val="017100"/>
                </a:solidFill>
                <a:latin typeface="Arial"/>
                <a:cs typeface="Arial"/>
              </a:rPr>
              <a:t>choose </a:t>
            </a:r>
            <a:r>
              <a:rPr lang="en-US" sz="4000" b="1" spc="10" dirty="0">
                <a:solidFill>
                  <a:srgbClr val="017100"/>
                </a:solidFill>
                <a:latin typeface="Arial"/>
                <a:cs typeface="Arial"/>
              </a:rPr>
              <a:t>your target</a:t>
            </a:r>
            <a:r>
              <a:rPr lang="en-US" sz="4000" b="1" spc="-10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4000" b="1" spc="5" dirty="0">
                <a:solidFill>
                  <a:srgbClr val="017100"/>
                </a:solidFill>
                <a:latin typeface="Arial"/>
                <a:cs typeface="Arial"/>
              </a:rPr>
              <a:t>audience</a:t>
            </a:r>
            <a:endParaRPr lang="en-US" sz="4000" b="1" dirty="0">
              <a:latin typeface="Arial"/>
              <a:cs typeface="Arial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59A9194-CBEC-47DA-807F-DEFEC8AA663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89"/>
          <a:stretch/>
        </p:blipFill>
        <p:spPr>
          <a:xfrm>
            <a:off x="15386292" y="2259423"/>
            <a:ext cx="4717808" cy="8601709"/>
          </a:xfrm>
          <a:prstGeom prst="rect">
            <a:avLst/>
          </a:prstGeom>
        </p:spPr>
      </p:pic>
      <p:sp>
        <p:nvSpPr>
          <p:cNvPr id="23" name="object 4">
            <a:extLst>
              <a:ext uri="{FF2B5EF4-FFF2-40B4-BE49-F238E27FC236}">
                <a16:creationId xmlns:a16="http://schemas.microsoft.com/office/drawing/2014/main" id="{923E1EF0-B6A3-4409-A2F0-188FC4DBA9AC}"/>
              </a:ext>
            </a:extLst>
          </p:cNvPr>
          <p:cNvSpPr/>
          <p:nvPr/>
        </p:nvSpPr>
        <p:spPr>
          <a:xfrm>
            <a:off x="123567" y="2794695"/>
            <a:ext cx="14991914" cy="845201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AACC1B6-6684-427C-BE17-34A52C8B6ED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27" y="288495"/>
            <a:ext cx="1178547" cy="11861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59195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0464" y="876156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3183018" cy="213007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8156" y="10885036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22201" y="47528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1BE150A-53B4-44CD-B09B-3AF08FBE819D}"/>
              </a:ext>
            </a:extLst>
          </p:cNvPr>
          <p:cNvSpPr/>
          <p:nvPr/>
        </p:nvSpPr>
        <p:spPr>
          <a:xfrm>
            <a:off x="1538814" y="2955399"/>
            <a:ext cx="106205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600" b="1" spc="20" dirty="0">
                <a:solidFill>
                  <a:srgbClr val="017100"/>
                </a:solidFill>
                <a:latin typeface="Arial"/>
                <a:cs typeface="Arial"/>
              </a:rPr>
              <a:t>Step </a:t>
            </a:r>
            <a:r>
              <a:rPr lang="en-US" sz="3600" b="1" dirty="0">
                <a:solidFill>
                  <a:srgbClr val="017100"/>
                </a:solidFill>
                <a:latin typeface="Arial"/>
                <a:cs typeface="Arial"/>
              </a:rPr>
              <a:t>6: </a:t>
            </a:r>
            <a:r>
              <a:rPr lang="en-US" sz="3600" b="1" spc="20" dirty="0">
                <a:solidFill>
                  <a:srgbClr val="017100"/>
                </a:solidFill>
                <a:latin typeface="Arial"/>
                <a:cs typeface="Arial"/>
              </a:rPr>
              <a:t>choose </a:t>
            </a:r>
            <a:r>
              <a:rPr lang="en-US" sz="3600" b="1" spc="10" dirty="0">
                <a:solidFill>
                  <a:srgbClr val="017100"/>
                </a:solidFill>
                <a:latin typeface="Arial"/>
                <a:cs typeface="Arial"/>
              </a:rPr>
              <a:t>your </a:t>
            </a:r>
            <a:r>
              <a:rPr lang="en-US" sz="3600" b="1" spc="20" dirty="0">
                <a:solidFill>
                  <a:srgbClr val="017100"/>
                </a:solidFill>
                <a:latin typeface="Arial"/>
                <a:cs typeface="Arial"/>
              </a:rPr>
              <a:t>keywords </a:t>
            </a:r>
            <a:r>
              <a:rPr lang="en-US" sz="3600" b="1" spc="35" dirty="0">
                <a:solidFill>
                  <a:srgbClr val="017100"/>
                </a:solidFill>
                <a:latin typeface="Arial"/>
                <a:cs typeface="Arial"/>
              </a:rPr>
              <a:t>and/or</a:t>
            </a:r>
            <a:r>
              <a:rPr lang="en-US" sz="3600" b="1" spc="-80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3600" b="1" spc="55" dirty="0">
                <a:solidFill>
                  <a:srgbClr val="017100"/>
                </a:solidFill>
                <a:latin typeface="Arial"/>
                <a:cs typeface="Arial"/>
              </a:rPr>
              <a:t>topics</a:t>
            </a:r>
            <a:endParaRPr lang="en-US" sz="3600" b="1" dirty="0">
              <a:latin typeface="Arial"/>
              <a:cs typeface="Arial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43CEB265-FDD9-48D7-B73E-A43350D536A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57" y="276477"/>
            <a:ext cx="1203745" cy="12114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D1323BB-2263-4188-9837-147D14E48B7A}"/>
              </a:ext>
            </a:extLst>
          </p:cNvPr>
          <p:cNvSpPr/>
          <p:nvPr/>
        </p:nvSpPr>
        <p:spPr>
          <a:xfrm>
            <a:off x="1722440" y="4615131"/>
            <a:ext cx="11746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/>
              <a:t>Narrow your targeting by adding relevant keywords, topics, and placements. Avoid adding too many keywords, topics, or placements, as it may prevent you from reaching your audience.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F91705C-1589-40D1-B36F-6AF622992479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89"/>
          <a:stretch/>
        </p:blipFill>
        <p:spPr>
          <a:xfrm>
            <a:off x="15386292" y="2259423"/>
            <a:ext cx="4491103" cy="8116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9222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0464" y="876156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3183018" cy="213007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8156" y="10885036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22201" y="47528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1BE150A-53B4-44CD-B09B-3AF08FBE819D}"/>
              </a:ext>
            </a:extLst>
          </p:cNvPr>
          <p:cNvSpPr/>
          <p:nvPr/>
        </p:nvSpPr>
        <p:spPr>
          <a:xfrm>
            <a:off x="15544851" y="4349989"/>
            <a:ext cx="44679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3600" b="1" spc="20" dirty="0">
                <a:solidFill>
                  <a:srgbClr val="017100"/>
                </a:solidFill>
                <a:latin typeface="Arial"/>
                <a:cs typeface="Arial"/>
              </a:rPr>
              <a:t>choose </a:t>
            </a:r>
            <a:r>
              <a:rPr lang="en-US" sz="3600" b="1" spc="10" dirty="0">
                <a:solidFill>
                  <a:srgbClr val="017100"/>
                </a:solidFill>
                <a:latin typeface="Arial"/>
                <a:cs typeface="Arial"/>
              </a:rPr>
              <a:t>your </a:t>
            </a:r>
            <a:r>
              <a:rPr lang="en-US" sz="3600" b="1" spc="20" dirty="0">
                <a:solidFill>
                  <a:srgbClr val="017100"/>
                </a:solidFill>
                <a:latin typeface="Arial"/>
                <a:cs typeface="Arial"/>
              </a:rPr>
              <a:t>keywords </a:t>
            </a:r>
            <a:r>
              <a:rPr lang="en-US" sz="3600" b="1" spc="35" dirty="0">
                <a:solidFill>
                  <a:srgbClr val="017100"/>
                </a:solidFill>
                <a:latin typeface="Arial"/>
                <a:cs typeface="Arial"/>
              </a:rPr>
              <a:t>and/or</a:t>
            </a:r>
            <a:r>
              <a:rPr lang="en-US" sz="3600" b="1" spc="-80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3600" b="1" spc="55" dirty="0">
                <a:solidFill>
                  <a:srgbClr val="017100"/>
                </a:solidFill>
                <a:latin typeface="Arial"/>
                <a:cs typeface="Arial"/>
              </a:rPr>
              <a:t>topics</a:t>
            </a:r>
            <a:endParaRPr lang="en-US" sz="3600" b="1" dirty="0">
              <a:latin typeface="Arial"/>
              <a:cs typeface="Arial"/>
            </a:endParaRPr>
          </a:p>
        </p:txBody>
      </p:sp>
      <p:sp>
        <p:nvSpPr>
          <p:cNvPr id="25" name="object 4">
            <a:extLst>
              <a:ext uri="{FF2B5EF4-FFF2-40B4-BE49-F238E27FC236}">
                <a16:creationId xmlns:a16="http://schemas.microsoft.com/office/drawing/2014/main" id="{C5824190-F6D5-4F80-9AFC-E8E7C46C3BDE}"/>
              </a:ext>
            </a:extLst>
          </p:cNvPr>
          <p:cNvSpPr/>
          <p:nvPr/>
        </p:nvSpPr>
        <p:spPr>
          <a:xfrm>
            <a:off x="123567" y="2151194"/>
            <a:ext cx="14991914" cy="914312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43CEB265-FDD9-48D7-B73E-A43350D536A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57" y="276477"/>
            <a:ext cx="1203745" cy="12114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76430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0464" y="876156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3183018" cy="213007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8156" y="10885036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22201" y="47528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1BE150A-53B4-44CD-B09B-3AF08FBE819D}"/>
              </a:ext>
            </a:extLst>
          </p:cNvPr>
          <p:cNvSpPr/>
          <p:nvPr/>
        </p:nvSpPr>
        <p:spPr>
          <a:xfrm>
            <a:off x="15544851" y="4349989"/>
            <a:ext cx="44679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3600" b="1" spc="20" dirty="0">
                <a:solidFill>
                  <a:srgbClr val="017100"/>
                </a:solidFill>
                <a:latin typeface="Arial"/>
                <a:cs typeface="Arial"/>
              </a:rPr>
              <a:t>choose </a:t>
            </a:r>
            <a:r>
              <a:rPr lang="en-US" sz="3600" b="1" spc="10" dirty="0">
                <a:solidFill>
                  <a:srgbClr val="017100"/>
                </a:solidFill>
                <a:latin typeface="Arial"/>
                <a:cs typeface="Arial"/>
              </a:rPr>
              <a:t>your </a:t>
            </a:r>
            <a:r>
              <a:rPr lang="en-US" sz="3600" b="1" spc="20" dirty="0">
                <a:solidFill>
                  <a:srgbClr val="017100"/>
                </a:solidFill>
                <a:latin typeface="Arial"/>
                <a:cs typeface="Arial"/>
              </a:rPr>
              <a:t>keywords </a:t>
            </a:r>
            <a:r>
              <a:rPr lang="en-US" sz="3600" b="1" spc="35" dirty="0">
                <a:solidFill>
                  <a:srgbClr val="017100"/>
                </a:solidFill>
                <a:latin typeface="Arial"/>
                <a:cs typeface="Arial"/>
              </a:rPr>
              <a:t>and/or</a:t>
            </a:r>
            <a:r>
              <a:rPr lang="en-US" sz="3600" b="1" spc="-80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3600" b="1" spc="55" dirty="0">
                <a:solidFill>
                  <a:srgbClr val="017100"/>
                </a:solidFill>
                <a:latin typeface="Arial"/>
                <a:cs typeface="Arial"/>
              </a:rPr>
              <a:t>topics</a:t>
            </a:r>
            <a:endParaRPr lang="en-US" sz="3600" b="1" dirty="0">
              <a:latin typeface="Arial"/>
              <a:cs typeface="Arial"/>
            </a:endParaRPr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AC222E5A-6216-409C-BAA1-DD27056FE416}"/>
              </a:ext>
            </a:extLst>
          </p:cNvPr>
          <p:cNvSpPr/>
          <p:nvPr/>
        </p:nvSpPr>
        <p:spPr>
          <a:xfrm>
            <a:off x="17129" y="2192711"/>
            <a:ext cx="15098352" cy="903009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78AC4B0-EB27-410A-B923-E071CF6BBFB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55" y="463442"/>
            <a:ext cx="1178547" cy="11861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463991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0464" y="876156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3183018" cy="213007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8156" y="10885036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22201" y="47528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1BE150A-53B4-44CD-B09B-3AF08FBE819D}"/>
              </a:ext>
            </a:extLst>
          </p:cNvPr>
          <p:cNvSpPr/>
          <p:nvPr/>
        </p:nvSpPr>
        <p:spPr>
          <a:xfrm>
            <a:off x="15544851" y="4349989"/>
            <a:ext cx="44679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3600" b="1" spc="20" dirty="0">
                <a:solidFill>
                  <a:srgbClr val="017100"/>
                </a:solidFill>
                <a:latin typeface="Arial"/>
                <a:cs typeface="Arial"/>
              </a:rPr>
              <a:t>choose </a:t>
            </a:r>
            <a:r>
              <a:rPr lang="en-US" sz="3600" b="1" spc="10" dirty="0">
                <a:solidFill>
                  <a:srgbClr val="017100"/>
                </a:solidFill>
                <a:latin typeface="Arial"/>
                <a:cs typeface="Arial"/>
              </a:rPr>
              <a:t>your</a:t>
            </a:r>
            <a:r>
              <a:rPr lang="en-US" sz="3600" b="1" spc="-6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3600" b="1" spc="15" dirty="0">
                <a:solidFill>
                  <a:srgbClr val="017100"/>
                </a:solidFill>
                <a:latin typeface="Arial"/>
                <a:cs typeface="Arial"/>
              </a:rPr>
              <a:t>placements</a:t>
            </a:r>
            <a:endParaRPr lang="en-US" sz="3600" b="1" dirty="0">
              <a:latin typeface="Arial"/>
              <a:cs typeface="Arial"/>
            </a:endParaRPr>
          </a:p>
        </p:txBody>
      </p:sp>
      <p:sp>
        <p:nvSpPr>
          <p:cNvPr id="20" name="object 4">
            <a:extLst>
              <a:ext uri="{FF2B5EF4-FFF2-40B4-BE49-F238E27FC236}">
                <a16:creationId xmlns:a16="http://schemas.microsoft.com/office/drawing/2014/main" id="{CCDB2A4A-BD22-4BAC-BDB1-F72713203335}"/>
              </a:ext>
            </a:extLst>
          </p:cNvPr>
          <p:cNvSpPr/>
          <p:nvPr/>
        </p:nvSpPr>
        <p:spPr>
          <a:xfrm>
            <a:off x="123566" y="2192711"/>
            <a:ext cx="14756898" cy="905399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7C1D33A-28A3-48B3-B010-5A11046864F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92" y="348614"/>
            <a:ext cx="1279945" cy="1288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885828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0464" y="876156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3183018" cy="213007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8156" y="10885036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22201" y="47528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7C1D33A-28A3-48B3-B010-5A11046864F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92" y="348614"/>
            <a:ext cx="1279945" cy="1288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2B26823-B069-4B2D-B50C-ACA9890D745F}"/>
              </a:ext>
            </a:extLst>
          </p:cNvPr>
          <p:cNvSpPr/>
          <p:nvPr/>
        </p:nvSpPr>
        <p:spPr>
          <a:xfrm>
            <a:off x="1306106" y="3072037"/>
            <a:ext cx="1171774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u="sng" dirty="0">
                <a:solidFill>
                  <a:srgbClr val="00B050"/>
                </a:solidFill>
              </a:rPr>
              <a:t> Create relevant ads:</a:t>
            </a:r>
          </a:p>
          <a:p>
            <a:endParaRPr lang="en-US" sz="4400" dirty="0"/>
          </a:p>
          <a:p>
            <a:r>
              <a:rPr lang="en-US" sz="4400" dirty="0"/>
              <a:t>When creating your ads, focus on giving your ads relevant headlines, calls-to-action, and other creative features that inspire your viewers to take action. </a:t>
            </a:r>
          </a:p>
          <a:p>
            <a:r>
              <a:rPr lang="en-US" sz="4400" dirty="0"/>
              <a:t>You can create multiple ads (up to 30) when building your campaign.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51E7E65-6EAD-4D8F-B2C8-8BBCE8367AD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389"/>
          <a:stretch/>
        </p:blipFill>
        <p:spPr>
          <a:xfrm>
            <a:off x="15386292" y="2259423"/>
            <a:ext cx="4717808" cy="8601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1327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0464" y="876156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6" y="62641"/>
            <a:ext cx="3183018" cy="213007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8156" y="10885036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322201" y="47528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1BE150A-53B4-44CD-B09B-3AF08FBE819D}"/>
              </a:ext>
            </a:extLst>
          </p:cNvPr>
          <p:cNvSpPr/>
          <p:nvPr/>
        </p:nvSpPr>
        <p:spPr>
          <a:xfrm>
            <a:off x="15544851" y="4349989"/>
            <a:ext cx="44679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3600" b="1" spc="20" dirty="0">
                <a:solidFill>
                  <a:srgbClr val="017100"/>
                </a:solidFill>
                <a:latin typeface="Arial"/>
                <a:cs typeface="Arial"/>
              </a:rPr>
              <a:t>choose </a:t>
            </a:r>
            <a:r>
              <a:rPr lang="en-US" sz="3600" b="1" spc="15" dirty="0">
                <a:solidFill>
                  <a:srgbClr val="017100"/>
                </a:solidFill>
                <a:latin typeface="Arial"/>
                <a:cs typeface="Arial"/>
              </a:rPr>
              <a:t>the video </a:t>
            </a:r>
            <a:r>
              <a:rPr lang="en-US" sz="3600" b="1" spc="40" dirty="0">
                <a:solidFill>
                  <a:srgbClr val="017100"/>
                </a:solidFill>
                <a:latin typeface="Arial"/>
                <a:cs typeface="Arial"/>
              </a:rPr>
              <a:t>content </a:t>
            </a:r>
            <a:r>
              <a:rPr lang="en-US" sz="3600" b="1" spc="70" dirty="0">
                <a:solidFill>
                  <a:srgbClr val="017100"/>
                </a:solidFill>
                <a:latin typeface="Arial"/>
                <a:cs typeface="Arial"/>
              </a:rPr>
              <a:t>to</a:t>
            </a:r>
            <a:r>
              <a:rPr lang="en-US" sz="3600" b="1" spc="-12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3600" b="1" spc="30" dirty="0">
                <a:solidFill>
                  <a:srgbClr val="017100"/>
                </a:solidFill>
                <a:latin typeface="Arial"/>
                <a:cs typeface="Arial"/>
              </a:rPr>
              <a:t>promote</a:t>
            </a:r>
            <a:endParaRPr lang="en-US" sz="3600" b="1" dirty="0">
              <a:latin typeface="Arial"/>
              <a:cs typeface="Arial"/>
            </a:endParaRPr>
          </a:p>
        </p:txBody>
      </p:sp>
      <p:sp>
        <p:nvSpPr>
          <p:cNvPr id="20" name="object 4">
            <a:extLst>
              <a:ext uri="{FF2B5EF4-FFF2-40B4-BE49-F238E27FC236}">
                <a16:creationId xmlns:a16="http://schemas.microsoft.com/office/drawing/2014/main" id="{824560A4-54F3-43B3-9BB9-258836E57A82}"/>
              </a:ext>
            </a:extLst>
          </p:cNvPr>
          <p:cNvSpPr/>
          <p:nvPr/>
        </p:nvSpPr>
        <p:spPr>
          <a:xfrm>
            <a:off x="215377" y="2293954"/>
            <a:ext cx="14756898" cy="892419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4A17F64-EF0F-4BB1-AF9D-BD364633A28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48" y="335424"/>
            <a:ext cx="1127545" cy="1134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841406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9568" y="914852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3BFA84C-F0A9-4B22-A502-D268735DA42A}"/>
              </a:ext>
            </a:extLst>
          </p:cNvPr>
          <p:cNvGrpSpPr/>
          <p:nvPr/>
        </p:nvGrpSpPr>
        <p:grpSpPr>
          <a:xfrm>
            <a:off x="-64240" y="0"/>
            <a:ext cx="3891573" cy="2451260"/>
            <a:chOff x="-217271" y="3015"/>
            <a:chExt cx="4392537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41357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211914" cy="2468346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25568" y="1061403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157368" y="445856"/>
            <a:ext cx="12515750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Google Display Ads Network (GDN)</a:t>
            </a:r>
          </a:p>
        </p:txBody>
      </p:sp>
      <p:sp>
        <p:nvSpPr>
          <p:cNvPr id="20" name="object 2">
            <a:extLst>
              <a:ext uri="{FF2B5EF4-FFF2-40B4-BE49-F238E27FC236}">
                <a16:creationId xmlns:a16="http://schemas.microsoft.com/office/drawing/2014/main" id="{7B44984F-D27A-45C5-9179-399020FCD232}"/>
              </a:ext>
            </a:extLst>
          </p:cNvPr>
          <p:cNvSpPr/>
          <p:nvPr/>
        </p:nvSpPr>
        <p:spPr>
          <a:xfrm>
            <a:off x="14920155" y="3521075"/>
            <a:ext cx="4122265" cy="166884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AB6370-A695-4BA2-9D84-D6A0A032C62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714" y="2312032"/>
            <a:ext cx="15101891" cy="901973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A7C9BE1-BA92-40E8-ABBF-A291C509C9C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153" y="347465"/>
            <a:ext cx="1127545" cy="1134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143449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9568" y="914852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4BDAD43F-C25D-4748-94F9-8981413C11FC}"/>
              </a:ext>
            </a:extLst>
          </p:cNvPr>
          <p:cNvGrpSpPr/>
          <p:nvPr/>
        </p:nvGrpSpPr>
        <p:grpSpPr>
          <a:xfrm>
            <a:off x="-34311" y="-43173"/>
            <a:ext cx="3533161" cy="2268848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0434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761502" y="405234"/>
            <a:ext cx="12515750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Google Display Ads Network (GDN)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8B3E403C-7833-4EE0-BE16-4C9E8C83EF8C}"/>
              </a:ext>
            </a:extLst>
          </p:cNvPr>
          <p:cNvSpPr txBox="1">
            <a:spLocks/>
          </p:cNvSpPr>
          <p:nvPr/>
        </p:nvSpPr>
        <p:spPr>
          <a:xfrm>
            <a:off x="4401281" y="2036743"/>
            <a:ext cx="5778155" cy="78483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sz="4800" kern="0" dirty="0">
              <a:solidFill>
                <a:srgbClr val="0070C0"/>
              </a:solidFill>
            </a:endParaRPr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8E06F4B8-5CB7-47E7-8F33-777341AFE4DE}"/>
              </a:ext>
            </a:extLst>
          </p:cNvPr>
          <p:cNvSpPr txBox="1"/>
          <p:nvPr/>
        </p:nvSpPr>
        <p:spPr>
          <a:xfrm>
            <a:off x="755650" y="3425538"/>
            <a:ext cx="13504683" cy="451982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50000"/>
              </a:lnSpc>
              <a:spcBef>
                <a:spcPts val="105"/>
              </a:spcBef>
              <a:buFont typeface="Arial" panose="020B0604020202020204" pitchFamily="34" charset="0"/>
              <a:buChar char="•"/>
            </a:pPr>
            <a:r>
              <a:rPr sz="3200" spc="5" dirty="0">
                <a:latin typeface="Arial"/>
                <a:cs typeface="Arial"/>
              </a:rPr>
              <a:t>Google </a:t>
            </a:r>
            <a:r>
              <a:rPr sz="3200" spc="15" dirty="0">
                <a:latin typeface="Arial"/>
                <a:cs typeface="Arial"/>
              </a:rPr>
              <a:t>display </a:t>
            </a:r>
            <a:r>
              <a:rPr sz="3200" spc="30" dirty="0">
                <a:latin typeface="Arial"/>
                <a:cs typeface="Arial"/>
              </a:rPr>
              <a:t>network </a:t>
            </a:r>
            <a:r>
              <a:rPr sz="3200" spc="15" dirty="0">
                <a:latin typeface="Arial"/>
                <a:cs typeface="Arial"/>
              </a:rPr>
              <a:t>allows you </a:t>
            </a:r>
            <a:r>
              <a:rPr sz="3200" spc="60" dirty="0">
                <a:latin typeface="Arial"/>
                <a:cs typeface="Arial"/>
              </a:rPr>
              <a:t>to </a:t>
            </a:r>
            <a:r>
              <a:rPr sz="3200" spc="30" dirty="0">
                <a:latin typeface="Arial"/>
                <a:cs typeface="Arial"/>
              </a:rPr>
              <a:t>promote </a:t>
            </a:r>
            <a:r>
              <a:rPr sz="3200" spc="10" dirty="0">
                <a:latin typeface="Arial"/>
                <a:cs typeface="Arial"/>
              </a:rPr>
              <a:t>your </a:t>
            </a:r>
            <a:r>
              <a:rPr sz="3200" spc="30" dirty="0">
                <a:latin typeface="Arial"/>
                <a:cs typeface="Arial"/>
              </a:rPr>
              <a:t>product/service </a:t>
            </a:r>
            <a:r>
              <a:rPr sz="3200" spc="20" dirty="0">
                <a:latin typeface="Arial"/>
                <a:cs typeface="Arial"/>
              </a:rPr>
              <a:t>on </a:t>
            </a:r>
            <a:r>
              <a:rPr sz="3200" spc="10" dirty="0">
                <a:latin typeface="Arial"/>
                <a:cs typeface="Arial"/>
              </a:rPr>
              <a:t>millions </a:t>
            </a:r>
            <a:r>
              <a:rPr sz="3200" spc="40" dirty="0">
                <a:latin typeface="Arial"/>
                <a:cs typeface="Arial"/>
              </a:rPr>
              <a:t>of</a:t>
            </a:r>
            <a:r>
              <a:rPr sz="3200" spc="-190" dirty="0">
                <a:latin typeface="Arial"/>
                <a:cs typeface="Arial"/>
              </a:rPr>
              <a:t> </a:t>
            </a:r>
            <a:r>
              <a:rPr sz="3200" spc="20" dirty="0">
                <a:latin typeface="Arial"/>
                <a:cs typeface="Arial"/>
              </a:rPr>
              <a:t>websites</a:t>
            </a:r>
            <a:r>
              <a:rPr lang="en-US" sz="3200" spc="20" dirty="0">
                <a:latin typeface="Arial"/>
                <a:cs typeface="Arial"/>
              </a:rPr>
              <a:t>.</a:t>
            </a:r>
          </a:p>
          <a:p>
            <a:pPr marL="355600" indent="-342900">
              <a:lnSpc>
                <a:spcPct val="150000"/>
              </a:lnSpc>
              <a:spcBef>
                <a:spcPts val="105"/>
              </a:spcBef>
              <a:buFont typeface="Arial" panose="020B0604020202020204" pitchFamily="34" charset="0"/>
              <a:buChar char="•"/>
            </a:pPr>
            <a:r>
              <a:rPr lang="en-US" sz="3200" spc="5" dirty="0">
                <a:latin typeface="Arial"/>
                <a:cs typeface="Arial"/>
              </a:rPr>
              <a:t>Google </a:t>
            </a:r>
            <a:r>
              <a:rPr lang="en-US" sz="3200" spc="15" dirty="0">
                <a:latin typeface="Arial"/>
                <a:cs typeface="Arial"/>
              </a:rPr>
              <a:t>display ads </a:t>
            </a:r>
            <a:r>
              <a:rPr lang="en-US" sz="3200" spc="-20" dirty="0">
                <a:latin typeface="Arial"/>
                <a:cs typeface="Arial"/>
              </a:rPr>
              <a:t>have </a:t>
            </a:r>
            <a:r>
              <a:rPr lang="en-US" sz="3200" spc="10" dirty="0">
                <a:latin typeface="Arial"/>
                <a:cs typeface="Arial"/>
              </a:rPr>
              <a:t>different dimensions </a:t>
            </a:r>
            <a:r>
              <a:rPr lang="en-US" sz="3200" spc="15" dirty="0">
                <a:latin typeface="Arial"/>
                <a:cs typeface="Arial"/>
              </a:rPr>
              <a:t>and </a:t>
            </a:r>
            <a:r>
              <a:rPr lang="en-US" sz="3200" spc="20" dirty="0">
                <a:latin typeface="Arial"/>
                <a:cs typeface="Arial"/>
              </a:rPr>
              <a:t>locations, </a:t>
            </a:r>
            <a:r>
              <a:rPr lang="en-US" sz="3200" dirty="0">
                <a:latin typeface="Arial"/>
                <a:cs typeface="Arial"/>
              </a:rPr>
              <a:t>each one </a:t>
            </a:r>
            <a:r>
              <a:rPr lang="en-US" sz="3200" spc="-15" dirty="0">
                <a:latin typeface="Arial"/>
                <a:cs typeface="Arial"/>
              </a:rPr>
              <a:t>has </a:t>
            </a:r>
            <a:r>
              <a:rPr lang="en-US" sz="3200" spc="-40" dirty="0">
                <a:latin typeface="Arial"/>
                <a:cs typeface="Arial"/>
              </a:rPr>
              <a:t>a </a:t>
            </a:r>
            <a:r>
              <a:rPr lang="en-US" sz="3200" spc="5" dirty="0">
                <a:latin typeface="Arial"/>
                <a:cs typeface="Arial"/>
              </a:rPr>
              <a:t>unique</a:t>
            </a:r>
            <a:r>
              <a:rPr lang="en-US" sz="3200" spc="95" dirty="0">
                <a:latin typeface="Arial"/>
                <a:cs typeface="Arial"/>
              </a:rPr>
              <a:t> </a:t>
            </a:r>
            <a:r>
              <a:rPr lang="en-US" sz="3200" spc="-10" dirty="0">
                <a:latin typeface="Arial"/>
                <a:cs typeface="Arial"/>
              </a:rPr>
              <a:t>name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spc="-80" dirty="0">
                <a:latin typeface="Arial"/>
                <a:cs typeface="Arial"/>
              </a:rPr>
              <a:t>You </a:t>
            </a:r>
            <a:r>
              <a:rPr lang="en-US" sz="3200" spc="15" dirty="0">
                <a:latin typeface="Arial"/>
                <a:cs typeface="Arial"/>
              </a:rPr>
              <a:t>can </a:t>
            </a:r>
            <a:r>
              <a:rPr lang="en-US" sz="3200" spc="-15" dirty="0">
                <a:latin typeface="Arial"/>
                <a:cs typeface="Arial"/>
              </a:rPr>
              <a:t>use </a:t>
            </a:r>
            <a:r>
              <a:rPr lang="en-US" sz="3200" dirty="0">
                <a:latin typeface="Arial"/>
                <a:cs typeface="Arial"/>
              </a:rPr>
              <a:t>image, </a:t>
            </a:r>
            <a:r>
              <a:rPr lang="en-US" sz="3200" spc="15" dirty="0">
                <a:latin typeface="Arial"/>
                <a:cs typeface="Arial"/>
              </a:rPr>
              <a:t>videos </a:t>
            </a:r>
            <a:r>
              <a:rPr lang="en-US" sz="3200" spc="20" dirty="0">
                <a:latin typeface="Arial"/>
                <a:cs typeface="Arial"/>
              </a:rPr>
              <a:t>or </a:t>
            </a:r>
            <a:r>
              <a:rPr lang="en-US" sz="3200" spc="-20" dirty="0">
                <a:latin typeface="Arial"/>
                <a:cs typeface="Arial"/>
              </a:rPr>
              <a:t>even </a:t>
            </a:r>
            <a:r>
              <a:rPr lang="en-US" sz="3200" spc="40" dirty="0">
                <a:latin typeface="Arial"/>
                <a:cs typeface="Arial"/>
              </a:rPr>
              <a:t>text </a:t>
            </a:r>
            <a:r>
              <a:rPr lang="en-US" sz="3200" dirty="0">
                <a:latin typeface="Arial"/>
                <a:cs typeface="Arial"/>
              </a:rPr>
              <a:t>in </a:t>
            </a:r>
            <a:r>
              <a:rPr lang="en-US" sz="3200" spc="5" dirty="0">
                <a:latin typeface="Arial"/>
                <a:cs typeface="Arial"/>
              </a:rPr>
              <a:t>Google </a:t>
            </a:r>
            <a:r>
              <a:rPr lang="en-US" sz="3200" spc="15" dirty="0">
                <a:latin typeface="Arial"/>
                <a:cs typeface="Arial"/>
              </a:rPr>
              <a:t>display</a:t>
            </a:r>
            <a:r>
              <a:rPr lang="en-US" sz="3200" spc="45" dirty="0">
                <a:latin typeface="Arial"/>
                <a:cs typeface="Arial"/>
              </a:rPr>
              <a:t> </a:t>
            </a:r>
            <a:r>
              <a:rPr lang="en-US" sz="3200" spc="15" dirty="0">
                <a:latin typeface="Arial"/>
                <a:cs typeface="Arial"/>
              </a:rPr>
              <a:t>ads</a:t>
            </a:r>
            <a:endParaRPr lang="en-US" sz="3200" dirty="0">
              <a:latin typeface="Arial"/>
              <a:cs typeface="Arial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/>
              <a:t>It is considered the cheapest ad type you can do.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99D56DA4-FCB1-4932-B7A6-938EA8CEE8D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70830"/>
            <a:ext cx="1356145" cy="13648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094" y="10012193"/>
            <a:ext cx="2015728" cy="96227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5AF79B2-A32C-44F9-9D9F-EDB77057BB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931386" y="1932811"/>
            <a:ext cx="4357121" cy="8699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5586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9568" y="914852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4BDAD43F-C25D-4748-94F9-8981413C11FC}"/>
              </a:ext>
            </a:extLst>
          </p:cNvPr>
          <p:cNvGrpSpPr/>
          <p:nvPr/>
        </p:nvGrpSpPr>
        <p:grpSpPr>
          <a:xfrm>
            <a:off x="-34311" y="-43173"/>
            <a:ext cx="3533161" cy="2268848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0434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761502" y="405234"/>
            <a:ext cx="12515750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Google Display Ads Network (GDN)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8B3E403C-7833-4EE0-BE16-4C9E8C83EF8C}"/>
              </a:ext>
            </a:extLst>
          </p:cNvPr>
          <p:cNvSpPr txBox="1">
            <a:spLocks/>
          </p:cNvSpPr>
          <p:nvPr/>
        </p:nvSpPr>
        <p:spPr>
          <a:xfrm>
            <a:off x="4401281" y="2036743"/>
            <a:ext cx="5778155" cy="78483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sz="4800" kern="0" dirty="0">
              <a:solidFill>
                <a:srgbClr val="0070C0"/>
              </a:solidFill>
            </a:endParaRPr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8E06F4B8-5CB7-47E7-8F33-777341AFE4DE}"/>
              </a:ext>
            </a:extLst>
          </p:cNvPr>
          <p:cNvSpPr txBox="1"/>
          <p:nvPr/>
        </p:nvSpPr>
        <p:spPr>
          <a:xfrm>
            <a:off x="984250" y="3341596"/>
            <a:ext cx="13504683" cy="555344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6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spc="15" dirty="0">
                <a:latin typeface="Arial"/>
                <a:cs typeface="Arial"/>
              </a:rPr>
              <a:t>GDN can appear on websites, mobile applications and on mobile </a:t>
            </a:r>
            <a:r>
              <a:rPr lang="en-US" sz="3600" spc="15">
                <a:latin typeface="Arial"/>
                <a:cs typeface="Arial"/>
              </a:rPr>
              <a:t>games.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600" dirty="0">
              <a:latin typeface="Arial"/>
              <a:cs typeface="Arial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/>
              <a:t>Display ads use the </a:t>
            </a:r>
            <a:r>
              <a:rPr lang="en-US" sz="3600" b="1" dirty="0"/>
              <a:t>Viewable CPM </a:t>
            </a:r>
            <a:r>
              <a:rPr lang="en-US" sz="3600" dirty="0"/>
              <a:t>bid strategy to help you get the most impressions for your bid (recommended)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6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/>
              <a:t>High quality traffic </a:t>
            </a:r>
            <a:r>
              <a:rPr lang="en-US" sz="3600" dirty="0"/>
              <a:t>is traffic that is likely to lead to actions on your website, apps, or store.</a:t>
            </a:r>
          </a:p>
          <a:p>
            <a:endParaRPr lang="en-US" sz="3600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99D56DA4-FCB1-4932-B7A6-938EA8CEE8D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70830"/>
            <a:ext cx="1356145" cy="13648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094" y="10012193"/>
            <a:ext cx="2015728" cy="96227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5AF79B2-A32C-44F9-9D9F-EDB77057BB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931386" y="1932811"/>
            <a:ext cx="4357121" cy="8699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8383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9568" y="914852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4BDAD43F-C25D-4748-94F9-8981413C11FC}"/>
              </a:ext>
            </a:extLst>
          </p:cNvPr>
          <p:cNvGrpSpPr/>
          <p:nvPr/>
        </p:nvGrpSpPr>
        <p:grpSpPr>
          <a:xfrm>
            <a:off x="-34311" y="-43173"/>
            <a:ext cx="3533161" cy="2268848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0434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761502" y="405234"/>
            <a:ext cx="12515750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Google Display Ads Network (GDN)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8B3E403C-7833-4EE0-BE16-4C9E8C83EF8C}"/>
              </a:ext>
            </a:extLst>
          </p:cNvPr>
          <p:cNvSpPr txBox="1">
            <a:spLocks/>
          </p:cNvSpPr>
          <p:nvPr/>
        </p:nvSpPr>
        <p:spPr>
          <a:xfrm>
            <a:off x="4401281" y="2036743"/>
            <a:ext cx="5778155" cy="78483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sz="4800" kern="0" dirty="0">
              <a:solidFill>
                <a:srgbClr val="0070C0"/>
              </a:solidFill>
            </a:endParaRPr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61655498-7301-4B36-B457-D4C412687B6A}"/>
              </a:ext>
            </a:extLst>
          </p:cNvPr>
          <p:cNvSpPr/>
          <p:nvPr/>
        </p:nvSpPr>
        <p:spPr>
          <a:xfrm>
            <a:off x="1464893" y="3789054"/>
            <a:ext cx="11722192" cy="531978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99D56DA4-FCB1-4932-B7A6-938EA8CEE8D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70830"/>
            <a:ext cx="1356145" cy="13648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7D2A80C-292A-4B18-935B-1247684B77F0}"/>
              </a:ext>
            </a:extLst>
          </p:cNvPr>
          <p:cNvSpPr txBox="1"/>
          <p:nvPr/>
        </p:nvSpPr>
        <p:spPr>
          <a:xfrm>
            <a:off x="10810691" y="3902075"/>
            <a:ext cx="326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Wide Leaderboard Ad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094" y="10012193"/>
            <a:ext cx="2015728" cy="96227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5AF79B2-A32C-44F9-9D9F-EDB77057BB2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931386" y="1932811"/>
            <a:ext cx="4357121" cy="8699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609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08906" y="959693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4BDAD43F-C25D-4748-94F9-8981413C11FC}"/>
              </a:ext>
            </a:extLst>
          </p:cNvPr>
          <p:cNvGrpSpPr/>
          <p:nvPr/>
        </p:nvGrpSpPr>
        <p:grpSpPr>
          <a:xfrm>
            <a:off x="-34311" y="-43173"/>
            <a:ext cx="3533161" cy="2268848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0434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761502" y="405234"/>
            <a:ext cx="12515750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Google Display Ads Network (GDN)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8B3E403C-7833-4EE0-BE16-4C9E8C83EF8C}"/>
              </a:ext>
            </a:extLst>
          </p:cNvPr>
          <p:cNvSpPr txBox="1">
            <a:spLocks/>
          </p:cNvSpPr>
          <p:nvPr/>
        </p:nvSpPr>
        <p:spPr>
          <a:xfrm>
            <a:off x="4401281" y="2036743"/>
            <a:ext cx="5778155" cy="78483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sz="4800" kern="0" dirty="0">
              <a:solidFill>
                <a:srgbClr val="0070C0"/>
              </a:solidFill>
            </a:endParaRPr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3E1FAEEB-48D3-425E-A341-DF957A0BA99B}"/>
              </a:ext>
            </a:extLst>
          </p:cNvPr>
          <p:cNvSpPr txBox="1"/>
          <p:nvPr/>
        </p:nvSpPr>
        <p:spPr>
          <a:xfrm>
            <a:off x="15462250" y="4473856"/>
            <a:ext cx="4114800" cy="22416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Trebuchet MS"/>
              <a:buChar char="•"/>
              <a:tabLst>
                <a:tab pos="354965" algn="l"/>
                <a:tab pos="355600" algn="l"/>
              </a:tabLst>
            </a:pPr>
            <a:r>
              <a:rPr sz="3600" spc="-25" dirty="0">
                <a:latin typeface="Arial"/>
                <a:cs typeface="Arial"/>
              </a:rPr>
              <a:t>This </a:t>
            </a:r>
            <a:r>
              <a:rPr sz="3600" spc="-5" dirty="0">
                <a:latin typeface="Arial"/>
                <a:cs typeface="Arial"/>
              </a:rPr>
              <a:t>is </a:t>
            </a:r>
            <a:r>
              <a:rPr sz="3600" spc="35" dirty="0">
                <a:latin typeface="Arial"/>
                <a:cs typeface="Arial"/>
              </a:rPr>
              <a:t>how </a:t>
            </a:r>
            <a:r>
              <a:rPr sz="3600" spc="5" dirty="0">
                <a:latin typeface="Arial"/>
                <a:cs typeface="Arial"/>
              </a:rPr>
              <a:t>they</a:t>
            </a:r>
            <a:r>
              <a:rPr sz="3600" spc="-45" dirty="0">
                <a:latin typeface="Arial"/>
                <a:cs typeface="Arial"/>
              </a:rPr>
              <a:t> </a:t>
            </a:r>
            <a:r>
              <a:rPr sz="3600" spc="30" dirty="0">
                <a:latin typeface="Arial"/>
                <a:cs typeface="Arial"/>
              </a:rPr>
              <a:t>look</a:t>
            </a:r>
            <a:r>
              <a:rPr lang="en-US" sz="3600" dirty="0">
                <a:latin typeface="Arial"/>
                <a:cs typeface="Arial"/>
              </a:rPr>
              <a:t> </a:t>
            </a:r>
            <a:r>
              <a:rPr sz="3600" spc="-5" dirty="0">
                <a:latin typeface="Arial"/>
                <a:cs typeface="Arial"/>
              </a:rPr>
              <a:t>like in </a:t>
            </a:r>
            <a:r>
              <a:rPr sz="3600" spc="15" dirty="0">
                <a:latin typeface="Arial"/>
                <a:cs typeface="Arial"/>
              </a:rPr>
              <a:t>websites</a:t>
            </a:r>
            <a:endParaRPr lang="en-US" sz="3600" spc="15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00"/>
              </a:spcBef>
              <a:buFont typeface="Trebuchet MS"/>
              <a:buChar char="•"/>
              <a:tabLst>
                <a:tab pos="354965" algn="l"/>
                <a:tab pos="355600" algn="l"/>
              </a:tabLst>
            </a:pPr>
            <a:endParaRPr lang="en-US" sz="3600" spc="15" dirty="0">
              <a:latin typeface="Arial"/>
              <a:cs typeface="Arial"/>
            </a:endParaRPr>
          </a:p>
        </p:txBody>
      </p:sp>
      <p:sp>
        <p:nvSpPr>
          <p:cNvPr id="24" name="object 3">
            <a:extLst>
              <a:ext uri="{FF2B5EF4-FFF2-40B4-BE49-F238E27FC236}">
                <a16:creationId xmlns:a16="http://schemas.microsoft.com/office/drawing/2014/main" id="{B375D2AB-06BA-4F29-83E8-1AE4A2B6725E}"/>
              </a:ext>
            </a:extLst>
          </p:cNvPr>
          <p:cNvSpPr/>
          <p:nvPr/>
        </p:nvSpPr>
        <p:spPr>
          <a:xfrm>
            <a:off x="2561886" y="1872876"/>
            <a:ext cx="11494642" cy="858145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BD9EA13B-F1BE-4CA5-8BCE-CA67998E61A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5" y="137494"/>
            <a:ext cx="1368677" cy="13774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479774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83047" y="865728"/>
            <a:ext cx="4801832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7" y="62641"/>
            <a:ext cx="3563721" cy="229886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3397392" y="490696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18" name="object 3">
            <a:extLst>
              <a:ext uri="{FF2B5EF4-FFF2-40B4-BE49-F238E27FC236}">
                <a16:creationId xmlns:a16="http://schemas.microsoft.com/office/drawing/2014/main" id="{ADE6076C-53E1-4486-88F2-B3BAA2A53399}"/>
              </a:ext>
            </a:extLst>
          </p:cNvPr>
          <p:cNvSpPr txBox="1"/>
          <p:nvPr/>
        </p:nvSpPr>
        <p:spPr>
          <a:xfrm>
            <a:off x="15342756" y="4254648"/>
            <a:ext cx="4402253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4800" b="1" spc="5" dirty="0">
                <a:solidFill>
                  <a:srgbClr val="017100"/>
                </a:solidFill>
                <a:latin typeface="Arial"/>
                <a:cs typeface="Arial"/>
              </a:rPr>
              <a:t>Choose </a:t>
            </a:r>
            <a:r>
              <a:rPr sz="4800" b="1" spc="-75" dirty="0">
                <a:solidFill>
                  <a:srgbClr val="017100"/>
                </a:solidFill>
                <a:latin typeface="Arial"/>
                <a:cs typeface="Arial"/>
              </a:rPr>
              <a:t>Your</a:t>
            </a:r>
            <a:r>
              <a:rPr sz="4800" b="1" spc="-8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sz="4800" b="1" spc="15" dirty="0">
                <a:solidFill>
                  <a:srgbClr val="017100"/>
                </a:solidFill>
                <a:latin typeface="Arial"/>
                <a:cs typeface="Arial"/>
              </a:rPr>
              <a:t>Objective</a:t>
            </a:r>
            <a:endParaRPr sz="4800" b="1" dirty="0">
              <a:latin typeface="Arial"/>
              <a:cs typeface="Arial"/>
            </a:endParaRPr>
          </a:p>
        </p:txBody>
      </p:sp>
      <p:sp>
        <p:nvSpPr>
          <p:cNvPr id="25" name="object 4">
            <a:extLst>
              <a:ext uri="{FF2B5EF4-FFF2-40B4-BE49-F238E27FC236}">
                <a16:creationId xmlns:a16="http://schemas.microsoft.com/office/drawing/2014/main" id="{FC692709-27C6-4DD4-822D-BA01C0E39D53}"/>
              </a:ext>
            </a:extLst>
          </p:cNvPr>
          <p:cNvSpPr/>
          <p:nvPr/>
        </p:nvSpPr>
        <p:spPr>
          <a:xfrm>
            <a:off x="438149" y="2171279"/>
            <a:ext cx="14677331" cy="914465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EB1BCE9-75D4-47B5-B016-C454D6C65A1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5" y="137493"/>
            <a:ext cx="1508545" cy="1518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654023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53213" y="808273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7730" y="55604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1DFC8E6-AB57-4A2A-A15B-A4EF8F396953}"/>
              </a:ext>
            </a:extLst>
          </p:cNvPr>
          <p:cNvGrpSpPr/>
          <p:nvPr/>
        </p:nvGrpSpPr>
        <p:grpSpPr>
          <a:xfrm>
            <a:off x="-114727" y="62641"/>
            <a:ext cx="3563721" cy="2298860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9863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3505662" y="541007"/>
            <a:ext cx="14026897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How to create a google ad campaign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FA41F1FA-EA07-4364-92B0-A1154A368362}"/>
              </a:ext>
            </a:extLst>
          </p:cNvPr>
          <p:cNvSpPr txBox="1">
            <a:spLocks/>
          </p:cNvSpPr>
          <p:nvPr/>
        </p:nvSpPr>
        <p:spPr>
          <a:xfrm>
            <a:off x="2178879" y="2234968"/>
            <a:ext cx="12061520" cy="806684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en-US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18" name="object 3">
            <a:extLst>
              <a:ext uri="{FF2B5EF4-FFF2-40B4-BE49-F238E27FC236}">
                <a16:creationId xmlns:a16="http://schemas.microsoft.com/office/drawing/2014/main" id="{93D71850-A52F-4F5B-B723-5C7AB5A101C9}"/>
              </a:ext>
            </a:extLst>
          </p:cNvPr>
          <p:cNvSpPr txBox="1"/>
          <p:nvPr/>
        </p:nvSpPr>
        <p:spPr>
          <a:xfrm>
            <a:off x="15386050" y="4516441"/>
            <a:ext cx="3670059" cy="2228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4800" b="1" spc="5" dirty="0">
                <a:solidFill>
                  <a:srgbClr val="017100"/>
                </a:solidFill>
                <a:latin typeface="Arial"/>
                <a:cs typeface="Arial"/>
              </a:rPr>
              <a:t>Select </a:t>
            </a:r>
            <a:r>
              <a:rPr sz="4800" b="1" spc="15" dirty="0">
                <a:solidFill>
                  <a:srgbClr val="017100"/>
                </a:solidFill>
                <a:latin typeface="Arial"/>
                <a:cs typeface="Arial"/>
              </a:rPr>
              <a:t>the </a:t>
            </a:r>
            <a:r>
              <a:rPr sz="4800" b="1" spc="20" dirty="0">
                <a:solidFill>
                  <a:srgbClr val="017100"/>
                </a:solidFill>
                <a:latin typeface="Arial"/>
                <a:cs typeface="Arial"/>
              </a:rPr>
              <a:t>campaign</a:t>
            </a:r>
            <a:r>
              <a:rPr sz="4800" b="1" spc="-80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sz="4800" b="1" spc="35" dirty="0">
                <a:solidFill>
                  <a:srgbClr val="017100"/>
                </a:solidFill>
                <a:latin typeface="Arial"/>
                <a:cs typeface="Arial"/>
              </a:rPr>
              <a:t>type</a:t>
            </a:r>
            <a:endParaRPr sz="4800" b="1" dirty="0">
              <a:latin typeface="Arial"/>
              <a:cs typeface="Arial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CDC5599-E20E-4C09-9090-DD864FC28896}"/>
              </a:ext>
            </a:extLst>
          </p:cNvPr>
          <p:cNvGrpSpPr/>
          <p:nvPr/>
        </p:nvGrpSpPr>
        <p:grpSpPr>
          <a:xfrm>
            <a:off x="514667" y="2340644"/>
            <a:ext cx="13938546" cy="8003421"/>
            <a:chOff x="546100" y="3160092"/>
            <a:chExt cx="11912600" cy="5689599"/>
          </a:xfrm>
        </p:grpSpPr>
        <p:sp>
          <p:nvSpPr>
            <p:cNvPr id="27" name="object 4">
              <a:extLst>
                <a:ext uri="{FF2B5EF4-FFF2-40B4-BE49-F238E27FC236}">
                  <a16:creationId xmlns:a16="http://schemas.microsoft.com/office/drawing/2014/main" id="{A7FB5124-E227-4C7E-A7B0-CCDFC567162A}"/>
                </a:ext>
              </a:extLst>
            </p:cNvPr>
            <p:cNvSpPr/>
            <p:nvPr/>
          </p:nvSpPr>
          <p:spPr>
            <a:xfrm>
              <a:off x="546100" y="3160092"/>
              <a:ext cx="11912600" cy="5689599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5">
              <a:extLst>
                <a:ext uri="{FF2B5EF4-FFF2-40B4-BE49-F238E27FC236}">
                  <a16:creationId xmlns:a16="http://schemas.microsoft.com/office/drawing/2014/main" id="{01F9D460-C783-4636-A8E9-3E8D3231693F}"/>
                </a:ext>
              </a:extLst>
            </p:cNvPr>
            <p:cNvSpPr/>
            <p:nvPr/>
          </p:nvSpPr>
          <p:spPr>
            <a:xfrm>
              <a:off x="6592141" y="3972800"/>
              <a:ext cx="2736850" cy="2204720"/>
            </a:xfrm>
            <a:custGeom>
              <a:avLst/>
              <a:gdLst/>
              <a:ahLst/>
              <a:cxnLst/>
              <a:rect l="l" t="t" r="r" b="b"/>
              <a:pathLst>
                <a:path w="2736850" h="2204720">
                  <a:moveTo>
                    <a:pt x="0" y="0"/>
                  </a:moveTo>
                  <a:lnTo>
                    <a:pt x="2736510" y="0"/>
                  </a:lnTo>
                  <a:lnTo>
                    <a:pt x="2736510" y="2204389"/>
                  </a:lnTo>
                  <a:lnTo>
                    <a:pt x="0" y="2204389"/>
                  </a:lnTo>
                  <a:lnTo>
                    <a:pt x="0" y="0"/>
                  </a:lnTo>
                  <a:close/>
                </a:path>
              </a:pathLst>
            </a:custGeom>
            <a:ln w="50800">
              <a:solidFill>
                <a:srgbClr val="EE220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8B2E901A-724A-4EDC-921E-6CDE93C4FA1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5" y="137493"/>
            <a:ext cx="1508545" cy="1518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149801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59435" y="899820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3"/>
            <a:ext cx="16114925" cy="179963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4BDAD43F-C25D-4748-94F9-8981413C11FC}"/>
              </a:ext>
            </a:extLst>
          </p:cNvPr>
          <p:cNvGrpSpPr/>
          <p:nvPr/>
        </p:nvGrpSpPr>
        <p:grpSpPr>
          <a:xfrm>
            <a:off x="-34311" y="-43173"/>
            <a:ext cx="3533161" cy="2268848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0434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061" y="10366852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761502" y="405234"/>
            <a:ext cx="12515750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Google Display Ads Network (GDN)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8B3E403C-7833-4EE0-BE16-4C9E8C83EF8C}"/>
              </a:ext>
            </a:extLst>
          </p:cNvPr>
          <p:cNvSpPr txBox="1">
            <a:spLocks/>
          </p:cNvSpPr>
          <p:nvPr/>
        </p:nvSpPr>
        <p:spPr>
          <a:xfrm>
            <a:off x="4401281" y="2036743"/>
            <a:ext cx="5778155" cy="78483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sz="4800" kern="0" dirty="0">
              <a:solidFill>
                <a:srgbClr val="0070C0"/>
              </a:solidFill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99D56DA4-FCB1-4932-B7A6-938EA8CEE8D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93" y="370830"/>
            <a:ext cx="1356145" cy="13648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DD0C3C-5A23-4364-B543-BEAF087DDAD1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8881" t="38519" r="19551" b="16260"/>
          <a:stretch/>
        </p:blipFill>
        <p:spPr>
          <a:xfrm>
            <a:off x="143345" y="3230999"/>
            <a:ext cx="14294026" cy="672642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46CDE0-21DA-4449-A39B-1CB311A3D3D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931386" y="1932811"/>
            <a:ext cx="4357121" cy="8699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8934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08906" y="959693"/>
            <a:ext cx="5243440" cy="10394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5701" y="15034"/>
            <a:ext cx="16114925" cy="1304104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4BDAD43F-C25D-4748-94F9-8981413C11FC}"/>
              </a:ext>
            </a:extLst>
          </p:cNvPr>
          <p:cNvGrpSpPr/>
          <p:nvPr/>
        </p:nvGrpSpPr>
        <p:grpSpPr>
          <a:xfrm>
            <a:off x="-34311" y="-43173"/>
            <a:ext cx="2707785" cy="1887848"/>
            <a:chOff x="-217271" y="3015"/>
            <a:chExt cx="4360340" cy="2691018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9160" y="288347"/>
              <a:ext cx="4033909" cy="2240434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-36648" y="3015"/>
              <a:ext cx="4033909" cy="269101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-217271" y="3015"/>
              <a:ext cx="4073174" cy="2468346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5078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301" y="10344065"/>
            <a:ext cx="2015728" cy="9622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7261" y="10636694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139F96AC-81D9-47CE-A66E-E598ABB6A72E}"/>
              </a:ext>
            </a:extLst>
          </p:cNvPr>
          <p:cNvSpPr txBox="1">
            <a:spLocks/>
          </p:cNvSpPr>
          <p:nvPr/>
        </p:nvSpPr>
        <p:spPr>
          <a:xfrm>
            <a:off x="4673060" y="215874"/>
            <a:ext cx="12515750" cy="84830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>
            <a:lvl1pPr algn="l" defTabSz="150784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6000" b="1" kern="0" dirty="0">
                <a:solidFill>
                  <a:schemeClr val="bg1"/>
                </a:solidFill>
              </a:rPr>
              <a:t>Google Display Ads Network (GDN)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8B3E403C-7833-4EE0-BE16-4C9E8C83EF8C}"/>
              </a:ext>
            </a:extLst>
          </p:cNvPr>
          <p:cNvSpPr txBox="1">
            <a:spLocks/>
          </p:cNvSpPr>
          <p:nvPr/>
        </p:nvSpPr>
        <p:spPr>
          <a:xfrm>
            <a:off x="4401281" y="2036743"/>
            <a:ext cx="5778155" cy="78483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endParaRPr lang="en-US" sz="4800" kern="0" dirty="0">
              <a:solidFill>
                <a:srgbClr val="0070C0"/>
              </a:solidFill>
            </a:endParaRPr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3E1FAEEB-48D3-425E-A341-DF957A0BA99B}"/>
              </a:ext>
            </a:extLst>
          </p:cNvPr>
          <p:cNvSpPr txBox="1"/>
          <p:nvPr/>
        </p:nvSpPr>
        <p:spPr>
          <a:xfrm>
            <a:off x="15462250" y="4473856"/>
            <a:ext cx="4590096" cy="45226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0325">
              <a:lnSpc>
                <a:spcPct val="102600"/>
              </a:lnSpc>
              <a:spcBef>
                <a:spcPts val="15"/>
              </a:spcBef>
            </a:pPr>
            <a:r>
              <a:rPr lang="en-US" sz="3600" b="1" spc="10" dirty="0">
                <a:solidFill>
                  <a:srgbClr val="017100"/>
                </a:solidFill>
                <a:latin typeface="Arial"/>
                <a:cs typeface="Arial"/>
              </a:rPr>
              <a:t>Follow </a:t>
            </a:r>
            <a:r>
              <a:rPr lang="en-US" sz="3600" b="1" spc="15" dirty="0">
                <a:solidFill>
                  <a:srgbClr val="017100"/>
                </a:solidFill>
                <a:latin typeface="Arial"/>
                <a:cs typeface="Arial"/>
              </a:rPr>
              <a:t>the </a:t>
            </a:r>
            <a:r>
              <a:rPr lang="en-US" sz="3600" b="1" spc="-15" dirty="0">
                <a:solidFill>
                  <a:srgbClr val="017100"/>
                </a:solidFill>
                <a:latin typeface="Arial"/>
                <a:cs typeface="Arial"/>
              </a:rPr>
              <a:t>same</a:t>
            </a:r>
            <a:r>
              <a:rPr lang="en-US" sz="3600" b="1" spc="-6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3600" b="1" spc="25" dirty="0">
                <a:solidFill>
                  <a:srgbClr val="017100"/>
                </a:solidFill>
                <a:latin typeface="Arial"/>
                <a:cs typeface="Arial"/>
              </a:rPr>
              <a:t>steps  </a:t>
            </a:r>
            <a:r>
              <a:rPr lang="en-US" sz="3600" b="1" spc="-25" dirty="0">
                <a:solidFill>
                  <a:srgbClr val="017100"/>
                </a:solidFill>
                <a:latin typeface="Arial"/>
                <a:cs typeface="Arial"/>
              </a:rPr>
              <a:t>as Youtube </a:t>
            </a:r>
            <a:r>
              <a:rPr lang="en-US" sz="3600" b="1" spc="20" dirty="0">
                <a:solidFill>
                  <a:srgbClr val="017100"/>
                </a:solidFill>
                <a:latin typeface="Arial"/>
                <a:cs typeface="Arial"/>
              </a:rPr>
              <a:t>ad till </a:t>
            </a:r>
            <a:r>
              <a:rPr lang="en-US" sz="3600" b="1" spc="15" dirty="0">
                <a:solidFill>
                  <a:srgbClr val="017100"/>
                </a:solidFill>
                <a:latin typeface="Arial"/>
                <a:cs typeface="Arial"/>
              </a:rPr>
              <a:t>the  </a:t>
            </a:r>
            <a:r>
              <a:rPr lang="en-US" sz="3600" b="1" spc="20" dirty="0">
                <a:solidFill>
                  <a:srgbClr val="017100"/>
                </a:solidFill>
                <a:latin typeface="Arial"/>
                <a:cs typeface="Arial"/>
              </a:rPr>
              <a:t>ad </a:t>
            </a:r>
            <a:r>
              <a:rPr lang="en-US" sz="3600" b="1" spc="10" dirty="0">
                <a:solidFill>
                  <a:srgbClr val="017100"/>
                </a:solidFill>
                <a:latin typeface="Arial"/>
                <a:cs typeface="Arial"/>
              </a:rPr>
              <a:t>creation</a:t>
            </a:r>
            <a:r>
              <a:rPr lang="en-US" sz="3600" b="1" spc="-35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3600" b="1" spc="35" dirty="0">
                <a:solidFill>
                  <a:srgbClr val="017100"/>
                </a:solidFill>
                <a:latin typeface="Arial"/>
                <a:cs typeface="Arial"/>
              </a:rPr>
              <a:t>step</a:t>
            </a:r>
          </a:p>
          <a:p>
            <a:pPr marL="12700" marR="60325">
              <a:lnSpc>
                <a:spcPct val="102600"/>
              </a:lnSpc>
              <a:spcBef>
                <a:spcPts val="15"/>
              </a:spcBef>
            </a:pPr>
            <a:endParaRPr lang="en-US" sz="3600" b="1" dirty="0">
              <a:latin typeface="Arial"/>
              <a:cs typeface="Arial"/>
            </a:endParaRPr>
          </a:p>
          <a:p>
            <a:pPr marL="12700" marR="5080">
              <a:lnSpc>
                <a:spcPts val="3200"/>
              </a:lnSpc>
              <a:spcBef>
                <a:spcPts val="120"/>
              </a:spcBef>
            </a:pPr>
            <a:r>
              <a:rPr lang="en-US" sz="3600" b="1" spc="-30" dirty="0">
                <a:solidFill>
                  <a:srgbClr val="017100"/>
                </a:solidFill>
                <a:latin typeface="Arial"/>
                <a:cs typeface="Arial"/>
              </a:rPr>
              <a:t>Final </a:t>
            </a:r>
            <a:r>
              <a:rPr lang="en-US" sz="3600" b="1" spc="25" dirty="0">
                <a:solidFill>
                  <a:srgbClr val="017100"/>
                </a:solidFill>
                <a:latin typeface="Arial"/>
                <a:cs typeface="Arial"/>
              </a:rPr>
              <a:t>step: </a:t>
            </a:r>
            <a:r>
              <a:rPr lang="en-US" sz="3600" b="1" spc="30" dirty="0">
                <a:solidFill>
                  <a:srgbClr val="017100"/>
                </a:solidFill>
                <a:latin typeface="Arial"/>
                <a:cs typeface="Arial"/>
              </a:rPr>
              <a:t>upload</a:t>
            </a:r>
            <a:r>
              <a:rPr lang="en-US" sz="3600" b="1" spc="-60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3600" b="1" spc="10" dirty="0">
                <a:solidFill>
                  <a:srgbClr val="017100"/>
                </a:solidFill>
                <a:latin typeface="Arial"/>
                <a:cs typeface="Arial"/>
              </a:rPr>
              <a:t>your  </a:t>
            </a:r>
            <a:r>
              <a:rPr lang="en-US" sz="3600" b="1" spc="-5" dirty="0">
                <a:solidFill>
                  <a:srgbClr val="017100"/>
                </a:solidFill>
                <a:latin typeface="Arial"/>
                <a:cs typeface="Arial"/>
              </a:rPr>
              <a:t>images </a:t>
            </a:r>
            <a:r>
              <a:rPr lang="en-US" sz="3600" b="1" spc="15" dirty="0">
                <a:solidFill>
                  <a:srgbClr val="017100"/>
                </a:solidFill>
                <a:latin typeface="Arial"/>
                <a:cs typeface="Arial"/>
              </a:rPr>
              <a:t>and </a:t>
            </a:r>
            <a:r>
              <a:rPr lang="en-US" sz="3600" b="1" spc="10" dirty="0">
                <a:solidFill>
                  <a:srgbClr val="017100"/>
                </a:solidFill>
                <a:latin typeface="Arial"/>
                <a:cs typeface="Arial"/>
              </a:rPr>
              <a:t>videos,  </a:t>
            </a:r>
            <a:r>
              <a:rPr lang="en-US" sz="3600" b="1" spc="15" dirty="0">
                <a:solidFill>
                  <a:srgbClr val="017100"/>
                </a:solidFill>
                <a:latin typeface="Arial"/>
                <a:cs typeface="Arial"/>
              </a:rPr>
              <a:t>and </a:t>
            </a:r>
            <a:r>
              <a:rPr lang="en-US" sz="3600" b="1" spc="-5" dirty="0">
                <a:solidFill>
                  <a:srgbClr val="017100"/>
                </a:solidFill>
                <a:latin typeface="Arial"/>
                <a:cs typeface="Arial"/>
              </a:rPr>
              <a:t>create </a:t>
            </a:r>
            <a:r>
              <a:rPr lang="en-US" sz="3600" b="1" spc="15" dirty="0">
                <a:solidFill>
                  <a:srgbClr val="017100"/>
                </a:solidFill>
                <a:latin typeface="Arial"/>
                <a:cs typeface="Arial"/>
              </a:rPr>
              <a:t>the</a:t>
            </a:r>
            <a:r>
              <a:rPr lang="en-US" sz="3600" b="1" spc="-30" dirty="0">
                <a:solidFill>
                  <a:srgbClr val="017100"/>
                </a:solidFill>
                <a:latin typeface="Arial"/>
                <a:cs typeface="Arial"/>
              </a:rPr>
              <a:t> </a:t>
            </a:r>
            <a:r>
              <a:rPr lang="en-US" sz="3600" b="1" spc="20" dirty="0">
                <a:solidFill>
                  <a:srgbClr val="017100"/>
                </a:solidFill>
                <a:latin typeface="Arial"/>
                <a:cs typeface="Arial"/>
              </a:rPr>
              <a:t>ad</a:t>
            </a:r>
            <a:endParaRPr lang="en-US" sz="3600" b="1" dirty="0">
              <a:latin typeface="Arial"/>
              <a:cs typeface="Arial"/>
            </a:endParaRPr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9E18B975-22C5-400B-8578-5E50431DC611}"/>
              </a:ext>
            </a:extLst>
          </p:cNvPr>
          <p:cNvSpPr/>
          <p:nvPr/>
        </p:nvSpPr>
        <p:spPr>
          <a:xfrm>
            <a:off x="230194" y="1501500"/>
            <a:ext cx="14578711" cy="979281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A9155C80-988A-419A-A4AC-72EDA1BF4AE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6" y="137493"/>
            <a:ext cx="1022000" cy="10285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812955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5805" y="-44841"/>
            <a:ext cx="4094776" cy="113990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9568" y="914853"/>
            <a:ext cx="5243440" cy="947964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0285" y="451740"/>
            <a:ext cx="8398695" cy="137469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141357" y="3015"/>
            <a:ext cx="3453589" cy="252746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36648" y="3015"/>
            <a:ext cx="3322367" cy="237506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217271" y="3015"/>
            <a:ext cx="3335121" cy="2198567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50781" tIns="75390" rIns="150781" bIns="75390" numCol="1" anchor="t" anchorCtr="0" compatLnSpc="1">
            <a:prstTxWarp prst="textNoShape">
              <a:avLst/>
            </a:prstTxWarp>
          </a:bodyPr>
          <a:lstStyle/>
          <a:p>
            <a:pPr defTabSz="1507846"/>
            <a:endParaRPr lang="en-US" sz="296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606" y="9661930"/>
            <a:ext cx="2015728" cy="18075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2474" y="10723187"/>
            <a:ext cx="16328363" cy="337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78147" y="3636056"/>
            <a:ext cx="393524" cy="44679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424815" y="709475"/>
            <a:ext cx="10128329" cy="802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07846"/>
            <a:r>
              <a:rPr lang="en-US" sz="4617" b="1" spc="8" dirty="0">
                <a:solidFill>
                  <a:prstClr val="white"/>
                </a:solidFill>
              </a:rPr>
              <a:t>To Sum Up!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27974C63-FCAF-41D8-87BE-E4581D3A48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668795" y="885846"/>
            <a:ext cx="5388365" cy="9741281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9C923BF4-0720-43D7-85C8-5D1AD07401F6}"/>
              </a:ext>
            </a:extLst>
          </p:cNvPr>
          <p:cNvSpPr txBox="1">
            <a:spLocks/>
          </p:cNvSpPr>
          <p:nvPr/>
        </p:nvSpPr>
        <p:spPr>
          <a:xfrm>
            <a:off x="1288265" y="2915256"/>
            <a:ext cx="12382810" cy="643924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sz="4400" kern="0" dirty="0">
                <a:solidFill>
                  <a:srgbClr val="007BA4"/>
                </a:solidFill>
              </a:rPr>
              <a:t>We have learned: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sz="4400" kern="0" dirty="0">
                <a:solidFill>
                  <a:srgbClr val="007BA4"/>
                </a:solidFill>
              </a:rPr>
              <a:t>How to Promote your business using rich media through Google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sz="4400" kern="0" dirty="0">
                <a:solidFill>
                  <a:srgbClr val="007BA4"/>
                </a:solidFill>
              </a:rPr>
              <a:t>Why Youtube and Display Ads are Important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sz="4400" kern="0" dirty="0">
                <a:solidFill>
                  <a:srgbClr val="007BA4"/>
                </a:solidFill>
              </a:rPr>
              <a:t>Terms to Learn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sz="4400" kern="0" dirty="0">
                <a:solidFill>
                  <a:srgbClr val="007BA4"/>
                </a:solidFill>
              </a:rPr>
              <a:t>How to create a google ad campaign on Youtube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sz="4400" kern="0" dirty="0">
                <a:solidFill>
                  <a:srgbClr val="007BA4"/>
                </a:solidFill>
              </a:rPr>
              <a:t>Google Display Network</a:t>
            </a:r>
          </a:p>
          <a:p>
            <a:pPr marL="848215" indent="-848215" algn="just">
              <a:buFont typeface="Calibri" pitchFamily="34" charset="0"/>
              <a:buAutoNum type="arabicPeriod"/>
            </a:pPr>
            <a:r>
              <a:rPr lang="en-US" sz="4400" kern="0">
                <a:solidFill>
                  <a:srgbClr val="007BA4"/>
                </a:solidFill>
              </a:rPr>
              <a:t>How to create a google ad campaign on Google Display Network</a:t>
            </a:r>
            <a:endParaRPr lang="en-US" sz="4400" kern="0" dirty="0">
              <a:solidFill>
                <a:srgbClr val="007BA4"/>
              </a:solidFill>
            </a:endParaRPr>
          </a:p>
          <a:p>
            <a:pPr marL="848215" indent="-848215" algn="just">
              <a:buFont typeface="Calibri" pitchFamily="34" charset="0"/>
              <a:buAutoNum type="arabicPeriod"/>
            </a:pPr>
            <a:endParaRPr lang="en-US" sz="4400" kern="0" dirty="0">
              <a:solidFill>
                <a:srgbClr val="007BA4"/>
              </a:solidFill>
            </a:endParaRPr>
          </a:p>
          <a:p>
            <a:pPr marL="848215" indent="-848215" algn="just">
              <a:buFont typeface="Calibri" pitchFamily="34" charset="0"/>
              <a:buAutoNum type="arabicPeriod"/>
            </a:pPr>
            <a:endParaRPr lang="en-US" sz="4400" dirty="0">
              <a:solidFill>
                <a:schemeClr val="bg1"/>
              </a:solidFill>
              <a:latin typeface="Calibri" panose="020F0502020204030204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499E688-FA3E-4AB6-BA93-EED8F5FEAD2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44" y="241771"/>
            <a:ext cx="1279945" cy="1288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607669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25131</TotalTime>
  <Words>1497</Words>
  <Application>Microsoft Office PowerPoint</Application>
  <PresentationFormat>Custom</PresentationFormat>
  <Paragraphs>160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Arial</vt:lpstr>
      <vt:lpstr>Calibri</vt:lpstr>
      <vt:lpstr>Calibri Light</vt:lpstr>
      <vt:lpstr>Tajawal Medium</vt:lpstr>
      <vt:lpstr>Times New Roman</vt:lpstr>
      <vt:lpstr>Trebuchet MS</vt:lpstr>
      <vt:lpstr>Unify Sans Bold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ECU - DM Course - Chapter 2 Slides</dc:title>
  <dc:creator>lenovo</dc:creator>
  <cp:lastModifiedBy>Perihan Salah</cp:lastModifiedBy>
  <cp:revision>534</cp:revision>
  <cp:lastPrinted>2023-01-24T14:27:17Z</cp:lastPrinted>
  <dcterms:created xsi:type="dcterms:W3CDTF">2023-01-16T09:10:16Z</dcterms:created>
  <dcterms:modified xsi:type="dcterms:W3CDTF">2023-03-30T12:43:37Z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2021-11-02T00:00:00Z</vt:filetime>
  </property>
  <property fmtid="{D5CDD505-2E9C-101B-9397-08002B2CF9AE}" pid="3" name="Creator">
    <vt:lpwstr>Keynote</vt:lpwstr>
  </property>
  <property fmtid="{D5CDD505-2E9C-101B-9397-08002B2CF9AE}" pid="4" name="LastSaved">
    <vt:filetime>2023-01-16T00:00:00Z</vt:filetime>
  </property>
</Properties>
</file>