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mp3" ContentType="audio/m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4"/>
  </p:notesMasterIdLst>
  <p:sldIdLst>
    <p:sldId id="257" r:id="rId2"/>
    <p:sldId id="262" r:id="rId3"/>
    <p:sldId id="456" r:id="rId4"/>
    <p:sldId id="655" r:id="rId5"/>
    <p:sldId id="303" r:id="rId6"/>
    <p:sldId id="306" r:id="rId7"/>
    <p:sldId id="317" r:id="rId8"/>
    <p:sldId id="381" r:id="rId9"/>
    <p:sldId id="322" r:id="rId10"/>
    <p:sldId id="309" r:id="rId11"/>
    <p:sldId id="359" r:id="rId12"/>
    <p:sldId id="324" r:id="rId13"/>
    <p:sldId id="325" r:id="rId14"/>
    <p:sldId id="438" r:id="rId15"/>
    <p:sldId id="402" r:id="rId16"/>
    <p:sldId id="460" r:id="rId17"/>
    <p:sldId id="361" r:id="rId18"/>
    <p:sldId id="310" r:id="rId19"/>
    <p:sldId id="313" r:id="rId20"/>
    <p:sldId id="461" r:id="rId21"/>
    <p:sldId id="356" r:id="rId22"/>
    <p:sldId id="474" r:id="rId23"/>
    <p:sldId id="366" r:id="rId24"/>
    <p:sldId id="367" r:id="rId25"/>
    <p:sldId id="351" r:id="rId26"/>
    <p:sldId id="350" r:id="rId27"/>
    <p:sldId id="424" r:id="rId28"/>
    <p:sldId id="429" r:id="rId29"/>
    <p:sldId id="430" r:id="rId30"/>
    <p:sldId id="475" r:id="rId31"/>
    <p:sldId id="454" r:id="rId32"/>
    <p:sldId id="452" r:id="rId33"/>
    <p:sldId id="441" r:id="rId34"/>
    <p:sldId id="476" r:id="rId35"/>
    <p:sldId id="542" r:id="rId36"/>
    <p:sldId id="466" r:id="rId37"/>
    <p:sldId id="539" r:id="rId38"/>
    <p:sldId id="550" r:id="rId39"/>
    <p:sldId id="483" r:id="rId40"/>
    <p:sldId id="519" r:id="rId41"/>
    <p:sldId id="551" r:id="rId42"/>
    <p:sldId id="547" r:id="rId43"/>
    <p:sldId id="571" r:id="rId44"/>
    <p:sldId id="549" r:id="rId45"/>
    <p:sldId id="553" r:id="rId46"/>
    <p:sldId id="494" r:id="rId47"/>
    <p:sldId id="569" r:id="rId48"/>
    <p:sldId id="570" r:id="rId49"/>
    <p:sldId id="654" r:id="rId50"/>
    <p:sldId id="572" r:id="rId51"/>
    <p:sldId id="484" r:id="rId52"/>
    <p:sldId id="485" r:id="rId53"/>
    <p:sldId id="498" r:id="rId54"/>
    <p:sldId id="503" r:id="rId55"/>
    <p:sldId id="513" r:id="rId56"/>
    <p:sldId id="515" r:id="rId57"/>
    <p:sldId id="508" r:id="rId58"/>
    <p:sldId id="573" r:id="rId59"/>
    <p:sldId id="522" r:id="rId60"/>
    <p:sldId id="524" r:id="rId61"/>
    <p:sldId id="305" r:id="rId62"/>
    <p:sldId id="527" r:id="rId63"/>
    <p:sldId id="521" r:id="rId64"/>
    <p:sldId id="535" r:id="rId65"/>
    <p:sldId id="536" r:id="rId66"/>
    <p:sldId id="574" r:id="rId67"/>
    <p:sldId id="575" r:id="rId68"/>
    <p:sldId id="622" r:id="rId69"/>
    <p:sldId id="621" r:id="rId70"/>
    <p:sldId id="587" r:id="rId71"/>
    <p:sldId id="623" r:id="rId72"/>
    <p:sldId id="624" r:id="rId73"/>
    <p:sldId id="625" r:id="rId74"/>
    <p:sldId id="626" r:id="rId75"/>
    <p:sldId id="630" r:id="rId76"/>
    <p:sldId id="578" r:id="rId77"/>
    <p:sldId id="631" r:id="rId78"/>
    <p:sldId id="583" r:id="rId79"/>
    <p:sldId id="584" r:id="rId80"/>
    <p:sldId id="632" r:id="rId81"/>
    <p:sldId id="588" r:id="rId82"/>
    <p:sldId id="590" r:id="rId83"/>
    <p:sldId id="567" r:id="rId84"/>
    <p:sldId id="656" r:id="rId85"/>
    <p:sldId id="614" r:id="rId86"/>
    <p:sldId id="659" r:id="rId87"/>
    <p:sldId id="613" r:id="rId88"/>
    <p:sldId id="658" r:id="rId89"/>
    <p:sldId id="633" r:id="rId90"/>
    <p:sldId id="348" r:id="rId91"/>
    <p:sldId id="554" r:id="rId92"/>
    <p:sldId id="556" r:id="rId93"/>
    <p:sldId id="557" r:id="rId94"/>
    <p:sldId id="558" r:id="rId95"/>
    <p:sldId id="561" r:id="rId96"/>
    <p:sldId id="653" r:id="rId97"/>
    <p:sldId id="661" r:id="rId98"/>
    <p:sldId id="597" r:id="rId99"/>
    <p:sldId id="598" r:id="rId100"/>
    <p:sldId id="660" r:id="rId101"/>
    <p:sldId id="601" r:id="rId102"/>
    <p:sldId id="602" r:id="rId103"/>
    <p:sldId id="636" r:id="rId104"/>
    <p:sldId id="604" r:id="rId105"/>
    <p:sldId id="637" r:id="rId106"/>
    <p:sldId id="638" r:id="rId107"/>
    <p:sldId id="576" r:id="rId108"/>
    <p:sldId id="581" r:id="rId109"/>
    <p:sldId id="607" r:id="rId110"/>
    <p:sldId id="608" r:id="rId111"/>
    <p:sldId id="612" r:id="rId112"/>
    <p:sldId id="652" r:id="rId113"/>
    <p:sldId id="617" r:id="rId114"/>
    <p:sldId id="663" r:id="rId115"/>
    <p:sldId id="639" r:id="rId116"/>
    <p:sldId id="640" r:id="rId117"/>
    <p:sldId id="662" r:id="rId118"/>
    <p:sldId id="641" r:id="rId119"/>
    <p:sldId id="609" r:id="rId120"/>
    <p:sldId id="620" r:id="rId121"/>
    <p:sldId id="619" r:id="rId122"/>
    <p:sldId id="629" r:id="rId123"/>
    <p:sldId id="665" r:id="rId124"/>
    <p:sldId id="642" r:id="rId125"/>
    <p:sldId id="634" r:id="rId126"/>
    <p:sldId id="646" r:id="rId127"/>
    <p:sldId id="647" r:id="rId128"/>
    <p:sldId id="664" r:id="rId129"/>
    <p:sldId id="648" r:id="rId130"/>
    <p:sldId id="651" r:id="rId131"/>
    <p:sldId id="471" r:id="rId132"/>
    <p:sldId id="650" r:id="rId133"/>
    <p:sldId id="599" r:id="rId134"/>
    <p:sldId id="600" r:id="rId135"/>
    <p:sldId id="585" r:id="rId136"/>
    <p:sldId id="649" r:id="rId137"/>
    <p:sldId id="666" r:id="rId138"/>
    <p:sldId id="589" r:id="rId139"/>
    <p:sldId id="593" r:id="rId140"/>
    <p:sldId id="595" r:id="rId141"/>
    <p:sldId id="596" r:id="rId142"/>
    <p:sldId id="292" r:id="rId1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2"/>
    <a:srgbClr val="24A9E1"/>
    <a:srgbClr val="0A1F61"/>
    <a:srgbClr val="FF8C0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30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17</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18</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26</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27</a:t>
            </a:fld>
            <a:endParaRPr lang="en-US"/>
          </a:p>
        </p:txBody>
      </p:sp>
    </p:spTree>
    <p:extLst>
      <p:ext uri="{BB962C8B-B14F-4D97-AF65-F5344CB8AC3E}">
        <p14:creationId xmlns:p14="http://schemas.microsoft.com/office/powerpoint/2010/main" val="4448041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686862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a:p>
        </p:txBody>
      </p:sp>
    </p:spTree>
    <p:extLst>
      <p:ext uri="{BB962C8B-B14F-4D97-AF65-F5344CB8AC3E}">
        <p14:creationId xmlns:p14="http://schemas.microsoft.com/office/powerpoint/2010/main" val="2731039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30</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31</a:t>
            </a:fld>
            <a:endParaRPr lang="en-US"/>
          </a:p>
        </p:txBody>
      </p:sp>
    </p:spTree>
    <p:extLst>
      <p:ext uri="{BB962C8B-B14F-4D97-AF65-F5344CB8AC3E}">
        <p14:creationId xmlns:p14="http://schemas.microsoft.com/office/powerpoint/2010/main" val="17311294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4195045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3825834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57</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58</a:t>
            </a:fld>
            <a:endParaRPr lang="en-US" dirty="0"/>
          </a:p>
        </p:txBody>
      </p:sp>
    </p:spTree>
    <p:extLst>
      <p:ext uri="{BB962C8B-B14F-4D97-AF65-F5344CB8AC3E}">
        <p14:creationId xmlns:p14="http://schemas.microsoft.com/office/powerpoint/2010/main" val="3152147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137</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138</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139</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140</a:t>
            </a:fld>
            <a:endParaRPr lang="en-US"/>
          </a:p>
        </p:txBody>
      </p:sp>
    </p:spTree>
    <p:extLst>
      <p:ext uri="{BB962C8B-B14F-4D97-AF65-F5344CB8AC3E}">
        <p14:creationId xmlns:p14="http://schemas.microsoft.com/office/powerpoint/2010/main" val="1277274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141</a:t>
            </a:fld>
            <a:endParaRPr lang="en-US"/>
          </a:p>
        </p:txBody>
      </p:sp>
    </p:spTree>
    <p:extLst>
      <p:ext uri="{BB962C8B-B14F-4D97-AF65-F5344CB8AC3E}">
        <p14:creationId xmlns:p14="http://schemas.microsoft.com/office/powerpoint/2010/main" val="27239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8.emf"/><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notesSlide" Target="../notesSlides/notesSlide6.xml"/><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emf"/><Relationship Id="rId7"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NULL"/><Relationship Id="rId3" Type="http://schemas.openxmlformats.org/officeDocument/2006/relationships/image" Target="../media/image7.emf"/><Relationship Id="rId7" Type="http://schemas.microsoft.com/office/2007/relationships/hdphoto" Target="../media/hdphoto3.wdp"/><Relationship Id="rId12" Type="http://schemas.openxmlformats.org/officeDocument/2006/relationships/customXml" Target="../ink/ink2.xml"/><Relationship Id="rId17" Type="http://schemas.openxmlformats.org/officeDocument/2006/relationships/image" Target="NULL"/><Relationship Id="rId2" Type="http://schemas.openxmlformats.org/officeDocument/2006/relationships/image" Target="../media/image6.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NULL"/><Relationship Id="rId5" Type="http://schemas.openxmlformats.org/officeDocument/2006/relationships/image" Target="../media/image9.emf"/><Relationship Id="rId15" Type="http://schemas.openxmlformats.org/officeDocument/2006/relationships/image" Target="NULL"/><Relationship Id="rId4" Type="http://schemas.openxmlformats.org/officeDocument/2006/relationships/image" Target="../media/image8.emf"/><Relationship Id="rId14" Type="http://schemas.openxmlformats.org/officeDocument/2006/relationships/customXml" Target="../ink/ink3.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4.wdp"/><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ccl.org/wp-content/uploads/2020/11/70-20-10-infographic-ccl-center-for-creative-leadership.jpg"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jp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7.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7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9.emf"/><Relationship Id="rId4" Type="http://schemas.openxmlformats.org/officeDocument/2006/relationships/image" Target="../media/image8.emf"/></Relationships>
</file>

<file path=ppt/slides/_rels/slide7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gif"/><Relationship Id="rId5" Type="http://schemas.openxmlformats.org/officeDocument/2006/relationships/image" Target="../media/image9.emf"/><Relationship Id="rId4" Type="http://schemas.openxmlformats.org/officeDocument/2006/relationships/image" Target="../media/image8.emf"/></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31.png"/><Relationship Id="rId4" Type="http://schemas.openxmlformats.org/officeDocument/2006/relationships/image" Target="../media/image9.emf"/></Relationships>
</file>

<file path=ppt/slides/_rels/slide8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9.emf"/><Relationship Id="rId4" Type="http://schemas.openxmlformats.org/officeDocument/2006/relationships/image" Target="../media/image8.emf"/></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8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8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8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9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3.png"/><Relationship Id="rId5" Type="http://schemas.openxmlformats.org/officeDocument/2006/relationships/image" Target="../media/image6.png"/><Relationship Id="rId4" Type="http://schemas.openxmlformats.org/officeDocument/2006/relationships/image" Target="../media/image8.emf"/></Relationships>
</file>

<file path=ppt/slides/_rels/slide91.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9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9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emf"/><Relationship Id="rId5" Type="http://schemas.openxmlformats.org/officeDocument/2006/relationships/image" Target="../media/image9.emf"/><Relationship Id="rId4" Type="http://schemas.openxmlformats.org/officeDocument/2006/relationships/image" Target="../media/image8.emf"/></Relationships>
</file>

<file path=ppt/slides/_rels/slide10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emf"/><Relationship Id="rId5" Type="http://schemas.openxmlformats.org/officeDocument/2006/relationships/image" Target="../media/image9.emf"/><Relationship Id="rId4" Type="http://schemas.openxmlformats.org/officeDocument/2006/relationships/image" Target="../media/image8.emf"/></Relationships>
</file>

<file path=ppt/slides/_rels/slide10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0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9.emf"/></Relationships>
</file>

<file path=ppt/slides/_rels/slide10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9.emf"/></Relationships>
</file>

<file path=ppt/slides/_rels/slide10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9.wdp"/><Relationship Id="rId5" Type="http://schemas.openxmlformats.org/officeDocument/2006/relationships/image" Target="../media/image39.png"/><Relationship Id="rId4" Type="http://schemas.openxmlformats.org/officeDocument/2006/relationships/image" Target="../media/image9.emf"/></Relationships>
</file>

<file path=ppt/slides/_rels/slide10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0.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0.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1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41.png"/><Relationship Id="rId4" Type="http://schemas.openxmlformats.org/officeDocument/2006/relationships/image" Target="../media/image9.emf"/></Relationships>
</file>

<file path=ppt/slides/_rels/slide1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emf"/><Relationship Id="rId5" Type="http://schemas.openxmlformats.org/officeDocument/2006/relationships/image" Target="../media/image9.emf"/><Relationship Id="rId4" Type="http://schemas.openxmlformats.org/officeDocument/2006/relationships/image" Target="../media/image8.emf"/></Relationships>
</file>

<file path=ppt/slides/_rels/slide1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emf"/><Relationship Id="rId5" Type="http://schemas.openxmlformats.org/officeDocument/2006/relationships/image" Target="../media/image9.emf"/><Relationship Id="rId4" Type="http://schemas.openxmlformats.org/officeDocument/2006/relationships/image" Target="../media/image8.emf"/></Relationships>
</file>

<file path=ppt/slides/_rels/slide1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emf"/><Relationship Id="rId5" Type="http://schemas.openxmlformats.org/officeDocument/2006/relationships/image" Target="../media/image9.emf"/><Relationship Id="rId4" Type="http://schemas.openxmlformats.org/officeDocument/2006/relationships/image" Target="../media/image8.emf"/></Relationships>
</file>

<file path=ppt/slides/_rels/slide1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4.gif"/><Relationship Id="rId5" Type="http://schemas.openxmlformats.org/officeDocument/2006/relationships/image" Target="../media/image9.emf"/><Relationship Id="rId4" Type="http://schemas.openxmlformats.org/officeDocument/2006/relationships/image" Target="../media/image8.emf"/></Relationships>
</file>

<file path=ppt/slides/_rels/slide12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1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6.emf"/><Relationship Id="rId4" Type="http://schemas.openxmlformats.org/officeDocument/2006/relationships/image" Target="../media/image9.emf"/></Relationships>
</file>

<file path=ppt/slides/_rels/slide1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354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Revision – Final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8040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Final Exam </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12" name="Rectangle 11">
            <a:extLst>
              <a:ext uri="{FF2B5EF4-FFF2-40B4-BE49-F238E27FC236}">
                <a16:creationId xmlns:a16="http://schemas.microsoft.com/office/drawing/2014/main" id="{2D4BED2F-0545-9621-B0E8-0C4BFB333316}"/>
              </a:ext>
            </a:extLst>
          </p:cNvPr>
          <p:cNvSpPr/>
          <p:nvPr/>
        </p:nvSpPr>
        <p:spPr>
          <a:xfrm>
            <a:off x="6448524" y="4095475"/>
            <a:ext cx="4852610" cy="2308324"/>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p>
          <a:p>
            <a:pPr algn="ctr"/>
            <a:r>
              <a:rPr lang="ar-EG" sz="3600" b="1" cap="none" spc="0" dirty="0">
                <a:ln w="0"/>
                <a:solidFill>
                  <a:srgbClr val="FF0000"/>
                </a:solidFill>
                <a:effectLst>
                  <a:outerShdw blurRad="38100" dist="19050" dir="2700000" algn="tl" rotWithShape="0">
                    <a:schemeClr val="dk1">
                      <a:alpha val="40000"/>
                    </a:schemeClr>
                  </a:outerShdw>
                </a:effectLst>
              </a:rPr>
              <a:t> </a:t>
            </a:r>
            <a:r>
              <a:rPr lang="en-US" sz="3600" b="1" dirty="0">
                <a:solidFill>
                  <a:srgbClr val="C00000"/>
                </a:solidFill>
                <a:latin typeface="Tajawal ExtraBold" panose="00000800000000000000" pitchFamily="2" charset="-78"/>
                <a:cs typeface="Tajawal ExtraBold" panose="00000800000000000000" pitchFamily="2" charset="-78"/>
              </a:rPr>
              <a:t>Final Exam DGM726 </a:t>
            </a:r>
          </a:p>
          <a:p>
            <a:pPr algn="ctr"/>
            <a:r>
              <a:rPr lang="ar-EG" sz="3600" b="1" dirty="0">
                <a:solidFill>
                  <a:srgbClr val="C00000"/>
                </a:solidFill>
                <a:latin typeface="Tajawal ExtraBold" panose="00000800000000000000" pitchFamily="2" charset="-78"/>
                <a:cs typeface="Tajawal ExtraBold" panose="00000800000000000000" pitchFamily="2" charset="-78"/>
              </a:rPr>
              <a:t>الخميس 26 ديسمبر 2024</a:t>
            </a:r>
          </a:p>
          <a:p>
            <a:pPr algn="ctr"/>
            <a:r>
              <a:rPr lang="ar-EG" sz="3600" b="1" dirty="0">
                <a:solidFill>
                  <a:srgbClr val="C00000"/>
                </a:solidFill>
                <a:latin typeface="Tajawal ExtraBold" panose="00000800000000000000" pitchFamily="2" charset="-78"/>
                <a:cs typeface="Tajawal ExtraBold" panose="00000800000000000000" pitchFamily="2" charset="-78"/>
              </a:rPr>
              <a:t>الساعة 9 ل 10 م</a:t>
            </a:r>
            <a:endParaRPr lang="en-US" sz="3200"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4086208"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W2 – Lecture 1</a:t>
            </a:r>
          </a:p>
        </p:txBody>
      </p:sp>
    </p:spTree>
    <p:extLst>
      <p:ext uri="{BB962C8B-B14F-4D97-AF65-F5344CB8AC3E}">
        <p14:creationId xmlns:p14="http://schemas.microsoft.com/office/powerpoint/2010/main" val="720726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09669"/>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Management</a:t>
            </a:r>
            <a:r>
              <a:rPr lang="en-US" sz="2400" b="1" dirty="0">
                <a:solidFill>
                  <a:srgbClr val="0A1F61"/>
                </a:solidFill>
                <a:latin typeface="Tajawal ExtraBold" panose="00000800000000000000" pitchFamily="2" charset="-78"/>
                <a:cs typeface="Tajawal ExtraBold" panose="00000800000000000000" pitchFamily="2" charset="-78"/>
              </a:rPr>
              <a:t> is a process which exists to get results by making the best use of the human, financial &amp; material resources available.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achieve organizational goals effectively and efficiently.</a:t>
            </a:r>
          </a:p>
        </p:txBody>
      </p:sp>
    </p:spTree>
    <p:extLst>
      <p:ext uri="{BB962C8B-B14F-4D97-AF65-F5344CB8AC3E}">
        <p14:creationId xmlns:p14="http://schemas.microsoft.com/office/powerpoint/2010/main" val="3480180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Resources include people, skills, know-how and experience, machinery, raw materials, computers and IT, patents, financial capital, and loyal customers and employees.</a:t>
            </a:r>
          </a:p>
          <a:p>
            <a:pPr marL="517525" algn="just">
              <a:lnSpc>
                <a:spcPct val="20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8367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a:t>
            </a:r>
            <a:r>
              <a:rPr lang="en-US" sz="2400" b="1" dirty="0">
                <a:solidFill>
                  <a:srgbClr val="FF0000"/>
                </a:solidFill>
                <a:latin typeface="Tajawal ExtraBold" panose="00000800000000000000" pitchFamily="2" charset="-78"/>
                <a:cs typeface="Tajawal ExtraBold" panose="00000800000000000000" pitchFamily="2" charset="-78"/>
              </a:rPr>
              <a:t>more efficient and effective </a:t>
            </a:r>
            <a:r>
              <a:rPr lang="en-US" sz="2400" b="1" dirty="0">
                <a:solidFill>
                  <a:srgbClr val="0A1F61"/>
                </a:solidFill>
                <a:latin typeface="Tajawal ExtraBold" panose="00000800000000000000" pitchFamily="2" charset="-78"/>
                <a:cs typeface="Tajawal ExtraBold" panose="00000800000000000000" pitchFamily="2" charset="-78"/>
              </a:rPr>
              <a:t>use of </a:t>
            </a:r>
            <a:r>
              <a:rPr lang="en-US" sz="2400" b="1" u="sng" dirty="0">
                <a:solidFill>
                  <a:srgbClr val="0A1F61"/>
                </a:solidFill>
                <a:latin typeface="Tajawal ExtraBold" panose="00000800000000000000" pitchFamily="2" charset="-78"/>
                <a:cs typeface="Tajawal ExtraBold" panose="00000800000000000000" pitchFamily="2" charset="-78"/>
              </a:rPr>
              <a:t>resources</a:t>
            </a:r>
            <a:r>
              <a:rPr lang="en-US" sz="2400" b="1" dirty="0">
                <a:solidFill>
                  <a:srgbClr val="0A1F61"/>
                </a:solidFill>
                <a:latin typeface="Tajawal ExtraBold" panose="00000800000000000000" pitchFamily="2" charset="-78"/>
                <a:cs typeface="Tajawal ExtraBold" panose="00000800000000000000" pitchFamily="2" charset="-78"/>
              </a:rPr>
              <a:t> that organizations make of those resources, </a:t>
            </a:r>
            <a:r>
              <a:rPr lang="en-US" sz="2400" b="1" dirty="0">
                <a:solidFill>
                  <a:srgbClr val="FF0000"/>
                </a:solidFill>
                <a:latin typeface="Tajawal ExtraBold" panose="00000800000000000000" pitchFamily="2" charset="-78"/>
                <a:cs typeface="Tajawal ExtraBold" panose="00000800000000000000" pitchFamily="2" charset="-78"/>
              </a:rPr>
              <a:t>the greater </a:t>
            </a:r>
            <a:r>
              <a:rPr lang="en-US" sz="2400" b="1" dirty="0">
                <a:solidFill>
                  <a:srgbClr val="0A1F61"/>
                </a:solidFill>
                <a:latin typeface="Tajawal ExtraBold" panose="00000800000000000000" pitchFamily="2" charset="-78"/>
                <a:cs typeface="Tajawal ExtraBold" panose="00000800000000000000" pitchFamily="2" charset="-78"/>
              </a:rPr>
              <a:t>the relative well-being and </a:t>
            </a:r>
            <a:r>
              <a:rPr lang="en-US" sz="2400" b="1" dirty="0">
                <a:solidFill>
                  <a:srgbClr val="FF0000"/>
                </a:solidFill>
                <a:latin typeface="Tajawal ExtraBold" panose="00000800000000000000" pitchFamily="2" charset="-78"/>
                <a:cs typeface="Tajawal ExtraBold" panose="00000800000000000000" pitchFamily="2" charset="-78"/>
              </a:rPr>
              <a:t>prosperity</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a:t>
            </a:r>
            <a:r>
              <a:rPr lang="en-US" sz="2400" b="1" u="sng" dirty="0">
                <a:solidFill>
                  <a:srgbClr val="0A1F61"/>
                </a:solidFill>
                <a:latin typeface="Tajawal ExtraBold" panose="00000800000000000000" pitchFamily="2" charset="-78"/>
                <a:cs typeface="Tajawal ExtraBold" panose="00000800000000000000" pitchFamily="2" charset="-78"/>
              </a:rPr>
              <a:t>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t>
            </a:r>
            <a:r>
              <a:rPr lang="en-US" sz="2400" b="1" u="sng" dirty="0">
                <a:solidFill>
                  <a:srgbClr val="0A1F61"/>
                </a:solidFill>
                <a:latin typeface="Tajawal ExtraBold" panose="00000800000000000000" pitchFamily="2" charset="-78"/>
                <a:cs typeface="Tajawal ExtraBold" panose="00000800000000000000" pitchFamily="2" charset="-78"/>
              </a:rPr>
              <a:t>a well-paying job and a satisfying career</a:t>
            </a:r>
          </a:p>
        </p:txBody>
      </p:sp>
    </p:spTree>
    <p:extLst>
      <p:ext uri="{BB962C8B-B14F-4D97-AF65-F5344CB8AC3E}">
        <p14:creationId xmlns:p14="http://schemas.microsoft.com/office/powerpoint/2010/main" val="1659119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2553707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a:t>
            </a:r>
            <a:r>
              <a:rPr lang="en-US" sz="2400" b="1" dirty="0">
                <a:solidFill>
                  <a:srgbClr val="FF0000"/>
                </a:solidFill>
                <a:latin typeface="Tajawal ExtraBold" panose="00000800000000000000" pitchFamily="2" charset="-78"/>
                <a:cs typeface="Tajawal ExtraBold" panose="00000800000000000000" pitchFamily="2" charset="-78"/>
              </a:rPr>
              <a:t>supervision of the non-managerial employees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Middle managers</a:t>
            </a:r>
            <a:r>
              <a:rPr lang="en-US" sz="2400" b="1" dirty="0">
                <a:solidFill>
                  <a:srgbClr val="0A1F61"/>
                </a:solidFill>
                <a:latin typeface="Tajawal ExtraBold" panose="00000800000000000000" pitchFamily="2" charset="-78"/>
                <a:cs typeface="Tajawal ExtraBold" panose="00000800000000000000" pitchFamily="2" charset="-78"/>
              </a:rPr>
              <a:t> - </a:t>
            </a:r>
            <a:r>
              <a:rPr lang="en-US" sz="2400" b="1" dirty="0">
                <a:solidFill>
                  <a:srgbClr val="FF0000"/>
                </a:solidFill>
                <a:latin typeface="Tajawal ExtraBold" panose="00000800000000000000" pitchFamily="2" charset="-78"/>
                <a:cs typeface="Tajawal ExtraBold" panose="00000800000000000000" pitchFamily="2" charset="-78"/>
              </a:rPr>
              <a:t>Supervise first-line managers</a:t>
            </a:r>
            <a:r>
              <a:rPr lang="en-US" sz="2400" b="1" dirty="0">
                <a:solidFill>
                  <a:srgbClr val="0A1F61"/>
                </a:solidFill>
                <a:latin typeface="Tajawal ExtraBold" panose="00000800000000000000" pitchFamily="2" charset="-78"/>
                <a:cs typeface="Tajawal ExtraBold" panose="00000800000000000000" pitchFamily="2" charset="-78"/>
              </a:rPr>
              <a:t>. Responsible for finding the best way to organize human and other resources </a:t>
            </a:r>
            <a:r>
              <a:rPr lang="en-US" sz="2400" b="1" u="sng" dirty="0">
                <a:solidFill>
                  <a:srgbClr val="0A1F61"/>
                </a:solidFill>
                <a:latin typeface="Tajawal ExtraBold" panose="00000800000000000000" pitchFamily="2" charset="-78"/>
                <a:cs typeface="Tajawal ExtraBold" panose="00000800000000000000" pitchFamily="2" charset="-78"/>
              </a:rPr>
              <a:t>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Top managers </a:t>
            </a:r>
            <a:r>
              <a:rPr lang="en-US" sz="2400" b="1" dirty="0">
                <a:solidFill>
                  <a:srgbClr val="0A1F61"/>
                </a:solidFill>
                <a:latin typeface="Tajawal ExtraBold" panose="00000800000000000000" pitchFamily="2" charset="-78"/>
                <a:cs typeface="Tajawal ExtraBold" panose="00000800000000000000" pitchFamily="2" charset="-78"/>
              </a:rPr>
              <a:t>– Responsible </a:t>
            </a:r>
            <a:r>
              <a:rPr lang="en-US" sz="2400" b="1" dirty="0">
                <a:solidFill>
                  <a:srgbClr val="FF0000"/>
                </a:solidFill>
                <a:latin typeface="Tajawal ExtraBold" panose="00000800000000000000" pitchFamily="2" charset="-78"/>
                <a:cs typeface="Tajawal ExtraBold" panose="00000800000000000000" pitchFamily="2" charset="-78"/>
              </a:rPr>
              <a:t>for the performance of all departments </a:t>
            </a:r>
            <a:r>
              <a:rPr lang="en-US" sz="2400" b="1" dirty="0">
                <a:solidFill>
                  <a:srgbClr val="0A1F61"/>
                </a:solidFill>
                <a:latin typeface="Tajawal ExtraBold" panose="00000800000000000000" pitchFamily="2" charset="-78"/>
                <a:cs typeface="Tajawal ExtraBold" panose="00000800000000000000" pitchFamily="2" charset="-78"/>
              </a:rPr>
              <a:t>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u="sng"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Chief executive officer (CEO) </a:t>
            </a:r>
            <a:r>
              <a:rPr lang="en-US" sz="2400" b="1"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FF0000"/>
                </a:solidFill>
                <a:latin typeface="Tajawal ExtraBold" panose="00000800000000000000" pitchFamily="2" charset="-78"/>
                <a:cs typeface="Tajawal ExtraBold" panose="00000800000000000000" pitchFamily="2" charset="-78"/>
              </a:rPr>
              <a:t>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1658548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858966" y="1300176"/>
            <a:ext cx="8232586" cy="5511571"/>
          </a:xfrm>
          <a:prstGeom prst="rect">
            <a:avLst/>
          </a:prstGeom>
        </p:spPr>
      </p:pic>
      <p:sp>
        <p:nvSpPr>
          <p:cNvPr id="3" name="Rectangle 2">
            <a:extLst>
              <a:ext uri="{FF2B5EF4-FFF2-40B4-BE49-F238E27FC236}">
                <a16:creationId xmlns:a16="http://schemas.microsoft.com/office/drawing/2014/main" id="{4F5C044D-FB09-42EB-2C49-65AF82DF6829}"/>
              </a:ext>
            </a:extLst>
          </p:cNvPr>
          <p:cNvSpPr/>
          <p:nvPr/>
        </p:nvSpPr>
        <p:spPr>
          <a:xfrm rot="20439738">
            <a:off x="177143" y="1853772"/>
            <a:ext cx="4304255" cy="646331"/>
          </a:xfrm>
          <a:prstGeom prst="rect">
            <a:avLst/>
          </a:prstGeom>
          <a:noFill/>
        </p:spPr>
        <p:txBody>
          <a:bodyPr wrap="none" lIns="91440" tIns="45720" rIns="91440" bIns="45720">
            <a:spAutoFit/>
          </a:bodyPr>
          <a:lstStyle/>
          <a:p>
            <a:pPr algn="ctr"/>
            <a:r>
              <a:rPr lang="en-US" sz="3600" b="0" cap="none" spc="0" dirty="0">
                <a:ln w="0"/>
                <a:solidFill>
                  <a:srgbClr val="FF0000"/>
                </a:solidFill>
                <a:effectLst>
                  <a:outerShdw blurRad="38100" dist="19050" dir="2700000" algn="tl" rotWithShape="0">
                    <a:schemeClr val="dk1">
                      <a:alpha val="40000"/>
                    </a:schemeClr>
                  </a:outerShdw>
                </a:effectLst>
              </a:rPr>
              <a:t>Remember Mind Map</a:t>
            </a:r>
          </a:p>
        </p:txBody>
      </p:sp>
    </p:spTree>
    <p:extLst>
      <p:ext uri="{BB962C8B-B14F-4D97-AF65-F5344CB8AC3E}">
        <p14:creationId xmlns:p14="http://schemas.microsoft.com/office/powerpoint/2010/main" val="3280750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57530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Organizing is a task that managers perform to create a structure of working relationships that allow organizational members to interact and cooperate to achieve organizational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grouping people into departments according to the kinds of job-specific tasks they perform</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Managers lay out lines of authority and responsibility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organizational resources</a:t>
            </a:r>
          </a:p>
          <a:p>
            <a:pPr marL="855663" lvl="1" indent="-344488" algn="just">
              <a:lnSpc>
                <a:spcPct val="150000"/>
              </a:lnSpc>
              <a:buFont typeface="Wingdings" panose="05000000000000000000" pitchFamily="2" charset="2"/>
              <a:buChar char="q"/>
              <a:tabLst>
                <a:tab pos="914400" algn="l"/>
              </a:tabLst>
            </a:pPr>
            <a:r>
              <a:rPr lang="en-US" sz="2000" b="1" dirty="0">
                <a:solidFill>
                  <a:srgbClr val="FF0000"/>
                </a:solidFill>
                <a:latin typeface="Tajawal ExtraBold" panose="00000800000000000000" pitchFamily="2" charset="-78"/>
                <a:cs typeface="Tajawal ExtraBold" panose="00000800000000000000" pitchFamily="2" charset="-78"/>
              </a:rPr>
              <a:t>Organizational Structure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a:p>
            <a:pPr marL="974725" lvl="1"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9653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Organizational Performance</a:t>
            </a: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a:t>
            </a:r>
            <a:r>
              <a:rPr lang="en-US" sz="2400" b="1" dirty="0">
                <a:solidFill>
                  <a:srgbClr val="FF0000"/>
                </a:solidFill>
                <a:latin typeface="Tajawal ExtraBold" panose="00000800000000000000" pitchFamily="2" charset="-78"/>
                <a:cs typeface="Tajawal ExtraBold" panose="00000800000000000000" pitchFamily="2" charset="-78"/>
              </a:rPr>
              <a:t>efficiently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effectively</a:t>
            </a:r>
            <a:r>
              <a:rPr lang="en-US" sz="2400" b="1" dirty="0">
                <a:solidFill>
                  <a:srgbClr val="0A1F61"/>
                </a:solidFill>
                <a:latin typeface="Tajawal ExtraBold" panose="00000800000000000000" pitchFamily="2" charset="-78"/>
                <a:cs typeface="Tajawal ExtraBold" panose="00000800000000000000" pitchFamily="2" charset="-78"/>
              </a:rPr>
              <a:t> managers </a:t>
            </a:r>
            <a:r>
              <a:rPr lang="en-US" sz="2400" b="1" dirty="0">
                <a:solidFill>
                  <a:srgbClr val="FF0000"/>
                </a:solidFill>
                <a:latin typeface="Tajawal ExtraBold" panose="00000800000000000000" pitchFamily="2" charset="-78"/>
                <a:cs typeface="Tajawal ExtraBold" panose="00000800000000000000" pitchFamily="2" charset="-78"/>
              </a:rPr>
              <a:t>use available resources to satisfy customers</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u="sng" dirty="0">
                <a:solidFill>
                  <a:srgbClr val="0A1F61"/>
                </a:solidFill>
                <a:latin typeface="Tajawal ExtraBold" panose="00000800000000000000" pitchFamily="2" charset="-78"/>
                <a:cs typeface="Tajawal ExtraBold" panose="00000800000000000000" pitchFamily="2" charset="-78"/>
              </a:rPr>
              <a:t>achieve organizational goals</a:t>
            </a:r>
            <a:r>
              <a:rPr lang="en-US" sz="2400" b="1" dirty="0">
                <a:solidFill>
                  <a:srgbClr val="0A1F61"/>
                </a:solidFill>
                <a:latin typeface="Tajawal ExtraBold" panose="00000800000000000000" pitchFamily="2" charset="-78"/>
                <a:cs typeface="Tajawal ExtraBold" panose="00000800000000000000" pitchFamily="2" charset="-78"/>
              </a:rPr>
              <a:t>.</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Efficiency </a:t>
            </a:r>
            <a:r>
              <a:rPr lang="ar-EG" sz="2400" b="1" dirty="0">
                <a:solidFill>
                  <a:srgbClr val="FF0000"/>
                </a:solidFill>
                <a:latin typeface="Tajawal ExtraBold" panose="00000800000000000000" pitchFamily="2" charset="-78"/>
                <a:cs typeface="Tajawal ExtraBold" panose="00000800000000000000" pitchFamily="2" charset="-78"/>
              </a:rPr>
              <a:t>كفاءة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productively resources are used 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Effectiveness </a:t>
            </a:r>
            <a:r>
              <a:rPr lang="ar-EG" sz="2400" b="1" dirty="0">
                <a:solidFill>
                  <a:srgbClr val="FF0000"/>
                </a:solidFill>
                <a:latin typeface="Tajawal ExtraBold" panose="00000800000000000000" pitchFamily="2" charset="-78"/>
                <a:cs typeface="Tajawal ExtraBold" panose="00000800000000000000" pitchFamily="2" charset="-78"/>
              </a:rPr>
              <a:t>فعالية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5"/>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36699457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561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579474" y="1318022"/>
            <a:ext cx="10209890" cy="4832092"/>
          </a:xfrm>
          <a:prstGeom prst="rect">
            <a:avLst/>
          </a:prstGeom>
          <a:noFill/>
        </p:spPr>
        <p:txBody>
          <a:bodyPr wrap="square">
            <a:spAutoFit/>
          </a:bodyPr>
          <a:lstStyle/>
          <a:p>
            <a:pPr marL="342900" indent="-342900">
              <a:buFont typeface="Wingdings" panose="05000000000000000000" pitchFamily="2" charset="2"/>
              <a:buChar char="q"/>
            </a:pPr>
            <a:r>
              <a:rPr lang="en-US" sz="2800" b="1" dirty="0">
                <a:solidFill>
                  <a:srgbClr val="FF0000"/>
                </a:solidFill>
                <a:cs typeface="Tajawal ExtraBold" panose="00000800000000000000" pitchFamily="2" charset="-78"/>
              </a:rPr>
              <a:t>Digital leadership </a:t>
            </a:r>
            <a:r>
              <a:rPr lang="en-US" sz="2800" b="1" u="sng" dirty="0">
                <a:solidFill>
                  <a:srgbClr val="0A1F61"/>
                </a:solidFill>
                <a:cs typeface="Tajawal ExtraBold" panose="00000800000000000000" pitchFamily="2" charset="-78"/>
              </a:rPr>
              <a:t>is</a:t>
            </a:r>
            <a:r>
              <a:rPr lang="en-US" sz="2800" b="1" dirty="0">
                <a:solidFill>
                  <a:srgbClr val="0A1F61"/>
                </a:solidFill>
                <a:cs typeface="Tajawal ExtraBold" panose="00000800000000000000" pitchFamily="2" charset="-78"/>
              </a:rPr>
              <a:t> currently considered </a:t>
            </a:r>
            <a:r>
              <a:rPr lang="en-US" sz="2800" b="1" u="sng" dirty="0">
                <a:solidFill>
                  <a:srgbClr val="0A1F61"/>
                </a:solidFill>
                <a:cs typeface="Tajawal ExtraBold" panose="00000800000000000000" pitchFamily="2" charset="-78"/>
              </a:rPr>
              <a:t>a necessity in improving organizational performance</a:t>
            </a:r>
            <a:r>
              <a:rPr lang="en-US" sz="2800" b="1" dirty="0">
                <a:solidFill>
                  <a:srgbClr val="0A1F61"/>
                </a:solidFill>
                <a:cs typeface="Tajawal ExtraBold" panose="00000800000000000000" pitchFamily="2" charset="-78"/>
              </a:rPr>
              <a:t> by </a:t>
            </a:r>
            <a:r>
              <a:rPr lang="en-US" sz="2800" b="1" dirty="0">
                <a:solidFill>
                  <a:srgbClr val="FF0000"/>
                </a:solidFill>
                <a:cs typeface="Tajawal ExtraBold" panose="00000800000000000000" pitchFamily="2" charset="-78"/>
              </a:rPr>
              <a:t>creating competitive advantage</a:t>
            </a:r>
            <a:r>
              <a:rPr lang="en-US" sz="2800" b="1" dirty="0">
                <a:solidFill>
                  <a:srgbClr val="0A1F61"/>
                </a:solidFill>
                <a:cs typeface="Tajawal ExtraBold" panose="00000800000000000000" pitchFamily="2" charset="-78"/>
              </a:rPr>
              <a:t> in the </a:t>
            </a:r>
            <a:r>
              <a:rPr lang="en-US" sz="2800" b="1" dirty="0">
                <a:solidFill>
                  <a:srgbClr val="FF0000"/>
                </a:solidFill>
                <a:cs typeface="Tajawal ExtraBold" panose="00000800000000000000" pitchFamily="2" charset="-78"/>
              </a:rPr>
              <a:t>era of the industrial revolution 4.0</a:t>
            </a:r>
            <a:r>
              <a:rPr lang="en-US" sz="2800" b="1" dirty="0">
                <a:solidFill>
                  <a:srgbClr val="0A1F61"/>
                </a:solidFill>
                <a:cs typeface="Tajawal ExtraBold" panose="00000800000000000000" pitchFamily="2" charset="-78"/>
              </a:rPr>
              <a:t>.</a:t>
            </a:r>
          </a:p>
          <a:p>
            <a:pPr algn="just"/>
            <a:endParaRPr lang="en-US" sz="28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dirty="0">
                <a:solidFill>
                  <a:srgbClr val="0A1F61"/>
                </a:solidFill>
                <a:cs typeface="Tajawal ExtraBold" panose="00000800000000000000" pitchFamily="2" charset="-78"/>
              </a:rPr>
              <a:t>practice-oriented research has linked </a:t>
            </a:r>
            <a:r>
              <a:rPr lang="en-US" sz="2800" dirty="0">
                <a:solidFill>
                  <a:srgbClr val="FF0000"/>
                </a:solidFill>
                <a:cs typeface="Tajawal ExtraBold" panose="00000800000000000000" pitchFamily="2" charset="-78"/>
              </a:rPr>
              <a:t>digitization and leadership</a:t>
            </a:r>
            <a:r>
              <a:rPr lang="en-US" sz="2800"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b="1" u="sng" dirty="0">
                <a:solidFill>
                  <a:srgbClr val="FF0000"/>
                </a:solidFill>
                <a:cs typeface="Tajawal ExtraBold" panose="00000800000000000000" pitchFamily="2" charset="-78"/>
              </a:rPr>
              <a:t>refers to </a:t>
            </a:r>
            <a:r>
              <a:rPr lang="en-US" sz="2800" dirty="0">
                <a:solidFill>
                  <a:srgbClr val="FF0000"/>
                </a:solidFill>
                <a:cs typeface="Tajawal ExtraBold" panose="00000800000000000000" pitchFamily="2" charset="-78"/>
              </a:rPr>
              <a:t>the leadership abilities to manage the staff’s online activities</a:t>
            </a:r>
            <a:r>
              <a:rPr lang="en-US" sz="2800" dirty="0">
                <a:solidFill>
                  <a:srgbClr val="0A1F61"/>
                </a:solidFill>
                <a:cs typeface="Tajawal ExtraBold" panose="00000800000000000000" pitchFamily="2" charset="-78"/>
              </a:rPr>
              <a:t> (e.g., posting product descriptions &amp; handling customer queries), </a:t>
            </a:r>
            <a:r>
              <a:rPr lang="en-US" sz="2800" dirty="0">
                <a:solidFill>
                  <a:srgbClr val="FF0000"/>
                </a:solidFill>
                <a:cs typeface="Tajawal ExtraBold" panose="00000800000000000000" pitchFamily="2" charset="-78"/>
              </a:rPr>
              <a:t>leading marketing activities, problem-solving, and decision-making concerning online activities of the business.</a:t>
            </a:r>
          </a:p>
        </p:txBody>
      </p:sp>
    </p:spTree>
    <p:extLst>
      <p:ext uri="{BB962C8B-B14F-4D97-AF65-F5344CB8AC3E}">
        <p14:creationId xmlns:p14="http://schemas.microsoft.com/office/powerpoint/2010/main" val="3560562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2450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3267542"/>
            <a:ext cx="8861129" cy="1846659"/>
          </a:xfrm>
          <a:prstGeom prst="rect">
            <a:avLst/>
          </a:prstGeom>
          <a:noFill/>
        </p:spPr>
        <p:txBody>
          <a:bodyPr wrap="square">
            <a:spAutoFit/>
          </a:bodyPr>
          <a:lstStyle/>
          <a:p>
            <a:r>
              <a:rPr lang="en-US" sz="2400" b="1" dirty="0">
                <a:solidFill>
                  <a:srgbClr val="C00000"/>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a:t>
            </a:r>
            <a:r>
              <a:rPr lang="en-US" sz="2400" dirty="0">
                <a:solidFill>
                  <a:srgbClr val="C00000"/>
                </a:solidFill>
                <a:cs typeface="Tajawal ExtraBold" panose="00000800000000000000" pitchFamily="2" charset="-78"/>
              </a:rPr>
              <a:t>Effective change leadership is the key to shifting people’s perceptions from seeing change as a threat to seeing it as an exciting challenge”</a:t>
            </a:r>
          </a:p>
          <a:p>
            <a:pPr algn="r"/>
            <a:r>
              <a:rPr lang="en-US" b="1" dirty="0">
                <a:solidFill>
                  <a:srgbClr val="0A1F61"/>
                </a:solidFill>
                <a:cs typeface="Tajawal ExtraBold" panose="00000800000000000000" pitchFamily="2" charset="-78"/>
              </a:rPr>
              <a:t>Hooper &amp; Potter</a:t>
            </a:r>
          </a:p>
        </p:txBody>
      </p:sp>
      <p:pic>
        <p:nvPicPr>
          <p:cNvPr id="10" name="Audio 15">
            <a:hlinkClick r:id="" action="ppaction://media"/>
            <a:extLst>
              <a:ext uri="{FF2B5EF4-FFF2-40B4-BE49-F238E27FC236}">
                <a16:creationId xmlns:a16="http://schemas.microsoft.com/office/drawing/2014/main" id="{891696BB-334D-E7C7-A8E4-DBEE1AA17AA5}"/>
              </a:ext>
            </a:extLst>
          </p:cNvPr>
          <p:cNvPicPr>
            <a:picLocks noChangeAspect="1"/>
          </p:cNvPicPr>
          <p:nvPr>
            <a:audioFile r:link="rId1"/>
            <p:extLst>
              <p:ext uri="{DAA4B4D4-6D71-4841-9C94-3DE7FCFB9230}">
                <p14:media xmlns:p14="http://schemas.microsoft.com/office/powerpoint/2010/main" r:embed="rId2">
                  <p14:trim st="672" end="722.6507"/>
                </p14:media>
              </p:ext>
            </p:extLst>
          </p:nvPr>
        </p:nvPicPr>
        <p:blipFill>
          <a:blip r:embed="rId9"/>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6307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6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684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Broadcast Programming Influences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9BA5A67-6598-C91A-2E94-D98544004472}"/>
              </a:ext>
            </a:extLst>
          </p:cNvPr>
          <p:cNvSpPr txBox="1">
            <a:spLocks/>
          </p:cNvSpPr>
          <p:nvPr/>
        </p:nvSpPr>
        <p:spPr>
          <a:xfrm>
            <a:off x="1328085" y="1456818"/>
            <a:ext cx="10656908" cy="5236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0A1F61"/>
                </a:solidFill>
              </a:rPr>
              <a:t>Broadcast programming is determined by four influences:</a:t>
            </a:r>
            <a:endParaRPr lang="en-US" altLang="en-US" dirty="0">
              <a:solidFill>
                <a:srgbClr val="0A1F61"/>
              </a:solidFill>
            </a:endParaRPr>
          </a:p>
          <a:p>
            <a:pPr marL="823913" lvl="1" indent="-457200">
              <a:buFont typeface="Tw Cen MT" panose="020B0602020104020603" pitchFamily="34" charset="0"/>
              <a:buAutoNum type="arabicPeriod"/>
            </a:pPr>
            <a:r>
              <a:rPr lang="en-US" altLang="en-US" sz="2000" b="1" dirty="0">
                <a:solidFill>
                  <a:srgbClr val="C00000"/>
                </a:solidFill>
              </a:rPr>
              <a:t>The Audience</a:t>
            </a:r>
            <a:r>
              <a:rPr lang="en-US" altLang="en-US" sz="2000" b="1" dirty="0">
                <a:solidFill>
                  <a:srgbClr val="0A1F61"/>
                </a:solidFill>
              </a:rPr>
              <a:t>: </a:t>
            </a:r>
            <a:r>
              <a:rPr lang="en-US" altLang="en-US" sz="2000" dirty="0">
                <a:solidFill>
                  <a:srgbClr val="0A1F61"/>
                </a:solidFill>
              </a:rPr>
              <a:t>Want to hear or view program content that satisfies their need at a particular time. Programs must attract listeners or viewers and satisfy their needs.</a:t>
            </a:r>
          </a:p>
          <a:p>
            <a:pPr marL="823913" lvl="1" indent="-457200">
              <a:buFont typeface="Tw Cen MT" panose="020B0602020104020603" pitchFamily="34" charset="0"/>
              <a:buAutoNum type="arabicPeriod"/>
            </a:pPr>
            <a:r>
              <a:rPr lang="en-US" altLang="en-US" sz="2000" b="1" dirty="0">
                <a:solidFill>
                  <a:srgbClr val="0A1F61"/>
                </a:solidFill>
              </a:rPr>
              <a:t>The Broadcaster: </a:t>
            </a:r>
            <a:r>
              <a:rPr lang="en-US" altLang="en-US" sz="2000" dirty="0">
                <a:solidFill>
                  <a:srgbClr val="0A1F61"/>
                </a:solidFill>
              </a:rPr>
              <a:t>Responsible for operating the station profitably for its owners. General rule: the greater the audience, the greater the profit. Must select and schedule programs to attract as big an audience as possible.</a:t>
            </a:r>
          </a:p>
          <a:p>
            <a:pPr marL="823913" lvl="1" indent="-457200">
              <a:buFont typeface="Tw Cen MT" panose="020B0602020104020603" pitchFamily="34" charset="0"/>
              <a:buAutoNum type="arabicPeriod"/>
            </a:pPr>
            <a:r>
              <a:rPr lang="en-US" altLang="en-US" sz="2000" b="1" dirty="0">
                <a:solidFill>
                  <a:srgbClr val="C00000"/>
                </a:solidFill>
              </a:rPr>
              <a:t>The Advertiser:</a:t>
            </a:r>
            <a:r>
              <a:rPr lang="en-US" altLang="en-US" sz="2000" b="1" dirty="0">
                <a:solidFill>
                  <a:srgbClr val="0A1F61"/>
                </a:solidFill>
              </a:rPr>
              <a:t> </a:t>
            </a:r>
            <a:r>
              <a:rPr lang="en-US" altLang="en-US" sz="2000" dirty="0">
                <a:solidFill>
                  <a:srgbClr val="0A1F61"/>
                </a:solidFill>
              </a:rPr>
              <a:t>Uses radio or TV station to bring a product or service to the attention of those most likely to use it. Wants programming that attracts as big a number of people as possible among target audience, plus competitive cost.</a:t>
            </a:r>
          </a:p>
          <a:p>
            <a:pPr marL="823913" lvl="1" indent="-457200">
              <a:buFont typeface="Tw Cen MT" panose="020B0602020104020603" pitchFamily="34" charset="0"/>
              <a:buAutoNum type="arabicPeriod"/>
            </a:pPr>
            <a:r>
              <a:rPr lang="en-US" altLang="en-US" sz="2000" b="1" dirty="0">
                <a:solidFill>
                  <a:srgbClr val="0A1F61"/>
                </a:solidFill>
              </a:rPr>
              <a:t>The Regulator: </a:t>
            </a:r>
            <a:r>
              <a:rPr lang="en-US" altLang="en-US" sz="2000" dirty="0">
                <a:solidFill>
                  <a:srgbClr val="0A1F61"/>
                </a:solidFill>
              </a:rPr>
              <a:t>Goal is to ensure station is operated in a way that serves the public interest.  Compels or encourages broadcasters to use programming practices to satisfy that goal.</a:t>
            </a:r>
          </a:p>
          <a:p>
            <a:pPr marL="823913" lvl="1" indent="-457200">
              <a:buFont typeface="Wingdings 2" panose="05020102010507070707" pitchFamily="18" charset="2"/>
              <a:buNone/>
            </a:pPr>
            <a:r>
              <a:rPr lang="en-US" altLang="en-US" sz="2000" i="1" dirty="0">
                <a:solidFill>
                  <a:srgbClr val="0A1F61"/>
                </a:solidFill>
              </a:rPr>
              <a:t>The programming you see on TV results from effective interaction of these four influences</a:t>
            </a:r>
          </a:p>
        </p:txBody>
      </p:sp>
    </p:spTree>
    <p:extLst>
      <p:ext uri="{BB962C8B-B14F-4D97-AF65-F5344CB8AC3E}">
        <p14:creationId xmlns:p14="http://schemas.microsoft.com/office/powerpoint/2010/main" val="1486097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
        <p:nvSpPr>
          <p:cNvPr id="11" name="Rectangle 10">
            <a:extLst>
              <a:ext uri="{FF2B5EF4-FFF2-40B4-BE49-F238E27FC236}">
                <a16:creationId xmlns:a16="http://schemas.microsoft.com/office/drawing/2014/main" id="{6AA6006A-5711-A702-6D97-66F14A0857F8}"/>
              </a:ext>
            </a:extLst>
          </p:cNvPr>
          <p:cNvSpPr/>
          <p:nvPr/>
        </p:nvSpPr>
        <p:spPr>
          <a:xfrm>
            <a:off x="4800965" y="1661980"/>
            <a:ext cx="5325240" cy="584775"/>
          </a:xfrm>
          <a:prstGeom prst="rect">
            <a:avLst/>
          </a:prstGeom>
          <a:noFill/>
        </p:spPr>
        <p:txBody>
          <a:bodyPr wrap="none" lIns="91440" tIns="45720" rIns="91440" bIns="45720">
            <a:spAutoFit/>
          </a:bodyPr>
          <a:lstStyle/>
          <a:p>
            <a:pPr algn="ctr"/>
            <a:r>
              <a:rPr lang="en-US" sz="3200" b="0" cap="none" spc="0" dirty="0">
                <a:ln w="0"/>
                <a:solidFill>
                  <a:srgbClr val="24A9E1"/>
                </a:solidFill>
                <a:effectLst>
                  <a:outerShdw blurRad="38100" dist="19050" dir="2700000" algn="tl" rotWithShape="0">
                    <a:schemeClr val="dk1">
                      <a:alpha val="40000"/>
                    </a:schemeClr>
                  </a:outerShdw>
                </a:effectLst>
              </a:rPr>
              <a:t>To achieve organizational goals</a:t>
            </a:r>
          </a:p>
        </p:txBody>
      </p:sp>
    </p:spTree>
    <p:extLst>
      <p:ext uri="{BB962C8B-B14F-4D97-AF65-F5344CB8AC3E}">
        <p14:creationId xmlns:p14="http://schemas.microsoft.com/office/powerpoint/2010/main" val="2421162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a:extLst>
              <a:ext uri="{FF2B5EF4-FFF2-40B4-BE49-F238E27FC236}">
                <a16:creationId xmlns:a16="http://schemas.microsoft.com/office/drawing/2014/main" id="{06F6CD66-D031-922A-C50E-26AE2BC29E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772852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W3 – Lecture 2</a:t>
            </a:r>
          </a:p>
        </p:txBody>
      </p:sp>
    </p:spTree>
    <p:extLst>
      <p:ext uri="{BB962C8B-B14F-4D97-AF65-F5344CB8AC3E}">
        <p14:creationId xmlns:p14="http://schemas.microsoft.com/office/powerpoint/2010/main" val="3904633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99394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people learn how to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1" name="Picture 30">
            <a:extLst>
              <a:ext uri="{FF2B5EF4-FFF2-40B4-BE49-F238E27FC236}">
                <a16:creationId xmlns:a16="http://schemas.microsoft.com/office/drawing/2014/main" id="{6637DB45-6E15-03EF-DDF7-7C5F0761B325}"/>
              </a:ext>
            </a:extLst>
          </p:cNvPr>
          <p:cNvPicPr>
            <a:picLocks noChangeAspect="1"/>
          </p:cNvPicPr>
          <p:nvPr/>
        </p:nvPicPr>
        <p:blipFill>
          <a:blip r:embed="rId5"/>
          <a:stretch>
            <a:fillRect/>
          </a:stretch>
        </p:blipFill>
        <p:spPr>
          <a:xfrm>
            <a:off x="2440788" y="6222371"/>
            <a:ext cx="9902229" cy="204838"/>
          </a:xfrm>
          <a:prstGeom prst="rect">
            <a:avLst/>
          </a:prstGeom>
        </p:spPr>
      </p:pic>
      <p:sp>
        <p:nvSpPr>
          <p:cNvPr id="32" name="TextBox 31">
            <a:extLst>
              <a:ext uri="{FF2B5EF4-FFF2-40B4-BE49-F238E27FC236}">
                <a16:creationId xmlns:a16="http://schemas.microsoft.com/office/drawing/2014/main" id="{DB137D70-A1A5-B3F1-40BD-D7EED9C0A518}"/>
              </a:ext>
            </a:extLst>
          </p:cNvPr>
          <p:cNvSpPr txBox="1"/>
          <p:nvPr/>
        </p:nvSpPr>
        <p:spPr>
          <a:xfrm>
            <a:off x="1262952" y="1373777"/>
            <a:ext cx="10442246"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974725" indent="-4572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You can become a leader by:</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Jumping in and practicing</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Observing others lead</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Finding a mentor</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Taking a class or workshop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18822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9408" y="1398434"/>
            <a:ext cx="10873267" cy="4493538"/>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Integrity: </a:t>
            </a:r>
            <a:r>
              <a:rPr lang="en-US" sz="2200" b="1" dirty="0">
                <a:solidFill>
                  <a:srgbClr val="0A1F61"/>
                </a:solidFill>
                <a:latin typeface="Tajawal ExtraBold" panose="00000800000000000000" pitchFamily="2" charset="-78"/>
                <a:cs typeface="Tajawal ExtraBold" panose="00000800000000000000" pitchFamily="2" charset="-78"/>
              </a:rPr>
              <a:t>To trust you, people have to know that </a:t>
            </a:r>
            <a:r>
              <a:rPr lang="en-US" sz="2200" b="1" dirty="0">
                <a:solidFill>
                  <a:srgbClr val="C00000"/>
                </a:solidFill>
                <a:latin typeface="Tajawal ExtraBold" panose="00000800000000000000" pitchFamily="2" charset="-78"/>
                <a:cs typeface="Tajawal ExtraBold" panose="00000800000000000000" pitchFamily="2" charset="-78"/>
              </a:rPr>
              <a:t>you say what you believe and act </a:t>
            </a:r>
            <a:r>
              <a:rPr lang="en-US" sz="2200" b="1" dirty="0">
                <a:solidFill>
                  <a:srgbClr val="0A1F61"/>
                </a:solidFill>
                <a:latin typeface="Tajawal ExtraBold" panose="00000800000000000000" pitchFamily="2" charset="-78"/>
                <a:cs typeface="Tajawal ExtraBold" panose="00000800000000000000" pitchFamily="2" charset="-78"/>
              </a:rPr>
              <a:t>accordingly. If people trust you, they may follow you to the ends of the earth.</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Courage: </a:t>
            </a:r>
            <a:r>
              <a:rPr lang="en-US" sz="2200" b="1" dirty="0">
                <a:solidFill>
                  <a:srgbClr val="0A1F61"/>
                </a:solidFill>
                <a:latin typeface="Tajawal ExtraBold" panose="00000800000000000000" pitchFamily="2" charset="-78"/>
                <a:cs typeface="Tajawal ExtraBold" panose="00000800000000000000" pitchFamily="2" charset="-78"/>
              </a:rPr>
              <a:t>Leadership means that you show others the way through the dark, scary, forest. </a:t>
            </a:r>
            <a:r>
              <a:rPr lang="en-US" sz="2200" b="1" dirty="0">
                <a:solidFill>
                  <a:srgbClr val="C00000"/>
                </a:solidFill>
                <a:latin typeface="Tajawal ExtraBold" panose="00000800000000000000" pitchFamily="2" charset="-78"/>
                <a:cs typeface="Tajawal ExtraBold" panose="00000800000000000000" pitchFamily="2" charset="-78"/>
              </a:rPr>
              <a:t>Go ahead and speak the truth-</a:t>
            </a:r>
            <a:r>
              <a:rPr lang="en-US" sz="2200" b="1" dirty="0">
                <a:solidFill>
                  <a:srgbClr val="0A1F61"/>
                </a:solidFill>
                <a:latin typeface="Tajawal ExtraBold" panose="00000800000000000000" pitchFamily="2" charset="-78"/>
                <a:cs typeface="Tajawal ExtraBold" panose="00000800000000000000" pitchFamily="2" charset="-78"/>
              </a:rPr>
              <a:t>-even when it's not popular.</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Commitment:</a:t>
            </a:r>
            <a:r>
              <a:rPr lang="en-US" sz="2200" b="1" dirty="0">
                <a:solidFill>
                  <a:srgbClr val="0A1F61"/>
                </a:solidFill>
                <a:latin typeface="Tajawal ExtraBold" panose="00000800000000000000" pitchFamily="2" charset="-78"/>
                <a:cs typeface="Tajawal ExtraBold" panose="00000800000000000000" pitchFamily="2" charset="-78"/>
              </a:rPr>
              <a:t> You have </a:t>
            </a:r>
            <a:r>
              <a:rPr lang="en-US" sz="2200" b="1" dirty="0">
                <a:solidFill>
                  <a:srgbClr val="C00000"/>
                </a:solidFill>
                <a:latin typeface="Tajawal ExtraBold" panose="00000800000000000000" pitchFamily="2" charset="-78"/>
                <a:cs typeface="Tajawal ExtraBold" panose="00000800000000000000" pitchFamily="2" charset="-78"/>
              </a:rPr>
              <a:t>to stick with a task through the good times and the bad</a:t>
            </a:r>
            <a:r>
              <a:rPr lang="en-US" sz="2200" b="1" dirty="0">
                <a:solidFill>
                  <a:srgbClr val="0A1F61"/>
                </a:solidFill>
                <a:latin typeface="Tajawal ExtraBold" panose="00000800000000000000" pitchFamily="2" charset="-78"/>
                <a:cs typeface="Tajawal ExtraBold" panose="00000800000000000000" pitchFamily="2" charset="-78"/>
              </a:rPr>
              <a:t>. Your commitment will serve as a model.</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Ability to care about others: </a:t>
            </a:r>
            <a:r>
              <a:rPr lang="en-US" sz="2200" b="1" dirty="0">
                <a:solidFill>
                  <a:srgbClr val="0A1F61"/>
                </a:solidFill>
                <a:latin typeface="Tajawal ExtraBold" panose="00000800000000000000" pitchFamily="2" charset="-78"/>
                <a:cs typeface="Tajawal ExtraBold" panose="00000800000000000000" pitchFamily="2" charset="-78"/>
              </a:rPr>
              <a:t>People will follow you if they know you care about them and about others. </a:t>
            </a:r>
            <a:r>
              <a:rPr lang="en-US" sz="2200" b="1" dirty="0">
                <a:solidFill>
                  <a:srgbClr val="C00000"/>
                </a:solidFill>
                <a:latin typeface="Tajawal ExtraBold" panose="00000800000000000000" pitchFamily="2" charset="-78"/>
                <a:cs typeface="Tajawal ExtraBold" panose="00000800000000000000" pitchFamily="2" charset="-78"/>
              </a:rPr>
              <a:t>The greater your ability to care about all types of people, the more confidence they will have in you.</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Creativity and flexibility: </a:t>
            </a:r>
            <a:r>
              <a:rPr lang="en-US" sz="2200" b="1" dirty="0">
                <a:solidFill>
                  <a:srgbClr val="0A1F61"/>
                </a:solidFill>
                <a:latin typeface="Tajawal ExtraBold" panose="00000800000000000000" pitchFamily="2" charset="-78"/>
                <a:cs typeface="Tajawal ExtraBold" panose="00000800000000000000" pitchFamily="2" charset="-78"/>
              </a:rPr>
              <a:t>Every situation will call for a different response. </a:t>
            </a:r>
            <a:r>
              <a:rPr lang="en-US" sz="2200" b="1" dirty="0">
                <a:solidFill>
                  <a:srgbClr val="C00000"/>
                </a:solidFill>
                <a:latin typeface="Tajawal ExtraBold" panose="00000800000000000000" pitchFamily="2" charset="-78"/>
                <a:cs typeface="Tajawal ExtraBold" panose="00000800000000000000" pitchFamily="2" charset="-78"/>
              </a:rPr>
              <a:t>Be ready to change and come up with new solutions</a:t>
            </a:r>
            <a:r>
              <a:rPr lang="en-US" sz="2200" b="1" dirty="0">
                <a:solidFill>
                  <a:srgbClr val="0A1F61"/>
                </a:solidFill>
                <a:latin typeface="Tajawal ExtraBold" panose="00000800000000000000" pitchFamily="2" charset="-78"/>
                <a:cs typeface="Tajawal ExtraBold" panose="00000800000000000000" pitchFamily="2" charset="-78"/>
              </a:rPr>
              <a:t>.</a:t>
            </a:r>
          </a:p>
        </p:txBody>
      </p:sp>
      <p:pic>
        <p:nvPicPr>
          <p:cNvPr id="18" name="Picture 17">
            <a:extLst>
              <a:ext uri="{FF2B5EF4-FFF2-40B4-BE49-F238E27FC236}">
                <a16:creationId xmlns:a16="http://schemas.microsoft.com/office/drawing/2014/main" id="{6E7507C5-EF50-2AE0-6ECC-AAEDB51643D2}"/>
              </a:ext>
            </a:extLst>
          </p:cNvPr>
          <p:cNvPicPr>
            <a:picLocks noChangeAspect="1"/>
          </p:cNvPicPr>
          <p:nvPr/>
        </p:nvPicPr>
        <p:blipFill>
          <a:blip r:embed="rId5"/>
          <a:stretch>
            <a:fillRect/>
          </a:stretch>
        </p:blipFill>
        <p:spPr>
          <a:xfrm>
            <a:off x="2440788" y="6341127"/>
            <a:ext cx="9902229" cy="204838"/>
          </a:xfrm>
          <a:prstGeom prst="rect">
            <a:avLst/>
          </a:prstGeom>
        </p:spPr>
      </p:pic>
    </p:spTree>
    <p:extLst>
      <p:ext uri="{BB962C8B-B14F-4D97-AF65-F5344CB8AC3E}">
        <p14:creationId xmlns:p14="http://schemas.microsoft.com/office/powerpoint/2010/main" val="23542625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It is a statement </a:t>
            </a:r>
            <a:r>
              <a:rPr lang="en-US" sz="2000" b="1" dirty="0">
                <a:solidFill>
                  <a:srgbClr val="0A1F61"/>
                </a:solidFill>
                <a:latin typeface="Tajawal ExtraBold" panose="00000800000000000000" pitchFamily="2" charset="-78"/>
                <a:cs typeface="Tajawal ExtraBold" panose="00000800000000000000" pitchFamily="2" charset="-78"/>
              </a:rPr>
              <a:t>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a:t>
            </a:r>
            <a:r>
              <a:rPr lang="en-US" sz="2000" b="1" dirty="0">
                <a:solidFill>
                  <a:srgbClr val="FF0000"/>
                </a:solidFill>
                <a:latin typeface="Tajawal ExtraBold" panose="00000800000000000000" pitchFamily="2" charset="-78"/>
                <a:cs typeface="Tajawal ExtraBold" panose="00000800000000000000" pitchFamily="2" charset="-78"/>
              </a:rPr>
              <a:t>big picture </a:t>
            </a:r>
            <a:r>
              <a:rPr lang="en-US" sz="2000" b="1" dirty="0">
                <a:solidFill>
                  <a:srgbClr val="0A1F61"/>
                </a:solidFill>
                <a:latin typeface="Tajawal ExtraBold" panose="00000800000000000000" pitchFamily="2" charset="-78"/>
                <a:cs typeface="Tajawal ExtraBold" panose="00000800000000000000" pitchFamily="2" charset="-78"/>
              </a:rPr>
              <a:t>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36036254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19395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205686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4050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a:t>
            </a:r>
            <a:r>
              <a:rPr lang="en-US" sz="2400" b="1" dirty="0">
                <a:solidFill>
                  <a:srgbClr val="FF0000"/>
                </a:solidFill>
                <a:latin typeface="Tajawal ExtraBold" panose="00000800000000000000" pitchFamily="2" charset="-78"/>
                <a:cs typeface="Tajawal ExtraBold" panose="00000800000000000000" pitchFamily="2" charset="-78"/>
              </a:rPr>
              <a:t>shared and desired goals</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strengthen connections </a:t>
            </a:r>
            <a:r>
              <a:rPr lang="en-US" sz="2400" b="1" dirty="0">
                <a:solidFill>
                  <a:srgbClr val="0A1F61"/>
                </a:solidFill>
                <a:latin typeface="Tajawal ExtraBold" panose="00000800000000000000" pitchFamily="2" charset="-78"/>
                <a:cs typeface="Tajawal ExtraBold" panose="00000800000000000000" pitchFamily="2" charset="-78"/>
              </a:rPr>
              <a:t>with the group and increase the likelihood of </a:t>
            </a:r>
            <a:r>
              <a:rPr lang="en-US" sz="2400" b="1" dirty="0">
                <a:solidFill>
                  <a:srgbClr val="FF0000"/>
                </a:solidFill>
                <a:latin typeface="Tajawal ExtraBold" panose="00000800000000000000" pitchFamily="2" charset="-78"/>
                <a:cs typeface="Tajawal ExtraBold" panose="00000800000000000000" pitchFamily="2" charset="-78"/>
              </a:rPr>
              <a:t>success</a:t>
            </a:r>
            <a:r>
              <a:rPr lang="en-US" sz="2400" b="1" dirty="0">
                <a:solidFill>
                  <a:srgbClr val="0A1F61"/>
                </a:solidFill>
                <a:latin typeface="Tajawal ExtraBold" panose="00000800000000000000" pitchFamily="2" charset="-78"/>
                <a:cs typeface="Tajawal ExtraBold" panose="00000800000000000000" pitchFamily="2" charset="-78"/>
              </a:rPr>
              <a:t>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a:t>
            </a:r>
            <a:r>
              <a:rPr lang="en-US" sz="2400" b="1" dirty="0">
                <a:solidFill>
                  <a:srgbClr val="FF0000"/>
                </a:solidFill>
                <a:latin typeface="Tajawal ExtraBold" panose="00000800000000000000" pitchFamily="2" charset="-78"/>
                <a:cs typeface="Tajawal ExtraBold" panose="00000800000000000000" pitchFamily="2" charset="-78"/>
              </a:rPr>
              <a:t>morale high</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reinforce members' belief </a:t>
            </a:r>
            <a:r>
              <a:rPr lang="en-US" sz="2400" b="1" dirty="0">
                <a:solidFill>
                  <a:srgbClr val="0A1F61"/>
                </a:solidFill>
                <a:latin typeface="Tajawal ExtraBold" panose="00000800000000000000" pitchFamily="2" charset="-78"/>
                <a:cs typeface="Tajawal ExtraBold" panose="00000800000000000000" pitchFamily="2" charset="-78"/>
              </a:rPr>
              <a:t>in the leader.</a:t>
            </a:r>
          </a:p>
        </p:txBody>
      </p:sp>
    </p:spTree>
    <p:extLst>
      <p:ext uri="{BB962C8B-B14F-4D97-AF65-F5344CB8AC3E}">
        <p14:creationId xmlns:p14="http://schemas.microsoft.com/office/powerpoint/2010/main" val="1230637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7945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Influencing People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4393" y="1303434"/>
            <a:ext cx="6971417" cy="464050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a:p>
            <a:pPr marL="1139825" lvl="1" indent="-165100" algn="just">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963" y="2913634"/>
            <a:ext cx="4040401" cy="3030301"/>
          </a:xfrm>
          <a:prstGeom prst="rect">
            <a:avLst/>
          </a:prstGeom>
        </p:spPr>
      </p:pic>
    </p:spTree>
    <p:extLst>
      <p:ext uri="{BB962C8B-B14F-4D97-AF65-F5344CB8AC3E}">
        <p14:creationId xmlns:p14="http://schemas.microsoft.com/office/powerpoint/2010/main" val="3759503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36920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process through which messages reach the audience via the mass media is called mass communication.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a complicated process (Why?) Because we should know:</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Why do people pay more attention to some messages than to others?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How does one advertisement generate more sales than another?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Is behavior, including violent behavior, triggered</a:t>
            </a:r>
            <a:r>
              <a:rPr lang="ar-EG" sz="2200" b="1" dirty="0">
                <a:solidFill>
                  <a:srgbClr val="0070C0"/>
                </a:solidFill>
                <a:latin typeface="Tajawal ExtraBold" panose="00000800000000000000" pitchFamily="2" charset="-78"/>
                <a:cs typeface="Tajawal ExtraBold" panose="00000800000000000000" pitchFamily="2" charset="-78"/>
              </a:rPr>
              <a:t>  </a:t>
            </a:r>
            <a:r>
              <a:rPr lang="en-US" sz="2200" b="1" dirty="0">
                <a:solidFill>
                  <a:srgbClr val="0070C0"/>
                </a:solidFill>
                <a:latin typeface="Tajawal ExtraBold" panose="00000800000000000000" pitchFamily="2" charset="-78"/>
                <a:cs typeface="Tajawal ExtraBold" panose="00000800000000000000" pitchFamily="2" charset="-78"/>
              </a:rPr>
              <a:t>through the mass communication process? </a:t>
            </a:r>
          </a:p>
        </p:txBody>
      </p:sp>
    </p:spTree>
    <p:extLst>
      <p:ext uri="{BB962C8B-B14F-4D97-AF65-F5344CB8AC3E}">
        <p14:creationId xmlns:p14="http://schemas.microsoft.com/office/powerpoint/2010/main" val="37343946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64050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The concept </a:t>
            </a:r>
            <a:r>
              <a:rPr lang="en-US" sz="2800" b="1" dirty="0">
                <a:solidFill>
                  <a:srgbClr val="FF0000"/>
                </a:solidFill>
                <a:latin typeface="Tajawal ExtraBold" panose="00000800000000000000" pitchFamily="2" charset="-78"/>
                <a:cs typeface="Tajawal ExtraBold" panose="00000800000000000000" pitchFamily="2" charset="-78"/>
              </a:rPr>
              <a:t>“mass’’ </a:t>
            </a:r>
            <a:r>
              <a:rPr lang="en-US" sz="2800" b="1" dirty="0">
                <a:solidFill>
                  <a:srgbClr val="0A1F61"/>
                </a:solidFill>
                <a:latin typeface="Tajawal ExtraBold" panose="00000800000000000000" pitchFamily="2" charset="-78"/>
                <a:cs typeface="Tajawal ExtraBold" panose="00000800000000000000" pitchFamily="2" charset="-78"/>
              </a:rPr>
              <a:t>in mass communication is defined as a </a:t>
            </a:r>
            <a:r>
              <a:rPr lang="en-US" sz="2800" b="1" dirty="0">
                <a:solidFill>
                  <a:srgbClr val="FF0000"/>
                </a:solidFill>
                <a:latin typeface="Tajawal ExtraBold" panose="00000800000000000000" pitchFamily="2" charset="-78"/>
                <a:cs typeface="Tajawal ExtraBold" panose="00000800000000000000" pitchFamily="2" charset="-78"/>
              </a:rPr>
              <a:t>large, heterogeneous, assorted, anonymous audience</a:t>
            </a:r>
            <a:r>
              <a:rPr lang="en-US" sz="2800" b="1" dirty="0">
                <a:solidFill>
                  <a:srgbClr val="0A1F61"/>
                </a:solidFill>
                <a:latin typeface="Tajawal ExtraBold" panose="00000800000000000000" pitchFamily="2" charset="-78"/>
                <a:cs typeface="Tajawal ExtraBold" panose="00000800000000000000" pitchFamily="2" charset="-78"/>
              </a:rPr>
              <a:t>.</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‘Large’ means we can’t exactly count the number of the members of audience. It is large but it doesn’t mean that the audience includes all people.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‘Heterogeneous’ means the audience of mass media includes all types of people with different characteristics –the rich, the poor, farmers, politicians …...</a:t>
            </a:r>
          </a:p>
        </p:txBody>
      </p:sp>
    </p:spTree>
    <p:extLst>
      <p:ext uri="{BB962C8B-B14F-4D97-AF65-F5344CB8AC3E}">
        <p14:creationId xmlns:p14="http://schemas.microsoft.com/office/powerpoint/2010/main" val="31645019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03434"/>
            <a:ext cx="10940326" cy="5737148"/>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‘Assorted’ (diverse) means the audience of mass media is not necessarily limited to a particular geographical sector. They may be scattered everywhere. For example, a newspaper may have a reader in every corner of the world.</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‘Anonymous’ means we can’t specifically identify a reader of a newspaper with his certain characteristics. Today he may be reader of a particular newspaper. Tomorrow, he may change his media habit. Anybody at any time may be a member of mass media audience.</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270914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nvGraphicFramePr>
        <p:xfrm>
          <a:off x="970808" y="2107188"/>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538888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13837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words, time, place, culture, physical and social condition 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1966358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ct val="150000"/>
              </a:lnSpc>
              <a:buFont typeface="Wingdings" panose="05000000000000000000" pitchFamily="2" charset="2"/>
              <a:buChar char="§"/>
            </a:pPr>
            <a:r>
              <a:rPr lang="en-US" sz="2200" b="1" dirty="0">
                <a:solidFill>
                  <a:srgbClr val="FF0000"/>
                </a:solidFill>
                <a:latin typeface="Tajawal ExtraBold" panose="00000800000000000000" pitchFamily="2" charset="-78"/>
                <a:cs typeface="Tajawal ExtraBold" panose="00000800000000000000" pitchFamily="2" charset="-78"/>
              </a:rPr>
              <a:t>Verbal message </a:t>
            </a:r>
            <a:r>
              <a:rPr lang="en-US" sz="2200" b="1" dirty="0">
                <a:solidFill>
                  <a:srgbClr val="0A1F61"/>
                </a:solidFill>
                <a:latin typeface="Tajawal ExtraBold" panose="00000800000000000000" pitchFamily="2" charset="-78"/>
                <a:cs typeface="Tajawal ExtraBold" panose="00000800000000000000" pitchFamily="2" charset="-78"/>
              </a:rPr>
              <a:t>means written or oral messages. They are composed of words. Example: A newspaper report or a lecture by a teacher.</a:t>
            </a:r>
          </a:p>
          <a:p>
            <a:pPr marL="342900" indent="-342900" algn="just">
              <a:lnSpc>
                <a:spcPct val="150000"/>
              </a:lnSpc>
              <a:buFont typeface="Wingdings" panose="05000000000000000000" pitchFamily="2" charset="2"/>
              <a:buChar char="§"/>
            </a:pPr>
            <a:r>
              <a:rPr lang="en-US" sz="2200" b="1" dirty="0">
                <a:solidFill>
                  <a:srgbClr val="FF0000"/>
                </a:solidFill>
                <a:latin typeface="Tajawal ExtraBold" panose="00000800000000000000" pitchFamily="2" charset="-78"/>
                <a:cs typeface="Tajawal ExtraBold" panose="00000800000000000000" pitchFamily="2" charset="-78"/>
              </a:rPr>
              <a:t>Non-verbal messages </a:t>
            </a:r>
            <a:r>
              <a:rPr lang="en-US" sz="2200" b="1" dirty="0">
                <a:solidFill>
                  <a:srgbClr val="0A1F61"/>
                </a:solidFill>
                <a:latin typeface="Tajawal ExtraBold" panose="00000800000000000000" pitchFamily="2" charset="-78"/>
                <a:cs typeface="Tajawal ExtraBold" panose="00000800000000000000" pitchFamily="2" charset="-78"/>
              </a:rPr>
              <a:t>are those communicated through our behavior, movements, actions, clothes, style of conversation, pitch of the sound etc.</a:t>
            </a:r>
          </a:p>
        </p:txBody>
      </p:sp>
    </p:spTree>
    <p:extLst>
      <p:ext uri="{BB962C8B-B14F-4D97-AF65-F5344CB8AC3E}">
        <p14:creationId xmlns:p14="http://schemas.microsoft.com/office/powerpoint/2010/main" val="6262144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459418"/>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W4 – Lecture 3</a:t>
            </a:r>
          </a:p>
        </p:txBody>
      </p:sp>
    </p:spTree>
    <p:extLst>
      <p:ext uri="{BB962C8B-B14F-4D97-AF65-F5344CB8AC3E}">
        <p14:creationId xmlns:p14="http://schemas.microsoft.com/office/powerpoint/2010/main" val="697882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t>
            </a:r>
            <a:r>
              <a:rPr lang="en-US" sz="2200" b="1" dirty="0">
                <a:solidFill>
                  <a:srgbClr val="0A1F61"/>
                </a:solidFill>
                <a:latin typeface="Tajawal ExtraBold" panose="00000800000000000000" pitchFamily="2" charset="-78"/>
                <a:cs typeface="Tajawal ExtraBold" panose="00000800000000000000" pitchFamily="2" charset="-78"/>
              </a:rPr>
              <a:t>and differentiated leaders from non-leaders.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a:t>
            </a:r>
            <a:r>
              <a:rPr lang="en-US" sz="2200" b="1" dirty="0">
                <a:solidFill>
                  <a:srgbClr val="FF0000"/>
                </a:solidFill>
                <a:latin typeface="Tajawal ExtraBold" panose="00000800000000000000" pitchFamily="2" charset="-78"/>
                <a:cs typeface="Tajawal ExtraBold" panose="00000800000000000000" pitchFamily="2" charset="-78"/>
              </a:rPr>
              <a:t>research</a:t>
            </a:r>
            <a:r>
              <a:rPr lang="en-US" sz="2200" b="1" dirty="0">
                <a:solidFill>
                  <a:srgbClr val="0A1F61"/>
                </a:solidFill>
                <a:latin typeface="Tajawal ExtraBold" panose="00000800000000000000" pitchFamily="2" charset="-78"/>
                <a:cs typeface="Tajawal ExtraBold" panose="00000800000000000000" pitchFamily="2" charset="-78"/>
              </a:rPr>
              <a:t> was successful in </a:t>
            </a:r>
            <a:r>
              <a:rPr lang="en-US" sz="2200" b="1" dirty="0">
                <a:solidFill>
                  <a:srgbClr val="FF0000"/>
                </a:solidFill>
                <a:latin typeface="Tajawal ExtraBold" panose="00000800000000000000" pitchFamily="2" charset="-78"/>
                <a:cs typeface="Tajawal ExtraBold" panose="00000800000000000000" pitchFamily="2" charset="-78"/>
              </a:rPr>
              <a:t>identifying traits </a:t>
            </a:r>
            <a:r>
              <a:rPr lang="en-US" sz="2200" b="1" dirty="0">
                <a:solidFill>
                  <a:srgbClr val="0A1F61"/>
                </a:solidFill>
                <a:latin typeface="Tajawal ExtraBold" panose="00000800000000000000" pitchFamily="2" charset="-78"/>
                <a:cs typeface="Tajawal ExtraBold" panose="00000800000000000000" pitchFamily="2" charset="-78"/>
              </a:rPr>
              <a:t>that were </a:t>
            </a:r>
            <a:r>
              <a:rPr lang="en-US" sz="2200" b="1" dirty="0">
                <a:solidFill>
                  <a:srgbClr val="FF0000"/>
                </a:solidFill>
                <a:latin typeface="Tajawal ExtraBold" panose="00000800000000000000" pitchFamily="2" charset="-78"/>
                <a:cs typeface="Tajawal ExtraBold" panose="00000800000000000000" pitchFamily="2" charset="-78"/>
              </a:rPr>
              <a:t>CONSISTENTLY ASSOCIATED WITH LEADERS</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10" name="Rectangle 9">
            <a:extLst>
              <a:ext uri="{FF2B5EF4-FFF2-40B4-BE49-F238E27FC236}">
                <a16:creationId xmlns:a16="http://schemas.microsoft.com/office/drawing/2014/main" id="{6DC0F7FE-4D78-DDE8-AE69-AB4B5F1D23B4}"/>
              </a:ext>
            </a:extLst>
          </p:cNvPr>
          <p:cNvSpPr/>
          <p:nvPr/>
        </p:nvSpPr>
        <p:spPr>
          <a:xfrm>
            <a:off x="9468082" y="523605"/>
            <a:ext cx="2257348"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نظرية السمات</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6 Traits </a:t>
            </a:r>
            <a:r>
              <a:rPr lang="en-US" sz="2400" b="1" dirty="0">
                <a:solidFill>
                  <a:srgbClr val="0A1F61"/>
                </a:solidFill>
                <a:latin typeface="Tajawal ExtraBold" panose="00000800000000000000" pitchFamily="2" charset="-78"/>
                <a:cs typeface="Tajawal ExtraBold" panose="00000800000000000000" pitchFamily="2" charset="-78"/>
              </a:rPr>
              <a:t>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High self-monitors </a:t>
            </a:r>
            <a:r>
              <a:rPr lang="en-US" sz="2400" b="1" dirty="0">
                <a:solidFill>
                  <a:srgbClr val="0A1F61"/>
                </a:solidFill>
                <a:latin typeface="Tajawal ExtraBold" panose="00000800000000000000" pitchFamily="2" charset="-78"/>
                <a:cs typeface="Tajawal ExtraBold" panose="00000800000000000000" pitchFamily="2" charset="-78"/>
              </a:rPr>
              <a:t>(high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type of leadership theory </a:t>
            </a:r>
            <a:r>
              <a:rPr lang="en-US" sz="2400" b="1" dirty="0">
                <a:solidFill>
                  <a:srgbClr val="FF0000"/>
                </a:solidFill>
                <a:latin typeface="Tajawal ExtraBold" panose="00000800000000000000" pitchFamily="2" charset="-78"/>
                <a:cs typeface="Tajawal ExtraBold" panose="00000800000000000000" pitchFamily="2" charset="-78"/>
              </a:rPr>
              <a:t>focuses on a leader’s actions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the theory also </a:t>
            </a:r>
            <a:r>
              <a:rPr lang="en-US" sz="2400" b="1" dirty="0">
                <a:solidFill>
                  <a:srgbClr val="FF0000"/>
                </a:solidFill>
                <a:latin typeface="Tajawal ExtraBold" panose="00000800000000000000" pitchFamily="2" charset="-78"/>
                <a:cs typeface="Tajawal ExtraBold" panose="00000800000000000000" pitchFamily="2" charset="-78"/>
              </a:rPr>
              <a:t>considers that an individual can learn skills 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
        <p:nvSpPr>
          <p:cNvPr id="10" name="Rectangle 9">
            <a:extLst>
              <a:ext uri="{FF2B5EF4-FFF2-40B4-BE49-F238E27FC236}">
                <a16:creationId xmlns:a16="http://schemas.microsoft.com/office/drawing/2014/main" id="{BAF19E6B-0879-3B31-142D-C23B73F2FB90}"/>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
        <p:nvSpPr>
          <p:cNvPr id="9" name="Rectangle 8">
            <a:extLst>
              <a:ext uri="{FF2B5EF4-FFF2-40B4-BE49-F238E27FC236}">
                <a16:creationId xmlns:a16="http://schemas.microsoft.com/office/drawing/2014/main" id="{C5BC42A5-2ED7-9B9C-65DD-8149B280B6B5}"/>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6775" y="558878"/>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en-US" sz="2400" b="1" dirty="0">
                <a:solidFill>
                  <a:srgbClr val="0A1F61"/>
                </a:solidFill>
                <a:latin typeface="Tajawal ExtraBold" panose="00000800000000000000" pitchFamily="2" charset="-78"/>
                <a:cs typeface="Tajawal ExtraBold" panose="00000800000000000000" pitchFamily="2" charset="-78"/>
              </a:rPr>
              <a:t>: One who </a:t>
            </a:r>
            <a:r>
              <a:rPr lang="en-US" sz="2400" b="1" dirty="0">
                <a:solidFill>
                  <a:srgbClr val="FF0000"/>
                </a:solidFill>
                <a:latin typeface="Tajawal ExtraBold" panose="00000800000000000000" pitchFamily="2" charset="-78"/>
                <a:cs typeface="Tajawal ExtraBold" panose="00000800000000000000" pitchFamily="2" charset="-78"/>
              </a:rPr>
              <a:t>guides or motivates </a:t>
            </a:r>
            <a:r>
              <a:rPr lang="en-US" sz="2400" b="1" dirty="0">
                <a:solidFill>
                  <a:srgbClr val="0A1F61"/>
                </a:solidFill>
                <a:latin typeface="Tajawal ExtraBold" panose="00000800000000000000" pitchFamily="2" charset="-78"/>
                <a:cs typeface="Tajawal ExtraBold" panose="00000800000000000000" pitchFamily="2" charset="-78"/>
              </a:rPr>
              <a:t>their followers in the direction of established goals by </a:t>
            </a:r>
            <a:r>
              <a:rPr lang="en-US" sz="2400" b="1" dirty="0">
                <a:solidFill>
                  <a:srgbClr val="FF0000"/>
                </a:solidFill>
                <a:latin typeface="Tajawal ExtraBold" panose="00000800000000000000" pitchFamily="2" charset="-78"/>
                <a:cs typeface="Tajawal ExtraBold" panose="00000800000000000000" pitchFamily="2" charset="-78"/>
              </a:rPr>
              <a:t>clarifying role and task requirements</a:t>
            </a:r>
            <a:r>
              <a:rPr lang="en-US" sz="2400" b="1" dirty="0">
                <a:solidFill>
                  <a:srgbClr val="0A1F61"/>
                </a:solidFill>
                <a:latin typeface="Tajawal ExtraBold" panose="00000800000000000000" pitchFamily="2" charset="-78"/>
                <a:cs typeface="Tajawal ExtraBold" panose="00000800000000000000" pitchFamily="2" charset="-78"/>
              </a:rPr>
              <a:t>.</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a:t>
            </a:r>
            <a:r>
              <a:rPr lang="en-US" sz="2400" b="1" u="sng" dirty="0">
                <a:solidFill>
                  <a:srgbClr val="FF0000"/>
                </a:solidFill>
                <a:latin typeface="Tajawal ExtraBold" panose="00000800000000000000" pitchFamily="2" charset="-78"/>
                <a:cs typeface="Tajawal ExtraBold" panose="00000800000000000000" pitchFamily="2" charset="-78"/>
              </a:rPr>
              <a:t>transactions </a:t>
            </a:r>
            <a:r>
              <a:rPr lang="en-US" sz="2400" b="1" u="sng" dirty="0">
                <a:solidFill>
                  <a:srgbClr val="0A1F61"/>
                </a:solidFill>
                <a:latin typeface="Tajawal ExtraBold" panose="00000800000000000000" pitchFamily="2" charset="-78"/>
                <a:cs typeface="Tajawal ExtraBold" panose="00000800000000000000" pitchFamily="2" charset="-78"/>
              </a:rPr>
              <a:t>between </a:t>
            </a:r>
            <a:r>
              <a:rPr lang="en-US" sz="2400" b="1" u="sng" dirty="0">
                <a:solidFill>
                  <a:srgbClr val="FF0000"/>
                </a:solidFill>
                <a:latin typeface="Tajawal ExtraBold" panose="00000800000000000000" pitchFamily="2" charset="-78"/>
                <a:cs typeface="Tajawal ExtraBold" panose="00000800000000000000" pitchFamily="2" charset="-78"/>
              </a:rPr>
              <a:t>leader and followers</a:t>
            </a:r>
            <a:r>
              <a:rPr lang="en-US" sz="2400" b="1" dirty="0">
                <a:solidFill>
                  <a:srgbClr val="0A1F61"/>
                </a:solidFill>
                <a:latin typeface="Tajawal ExtraBold" panose="00000800000000000000" pitchFamily="2" charset="-78"/>
                <a:cs typeface="Tajawal ExtraBold" panose="00000800000000000000" pitchFamily="2" charset="-78"/>
              </a:rPr>
              <a:t>. Thus rewards, punishments, exchanges (economic, emotional, physical) and other such "transactions" are the basis of leadership. </a:t>
            </a:r>
          </a:p>
          <a:p>
            <a:pPr marL="1430338" lvl="2" indent="-403225" algn="just">
              <a:lnSpc>
                <a:spcPts val="3200"/>
              </a:lnSpc>
              <a:buFont typeface="Wingdings" panose="05000000000000000000" pitchFamily="2" charset="2"/>
              <a:buChar char="§"/>
            </a:pPr>
            <a:r>
              <a:rPr lang="en-US" sz="2400" b="1" i="1" dirty="0">
                <a:solidFill>
                  <a:srgbClr val="7030A0"/>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
        <p:nvSpPr>
          <p:cNvPr id="10" name="Rectangle 9">
            <a:extLst>
              <a:ext uri="{FF2B5EF4-FFF2-40B4-BE49-F238E27FC236}">
                <a16:creationId xmlns:a16="http://schemas.microsoft.com/office/drawing/2014/main" id="{C6C4F09A-A2DE-8ED6-1525-CA5B0F7C5E2A}"/>
              </a:ext>
            </a:extLst>
          </p:cNvPr>
          <p:cNvSpPr/>
          <p:nvPr/>
        </p:nvSpPr>
        <p:spPr>
          <a:xfrm>
            <a:off x="9007154" y="97214"/>
            <a:ext cx="3225562" cy="954107"/>
          </a:xfrm>
          <a:prstGeom prst="rect">
            <a:avLst/>
          </a:prstGeom>
          <a:noFill/>
        </p:spPr>
        <p:txBody>
          <a:bodyPr wrap="none" lIns="91440" tIns="45720" rIns="91440" bIns="45720">
            <a:spAutoFit/>
          </a:bodyPr>
          <a:lstStyle/>
          <a:p>
            <a:pPr algn="ctr"/>
            <a:r>
              <a:rPr lang="ar-EG" sz="2800" dirty="0">
                <a:ln w="0"/>
                <a:solidFill>
                  <a:srgbClr val="FF0000"/>
                </a:solidFill>
                <a:effectLst>
                  <a:outerShdw blurRad="38100" dist="19050" dir="2700000" algn="tl" rotWithShape="0">
                    <a:schemeClr val="dk1">
                      <a:alpha val="40000"/>
                    </a:schemeClr>
                  </a:outerShdw>
                </a:effectLst>
              </a:rPr>
              <a:t>نظرية المعاملات/ التبادلية </a:t>
            </a:r>
          </a:p>
          <a:p>
            <a:pPr algn="ctr"/>
            <a:r>
              <a:rPr lang="ar-EG" sz="2800" dirty="0">
                <a:ln w="0"/>
                <a:solidFill>
                  <a:srgbClr val="FF0000"/>
                </a:solidFill>
                <a:effectLst>
                  <a:outerShdw blurRad="38100" dist="19050" dir="2700000" algn="tl" rotWithShape="0">
                    <a:schemeClr val="dk1">
                      <a:alpha val="40000"/>
                    </a:schemeClr>
                  </a:outerShdw>
                </a:effectLst>
              </a:rPr>
              <a:t>والتحولية</a:t>
            </a:r>
            <a:endParaRPr lang="en-US" sz="28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6754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 </a:t>
            </a:r>
            <a:r>
              <a:rPr lang="en-US" sz="2400" b="1" dirty="0">
                <a:solidFill>
                  <a:srgbClr val="0A1F61"/>
                </a:solidFill>
                <a:latin typeface="Tajawal ExtraBold" panose="00000800000000000000" pitchFamily="2" charset="-78"/>
                <a:cs typeface="Tajawal ExtraBold" panose="00000800000000000000" pitchFamily="2" charset="-78"/>
              </a:rPr>
              <a:t>One who </a:t>
            </a:r>
            <a:r>
              <a:rPr lang="en-US" sz="2400" b="1" dirty="0">
                <a:solidFill>
                  <a:srgbClr val="FF0000"/>
                </a:solidFill>
                <a:latin typeface="Tajawal ExtraBold" panose="00000800000000000000" pitchFamily="2" charset="-78"/>
                <a:cs typeface="Tajawal ExtraBold" panose="00000800000000000000" pitchFamily="2" charset="-78"/>
              </a:rPr>
              <a:t>inspires followers </a:t>
            </a:r>
            <a:r>
              <a:rPr lang="en-US" sz="2400" b="1" dirty="0">
                <a:solidFill>
                  <a:srgbClr val="0A1F61"/>
                </a:solidFill>
                <a:latin typeface="Tajawal ExtraBold" panose="00000800000000000000" pitchFamily="2" charset="-78"/>
                <a:cs typeface="Tajawal ExtraBold" panose="00000800000000000000" pitchFamily="2" charset="-78"/>
              </a:rPr>
              <a:t>to transcend (go beyond) </a:t>
            </a:r>
            <a:r>
              <a:rPr lang="en-US" sz="2400" b="1" dirty="0">
                <a:solidFill>
                  <a:srgbClr val="FF0000"/>
                </a:solidFill>
                <a:latin typeface="Tajawal ExtraBold" panose="00000800000000000000" pitchFamily="2" charset="-78"/>
                <a:cs typeface="Tajawal ExtraBold" panose="00000800000000000000" pitchFamily="2" charset="-78"/>
              </a:rPr>
              <a:t>their own self-interests </a:t>
            </a:r>
            <a:r>
              <a:rPr lang="en-US" sz="2400" b="1" dirty="0">
                <a:solidFill>
                  <a:srgbClr val="0A1F61"/>
                </a:solidFill>
                <a:latin typeface="Tajawal ExtraBold" panose="00000800000000000000" pitchFamily="2" charset="-78"/>
                <a:cs typeface="Tajawal ExtraBold" panose="00000800000000000000" pitchFamily="2" charset="-78"/>
              </a:rPr>
              <a:t>for the good of the organization, provide personal consideration and intellectual stimulation, and who possess charisma (heroic or extraordinary leadership abilities observed by the followers).</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4692310"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8799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Vision &amp; Articulation</a:t>
            </a:r>
            <a:r>
              <a:rPr lang="ar-EG" sz="2000" b="1" dirty="0">
                <a:solidFill>
                  <a:srgbClr val="FF0000"/>
                </a:solidFill>
                <a:latin typeface="Tajawal ExtraBold" panose="00000800000000000000" pitchFamily="2" charset="-78"/>
                <a:cs typeface="Tajawal ExtraBold" panose="00000800000000000000" pitchFamily="2" charset="-78"/>
              </a:rPr>
              <a:t> </a:t>
            </a:r>
            <a:r>
              <a:rPr lang="ar-EG" sz="2000" b="1" dirty="0">
                <a:solidFill>
                  <a:srgbClr val="0A1F61"/>
                </a:solidFill>
                <a:latin typeface="Tajawal ExtraBold" panose="00000800000000000000" pitchFamily="2" charset="-78"/>
                <a:cs typeface="Tajawal ExtraBold" panose="00000800000000000000" pitchFamily="2" charset="-78"/>
              </a:rPr>
              <a:t>الرؤية والتعبير </a:t>
            </a:r>
            <a:r>
              <a:rPr lang="en-US" sz="2000" b="1" dirty="0">
                <a:solidFill>
                  <a:srgbClr val="0A1F61"/>
                </a:solidFill>
                <a:latin typeface="Tajawal ExtraBold" panose="00000800000000000000" pitchFamily="2" charset="-78"/>
                <a:cs typeface="Tajawal ExtraBold" panose="00000800000000000000" pitchFamily="2" charset="-78"/>
              </a:rPr>
              <a:t>(expressed as an idealized goal that proposes a better future than status quo </a:t>
            </a:r>
            <a:r>
              <a:rPr lang="ar-EG" sz="2000" b="1" dirty="0">
                <a:solidFill>
                  <a:srgbClr val="0A1F61"/>
                </a:solidFill>
                <a:latin typeface="Tajawal ExtraBold" panose="00000800000000000000" pitchFamily="2" charset="-78"/>
                <a:cs typeface="Tajawal ExtraBold" panose="00000800000000000000" pitchFamily="2" charset="-78"/>
              </a:rPr>
              <a:t>الوضع الراهن </a:t>
            </a:r>
            <a:r>
              <a:rPr lang="en-US" sz="2000" b="1" dirty="0">
                <a:solidFill>
                  <a:srgbClr val="0A1F61"/>
                </a:solidFill>
                <a:latin typeface="Tajawal ExtraBold" panose="00000800000000000000" pitchFamily="2" charset="-78"/>
                <a:cs typeface="Tajawal ExtraBold" panose="00000800000000000000" pitchFamily="2" charset="-78"/>
              </a:rPr>
              <a:t>&amp; in understandable terms to others)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Environmental Sensitivity </a:t>
            </a:r>
            <a:r>
              <a:rPr lang="en-US" sz="2000" b="1" dirty="0">
                <a:solidFill>
                  <a:srgbClr val="0A1F61"/>
                </a:solidFill>
                <a:latin typeface="Tajawal ExtraBold" panose="00000800000000000000" pitchFamily="2" charset="-78"/>
                <a:cs typeface="Tajawal ExtraBold" panose="00000800000000000000" pitchFamily="2" charset="-78"/>
              </a:rPr>
              <a:t>(realistic assessment of environmental constraints</a:t>
            </a:r>
            <a:r>
              <a:rPr lang="ar-EG" sz="2000" b="1" dirty="0">
                <a:solidFill>
                  <a:srgbClr val="0A1F61"/>
                </a:solidFill>
                <a:latin typeface="Tajawal ExtraBold" panose="00000800000000000000" pitchFamily="2" charset="-78"/>
                <a:cs typeface="Tajawal ExtraBold" panose="00000800000000000000" pitchFamily="2" charset="-78"/>
              </a:rPr>
              <a:t> قيود </a:t>
            </a:r>
            <a:r>
              <a:rPr lang="en-US" sz="2000" b="1" dirty="0">
                <a:solidFill>
                  <a:srgbClr val="0A1F61"/>
                </a:solidFill>
                <a:latin typeface="Tajawal ExtraBold" panose="00000800000000000000" pitchFamily="2" charset="-78"/>
                <a:cs typeface="Tajawal ExtraBold" panose="00000800000000000000" pitchFamily="2" charset="-78"/>
              </a:rPr>
              <a:t> &amp; resources to bring about change)</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Unconventional Behavior</a:t>
            </a:r>
            <a:r>
              <a:rPr lang="ar-EG" sz="2000" b="1" dirty="0">
                <a:solidFill>
                  <a:srgbClr val="0A1F61"/>
                </a:solidFill>
                <a:latin typeface="Tajawal ExtraBold" panose="00000800000000000000" pitchFamily="2" charset="-78"/>
                <a:cs typeface="Tajawal ExtraBold" panose="00000800000000000000" pitchFamily="2" charset="-78"/>
              </a:rPr>
              <a:t> السلوك غير التقليدي</a:t>
            </a:r>
            <a:r>
              <a:rPr lang="en-US" sz="2000" b="1" dirty="0">
                <a:solidFill>
                  <a:srgbClr val="0A1F61"/>
                </a:solidFill>
                <a:latin typeface="Tajawal ExtraBold" panose="00000800000000000000" pitchFamily="2" charset="-78"/>
                <a:cs typeface="Tajawal ExtraBold" panose="00000800000000000000" pitchFamily="2" charset="-78"/>
              </a:rPr>
              <a:t>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8916" y="1662409"/>
            <a:ext cx="3937941" cy="2208948"/>
          </a:xfrm>
          <a:prstGeom prst="rect">
            <a:avLst/>
          </a:prstGeom>
        </p:spPr>
      </p:pic>
    </p:spTree>
    <p:extLst>
      <p:ext uri="{BB962C8B-B14F-4D97-AF65-F5344CB8AC3E}">
        <p14:creationId xmlns:p14="http://schemas.microsoft.com/office/powerpoint/2010/main" val="477311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2E98D85-93EF-C7F0-0564-BCCE9AA76BAE}"/>
              </a:ext>
            </a:extLst>
          </p:cNvPr>
          <p:cNvSpPr/>
          <p:nvPr/>
        </p:nvSpPr>
        <p:spPr>
          <a:xfrm>
            <a:off x="9345350" y="535480"/>
            <a:ext cx="2906565"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الكاريزمية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Visionary Leaders Have 3 Common Qualities</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a:t>
            </a:r>
            <a:r>
              <a:rPr lang="ar-EG" sz="2400" b="1" dirty="0">
                <a:solidFill>
                  <a:srgbClr val="0A1F61"/>
                </a:solidFill>
                <a:latin typeface="Tajawal ExtraBold" panose="00000800000000000000" pitchFamily="2" charset="-78"/>
                <a:cs typeface="Tajawal ExtraBold" panose="00000800000000000000" pitchFamily="2" charset="-78"/>
              </a:rPr>
              <a:t> من خلال </a:t>
            </a:r>
            <a:r>
              <a:rPr lang="en-US" sz="2400" b="1" dirty="0">
                <a:solidFill>
                  <a:srgbClr val="0A1F61"/>
                </a:solidFill>
                <a:latin typeface="Tajawal ExtraBold" panose="00000800000000000000" pitchFamily="2" charset="-78"/>
                <a:cs typeface="Tajawal ExtraBold" panose="00000800000000000000" pitchFamily="2" charset="-78"/>
              </a:rPr>
              <a:t> his/her behavior</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
        <p:nvSpPr>
          <p:cNvPr id="9" name="Rectangle 8">
            <a:extLst>
              <a:ext uri="{FF2B5EF4-FFF2-40B4-BE49-F238E27FC236}">
                <a16:creationId xmlns:a16="http://schemas.microsoft.com/office/drawing/2014/main" id="{5E6BCC60-78E3-6CD7-26CB-B944F2549EC9}"/>
              </a:ext>
            </a:extLst>
          </p:cNvPr>
          <p:cNvSpPr/>
          <p:nvPr/>
        </p:nvSpPr>
        <p:spPr>
          <a:xfrm>
            <a:off x="2981528" y="1245852"/>
            <a:ext cx="3443571" cy="523220"/>
          </a:xfrm>
          <a:prstGeom prst="rect">
            <a:avLst/>
          </a:prstGeom>
          <a:noFill/>
        </p:spPr>
        <p:txBody>
          <a:bodyPr wrap="none" lIns="91440" tIns="45720" rIns="91440" bIns="45720">
            <a:spAutoFit/>
          </a:bodyPr>
          <a:lstStyle/>
          <a:p>
            <a:pPr algn="ctr"/>
            <a:r>
              <a:rPr lang="ar-EG" sz="2800" b="1" cap="none" spc="0" dirty="0">
                <a:ln w="0"/>
                <a:solidFill>
                  <a:srgbClr val="FF0000"/>
                </a:solidFill>
                <a:effectLst>
                  <a:outerShdw blurRad="38100" dist="19050" dir="2700000" algn="tl" rotWithShape="0">
                    <a:schemeClr val="dk1">
                      <a:alpha val="40000"/>
                    </a:schemeClr>
                  </a:outerShdw>
                </a:effectLst>
              </a:rPr>
              <a:t>القيادة المتبصرة /  </a:t>
            </a:r>
            <a:r>
              <a:rPr lang="ar-EG" sz="2800" b="1" cap="none" spc="0" dirty="0" err="1">
                <a:ln w="0"/>
                <a:solidFill>
                  <a:srgbClr val="FF0000"/>
                </a:solidFill>
                <a:effectLst>
                  <a:outerShdw blurRad="38100" dist="19050" dir="2700000" algn="tl" rotWithShape="0">
                    <a:schemeClr val="dk1">
                      <a:alpha val="40000"/>
                    </a:schemeClr>
                  </a:outerShdw>
                </a:effectLst>
              </a:rPr>
              <a:t>الرؤيوية</a:t>
            </a:r>
            <a:endParaRPr lang="en-US" sz="2800" b="1"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 and accomplish wonderful things, but they do it through people's loyalty to and awe of them.</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 </a:t>
            </a:r>
            <a:r>
              <a:rPr lang="en-US" sz="2400" b="1" u="sng" dirty="0">
                <a:solidFill>
                  <a:srgbClr val="0A1F61"/>
                </a:solidFill>
                <a:latin typeface="Tajawal ExtraBold" panose="00000800000000000000" pitchFamily="2" charset="-78"/>
                <a:cs typeface="Tajawal ExtraBold" panose="00000800000000000000" pitchFamily="2" charset="-78"/>
              </a:rPr>
              <a:t>The leader gets others to buy into the vision for the organization, and to make it their own. </a:t>
            </a:r>
            <a:r>
              <a:rPr lang="en-US" sz="2400" b="1" dirty="0">
                <a:solidFill>
                  <a:srgbClr val="0A1F61"/>
                </a:solidFill>
                <a:latin typeface="Tajawal ExtraBold" panose="00000800000000000000" pitchFamily="2" charset="-78"/>
                <a:cs typeface="Tajawal ExtraBold" panose="00000800000000000000" pitchFamily="2" charset="-78"/>
              </a:rPr>
              <a:t>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45403" y="1189156"/>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6"/>
            <a:extLst>
              <a:ext uri="{FF2B5EF4-FFF2-40B4-BE49-F238E27FC236}">
                <a16:creationId xmlns:a16="http://schemas.microsoft.com/office/drawing/2014/main" id="{F3E8BA44-64AF-562A-DE2C-CB32F88CBAC2}"/>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6179134" y="2974999"/>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1262952" y="2780683"/>
            <a:ext cx="4699967" cy="333687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61855" cy="523220"/>
          </a:xfrm>
          <a:prstGeom prst="rect">
            <a:avLst/>
          </a:prstGeom>
          <a:noFill/>
        </p:spPr>
        <p:txBody>
          <a:bodyPr wrap="none" rtlCol="0">
            <a:spAutoFit/>
          </a:bodyPr>
          <a:lstStyle/>
          <a:p>
            <a:r>
              <a:rPr lang="en-US" sz="2800" b="1" dirty="0">
                <a:solidFill>
                  <a:srgbClr val="FF0000"/>
                </a:solidFill>
                <a:latin typeface="Tajawal Medium" panose="00000600000000000000" pitchFamily="2" charset="-78"/>
                <a:cs typeface="Tajawal Medium" panose="00000600000000000000" pitchFamily="2" charset="-78"/>
              </a:rPr>
              <a:t>New Leader Traps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W5 – Lecture 4</a:t>
            </a:r>
          </a:p>
        </p:txBody>
      </p:sp>
    </p:spTree>
    <p:extLst>
      <p:ext uri="{BB962C8B-B14F-4D97-AF65-F5344CB8AC3E}">
        <p14:creationId xmlns:p14="http://schemas.microsoft.com/office/powerpoint/2010/main" val="24168569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a:t>
            </a:r>
            <a:r>
              <a:rPr lang="en-US" sz="2400" b="1" u="sng" dirty="0">
                <a:solidFill>
                  <a:srgbClr val="0A1F61"/>
                </a:solidFill>
                <a:latin typeface="Tajawal ExtraBold" panose="00000800000000000000" pitchFamily="2" charset="-78"/>
                <a:cs typeface="Tajawal ExtraBold" panose="00000800000000000000" pitchFamily="2" charset="-78"/>
              </a:rPr>
              <a:t>encompass 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how they view themselves and their position,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FF0000"/>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a:r>
            <a:r>
              <a:rPr lang="en-US" sz="2400" b="1" dirty="0">
                <a:solidFill>
                  <a:srgbClr val="0A1F61"/>
                </a:solidFill>
                <a:latin typeface="Tajawal ExtraBold" panose="00000800000000000000" pitchFamily="2" charset="-78"/>
                <a:cs typeface="Tajawal ExtraBold" panose="00000800000000000000" pitchFamily="2" charset="-78"/>
              </a:rPr>
              <a:t>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The leader may pay attention to relationships with and among staff members, but only in the service of keeping things running smoothly. Depending upon the nature and stability of the organization, the main focus may be on funding, on strengthening the organization's systems and infrastructure (policies, positions, equipment, etc.), or on making sure day-to-day operations go well (including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tries to involve everyone in the organization in leadership. The leader is truly first among equals, in that he/she may initiate discussion, pinpoint problems or issues that need to be addressed, and keep track of the organization as a whole, rather than of one particular job. But decisions are made through a collaborative process of discussion, and some form of either </a:t>
            </a:r>
            <a:r>
              <a:rPr lang="en-US" sz="2400" b="1" dirty="0">
                <a:solidFill>
                  <a:srgbClr val="FF0000"/>
                </a:solidFill>
                <a:latin typeface="Tajawal ExtraBold" panose="00000800000000000000" pitchFamily="2" charset="-78"/>
                <a:cs typeface="Tajawal ExtraBold" panose="00000800000000000000" pitchFamily="2" charset="-78"/>
              </a:rPr>
              <a:t>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
        <p:nvSpPr>
          <p:cNvPr id="12" name="Oval 11">
            <a:extLst>
              <a:ext uri="{FF2B5EF4-FFF2-40B4-BE49-F238E27FC236}">
                <a16:creationId xmlns:a16="http://schemas.microsoft.com/office/drawing/2014/main" id="{07217AEA-40B5-78CB-A4D5-E201DD4FCF23}"/>
              </a:ext>
            </a:extLst>
          </p:cNvPr>
          <p:cNvSpPr/>
          <p:nvPr/>
        </p:nvSpPr>
        <p:spPr>
          <a:xfrm>
            <a:off x="2331292" y="3716978"/>
            <a:ext cx="1088802" cy="2481942"/>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669255B-CADE-F054-8376-6D15B7743886}"/>
              </a:ext>
            </a:extLst>
          </p:cNvPr>
          <p:cNvSpPr/>
          <p:nvPr/>
        </p:nvSpPr>
        <p:spPr>
          <a:xfrm>
            <a:off x="9751212" y="3716978"/>
            <a:ext cx="1314035" cy="2888207"/>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9B2F27C4-4F7A-76BD-52DD-B009F60AE454}"/>
              </a:ext>
            </a:extLst>
          </p:cNvPr>
          <p:cNvSpPr txBox="1"/>
          <p:nvPr/>
        </p:nvSpPr>
        <p:spPr>
          <a:xfrm>
            <a:off x="1199148" y="4442774"/>
            <a:ext cx="1165897" cy="369332"/>
          </a:xfrm>
          <a:prstGeom prst="rect">
            <a:avLst/>
          </a:prstGeom>
          <a:noFill/>
        </p:spPr>
        <p:txBody>
          <a:bodyPr wrap="none" rtlCol="0">
            <a:spAutoFit/>
          </a:bodyPr>
          <a:lstStyle/>
          <a:p>
            <a:r>
              <a:rPr lang="en-US" b="1" dirty="0"/>
              <a:t>Autocratic</a:t>
            </a:r>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a:t>
            </a:r>
            <a:r>
              <a:rPr lang="en-US" sz="2400" b="1" dirty="0">
                <a:solidFill>
                  <a:srgbClr val="FF0000"/>
                </a:solidFill>
                <a:latin typeface="Tajawal ExtraBold" panose="00000800000000000000" pitchFamily="2" charset="-78"/>
                <a:cs typeface="Tajawal ExtraBold" panose="00000800000000000000" pitchFamily="2" charset="-78"/>
              </a:rPr>
              <a:t>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a:t>
            </a:r>
            <a:r>
              <a:rPr lang="en-US" sz="2400" b="1" dirty="0">
                <a:solidFill>
                  <a:srgbClr val="FF0000"/>
                </a:solidFill>
                <a:latin typeface="Tajawal ExtraBold" panose="00000800000000000000" pitchFamily="2" charset="-78"/>
                <a:cs typeface="Tajawal ExtraBold" panose="00000800000000000000" pitchFamily="2" charset="-78"/>
              </a:rPr>
              <a:t>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a:t>
            </a:r>
            <a:r>
              <a:rPr lang="en-US" sz="2400" b="1" dirty="0">
                <a:solidFill>
                  <a:srgbClr val="C00000"/>
                </a:solidFill>
                <a:latin typeface="Tajawal ExtraBold" panose="00000800000000000000" pitchFamily="2" charset="-78"/>
                <a:cs typeface="Tajawal ExtraBold" panose="00000800000000000000" pitchFamily="2" charset="-78"/>
              </a:rPr>
              <a:t>different styles </a:t>
            </a:r>
            <a:r>
              <a:rPr lang="en-US" sz="2400" b="1" dirty="0">
                <a:solidFill>
                  <a:srgbClr val="0A1F61"/>
                </a:solidFill>
                <a:latin typeface="Tajawal ExtraBold" panose="00000800000000000000" pitchFamily="2" charset="-78"/>
                <a:cs typeface="Tajawal ExtraBold" panose="00000800000000000000" pitchFamily="2" charset="-78"/>
              </a:rPr>
              <a:t>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Good leaders </a:t>
            </a:r>
            <a:r>
              <a:rPr lang="en-US" sz="2400" b="1" dirty="0">
                <a:solidFill>
                  <a:srgbClr val="0A1F61"/>
                </a:solidFill>
                <a:latin typeface="Tajawal ExtraBold" panose="00000800000000000000" pitchFamily="2" charset="-78"/>
                <a:cs typeface="Tajawal ExtraBold" panose="00000800000000000000" pitchFamily="2" charset="-78"/>
              </a:rPr>
              <a:t>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a:t>
            </a:r>
            <a:r>
              <a:rPr lang="en-US" sz="2400" b="1" dirty="0">
                <a:solidFill>
                  <a:srgbClr val="FF0000"/>
                </a:solidFill>
                <a:latin typeface="Tajawal ExtraBold" panose="00000800000000000000" pitchFamily="2" charset="-78"/>
                <a:cs typeface="Tajawal ExtraBold" panose="00000800000000000000" pitchFamily="2" charset="-78"/>
              </a:rPr>
              <a:t>use a combination of styles</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Autocratic</a:t>
            </a:r>
            <a:r>
              <a:rPr lang="en-US" sz="2400" b="1" dirty="0">
                <a:solidFill>
                  <a:srgbClr val="0A1F61"/>
                </a:solidFill>
                <a:latin typeface="Tajawal ExtraBold" panose="00000800000000000000" pitchFamily="2" charset="-78"/>
                <a:cs typeface="Tajawal ExtraBold" panose="00000800000000000000" pitchFamily="2" charset="-78"/>
              </a:rPr>
              <a:t> - totally in control, making all decisions himself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Managerial </a:t>
            </a:r>
            <a:r>
              <a:rPr lang="en-US" sz="2400" b="1" dirty="0">
                <a:solidFill>
                  <a:srgbClr val="0A1F61"/>
                </a:solidFill>
                <a:latin typeface="Tajawal ExtraBold" panose="00000800000000000000" pitchFamily="2" charset="-78"/>
                <a:cs typeface="Tajawal ExtraBold" panose="00000800000000000000" pitchFamily="2" charset="-78"/>
              </a:rPr>
              <a:t>-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4711674"/>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You can choose and develop leadership styles </a:t>
            </a:r>
            <a:r>
              <a:rPr lang="en-US" sz="2400" b="1" dirty="0">
                <a:solidFill>
                  <a:srgbClr val="0A1F61"/>
                </a:solidFill>
                <a:latin typeface="Tajawal ExtraBold" panose="00000800000000000000" pitchFamily="2" charset="-78"/>
                <a:cs typeface="Tajawal ExtraBold" panose="00000800000000000000" pitchFamily="2" charset="-78"/>
              </a:rPr>
              <a:t>and skills by assessing your own tendencies and talents; </a:t>
            </a:r>
            <a:r>
              <a:rPr lang="en-US" sz="2400" b="1" dirty="0">
                <a:solidFill>
                  <a:srgbClr val="C00000"/>
                </a:solidFill>
                <a:latin typeface="Tajawal ExtraBold" panose="00000800000000000000" pitchFamily="2" charset="-78"/>
                <a:cs typeface="Tajawal ExtraBold" panose="00000800000000000000" pitchFamily="2" charset="-78"/>
              </a:rPr>
              <a:t>understanding the needs of the organization or initiative; observing other leaders and finding a mentor</a:t>
            </a:r>
            <a:r>
              <a:rPr lang="en-US" sz="2400" b="1" dirty="0">
                <a:solidFill>
                  <a:srgbClr val="0A1F61"/>
                </a:solidFill>
                <a:latin typeface="Tajawal ExtraBold" panose="00000800000000000000" pitchFamily="2" charset="-78"/>
                <a:cs typeface="Tajawal ExtraBold" panose="00000800000000000000" pitchFamily="2" charset="-78"/>
              </a:rPr>
              <a:t>;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W6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5</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8335598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a:t>
            </a:r>
            <a:r>
              <a:rPr lang="en-US" sz="2000" b="1" dirty="0">
                <a:solidFill>
                  <a:srgbClr val="0A1F61"/>
                </a:solidFill>
                <a:latin typeface="Tajawal ExtraBold" panose="00000800000000000000" pitchFamily="2" charset="-78"/>
                <a:cs typeface="Tajawal ExtraBold" panose="00000800000000000000" pitchFamily="2" charset="-78"/>
              </a:rPr>
              <a:t>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is revolutionizing </a:t>
            </a:r>
            <a:r>
              <a:rPr lang="en-US" sz="2400" b="1" dirty="0">
                <a:solidFill>
                  <a:srgbClr val="0A1F61"/>
                </a:solidFill>
                <a:latin typeface="Tajawal ExtraBold" panose="00000800000000000000" pitchFamily="2" charset="-78"/>
                <a:cs typeface="Tajawal ExtraBold" panose="00000800000000000000" pitchFamily="2" charset="-78"/>
              </a:rPr>
              <a:t>the way companies manufacture, improve and distribute their products. It focuses on the combination of Digital Transformation and Digitalization.</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redesign businesses digitally is largely driven by a clear </a:t>
            </a:r>
            <a:r>
              <a:rPr lang="en-US" sz="2400" b="1" dirty="0">
                <a:solidFill>
                  <a:srgbClr val="FF0000"/>
                </a:solidFill>
                <a:latin typeface="Tajawal ExtraBold" panose="00000800000000000000" pitchFamily="2" charset="-78"/>
                <a:cs typeface="Tajawal ExtraBold" panose="00000800000000000000" pitchFamily="2" charset="-78"/>
              </a:rPr>
              <a:t>digital strategy </a:t>
            </a:r>
            <a:r>
              <a:rPr lang="en-US" sz="2400" b="1" dirty="0">
                <a:solidFill>
                  <a:srgbClr val="0A1F61"/>
                </a:solidFill>
                <a:latin typeface="Tajawal ExtraBold" panose="00000800000000000000" pitchFamily="2" charset="-78"/>
                <a:cs typeface="Tajawal ExtraBold" panose="00000800000000000000" pitchFamily="2" charset="-78"/>
              </a:rPr>
              <a:t>that is supported by executives that 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social media, artificial intelligence, and big data into business processes, as well as the subsequent development of new business models</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C00000"/>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t>
            </a:r>
            <a:r>
              <a:rPr lang="en-US" sz="2400" b="1" dirty="0">
                <a:solidFill>
                  <a:srgbClr val="0A1F61"/>
                </a:solidFill>
                <a:latin typeface="Tajawal ExtraBold" panose="00000800000000000000" pitchFamily="2" charset="-78"/>
                <a:cs typeface="Tajawal ExtraBold" panose="00000800000000000000" pitchFamily="2" charset="-78"/>
              </a:rPr>
              <a:t>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885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a:t>
            </a:r>
            <a:r>
              <a:rPr lang="en-US" sz="2400" b="1" dirty="0">
                <a:solidFill>
                  <a:srgbClr val="FF0000"/>
                </a:solidFill>
                <a:latin typeface="Tajawal ExtraBold" panose="00000800000000000000" pitchFamily="2" charset="-78"/>
                <a:cs typeface="Tajawal ExtraBold" panose="00000800000000000000" pitchFamily="2" charset="-78"/>
              </a:rPr>
              <a:t>media companies can deliver tailored content that is more likely to engage and retain readers. </a:t>
            </a:r>
            <a:r>
              <a:rPr lang="en-US" sz="2400" b="1" dirty="0">
                <a:solidFill>
                  <a:srgbClr val="0A1F61"/>
                </a:solidFill>
                <a:latin typeface="Tajawal ExtraBold" panose="00000800000000000000" pitchFamily="2" charset="-78"/>
                <a:cs typeface="Tajawal ExtraBold" panose="00000800000000000000" pitchFamily="2" charset="-78"/>
              </a:rPr>
              <a:t>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t>
            </a:r>
            <a:r>
              <a:rPr lang="en-US" sz="2200" b="1" dirty="0">
                <a:solidFill>
                  <a:srgbClr val="FF0000"/>
                </a:solidFill>
                <a:latin typeface="Tajawal ExtraBold" panose="00000800000000000000" pitchFamily="2" charset="-78"/>
                <a:cs typeface="Tajawal ExtraBold" panose="00000800000000000000" pitchFamily="2" charset="-78"/>
              </a:rPr>
              <a:t>sustainable competitive</a:t>
            </a: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advantage</a:t>
            </a:r>
            <a:r>
              <a:rPr lang="en-US" sz="2200" b="1" dirty="0">
                <a:solidFill>
                  <a:srgbClr val="0A1F61"/>
                </a:solidFill>
                <a:latin typeface="Tajawal ExtraBold" panose="00000800000000000000" pitchFamily="2" charset="-78"/>
                <a:cs typeface="Tajawal ExtraBold" panose="00000800000000000000" pitchFamily="2" charset="-78"/>
              </a:rPr>
              <a:t>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6">
              <a:lumMod val="20000"/>
              <a:lumOff val="80000"/>
            </a:schemeClr>
          </a:solidFill>
          <a:ln>
            <a:solidFill>
              <a:schemeClr val="accent6">
                <a:lumMod val="50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FF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founded on the </a:t>
            </a:r>
            <a:r>
              <a:rPr lang="en-US" sz="2400" b="1" dirty="0">
                <a:solidFill>
                  <a:srgbClr val="FF0000"/>
                </a:solidFill>
                <a:latin typeface="Tajawal ExtraBold" panose="00000800000000000000" pitchFamily="2" charset="-78"/>
                <a:cs typeface="Tajawal ExtraBold" panose="00000800000000000000" pitchFamily="2" charset="-78"/>
              </a:rPr>
              <a:t>systematic interaction </a:t>
            </a:r>
            <a:r>
              <a:rPr lang="en-US" sz="2400" b="1" dirty="0">
                <a:solidFill>
                  <a:srgbClr val="0A1F61"/>
                </a:solidFill>
                <a:latin typeface="Tajawal ExtraBold" panose="00000800000000000000" pitchFamily="2" charset="-78"/>
                <a:cs typeface="Tajawal ExtraBold" panose="00000800000000000000" pitchFamily="2" charset="-78"/>
              </a:rPr>
              <a:t>and interdependence of three functional areas (strategic leadership, entrepreneurialism, and digital technology).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0" name="TextBox 9">
            <a:extLst>
              <a:ext uri="{FF2B5EF4-FFF2-40B4-BE49-F238E27FC236}">
                <a16:creationId xmlns:a16="http://schemas.microsoft.com/office/drawing/2014/main" id="{415A39D7-6B33-3FA2-3F3B-66CE1729653E}"/>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W7 – Lecture 6</a:t>
            </a:r>
          </a:p>
        </p:txBody>
      </p:sp>
    </p:spTree>
    <p:extLst>
      <p:ext uri="{BB962C8B-B14F-4D97-AF65-F5344CB8AC3E}">
        <p14:creationId xmlns:p14="http://schemas.microsoft.com/office/powerpoint/2010/main" val="62079030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a:t>
            </a:r>
            <a:r>
              <a:rPr lang="en-US" sz="2400" b="1" dirty="0">
                <a:solidFill>
                  <a:srgbClr val="FF0000"/>
                </a:solidFill>
                <a:latin typeface="Tajawal ExtraBold" panose="00000800000000000000" pitchFamily="2" charset="-78"/>
                <a:cs typeface="Tajawal ExtraBold" panose="00000800000000000000" pitchFamily="2" charset="-78"/>
              </a:rPr>
              <a:t>members</a:t>
            </a:r>
            <a:r>
              <a:rPr lang="en-US" sz="2400" b="1" dirty="0">
                <a:solidFill>
                  <a:srgbClr val="0A1F61"/>
                </a:solidFill>
                <a:latin typeface="Tajawal ExtraBold" panose="00000800000000000000" pitchFamily="2" charset="-78"/>
                <a:cs typeface="Tajawal ExtraBold" panose="00000800000000000000" pitchFamily="2" charset="-78"/>
              </a:rPr>
              <a:t>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a:t>
            </a:r>
            <a:r>
              <a:rPr lang="en-US" sz="2400" b="1" dirty="0">
                <a:solidFill>
                  <a:srgbClr val="FF000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a:t>
            </a:r>
            <a:r>
              <a:rPr lang="en-US" sz="2400" b="1" dirty="0">
                <a:solidFill>
                  <a:srgbClr val="FF0000"/>
                </a:solidFill>
                <a:latin typeface="Tajawal ExtraBold" panose="00000800000000000000" pitchFamily="2" charset="-78"/>
                <a:cs typeface="Tajawal ExtraBold" panose="00000800000000000000" pitchFamily="2" charset="-78"/>
              </a:rPr>
              <a:t>organization</a:t>
            </a:r>
            <a:r>
              <a:rPr lang="en-US" sz="2400" b="1" dirty="0">
                <a:solidFill>
                  <a:srgbClr val="0A1F61"/>
                </a:solidFill>
                <a:latin typeface="Tajawal ExtraBold" panose="00000800000000000000" pitchFamily="2" charset="-78"/>
                <a:cs typeface="Tajawal ExtraBold" panose="00000800000000000000" pitchFamily="2" charset="-78"/>
              </a:rPr>
              <a:t> or groups, and they bring outside knowledge 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are responsible for maintaining effective communication with employees, the executive team, and the information technology team inside the business, as well as </a:t>
            </a:r>
            <a:r>
              <a:rPr lang="en-US" sz="2400" b="1" dirty="0">
                <a:solidFill>
                  <a:srgbClr val="FF0000"/>
                </a:solidFill>
                <a:latin typeface="Tajawal ExtraBold" panose="00000800000000000000" pitchFamily="2" charset="-78"/>
                <a:cs typeface="Tajawal ExtraBold" panose="00000800000000000000" pitchFamily="2" charset="-78"/>
              </a:rPr>
              <a:t>coordinating</a:t>
            </a:r>
            <a:r>
              <a:rPr lang="en-US" sz="2400" b="1" dirty="0">
                <a:solidFill>
                  <a:srgbClr val="0A1F61"/>
                </a:solidFill>
                <a:latin typeface="Tajawal ExtraBold" panose="00000800000000000000" pitchFamily="2" charset="-78"/>
                <a:cs typeface="Tajawal ExtraBold" panose="00000800000000000000" pitchFamily="2" charset="-78"/>
              </a:rPr>
              <a:t> across these </a:t>
            </a:r>
            <a:r>
              <a:rPr lang="en-US" sz="2400" b="1" dirty="0">
                <a:solidFill>
                  <a:srgbClr val="FF0000"/>
                </a:solidFill>
                <a:latin typeface="Tajawal ExtraBold" panose="00000800000000000000" pitchFamily="2" charset="-78"/>
                <a:cs typeface="Tajawal ExtraBold" panose="00000800000000000000" pitchFamily="2" charset="-78"/>
              </a:rPr>
              <a:t>three groups </a:t>
            </a:r>
            <a:r>
              <a:rPr lang="en-US" sz="2400" b="1" dirty="0">
                <a:solidFill>
                  <a:srgbClr val="0A1F61"/>
                </a:solidFill>
                <a:latin typeface="Tajawal ExtraBold" panose="00000800000000000000" pitchFamily="2" charset="-78"/>
                <a:cs typeface="Tajawal ExtraBold" panose="00000800000000000000" pitchFamily="2" charset="-78"/>
              </a:rPr>
              <a:t>in order to realize digitalization or digital applications. </a:t>
            </a:r>
          </a:p>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vision for businesses to achieve their digital goals, and the ability to adjust their ideas and policies to changing situations.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 linked to emotional intelligence and leadership types such as transformational and transactional leadership</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a:solidFill>
            <a:srgbClr val="24A9E1"/>
          </a:solidFill>
          <a:ln>
            <a:solidFill>
              <a:srgbClr val="0A1F6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510621"/>
            <a:ext cx="7279574" cy="4585871"/>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 </a:t>
            </a:r>
            <a:r>
              <a:rPr lang="en-US" sz="2000" b="1" dirty="0">
                <a:solidFill>
                  <a:srgbClr val="0A1F61"/>
                </a:solidFill>
                <a:latin typeface="Tajawal ExtraBold" panose="00000800000000000000" pitchFamily="2" charset="-78"/>
                <a:cs typeface="Tajawal ExtraBold" panose="00000800000000000000" pitchFamily="2" charset="-78"/>
              </a:rPr>
              <a:t>stays ahead of emerging trends and technologies, experiments with them personally where possible, and finds ways to apply them to drive transformative change 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en-US" sz="2000" b="1" dirty="0">
                <a:solidFill>
                  <a:srgbClr val="0A1F61"/>
                </a:solidFill>
                <a:latin typeface="Tajawal ExtraBold" panose="00000800000000000000" pitchFamily="2" charset="-78"/>
                <a:cs typeface="Tajawal ExtraBold" panose="00000800000000000000" pitchFamily="2" charset="-78"/>
              </a:rPr>
              <a:t>disrupts the status quo and keeps moving the organization toward the vision for winning in the future.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6"/>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a:t>
            </a:r>
            <a:r>
              <a:rPr lang="en-US" sz="2000" b="1" dirty="0">
                <a:solidFill>
                  <a:srgbClr val="FF0000"/>
                </a:solidFill>
                <a:latin typeface="Tajawal ExtraBold" panose="00000800000000000000" pitchFamily="2" charset="-78"/>
                <a:cs typeface="Tajawal ExtraBold" panose="00000800000000000000" pitchFamily="2" charset="-78"/>
              </a:rPr>
              <a:t>Media competence: </a:t>
            </a:r>
            <a:r>
              <a:rPr lang="en-US" sz="2000" b="1" dirty="0">
                <a:solidFill>
                  <a:srgbClr val="0A1F61"/>
                </a:solidFill>
                <a:latin typeface="Tajawal ExtraBold" panose="00000800000000000000" pitchFamily="2" charset="-78"/>
                <a:cs typeface="Tajawal ExtraBold" panose="00000800000000000000" pitchFamily="2" charset="-78"/>
              </a:rPr>
              <a:t>An effective digital leader is technically savvy and knows digital programs and media so well they can use them optimally 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t>
            </a:r>
            <a:r>
              <a:rPr lang="en-US" sz="2000" b="1" dirty="0">
                <a:solidFill>
                  <a:srgbClr val="FF0000"/>
                </a:solidFill>
                <a:latin typeface="Tajawal ExtraBold" panose="00000800000000000000" pitchFamily="2" charset="-78"/>
                <a:cs typeface="Tajawal ExtraBold" panose="00000800000000000000" pitchFamily="2" charset="-78"/>
              </a:rPr>
              <a:t>Agility:</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a:t>
            </a:r>
            <a:r>
              <a:rPr lang="en-US" sz="2000" b="1" dirty="0">
                <a:solidFill>
                  <a:srgbClr val="FF0000"/>
                </a:solidFill>
                <a:latin typeface="Tajawal ExtraBold" panose="00000800000000000000" pitchFamily="2" charset="-78"/>
                <a:cs typeface="Tajawal ExtraBold" panose="00000800000000000000" pitchFamily="2" charset="-78"/>
              </a:rPr>
              <a:t>to react flexibly to these changes </a:t>
            </a:r>
            <a:r>
              <a:rPr lang="en-US" sz="2000" b="1" dirty="0">
                <a:solidFill>
                  <a:srgbClr val="0A1F61"/>
                </a:solidFill>
                <a:latin typeface="Tajawal ExtraBold" panose="00000800000000000000" pitchFamily="2" charset="-78"/>
                <a:cs typeface="Tajawal ExtraBold" panose="00000800000000000000" pitchFamily="2" charset="-78"/>
              </a:rPr>
              <a:t>is essential to remain competitive. Complex tasks 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62415" y="1899819"/>
            <a:ext cx="10901563" cy="3528658"/>
          </a:xfrm>
          <a:prstGeom prst="rect">
            <a:avLst/>
          </a:prstGeom>
          <a:noFill/>
        </p:spPr>
        <p:txBody>
          <a:bodyPr wrap="square" rtlCol="0">
            <a:spAutoFit/>
          </a:bodyPr>
          <a:lstStyle/>
          <a:p>
            <a:pPr marL="517525" algn="just">
              <a:lnSpc>
                <a:spcPts val="3000"/>
              </a:lnSpc>
            </a:pPr>
            <a:r>
              <a:rPr lang="en-US" sz="2800" b="1" dirty="0">
                <a:solidFill>
                  <a:srgbClr val="FF0000"/>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means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6"/>
          <a:srcRect l="21137" t="25802" r="25389" b="13939"/>
          <a:stretch/>
        </p:blipFill>
        <p:spPr>
          <a:xfrm>
            <a:off x="6505911" y="1475853"/>
            <a:ext cx="5566764" cy="3528658"/>
          </a:xfrm>
          <a:prstGeom prst="rect">
            <a:avLst/>
          </a:prstGeom>
        </p:spPr>
      </p:pic>
      <p:sp>
        <p:nvSpPr>
          <p:cNvPr id="9" name="Oval 8">
            <a:extLst>
              <a:ext uri="{FF2B5EF4-FFF2-40B4-BE49-F238E27FC236}">
                <a16:creationId xmlns:a16="http://schemas.microsoft.com/office/drawing/2014/main" id="{5E01C75A-9007-1998-9F92-C6F4C988C820}"/>
              </a:ext>
            </a:extLst>
          </p:cNvPr>
          <p:cNvSpPr/>
          <p:nvPr/>
        </p:nvSpPr>
        <p:spPr>
          <a:xfrm>
            <a:off x="6887688" y="4286992"/>
            <a:ext cx="2101933" cy="627364"/>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F597B9E4-22C1-D4EF-2BFE-F13B4D6F63B1}"/>
              </a:ext>
            </a:extLst>
          </p:cNvPr>
          <p:cNvSpPr/>
          <p:nvPr/>
        </p:nvSpPr>
        <p:spPr>
          <a:xfrm>
            <a:off x="9425065" y="4216475"/>
            <a:ext cx="2319631" cy="910713"/>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Understand an argument‘s structure </a:t>
            </a:r>
            <a:r>
              <a:rPr lang="en-US" sz="2000" b="1" dirty="0">
                <a:solidFill>
                  <a:srgbClr val="0A1F61"/>
                </a:solidFill>
                <a:latin typeface="Tajawal ExtraBold" panose="00000800000000000000" pitchFamily="2" charset="-78"/>
                <a:cs typeface="Tajawal ExtraBold" panose="00000800000000000000" pitchFamily="2" charset="-78"/>
              </a:rPr>
              <a:t>(including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a:t>
            </a:r>
            <a:r>
              <a:rPr lang="en-US" sz="2000" b="1" dirty="0">
                <a:solidFill>
                  <a:srgbClr val="FF0000"/>
                </a:solidFill>
                <a:latin typeface="Tajawal ExtraBold" panose="00000800000000000000" pitchFamily="2" charset="-78"/>
                <a:cs typeface="Tajawal ExtraBold" panose="00000800000000000000" pitchFamily="2" charset="-78"/>
              </a:rPr>
              <a:t>language and persuasion </a:t>
            </a:r>
            <a:r>
              <a:rPr lang="en-US" sz="2000" b="1" dirty="0">
                <a:solidFill>
                  <a:srgbClr val="0A1F61"/>
                </a:solidFill>
                <a:latin typeface="Tajawal ExtraBold" panose="00000800000000000000" pitchFamily="2" charset="-78"/>
                <a:cs typeface="Tajawal ExtraBold" panose="00000800000000000000" pitchFamily="2" charset="-78"/>
              </a:rPr>
              <a:t>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a:t>
            </a:r>
            <a:r>
              <a:rPr lang="en-US" sz="2000" b="1" dirty="0">
                <a:solidFill>
                  <a:srgbClr val="FF0000"/>
                </a:solidFill>
                <a:latin typeface="Tajawal ExtraBold" panose="00000800000000000000" pitchFamily="2" charset="-78"/>
                <a:cs typeface="Tajawal ExtraBold" panose="00000800000000000000" pitchFamily="2" charset="-78"/>
              </a:rPr>
              <a:t>between co-workers, managers and employees</a:t>
            </a:r>
            <a:r>
              <a:rPr lang="en-US" sz="2000" b="1" dirty="0">
                <a:solidFill>
                  <a:srgbClr val="0A1F61"/>
                </a:solidFill>
                <a:latin typeface="Tajawal ExtraBold" panose="00000800000000000000" pitchFamily="2" charset="-78"/>
                <a:cs typeface="Tajawal ExtraBold" panose="00000800000000000000" pitchFamily="2" charset="-78"/>
              </a:rPr>
              <a:t>, or different departments within the company. While conflict can </a:t>
            </a:r>
            <a:r>
              <a:rPr lang="en-US" sz="2000" b="1" dirty="0">
                <a:solidFill>
                  <a:srgbClr val="FF0000"/>
                </a:solidFill>
                <a:latin typeface="Tajawal ExtraBold" panose="00000800000000000000" pitchFamily="2" charset="-78"/>
                <a:cs typeface="Tajawal ExtraBold" panose="00000800000000000000" pitchFamily="2" charset="-78"/>
              </a:rPr>
              <a:t>sometimes be beneficial, allowing for creativity </a:t>
            </a:r>
            <a:r>
              <a:rPr lang="en-US" sz="2000" b="1" dirty="0">
                <a:solidFill>
                  <a:srgbClr val="0A1F61"/>
                </a:solidFill>
                <a:latin typeface="Tajawal ExtraBold" panose="00000800000000000000" pitchFamily="2" charset="-78"/>
                <a:cs typeface="Tajawal ExtraBold" panose="00000800000000000000" pitchFamily="2" charset="-78"/>
              </a:rPr>
              <a:t>and different perspectives 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76417"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358330"/>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6"/>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610200"/>
            <a:ext cx="11550160" cy="4288482"/>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a:t>
            </a:r>
            <a:r>
              <a:rPr lang="en-US" sz="2400" b="1" dirty="0">
                <a:solidFill>
                  <a:srgbClr val="FF0000"/>
                </a:solidFill>
                <a:latin typeface="Tajawal ExtraBold" panose="00000800000000000000" pitchFamily="2" charset="-78"/>
                <a:cs typeface="Tajawal ExtraBold" panose="00000800000000000000" pitchFamily="2" charset="-78"/>
              </a:rPr>
              <a:t>The decision-making process </a:t>
            </a:r>
            <a:r>
              <a:rPr lang="en-US" sz="2400" b="1" dirty="0">
                <a:solidFill>
                  <a:srgbClr val="0A1F61"/>
                </a:solidFill>
                <a:latin typeface="Tajawal ExtraBold" panose="00000800000000000000" pitchFamily="2" charset="-78"/>
                <a:cs typeface="Tajawal ExtraBold" panose="00000800000000000000" pitchFamily="2" charset="-78"/>
              </a:rPr>
              <a:t>involves alternative development and analysis followed by the selection of an option.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involve familiar and straightforward solutions. They are the most common type of decision faced by individuals in the office, and they are often handled by the use of the use of a routine approach.</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358330"/>
            <a:ext cx="11550160" cy="5009833"/>
          </a:xfrm>
          <a:prstGeom prst="rect">
            <a:avLst/>
          </a:prstGeom>
          <a:noFill/>
        </p:spPr>
        <p:txBody>
          <a:bodyPr wrap="square" rtlCol="0">
            <a:spAutoFit/>
          </a:bodyPr>
          <a:lstStyle/>
          <a:p>
            <a:pPr marL="1317625" lvl="1"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W8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7</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4251997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4177716" y="208296"/>
            <a:ext cx="574097" cy="6501262"/>
          </a:xfrm>
          <a:prstGeom prst="rect">
            <a:avLst/>
          </a:prstGeom>
        </p:spPr>
      </p:pic>
      <p:pic>
        <p:nvPicPr>
          <p:cNvPr id="5" name="Picture 4"/>
          <p:cNvPicPr>
            <a:picLocks noChangeAspect="1"/>
          </p:cNvPicPr>
          <p:nvPr/>
        </p:nvPicPr>
        <p:blipFill>
          <a:blip r:embed="rId4"/>
          <a:stretch>
            <a:fillRect/>
          </a:stretch>
        </p:blipFill>
        <p:spPr>
          <a:xfrm>
            <a:off x="11565526" y="3620573"/>
            <a:ext cx="221078" cy="2503561"/>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rgbClr val="0A1F62"/>
                </a:solidFill>
                <a:latin typeface="Tajawal Medium" panose="00000600000000000000" pitchFamily="2" charset="-78"/>
                <a:cs typeface="Tajawal Medium" panose="00000600000000000000" pitchFamily="2" charset="-78"/>
              </a:rPr>
              <a:t>W8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r>
              <a:rPr lang="en-US" sz="2400" b="1" dirty="0">
                <a:solidFill>
                  <a:srgbClr val="FF0000"/>
                </a:solidFill>
                <a:cs typeface="Tajawal ExtraBold" panose="00000800000000000000" pitchFamily="2" charset="-78"/>
              </a:rPr>
              <a:t>Successful virtual teams require leadership and high-level communication skills. </a:t>
            </a:r>
            <a:r>
              <a:rPr lang="en-US" sz="2400" b="1" dirty="0">
                <a:solidFill>
                  <a:srgbClr val="0A1F61"/>
                </a:solidFill>
                <a:cs typeface="Tajawal ExtraBold" panose="00000800000000000000" pitchFamily="2" charset="-78"/>
              </a:rPr>
              <a:t>The capacity to communicate and share data through online platforms (ICTs) has redefined organizations by giving the team members distant from each other the ability to participate and engage by working virtually.</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Action-Centered Leadership three aspects which are task, individual and team</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Team Building, Virtual Teams and the Effective Communication in virtual organizations</a:t>
            </a:r>
          </a:p>
        </p:txBody>
      </p:sp>
      <p:pic>
        <p:nvPicPr>
          <p:cNvPr id="3" name="S4">
            <a:hlinkClick r:id="" action="ppaction://media"/>
            <a:extLst>
              <a:ext uri="{FF2B5EF4-FFF2-40B4-BE49-F238E27FC236}">
                <a16:creationId xmlns:a16="http://schemas.microsoft.com/office/drawing/2014/main" id="{8E618572-0995-C8C2-8B3C-3481727EDDA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55549" y="6224222"/>
            <a:ext cx="406400" cy="406400"/>
          </a:xfrm>
          <a:prstGeom prst="rect">
            <a:avLst/>
          </a:prstGeom>
        </p:spPr>
      </p:pic>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20000"/>
    </mc:Choice>
    <mc:Fallback xmlns="">
      <p:transition spd="slow" advTm="12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45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3"/>
                </p:tgtEl>
              </p:cMediaNode>
            </p:audio>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 is also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John Adair's Action-Centered Leadership model is commonly represented by three overlapping circles, that explain how to be able to use each of the elements according to the situation. </a:t>
            </a:r>
          </a:p>
        </p:txBody>
      </p:sp>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Create the plan to achieve the task - deliverables, measures, timescales</a:t>
            </a: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strategy </a:t>
            </a:r>
            <a:r>
              <a:rPr lang="en-US" sz="2200" b="1" dirty="0">
                <a:solidFill>
                  <a:srgbClr val="0A1F61"/>
                </a:solidFill>
                <a:latin typeface="Tajawal ExtraBold" panose="00000800000000000000" pitchFamily="2" charset="-78"/>
                <a:cs typeface="Tajawal ExtraBold" panose="00000800000000000000" pitchFamily="2" charset="-78"/>
              </a:rPr>
              <a:t>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225615"/>
            <a:ext cx="10818985" cy="519058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rgbClr val="C00000"/>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what individuals can do.</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 of talents and skills.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 in interpersonal issues, resentments,  and blame.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 to tell other about their unsatisfactory work. </a:t>
            </a:r>
          </a:p>
          <a:p>
            <a:pPr marL="1431925" lvl="1"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Lost motivation for lack of individual recognition.</a:t>
            </a: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t>
            </a:r>
            <a:r>
              <a:rPr lang="en-US" sz="2400" b="1" dirty="0">
                <a:solidFill>
                  <a:srgbClr val="FF0000"/>
                </a:solidFill>
                <a:latin typeface="Tajawal ExtraBold" panose="00000800000000000000" pitchFamily="2" charset="-78"/>
                <a:cs typeface="Tajawal ExtraBold" panose="00000800000000000000" pitchFamily="2" charset="-78"/>
              </a:rPr>
              <a:t>as a capacity to understand and comprehend changes</a:t>
            </a:r>
            <a:r>
              <a:rPr lang="en-US" sz="2400" b="1" dirty="0">
                <a:solidFill>
                  <a:srgbClr val="0A1F61"/>
                </a:solidFill>
                <a:latin typeface="Tajawal ExtraBold" panose="00000800000000000000" pitchFamily="2" charset="-78"/>
                <a:cs typeface="Tajawal ExtraBold" panose="00000800000000000000" pitchFamily="2" charset="-78"/>
              </a:rPr>
              <a:t> and as a willingness to being </a:t>
            </a:r>
            <a:r>
              <a:rPr lang="en-US" sz="2400" b="1" dirty="0">
                <a:solidFill>
                  <a:srgbClr val="FF0000"/>
                </a:solidFill>
                <a:latin typeface="Tajawal ExtraBold" panose="00000800000000000000" pitchFamily="2" charset="-78"/>
                <a:cs typeface="Tajawal ExtraBold" panose="00000800000000000000" pitchFamily="2" charset="-78"/>
              </a:rPr>
              <a:t>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t>
            </a:r>
            <a:r>
              <a:rPr lang="en-US" sz="2400" b="1" dirty="0">
                <a:solidFill>
                  <a:srgbClr val="FF0000"/>
                </a:solidFill>
                <a:latin typeface="Tajawal ExtraBold" panose="00000800000000000000" pitchFamily="2" charset="-78"/>
                <a:cs typeface="Tajawal ExtraBold" panose="00000800000000000000" pitchFamily="2" charset="-78"/>
              </a:rPr>
              <a:t>adaptive team members </a:t>
            </a:r>
            <a:r>
              <a:rPr lang="en-US" sz="2400" b="1" dirty="0">
                <a:solidFill>
                  <a:srgbClr val="0A1F61"/>
                </a:solidFill>
                <a:latin typeface="Tajawal ExtraBold" panose="00000800000000000000" pitchFamily="2" charset="-78"/>
                <a:cs typeface="Tajawal ExtraBold" panose="00000800000000000000" pitchFamily="2" charset="-78"/>
              </a:rPr>
              <a:t>form an adaptive virtual time, which in turn </a:t>
            </a:r>
            <a:r>
              <a:rPr lang="en-US" sz="2400" b="1" dirty="0">
                <a:solidFill>
                  <a:srgbClr val="FF0000"/>
                </a:solidFill>
                <a:latin typeface="Tajawal ExtraBold" panose="00000800000000000000" pitchFamily="2" charset="-78"/>
                <a:cs typeface="Tajawal ExtraBold" panose="00000800000000000000" pitchFamily="2" charset="-78"/>
              </a:rPr>
              <a:t>contributes to the organization’s goals and outcomes</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5285550"/>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3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Team members, who show flexibility, calmness and an interest in learning are contributing to an adaptive team performance.</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shows that individual actions affect team outcomes, and vice versa. Technological, work, and social adaptation are considered as key factors for virtual teams.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Technological adaptation consists of different technological tools, that organizations provide and must be flexible and used for problem solving, because technological tools are meant to reduce technological limitations and increase effortless communication.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3865289"/>
          </a:xfrm>
          <a:prstGeom prst="rect">
            <a:avLst/>
          </a:prstGeom>
          <a:noFill/>
        </p:spPr>
        <p:txBody>
          <a:bodyPr wrap="square" rtlCol="0">
            <a:spAutoFit/>
          </a:bodyPr>
          <a:lstStyle/>
          <a:p>
            <a:pPr marL="517525" algn="just">
              <a:lnSpc>
                <a:spcPts val="3300"/>
              </a:lnSpc>
            </a:pPr>
            <a:r>
              <a:rPr lang="en-US" sz="2400" b="1" dirty="0">
                <a:solidFill>
                  <a:schemeClr val="accent6">
                    <a:lumMod val="75000"/>
                  </a:schemeClr>
                </a:solidFill>
                <a:latin typeface="Tajawal ExtraBold" panose="00000800000000000000" pitchFamily="2" charset="-78"/>
                <a:cs typeface="Tajawal ExtraBold" panose="00000800000000000000" pitchFamily="2" charset="-78"/>
              </a:rPr>
              <a:t>	Trust in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Trust is seen as a statement of confidence and mirrors as a cooperative behavior. Trust is an action where people are in good faith to each other and where honesty replaces the act of taking advantage of others. Trust in virtual teams, must be examined separately from trust in face-to-face interactions, due to lack of in-person interaction.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t>
            </a:r>
            <a:r>
              <a:rPr lang="en-US" sz="2200" b="1" dirty="0">
                <a:solidFill>
                  <a:srgbClr val="FF0000"/>
                </a:solidFill>
                <a:latin typeface="Tajawal ExtraBold" panose="00000800000000000000" pitchFamily="2" charset="-78"/>
                <a:cs typeface="Tajawal ExtraBold" panose="00000800000000000000" pitchFamily="2" charset="-78"/>
              </a:rPr>
              <a:t>a strong connection between leadership skills and trust</a:t>
            </a:r>
            <a:r>
              <a:rPr lang="en-US" sz="2200" b="1" dirty="0">
                <a:solidFill>
                  <a:srgbClr val="0A1F61"/>
                </a:solidFill>
                <a:latin typeface="Tajawal ExtraBold" panose="00000800000000000000" pitchFamily="2" charset="-78"/>
                <a:cs typeface="Tajawal ExtraBold" panose="00000800000000000000" pitchFamily="2" charset="-78"/>
              </a:rPr>
              <a:t>. The study examined how lack of in-person interactions affect trust in teams. Results showed that in order for </a:t>
            </a:r>
            <a:r>
              <a:rPr lang="en-US" sz="2200" b="1" dirty="0">
                <a:solidFill>
                  <a:srgbClr val="FF0000"/>
                </a:solidFill>
                <a:latin typeface="Tajawal ExtraBold" panose="00000800000000000000" pitchFamily="2" charset="-78"/>
                <a:cs typeface="Tajawal ExtraBold" panose="00000800000000000000" pitchFamily="2" charset="-78"/>
              </a:rPr>
              <a:t>a virtual team to be efficient </a:t>
            </a:r>
            <a:r>
              <a:rPr lang="en-US" sz="2200" b="1" dirty="0">
                <a:solidFill>
                  <a:srgbClr val="0A1F61"/>
                </a:solidFill>
                <a:latin typeface="Tajawal ExtraBold" panose="00000800000000000000" pitchFamily="2" charset="-78"/>
                <a:cs typeface="Tajawal ExtraBold" panose="00000800000000000000" pitchFamily="2" charset="-78"/>
              </a:rPr>
              <a:t>and effective, lack of in-person interaction must be replaced by a leader’s effectiveness and proper use of </a:t>
            </a:r>
            <a:r>
              <a:rPr lang="en-US" sz="2200" b="1" dirty="0">
                <a:solidFill>
                  <a:srgbClr val="FF0000"/>
                </a:solidFill>
                <a:latin typeface="Tajawal ExtraBold" panose="00000800000000000000" pitchFamily="2" charset="-78"/>
                <a:cs typeface="Tajawal ExtraBold" panose="00000800000000000000" pitchFamily="2" charset="-78"/>
              </a:rPr>
              <a:t>correct communication tools </a:t>
            </a:r>
            <a:r>
              <a:rPr lang="en-US" sz="2200" b="1" dirty="0">
                <a:solidFill>
                  <a:srgbClr val="0A1F61"/>
                </a:solidFill>
                <a:latin typeface="Tajawal ExtraBold" panose="00000800000000000000" pitchFamily="2" charset="-78"/>
                <a:cs typeface="Tajawal ExtraBold" panose="00000800000000000000" pitchFamily="2" charset="-78"/>
              </a:rPr>
              <a:t>and techniques.</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W9 – Lecture 8</a:t>
            </a:r>
          </a:p>
        </p:txBody>
      </p:sp>
    </p:spTree>
    <p:extLst>
      <p:ext uri="{BB962C8B-B14F-4D97-AF65-F5344CB8AC3E}">
        <p14:creationId xmlns:p14="http://schemas.microsoft.com/office/powerpoint/2010/main" val="75586455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 The U.S. military coined the acronym VUCA (volatility, uncertainty, complexity, and ambiguity) in the late 1990s, and it has become general shorthand for conditions leaders may encounter especially in digital transformation context and leaders need to be prepared for many types of turbulence or upheaval.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3662541"/>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FF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FF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FF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1971305" y="5589522"/>
            <a:ext cx="3291643" cy="1015663"/>
          </a:xfrm>
          <a:prstGeom prst="rect">
            <a:avLst/>
          </a:prstGeom>
          <a:noFill/>
        </p:spPr>
        <p:txBody>
          <a:bodyPr wrap="square" rtlCol="0">
            <a:spAutoFit/>
          </a:bodyPr>
          <a:lstStyle/>
          <a:p>
            <a:r>
              <a:rPr lang="en-US" sz="2000" b="1" dirty="0">
                <a:solidFill>
                  <a:srgbClr val="C00000"/>
                </a:solidFill>
              </a:rPr>
              <a:t>Figure: Digital leadership: customer centric, service driven and agility focused</a:t>
            </a:r>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Virtual teams communicate via ICT </a:t>
            </a:r>
            <a:r>
              <a:rPr lang="en-US" sz="2200" b="1" dirty="0">
                <a:solidFill>
                  <a:srgbClr val="0A1F61"/>
                </a:solidFill>
                <a:latin typeface="Tajawal ExtraBold" panose="00000800000000000000" pitchFamily="2" charset="-78"/>
                <a:cs typeface="Tajawal ExtraBold" panose="00000800000000000000" pitchFamily="2" charset="-78"/>
              </a:rPr>
              <a:t>(e.g.,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in virtual teams separate from communication in traditional teams, as a result of lack of in-person interaction.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Poor communication quality 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study showed that communication quality – in means of poor communication quality - is a primary reason for failure in virtual teams. All in all, the study showed that communication is the primary factor affecting team effectiveness.</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skills includes “The ability to convey information effectively and efficiently through verbal and non-verbal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83303" y="3193959"/>
            <a:ext cx="5931325" cy="3230732"/>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Employee engagement as internal communication strategy</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 human resources as an important aspect in organizations and in communication. </a:t>
            </a:r>
            <a:r>
              <a:rPr lang="en-US" sz="2100" b="1" dirty="0">
                <a:solidFill>
                  <a:srgbClr val="FF0000"/>
                </a:solidFill>
                <a:latin typeface="Tajawal ExtraBold" panose="00000800000000000000" pitchFamily="2" charset="-78"/>
                <a:cs typeface="Tajawal ExtraBold" panose="00000800000000000000" pitchFamily="2" charset="-78"/>
              </a:rPr>
              <a:t>One of many aspects of human resources is employee engagement that influence “both individual employee outcomes and organizational level success and financial performance”.</a:t>
            </a:r>
          </a:p>
        </p:txBody>
      </p:sp>
      <p:pic>
        <p:nvPicPr>
          <p:cNvPr id="3" name="Picture 2"/>
          <p:cNvPicPr>
            <a:picLocks noChangeAspect="1"/>
          </p:cNvPicPr>
          <p:nvPr/>
        </p:nvPicPr>
        <p:blipFill>
          <a:blip r:embed="rId6"/>
          <a:stretch>
            <a:fillRect/>
          </a:stretch>
        </p:blipFill>
        <p:spPr>
          <a:xfrm>
            <a:off x="2440788" y="6317375"/>
            <a:ext cx="9902229" cy="204838"/>
          </a:xfrm>
          <a:prstGeom prst="rect">
            <a:avLst/>
          </a:prstGeom>
        </p:spPr>
      </p:pic>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748145" y="17550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skills include all technology-related skills 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4 dimensions in measuring digital skills including digital technical skills, digital communication, digital analysis, and digital thinking.</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literacy </a:t>
            </a:r>
            <a:r>
              <a:rPr lang="en-US" sz="2400" b="1" dirty="0">
                <a:solidFill>
                  <a:srgbClr val="0A1F61"/>
                </a:solidFill>
                <a:latin typeface="Tajawal ExtraBold" panose="00000800000000000000" pitchFamily="2" charset="-78"/>
                <a:cs typeface="Tajawal ExtraBold" panose="00000800000000000000" pitchFamily="2" charset="-78"/>
              </a:rPr>
              <a:t>is the knowledge of, and the ability to use digital technologies to locate information; evaluate information; synthesize, create, and communicate information; and understand the human and technological complexities of a digital media landscape.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a:t>
            </a:r>
            <a:r>
              <a:rPr lang="en-US" sz="2400" b="1" dirty="0">
                <a:solidFill>
                  <a:srgbClr val="FF0000"/>
                </a:solidFill>
                <a:latin typeface="Tajawal ExtraBold" panose="00000800000000000000" pitchFamily="2" charset="-78"/>
                <a:cs typeface="Tajawal ExtraBold" panose="00000800000000000000" pitchFamily="2" charset="-78"/>
              </a:rPr>
              <a:t>digitally literate </a:t>
            </a:r>
            <a:r>
              <a:rPr lang="en-US" sz="2400" b="1" dirty="0">
                <a:solidFill>
                  <a:srgbClr val="0A1F61"/>
                </a:solidFill>
                <a:latin typeface="Tajawal ExtraBold" panose="00000800000000000000" pitchFamily="2" charset="-78"/>
                <a:cs typeface="Tajawal ExtraBold" panose="00000800000000000000" pitchFamily="2" charset="-78"/>
              </a:rPr>
              <a:t>means having the skills to be an informed consumer, critical thinker, and creator 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4933607" y="1455927"/>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a:extLst>
              <a:ext uri="{FF2B5EF4-FFF2-40B4-BE49-F238E27FC236}">
                <a16:creationId xmlns:a16="http://schemas.microsoft.com/office/drawing/2014/main" id="{245536BF-6B0E-D137-FE7B-9722DA1164D2}"/>
              </a:ext>
            </a:extLst>
          </p:cNvPr>
          <p:cNvSpPr txBox="1"/>
          <p:nvPr/>
        </p:nvSpPr>
        <p:spPr>
          <a:xfrm>
            <a:off x="659934" y="1918017"/>
            <a:ext cx="4007044" cy="1815882"/>
          </a:xfrm>
          <a:prstGeom prst="rect">
            <a:avLst/>
          </a:prstGeom>
          <a:noFill/>
        </p:spPr>
        <p:txBody>
          <a:bodyPr wrap="square">
            <a:spAutoFit/>
          </a:bodyPr>
          <a:lstStyle/>
          <a:p>
            <a:pPr algn="just"/>
            <a:r>
              <a:rPr lang="en-US" sz="2800" b="1" dirty="0">
                <a:solidFill>
                  <a:srgbClr val="C00000"/>
                </a:solidFill>
                <a:latin typeface="Expo Serif Pro"/>
              </a:rPr>
              <a:t>D</a:t>
            </a:r>
            <a:r>
              <a:rPr lang="en-US" sz="2800" b="1" i="0" u="none" strike="noStrike" baseline="0" dirty="0">
                <a:solidFill>
                  <a:srgbClr val="C00000"/>
                </a:solidFill>
                <a:latin typeface="Expo Serif Pro"/>
              </a:rPr>
              <a:t>igital skills </a:t>
            </a:r>
            <a:r>
              <a:rPr lang="en-US" sz="2800" b="1" i="0" u="none" strike="noStrike" baseline="0" dirty="0">
                <a:solidFill>
                  <a:srgbClr val="0A1F61"/>
                </a:solidFill>
                <a:latin typeface="Expo Serif Pro"/>
              </a:rPr>
              <a:t>exist along a continuum ranging from basic to intermediate to advanced. </a:t>
            </a:r>
          </a:p>
        </p:txBody>
      </p:sp>
      <p:sp>
        <p:nvSpPr>
          <p:cNvPr id="11" name="TextBox 10">
            <a:extLst>
              <a:ext uri="{FF2B5EF4-FFF2-40B4-BE49-F238E27FC236}">
                <a16:creationId xmlns:a16="http://schemas.microsoft.com/office/drawing/2014/main" id="{5D6B2A0C-DF57-8347-17E1-E3FF0C89C46A}"/>
              </a:ext>
            </a:extLst>
          </p:cNvPr>
          <p:cNvSpPr txBox="1"/>
          <p:nvPr/>
        </p:nvSpPr>
        <p:spPr>
          <a:xfrm>
            <a:off x="2022389" y="4287339"/>
            <a:ext cx="9578591" cy="1938992"/>
          </a:xfrm>
          <a:prstGeom prst="rect">
            <a:avLst/>
          </a:prstGeom>
          <a:noFill/>
        </p:spPr>
        <p:txBody>
          <a:bodyPr wrap="square">
            <a:spAutoFit/>
          </a:bodyPr>
          <a:lstStyle/>
          <a:p>
            <a:pPr algn="just"/>
            <a:r>
              <a:rPr lang="en-US" sz="2400" b="1" i="1" u="none" strike="noStrike" baseline="0" dirty="0">
                <a:solidFill>
                  <a:srgbClr val="C00000"/>
                </a:solidFill>
                <a:latin typeface="Expo Serif Pro"/>
              </a:rPr>
              <a:t>Basic digital skills </a:t>
            </a:r>
            <a:r>
              <a:rPr lang="en-US" sz="2400" b="1" i="0" u="none" strike="noStrike" baseline="0" dirty="0">
                <a:solidFill>
                  <a:srgbClr val="0A1F61"/>
                </a:solidFill>
                <a:latin typeface="Expo Serif Pro"/>
              </a:rPr>
              <a:t>comprise the effective use of hardware (e.g., typing or operating touch-screen technology), software (e.g., word processing, organizing files on laptops, and managing privacy settings on mobile phones), and internet/ICT tasks (e.g., emailing, browsing the internet, or completing an online form). </a:t>
            </a:r>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W10 – Lecture 9</a:t>
            </a:r>
          </a:p>
        </p:txBody>
      </p:sp>
    </p:spTree>
    <p:extLst>
      <p:ext uri="{BB962C8B-B14F-4D97-AF65-F5344CB8AC3E}">
        <p14:creationId xmlns:p14="http://schemas.microsoft.com/office/powerpoint/2010/main" val="341491874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in publishing, journalism, entertainment, education, commerce and politics.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also posed </a:t>
            </a:r>
            <a:r>
              <a:rPr lang="en-US" sz="2400" b="1" dirty="0">
                <a:solidFill>
                  <a:srgbClr val="C00000"/>
                </a:solidFill>
                <a:latin typeface="Tajawal ExtraBold" panose="00000800000000000000" pitchFamily="2" charset="-78"/>
                <a:cs typeface="Tajawal ExtraBold" panose="00000800000000000000" pitchFamily="2" charset="-78"/>
              </a:rPr>
              <a:t>new challenges </a:t>
            </a:r>
            <a:r>
              <a:rPr lang="en-US" sz="24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ubiquity of </a:t>
            </a:r>
            <a:r>
              <a:rPr lang="en-US" sz="24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4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Privacy</a:t>
            </a:r>
            <a:r>
              <a:rPr lang="en-US" sz="24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many aspects of our lives leak into cyberspace. New tools such as cell phones and digital cameras can invade one’s privacy, unbeknownst to the victim.</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some people choose to share images with others online, it has also become apparent that others can capture images without consent, and share them online without the knowledge of the victim, risking their reputation, credibility, and relationships.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issue of privacy also interacts with cultural differences. Some cultures have different standards and expectations of communicative practices and privacy than others.</a:t>
            </a: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cultural imperialism</a:t>
            </a:r>
            <a:r>
              <a:rPr lang="ar-EG" sz="2400" b="1" dirty="0">
                <a:solidFill>
                  <a:srgbClr val="C00000"/>
                </a:solidFill>
                <a:latin typeface="Tajawal ExtraBold" panose="00000800000000000000" pitchFamily="2" charset="-78"/>
                <a:cs typeface="Tajawal ExtraBold" panose="00000800000000000000" pitchFamily="2" charset="-78"/>
              </a:rPr>
              <a:t> الإمبريالية الثقافية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a common problem that has emerged, especially on the Internet, as many people often choose to impose their own practices and expectations on those who do not share a similar standard.</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the same time, skilled users of new technologies tend to be of a younger generation who see the use of such technology as second nature, while older generations have much different experiences.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Thus, the expectations of older generations about new digital media greatly differ from younger generations. </a:t>
            </a:r>
          </a:p>
        </p:txBody>
      </p:sp>
    </p:spTree>
    <p:extLst>
      <p:ext uri="{BB962C8B-B14F-4D97-AF65-F5344CB8AC3E}">
        <p14:creationId xmlns:p14="http://schemas.microsoft.com/office/powerpoint/2010/main" val="1772592586"/>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683" y="1439368"/>
            <a:ext cx="8171374" cy="509671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leaders blog is less visible. The possible explanation is that the companies have managers and leadership and are not concerned with the transmission of the vision and mission of the organization they lead.</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image transmitted through social media organization should be related to existing organizational culture type. A negative image transmitted from the organization can harm fragile company. </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may however have a </a:t>
            </a:r>
            <a:r>
              <a:rPr lang="en-US" sz="2300" b="1" dirty="0">
                <a:solidFill>
                  <a:srgbClr val="FF0000"/>
                </a:solidFill>
                <a:latin typeface="Tajawal ExtraBold" panose="00000800000000000000" pitchFamily="2" charset="-78"/>
                <a:cs typeface="Tajawal ExtraBold" panose="00000800000000000000" pitchFamily="2" charset="-78"/>
              </a:rPr>
              <a:t>boomerang effect </a:t>
            </a:r>
            <a:r>
              <a:rPr lang="en-US" sz="23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9045057" y="1718835"/>
            <a:ext cx="3146943" cy="4183201"/>
          </a:xfrm>
          <a:prstGeom prst="verticalScroll">
            <a:avLst/>
          </a:prstGeom>
          <a:solidFill>
            <a:schemeClr val="accent6">
              <a:lumMod val="40000"/>
              <a:lumOff val="60000"/>
            </a:schemeClr>
          </a:solidFill>
          <a:ln>
            <a:solidFill>
              <a:srgbClr val="0A1F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n w="6350">
                  <a:noFill/>
                </a:ln>
                <a:solidFill>
                  <a:srgbClr val="C00000"/>
                </a:solidFill>
                <a:effectLst>
                  <a:outerShdw blurRad="38100" dist="19050" dir="2700000" algn="tl" rotWithShape="0">
                    <a:schemeClr val="dk1">
                      <a:alpha val="40000"/>
                    </a:schemeClr>
                  </a:outerShdw>
                </a:effectLst>
              </a:rPr>
              <a:t>The boomerang effect</a:t>
            </a:r>
            <a:endParaRPr lang="ar-EG" sz="2000" b="1" dirty="0">
              <a:ln w="6350">
                <a:noFill/>
              </a:ln>
              <a:solidFill>
                <a:srgbClr val="C00000"/>
              </a:solidFill>
              <a:effectLst>
                <a:outerShdw blurRad="38100" dist="19050" dir="2700000" algn="tl" rotWithShape="0">
                  <a:schemeClr val="dk1">
                    <a:alpha val="40000"/>
                  </a:schemeClr>
                </a:outerShdw>
              </a:effectLst>
            </a:endParaRPr>
          </a:p>
          <a:p>
            <a:pPr algn="ctr"/>
            <a:r>
              <a:rPr lang="ar-EG" sz="2000" b="1" dirty="0">
                <a:ln w="6350">
                  <a:noFill/>
                </a:ln>
                <a:solidFill>
                  <a:srgbClr val="C00000"/>
                </a:solidFill>
                <a:effectLst>
                  <a:outerShdw blurRad="38100" dist="19050" dir="2700000" algn="tl" rotWithShape="0">
                    <a:schemeClr val="dk1">
                      <a:alpha val="40000"/>
                    </a:schemeClr>
                  </a:outerShdw>
                </a:effectLst>
              </a:rPr>
              <a:t>الأثر المرتد/ الارتداد "العكسي"</a:t>
            </a:r>
          </a:p>
          <a:p>
            <a:pPr algn="ctr"/>
            <a:r>
              <a:rPr lang="en-US" sz="2000" b="1" dirty="0">
                <a:ln w="6350">
                  <a:noFill/>
                </a:ln>
                <a:solidFill>
                  <a:srgbClr val="C00000"/>
                </a:solidFill>
                <a:effectLst>
                  <a:outerShdw blurRad="38100" dist="19050" dir="2700000" algn="tl" rotWithShape="0">
                    <a:schemeClr val="dk1">
                      <a:alpha val="40000"/>
                    </a:schemeClr>
                  </a:outerShdw>
                </a:effectLst>
              </a:rPr>
              <a:t> </a:t>
            </a: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81706" y="638850"/>
            <a:ext cx="1424661" cy="1234706"/>
          </a:xfrm>
          <a:prstGeom prst="rect">
            <a:avLst/>
          </a:prstGeom>
        </p:spPr>
      </p:pic>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E2EA0407-D331-F20D-87AC-7932992A174D}"/>
              </a:ext>
            </a:extLst>
          </p:cNvPr>
          <p:cNvGrpSpPr/>
          <p:nvPr/>
        </p:nvGrpSpPr>
        <p:grpSpPr>
          <a:xfrm>
            <a:off x="2064170" y="1303434"/>
            <a:ext cx="9451943" cy="4827232"/>
            <a:chOff x="1874165" y="1490142"/>
            <a:chExt cx="9451943" cy="4827232"/>
          </a:xfrm>
        </p:grpSpPr>
        <p:pic>
          <p:nvPicPr>
            <p:cNvPr id="11" name="Picture 10">
              <a:extLst>
                <a:ext uri="{FF2B5EF4-FFF2-40B4-BE49-F238E27FC236}">
                  <a16:creationId xmlns:a16="http://schemas.microsoft.com/office/drawing/2014/main" id="{36B2B027-81EF-6664-AEA1-9FB634178252}"/>
                </a:ext>
              </a:extLst>
            </p:cNvPr>
            <p:cNvPicPr>
              <a:picLocks noChangeAspect="1"/>
            </p:cNvPicPr>
            <p:nvPr/>
          </p:nvPicPr>
          <p:blipFill rotWithShape="1">
            <a:blip r:embed="rId6">
              <a:duotone>
                <a:schemeClr val="accent5">
                  <a:shade val="45000"/>
                  <a:satMod val="135000"/>
                </a:schemeClr>
                <a:prstClr val="white"/>
              </a:duotone>
              <a:extLst>
                <a:ext uri="{BEBA8EAE-BF5A-486C-A8C5-ECC9F3942E4B}">
                  <a14:imgProps xmlns:a14="http://schemas.microsoft.com/office/drawing/2010/main">
                    <a14:imgLayer r:embed="rId7">
                      <a14:imgEffect>
                        <a14:sharpenSoften amount="50000"/>
                      </a14:imgEffect>
                      <a14:imgEffect>
                        <a14:brightnessContrast contrast="20000"/>
                      </a14:imgEffect>
                    </a14:imgLayer>
                  </a14:imgProps>
                </a:ext>
              </a:extLst>
            </a:blip>
            <a:srcRect l="23474" t="23479" r="11656" b="17922"/>
            <a:stretch/>
          </p:blipFill>
          <p:spPr>
            <a:xfrm>
              <a:off x="1874165" y="1514653"/>
              <a:ext cx="9451943" cy="4802721"/>
            </a:xfrm>
            <a:prstGeom prst="rect">
              <a:avLst/>
            </a:prstGeom>
          </p:spPr>
        </p:pic>
        <p:sp>
          <p:nvSpPr>
            <p:cNvPr id="12" name="TextBox 11">
              <a:extLst>
                <a:ext uri="{FF2B5EF4-FFF2-40B4-BE49-F238E27FC236}">
                  <a16:creationId xmlns:a16="http://schemas.microsoft.com/office/drawing/2014/main" id="{C17A10BC-3509-A75E-C547-C3A094304261}"/>
                </a:ext>
              </a:extLst>
            </p:cNvPr>
            <p:cNvSpPr txBox="1"/>
            <p:nvPr/>
          </p:nvSpPr>
          <p:spPr>
            <a:xfrm>
              <a:off x="2222885" y="1490142"/>
              <a:ext cx="1141963" cy="527928"/>
            </a:xfrm>
            <a:prstGeom prst="rect">
              <a:avLst/>
            </a:prstGeom>
            <a:solidFill>
              <a:schemeClr val="bg1"/>
            </a:solidFill>
            <a:ln>
              <a:solidFill>
                <a:schemeClr val="bg1"/>
              </a:solidFill>
            </a:ln>
          </p:spPr>
          <p:txBody>
            <a:bodyPr wrap="square" rtlCol="0">
              <a:spAutoFit/>
            </a:bodyPr>
            <a:lstStyle/>
            <a:p>
              <a:endParaRPr lang="en-US" dirty="0"/>
            </a:p>
          </p:txBody>
        </p:sp>
      </p:grpSp>
      <p:sp>
        <p:nvSpPr>
          <p:cNvPr id="10" name="TextBox 9">
            <a:extLst>
              <a:ext uri="{FF2B5EF4-FFF2-40B4-BE49-F238E27FC236}">
                <a16:creationId xmlns:a16="http://schemas.microsoft.com/office/drawing/2014/main" id="{D52768D2-850A-4F2F-F2EE-11CAF5FEDFAE}"/>
              </a:ext>
            </a:extLst>
          </p:cNvPr>
          <p:cNvSpPr txBox="1"/>
          <p:nvPr/>
        </p:nvSpPr>
        <p:spPr>
          <a:xfrm>
            <a:off x="6451270" y="4458587"/>
            <a:ext cx="1141963" cy="369332"/>
          </a:xfrm>
          <a:prstGeom prst="rect">
            <a:avLst/>
          </a:prstGeom>
          <a:noFill/>
        </p:spPr>
        <p:txBody>
          <a:bodyPr wrap="square">
            <a:spAutoFit/>
          </a:bodyPr>
          <a:lstStyle/>
          <a:p>
            <a:r>
              <a:rPr lang="en-US" dirty="0" err="1"/>
              <a:t>مضايقة</a:t>
            </a:r>
            <a:endParaRPr lang="en-US" dirty="0"/>
          </a:p>
        </p:txBody>
      </p:sp>
      <p:sp>
        <p:nvSpPr>
          <p:cNvPr id="15" name="TextBox 14">
            <a:extLst>
              <a:ext uri="{FF2B5EF4-FFF2-40B4-BE49-F238E27FC236}">
                <a16:creationId xmlns:a16="http://schemas.microsoft.com/office/drawing/2014/main" id="{81C74833-E334-1852-5A0F-16AC94CDE34F}"/>
              </a:ext>
            </a:extLst>
          </p:cNvPr>
          <p:cNvSpPr txBox="1"/>
          <p:nvPr/>
        </p:nvSpPr>
        <p:spPr>
          <a:xfrm>
            <a:off x="6841773" y="4745069"/>
            <a:ext cx="863930" cy="369332"/>
          </a:xfrm>
          <a:prstGeom prst="rect">
            <a:avLst/>
          </a:prstGeom>
          <a:noFill/>
        </p:spPr>
        <p:txBody>
          <a:bodyPr wrap="square">
            <a:spAutoFit/>
          </a:bodyPr>
          <a:lstStyle/>
          <a:p>
            <a:r>
              <a:rPr lang="en-US" dirty="0" err="1"/>
              <a:t>تمييز</a:t>
            </a:r>
            <a:endParaRPr lang="en-US" dirty="0"/>
          </a:p>
        </p:txBody>
      </p:sp>
      <p:sp>
        <p:nvSpPr>
          <p:cNvPr id="17" name="TextBox 16">
            <a:extLst>
              <a:ext uri="{FF2B5EF4-FFF2-40B4-BE49-F238E27FC236}">
                <a16:creationId xmlns:a16="http://schemas.microsoft.com/office/drawing/2014/main" id="{90F5BB28-135F-39E9-8B6C-574C3AB84D42}"/>
              </a:ext>
            </a:extLst>
          </p:cNvPr>
          <p:cNvSpPr txBox="1"/>
          <p:nvPr/>
        </p:nvSpPr>
        <p:spPr>
          <a:xfrm>
            <a:off x="5938087" y="5061867"/>
            <a:ext cx="852054" cy="369332"/>
          </a:xfrm>
          <a:prstGeom prst="rect">
            <a:avLst/>
          </a:prstGeom>
          <a:noFill/>
        </p:spPr>
        <p:txBody>
          <a:bodyPr wrap="square">
            <a:spAutoFit/>
          </a:bodyPr>
          <a:lstStyle/>
          <a:p>
            <a:r>
              <a:rPr lang="en-US" dirty="0" err="1"/>
              <a:t>التصيد</a:t>
            </a:r>
            <a:endParaRPr lang="en-US" dirty="0"/>
          </a:p>
        </p:txBody>
      </p:sp>
      <p:sp>
        <p:nvSpPr>
          <p:cNvPr id="19" name="TextBox 18">
            <a:extLst>
              <a:ext uri="{FF2B5EF4-FFF2-40B4-BE49-F238E27FC236}">
                <a16:creationId xmlns:a16="http://schemas.microsoft.com/office/drawing/2014/main" id="{1DF2F047-218F-DFB9-43C7-AA0A71B406F8}"/>
              </a:ext>
            </a:extLst>
          </p:cNvPr>
          <p:cNvSpPr txBox="1"/>
          <p:nvPr/>
        </p:nvSpPr>
        <p:spPr>
          <a:xfrm>
            <a:off x="7140039" y="5635894"/>
            <a:ext cx="1327067" cy="369332"/>
          </a:xfrm>
          <a:prstGeom prst="rect">
            <a:avLst/>
          </a:prstGeom>
          <a:noFill/>
        </p:spPr>
        <p:txBody>
          <a:bodyPr wrap="square">
            <a:spAutoFit/>
          </a:bodyPr>
          <a:lstStyle/>
          <a:p>
            <a:r>
              <a:rPr lang="en-US" dirty="0" err="1"/>
              <a:t>السياسة</a:t>
            </a:r>
            <a:r>
              <a:rPr lang="en-US" dirty="0"/>
              <a:t> </a:t>
            </a:r>
            <a:r>
              <a:rPr lang="en-US" dirty="0" err="1"/>
              <a:t>المدمرة</a:t>
            </a:r>
            <a:endParaRPr lang="en-US" dirty="0"/>
          </a:p>
        </p:txBody>
      </p:sp>
      <p:cxnSp>
        <p:nvCxnSpPr>
          <p:cNvPr id="14" name="Straight Connector 13">
            <a:extLst>
              <a:ext uri="{FF2B5EF4-FFF2-40B4-BE49-F238E27FC236}">
                <a16:creationId xmlns:a16="http://schemas.microsoft.com/office/drawing/2014/main" id="{CE7E4272-F250-A2E4-8397-99C62F9434FF}"/>
              </a:ext>
            </a:extLst>
          </p:cNvPr>
          <p:cNvCxnSpPr/>
          <p:nvPr/>
        </p:nvCxnSpPr>
        <p:spPr>
          <a:xfrm>
            <a:off x="2571417" y="2305165"/>
            <a:ext cx="178682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1042393-ABA0-2891-0DC0-19D37451B9F8}"/>
              </a:ext>
            </a:extLst>
          </p:cNvPr>
          <p:cNvCxnSpPr/>
          <p:nvPr/>
        </p:nvCxnSpPr>
        <p:spPr>
          <a:xfrm>
            <a:off x="2571417" y="4329310"/>
            <a:ext cx="201168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6663043"/>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13164" y="1303434"/>
            <a:ext cx="10486088" cy="4679935"/>
          </a:xfrm>
          <a:prstGeom prst="rect">
            <a:avLst/>
          </a:prstGeom>
          <a:noFill/>
        </p:spPr>
        <p:txBody>
          <a:bodyPr wrap="square" rtlCol="0">
            <a:spAutoFit/>
          </a:bodyPr>
          <a:lstStyle/>
          <a:p>
            <a:pPr marL="517525" algn="ctr">
              <a:lnSpc>
                <a:spcPts val="3000"/>
              </a:lnSpc>
            </a:pPr>
            <a:r>
              <a:rPr lang="en-US" sz="28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models ethical behavior </a:t>
            </a:r>
            <a:r>
              <a:rPr lang="en-US" sz="2300" b="1" dirty="0">
                <a:solidFill>
                  <a:srgbClr val="0A1F61"/>
                </a:solidFill>
                <a:latin typeface="Tajawal ExtraBold" panose="00000800000000000000" pitchFamily="2" charset="-78"/>
                <a:cs typeface="Tajawal ExtraBold" panose="00000800000000000000" pitchFamily="2" charset="-78"/>
              </a:rPr>
              <a:t>to the organization and the community.</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builds trust</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brings credibility and respect</a:t>
            </a:r>
            <a:r>
              <a:rPr lang="en-US" sz="2300" b="1" dirty="0">
                <a:solidFill>
                  <a:srgbClr val="0A1F61"/>
                </a:solidFill>
                <a:latin typeface="Tajawal ExtraBold" panose="00000800000000000000" pitchFamily="2" charset="-78"/>
                <a:cs typeface="Tajawal ExtraBold" panose="00000800000000000000" pitchFamily="2" charset="-78"/>
              </a:rPr>
              <a:t>, both for you and for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can lead to </a:t>
            </a:r>
            <a:r>
              <a:rPr lang="en-US" sz="2300" b="1" dirty="0">
                <a:solidFill>
                  <a:srgbClr val="FF0000"/>
                </a:solidFill>
                <a:latin typeface="Tajawal ExtraBold" panose="00000800000000000000" pitchFamily="2" charset="-78"/>
                <a:cs typeface="Tajawal ExtraBold" panose="00000800000000000000" pitchFamily="2" charset="-78"/>
              </a:rPr>
              <a:t>collaboration</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creates a </a:t>
            </a:r>
            <a:r>
              <a:rPr lang="en-US" sz="2300" b="1" dirty="0">
                <a:solidFill>
                  <a:srgbClr val="FF0000"/>
                </a:solidFill>
                <a:latin typeface="Tajawal ExtraBold" panose="00000800000000000000" pitchFamily="2" charset="-78"/>
                <a:cs typeface="Tajawal ExtraBold" panose="00000800000000000000" pitchFamily="2" charset="-78"/>
              </a:rPr>
              <a:t>good climate </a:t>
            </a:r>
            <a:r>
              <a:rPr lang="en-US" sz="2300" b="1" dirty="0">
                <a:solidFill>
                  <a:srgbClr val="0A1F61"/>
                </a:solidFill>
                <a:latin typeface="Tajawal ExtraBold" panose="00000800000000000000" pitchFamily="2" charset="-78"/>
                <a:cs typeface="Tajawal ExtraBold" panose="00000800000000000000" pitchFamily="2" charset="-78"/>
              </a:rPr>
              <a:t>within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a:t>
            </a:r>
            <a:r>
              <a:rPr lang="en-US" sz="2300" b="1" dirty="0">
                <a:solidFill>
                  <a:srgbClr val="FF0000"/>
                </a:solidFill>
                <a:latin typeface="Tajawal ExtraBold" panose="00000800000000000000" pitchFamily="2" charset="-78"/>
                <a:cs typeface="Tajawal ExtraBold" panose="00000800000000000000" pitchFamily="2" charset="-78"/>
              </a:rPr>
              <a:t>to occupy the moral high ground</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is simply </a:t>
            </a:r>
            <a:r>
              <a:rPr lang="en-US" sz="2300" b="1" dirty="0">
                <a:solidFill>
                  <a:srgbClr val="FF0000"/>
                </a:solidFill>
                <a:latin typeface="Tajawal ExtraBold" panose="00000800000000000000" pitchFamily="2" charset="-78"/>
                <a:cs typeface="Tajawal ExtraBold" panose="00000800000000000000" pitchFamily="2" charset="-78"/>
              </a:rPr>
              <a:t>the right way to go</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affords self-respect</a:t>
            </a:r>
            <a:r>
              <a:rPr lang="en-US" sz="23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760278"/>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Put the good of the organization and the general good before your own interests and ego.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Encourage the discussion of ethics </a:t>
            </a:r>
            <a:r>
              <a:rPr lang="en-US" sz="2400" b="1" dirty="0">
                <a:solidFill>
                  <a:srgbClr val="0A1F61"/>
                </a:solidFill>
                <a:latin typeface="Tajawal ExtraBold" panose="00000800000000000000" pitchFamily="2" charset="-78"/>
                <a:cs typeface="Tajawal ExtraBold" panose="00000800000000000000" pitchFamily="2" charset="-78"/>
              </a:rPr>
              <a:t>in general and of the ethical choices involved in specific situations and decisions as an ongoing feature of the organizational culture.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Institutionalize ways for people to question your authority.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Don’t take yourself too seriously.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the consequences to others of your decisions, and look for ways to minimize harm.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Treat everyone with fairness, honesty, and respect all the time.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Treat other organizations in the same way you treat other people – with fairness, honesty, and respect. </a:t>
            </a:r>
          </a:p>
        </p:txBody>
      </p:sp>
    </p:spTree>
    <p:extLst>
      <p:ext uri="{BB962C8B-B14F-4D97-AF65-F5344CB8AC3E}">
        <p14:creationId xmlns:p14="http://schemas.microsoft.com/office/powerpoint/2010/main" val="703210432"/>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1901" y="1469133"/>
            <a:ext cx="10996727"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Uniqueness of media companies</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Media companies are social organizations, usually with complex structures, and regulate a series of activities that must be organized and implemented to develop it. They are also important because they exist, because the role they play is to inform, entertain, while others are focused to the social role in order to contribute to development and the correct working of democracy, owing to its controller role. And also, some of them work with a mixture of them.</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of media companies </a:t>
            </a:r>
            <a:r>
              <a:rPr lang="en-US" sz="2000" b="1" dirty="0">
                <a:solidFill>
                  <a:srgbClr val="FF0000"/>
                </a:solidFill>
                <a:latin typeface="Tajawal ExtraBold" panose="00000800000000000000" pitchFamily="2" charset="-78"/>
                <a:cs typeface="Tajawal ExtraBold" panose="00000800000000000000" pitchFamily="2" charset="-78"/>
              </a:rPr>
              <a:t>requires making-decisions </a:t>
            </a:r>
            <a:r>
              <a:rPr lang="en-US" sz="2000" b="1" dirty="0">
                <a:solidFill>
                  <a:srgbClr val="0A1F61"/>
                </a:solidFill>
                <a:latin typeface="Tajawal ExtraBold" panose="00000800000000000000" pitchFamily="2" charset="-78"/>
                <a:cs typeface="Tajawal ExtraBold" panose="00000800000000000000" pitchFamily="2" charset="-78"/>
              </a:rPr>
              <a:t>that incorporate </a:t>
            </a:r>
            <a:r>
              <a:rPr lang="en-US" sz="2000" b="1" dirty="0">
                <a:solidFill>
                  <a:srgbClr val="FF0000"/>
                </a:solidFill>
                <a:latin typeface="Tajawal ExtraBold" panose="00000800000000000000" pitchFamily="2" charset="-78"/>
                <a:cs typeface="Tajawal ExtraBold" panose="00000800000000000000" pitchFamily="2" charset="-78"/>
              </a:rPr>
              <a:t>efficiently the content and the audience</a:t>
            </a:r>
            <a:r>
              <a:rPr lang="en-US" sz="2000" b="1" dirty="0">
                <a:solidFill>
                  <a:srgbClr val="0A1F61"/>
                </a:solidFill>
                <a:latin typeface="Tajawal ExtraBold" panose="00000800000000000000" pitchFamily="2" charset="-78"/>
                <a:cs typeface="Tajawal ExtraBold" panose="00000800000000000000" pitchFamily="2" charset="-78"/>
              </a:rPr>
              <a:t>, where it is understood as all people participating in a communication channel.</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170348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33153" y="1469133"/>
            <a:ext cx="10925475" cy="4837927"/>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a:t>
            </a:r>
            <a:r>
              <a:rPr lang="en-US" sz="2000" b="1" dirty="0">
                <a:solidFill>
                  <a:srgbClr val="FF0000"/>
                </a:solidFill>
                <a:latin typeface="Tajawal ExtraBold" panose="00000800000000000000" pitchFamily="2" charset="-78"/>
                <a:cs typeface="Tajawal ExtraBold" panose="00000800000000000000" pitchFamily="2" charset="-78"/>
              </a:rPr>
              <a:t>the important aspect in media products is the capacity to satisfy the needs and wishes of the potential clients </a:t>
            </a:r>
            <a:r>
              <a:rPr lang="en-US" sz="2000" b="1" dirty="0">
                <a:solidFill>
                  <a:srgbClr val="0A1F61"/>
                </a:solidFill>
                <a:latin typeface="Tajawal ExtraBold" panose="00000800000000000000" pitchFamily="2" charset="-78"/>
                <a:cs typeface="Tajawal ExtraBold" panose="00000800000000000000" pitchFamily="2" charset="-78"/>
              </a:rPr>
              <a:t>by means of providing informative, persuasive or entertaining content and not during the material process which tend to be similar. Furthermore, one of the main characteristics that the assets share, such as content, is the multiplication of utilities that can produce. In that sense, they are considered as dual assets, as I previously mentioned, because they are aimed to audience and advertisers who hope to get the attention of that audience.</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most of the society perceives the communication media as a bridge between both; customers see a supermarket where supply and demand are together, and a place where these two customers can satisfy their needs.</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7088"/>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A85CFDB-9B0C-F24B-A5B4-70ECFF8D5D8A}"/>
              </a:ext>
            </a:extLst>
          </p:cNvPr>
          <p:cNvPicPr>
            <a:picLocks noChangeAspect="1"/>
          </p:cNvPicPr>
          <p:nvPr/>
        </p:nvPicPr>
        <p:blipFill>
          <a:blip r:embed="rId5">
            <a:lum bright="-20000" contrast="40000"/>
          </a:blip>
          <a:stretch>
            <a:fillRect/>
          </a:stretch>
        </p:blipFill>
        <p:spPr>
          <a:xfrm>
            <a:off x="4503755" y="0"/>
            <a:ext cx="7807570" cy="6858000"/>
          </a:xfrm>
          <a:prstGeom prst="rect">
            <a:avLst/>
          </a:prstGeom>
        </p:spPr>
      </p:pic>
      <p:sp>
        <p:nvSpPr>
          <p:cNvPr id="7" name="TextBox 6"/>
          <p:cNvSpPr txBox="1"/>
          <p:nvPr/>
        </p:nvSpPr>
        <p:spPr>
          <a:xfrm>
            <a:off x="2313859" y="390107"/>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a:t>
            </a:r>
            <a:r>
              <a:rPr lang="en-US" sz="2800" b="1" dirty="0">
                <a:solidFill>
                  <a:srgbClr val="0A1F61"/>
                </a:solidFill>
                <a:latin typeface="Tajawal Medium" panose="00000600000000000000" pitchFamily="2" charset="-78"/>
                <a:cs typeface="Tajawal Medium" panose="00000600000000000000" pitchFamily="2" charset="-78"/>
              </a:rPr>
              <a:t>nd Leadership</a:t>
            </a:r>
          </a:p>
          <a:p>
            <a:r>
              <a:rPr lang="en-US" sz="2800" b="1" dirty="0">
                <a:solidFill>
                  <a:schemeClr val="bg1"/>
                </a:solidFill>
                <a:latin typeface="Tajawal Medium" panose="00000600000000000000" pitchFamily="2" charset="-78"/>
                <a:cs typeface="Tajawal Medium" panose="00000600000000000000" pitchFamily="2" charset="-78"/>
              </a:rPr>
              <a:t>in the Media </a:t>
            </a:r>
            <a:r>
              <a:rPr lang="en-US" sz="2800" b="1" dirty="0">
                <a:solidFill>
                  <a:srgbClr val="0A1F61"/>
                </a:solidFill>
                <a:latin typeface="Tajawal Medium" panose="00000600000000000000" pitchFamily="2" charset="-78"/>
                <a:cs typeface="Tajawal Medium" panose="00000600000000000000" pitchFamily="2" charset="-78"/>
              </a:rPr>
              <a:t>Industry</a:t>
            </a:r>
          </a:p>
        </p:txBody>
      </p:sp>
      <p:sp>
        <p:nvSpPr>
          <p:cNvPr id="13" name="TextBox 12">
            <a:extLst>
              <a:ext uri="{FF2B5EF4-FFF2-40B4-BE49-F238E27FC236}">
                <a16:creationId xmlns:a16="http://schemas.microsoft.com/office/drawing/2014/main" id="{09BD8A3E-3DCD-07DA-6790-1453989CFC4B}"/>
              </a:ext>
            </a:extLst>
          </p:cNvPr>
          <p:cNvSpPr txBox="1"/>
          <p:nvPr/>
        </p:nvSpPr>
        <p:spPr>
          <a:xfrm>
            <a:off x="60974" y="1512876"/>
            <a:ext cx="4442782" cy="4093428"/>
          </a:xfrm>
          <a:prstGeom prst="rect">
            <a:avLst/>
          </a:prstGeom>
          <a:noFill/>
        </p:spPr>
        <p:txBody>
          <a:bodyPr wrap="square">
            <a:spAutoFit/>
          </a:bodyPr>
          <a:lstStyle/>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Organizational </a:t>
            </a:r>
            <a:r>
              <a:rPr lang="en-US" sz="2000" b="1" i="0" u="none" strike="noStrike" baseline="0" dirty="0">
                <a:solidFill>
                  <a:srgbClr val="FF0000"/>
                </a:solidFill>
                <a:latin typeface="Times New Roman" panose="02020603050405020304" pitchFamily="18" charset="0"/>
              </a:rPr>
              <a:t>creativity and innovation theory</a:t>
            </a:r>
            <a:r>
              <a:rPr lang="en-US" sz="2000" b="1" i="0" u="none" strike="noStrike" baseline="0" dirty="0">
                <a:solidFill>
                  <a:srgbClr val="0A1F61"/>
                </a:solidFill>
                <a:latin typeface="Times New Roman" panose="02020603050405020304" pitchFamily="18" charset="0"/>
              </a:rPr>
              <a:t> suggests that if we stimulate the way of thinking in a creative way, the conflicts will minimize, barriers between employees and managers will be broken, and it will considerably increase the creative capital within the organization.</a:t>
            </a:r>
            <a:endParaRPr lang="en-US" sz="1100" b="1" i="0" u="none" strike="noStrike" baseline="0" dirty="0">
              <a:solidFill>
                <a:srgbClr val="0A1F61"/>
              </a:solidFill>
              <a:latin typeface="Times New Roman" panose="02020603050405020304" pitchFamily="18" charset="0"/>
            </a:endParaRPr>
          </a:p>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The objective is to generate sustainable competitive advantages and mark the difference with the competitors.</a:t>
            </a:r>
            <a:endParaRPr lang="en-US" sz="2000" b="1" dirty="0">
              <a:solidFill>
                <a:srgbClr val="0A1F61"/>
              </a:solidFill>
            </a:endParaRPr>
          </a:p>
        </p:txBody>
      </p:sp>
    </p:spTree>
    <p:extLst>
      <p:ext uri="{BB962C8B-B14F-4D97-AF65-F5344CB8AC3E}">
        <p14:creationId xmlns:p14="http://schemas.microsoft.com/office/powerpoint/2010/main" val="37219189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W11 – Lecture 10</a:t>
            </a:r>
          </a:p>
        </p:txBody>
      </p:sp>
    </p:spTree>
    <p:extLst>
      <p:ext uri="{BB962C8B-B14F-4D97-AF65-F5344CB8AC3E}">
        <p14:creationId xmlns:p14="http://schemas.microsoft.com/office/powerpoint/2010/main" val="358253897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20829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"Leadership is the key driver of best practices, innovation and productivity. It's not surprising that there is strong correlation between leadership development and how companies perform."</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Your leadership philosophy is how you view yourself in the role of a leader. It’s a role many of us take in a variety of different capacities, whether at work or at home.</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But, regardless of the type of leader you are or how many people you lead, your leadership philosophy is actually a very personal viewpoint.</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one requires clarity and a depth of character that allows for quiet contemplation and looking inward at your own personal values, beliefs, skills and assumptions.</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requires you being honest about your weaknesses and proud of your unique attributes and strengths. And, once you create your leadership philosophy, you can use it to guide you as you manage your day-to-day life.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295574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Create Momentum</a:t>
            </a:r>
            <a:r>
              <a:rPr lang="ar-EG" sz="3200" b="1">
                <a:solidFill>
                  <a:srgbClr val="0A1F61"/>
                </a:solidFill>
                <a:latin typeface="Tajawal ExtraBold" panose="00000800000000000000" pitchFamily="2" charset="-78"/>
                <a:cs typeface="Tajawal ExtraBold" panose="00000800000000000000" pitchFamily="2" charset="-78"/>
              </a:rPr>
              <a:t>الدافعية </a:t>
            </a:r>
            <a:r>
              <a:rPr lang="ar-EG" sz="3200" b="1" dirty="0">
                <a:solidFill>
                  <a:srgbClr val="0A1F61"/>
                </a:solidFill>
                <a:latin typeface="Tajawal ExtraBold" panose="00000800000000000000" pitchFamily="2" charset="-78"/>
                <a:cs typeface="Tajawal ExtraBold" panose="00000800000000000000" pitchFamily="2" charset="-78"/>
              </a:rPr>
              <a:t>للتقدم </a:t>
            </a:r>
            <a:endParaRPr lang="en-US" sz="32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Master technologies of learning, visioning, and coalition building</a:t>
            </a:r>
            <a:r>
              <a:rPr lang="ar-EG" sz="3200" b="1" dirty="0">
                <a:solidFill>
                  <a:srgbClr val="0A1F61"/>
                </a:solidFill>
                <a:latin typeface="Tajawal ExtraBold" panose="00000800000000000000" pitchFamily="2" charset="-78"/>
                <a:cs typeface="Tajawal ExtraBold" panose="00000800000000000000" pitchFamily="2" charset="-78"/>
              </a:rPr>
              <a:t>إتقان تقنيات التعلم والرؤية وبناء التحالفات</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Manage oneself</a:t>
            </a:r>
            <a:r>
              <a:rPr lang="ar-EG" sz="3200" b="1" dirty="0">
                <a:solidFill>
                  <a:srgbClr val="0A1F61"/>
                </a:solidFill>
                <a:latin typeface="Tajawal ExtraBold" panose="00000800000000000000" pitchFamily="2" charset="-78"/>
                <a:cs typeface="Tajawal ExtraBold" panose="00000800000000000000" pitchFamily="2" charset="-78"/>
              </a:rPr>
              <a:t>إدارة النفس / الذات </a:t>
            </a:r>
            <a:endParaRPr lang="en-US" sz="3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5264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57215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 your leadership team.</a:t>
            </a:r>
            <a:r>
              <a:rPr lang="ar-EG" sz="2400" b="1" dirty="0">
                <a:solidFill>
                  <a:srgbClr val="0A1F61"/>
                </a:solidFill>
                <a:latin typeface="Tajawal ExtraBold" panose="00000800000000000000" pitchFamily="2" charset="-78"/>
                <a:cs typeface="Tajawal ExtraBold" panose="00000800000000000000" pitchFamily="2" charset="-78"/>
              </a:rPr>
              <a:t> تصور فريق القيادة الخاص بك </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leadership development goals for your group or organization.</a:t>
            </a:r>
          </a:p>
          <a:p>
            <a:pPr marL="860425" indent="-342900" algn="just">
              <a:lnSpc>
                <a:spcPts val="34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Pick your methods: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Mentoring</a:t>
            </a:r>
            <a:r>
              <a:rPr lang="ar-EG" sz="2400" b="1" dirty="0">
                <a:solidFill>
                  <a:srgbClr val="0A1F61"/>
                </a:solidFill>
                <a:latin typeface="Tajawal ExtraBold" panose="00000800000000000000" pitchFamily="2" charset="-78"/>
                <a:cs typeface="Tajawal ExtraBold" panose="00000800000000000000" pitchFamily="2" charset="-78"/>
              </a:rPr>
              <a:t>التوجيه </a:t>
            </a:r>
            <a:r>
              <a:rPr lang="ar-EG" sz="2400" b="1" dirty="0" err="1">
                <a:solidFill>
                  <a:srgbClr val="0A1F61"/>
                </a:solidFill>
                <a:latin typeface="Tajawal ExtraBold" panose="00000800000000000000" pitchFamily="2" charset="-78"/>
                <a:cs typeface="Tajawal ExtraBold" panose="00000800000000000000" pitchFamily="2" charset="-78"/>
              </a:rPr>
              <a:t>والارشاد</a:t>
            </a:r>
            <a:r>
              <a:rPr lang="ar-EG" sz="2400" b="1" dirty="0">
                <a:solidFill>
                  <a:srgbClr val="0A1F61"/>
                </a:solidFill>
                <a:latin typeface="Tajawal ExtraBold" panose="00000800000000000000" pitchFamily="2" charset="-78"/>
                <a:cs typeface="Tajawal ExtraBold" panose="00000800000000000000" pitchFamily="2" charset="-78"/>
              </a:rPr>
              <a:t>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Exchange programs</a:t>
            </a:r>
            <a:r>
              <a:rPr lang="ar-EG" sz="2400" b="1" dirty="0">
                <a:solidFill>
                  <a:srgbClr val="0A1F61"/>
                </a:solidFill>
                <a:latin typeface="Tajawal ExtraBold" panose="00000800000000000000" pitchFamily="2" charset="-78"/>
                <a:cs typeface="Tajawal ExtraBold" panose="00000800000000000000" pitchFamily="2" charset="-78"/>
              </a:rPr>
              <a:t>برامج التبادل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Orientations </a:t>
            </a:r>
            <a:r>
              <a:rPr lang="ar-EG" sz="2400" b="1" dirty="0">
                <a:solidFill>
                  <a:srgbClr val="0A1F61"/>
                </a:solidFill>
                <a:latin typeface="Tajawal ExtraBold" panose="00000800000000000000" pitchFamily="2" charset="-78"/>
                <a:cs typeface="Tajawal ExtraBold" panose="00000800000000000000" pitchFamily="2" charset="-78"/>
              </a:rPr>
              <a:t>التوجيه عن المؤسسة والفريق لتسهيل الاندماج</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Retreats </a:t>
            </a:r>
            <a:r>
              <a:rPr lang="ar-EG" sz="2400" b="1" dirty="0">
                <a:solidFill>
                  <a:srgbClr val="0A1F61"/>
                </a:solidFill>
                <a:latin typeface="Tajawal ExtraBold" panose="00000800000000000000" pitchFamily="2" charset="-78"/>
                <a:cs typeface="Tajawal ExtraBold" panose="00000800000000000000" pitchFamily="2" charset="-78"/>
              </a:rPr>
              <a:t>الخلوات لمراجعة الذات – راحة للمناقشة خارج مكان العمل</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Leadership groups</a:t>
            </a:r>
            <a:r>
              <a:rPr lang="ar-EG" sz="2400" b="1" dirty="0">
                <a:solidFill>
                  <a:srgbClr val="0A1F61"/>
                </a:solidFill>
                <a:latin typeface="Tajawal ExtraBold" panose="00000800000000000000" pitchFamily="2" charset="-78"/>
                <a:cs typeface="Tajawal ExtraBold" panose="00000800000000000000" pitchFamily="2" charset="-78"/>
              </a:rPr>
              <a:t>التعاون بين المجموعات </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41351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individual leadership development goals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 yourself as a leader.</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
            </a:r>
            <a:r>
              <a:rPr lang="en-US" sz="2400" b="1" dirty="0">
                <a:solidFill>
                  <a:srgbClr val="FF0000"/>
                </a:solidFill>
                <a:latin typeface="Tajawal ExtraBold" panose="00000800000000000000" pitchFamily="2" charset="-78"/>
                <a:cs typeface="Tajawal ExtraBold" panose="00000800000000000000" pitchFamily="2" charset="-78"/>
              </a:rPr>
              <a:t>attract talented people</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t>
            </a:r>
            <a:r>
              <a:rPr lang="en-US" sz="2400" b="1" dirty="0">
                <a:solidFill>
                  <a:srgbClr val="FF0000"/>
                </a:solidFill>
                <a:latin typeface="Tajawal ExtraBold" panose="00000800000000000000" pitchFamily="2" charset="-78"/>
                <a:cs typeface="Tajawal ExtraBold" panose="00000800000000000000" pitchFamily="2" charset="-78"/>
              </a:rPr>
              <a:t>a situation </a:t>
            </a:r>
            <a:r>
              <a:rPr lang="en-US" sz="2400" b="1" dirty="0">
                <a:solidFill>
                  <a:srgbClr val="0A1F61"/>
                </a:solidFill>
                <a:latin typeface="Tajawal ExtraBold" panose="00000800000000000000" pitchFamily="2" charset="-78"/>
                <a:cs typeface="Tajawal ExtraBold" panose="00000800000000000000" pitchFamily="2" charset="-78"/>
              </a:rPr>
              <a:t>in which people </a:t>
            </a:r>
            <a:r>
              <a:rPr lang="en-US" sz="2400" b="1" dirty="0">
                <a:solidFill>
                  <a:srgbClr val="FF0000"/>
                </a:solidFill>
                <a:latin typeface="Tajawal ExtraBold" panose="00000800000000000000" pitchFamily="2" charset="-78"/>
                <a:cs typeface="Tajawal ExtraBold" panose="00000800000000000000" pitchFamily="2" charset="-78"/>
              </a:rPr>
              <a:t>can apply their talents</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FF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Defines your character</a:t>
            </a:r>
            <a:r>
              <a:rPr lang="en-US" sz="2000" b="1" dirty="0">
                <a:solidFill>
                  <a:srgbClr val="0A1F61"/>
                </a:solidFill>
                <a:latin typeface="Tajawal ExtraBold" panose="00000800000000000000" pitchFamily="2" charset="-78"/>
                <a:cs typeface="Tajawal ExtraBold" panose="00000800000000000000" pitchFamily="2" charset="-78"/>
              </a:rPr>
              <a:t>: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Provides consistency</a:t>
            </a:r>
            <a:r>
              <a:rPr lang="en-US" sz="2000" b="1" dirty="0">
                <a:solidFill>
                  <a:srgbClr val="0A1F61"/>
                </a:solidFill>
                <a:latin typeface="Tajawal ExtraBold" panose="00000800000000000000" pitchFamily="2" charset="-78"/>
                <a:cs typeface="Tajawal ExtraBold" panose="00000800000000000000" pitchFamily="2" charset="-78"/>
              </a:rPr>
              <a:t>: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Fosters collaboration</a:t>
            </a:r>
            <a:r>
              <a:rPr lang="en-US" sz="2000" b="1" dirty="0">
                <a:solidFill>
                  <a:srgbClr val="0A1F61"/>
                </a:solidFill>
                <a:latin typeface="Tajawal ExtraBold" panose="00000800000000000000" pitchFamily="2" charset="-78"/>
                <a:cs typeface="Tajawal ExtraBold" panose="00000800000000000000" pitchFamily="2" charset="-78"/>
              </a:rPr>
              <a:t>: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01040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a:t>
            </a:r>
            <a:r>
              <a:rPr lang="en-US" sz="2400" b="1" dirty="0">
                <a:solidFill>
                  <a:srgbClr val="FF0000"/>
                </a:solidFill>
                <a:latin typeface="Tajawal ExtraBold" panose="00000800000000000000" pitchFamily="2" charset="-78"/>
                <a:cs typeface="Tajawal ExtraBold" panose="00000800000000000000" pitchFamily="2" charset="-78"/>
              </a:rPr>
              <a:t>four components</a:t>
            </a:r>
            <a:r>
              <a:rPr lang="en-US" sz="2400" b="1" dirty="0">
                <a:solidFill>
                  <a:srgbClr val="0A1F61"/>
                </a:solidFill>
                <a:latin typeface="Tajawal ExtraBold" panose="00000800000000000000" pitchFamily="2" charset="-78"/>
                <a:cs typeface="Tajawal ExtraBold" panose="00000800000000000000" pitchFamily="2" charset="-78"/>
              </a:rPr>
              <a:t> of a personal leadership philosophy mentioned previously as you write. This includes </a:t>
            </a:r>
            <a:r>
              <a:rPr lang="en-US" sz="2400" b="1" dirty="0">
                <a:solidFill>
                  <a:srgbClr val="FF0000"/>
                </a:solidFill>
                <a:latin typeface="Tajawal ExtraBold" panose="00000800000000000000" pitchFamily="2" charset="-78"/>
                <a:cs typeface="Tajawal ExtraBold" panose="00000800000000000000" pitchFamily="2" charset="-78"/>
              </a:rPr>
              <a:t>theory, attitude, principles and behavior</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273944"/>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01911"/>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2</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I believe being an effective leader relies on their passion for commitment and innovation. To build a strong company, a leader should be focused on reaching goals and creating advanced strategies that could propel the company forward. Leadership involves being determined to see everything through to completion and having the creativity to inspire new ways of thinking. I care about making an impact by doing what's needed for the company as a whole. I value dedication and persistence and listen to the needs of others along the path toward goal completion. I strive to be a leader that inspires others to do the same.</a:t>
            </a:r>
          </a:p>
        </p:txBody>
      </p:sp>
    </p:spTree>
    <p:extLst>
      <p:ext uri="{BB962C8B-B14F-4D97-AF65-F5344CB8AC3E}">
        <p14:creationId xmlns:p14="http://schemas.microsoft.com/office/powerpoint/2010/main" val="2594564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2331</TotalTime>
  <Words>10840</Words>
  <Application>Microsoft Office PowerPoint</Application>
  <PresentationFormat>Widescreen</PresentationFormat>
  <Paragraphs>885</Paragraphs>
  <Slides>142</Slides>
  <Notes>26</Notes>
  <HiddenSlides>0</HiddenSlides>
  <MMClips>2</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142</vt:i4>
      </vt:variant>
    </vt:vector>
  </HeadingPairs>
  <TitlesOfParts>
    <vt:vector size="154" baseType="lpstr">
      <vt:lpstr>Arial</vt:lpstr>
      <vt:lpstr>Book Antiqua</vt:lpstr>
      <vt:lpstr>Calibri</vt:lpstr>
      <vt:lpstr>Calibri Light</vt:lpstr>
      <vt:lpstr>Expo Serif Pro</vt:lpstr>
      <vt:lpstr>Tajawal ExtraBold</vt:lpstr>
      <vt:lpstr>Tajawal Medium</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99</cp:revision>
  <dcterms:created xsi:type="dcterms:W3CDTF">2021-08-03T13:03:26Z</dcterms:created>
  <dcterms:modified xsi:type="dcterms:W3CDTF">2024-12-19T10:56:12Z</dcterms:modified>
</cp:coreProperties>
</file>