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313" r:id="rId4"/>
    <p:sldId id="497" r:id="rId5"/>
    <p:sldId id="498" r:id="rId6"/>
    <p:sldId id="499" r:id="rId7"/>
    <p:sldId id="500" r:id="rId8"/>
    <p:sldId id="501" r:id="rId9"/>
    <p:sldId id="502" r:id="rId10"/>
    <p:sldId id="503" r:id="rId11"/>
    <p:sldId id="504" r:id="rId12"/>
    <p:sldId id="505" r:id="rId13"/>
    <p:sldId id="506" r:id="rId14"/>
    <p:sldId id="507" r:id="rId15"/>
    <p:sldId id="508" r:id="rId16"/>
    <p:sldId id="509" r:id="rId17"/>
    <p:sldId id="510" r:id="rId18"/>
    <p:sldId id="511" r:id="rId19"/>
    <p:sldId id="512" r:id="rId20"/>
    <p:sldId id="513" r:id="rId21"/>
    <p:sldId id="514" r:id="rId22"/>
    <p:sldId id="515" r:id="rId23"/>
    <p:sldId id="516" r:id="rId24"/>
    <p:sldId id="517" r:id="rId25"/>
    <p:sldId id="518" r:id="rId26"/>
    <p:sldId id="519" r:id="rId27"/>
    <p:sldId id="520" r:id="rId28"/>
    <p:sldId id="521" r:id="rId29"/>
    <p:sldId id="522" r:id="rId30"/>
    <p:sldId id="523" r:id="rId31"/>
    <p:sldId id="524" r:id="rId32"/>
    <p:sldId id="525" r:id="rId33"/>
    <p:sldId id="526" r:id="rId34"/>
    <p:sldId id="527" r:id="rId35"/>
    <p:sldId id="528" r:id="rId36"/>
    <p:sldId id="529" r:id="rId37"/>
    <p:sldId id="530" r:id="rId38"/>
    <p:sldId id="531" r:id="rId39"/>
    <p:sldId id="532" r:id="rId40"/>
    <p:sldId id="533" r:id="rId41"/>
    <p:sldId id="534" r:id="rId42"/>
    <p:sldId id="535" r:id="rId43"/>
    <p:sldId id="536" r:id="rId44"/>
    <p:sldId id="537" r:id="rId45"/>
    <p:sldId id="538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552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6305" y="2290848"/>
            <a:ext cx="59793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4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5998" y="2751843"/>
            <a:ext cx="59793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4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FAC748"/>
                </a:solidFill>
              </a:rPr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10: Chi-Square Tests and The </a:t>
            </a:r>
            <a:r>
              <a:rPr lang="en-US" i="1" dirty="0">
                <a:solidFill>
                  <a:schemeClr val="bg1"/>
                </a:solidFill>
              </a:rPr>
              <a:t>F</a:t>
            </a:r>
            <a:r>
              <a:rPr lang="en-US" dirty="0">
                <a:solidFill>
                  <a:schemeClr val="bg1"/>
                </a:solidFill>
              </a:rPr>
              <a:t>-Distribution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Statistics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31670" y="2153690"/>
            <a:ext cx="9666288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1- An Overview of statistics </a:t>
            </a:r>
          </a:p>
          <a:p>
            <a:endParaRPr lang="en-US" sz="2400" b="1" dirty="0"/>
          </a:p>
          <a:p>
            <a:endParaRPr lang="en-US" sz="2400" b="1" dirty="0" smtClean="0"/>
          </a:p>
          <a:p>
            <a:r>
              <a:rPr lang="en-US" sz="2400" b="1" dirty="0" smtClean="0"/>
              <a:t> 2- Data </a:t>
            </a:r>
            <a:r>
              <a:rPr lang="en-US" sz="2400" b="1" dirty="0"/>
              <a:t>Classification </a:t>
            </a:r>
          </a:p>
          <a:p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 smtClean="0"/>
              <a:t>3- Data </a:t>
            </a:r>
            <a:r>
              <a:rPr lang="en-US" sz="2400" b="1" dirty="0"/>
              <a:t>Collection and Experimental </a:t>
            </a:r>
            <a:r>
              <a:rPr lang="en-US" sz="2400" b="1" dirty="0" smtClean="0"/>
              <a:t>Design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3102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Overview of Statistics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4365" y="2153690"/>
            <a:ext cx="9666288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/>
              <a:t>Definition of Statistics </a:t>
            </a:r>
          </a:p>
          <a:p>
            <a:pPr>
              <a:lnSpc>
                <a:spcPct val="200000"/>
              </a:lnSpc>
            </a:pPr>
            <a:r>
              <a:rPr lang="en-US" sz="2400" b="1" dirty="0"/>
              <a:t>P</a:t>
            </a:r>
            <a:r>
              <a:rPr lang="en-US" sz="2400" b="1" dirty="0" smtClean="0"/>
              <a:t>opulation </a:t>
            </a:r>
            <a:r>
              <a:rPr lang="en-US" sz="2400" b="1" dirty="0"/>
              <a:t>and S</a:t>
            </a:r>
            <a:r>
              <a:rPr lang="en-US" sz="2400" b="1" dirty="0" smtClean="0"/>
              <a:t>ample </a:t>
            </a:r>
          </a:p>
          <a:p>
            <a:pPr>
              <a:lnSpc>
                <a:spcPct val="200000"/>
              </a:lnSpc>
            </a:pPr>
            <a:r>
              <a:rPr lang="en-US" sz="2400" b="1" dirty="0" smtClean="0"/>
              <a:t>Parameter </a:t>
            </a:r>
            <a:r>
              <a:rPr lang="en-US" sz="2400" b="1" dirty="0"/>
              <a:t>and S</a:t>
            </a:r>
            <a:r>
              <a:rPr lang="en-US" sz="2400" b="1" dirty="0" smtClean="0"/>
              <a:t>tatistic </a:t>
            </a:r>
            <a:endParaRPr lang="en-US" sz="2400" b="1" dirty="0"/>
          </a:p>
          <a:p>
            <a:pPr>
              <a:lnSpc>
                <a:spcPct val="200000"/>
              </a:lnSpc>
            </a:pPr>
            <a:r>
              <a:rPr lang="en-US" sz="2400" b="1" dirty="0" smtClean="0"/>
              <a:t>Branches of Statistics (Descriptive </a:t>
            </a:r>
            <a:r>
              <a:rPr lang="en-US" sz="2400" b="1" dirty="0"/>
              <a:t>statistics and </a:t>
            </a:r>
            <a:r>
              <a:rPr lang="en-US" sz="2400" b="1" dirty="0" smtClean="0"/>
              <a:t>Inferential statistics) </a:t>
            </a:r>
            <a:endParaRPr lang="en-US" sz="2400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7445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Statistics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4365" y="1652211"/>
            <a:ext cx="9666288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Statistics </a:t>
            </a:r>
            <a:r>
              <a:rPr lang="en-US" sz="3600" dirty="0" smtClean="0"/>
              <a:t>is </a:t>
            </a:r>
            <a:r>
              <a:rPr lang="en-US" sz="3600" dirty="0"/>
              <a:t>the science of collecting, organizing, analyzing, and </a:t>
            </a:r>
            <a:r>
              <a:rPr lang="en-US" sz="3600" dirty="0" smtClean="0"/>
              <a:t>interpreting data </a:t>
            </a:r>
          </a:p>
          <a:p>
            <a:r>
              <a:rPr lang="en-US" sz="3600" dirty="0" smtClean="0"/>
              <a:t>in </a:t>
            </a:r>
            <a:r>
              <a:rPr lang="en-US" sz="3600" dirty="0"/>
              <a:t>order to make decisions.</a:t>
            </a:r>
            <a:endParaRPr lang="en-US" sz="36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100" y="3534085"/>
            <a:ext cx="3676650" cy="24380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5938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Sample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00476" y="2128428"/>
            <a:ext cx="9666288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A </a:t>
            </a:r>
            <a:r>
              <a:rPr lang="en-US" sz="3600" b="1" dirty="0"/>
              <a:t>population </a:t>
            </a:r>
            <a:r>
              <a:rPr lang="en-US" sz="3600" dirty="0"/>
              <a:t>is the collection of </a:t>
            </a:r>
            <a:r>
              <a:rPr lang="en-US" sz="3600" i="1" dirty="0"/>
              <a:t>all </a:t>
            </a:r>
            <a:r>
              <a:rPr lang="en-US" sz="3600" dirty="0" smtClean="0"/>
              <a:t>outcomes, responses</a:t>
            </a:r>
            <a:r>
              <a:rPr lang="en-US" sz="3600" dirty="0"/>
              <a:t>, measurements, </a:t>
            </a:r>
            <a:r>
              <a:rPr lang="en-US" sz="3600" dirty="0" smtClean="0"/>
              <a:t>or counts </a:t>
            </a:r>
            <a:r>
              <a:rPr lang="en-US" sz="3600" dirty="0"/>
              <a:t>that are of interest</a:t>
            </a:r>
            <a:r>
              <a:rPr lang="en-US" sz="3600" dirty="0" smtClean="0"/>
              <a:t>.</a:t>
            </a:r>
          </a:p>
          <a:p>
            <a:endParaRPr lang="en-US" sz="3600" dirty="0"/>
          </a:p>
          <a:p>
            <a:r>
              <a:rPr lang="en-US" sz="3600" dirty="0"/>
              <a:t>A </a:t>
            </a:r>
            <a:r>
              <a:rPr lang="en-US" sz="3600" b="1" dirty="0"/>
              <a:t>sample </a:t>
            </a:r>
            <a:r>
              <a:rPr lang="en-US" sz="3600" dirty="0"/>
              <a:t>is a subset, or part, of a population.</a:t>
            </a:r>
            <a:endParaRPr lang="en-US" sz="36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12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65312" y="1778201"/>
            <a:ext cx="9666288" cy="39395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In a recent survey, 1500 adults in the United States were asked if they </a:t>
            </a:r>
            <a:r>
              <a:rPr lang="en-US" sz="2400" b="1" dirty="0" smtClean="0"/>
              <a:t>thought there </a:t>
            </a:r>
            <a:r>
              <a:rPr lang="en-US" sz="2400" b="1" dirty="0"/>
              <a:t>was solid evidence of global warming. Eight hundred fifty-five of </a:t>
            </a:r>
            <a:r>
              <a:rPr lang="en-US" sz="2400" b="1" dirty="0" smtClean="0"/>
              <a:t>the adults </a:t>
            </a:r>
            <a:r>
              <a:rPr lang="en-US" sz="2400" b="1" dirty="0"/>
              <a:t>said yes. Identify the population and the sample. Describe </a:t>
            </a:r>
            <a:r>
              <a:rPr lang="en-US" sz="2400" b="1" dirty="0" smtClean="0"/>
              <a:t>the sample</a:t>
            </a:r>
            <a:r>
              <a:rPr lang="en-US" sz="2400" b="1" dirty="0"/>
              <a:t> </a:t>
            </a:r>
            <a:r>
              <a:rPr lang="en-US" sz="2400" b="1" dirty="0" smtClean="0"/>
              <a:t>data </a:t>
            </a:r>
            <a:r>
              <a:rPr lang="en-US" sz="2400" b="1" dirty="0"/>
              <a:t>set</a:t>
            </a:r>
            <a:r>
              <a:rPr lang="en-US" sz="2400" b="1" dirty="0" smtClean="0"/>
              <a:t>.</a:t>
            </a:r>
          </a:p>
          <a:p>
            <a:pPr algn="just"/>
            <a:endParaRPr lang="en-US" sz="1000" dirty="0"/>
          </a:p>
          <a:p>
            <a:pPr algn="just"/>
            <a:r>
              <a:rPr lang="en-US" sz="2400" dirty="0" smtClean="0">
                <a:solidFill>
                  <a:srgbClr val="FF0000"/>
                </a:solidFill>
              </a:rPr>
              <a:t>Solution</a:t>
            </a:r>
          </a:p>
          <a:p>
            <a:pPr algn="just"/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400" dirty="0"/>
              <a:t>The population consists of the responses of all adults in the United States, </a:t>
            </a:r>
            <a:r>
              <a:rPr lang="en-US" sz="2400" dirty="0" smtClean="0"/>
              <a:t>and the </a:t>
            </a:r>
            <a:r>
              <a:rPr lang="en-US" sz="2400" dirty="0"/>
              <a:t>sample consists of the responses of the 1500 adults in the United States </a:t>
            </a:r>
            <a:r>
              <a:rPr lang="en-US" sz="2400" dirty="0" smtClean="0"/>
              <a:t>in the </a:t>
            </a:r>
            <a:r>
              <a:rPr lang="en-US" sz="2400" dirty="0"/>
              <a:t>survey. </a:t>
            </a:r>
            <a:r>
              <a:rPr lang="en-US" sz="2400" dirty="0" smtClean="0"/>
              <a:t>The </a:t>
            </a:r>
            <a:r>
              <a:rPr lang="en-US" sz="2400" dirty="0"/>
              <a:t>sample is a subset of the responses of all adults in the </a:t>
            </a:r>
            <a:r>
              <a:rPr lang="en-US" sz="2400" dirty="0" smtClean="0"/>
              <a:t>United States. The </a:t>
            </a:r>
            <a:r>
              <a:rPr lang="en-US" sz="2400" dirty="0"/>
              <a:t>sample data set consists of 855 yes’s and 645 no’s.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873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Parameter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Statistic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00476" y="2128428"/>
            <a:ext cx="9666288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3200" dirty="0"/>
              <a:t>A </a:t>
            </a:r>
            <a:r>
              <a:rPr lang="en-US" sz="3200" b="1" dirty="0"/>
              <a:t>parameter </a:t>
            </a:r>
            <a:r>
              <a:rPr lang="en-US" sz="3200" dirty="0"/>
              <a:t>is a numerical description of a </a:t>
            </a:r>
            <a:r>
              <a:rPr lang="en-US" sz="3200" i="1" dirty="0" smtClean="0"/>
              <a:t>population </a:t>
            </a:r>
            <a:r>
              <a:rPr lang="en-US" sz="3200" dirty="0" smtClean="0"/>
              <a:t>characteristic.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/>
              <a:t>A </a:t>
            </a:r>
            <a:r>
              <a:rPr lang="en-US" sz="3200" b="1" dirty="0"/>
              <a:t>statistic </a:t>
            </a:r>
            <a:r>
              <a:rPr lang="en-US" sz="3200" dirty="0"/>
              <a:t>is a numerical description of a </a:t>
            </a:r>
            <a:r>
              <a:rPr lang="en-US" sz="3200" i="1" dirty="0" smtClean="0"/>
              <a:t>sample </a:t>
            </a:r>
            <a:r>
              <a:rPr lang="en-US" sz="3200" dirty="0" smtClean="0"/>
              <a:t>characteristic</a:t>
            </a:r>
            <a:r>
              <a:rPr lang="en-US" sz="3200" dirty="0"/>
              <a:t>.</a:t>
            </a:r>
            <a:endParaRPr lang="en-US" sz="32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3947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56915" y="1828967"/>
            <a:ext cx="9666288" cy="40934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Decide whether the numerical value describes a population parameter or a</a:t>
            </a:r>
            <a:r>
              <a:rPr lang="ar-EG" sz="2000" b="1" dirty="0" smtClean="0"/>
              <a:t> </a:t>
            </a:r>
            <a:r>
              <a:rPr lang="en-US" sz="2000" b="1" dirty="0" smtClean="0"/>
              <a:t>sample statistic. Explain your reasoning.</a:t>
            </a:r>
          </a:p>
          <a:p>
            <a:endParaRPr lang="en-US" sz="2000" dirty="0" smtClean="0"/>
          </a:p>
          <a:p>
            <a:pPr marL="342900" indent="-342900">
              <a:buAutoNum type="arabicPeriod"/>
            </a:pPr>
            <a:r>
              <a:rPr lang="en-US" sz="2000" dirty="0" smtClean="0"/>
              <a:t>A recent survey of 200 college career centers reported that the average starting salary for petroleum engineering majors is $83,121. </a:t>
            </a:r>
            <a:r>
              <a:rPr lang="en-US" sz="2000" i="1" dirty="0" smtClean="0"/>
              <a:t>(Source: National Association of Colleges and Employers)</a:t>
            </a:r>
          </a:p>
          <a:p>
            <a:pPr marL="342900" indent="-342900">
              <a:buAutoNum type="arabicPeriod"/>
            </a:pPr>
            <a:endParaRPr lang="en-US" sz="2000" i="1" dirty="0" smtClean="0"/>
          </a:p>
          <a:p>
            <a:r>
              <a:rPr lang="en-US" sz="2000" b="1" dirty="0" smtClean="0"/>
              <a:t>2. </a:t>
            </a:r>
            <a:r>
              <a:rPr lang="en-US" sz="2000" dirty="0" smtClean="0"/>
              <a:t>The 2182 students who accepted admission offers to Northwestern University in 2009 have an average SAT score of 1442. </a:t>
            </a:r>
            <a:r>
              <a:rPr lang="en-US" sz="2000" i="1" dirty="0" smtClean="0"/>
              <a:t>(Source: Northwestern University)</a:t>
            </a:r>
            <a:endParaRPr lang="ar-EG" sz="2000" i="1" dirty="0" smtClean="0"/>
          </a:p>
          <a:p>
            <a:endParaRPr lang="ar-EG" sz="2000" i="1" dirty="0"/>
          </a:p>
          <a:p>
            <a:r>
              <a:rPr lang="en-US" sz="2000" dirty="0"/>
              <a:t>3. In a random check of a sample of retail stores, the Food and Drug</a:t>
            </a:r>
            <a:r>
              <a:rPr lang="ar-EG" sz="2000" dirty="0"/>
              <a:t> </a:t>
            </a:r>
            <a:r>
              <a:rPr lang="en-US" sz="2000" dirty="0"/>
              <a:t>Administration found that 34% of the stores were not storing fish at the</a:t>
            </a:r>
            <a:r>
              <a:rPr lang="ar-EG" sz="2000" dirty="0"/>
              <a:t> </a:t>
            </a:r>
            <a:r>
              <a:rPr lang="en-US" sz="2000" dirty="0"/>
              <a:t>proper temperature.</a:t>
            </a:r>
          </a:p>
          <a:p>
            <a:endParaRPr lang="en-US" sz="1000" dirty="0" smtClean="0"/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6295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Example 2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1311" y="1577020"/>
            <a:ext cx="10211233" cy="38472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Solution</a:t>
            </a:r>
          </a:p>
          <a:p>
            <a:endParaRPr lang="en-US" sz="2400" dirty="0" smtClean="0"/>
          </a:p>
          <a:p>
            <a:r>
              <a:rPr lang="en-US" sz="2400" b="1" dirty="0"/>
              <a:t>1. </a:t>
            </a:r>
            <a:r>
              <a:rPr lang="en-US" sz="2400" dirty="0"/>
              <a:t>Because the average of $83,121 is based on a subset of the population, </a:t>
            </a:r>
            <a:r>
              <a:rPr lang="en-US" sz="2400" dirty="0" smtClean="0"/>
              <a:t>it is</a:t>
            </a:r>
            <a:r>
              <a:rPr lang="en-US" sz="2400" dirty="0"/>
              <a:t> </a:t>
            </a:r>
            <a:r>
              <a:rPr lang="en-US" sz="2400" dirty="0" smtClean="0"/>
              <a:t>a </a:t>
            </a:r>
            <a:r>
              <a:rPr lang="en-US" sz="2400" dirty="0"/>
              <a:t>sample statistic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2. </a:t>
            </a:r>
            <a:r>
              <a:rPr lang="en-US" sz="2400" dirty="0"/>
              <a:t>Because the SAT score of 1442 is based on all the students who accepted</a:t>
            </a:r>
          </a:p>
          <a:p>
            <a:r>
              <a:rPr lang="en-US" sz="2400" dirty="0"/>
              <a:t>admission offers in 2009, it is a population parameter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3. </a:t>
            </a:r>
            <a:r>
              <a:rPr lang="en-US" sz="2400" dirty="0"/>
              <a:t>Because the percent of 34% is based on a subset of the population, it is a</a:t>
            </a:r>
          </a:p>
          <a:p>
            <a:r>
              <a:rPr lang="en-US" sz="2400" dirty="0"/>
              <a:t>sample statistic.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6953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Branches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Statistics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00476" y="2128428"/>
            <a:ext cx="9666288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Descriptive statistics </a:t>
            </a:r>
            <a:r>
              <a:rPr lang="en-US" sz="2400" dirty="0"/>
              <a:t>is the branch of statistics that involves </a:t>
            </a:r>
            <a:r>
              <a:rPr lang="en-US" sz="2400" dirty="0" smtClean="0"/>
              <a:t>the organization, summarization</a:t>
            </a:r>
            <a:r>
              <a:rPr lang="en-US" sz="2400" dirty="0"/>
              <a:t>, and display of data</a:t>
            </a:r>
            <a:r>
              <a:rPr lang="en-US" sz="2400" dirty="0" smtClean="0"/>
              <a:t>.</a:t>
            </a:r>
          </a:p>
          <a:p>
            <a:pPr algn="just"/>
            <a:endParaRPr lang="en-US" sz="2400" dirty="0"/>
          </a:p>
          <a:p>
            <a:pPr algn="just"/>
            <a:endParaRPr lang="en-US" sz="2400" dirty="0"/>
          </a:p>
          <a:p>
            <a:pPr algn="just"/>
            <a:r>
              <a:rPr lang="en-US" sz="2400" b="1" dirty="0"/>
              <a:t>Inferential statistics </a:t>
            </a:r>
            <a:r>
              <a:rPr lang="en-US" sz="2400" dirty="0"/>
              <a:t>is the branch of statistics that involves using a sample </a:t>
            </a:r>
            <a:r>
              <a:rPr lang="en-US" sz="2400" dirty="0" smtClean="0"/>
              <a:t>to draw </a:t>
            </a:r>
            <a:r>
              <a:rPr lang="en-US" sz="2400" dirty="0"/>
              <a:t>conclusions about a population. A basic tool in the study of </a:t>
            </a:r>
            <a:r>
              <a:rPr lang="en-US" sz="2400" dirty="0" smtClean="0"/>
              <a:t>inferential statistics </a:t>
            </a:r>
            <a:r>
              <a:rPr lang="en-US" sz="2400" dirty="0"/>
              <a:t>is probability.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181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56915" y="1512875"/>
            <a:ext cx="9666288" cy="37548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Decide which part of the study represents the descriptive branch of </a:t>
            </a:r>
            <a:r>
              <a:rPr lang="en-US" sz="2400" b="1" dirty="0" smtClean="0"/>
              <a:t>statistics. What </a:t>
            </a:r>
            <a:r>
              <a:rPr lang="en-US" sz="2400" b="1" dirty="0"/>
              <a:t>conclusions might be drawn from the study using inferential statistics?</a:t>
            </a:r>
            <a:r>
              <a:rPr lang="en-US" sz="2400" b="1" dirty="0" smtClean="0"/>
              <a:t>.</a:t>
            </a:r>
          </a:p>
          <a:p>
            <a:endParaRPr lang="en-US" sz="2000" dirty="0" smtClean="0"/>
          </a:p>
          <a:p>
            <a:pPr marL="342900" indent="-342900" algn="just">
              <a:buAutoNum type="arabicPeriod"/>
            </a:pPr>
            <a:r>
              <a:rPr lang="en-US" dirty="0" smtClean="0"/>
              <a:t>A </a:t>
            </a:r>
            <a:r>
              <a:rPr lang="en-US" dirty="0"/>
              <a:t>large sample of men, aged 48, </a:t>
            </a:r>
            <a:r>
              <a:rPr lang="en-US" dirty="0" smtClean="0"/>
              <a:t>was studied for 18 years. </a:t>
            </a:r>
          </a:p>
          <a:p>
            <a:pPr algn="just"/>
            <a:r>
              <a:rPr lang="en-US" dirty="0" smtClean="0"/>
              <a:t>For unmarried men</a:t>
            </a:r>
            <a:r>
              <a:rPr lang="en-US" dirty="0"/>
              <a:t>, approximately 70% were alive </a:t>
            </a:r>
            <a:r>
              <a:rPr lang="en-US" dirty="0" smtClean="0"/>
              <a:t>at age </a:t>
            </a:r>
            <a:r>
              <a:rPr lang="en-US" dirty="0"/>
              <a:t>65. </a:t>
            </a:r>
            <a:endParaRPr lang="en-US" dirty="0" smtClean="0"/>
          </a:p>
          <a:p>
            <a:pPr algn="just"/>
            <a:r>
              <a:rPr lang="en-US" dirty="0" smtClean="0"/>
              <a:t>For </a:t>
            </a:r>
            <a:r>
              <a:rPr lang="en-US" dirty="0"/>
              <a:t>married men, 90% </a:t>
            </a:r>
            <a:r>
              <a:rPr lang="en-US" dirty="0" smtClean="0"/>
              <a:t>were alive </a:t>
            </a:r>
            <a:r>
              <a:rPr lang="en-US" dirty="0"/>
              <a:t>at age 65. </a:t>
            </a:r>
            <a:r>
              <a:rPr lang="en-US" i="1" dirty="0"/>
              <a:t>(Source: The Journal of</a:t>
            </a:r>
          </a:p>
          <a:p>
            <a:pPr algn="just"/>
            <a:r>
              <a:rPr lang="en-US" i="1" dirty="0"/>
              <a:t>Family Issues</a:t>
            </a:r>
            <a:r>
              <a:rPr lang="en-US" i="1" dirty="0" smtClean="0"/>
              <a:t>)</a:t>
            </a:r>
          </a:p>
          <a:p>
            <a:endParaRPr lang="en-US" i="1" dirty="0" smtClean="0"/>
          </a:p>
          <a:p>
            <a:endParaRPr lang="en-US" sz="1000" i="1" dirty="0"/>
          </a:p>
          <a:p>
            <a:r>
              <a:rPr lang="en-US" b="1" dirty="0"/>
              <a:t>2. </a:t>
            </a:r>
            <a:r>
              <a:rPr lang="en-US" b="1" dirty="0" smtClean="0"/>
              <a:t>  </a:t>
            </a:r>
            <a:r>
              <a:rPr lang="en-US" dirty="0" smtClean="0"/>
              <a:t>In </a:t>
            </a:r>
            <a:r>
              <a:rPr lang="en-US" dirty="0"/>
              <a:t>a sample of Wall Street analysts, the percentage who incorrectly forecasted</a:t>
            </a:r>
          </a:p>
          <a:p>
            <a:r>
              <a:rPr lang="en-US" dirty="0"/>
              <a:t>high-tech earnings in a recent year was 44%. </a:t>
            </a:r>
            <a:r>
              <a:rPr lang="en-US" i="1" dirty="0"/>
              <a:t>(Source: Bloomberg News)</a:t>
            </a:r>
            <a:endParaRPr lang="en-US" sz="1000" dirty="0" smtClean="0"/>
          </a:p>
          <a:p>
            <a:endParaRPr lang="en-US" sz="1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6400" y="2340288"/>
            <a:ext cx="3096803" cy="191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26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Example 3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60946" y="1577020"/>
            <a:ext cx="9633528" cy="36625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Solution</a:t>
            </a:r>
          </a:p>
          <a:p>
            <a:endParaRPr lang="en-US" sz="2400" dirty="0" smtClean="0"/>
          </a:p>
          <a:p>
            <a:pPr algn="just"/>
            <a:r>
              <a:rPr lang="en-US" b="1" dirty="0"/>
              <a:t>1</a:t>
            </a:r>
            <a:r>
              <a:rPr lang="en-US" sz="2000" b="1" dirty="0"/>
              <a:t>. </a:t>
            </a:r>
            <a:r>
              <a:rPr lang="en-US" sz="2000" dirty="0"/>
              <a:t>Descriptive statistics involves statements such as “For unmarried </a:t>
            </a:r>
            <a:r>
              <a:rPr lang="en-US" sz="2000" dirty="0" smtClean="0"/>
              <a:t>men, approximately </a:t>
            </a:r>
            <a:r>
              <a:rPr lang="en-US" sz="2000" dirty="0"/>
              <a:t>70% were alive </a:t>
            </a:r>
            <a:r>
              <a:rPr lang="en-US" sz="2000" dirty="0" smtClean="0"/>
              <a:t>at age </a:t>
            </a:r>
            <a:r>
              <a:rPr lang="en-US" sz="2000" dirty="0"/>
              <a:t>65” and “For married men, 90% </a:t>
            </a:r>
            <a:r>
              <a:rPr lang="en-US" sz="2000" dirty="0" smtClean="0"/>
              <a:t>were alive </a:t>
            </a:r>
            <a:r>
              <a:rPr lang="en-US" sz="2000" dirty="0"/>
              <a:t>at 65.” A possible inference drawn from the study is that </a:t>
            </a:r>
            <a:r>
              <a:rPr lang="en-US" sz="2000" dirty="0" smtClean="0"/>
              <a:t>being married </a:t>
            </a:r>
            <a:r>
              <a:rPr lang="en-US" sz="2000" dirty="0"/>
              <a:t>is associated with a longer life for men</a:t>
            </a:r>
            <a:r>
              <a:rPr lang="en-US" sz="2000" dirty="0" smtClean="0"/>
              <a:t>.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/>
              <a:t>2. </a:t>
            </a:r>
            <a:r>
              <a:rPr lang="en-US" sz="2000" dirty="0"/>
              <a:t>The part of this study that represents the descriptive branch of </a:t>
            </a:r>
            <a:r>
              <a:rPr lang="en-US" sz="2000" dirty="0" smtClean="0"/>
              <a:t>statistics involves </a:t>
            </a:r>
            <a:r>
              <a:rPr lang="en-US" sz="2000" dirty="0"/>
              <a:t>the statement “</a:t>
            </a:r>
            <a:r>
              <a:rPr lang="en-US" sz="2000" dirty="0" smtClean="0"/>
              <a:t>the percentage </a:t>
            </a:r>
            <a:r>
              <a:rPr lang="en-US" sz="2000" dirty="0"/>
              <a:t>[of Wall Street analysts] </a:t>
            </a:r>
            <a:r>
              <a:rPr lang="en-US" sz="2000" dirty="0" smtClean="0"/>
              <a:t>who incorrectly </a:t>
            </a:r>
            <a:r>
              <a:rPr lang="en-US" sz="2000" dirty="0"/>
              <a:t>forecasted high-tech earnings in a recent year was 44%.” </a:t>
            </a:r>
            <a:r>
              <a:rPr lang="en-US" sz="2000" dirty="0" smtClean="0"/>
              <a:t>A possible </a:t>
            </a:r>
            <a:r>
              <a:rPr lang="en-US" sz="2000" dirty="0"/>
              <a:t>inference drawn from the study is that the stock market is </a:t>
            </a:r>
            <a:r>
              <a:rPr lang="en-US" sz="2000" dirty="0" smtClean="0"/>
              <a:t>difficult to </a:t>
            </a:r>
            <a:r>
              <a:rPr lang="en-US" sz="2000" dirty="0"/>
              <a:t>forecast, even for professionals.</a:t>
            </a: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332378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4365" y="2153690"/>
            <a:ext cx="9666288" cy="2793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b="1" dirty="0" smtClean="0"/>
              <a:t>Types of Data </a:t>
            </a:r>
          </a:p>
          <a:p>
            <a:pPr>
              <a:lnSpc>
                <a:spcPct val="200000"/>
              </a:lnSpc>
            </a:pPr>
            <a:r>
              <a:rPr lang="en-US" sz="3600" b="1" dirty="0" smtClean="0"/>
              <a:t>Level of measurements </a:t>
            </a:r>
            <a:endParaRPr lang="en-US" sz="3600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72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Data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4365" y="2172163"/>
            <a:ext cx="9666288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/>
              <a:t>Qualitative data </a:t>
            </a:r>
            <a:r>
              <a:rPr lang="en-US" sz="3200" dirty="0"/>
              <a:t>consist of attributes, labels, or </a:t>
            </a:r>
            <a:r>
              <a:rPr lang="en-US" sz="3200" dirty="0" smtClean="0"/>
              <a:t>non numerical </a:t>
            </a:r>
            <a:r>
              <a:rPr lang="en-US" sz="3200" dirty="0"/>
              <a:t>entries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b="1" dirty="0"/>
              <a:t>Quantitative data </a:t>
            </a:r>
            <a:r>
              <a:rPr lang="en-US" sz="3200" dirty="0"/>
              <a:t>consist of numerical measurements or counts.</a:t>
            </a:r>
            <a:endParaRPr lang="en-US" sz="32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548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76527" y="1740423"/>
            <a:ext cx="8912429" cy="38164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Classify the following variables according to the type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Temperature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home video screens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65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4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004291" y="1591726"/>
            <a:ext cx="9097818" cy="389286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Salary is Quantitative 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Gender is Qualitative data.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players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data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preference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Qualitative data.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home video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screens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data</a:t>
            </a:r>
          </a:p>
        </p:txBody>
      </p:sp>
    </p:spTree>
    <p:extLst>
      <p:ext uri="{BB962C8B-B14F-4D97-AF65-F5344CB8AC3E}">
        <p14:creationId xmlns:p14="http://schemas.microsoft.com/office/powerpoint/2010/main" val="294231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of measurement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004291" y="1877659"/>
            <a:ext cx="6613236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Nominal  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Ordinal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Interval 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Ratio 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52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Nominal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 of measurement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956545" y="2204822"/>
            <a:ext cx="8060216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nominal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qualitative only. Data at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level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categorized using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names, labels, or qualities. No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computations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made at this level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90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Ordinal Level of measurement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80626" y="2153690"/>
            <a:ext cx="8442036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ordinal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qualitative or quantitative.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level can be arranged in order, or ranked, but differences between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not meaningful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80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 Level of measurement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58080" y="2016312"/>
            <a:ext cx="8357338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ordered,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meaningful differences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data entries can be calculated. At the interval level,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zero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entry simply represents a position on a scale; the entry is not 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inherent zero.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19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Ratio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 of measurement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27862" y="1989929"/>
            <a:ext cx="9125527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similar to data at the interval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level,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added property that a zero entry is an inherent zero. A ratio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can be formed so that one data value can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meaningfully expressed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multiple of another.</a:t>
            </a:r>
          </a:p>
        </p:txBody>
      </p:sp>
    </p:spTree>
    <p:extLst>
      <p:ext uri="{BB962C8B-B14F-4D97-AF65-F5344CB8AC3E}">
        <p14:creationId xmlns:p14="http://schemas.microsoft.com/office/powerpoint/2010/main" val="183966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76120" y="70178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536735" y="1606439"/>
            <a:ext cx="3131127" cy="6511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Type of data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5137" y="2514217"/>
            <a:ext cx="2132574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u="sng" dirty="0"/>
              <a:t>whether they are: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Qualitative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Quantitative.</a:t>
            </a:r>
          </a:p>
        </p:txBody>
      </p:sp>
      <p:sp>
        <p:nvSpPr>
          <p:cNvPr id="7" name="Rectangle 6"/>
          <p:cNvSpPr/>
          <p:nvPr/>
        </p:nvSpPr>
        <p:spPr>
          <a:xfrm>
            <a:off x="6243778" y="1615671"/>
            <a:ext cx="5264727" cy="6511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Level of measurements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34154" y="2361125"/>
            <a:ext cx="271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>
                <a:solidFill>
                  <a:schemeClr val="bg1"/>
                </a:solidFill>
              </a:rPr>
              <a:t>whether they are</a:t>
            </a:r>
            <a:r>
              <a:rPr lang="en-US" b="1" u="sng" dirty="0" smtClean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33501" y="2700283"/>
            <a:ext cx="1634839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u="sng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Nominal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942951" y="2700283"/>
            <a:ext cx="146858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Interval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ratio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2" name="Down Arrow 11"/>
          <p:cNvSpPr/>
          <p:nvPr/>
        </p:nvSpPr>
        <p:spPr>
          <a:xfrm>
            <a:off x="10303168" y="3708142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5551047" y="3692060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9566803" y="4778532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Quantitative </a:t>
            </a:r>
            <a:r>
              <a:rPr lang="en-US" dirty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15" name="Oval 14"/>
          <p:cNvSpPr/>
          <p:nvPr/>
        </p:nvSpPr>
        <p:spPr>
          <a:xfrm>
            <a:off x="4768277" y="4776825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Qualitative </a:t>
            </a:r>
            <a:r>
              <a:rPr lang="en-US" dirty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36377" y="2704903"/>
            <a:ext cx="1634839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Ordinal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7" name="Down Arrow 16"/>
          <p:cNvSpPr/>
          <p:nvPr/>
        </p:nvSpPr>
        <p:spPr>
          <a:xfrm>
            <a:off x="7860140" y="3685054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7169962" y="4792390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Qualitative or Quantitative  data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89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920044" y="1973176"/>
            <a:ext cx="1036320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Classify the following variables according to the type of data &amp; level of </a:t>
            </a:r>
            <a:r>
              <a:rPr lang="en-US" sz="2400" b="1" dirty="0" smtClean="0"/>
              <a:t>measurements: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66984" y="2927283"/>
            <a:ext cx="9007090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Salary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Temperature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Number of home video screens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36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11772" y="650282"/>
            <a:ext cx="6333067" cy="965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Example 5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674706" y="1132980"/>
            <a:ext cx="9470308" cy="5078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level is Ratio.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 is Qualitative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level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Nominal.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is Ratio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 is Qualitative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measurement level is Nominal.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Temperature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measurement level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f. Number of home video screens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is Ratio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48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11111" y="1019069"/>
            <a:ext cx="7416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collection and Experimental Design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27862" y="2041053"/>
            <a:ext cx="4200189" cy="295465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Design of a statistical study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Data Collection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Experimental Design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Sampling Techniques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32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a statistical study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74164" y="1795618"/>
            <a:ext cx="9409079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of every statistical study is to collect data and then use the data to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decision. Any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using the results of a statistical study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only 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as the process used to obtain the data. If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flawed, then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is questionable.</a:t>
            </a: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Although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may never have to develop a statistical study, it is likely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have to interpret the results of one. And before you interpret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study, you should determine whether the results are valid, as well as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reliable. 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words, you should be familiar with how to design a statistical study.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80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046880" y="1684782"/>
            <a:ext cx="7729298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four main methods for collecting the data: </a:t>
            </a:r>
          </a:p>
          <a:p>
            <a:endParaRPr lang="en-US" b="1" i="1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Do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observational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Perform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survey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28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607128" y="2036095"/>
            <a:ext cx="8709890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observational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study: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observational study,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researcher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observes and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characteristics of interest of part of a population but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 not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existing conditions.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an observational study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performed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researchers observed and recorded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mouthing behavior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nonfood objects of children up to three years old.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13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Experiment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420347" y="2141805"/>
            <a:ext cx="9799781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 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applied to part of a population and responses are observed. Another part of the population may be used as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 group,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no treatment is applied. In many cases, subjects (sometimes called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units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in the control group are given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placebo,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a harmless,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medicated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treatment, that is made to look like the real treatment.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instance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 experiment was performed in which diabetics took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cinnamon extract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daily while a control group took none. After 40 days,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diabetics who took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cinnamon reduced their risk of heart disease while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 group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experienced no change. 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87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simulation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431635" y="1896526"/>
            <a:ext cx="9799781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use of a mathematical 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model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reproduce the conditions of a situation or process. Collecting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often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the use of computers. Simulations allow you to study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situations that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impractical or even dangerous to create in real life, and often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save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and money.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automobile manufacturers use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simulations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dummies to study the effects of crashes on humans. Throughout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course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you will have the opportunity to use applets that simulate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processes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a computer.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84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survey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454213" y="1854782"/>
            <a:ext cx="9799781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survey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investigation of one or more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population. Most often, surveys are carried out on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asking them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questions. The most common types of surveys are done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interview, mail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telephone. In designing a survey, it is important to word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so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they do not lead to biased results, which are not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population.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 survey is conducted on a sample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female physicians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whether the primary reason for their career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choice is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stability. In designing the survey, it would be acceptable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reasons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ask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individual in the sample to select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 first choice.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49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75893" y="735790"/>
            <a:ext cx="2612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27862" y="1427878"/>
            <a:ext cx="9799781" cy="415498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statistical studies. Which method of data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 would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use to collect data for each study? Explain your reasoning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of the effect of changing flight patterns on the number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airplane accidents</a:t>
            </a:r>
          </a:p>
          <a:p>
            <a:pPr marL="342900" indent="-342900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the effect of eating oatmeal on lowering blood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pressure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how fourth grade students solve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puzzle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U.S. residents’ approval rating of the U.S.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president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01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890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Example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442924" y="1844189"/>
            <a:ext cx="9799781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impractical to create this situation, use a simulation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study, you want to measure the effect a treatment (eating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oatmeal)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patients. So, you would want to perform an experiment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you want to observe and measure certain characteristics of part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population, you could do an observational study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could use a survey that asks, “Do you approve of the way the president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handling his job?”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33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231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Design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52946" y="2156175"/>
            <a:ext cx="9799781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 to produce meaningful unbiased results, experiments should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carefully designed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executed. It is important to know what steps should be taken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an experiment valid. Three key elements of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well-designed experiment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randomization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replication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00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262952" y="1591727"/>
            <a:ext cx="9799781" cy="415498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experimental results can be ruined by a variety of factors, being able to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these influential factors is important. One such factor is a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confounding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confounding variable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occurs when an experimenter cannot tell the difference between the effects of different factors on a variable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Randomization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process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randomly assigning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subjects to different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 groups.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Replication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repetition of an experiment under the same or similar conditions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231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Design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87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960821" y="1547006"/>
            <a:ext cx="9226465" cy="45243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number of Sampling Techniques which are; 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Random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Simple Random Sample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Stratified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Cluster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Sample</a:t>
            </a:r>
          </a:p>
        </p:txBody>
      </p:sp>
    </p:spTree>
    <p:extLst>
      <p:ext uri="{BB962C8B-B14F-4D97-AF65-F5344CB8AC3E}">
        <p14:creationId xmlns:p14="http://schemas.microsoft.com/office/powerpoint/2010/main" val="308610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496953" y="2042503"/>
            <a:ext cx="9087920" cy="267765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one in which every member of the population has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equal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chance of being selected.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random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sample in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every possible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same size has the same chance of being selected.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11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05276" y="1446028"/>
            <a:ext cx="8423564" cy="42473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Stratified Sample: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for the sample to have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each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segment of the population, you should use a stratified sample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Ten-Roman"/>
            </a:endParaRPr>
          </a:p>
          <a:p>
            <a:endParaRPr lang="en-US" dirty="0" smtClean="0">
              <a:latin typeface="TimesTen-Roman"/>
            </a:endParaRPr>
          </a:p>
          <a:p>
            <a:endParaRPr lang="en-US" dirty="0">
              <a:latin typeface="TimesTen-Roman"/>
            </a:endParaRPr>
          </a:p>
          <a:p>
            <a:endParaRPr lang="en-US" b="1" i="1" dirty="0" smtClean="0"/>
          </a:p>
          <a:p>
            <a:endParaRPr lang="en-US" b="1" i="1" dirty="0"/>
          </a:p>
          <a:p>
            <a:endParaRPr lang="en-US" b="1" i="1" dirty="0" smtClean="0"/>
          </a:p>
          <a:p>
            <a:endParaRPr lang="en-US" b="1" i="1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030" y="4213060"/>
            <a:ext cx="5895975" cy="1295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88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74165" y="1973176"/>
            <a:ext cx="8423564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i="1" dirty="0" smtClean="0"/>
          </a:p>
          <a:p>
            <a:endParaRPr lang="en-US" b="1" i="1" dirty="0"/>
          </a:p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Cluster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population falls into naturally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occurring subgroups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having similar characteristics, a cluster sample may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461" y="4412445"/>
            <a:ext cx="3476625" cy="18573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00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74165" y="1648309"/>
            <a:ext cx="8423564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i="1" dirty="0"/>
          </a:p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systematic sample is a sample in which each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population is assigned a number. The members of the population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ordered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some way, a starting number is randomly selected,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then 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are selected at regular intervals from the starting number.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663" y="4141299"/>
            <a:ext cx="6448425" cy="8858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60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7754" y="1591727"/>
            <a:ext cx="9927781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b="1" dirty="0" smtClean="0"/>
          </a:p>
          <a:p>
            <a:r>
              <a:rPr lang="en-US" sz="2400" b="1" dirty="0"/>
              <a:t>1- An Overview of statistics </a:t>
            </a:r>
            <a:endParaRPr lang="en-US" sz="2400" b="1" dirty="0" smtClean="0"/>
          </a:p>
          <a:p>
            <a:endParaRPr lang="en-US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Statistics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distinguish between a population and a sample 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distinguish between a parameter and a statistic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distinguish between descriptive statistics and inferential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9072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9740" y="2101598"/>
            <a:ext cx="10191126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 2- Data Classification 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distinguish between qualitative data and quantitative data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classify data with respect to the four levels of measurement: nominal, ordinal, interval,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68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18358" y="1703693"/>
            <a:ext cx="8963315" cy="40626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3- Data Collection and Experimental Design</a:t>
            </a:r>
          </a:p>
          <a:p>
            <a:endParaRPr lang="en-US" dirty="0" smtClean="0"/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are collected: by doing an observational study, performing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experiment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using a simulation,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using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survey</a:t>
            </a: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design an experiment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create a sample using random sampling, simple random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sampling, stratified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sampling, cluster sampling, and systematic sampling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51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</TotalTime>
  <Words>2570</Words>
  <Application>Microsoft Office PowerPoint</Application>
  <PresentationFormat>Widescreen</PresentationFormat>
  <Paragraphs>329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Arial</vt:lpstr>
      <vt:lpstr>Calibri</vt:lpstr>
      <vt:lpstr>Calibri Light</vt:lpstr>
      <vt:lpstr>Tajawal ExtraBold</vt:lpstr>
      <vt:lpstr>Times New Roman</vt:lpstr>
      <vt:lpstr>TimesTen-Roman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43</cp:revision>
  <dcterms:created xsi:type="dcterms:W3CDTF">2023-04-29T09:08:23Z</dcterms:created>
  <dcterms:modified xsi:type="dcterms:W3CDTF">2023-09-24T06:29:11Z</dcterms:modified>
</cp:coreProperties>
</file>