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480" r:id="rId5"/>
    <p:sldId id="303" r:id="rId6"/>
    <p:sldId id="271" r:id="rId7"/>
    <p:sldId id="313" r:id="rId8"/>
    <p:sldId id="276" r:id="rId9"/>
    <p:sldId id="256" r:id="rId10"/>
    <p:sldId id="306" r:id="rId11"/>
    <p:sldId id="481" r:id="rId12"/>
    <p:sldId id="482" r:id="rId13"/>
    <p:sldId id="34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306"/>
            <p14:sldId id="481"/>
            <p14:sldId id="48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62E81A-6747-F681-318D-62ED71CB2650}" v="1" dt="2024-09-21T05:09:37.288"/>
    <p1510:client id="{91EB9C1F-E7D6-BA36-75A7-CF6A855DD9FF}" v="4" dt="2024-09-19T19:19:56.6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0" d="100"/>
          <a:sy n="100"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a5136176af0c7fa5f5fa17481c5cdab2ec407555b1f94ea045d0292f32eb3a07::" providerId="AD" clId="Web-{8DEE7AF0-1182-CCEE-E415-C6805A8B848E}"/>
    <pc:docChg chg="modSld">
      <pc:chgData name="Guest User" userId="S::urn:spo:anon#a5136176af0c7fa5f5fa17481c5cdab2ec407555b1f94ea045d0292f32eb3a07::" providerId="AD" clId="Web-{8DEE7AF0-1182-CCEE-E415-C6805A8B848E}" dt="2024-09-15T02:07:18.676" v="0"/>
      <pc:docMkLst>
        <pc:docMk/>
      </pc:docMkLst>
      <pc:sldChg chg="addSp">
        <pc:chgData name="Guest User" userId="S::urn:spo:anon#a5136176af0c7fa5f5fa17481c5cdab2ec407555b1f94ea045d0292f32eb3a07::" providerId="AD" clId="Web-{8DEE7AF0-1182-CCEE-E415-C6805A8B848E}" dt="2024-09-15T02:07:18.676" v="0"/>
        <pc:sldMkLst>
          <pc:docMk/>
          <pc:sldMk cId="3774984797" sldId="480"/>
        </pc:sldMkLst>
        <pc:picChg chg="add">
          <ac:chgData name="Guest User" userId="S::urn:spo:anon#a5136176af0c7fa5f5fa17481c5cdab2ec407555b1f94ea045d0292f32eb3a07::" providerId="AD" clId="Web-{8DEE7AF0-1182-CCEE-E415-C6805A8B848E}" dt="2024-09-15T02:07:18.676" v="0"/>
          <ac:picMkLst>
            <pc:docMk/>
            <pc:sldMk cId="3774984797" sldId="480"/>
            <ac:picMk id="4" creationId="{6D8D422E-3241-39FD-1D16-0601737BE4D3}"/>
          </ac:picMkLst>
        </pc:picChg>
      </pc:sldChg>
    </pc:docChg>
  </pc:docChgLst>
  <pc:docChgLst>
    <pc:chgData clId="Web-{91EB9C1F-E7D6-BA36-75A7-CF6A855DD9FF}"/>
    <pc:docChg chg="modSld">
      <pc:chgData name="" userId="" providerId="" clId="Web-{91EB9C1F-E7D6-BA36-75A7-CF6A855DD9FF}" dt="2024-09-19T19:19:00.071" v="0" actId="1076"/>
      <pc:docMkLst>
        <pc:docMk/>
      </pc:docMkLst>
      <pc:sldChg chg="modSp">
        <pc:chgData name="" userId="" providerId="" clId="Web-{91EB9C1F-E7D6-BA36-75A7-CF6A855DD9FF}" dt="2024-09-19T19:19:00.071" v="0" actId="1076"/>
        <pc:sldMkLst>
          <pc:docMk/>
          <pc:sldMk cId="3774984797" sldId="480"/>
        </pc:sldMkLst>
        <pc:picChg chg="mod">
          <ac:chgData name="" userId="" providerId="" clId="Web-{91EB9C1F-E7D6-BA36-75A7-CF6A855DD9FF}" dt="2024-09-19T19:19:00.071" v="0" actId="1076"/>
          <ac:picMkLst>
            <pc:docMk/>
            <pc:sldMk cId="3774984797" sldId="480"/>
            <ac:picMk id="4" creationId="{6D8D422E-3241-39FD-1D16-0601737BE4D3}"/>
          </ac:picMkLst>
        </pc:picChg>
      </pc:sldChg>
    </pc:docChg>
  </pc:docChgLst>
  <pc:docChgLst>
    <pc:chgData name="KodsHassine" userId="S::kods.hassine@midocean.edu.km::a38286e8-f868-4b29-808a-12842d2d340e" providerId="AD" clId="Web-{91EB9C1F-E7D6-BA36-75A7-CF6A855DD9FF}"/>
    <pc:docChg chg="modSld">
      <pc:chgData name="KodsHassine" userId="S::kods.hassine@midocean.edu.km::a38286e8-f868-4b29-808a-12842d2d340e" providerId="AD" clId="Web-{91EB9C1F-E7D6-BA36-75A7-CF6A855DD9FF}" dt="2024-09-19T19:19:56.604" v="2" actId="14100"/>
      <pc:docMkLst>
        <pc:docMk/>
      </pc:docMkLst>
      <pc:sldChg chg="modSp">
        <pc:chgData name="KodsHassine" userId="S::kods.hassine@midocean.edu.km::a38286e8-f868-4b29-808a-12842d2d340e" providerId="AD" clId="Web-{91EB9C1F-E7D6-BA36-75A7-CF6A855DD9FF}" dt="2024-09-19T19:19:56.604" v="2" actId="14100"/>
        <pc:sldMkLst>
          <pc:docMk/>
          <pc:sldMk cId="3774984797" sldId="480"/>
        </pc:sldMkLst>
        <pc:picChg chg="mod">
          <ac:chgData name="KodsHassine" userId="S::kods.hassine@midocean.edu.km::a38286e8-f868-4b29-808a-12842d2d340e" providerId="AD" clId="Web-{91EB9C1F-E7D6-BA36-75A7-CF6A855DD9FF}" dt="2024-09-19T19:19:56.604" v="2" actId="14100"/>
          <ac:picMkLst>
            <pc:docMk/>
            <pc:sldMk cId="3774984797" sldId="480"/>
            <ac:picMk id="4" creationId="{6D8D422E-3241-39FD-1D16-0601737BE4D3}"/>
          </ac:picMkLst>
        </pc:picChg>
      </pc:sldChg>
    </pc:docChg>
  </pc:docChgLst>
  <pc:docChgLst>
    <pc:chgData name="Guest User" userId="S::urn:spo:anon#a5136176af0c7fa5f5fa17481c5cdab2ec407555b1f94ea045d0292f32eb3a07::" providerId="AD" clId="Web-{9BA84529-B009-A6F5-722D-F0E6ECC15EB1}"/>
    <pc:docChg chg="modSld">
      <pc:chgData name="Guest User" userId="S::urn:spo:anon#a5136176af0c7fa5f5fa17481c5cdab2ec407555b1f94ea045d0292f32eb3a07::" providerId="AD" clId="Web-{9BA84529-B009-A6F5-722D-F0E6ECC15EB1}" dt="2024-09-15T02:06:11.733" v="2"/>
      <pc:docMkLst>
        <pc:docMk/>
      </pc:docMkLst>
      <pc:sldChg chg="addSp delSp">
        <pc:chgData name="Guest User" userId="S::urn:spo:anon#a5136176af0c7fa5f5fa17481c5cdab2ec407555b1f94ea045d0292f32eb3a07::" providerId="AD" clId="Web-{9BA84529-B009-A6F5-722D-F0E6ECC15EB1}" dt="2024-09-15T02:06:11.733" v="2"/>
        <pc:sldMkLst>
          <pc:docMk/>
          <pc:sldMk cId="3774984797" sldId="480"/>
        </pc:sldMkLst>
        <pc:picChg chg="add del">
          <ac:chgData name="Guest User" userId="S::urn:spo:anon#a5136176af0c7fa5f5fa17481c5cdab2ec407555b1f94ea045d0292f32eb3a07::" providerId="AD" clId="Web-{9BA84529-B009-A6F5-722D-F0E6ECC15EB1}" dt="2024-09-15T02:06:11.733" v="2"/>
          <ac:picMkLst>
            <pc:docMk/>
            <pc:sldMk cId="3774984797" sldId="480"/>
            <ac:picMk id="11" creationId="{00000000-0000-0000-0000-000000000000}"/>
          </ac:picMkLst>
        </pc:picChg>
      </pc:sldChg>
    </pc:docChg>
  </pc:docChgLst>
  <pc:docChgLst>
    <pc:chgData name="KodsHassine" userId="S::kods.hassine@midocean.edu.km::a38286e8-f868-4b29-808a-12842d2d340e" providerId="AD" clId="Web-{5762E81A-6747-F681-318D-62ED71CB2650}"/>
    <pc:docChg chg="modSld">
      <pc:chgData name="KodsHassine" userId="S::kods.hassine@midocean.edu.km::a38286e8-f868-4b29-808a-12842d2d340e" providerId="AD" clId="Web-{5762E81A-6747-F681-318D-62ED71CB2650}" dt="2024-09-21T05:09:37.288" v="0" actId="1076"/>
      <pc:docMkLst>
        <pc:docMk/>
      </pc:docMkLst>
      <pc:sldChg chg="modSp">
        <pc:chgData name="KodsHassine" userId="S::kods.hassine@midocean.edu.km::a38286e8-f868-4b29-808a-12842d2d340e" providerId="AD" clId="Web-{5762E81A-6747-F681-318D-62ED71CB2650}" dt="2024-09-21T05:09:37.288" v="0" actId="1076"/>
        <pc:sldMkLst>
          <pc:docMk/>
          <pc:sldMk cId="2269687913" sldId="349"/>
        </pc:sldMkLst>
        <pc:picChg chg="mod">
          <ac:chgData name="KodsHassine" userId="S::kods.hassine@midocean.edu.km::a38286e8-f868-4b29-808a-12842d2d340e" providerId="AD" clId="Web-{5762E81A-6747-F681-318D-62ED71CB2650}" dt="2024-09-21T05:09:37.288" v="0" actId="1076"/>
          <ac:picMkLst>
            <pc:docMk/>
            <pc:sldMk cId="2269687913" sldId="349"/>
            <ac:picMk id="9" creationId="{3FB79B4A-7A34-1C02-CD1B-89115FC428CA}"/>
          </ac:picMkLst>
        </pc:picChg>
      </pc:sldChg>
    </pc:docChg>
  </pc:docChgLst>
  <pc:docChgLst>
    <pc:chgData name="KodsHassine" userId="S::kods.hassine@midocean.edu.km::a38286e8-f868-4b29-808a-12842d2d340e" providerId="AD" clId="Web-{B9E3599E-57EA-5E03-8F51-6AA75DD10A84}"/>
    <pc:docChg chg="modSld">
      <pc:chgData name="KodsHassine" userId="S::kods.hassine@midocean.edu.km::a38286e8-f868-4b29-808a-12842d2d340e" providerId="AD" clId="Web-{B9E3599E-57EA-5E03-8F51-6AA75DD10A84}" dt="2024-06-11T10:23:04.866" v="1" actId="20577"/>
      <pc:docMkLst>
        <pc:docMk/>
      </pc:docMkLst>
      <pc:sldChg chg="modSp">
        <pc:chgData name="KodsHassine" userId="S::kods.hassine@midocean.edu.km::a38286e8-f868-4b29-808a-12842d2d340e" providerId="AD" clId="Web-{B9E3599E-57EA-5E03-8F51-6AA75DD10A84}" dt="2024-06-11T10:23:04.866" v="1" actId="20577"/>
        <pc:sldMkLst>
          <pc:docMk/>
          <pc:sldMk cId="3774984797" sldId="480"/>
        </pc:sldMkLst>
        <pc:spChg chg="mod">
          <ac:chgData name="KodsHassine" userId="S::kods.hassine@midocean.edu.km::a38286e8-f868-4b29-808a-12842d2d340e" providerId="AD" clId="Web-{B9E3599E-57EA-5E03-8F51-6AA75DD10A84}" dt="2024-06-11T10:23:04.866" v="1" actId="20577"/>
          <ac:spMkLst>
            <pc:docMk/>
            <pc:sldMk cId="3774984797" sldId="480"/>
            <ac:spMk id="30" creationId="{1BBD67B8-DB49-942C-018D-7F74C671F260}"/>
          </ac:spMkLst>
        </pc:spChg>
      </pc:sldChg>
    </pc:docChg>
  </pc:docChgLst>
  <pc:docChgLst>
    <pc:chgData name="Mohamed Ahmed" userId="S::mohammad.ahmed@midocean.edu.km::b97056a5-6e64-4c8c-ae98-39dabe693af2" providerId="AD" clId="Web-{B4EC3EB6-4FFA-6D07-EC1E-5C3B0F6E9092}"/>
    <pc:docChg chg="modSld">
      <pc:chgData name="Mohamed Ahmed" userId="S::mohammad.ahmed@midocean.edu.km::b97056a5-6e64-4c8c-ae98-39dabe693af2" providerId="AD" clId="Web-{B4EC3EB6-4FFA-6D07-EC1E-5C3B0F6E9092}" dt="2024-08-03T22:12:35.306" v="0"/>
      <pc:docMkLst>
        <pc:docMk/>
      </pc:docMkLst>
      <pc:sldChg chg="delSp">
        <pc:chgData name="Mohamed Ahmed" userId="S::mohammad.ahmed@midocean.edu.km::b97056a5-6e64-4c8c-ae98-39dabe693af2" providerId="AD" clId="Web-{B4EC3EB6-4FFA-6D07-EC1E-5C3B0F6E9092}" dt="2024-08-03T22:12:35.306" v="0"/>
        <pc:sldMkLst>
          <pc:docMk/>
          <pc:sldMk cId="1520784841" sldId="306"/>
        </pc:sldMkLst>
        <pc:spChg chg="del">
          <ac:chgData name="Mohamed Ahmed" userId="S::mohammad.ahmed@midocean.edu.km::b97056a5-6e64-4c8c-ae98-39dabe693af2" providerId="AD" clId="Web-{B4EC3EB6-4FFA-6D07-EC1E-5C3B0F6E9092}" dt="2024-08-03T22:12:35.306" v="0"/>
          <ac:spMkLst>
            <pc:docMk/>
            <pc:sldMk cId="1520784841" sldId="306"/>
            <ac:spMk id="3" creationId="{A34E7560-2826-295A-607D-FDF83C320490}"/>
          </ac:spMkLst>
        </pc:spChg>
      </pc:sldChg>
    </pc:docChg>
  </pc:docChgLst>
  <pc:docChgLst>
    <pc:chgData name="KodsHassine" userId="S::kods.hassine@midocean.edu.km::a38286e8-f868-4b29-808a-12842d2d340e" providerId="AD" clId="Web-{391AA97B-0019-0410-D1D1-CA9B6EE2C3C0}"/>
    <pc:docChg chg="modSld">
      <pc:chgData name="KodsHassine" userId="S::kods.hassine@midocean.edu.km::a38286e8-f868-4b29-808a-12842d2d340e" providerId="AD" clId="Web-{391AA97B-0019-0410-D1D1-CA9B6EE2C3C0}" dt="2024-06-06T16:40:46.306" v="27" actId="14100"/>
      <pc:docMkLst>
        <pc:docMk/>
      </pc:docMkLst>
      <pc:sldChg chg="delSp modSp">
        <pc:chgData name="KodsHassine" userId="S::kods.hassine@midocean.edu.km::a38286e8-f868-4b29-808a-12842d2d340e" providerId="AD" clId="Web-{391AA97B-0019-0410-D1D1-CA9B6EE2C3C0}" dt="2024-06-06T16:40:46.306" v="27" actId="14100"/>
        <pc:sldMkLst>
          <pc:docMk/>
          <pc:sldMk cId="3774984797" sldId="480"/>
        </pc:sldMkLst>
        <pc:spChg chg="mod">
          <ac:chgData name="KodsHassine" userId="S::kods.hassine@midocean.edu.km::a38286e8-f868-4b29-808a-12842d2d340e" providerId="AD" clId="Web-{391AA97B-0019-0410-D1D1-CA9B6EE2C3C0}" dt="2024-06-06T16:40:46.306" v="27" actId="14100"/>
          <ac:spMkLst>
            <pc:docMk/>
            <pc:sldMk cId="3774984797" sldId="480"/>
            <ac:spMk id="30" creationId="{1BBD67B8-DB49-942C-018D-7F74C671F260}"/>
          </ac:spMkLst>
        </pc:spChg>
        <pc:spChg chg="del mod">
          <ac:chgData name="KodsHassine" userId="S::kods.hassine@midocean.edu.km::a38286e8-f868-4b29-808a-12842d2d340e" providerId="AD" clId="Web-{391AA97B-0019-0410-D1D1-CA9B6EE2C3C0}" dt="2024-06-06T16:28:17.953" v="3"/>
          <ac:spMkLst>
            <pc:docMk/>
            <pc:sldMk cId="3774984797" sldId="480"/>
            <ac:spMk id="31" creationId="{16E4CC76-2D0D-6204-3FBC-B0856D8E8836}"/>
          </ac:spMkLst>
        </pc:spChg>
        <pc:spChg chg="mod">
          <ac:chgData name="KodsHassine" userId="S::kods.hassine@midocean.edu.km::a38286e8-f868-4b29-808a-12842d2d340e" providerId="AD" clId="Web-{391AA97B-0019-0410-D1D1-CA9B6EE2C3C0}" dt="2024-06-06T16:28:35.610" v="8" actId="20577"/>
          <ac:spMkLst>
            <pc:docMk/>
            <pc:sldMk cId="3774984797" sldId="480"/>
            <ac:spMk id="34" creationId="{15C30772-0DD8-7BE1-E943-20DE696CFBEA}"/>
          </ac:spMkLst>
        </pc:spChg>
        <pc:spChg chg="mod">
          <ac:chgData name="KodsHassine" userId="S::kods.hassine@midocean.edu.km::a38286e8-f868-4b29-808a-12842d2d340e" providerId="AD" clId="Web-{391AA97B-0019-0410-D1D1-CA9B6EE2C3C0}" dt="2024-06-06T16:28:42.485" v="10" actId="20577"/>
          <ac:spMkLst>
            <pc:docMk/>
            <pc:sldMk cId="3774984797" sldId="480"/>
            <ac:spMk id="46" creationId="{FA59789B-D841-DB76-25B9-1348B202C2B5}"/>
          </ac:spMkLst>
        </pc:spChg>
        <pc:picChg chg="mod">
          <ac:chgData name="KodsHassine" userId="S::kods.hassine@midocean.edu.km::a38286e8-f868-4b29-808a-12842d2d340e" providerId="AD" clId="Web-{391AA97B-0019-0410-D1D1-CA9B6EE2C3C0}" dt="2024-06-06T16:17:02.306" v="0" actId="1076"/>
          <ac:picMkLst>
            <pc:docMk/>
            <pc:sldMk cId="3774984797" sldId="480"/>
            <ac:picMk id="11"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89782" y="1879146"/>
            <a:ext cx="4938654" cy="1569660"/>
          </a:xfrm>
          <a:prstGeom prst="rect">
            <a:avLst/>
          </a:prstGeom>
          <a:noFill/>
        </p:spPr>
        <p:txBody>
          <a:bodyPr wrap="square" lIns="91440" tIns="45720" rIns="91440" bIns="45720" rtlCol="0" anchor="t">
            <a:spAutoFit/>
          </a:bodyPr>
          <a:lstStyle/>
          <a:p>
            <a:pPr algn="ctr"/>
            <a:r>
              <a:rPr lang="ar-EG" sz="4800" b="1" dirty="0">
                <a:solidFill>
                  <a:schemeClr val="bg1"/>
                </a:solidFill>
                <a:latin typeface="Times New Roman"/>
                <a:cs typeface="Times New Roman"/>
              </a:rPr>
              <a:t>عرض تقديمي لمناقشة رسالة الماجستير</a:t>
            </a:r>
            <a:endParaRPr lang="en-US" sz="4800" b="1" dirty="0">
              <a:solidFill>
                <a:schemeClr val="bg1"/>
              </a:solidFill>
              <a:latin typeface="Times New Roman"/>
              <a:cs typeface="Times New Roman"/>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0805" y="5040999"/>
            <a:ext cx="3516608" cy="57390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ar-EG" b="1" dirty="0">
                <a:solidFill>
                  <a:srgbClr val="000000"/>
                </a:solidFill>
                <a:latin typeface="Times New Roman"/>
                <a:cs typeface="Times New Roman"/>
              </a:rPr>
              <a:t>إشـــــراف</a:t>
            </a:r>
          </a:p>
          <a:p>
            <a:pPr algn="ctr"/>
            <a:r>
              <a:rPr lang="ar-EG" b="1" dirty="0">
                <a:solidFill>
                  <a:srgbClr val="000000"/>
                </a:solidFill>
                <a:latin typeface="Times New Roman"/>
                <a:cs typeface="Times New Roman"/>
              </a:rPr>
              <a:t> د. </a:t>
            </a:r>
            <a:r>
              <a:rPr lang="ar-EG" b="1" dirty="0" err="1">
                <a:solidFill>
                  <a:srgbClr val="000000"/>
                </a:solidFill>
                <a:latin typeface="Times New Roman"/>
                <a:cs typeface="Times New Roman"/>
              </a:rPr>
              <a:t>مهيتاب</a:t>
            </a:r>
            <a:r>
              <a:rPr lang="ar-EG" b="1" dirty="0">
                <a:solidFill>
                  <a:srgbClr val="000000"/>
                </a:solidFill>
                <a:latin typeface="Times New Roman"/>
                <a:cs typeface="Times New Roman"/>
              </a:rPr>
              <a:t> الرافعي</a:t>
            </a:r>
            <a:endParaRPr lang="en-US" b="1" dirty="0">
              <a:solidFill>
                <a:srgbClr val="000000"/>
              </a:solidFill>
              <a:latin typeface="Times New Roman"/>
              <a:cs typeface="Times New Roman"/>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idocean 02-03">
            <a:extLst>
              <a:ext uri="{FF2B5EF4-FFF2-40B4-BE49-F238E27FC236}">
                <a16:creationId xmlns:a16="http://schemas.microsoft.com/office/drawing/2014/main" id="{6D8D422E-3241-39FD-1D16-0601737BE4D3}"/>
              </a:ext>
            </a:extLst>
          </p:cNvPr>
          <p:cNvPicPr>
            <a:picLocks noChangeAspect="1"/>
          </p:cNvPicPr>
          <p:nvPr/>
        </p:nvPicPr>
        <p:blipFill>
          <a:blip r:embed="rId5"/>
          <a:stretch>
            <a:fillRect/>
          </a:stretch>
        </p:blipFill>
        <p:spPr>
          <a:xfrm>
            <a:off x="188165" y="-231775"/>
            <a:ext cx="2818421" cy="1879146"/>
          </a:xfrm>
          <a:prstGeom prst="rect">
            <a:avLst/>
          </a:prstGeom>
        </p:spPr>
      </p:pic>
      <p:sp>
        <p:nvSpPr>
          <p:cNvPr id="2" name="Rectangle: Rounded Corners 33">
            <a:extLst>
              <a:ext uri="{FF2B5EF4-FFF2-40B4-BE49-F238E27FC236}">
                <a16:creationId xmlns:a16="http://schemas.microsoft.com/office/drawing/2014/main" id="{473B09E9-3D4C-C4EF-8153-FAC478D03CE0}"/>
              </a:ext>
            </a:extLst>
          </p:cNvPr>
          <p:cNvSpPr/>
          <p:nvPr/>
        </p:nvSpPr>
        <p:spPr>
          <a:xfrm>
            <a:off x="1597375" y="4019804"/>
            <a:ext cx="3516608" cy="57390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rtl="1"/>
            <a:r>
              <a:rPr lang="ar-EG" sz="1400" b="1" dirty="0">
                <a:solidFill>
                  <a:schemeClr val="tx1"/>
                </a:solidFill>
              </a:rPr>
              <a:t>إ</a:t>
            </a:r>
            <a:r>
              <a:rPr lang="ar-SA" sz="1400" b="1" dirty="0">
                <a:solidFill>
                  <a:schemeClr val="tx1"/>
                </a:solidFill>
              </a:rPr>
              <a:t>ع</a:t>
            </a:r>
            <a:r>
              <a:rPr lang="ar-EG" sz="1400" b="1" dirty="0">
                <a:solidFill>
                  <a:schemeClr val="tx1"/>
                </a:solidFill>
              </a:rPr>
              <a:t>ــ</a:t>
            </a:r>
            <a:r>
              <a:rPr lang="ar-SA" sz="1400" b="1" dirty="0">
                <a:solidFill>
                  <a:schemeClr val="tx1"/>
                </a:solidFill>
              </a:rPr>
              <a:t>داد </a:t>
            </a:r>
            <a:r>
              <a:rPr lang="ar-EG" sz="1400" b="1" dirty="0">
                <a:solidFill>
                  <a:schemeClr val="tx1"/>
                </a:solidFill>
              </a:rPr>
              <a:t>البـــاحـــــثة</a:t>
            </a:r>
            <a:endParaRPr lang="en-US" sz="1400" b="1" dirty="0">
              <a:solidFill>
                <a:schemeClr val="tx1"/>
              </a:solidFill>
            </a:endParaRPr>
          </a:p>
          <a:p>
            <a:pPr algn="ctr" rtl="1"/>
            <a:r>
              <a:rPr lang="ar-SA" b="1" dirty="0">
                <a:solidFill>
                  <a:schemeClr val="tx1"/>
                </a:solidFill>
              </a:rPr>
              <a:t>هاله بنت محمد عسيري</a:t>
            </a:r>
            <a:endParaRPr lang="en-US" b="1" dirty="0">
              <a:solidFill>
                <a:schemeClr val="tx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420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1" y="-14208"/>
            <a:ext cx="8659664" cy="4153072"/>
          </a:xfrm>
        </p:spPr>
      </p:pic>
      <p:sp>
        <p:nvSpPr>
          <p:cNvPr id="9" name="TextBox 8">
            <a:extLst>
              <a:ext uri="{FF2B5EF4-FFF2-40B4-BE49-F238E27FC236}">
                <a16:creationId xmlns:a16="http://schemas.microsoft.com/office/drawing/2014/main" id="{25760A6C-566F-B7E3-1EEE-CB29F0CF0113}"/>
              </a:ext>
            </a:extLst>
          </p:cNvPr>
          <p:cNvSpPr txBox="1"/>
          <p:nvPr/>
        </p:nvSpPr>
        <p:spPr>
          <a:xfrm>
            <a:off x="4720793" y="2815767"/>
            <a:ext cx="7198573" cy="646331"/>
          </a:xfrm>
          <a:prstGeom prst="rect">
            <a:avLst/>
          </a:prstGeom>
          <a:noFill/>
        </p:spPr>
        <p:txBody>
          <a:bodyPr wrap="square" rtlCol="0">
            <a:spAutoFit/>
          </a:bodyPr>
          <a:lstStyle/>
          <a:p>
            <a:pPr algn="ctr" rtl="1"/>
            <a:r>
              <a:rPr lang="ar-SA" b="1" dirty="0"/>
              <a:t>ديناميكية الخوارزميات والقيادة الرقمية في المنصات الإعلامية السعودية: </a:t>
            </a:r>
            <a:r>
              <a:rPr lang="ar-EG" b="1" dirty="0"/>
              <a:t> </a:t>
            </a:r>
            <a:r>
              <a:rPr lang="ar-SA" b="1" dirty="0"/>
              <a:t>دراسة ميدانية لتأثيرهما في إدارة المحتوى وصناعة القرار الإعلامي</a:t>
            </a:r>
            <a:endParaRPr lang="en-US" b="1"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7958129" y="6227617"/>
            <a:ext cx="2636941" cy="461665"/>
          </a:xfrm>
          <a:prstGeom prst="rect">
            <a:avLst/>
          </a:prstGeom>
          <a:noFill/>
        </p:spPr>
        <p:txBody>
          <a:bodyPr wrap="square" rtlCol="0">
            <a:spAutoFit/>
          </a:bodyPr>
          <a:lstStyle/>
          <a:p>
            <a:pPr rtl="1"/>
            <a:r>
              <a:rPr lang="ar-SA" sz="2400" b="1" dirty="0">
                <a:solidFill>
                  <a:schemeClr val="accent5"/>
                </a:solidFill>
              </a:rPr>
              <a:t>هاله بنت محمد عسيري</a:t>
            </a:r>
            <a:endParaRPr lang="en-US" sz="2400" b="1" dirty="0">
              <a:solidFill>
                <a:schemeClr val="accent5"/>
              </a:solidFill>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9620250" y="5802245"/>
            <a:ext cx="2139182" cy="461665"/>
          </a:xfrm>
          <a:prstGeom prst="rect">
            <a:avLst/>
          </a:prstGeom>
          <a:noFill/>
        </p:spPr>
        <p:txBody>
          <a:bodyPr wrap="square" rtlCol="0">
            <a:spAutoFit/>
          </a:bodyPr>
          <a:lstStyle/>
          <a:p>
            <a:pPr rtl="1"/>
            <a:r>
              <a:rPr lang="ar-EG" sz="2400" b="1" dirty="0">
                <a:solidFill>
                  <a:schemeClr val="accent5"/>
                </a:solidFill>
              </a:rPr>
              <a:t>إ</a:t>
            </a:r>
            <a:r>
              <a:rPr lang="ar-SA" sz="2400" b="1" dirty="0">
                <a:solidFill>
                  <a:schemeClr val="accent5"/>
                </a:solidFill>
              </a:rPr>
              <a:t>ع</a:t>
            </a:r>
            <a:r>
              <a:rPr lang="ar-EG" sz="2400" b="1" dirty="0">
                <a:solidFill>
                  <a:schemeClr val="accent5"/>
                </a:solidFill>
              </a:rPr>
              <a:t>ــ</a:t>
            </a:r>
            <a:r>
              <a:rPr lang="ar-SA" sz="2400" b="1" dirty="0">
                <a:solidFill>
                  <a:schemeClr val="accent5"/>
                </a:solidFill>
              </a:rPr>
              <a:t>داد </a:t>
            </a:r>
            <a:r>
              <a:rPr lang="ar-EG" sz="2400" b="1" dirty="0">
                <a:solidFill>
                  <a:schemeClr val="accent5"/>
                </a:solidFill>
              </a:rPr>
              <a:t>البـــاحـــــثة</a:t>
            </a:r>
            <a:endParaRPr lang="en-US" sz="2400" b="1" dirty="0">
              <a:solidFill>
                <a:schemeClr val="accent5"/>
              </a:solidFill>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sp>
        <p:nvSpPr>
          <p:cNvPr id="3" name="TextBox 8">
            <a:extLst>
              <a:ext uri="{FF2B5EF4-FFF2-40B4-BE49-F238E27FC236}">
                <a16:creationId xmlns:a16="http://schemas.microsoft.com/office/drawing/2014/main" id="{D9B9CEA7-0BFA-8A38-60C2-8D3D3441E38E}"/>
              </a:ext>
            </a:extLst>
          </p:cNvPr>
          <p:cNvSpPr txBox="1"/>
          <p:nvPr/>
        </p:nvSpPr>
        <p:spPr>
          <a:xfrm>
            <a:off x="4828096" y="3469808"/>
            <a:ext cx="7198573" cy="954107"/>
          </a:xfrm>
          <a:prstGeom prst="rect">
            <a:avLst/>
          </a:prstGeom>
          <a:noFill/>
        </p:spPr>
        <p:txBody>
          <a:bodyPr wrap="square" rtlCol="0">
            <a:spAutoFit/>
          </a:bodyPr>
          <a:lstStyle/>
          <a:p>
            <a:pPr algn="ctr"/>
            <a:r>
              <a:rPr lang="en-US" b="1" dirty="0">
                <a:latin typeface="+mj-lt"/>
                <a:cs typeface="Arial" panose="020B0604020202020204" pitchFamily="34" charset="0"/>
              </a:rPr>
              <a:t>The Dynamics of Algorithms and Digital Leadership in Saudi Media Platforms: A field study of their impact on content management and media decision-making</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316919" y="1684367"/>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333099" y="834706"/>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33099" y="793779"/>
            <a:ext cx="9936480" cy="4610100"/>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76590" y="4711389"/>
            <a:ext cx="5875083" cy="1879297"/>
          </a:xfrm>
          <a:prstGeom prst="rect">
            <a:avLst/>
          </a:prstGeom>
          <a:noFill/>
        </p:spPr>
        <p:txBody>
          <a:bodyPr wrap="square">
            <a:spAutoFit/>
          </a:bodyPr>
          <a:lstStyle/>
          <a:p>
            <a:pPr algn="just" rtl="1">
              <a:lnSpc>
                <a:spcPct val="120000"/>
              </a:lnSpc>
            </a:pPr>
            <a:r>
              <a:rPr lang="ar-EG" sz="1400" dirty="0">
                <a:solidFill>
                  <a:schemeClr val="bg1"/>
                </a:solidFill>
              </a:rPr>
              <a:t>يتجه المشهد الإعلامي المعاصر نحو الاعتماد الكلي على </a:t>
            </a:r>
            <a:r>
              <a:rPr lang="ar-EG" sz="1400" b="1" dirty="0">
                <a:solidFill>
                  <a:schemeClr val="bg1"/>
                </a:solidFill>
              </a:rPr>
              <a:t>الخوارزميات الذكية والقيادة الرقمية</a:t>
            </a:r>
            <a:r>
              <a:rPr lang="ar-EG" sz="1400" dirty="0">
                <a:solidFill>
                  <a:schemeClr val="bg1"/>
                </a:solidFill>
              </a:rPr>
              <a:t> كركيزة أساسية لإدارة المحتوى وتحليل البيانات الضخمة، وتجاوز الاعتماد التقليدي على المهارات البشرية وحدها. وتبرز أهمية هذه الدراسة في تسليط الضوء على كيفية دمج الإبداع البشري مع الدقة التقنية لتحقيق التوازن بين المسؤولية الأخلاقية وجودة المحتوى، مع التركيز على </a:t>
            </a:r>
            <a:r>
              <a:rPr lang="ar-EG" sz="1400" b="1" dirty="0">
                <a:solidFill>
                  <a:schemeClr val="bg1"/>
                </a:solidFill>
              </a:rPr>
              <a:t>النماذج السعودية</a:t>
            </a:r>
            <a:r>
              <a:rPr lang="ar-EG" sz="1400" dirty="0">
                <a:solidFill>
                  <a:schemeClr val="bg1"/>
                </a:solidFill>
              </a:rPr>
              <a:t> كنموذج رائد يتماشى مع </a:t>
            </a:r>
            <a:r>
              <a:rPr lang="ar-EG" sz="1400" b="1" dirty="0">
                <a:solidFill>
                  <a:schemeClr val="bg1"/>
                </a:solidFill>
              </a:rPr>
              <a:t>رؤية المملكة 2030</a:t>
            </a:r>
            <a:r>
              <a:rPr lang="ar-EG" sz="1400" dirty="0">
                <a:solidFill>
                  <a:schemeClr val="bg1"/>
                </a:solidFill>
              </a:rPr>
              <a:t>. تسعى الدراسة ميدانياً لتقييم أثر هذه الخوارزميات في توجيه الرأي العام وتعزيز تفاعل الجمهور، مع رصد التحديات والفرص المتاحة لتطوير أداء إعلامي رقمي فعال ومستدام.</a:t>
            </a:r>
            <a:endParaRPr lang="en-US" sz="14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8384139" y="869346"/>
            <a:ext cx="1154483"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المقدمة</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3"/>
          <a:stretch>
            <a:fillRect/>
          </a:stretch>
        </p:blipFill>
        <p:spPr>
          <a:xfrm>
            <a:off x="276590" y="-135292"/>
            <a:ext cx="2233822" cy="148948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مشكلة الدراسة وتساؤلاتها</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939540"/>
          </a:xfrm>
          <a:prstGeom prst="rect">
            <a:avLst/>
          </a:prstGeom>
          <a:noFill/>
        </p:spPr>
        <p:txBody>
          <a:bodyPr wrap="square" rtlCol="0">
            <a:spAutoFit/>
          </a:bodyPr>
          <a:lstStyle/>
          <a:p>
            <a:pPr algn="r" rtl="1"/>
            <a:r>
              <a:rPr lang="ar-EG" b="1" dirty="0">
                <a:solidFill>
                  <a:schemeClr val="accent5"/>
                </a:solidFill>
              </a:rPr>
              <a:t>أولاً: مشكلة الدراسة </a:t>
            </a:r>
          </a:p>
          <a:p>
            <a:pPr algn="just" rtl="1"/>
            <a:r>
              <a:rPr lang="ar-EG" sz="1600" dirty="0">
                <a:solidFill>
                  <a:schemeClr val="bg1"/>
                </a:solidFill>
              </a:rPr>
              <a:t>تكمن مشكلة الدراسة في التحدي المتمثل في الموازنة بين </a:t>
            </a:r>
            <a:r>
              <a:rPr lang="ar-EG" sz="1600" b="1" dirty="0">
                <a:solidFill>
                  <a:schemeClr val="bg1"/>
                </a:solidFill>
              </a:rPr>
              <a:t>الأتمتة الخوارزمية والقيادة البشرية</a:t>
            </a:r>
            <a:r>
              <a:rPr lang="ar-EG" sz="1600" dirty="0">
                <a:solidFill>
                  <a:schemeClr val="bg1"/>
                </a:solidFill>
              </a:rPr>
              <a:t> داخل المؤسسات الإعلامية السعودية؛ فبرغم فاعلية الذكاء الاصطناعي في تحليل سلوك الجمهور، إلا أنه يفرض تحديات تتعلق بـ </a:t>
            </a:r>
            <a:r>
              <a:rPr lang="ar-EG" sz="1600" b="1" dirty="0">
                <a:solidFill>
                  <a:schemeClr val="bg1"/>
                </a:solidFill>
              </a:rPr>
              <a:t>التحيز الرقمي واستقلالية القرار الإعلامي</a:t>
            </a:r>
            <a:r>
              <a:rPr lang="ar-EG" sz="1600" dirty="0">
                <a:solidFill>
                  <a:schemeClr val="bg1"/>
                </a:solidFill>
              </a:rPr>
              <a:t>. وتتبلور المشكلة في عدم وضوح طبيعة العلاقة التكاملية بين ديناميكيات الخوارزميات والريادة الرقمية، ومدى قدرة هذا التفاعل على تحسين جودة صنع القرار وإدارة المحتوى في بيئة </a:t>
            </a:r>
            <a:r>
              <a:rPr lang="ar-EG" dirty="0">
                <a:solidFill>
                  <a:schemeClr val="bg1"/>
                </a:solidFill>
              </a:rPr>
              <a:t>رقمية شديدة التنافسية.</a:t>
            </a:r>
          </a:p>
          <a:p>
            <a:pPr algn="r" rtl="1"/>
            <a:r>
              <a:rPr lang="ar-EG" b="1" dirty="0">
                <a:solidFill>
                  <a:schemeClr val="accent5"/>
                </a:solidFill>
              </a:rPr>
              <a:t>ثانياً: تساؤلات الدراسة</a:t>
            </a:r>
          </a:p>
          <a:p>
            <a:pPr algn="r" rtl="1"/>
            <a:r>
              <a:rPr lang="ar-EG" sz="1600" b="1" dirty="0">
                <a:solidFill>
                  <a:schemeClr val="bg1"/>
                </a:solidFill>
              </a:rPr>
              <a:t>السؤال الرئيسي:</a:t>
            </a:r>
          </a:p>
          <a:p>
            <a:pPr algn="r" rtl="1"/>
            <a:r>
              <a:rPr lang="ar-EG" sz="1600" dirty="0">
                <a:solidFill>
                  <a:schemeClr val="bg1"/>
                </a:solidFill>
              </a:rPr>
              <a:t>ما أثر القيادة الرقمية وديناميكيات الخوارزميات على تحسين صنع القرار الإعلامي وإدارة المحتوى في المنصات السعودية؟</a:t>
            </a:r>
          </a:p>
          <a:p>
            <a:pPr algn="r" rtl="1"/>
            <a:r>
              <a:rPr lang="ar-EG" sz="1600" b="1" dirty="0">
                <a:solidFill>
                  <a:schemeClr val="bg1"/>
                </a:solidFill>
              </a:rPr>
              <a:t>الأسئلة الفرعية:</a:t>
            </a:r>
          </a:p>
          <a:p>
            <a:pPr algn="r" rtl="1"/>
            <a:r>
              <a:rPr lang="ar-EG" sz="1600" dirty="0">
                <a:solidFill>
                  <a:schemeClr val="bg1"/>
                </a:solidFill>
              </a:rPr>
              <a:t>ما واقع استخدام المنصات السعودية للخوارزميات والقيادة الرقمية في عملها؟</a:t>
            </a:r>
          </a:p>
          <a:p>
            <a:pPr algn="r" rtl="1"/>
            <a:r>
              <a:rPr lang="ar-EG" sz="1600" dirty="0">
                <a:solidFill>
                  <a:schemeClr val="bg1"/>
                </a:solidFill>
              </a:rPr>
              <a:t>كيف تساهم الخوارزميات الرقمية في رفع فعالية إدارة المحتوى الإعلامي؟</a:t>
            </a:r>
          </a:p>
          <a:p>
            <a:pPr algn="r" rtl="1"/>
            <a:r>
              <a:rPr lang="ar-EG" sz="1600" dirty="0">
                <a:solidFill>
                  <a:schemeClr val="bg1"/>
                </a:solidFill>
              </a:rPr>
              <a:t>ما هو دور القيادة الرقمية في دعم وتجويد عملية صنع القرار؟</a:t>
            </a:r>
          </a:p>
          <a:p>
            <a:pPr algn="r" rtl="1"/>
            <a:r>
              <a:rPr lang="ar-EG" sz="1600" dirty="0">
                <a:solidFill>
                  <a:schemeClr val="bg1"/>
                </a:solidFill>
              </a:rPr>
              <a:t>ما طبيعة العلاقة التكاملية بين "القيادة" و"الخوارزمية" لتحسين جودة المنتج الإعلامي؟</a:t>
            </a:r>
          </a:p>
          <a:p>
            <a:pPr algn="r" rtl="1"/>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1594" y="14894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750538" y="1845884"/>
            <a:ext cx="3902032" cy="523220"/>
          </a:xfrm>
          <a:prstGeom prst="rect">
            <a:avLst/>
          </a:prstGeom>
          <a:noFill/>
        </p:spPr>
        <p:txBody>
          <a:bodyPr wrap="square" rtlCol="0">
            <a:spAutoFit/>
          </a:bodyPr>
          <a:lstStyle/>
          <a:p>
            <a:pPr algn="ctr"/>
            <a:r>
              <a:rPr lang="ar-EG" sz="2800" b="1" dirty="0">
                <a:solidFill>
                  <a:schemeClr val="accent5"/>
                </a:solidFill>
                <a:latin typeface="Times New Roman" panose="02020603050405020304" pitchFamily="18" charset="0"/>
                <a:cs typeface="Times New Roman" panose="02020603050405020304" pitchFamily="18" charset="0"/>
              </a:rPr>
              <a:t>أهداف الدراسة</a:t>
            </a:r>
            <a:endParaRPr lang="en-US" sz="2800" b="1" dirty="0">
              <a:solidFill>
                <a:schemeClr val="accent5"/>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5975" y="2520531"/>
            <a:ext cx="8610108" cy="2308324"/>
          </a:xfrm>
          <a:prstGeom prst="rect">
            <a:avLst/>
          </a:prstGeom>
          <a:noFill/>
        </p:spPr>
        <p:txBody>
          <a:bodyPr wrap="square" rtlCol="0">
            <a:spAutoFit/>
          </a:bodyPr>
          <a:lstStyle/>
          <a:p>
            <a:pPr algn="just" rtl="1"/>
            <a:r>
              <a:rPr lang="ar-EG" dirty="0"/>
              <a:t>تهدف هذه الدراسة بشكل رئيسي إلى تحليل أثر التكامل بين التقنية والقيادة من خلال:</a:t>
            </a:r>
          </a:p>
          <a:p>
            <a:pPr marL="285750" indent="-285750" algn="just" rtl="1">
              <a:buFont typeface="Arial" panose="020B0604020202020204" pitchFamily="34" charset="0"/>
              <a:buChar char="•"/>
            </a:pPr>
            <a:r>
              <a:rPr lang="ar-EG" b="1" dirty="0"/>
              <a:t>رصد الواقع:</a:t>
            </a:r>
            <a:r>
              <a:rPr lang="ar-EG" dirty="0"/>
              <a:t> تحديد مستويات استخدام الخوارزميات الرقمية والقيادة الذكية في المنصات الإعلامية السعودية.</a:t>
            </a:r>
          </a:p>
          <a:p>
            <a:pPr marL="285750" indent="-285750" algn="just" rtl="1">
              <a:buFont typeface="Arial" panose="020B0604020202020204" pitchFamily="34" charset="0"/>
              <a:buChar char="•"/>
            </a:pPr>
            <a:r>
              <a:rPr lang="ar-EG" b="1" dirty="0"/>
              <a:t>قياس الفعالية:</a:t>
            </a:r>
            <a:r>
              <a:rPr lang="ar-EG" dirty="0"/>
              <a:t> تقييم دور الخوارزميات في تعزيز كفاءة إدارة المحتوى الإعلامي وتطويره.</a:t>
            </a:r>
          </a:p>
          <a:p>
            <a:pPr marL="285750" indent="-285750" algn="just" rtl="1">
              <a:buFont typeface="Arial" panose="020B0604020202020204" pitchFamily="34" charset="0"/>
              <a:buChar char="•"/>
            </a:pPr>
            <a:r>
              <a:rPr lang="ar-EG" b="1" dirty="0"/>
              <a:t>دعم القرار:</a:t>
            </a:r>
            <a:r>
              <a:rPr lang="ar-EG" dirty="0"/>
              <a:t> توضيح مساهمة القيادة الرقمية في اتخاذ قرارات إعلامية دقيقة ومستندة إلى البيانات.</a:t>
            </a:r>
          </a:p>
          <a:p>
            <a:pPr marL="285750" indent="-285750" algn="just" rtl="1">
              <a:buFont typeface="Arial" panose="020B0604020202020204" pitchFamily="34" charset="0"/>
              <a:buChar char="•"/>
            </a:pPr>
            <a:r>
              <a:rPr lang="ar-EG" b="1" dirty="0"/>
              <a:t>بناء التكامل:</a:t>
            </a:r>
            <a:r>
              <a:rPr lang="ar-EG" dirty="0"/>
              <a:t> تبيان العلاقة التكاملية بين "الذكاء الاصطناعي" و"القيادة البشرية" لرفع جودة المحتوى الإعلامي.</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9647003" y="0"/>
            <a:ext cx="2233822" cy="148948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710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2985433"/>
          </a:xfrm>
          <a:prstGeom prst="rect">
            <a:avLst/>
          </a:prstGeom>
          <a:noFill/>
        </p:spPr>
        <p:txBody>
          <a:bodyPr wrap="square" rtlCol="0">
            <a:spAutoFit/>
          </a:bodyPr>
          <a:lstStyle/>
          <a:p>
            <a:pPr algn="r" rtl="1"/>
            <a:r>
              <a:rPr lang="ar-EG" sz="2000" b="1" dirty="0">
                <a:solidFill>
                  <a:schemeClr val="accent5"/>
                </a:solidFill>
              </a:rPr>
              <a:t>أهمية الدراسة</a:t>
            </a:r>
          </a:p>
          <a:p>
            <a:pPr algn="r" rtl="1"/>
            <a:r>
              <a:rPr lang="ar-EG" sz="2000" b="1" dirty="0"/>
              <a:t>1</a:t>
            </a:r>
            <a:r>
              <a:rPr lang="ar-EG" b="1" dirty="0"/>
              <a:t>. الأهمية النظرية (العلمية):</a:t>
            </a:r>
            <a:endParaRPr lang="ar-EG" dirty="0"/>
          </a:p>
          <a:p>
            <a:pPr algn="r" rtl="1"/>
            <a:r>
              <a:rPr lang="ar-EG" dirty="0"/>
              <a:t>إثراء المكتبة العربية بموضوعات حديثة (القيادة الرقمية وديناميكيات الخوارزميات) لم تنل حظها الكافي من البحث.</a:t>
            </a:r>
          </a:p>
          <a:p>
            <a:pPr algn="r" rtl="1"/>
            <a:r>
              <a:rPr lang="ar-EG" dirty="0"/>
              <a:t>تقديم إطار نظري يربط بين التقنيات الذكية وعملية صنع القرار الإعلامي وإدارة المحتوى.</a:t>
            </a:r>
          </a:p>
          <a:p>
            <a:pPr algn="r" rtl="1"/>
            <a:r>
              <a:rPr lang="ar-EG" b="1" dirty="0"/>
              <a:t>2. الأهمية التطبيقية (العملية):</a:t>
            </a:r>
            <a:endParaRPr lang="ar-EG" dirty="0"/>
          </a:p>
          <a:p>
            <a:pPr algn="r" rtl="1"/>
            <a:r>
              <a:rPr lang="ar-EG" dirty="0"/>
              <a:t>تزويد المؤسسات الإعلامية السعودية بتوصيات تدعم اتخاذ القرارات القائمة على البيانات.</a:t>
            </a:r>
          </a:p>
          <a:p>
            <a:pPr algn="r" rtl="1"/>
            <a:r>
              <a:rPr lang="ar-EG" dirty="0"/>
              <a:t>مساعدة القيادات التنفيذية في الموازنة بين التطور التقني والمهنية الإعلامية.</a:t>
            </a:r>
          </a:p>
          <a:p>
            <a:pPr algn="r" rtl="1"/>
            <a:r>
              <a:rPr lang="ar-EG" dirty="0"/>
              <a:t>المساهمة في تحقيق مستهدفات </a:t>
            </a:r>
            <a:r>
              <a:rPr lang="ar-EG" b="1" dirty="0"/>
              <a:t>رؤية 2030</a:t>
            </a:r>
            <a:r>
              <a:rPr lang="ar-EG" dirty="0"/>
              <a:t> المتعلقة بالتحول الرقمي في القطاع الإعلامي.</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8" name="Picture 7" descr="Midocean 02-03"/>
          <p:cNvPicPr>
            <a:picLocks noChangeAspect="1"/>
          </p:cNvPicPr>
          <p:nvPr/>
        </p:nvPicPr>
        <p:blipFill>
          <a:blip r:embed="rId2"/>
          <a:stretch>
            <a:fillRect/>
          </a:stretch>
        </p:blipFill>
        <p:spPr>
          <a:xfrm>
            <a:off x="206471" y="-77624"/>
            <a:ext cx="2181329" cy="145448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77396" y="1116949"/>
            <a:ext cx="10245346" cy="47765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29933" y="2754172"/>
            <a:ext cx="9940273" cy="3139321"/>
          </a:xfrm>
          <a:prstGeom prst="rect">
            <a:avLst/>
          </a:prstGeom>
        </p:spPr>
        <p:txBody>
          <a:bodyPr wrap="square">
            <a:spAutoFit/>
          </a:bodyPr>
          <a:lstStyle/>
          <a:p>
            <a:pPr algn="just" rtl="1"/>
            <a:r>
              <a:rPr lang="ar-EG" b="1" dirty="0">
                <a:solidFill>
                  <a:schemeClr val="accent5"/>
                </a:solidFill>
              </a:rPr>
              <a:t>أولاً: منهجية البحث</a:t>
            </a:r>
          </a:p>
          <a:p>
            <a:pPr algn="just" rtl="1"/>
            <a:r>
              <a:rPr lang="ar-EG" b="1" dirty="0"/>
              <a:t>المنهج المستخدم:</a:t>
            </a:r>
            <a:r>
              <a:rPr lang="ar-EG" dirty="0"/>
              <a:t> المنهج </a:t>
            </a:r>
            <a:r>
              <a:rPr lang="ar-EG" b="1" dirty="0"/>
              <a:t>الوصفي التحليلي</a:t>
            </a:r>
            <a:r>
              <a:rPr lang="ar-EG" dirty="0"/>
              <a:t>؛ لمناسبته لرصد الظواهر الرقمية كما هي في الواقع وتحليل العلاقات بين المتغيرات دون التدخل فيها.</a:t>
            </a:r>
          </a:p>
          <a:p>
            <a:pPr algn="just" rtl="1"/>
            <a:r>
              <a:rPr lang="ar-EG" b="1" dirty="0"/>
              <a:t>الأسلوب:</a:t>
            </a:r>
            <a:r>
              <a:rPr lang="ar-EG" dirty="0"/>
              <a:t> يجمع بين التحليل</a:t>
            </a:r>
          </a:p>
          <a:p>
            <a:pPr algn="just" rtl="1"/>
            <a:r>
              <a:rPr lang="ar-EG" dirty="0"/>
              <a:t> </a:t>
            </a:r>
            <a:r>
              <a:rPr lang="ar-EG" b="1" dirty="0"/>
              <a:t>الكمي</a:t>
            </a:r>
            <a:r>
              <a:rPr lang="ar-EG" dirty="0"/>
              <a:t> (عبر الاستبيان) والتحليل </a:t>
            </a:r>
            <a:r>
              <a:rPr lang="ar-EG" b="1" dirty="0"/>
              <a:t>النوعي</a:t>
            </a:r>
            <a:r>
              <a:rPr lang="ar-EG" dirty="0"/>
              <a:t> (ربط النتائج بالإطار النظري).</a:t>
            </a:r>
          </a:p>
          <a:p>
            <a:pPr algn="just" rtl="1"/>
            <a:r>
              <a:rPr lang="ar-EG" b="1" dirty="0">
                <a:solidFill>
                  <a:schemeClr val="accent5"/>
                </a:solidFill>
              </a:rPr>
              <a:t>ثانياً: مجتمع وعينة البحث</a:t>
            </a:r>
          </a:p>
          <a:p>
            <a:pPr algn="just" rtl="1"/>
            <a:r>
              <a:rPr lang="ar-EG" b="1" dirty="0"/>
              <a:t>مجتمع البحث:</a:t>
            </a:r>
            <a:r>
              <a:rPr lang="ar-EG" dirty="0"/>
              <a:t> جميع مستخدمي منصات الوسائط الرقمية وشبكات التواصل الاجتماعي.</a:t>
            </a:r>
          </a:p>
          <a:p>
            <a:pPr algn="just" rtl="1"/>
            <a:r>
              <a:rPr lang="ar-EG" b="1" dirty="0"/>
              <a:t>عينة البحث:</a:t>
            </a:r>
            <a:r>
              <a:rPr lang="ar-EG" dirty="0"/>
              <a:t> عينة ممثلة من مستهلكي الوسائط الرقمية، تم اختيارها بأسلوب </a:t>
            </a:r>
            <a:r>
              <a:rPr lang="ar-EG" b="1" dirty="0"/>
              <a:t>المعاينة العشوائية</a:t>
            </a:r>
            <a:r>
              <a:rPr lang="ar-EG" dirty="0"/>
              <a:t> لضمان عدم التحيز وقابلية تعميم النتائج.</a:t>
            </a:r>
          </a:p>
          <a:p>
            <a:pPr algn="just" rtl="1"/>
            <a:r>
              <a:rPr lang="ar-EG" b="1" dirty="0"/>
              <a:t>معايير الاختيار:</a:t>
            </a:r>
            <a:r>
              <a:rPr lang="ar-EG" dirty="0"/>
              <a:t> روعي في العينة التنوع الديموغرافي (العمر، الجنس) ومستوى التفاعل الرقمي.</a:t>
            </a:r>
          </a:p>
          <a:p>
            <a:pPr algn="just" rtl="1"/>
            <a:r>
              <a:rPr lang="ar-EG" b="1" dirty="0">
                <a:solidFill>
                  <a:schemeClr val="accent5"/>
                </a:solidFill>
              </a:rPr>
              <a:t>الأداة:</a:t>
            </a:r>
            <a:r>
              <a:rPr lang="ar-EG" dirty="0">
                <a:solidFill>
                  <a:schemeClr val="accent5"/>
                </a:solidFill>
              </a:rPr>
              <a:t> </a:t>
            </a:r>
            <a:r>
              <a:rPr lang="ar-EG" b="1" dirty="0"/>
              <a:t>الاستبيان الإلكتروني</a:t>
            </a:r>
            <a:r>
              <a:rPr lang="ar-EG" dirty="0"/>
              <a:t> كأداة رئيسية لجمع البيانات.</a:t>
            </a:r>
            <a:endParaRPr lang="en-US" dirty="0">
              <a:solidFill>
                <a:srgbClr val="000000"/>
              </a:solidFill>
              <a:latin typeface="Times New Roman" panose="02020603050405020304" pitchFamily="18" charset="0"/>
              <a:cs typeface="Times New Roman" panose="02020603050405020304" pitchFamily="18" charset="0"/>
            </a:endParaRPr>
          </a:p>
          <a:p>
            <a:pPr algn="just" rtl="1"/>
            <a:endParaRPr lang="ar-EG" dirty="0"/>
          </a:p>
        </p:txBody>
      </p:sp>
      <p:sp>
        <p:nvSpPr>
          <p:cNvPr id="17" name="TextBox 16">
            <a:extLst>
              <a:ext uri="{FF2B5EF4-FFF2-40B4-BE49-F238E27FC236}">
                <a16:creationId xmlns:a16="http://schemas.microsoft.com/office/drawing/2014/main" id="{954B34D3-F436-A1EE-53D3-534D66D793CE}"/>
              </a:ext>
            </a:extLst>
          </p:cNvPr>
          <p:cNvSpPr txBox="1"/>
          <p:nvPr/>
        </p:nvSpPr>
        <p:spPr>
          <a:xfrm>
            <a:off x="4039051" y="164150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منهج ومجتمع وعينة واداة البحث</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2"/>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19F24-1B80-C5F0-6BF8-380F7844D20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B07289A-D832-9923-3C3F-973369F3DC5F}"/>
              </a:ext>
            </a:extLst>
          </p:cNvPr>
          <p:cNvSpPr/>
          <p:nvPr/>
        </p:nvSpPr>
        <p:spPr>
          <a:xfrm>
            <a:off x="1133853" y="1397680"/>
            <a:ext cx="10506604" cy="48679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211FB72B-5553-16DB-C21A-45B5606D0DD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678311" y="2631395"/>
            <a:ext cx="4962146" cy="24955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Rectangle 5">
            <a:extLst>
              <a:ext uri="{FF2B5EF4-FFF2-40B4-BE49-F238E27FC236}">
                <a16:creationId xmlns:a16="http://schemas.microsoft.com/office/drawing/2014/main" id="{D6BB5495-33FB-2AD9-1F7C-48ABEDC0D6D6}"/>
              </a:ext>
            </a:extLst>
          </p:cNvPr>
          <p:cNvSpPr/>
          <p:nvPr/>
        </p:nvSpPr>
        <p:spPr>
          <a:xfrm>
            <a:off x="1350567" y="2104318"/>
            <a:ext cx="5209890" cy="4247317"/>
          </a:xfrm>
          <a:prstGeom prst="rect">
            <a:avLst/>
          </a:prstGeom>
        </p:spPr>
        <p:txBody>
          <a:bodyPr wrap="square">
            <a:spAutoFit/>
          </a:bodyPr>
          <a:lstStyle/>
          <a:p>
            <a:pPr algn="just" rtl="1"/>
            <a:r>
              <a:rPr lang="ar-EG" b="1" dirty="0"/>
              <a:t>الوعي بالخوارزميات والقيادة الرقمية</a:t>
            </a:r>
          </a:p>
          <a:p>
            <a:pPr algn="just" rtl="1"/>
            <a:r>
              <a:rPr lang="ar-EG" b="1" dirty="0"/>
              <a:t>إدراك متوسط:</a:t>
            </a:r>
            <a:r>
              <a:rPr lang="ar-EG" dirty="0"/>
              <a:t> أظهرت العينة وعياً مقبولاً (متوسط حسابي إيجابي) بدور الخوارزميات في تنظيم وانتشار المحتوى.</a:t>
            </a:r>
          </a:p>
          <a:p>
            <a:pPr algn="just" rtl="1"/>
            <a:r>
              <a:rPr lang="ar-EG" b="1" dirty="0"/>
              <a:t>فجوة قيادية:</a:t>
            </a:r>
            <a:r>
              <a:rPr lang="ar-EG" dirty="0"/>
              <a:t> تبيّن وجود تأثير إيجابي للقيادة الرقمية، لكنه أقل من تأثير الخوارزميات، مما يشير إلى الحاجة لتطوير المهارات القيادية الرقمية لمواكبة الأتمتة.</a:t>
            </a:r>
          </a:p>
          <a:p>
            <a:pPr algn="just" rtl="1"/>
            <a:endParaRPr lang="ar-EG" dirty="0"/>
          </a:p>
          <a:p>
            <a:pPr algn="just" rtl="1"/>
            <a:r>
              <a:rPr lang="ar-EG" b="1" dirty="0">
                <a:solidFill>
                  <a:schemeClr val="accent5"/>
                </a:solidFill>
              </a:rPr>
              <a:t>التوصيات</a:t>
            </a:r>
          </a:p>
          <a:p>
            <a:pPr algn="just" rtl="1"/>
            <a:r>
              <a:rPr lang="ar-EG" b="1" dirty="0"/>
              <a:t>مؤسسياً:</a:t>
            </a:r>
            <a:r>
              <a:rPr lang="ar-EG" dirty="0"/>
              <a:t> تعزيز الاستثمار في البنية التحتية للذكاء الاصطناعي واعتماد القرارات المستندة للبيانات.</a:t>
            </a:r>
          </a:p>
          <a:p>
            <a:pPr algn="just" rtl="1"/>
            <a:r>
              <a:rPr lang="ar-EG" b="1" dirty="0"/>
              <a:t>قيادياً:</a:t>
            </a:r>
            <a:r>
              <a:rPr lang="ar-EG" dirty="0"/>
              <a:t> تكثيف التدريب التقني المستمر للقيادات الإعلامية لتقليص الفجوة الرقمية.</a:t>
            </a:r>
          </a:p>
          <a:p>
            <a:pPr algn="just" rtl="1"/>
            <a:r>
              <a:rPr lang="ar-EG" b="1" dirty="0"/>
              <a:t>تطبيقياً:</a:t>
            </a:r>
            <a:r>
              <a:rPr lang="ar-EG" dirty="0"/>
              <a:t> ضرورة الموازنة بين "تخصيص المحتوى" و"تنوعه" لتفادي العزلة المعلوماتية للجمهور</a:t>
            </a:r>
          </a:p>
          <a:p>
            <a:pPr algn="just" rtl="1"/>
            <a:endParaRPr lang="ar-EG" dirty="0"/>
          </a:p>
        </p:txBody>
      </p:sp>
      <p:sp>
        <p:nvSpPr>
          <p:cNvPr id="17" name="TextBox 16">
            <a:extLst>
              <a:ext uri="{FF2B5EF4-FFF2-40B4-BE49-F238E27FC236}">
                <a16:creationId xmlns:a16="http://schemas.microsoft.com/office/drawing/2014/main" id="{A593105B-8000-ACC4-90C3-A30C5F27E2A9}"/>
              </a:ext>
            </a:extLst>
          </p:cNvPr>
          <p:cNvSpPr txBox="1"/>
          <p:nvPr/>
        </p:nvSpPr>
        <p:spPr>
          <a:xfrm>
            <a:off x="5464660" y="1581098"/>
            <a:ext cx="922495"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النتائج</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A534CA88-7CE5-B93B-B22C-C6E0A5B8B6B5}"/>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a:extLst>
              <a:ext uri="{FF2B5EF4-FFF2-40B4-BE49-F238E27FC236}">
                <a16:creationId xmlns:a16="http://schemas.microsoft.com/office/drawing/2014/main" id="{3F886257-133F-98A1-6F13-31C8D6BAB265}"/>
              </a:ext>
            </a:extLst>
          </p:cNvPr>
          <p:cNvPicPr>
            <a:picLocks noChangeAspect="1"/>
          </p:cNvPicPr>
          <p:nvPr/>
        </p:nvPicPr>
        <p:blipFill>
          <a:blip r:embed="rId3"/>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169245806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5A83B-0242-CCC7-32C8-D5099396FE4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493CF16-083D-0C1A-8D10-283508D30EF3}"/>
              </a:ext>
            </a:extLst>
          </p:cNvPr>
          <p:cNvSpPr/>
          <p:nvPr/>
        </p:nvSpPr>
        <p:spPr>
          <a:xfrm>
            <a:off x="1133854" y="1397680"/>
            <a:ext cx="9838946" cy="41358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3C3F645B-2AB2-F501-3C8C-E464CD6E543C}"/>
              </a:ext>
            </a:extLst>
          </p:cNvPr>
          <p:cNvSpPr txBox="1"/>
          <p:nvPr/>
        </p:nvSpPr>
        <p:spPr>
          <a:xfrm>
            <a:off x="9347202" y="1764516"/>
            <a:ext cx="1130840"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الخاتمة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6602F37D-1A90-6851-10EC-AF0F4A6BC82E}"/>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a:extLst>
              <a:ext uri="{FF2B5EF4-FFF2-40B4-BE49-F238E27FC236}">
                <a16:creationId xmlns:a16="http://schemas.microsoft.com/office/drawing/2014/main" id="{5071E1AC-331D-CF99-CA4E-79907A800E26}"/>
              </a:ext>
            </a:extLst>
          </p:cNvPr>
          <p:cNvPicPr>
            <a:picLocks noChangeAspect="1"/>
          </p:cNvPicPr>
          <p:nvPr/>
        </p:nvPicPr>
        <p:blipFill>
          <a:blip r:embed="rId2"/>
          <a:stretch>
            <a:fillRect/>
          </a:stretch>
        </p:blipFill>
        <p:spPr>
          <a:xfrm>
            <a:off x="276590" y="-135291"/>
            <a:ext cx="2147955" cy="1432232"/>
          </a:xfrm>
          <a:prstGeom prst="rect">
            <a:avLst/>
          </a:prstGeom>
        </p:spPr>
      </p:pic>
      <p:sp>
        <p:nvSpPr>
          <p:cNvPr id="3" name="مربع نص 2">
            <a:extLst>
              <a:ext uri="{FF2B5EF4-FFF2-40B4-BE49-F238E27FC236}">
                <a16:creationId xmlns:a16="http://schemas.microsoft.com/office/drawing/2014/main" id="{D0C0A1F4-1EF5-019A-CEA1-6934AB89E09A}"/>
              </a:ext>
            </a:extLst>
          </p:cNvPr>
          <p:cNvSpPr txBox="1"/>
          <p:nvPr/>
        </p:nvSpPr>
        <p:spPr>
          <a:xfrm>
            <a:off x="1567543" y="2287736"/>
            <a:ext cx="8752114" cy="1477328"/>
          </a:xfrm>
          <a:prstGeom prst="rect">
            <a:avLst/>
          </a:prstGeom>
          <a:noFill/>
        </p:spPr>
        <p:txBody>
          <a:bodyPr wrap="square">
            <a:spAutoFit/>
          </a:bodyPr>
          <a:lstStyle/>
          <a:p>
            <a:pPr algn="just" rtl="1"/>
            <a:r>
              <a:rPr lang="ar-EG" b="1" dirty="0"/>
              <a:t>توصّلت الدراسة</a:t>
            </a:r>
            <a:r>
              <a:rPr lang="ar-EG" dirty="0"/>
              <a:t> إلى أن خوارزميات الإعلام الرقمي أصبحت المحرك الأساسي لتشكيل بيئة الاتصال الحديثة وإدارة المحتوى وتوجيهه. وقد أثبتت النتائج وجود تأثير جوهري لهذه الخوارزميات في تحسين تجربة المستخدم وتعزيز انتشار المحتوى، مع وجود دور إيجابي للقيادة الرقمية في دعم الابتكار. وتؤكد الدراسة أن التكامل بين الذكاء الخوارزمي والقيادة البشرية الواعية هو حجر الأساس لتحقيق الكفاءة الإعلامية في المستقبل، مما يستوجب تعزيز الثقافة الرقمية لمواكبة هذه التحولات المتسارعة.</a:t>
            </a:r>
            <a:endParaRPr lang="en-US" dirty="0"/>
          </a:p>
        </p:txBody>
      </p:sp>
    </p:spTree>
    <p:extLst>
      <p:ext uri="{BB962C8B-B14F-4D97-AF65-F5344CB8AC3E}">
        <p14:creationId xmlns:p14="http://schemas.microsoft.com/office/powerpoint/2010/main" val="194248357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626301" y="18037"/>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EG" sz="5400" b="1" dirty="0">
                <a:solidFill>
                  <a:schemeClr val="bg1"/>
                </a:solidFill>
                <a:latin typeface="Times New Roman" panose="02020603050405020304" pitchFamily="18" charset="0"/>
                <a:cs typeface="Times New Roman" panose="02020603050405020304" pitchFamily="18" charset="0"/>
              </a:rPr>
              <a:t>شكرا لكم</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Picture 10" descr="Midocean 02-03"/>
          <p:cNvPicPr>
            <a:picLocks noChangeAspect="1"/>
          </p:cNvPicPr>
          <p:nvPr/>
        </p:nvPicPr>
        <p:blipFill>
          <a:blip r:embed="rId4"/>
          <a:stretch>
            <a:fillRect/>
          </a:stretch>
        </p:blipFill>
        <p:spPr>
          <a:xfrm>
            <a:off x="276590" y="-1"/>
            <a:ext cx="2233822" cy="148948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AB8AE5-4CEF-4BC2-A292-D7A73A7B3FEF}">
  <ds:schemaRefs>
    <ds:schemaRef ds:uri="http://purl.org/dc/elements/1.1/"/>
    <ds:schemaRef ds:uri="http://purl.org/dc/dcmitype/"/>
    <ds:schemaRef ds:uri="aca13214-df29-4e3c-a050-857c0bf7bd8e"/>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http://schemas.openxmlformats.org/package/2006/metadata/core-properties"/>
    <ds:schemaRef ds:uri="688354b5-287c-4cda-825e-1d7935aea40e"/>
    <ds:schemaRef ds:uri="http://purl.org/dc/terms/"/>
  </ds:schemaRefs>
</ds:datastoreItem>
</file>

<file path=customXml/itemProps2.xml><?xml version="1.0" encoding="utf-8"?>
<ds:datastoreItem xmlns:ds="http://schemas.openxmlformats.org/officeDocument/2006/customXml" ds:itemID="{44157290-02EC-4DCF-BA8E-CD08B55A8E8F}">
  <ds:schemaRefs>
    <ds:schemaRef ds:uri="http://schemas.microsoft.com/sharepoint/v3/contenttype/forms"/>
  </ds:schemaRefs>
</ds:datastoreItem>
</file>

<file path=customXml/itemProps3.xml><?xml version="1.0" encoding="utf-8"?>
<ds:datastoreItem xmlns:ds="http://schemas.openxmlformats.org/officeDocument/2006/customXml" ds:itemID="{E5CED97C-B6FB-48E2-BA80-56FF7B367F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607</TotalTime>
  <Words>775</Words>
  <Application>Microsoft Office PowerPoint</Application>
  <PresentationFormat>شاشة عريضة</PresentationFormat>
  <Paragraphs>62</Paragraphs>
  <Slides>10</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10</vt:i4>
      </vt:variant>
    </vt:vector>
  </HeadingPairs>
  <TitlesOfParts>
    <vt:vector size="16" baseType="lpstr">
      <vt:lpstr>Arial</vt:lpstr>
      <vt:lpstr>Calibri</vt:lpstr>
      <vt:lpstr>Calibri Light</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 A</cp:lastModifiedBy>
  <cp:revision>52</cp:revision>
  <dcterms:created xsi:type="dcterms:W3CDTF">2023-04-29T09:08:23Z</dcterms:created>
  <dcterms:modified xsi:type="dcterms:W3CDTF">2026-04-27T19:17:45Z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0x010100DC69378573D04C4981F1C0E645EFE562</vt:lpwstr>
  </property>
  <property fmtid="{D5CDD505-2E9C-101B-9397-08002B2CF9AE}" pid="3" name="MediaServiceImageTags">
    <vt:lpwstr/>
  </property>
</Properties>
</file>