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3"/>
  </p:notesMasterIdLst>
  <p:sldIdLst>
    <p:sldId id="260" r:id="rId2"/>
    <p:sldId id="275" r:id="rId3"/>
    <p:sldId id="276" r:id="rId4"/>
    <p:sldId id="277" r:id="rId5"/>
    <p:sldId id="278" r:id="rId6"/>
    <p:sldId id="279" r:id="rId7"/>
    <p:sldId id="280" r:id="rId8"/>
    <p:sldId id="281" r:id="rId9"/>
    <p:sldId id="282" r:id="rId10"/>
    <p:sldId id="283" r:id="rId11"/>
    <p:sldId id="28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85" autoAdjust="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B8BF8-D218-4D99-8222-3DB87281439E}" type="datetimeFigureOut">
              <a:rPr lang="en-US" smtClean="0"/>
              <a:t>1/24/2024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3C8A9-2E18-4CDE-808C-35A6F74E129F}" type="slidenum">
              <a:rPr lang="en-US" smtClean="0"/>
              <a:t>‹#›</a:t>
            </a:fld>
            <a:endParaRPr lang="en-US"/>
          </a:p>
        </p:txBody>
      </p:sp>
    </p:spTree>
    <p:extLst>
      <p:ext uri="{BB962C8B-B14F-4D97-AF65-F5344CB8AC3E}">
        <p14:creationId xmlns:p14="http://schemas.microsoft.com/office/powerpoint/2010/main" val="2391776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19278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6860935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Date Placeholder 25"/>
          <p:cNvSpPr>
            <a:spLocks noGrp="1"/>
          </p:cNvSpPr>
          <p:nvPr>
            <p:ph type="dt" sz="half" idx="10"/>
          </p:nvPr>
        </p:nvSpPr>
        <p:spPr/>
        <p:txBody>
          <a:bodyPr/>
          <a:lstStyle/>
          <a:p>
            <a:r>
              <a:rPr lang="en-US" smtClean="0"/>
              <a:t>Lecture 0 - Overview</a:t>
            </a:r>
            <a:endParaRPr lang="en-US" dirty="0" smtClean="0"/>
          </a:p>
        </p:txBody>
      </p:sp>
      <p:sp>
        <p:nvSpPr>
          <p:cNvPr id="27" name="Footer Placeholder 26"/>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28" name="Slide Number Placeholder 27"/>
          <p:cNvSpPr>
            <a:spLocks noGrp="1"/>
          </p:cNvSpPr>
          <p:nvPr>
            <p:ph type="sldNum" sz="quarter" idx="12"/>
          </p:nvPr>
        </p:nvSpPr>
        <p:spPr/>
        <p:txBody>
          <a:body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1132171709"/>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354963593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86155605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r>
              <a:rPr lang="en-US" smtClean="0"/>
              <a:t>Lecture 0 - Overview</a:t>
            </a:r>
            <a:endParaRPr lang="en-US"/>
          </a:p>
        </p:txBody>
      </p:sp>
      <p:sp>
        <p:nvSpPr>
          <p:cNvPr id="8" name="Footer Placeholder 7"/>
          <p:cNvSpPr>
            <a:spLocks noGrp="1"/>
          </p:cNvSpPr>
          <p:nvPr>
            <p:ph type="ftr" sz="quarter" idx="11"/>
          </p:nvPr>
        </p:nvSpPr>
        <p:spPr/>
        <p:txBody>
          <a:bodyPr/>
          <a:lstStyle/>
          <a:p>
            <a:r>
              <a:rPr lang="en-US" smtClean="0"/>
              <a:t>www.midocean.ae</a:t>
            </a:r>
            <a:endParaRPr lang="en-US"/>
          </a:p>
        </p:txBody>
      </p:sp>
      <p:sp>
        <p:nvSpPr>
          <p:cNvPr id="9" name="Slide Number Placeholder 8"/>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233811444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6" name="Date Placeholder 3"/>
          <p:cNvSpPr>
            <a:spLocks noGrp="1"/>
          </p:cNvSpPr>
          <p:nvPr>
            <p:ph type="dt" sz="half" idx="2"/>
          </p:nvPr>
        </p:nvSpPr>
        <p:spPr>
          <a:xfrm>
            <a:off x="188685" y="6356349"/>
            <a:ext cx="2743200"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7" name="Footer Placeholder 4"/>
          <p:cNvSpPr>
            <a:spLocks noGrp="1"/>
          </p:cNvSpPr>
          <p:nvPr>
            <p:ph type="ftr" sz="quarter" idx="3"/>
          </p:nvPr>
        </p:nvSpPr>
        <p:spPr>
          <a:xfrm>
            <a:off x="4038600" y="6356350"/>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8" name="Slide Number Placeholder 5"/>
          <p:cNvSpPr>
            <a:spLocks noGrp="1"/>
          </p:cNvSpPr>
          <p:nvPr>
            <p:ph type="sldNum" sz="quarter" idx="4"/>
          </p:nvPr>
        </p:nvSpPr>
        <p:spPr>
          <a:xfrm>
            <a:off x="8095129" y="6356350"/>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59988741"/>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Lecture 0 - Overview</a:t>
            </a:r>
            <a:endParaRPr lang="en-US"/>
          </a:p>
        </p:txBody>
      </p:sp>
      <p:sp>
        <p:nvSpPr>
          <p:cNvPr id="3" name="Footer Placeholder 2"/>
          <p:cNvSpPr>
            <a:spLocks noGrp="1"/>
          </p:cNvSpPr>
          <p:nvPr>
            <p:ph type="ftr" sz="quarter" idx="11"/>
          </p:nvPr>
        </p:nvSpPr>
        <p:spPr/>
        <p:txBody>
          <a:bodyPr/>
          <a:lstStyle/>
          <a:p>
            <a:r>
              <a:rPr lang="en-US" smtClean="0"/>
              <a:t>www.midocean.ae</a:t>
            </a:r>
            <a:endParaRPr lang="en-US"/>
          </a:p>
        </p:txBody>
      </p:sp>
      <p:sp>
        <p:nvSpPr>
          <p:cNvPr id="4" name="Slide Number Placeholder 3"/>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99755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653615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78250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436408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081143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188685" y="6443434"/>
            <a:ext cx="4136571"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4"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949371" y="6436177"/>
            <a:ext cx="172992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z="1200" dirty="0" smtClean="0">
                <a:solidFill>
                  <a:schemeClr val="bg1"/>
                </a:solidFill>
              </a:rPr>
              <a:t>www.midocean.ae</a:t>
            </a:r>
          </a:p>
        </p:txBody>
      </p:sp>
      <p:sp>
        <p:nvSpPr>
          <p:cNvPr id="5"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200571" y="6443434"/>
            <a:ext cx="3877129"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2666730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8" name="Rectangle: Rounded Corners 24">
            <a:extLst>
              <a:ext uri="{FF2B5EF4-FFF2-40B4-BE49-F238E27FC236}">
                <a16:creationId xmlns:a16="http://schemas.microsoft.com/office/drawing/2014/main" xmlns="" id="{2BC869EB-5623-4AA1-9123-4AF9DF916049}"/>
              </a:ext>
            </a:extLst>
          </p:cNvPr>
          <p:cNvSpPr/>
          <p:nvPr userDrawn="1"/>
        </p:nvSpPr>
        <p:spPr>
          <a:xfrm>
            <a:off x="188686" y="1304511"/>
            <a:ext cx="11814627" cy="5051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 y="469859"/>
            <a:ext cx="9695329" cy="655264"/>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188685" y="1422213"/>
            <a:ext cx="11814627" cy="49341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159656" y="6474053"/>
            <a:ext cx="3478893" cy="378047"/>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smtClean="0"/>
          </a:p>
        </p:txBody>
      </p:sp>
      <p:sp>
        <p:nvSpPr>
          <p:cNvPr id="5" name="Footer Placeholder 4"/>
          <p:cNvSpPr>
            <a:spLocks noGrp="1"/>
          </p:cNvSpPr>
          <p:nvPr>
            <p:ph type="ftr" sz="quarter" idx="3"/>
          </p:nvPr>
        </p:nvSpPr>
        <p:spPr>
          <a:xfrm>
            <a:off x="4242545" y="6486976"/>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6" name="Slide Number Placeholder 5"/>
          <p:cNvSpPr>
            <a:spLocks noGrp="1"/>
          </p:cNvSpPr>
          <p:nvPr>
            <p:ph type="sldNum" sz="quarter" idx="4"/>
          </p:nvPr>
        </p:nvSpPr>
        <p:spPr>
          <a:xfrm>
            <a:off x="8095129" y="6486976"/>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pic>
        <p:nvPicPr>
          <p:cNvPr id="7" name="Picture 6">
            <a:extLst>
              <a:ext uri="{FF2B5EF4-FFF2-40B4-BE49-F238E27FC236}">
                <a16:creationId xmlns:a16="http://schemas.microsoft.com/office/drawing/2014/main" xmlns="" id="{55CD1180-4C62-EDA2-42A3-AF92F9FA68DE}"/>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9808263" y="0"/>
            <a:ext cx="2383737" cy="1125123"/>
          </a:xfrm>
          <a:prstGeom prst="rect">
            <a:avLst/>
          </a:prstGeom>
        </p:spPr>
      </p:pic>
    </p:spTree>
    <p:extLst>
      <p:ext uri="{BB962C8B-B14F-4D97-AF65-F5344CB8AC3E}">
        <p14:creationId xmlns:p14="http://schemas.microsoft.com/office/powerpoint/2010/main" val="3205559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iming>
    <p:tnLst>
      <p:par>
        <p:cTn id="1" dur="indefinite" restart="never" nodeType="tmRoot"/>
      </p:par>
    </p:tnLst>
  </p:timing>
  <p:hf hdr="0"/>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1"/>
            <a:ext cx="6668803" cy="4082142"/>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4454271" y="2264257"/>
            <a:ext cx="7737728" cy="2308324"/>
          </a:xfrm>
          <a:prstGeom prst="rect">
            <a:avLst/>
          </a:prstGeom>
          <a:noFill/>
        </p:spPr>
        <p:txBody>
          <a:bodyPr wrap="square" rtlCol="0">
            <a:spAutoFit/>
          </a:bodyPr>
          <a:lstStyle/>
          <a:p>
            <a:r>
              <a:rPr lang="en-US" sz="3600" b="1" dirty="0">
                <a:solidFill>
                  <a:srgbClr val="00B0F0"/>
                </a:solidFill>
                <a:latin typeface="Tajawal Medium" panose="00000600000000000000" pitchFamily="2" charset="-78"/>
                <a:cs typeface="Tajawal Medium" panose="00000600000000000000" pitchFamily="2" charset="-78"/>
              </a:rPr>
              <a:t>PMG 671</a:t>
            </a:r>
          </a:p>
          <a:p>
            <a:r>
              <a:rPr lang="en-US" sz="3600" b="1" dirty="0">
                <a:solidFill>
                  <a:srgbClr val="00B0F0"/>
                </a:solidFill>
                <a:latin typeface="Tajawal Medium" panose="00000600000000000000" pitchFamily="2" charset="-78"/>
                <a:cs typeface="Tajawal Medium" panose="00000600000000000000" pitchFamily="2" charset="-78"/>
              </a:rPr>
              <a:t>Leadership&amp; Organizational</a:t>
            </a:r>
          </a:p>
          <a:p>
            <a:r>
              <a:rPr lang="en-US" sz="3600" b="1" dirty="0">
                <a:solidFill>
                  <a:srgbClr val="00B0F0"/>
                </a:solidFill>
                <a:latin typeface="Tajawal Medium" panose="00000600000000000000" pitchFamily="2" charset="-78"/>
                <a:cs typeface="Tajawal Medium" panose="00000600000000000000" pitchFamily="2" charset="-78"/>
              </a:rPr>
              <a:t> Behavior</a:t>
            </a:r>
          </a:p>
          <a:p>
            <a:endParaRPr lang="en-US" sz="36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274509" y="5448880"/>
            <a:ext cx="7397951" cy="921558"/>
          </a:xfrm>
          <a:prstGeom prst="round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0</a:t>
            </a:r>
          </a:p>
          <a:p>
            <a:r>
              <a:rPr lang="en-US" sz="2800" b="1" dirty="0" smtClean="0">
                <a:solidFill>
                  <a:schemeClr val="tx1"/>
                </a:solidFill>
                <a:latin typeface="Times New Roman" panose="02020603050405020304" pitchFamily="18" charset="0"/>
                <a:cs typeface="Times New Roman" panose="02020603050405020304" pitchFamily="18" charset="0"/>
              </a:rPr>
              <a:t>Overview</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3152129" y="3769849"/>
            <a:ext cx="184731" cy="954107"/>
          </a:xfrm>
          <a:prstGeom prst="rect">
            <a:avLst/>
          </a:prstGeom>
          <a:noFill/>
        </p:spPr>
        <p:txBody>
          <a:bodyPr wrap="none" rtlCol="0">
            <a:spAutoFit/>
          </a:bodyPr>
          <a:lstStyle/>
          <a:p>
            <a:endParaRPr lang="en-US" sz="2800" dirty="0" smtClean="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8129493" y="5353912"/>
            <a:ext cx="3910107" cy="954107"/>
          </a:xfrm>
          <a:prstGeom prst="rect">
            <a:avLst/>
          </a:prstGeom>
          <a:noFill/>
        </p:spPr>
        <p:txBody>
          <a:bodyPr wrap="square" rtlCol="0">
            <a:spAutoFit/>
          </a:bodyPr>
          <a:lstStyle/>
          <a:p>
            <a:r>
              <a:rPr lang="en-US" sz="2800" dirty="0" smtClean="0">
                <a:solidFill>
                  <a:srgbClr val="00B0F0"/>
                </a:solidFill>
                <a:latin typeface="Times New Roman" panose="02020603050405020304" pitchFamily="18" charset="0"/>
                <a:cs typeface="Times New Roman" panose="02020603050405020304" pitchFamily="18" charset="0"/>
              </a:rPr>
              <a:t>Prepared by</a:t>
            </a:r>
            <a:endParaRPr lang="en-US" sz="2800" b="1" dirty="0" smtClean="0">
              <a:solidFill>
                <a:srgbClr val="00B0F0"/>
              </a:solidFill>
              <a:latin typeface="Times New Roman" panose="02020603050405020304" pitchFamily="18" charset="0"/>
              <a:cs typeface="Times New Roman" panose="02020603050405020304" pitchFamily="18" charset="0"/>
            </a:endParaRPr>
          </a:p>
          <a:p>
            <a:r>
              <a:rPr lang="en-US" sz="2800" b="1" dirty="0" smtClean="0">
                <a:solidFill>
                  <a:srgbClr val="00B0F0"/>
                </a:solidFill>
                <a:latin typeface="Times New Roman" panose="02020603050405020304" pitchFamily="18" charset="0"/>
                <a:cs typeface="Times New Roman" panose="02020603050405020304" pitchFamily="18" charset="0"/>
              </a:rPr>
              <a:t>Dr</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Walid</a:t>
            </a:r>
            <a:r>
              <a:rPr lang="en-US" sz="2800" b="1" dirty="0" smtClean="0">
                <a:solidFill>
                  <a:srgbClr val="00B0F0"/>
                </a:solidFill>
                <a:latin typeface="Times New Roman" panose="02020603050405020304" pitchFamily="18" charset="0"/>
                <a:cs typeface="Times New Roman" panose="02020603050405020304" pitchFamily="18" charset="0"/>
              </a:rPr>
              <a:t> K. El </a:t>
            </a:r>
            <a:r>
              <a:rPr lang="en-US" sz="2800" b="1" dirty="0" err="1" smtClean="0">
                <a:solidFill>
                  <a:srgbClr val="00B0F0"/>
                </a:solidFill>
                <a:latin typeface="Times New Roman" panose="02020603050405020304" pitchFamily="18" charset="0"/>
                <a:cs typeface="Times New Roman" panose="02020603050405020304" pitchFamily="18" charset="0"/>
              </a:rPr>
              <a:t>Leithy</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Tree>
    <p:extLst>
      <p:ext uri="{BB962C8B-B14F-4D97-AF65-F5344CB8AC3E}">
        <p14:creationId xmlns:p14="http://schemas.microsoft.com/office/powerpoint/2010/main" val="36661843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486" y="469859"/>
            <a:ext cx="9201842" cy="655264"/>
          </a:xfrm>
        </p:spPr>
        <p:txBody>
          <a:bodyPr/>
          <a:lstStyle/>
          <a:p>
            <a:r>
              <a:rPr lang="en-US" dirty="0" smtClean="0"/>
              <a:t>Organizational Behavior</a:t>
            </a:r>
            <a:endParaRPr lang="en-US" dirty="0"/>
          </a:p>
        </p:txBody>
      </p:sp>
      <p:pic>
        <p:nvPicPr>
          <p:cNvPr id="7" name="Wits BCom Information Systems Major">
            <a:hlinkClick r:id="" action="ppaction://media"/>
          </p:cNvPr>
          <p:cNvPicPr>
            <a:picLocks noGrp="1" noChangeAspect="1"/>
          </p:cNvPicPr>
          <p:nvPr>
            <p:ph idx="1"/>
            <a:videoFile r:link="rId1"/>
            <p:extLst>
              <p:ext uri="{DAA4B4D4-6D71-4841-9C94-3DE7FCFB9230}">
                <p14:media xmlns:p14="http://schemas.microsoft.com/office/powerpoint/2010/main" r:embed="rId2">
                  <p14:trim st="7160" end="11883.0468"/>
                </p14:media>
              </p:ext>
            </p:extLst>
          </p:nvPr>
        </p:nvPicPr>
        <p:blipFill>
          <a:blip r:embed="rId4"/>
          <a:stretch>
            <a:fillRect/>
          </a:stretch>
        </p:blipFill>
        <p:spPr>
          <a:xfrm>
            <a:off x="1278283" y="1339074"/>
            <a:ext cx="8770937" cy="4933950"/>
          </a:xfrm>
        </p:spPr>
      </p:pic>
      <p:sp>
        <p:nvSpPr>
          <p:cNvPr id="4" name="Footer Placeholder 3"/>
          <p:cNvSpPr>
            <a:spLocks noGrp="1"/>
          </p:cNvSpPr>
          <p:nvPr>
            <p:ph type="ftr" sz="quarter" idx="11"/>
          </p:nvPr>
        </p:nvSpPr>
        <p:spPr/>
        <p:txBody>
          <a:bodyPr/>
          <a:lstStyle/>
          <a:p>
            <a:r>
              <a:rPr lang="en-US" dirty="0" smtClean="0">
                <a:solidFill>
                  <a:schemeClr val="bg1"/>
                </a:solidFill>
              </a:rPr>
              <a:t>www.midocean.ae</a:t>
            </a:r>
          </a:p>
        </p:txBody>
      </p:sp>
      <p:sp>
        <p:nvSpPr>
          <p:cNvPr id="8" name="Date Placeholder 7"/>
          <p:cNvSpPr>
            <a:spLocks noGrp="1"/>
          </p:cNvSpPr>
          <p:nvPr>
            <p:ph type="dt" sz="half" idx="10"/>
          </p:nvPr>
        </p:nvSpPr>
        <p:spPr/>
        <p:txBody>
          <a:bodyPr/>
          <a:lstStyle/>
          <a:p>
            <a:r>
              <a:rPr lang="en-US" smtClean="0"/>
              <a:t>Lecture 0 - Overview</a:t>
            </a:r>
            <a:endParaRPr lang="en-US" dirty="0" smtClean="0"/>
          </a:p>
        </p:txBody>
      </p:sp>
      <p:sp>
        <p:nvSpPr>
          <p:cNvPr id="3" name="Rectangle 2"/>
          <p:cNvSpPr/>
          <p:nvPr/>
        </p:nvSpPr>
        <p:spPr>
          <a:xfrm>
            <a:off x="1529953" y="2259595"/>
            <a:ext cx="3814506" cy="646331"/>
          </a:xfrm>
          <a:prstGeom prst="rect">
            <a:avLst/>
          </a:prstGeom>
        </p:spPr>
        <p:txBody>
          <a:bodyPr wrap="none">
            <a:spAutoFit/>
          </a:bodyPr>
          <a:lstStyle/>
          <a:p>
            <a:r>
              <a:rPr lang="en-US" dirty="0" smtClean="0"/>
              <a:t>Essentials of </a:t>
            </a:r>
            <a:r>
              <a:rPr lang="en-US" smtClean="0"/>
              <a:t>Organizational Behavior</a:t>
            </a:r>
          </a:p>
          <a:p>
            <a:r>
              <a:rPr lang="en-US" dirty="0" smtClean="0"/>
              <a:t>Stephen </a:t>
            </a:r>
            <a:r>
              <a:rPr lang="en-US" dirty="0"/>
              <a:t>P. Robbins &amp; Timothy A. </a:t>
            </a:r>
            <a:r>
              <a:rPr lang="en-US" dirty="0" err="1"/>
              <a:t>Judg</a:t>
            </a:r>
            <a:endParaRPr lang="en-US" dirty="0"/>
          </a:p>
        </p:txBody>
      </p:sp>
    </p:spTree>
    <p:extLst>
      <p:ext uri="{BB962C8B-B14F-4D97-AF65-F5344CB8AC3E}">
        <p14:creationId xmlns:p14="http://schemas.microsoft.com/office/powerpoint/2010/main" val="1797205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mute="1">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Course Content</a:t>
            </a:r>
            <a:endParaRPr lang="en-US" dirty="0"/>
          </a:p>
        </p:txBody>
      </p:sp>
      <p:sp>
        <p:nvSpPr>
          <p:cNvPr id="3" name="Content Placeholder 2"/>
          <p:cNvSpPr>
            <a:spLocks noGrp="1"/>
          </p:cNvSpPr>
          <p:nvPr>
            <p:ph idx="1"/>
          </p:nvPr>
        </p:nvSpPr>
        <p:spPr/>
        <p:txBody>
          <a:bodyPr>
            <a:normAutofit fontScale="47500" lnSpcReduction="20000"/>
          </a:bodyPr>
          <a:lstStyle/>
          <a:p>
            <a:r>
              <a:rPr lang="en-US" dirty="0"/>
              <a:t>Chapter 1: Introduction to OB. (Lecture 1)</a:t>
            </a:r>
          </a:p>
          <a:p>
            <a:r>
              <a:rPr lang="en-US" dirty="0"/>
              <a:t>Chapter 2:  Attitudes and Job Satisfaction. (Lecture 2)</a:t>
            </a:r>
          </a:p>
          <a:p>
            <a:r>
              <a:rPr lang="en-US" dirty="0"/>
              <a:t>Chapter 3: Personality and Values ( Lecture 3)</a:t>
            </a:r>
          </a:p>
          <a:p>
            <a:r>
              <a:rPr lang="en-US" dirty="0"/>
              <a:t>Chapter 4 : Motivation Concepts and Applications (lecture 4)</a:t>
            </a:r>
          </a:p>
          <a:p>
            <a:r>
              <a:rPr lang="en-US" dirty="0"/>
              <a:t>Chapter 5:  Foundations of Group Behavior (lecture 5)</a:t>
            </a:r>
          </a:p>
          <a:p>
            <a:r>
              <a:rPr lang="en-US" dirty="0"/>
              <a:t>Chapter 6 :  Understanding Work Teams (Lecture 5)</a:t>
            </a:r>
          </a:p>
          <a:p>
            <a:r>
              <a:rPr lang="en-US" dirty="0"/>
              <a:t>Chapter 7:  Communication (Lecture 6) </a:t>
            </a:r>
          </a:p>
          <a:p>
            <a:r>
              <a:rPr lang="en-US" dirty="0"/>
              <a:t>Chapter 8:  Foundation of Organizational Structure  (Lecture 6)</a:t>
            </a:r>
          </a:p>
          <a:p>
            <a:r>
              <a:rPr lang="en-US" dirty="0"/>
              <a:t> Chapter 9: Introduction to Leadership ( Lecture 7)</a:t>
            </a:r>
          </a:p>
          <a:p>
            <a:r>
              <a:rPr lang="en-US" dirty="0"/>
              <a:t> Chapter 10:  Basic Approaches to Leadership (Lecture 8)</a:t>
            </a:r>
          </a:p>
          <a:p>
            <a:r>
              <a:rPr lang="en-US" dirty="0"/>
              <a:t> Chapter 11: Organizational Culture (lecture 9).</a:t>
            </a:r>
          </a:p>
          <a:p>
            <a:r>
              <a:rPr lang="en-US" dirty="0"/>
              <a:t> Chapter 12:  Managing change ( Lecture 10)</a:t>
            </a:r>
          </a:p>
          <a:p>
            <a:endParaRPr lang="en-US" dirty="0"/>
          </a:p>
        </p:txBody>
      </p:sp>
      <p:sp>
        <p:nvSpPr>
          <p:cNvPr id="4" name="Date Placeholder 3"/>
          <p:cNvSpPr>
            <a:spLocks noGrp="1"/>
          </p:cNvSpPr>
          <p:nvPr>
            <p:ph type="dt" sz="half" idx="10"/>
          </p:nvPr>
        </p:nvSpPr>
        <p:spPr/>
        <p:txBody>
          <a:bodyPr/>
          <a:lstStyle/>
          <a:p>
            <a:r>
              <a:rPr lang="en-US" smtClean="0"/>
              <a:t>Lecture 0 - Overview</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4006789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OB?</a:t>
            </a:r>
            <a:endParaRPr lang="en-US" dirty="0"/>
          </a:p>
        </p:txBody>
      </p:sp>
      <p:sp>
        <p:nvSpPr>
          <p:cNvPr id="3" name="Content Placeholder 2"/>
          <p:cNvSpPr>
            <a:spLocks noGrp="1"/>
          </p:cNvSpPr>
          <p:nvPr>
            <p:ph idx="1"/>
          </p:nvPr>
        </p:nvSpPr>
        <p:spPr/>
        <p:txBody>
          <a:bodyPr/>
          <a:lstStyle/>
          <a:p>
            <a:r>
              <a:rPr lang="en-US" dirty="0"/>
              <a:t>A field of study that investigates the impact that individuals, groups, and structure have on behavior within organizations, for the purpose of applying such knowledge toward improving an organization’s effectiveness.</a:t>
            </a:r>
          </a:p>
        </p:txBody>
      </p:sp>
      <p:sp>
        <p:nvSpPr>
          <p:cNvPr id="4" name="Date Placeholder 3"/>
          <p:cNvSpPr>
            <a:spLocks noGrp="1"/>
          </p:cNvSpPr>
          <p:nvPr>
            <p:ph type="dt" sz="half" idx="10"/>
          </p:nvPr>
        </p:nvSpPr>
        <p:spPr/>
        <p:txBody>
          <a:bodyPr/>
          <a:lstStyle/>
          <a:p>
            <a:r>
              <a:rPr lang="en-US" smtClean="0"/>
              <a:t>Lecture 0 - Overview</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4207217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OB?</a:t>
            </a:r>
            <a:endParaRPr lang="en-US" dirty="0"/>
          </a:p>
        </p:txBody>
      </p:sp>
      <p:sp>
        <p:nvSpPr>
          <p:cNvPr id="3" name="Content Placeholder 2"/>
          <p:cNvSpPr>
            <a:spLocks noGrp="1"/>
          </p:cNvSpPr>
          <p:nvPr>
            <p:ph idx="1"/>
          </p:nvPr>
        </p:nvSpPr>
        <p:spPr/>
        <p:txBody>
          <a:bodyPr/>
          <a:lstStyle/>
          <a:p>
            <a:r>
              <a:rPr lang="en-US" dirty="0"/>
              <a:t>In other words, Organizational behavior is the study of human behavior in Organizations and the application of knowledge about how, individuals, and groups act and react in an organization, in order to reach and accomplish the highest quality of performances, and dominant results.</a:t>
            </a:r>
          </a:p>
          <a:p>
            <a:endParaRPr lang="en-US" dirty="0"/>
          </a:p>
        </p:txBody>
      </p:sp>
      <p:sp>
        <p:nvSpPr>
          <p:cNvPr id="4" name="Date Placeholder 3"/>
          <p:cNvSpPr>
            <a:spLocks noGrp="1"/>
          </p:cNvSpPr>
          <p:nvPr>
            <p:ph type="dt" sz="half" idx="10"/>
          </p:nvPr>
        </p:nvSpPr>
        <p:spPr/>
        <p:txBody>
          <a:bodyPr/>
          <a:lstStyle/>
          <a:p>
            <a:r>
              <a:rPr lang="en-US" smtClean="0"/>
              <a:t>Lecture 0 - Overview</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052670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 Main Concern</a:t>
            </a:r>
            <a:endParaRPr lang="en-US" dirty="0"/>
          </a:p>
        </p:txBody>
      </p:sp>
      <p:sp>
        <p:nvSpPr>
          <p:cNvPr id="3" name="Content Placeholder 2"/>
          <p:cNvSpPr>
            <a:spLocks noGrp="1"/>
          </p:cNvSpPr>
          <p:nvPr>
            <p:ph idx="1"/>
          </p:nvPr>
        </p:nvSpPr>
        <p:spPr/>
        <p:txBody>
          <a:bodyPr/>
          <a:lstStyle/>
          <a:p>
            <a:r>
              <a:rPr lang="en-US" dirty="0"/>
              <a:t>Why do people behave a certain way in an organizational environment? What factors affect job performance, employee interaction, job commitment, leadership and managerial styles? </a:t>
            </a:r>
          </a:p>
          <a:p>
            <a:r>
              <a:rPr lang="en-US" dirty="0"/>
              <a:t>Individuals have studied this topic for decades in order to find ways of increasing organizational performance.</a:t>
            </a:r>
          </a:p>
        </p:txBody>
      </p:sp>
      <p:sp>
        <p:nvSpPr>
          <p:cNvPr id="4" name="Date Placeholder 3"/>
          <p:cNvSpPr>
            <a:spLocks noGrp="1"/>
          </p:cNvSpPr>
          <p:nvPr>
            <p:ph type="dt" sz="half" idx="10"/>
          </p:nvPr>
        </p:nvSpPr>
        <p:spPr/>
        <p:txBody>
          <a:bodyPr/>
          <a:lstStyle/>
          <a:p>
            <a:r>
              <a:rPr lang="en-US" smtClean="0"/>
              <a:t>Lecture 0 - Overview</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3287683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 History as A Science</a:t>
            </a:r>
            <a:endParaRPr lang="en-US" dirty="0"/>
          </a:p>
        </p:txBody>
      </p:sp>
      <p:sp>
        <p:nvSpPr>
          <p:cNvPr id="3" name="Content Placeholder 2"/>
          <p:cNvSpPr>
            <a:spLocks noGrp="1"/>
          </p:cNvSpPr>
          <p:nvPr>
            <p:ph idx="1"/>
          </p:nvPr>
        </p:nvSpPr>
        <p:spPr/>
        <p:txBody>
          <a:bodyPr/>
          <a:lstStyle/>
          <a:p>
            <a:r>
              <a:rPr lang="en-US" dirty="0"/>
              <a:t>While Organizational Behavior as a field of academic study wasn’t fully recognized by the American Psychological Association (APA) until the 1970’s, it’s roots go back to the late 1920’s when the Hawthorne Electric Company set up a series of experiments designed to explore how changes in environment and design changed the productivity of their employees.</a:t>
            </a:r>
          </a:p>
          <a:p>
            <a:endParaRPr lang="en-US" dirty="0"/>
          </a:p>
        </p:txBody>
      </p:sp>
      <p:sp>
        <p:nvSpPr>
          <p:cNvPr id="4" name="Date Placeholder 3"/>
          <p:cNvSpPr>
            <a:spLocks noGrp="1"/>
          </p:cNvSpPr>
          <p:nvPr>
            <p:ph type="dt" sz="half" idx="10"/>
          </p:nvPr>
        </p:nvSpPr>
        <p:spPr/>
        <p:txBody>
          <a:bodyPr/>
          <a:lstStyle/>
          <a:p>
            <a:r>
              <a:rPr lang="en-US" smtClean="0"/>
              <a:t>Lecture 0 - Overview</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2718900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OB History as A Science</a:t>
            </a:r>
          </a:p>
        </p:txBody>
      </p:sp>
      <p:sp>
        <p:nvSpPr>
          <p:cNvPr id="3" name="Content Placeholder 2"/>
          <p:cNvSpPr>
            <a:spLocks noGrp="1"/>
          </p:cNvSpPr>
          <p:nvPr>
            <p:ph idx="1"/>
          </p:nvPr>
        </p:nvSpPr>
        <p:spPr/>
        <p:txBody>
          <a:bodyPr/>
          <a:lstStyle/>
          <a:p>
            <a:r>
              <a:rPr lang="en-US" dirty="0"/>
              <a:t>Their various studies, conducted between the years of 1924 and 1933, were broad and measured over large periods of time. The studies included the effect of various types of breaks (lots of small breaks, a few long ones, etc.) on productivity, productivity in isolation, and productivity in varying levels of light. The most famous finding resulting from the of the Hawthorne Studies is what is now called the Hawthorne Effect, the change in behavior of a test subject when they know they’re being observed.</a:t>
            </a:r>
          </a:p>
          <a:p>
            <a:endParaRPr lang="en-US" dirty="0"/>
          </a:p>
        </p:txBody>
      </p:sp>
      <p:sp>
        <p:nvSpPr>
          <p:cNvPr id="4" name="Date Placeholder 3"/>
          <p:cNvSpPr>
            <a:spLocks noGrp="1"/>
          </p:cNvSpPr>
          <p:nvPr>
            <p:ph type="dt" sz="half" idx="10"/>
          </p:nvPr>
        </p:nvSpPr>
        <p:spPr/>
        <p:txBody>
          <a:bodyPr/>
          <a:lstStyle/>
          <a:p>
            <a:r>
              <a:rPr lang="en-US" smtClean="0"/>
              <a:t>Lecture 0 - Overview</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2189057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importance of </a:t>
            </a:r>
            <a:r>
              <a:rPr lang="en-US" dirty="0" smtClean="0"/>
              <a:t>Interpersonal Skills</a:t>
            </a:r>
            <a:r>
              <a:rPr lang="en-US" dirty="0"/>
              <a:t/>
            </a:r>
            <a:br>
              <a:rPr lang="en-US" dirty="0"/>
            </a:br>
            <a:endParaRPr lang="en-US" dirty="0"/>
          </a:p>
        </p:txBody>
      </p:sp>
      <p:sp>
        <p:nvSpPr>
          <p:cNvPr id="3" name="Content Placeholder 2"/>
          <p:cNvSpPr>
            <a:spLocks noGrp="1"/>
          </p:cNvSpPr>
          <p:nvPr>
            <p:ph idx="1"/>
          </p:nvPr>
        </p:nvSpPr>
        <p:spPr/>
        <p:txBody>
          <a:bodyPr/>
          <a:lstStyle/>
          <a:p>
            <a:r>
              <a:rPr lang="en-US" dirty="0"/>
              <a:t>Until the late 1980s, Business Schools Curricula emphasized the technical aspects of Management, focusing on Economics, Accounting, Finance and so on.</a:t>
            </a:r>
          </a:p>
          <a:p>
            <a:r>
              <a:rPr lang="en-US" dirty="0"/>
              <a:t>Starting from the early 1990s, Business Schools realized the importance of understanding human behavior and the its role in determining a manager’s effectiveness. </a:t>
            </a:r>
          </a:p>
        </p:txBody>
      </p:sp>
      <p:sp>
        <p:nvSpPr>
          <p:cNvPr id="4" name="Date Placeholder 3"/>
          <p:cNvSpPr>
            <a:spLocks noGrp="1"/>
          </p:cNvSpPr>
          <p:nvPr>
            <p:ph type="dt" sz="half" idx="10"/>
          </p:nvPr>
        </p:nvSpPr>
        <p:spPr/>
        <p:txBody>
          <a:bodyPr/>
          <a:lstStyle/>
          <a:p>
            <a:r>
              <a:rPr lang="en-US" smtClean="0"/>
              <a:t>Lecture 0 - Overview</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1949171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importance of </a:t>
            </a:r>
            <a:r>
              <a:rPr lang="en-US" dirty="0" smtClean="0"/>
              <a:t>Interpersonal Skills</a:t>
            </a:r>
            <a:r>
              <a:rPr lang="en-US" dirty="0"/>
              <a:t/>
            </a:r>
            <a:br>
              <a:rPr lang="en-US" dirty="0"/>
            </a:br>
            <a:endParaRPr lang="en-US" dirty="0"/>
          </a:p>
        </p:txBody>
      </p:sp>
      <p:sp>
        <p:nvSpPr>
          <p:cNvPr id="3" name="Content Placeholder 2"/>
          <p:cNvSpPr>
            <a:spLocks noGrp="1"/>
          </p:cNvSpPr>
          <p:nvPr>
            <p:ph idx="1"/>
          </p:nvPr>
        </p:nvSpPr>
        <p:spPr/>
        <p:txBody>
          <a:bodyPr>
            <a:normAutofit fontScale="92500" lnSpcReduction="10000"/>
          </a:bodyPr>
          <a:lstStyle/>
          <a:p>
            <a:r>
              <a:rPr lang="en-US" dirty="0"/>
              <a:t>Understanding OB helps determine manager effectiveness</a:t>
            </a:r>
          </a:p>
          <a:p>
            <a:r>
              <a:rPr lang="en-US" dirty="0"/>
              <a:t>Technical and quantitative skills are important </a:t>
            </a:r>
          </a:p>
          <a:p>
            <a:r>
              <a:rPr lang="en-US" dirty="0"/>
              <a:t>But leadership and communication skills are CRITICAL</a:t>
            </a:r>
          </a:p>
          <a:p>
            <a:r>
              <a:rPr lang="en-US" dirty="0"/>
              <a:t>Organizational benefits of skilled managers</a:t>
            </a:r>
          </a:p>
          <a:p>
            <a:r>
              <a:rPr lang="en-US" dirty="0"/>
              <a:t>Lower turnover of quality employees</a:t>
            </a:r>
          </a:p>
          <a:p>
            <a:r>
              <a:rPr lang="en-US" dirty="0"/>
              <a:t>Higher quality applications for recruitment</a:t>
            </a:r>
          </a:p>
          <a:p>
            <a:r>
              <a:rPr lang="en-US" dirty="0"/>
              <a:t>Better financial performance</a:t>
            </a:r>
          </a:p>
          <a:p>
            <a:endParaRPr lang="en-US" dirty="0"/>
          </a:p>
        </p:txBody>
      </p:sp>
      <p:sp>
        <p:nvSpPr>
          <p:cNvPr id="4" name="Date Placeholder 3"/>
          <p:cNvSpPr>
            <a:spLocks noGrp="1"/>
          </p:cNvSpPr>
          <p:nvPr>
            <p:ph type="dt" sz="half" idx="10"/>
          </p:nvPr>
        </p:nvSpPr>
        <p:spPr/>
        <p:txBody>
          <a:bodyPr/>
          <a:lstStyle/>
          <a:p>
            <a:r>
              <a:rPr lang="en-US" smtClean="0"/>
              <a:t>Lecture 0 - Overview</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Tree>
    <p:extLst>
      <p:ext uri="{BB962C8B-B14F-4D97-AF65-F5344CB8AC3E}">
        <p14:creationId xmlns:p14="http://schemas.microsoft.com/office/powerpoint/2010/main" val="2721644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smtClean="0"/>
          </a:p>
          <a:p>
            <a:endParaRPr lang="en-US" dirty="0"/>
          </a:p>
          <a:p>
            <a:endParaRPr lang="en-US" dirty="0" smtClean="0"/>
          </a:p>
          <a:p>
            <a:pPr marL="457200" lvl="1" indent="0">
              <a:buNone/>
            </a:pPr>
            <a:r>
              <a:rPr lang="en-US"/>
              <a:t> </a:t>
            </a:r>
            <a:r>
              <a:rPr lang="en-US" smtClean="0"/>
              <a:t>                                                        Thank </a:t>
            </a:r>
            <a:r>
              <a:rPr lang="en-US" dirty="0" smtClean="0"/>
              <a:t>you</a:t>
            </a:r>
            <a:endParaRPr lang="en-US" dirty="0"/>
          </a:p>
        </p:txBody>
      </p:sp>
      <p:sp>
        <p:nvSpPr>
          <p:cNvPr id="4" name="Date Placeholder 3"/>
          <p:cNvSpPr>
            <a:spLocks noGrp="1"/>
          </p:cNvSpPr>
          <p:nvPr>
            <p:ph type="dt" sz="half" idx="10"/>
          </p:nvPr>
        </p:nvSpPr>
        <p:spPr/>
        <p:txBody>
          <a:bodyPr/>
          <a:lstStyle/>
          <a:p>
            <a:r>
              <a:rPr lang="en-US" smtClean="0"/>
              <a:t>Lecture 0 - Overview</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 Principles of Management Information Systems</a:t>
            </a:r>
            <a:endParaRPr lang="en-US" dirty="0"/>
          </a:p>
        </p:txBody>
      </p:sp>
    </p:spTree>
    <p:extLst>
      <p:ext uri="{BB962C8B-B14F-4D97-AF65-F5344CB8AC3E}">
        <p14:creationId xmlns:p14="http://schemas.microsoft.com/office/powerpoint/2010/main" val="1006393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na">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484</TotalTime>
  <Words>539</Words>
  <Application>Microsoft Office PowerPoint</Application>
  <PresentationFormat>Widescreen</PresentationFormat>
  <Paragraphs>71</Paragraphs>
  <Slides>11</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Tajawal Medium</vt:lpstr>
      <vt:lpstr>Times New Roman</vt:lpstr>
      <vt:lpstr>Office Theme</vt:lpstr>
      <vt:lpstr>PowerPoint Presentation</vt:lpstr>
      <vt:lpstr>Organizational Behavior</vt:lpstr>
      <vt:lpstr>Course Content</vt:lpstr>
      <vt:lpstr>What is OB?</vt:lpstr>
      <vt:lpstr>What is OB?</vt:lpstr>
      <vt:lpstr>OB Main Concern</vt:lpstr>
      <vt:lpstr>OB History as A Science</vt:lpstr>
      <vt:lpstr>OB History as A Science</vt:lpstr>
      <vt:lpstr>The importance of Interpersonal Skills </vt:lpstr>
      <vt:lpstr>The importance of Interpersonal Skills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zwa</dc:creator>
  <cp:lastModifiedBy>Microsoft account</cp:lastModifiedBy>
  <cp:revision>31</cp:revision>
  <dcterms:created xsi:type="dcterms:W3CDTF">2023-09-12T14:13:52Z</dcterms:created>
  <dcterms:modified xsi:type="dcterms:W3CDTF">2024-01-24T06:43:36Z</dcterms:modified>
</cp:coreProperties>
</file>