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3" r:id="rId6"/>
    <p:sldId id="314" r:id="rId7"/>
    <p:sldId id="410" r:id="rId8"/>
    <p:sldId id="365" r:id="rId9"/>
    <p:sldId id="366" r:id="rId10"/>
    <p:sldId id="367" r:id="rId11"/>
    <p:sldId id="411" r:id="rId12"/>
    <p:sldId id="315" r:id="rId13"/>
    <p:sldId id="364" r:id="rId14"/>
    <p:sldId id="412" r:id="rId15"/>
    <p:sldId id="368" r:id="rId16"/>
    <p:sldId id="369" r:id="rId17"/>
    <p:sldId id="376" r:id="rId18"/>
    <p:sldId id="378" r:id="rId19"/>
    <p:sldId id="370" r:id="rId20"/>
    <p:sldId id="413" r:id="rId21"/>
    <p:sldId id="371" r:id="rId22"/>
    <p:sldId id="373" r:id="rId23"/>
    <p:sldId id="374" r:id="rId24"/>
    <p:sldId id="375" r:id="rId25"/>
    <p:sldId id="380" r:id="rId26"/>
    <p:sldId id="382" r:id="rId27"/>
    <p:sldId id="416" r:id="rId28"/>
    <p:sldId id="381" r:id="rId29"/>
    <p:sldId id="414" r:id="rId30"/>
    <p:sldId id="415" r:id="rId31"/>
    <p:sldId id="383" r:id="rId32"/>
    <p:sldId id="377" r:id="rId33"/>
    <p:sldId id="385" r:id="rId34"/>
    <p:sldId id="386" r:id="rId35"/>
    <p:sldId id="389" r:id="rId36"/>
    <p:sldId id="417" r:id="rId37"/>
    <p:sldId id="379" r:id="rId38"/>
    <p:sldId id="387" r:id="rId39"/>
    <p:sldId id="395" r:id="rId40"/>
    <p:sldId id="396" r:id="rId41"/>
    <p:sldId id="404" r:id="rId42"/>
    <p:sldId id="405" r:id="rId43"/>
    <p:sldId id="406" r:id="rId44"/>
    <p:sldId id="419" r:id="rId45"/>
    <p:sldId id="420" r:id="rId46"/>
    <p:sldId id="418" r:id="rId47"/>
    <p:sldId id="399" r:id="rId48"/>
    <p:sldId id="421" r:id="rId49"/>
    <p:sldId id="407" r:id="rId50"/>
    <p:sldId id="409" r:id="rId51"/>
    <p:sldId id="422" r:id="rId5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AF6A03-D018-E56E-59E7-9D5D2B25351E}"/>
              </a:ext>
            </a:extLst>
          </p:cNvPr>
          <p:cNvSpPr>
            <a:spLocks noGrp="1"/>
          </p:cNvSpPr>
          <p:nvPr>
            <p:ph type="dt" sz="half" idx="10"/>
          </p:nvPr>
        </p:nvSpPr>
        <p:spPr/>
        <p:txBody>
          <a:bodyPr/>
          <a:lstStyle>
            <a:lvl1pPr>
              <a:defRPr/>
            </a:lvl1pPr>
          </a:lstStyle>
          <a:p>
            <a:pPr>
              <a:defRPr/>
            </a:pPr>
            <a:fld id="{D7C99701-F45F-4DE9-A594-CFEC6A5A3D38}" type="datetimeFigureOut">
              <a:rPr lang="en-US"/>
              <a:pPr>
                <a:defRPr/>
              </a:pPr>
              <a:t>4/28/2023</a:t>
            </a:fld>
            <a:endParaRPr lang="en-US"/>
          </a:p>
        </p:txBody>
      </p:sp>
      <p:sp>
        <p:nvSpPr>
          <p:cNvPr id="5" name="Footer Placeholder 4">
            <a:extLst>
              <a:ext uri="{FF2B5EF4-FFF2-40B4-BE49-F238E27FC236}">
                <a16:creationId xmlns:a16="http://schemas.microsoft.com/office/drawing/2014/main" id="{442FF511-702C-F170-76E7-CF3D2982856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32E2A7-EF56-3554-538D-21141C0C64D2}"/>
              </a:ext>
            </a:extLst>
          </p:cNvPr>
          <p:cNvSpPr>
            <a:spLocks noGrp="1"/>
          </p:cNvSpPr>
          <p:nvPr>
            <p:ph type="sldNum" sz="quarter" idx="12"/>
          </p:nvPr>
        </p:nvSpPr>
        <p:spPr/>
        <p:txBody>
          <a:bodyPr/>
          <a:lstStyle>
            <a:lvl1pPr>
              <a:defRPr/>
            </a:lvl1pPr>
          </a:lstStyle>
          <a:p>
            <a:pPr>
              <a:defRPr/>
            </a:pPr>
            <a:fld id="{BCB9E53A-CB96-4445-AD63-DF77D21C13A9}" type="slidenum">
              <a:rPr lang="en-US"/>
              <a:pPr>
                <a:defRPr/>
              </a:pPr>
              <a:t>‹#›</a:t>
            </a:fld>
            <a:endParaRPr lang="en-US"/>
          </a:p>
        </p:txBody>
      </p:sp>
    </p:spTree>
    <p:extLst>
      <p:ext uri="{BB962C8B-B14F-4D97-AF65-F5344CB8AC3E}">
        <p14:creationId xmlns:p14="http://schemas.microsoft.com/office/powerpoint/2010/main" val="107819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A7221-67E6-5813-54F5-A4CE08C7E34D}"/>
              </a:ext>
            </a:extLst>
          </p:cNvPr>
          <p:cNvSpPr>
            <a:spLocks noGrp="1"/>
          </p:cNvSpPr>
          <p:nvPr>
            <p:ph type="dt" sz="half" idx="10"/>
          </p:nvPr>
        </p:nvSpPr>
        <p:spPr/>
        <p:txBody>
          <a:bodyPr/>
          <a:lstStyle>
            <a:lvl1pPr>
              <a:defRPr/>
            </a:lvl1pPr>
          </a:lstStyle>
          <a:p>
            <a:pPr>
              <a:defRPr/>
            </a:pPr>
            <a:fld id="{531E8AA1-104E-40D0-BD29-561A3F209990}" type="datetimeFigureOut">
              <a:rPr lang="en-US"/>
              <a:pPr>
                <a:defRPr/>
              </a:pPr>
              <a:t>4/28/2023</a:t>
            </a:fld>
            <a:endParaRPr lang="en-US"/>
          </a:p>
        </p:txBody>
      </p:sp>
      <p:sp>
        <p:nvSpPr>
          <p:cNvPr id="5" name="Footer Placeholder 4">
            <a:extLst>
              <a:ext uri="{FF2B5EF4-FFF2-40B4-BE49-F238E27FC236}">
                <a16:creationId xmlns:a16="http://schemas.microsoft.com/office/drawing/2014/main" id="{9D2345C4-C897-6664-233E-92B3AE40FA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D2E951-6F4F-4BEA-C1BF-AA11651F0355}"/>
              </a:ext>
            </a:extLst>
          </p:cNvPr>
          <p:cNvSpPr>
            <a:spLocks noGrp="1"/>
          </p:cNvSpPr>
          <p:nvPr>
            <p:ph type="sldNum" sz="quarter" idx="12"/>
          </p:nvPr>
        </p:nvSpPr>
        <p:spPr/>
        <p:txBody>
          <a:bodyPr/>
          <a:lstStyle>
            <a:lvl1pPr>
              <a:defRPr/>
            </a:lvl1pPr>
          </a:lstStyle>
          <a:p>
            <a:pPr>
              <a:defRPr/>
            </a:pPr>
            <a:fld id="{5A533099-3DB6-4CCE-B8E9-3E64D39F6CCC}" type="slidenum">
              <a:rPr lang="en-US"/>
              <a:pPr>
                <a:defRPr/>
              </a:pPr>
              <a:t>‹#›</a:t>
            </a:fld>
            <a:endParaRPr lang="en-US"/>
          </a:p>
        </p:txBody>
      </p:sp>
    </p:spTree>
    <p:extLst>
      <p:ext uri="{BB962C8B-B14F-4D97-AF65-F5344CB8AC3E}">
        <p14:creationId xmlns:p14="http://schemas.microsoft.com/office/powerpoint/2010/main" val="275381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8829-FD07-B082-9C21-D151D8910E88}"/>
              </a:ext>
            </a:extLst>
          </p:cNvPr>
          <p:cNvSpPr>
            <a:spLocks noGrp="1"/>
          </p:cNvSpPr>
          <p:nvPr>
            <p:ph type="dt" sz="half" idx="10"/>
          </p:nvPr>
        </p:nvSpPr>
        <p:spPr/>
        <p:txBody>
          <a:bodyPr/>
          <a:lstStyle>
            <a:lvl1pPr>
              <a:defRPr/>
            </a:lvl1pPr>
          </a:lstStyle>
          <a:p>
            <a:pPr>
              <a:defRPr/>
            </a:pPr>
            <a:fld id="{9DE4ECF4-C20F-4C53-826B-97BB38E822F1}" type="datetimeFigureOut">
              <a:rPr lang="en-US"/>
              <a:pPr>
                <a:defRPr/>
              </a:pPr>
              <a:t>4/28/2023</a:t>
            </a:fld>
            <a:endParaRPr lang="en-US"/>
          </a:p>
        </p:txBody>
      </p:sp>
      <p:sp>
        <p:nvSpPr>
          <p:cNvPr id="5" name="Footer Placeholder 4">
            <a:extLst>
              <a:ext uri="{FF2B5EF4-FFF2-40B4-BE49-F238E27FC236}">
                <a16:creationId xmlns:a16="http://schemas.microsoft.com/office/drawing/2014/main" id="{9E6928F8-525D-7F8C-5186-2275F47584B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7E3243-0623-ABE5-934E-5CDFD66AB8E6}"/>
              </a:ext>
            </a:extLst>
          </p:cNvPr>
          <p:cNvSpPr>
            <a:spLocks noGrp="1"/>
          </p:cNvSpPr>
          <p:nvPr>
            <p:ph type="sldNum" sz="quarter" idx="12"/>
          </p:nvPr>
        </p:nvSpPr>
        <p:spPr/>
        <p:txBody>
          <a:bodyPr/>
          <a:lstStyle>
            <a:lvl1pPr>
              <a:defRPr/>
            </a:lvl1pPr>
          </a:lstStyle>
          <a:p>
            <a:pPr>
              <a:defRPr/>
            </a:pPr>
            <a:fld id="{43820BD8-9FBF-4E30-985F-3790888C473A}" type="slidenum">
              <a:rPr lang="en-US"/>
              <a:pPr>
                <a:defRPr/>
              </a:pPr>
              <a:t>‹#›</a:t>
            </a:fld>
            <a:endParaRPr lang="en-US"/>
          </a:p>
        </p:txBody>
      </p:sp>
    </p:spTree>
    <p:extLst>
      <p:ext uri="{BB962C8B-B14F-4D97-AF65-F5344CB8AC3E}">
        <p14:creationId xmlns:p14="http://schemas.microsoft.com/office/powerpoint/2010/main" val="100011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E5C6593-66F7-E237-1563-29AC71F68BC8}"/>
              </a:ext>
            </a:extLst>
          </p:cNvPr>
          <p:cNvSpPr>
            <a:spLocks noGrp="1"/>
          </p:cNvSpPr>
          <p:nvPr>
            <p:ph type="dt" sz="half" idx="10"/>
          </p:nvPr>
        </p:nvSpPr>
        <p:spPr/>
        <p:txBody>
          <a:bodyPr/>
          <a:lstStyle>
            <a:lvl1pPr>
              <a:defRPr/>
            </a:lvl1pPr>
          </a:lstStyle>
          <a:p>
            <a:pPr>
              <a:defRPr/>
            </a:pPr>
            <a:fld id="{E04D2383-5BE9-476D-9393-493A0B53CCC7}" type="datetimeFigureOut">
              <a:rPr lang="en-US"/>
              <a:pPr>
                <a:defRPr/>
              </a:pPr>
              <a:t>4/28/2023</a:t>
            </a:fld>
            <a:endParaRPr lang="en-US"/>
          </a:p>
        </p:txBody>
      </p:sp>
      <p:sp>
        <p:nvSpPr>
          <p:cNvPr id="6" name="Footer Placeholder 4">
            <a:extLst>
              <a:ext uri="{FF2B5EF4-FFF2-40B4-BE49-F238E27FC236}">
                <a16:creationId xmlns:a16="http://schemas.microsoft.com/office/drawing/2014/main" id="{892EC6DF-F6A3-AEDD-F502-8B1F3BF9745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9B42A-9D2F-13BD-0B8A-176159CC58D1}"/>
              </a:ext>
            </a:extLst>
          </p:cNvPr>
          <p:cNvSpPr>
            <a:spLocks noGrp="1"/>
          </p:cNvSpPr>
          <p:nvPr>
            <p:ph type="sldNum" sz="quarter" idx="12"/>
          </p:nvPr>
        </p:nvSpPr>
        <p:spPr/>
        <p:txBody>
          <a:bodyPr/>
          <a:lstStyle>
            <a:lvl1pPr>
              <a:defRPr/>
            </a:lvl1pPr>
          </a:lstStyle>
          <a:p>
            <a:pPr>
              <a:defRPr/>
            </a:pPr>
            <a:fld id="{9D97BFF1-9C5F-4C3F-B932-5779147F4BE3}" type="slidenum">
              <a:rPr lang="en-US"/>
              <a:pPr>
                <a:defRPr/>
              </a:pPr>
              <a:t>‹#›</a:t>
            </a:fld>
            <a:endParaRPr lang="en-US"/>
          </a:p>
        </p:txBody>
      </p:sp>
    </p:spTree>
    <p:extLst>
      <p:ext uri="{BB962C8B-B14F-4D97-AF65-F5344CB8AC3E}">
        <p14:creationId xmlns:p14="http://schemas.microsoft.com/office/powerpoint/2010/main" val="138449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E12576B-7DB0-104D-A153-4FF7CD5636E2}"/>
              </a:ext>
            </a:extLst>
          </p:cNvPr>
          <p:cNvSpPr>
            <a:spLocks noGrp="1"/>
          </p:cNvSpPr>
          <p:nvPr>
            <p:ph type="dt" sz="half" idx="10"/>
          </p:nvPr>
        </p:nvSpPr>
        <p:spPr/>
        <p:txBody>
          <a:bodyPr/>
          <a:lstStyle>
            <a:lvl1pPr>
              <a:defRPr/>
            </a:lvl1pPr>
          </a:lstStyle>
          <a:p>
            <a:pPr>
              <a:defRPr/>
            </a:pPr>
            <a:fld id="{52DC9915-C68D-46DB-A163-CB0E5CAD8F6C}" type="datetimeFigureOut">
              <a:rPr lang="en-US"/>
              <a:pPr>
                <a:defRPr/>
              </a:pPr>
              <a:t>4/28/2023</a:t>
            </a:fld>
            <a:endParaRPr lang="en-US"/>
          </a:p>
        </p:txBody>
      </p:sp>
      <p:sp>
        <p:nvSpPr>
          <p:cNvPr id="8" name="Footer Placeholder 4">
            <a:extLst>
              <a:ext uri="{FF2B5EF4-FFF2-40B4-BE49-F238E27FC236}">
                <a16:creationId xmlns:a16="http://schemas.microsoft.com/office/drawing/2014/main" id="{82F1E9EC-F3D8-5D46-F6CA-0CF846986D7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83931DE-5287-C66D-8DB6-D042A95AEB6F}"/>
              </a:ext>
            </a:extLst>
          </p:cNvPr>
          <p:cNvSpPr>
            <a:spLocks noGrp="1"/>
          </p:cNvSpPr>
          <p:nvPr>
            <p:ph type="sldNum" sz="quarter" idx="12"/>
          </p:nvPr>
        </p:nvSpPr>
        <p:spPr/>
        <p:txBody>
          <a:bodyPr/>
          <a:lstStyle>
            <a:lvl1pPr>
              <a:defRPr/>
            </a:lvl1pPr>
          </a:lstStyle>
          <a:p>
            <a:pPr>
              <a:defRPr/>
            </a:pPr>
            <a:fld id="{9D560599-02B5-44FF-8E50-51BBC4510600}" type="slidenum">
              <a:rPr lang="en-US"/>
              <a:pPr>
                <a:defRPr/>
              </a:pPr>
              <a:t>‹#›</a:t>
            </a:fld>
            <a:endParaRPr lang="en-US"/>
          </a:p>
        </p:txBody>
      </p:sp>
    </p:spTree>
    <p:extLst>
      <p:ext uri="{BB962C8B-B14F-4D97-AF65-F5344CB8AC3E}">
        <p14:creationId xmlns:p14="http://schemas.microsoft.com/office/powerpoint/2010/main" val="8350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135A7E3-9C1C-4731-F20F-D158A0BC26EA}"/>
              </a:ext>
            </a:extLst>
          </p:cNvPr>
          <p:cNvSpPr>
            <a:spLocks noGrp="1"/>
          </p:cNvSpPr>
          <p:nvPr>
            <p:ph type="dt" sz="half" idx="10"/>
          </p:nvPr>
        </p:nvSpPr>
        <p:spPr/>
        <p:txBody>
          <a:bodyPr/>
          <a:lstStyle>
            <a:lvl1pPr>
              <a:defRPr/>
            </a:lvl1pPr>
          </a:lstStyle>
          <a:p>
            <a:pPr>
              <a:defRPr/>
            </a:pPr>
            <a:fld id="{CF7BC3AE-CD22-411E-BF0C-4AE1D2D759EA}" type="datetimeFigureOut">
              <a:rPr lang="en-US"/>
              <a:pPr>
                <a:defRPr/>
              </a:pPr>
              <a:t>4/28/2023</a:t>
            </a:fld>
            <a:endParaRPr lang="en-US"/>
          </a:p>
        </p:txBody>
      </p:sp>
      <p:sp>
        <p:nvSpPr>
          <p:cNvPr id="4" name="Footer Placeholder 4">
            <a:extLst>
              <a:ext uri="{FF2B5EF4-FFF2-40B4-BE49-F238E27FC236}">
                <a16:creationId xmlns:a16="http://schemas.microsoft.com/office/drawing/2014/main" id="{D0C688A7-8E56-01B0-844D-73E8B0203B9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EB285B9-3C37-CD72-2961-BF87019EB50F}"/>
              </a:ext>
            </a:extLst>
          </p:cNvPr>
          <p:cNvSpPr>
            <a:spLocks noGrp="1"/>
          </p:cNvSpPr>
          <p:nvPr>
            <p:ph type="sldNum" sz="quarter" idx="12"/>
          </p:nvPr>
        </p:nvSpPr>
        <p:spPr/>
        <p:txBody>
          <a:bodyPr/>
          <a:lstStyle>
            <a:lvl1pPr>
              <a:defRPr/>
            </a:lvl1pPr>
          </a:lstStyle>
          <a:p>
            <a:pPr>
              <a:defRPr/>
            </a:pPr>
            <a:fld id="{EF52CA03-37A0-4EB3-8AA9-84CFAE456EE7}" type="slidenum">
              <a:rPr lang="en-US"/>
              <a:pPr>
                <a:defRPr/>
              </a:pPr>
              <a:t>‹#›</a:t>
            </a:fld>
            <a:endParaRPr lang="en-US"/>
          </a:p>
        </p:txBody>
      </p:sp>
    </p:spTree>
    <p:extLst>
      <p:ext uri="{BB962C8B-B14F-4D97-AF65-F5344CB8AC3E}">
        <p14:creationId xmlns:p14="http://schemas.microsoft.com/office/powerpoint/2010/main" val="316472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FA314DB-9FCA-31E0-C69B-D5077508BD1D}"/>
              </a:ext>
            </a:extLst>
          </p:cNvPr>
          <p:cNvSpPr>
            <a:spLocks noGrp="1"/>
          </p:cNvSpPr>
          <p:nvPr>
            <p:ph type="dt" sz="half" idx="10"/>
          </p:nvPr>
        </p:nvSpPr>
        <p:spPr/>
        <p:txBody>
          <a:bodyPr/>
          <a:lstStyle>
            <a:lvl1pPr>
              <a:defRPr/>
            </a:lvl1pPr>
          </a:lstStyle>
          <a:p>
            <a:pPr>
              <a:defRPr/>
            </a:pPr>
            <a:fld id="{3920BC86-8113-4DF2-B397-BB688F5B5E1E}" type="datetimeFigureOut">
              <a:rPr lang="en-US"/>
              <a:pPr>
                <a:defRPr/>
              </a:pPr>
              <a:t>4/28/2023</a:t>
            </a:fld>
            <a:endParaRPr lang="en-US"/>
          </a:p>
        </p:txBody>
      </p:sp>
      <p:sp>
        <p:nvSpPr>
          <p:cNvPr id="3" name="Footer Placeholder 4">
            <a:extLst>
              <a:ext uri="{FF2B5EF4-FFF2-40B4-BE49-F238E27FC236}">
                <a16:creationId xmlns:a16="http://schemas.microsoft.com/office/drawing/2014/main" id="{EFB8DA48-4BC3-BA7C-7DC4-5896F12722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22D4917-098C-CB13-B0EA-6D175ECE8390}"/>
              </a:ext>
            </a:extLst>
          </p:cNvPr>
          <p:cNvSpPr>
            <a:spLocks noGrp="1"/>
          </p:cNvSpPr>
          <p:nvPr>
            <p:ph type="sldNum" sz="quarter" idx="12"/>
          </p:nvPr>
        </p:nvSpPr>
        <p:spPr/>
        <p:txBody>
          <a:bodyPr/>
          <a:lstStyle>
            <a:lvl1pPr>
              <a:defRPr/>
            </a:lvl1pPr>
          </a:lstStyle>
          <a:p>
            <a:pPr>
              <a:defRPr/>
            </a:pPr>
            <a:fld id="{46753450-69A3-4542-B38B-09743ADB596F}" type="slidenum">
              <a:rPr lang="en-US"/>
              <a:pPr>
                <a:defRPr/>
              </a:pPr>
              <a:t>‹#›</a:t>
            </a:fld>
            <a:endParaRPr lang="en-US"/>
          </a:p>
        </p:txBody>
      </p:sp>
    </p:spTree>
    <p:extLst>
      <p:ext uri="{BB962C8B-B14F-4D97-AF65-F5344CB8AC3E}">
        <p14:creationId xmlns:p14="http://schemas.microsoft.com/office/powerpoint/2010/main" val="408848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A98F2DF-079E-B6D6-A1EB-0A8C49A534EE}"/>
              </a:ext>
            </a:extLst>
          </p:cNvPr>
          <p:cNvSpPr>
            <a:spLocks noGrp="1"/>
          </p:cNvSpPr>
          <p:nvPr>
            <p:ph type="dt" sz="half" idx="10"/>
          </p:nvPr>
        </p:nvSpPr>
        <p:spPr/>
        <p:txBody>
          <a:bodyPr/>
          <a:lstStyle>
            <a:lvl1pPr>
              <a:defRPr/>
            </a:lvl1pPr>
          </a:lstStyle>
          <a:p>
            <a:pPr>
              <a:defRPr/>
            </a:pPr>
            <a:fld id="{8F11C824-2DC6-4153-BA05-14CA1F8F6DCC}" type="datetimeFigureOut">
              <a:rPr lang="en-US"/>
              <a:pPr>
                <a:defRPr/>
              </a:pPr>
              <a:t>4/28/2023</a:t>
            </a:fld>
            <a:endParaRPr lang="en-US"/>
          </a:p>
        </p:txBody>
      </p:sp>
      <p:sp>
        <p:nvSpPr>
          <p:cNvPr id="6" name="Footer Placeholder 4">
            <a:extLst>
              <a:ext uri="{FF2B5EF4-FFF2-40B4-BE49-F238E27FC236}">
                <a16:creationId xmlns:a16="http://schemas.microsoft.com/office/drawing/2014/main" id="{52CB5A00-B424-7E3A-7961-8229E474D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6C5F24-F4FB-5803-E892-4F2EF9B776DC}"/>
              </a:ext>
            </a:extLst>
          </p:cNvPr>
          <p:cNvSpPr>
            <a:spLocks noGrp="1"/>
          </p:cNvSpPr>
          <p:nvPr>
            <p:ph type="sldNum" sz="quarter" idx="12"/>
          </p:nvPr>
        </p:nvSpPr>
        <p:spPr/>
        <p:txBody>
          <a:bodyPr/>
          <a:lstStyle>
            <a:lvl1pPr>
              <a:defRPr/>
            </a:lvl1pPr>
          </a:lstStyle>
          <a:p>
            <a:pPr>
              <a:defRPr/>
            </a:pPr>
            <a:fld id="{5BF4CA01-336E-420D-8557-819214DC5482}" type="slidenum">
              <a:rPr lang="en-US"/>
              <a:pPr>
                <a:defRPr/>
              </a:pPr>
              <a:t>‹#›</a:t>
            </a:fld>
            <a:endParaRPr lang="en-US"/>
          </a:p>
        </p:txBody>
      </p:sp>
    </p:spTree>
    <p:extLst>
      <p:ext uri="{BB962C8B-B14F-4D97-AF65-F5344CB8AC3E}">
        <p14:creationId xmlns:p14="http://schemas.microsoft.com/office/powerpoint/2010/main" val="307942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BAC7C862-1B8D-ABCB-500F-A46CD76EFA80}"/>
              </a:ext>
            </a:extLst>
          </p:cNvPr>
          <p:cNvSpPr>
            <a:spLocks noGrp="1"/>
          </p:cNvSpPr>
          <p:nvPr>
            <p:ph type="dt" sz="half" idx="10"/>
          </p:nvPr>
        </p:nvSpPr>
        <p:spPr/>
        <p:txBody>
          <a:bodyPr/>
          <a:lstStyle>
            <a:lvl1pPr>
              <a:defRPr/>
            </a:lvl1pPr>
          </a:lstStyle>
          <a:p>
            <a:pPr>
              <a:defRPr/>
            </a:pPr>
            <a:fld id="{8FA31F3E-F209-4C5E-8495-5F6A71A0AAED}" type="datetimeFigureOut">
              <a:rPr lang="en-US"/>
              <a:pPr>
                <a:defRPr/>
              </a:pPr>
              <a:t>4/28/2023</a:t>
            </a:fld>
            <a:endParaRPr lang="en-US"/>
          </a:p>
        </p:txBody>
      </p:sp>
      <p:sp>
        <p:nvSpPr>
          <p:cNvPr id="6" name="Footer Placeholder 4">
            <a:extLst>
              <a:ext uri="{FF2B5EF4-FFF2-40B4-BE49-F238E27FC236}">
                <a16:creationId xmlns:a16="http://schemas.microsoft.com/office/drawing/2014/main" id="{CFC119A9-9FF4-54C4-CD34-D7F823D2E4A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C7D76-85B7-6C90-875D-FBE8D740AF0D}"/>
              </a:ext>
            </a:extLst>
          </p:cNvPr>
          <p:cNvSpPr>
            <a:spLocks noGrp="1"/>
          </p:cNvSpPr>
          <p:nvPr>
            <p:ph type="sldNum" sz="quarter" idx="12"/>
          </p:nvPr>
        </p:nvSpPr>
        <p:spPr/>
        <p:txBody>
          <a:bodyPr/>
          <a:lstStyle>
            <a:lvl1pPr>
              <a:defRPr/>
            </a:lvl1pPr>
          </a:lstStyle>
          <a:p>
            <a:pPr>
              <a:defRPr/>
            </a:pPr>
            <a:fld id="{F8494299-9E56-421A-AF68-7C5267F126CA}" type="slidenum">
              <a:rPr lang="en-US"/>
              <a:pPr>
                <a:defRPr/>
              </a:pPr>
              <a:t>‹#›</a:t>
            </a:fld>
            <a:endParaRPr lang="en-US"/>
          </a:p>
        </p:txBody>
      </p:sp>
    </p:spTree>
    <p:extLst>
      <p:ext uri="{BB962C8B-B14F-4D97-AF65-F5344CB8AC3E}">
        <p14:creationId xmlns:p14="http://schemas.microsoft.com/office/powerpoint/2010/main" val="160250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6F0727-96B9-411F-221B-91EBEE7AF98A}"/>
              </a:ext>
            </a:extLst>
          </p:cNvPr>
          <p:cNvSpPr>
            <a:spLocks noGrp="1"/>
          </p:cNvSpPr>
          <p:nvPr>
            <p:ph type="dt" sz="half" idx="10"/>
          </p:nvPr>
        </p:nvSpPr>
        <p:spPr/>
        <p:txBody>
          <a:bodyPr/>
          <a:lstStyle>
            <a:lvl1pPr>
              <a:defRPr/>
            </a:lvl1pPr>
          </a:lstStyle>
          <a:p>
            <a:pPr>
              <a:defRPr/>
            </a:pPr>
            <a:fld id="{DA75558D-4560-4DD3-9A6E-4C94BDD3AF45}" type="datetimeFigureOut">
              <a:rPr lang="en-US"/>
              <a:pPr>
                <a:defRPr/>
              </a:pPr>
              <a:t>4/28/2023</a:t>
            </a:fld>
            <a:endParaRPr lang="en-US"/>
          </a:p>
        </p:txBody>
      </p:sp>
      <p:sp>
        <p:nvSpPr>
          <p:cNvPr id="5" name="Footer Placeholder 4">
            <a:extLst>
              <a:ext uri="{FF2B5EF4-FFF2-40B4-BE49-F238E27FC236}">
                <a16:creationId xmlns:a16="http://schemas.microsoft.com/office/drawing/2014/main" id="{6A023DA7-E79F-9F88-97F0-2539188C39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7887BA-0455-92E4-3760-010CB0E3F936}"/>
              </a:ext>
            </a:extLst>
          </p:cNvPr>
          <p:cNvSpPr>
            <a:spLocks noGrp="1"/>
          </p:cNvSpPr>
          <p:nvPr>
            <p:ph type="sldNum" sz="quarter" idx="12"/>
          </p:nvPr>
        </p:nvSpPr>
        <p:spPr/>
        <p:txBody>
          <a:bodyPr/>
          <a:lstStyle>
            <a:lvl1pPr>
              <a:defRPr/>
            </a:lvl1pPr>
          </a:lstStyle>
          <a:p>
            <a:pPr>
              <a:defRPr/>
            </a:pPr>
            <a:fld id="{52D03780-55CD-4D44-B535-FAF321727D21}" type="slidenum">
              <a:rPr lang="en-US"/>
              <a:pPr>
                <a:defRPr/>
              </a:pPr>
              <a:t>‹#›</a:t>
            </a:fld>
            <a:endParaRPr lang="en-US"/>
          </a:p>
        </p:txBody>
      </p:sp>
    </p:spTree>
    <p:extLst>
      <p:ext uri="{BB962C8B-B14F-4D97-AF65-F5344CB8AC3E}">
        <p14:creationId xmlns:p14="http://schemas.microsoft.com/office/powerpoint/2010/main" val="431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00E7B-45CD-4E6E-BB0E-3C220A884709}"/>
              </a:ext>
            </a:extLst>
          </p:cNvPr>
          <p:cNvSpPr>
            <a:spLocks noGrp="1"/>
          </p:cNvSpPr>
          <p:nvPr>
            <p:ph type="dt" sz="half" idx="10"/>
          </p:nvPr>
        </p:nvSpPr>
        <p:spPr/>
        <p:txBody>
          <a:bodyPr/>
          <a:lstStyle>
            <a:lvl1pPr>
              <a:defRPr/>
            </a:lvl1pPr>
          </a:lstStyle>
          <a:p>
            <a:pPr>
              <a:defRPr/>
            </a:pPr>
            <a:fld id="{5C637BB5-74A0-489D-BD1F-935FFD8F974A}" type="datetimeFigureOut">
              <a:rPr lang="en-US"/>
              <a:pPr>
                <a:defRPr/>
              </a:pPr>
              <a:t>4/28/2023</a:t>
            </a:fld>
            <a:endParaRPr lang="en-US"/>
          </a:p>
        </p:txBody>
      </p:sp>
      <p:sp>
        <p:nvSpPr>
          <p:cNvPr id="5" name="Footer Placeholder 4">
            <a:extLst>
              <a:ext uri="{FF2B5EF4-FFF2-40B4-BE49-F238E27FC236}">
                <a16:creationId xmlns:a16="http://schemas.microsoft.com/office/drawing/2014/main" id="{5463126D-11D2-37DA-8D67-BED3E67070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8C808-735D-2780-4866-229B43416582}"/>
              </a:ext>
            </a:extLst>
          </p:cNvPr>
          <p:cNvSpPr>
            <a:spLocks noGrp="1"/>
          </p:cNvSpPr>
          <p:nvPr>
            <p:ph type="sldNum" sz="quarter" idx="12"/>
          </p:nvPr>
        </p:nvSpPr>
        <p:spPr/>
        <p:txBody>
          <a:bodyPr/>
          <a:lstStyle>
            <a:lvl1pPr>
              <a:defRPr/>
            </a:lvl1pPr>
          </a:lstStyle>
          <a:p>
            <a:pPr>
              <a:defRPr/>
            </a:pPr>
            <a:fld id="{F344B94B-DEEE-4AF1-992B-4A124DF26643}" type="slidenum">
              <a:rPr lang="en-US"/>
              <a:pPr>
                <a:defRPr/>
              </a:pPr>
              <a:t>‹#›</a:t>
            </a:fld>
            <a:endParaRPr lang="en-US"/>
          </a:p>
        </p:txBody>
      </p:sp>
    </p:spTree>
    <p:extLst>
      <p:ext uri="{BB962C8B-B14F-4D97-AF65-F5344CB8AC3E}">
        <p14:creationId xmlns:p14="http://schemas.microsoft.com/office/powerpoint/2010/main" val="381471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579CBF-2545-552F-CEC5-CCEFE91BE0A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F36508-9427-6A66-3183-222FD2ED525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8BB622-602C-7F1F-6447-86622AC345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483C4B1-0042-4CD0-A129-464B1289D357}" type="datetimeFigureOut">
              <a:rPr lang="en-US"/>
              <a:pPr>
                <a:defRPr/>
              </a:pPr>
              <a:t>4/28/2023</a:t>
            </a:fld>
            <a:endParaRPr lang="en-US"/>
          </a:p>
        </p:txBody>
      </p:sp>
      <p:sp>
        <p:nvSpPr>
          <p:cNvPr id="5" name="Footer Placeholder 4">
            <a:extLst>
              <a:ext uri="{FF2B5EF4-FFF2-40B4-BE49-F238E27FC236}">
                <a16:creationId xmlns:a16="http://schemas.microsoft.com/office/drawing/2014/main" id="{F8A96CFF-6611-0D14-B3A2-7636DD354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0C10FBA-C506-4D3C-0681-0932E0BD22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6A004AE-7D75-48E1-9A1A-5DF87F3726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17.png"/><Relationship Id="rId4" Type="http://schemas.openxmlformats.org/officeDocument/2006/relationships/image" Target="../media/image8.emf"/><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12" Type="http://schemas.openxmlformats.org/officeDocument/2006/relationships/image" Target="../media/image23.wmf"/><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8.emf"/><Relationship Id="rId11" Type="http://schemas.openxmlformats.org/officeDocument/2006/relationships/image" Target="../media/image22.wmf"/><Relationship Id="rId5" Type="http://schemas.openxmlformats.org/officeDocument/2006/relationships/image" Target="../media/image7.png"/><Relationship Id="rId10" Type="http://schemas.openxmlformats.org/officeDocument/2006/relationships/image" Target="../media/image12.emf"/><Relationship Id="rId4" Type="http://schemas.openxmlformats.org/officeDocument/2006/relationships/image" Target="../media/image6.emf"/><Relationship Id="rId9" Type="http://schemas.openxmlformats.org/officeDocument/2006/relationships/image" Target="../media/image11.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emf"/></Relationships>
</file>

<file path=ppt/slides/_rels/slide1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2.emf"/></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5.png"/><Relationship Id="rId4" Type="http://schemas.openxmlformats.org/officeDocument/2006/relationships/image" Target="../media/image8.emf"/><Relationship Id="rId9" Type="http://schemas.openxmlformats.org/officeDocument/2006/relationships/image" Target="../media/image24.png"/></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png"/></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7.png"/></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0.png"/><Relationship Id="rId4" Type="http://schemas.openxmlformats.org/officeDocument/2006/relationships/image" Target="../media/image8.emf"/><Relationship Id="rId9" Type="http://schemas.openxmlformats.org/officeDocument/2006/relationships/image" Target="../media/image29.png"/></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1.png"/></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2.png"/></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4.png"/><Relationship Id="rId4" Type="http://schemas.openxmlformats.org/officeDocument/2006/relationships/image" Target="../media/image8.emf"/><Relationship Id="rId9" Type="http://schemas.openxmlformats.org/officeDocument/2006/relationships/image" Target="../media/image33.png"/></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36.png"/><Relationship Id="rId4" Type="http://schemas.openxmlformats.org/officeDocument/2006/relationships/image" Target="../media/image8.emf"/><Relationship Id="rId9" Type="http://schemas.openxmlformats.org/officeDocument/2006/relationships/image" Target="../media/image35.png"/></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A7310FF4-F3AF-05F3-5E68-6918173F7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E15FDB7-9724-6399-810A-92F6024E141F}"/>
              </a:ext>
            </a:extLst>
          </p:cNvPr>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054" name="Picture 3">
            <a:extLst>
              <a:ext uri="{FF2B5EF4-FFF2-40B4-BE49-F238E27FC236}">
                <a16:creationId xmlns:a16="http://schemas.microsoft.com/office/drawing/2014/main" id="{30590281-4407-5012-3A2F-97D33556C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a:extLst>
              <a:ext uri="{FF2B5EF4-FFF2-40B4-BE49-F238E27FC236}">
                <a16:creationId xmlns:a16="http://schemas.microsoft.com/office/drawing/2014/main" id="{6FA2A4F7-F500-B0EE-92CC-DBE3C69CE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1">
            <a:extLst>
              <a:ext uri="{FF2B5EF4-FFF2-40B4-BE49-F238E27FC236}">
                <a16:creationId xmlns:a16="http://schemas.microsoft.com/office/drawing/2014/main" id="{FB0B04BF-C211-2296-BB7E-D0D1F2DCA5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2">
            <a:extLst>
              <a:ext uri="{FF2B5EF4-FFF2-40B4-BE49-F238E27FC236}">
                <a16:creationId xmlns:a16="http://schemas.microsoft.com/office/drawing/2014/main" id="{CF51D567-F59E-72E0-4566-19C7B4A622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3">
            <a:extLst>
              <a:ext uri="{FF2B5EF4-FFF2-40B4-BE49-F238E27FC236}">
                <a16:creationId xmlns:a16="http://schemas.microsoft.com/office/drawing/2014/main" id="{E3AFCF5D-C1D9-8E5F-73E8-487EE14A3ABB}"/>
              </a:ext>
            </a:extLst>
          </p:cNvPr>
          <p:cNvSpPr txBox="1">
            <a:spLocks noChangeArrowheads="1"/>
          </p:cNvSpPr>
          <p:nvPr/>
        </p:nvSpPr>
        <p:spPr bwMode="auto">
          <a:xfrm>
            <a:off x="474663" y="715963"/>
            <a:ext cx="467749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Master of Cybersecurity </a:t>
            </a:r>
          </a:p>
          <a:p>
            <a:pPr eaLnBrk="1" hangingPunct="1"/>
            <a:r>
              <a:rPr lang="en-US" altLang="en-US" sz="2800" dirty="0">
                <a:solidFill>
                  <a:srgbClr val="24A9E1"/>
                </a:solidFill>
                <a:latin typeface="Tajawal Medium" panose="00000600000000000000"/>
                <a:ea typeface="Tajawal Medium" panose="00000600000000000000"/>
                <a:cs typeface="Tajawal Medium" panose="00000600000000000000"/>
              </a:rPr>
              <a:t>Prepared by Dr. Nermin Hamza</a:t>
            </a:r>
          </a:p>
          <a:p>
            <a:pPr eaLnBrk="1" hangingPunct="1"/>
            <a:r>
              <a:rPr lang="en-US" altLang="en-US" sz="2800" dirty="0">
                <a:solidFill>
                  <a:srgbClr val="FF9518"/>
                </a:solidFill>
                <a:latin typeface="Tajawal Medium" panose="00000600000000000000"/>
                <a:ea typeface="Tajawal Medium" panose="00000600000000000000"/>
                <a:cs typeface="Tajawal Medium" panose="00000600000000000000"/>
              </a:rPr>
              <a:t>Lecture 7</a:t>
            </a:r>
          </a:p>
        </p:txBody>
      </p:sp>
      <p:sp>
        <p:nvSpPr>
          <p:cNvPr id="2059" name="TextBox 15">
            <a:extLst>
              <a:ext uri="{FF2B5EF4-FFF2-40B4-BE49-F238E27FC236}">
                <a16:creationId xmlns:a16="http://schemas.microsoft.com/office/drawing/2014/main" id="{B6C6BD4C-891E-9B0B-8BB4-3800087C7939}"/>
              </a:ext>
            </a:extLst>
          </p:cNvPr>
          <p:cNvSpPr txBox="1">
            <a:spLocks noChangeArrowheads="1"/>
          </p:cNvSpPr>
          <p:nvPr/>
        </p:nvSpPr>
        <p:spPr bwMode="auto">
          <a:xfrm>
            <a:off x="6600825" y="3154363"/>
            <a:ext cx="5922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CYB740</a:t>
            </a:r>
          </a:p>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Penetration test and Ethical hacking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1503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Outlines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CB14AD9-BA49-3C08-F901-E648B8FA139B}"/>
              </a:ext>
            </a:extLst>
          </p:cNvPr>
          <p:cNvSpPr txBox="1"/>
          <p:nvPr/>
        </p:nvSpPr>
        <p:spPr>
          <a:xfrm>
            <a:off x="1615072" y="1868488"/>
            <a:ext cx="6228182" cy="3046988"/>
          </a:xfrm>
          <a:prstGeom prst="rect">
            <a:avLst/>
          </a:prstGeom>
          <a:noFill/>
        </p:spPr>
        <p:txBody>
          <a:bodyPr wrap="square">
            <a:spAutoFit/>
          </a:bodyPr>
          <a:lstStyle/>
          <a:p>
            <a:pPr marL="285750" indent="-285750">
              <a:buFont typeface="Arial" panose="020B0604020202020204" pitchFamily="34" charset="0"/>
              <a:buChar char="•"/>
            </a:pPr>
            <a:r>
              <a:rPr lang="en-US" sz="2400" dirty="0"/>
              <a:t>What is SQL Injection?</a:t>
            </a:r>
          </a:p>
          <a:p>
            <a:pPr marL="285750" indent="-285750">
              <a:buFont typeface="Arial" panose="020B0604020202020204" pitchFamily="34" charset="0"/>
              <a:buChar char="•"/>
            </a:pPr>
            <a:r>
              <a:rPr lang="en-US" sz="2400" dirty="0"/>
              <a:t>Why : SQL Injection</a:t>
            </a:r>
          </a:p>
          <a:p>
            <a:pPr marL="285750" indent="-285750">
              <a:buFont typeface="Arial" panose="020B0604020202020204" pitchFamily="34" charset="0"/>
              <a:buChar char="•"/>
            </a:pPr>
            <a:r>
              <a:rPr lang="en-US" sz="2400" dirty="0"/>
              <a:t>Example of SQL Injection</a:t>
            </a:r>
          </a:p>
          <a:p>
            <a:pPr marL="285750" indent="-285750">
              <a:buFont typeface="Arial" panose="020B0604020202020204" pitchFamily="34" charset="0"/>
              <a:buChar char="•"/>
            </a:pPr>
            <a:r>
              <a:rPr lang="en-US" sz="2400" dirty="0"/>
              <a:t>SQL injection types</a:t>
            </a:r>
          </a:p>
          <a:p>
            <a:pPr marL="285750" indent="-285750">
              <a:buFont typeface="Arial" panose="020B0604020202020204" pitchFamily="34" charset="0"/>
              <a:buChar char="•"/>
            </a:pPr>
            <a:r>
              <a:rPr lang="en-US" altLang="en-US" sz="2400" dirty="0"/>
              <a:t>Sources of SQL Injection</a:t>
            </a:r>
          </a:p>
          <a:p>
            <a:pPr marL="285750" indent="-285750">
              <a:buFont typeface="Arial" panose="020B0604020202020204" pitchFamily="34" charset="0"/>
              <a:buChar char="•"/>
            </a:pPr>
            <a:r>
              <a:rPr lang="en-US" altLang="en-US" sz="2400" dirty="0"/>
              <a:t>SQL Injection Methodology </a:t>
            </a:r>
          </a:p>
          <a:p>
            <a:pPr marL="285750" indent="-285750">
              <a:buFont typeface="Arial" panose="020B0604020202020204" pitchFamily="34" charset="0"/>
              <a:buChar char="•"/>
            </a:pPr>
            <a:r>
              <a:rPr lang="en-US" altLang="en-US" sz="2400" dirty="0"/>
              <a:t>SQL Injection Tool </a:t>
            </a:r>
          </a:p>
          <a:p>
            <a:pPr marL="285750" indent="-285750">
              <a:buFont typeface="Arial" panose="020B0604020202020204" pitchFamily="34" charset="0"/>
              <a:buChar char="•"/>
            </a:pPr>
            <a:r>
              <a:rPr lang="en-US" altLang="en-US" sz="2400" dirty="0"/>
              <a:t>SQL Injection Prevention </a:t>
            </a:r>
          </a:p>
        </p:txBody>
      </p:sp>
      <p:pic>
        <p:nvPicPr>
          <p:cNvPr id="1028" name="Picture 4" descr="What is SQL Injection? SQL Injection Attacks and Prevention">
            <a:extLst>
              <a:ext uri="{FF2B5EF4-FFF2-40B4-BE49-F238E27FC236}">
                <a16:creationId xmlns:a16="http://schemas.microsoft.com/office/drawing/2014/main" id="{5AA02910-34D2-CACD-5885-FF7CA2B0E45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1045" y="1801018"/>
            <a:ext cx="2943986" cy="30469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0" name="TextBox 10">
            <a:extLst>
              <a:ext uri="{FF2B5EF4-FFF2-40B4-BE49-F238E27FC236}">
                <a16:creationId xmlns:a16="http://schemas.microsoft.com/office/drawing/2014/main" id="{7ACA1087-41F5-309E-7FD0-A686BF642721}"/>
              </a:ext>
            </a:extLst>
          </p:cNvPr>
          <p:cNvSpPr txBox="1">
            <a:spLocks noChangeArrowheads="1"/>
          </p:cNvSpPr>
          <p:nvPr/>
        </p:nvSpPr>
        <p:spPr bwMode="auto">
          <a:xfrm>
            <a:off x="832644" y="1674470"/>
            <a:ext cx="705008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400" b="1" dirty="0"/>
              <a:t>What is SQL Injection?</a:t>
            </a:r>
          </a:p>
          <a:p>
            <a:pPr marL="342900" indent="-342900" algn="just" eaLnBrk="1" hangingPunct="1">
              <a:buFont typeface="Arial" panose="020B0604020202020204" pitchFamily="34" charset="0"/>
              <a:buChar char="•"/>
            </a:pPr>
            <a:r>
              <a:rPr lang="en-US" altLang="en-US" sz="2400" dirty="0"/>
              <a:t>SQL injection is a technique used to take advantage of non-validated input vulnerabilities to pass SQL commands through a web application for execution by a backend database.</a:t>
            </a:r>
          </a:p>
          <a:p>
            <a:pPr marL="342900" indent="-342900" algn="just" eaLnBrk="1" hangingPunct="1">
              <a:buFont typeface="Arial" panose="020B0604020202020204" pitchFamily="34" charset="0"/>
              <a:buChar char="•"/>
            </a:pPr>
            <a:r>
              <a:rPr lang="en-US" altLang="en-US" sz="2400" dirty="0"/>
              <a:t>SQL injection is a basic attack used to either gain unauthorized access to a database or to retrieve information directly from the database.</a:t>
            </a:r>
          </a:p>
          <a:p>
            <a:pPr marL="342900" indent="-342900" algn="just" eaLnBrk="1" hangingPunct="1">
              <a:buFont typeface="Arial" panose="020B0604020202020204" pitchFamily="34" charset="0"/>
              <a:buChar char="•"/>
            </a:pPr>
            <a:r>
              <a:rPr lang="en-US" altLang="en-US" sz="2400" dirty="0"/>
              <a:t>It is a flaw in web applications and not a database or web server issue.</a:t>
            </a:r>
          </a:p>
        </p:txBody>
      </p:sp>
      <p:pic>
        <p:nvPicPr>
          <p:cNvPr id="3" name="Picture 2">
            <a:extLst>
              <a:ext uri="{FF2B5EF4-FFF2-40B4-BE49-F238E27FC236}">
                <a16:creationId xmlns:a16="http://schemas.microsoft.com/office/drawing/2014/main" id="{3E8AAD46-3C14-B23B-8E9B-0568843DF7A2}"/>
              </a:ext>
            </a:extLst>
          </p:cNvPr>
          <p:cNvPicPr>
            <a:picLocks noChangeAspect="1"/>
          </p:cNvPicPr>
          <p:nvPr/>
        </p:nvPicPr>
        <p:blipFill>
          <a:blip r:embed="rId9"/>
          <a:stretch>
            <a:fillRect/>
          </a:stretch>
        </p:blipFill>
        <p:spPr>
          <a:xfrm>
            <a:off x="8477558" y="2343063"/>
            <a:ext cx="3472657" cy="237524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14505505-EAA7-33B4-C5CC-B54D6EF267B3}"/>
              </a:ext>
            </a:extLst>
          </p:cNvPr>
          <p:cNvPicPr>
            <a:picLocks noChangeAspect="1"/>
          </p:cNvPicPr>
          <p:nvPr/>
        </p:nvPicPr>
        <p:blipFill>
          <a:blip r:embed="rId9"/>
          <a:stretch>
            <a:fillRect/>
          </a:stretch>
        </p:blipFill>
        <p:spPr>
          <a:xfrm>
            <a:off x="652463" y="1692731"/>
            <a:ext cx="8334375" cy="3409950"/>
          </a:xfrm>
          <a:prstGeom prst="rect">
            <a:avLst/>
          </a:prstGeom>
        </p:spPr>
      </p:pic>
    </p:spTree>
    <p:extLst>
      <p:ext uri="{BB962C8B-B14F-4D97-AF65-F5344CB8AC3E}">
        <p14:creationId xmlns:p14="http://schemas.microsoft.com/office/powerpoint/2010/main" val="2841822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dirty="0"/>
              <a:t>h</a:t>
            </a:r>
          </a:p>
        </p:txBody>
      </p:sp>
      <p:pic>
        <p:nvPicPr>
          <p:cNvPr id="4" name="Picture 3">
            <a:extLst>
              <a:ext uri="{FF2B5EF4-FFF2-40B4-BE49-F238E27FC236}">
                <a16:creationId xmlns:a16="http://schemas.microsoft.com/office/drawing/2014/main" id="{A847903C-F2B6-247C-E8D7-E4776C4281F6}"/>
              </a:ext>
            </a:extLst>
          </p:cNvPr>
          <p:cNvPicPr>
            <a:picLocks noChangeAspect="1"/>
          </p:cNvPicPr>
          <p:nvPr/>
        </p:nvPicPr>
        <p:blipFill>
          <a:blip r:embed="rId9"/>
          <a:stretch>
            <a:fillRect/>
          </a:stretch>
        </p:blipFill>
        <p:spPr>
          <a:xfrm>
            <a:off x="6187776" y="1398588"/>
            <a:ext cx="4819650" cy="3526370"/>
          </a:xfrm>
          <a:prstGeom prst="rect">
            <a:avLst/>
          </a:prstGeom>
        </p:spPr>
      </p:pic>
      <p:pic>
        <p:nvPicPr>
          <p:cNvPr id="7" name="Picture 6">
            <a:extLst>
              <a:ext uri="{FF2B5EF4-FFF2-40B4-BE49-F238E27FC236}">
                <a16:creationId xmlns:a16="http://schemas.microsoft.com/office/drawing/2014/main" id="{5BB78983-0AEF-B0C5-F8DE-D27DDAABFFA6}"/>
              </a:ext>
            </a:extLst>
          </p:cNvPr>
          <p:cNvPicPr>
            <a:picLocks noChangeAspect="1"/>
          </p:cNvPicPr>
          <p:nvPr/>
        </p:nvPicPr>
        <p:blipFill>
          <a:blip r:embed="rId10"/>
          <a:stretch>
            <a:fillRect/>
          </a:stretch>
        </p:blipFill>
        <p:spPr>
          <a:xfrm>
            <a:off x="286657" y="1609405"/>
            <a:ext cx="7296449" cy="4585574"/>
          </a:xfrm>
          <a:prstGeom prst="rect">
            <a:avLst/>
          </a:prstGeom>
        </p:spPr>
      </p:pic>
    </p:spTree>
    <p:extLst>
      <p:ext uri="{BB962C8B-B14F-4D97-AF65-F5344CB8AC3E}">
        <p14:creationId xmlns:p14="http://schemas.microsoft.com/office/powerpoint/2010/main" val="275357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457E69B2-5A17-16A2-E8E9-468A7882857D}"/>
              </a:ext>
            </a:extLst>
          </p:cNvPr>
          <p:cNvPicPr>
            <a:picLocks noChangeAspect="1"/>
          </p:cNvPicPr>
          <p:nvPr/>
        </p:nvPicPr>
        <p:blipFill>
          <a:blip r:embed="rId9"/>
          <a:stretch>
            <a:fillRect/>
          </a:stretch>
        </p:blipFill>
        <p:spPr>
          <a:xfrm>
            <a:off x="2793206" y="1721337"/>
            <a:ext cx="3514725" cy="1666875"/>
          </a:xfrm>
          <a:prstGeom prst="rect">
            <a:avLst/>
          </a:prstGeom>
        </p:spPr>
      </p:pic>
      <p:graphicFrame>
        <p:nvGraphicFramePr>
          <p:cNvPr id="4" name="Content Placeholder 3">
            <a:extLst>
              <a:ext uri="{FF2B5EF4-FFF2-40B4-BE49-F238E27FC236}">
                <a16:creationId xmlns:a16="http://schemas.microsoft.com/office/drawing/2014/main" id="{4D525ABB-8C74-5C01-2A32-9E1B709CC8B2}"/>
              </a:ext>
            </a:extLst>
          </p:cNvPr>
          <p:cNvGraphicFramePr>
            <a:graphicFrameLocks/>
          </p:cNvGraphicFramePr>
          <p:nvPr>
            <p:extLst>
              <p:ext uri="{D42A27DB-BD31-4B8C-83A1-F6EECF244321}">
                <p14:modId xmlns:p14="http://schemas.microsoft.com/office/powerpoint/2010/main" val="1000081396"/>
              </p:ext>
            </p:extLst>
          </p:nvPr>
        </p:nvGraphicFramePr>
        <p:xfrm>
          <a:off x="882650" y="3597105"/>
          <a:ext cx="7693025" cy="1036320"/>
        </p:xfrm>
        <a:graphic>
          <a:graphicData uri="http://schemas.openxmlformats.org/drawingml/2006/table">
            <a:tbl>
              <a:tblPr/>
              <a:tblGrid>
                <a:gridCol w="3846512">
                  <a:extLst>
                    <a:ext uri="{9D8B030D-6E8A-4147-A177-3AD203B41FA5}">
                      <a16:colId xmlns:a16="http://schemas.microsoft.com/office/drawing/2014/main" val="20000"/>
                    </a:ext>
                  </a:extLst>
                </a:gridCol>
                <a:gridCol w="3846513">
                  <a:extLst>
                    <a:ext uri="{9D8B030D-6E8A-4147-A177-3AD203B41FA5}">
                      <a16:colId xmlns:a16="http://schemas.microsoft.com/office/drawing/2014/main" val="20001"/>
                    </a:ext>
                  </a:extLst>
                </a:gridCol>
              </a:tblGrid>
              <a:tr h="371475">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effectLst/>
                          <a:latin typeface="Calisto MT" pitchFamily="18" charset="0"/>
                          <a:ea typeface="MS PGothic" pitchFamily="34" charset="-128"/>
                        </a:rPr>
                        <a:t>user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effectLst/>
                          <a:latin typeface="Calisto MT" pitchFamily="18" charset="0"/>
                          <a:ea typeface="MS PGothic" pitchFamily="34" charset="-128"/>
                        </a:rPr>
                        <a:t>pass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Calisto MT" pitchFamily="18" charset="0"/>
                          <a:ea typeface="MS PGothic" pitchFamily="34" charset="-128"/>
                        </a:rPr>
                        <a:t>Alice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D2"/>
                    </a:solidFill>
                  </a:tcPr>
                </a:tc>
                <a:tc>
                  <a:txBody>
                    <a:bodyPr/>
                    <a:lstStyle>
                      <a:lvl1pPr eaLnBrk="0" hangingPunct="0">
                        <a:spcBef>
                          <a:spcPts val="2400"/>
                        </a:spcBef>
                        <a:buSzPct val="90000"/>
                        <a:buFont typeface="Wingdings" pitchFamily="2" charset="2"/>
                        <a:defRPr sz="2000">
                          <a:solidFill>
                            <a:srgbClr val="404040"/>
                          </a:solidFill>
                          <a:latin typeface="Calisto MT" pitchFamily="18" charset="0"/>
                          <a:ea typeface="MS PGothic" pitchFamily="34" charset="-128"/>
                        </a:defRPr>
                      </a:lvl1pPr>
                      <a:lvl2pPr marL="37931725" indent="-37474525" eaLnBrk="0" hangingPunct="0">
                        <a:spcBef>
                          <a:spcPts val="1200"/>
                        </a:spcBef>
                        <a:buClr>
                          <a:srgbClr val="A6A6A6"/>
                        </a:buClr>
                        <a:buSzPct val="90000"/>
                        <a:buFont typeface="Wingdings" pitchFamily="2" charset="2"/>
                        <a:defRPr sz="2000">
                          <a:solidFill>
                            <a:srgbClr val="404040"/>
                          </a:solidFill>
                          <a:latin typeface="Calisto MT" pitchFamily="18" charset="0"/>
                          <a:ea typeface="MS PGothic" pitchFamily="34" charset="-128"/>
                        </a:defRPr>
                      </a:lvl2pPr>
                      <a:lvl3pPr eaLnBrk="0" hangingPunct="0">
                        <a:spcBef>
                          <a:spcPts val="1200"/>
                        </a:spcBef>
                        <a:defRPr>
                          <a:solidFill>
                            <a:srgbClr val="404040"/>
                          </a:solidFill>
                          <a:latin typeface="Calisto MT" pitchFamily="18" charset="0"/>
                          <a:ea typeface="MS PGothic" pitchFamily="34" charset="-128"/>
                        </a:defRPr>
                      </a:lvl3pPr>
                      <a:lvl4pPr eaLnBrk="0" hangingPunct="0">
                        <a:spcBef>
                          <a:spcPts val="1200"/>
                        </a:spcBef>
                        <a:defRPr>
                          <a:solidFill>
                            <a:srgbClr val="404040"/>
                          </a:solidFill>
                          <a:latin typeface="Calisto MT" pitchFamily="18" charset="0"/>
                          <a:ea typeface="MS PGothic" pitchFamily="34" charset="-128"/>
                        </a:defRPr>
                      </a:lvl4pPr>
                      <a:lvl5pPr eaLnBrk="0" hangingPunct="0">
                        <a:spcBef>
                          <a:spcPts val="1200"/>
                        </a:spcBef>
                        <a:defRPr>
                          <a:solidFill>
                            <a:srgbClr val="404040"/>
                          </a:solidFill>
                          <a:latin typeface="Calisto MT" pitchFamily="18" charset="0"/>
                          <a:ea typeface="MS PGothic" pitchFamily="34" charset="-128"/>
                        </a:defRPr>
                      </a:lvl5pPr>
                      <a:lvl6pPr marL="457200" eaLnBrk="0" fontAlgn="base" hangingPunct="0">
                        <a:spcBef>
                          <a:spcPts val="1200"/>
                        </a:spcBef>
                        <a:spcAft>
                          <a:spcPct val="0"/>
                        </a:spcAft>
                        <a:defRPr>
                          <a:solidFill>
                            <a:srgbClr val="404040"/>
                          </a:solidFill>
                          <a:latin typeface="Calisto MT" pitchFamily="18" charset="0"/>
                          <a:ea typeface="MS PGothic" pitchFamily="34" charset="-128"/>
                        </a:defRPr>
                      </a:lvl6pPr>
                      <a:lvl7pPr marL="914400" eaLnBrk="0" fontAlgn="base" hangingPunct="0">
                        <a:spcBef>
                          <a:spcPts val="1200"/>
                        </a:spcBef>
                        <a:spcAft>
                          <a:spcPct val="0"/>
                        </a:spcAft>
                        <a:defRPr>
                          <a:solidFill>
                            <a:srgbClr val="404040"/>
                          </a:solidFill>
                          <a:latin typeface="Calisto MT" pitchFamily="18" charset="0"/>
                          <a:ea typeface="MS PGothic" pitchFamily="34" charset="-128"/>
                        </a:defRPr>
                      </a:lvl7pPr>
                      <a:lvl8pPr marL="1371600" eaLnBrk="0" fontAlgn="base" hangingPunct="0">
                        <a:spcBef>
                          <a:spcPts val="1200"/>
                        </a:spcBef>
                        <a:spcAft>
                          <a:spcPct val="0"/>
                        </a:spcAft>
                        <a:defRPr>
                          <a:solidFill>
                            <a:srgbClr val="404040"/>
                          </a:solidFill>
                          <a:latin typeface="Calisto MT" pitchFamily="18" charset="0"/>
                          <a:ea typeface="MS PGothic" pitchFamily="34" charset="-128"/>
                        </a:defRPr>
                      </a:lvl8pPr>
                      <a:lvl9pPr marL="1828800" eaLnBrk="0" fontAlgn="base" hangingPunct="0">
                        <a:spcBef>
                          <a:spcPts val="1200"/>
                        </a:spcBef>
                        <a:spcAft>
                          <a:spcPct val="0"/>
                        </a:spcAft>
                        <a:defRPr>
                          <a:solidFill>
                            <a:srgbClr val="404040"/>
                          </a:solidFill>
                          <a:latin typeface="Calisto MT"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Calisto MT" pitchFamily="18" charset="0"/>
                          <a:ea typeface="MS PGothic" pitchFamily="34" charset="-128"/>
                        </a:rPr>
                        <a:t>cse730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FE4D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87873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51D90969-DCC1-3B22-D306-5995614BA909}"/>
              </a:ext>
            </a:extLst>
          </p:cNvPr>
          <p:cNvPicPr>
            <a:picLocks noChangeAspect="1"/>
          </p:cNvPicPr>
          <p:nvPr/>
        </p:nvPicPr>
        <p:blipFill>
          <a:blip r:embed="rId9"/>
          <a:stretch>
            <a:fillRect/>
          </a:stretch>
        </p:blipFill>
        <p:spPr>
          <a:xfrm>
            <a:off x="308623" y="2643371"/>
            <a:ext cx="8296275" cy="3533775"/>
          </a:xfrm>
          <a:prstGeom prst="rect">
            <a:avLst/>
          </a:prstGeom>
        </p:spPr>
      </p:pic>
      <p:sp>
        <p:nvSpPr>
          <p:cNvPr id="3" name="TextBox 2">
            <a:extLst>
              <a:ext uri="{FF2B5EF4-FFF2-40B4-BE49-F238E27FC236}">
                <a16:creationId xmlns:a16="http://schemas.microsoft.com/office/drawing/2014/main" id="{0869DF45-8599-FAFE-4ABB-0739D2C69892}"/>
              </a:ext>
            </a:extLst>
          </p:cNvPr>
          <p:cNvSpPr txBox="1"/>
          <p:nvPr/>
        </p:nvSpPr>
        <p:spPr>
          <a:xfrm>
            <a:off x="225425" y="1714986"/>
            <a:ext cx="8458200" cy="830997"/>
          </a:xfrm>
          <a:prstGeom prst="rect">
            <a:avLst/>
          </a:prstGeom>
          <a:noFill/>
        </p:spPr>
        <p:txBody>
          <a:bodyPr>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dirty="0">
                <a:latin typeface="Calisto MT" pitchFamily="18" charset="0"/>
              </a:rPr>
              <a:t>SELECT * FROM `login` WHERE `user' =</a:t>
            </a:r>
            <a:r>
              <a:rPr lang="en-US" altLang="en-US" dirty="0">
                <a:solidFill>
                  <a:srgbClr val="FF0000"/>
                </a:solidFill>
                <a:latin typeface="Calisto MT" pitchFamily="18" charset="0"/>
              </a:rPr>
              <a:t> </a:t>
            </a:r>
            <a:r>
              <a:rPr lang="en-US" altLang="en-US" dirty="0">
                <a:latin typeface="Calisto MT" pitchFamily="18" charset="0"/>
              </a:rPr>
              <a:t>‘</a:t>
            </a:r>
            <a:r>
              <a:rPr lang="en-US" altLang="en-US" dirty="0">
                <a:solidFill>
                  <a:srgbClr val="FF0000"/>
                </a:solidFill>
                <a:latin typeface="Calisto MT" pitchFamily="18" charset="0"/>
              </a:rPr>
              <a:t>Alice</a:t>
            </a:r>
            <a:r>
              <a:rPr lang="en-US" altLang="en-US" dirty="0">
                <a:latin typeface="Calisto MT" pitchFamily="18" charset="0"/>
              </a:rPr>
              <a:t>’ , and 'pass‘ =</a:t>
            </a:r>
            <a:r>
              <a:rPr lang="en-US" altLang="en-US" dirty="0">
                <a:solidFill>
                  <a:srgbClr val="FF0000"/>
                </a:solidFill>
                <a:latin typeface="Calisto MT" pitchFamily="18" charset="0"/>
              </a:rPr>
              <a:t> </a:t>
            </a:r>
            <a:r>
              <a:rPr lang="en-US" altLang="en-US" dirty="0">
                <a:latin typeface="Calisto MT" pitchFamily="18" charset="0"/>
              </a:rPr>
              <a:t>‘</a:t>
            </a:r>
            <a:r>
              <a:rPr lang="en-US" altLang="en-US" dirty="0">
                <a:solidFill>
                  <a:srgbClr val="FF0000"/>
                </a:solidFill>
                <a:latin typeface="Calisto MT" pitchFamily="18" charset="0"/>
              </a:rPr>
              <a:t> ********</a:t>
            </a:r>
            <a:r>
              <a:rPr lang="en-US" altLang="en-US" dirty="0">
                <a:latin typeface="Calisto MT" pitchFamily="18" charset="0"/>
              </a:rPr>
              <a:t>’ ;</a:t>
            </a:r>
            <a:endParaRPr lang="en-US" altLang="en-US" dirty="0">
              <a:solidFill>
                <a:srgbClr val="553876"/>
              </a:solidFill>
              <a:latin typeface="Calisto MT" pitchFamily="18" charset="0"/>
            </a:endParaRPr>
          </a:p>
        </p:txBody>
      </p:sp>
    </p:spTree>
    <p:extLst>
      <p:ext uri="{BB962C8B-B14F-4D97-AF65-F5344CB8AC3E}">
        <p14:creationId xmlns:p14="http://schemas.microsoft.com/office/powerpoint/2010/main" val="982009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0233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Why :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E4ACC56-C0CD-A2E2-40C9-E660EC288C23}"/>
              </a:ext>
            </a:extLst>
          </p:cNvPr>
          <p:cNvSpPr txBox="1"/>
          <p:nvPr/>
        </p:nvSpPr>
        <p:spPr>
          <a:xfrm>
            <a:off x="238126" y="1468745"/>
            <a:ext cx="8131434" cy="3416320"/>
          </a:xfrm>
          <a:prstGeom prst="rect">
            <a:avLst/>
          </a:prstGeom>
          <a:noFill/>
        </p:spPr>
        <p:txBody>
          <a:bodyPr wrap="square">
            <a:spAutoFit/>
          </a:bodyPr>
          <a:lstStyle/>
          <a:p>
            <a:pPr algn="just"/>
            <a:r>
              <a:rPr lang="en-US" sz="2400" b="1" i="0" dirty="0">
                <a:effectLst/>
                <a:latin typeface="+mn-lt"/>
              </a:rPr>
              <a:t>Why Bother about SQL Injection?</a:t>
            </a:r>
          </a:p>
          <a:p>
            <a:pPr algn="just"/>
            <a:r>
              <a:rPr lang="en-US" sz="2400" b="0" i="0" dirty="0">
                <a:effectLst/>
                <a:latin typeface="+mn-lt"/>
              </a:rPr>
              <a:t>On the basic of application used and the way it processes user supplied data, SQL injection can be used to implement the attacks mentioned below:</a:t>
            </a:r>
          </a:p>
          <a:p>
            <a:pPr marL="742950" lvl="1" indent="-285750" algn="just">
              <a:buFont typeface="Arial" panose="020B0604020202020204" pitchFamily="34" charset="0"/>
              <a:buChar char="•"/>
            </a:pPr>
            <a:r>
              <a:rPr lang="en-US" sz="2400" b="1" i="0" dirty="0">
                <a:solidFill>
                  <a:srgbClr val="0000FF"/>
                </a:solidFill>
                <a:effectLst/>
                <a:latin typeface="+mn-lt"/>
              </a:rPr>
              <a:t>Authentication Bypass</a:t>
            </a:r>
            <a:r>
              <a:rPr lang="en-US" sz="2400" b="0" i="0" dirty="0">
                <a:solidFill>
                  <a:srgbClr val="333333"/>
                </a:solidFill>
                <a:effectLst/>
                <a:latin typeface="+mn-lt"/>
              </a:rPr>
              <a:t>: </a:t>
            </a:r>
            <a:r>
              <a:rPr lang="en-US" sz="2400" b="0" i="0" dirty="0">
                <a:effectLst/>
                <a:latin typeface="+mn-lt"/>
              </a:rPr>
              <a:t>an attacker logs onto an application without providing valid user name and password and gains administrative privileges.</a:t>
            </a:r>
          </a:p>
          <a:p>
            <a:pPr marL="742950" lvl="1" indent="-285750" algn="just">
              <a:buFont typeface="Arial" panose="020B0604020202020204" pitchFamily="34" charset="0"/>
              <a:buChar char="•"/>
            </a:pPr>
            <a:r>
              <a:rPr lang="en-US" sz="2400" b="1" i="0" dirty="0">
                <a:solidFill>
                  <a:srgbClr val="0000FF"/>
                </a:solidFill>
                <a:effectLst/>
                <a:latin typeface="+mn-lt"/>
              </a:rPr>
              <a:t>Information Disclosure</a:t>
            </a:r>
            <a:r>
              <a:rPr lang="en-US" sz="2400" b="0" i="0" dirty="0">
                <a:solidFill>
                  <a:srgbClr val="333333"/>
                </a:solidFill>
                <a:effectLst/>
                <a:latin typeface="+mn-lt"/>
              </a:rPr>
              <a:t>: </a:t>
            </a:r>
            <a:r>
              <a:rPr lang="en-US" sz="2400" b="0" i="0" dirty="0">
                <a:effectLst/>
                <a:latin typeface="+mn-lt"/>
              </a:rPr>
              <a:t>an attacker obtains sensitive information that is stored in the database.</a:t>
            </a:r>
          </a:p>
        </p:txBody>
      </p:sp>
    </p:spTree>
    <p:extLst>
      <p:ext uri="{BB962C8B-B14F-4D97-AF65-F5344CB8AC3E}">
        <p14:creationId xmlns:p14="http://schemas.microsoft.com/office/powerpoint/2010/main" val="2727856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0233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Why : SQL Injection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E4ACC56-C0CD-A2E2-40C9-E660EC288C23}"/>
              </a:ext>
            </a:extLst>
          </p:cNvPr>
          <p:cNvSpPr txBox="1"/>
          <p:nvPr/>
        </p:nvSpPr>
        <p:spPr>
          <a:xfrm>
            <a:off x="135812" y="1752009"/>
            <a:ext cx="7959725" cy="3785652"/>
          </a:xfrm>
          <a:prstGeom prst="rect">
            <a:avLst/>
          </a:prstGeom>
          <a:noFill/>
        </p:spPr>
        <p:txBody>
          <a:bodyPr wrap="square">
            <a:spAutoFit/>
          </a:bodyPr>
          <a:lstStyle/>
          <a:p>
            <a:pPr marL="742950" lvl="1" indent="-285750" algn="just">
              <a:buFont typeface="Arial" panose="020B0604020202020204" pitchFamily="34" charset="0"/>
              <a:buChar char="•"/>
            </a:pPr>
            <a:r>
              <a:rPr lang="en-US" sz="2400" b="1" i="0" dirty="0">
                <a:solidFill>
                  <a:srgbClr val="0000FF"/>
                </a:solidFill>
                <a:effectLst/>
                <a:latin typeface="Helvetica Neue"/>
              </a:rPr>
              <a:t>Compromised Data Integrity</a:t>
            </a:r>
            <a:r>
              <a:rPr lang="en-US" sz="2400" b="0" i="0" dirty="0">
                <a:solidFill>
                  <a:srgbClr val="333333"/>
                </a:solidFill>
                <a:effectLst/>
                <a:latin typeface="Helvetica Neue"/>
              </a:rPr>
              <a:t>: </a:t>
            </a:r>
            <a:r>
              <a:rPr lang="en-US" sz="2400" b="0" i="0" dirty="0">
                <a:effectLst/>
                <a:latin typeface="Helvetica Neue"/>
              </a:rPr>
              <a:t>An attacker uses this attack to deface a web page, insert malicious content into web pages, or alter the contents of a database.</a:t>
            </a:r>
          </a:p>
          <a:p>
            <a:pPr marL="742950" lvl="1" indent="-285750" algn="just">
              <a:buFont typeface="Arial" panose="020B0604020202020204" pitchFamily="34" charset="0"/>
              <a:buChar char="•"/>
            </a:pPr>
            <a:r>
              <a:rPr lang="en-US" sz="2400" b="1" i="0" dirty="0">
                <a:solidFill>
                  <a:srgbClr val="0000FF"/>
                </a:solidFill>
                <a:effectLst/>
                <a:latin typeface="Helvetica Neue"/>
              </a:rPr>
              <a:t>Compromised Availability of Data</a:t>
            </a:r>
            <a:r>
              <a:rPr lang="en-US" sz="2400" b="0" i="0" dirty="0">
                <a:solidFill>
                  <a:srgbClr val="333333"/>
                </a:solidFill>
                <a:effectLst/>
                <a:latin typeface="Helvetica Neue"/>
              </a:rPr>
              <a:t>: </a:t>
            </a:r>
            <a:r>
              <a:rPr lang="en-US" sz="2400" b="0" i="0" dirty="0">
                <a:effectLst/>
                <a:latin typeface="Helvetica Neue"/>
              </a:rPr>
              <a:t>Attackers use this attack to delete the database information, delete log, or audit information that is stored in a database.</a:t>
            </a:r>
          </a:p>
          <a:p>
            <a:pPr marL="742950" lvl="1" indent="-285750" algn="just">
              <a:buFont typeface="Arial" panose="020B0604020202020204" pitchFamily="34" charset="0"/>
              <a:buChar char="•"/>
            </a:pPr>
            <a:r>
              <a:rPr lang="en-US" sz="2400" b="1" i="0" dirty="0">
                <a:solidFill>
                  <a:srgbClr val="0000FF"/>
                </a:solidFill>
                <a:effectLst/>
                <a:latin typeface="Helvetica Neue"/>
              </a:rPr>
              <a:t>Remote Code Execution</a:t>
            </a:r>
            <a:r>
              <a:rPr lang="en-US" sz="2400" b="0" i="0" dirty="0">
                <a:solidFill>
                  <a:srgbClr val="333333"/>
                </a:solidFill>
                <a:effectLst/>
                <a:latin typeface="Helvetica Neue"/>
              </a:rPr>
              <a:t>: </a:t>
            </a:r>
            <a:r>
              <a:rPr lang="en-US" sz="2400" b="0" i="0" dirty="0">
                <a:effectLst/>
                <a:latin typeface="Helvetica Neue"/>
              </a:rPr>
              <a:t>It assists an attacker to compromise the host 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9FFFEB89-4455-C0F9-4F64-55305C9F9299}"/>
              </a:ext>
            </a:extLst>
          </p:cNvPr>
          <p:cNvSpPr txBox="1"/>
          <p:nvPr/>
        </p:nvSpPr>
        <p:spPr>
          <a:xfrm>
            <a:off x="269875" y="1747361"/>
            <a:ext cx="8097837" cy="4154984"/>
          </a:xfrm>
          <a:prstGeom prst="rect">
            <a:avLst/>
          </a:prstGeom>
          <a:noFill/>
        </p:spPr>
        <p:txBody>
          <a:bodyPr wrap="square">
            <a:spAutoFit/>
          </a:bodyPr>
          <a:lstStyle/>
          <a:p>
            <a:pPr algn="l"/>
            <a:r>
              <a:rPr lang="en-US" sz="2200" b="1" i="0" dirty="0">
                <a:effectLst/>
                <a:latin typeface="+mn-lt"/>
              </a:rPr>
              <a:t>SQL Injection and Server-side Technologies</a:t>
            </a:r>
          </a:p>
          <a:p>
            <a:pPr marL="285750" indent="-285750" algn="l">
              <a:buFont typeface="Arial" panose="020B0604020202020204" pitchFamily="34" charset="0"/>
              <a:buChar char="•"/>
            </a:pPr>
            <a:r>
              <a:rPr lang="en-US" sz="2200" b="1" i="0" dirty="0">
                <a:effectLst/>
                <a:latin typeface="+mn-lt"/>
              </a:rPr>
              <a:t>Server-side Technology</a:t>
            </a:r>
            <a:r>
              <a:rPr lang="en-US" sz="2200" b="0" i="0" dirty="0">
                <a:effectLst/>
                <a:latin typeface="+mn-lt"/>
              </a:rPr>
              <a:t>: Powerful server-side technologies like ASP.NET and database servers allow developers to create dynamic, data-driven websites with incredible ease.</a:t>
            </a:r>
          </a:p>
          <a:p>
            <a:pPr marL="285750" indent="-285750" algn="l">
              <a:buFont typeface="Arial" panose="020B0604020202020204" pitchFamily="34" charset="0"/>
              <a:buChar char="•"/>
            </a:pPr>
            <a:r>
              <a:rPr lang="en-US" sz="2200" b="1" i="0" dirty="0">
                <a:effectLst/>
                <a:latin typeface="+mn-lt"/>
              </a:rPr>
              <a:t>Exploit</a:t>
            </a:r>
            <a:r>
              <a:rPr lang="en-US" sz="2200" b="0" i="0" dirty="0">
                <a:effectLst/>
                <a:latin typeface="+mn-lt"/>
              </a:rPr>
              <a:t>: The power of ASP.NET and SQL can easily be exploited by hackers using SQL injection attacks.</a:t>
            </a:r>
          </a:p>
          <a:p>
            <a:pPr marL="285750" indent="-285750" algn="l">
              <a:buFont typeface="Arial" panose="020B0604020202020204" pitchFamily="34" charset="0"/>
              <a:buChar char="•"/>
            </a:pPr>
            <a:r>
              <a:rPr lang="en-US" sz="2200" b="1" i="0" dirty="0">
                <a:effectLst/>
                <a:latin typeface="+mn-lt"/>
              </a:rPr>
              <a:t>Susceptible Databases</a:t>
            </a:r>
            <a:r>
              <a:rPr lang="en-US" sz="2200" b="0" i="0" dirty="0">
                <a:effectLst/>
                <a:latin typeface="+mn-lt"/>
              </a:rPr>
              <a:t>: All relational databases, SQL Server, Oracle, IBM DB2, and MySQL, are susceptible to SQL-injection attacks.</a:t>
            </a:r>
          </a:p>
          <a:p>
            <a:pPr marL="285750" indent="-285750" algn="l">
              <a:buFont typeface="Arial" panose="020B0604020202020204" pitchFamily="34" charset="0"/>
              <a:buChar char="•"/>
            </a:pPr>
            <a:r>
              <a:rPr lang="en-US" sz="2200" b="1" i="0" dirty="0">
                <a:effectLst/>
                <a:latin typeface="+mn-lt"/>
              </a:rPr>
              <a:t>Attack</a:t>
            </a:r>
            <a:r>
              <a:rPr lang="en-US" sz="2200" b="0" i="0" dirty="0">
                <a:effectLst/>
                <a:latin typeface="+mn-lt"/>
              </a:rPr>
              <a:t>: SQL injection attacks do not exploit a specific software vulnerability, instead they target websites that do not follow secure coding practices for accessing and manipulating data stored in a relational database.</a:t>
            </a:r>
          </a:p>
        </p:txBody>
      </p:sp>
    </p:spTree>
    <p:extLst>
      <p:ext uri="{BB962C8B-B14F-4D97-AF65-F5344CB8AC3E}">
        <p14:creationId xmlns:p14="http://schemas.microsoft.com/office/powerpoint/2010/main" val="95065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399314" y="2028825"/>
            <a:ext cx="794355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200" dirty="0"/>
              <a:t>A user enters a user name and password that matches a record in the user's table.</a:t>
            </a:r>
          </a:p>
          <a:p>
            <a:pPr marL="342900" indent="-342900" algn="just" eaLnBrk="1" hangingPunct="1">
              <a:buFont typeface="Arial" panose="020B0604020202020204" pitchFamily="34" charset="0"/>
              <a:buChar char="•"/>
            </a:pPr>
            <a:r>
              <a:rPr lang="en-US" altLang="en-US" sz="2200" dirty="0"/>
              <a:t>A </a:t>
            </a:r>
            <a:r>
              <a:rPr lang="en-US" altLang="en-US" sz="2200" b="1" dirty="0"/>
              <a:t>dynamically generated SQL query </a:t>
            </a:r>
            <a:r>
              <a:rPr lang="en-US" altLang="en-US" sz="2200" dirty="0"/>
              <a:t>is used to retrieve the number of matching rows.</a:t>
            </a:r>
          </a:p>
          <a:p>
            <a:pPr marL="342900" indent="-342900" algn="just" eaLnBrk="1" hangingPunct="1">
              <a:buFont typeface="Arial" panose="020B0604020202020204" pitchFamily="34" charset="0"/>
              <a:buChar char="•"/>
            </a:pPr>
            <a:r>
              <a:rPr lang="en-US" altLang="en-US" sz="2200" dirty="0"/>
              <a:t>The user is then authenticated and redirected to the requested page.</a:t>
            </a:r>
          </a:p>
        </p:txBody>
      </p:sp>
      <p:sp>
        <p:nvSpPr>
          <p:cNvPr id="3" name="TextBox 2">
            <a:extLst>
              <a:ext uri="{FF2B5EF4-FFF2-40B4-BE49-F238E27FC236}">
                <a16:creationId xmlns:a16="http://schemas.microsoft.com/office/drawing/2014/main" id="{8417292D-A17B-B97B-4268-8B0857055B25}"/>
              </a:ext>
            </a:extLst>
          </p:cNvPr>
          <p:cNvSpPr txBox="1"/>
          <p:nvPr/>
        </p:nvSpPr>
        <p:spPr>
          <a:xfrm>
            <a:off x="1802495" y="1317923"/>
            <a:ext cx="6228182" cy="461665"/>
          </a:xfrm>
          <a:prstGeom prst="rect">
            <a:avLst/>
          </a:prstGeom>
          <a:noFill/>
        </p:spPr>
        <p:txBody>
          <a:bodyPr wrap="square">
            <a:spAutoFit/>
          </a:bodyPr>
          <a:lstStyle/>
          <a:p>
            <a:pPr algn="l"/>
            <a:r>
              <a:rPr lang="en-US" sz="2400" b="1" i="0" dirty="0">
                <a:effectLst/>
                <a:latin typeface="Helvetica Neue"/>
              </a:rPr>
              <a:t>How Web Applications Work</a:t>
            </a:r>
          </a:p>
        </p:txBody>
      </p:sp>
      <p:sp>
        <p:nvSpPr>
          <p:cNvPr id="8" name="TextBox 7">
            <a:extLst>
              <a:ext uri="{FF2B5EF4-FFF2-40B4-BE49-F238E27FC236}">
                <a16:creationId xmlns:a16="http://schemas.microsoft.com/office/drawing/2014/main" id="{D1480AAB-2108-2DEF-5DAA-2C5BC5C3C4A3}"/>
              </a:ext>
            </a:extLst>
          </p:cNvPr>
          <p:cNvSpPr txBox="1"/>
          <p:nvPr/>
        </p:nvSpPr>
        <p:spPr>
          <a:xfrm>
            <a:off x="399314" y="4224604"/>
            <a:ext cx="8276374" cy="369332"/>
          </a:xfrm>
          <a:prstGeom prst="rect">
            <a:avLst/>
          </a:prstGeom>
          <a:noFill/>
        </p:spPr>
        <p:txBody>
          <a:bodyPr wrap="square">
            <a:spAutoFit/>
          </a:bodyPr>
          <a:lstStyle/>
          <a:p>
            <a:r>
              <a:rPr lang="en-US" dirty="0"/>
              <a:t>SELECT Count(*) FROM Users WHERE </a:t>
            </a:r>
            <a:r>
              <a:rPr lang="en-US" dirty="0" err="1"/>
              <a:t>UserName</a:t>
            </a:r>
            <a:r>
              <a:rPr lang="en-US" dirty="0"/>
              <a:t>=</a:t>
            </a:r>
            <a:r>
              <a:rPr lang="en-US" b="1" dirty="0"/>
              <a:t>username</a:t>
            </a:r>
            <a:r>
              <a:rPr lang="en-US" dirty="0"/>
              <a:t> AND Password=</a:t>
            </a:r>
            <a:r>
              <a:rPr lang="en-US" b="1" dirty="0" err="1"/>
              <a:t>pasword</a:t>
            </a:r>
            <a:endParaRPr lang="en-US" b="1" dirty="0"/>
          </a:p>
        </p:txBody>
      </p:sp>
    </p:spTree>
    <p:extLst>
      <p:ext uri="{BB962C8B-B14F-4D97-AF65-F5344CB8AC3E}">
        <p14:creationId xmlns:p14="http://schemas.microsoft.com/office/powerpoint/2010/main" val="2403128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475838" y="1863294"/>
            <a:ext cx="794355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200" dirty="0"/>
              <a:t>When the attacker enters </a:t>
            </a:r>
            <a:r>
              <a:rPr lang="en-US" altLang="en-US" sz="2200" dirty="0">
                <a:solidFill>
                  <a:srgbClr val="FF0000"/>
                </a:solidFill>
              </a:rPr>
              <a:t>blah' or 1=1 -- </a:t>
            </a:r>
            <a:r>
              <a:rPr lang="en-US" altLang="en-US" sz="2200" dirty="0"/>
              <a:t>then the SQL query will look like: </a:t>
            </a:r>
          </a:p>
          <a:p>
            <a:pPr algn="just" eaLnBrk="1" hangingPunct="1"/>
            <a:r>
              <a:rPr lang="en-US" altLang="en-US" sz="2200" dirty="0"/>
              <a:t>SELECT Count(*) FROM Users WHERE </a:t>
            </a:r>
            <a:r>
              <a:rPr lang="en-US" altLang="en-US" sz="2200" b="1" dirty="0" err="1">
                <a:solidFill>
                  <a:srgbClr val="FF0000"/>
                </a:solidFill>
              </a:rPr>
              <a:t>UserName</a:t>
            </a:r>
            <a:r>
              <a:rPr lang="en-US" altLang="en-US" sz="2200" b="1" dirty="0">
                <a:solidFill>
                  <a:srgbClr val="FF0000"/>
                </a:solidFill>
              </a:rPr>
              <a:t>='blah' Or 1=1 --' </a:t>
            </a:r>
            <a:r>
              <a:rPr lang="en-US" altLang="en-US" sz="2200" dirty="0"/>
              <a:t>AND </a:t>
            </a:r>
            <a:r>
              <a:rPr lang="en-US" altLang="en-US" sz="2200" b="1" dirty="0"/>
              <a:t>Password=‘’</a:t>
            </a:r>
          </a:p>
          <a:p>
            <a:pPr marL="342900" indent="-342900" algn="just" eaLnBrk="1" hangingPunct="1">
              <a:buFont typeface="Arial" panose="020B0604020202020204" pitchFamily="34" charset="0"/>
              <a:buChar char="•"/>
            </a:pPr>
            <a:r>
              <a:rPr lang="en-US" altLang="en-US" sz="2200" dirty="0"/>
              <a:t>Because a pair of hyphens designate the beginning of a comment in SQL, the query simply becomes:</a:t>
            </a:r>
          </a:p>
          <a:p>
            <a:pPr algn="just" eaLnBrk="1" hangingPunct="1"/>
            <a:r>
              <a:rPr lang="en-US" altLang="en-US" sz="2200" dirty="0"/>
              <a:t> </a:t>
            </a:r>
            <a:r>
              <a:rPr lang="en-US" altLang="en-US" sz="2200" dirty="0">
                <a:solidFill>
                  <a:schemeClr val="accent1"/>
                </a:solidFill>
              </a:rPr>
              <a:t>SELECT Count(*) FROM Users WHERE </a:t>
            </a:r>
            <a:r>
              <a:rPr lang="en-US" altLang="en-US" sz="2200" dirty="0" err="1">
                <a:solidFill>
                  <a:schemeClr val="accent1"/>
                </a:solidFill>
              </a:rPr>
              <a:t>UserName</a:t>
            </a:r>
            <a:r>
              <a:rPr lang="en-US" altLang="en-US" sz="2200" dirty="0">
                <a:solidFill>
                  <a:schemeClr val="accent1"/>
                </a:solidFill>
              </a:rPr>
              <a:t>='blah' Or 1=1</a:t>
            </a:r>
          </a:p>
        </p:txBody>
      </p:sp>
      <p:sp>
        <p:nvSpPr>
          <p:cNvPr id="3" name="TextBox 2">
            <a:extLst>
              <a:ext uri="{FF2B5EF4-FFF2-40B4-BE49-F238E27FC236}">
                <a16:creationId xmlns:a16="http://schemas.microsoft.com/office/drawing/2014/main" id="{8417292D-A17B-B97B-4268-8B0857055B25}"/>
              </a:ext>
            </a:extLst>
          </p:cNvPr>
          <p:cNvSpPr txBox="1"/>
          <p:nvPr/>
        </p:nvSpPr>
        <p:spPr>
          <a:xfrm>
            <a:off x="1802495" y="1317923"/>
            <a:ext cx="6228182" cy="461665"/>
          </a:xfrm>
          <a:prstGeom prst="rect">
            <a:avLst/>
          </a:prstGeom>
          <a:noFill/>
        </p:spPr>
        <p:txBody>
          <a:bodyPr wrap="square">
            <a:spAutoFit/>
          </a:bodyPr>
          <a:lstStyle/>
          <a:p>
            <a:pPr algn="l"/>
            <a:r>
              <a:rPr lang="en-US" sz="2400" b="1" i="0" dirty="0">
                <a:effectLst/>
                <a:latin typeface="Helvetica Neue"/>
              </a:rPr>
              <a:t>How Web Applications Work</a:t>
            </a:r>
          </a:p>
        </p:txBody>
      </p:sp>
    </p:spTree>
    <p:extLst>
      <p:ext uri="{BB962C8B-B14F-4D97-AF65-F5344CB8AC3E}">
        <p14:creationId xmlns:p14="http://schemas.microsoft.com/office/powerpoint/2010/main" val="904378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B272CE93-4922-4957-2238-A708E701EC7C}"/>
              </a:ext>
            </a:extLst>
          </p:cNvPr>
          <p:cNvPicPr>
            <a:picLocks noChangeAspect="1"/>
          </p:cNvPicPr>
          <p:nvPr/>
        </p:nvPicPr>
        <p:blipFill>
          <a:blip r:embed="rId9"/>
          <a:stretch>
            <a:fillRect/>
          </a:stretch>
        </p:blipFill>
        <p:spPr>
          <a:xfrm>
            <a:off x="2234545" y="1581635"/>
            <a:ext cx="5105400" cy="2200275"/>
          </a:xfrm>
          <a:prstGeom prst="rect">
            <a:avLst/>
          </a:prstGeom>
        </p:spPr>
      </p:pic>
      <p:sp>
        <p:nvSpPr>
          <p:cNvPr id="4" name="TextBox 8">
            <a:extLst>
              <a:ext uri="{FF2B5EF4-FFF2-40B4-BE49-F238E27FC236}">
                <a16:creationId xmlns:a16="http://schemas.microsoft.com/office/drawing/2014/main" id="{E1CEE114-DBA0-37FF-4924-A9578153BC3F}"/>
              </a:ext>
            </a:extLst>
          </p:cNvPr>
          <p:cNvSpPr txBox="1">
            <a:spLocks noChangeArrowheads="1"/>
          </p:cNvSpPr>
          <p:nvPr/>
        </p:nvSpPr>
        <p:spPr bwMode="auto">
          <a:xfrm>
            <a:off x="841375" y="4268787"/>
            <a:ext cx="7867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sz="1800" dirty="0">
                <a:latin typeface="Calisto MT" pitchFamily="18" charset="0"/>
              </a:rPr>
              <a:t>SELECT * FROM `login` WHERE `user`=‘</a:t>
            </a:r>
            <a:r>
              <a:rPr lang="en-US" altLang="en-US" sz="1800" u="sng" dirty="0">
                <a:solidFill>
                  <a:srgbClr val="FF0000"/>
                </a:solidFill>
                <a:latin typeface="Calisto MT" pitchFamily="18" charset="0"/>
              </a:rPr>
              <a:t>’ OR ‘a’=‘a</a:t>
            </a:r>
            <a:r>
              <a:rPr lang="en-US" altLang="en-US" sz="1800" dirty="0">
                <a:latin typeface="Calisto MT" pitchFamily="18" charset="0"/>
              </a:rPr>
              <a:t>’ AND </a:t>
            </a:r>
            <a:br>
              <a:rPr lang="en-US" altLang="en-US" sz="1800" dirty="0">
                <a:latin typeface="Calisto MT" pitchFamily="18" charset="0"/>
              </a:rPr>
            </a:br>
            <a:r>
              <a:rPr lang="en-US" altLang="en-US" sz="1800" dirty="0">
                <a:latin typeface="Calisto MT" pitchFamily="18" charset="0"/>
              </a:rPr>
              <a:t>     `pass`=‘</a:t>
            </a:r>
            <a:r>
              <a:rPr lang="en-US" altLang="en-US" sz="1800" u="sng" dirty="0">
                <a:solidFill>
                  <a:srgbClr val="FF0000"/>
                </a:solidFill>
                <a:latin typeface="Calisto MT" pitchFamily="18" charset="0"/>
              </a:rPr>
              <a:t>’ OR ‘a’=‘a</a:t>
            </a:r>
            <a:r>
              <a:rPr lang="en-US" altLang="en-US" sz="1800" dirty="0">
                <a:latin typeface="Calisto MT" pitchFamily="18" charset="0"/>
              </a:rPr>
              <a:t>’</a:t>
            </a:r>
          </a:p>
        </p:txBody>
      </p:sp>
    </p:spTree>
    <p:extLst>
      <p:ext uri="{BB962C8B-B14F-4D97-AF65-F5344CB8AC3E}">
        <p14:creationId xmlns:p14="http://schemas.microsoft.com/office/powerpoint/2010/main" val="2124105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Content Placeholder 3">
            <a:extLst>
              <a:ext uri="{FF2B5EF4-FFF2-40B4-BE49-F238E27FC236}">
                <a16:creationId xmlns:a16="http://schemas.microsoft.com/office/drawing/2014/main" id="{335AECA3-C245-338C-2822-ABA0717C2D0A}"/>
              </a:ext>
            </a:extLst>
          </p:cNvPr>
          <p:cNvPicPr>
            <a:picLocks noChangeAspect="1"/>
          </p:cNvPicPr>
          <p:nvPr/>
        </p:nvPicPr>
        <p:blipFill>
          <a:blip r:embed="rId9"/>
          <a:stretch>
            <a:fillRect/>
          </a:stretch>
        </p:blipFill>
        <p:spPr>
          <a:xfrm>
            <a:off x="1479475" y="1868488"/>
            <a:ext cx="5826275" cy="3444875"/>
          </a:xfrm>
          <a:prstGeom prst="rect">
            <a:avLst/>
          </a:prstGeom>
        </p:spPr>
      </p:pic>
    </p:spTree>
    <p:extLst>
      <p:ext uri="{BB962C8B-B14F-4D97-AF65-F5344CB8AC3E}">
        <p14:creationId xmlns:p14="http://schemas.microsoft.com/office/powerpoint/2010/main" val="3765881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8">
            <a:extLst>
              <a:ext uri="{FF2B5EF4-FFF2-40B4-BE49-F238E27FC236}">
                <a16:creationId xmlns:a16="http://schemas.microsoft.com/office/drawing/2014/main" id="{8C20F1CA-9E07-E6D1-A0DF-70B58055AF76}"/>
              </a:ext>
            </a:extLst>
          </p:cNvPr>
          <p:cNvGrpSpPr>
            <a:grpSpLocks/>
          </p:cNvGrpSpPr>
          <p:nvPr>
            <p:custDataLst>
              <p:tags r:id="rId1"/>
            </p:custDataLst>
          </p:nvPr>
        </p:nvGrpSpPr>
        <p:grpSpPr bwMode="auto">
          <a:xfrm>
            <a:off x="4475051" y="1500187"/>
            <a:ext cx="3930650" cy="4449763"/>
            <a:chOff x="2863" y="851"/>
            <a:chExt cx="2465" cy="2941"/>
          </a:xfrm>
        </p:grpSpPr>
        <p:sp>
          <p:nvSpPr>
            <p:cNvPr id="3" name="Text Box 9">
              <a:extLst>
                <a:ext uri="{FF2B5EF4-FFF2-40B4-BE49-F238E27FC236}">
                  <a16:creationId xmlns:a16="http://schemas.microsoft.com/office/drawing/2014/main" id="{07A5D733-E946-7E01-A2B2-0F4A2BEDA18C}"/>
                </a:ext>
              </a:extLst>
            </p:cNvPr>
            <p:cNvSpPr txBox="1">
              <a:spLocks noChangeArrowheads="1"/>
            </p:cNvSpPr>
            <p:nvPr/>
          </p:nvSpPr>
          <p:spPr bwMode="auto">
            <a:xfrm>
              <a:off x="4451" y="3561"/>
              <a:ext cx="78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DB Server</a:t>
              </a:r>
            </a:p>
          </p:txBody>
        </p:sp>
        <p:pic>
          <p:nvPicPr>
            <p:cNvPr id="4" name="Picture 10" descr="MCj04042610000[1]">
              <a:extLst>
                <a:ext uri="{FF2B5EF4-FFF2-40B4-BE49-F238E27FC236}">
                  <a16:creationId xmlns:a16="http://schemas.microsoft.com/office/drawing/2014/main" id="{C7591D24-2A4F-9FD1-5152-06A989C3D79A}"/>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63" y="888"/>
              <a:ext cx="916" cy="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descr="MCj04041590000[1]">
              <a:extLst>
                <a:ext uri="{FF2B5EF4-FFF2-40B4-BE49-F238E27FC236}">
                  <a16:creationId xmlns:a16="http://schemas.microsoft.com/office/drawing/2014/main" id="{F842F2D9-74D4-A8FB-46DD-FBEAA44E533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25" y="2764"/>
              <a:ext cx="820"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descr="MCj04041590000[1]">
              <a:extLst>
                <a:ext uri="{FF2B5EF4-FFF2-40B4-BE49-F238E27FC236}">
                  <a16:creationId xmlns:a16="http://schemas.microsoft.com/office/drawing/2014/main" id="{1AA71CB3-A757-175A-5C72-80C322FD55D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28" y="2753"/>
              <a:ext cx="820"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3">
              <a:extLst>
                <a:ext uri="{FF2B5EF4-FFF2-40B4-BE49-F238E27FC236}">
                  <a16:creationId xmlns:a16="http://schemas.microsoft.com/office/drawing/2014/main" id="{0A1BCB43-F169-47EA-3DB1-B6044926C273}"/>
                </a:ext>
              </a:extLst>
            </p:cNvPr>
            <p:cNvSpPr txBox="1">
              <a:spLocks noChangeArrowheads="1"/>
            </p:cNvSpPr>
            <p:nvPr/>
          </p:nvSpPr>
          <p:spPr bwMode="auto">
            <a:xfrm>
              <a:off x="4055" y="2192"/>
              <a:ext cx="6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Firewall</a:t>
              </a:r>
            </a:p>
          </p:txBody>
        </p:sp>
        <p:sp>
          <p:nvSpPr>
            <p:cNvPr id="8" name="Line 14">
              <a:extLst>
                <a:ext uri="{FF2B5EF4-FFF2-40B4-BE49-F238E27FC236}">
                  <a16:creationId xmlns:a16="http://schemas.microsoft.com/office/drawing/2014/main" id="{66934700-D960-5577-D4C3-1B59A6C10EE5}"/>
                </a:ext>
              </a:extLst>
            </p:cNvPr>
            <p:cNvSpPr>
              <a:spLocks noChangeShapeType="1"/>
            </p:cNvSpPr>
            <p:nvPr/>
          </p:nvSpPr>
          <p:spPr bwMode="auto">
            <a:xfrm flipH="1">
              <a:off x="3312" y="1811"/>
              <a:ext cx="7" cy="1005"/>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9" name="Line 15">
              <a:extLst>
                <a:ext uri="{FF2B5EF4-FFF2-40B4-BE49-F238E27FC236}">
                  <a16:creationId xmlns:a16="http://schemas.microsoft.com/office/drawing/2014/main" id="{A44C3AE3-57F1-D8C5-767B-635B28414D3E}"/>
                </a:ext>
              </a:extLst>
            </p:cNvPr>
            <p:cNvSpPr>
              <a:spLocks noChangeShapeType="1"/>
            </p:cNvSpPr>
            <p:nvPr/>
          </p:nvSpPr>
          <p:spPr bwMode="auto">
            <a:xfrm flipV="1">
              <a:off x="3738" y="3222"/>
              <a:ext cx="672" cy="1"/>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10" name="Rectangle 16">
              <a:extLst>
                <a:ext uri="{FF2B5EF4-FFF2-40B4-BE49-F238E27FC236}">
                  <a16:creationId xmlns:a16="http://schemas.microsoft.com/office/drawing/2014/main" id="{36A984B6-4318-580D-00DD-1300D6D2D8D6}"/>
                </a:ext>
              </a:extLst>
            </p:cNvPr>
            <p:cNvSpPr>
              <a:spLocks noChangeArrowheads="1"/>
            </p:cNvSpPr>
            <p:nvPr/>
          </p:nvSpPr>
          <p:spPr bwMode="auto">
            <a:xfrm>
              <a:off x="3936" y="851"/>
              <a:ext cx="1392" cy="1008"/>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11" name="Rectangle 17">
              <a:extLst>
                <a:ext uri="{FF2B5EF4-FFF2-40B4-BE49-F238E27FC236}">
                  <a16:creationId xmlns:a16="http://schemas.microsoft.com/office/drawing/2014/main" id="{7E8EF2BE-1A85-3C6C-BFA1-246524BC6DA2}"/>
                </a:ext>
              </a:extLst>
            </p:cNvPr>
            <p:cNvSpPr>
              <a:spLocks noChangeArrowheads="1"/>
            </p:cNvSpPr>
            <p:nvPr/>
          </p:nvSpPr>
          <p:spPr bwMode="auto">
            <a:xfrm>
              <a:off x="4464" y="1043"/>
              <a:ext cx="720" cy="192"/>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12" name="Text Box 18">
              <a:extLst>
                <a:ext uri="{FF2B5EF4-FFF2-40B4-BE49-F238E27FC236}">
                  <a16:creationId xmlns:a16="http://schemas.microsoft.com/office/drawing/2014/main" id="{B20F7269-080D-01A5-C2C7-3D0F69F06BC8}"/>
                </a:ext>
              </a:extLst>
            </p:cNvPr>
            <p:cNvSpPr txBox="1">
              <a:spLocks noChangeArrowheads="1"/>
            </p:cNvSpPr>
            <p:nvPr/>
          </p:nvSpPr>
          <p:spPr bwMode="auto">
            <a:xfrm>
              <a:off x="4032" y="1043"/>
              <a:ext cx="42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User</a:t>
              </a:r>
            </a:p>
          </p:txBody>
        </p:sp>
        <p:sp>
          <p:nvSpPr>
            <p:cNvPr id="13" name="Rectangle 19">
              <a:extLst>
                <a:ext uri="{FF2B5EF4-FFF2-40B4-BE49-F238E27FC236}">
                  <a16:creationId xmlns:a16="http://schemas.microsoft.com/office/drawing/2014/main" id="{ADC0CEC7-8DB2-5C9E-9E74-1743E6708CBA}"/>
                </a:ext>
              </a:extLst>
            </p:cNvPr>
            <p:cNvSpPr>
              <a:spLocks noChangeArrowheads="1"/>
            </p:cNvSpPr>
            <p:nvPr/>
          </p:nvSpPr>
          <p:spPr bwMode="auto">
            <a:xfrm>
              <a:off x="4464" y="1379"/>
              <a:ext cx="720" cy="192"/>
            </a:xfrm>
            <a:prstGeom prst="rect">
              <a:avLst/>
            </a:prstGeom>
            <a:noFill/>
            <a:ln w="1270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14" name="Text Box 20">
              <a:extLst>
                <a:ext uri="{FF2B5EF4-FFF2-40B4-BE49-F238E27FC236}">
                  <a16:creationId xmlns:a16="http://schemas.microsoft.com/office/drawing/2014/main" id="{79A77F0D-1AA5-D070-0B53-27F87A7C3E9C}"/>
                </a:ext>
              </a:extLst>
            </p:cNvPr>
            <p:cNvSpPr txBox="1">
              <a:spLocks noChangeArrowheads="1"/>
            </p:cNvSpPr>
            <p:nvPr/>
          </p:nvSpPr>
          <p:spPr bwMode="auto">
            <a:xfrm>
              <a:off x="4024" y="1379"/>
              <a:ext cx="43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prstDash val="dash"/>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ltLang="en-US"/>
                <a:t>Pass</a:t>
              </a:r>
            </a:p>
          </p:txBody>
        </p:sp>
        <p:sp>
          <p:nvSpPr>
            <p:cNvPr id="15" name="Rectangle 21">
              <a:extLst>
                <a:ext uri="{FF2B5EF4-FFF2-40B4-BE49-F238E27FC236}">
                  <a16:creationId xmlns:a16="http://schemas.microsoft.com/office/drawing/2014/main" id="{66792A66-06A5-8647-4176-5474D454F7B1}"/>
                </a:ext>
              </a:extLst>
            </p:cNvPr>
            <p:cNvSpPr>
              <a:spLocks noChangeArrowheads="1"/>
            </p:cNvSpPr>
            <p:nvPr/>
          </p:nvSpPr>
          <p:spPr bwMode="auto">
            <a:xfrm>
              <a:off x="4467" y="1354"/>
              <a:ext cx="6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a:r>
                <a:rPr lang="en-US" altLang="en-US"/>
                <a:t>‘ or 1=1--</a:t>
              </a:r>
            </a:p>
          </p:txBody>
        </p:sp>
      </p:grpSp>
      <p:sp>
        <p:nvSpPr>
          <p:cNvPr id="16" name="Rectangle 3">
            <a:extLst>
              <a:ext uri="{FF2B5EF4-FFF2-40B4-BE49-F238E27FC236}">
                <a16:creationId xmlns:a16="http://schemas.microsoft.com/office/drawing/2014/main" id="{F13B1A0D-9B90-A8A2-E080-FCB561F44374}"/>
              </a:ext>
            </a:extLst>
          </p:cNvPr>
          <p:cNvSpPr txBox="1">
            <a:spLocks noChangeArrowheads="1"/>
          </p:cNvSpPr>
          <p:nvPr>
            <p:custDataLst>
              <p:tags r:id="rId2"/>
            </p:custDataLst>
          </p:nvPr>
        </p:nvSpPr>
        <p:spPr>
          <a:xfrm>
            <a:off x="816074" y="1600200"/>
            <a:ext cx="3527326" cy="5019675"/>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eaLnBrk="1" hangingPunct="1">
              <a:buFont typeface="Wingdings" pitchFamily="2" charset="2"/>
              <a:buAutoNum type="arabicPeriod"/>
            </a:pPr>
            <a:r>
              <a:rPr lang="en-US" altLang="en-US" sz="2000"/>
              <a:t>App sends form to user.</a:t>
            </a:r>
          </a:p>
          <a:p>
            <a:pPr marL="533400" indent="-533400" eaLnBrk="1" hangingPunct="1">
              <a:buFont typeface="Wingdings" pitchFamily="2" charset="2"/>
              <a:buAutoNum type="arabicPeriod"/>
            </a:pPr>
            <a:r>
              <a:rPr lang="en-US" altLang="en-US" sz="2000"/>
              <a:t>Attacker submits form with SQL exploit data.</a:t>
            </a:r>
          </a:p>
          <a:p>
            <a:pPr marL="533400" indent="-533400" eaLnBrk="1" hangingPunct="1">
              <a:buFont typeface="Wingdings" pitchFamily="2" charset="2"/>
              <a:buAutoNum type="arabicPeriod"/>
            </a:pPr>
            <a:r>
              <a:rPr lang="en-US" altLang="en-US" sz="2000"/>
              <a:t>Application builds string with exploit data.</a:t>
            </a:r>
          </a:p>
          <a:p>
            <a:pPr marL="533400" indent="-533400" eaLnBrk="1" hangingPunct="1">
              <a:buFont typeface="Wingdings" pitchFamily="2" charset="2"/>
              <a:buAutoNum type="arabicPeriod"/>
            </a:pPr>
            <a:r>
              <a:rPr lang="en-US" altLang="en-US" sz="2000"/>
              <a:t>Application sends SQL query to DB.</a:t>
            </a:r>
          </a:p>
          <a:p>
            <a:pPr marL="533400" indent="-533400" eaLnBrk="1" hangingPunct="1">
              <a:buFont typeface="Wingdings" pitchFamily="2" charset="2"/>
              <a:buAutoNum type="arabicPeriod"/>
            </a:pPr>
            <a:r>
              <a:rPr lang="en-US" altLang="en-US" sz="2000"/>
              <a:t>DB executes query, including exploit, sends data back to application.</a:t>
            </a:r>
          </a:p>
          <a:p>
            <a:pPr marL="533400" indent="-533400" eaLnBrk="1" hangingPunct="1">
              <a:buFont typeface="Wingdings" pitchFamily="2" charset="2"/>
              <a:buAutoNum type="arabicPeriod"/>
            </a:pPr>
            <a:r>
              <a:rPr lang="en-US" altLang="en-US" sz="2000"/>
              <a:t>Application returns data to user.</a:t>
            </a:r>
            <a:endParaRPr lang="en-US" altLang="en-US" sz="2000" dirty="0"/>
          </a:p>
        </p:txBody>
      </p:sp>
    </p:spTree>
    <p:extLst>
      <p:ext uri="{BB962C8B-B14F-4D97-AF65-F5344CB8AC3E}">
        <p14:creationId xmlns:p14="http://schemas.microsoft.com/office/powerpoint/2010/main" val="3201971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1002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55115BA5-D955-9630-AF17-5208ABD82C2A}"/>
              </a:ext>
            </a:extLst>
          </p:cNvPr>
          <p:cNvSpPr txBox="1"/>
          <p:nvPr/>
        </p:nvSpPr>
        <p:spPr>
          <a:xfrm>
            <a:off x="755830" y="2780010"/>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UPDATE</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br>
              <a:rPr lang="en-US" dirty="0"/>
            </a:br>
            <a:r>
              <a:rPr lang="en-US" b="0" i="0" dirty="0">
                <a:solidFill>
                  <a:srgbClr val="0000CD"/>
                </a:solidFill>
                <a:effectLst/>
                <a:latin typeface="Consolas" panose="020B0609020204030204" pitchFamily="49" charset="0"/>
              </a:rPr>
              <a:t>SET</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column1 </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column2 </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value2</a:t>
            </a:r>
            <a:r>
              <a:rPr lang="en-US" b="0" i="0" dirty="0">
                <a:solidFill>
                  <a:srgbClr val="000000"/>
                </a:solidFill>
                <a:effectLst/>
                <a:latin typeface="Consolas" panose="020B0609020204030204" pitchFamily="49" charset="0"/>
              </a:rPr>
              <a:t>, ...</a:t>
            </a:r>
            <a:br>
              <a:rPr lang="en-US" dirty="0"/>
            </a:br>
            <a:r>
              <a:rPr lang="en-US" b="0" i="0" dirty="0">
                <a:solidFill>
                  <a:srgbClr val="0000CD"/>
                </a:solidFill>
                <a:effectLst/>
                <a:latin typeface="Consolas" panose="020B0609020204030204" pitchFamily="49" charset="0"/>
              </a:rPr>
              <a:t>WHERE</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condition</a:t>
            </a:r>
            <a:r>
              <a:rPr lang="en-US" b="0" i="0" dirty="0">
                <a:solidFill>
                  <a:srgbClr val="000000"/>
                </a:solidFill>
                <a:effectLst/>
                <a:latin typeface="Consolas" panose="020B0609020204030204" pitchFamily="49" charset="0"/>
              </a:rPr>
              <a:t>;</a:t>
            </a:r>
            <a:endParaRPr lang="en-US" dirty="0"/>
          </a:p>
        </p:txBody>
      </p:sp>
      <p:sp>
        <p:nvSpPr>
          <p:cNvPr id="8" name="TextBox 7">
            <a:extLst>
              <a:ext uri="{FF2B5EF4-FFF2-40B4-BE49-F238E27FC236}">
                <a16:creationId xmlns:a16="http://schemas.microsoft.com/office/drawing/2014/main" id="{B1BB454F-4DD3-0F71-BCAD-5FEA8EBD8AE3}"/>
              </a:ext>
            </a:extLst>
          </p:cNvPr>
          <p:cNvSpPr txBox="1"/>
          <p:nvPr/>
        </p:nvSpPr>
        <p:spPr>
          <a:xfrm>
            <a:off x="755830" y="1727785"/>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column1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column2, ...</a:t>
            </a:r>
            <a:br>
              <a:rPr lang="en-US" dirty="0"/>
            </a:b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br>
              <a:rPr lang="en-US" dirty="0"/>
            </a:br>
            <a:r>
              <a:rPr lang="en-US" b="0" i="0" dirty="0">
                <a:solidFill>
                  <a:srgbClr val="0000CD"/>
                </a:solidFill>
                <a:effectLst/>
                <a:latin typeface="Consolas" panose="020B0609020204030204" pitchFamily="49" charset="0"/>
              </a:rPr>
              <a:t>WHERE</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condition</a:t>
            </a:r>
            <a:r>
              <a:rPr lang="en-US" b="0" i="0" dirty="0">
                <a:solidFill>
                  <a:srgbClr val="000000"/>
                </a:solidFill>
                <a:effectLst/>
                <a:latin typeface="Consolas" panose="020B0609020204030204" pitchFamily="49" charset="0"/>
              </a:rPr>
              <a:t>;</a:t>
            </a:r>
            <a:endParaRPr lang="en-US" dirty="0"/>
          </a:p>
        </p:txBody>
      </p:sp>
      <p:sp>
        <p:nvSpPr>
          <p:cNvPr id="10" name="TextBox 9">
            <a:extLst>
              <a:ext uri="{FF2B5EF4-FFF2-40B4-BE49-F238E27FC236}">
                <a16:creationId xmlns:a16="http://schemas.microsoft.com/office/drawing/2014/main" id="{D432150E-D476-1870-A608-F1A5234B626B}"/>
              </a:ext>
            </a:extLst>
          </p:cNvPr>
          <p:cNvSpPr txBox="1"/>
          <p:nvPr/>
        </p:nvSpPr>
        <p:spPr>
          <a:xfrm>
            <a:off x="755830" y="3880148"/>
            <a:ext cx="6228182" cy="646331"/>
          </a:xfrm>
          <a:prstGeom prst="rect">
            <a:avLst/>
          </a:prstGeom>
          <a:noFill/>
        </p:spPr>
        <p:txBody>
          <a:bodyPr wrap="square">
            <a:spAutoFit/>
          </a:bodyPr>
          <a:lstStyle/>
          <a:p>
            <a:r>
              <a:rPr lang="en-US" b="0" i="0" dirty="0">
                <a:solidFill>
                  <a:srgbClr val="0000CD"/>
                </a:solidFill>
                <a:effectLst/>
                <a:latin typeface="Consolas" panose="020B0609020204030204" pitchFamily="49" charset="0"/>
              </a:rPr>
              <a:t>DELETE</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r>
              <a:rPr lang="en-US" b="0" i="1"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WHERE</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condition</a:t>
            </a:r>
            <a:r>
              <a:rPr lang="en-US" b="0" i="0" dirty="0" err="1">
                <a:solidFill>
                  <a:srgbClr val="000000"/>
                </a:solidFill>
                <a:effectLst/>
                <a:latin typeface="Consolas" panose="020B0609020204030204" pitchFamily="49" charset="0"/>
              </a:rPr>
              <a:t>;</a:t>
            </a:r>
            <a:r>
              <a:rPr lang="en-US" dirty="0" err="1"/>
              <a:t>DELETE</a:t>
            </a:r>
            <a:r>
              <a:rPr lang="en-US" dirty="0"/>
              <a:t> FROM </a:t>
            </a:r>
            <a:r>
              <a:rPr lang="en-US" dirty="0" err="1"/>
              <a:t>table_name</a:t>
            </a:r>
            <a:r>
              <a:rPr lang="en-US" dirty="0"/>
              <a:t> WHERE condition;</a:t>
            </a:r>
          </a:p>
        </p:txBody>
      </p:sp>
      <p:sp>
        <p:nvSpPr>
          <p:cNvPr id="12" name="TextBox 11">
            <a:extLst>
              <a:ext uri="{FF2B5EF4-FFF2-40B4-BE49-F238E27FC236}">
                <a16:creationId xmlns:a16="http://schemas.microsoft.com/office/drawing/2014/main" id="{9C002C36-14FB-7607-FB19-DB0DD3EC9516}"/>
              </a:ext>
            </a:extLst>
          </p:cNvPr>
          <p:cNvSpPr txBox="1"/>
          <p:nvPr/>
        </p:nvSpPr>
        <p:spPr>
          <a:xfrm>
            <a:off x="755830" y="4591665"/>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INSERT</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INTO</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column1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column2</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column3</a:t>
            </a:r>
            <a:r>
              <a:rPr lang="en-US" b="0" i="0" dirty="0">
                <a:solidFill>
                  <a:srgbClr val="000000"/>
                </a:solidFill>
                <a:effectLst/>
                <a:latin typeface="Consolas" panose="020B0609020204030204" pitchFamily="49" charset="0"/>
              </a:rPr>
              <a:t>, ...)</a:t>
            </a:r>
            <a:br>
              <a:rPr lang="en-US" dirty="0"/>
            </a:br>
            <a:r>
              <a:rPr lang="en-US" b="0" i="0" dirty="0">
                <a:solidFill>
                  <a:srgbClr val="0000CD"/>
                </a:solidFill>
                <a:effectLst/>
                <a:latin typeface="Consolas" panose="020B0609020204030204" pitchFamily="49" charset="0"/>
              </a:rPr>
              <a:t>VALUES</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value1</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value2</a:t>
            </a:r>
            <a:r>
              <a:rPr lang="en-US" b="0" i="0" dirty="0">
                <a:solidFill>
                  <a:srgbClr val="000000"/>
                </a:solidFill>
                <a:effectLst/>
                <a:latin typeface="Consolas" panose="020B0609020204030204" pitchFamily="49" charset="0"/>
              </a:rPr>
              <a:t>,</a:t>
            </a:r>
            <a:r>
              <a:rPr lang="en-US" b="0" i="1" dirty="0">
                <a:solidFill>
                  <a:srgbClr val="000000"/>
                </a:solidFill>
                <a:effectLst/>
                <a:latin typeface="Consolas" panose="020B0609020204030204" pitchFamily="49" charset="0"/>
              </a:rPr>
              <a:t> value3</a:t>
            </a:r>
            <a:r>
              <a:rPr lang="en-US" b="0" i="0" dirty="0">
                <a:solidFill>
                  <a:srgbClr val="000000"/>
                </a:solidFill>
                <a:effectLst/>
                <a:latin typeface="Consolas" panose="020B0609020204030204" pitchFamily="49" charset="0"/>
              </a:rPr>
              <a:t>, ...);</a:t>
            </a:r>
            <a:endParaRPr lang="en-US" dirty="0"/>
          </a:p>
        </p:txBody>
      </p:sp>
    </p:spTree>
    <p:extLst>
      <p:ext uri="{BB962C8B-B14F-4D97-AF65-F5344CB8AC3E}">
        <p14:creationId xmlns:p14="http://schemas.microsoft.com/office/powerpoint/2010/main" val="4105918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792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Example of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85725" y="1695709"/>
            <a:ext cx="7943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Example of SQL Injection: Updating Table</a:t>
            </a:r>
          </a:p>
        </p:txBody>
      </p:sp>
      <p:sp>
        <p:nvSpPr>
          <p:cNvPr id="6" name="TextBox 5">
            <a:extLst>
              <a:ext uri="{FF2B5EF4-FFF2-40B4-BE49-F238E27FC236}">
                <a16:creationId xmlns:a16="http://schemas.microsoft.com/office/drawing/2014/main" id="{F5385222-FA61-A9C4-CF43-4B1391B220D1}"/>
              </a:ext>
            </a:extLst>
          </p:cNvPr>
          <p:cNvSpPr txBox="1"/>
          <p:nvPr/>
        </p:nvSpPr>
        <p:spPr>
          <a:xfrm>
            <a:off x="523874" y="2258080"/>
            <a:ext cx="7102475" cy="830997"/>
          </a:xfrm>
          <a:prstGeom prst="rect">
            <a:avLst/>
          </a:prstGeom>
          <a:noFill/>
        </p:spPr>
        <p:txBody>
          <a:bodyPr wrap="square">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dirty="0">
                <a:latin typeface="Calisto MT" pitchFamily="18" charset="0"/>
              </a:rPr>
              <a:t>SELECT * FROM `login` WHERE `user`=‘</a:t>
            </a:r>
            <a:r>
              <a:rPr lang="en-US" altLang="en-US" dirty="0">
                <a:solidFill>
                  <a:schemeClr val="accent1"/>
                </a:solidFill>
                <a:latin typeface="Calisto MT" pitchFamily="18" charset="0"/>
              </a:rPr>
              <a:t>  user inputs </a:t>
            </a:r>
            <a:r>
              <a:rPr lang="en-US" altLang="en-US" dirty="0">
                <a:latin typeface="Calisto MT" pitchFamily="18" charset="0"/>
              </a:rPr>
              <a:t>’ AND `pass`=‘</a:t>
            </a:r>
            <a:r>
              <a:rPr lang="en-US" altLang="en-US" dirty="0">
                <a:solidFill>
                  <a:srgbClr val="24A9E1"/>
                </a:solidFill>
                <a:latin typeface="Calisto MT" pitchFamily="18" charset="0"/>
              </a:rPr>
              <a:t>user inputs</a:t>
            </a:r>
            <a:r>
              <a:rPr lang="en-US" altLang="en-US" dirty="0">
                <a:latin typeface="Calisto MT" pitchFamily="18" charset="0"/>
              </a:rPr>
              <a:t>’</a:t>
            </a:r>
            <a:endParaRPr lang="en-US" altLang="en-US" dirty="0">
              <a:solidFill>
                <a:srgbClr val="24A9E1"/>
              </a:solidFill>
              <a:latin typeface="Calisto MT" pitchFamily="18" charset="0"/>
            </a:endParaRPr>
          </a:p>
        </p:txBody>
      </p:sp>
      <p:sp>
        <p:nvSpPr>
          <p:cNvPr id="13" name="TextBox 12">
            <a:extLst>
              <a:ext uri="{FF2B5EF4-FFF2-40B4-BE49-F238E27FC236}">
                <a16:creationId xmlns:a16="http://schemas.microsoft.com/office/drawing/2014/main" id="{E3E83DAE-A738-DED4-BE4A-4E9E27F6B814}"/>
              </a:ext>
            </a:extLst>
          </p:cNvPr>
          <p:cNvSpPr txBox="1"/>
          <p:nvPr/>
        </p:nvSpPr>
        <p:spPr>
          <a:xfrm>
            <a:off x="506262" y="4019371"/>
            <a:ext cx="7102475" cy="1200329"/>
          </a:xfrm>
          <a:prstGeom prst="rect">
            <a:avLst/>
          </a:prstGeom>
          <a:noFill/>
        </p:spPr>
        <p:txBody>
          <a:bodyPr wrap="square">
            <a:spAutoFit/>
          </a:bodyPr>
          <a:lstStyle>
            <a:lvl1pPr eaLnBrk="0" hangingPunct="0">
              <a:defRPr sz="2400">
                <a:solidFill>
                  <a:schemeClr val="tx1"/>
                </a:solidFill>
                <a:latin typeface="Arial" pitchFamily="34" charset="0"/>
                <a:ea typeface="MS PGothic" pitchFamily="34" charset="-128"/>
              </a:defRPr>
            </a:lvl1pPr>
            <a:lvl2pPr marL="37931725" indent="-37474525" eaLnBrk="0" hangingPunct="0">
              <a:defRPr sz="2400">
                <a:solidFill>
                  <a:schemeClr val="tx1"/>
                </a:solidFill>
                <a:latin typeface="Arial" pitchFamily="34" charset="0"/>
                <a:ea typeface="MS PGothic" pitchFamily="34" charset="-128"/>
              </a:defRPr>
            </a:lvl2pPr>
            <a:lvl3pPr eaLnBrk="0" hangingPunct="0">
              <a:defRPr sz="2400">
                <a:solidFill>
                  <a:schemeClr val="tx1"/>
                </a:solidFill>
                <a:latin typeface="Arial" pitchFamily="34" charset="0"/>
                <a:ea typeface="MS PGothic" pitchFamily="34" charset="-128"/>
              </a:defRPr>
            </a:lvl3pPr>
            <a:lvl4pPr eaLnBrk="0" hangingPunct="0">
              <a:defRPr sz="2400">
                <a:solidFill>
                  <a:schemeClr val="tx1"/>
                </a:solidFill>
                <a:latin typeface="Arial" pitchFamily="34" charset="0"/>
                <a:ea typeface="MS PGothic" pitchFamily="34" charset="-128"/>
              </a:defRPr>
            </a:lvl4pPr>
            <a:lvl5pPr eaLnBrk="0" hangingPunct="0">
              <a:defRPr sz="2400">
                <a:solidFill>
                  <a:schemeClr val="tx1"/>
                </a:solidFill>
                <a:latin typeface="Arial" pitchFamily="34" charset="0"/>
                <a:ea typeface="MS PGothic" pitchFamily="34" charset="-128"/>
              </a:defRPr>
            </a:lvl5pPr>
            <a:lvl6pPr marL="457200" eaLnBrk="0" fontAlgn="base" hangingPunct="0">
              <a:spcBef>
                <a:spcPct val="0"/>
              </a:spcBef>
              <a:spcAft>
                <a:spcPct val="0"/>
              </a:spcAft>
              <a:defRPr sz="2400">
                <a:solidFill>
                  <a:schemeClr val="tx1"/>
                </a:solidFill>
                <a:latin typeface="Arial" pitchFamily="34" charset="0"/>
                <a:ea typeface="MS PGothic" pitchFamily="34" charset="-128"/>
              </a:defRPr>
            </a:lvl6pPr>
            <a:lvl7pPr marL="914400" eaLnBrk="0" fontAlgn="base" hangingPunct="0">
              <a:spcBef>
                <a:spcPct val="0"/>
              </a:spcBef>
              <a:spcAft>
                <a:spcPct val="0"/>
              </a:spcAft>
              <a:defRPr sz="2400">
                <a:solidFill>
                  <a:schemeClr val="tx1"/>
                </a:solidFill>
                <a:latin typeface="Arial" pitchFamily="34" charset="0"/>
                <a:ea typeface="MS PGothic" pitchFamily="34" charset="-128"/>
              </a:defRPr>
            </a:lvl7pPr>
            <a:lvl8pPr marL="1371600" eaLnBrk="0" fontAlgn="base" hangingPunct="0">
              <a:spcBef>
                <a:spcPct val="0"/>
              </a:spcBef>
              <a:spcAft>
                <a:spcPct val="0"/>
              </a:spcAft>
              <a:defRPr sz="2400">
                <a:solidFill>
                  <a:schemeClr val="tx1"/>
                </a:solidFill>
                <a:latin typeface="Arial" pitchFamily="34" charset="0"/>
                <a:ea typeface="MS PGothic" pitchFamily="34" charset="-128"/>
              </a:defRPr>
            </a:lvl8pPr>
            <a:lvl9pPr marL="1828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1" hangingPunct="1"/>
            <a:r>
              <a:rPr lang="en-US" altLang="en-US" dirty="0">
                <a:latin typeface="Calisto MT" pitchFamily="18" charset="0"/>
              </a:rPr>
              <a:t>SELECT * FROM `login` WHERE `user`=‘</a:t>
            </a:r>
            <a:r>
              <a:rPr lang="en-US" altLang="en-US" dirty="0">
                <a:solidFill>
                  <a:schemeClr val="accent1"/>
                </a:solidFill>
                <a:latin typeface="Calisto MT" pitchFamily="18" charset="0"/>
              </a:rPr>
              <a:t>’; UPDATE `login` SET `pass`=‘pass123’ WHERE `user`=‘timbo317’;</a:t>
            </a:r>
            <a:r>
              <a:rPr lang="en-US" altLang="en-US" dirty="0">
                <a:solidFill>
                  <a:srgbClr val="24A9E1"/>
                </a:solidFill>
                <a:latin typeface="Calisto MT" pitchFamily="18" charset="0"/>
              </a:rPr>
              <a:t>--</a:t>
            </a:r>
            <a:r>
              <a:rPr lang="en-US" altLang="en-US" dirty="0">
                <a:latin typeface="Calisto MT" pitchFamily="18" charset="0"/>
              </a:rPr>
              <a:t>’ AND `pass`=‘’</a:t>
            </a:r>
          </a:p>
        </p:txBody>
      </p:sp>
      <p:sp>
        <p:nvSpPr>
          <p:cNvPr id="15" name="TextBox 14">
            <a:extLst>
              <a:ext uri="{FF2B5EF4-FFF2-40B4-BE49-F238E27FC236}">
                <a16:creationId xmlns:a16="http://schemas.microsoft.com/office/drawing/2014/main" id="{07039310-4755-30C9-AE94-57D7C58DFB83}"/>
              </a:ext>
            </a:extLst>
          </p:cNvPr>
          <p:cNvSpPr txBox="1"/>
          <p:nvPr/>
        </p:nvSpPr>
        <p:spPr>
          <a:xfrm>
            <a:off x="523874" y="3378617"/>
            <a:ext cx="7943550" cy="369332"/>
          </a:xfrm>
          <a:prstGeom prst="rect">
            <a:avLst/>
          </a:prstGeom>
          <a:noFill/>
        </p:spPr>
        <p:txBody>
          <a:bodyPr wrap="square">
            <a:spAutoFit/>
          </a:bodyPr>
          <a:lstStyle/>
          <a:p>
            <a:r>
              <a:rPr lang="en-US" dirty="0"/>
              <a:t>User inputs: </a:t>
            </a:r>
            <a:r>
              <a:rPr lang="en-US" dirty="0">
                <a:solidFill>
                  <a:srgbClr val="FF0000"/>
                </a:solidFill>
              </a:rPr>
              <a:t>`=‘’; UPDATE `login` SET `pass`=‘pass123’ WHERE `user`=‘timbo317’;--</a:t>
            </a:r>
          </a:p>
        </p:txBody>
      </p:sp>
    </p:spTree>
    <p:custDataLst>
      <p:tags r:id="rId1"/>
    </p:custDataLst>
    <p:extLst>
      <p:ext uri="{BB962C8B-B14F-4D97-AF65-F5344CB8AC3E}">
        <p14:creationId xmlns:p14="http://schemas.microsoft.com/office/powerpoint/2010/main" val="225840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792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Example of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US" sz="2400" b="1"/>
              <a:t>Example of SQL Injection: Adding New Records</a:t>
            </a:r>
          </a:p>
        </p:txBody>
      </p:sp>
      <p:sp>
        <p:nvSpPr>
          <p:cNvPr id="5" name="TextBox 4">
            <a:extLst>
              <a:ext uri="{FF2B5EF4-FFF2-40B4-BE49-F238E27FC236}">
                <a16:creationId xmlns:a16="http://schemas.microsoft.com/office/drawing/2014/main" id="{ED05F64B-1D0B-7B6B-CDC7-D87959ED5549}"/>
              </a:ext>
            </a:extLst>
          </p:cNvPr>
          <p:cNvSpPr txBox="1"/>
          <p:nvPr/>
        </p:nvSpPr>
        <p:spPr>
          <a:xfrm>
            <a:off x="430973" y="3668045"/>
            <a:ext cx="7313239" cy="646331"/>
          </a:xfrm>
          <a:prstGeom prst="rect">
            <a:avLst/>
          </a:prstGeom>
          <a:noFill/>
        </p:spPr>
        <p:txBody>
          <a:bodyPr wrap="square">
            <a:spAutoFit/>
          </a:bodyPr>
          <a:lstStyle/>
          <a:p>
            <a:pPr eaLnBrk="1" hangingPunct="1"/>
            <a:r>
              <a:rPr lang="en-US" altLang="en-US" dirty="0">
                <a:latin typeface="Calisto MT" pitchFamily="18" charset="0"/>
              </a:rPr>
              <a:t>SELECT * FROM `login` WHERE `user`=‘</a:t>
            </a:r>
            <a:r>
              <a:rPr lang="en-US" altLang="en-US" dirty="0">
                <a:solidFill>
                  <a:srgbClr val="FF0000"/>
                </a:solidFill>
                <a:latin typeface="Calisto MT" pitchFamily="18" charset="0"/>
              </a:rPr>
              <a:t>’; INSERT INTO `login` ('</a:t>
            </a:r>
            <a:r>
              <a:rPr lang="en-US" altLang="en-US" dirty="0" err="1">
                <a:solidFill>
                  <a:srgbClr val="FF0000"/>
                </a:solidFill>
                <a:latin typeface="Calisto MT" pitchFamily="18" charset="0"/>
              </a:rPr>
              <a:t>user','pass</a:t>
            </a:r>
            <a:r>
              <a:rPr lang="en-US" altLang="en-US" dirty="0">
                <a:solidFill>
                  <a:srgbClr val="FF0000"/>
                </a:solidFill>
                <a:latin typeface="Calisto MT" pitchFamily="18" charset="0"/>
              </a:rPr>
              <a:t>') VALUES ('</a:t>
            </a:r>
            <a:r>
              <a:rPr lang="en-US" altLang="en-US" dirty="0" err="1">
                <a:solidFill>
                  <a:srgbClr val="FF0000"/>
                </a:solidFill>
                <a:latin typeface="Calisto MT" pitchFamily="18" charset="0"/>
              </a:rPr>
              <a:t>haxor','whatever</a:t>
            </a:r>
            <a:r>
              <a:rPr lang="en-US" altLang="en-US" dirty="0">
                <a:solidFill>
                  <a:srgbClr val="FF0000"/>
                </a:solidFill>
                <a:latin typeface="Calisto MT" pitchFamily="18" charset="0"/>
              </a:rPr>
              <a:t>’); --</a:t>
            </a:r>
            <a:r>
              <a:rPr lang="en-US" altLang="en-US" dirty="0">
                <a:latin typeface="Calisto MT" pitchFamily="18" charset="0"/>
              </a:rPr>
              <a:t>’ AND `pass`=‘’</a:t>
            </a:r>
          </a:p>
        </p:txBody>
      </p:sp>
      <p:sp>
        <p:nvSpPr>
          <p:cNvPr id="2" name="TextBox 1">
            <a:extLst>
              <a:ext uri="{FF2B5EF4-FFF2-40B4-BE49-F238E27FC236}">
                <a16:creationId xmlns:a16="http://schemas.microsoft.com/office/drawing/2014/main" id="{2A8340DF-716C-4361-E3F0-B74B074BCD83}"/>
              </a:ext>
            </a:extLst>
          </p:cNvPr>
          <p:cNvSpPr txBox="1"/>
          <p:nvPr/>
        </p:nvSpPr>
        <p:spPr>
          <a:xfrm>
            <a:off x="406925" y="2558596"/>
            <a:ext cx="7313239" cy="646331"/>
          </a:xfrm>
          <a:prstGeom prst="rect">
            <a:avLst/>
          </a:prstGeom>
          <a:noFill/>
        </p:spPr>
        <p:txBody>
          <a:bodyPr wrap="square">
            <a:spAutoFit/>
          </a:bodyPr>
          <a:lstStyle/>
          <a:p>
            <a:pPr eaLnBrk="1" hangingPunct="1"/>
            <a:r>
              <a:rPr lang="en-US" altLang="en-US" dirty="0">
                <a:latin typeface="Calisto MT" pitchFamily="18" charset="0"/>
              </a:rPr>
              <a:t>User input:  </a:t>
            </a:r>
            <a:r>
              <a:rPr lang="en-US" altLang="en-US" dirty="0">
                <a:solidFill>
                  <a:srgbClr val="FF0000"/>
                </a:solidFill>
                <a:latin typeface="Calisto MT" pitchFamily="18" charset="0"/>
              </a:rPr>
              <a:t>’; INSERT INTO `login` ('</a:t>
            </a:r>
            <a:r>
              <a:rPr lang="en-US" altLang="en-US" dirty="0" err="1">
                <a:solidFill>
                  <a:srgbClr val="FF0000"/>
                </a:solidFill>
                <a:latin typeface="Calisto MT" pitchFamily="18" charset="0"/>
              </a:rPr>
              <a:t>user','pass</a:t>
            </a:r>
            <a:r>
              <a:rPr lang="en-US" altLang="en-US" dirty="0">
                <a:solidFill>
                  <a:srgbClr val="FF0000"/>
                </a:solidFill>
                <a:latin typeface="Calisto MT" pitchFamily="18" charset="0"/>
              </a:rPr>
              <a:t>') VALUES ('</a:t>
            </a:r>
            <a:r>
              <a:rPr lang="en-US" altLang="en-US" dirty="0" err="1">
                <a:solidFill>
                  <a:srgbClr val="FF0000"/>
                </a:solidFill>
                <a:latin typeface="Calisto MT" pitchFamily="18" charset="0"/>
              </a:rPr>
              <a:t>haxor','whatever</a:t>
            </a:r>
            <a:r>
              <a:rPr lang="en-US" altLang="en-US" dirty="0">
                <a:solidFill>
                  <a:srgbClr val="FF0000"/>
                </a:solidFill>
                <a:latin typeface="Calisto MT" pitchFamily="18" charset="0"/>
              </a:rPr>
              <a:t>’); --</a:t>
            </a:r>
            <a:endParaRPr lang="en-US" altLang="en-US" dirty="0">
              <a:solidFill>
                <a:srgbClr val="553876"/>
              </a:solidFill>
              <a:latin typeface="Calisto MT" pitchFamily="18" charset="0"/>
            </a:endParaRPr>
          </a:p>
        </p:txBody>
      </p:sp>
    </p:spTree>
    <p:custDataLst>
      <p:tags r:id="rId1"/>
    </p:custDataLst>
    <p:extLst>
      <p:ext uri="{BB962C8B-B14F-4D97-AF65-F5344CB8AC3E}">
        <p14:creationId xmlns:p14="http://schemas.microsoft.com/office/powerpoint/2010/main" val="338478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792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Example of SQL Injection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E78464A-12EE-441B-644A-953296B8CD22}"/>
              </a:ext>
            </a:extLst>
          </p:cNvPr>
          <p:cNvSpPr txBox="1"/>
          <p:nvPr/>
        </p:nvSpPr>
        <p:spPr>
          <a:xfrm>
            <a:off x="856782" y="1771202"/>
            <a:ext cx="6228182" cy="461665"/>
          </a:xfrm>
          <a:prstGeom prst="rect">
            <a:avLst/>
          </a:prstGeom>
          <a:noFill/>
        </p:spPr>
        <p:txBody>
          <a:bodyPr wrap="square">
            <a:spAutoFit/>
          </a:bodyPr>
          <a:lstStyle/>
          <a:p>
            <a:r>
              <a:rPr lang="en-US" sz="2400" b="1" dirty="0"/>
              <a:t>Example of SQL Injection: Deleting a Table</a:t>
            </a:r>
          </a:p>
        </p:txBody>
      </p:sp>
      <p:pic>
        <p:nvPicPr>
          <p:cNvPr id="7" name="Picture 6">
            <a:extLst>
              <a:ext uri="{FF2B5EF4-FFF2-40B4-BE49-F238E27FC236}">
                <a16:creationId xmlns:a16="http://schemas.microsoft.com/office/drawing/2014/main" id="{14C514AD-1BAA-85A6-5EF4-CD52669EA8BB}"/>
              </a:ext>
            </a:extLst>
          </p:cNvPr>
          <p:cNvPicPr>
            <a:picLocks noChangeAspect="1"/>
          </p:cNvPicPr>
          <p:nvPr/>
        </p:nvPicPr>
        <p:blipFill>
          <a:blip r:embed="rId9"/>
          <a:stretch>
            <a:fillRect/>
          </a:stretch>
        </p:blipFill>
        <p:spPr>
          <a:xfrm>
            <a:off x="7811570" y="1551007"/>
            <a:ext cx="4531243" cy="2181225"/>
          </a:xfrm>
          <a:prstGeom prst="rect">
            <a:avLst/>
          </a:prstGeom>
        </p:spPr>
      </p:pic>
      <p:pic>
        <p:nvPicPr>
          <p:cNvPr id="4" name="Picture 3">
            <a:extLst>
              <a:ext uri="{FF2B5EF4-FFF2-40B4-BE49-F238E27FC236}">
                <a16:creationId xmlns:a16="http://schemas.microsoft.com/office/drawing/2014/main" id="{BAC5FC38-25C5-DC80-93E3-944703339E51}"/>
              </a:ext>
            </a:extLst>
          </p:cNvPr>
          <p:cNvPicPr>
            <a:picLocks noChangeAspect="1"/>
          </p:cNvPicPr>
          <p:nvPr/>
        </p:nvPicPr>
        <p:blipFill>
          <a:blip r:embed="rId10"/>
          <a:stretch>
            <a:fillRect/>
          </a:stretch>
        </p:blipFill>
        <p:spPr>
          <a:xfrm>
            <a:off x="325245" y="3086120"/>
            <a:ext cx="8286750" cy="2428875"/>
          </a:xfrm>
          <a:prstGeom prst="rect">
            <a:avLst/>
          </a:prstGeom>
        </p:spPr>
      </p:pic>
    </p:spTree>
    <p:extLst>
      <p:ext uri="{BB962C8B-B14F-4D97-AF65-F5344CB8AC3E}">
        <p14:creationId xmlns:p14="http://schemas.microsoft.com/office/powerpoint/2010/main" val="1817661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184150" y="1409733"/>
            <a:ext cx="8241507"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100" dirty="0"/>
              <a:t>		</a:t>
            </a:r>
            <a:r>
              <a:rPr lang="en-US" altLang="en-US" sz="2100" b="1" dirty="0"/>
              <a:t>There are two main types of SQL injection:</a:t>
            </a:r>
          </a:p>
          <a:p>
            <a:pPr marL="342900" indent="-342900" algn="just" eaLnBrk="1" hangingPunct="1">
              <a:buFont typeface="Arial" panose="020B0604020202020204" pitchFamily="34" charset="0"/>
              <a:buChar char="•"/>
            </a:pPr>
            <a:r>
              <a:rPr lang="en-US" altLang="en-US" sz="2100" b="1" dirty="0"/>
              <a:t>Error-Based SQL Injection:</a:t>
            </a:r>
          </a:p>
          <a:p>
            <a:pPr marL="1085850" lvl="1" indent="-342900" algn="just" eaLnBrk="1" hangingPunct="1">
              <a:buFont typeface="Arial" panose="020B0604020202020204" pitchFamily="34" charset="0"/>
              <a:buChar char="•"/>
            </a:pPr>
            <a:r>
              <a:rPr lang="en-US" altLang="en-US" sz="2100" dirty="0"/>
              <a:t>Attackers intentionally insert bad input into an application, causing it to throw database errors.</a:t>
            </a:r>
          </a:p>
          <a:p>
            <a:pPr marL="1085850" lvl="1" indent="-342900" algn="just" eaLnBrk="1" hangingPunct="1">
              <a:buFont typeface="Arial" panose="020B0604020202020204" pitchFamily="34" charset="0"/>
              <a:buChar char="•"/>
            </a:pPr>
            <a:r>
              <a:rPr lang="en-US" altLang="en-US" sz="2100" dirty="0"/>
              <a:t>The attacker reads the database-level error messages that result in order to find an SQL injection vulnerability in the application.</a:t>
            </a:r>
          </a:p>
          <a:p>
            <a:pPr marL="1085850" lvl="1" indent="-342900" algn="just" eaLnBrk="1" hangingPunct="1">
              <a:buFont typeface="Arial" panose="020B0604020202020204" pitchFamily="34" charset="0"/>
              <a:buChar char="•"/>
            </a:pPr>
            <a:r>
              <a:rPr lang="en-US" altLang="en-US" sz="2100" dirty="0"/>
              <a:t>Based on this, the attacker then injects SQL queries that are specifically designed to compromise the data security of the application.</a:t>
            </a:r>
          </a:p>
          <a:p>
            <a:pPr marL="342900" indent="-342900" algn="just" eaLnBrk="1" hangingPunct="1">
              <a:buFont typeface="Arial" panose="020B0604020202020204" pitchFamily="34" charset="0"/>
              <a:buChar char="•"/>
            </a:pPr>
            <a:r>
              <a:rPr lang="en-US" altLang="en-US" sz="2100" b="1" dirty="0"/>
              <a:t>Blind SQL Injection:</a:t>
            </a:r>
          </a:p>
          <a:p>
            <a:pPr marL="1085850" lvl="1" indent="-342900" algn="just" eaLnBrk="1" hangingPunct="1">
              <a:buFont typeface="Arial" panose="020B0604020202020204" pitchFamily="34" charset="0"/>
              <a:buChar char="•"/>
            </a:pPr>
            <a:r>
              <a:rPr lang="en-US" altLang="en-US" sz="2100" dirty="0"/>
              <a:t>The attacker has no error messages from the system with which to work.</a:t>
            </a:r>
          </a:p>
          <a:p>
            <a:pPr marL="1085850" lvl="1" indent="-342900" algn="just" eaLnBrk="1" hangingPunct="1">
              <a:buFont typeface="Arial" panose="020B0604020202020204" pitchFamily="34" charset="0"/>
              <a:buChar char="•"/>
            </a:pPr>
            <a:r>
              <a:rPr lang="en-US" altLang="en-US" sz="2100" dirty="0"/>
              <a:t>Instead, the attacker simply sends a malicious SQL query to the database.</a:t>
            </a:r>
          </a:p>
        </p:txBody>
      </p:sp>
    </p:spTree>
    <p:extLst>
      <p:ext uri="{BB962C8B-B14F-4D97-AF65-F5344CB8AC3E}">
        <p14:creationId xmlns:p14="http://schemas.microsoft.com/office/powerpoint/2010/main" val="1641946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6B48D87-CE4D-1DAF-E253-A83C81665542}"/>
              </a:ext>
            </a:extLst>
          </p:cNvPr>
          <p:cNvSpPr txBox="1"/>
          <p:nvPr/>
        </p:nvSpPr>
        <p:spPr>
          <a:xfrm>
            <a:off x="523875" y="1868488"/>
            <a:ext cx="7303503" cy="2308324"/>
          </a:xfrm>
          <a:prstGeom prst="rect">
            <a:avLst/>
          </a:prstGeom>
          <a:noFill/>
        </p:spPr>
        <p:txBody>
          <a:bodyPr wrap="square">
            <a:spAutoFit/>
          </a:bodyPr>
          <a:lstStyle/>
          <a:p>
            <a:pPr algn="just"/>
            <a:r>
              <a:rPr lang="en-US" sz="2400" b="1" i="0" dirty="0">
                <a:effectLst/>
                <a:latin typeface="Helvetica Neue"/>
              </a:rPr>
              <a:t>Error Based SQL Injection (?)</a:t>
            </a:r>
          </a:p>
          <a:p>
            <a:pPr lvl="1" algn="just">
              <a:buFont typeface="Arial" panose="020B0604020202020204" pitchFamily="34" charset="0"/>
              <a:buChar char="•"/>
            </a:pPr>
            <a:r>
              <a:rPr lang="en-US" sz="2400" b="0" i="0" dirty="0">
                <a:solidFill>
                  <a:srgbClr val="333333"/>
                </a:solidFill>
                <a:effectLst/>
                <a:latin typeface="Helvetica Neue"/>
              </a:rPr>
              <a:t>Error based SQL Injection forces the database to perform some operation in which the </a:t>
            </a:r>
            <a:r>
              <a:rPr lang="en-US" sz="2400" b="0" i="0" dirty="0">
                <a:solidFill>
                  <a:srgbClr val="FF0000"/>
                </a:solidFill>
                <a:effectLst/>
                <a:latin typeface="Helvetica Neue"/>
              </a:rPr>
              <a:t>result will be an error</a:t>
            </a:r>
            <a:r>
              <a:rPr lang="en-US" sz="2400" b="0" i="0" dirty="0">
                <a:solidFill>
                  <a:srgbClr val="333333"/>
                </a:solidFill>
                <a:effectLst/>
                <a:latin typeface="Helvetica Neue"/>
              </a:rPr>
              <a:t>.</a:t>
            </a:r>
          </a:p>
          <a:p>
            <a:pPr lvl="1" algn="just">
              <a:buFont typeface="Arial" panose="020B0604020202020204" pitchFamily="34" charset="0"/>
              <a:buChar char="•"/>
            </a:pPr>
            <a:r>
              <a:rPr lang="en-US" sz="2400" b="0" i="0" dirty="0">
                <a:solidFill>
                  <a:srgbClr val="333333"/>
                </a:solidFill>
                <a:effectLst/>
                <a:latin typeface="Helvetica Neue"/>
              </a:rPr>
              <a:t>This exploitation may differ from one DBMS to the other.</a:t>
            </a:r>
          </a:p>
        </p:txBody>
      </p:sp>
      <p:pic>
        <p:nvPicPr>
          <p:cNvPr id="4" name="Picture 3">
            <a:extLst>
              <a:ext uri="{FF2B5EF4-FFF2-40B4-BE49-F238E27FC236}">
                <a16:creationId xmlns:a16="http://schemas.microsoft.com/office/drawing/2014/main" id="{B88BA188-DEF8-4AEF-6BD1-E07A7D10818D}"/>
              </a:ext>
            </a:extLst>
          </p:cNvPr>
          <p:cNvPicPr>
            <a:picLocks noChangeAspect="1"/>
          </p:cNvPicPr>
          <p:nvPr/>
        </p:nvPicPr>
        <p:blipFill>
          <a:blip r:embed="rId9"/>
          <a:stretch>
            <a:fillRect/>
          </a:stretch>
        </p:blipFill>
        <p:spPr>
          <a:xfrm>
            <a:off x="5001403" y="4138613"/>
            <a:ext cx="3028950" cy="1819275"/>
          </a:xfrm>
          <a:prstGeom prst="rect">
            <a:avLst/>
          </a:prstGeom>
        </p:spPr>
      </p:pic>
    </p:spTree>
    <p:extLst>
      <p:ext uri="{BB962C8B-B14F-4D97-AF65-F5344CB8AC3E}">
        <p14:creationId xmlns:p14="http://schemas.microsoft.com/office/powerpoint/2010/main" val="3300319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Error Based SQL Injection:</a:t>
            </a:r>
          </a:p>
          <a:p>
            <a:pPr marL="342900" indent="-342900" algn="just" eaLnBrk="1" hangingPunct="1">
              <a:buFont typeface="Arial" panose="020B0604020202020204" pitchFamily="34" charset="0"/>
              <a:buChar char="•"/>
            </a:pPr>
            <a:r>
              <a:rPr lang="en-US" altLang="en-US" sz="2200" dirty="0"/>
              <a:t>UNION SQL Injection</a:t>
            </a:r>
          </a:p>
          <a:p>
            <a:pPr marL="342900" indent="-342900" algn="just" eaLnBrk="1" hangingPunct="1">
              <a:buFont typeface="Arial" panose="020B0604020202020204" pitchFamily="34" charset="0"/>
              <a:buChar char="•"/>
            </a:pPr>
            <a:r>
              <a:rPr lang="en-US" altLang="en-US" sz="2200" dirty="0"/>
              <a:t>System Stored Procedure</a:t>
            </a:r>
          </a:p>
          <a:p>
            <a:pPr marL="342900" indent="-342900" algn="just" eaLnBrk="1" hangingPunct="1">
              <a:buFont typeface="Arial" panose="020B0604020202020204" pitchFamily="34" charset="0"/>
              <a:buChar char="•"/>
            </a:pPr>
            <a:r>
              <a:rPr lang="en-US" altLang="en-US" sz="2200" dirty="0" err="1"/>
              <a:t>PiggyBacked</a:t>
            </a:r>
            <a:r>
              <a:rPr lang="en-US" altLang="en-US" sz="2200" dirty="0"/>
              <a:t> Queries:</a:t>
            </a:r>
          </a:p>
          <a:p>
            <a:pPr marL="342900" indent="-342900" algn="just" eaLnBrk="1" hangingPunct="1">
              <a:buFont typeface="Arial" panose="020B0604020202020204" pitchFamily="34" charset="0"/>
              <a:buChar char="•"/>
            </a:pPr>
            <a:r>
              <a:rPr lang="en-US" altLang="en-US" sz="2200" dirty="0"/>
              <a:t>Tautology</a:t>
            </a:r>
          </a:p>
          <a:p>
            <a:pPr marL="342900" indent="-342900" algn="just" eaLnBrk="1" hangingPunct="1">
              <a:buFont typeface="Arial" panose="020B0604020202020204" pitchFamily="34" charset="0"/>
              <a:buChar char="•"/>
            </a:pPr>
            <a:r>
              <a:rPr lang="en-US" altLang="en-US" sz="2200" dirty="0"/>
              <a:t>Illegal/Logically Incorrect Query</a:t>
            </a:r>
          </a:p>
        </p:txBody>
      </p:sp>
    </p:spTree>
    <p:extLst>
      <p:ext uri="{BB962C8B-B14F-4D97-AF65-F5344CB8AC3E}">
        <p14:creationId xmlns:p14="http://schemas.microsoft.com/office/powerpoint/2010/main" val="2235301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9047E04F-D1A2-438D-A5E7-4A0BFB89EA21}"/>
              </a:ext>
            </a:extLst>
          </p:cNvPr>
          <p:cNvSpPr>
            <a:spLocks noChangeArrowheads="1"/>
          </p:cNvSpPr>
          <p:nvPr/>
        </p:nvSpPr>
        <p:spPr bwMode="auto">
          <a:xfrm>
            <a:off x="342915" y="2115486"/>
            <a:ext cx="7489888" cy="255454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The </a:t>
            </a:r>
            <a:r>
              <a:rPr kumimoji="0" lang="en-US" altLang="en-US" sz="2000" b="0" i="0" u="none" strike="noStrike" cap="none" normalizeH="0" baseline="0" dirty="0">
                <a:ln>
                  <a:noFill/>
                </a:ln>
                <a:solidFill>
                  <a:srgbClr val="DC143C"/>
                </a:solidFill>
                <a:effectLst/>
                <a:latin typeface="Consolas" panose="020B0609020204030204" pitchFamily="49" charset="0"/>
              </a:rPr>
              <a:t>UNION</a:t>
            </a:r>
            <a:r>
              <a:rPr kumimoji="0" lang="en-US" altLang="en-US" sz="2000" b="0" i="0" u="none" strike="noStrike" cap="none" normalizeH="0" baseline="0" dirty="0">
                <a:ln>
                  <a:noFill/>
                </a:ln>
                <a:solidFill>
                  <a:srgbClr val="000000"/>
                </a:solidFill>
                <a:effectLst/>
                <a:latin typeface="Verdana" panose="020B0604030504040204" pitchFamily="34" charset="0"/>
              </a:rPr>
              <a:t> operator is used to combine the result-set of two or more </a:t>
            </a:r>
            <a:r>
              <a:rPr kumimoji="0" lang="en-US" altLang="en-US" sz="2000" b="0" i="0" u="none" strike="noStrike" cap="none" normalizeH="0" baseline="0" dirty="0">
                <a:ln>
                  <a:noFill/>
                </a:ln>
                <a:solidFill>
                  <a:srgbClr val="DC143C"/>
                </a:solidFill>
                <a:effectLst/>
                <a:latin typeface="Consolas" panose="020B0609020204030204" pitchFamily="49" charset="0"/>
              </a:rPr>
              <a:t>SELECT</a:t>
            </a:r>
            <a:r>
              <a:rPr kumimoji="0" lang="en-US" altLang="en-US" sz="2000" b="0" i="0" u="none" strike="noStrike" cap="none" normalizeH="0" baseline="0" dirty="0">
                <a:ln>
                  <a:noFill/>
                </a:ln>
                <a:solidFill>
                  <a:srgbClr val="000000"/>
                </a:solidFill>
                <a:effectLst/>
                <a:latin typeface="Verdana" panose="020B0604030504040204" pitchFamily="34" charset="0"/>
              </a:rPr>
              <a:t> statements.</a:t>
            </a:r>
            <a:endParaRPr kumimoji="0" lang="en-US" altLang="en-US" sz="2000" b="0" i="0" u="none" strike="noStrike" cap="none" normalizeH="0" baseline="0" dirty="0">
              <a:ln>
                <a:noFill/>
              </a:ln>
              <a:solidFill>
                <a:schemeClr val="tx1"/>
              </a:solidFill>
              <a:effectLst/>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Every </a:t>
            </a:r>
            <a:r>
              <a:rPr kumimoji="0" lang="en-US" altLang="en-US" sz="2000" b="0" i="0" u="none" strike="noStrike" cap="none" normalizeH="0" baseline="0" dirty="0">
                <a:ln>
                  <a:noFill/>
                </a:ln>
                <a:solidFill>
                  <a:srgbClr val="DC143C"/>
                </a:solidFill>
                <a:effectLst/>
                <a:latin typeface="Consolas" panose="020B0609020204030204" pitchFamily="49" charset="0"/>
              </a:rPr>
              <a:t>SELECT</a:t>
            </a:r>
            <a:r>
              <a:rPr kumimoji="0" lang="en-US" altLang="en-US" sz="2000" b="0" i="0" u="none" strike="noStrike" cap="none" normalizeH="0" baseline="0" dirty="0">
                <a:ln>
                  <a:noFill/>
                </a:ln>
                <a:solidFill>
                  <a:srgbClr val="000000"/>
                </a:solidFill>
                <a:effectLst/>
                <a:latin typeface="Verdana" panose="020B0604030504040204" pitchFamily="34" charset="0"/>
              </a:rPr>
              <a:t> statement within </a:t>
            </a:r>
            <a:r>
              <a:rPr kumimoji="0" lang="en-US" altLang="en-US" sz="2000" b="0" i="0" u="none" strike="noStrike" cap="none" normalizeH="0" baseline="0" dirty="0">
                <a:ln>
                  <a:noFill/>
                </a:ln>
                <a:solidFill>
                  <a:srgbClr val="DC143C"/>
                </a:solidFill>
                <a:effectLst/>
                <a:latin typeface="Consolas" panose="020B0609020204030204" pitchFamily="49" charset="0"/>
              </a:rPr>
              <a:t>UNION</a:t>
            </a:r>
            <a:r>
              <a:rPr kumimoji="0" lang="en-US" altLang="en-US" sz="2000" b="0" i="0" u="none" strike="noStrike" cap="none" normalizeH="0" baseline="0" dirty="0">
                <a:ln>
                  <a:noFill/>
                </a:ln>
                <a:solidFill>
                  <a:srgbClr val="000000"/>
                </a:solidFill>
                <a:effectLst/>
                <a:latin typeface="Verdana" panose="020B0604030504040204" pitchFamily="34" charset="0"/>
              </a:rPr>
              <a:t> must have the same number of columns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The columns must also have similar data types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rgbClr val="000000"/>
                </a:solidFill>
                <a:effectLst/>
                <a:latin typeface="Verdana" panose="020B0604030504040204" pitchFamily="34" charset="0"/>
              </a:rPr>
              <a:t>The columns in every </a:t>
            </a:r>
            <a:r>
              <a:rPr kumimoji="0" lang="en-US" altLang="en-US" sz="2000" b="0" i="0" u="none" strike="noStrike" cap="none" normalizeH="0" baseline="0" dirty="0">
                <a:ln>
                  <a:noFill/>
                </a:ln>
                <a:solidFill>
                  <a:srgbClr val="DC143C"/>
                </a:solidFill>
                <a:effectLst/>
                <a:latin typeface="Consolas" panose="020B0609020204030204" pitchFamily="49" charset="0"/>
              </a:rPr>
              <a:t>SELECT</a:t>
            </a:r>
            <a:r>
              <a:rPr kumimoji="0" lang="en-US" altLang="en-US" sz="2000" b="0" i="0" u="none" strike="noStrike" cap="none" normalizeH="0" baseline="0" dirty="0">
                <a:ln>
                  <a:noFill/>
                </a:ln>
                <a:solidFill>
                  <a:srgbClr val="000000"/>
                </a:solidFill>
                <a:effectLst/>
                <a:latin typeface="Verdana" panose="020B0604030504040204" pitchFamily="34" charset="0"/>
              </a:rPr>
              <a:t> statement must also be in the same order</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92C87CF8-3A74-FD1A-6274-31ACB2EC5134}"/>
              </a:ext>
            </a:extLst>
          </p:cNvPr>
          <p:cNvSpPr txBox="1"/>
          <p:nvPr/>
        </p:nvSpPr>
        <p:spPr>
          <a:xfrm>
            <a:off x="489535" y="1620855"/>
            <a:ext cx="6228182" cy="461665"/>
          </a:xfrm>
          <a:prstGeom prst="rect">
            <a:avLst/>
          </a:prstGeom>
          <a:noFill/>
        </p:spPr>
        <p:txBody>
          <a:bodyPr wrap="square">
            <a:spAutoFit/>
          </a:bodyPr>
          <a:lstStyle/>
          <a:p>
            <a:r>
              <a:rPr lang="en-US" sz="2400" b="1" dirty="0"/>
              <a:t>Union SQL Injection</a:t>
            </a:r>
          </a:p>
        </p:txBody>
      </p:sp>
      <p:sp>
        <p:nvSpPr>
          <p:cNvPr id="24" name="TextBox 23">
            <a:extLst>
              <a:ext uri="{FF2B5EF4-FFF2-40B4-BE49-F238E27FC236}">
                <a16:creationId xmlns:a16="http://schemas.microsoft.com/office/drawing/2014/main" id="{D066C650-9899-C9FD-DE2E-399BC8913B22}"/>
              </a:ext>
            </a:extLst>
          </p:cNvPr>
          <p:cNvSpPr txBox="1"/>
          <p:nvPr/>
        </p:nvSpPr>
        <p:spPr>
          <a:xfrm>
            <a:off x="947511" y="4623937"/>
            <a:ext cx="6228182" cy="923330"/>
          </a:xfrm>
          <a:prstGeom prst="rect">
            <a:avLst/>
          </a:prstGeom>
          <a:noFill/>
        </p:spPr>
        <p:txBody>
          <a:bodyPr wrap="square">
            <a:spAutoFit/>
          </a:bodyPr>
          <a:lstStyle/>
          <a:p>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column_name</a:t>
            </a:r>
            <a:r>
              <a:rPr lang="en-US" b="0" i="1" dirty="0">
                <a:solidFill>
                  <a:srgbClr val="000000"/>
                </a:solidFill>
                <a:effectLst/>
                <a:latin typeface="Consolas" panose="020B0609020204030204" pitchFamily="49" charset="0"/>
              </a:rPr>
              <a:t>(s)</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table1</a:t>
            </a:r>
            <a:br>
              <a:rPr lang="en-US" dirty="0"/>
            </a:br>
            <a:r>
              <a:rPr lang="en-US" b="0" i="0" dirty="0">
                <a:solidFill>
                  <a:srgbClr val="0000CD"/>
                </a:solidFill>
                <a:effectLst/>
                <a:latin typeface="Consolas" panose="020B0609020204030204" pitchFamily="49" charset="0"/>
              </a:rPr>
              <a:t>UNION</a:t>
            </a:r>
            <a:br>
              <a:rPr lang="en-US" dirty="0"/>
            </a:br>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column_name</a:t>
            </a:r>
            <a:r>
              <a:rPr lang="en-US" b="0" i="1" dirty="0">
                <a:solidFill>
                  <a:srgbClr val="000000"/>
                </a:solidFill>
                <a:effectLst/>
                <a:latin typeface="Consolas" panose="020B0609020204030204" pitchFamily="49" charset="0"/>
              </a:rPr>
              <a:t>(s)</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1" dirty="0">
                <a:solidFill>
                  <a:srgbClr val="000000"/>
                </a:solidFill>
                <a:effectLst/>
                <a:latin typeface="Consolas" panose="020B0609020204030204" pitchFamily="49" charset="0"/>
              </a:rPr>
              <a:t>table2</a:t>
            </a:r>
            <a:r>
              <a:rPr lang="en-US" b="0" i="0" dirty="0">
                <a:solidFill>
                  <a:srgbClr val="000000"/>
                </a:solidFill>
                <a:effectLst/>
                <a:latin typeface="Consolas" panose="020B0609020204030204" pitchFamily="49" charset="0"/>
              </a:rPr>
              <a:t>;</a:t>
            </a:r>
            <a:endParaRPr lang="en-US" dirty="0"/>
          </a:p>
        </p:txBody>
      </p:sp>
    </p:spTree>
    <p:extLst>
      <p:ext uri="{BB962C8B-B14F-4D97-AF65-F5344CB8AC3E}">
        <p14:creationId xmlns:p14="http://schemas.microsoft.com/office/powerpoint/2010/main" val="2309531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7884118-4C02-7203-D200-10DECB72F292}"/>
              </a:ext>
            </a:extLst>
          </p:cNvPr>
          <p:cNvSpPr txBox="1"/>
          <p:nvPr/>
        </p:nvSpPr>
        <p:spPr>
          <a:xfrm>
            <a:off x="342915" y="2276585"/>
            <a:ext cx="8174037" cy="1446550"/>
          </a:xfrm>
          <a:prstGeom prst="rect">
            <a:avLst/>
          </a:prstGeom>
          <a:noFill/>
        </p:spPr>
        <p:txBody>
          <a:bodyPr wrap="square">
            <a:spAutoFit/>
          </a:bodyPr>
          <a:lstStyle/>
          <a:p>
            <a:pPr marL="285750" indent="-285750">
              <a:buFont typeface="Arial" panose="020B0604020202020204" pitchFamily="34" charset="0"/>
              <a:buChar char="•"/>
            </a:pPr>
            <a:r>
              <a:rPr lang="en-US" sz="2200" dirty="0"/>
              <a:t>This technique involves joining a forged query to the original query.</a:t>
            </a:r>
          </a:p>
          <a:p>
            <a:pPr marL="285750" indent="-285750">
              <a:buFont typeface="Arial" panose="020B0604020202020204" pitchFamily="34" charset="0"/>
              <a:buChar char="•"/>
            </a:pPr>
            <a:r>
              <a:rPr lang="en-US" sz="2200" dirty="0"/>
              <a:t>Result of forged query will be joined to the result of the original query thereby allowing to obtain the values of fields of other tables.</a:t>
            </a:r>
          </a:p>
          <a:p>
            <a:pPr marL="285750" indent="-285750">
              <a:buFont typeface="Arial" panose="020B0604020202020204" pitchFamily="34" charset="0"/>
              <a:buChar char="•"/>
            </a:pPr>
            <a:endParaRPr lang="en-US" sz="2200" dirty="0"/>
          </a:p>
        </p:txBody>
      </p:sp>
      <p:sp>
        <p:nvSpPr>
          <p:cNvPr id="7" name="TextBox 6">
            <a:extLst>
              <a:ext uri="{FF2B5EF4-FFF2-40B4-BE49-F238E27FC236}">
                <a16:creationId xmlns:a16="http://schemas.microsoft.com/office/drawing/2014/main" id="{92C87CF8-3A74-FD1A-6274-31ACB2EC5134}"/>
              </a:ext>
            </a:extLst>
          </p:cNvPr>
          <p:cNvSpPr txBox="1"/>
          <p:nvPr/>
        </p:nvSpPr>
        <p:spPr>
          <a:xfrm>
            <a:off x="489535" y="1620855"/>
            <a:ext cx="6228182" cy="461665"/>
          </a:xfrm>
          <a:prstGeom prst="rect">
            <a:avLst/>
          </a:prstGeom>
          <a:noFill/>
        </p:spPr>
        <p:txBody>
          <a:bodyPr wrap="square">
            <a:spAutoFit/>
          </a:bodyPr>
          <a:lstStyle/>
          <a:p>
            <a:r>
              <a:rPr lang="en-US" sz="2400" b="1" dirty="0"/>
              <a:t>Union SQL Injection</a:t>
            </a:r>
          </a:p>
        </p:txBody>
      </p:sp>
    </p:spTree>
    <p:extLst>
      <p:ext uri="{BB962C8B-B14F-4D97-AF65-F5344CB8AC3E}">
        <p14:creationId xmlns:p14="http://schemas.microsoft.com/office/powerpoint/2010/main" val="7492299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a:buFont typeface="Arial" panose="020B0604020202020204" pitchFamily="34" charset="0"/>
              <a:buChar char="•"/>
            </a:pPr>
            <a:r>
              <a:rPr lang="en-US" sz="2000" dirty="0">
                <a:solidFill>
                  <a:srgbClr val="FF0000"/>
                </a:solidFill>
              </a:rPr>
              <a:t>Example</a:t>
            </a:r>
            <a:r>
              <a:rPr lang="en-US" sz="2000" dirty="0"/>
              <a:t>: </a:t>
            </a:r>
          </a:p>
          <a:p>
            <a:r>
              <a:rPr lang="en-US" sz="2000" dirty="0"/>
              <a:t>SELECT Name, Phone, Address FROM Users WHERE Id=$id</a:t>
            </a:r>
            <a:endParaRPr lang="en-US" altLang="en-US" sz="2200" u="sng" dirty="0"/>
          </a:p>
          <a:p>
            <a:pPr marL="342900" indent="-342900" algn="just" eaLnBrk="1" hangingPunct="1">
              <a:buFont typeface="Arial" panose="020B0604020202020204" pitchFamily="34" charset="0"/>
              <a:buChar char="•"/>
            </a:pPr>
            <a:r>
              <a:rPr lang="en-US" altLang="en-US" sz="2200" u="sng" dirty="0"/>
              <a:t>Now set the following Id value</a:t>
            </a:r>
            <a:r>
              <a:rPr lang="en-US" altLang="en-US" sz="2200" dirty="0"/>
              <a:t>: </a:t>
            </a:r>
          </a:p>
          <a:p>
            <a:pPr algn="just" eaLnBrk="1" hangingPunct="1"/>
            <a:endParaRPr lang="en-US" altLang="en-US" sz="2200" dirty="0"/>
          </a:p>
          <a:p>
            <a:pPr algn="just" eaLnBrk="1" hangingPunct="1"/>
            <a:r>
              <a:rPr lang="en-US" altLang="en-US" sz="2200" dirty="0"/>
              <a:t>$id=1 UNION ALL SELECT </a:t>
            </a:r>
            <a:r>
              <a:rPr lang="en-US" altLang="en-US" sz="2200" dirty="0" err="1"/>
              <a:t>creditCardNumber</a:t>
            </a:r>
            <a:r>
              <a:rPr lang="en-US" altLang="en-US" sz="2200" dirty="0"/>
              <a:t>, 1, 1 FROM </a:t>
            </a:r>
            <a:r>
              <a:rPr lang="en-US" altLang="en-US" sz="2200" dirty="0" err="1"/>
              <a:t>CreditCardTable</a:t>
            </a:r>
            <a:endParaRPr lang="en-US" altLang="en-US" sz="2200" dirty="0"/>
          </a:p>
          <a:p>
            <a:pPr algn="just" eaLnBrk="1" hangingPunct="1"/>
            <a:endParaRPr lang="en-US" altLang="en-US" sz="2200" dirty="0"/>
          </a:p>
          <a:p>
            <a:pPr marL="342900" indent="-342900" algn="just" eaLnBrk="1" hangingPunct="1">
              <a:buFont typeface="Arial" panose="020B0604020202020204" pitchFamily="34" charset="0"/>
              <a:buChar char="•"/>
            </a:pPr>
            <a:r>
              <a:rPr lang="en-US" altLang="en-US" sz="2200" dirty="0"/>
              <a:t>The final query is as shown below: </a:t>
            </a:r>
          </a:p>
          <a:p>
            <a:pPr algn="just" eaLnBrk="1" hangingPunct="1"/>
            <a:r>
              <a:rPr lang="en-US" altLang="en-US" sz="2200" dirty="0"/>
              <a:t>SELECT </a:t>
            </a:r>
            <a:r>
              <a:rPr lang="en-US" altLang="en-US" sz="2200" dirty="0">
                <a:solidFill>
                  <a:srgbClr val="00B0F0"/>
                </a:solidFill>
              </a:rPr>
              <a:t>Name, Phone, Address</a:t>
            </a:r>
            <a:r>
              <a:rPr lang="en-US" altLang="en-US" sz="2200" dirty="0"/>
              <a:t> FROM Users WHERE Id=1 UNION ALL SELECT </a:t>
            </a:r>
            <a:r>
              <a:rPr lang="en-US" altLang="en-US" sz="2200" dirty="0" err="1">
                <a:solidFill>
                  <a:srgbClr val="00B0F0"/>
                </a:solidFill>
              </a:rPr>
              <a:t>creditCardNumber</a:t>
            </a:r>
            <a:r>
              <a:rPr lang="en-US" altLang="en-US" sz="2200" dirty="0">
                <a:solidFill>
                  <a:srgbClr val="00B0F0"/>
                </a:solidFill>
              </a:rPr>
              <a:t>, 1, 1 </a:t>
            </a:r>
            <a:r>
              <a:rPr lang="en-US" altLang="en-US" sz="2200" dirty="0"/>
              <a:t>FROM </a:t>
            </a:r>
            <a:r>
              <a:rPr lang="en-US" altLang="en-US" sz="2200" dirty="0" err="1"/>
              <a:t>CreditCardTable</a:t>
            </a:r>
            <a:endParaRPr lang="en-US" altLang="en-US" sz="2200" dirty="0"/>
          </a:p>
          <a:p>
            <a:pPr algn="just" eaLnBrk="1" hangingPunct="1"/>
            <a:endParaRPr lang="en-US" altLang="en-US" sz="2200" dirty="0"/>
          </a:p>
          <a:p>
            <a:pPr algn="just" eaLnBrk="1" hangingPunct="1"/>
            <a:r>
              <a:rPr lang="en-US" altLang="en-US" sz="2200" dirty="0"/>
              <a:t>The above query joins the result of the original query with all the credit card users.</a:t>
            </a:r>
          </a:p>
        </p:txBody>
      </p:sp>
    </p:spTree>
    <p:extLst>
      <p:ext uri="{BB962C8B-B14F-4D97-AF65-F5344CB8AC3E}">
        <p14:creationId xmlns:p14="http://schemas.microsoft.com/office/powerpoint/2010/main" val="963136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53EB86A-0DDF-7F15-C9B6-D0CAF599B718}"/>
              </a:ext>
            </a:extLst>
          </p:cNvPr>
          <p:cNvSpPr txBox="1"/>
          <p:nvPr/>
        </p:nvSpPr>
        <p:spPr>
          <a:xfrm>
            <a:off x="523875" y="1810882"/>
            <a:ext cx="7908601" cy="3139321"/>
          </a:xfrm>
          <a:prstGeom prst="rect">
            <a:avLst/>
          </a:prstGeom>
          <a:noFill/>
        </p:spPr>
        <p:txBody>
          <a:bodyPr wrap="square">
            <a:spAutoFit/>
          </a:bodyPr>
          <a:lstStyle/>
          <a:p>
            <a:pPr algn="l" fontAlgn="base"/>
            <a:r>
              <a:rPr lang="en-US" b="1" i="0" cap="all" dirty="0">
                <a:solidFill>
                  <a:srgbClr val="888888"/>
                </a:solidFill>
                <a:effectLst/>
                <a:latin typeface="Arial" panose="020B0604020202020204" pitchFamily="34" charset="0"/>
              </a:rPr>
              <a:t>USER INPUT (MYSQL SYSTEM TABLE).</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1 UNION SELECT 1 FROM </a:t>
            </a:r>
            <a:r>
              <a:rPr lang="en-US" b="0" i="0" dirty="0" err="1">
                <a:solidFill>
                  <a:srgbClr val="00B0F0"/>
                </a:solidFill>
                <a:effectLst/>
                <a:latin typeface="Courier New" panose="02070309020205020404" pitchFamily="49" charset="0"/>
              </a:rPr>
              <a:t>information_schema.tables</a:t>
            </a:r>
            <a:endParaRPr lang="en-US" b="0" i="0" dirty="0">
              <a:solidFill>
                <a:srgbClr val="00B0F0"/>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QUERY GENERATED.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SELECT name, description, price FROM products WHERE category=</a:t>
            </a:r>
            <a:r>
              <a:rPr lang="en-US" b="0" i="0" dirty="0">
                <a:solidFill>
                  <a:srgbClr val="EE0000"/>
                </a:solidFill>
                <a:effectLst/>
                <a:latin typeface="Courier New" panose="02070309020205020404" pitchFamily="49" charset="0"/>
              </a:rPr>
              <a:t>1 UNION SELECT 1 FROM </a:t>
            </a:r>
            <a:r>
              <a:rPr lang="en-US" b="0" i="0" dirty="0" err="1">
                <a:solidFill>
                  <a:srgbClr val="EE0000"/>
                </a:solidFill>
                <a:effectLst/>
                <a:latin typeface="Courier New" panose="02070309020205020404" pitchFamily="49" charset="0"/>
              </a:rPr>
              <a:t>information_schema.tables</a:t>
            </a:r>
            <a:endParaRPr lang="en-US" b="0" i="0" dirty="0">
              <a:solidFill>
                <a:srgbClr val="EEEEEE"/>
              </a:solidFill>
              <a:effectLst/>
              <a:latin typeface="Courier New" panose="02070309020205020404" pitchFamily="49" charset="0"/>
            </a:endParaRPr>
          </a:p>
          <a:p>
            <a:pPr algn="l" fontAlgn="base"/>
            <a:r>
              <a:rPr lang="en-US" b="0" i="0" dirty="0">
                <a:solidFill>
                  <a:srgbClr val="EEEEEE"/>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ERROR RETURNED.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ORA-00942: table or view does not exist.</a:t>
            </a:r>
          </a:p>
          <a:p>
            <a:pPr algn="l" fontAlgn="base"/>
            <a:r>
              <a:rPr lang="en-US" b="0" i="0" u="sng" dirty="0">
                <a:solidFill>
                  <a:srgbClr val="444444"/>
                </a:solidFill>
                <a:effectLst/>
                <a:latin typeface="Helvetica Neue"/>
              </a:rPr>
              <a:t>This table name is not valid. Let’s try with system tables of another popular DBMS.</a:t>
            </a:r>
          </a:p>
        </p:txBody>
      </p:sp>
    </p:spTree>
    <p:extLst>
      <p:ext uri="{BB962C8B-B14F-4D97-AF65-F5344CB8AC3E}">
        <p14:creationId xmlns:p14="http://schemas.microsoft.com/office/powerpoint/2010/main" val="806378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0C88263A-AA76-DB88-66E7-0C68131AE352}"/>
              </a:ext>
            </a:extLst>
          </p:cNvPr>
          <p:cNvSpPr txBox="1"/>
          <p:nvPr/>
        </p:nvSpPr>
        <p:spPr>
          <a:xfrm>
            <a:off x="269875" y="1584344"/>
            <a:ext cx="8578850" cy="3693319"/>
          </a:xfrm>
          <a:prstGeom prst="rect">
            <a:avLst/>
          </a:prstGeom>
          <a:noFill/>
        </p:spPr>
        <p:txBody>
          <a:bodyPr wrap="square">
            <a:spAutoFit/>
          </a:bodyPr>
          <a:lstStyle/>
          <a:p>
            <a:pPr algn="l" fontAlgn="base"/>
            <a:r>
              <a:rPr lang="en-US" b="1" i="0" cap="all" dirty="0">
                <a:solidFill>
                  <a:srgbClr val="888888"/>
                </a:solidFill>
                <a:effectLst/>
                <a:latin typeface="Arial" panose="020B0604020202020204" pitchFamily="34" charset="0"/>
              </a:rPr>
              <a:t>USER INPUT (ORACLE SYSTEM TABLE).</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1 UNION SELECT 1 FROM </a:t>
            </a:r>
            <a:r>
              <a:rPr lang="en-US" b="0" i="0" dirty="0" err="1">
                <a:solidFill>
                  <a:srgbClr val="00B0F0"/>
                </a:solidFill>
                <a:effectLst/>
                <a:latin typeface="Courier New" panose="02070309020205020404" pitchFamily="49" charset="0"/>
              </a:rPr>
              <a:t>all_tables</a:t>
            </a:r>
            <a:endParaRPr lang="en-US" b="0" i="0" dirty="0">
              <a:solidFill>
                <a:srgbClr val="00B0F0"/>
              </a:solidFill>
              <a:effectLst/>
              <a:latin typeface="Courier New" panose="02070309020205020404" pitchFamily="49" charset="0"/>
            </a:endParaRPr>
          </a:p>
          <a:p>
            <a:pPr algn="l" fontAlgn="base"/>
            <a:r>
              <a:rPr lang="en-US" b="0" i="0" dirty="0">
                <a:solidFill>
                  <a:srgbClr val="EEEEEE"/>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QUERY GENERATED.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SELECT name, description, price FROM products WHERE category=</a:t>
            </a:r>
            <a:r>
              <a:rPr lang="en-US" b="0" i="0" dirty="0">
                <a:solidFill>
                  <a:srgbClr val="EE0000"/>
                </a:solidFill>
                <a:effectLst/>
                <a:latin typeface="Courier New" panose="02070309020205020404" pitchFamily="49" charset="0"/>
              </a:rPr>
              <a:t>1 UNION SELECT 1 FROM </a:t>
            </a:r>
            <a:r>
              <a:rPr lang="en-US" b="0" i="0" dirty="0" err="1">
                <a:solidFill>
                  <a:srgbClr val="EE0000"/>
                </a:solidFill>
                <a:effectLst/>
                <a:latin typeface="Courier New" panose="02070309020205020404" pitchFamily="49" charset="0"/>
              </a:rPr>
              <a:t>all_tables</a:t>
            </a:r>
            <a:endParaRPr lang="en-US" b="0" i="0" dirty="0">
              <a:solidFill>
                <a:srgbClr val="EEEEEE"/>
              </a:solidFill>
              <a:effectLst/>
              <a:latin typeface="Courier New" panose="02070309020205020404" pitchFamily="49" charset="0"/>
            </a:endParaRPr>
          </a:p>
          <a:p>
            <a:pPr algn="l" fontAlgn="base"/>
            <a:r>
              <a:rPr lang="en-US" b="0" i="0" dirty="0">
                <a:solidFill>
                  <a:srgbClr val="EEEEEE"/>
                </a:solidFill>
                <a:effectLst/>
                <a:latin typeface="Courier New" panose="02070309020205020404" pitchFamily="49" charset="0"/>
              </a:rPr>
              <a:t> </a:t>
            </a:r>
          </a:p>
          <a:p>
            <a:pPr algn="l" fontAlgn="base"/>
            <a:r>
              <a:rPr lang="en-US" b="1" i="0" cap="all" dirty="0">
                <a:solidFill>
                  <a:srgbClr val="888888"/>
                </a:solidFill>
                <a:effectLst/>
                <a:latin typeface="Arial" panose="020B0604020202020204" pitchFamily="34" charset="0"/>
              </a:rPr>
              <a:t>ERROR RETURNED.</a:t>
            </a:r>
            <a:endParaRPr lang="en-US" b="0" i="0" dirty="0">
              <a:solidFill>
                <a:srgbClr val="EEEEEE"/>
              </a:solidFill>
              <a:effectLst/>
              <a:latin typeface="Courier New" panose="02070309020205020404" pitchFamily="49" charset="0"/>
            </a:endParaRPr>
          </a:p>
          <a:p>
            <a:pPr algn="l" fontAlgn="base"/>
            <a:r>
              <a:rPr lang="en-US" b="0" i="0" dirty="0">
                <a:solidFill>
                  <a:srgbClr val="00B0F0"/>
                </a:solidFill>
                <a:effectLst/>
                <a:latin typeface="Courier New" panose="02070309020205020404" pitchFamily="49" charset="0"/>
              </a:rPr>
              <a:t>ORA-01789: query block has incorrect number of result columns.</a:t>
            </a:r>
          </a:p>
          <a:p>
            <a:pPr algn="l" fontAlgn="base"/>
            <a:r>
              <a:rPr lang="en-US" b="0" i="0" u="sng" dirty="0">
                <a:solidFill>
                  <a:srgbClr val="444444"/>
                </a:solidFill>
                <a:effectLst/>
                <a:latin typeface="Helvetica Neue"/>
              </a:rPr>
              <a:t>An error is still returned but </a:t>
            </a:r>
            <a:r>
              <a:rPr lang="en-US" b="1" i="0" u="sng" dirty="0">
                <a:solidFill>
                  <a:srgbClr val="444444"/>
                </a:solidFill>
                <a:effectLst/>
                <a:latin typeface="Helvetica Neue"/>
              </a:rPr>
              <a:t>it is not related to an invalid table name</a:t>
            </a:r>
            <a:r>
              <a:rPr lang="en-US" b="0" i="0" u="sng" dirty="0">
                <a:solidFill>
                  <a:srgbClr val="444444"/>
                </a:solidFill>
                <a:effectLst/>
                <a:latin typeface="Helvetica Neue"/>
              </a:rPr>
              <a:t>. The attacker now knows a valid table and he can solve the problem related to the number of columns.</a:t>
            </a:r>
          </a:p>
        </p:txBody>
      </p:sp>
    </p:spTree>
    <p:extLst>
      <p:ext uri="{BB962C8B-B14F-4D97-AF65-F5344CB8AC3E}">
        <p14:creationId xmlns:p14="http://schemas.microsoft.com/office/powerpoint/2010/main" val="3603665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184150" y="1779588"/>
            <a:ext cx="8356001"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err="1"/>
              <a:t>PiggyBacked</a:t>
            </a:r>
            <a:r>
              <a:rPr lang="en-US" altLang="en-US" sz="2200" b="1" dirty="0"/>
              <a:t> Queries</a:t>
            </a:r>
            <a:r>
              <a:rPr lang="en-US" altLang="en-US" sz="2200" dirty="0"/>
              <a:t>: </a:t>
            </a:r>
          </a:p>
          <a:p>
            <a:pPr marL="342900" indent="-342900" algn="just" eaLnBrk="1" hangingPunct="1">
              <a:buFont typeface="Arial" panose="020B0604020202020204" pitchFamily="34" charset="0"/>
              <a:buChar char="•"/>
            </a:pPr>
            <a:r>
              <a:rPr lang="en-US" altLang="en-US" sz="2200" dirty="0"/>
              <a:t>An attacker injects additional queries into the original query to extract data, add or modify data, or execute remote commands. </a:t>
            </a:r>
          </a:p>
          <a:p>
            <a:pPr marL="342900" indent="-342900" algn="just" eaLnBrk="1" hangingPunct="1">
              <a:buFont typeface="Arial" panose="020B0604020202020204" pitchFamily="34" charset="0"/>
              <a:buChar char="•"/>
            </a:pPr>
            <a:r>
              <a:rPr lang="en-US" altLang="en-US" sz="2200" dirty="0"/>
              <a:t>In this scenario, the attacker does not intend to modify the original intended query but to include new queries that piggy-back on the original query. </a:t>
            </a:r>
          </a:p>
          <a:p>
            <a:pPr marL="342900" indent="-342900" algn="just" eaLnBrk="1" hangingPunct="1">
              <a:buFont typeface="Arial" panose="020B0604020202020204" pitchFamily="34" charset="0"/>
              <a:buChar char="•"/>
            </a:pPr>
            <a:r>
              <a:rPr lang="en-US" altLang="en-US" sz="2200" dirty="0"/>
              <a:t>As a result, the DBMS receives multiple SQL queries. The first is the normal query which is executed normally, while the subsequent ones are executed to satisfy the attack. </a:t>
            </a:r>
          </a:p>
          <a:p>
            <a:pPr marL="342900" indent="-342900" algn="just" eaLnBrk="1" hangingPunct="1">
              <a:buFont typeface="Arial" panose="020B0604020202020204" pitchFamily="34" charset="0"/>
              <a:buChar char="•"/>
            </a:pPr>
            <a:r>
              <a:rPr lang="en-US" altLang="en-US" sz="2200" dirty="0"/>
              <a:t>Here is a common form using a query delimiter (;) for this attack:</a:t>
            </a:r>
          </a:p>
          <a:p>
            <a:pPr algn="just" eaLnBrk="1" hangingPunct="1"/>
            <a:r>
              <a:rPr lang="en-US" altLang="en-US" sz="2200" dirty="0"/>
              <a:t>normal SQL statement + ";" + INSERT (or UPDATE, DELETE, DROP) &lt;rest of injected query&gt;</a:t>
            </a:r>
          </a:p>
        </p:txBody>
      </p:sp>
    </p:spTree>
    <p:extLst>
      <p:ext uri="{BB962C8B-B14F-4D97-AF65-F5344CB8AC3E}">
        <p14:creationId xmlns:p14="http://schemas.microsoft.com/office/powerpoint/2010/main" val="1874909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TextBox 10">
            <a:extLst>
              <a:ext uri="{FF2B5EF4-FFF2-40B4-BE49-F238E27FC236}">
                <a16:creationId xmlns:a16="http://schemas.microsoft.com/office/drawing/2014/main" id="{62CD02DE-A375-E663-EABF-5A10C6B515C3}"/>
              </a:ext>
            </a:extLst>
          </p:cNvPr>
          <p:cNvSpPr txBox="1">
            <a:spLocks noChangeArrowheads="1"/>
          </p:cNvSpPr>
          <p:nvPr/>
        </p:nvSpPr>
        <p:spPr bwMode="auto">
          <a:xfrm>
            <a:off x="596601" y="1779588"/>
            <a:ext cx="794355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b="1" dirty="0"/>
              <a:t>Stored Procedures: </a:t>
            </a:r>
          </a:p>
          <a:p>
            <a:pPr marL="342900" indent="-342900" algn="just" eaLnBrk="1" hangingPunct="1">
              <a:buFont typeface="Arial" panose="020B0604020202020204" pitchFamily="34" charset="0"/>
              <a:buChar char="•"/>
            </a:pPr>
            <a:r>
              <a:rPr lang="en-US" altLang="en-US" sz="2200" dirty="0"/>
              <a:t>When a normal SQL statement (i.e., SELECT) is created as a stored procedure, an attacker can inject another stored procedure as a replacement for a normal stored procedure to performing privilege escalation, execute remote commands. </a:t>
            </a:r>
          </a:p>
          <a:p>
            <a:pPr marL="342900" indent="-342900" algn="just" eaLnBrk="1" hangingPunct="1">
              <a:buFont typeface="Arial" panose="020B0604020202020204" pitchFamily="34" charset="0"/>
              <a:buChar char="•"/>
            </a:pPr>
            <a:r>
              <a:rPr lang="en-US" altLang="en-US" sz="2200" dirty="0"/>
              <a:t>Here is a common form using a query delimiter (;) and the "SHUTDOWN" store procedure for this attack:</a:t>
            </a:r>
          </a:p>
          <a:p>
            <a:pPr algn="just" eaLnBrk="1" hangingPunct="1"/>
            <a:r>
              <a:rPr lang="en-US" altLang="en-US" sz="2200" dirty="0"/>
              <a:t>normal SQL statement + "; SHUTDOWN; " &lt;rest of injected query&gt;</a:t>
            </a:r>
          </a:p>
        </p:txBody>
      </p:sp>
    </p:spTree>
    <p:extLst>
      <p:ext uri="{BB962C8B-B14F-4D97-AF65-F5344CB8AC3E}">
        <p14:creationId xmlns:p14="http://schemas.microsoft.com/office/powerpoint/2010/main" val="1552597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0540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18832B2-2684-7086-B967-292C7446DF9E}"/>
              </a:ext>
            </a:extLst>
          </p:cNvPr>
          <p:cNvSpPr txBox="1"/>
          <p:nvPr/>
        </p:nvSpPr>
        <p:spPr>
          <a:xfrm>
            <a:off x="303212" y="1761668"/>
            <a:ext cx="8078781" cy="3693319"/>
          </a:xfrm>
          <a:prstGeom prst="rect">
            <a:avLst/>
          </a:prstGeom>
          <a:noFill/>
        </p:spPr>
        <p:txBody>
          <a:bodyPr wrap="square">
            <a:spAutoFit/>
          </a:bodyPr>
          <a:lstStyle/>
          <a:p>
            <a:r>
              <a:rPr lang="en-US" b="1" dirty="0"/>
              <a:t>Tautologies: </a:t>
            </a:r>
          </a:p>
          <a:p>
            <a:pPr marL="285750" indent="-285750">
              <a:buFont typeface="Arial" panose="020B0604020202020204" pitchFamily="34" charset="0"/>
              <a:buChar char="•"/>
            </a:pPr>
            <a:r>
              <a:rPr lang="en-US" dirty="0"/>
              <a:t>An attacker injects a query that always evaluates to true for entries in the database to bypass authentication, identify injectable parameters, or extract data.</a:t>
            </a:r>
          </a:p>
          <a:p>
            <a:pPr marL="285750" indent="-285750">
              <a:buFont typeface="Arial" panose="020B0604020202020204" pitchFamily="34" charset="0"/>
              <a:buChar char="•"/>
            </a:pPr>
            <a:r>
              <a:rPr lang="en-US" dirty="0"/>
              <a:t> For example:</a:t>
            </a:r>
          </a:p>
          <a:p>
            <a:r>
              <a:rPr lang="en-US" dirty="0"/>
              <a:t>Username known Input (username): </a:t>
            </a:r>
            <a:r>
              <a:rPr lang="en-US" dirty="0" err="1">
                <a:solidFill>
                  <a:srgbClr val="00B0F0"/>
                </a:solidFill>
              </a:rPr>
              <a:t>jdoe</a:t>
            </a:r>
            <a:r>
              <a:rPr lang="en-US" dirty="0">
                <a:solidFill>
                  <a:srgbClr val="00B0F0"/>
                </a:solidFill>
              </a:rPr>
              <a:t>' or '1'='1--</a:t>
            </a:r>
          </a:p>
          <a:p>
            <a:r>
              <a:rPr lang="en-US" dirty="0" err="1"/>
              <a:t>Sql</a:t>
            </a:r>
            <a:r>
              <a:rPr lang="en-US" dirty="0"/>
              <a:t>: </a:t>
            </a:r>
            <a:r>
              <a:rPr lang="en-US" dirty="0">
                <a:solidFill>
                  <a:srgbClr val="FF0000"/>
                </a:solidFill>
              </a:rPr>
              <a:t>SELECT * FROM students WHERE username = '</a:t>
            </a:r>
            <a:r>
              <a:rPr lang="en-US" dirty="0" err="1">
                <a:solidFill>
                  <a:srgbClr val="FF0000"/>
                </a:solidFill>
              </a:rPr>
              <a:t>jdoe</a:t>
            </a:r>
            <a:r>
              <a:rPr lang="en-US" dirty="0">
                <a:solidFill>
                  <a:srgbClr val="FF0000"/>
                </a:solidFill>
              </a:rPr>
              <a:t>' or '1'='1' -- AND password =</a:t>
            </a:r>
          </a:p>
          <a:p>
            <a:r>
              <a:rPr lang="en-US" dirty="0"/>
              <a:t>Result: All students are retrieved.</a:t>
            </a:r>
          </a:p>
          <a:p>
            <a:endParaRPr lang="en-US" dirty="0"/>
          </a:p>
          <a:p>
            <a:r>
              <a:rPr lang="en-US" dirty="0"/>
              <a:t>Both username and password not known</a:t>
            </a:r>
          </a:p>
          <a:p>
            <a:r>
              <a:rPr lang="en-US" dirty="0"/>
              <a:t>Input (username): ' or '' = '</a:t>
            </a:r>
          </a:p>
          <a:p>
            <a:r>
              <a:rPr lang="en-US" dirty="0"/>
              <a:t>Input (password): ' or '' = '</a:t>
            </a:r>
          </a:p>
          <a:p>
            <a:r>
              <a:rPr lang="en-US" dirty="0" err="1"/>
              <a:t>Sql</a:t>
            </a:r>
            <a:r>
              <a:rPr lang="en-US" dirty="0"/>
              <a:t>: select * from students where username = '' or '' = '' and password = '' or '' = ''</a:t>
            </a:r>
          </a:p>
          <a:p>
            <a:r>
              <a:rPr lang="en-US" dirty="0"/>
              <a:t>Result: All students are retrieved.</a:t>
            </a:r>
          </a:p>
        </p:txBody>
      </p:sp>
    </p:spTree>
    <p:extLst>
      <p:ext uri="{BB962C8B-B14F-4D97-AF65-F5344CB8AC3E}">
        <p14:creationId xmlns:p14="http://schemas.microsoft.com/office/powerpoint/2010/main" val="12818003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F7E9454-92E1-6AD1-3A39-677844DD3877}"/>
              </a:ext>
            </a:extLst>
          </p:cNvPr>
          <p:cNvSpPr txBox="1"/>
          <p:nvPr/>
        </p:nvSpPr>
        <p:spPr>
          <a:xfrm>
            <a:off x="238125" y="1633537"/>
            <a:ext cx="7093369" cy="3970318"/>
          </a:xfrm>
          <a:prstGeom prst="rect">
            <a:avLst/>
          </a:prstGeom>
          <a:noFill/>
        </p:spPr>
        <p:txBody>
          <a:bodyPr wrap="square">
            <a:spAutoFit/>
          </a:bodyPr>
          <a:lstStyle/>
          <a:p>
            <a:r>
              <a:rPr lang="en-US" b="1" dirty="0"/>
              <a:t>Illegal/Logically Incorrect Queries: </a:t>
            </a:r>
          </a:p>
          <a:p>
            <a:pPr marL="285750" indent="-285750">
              <a:buFont typeface="Arial" panose="020B0604020202020204" pitchFamily="34" charset="0"/>
              <a:buChar char="•"/>
            </a:pPr>
            <a:r>
              <a:rPr lang="en-US" dirty="0"/>
              <a:t>An attacker gathers important information about the type and structure of the back-end database of a Web application by injecting illegal or logically incorrect SQL syntax which will make the application return default error pages that often reveal vulnerable/injectable parameters to the attacker. </a:t>
            </a:r>
          </a:p>
          <a:p>
            <a:pPr marL="285750" indent="-285750">
              <a:buFont typeface="Arial" panose="020B0604020202020204" pitchFamily="34" charset="0"/>
              <a:buChar char="•"/>
            </a:pPr>
            <a:r>
              <a:rPr lang="en-US" dirty="0"/>
              <a:t>This attack is considered as a preliminary</a:t>
            </a:r>
            <a:r>
              <a:rPr lang="en-US" b="1" dirty="0"/>
              <a:t>, information-gathering </a:t>
            </a:r>
            <a:r>
              <a:rPr lang="en-US" dirty="0"/>
              <a:t>step for other SQL injection attacks.</a:t>
            </a:r>
          </a:p>
          <a:p>
            <a:r>
              <a:rPr lang="en-US" dirty="0"/>
              <a:t> For example:</a:t>
            </a:r>
          </a:p>
          <a:p>
            <a:r>
              <a:rPr lang="en-US" dirty="0"/>
              <a:t>Probing column name</a:t>
            </a:r>
          </a:p>
          <a:p>
            <a:r>
              <a:rPr lang="en-US" dirty="0"/>
              <a:t>Input (username): </a:t>
            </a:r>
            <a:r>
              <a:rPr lang="en-US" dirty="0">
                <a:solidFill>
                  <a:srgbClr val="24A9E1"/>
                </a:solidFill>
              </a:rPr>
              <a:t>'</a:t>
            </a:r>
            <a:r>
              <a:rPr lang="en-US" dirty="0" err="1">
                <a:solidFill>
                  <a:srgbClr val="24A9E1"/>
                </a:solidFill>
              </a:rPr>
              <a:t>ddd</a:t>
            </a:r>
            <a:r>
              <a:rPr lang="en-US" dirty="0">
                <a:solidFill>
                  <a:srgbClr val="24A9E1"/>
                </a:solidFill>
              </a:rPr>
              <a:t>"</a:t>
            </a:r>
          </a:p>
          <a:p>
            <a:r>
              <a:rPr lang="en-US" dirty="0" err="1"/>
              <a:t>Sql</a:t>
            </a:r>
            <a:r>
              <a:rPr lang="en-US" dirty="0"/>
              <a:t>: </a:t>
            </a:r>
            <a:r>
              <a:rPr lang="en-US" dirty="0">
                <a:solidFill>
                  <a:srgbClr val="FF0000"/>
                </a:solidFill>
              </a:rPr>
              <a:t>SELECT * FROM students WHERE username = '</a:t>
            </a:r>
            <a:r>
              <a:rPr lang="en-US" dirty="0" err="1">
                <a:solidFill>
                  <a:srgbClr val="FF0000"/>
                </a:solidFill>
              </a:rPr>
              <a:t>ddd</a:t>
            </a:r>
            <a:r>
              <a:rPr lang="en-US" dirty="0">
                <a:solidFill>
                  <a:srgbClr val="FF0000"/>
                </a:solidFill>
              </a:rPr>
              <a:t>"' AND password =</a:t>
            </a:r>
          </a:p>
          <a:p>
            <a:r>
              <a:rPr lang="en-US" dirty="0" err="1"/>
              <a:t>Result:"Incorrect</a:t>
            </a:r>
            <a:r>
              <a:rPr lang="en-US" dirty="0"/>
              <a:t> syntax near '</a:t>
            </a:r>
            <a:r>
              <a:rPr lang="en-US" dirty="0" err="1"/>
              <a:t>ddd</a:t>
            </a:r>
            <a:r>
              <a:rPr lang="en-US" dirty="0"/>
              <a:t>'. Unclosed quotation mark after the character string '' AND Password='</a:t>
            </a:r>
            <a:r>
              <a:rPr lang="en-US" dirty="0" err="1"/>
              <a:t>aaa</a:t>
            </a:r>
            <a:r>
              <a:rPr lang="en-US" dirty="0"/>
              <a:t>''."</a:t>
            </a:r>
          </a:p>
        </p:txBody>
      </p:sp>
    </p:spTree>
    <p:extLst>
      <p:ext uri="{BB962C8B-B14F-4D97-AF65-F5344CB8AC3E}">
        <p14:creationId xmlns:p14="http://schemas.microsoft.com/office/powerpoint/2010/main" val="2912666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7C8F2406-A001-484A-590D-2018ADCA542D}"/>
              </a:ext>
            </a:extLst>
          </p:cNvPr>
          <p:cNvSpPr txBox="1">
            <a:spLocks/>
          </p:cNvSpPr>
          <p:nvPr/>
        </p:nvSpPr>
        <p:spPr>
          <a:xfrm>
            <a:off x="889527" y="1706501"/>
            <a:ext cx="6798736" cy="3444997"/>
          </a:xfrm>
          <a:prstGeom prst="rect">
            <a:avLst/>
          </a:prstGeom>
        </p:spPr>
        <p:txBody>
          <a:bodyPr>
            <a:normAutofit fontScale="92500"/>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r>
              <a:rPr lang="en-US" b="1" dirty="0"/>
              <a:t>Blind SQL Injection </a:t>
            </a:r>
            <a:r>
              <a:rPr lang="en-US" dirty="0"/>
              <a:t>is used when a web application is vulnerable to an SQL injection, but </a:t>
            </a:r>
            <a:r>
              <a:rPr lang="en-US" b="1" dirty="0"/>
              <a:t>the results of the injection are not visible to the attacker.</a:t>
            </a:r>
          </a:p>
          <a:p>
            <a:pPr algn="just" eaLnBrk="1" hangingPunct="1"/>
            <a:r>
              <a:rPr lang="en-US" dirty="0"/>
              <a:t>The page with the vulnerability may not be one that displays data but will display differently depending on the results of a logical statement injected into the legitimate SQL statement called for that page.</a:t>
            </a:r>
            <a:endParaRPr lang="ar-SA" dirty="0"/>
          </a:p>
        </p:txBody>
      </p:sp>
      <p:pic>
        <p:nvPicPr>
          <p:cNvPr id="4" name="Picture 3">
            <a:extLst>
              <a:ext uri="{FF2B5EF4-FFF2-40B4-BE49-F238E27FC236}">
                <a16:creationId xmlns:a16="http://schemas.microsoft.com/office/drawing/2014/main" id="{4081FD16-FA03-A580-B2F9-ABC84C571481}"/>
              </a:ext>
            </a:extLst>
          </p:cNvPr>
          <p:cNvPicPr>
            <a:picLocks noChangeAspect="1"/>
          </p:cNvPicPr>
          <p:nvPr/>
        </p:nvPicPr>
        <p:blipFill>
          <a:blip r:embed="rId9"/>
          <a:stretch>
            <a:fillRect/>
          </a:stretch>
        </p:blipFill>
        <p:spPr>
          <a:xfrm>
            <a:off x="8461375" y="1062038"/>
            <a:ext cx="3700455" cy="2699420"/>
          </a:xfrm>
          <a:prstGeom prst="rect">
            <a:avLst/>
          </a:prstGeom>
        </p:spPr>
      </p:pic>
    </p:spTree>
    <p:extLst>
      <p:ext uri="{BB962C8B-B14F-4D97-AF65-F5344CB8AC3E}">
        <p14:creationId xmlns:p14="http://schemas.microsoft.com/office/powerpoint/2010/main" val="27139604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9722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types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33C568AE-D060-0221-6FE1-9B1EC545EDFA}"/>
              </a:ext>
            </a:extLst>
          </p:cNvPr>
          <p:cNvSpPr txBox="1"/>
          <p:nvPr/>
        </p:nvSpPr>
        <p:spPr>
          <a:xfrm>
            <a:off x="342915" y="1861343"/>
            <a:ext cx="7746985" cy="3139321"/>
          </a:xfrm>
          <a:prstGeom prst="rect">
            <a:avLst/>
          </a:prstGeom>
          <a:noFill/>
        </p:spPr>
        <p:txBody>
          <a:bodyPr wrap="square">
            <a:spAutoFit/>
          </a:bodyPr>
          <a:lstStyle/>
          <a:p>
            <a:pPr algn="l"/>
            <a:r>
              <a:rPr lang="en-US" b="1" i="0" dirty="0">
                <a:effectLst/>
                <a:latin typeface="Helvetica Neue"/>
              </a:rPr>
              <a:t>Blind SQL Injection</a:t>
            </a:r>
          </a:p>
          <a:p>
            <a:pPr algn="l"/>
            <a:endParaRPr lang="en-US" b="1" i="0" dirty="0">
              <a:effectLst/>
              <a:latin typeface="Helvetica Neue"/>
            </a:endParaRPr>
          </a:p>
          <a:p>
            <a:pPr marL="285750" indent="-285750" algn="l">
              <a:buFont typeface="Arial" panose="020B0604020202020204" pitchFamily="34" charset="0"/>
              <a:buChar char="•"/>
            </a:pPr>
            <a:r>
              <a:rPr lang="en-US" b="1" i="0" dirty="0">
                <a:solidFill>
                  <a:srgbClr val="0000FF"/>
                </a:solidFill>
                <a:effectLst/>
                <a:latin typeface="Helvetica Neue"/>
              </a:rPr>
              <a:t>Time-intensive</a:t>
            </a:r>
            <a:r>
              <a:rPr lang="en-US" b="0" i="0" dirty="0">
                <a:solidFill>
                  <a:srgbClr val="333333"/>
                </a:solidFill>
                <a:effectLst/>
                <a:latin typeface="Helvetica Neue"/>
              </a:rPr>
              <a:t>: This type of attack can become </a:t>
            </a:r>
            <a:r>
              <a:rPr lang="en-US" b="0" i="0" dirty="0">
                <a:solidFill>
                  <a:srgbClr val="FF0000"/>
                </a:solidFill>
                <a:effectLst/>
                <a:latin typeface="Helvetica Neue"/>
              </a:rPr>
              <a:t>time-intensive because a new statement</a:t>
            </a:r>
            <a:r>
              <a:rPr lang="en-US" b="0" i="0" dirty="0">
                <a:solidFill>
                  <a:srgbClr val="333333"/>
                </a:solidFill>
                <a:effectLst/>
                <a:latin typeface="Helvetica Neue"/>
              </a:rPr>
              <a:t> must be crafted for each bit recovered.</a:t>
            </a:r>
          </a:p>
          <a:p>
            <a:pPr marL="285750" indent="-285750" algn="l">
              <a:buFont typeface="Arial" panose="020B0604020202020204" pitchFamily="34" charset="0"/>
              <a:buChar char="•"/>
            </a:pPr>
            <a:r>
              <a:rPr lang="en-US" b="0" i="0" dirty="0">
                <a:solidFill>
                  <a:srgbClr val="FF0000"/>
                </a:solidFill>
                <a:effectLst/>
                <a:latin typeface="Helvetica Neue"/>
              </a:rPr>
              <a:t>Note</a:t>
            </a:r>
            <a:r>
              <a:rPr lang="en-US" b="0" i="0" dirty="0">
                <a:solidFill>
                  <a:srgbClr val="333333"/>
                </a:solidFill>
                <a:effectLst/>
                <a:latin typeface="Helvetica Neue"/>
              </a:rPr>
              <a:t>: An attacker can still steal data by asking a series of True and False questions through SQL statements.</a:t>
            </a:r>
          </a:p>
          <a:p>
            <a:pPr marL="285750" indent="-285750" algn="l">
              <a:buFont typeface="Arial" panose="020B0604020202020204" pitchFamily="34" charset="0"/>
              <a:buChar char="•"/>
            </a:pPr>
            <a:endParaRPr lang="en-US" dirty="0">
              <a:solidFill>
                <a:srgbClr val="333333"/>
              </a:solidFill>
              <a:latin typeface="Helvetica Neue"/>
            </a:endParaRPr>
          </a:p>
          <a:p>
            <a:pPr marL="285750" indent="-285750" algn="l">
              <a:buFont typeface="Arial" panose="020B0604020202020204" pitchFamily="34" charset="0"/>
              <a:buChar char="•"/>
            </a:pPr>
            <a:r>
              <a:rPr lang="en-US" b="0" i="0" dirty="0">
                <a:solidFill>
                  <a:srgbClr val="1990B8"/>
                </a:solidFill>
                <a:effectLst/>
                <a:latin typeface="Consolas" panose="020B0609020204030204" pitchFamily="49" charset="0"/>
              </a:rPr>
              <a:t>SELECT</a:t>
            </a:r>
            <a:r>
              <a:rPr lang="en-US" b="0" i="0" dirty="0">
                <a:solidFill>
                  <a:srgbClr val="1D1C29"/>
                </a:solidFill>
                <a:effectLst/>
                <a:latin typeface="Consolas" panose="020B0609020204030204" pitchFamily="49" charset="0"/>
              </a:rPr>
              <a:t> </a:t>
            </a:r>
            <a:r>
              <a:rPr lang="en-US" b="0" i="0" dirty="0">
                <a:solidFill>
                  <a:srgbClr val="A67F59"/>
                </a:solidFill>
                <a:effectLst/>
                <a:latin typeface="Consolas" panose="020B0609020204030204" pitchFamily="49" charset="0"/>
              </a:rPr>
              <a:t>*</a:t>
            </a:r>
            <a:r>
              <a:rPr lang="en-US" b="0" i="0" dirty="0">
                <a:solidFill>
                  <a:srgbClr val="1D1C29"/>
                </a:solidFill>
                <a:effectLst/>
                <a:latin typeface="Consolas" panose="020B0609020204030204" pitchFamily="49" charset="0"/>
              </a:rPr>
              <a:t> </a:t>
            </a:r>
            <a:r>
              <a:rPr lang="en-US" b="0" i="0" dirty="0">
                <a:solidFill>
                  <a:srgbClr val="1990B8"/>
                </a:solidFill>
                <a:effectLst/>
                <a:latin typeface="Consolas" panose="020B0609020204030204" pitchFamily="49" charset="0"/>
              </a:rPr>
              <a:t>FROM</a:t>
            </a:r>
            <a:r>
              <a:rPr lang="en-US" b="0" i="0" dirty="0">
                <a:solidFill>
                  <a:srgbClr val="1D1C29"/>
                </a:solidFill>
                <a:effectLst/>
                <a:latin typeface="Consolas" panose="020B0609020204030204" pitchFamily="49" charset="0"/>
              </a:rPr>
              <a:t> products </a:t>
            </a:r>
            <a:r>
              <a:rPr lang="en-US" b="0" i="0" dirty="0">
                <a:solidFill>
                  <a:srgbClr val="1990B8"/>
                </a:solidFill>
                <a:effectLst/>
                <a:latin typeface="Consolas" panose="020B0609020204030204" pitchFamily="49" charset="0"/>
              </a:rPr>
              <a:t>WHERE</a:t>
            </a:r>
            <a:r>
              <a:rPr lang="en-US" b="0" i="0" dirty="0">
                <a:solidFill>
                  <a:srgbClr val="1D1C29"/>
                </a:solidFill>
                <a:effectLst/>
                <a:latin typeface="Consolas" panose="020B0609020204030204" pitchFamily="49" charset="0"/>
              </a:rPr>
              <a:t> id </a:t>
            </a:r>
            <a:r>
              <a:rPr lang="en-US" b="0" i="0" dirty="0">
                <a:solidFill>
                  <a:srgbClr val="A67F59"/>
                </a:solidFill>
                <a:effectLst/>
                <a:latin typeface="Consolas" panose="020B0609020204030204" pitchFamily="49" charset="0"/>
              </a:rPr>
              <a:t>=</a:t>
            </a:r>
            <a:r>
              <a:rPr lang="en-US" b="0" i="0" dirty="0">
                <a:solidFill>
                  <a:srgbClr val="1D1C29"/>
                </a:solidFill>
                <a:effectLst/>
                <a:latin typeface="Consolas" panose="020B0609020204030204" pitchFamily="49" charset="0"/>
              </a:rPr>
              <a:t> </a:t>
            </a:r>
            <a:r>
              <a:rPr lang="en-US" b="0" i="0" dirty="0">
                <a:solidFill>
                  <a:srgbClr val="171717"/>
                </a:solidFill>
                <a:effectLst/>
                <a:latin typeface="JetBrains Mono"/>
              </a:rPr>
              <a:t>1' AND sleep(10);- -</a:t>
            </a:r>
            <a:endParaRPr lang="en-US" b="0" i="0" dirty="0">
              <a:solidFill>
                <a:srgbClr val="2F9C0A"/>
              </a:solidFill>
              <a:effectLst/>
              <a:latin typeface="Consolas" panose="020B0609020204030204" pitchFamily="49" charset="0"/>
            </a:endParaRPr>
          </a:p>
          <a:p>
            <a:pPr marL="285750" indent="-285750" algn="l">
              <a:buFont typeface="Arial" panose="020B0604020202020204" pitchFamily="34" charset="0"/>
              <a:buChar char="•"/>
            </a:pPr>
            <a:endParaRPr lang="en-US" dirty="0">
              <a:solidFill>
                <a:srgbClr val="2F9C0A"/>
              </a:solidFill>
              <a:latin typeface="Consolas" panose="020B0609020204030204" pitchFamily="49" charset="0"/>
            </a:endParaRPr>
          </a:p>
          <a:p>
            <a:pPr marL="285750" indent="-285750" algn="l">
              <a:buFont typeface="Arial" panose="020B0604020202020204" pitchFamily="34" charset="0"/>
              <a:buChar char="•"/>
            </a:pPr>
            <a:r>
              <a:rPr lang="en-US" b="0" i="0" dirty="0">
                <a:solidFill>
                  <a:srgbClr val="1D1C29"/>
                </a:solidFill>
                <a:effectLst/>
                <a:latin typeface="Open Sans" panose="020B0606030504020204" pitchFamily="34" charset="0"/>
              </a:rPr>
              <a:t>If the database server is vulnerable to time-based blind SQL injections, the attacker will see a 10-second delay in the application.</a:t>
            </a:r>
            <a:endParaRPr lang="en-US" b="0" i="0" dirty="0">
              <a:solidFill>
                <a:srgbClr val="333333"/>
              </a:solidFill>
              <a:effectLst/>
              <a:latin typeface="Helvetica Neue"/>
            </a:endParaRPr>
          </a:p>
        </p:txBody>
      </p:sp>
    </p:spTree>
    <p:extLst>
      <p:ext uri="{BB962C8B-B14F-4D97-AF65-F5344CB8AC3E}">
        <p14:creationId xmlns:p14="http://schemas.microsoft.com/office/powerpoint/2010/main" val="1171889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6963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Sources of SQL Injection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1B5D376F-AD6A-5D4F-3453-71141FA7160F}"/>
              </a:ext>
            </a:extLst>
          </p:cNvPr>
          <p:cNvSpPr txBox="1">
            <a:spLocks/>
          </p:cNvSpPr>
          <p:nvPr/>
        </p:nvSpPr>
        <p:spPr>
          <a:xfrm>
            <a:off x="1099955" y="1764445"/>
            <a:ext cx="6798736" cy="3444997"/>
          </a:xfrm>
          <a:prstGeom prst="rect">
            <a:avLst/>
          </a:prstGeom>
        </p:spPr>
        <p:txBody>
          <a:bodyPr>
            <a:normAutofit fontScale="92500" lnSpcReduction="10000"/>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dirty="0"/>
              <a:t>Injection through user input </a:t>
            </a:r>
          </a:p>
          <a:p>
            <a:pPr lvl="1" eaLnBrk="1" hangingPunct="1"/>
            <a:r>
              <a:rPr lang="en-US" dirty="0"/>
              <a:t> Malicious strings in web forms. </a:t>
            </a:r>
          </a:p>
          <a:p>
            <a:pPr eaLnBrk="1" hangingPunct="1"/>
            <a:r>
              <a:rPr lang="en-US" dirty="0"/>
              <a:t>Injection through cookies </a:t>
            </a:r>
          </a:p>
          <a:p>
            <a:pPr lvl="1" eaLnBrk="1" hangingPunct="1"/>
            <a:r>
              <a:rPr lang="en-US" dirty="0"/>
              <a:t>Modified cookie fields contain attack strings. </a:t>
            </a:r>
          </a:p>
          <a:p>
            <a:pPr eaLnBrk="1" hangingPunct="1"/>
            <a:r>
              <a:rPr lang="en-US" dirty="0"/>
              <a:t>Injection through server variables </a:t>
            </a:r>
          </a:p>
          <a:p>
            <a:pPr lvl="1" eaLnBrk="1" hangingPunct="1"/>
            <a:r>
              <a:rPr lang="en-US" dirty="0"/>
              <a:t>Headers are manipulated to contain attack strings. </a:t>
            </a:r>
          </a:p>
          <a:p>
            <a:pPr eaLnBrk="1" hangingPunct="1"/>
            <a:r>
              <a:rPr lang="en-US" dirty="0"/>
              <a:t>Second-order injection </a:t>
            </a:r>
          </a:p>
          <a:p>
            <a:pPr lvl="1" eaLnBrk="1" hangingPunct="1"/>
            <a:r>
              <a:rPr lang="en-US" dirty="0"/>
              <a:t>Trojan horse input seems fine until used in a certain situation</a:t>
            </a:r>
            <a:endParaRPr lang="ar-SA" dirty="0"/>
          </a:p>
        </p:txBody>
      </p:sp>
    </p:spTree>
    <p:extLst>
      <p:ext uri="{BB962C8B-B14F-4D97-AF65-F5344CB8AC3E}">
        <p14:creationId xmlns:p14="http://schemas.microsoft.com/office/powerpoint/2010/main" val="37448157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6963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Sources of SQL Injection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9DDEDE0-BB88-1431-5A27-B698F6714103}"/>
              </a:ext>
            </a:extLst>
          </p:cNvPr>
          <p:cNvSpPr txBox="1"/>
          <p:nvPr/>
        </p:nvSpPr>
        <p:spPr>
          <a:xfrm>
            <a:off x="250664" y="1787939"/>
            <a:ext cx="6228182" cy="369332"/>
          </a:xfrm>
          <a:prstGeom prst="rect">
            <a:avLst/>
          </a:prstGeom>
          <a:noFill/>
        </p:spPr>
        <p:txBody>
          <a:bodyPr wrap="square">
            <a:spAutoFit/>
          </a:bodyPr>
          <a:lstStyle/>
          <a:p>
            <a:r>
              <a:rPr lang="en-US" b="0" i="0" dirty="0">
                <a:solidFill>
                  <a:srgbClr val="002B4A"/>
                </a:solidFill>
                <a:effectLst/>
                <a:latin typeface="Rubik"/>
              </a:rPr>
              <a:t>SELECT * from users where id = 123</a:t>
            </a:r>
            <a:endParaRPr lang="en-US" dirty="0"/>
          </a:p>
        </p:txBody>
      </p:sp>
      <p:sp>
        <p:nvSpPr>
          <p:cNvPr id="5" name="TextBox 4">
            <a:extLst>
              <a:ext uri="{FF2B5EF4-FFF2-40B4-BE49-F238E27FC236}">
                <a16:creationId xmlns:a16="http://schemas.microsoft.com/office/drawing/2014/main" id="{089B47EB-223A-EFDE-2738-E870E76F6A41}"/>
              </a:ext>
            </a:extLst>
          </p:cNvPr>
          <p:cNvSpPr txBox="1"/>
          <p:nvPr/>
        </p:nvSpPr>
        <p:spPr>
          <a:xfrm>
            <a:off x="256010" y="2263931"/>
            <a:ext cx="6228182" cy="646331"/>
          </a:xfrm>
          <a:prstGeom prst="rect">
            <a:avLst/>
          </a:prstGeom>
          <a:noFill/>
        </p:spPr>
        <p:txBody>
          <a:bodyPr wrap="square">
            <a:spAutoFit/>
          </a:bodyPr>
          <a:lstStyle/>
          <a:p>
            <a:r>
              <a:rPr lang="en-US" dirty="0"/>
              <a:t>https://myapi.com/users/123;UPDATE users set admin = 1 where id = 456</a:t>
            </a:r>
          </a:p>
        </p:txBody>
      </p:sp>
      <p:pic>
        <p:nvPicPr>
          <p:cNvPr id="7" name="Picture 6">
            <a:extLst>
              <a:ext uri="{FF2B5EF4-FFF2-40B4-BE49-F238E27FC236}">
                <a16:creationId xmlns:a16="http://schemas.microsoft.com/office/drawing/2014/main" id="{817574BB-E4E9-469D-F9FB-50220B2A4390}"/>
              </a:ext>
            </a:extLst>
          </p:cNvPr>
          <p:cNvPicPr>
            <a:picLocks noChangeAspect="1"/>
          </p:cNvPicPr>
          <p:nvPr/>
        </p:nvPicPr>
        <p:blipFill>
          <a:blip r:embed="rId9"/>
          <a:stretch>
            <a:fillRect/>
          </a:stretch>
        </p:blipFill>
        <p:spPr>
          <a:xfrm>
            <a:off x="405007" y="3143287"/>
            <a:ext cx="5724331" cy="2754159"/>
          </a:xfrm>
          <a:prstGeom prst="rect">
            <a:avLst/>
          </a:prstGeom>
        </p:spPr>
      </p:pic>
    </p:spTree>
    <p:extLst>
      <p:ext uri="{BB962C8B-B14F-4D97-AF65-F5344CB8AC3E}">
        <p14:creationId xmlns:p14="http://schemas.microsoft.com/office/powerpoint/2010/main" val="15796442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A7051955-A25A-DCCD-7916-8444CD2D2E6E}"/>
              </a:ext>
            </a:extLst>
          </p:cNvPr>
          <p:cNvSpPr txBox="1"/>
          <p:nvPr/>
        </p:nvSpPr>
        <p:spPr>
          <a:xfrm>
            <a:off x="1014412" y="1793875"/>
            <a:ext cx="7245350" cy="1200329"/>
          </a:xfrm>
          <a:prstGeom prst="rect">
            <a:avLst/>
          </a:prstGeom>
          <a:noFill/>
        </p:spPr>
        <p:txBody>
          <a:bodyPr wrap="square">
            <a:spAutoFit/>
          </a:bodyPr>
          <a:lstStyle/>
          <a:p>
            <a:pPr marL="285750" indent="-285750">
              <a:buFont typeface="Arial" panose="020B0604020202020204" pitchFamily="34" charset="0"/>
              <a:buChar char="•"/>
            </a:pPr>
            <a:r>
              <a:rPr lang="en-US" sz="2400" dirty="0">
                <a:solidFill>
                  <a:srgbClr val="002B4A"/>
                </a:solidFill>
                <a:latin typeface="Rubik"/>
              </a:rPr>
              <a:t>Information gathering SQL injection and vulnerability detection</a:t>
            </a:r>
          </a:p>
          <a:p>
            <a:pPr marL="285750" indent="-285750">
              <a:buFont typeface="Arial" panose="020B0604020202020204" pitchFamily="34" charset="0"/>
              <a:buChar char="•"/>
            </a:pPr>
            <a:r>
              <a:rPr lang="en-US" sz="2400" dirty="0">
                <a:solidFill>
                  <a:srgbClr val="002B4A"/>
                </a:solidFill>
                <a:latin typeface="Rubik"/>
              </a:rPr>
              <a:t>Launch injection attack</a:t>
            </a:r>
            <a:endParaRPr lang="en-US" sz="2400" dirty="0"/>
          </a:p>
        </p:txBody>
      </p:sp>
    </p:spTree>
    <p:extLst>
      <p:ext uri="{BB962C8B-B14F-4D97-AF65-F5344CB8AC3E}">
        <p14:creationId xmlns:p14="http://schemas.microsoft.com/office/powerpoint/2010/main" val="38050915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D56F70A5-4142-FB25-358E-E0B14512E5C6}"/>
              </a:ext>
            </a:extLst>
          </p:cNvPr>
          <p:cNvSpPr txBox="1"/>
          <p:nvPr/>
        </p:nvSpPr>
        <p:spPr>
          <a:xfrm>
            <a:off x="250663" y="1787939"/>
            <a:ext cx="7913623" cy="3046988"/>
          </a:xfrm>
          <a:prstGeom prst="rect">
            <a:avLst/>
          </a:prstGeom>
          <a:noFill/>
        </p:spPr>
        <p:txBody>
          <a:bodyPr wrap="square">
            <a:spAutoFit/>
          </a:bodyPr>
          <a:lstStyle/>
          <a:p>
            <a:pPr algn="just"/>
            <a:r>
              <a:rPr lang="en-US" sz="2400" b="1" dirty="0">
                <a:solidFill>
                  <a:srgbClr val="002B4A"/>
                </a:solidFill>
                <a:latin typeface="Rubik"/>
              </a:rPr>
              <a:t>Information gathering SQL injection and vulnerability detection</a:t>
            </a:r>
          </a:p>
          <a:p>
            <a:pPr marL="285750" indent="-285750" algn="just">
              <a:buFont typeface="Arial" panose="020B0604020202020204" pitchFamily="34" charset="0"/>
              <a:buChar char="•"/>
            </a:pPr>
            <a:endParaRPr lang="en-US" sz="2400" dirty="0">
              <a:solidFill>
                <a:srgbClr val="002B4A"/>
              </a:solidFill>
              <a:latin typeface="Rubik"/>
            </a:endParaRPr>
          </a:p>
          <a:p>
            <a:pPr marL="285750" indent="-285750" algn="just">
              <a:buFont typeface="Arial" panose="020B0604020202020204" pitchFamily="34" charset="0"/>
              <a:buChar char="•"/>
            </a:pPr>
            <a:r>
              <a:rPr lang="en-US" sz="2400" dirty="0">
                <a:solidFill>
                  <a:srgbClr val="002B4A"/>
                </a:solidFill>
                <a:latin typeface="Rubik"/>
              </a:rPr>
              <a:t>Inject code into the input fields to generate error messages </a:t>
            </a:r>
          </a:p>
          <a:p>
            <a:pPr marL="342900" indent="-342900" algn="just">
              <a:buFont typeface="Arial" panose="020B0604020202020204" pitchFamily="34" charset="0"/>
              <a:buChar char="•"/>
            </a:pPr>
            <a:r>
              <a:rPr lang="en-US" sz="2400" b="1" i="1" dirty="0">
                <a:solidFill>
                  <a:srgbClr val="002B4A"/>
                </a:solidFill>
                <a:latin typeface="Rubik"/>
              </a:rPr>
              <a:t>Determine  database engine : </a:t>
            </a:r>
            <a:r>
              <a:rPr lang="en-US" sz="2400" dirty="0">
                <a:solidFill>
                  <a:srgbClr val="002B4A"/>
                </a:solidFill>
                <a:latin typeface="Rubik"/>
              </a:rPr>
              <a:t>most error message will show DB engine </a:t>
            </a:r>
          </a:p>
          <a:p>
            <a:pPr marL="285750" indent="-285750" algn="just">
              <a:buFont typeface="Arial" panose="020B0604020202020204" pitchFamily="34" charset="0"/>
              <a:buChar char="•"/>
            </a:pPr>
            <a:endParaRPr lang="en-US" sz="2400" dirty="0">
              <a:solidFill>
                <a:srgbClr val="002B4A"/>
              </a:solidFill>
              <a:latin typeface="Rubik"/>
            </a:endParaRPr>
          </a:p>
          <a:p>
            <a:pPr marL="285750" indent="-285750" algn="just">
              <a:buFont typeface="Arial" panose="020B0604020202020204" pitchFamily="34" charset="0"/>
              <a:buChar char="•"/>
            </a:pPr>
            <a:endParaRPr lang="en-US" sz="2400" dirty="0">
              <a:solidFill>
                <a:srgbClr val="002B4A"/>
              </a:solidFill>
              <a:latin typeface="Rubik"/>
            </a:endParaRPr>
          </a:p>
        </p:txBody>
      </p:sp>
    </p:spTree>
    <p:extLst>
      <p:ext uri="{BB962C8B-B14F-4D97-AF65-F5344CB8AC3E}">
        <p14:creationId xmlns:p14="http://schemas.microsoft.com/office/powerpoint/2010/main" val="3790737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D9260C0-DFFC-3DF1-B80D-0488D34E1C4C}"/>
              </a:ext>
            </a:extLst>
          </p:cNvPr>
          <p:cNvSpPr txBox="1"/>
          <p:nvPr/>
        </p:nvSpPr>
        <p:spPr>
          <a:xfrm>
            <a:off x="250664" y="1545343"/>
            <a:ext cx="4768218" cy="1446550"/>
          </a:xfrm>
          <a:prstGeom prst="rect">
            <a:avLst/>
          </a:prstGeom>
          <a:noFill/>
        </p:spPr>
        <p:txBody>
          <a:bodyPr wrap="square">
            <a:spAutoFit/>
          </a:bodyPr>
          <a:lstStyle/>
          <a:p>
            <a:pPr marL="342900" indent="-342900" algn="just">
              <a:buFont typeface="Arial" panose="020B0604020202020204" pitchFamily="34" charset="0"/>
              <a:buChar char="•"/>
            </a:pPr>
            <a:r>
              <a:rPr lang="en-US" sz="2200" b="1" i="1" dirty="0">
                <a:solidFill>
                  <a:srgbClr val="002B4A"/>
                </a:solidFill>
                <a:latin typeface="Rubik"/>
              </a:rPr>
              <a:t>Determine the column : </a:t>
            </a:r>
            <a:r>
              <a:rPr lang="en-US" sz="2200" dirty="0">
                <a:solidFill>
                  <a:srgbClr val="002B4A"/>
                </a:solidFill>
                <a:latin typeface="Rubik"/>
              </a:rPr>
              <a:t>try to insert string into numeric fields the error message will show the data that could not get converted </a:t>
            </a:r>
          </a:p>
        </p:txBody>
      </p:sp>
      <p:pic>
        <p:nvPicPr>
          <p:cNvPr id="5" name="Picture 4">
            <a:extLst>
              <a:ext uri="{FF2B5EF4-FFF2-40B4-BE49-F238E27FC236}">
                <a16:creationId xmlns:a16="http://schemas.microsoft.com/office/drawing/2014/main" id="{0F43BC6E-BAD2-2C8D-6082-68E9C1F46D78}"/>
              </a:ext>
            </a:extLst>
          </p:cNvPr>
          <p:cNvPicPr>
            <a:picLocks noChangeAspect="1"/>
          </p:cNvPicPr>
          <p:nvPr/>
        </p:nvPicPr>
        <p:blipFill>
          <a:blip r:embed="rId9"/>
          <a:stretch>
            <a:fillRect/>
          </a:stretch>
        </p:blipFill>
        <p:spPr>
          <a:xfrm>
            <a:off x="5018882" y="1334276"/>
            <a:ext cx="3800475" cy="2819400"/>
          </a:xfrm>
          <a:prstGeom prst="rect">
            <a:avLst/>
          </a:prstGeom>
        </p:spPr>
      </p:pic>
      <p:sp>
        <p:nvSpPr>
          <p:cNvPr id="7" name="TextBox 6">
            <a:extLst>
              <a:ext uri="{FF2B5EF4-FFF2-40B4-BE49-F238E27FC236}">
                <a16:creationId xmlns:a16="http://schemas.microsoft.com/office/drawing/2014/main" id="{7C409987-D086-A975-E32C-5ABE351DA4E0}"/>
              </a:ext>
            </a:extLst>
          </p:cNvPr>
          <p:cNvSpPr txBox="1"/>
          <p:nvPr/>
        </p:nvSpPr>
        <p:spPr>
          <a:xfrm>
            <a:off x="250663" y="4019714"/>
            <a:ext cx="8212201" cy="769441"/>
          </a:xfrm>
          <a:prstGeom prst="rect">
            <a:avLst/>
          </a:prstGeom>
          <a:noFill/>
        </p:spPr>
        <p:txBody>
          <a:bodyPr wrap="square">
            <a:spAutoFit/>
          </a:bodyPr>
          <a:lstStyle/>
          <a:p>
            <a:pPr marL="342900" indent="-342900">
              <a:buFont typeface="Arial" panose="020B0604020202020204" pitchFamily="34" charset="0"/>
              <a:buChar char="•"/>
            </a:pPr>
            <a:r>
              <a:rPr lang="en-US" sz="2200" b="1" i="1" dirty="0"/>
              <a:t>Use time delay or Error signature to determine extract information </a:t>
            </a:r>
          </a:p>
        </p:txBody>
      </p:sp>
      <p:pic>
        <p:nvPicPr>
          <p:cNvPr id="9" name="Picture 8">
            <a:extLst>
              <a:ext uri="{FF2B5EF4-FFF2-40B4-BE49-F238E27FC236}">
                <a16:creationId xmlns:a16="http://schemas.microsoft.com/office/drawing/2014/main" id="{F6D2A4E8-EEE3-919F-2B7A-C9A8ABE5FAEE}"/>
              </a:ext>
            </a:extLst>
          </p:cNvPr>
          <p:cNvPicPr>
            <a:picLocks noChangeAspect="1"/>
          </p:cNvPicPr>
          <p:nvPr/>
        </p:nvPicPr>
        <p:blipFill>
          <a:blip r:embed="rId10"/>
          <a:stretch>
            <a:fillRect/>
          </a:stretch>
        </p:blipFill>
        <p:spPr>
          <a:xfrm>
            <a:off x="303212" y="4813688"/>
            <a:ext cx="7694870" cy="476250"/>
          </a:xfrm>
          <a:prstGeom prst="rect">
            <a:avLst/>
          </a:prstGeom>
        </p:spPr>
      </p:pic>
    </p:spTree>
    <p:extLst>
      <p:ext uri="{BB962C8B-B14F-4D97-AF65-F5344CB8AC3E}">
        <p14:creationId xmlns:p14="http://schemas.microsoft.com/office/powerpoint/2010/main" val="18820576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9161F77A-B21A-E9CC-848C-83C93B895EAE}"/>
              </a:ext>
            </a:extLst>
          </p:cNvPr>
          <p:cNvPicPr>
            <a:picLocks noChangeAspect="1"/>
          </p:cNvPicPr>
          <p:nvPr/>
        </p:nvPicPr>
        <p:blipFill>
          <a:blip r:embed="rId9"/>
          <a:stretch>
            <a:fillRect/>
          </a:stretch>
        </p:blipFill>
        <p:spPr>
          <a:xfrm>
            <a:off x="523875" y="1793875"/>
            <a:ext cx="9182100" cy="3209925"/>
          </a:xfrm>
          <a:prstGeom prst="rect">
            <a:avLst/>
          </a:prstGeom>
        </p:spPr>
      </p:pic>
    </p:spTree>
    <p:extLst>
      <p:ext uri="{BB962C8B-B14F-4D97-AF65-F5344CB8AC3E}">
        <p14:creationId xmlns:p14="http://schemas.microsoft.com/office/powerpoint/2010/main" val="1891878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2255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Methodology </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A76B278-579D-49E6-988D-C3E32A36DBF5}"/>
              </a:ext>
            </a:extLst>
          </p:cNvPr>
          <p:cNvPicPr>
            <a:picLocks noChangeAspect="1"/>
          </p:cNvPicPr>
          <p:nvPr/>
        </p:nvPicPr>
        <p:blipFill>
          <a:blip r:embed="rId9"/>
          <a:stretch>
            <a:fillRect/>
          </a:stretch>
        </p:blipFill>
        <p:spPr>
          <a:xfrm>
            <a:off x="696912" y="1868488"/>
            <a:ext cx="8848725" cy="4600575"/>
          </a:xfrm>
          <a:prstGeom prst="rect">
            <a:avLst/>
          </a:prstGeom>
        </p:spPr>
      </p:pic>
      <p:sp>
        <p:nvSpPr>
          <p:cNvPr id="4" name="TextBox 3">
            <a:extLst>
              <a:ext uri="{FF2B5EF4-FFF2-40B4-BE49-F238E27FC236}">
                <a16:creationId xmlns:a16="http://schemas.microsoft.com/office/drawing/2014/main" id="{2DC22D75-26E9-4DF5-E3EB-458ABDE1499E}"/>
              </a:ext>
            </a:extLst>
          </p:cNvPr>
          <p:cNvSpPr txBox="1"/>
          <p:nvPr/>
        </p:nvSpPr>
        <p:spPr>
          <a:xfrm>
            <a:off x="2639140" y="1437601"/>
            <a:ext cx="4071970" cy="430887"/>
          </a:xfrm>
          <a:prstGeom prst="rect">
            <a:avLst/>
          </a:prstGeom>
          <a:noFill/>
        </p:spPr>
        <p:txBody>
          <a:bodyPr wrap="square">
            <a:spAutoFit/>
          </a:bodyPr>
          <a:lstStyle/>
          <a:p>
            <a:r>
              <a:rPr lang="en-US" sz="2200" b="1" dirty="0"/>
              <a:t>Database features </a:t>
            </a:r>
          </a:p>
        </p:txBody>
      </p:sp>
    </p:spTree>
    <p:extLst>
      <p:ext uri="{BB962C8B-B14F-4D97-AF65-F5344CB8AC3E}">
        <p14:creationId xmlns:p14="http://schemas.microsoft.com/office/powerpoint/2010/main" val="1650887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66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Tool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0E172CD3-DB78-5A44-1425-D7001441F16D}"/>
              </a:ext>
            </a:extLst>
          </p:cNvPr>
          <p:cNvSpPr txBox="1"/>
          <p:nvPr/>
        </p:nvSpPr>
        <p:spPr>
          <a:xfrm>
            <a:off x="523875" y="2067839"/>
            <a:ext cx="7341596" cy="2308324"/>
          </a:xfrm>
          <a:prstGeom prst="rect">
            <a:avLst/>
          </a:prstGeom>
          <a:noFill/>
        </p:spPr>
        <p:txBody>
          <a:bodyPr wrap="square">
            <a:spAutoFit/>
          </a:bodyPr>
          <a:lstStyle/>
          <a:p>
            <a:pPr marL="285750" indent="-285750">
              <a:buFont typeface="Arial" panose="020B0604020202020204" pitchFamily="34" charset="0"/>
              <a:buChar char="•"/>
            </a:pPr>
            <a:r>
              <a:rPr lang="en-US" sz="2400" dirty="0" err="1"/>
              <a:t>BSQLHacker</a:t>
            </a:r>
            <a:r>
              <a:rPr lang="en-US" sz="2400" dirty="0"/>
              <a:t> </a:t>
            </a:r>
          </a:p>
          <a:p>
            <a:pPr marL="742950" lvl="1" indent="-285750">
              <a:buFont typeface="Arial" panose="020B0604020202020204" pitchFamily="34" charset="0"/>
              <a:buChar char="•"/>
            </a:pPr>
            <a:r>
              <a:rPr lang="en-US" sz="2400" dirty="0"/>
              <a:t>Blind SQL Hacker is automated SQL injection tool designed to exploit SQL injection vulnerabilities virtually in any database </a:t>
            </a:r>
          </a:p>
          <a:p>
            <a:pPr marL="285750" indent="-285750">
              <a:buFont typeface="Arial" panose="020B0604020202020204" pitchFamily="34" charset="0"/>
              <a:buChar char="•"/>
            </a:pPr>
            <a:r>
              <a:rPr lang="en-US" sz="2400" dirty="0" err="1"/>
              <a:t>MarathonTool</a:t>
            </a:r>
            <a:r>
              <a:rPr lang="en-US" sz="2400" dirty="0"/>
              <a:t> </a:t>
            </a:r>
          </a:p>
          <a:p>
            <a:pPr marL="285750" indent="-285750">
              <a:buFont typeface="Arial" panose="020B0604020202020204" pitchFamily="34" charset="0"/>
              <a:buChar char="•"/>
            </a:pPr>
            <a:r>
              <a:rPr lang="en-US" sz="2400" dirty="0"/>
              <a:t>SQL Power Injector </a:t>
            </a:r>
          </a:p>
        </p:txBody>
      </p:sp>
    </p:spTree>
    <p:extLst>
      <p:ext uri="{BB962C8B-B14F-4D97-AF65-F5344CB8AC3E}">
        <p14:creationId xmlns:p14="http://schemas.microsoft.com/office/powerpoint/2010/main" val="3428619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6D5916A-D410-5F00-022A-7B236BF95884}"/>
              </a:ext>
            </a:extLst>
          </p:cNvPr>
          <p:cNvSpPr txBox="1"/>
          <p:nvPr/>
        </p:nvSpPr>
        <p:spPr>
          <a:xfrm>
            <a:off x="802434" y="1996752"/>
            <a:ext cx="7812666" cy="1569660"/>
          </a:xfrm>
          <a:prstGeom prst="rect">
            <a:avLst/>
          </a:prstGeom>
          <a:noFill/>
        </p:spPr>
        <p:txBody>
          <a:bodyPr wrap="square">
            <a:spAutoFit/>
          </a:bodyPr>
          <a:lstStyle/>
          <a:p>
            <a:pPr marL="285750" indent="-285750">
              <a:buFont typeface="Arial" panose="020B0604020202020204" pitchFamily="34" charset="0"/>
              <a:buChar char="•"/>
            </a:pPr>
            <a:r>
              <a:rPr lang="en-US" sz="2400" dirty="0"/>
              <a:t>Prepared Statements (with Parameterized Queries)</a:t>
            </a:r>
          </a:p>
          <a:p>
            <a:pPr marL="285750" indent="-285750">
              <a:buFont typeface="Arial" panose="020B0604020202020204" pitchFamily="34" charset="0"/>
              <a:buChar char="•"/>
            </a:pPr>
            <a:r>
              <a:rPr lang="en-US" sz="2400" dirty="0"/>
              <a:t>Character Escaping</a:t>
            </a:r>
          </a:p>
          <a:p>
            <a:pPr marL="285750" indent="-285750">
              <a:buFont typeface="Arial" panose="020B0604020202020204" pitchFamily="34" charset="0"/>
              <a:buChar char="•"/>
            </a:pPr>
            <a:r>
              <a:rPr lang="en-US" sz="2400" dirty="0"/>
              <a:t>Input Validation</a:t>
            </a:r>
          </a:p>
          <a:p>
            <a:pPr marL="285750" indent="-285750">
              <a:buFont typeface="Arial" panose="020B0604020202020204" pitchFamily="34" charset="0"/>
              <a:buChar char="•"/>
            </a:pPr>
            <a:r>
              <a:rPr lang="en-US" sz="2400" dirty="0"/>
              <a:t>Password hashing</a:t>
            </a:r>
          </a:p>
        </p:txBody>
      </p:sp>
    </p:spTree>
    <p:extLst>
      <p:ext uri="{BB962C8B-B14F-4D97-AF65-F5344CB8AC3E}">
        <p14:creationId xmlns:p14="http://schemas.microsoft.com/office/powerpoint/2010/main" val="27272060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C8C2515-F153-D7B8-DB82-4C18F960AE29}"/>
              </a:ext>
            </a:extLst>
          </p:cNvPr>
          <p:cNvSpPr txBox="1"/>
          <p:nvPr/>
        </p:nvSpPr>
        <p:spPr>
          <a:xfrm>
            <a:off x="224907" y="1584927"/>
            <a:ext cx="8344418" cy="2431435"/>
          </a:xfrm>
          <a:prstGeom prst="rect">
            <a:avLst/>
          </a:prstGeom>
          <a:noFill/>
        </p:spPr>
        <p:txBody>
          <a:bodyPr wrap="square">
            <a:spAutoFit/>
          </a:bodyPr>
          <a:lstStyle/>
          <a:p>
            <a:r>
              <a:rPr lang="en-US" sz="1900" b="1" dirty="0"/>
              <a:t>Prepared Statements (with Parameterized Queries)</a:t>
            </a:r>
          </a:p>
          <a:p>
            <a:pPr marL="285750" indent="-285750">
              <a:buFont typeface="Arial" panose="020B0604020202020204" pitchFamily="34" charset="0"/>
              <a:buChar char="•"/>
            </a:pPr>
            <a:r>
              <a:rPr lang="en-US" sz="1900" dirty="0"/>
              <a:t>Prepared statements are easy to learn and use, and eliminate the problem of SQL injection. They force you to define SQL code, and pass each parameter to the query later, making a strong distinction between code and data. </a:t>
            </a:r>
          </a:p>
          <a:p>
            <a:pPr marL="285750" indent="-285750">
              <a:buFont typeface="Arial" panose="020B0604020202020204" pitchFamily="34" charset="0"/>
              <a:buChar char="•"/>
            </a:pPr>
            <a:r>
              <a:rPr lang="en-US" sz="1900" dirty="0"/>
              <a:t>If an attacker supplies a malicious string : for example providing John' or 1=1 for a username, the prepared statement will evaluate this as a literal string. It will look for a user named John' or 1=1 (and fail, because no such user exists) instead of evaluating this statement as code.</a:t>
            </a:r>
          </a:p>
        </p:txBody>
      </p:sp>
      <p:pic>
        <p:nvPicPr>
          <p:cNvPr id="1026" name="Picture 2" descr="prepared statement">
            <a:extLst>
              <a:ext uri="{FF2B5EF4-FFF2-40B4-BE49-F238E27FC236}">
                <a16:creationId xmlns:a16="http://schemas.microsoft.com/office/drawing/2014/main" id="{4D76038D-23CE-5452-D80E-583EDC39DB5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562" y="4069510"/>
            <a:ext cx="6276975" cy="27098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alue substitution">
            <a:extLst>
              <a:ext uri="{FF2B5EF4-FFF2-40B4-BE49-F238E27FC236}">
                <a16:creationId xmlns:a16="http://schemas.microsoft.com/office/drawing/2014/main" id="{F18495C1-18C5-DD1B-B8C8-83058BCD1E8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41119" y="5219700"/>
            <a:ext cx="7201694" cy="1366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130E8C67-DE57-DB17-189B-FE45BAF60241}"/>
              </a:ext>
            </a:extLst>
          </p:cNvPr>
          <p:cNvSpPr txBox="1"/>
          <p:nvPr/>
        </p:nvSpPr>
        <p:spPr>
          <a:xfrm>
            <a:off x="342915" y="1585932"/>
            <a:ext cx="7522556" cy="2723823"/>
          </a:xfrm>
          <a:prstGeom prst="rect">
            <a:avLst/>
          </a:prstGeom>
          <a:noFill/>
        </p:spPr>
        <p:txBody>
          <a:bodyPr wrap="square">
            <a:spAutoFit/>
          </a:bodyPr>
          <a:lstStyle/>
          <a:p>
            <a:pPr algn="just"/>
            <a:r>
              <a:rPr lang="en-US" sz="1900" b="1" dirty="0"/>
              <a:t>Character Escaping</a:t>
            </a:r>
          </a:p>
          <a:p>
            <a:pPr marL="342900" indent="-342900" algn="just">
              <a:buFont typeface="Arial" panose="020B0604020202020204" pitchFamily="34" charset="0"/>
              <a:buChar char="•"/>
            </a:pPr>
            <a:r>
              <a:rPr lang="en-US" sz="1900" dirty="0"/>
              <a:t>Character escaping is an effective way of preventing SQL injection. </a:t>
            </a:r>
          </a:p>
          <a:p>
            <a:pPr marL="342900" indent="-342900" algn="just">
              <a:buFont typeface="Arial" panose="020B0604020202020204" pitchFamily="34" charset="0"/>
              <a:buChar char="•"/>
            </a:pPr>
            <a:r>
              <a:rPr lang="en-US" sz="1900" dirty="0"/>
              <a:t>Special characters like “/ — ;” are interpreted by the SQL server as a syntax and can be treated as an SQL injection attack when added as part of the input. </a:t>
            </a:r>
          </a:p>
          <a:p>
            <a:pPr marL="342900" indent="-342900" algn="just">
              <a:buFont typeface="Arial" panose="020B0604020202020204" pitchFamily="34" charset="0"/>
              <a:buChar char="•"/>
            </a:pPr>
            <a:r>
              <a:rPr lang="en-US" sz="1900" dirty="0"/>
              <a:t>Pre-cleansing input data by “escaping” characters tells SQL values that they should be treated as a string, rather than as a command. </a:t>
            </a:r>
          </a:p>
          <a:p>
            <a:pPr marL="342900" indent="-342900" algn="just">
              <a:buFont typeface="Arial" panose="020B0604020202020204" pitchFamily="34" charset="0"/>
              <a:buChar char="•"/>
            </a:pPr>
            <a:r>
              <a:rPr lang="en-US" sz="1900" dirty="0"/>
              <a:t>Escaping special characters doesn’t </a:t>
            </a:r>
            <a:r>
              <a:rPr lang="en-US" sz="1900" b="1" u="sng" dirty="0"/>
              <a:t>guarantee SQL injection prevention, but it reduces the risk significantly</a:t>
            </a:r>
            <a:r>
              <a:rPr lang="en-US" sz="1900" dirty="0"/>
              <a:t>.</a:t>
            </a:r>
          </a:p>
        </p:txBody>
      </p:sp>
      <p:pic>
        <p:nvPicPr>
          <p:cNvPr id="3074" name="Picture 2" descr="acme">
            <a:extLst>
              <a:ext uri="{FF2B5EF4-FFF2-40B4-BE49-F238E27FC236}">
                <a16:creationId xmlns:a16="http://schemas.microsoft.com/office/drawing/2014/main" id="{A34677D8-08DB-F51D-3F48-DDE953F952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9643" y="3605213"/>
            <a:ext cx="3438525" cy="30575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haracter escaping">
            <a:extLst>
              <a:ext uri="{FF2B5EF4-FFF2-40B4-BE49-F238E27FC236}">
                <a16:creationId xmlns:a16="http://schemas.microsoft.com/office/drawing/2014/main" id="{726E65C5-C050-F8BF-3D83-1DDB21CDB8D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2915" y="4624368"/>
            <a:ext cx="8141696" cy="64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4877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713023" y="611424"/>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0C8EDBE4-6A8D-B091-AFE0-A43852239F13}"/>
              </a:ext>
            </a:extLst>
          </p:cNvPr>
          <p:cNvSpPr txBox="1"/>
          <p:nvPr/>
        </p:nvSpPr>
        <p:spPr>
          <a:xfrm>
            <a:off x="4549743" y="1604122"/>
            <a:ext cx="4071970" cy="430887"/>
          </a:xfrm>
          <a:prstGeom prst="rect">
            <a:avLst/>
          </a:prstGeom>
          <a:noFill/>
        </p:spPr>
        <p:txBody>
          <a:bodyPr wrap="square">
            <a:spAutoFit/>
          </a:bodyPr>
          <a:lstStyle/>
          <a:p>
            <a:endParaRPr lang="en-US" sz="2200" b="1" dirty="0"/>
          </a:p>
        </p:txBody>
      </p:sp>
      <p:sp>
        <p:nvSpPr>
          <p:cNvPr id="4" name="TextBox 3">
            <a:extLst>
              <a:ext uri="{FF2B5EF4-FFF2-40B4-BE49-F238E27FC236}">
                <a16:creationId xmlns:a16="http://schemas.microsoft.com/office/drawing/2014/main" id="{BB3ED0FE-8D75-5594-9242-EE7DE7BCAF21}"/>
              </a:ext>
            </a:extLst>
          </p:cNvPr>
          <p:cNvSpPr txBox="1"/>
          <p:nvPr/>
        </p:nvSpPr>
        <p:spPr>
          <a:xfrm>
            <a:off x="500031" y="1723385"/>
            <a:ext cx="6973887" cy="1631216"/>
          </a:xfrm>
          <a:prstGeom prst="rect">
            <a:avLst/>
          </a:prstGeom>
          <a:noFill/>
        </p:spPr>
        <p:txBody>
          <a:bodyPr wrap="square">
            <a:spAutoFit/>
          </a:bodyPr>
          <a:lstStyle/>
          <a:p>
            <a:pPr algn="just"/>
            <a:r>
              <a:rPr lang="en-US" sz="2000" b="1" dirty="0"/>
              <a:t>Input Validation</a:t>
            </a:r>
          </a:p>
          <a:p>
            <a:pPr marL="285750" indent="-285750" algn="just">
              <a:buFont typeface="Arial" panose="020B0604020202020204" pitchFamily="34" charset="0"/>
              <a:buChar char="•"/>
            </a:pPr>
            <a:r>
              <a:rPr lang="en-US" sz="2000" dirty="0"/>
              <a:t>Validating input plays a significant role in preventing SQL injection. Suspicious inputs are filtered prior to submission or processing by the server when validated. An example of input validation is an email validator. </a:t>
            </a:r>
          </a:p>
        </p:txBody>
      </p:sp>
      <p:sp>
        <p:nvSpPr>
          <p:cNvPr id="5" name="Rectangle 1">
            <a:extLst>
              <a:ext uri="{FF2B5EF4-FFF2-40B4-BE49-F238E27FC236}">
                <a16:creationId xmlns:a16="http://schemas.microsoft.com/office/drawing/2014/main" id="{1B745A79-5CCA-695E-0F0C-4F48BCE2A38F}"/>
              </a:ext>
            </a:extLst>
          </p:cNvPr>
          <p:cNvSpPr>
            <a:spLocks noChangeArrowheads="1"/>
          </p:cNvSpPr>
          <p:nvPr/>
        </p:nvSpPr>
        <p:spPr bwMode="auto">
          <a:xfrm>
            <a:off x="638500" y="3778764"/>
            <a:ext cx="6910387" cy="17697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err="1">
                <a:ln>
                  <a:noFill/>
                </a:ln>
                <a:solidFill>
                  <a:srgbClr val="002E42"/>
                </a:solidFill>
                <a:effectLst/>
                <a:latin typeface="Montserrat" panose="00000500000000000000" pitchFamily="2" charset="0"/>
              </a:rPr>
              <a:t>Javascript</a:t>
            </a:r>
            <a:r>
              <a:rPr kumimoji="0" lang="en-US" altLang="en-US" sz="1600" b="1" i="0" u="none" strike="noStrike" cap="none" normalizeH="0" baseline="0" dirty="0">
                <a:ln>
                  <a:noFill/>
                </a:ln>
                <a:solidFill>
                  <a:srgbClr val="002E42"/>
                </a:solidFill>
                <a:effectLst/>
                <a:latin typeface="Montserrat" panose="00000500000000000000" pitchFamily="2" charset="0"/>
              </a:rPr>
              <a:t> Code to Validate an Email ID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function </a:t>
            </a:r>
            <a:r>
              <a:rPr kumimoji="0" lang="en-US" altLang="en-US" sz="1600" b="0" i="0" u="none" strike="noStrike" cap="none" normalizeH="0" baseline="0" dirty="0" err="1">
                <a:ln>
                  <a:noFill/>
                </a:ln>
                <a:solidFill>
                  <a:srgbClr val="292B2C"/>
                </a:solidFill>
                <a:effectLst/>
                <a:latin typeface="Menlo"/>
              </a:rPr>
              <a:t>ValidateEmail</a:t>
            </a:r>
            <a:r>
              <a:rPr kumimoji="0" lang="en-US" altLang="en-US" sz="1600" b="0" i="0" u="none" strike="noStrike" cap="none" normalizeH="0" baseline="0" dirty="0">
                <a:ln>
                  <a:noFill/>
                </a:ln>
                <a:solidFill>
                  <a:srgbClr val="292B2C"/>
                </a:solidFill>
                <a:effectLst/>
                <a:latin typeface="Menlo"/>
              </a:rPr>
              <a:t>(mail) { if (/^\w+([\.-]?\w+)*</a:t>
            </a:r>
            <a:r>
              <a:rPr kumimoji="0" lang="en-US" altLang="en-US" sz="1600" b="1" i="0" u="none" strike="noStrike" cap="none" normalizeH="0" baseline="0" dirty="0">
                <a:ln>
                  <a:noFill/>
                </a:ln>
                <a:solidFill>
                  <a:srgbClr val="292B2C"/>
                </a:solidFill>
                <a:effectLst/>
                <a:latin typeface="Menlo"/>
              </a:rPr>
              <a:t>@</a:t>
            </a:r>
            <a:r>
              <a:rPr kumimoji="0" lang="en-US" altLang="en-US" sz="1600" b="0" i="0" u="none" strike="noStrike" cap="none" normalizeH="0" baseline="0" dirty="0">
                <a:ln>
                  <a:noFill/>
                </a:ln>
                <a:solidFill>
                  <a:srgbClr val="292B2C"/>
                </a:solidFill>
                <a:effectLst/>
                <a:latin typeface="Menlo"/>
              </a:rPr>
              <a:t>\w+([\.-]?\w+)*(\.\w{2,3})+$/.test(myForm.emailAddr.value))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 { return (true) }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292B2C"/>
              </a:solidFill>
              <a:effectLst/>
              <a:latin typeface="Menlo"/>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alert("You have entered an invalid email address!")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92B2C"/>
                </a:solidFill>
                <a:effectLst/>
                <a:latin typeface="Menlo"/>
              </a:rPr>
              <a:t>return (false) }</a:t>
            </a:r>
            <a:r>
              <a:rPr kumimoji="0" lang="en-US" altLang="en-US" sz="1600" b="0" i="0" u="none" strike="noStrike" cap="none" normalizeH="0" baseline="0" dirty="0">
                <a:ln>
                  <a:noFill/>
                </a:ln>
                <a:solidFill>
                  <a:schemeClr val="tx1"/>
                </a:solidFill>
                <a:effectLst/>
              </a:rPr>
              <a:t>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4029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3848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SQL Injection Prevention </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98E9F48-C7A3-FADD-64C2-F130E8DBDD3B}"/>
              </a:ext>
            </a:extLst>
          </p:cNvPr>
          <p:cNvSpPr txBox="1"/>
          <p:nvPr/>
        </p:nvSpPr>
        <p:spPr>
          <a:xfrm>
            <a:off x="652463" y="2084318"/>
            <a:ext cx="7607299" cy="2092881"/>
          </a:xfrm>
          <a:prstGeom prst="rect">
            <a:avLst/>
          </a:prstGeom>
          <a:noFill/>
        </p:spPr>
        <p:txBody>
          <a:bodyPr wrap="square">
            <a:spAutoFit/>
          </a:bodyPr>
          <a:lstStyle/>
          <a:p>
            <a:pPr algn="just"/>
            <a:r>
              <a:rPr lang="en-US" b="1" dirty="0"/>
              <a:t>Password hashing</a:t>
            </a:r>
          </a:p>
          <a:p>
            <a:pPr marL="285750" indent="-285750" algn="just">
              <a:buFont typeface="Arial" panose="020B0604020202020204" pitchFamily="34" charset="0"/>
              <a:buChar char="•"/>
            </a:pPr>
            <a:r>
              <a:rPr lang="en-US" dirty="0"/>
              <a:t>Hashing the user password before entering it into the query is a coincidental security feature to prevent SQL injection, </a:t>
            </a:r>
            <a:r>
              <a:rPr lang="en-US" u="sng" dirty="0"/>
              <a:t>but you can't necessarily do that with all user input</a:t>
            </a:r>
            <a:r>
              <a:rPr lang="en-US" dirty="0"/>
              <a:t>. If I'm looking up a Customer by their Name and I have a query like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sz="2200" dirty="0"/>
              <a:t>Select * from Customer Where Name like '%</a:t>
            </a:r>
            <a:r>
              <a:rPr lang="en-US" sz="2200" dirty="0" err="1"/>
              <a:t>userInput</a:t>
            </a:r>
            <a:r>
              <a:rPr lang="en-US" sz="2200" dirty="0"/>
              <a:t>%'</a:t>
            </a:r>
          </a:p>
        </p:txBody>
      </p:sp>
    </p:spTree>
    <p:extLst>
      <p:ext uri="{BB962C8B-B14F-4D97-AF65-F5344CB8AC3E}">
        <p14:creationId xmlns:p14="http://schemas.microsoft.com/office/powerpoint/2010/main" val="3510375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17854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References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CE97DFD-44EA-7953-3FD5-276A3C335D5E}"/>
              </a:ext>
            </a:extLst>
          </p:cNvPr>
          <p:cNvSpPr txBox="1"/>
          <p:nvPr/>
        </p:nvSpPr>
        <p:spPr>
          <a:xfrm>
            <a:off x="1249227" y="2205038"/>
            <a:ext cx="6228182" cy="369332"/>
          </a:xfrm>
          <a:prstGeom prst="rect">
            <a:avLst/>
          </a:prstGeom>
          <a:noFill/>
        </p:spPr>
        <p:txBody>
          <a:bodyPr wrap="square">
            <a:spAutoFit/>
          </a:bodyPr>
          <a:lstStyle/>
          <a:p>
            <a:r>
              <a:rPr lang="en-US" dirty="0"/>
              <a:t>https://www.sqlinjection.net/union/</a:t>
            </a:r>
          </a:p>
        </p:txBody>
      </p:sp>
    </p:spTree>
    <p:extLst>
      <p:ext uri="{BB962C8B-B14F-4D97-AF65-F5344CB8AC3E}">
        <p14:creationId xmlns:p14="http://schemas.microsoft.com/office/powerpoint/2010/main" val="9791665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7377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End</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07</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CE97DFD-44EA-7953-3FD5-276A3C335D5E}"/>
              </a:ext>
            </a:extLst>
          </p:cNvPr>
          <p:cNvSpPr txBox="1"/>
          <p:nvPr/>
        </p:nvSpPr>
        <p:spPr>
          <a:xfrm>
            <a:off x="3754362" y="2111732"/>
            <a:ext cx="1994036" cy="369332"/>
          </a:xfrm>
          <a:prstGeom prst="rect">
            <a:avLst/>
          </a:prstGeom>
          <a:noFill/>
        </p:spPr>
        <p:txBody>
          <a:bodyPr wrap="square">
            <a:spAutoFit/>
          </a:bodyPr>
          <a:lstStyle/>
          <a:p>
            <a:r>
              <a:rPr lang="en-US" dirty="0"/>
              <a:t>Any Question </a:t>
            </a:r>
          </a:p>
        </p:txBody>
      </p:sp>
    </p:spTree>
    <p:extLst>
      <p:ext uri="{BB962C8B-B14F-4D97-AF65-F5344CB8AC3E}">
        <p14:creationId xmlns:p14="http://schemas.microsoft.com/office/powerpoint/2010/main" val="392074851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2.xml><?xml version="1.0" encoding="utf-8"?>
<p:tagLst xmlns:a="http://schemas.openxmlformats.org/drawingml/2006/main" xmlns:r="http://schemas.openxmlformats.org/officeDocument/2006/relationships" xmlns:p="http://schemas.openxmlformats.org/presentationml/2006/main">
  <p:tag name="_INSTRUCTOR VIEW19C14C36-AC8E-43BC-9DB6-C2AAF774C7DC|PANE__TAG" val="_"/>
</p:tagLst>
</file>

<file path=ppt/tags/tag3.xml><?xml version="1.0" encoding="utf-8"?>
<p:tagLst xmlns:a="http://schemas.openxmlformats.org/drawingml/2006/main" xmlns:r="http://schemas.openxmlformats.org/officeDocument/2006/relationships" xmlns:p="http://schemas.openxmlformats.org/presentationml/2006/main">
  <p:tag name="TIMING" val="|35.8|35.6"/>
</p:tagLst>
</file>

<file path=ppt/tags/tag4.xml><?xml version="1.0" encoding="utf-8"?>
<p:tagLst xmlns:a="http://schemas.openxmlformats.org/drawingml/2006/main" xmlns:r="http://schemas.openxmlformats.org/officeDocument/2006/relationships" xmlns:p="http://schemas.openxmlformats.org/presentationml/2006/main">
  <p:tag name="TIMING" val="|26.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20FE89C8C0A2245ACE81F1622015992" ma:contentTypeVersion="4" ma:contentTypeDescription="Create a new document." ma:contentTypeScope="" ma:versionID="20587b70a3f83fa2edfc145810ed2c95">
  <xsd:schema xmlns:xsd="http://www.w3.org/2001/XMLSchema" xmlns:xs="http://www.w3.org/2001/XMLSchema" xmlns:p="http://schemas.microsoft.com/office/2006/metadata/properties" xmlns:ns3="aa74b998-7d02-4c65-8afd-3e7cfbd2fccf" targetNamespace="http://schemas.microsoft.com/office/2006/metadata/properties" ma:root="true" ma:fieldsID="8ae939ec889e3a5eff75ff7481f1c96e" ns3:_="">
    <xsd:import namespace="aa74b998-7d02-4c65-8afd-3e7cfbd2fcc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4b998-7d02-4c65-8afd-3e7cfbd2fc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F75063E-13AA-4916-8615-817C99C39C2E}">
  <ds:schemaRefs>
    <ds:schemaRef ds:uri="http://schemas.microsoft.com/sharepoint/v3/contenttype/forms"/>
  </ds:schemaRefs>
</ds:datastoreItem>
</file>

<file path=customXml/itemProps2.xml><?xml version="1.0" encoding="utf-8"?>
<ds:datastoreItem xmlns:ds="http://schemas.openxmlformats.org/officeDocument/2006/customXml" ds:itemID="{B70549A2-B60C-4C68-813F-94C30C679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74b998-7d02-4c65-8afd-3e7cfbd2fc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1D7D76A-57CE-437A-B43A-65768C06DA4E}">
  <ds:schemaRefs>
    <ds:schemaRef ds:uri="http://schemas.microsoft.com/office/2006/documentManagement/types"/>
    <ds:schemaRef ds:uri="http://schemas.openxmlformats.org/package/2006/metadata/core-properties"/>
    <ds:schemaRef ds:uri="http://purl.org/dc/dcmitype/"/>
    <ds:schemaRef ds:uri="aa74b998-7d02-4c65-8afd-3e7cfbd2fccf"/>
    <ds:schemaRef ds:uri="http://schemas.microsoft.com/office/2006/metadata/properties"/>
    <ds:schemaRef ds:uri="http://purl.org/dc/elements/1.1/"/>
    <ds:schemaRef ds:uri="http://purl.org/dc/term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9344</TotalTime>
  <Words>2707</Words>
  <Application>Microsoft Office PowerPoint</Application>
  <PresentationFormat>Widescreen</PresentationFormat>
  <Paragraphs>353</Paragraphs>
  <Slides>48</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48</vt:i4>
      </vt:variant>
    </vt:vector>
  </HeadingPairs>
  <TitlesOfParts>
    <vt:vector size="64" baseType="lpstr">
      <vt:lpstr>Arial</vt:lpstr>
      <vt:lpstr>Calibri</vt:lpstr>
      <vt:lpstr>Calibri Light</vt:lpstr>
      <vt:lpstr>Calisto MT</vt:lpstr>
      <vt:lpstr>Consolas</vt:lpstr>
      <vt:lpstr>Courier New</vt:lpstr>
      <vt:lpstr>Helvetica Neue</vt:lpstr>
      <vt:lpstr>JetBrains Mono</vt:lpstr>
      <vt:lpstr>Menlo</vt:lpstr>
      <vt:lpstr>Montserrat</vt:lpstr>
      <vt:lpstr>Open Sans</vt:lpstr>
      <vt:lpstr>Rubik</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306</cp:revision>
  <dcterms:created xsi:type="dcterms:W3CDTF">2021-08-03T13:03:26Z</dcterms:created>
  <dcterms:modified xsi:type="dcterms:W3CDTF">2023-04-28T14:42:12Z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0x010100C20FE89C8C0A2245ACE81F1622015992</vt:lpwstr>
  </property>
</Properties>
</file>