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B0F0"/>
                </a:solidFill>
              </a:rPr>
              <a:t>Contract management</a:t>
            </a:r>
          </a:p>
        </p:txBody>
      </p:sp>
      <p:sp>
        <p:nvSpPr>
          <p:cNvPr id="13315" name="Rectangle 3"/>
          <p:cNvSpPr>
            <a:spLocks noGrp="1" noChangeArrowheads="1"/>
          </p:cNvSpPr>
          <p:nvPr>
            <p:ph idx="1"/>
          </p:nvPr>
        </p:nvSpPr>
        <p:spPr>
          <a:xfrm>
            <a:off x="311176" y="1574213"/>
            <a:ext cx="11210264" cy="4844955"/>
          </a:xfrm>
        </p:spPr>
        <p:txBody>
          <a:bodyPr rtlCol="0">
            <a:normAutofit/>
          </a:bodyPr>
          <a:lstStyle/>
          <a:p>
            <a:pPr algn="just">
              <a:buFont typeface="Wingdings" panose="05000000000000000000" pitchFamily="2" charset="2"/>
              <a:buChar char="Ø"/>
            </a:pPr>
            <a:r>
              <a:rPr lang="en-US" b="1" dirty="0">
                <a:solidFill>
                  <a:srgbClr val="00B0F0"/>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rgbClr val="00B0F0"/>
                </a:solidFill>
              </a:rPr>
              <a:t>Further, the process has two dominant characteristics</a:t>
            </a:r>
            <a:r>
              <a:rPr lang="en-US" dirty="0">
                <a:solidFill>
                  <a:srgbClr val="00B0F0"/>
                </a:solidFill>
              </a:rPr>
              <a:t>:</a:t>
            </a:r>
          </a:p>
          <a:p>
            <a:pPr algn="just"/>
            <a:r>
              <a:rPr lang="en-US" b="1" dirty="0"/>
              <a:t>Risk identification</a:t>
            </a:r>
            <a:r>
              <a:rPr lang="en-US" i="1" dirty="0"/>
              <a:t>, </a:t>
            </a:r>
            <a:r>
              <a:rPr lang="en-US" b="1" dirty="0"/>
              <a:t>apportionment, and management</a:t>
            </a:r>
            <a:r>
              <a:rPr lang="en-US" i="1" dirty="0"/>
              <a:t>. </a:t>
            </a:r>
            <a:r>
              <a:rPr lang="en-US" dirty="0"/>
              <a:t>Related to contract performance</a:t>
            </a:r>
          </a:p>
          <a:p>
            <a:pPr algn="just"/>
            <a:r>
              <a:rPr lang="en-US" b="1" dirty="0"/>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643360" y="1050878"/>
            <a:ext cx="15341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86080" y="1600200"/>
            <a:ext cx="11104880"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solidFill>
                  <a:srgbClr val="00B0F0"/>
                </a:solidFill>
              </a:rPr>
              <a:t> </a:t>
            </a:r>
            <a:r>
              <a:rPr lang="en-US" altLang="en-US" b="1" dirty="0">
                <a:solidFill>
                  <a:srgbClr val="00B0F0"/>
                </a:solidFill>
              </a:rPr>
              <a:t>Procurement process and post-tender (bid) negotiation</a:t>
            </a:r>
          </a:p>
          <a:p>
            <a:pPr algn="just">
              <a:buFont typeface="Wingdings" panose="05000000000000000000" pitchFamily="2" charset="2"/>
              <a:buChar char="q"/>
            </a:pPr>
            <a:r>
              <a:rPr lang="en-US" altLang="en-US" b="1" dirty="0">
                <a:solidFill>
                  <a:srgbClr val="00B0F0"/>
                </a:solidFill>
              </a:rPr>
              <a:t> Assumptions made by the purchaser and the supplier</a:t>
            </a:r>
          </a:p>
          <a:p>
            <a:pPr algn="just">
              <a:buFont typeface="Wingdings" panose="05000000000000000000" pitchFamily="2" charset="2"/>
              <a:buChar char="q"/>
            </a:pPr>
            <a:r>
              <a:rPr lang="en-US" altLang="en-US" b="1" dirty="0">
                <a:solidFill>
                  <a:srgbClr val="00B0F0"/>
                </a:solidFill>
              </a:rPr>
              <a:t> Purchaser’s expectations of the service relationship</a:t>
            </a:r>
          </a:p>
          <a:p>
            <a:pPr algn="just">
              <a:buFont typeface="Wingdings" panose="05000000000000000000" pitchFamily="2" charset="2"/>
              <a:buChar char="q"/>
            </a:pPr>
            <a:r>
              <a:rPr lang="en-US" altLang="en-US" b="1" dirty="0">
                <a:solidFill>
                  <a:srgbClr val="00B0F0"/>
                </a:solidFill>
              </a:rPr>
              <a:t> Contract terms and conditions</a:t>
            </a:r>
            <a:endParaRPr lang="en-US" altLang="en-US"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11175" y="1600200"/>
            <a:ext cx="11272749"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rgbClr val="00B0F0"/>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744960" y="1061038"/>
            <a:ext cx="1596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63407" y="50792"/>
            <a:ext cx="8305800" cy="1022569"/>
          </a:xfrm>
        </p:spPr>
        <p:txBody>
          <a:bodyPr>
            <a:normAutofit/>
          </a:bodyPr>
          <a:lstStyle/>
          <a:p>
            <a:pPr algn="ctr"/>
            <a:r>
              <a:rPr lang="en-US" altLang="en-US" sz="3200" b="1" dirty="0">
                <a:solidFill>
                  <a:srgbClr val="00B0F0"/>
                </a:solidFill>
              </a:rPr>
              <a:t>Contractual Issues</a:t>
            </a:r>
          </a:p>
        </p:txBody>
      </p:sp>
      <p:sp>
        <p:nvSpPr>
          <p:cNvPr id="32771" name="Rectangle 3"/>
          <p:cNvSpPr>
            <a:spLocks noGrp="1" noChangeArrowheads="1"/>
          </p:cNvSpPr>
          <p:nvPr>
            <p:ph idx="1"/>
          </p:nvPr>
        </p:nvSpPr>
        <p:spPr>
          <a:xfrm>
            <a:off x="311175" y="1696720"/>
            <a:ext cx="11210265" cy="4795966"/>
          </a:xfrm>
        </p:spPr>
        <p:txBody>
          <a:bodyPr rtlCol="0">
            <a:normAutofit/>
          </a:bodyPr>
          <a:lstStyle/>
          <a:p>
            <a:pPr algn="just">
              <a:spcBef>
                <a:spcPct val="60000"/>
              </a:spcBef>
              <a:buFont typeface="Wingdings" panose="05000000000000000000" pitchFamily="2" charset="2"/>
              <a:buChar char="Ø"/>
              <a:defRPr/>
            </a:pPr>
            <a:r>
              <a:rPr lang="en-US" sz="3000" b="1" dirty="0">
                <a:solidFill>
                  <a:srgbClr val="00B0F0"/>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652183" y="1050878"/>
            <a:ext cx="155581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B0F0"/>
                </a:solidFill>
              </a:rPr>
              <a:t>Contracts</a:t>
            </a:r>
          </a:p>
        </p:txBody>
      </p:sp>
      <p:sp>
        <p:nvSpPr>
          <p:cNvPr id="28675" name="Rectangle 3"/>
          <p:cNvSpPr>
            <a:spLocks noGrp="1" noChangeArrowheads="1"/>
          </p:cNvSpPr>
          <p:nvPr>
            <p:ph idx="1"/>
          </p:nvPr>
        </p:nvSpPr>
        <p:spPr>
          <a:xfrm>
            <a:off x="180431" y="1693829"/>
            <a:ext cx="11377863" cy="5410200"/>
          </a:xfrm>
        </p:spPr>
        <p:txBody>
          <a:bodyPr>
            <a:normAutofit/>
          </a:bodyPr>
          <a:lstStyle/>
          <a:p>
            <a:pPr marL="457200" indent="-457200" algn="just"/>
            <a:r>
              <a:rPr lang="en-US" altLang="en-US" b="1" dirty="0">
                <a:solidFill>
                  <a:srgbClr val="00B0F0"/>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558295" y="1003173"/>
            <a:ext cx="15379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B0F0"/>
                </a:solidFill>
              </a:rPr>
              <a:t>Contract Management</a:t>
            </a:r>
          </a:p>
        </p:txBody>
      </p:sp>
      <p:sp>
        <p:nvSpPr>
          <p:cNvPr id="34819" name="Rectangle 3"/>
          <p:cNvSpPr>
            <a:spLocks noGrp="1" noChangeArrowheads="1"/>
          </p:cNvSpPr>
          <p:nvPr>
            <p:ph idx="1"/>
          </p:nvPr>
        </p:nvSpPr>
        <p:spPr>
          <a:xfrm>
            <a:off x="274320" y="1498074"/>
            <a:ext cx="11079480" cy="4351338"/>
          </a:xfrm>
        </p:spPr>
        <p:txBody>
          <a:bodyPr rtlCol="0">
            <a:noAutofit/>
          </a:bodyPr>
          <a:lstStyle/>
          <a:p>
            <a:pPr algn="just">
              <a:spcBef>
                <a:spcPct val="100000"/>
              </a:spcBef>
              <a:defRPr/>
            </a:pPr>
            <a:r>
              <a:rPr lang="en-US" b="1" dirty="0"/>
              <a:t>The parties to a contract are as follows:</a:t>
            </a:r>
          </a:p>
          <a:p>
            <a:pPr algn="just">
              <a:spcBef>
                <a:spcPct val="100000"/>
              </a:spcBef>
              <a:defRPr/>
            </a:pPr>
            <a:r>
              <a:rPr lang="en-US" b="1" dirty="0">
                <a:solidFill>
                  <a:srgbClr val="00B0F0"/>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rgbClr val="00B0F0"/>
                </a:solidFill>
              </a:rPr>
              <a:t>The supplier</a:t>
            </a:r>
            <a:r>
              <a:rPr lang="en-US" dirty="0">
                <a:solidFill>
                  <a:srgbClr val="00B0F0"/>
                </a:solidFill>
              </a:rPr>
              <a:t>.</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470640" y="1050878"/>
            <a:ext cx="1871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Contract Management</a:t>
            </a:r>
            <a:endParaRPr lang="en-US" altLang="en-US" sz="3600" b="1" dirty="0">
              <a:solidFill>
                <a:srgbClr val="00B0F0"/>
              </a:solidFill>
            </a:endParaRPr>
          </a:p>
        </p:txBody>
      </p:sp>
      <p:sp>
        <p:nvSpPr>
          <p:cNvPr id="35843" name="Rectangle 3"/>
          <p:cNvSpPr>
            <a:spLocks noGrp="1" noChangeArrowheads="1"/>
          </p:cNvSpPr>
          <p:nvPr>
            <p:ph idx="1"/>
          </p:nvPr>
        </p:nvSpPr>
        <p:spPr>
          <a:xfrm>
            <a:off x="180431" y="1493446"/>
            <a:ext cx="11347486"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rgbClr val="00B0F0"/>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rgbClr val="00B0F0"/>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527917" y="1050878"/>
            <a:ext cx="16496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rgbClr val="00B0F0"/>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rgbClr val="00B0F0"/>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36867" name="Rectangle 3"/>
          <p:cNvSpPr>
            <a:spLocks noGrp="1" noChangeArrowheads="1"/>
          </p:cNvSpPr>
          <p:nvPr>
            <p:ph idx="1"/>
          </p:nvPr>
        </p:nvSpPr>
        <p:spPr>
          <a:xfrm>
            <a:off x="180431" y="1418896"/>
            <a:ext cx="11310529" cy="4791075"/>
          </a:xfrm>
        </p:spPr>
        <p:txBody>
          <a:bodyPr>
            <a:noAutofit/>
          </a:bodyPr>
          <a:lstStyle/>
          <a:p>
            <a:pPr marL="457200" indent="-457200" algn="just">
              <a:spcBef>
                <a:spcPct val="100000"/>
              </a:spcBef>
            </a:pPr>
            <a:r>
              <a:rPr lang="en-US" altLang="en-US" sz="2700" b="1" dirty="0">
                <a:solidFill>
                  <a:srgbClr val="00B0F0"/>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rgbClr val="00B0F0"/>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rgbClr val="00B0F0"/>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57224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B0F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rgbClr val="00B0F0"/>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00B0F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B0F0"/>
                </a:solidFill>
              </a:rPr>
              <a:t>Subcontracts</a:t>
            </a:r>
          </a:p>
        </p:txBody>
      </p:sp>
      <p:sp>
        <p:nvSpPr>
          <p:cNvPr id="38915" name="Content Placeholder 2"/>
          <p:cNvSpPr>
            <a:spLocks noGrp="1"/>
          </p:cNvSpPr>
          <p:nvPr>
            <p:ph idx="1"/>
          </p:nvPr>
        </p:nvSpPr>
        <p:spPr>
          <a:xfrm>
            <a:off x="325120" y="1688772"/>
            <a:ext cx="11175999" cy="4572000"/>
          </a:xfrm>
        </p:spPr>
        <p:txBody>
          <a:bodyPr>
            <a:normAutofit/>
          </a:bodyPr>
          <a:lstStyle/>
          <a:p>
            <a:pPr algn="just"/>
            <a:r>
              <a:rPr lang="en-US" altLang="en-US" b="1" dirty="0">
                <a:solidFill>
                  <a:srgbClr val="00B0F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00B0F0"/>
                </a:solidFill>
              </a:rPr>
              <a:t>The supplier</a:t>
            </a:r>
            <a:r>
              <a:rPr lang="en-US" altLang="en-US" b="1" dirty="0">
                <a:solidFill>
                  <a:srgbClr val="C00000"/>
                </a:solidFill>
              </a:rPr>
              <a:t>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00B0F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60272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B0F0"/>
                </a:solidFill>
              </a:rPr>
              <a:t>Subcontracts</a:t>
            </a:r>
          </a:p>
        </p:txBody>
      </p:sp>
      <p:sp>
        <p:nvSpPr>
          <p:cNvPr id="25603" name="Rectangle 3"/>
          <p:cNvSpPr>
            <a:spLocks noGrp="1" noChangeArrowheads="1"/>
          </p:cNvSpPr>
          <p:nvPr>
            <p:ph idx="1"/>
          </p:nvPr>
        </p:nvSpPr>
        <p:spPr>
          <a:xfrm>
            <a:off x="311175" y="1720631"/>
            <a:ext cx="11200105"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643360" y="1050878"/>
            <a:ext cx="1463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B0F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B0F0"/>
                </a:solidFill>
              </a:rPr>
              <a:t>Contract Terms</a:t>
            </a:r>
            <a:endParaRPr lang="en-US" altLang="en-US" sz="3200" b="1" dirty="0">
              <a:solidFill>
                <a:srgbClr val="00B0F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00B0F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00B0F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Conditions and Warranties</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666099"/>
            <a:ext cx="11128985" cy="4791075"/>
          </a:xfrm>
        </p:spPr>
        <p:txBody>
          <a:bodyPr>
            <a:noAutofit/>
          </a:bodyPr>
          <a:lstStyle/>
          <a:p>
            <a:pPr algn="just">
              <a:buFont typeface="Wingdings" panose="05000000000000000000" pitchFamily="2" charset="2"/>
              <a:buChar char="§"/>
            </a:pPr>
            <a:r>
              <a:rPr lang="en-US" altLang="en-US" dirty="0"/>
              <a:t>The terms of a contract under English law can comprise conditions and warranties. </a:t>
            </a:r>
          </a:p>
          <a:p>
            <a:pPr algn="just">
              <a:buFont typeface="Wingdings" panose="05000000000000000000" pitchFamily="2" charset="2"/>
              <a:buChar char="§"/>
            </a:pPr>
            <a:r>
              <a:rPr lang="en-US" altLang="en-US" dirty="0"/>
              <a:t>A condition is a key term within the contract: a promise of considerable magnitude. </a:t>
            </a:r>
          </a:p>
          <a:p>
            <a:pPr algn="just">
              <a:buFont typeface="Wingdings" panose="05000000000000000000" pitchFamily="2" charset="2"/>
              <a:buChar char="§"/>
            </a:pPr>
            <a:r>
              <a:rPr lang="en-US" altLang="en-US"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dirty="0"/>
              <a:t>A warranty is a less serious term within the contract. </a:t>
            </a:r>
          </a:p>
          <a:p>
            <a:pPr algn="just">
              <a:buFont typeface="Wingdings" panose="05000000000000000000" pitchFamily="2" charset="2"/>
              <a:buChar char="§"/>
            </a:pPr>
            <a:r>
              <a:rPr lang="en-US" altLang="en-US"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00B0F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180431" y="1448918"/>
            <a:ext cx="11168289" cy="4791075"/>
          </a:xfrm>
        </p:spPr>
        <p:txBody>
          <a:bodyPr>
            <a:noAutofit/>
          </a:bodyPr>
          <a:lstStyle/>
          <a:p>
            <a:pPr algn="just">
              <a:buFont typeface="Wingdings" panose="05000000000000000000" pitchFamily="2" charset="2"/>
              <a:buChar char="Ø"/>
            </a:pPr>
            <a:r>
              <a:rPr lang="en-US" altLang="en-US" b="1" dirty="0"/>
              <a:t>Allocate risk</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490960" y="1050878"/>
            <a:ext cx="1605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771090"/>
            <a:ext cx="11078185"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59256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240055" y="1666099"/>
            <a:ext cx="11342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t>Design Combined with Production </a:t>
            </a:r>
          </a:p>
          <a:p>
            <a:pPr algn="just">
              <a:buFont typeface="Wingdings" panose="05000000000000000000" pitchFamily="2" charset="2"/>
              <a:buChar char="Ø"/>
            </a:pPr>
            <a:r>
              <a:rPr lang="en-US" altLang="en-US" b="1" dirty="0">
                <a:solidFill>
                  <a:srgbClr val="00B0F0"/>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rgbClr val="00B0F0"/>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67384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180432" y="1666099"/>
            <a:ext cx="11026048" cy="4791075"/>
          </a:xfrm>
        </p:spPr>
        <p:txBody>
          <a:bodyPr>
            <a:noAutofit/>
          </a:bodyPr>
          <a:lstStyle/>
          <a:p>
            <a:pPr algn="just">
              <a:buFont typeface="Wingdings" panose="05000000000000000000" pitchFamily="2" charset="2"/>
              <a:buChar char="q"/>
            </a:pPr>
            <a:r>
              <a:rPr lang="en-US" altLang="en-US" b="1" dirty="0"/>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t>Sequential contracts</a:t>
            </a:r>
          </a:p>
          <a:p>
            <a:pPr algn="just">
              <a:buFont typeface="Wingdings" panose="05000000000000000000" pitchFamily="2" charset="2"/>
              <a:buChar char="§"/>
            </a:pPr>
            <a:r>
              <a:rPr lang="en-US" altLang="en-US" b="1" dirty="0">
                <a:solidFill>
                  <a:srgbClr val="00B0F0"/>
                </a:solidFill>
              </a:rPr>
              <a:t>Conventional or traditional contracts.</a:t>
            </a:r>
            <a:r>
              <a:rPr lang="en-US" altLang="en-US" dirty="0">
                <a:solidFill>
                  <a:srgbClr val="00B0F0"/>
                </a:solidFill>
              </a:rPr>
              <a:t> </a:t>
            </a:r>
          </a:p>
          <a:p>
            <a:pPr algn="just">
              <a:buFont typeface="Wingdings" panose="05000000000000000000" pitchFamily="2" charset="2"/>
              <a:buChar char="Ø"/>
            </a:pPr>
            <a:r>
              <a:rPr lang="en-US" altLang="en-US" b="1" dirty="0"/>
              <a:t>Parallel contracts</a:t>
            </a:r>
          </a:p>
          <a:p>
            <a:pPr algn="just">
              <a:buFont typeface="Wingdings" panose="05000000000000000000" pitchFamily="2" charset="2"/>
              <a:buChar char="§"/>
            </a:pPr>
            <a:r>
              <a:rPr lang="en-US" altLang="en-US" b="1" dirty="0">
                <a:solidFill>
                  <a:srgbClr val="00B0F0"/>
                </a:solidFill>
              </a:rPr>
              <a:t>Management contracting</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Construction management</a:t>
            </a:r>
            <a:r>
              <a:rPr lang="en-US" altLang="en-US" dirty="0">
                <a:solidFill>
                  <a:srgbClr val="00B0F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450320" y="1050878"/>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B0F0"/>
                </a:solidFill>
              </a:rPr>
              <a:t>Types of Contracts</a:t>
            </a:r>
          </a:p>
        </p:txBody>
      </p:sp>
      <p:sp>
        <p:nvSpPr>
          <p:cNvPr id="21507" name="Rectangle 3"/>
          <p:cNvSpPr>
            <a:spLocks noGrp="1" noChangeArrowheads="1"/>
          </p:cNvSpPr>
          <p:nvPr>
            <p:ph idx="1"/>
          </p:nvPr>
        </p:nvSpPr>
        <p:spPr>
          <a:xfrm>
            <a:off x="182880" y="1472367"/>
            <a:ext cx="11170919"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or lump sum 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 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 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 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52144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180430" y="1794352"/>
            <a:ext cx="11351169" cy="4029075"/>
          </a:xfrm>
        </p:spPr>
        <p:txBody>
          <a:bodyPr rtlCol="0">
            <a:normAutofit/>
          </a:bodyPr>
          <a:lstStyle/>
          <a:p>
            <a:pPr marL="457200" indent="-457200" algn="just">
              <a:defRPr/>
            </a:pPr>
            <a:r>
              <a:rPr lang="en-US" b="1" dirty="0">
                <a:solidFill>
                  <a:srgbClr val="00B0F0"/>
                </a:solidFill>
              </a:rPr>
              <a:t>Cost plus incentive fee (CPIF)</a:t>
            </a:r>
            <a:r>
              <a:rPr lang="en-US" dirty="0">
                <a:solidFill>
                  <a:srgbClr val="00B0F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86080" y="1356834"/>
            <a:ext cx="11115040" cy="4791075"/>
          </a:xfrm>
        </p:spPr>
        <p:txBody>
          <a:bodyPr>
            <a:noAutofit/>
          </a:bodyPr>
          <a:lstStyle/>
          <a:p>
            <a:pPr algn="just">
              <a:buFont typeface="Wingdings" panose="05000000000000000000" pitchFamily="2" charset="2"/>
              <a:buChar char="§"/>
            </a:pPr>
            <a:r>
              <a:rPr lang="en-US" altLang="en-US" b="1" dirty="0">
                <a:solidFill>
                  <a:srgbClr val="00B0F0"/>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rgbClr val="00B0F0"/>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70432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78346" y="1501556"/>
            <a:ext cx="11122774" cy="4791075"/>
          </a:xfrm>
        </p:spPr>
        <p:txBody>
          <a:bodyPr>
            <a:noAutofit/>
          </a:bodyPr>
          <a:lstStyle/>
          <a:p>
            <a:pPr algn="just">
              <a:buFont typeface="Wingdings" panose="05000000000000000000" pitchFamily="2" charset="2"/>
              <a:buChar char="§"/>
            </a:pPr>
            <a:r>
              <a:rPr lang="en-US" altLang="en-US" dirty="0"/>
              <a:t>The degree of empowerment of a supplier is dependent upon the procurement approach adopted and the terms of the contract. </a:t>
            </a:r>
            <a:r>
              <a:rPr lang="en-US" altLang="en-US" b="1" dirty="0">
                <a:solidFill>
                  <a:srgbClr val="00B0F0"/>
                </a:solidFill>
              </a:rPr>
              <a:t>Generally, the supplier will be responsible for the following:</a:t>
            </a:r>
          </a:p>
          <a:p>
            <a:pPr algn="just">
              <a:buFont typeface="Wingdings" panose="05000000000000000000" pitchFamily="2" charset="2"/>
              <a:buChar char="§"/>
            </a:pPr>
            <a:r>
              <a:rPr lang="en-US" altLang="en-US" dirty="0"/>
              <a:t>Deciding how to provide the service</a:t>
            </a:r>
          </a:p>
          <a:p>
            <a:pPr algn="just">
              <a:buFont typeface="Wingdings" panose="05000000000000000000" pitchFamily="2" charset="2"/>
              <a:buChar char="§"/>
            </a:pPr>
            <a:r>
              <a:rPr lang="en-US" altLang="en-US" dirty="0"/>
              <a:t>Delivering the service to specification</a:t>
            </a:r>
          </a:p>
          <a:p>
            <a:pPr algn="just">
              <a:buFont typeface="Wingdings" panose="05000000000000000000" pitchFamily="2" charset="2"/>
              <a:buChar char="§"/>
            </a:pPr>
            <a:r>
              <a:rPr lang="en-US" altLang="en-US" dirty="0"/>
              <a:t>Deciding priorities to achieve the service</a:t>
            </a:r>
          </a:p>
          <a:p>
            <a:pPr algn="just">
              <a:buFont typeface="Wingdings" panose="05000000000000000000" pitchFamily="2" charset="2"/>
              <a:buChar char="§"/>
            </a:pPr>
            <a:r>
              <a:rPr lang="en-US" altLang="en-US" dirty="0"/>
              <a:t>Meeting purchaser requirements within the contract terms and budget</a:t>
            </a:r>
          </a:p>
          <a:p>
            <a:pPr algn="just">
              <a:buFont typeface="Wingdings" panose="05000000000000000000" pitchFamily="2" charset="2"/>
              <a:buChar char="§"/>
            </a:pPr>
            <a:r>
              <a:rPr lang="en-US" altLang="en-US" dirty="0"/>
              <a:t>Monitoring the service delivery performance</a:t>
            </a:r>
          </a:p>
          <a:p>
            <a:pPr algn="just">
              <a:buFont typeface="Wingdings" panose="05000000000000000000" pitchFamily="2" charset="2"/>
              <a:buChar char="§"/>
            </a:pPr>
            <a:r>
              <a:rPr lang="en-US" altLang="en-US" dirty="0"/>
              <a:t>Development and implementation of agreed procedures</a:t>
            </a:r>
          </a:p>
          <a:p>
            <a:pPr algn="just">
              <a:buFont typeface="Wingdings" panose="05000000000000000000" pitchFamily="2" charset="2"/>
              <a:buChar char="§"/>
            </a:pPr>
            <a:r>
              <a:rPr lang="en-US" altLang="en-US"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4960" y="1501556"/>
            <a:ext cx="11226800" cy="4791075"/>
          </a:xfrm>
        </p:spPr>
        <p:txBody>
          <a:bodyPr>
            <a:noAutofit/>
          </a:bodyPr>
          <a:lstStyle/>
          <a:p>
            <a:pPr algn="just">
              <a:buFont typeface="Wingdings" panose="05000000000000000000" pitchFamily="2" charset="2"/>
              <a:buChar char="§"/>
            </a:pPr>
            <a:r>
              <a:rPr lang="en-US" altLang="en-US" sz="2700" b="1" dirty="0">
                <a:solidFill>
                  <a:srgbClr val="00B0F0"/>
                </a:solidFill>
              </a:rPr>
              <a:t>Relationships</a:t>
            </a:r>
          </a:p>
          <a:p>
            <a:pPr algn="just">
              <a:buFont typeface="Wingdings" panose="05000000000000000000" pitchFamily="2" charset="2"/>
              <a:buChar char="§"/>
            </a:pPr>
            <a:r>
              <a:rPr lang="en-US" altLang="en-US" sz="2700" b="1" dirty="0">
                <a:solidFill>
                  <a:srgbClr val="00B0F0"/>
                </a:solidFill>
              </a:rPr>
              <a:t>Rules and Procedures</a:t>
            </a:r>
            <a:r>
              <a:rPr lang="en-US" altLang="en-US" sz="2700" dirty="0">
                <a:solidFill>
                  <a:srgbClr val="00B0F0"/>
                </a:solidFill>
              </a:rPr>
              <a:t>.</a:t>
            </a:r>
            <a:r>
              <a:rPr lang="en-US" altLang="en-US" sz="27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700" dirty="0"/>
              <a:t>While some will relate to the routine contract management activities, others will operate when needed.</a:t>
            </a:r>
          </a:p>
          <a:p>
            <a:pPr algn="just">
              <a:buFont typeface="Wingdings" panose="05000000000000000000" pitchFamily="2" charset="2"/>
              <a:buChar char="§"/>
            </a:pPr>
            <a:r>
              <a:rPr lang="en-US" altLang="en-US" sz="27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6840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1175" y="1701611"/>
            <a:ext cx="11149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rgbClr val="00B0F0"/>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rgbClr val="00B0F0"/>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rgbClr val="00B0F0"/>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701611"/>
            <a:ext cx="11382984" cy="4791075"/>
          </a:xfrm>
        </p:spPr>
        <p:txBody>
          <a:bodyPr>
            <a:noAutofit/>
          </a:bodyPr>
          <a:lstStyle/>
          <a:p>
            <a:pPr algn="just">
              <a:buFont typeface="Wingdings" panose="05000000000000000000" pitchFamily="2" charset="2"/>
              <a:buChar char="Ø"/>
            </a:pPr>
            <a:r>
              <a:rPr lang="en-US" altLang="en-US" b="1" dirty="0"/>
              <a:t>Time Issues</a:t>
            </a:r>
          </a:p>
          <a:p>
            <a:pPr algn="just">
              <a:buFont typeface="Wingdings" panose="05000000000000000000" pitchFamily="2" charset="2"/>
              <a:buChar char="§"/>
            </a:pPr>
            <a:r>
              <a:rPr lang="en-US" altLang="en-US" b="1" dirty="0">
                <a:solidFill>
                  <a:srgbClr val="00B0F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00B0F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765280" y="1050878"/>
            <a:ext cx="1576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213360" y="1901666"/>
            <a:ext cx="11328400" cy="4791075"/>
          </a:xfrm>
        </p:spPr>
        <p:txBody>
          <a:bodyPr>
            <a:noAutofit/>
          </a:bodyPr>
          <a:lstStyle/>
          <a:p>
            <a:pPr algn="just"/>
            <a:r>
              <a:rPr lang="en-US" b="1" dirty="0">
                <a:solidFill>
                  <a:srgbClr val="00B0F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00B0F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6535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t>Payment Provisions</a:t>
            </a:r>
          </a:p>
          <a:p>
            <a:pPr marL="0" indent="0" algn="just">
              <a:buNone/>
            </a:pPr>
            <a:endParaRPr lang="en-US" b="1" dirty="0"/>
          </a:p>
          <a:p>
            <a:pPr algn="just">
              <a:buFont typeface="Wingdings" panose="05000000000000000000" pitchFamily="2" charset="2"/>
              <a:buChar char="§"/>
            </a:pPr>
            <a:r>
              <a:rPr lang="en-US" altLang="en-US" b="1" dirty="0">
                <a:solidFill>
                  <a:srgbClr val="00B0F0"/>
                </a:solidFill>
              </a:rPr>
              <a:t>Fixed-Price Terms of Payment</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Advance Payments</a:t>
            </a:r>
          </a:p>
          <a:p>
            <a:pPr algn="just">
              <a:buFont typeface="Wingdings" panose="05000000000000000000" pitchFamily="2" charset="2"/>
              <a:buChar char="§"/>
            </a:pPr>
            <a:r>
              <a:rPr lang="en-US" altLang="en-US" b="1" dirty="0">
                <a:solidFill>
                  <a:srgbClr val="00B0F0"/>
                </a:solidFill>
              </a:rPr>
              <a:t>Milestone and Planned Progress Payments</a:t>
            </a:r>
          </a:p>
          <a:p>
            <a:pPr algn="just">
              <a:buFont typeface="Wingdings" panose="05000000000000000000" pitchFamily="2" charset="2"/>
              <a:buChar char="§"/>
            </a:pPr>
            <a:r>
              <a:rPr lang="en-US" altLang="en-US" b="1" dirty="0">
                <a:solidFill>
                  <a:srgbClr val="00B0F0"/>
                </a:solidFill>
              </a:rPr>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180432" y="1501556"/>
            <a:ext cx="11310528" cy="4791075"/>
          </a:xfrm>
        </p:spPr>
        <p:txBody>
          <a:bodyPr>
            <a:noAutofit/>
          </a:bodyPr>
          <a:lstStyle/>
          <a:p>
            <a:r>
              <a:rPr lang="en-US" b="1" dirty="0"/>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rgbClr val="00B0F0"/>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311175" y="1701611"/>
            <a:ext cx="1121026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64336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254000" y="1445120"/>
            <a:ext cx="11297920" cy="4791075"/>
          </a:xfrm>
        </p:spPr>
        <p:txBody>
          <a:bodyPr>
            <a:noAutofit/>
          </a:bodyPr>
          <a:lstStyle/>
          <a:p>
            <a:pPr algn="just">
              <a:buFont typeface="Wingdings" panose="05000000000000000000" pitchFamily="2" charset="2"/>
              <a:buChar char="§"/>
            </a:pPr>
            <a:r>
              <a:rPr lang="en-US" b="1" dirty="0">
                <a:solidFill>
                  <a:srgbClr val="00B0F0"/>
                </a:solidFill>
              </a:rPr>
              <a:t>Liquidated Damages</a:t>
            </a:r>
          </a:p>
          <a:p>
            <a:pPr algn="just">
              <a:buFont typeface="Wingdings" panose="05000000000000000000" pitchFamily="2" charset="2"/>
              <a:buChar char="§"/>
            </a:pPr>
            <a:r>
              <a:rPr lang="en-US"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Termination</a:t>
            </a:r>
          </a:p>
          <a:p>
            <a:pPr algn="just">
              <a:buFont typeface="Wingdings" panose="05000000000000000000" pitchFamily="2" charset="2"/>
              <a:buChar char="§"/>
            </a:pPr>
            <a:r>
              <a:rPr lang="en-US" altLang="en-US"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653520" y="1050878"/>
            <a:ext cx="1473200" cy="53194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Dispute Resolution</a:t>
            </a:r>
          </a:p>
        </p:txBody>
      </p:sp>
      <p:sp>
        <p:nvSpPr>
          <p:cNvPr id="30723" name="Rectangle 3"/>
          <p:cNvSpPr>
            <a:spLocks noGrp="1" noChangeArrowheads="1"/>
          </p:cNvSpPr>
          <p:nvPr>
            <p:ph type="body" idx="1"/>
          </p:nvPr>
        </p:nvSpPr>
        <p:spPr>
          <a:xfrm>
            <a:off x="355600" y="1505581"/>
            <a:ext cx="1106424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57224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Conclusions</a:t>
            </a:r>
          </a:p>
        </p:txBody>
      </p:sp>
      <p:sp>
        <p:nvSpPr>
          <p:cNvPr id="30723" name="Rectangle 3"/>
          <p:cNvSpPr>
            <a:spLocks noGrp="1" noChangeArrowheads="1"/>
          </p:cNvSpPr>
          <p:nvPr>
            <p:ph type="body" idx="1"/>
          </p:nvPr>
        </p:nvSpPr>
        <p:spPr>
          <a:xfrm>
            <a:off x="193040" y="1505581"/>
            <a:ext cx="11297920" cy="4791075"/>
          </a:xfrm>
        </p:spPr>
        <p:txBody>
          <a:bodyPr>
            <a:noAutofit/>
          </a:bodyPr>
          <a:lstStyle/>
          <a:p>
            <a:pPr algn="just"/>
            <a:r>
              <a:rPr lang="en-US" b="1" dirty="0">
                <a:solidFill>
                  <a:srgbClr val="00B0F0"/>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00B0F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65352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54000" y="1640733"/>
            <a:ext cx="11196320" cy="4791075"/>
          </a:xfrm>
        </p:spPr>
        <p:txBody>
          <a:bodyPr>
            <a:noAutofit/>
          </a:bodyPr>
          <a:lstStyle/>
          <a:p>
            <a:pPr algn="just"/>
            <a:r>
              <a:rPr lang="en-US" b="1" dirty="0">
                <a:solidFill>
                  <a:srgbClr val="00B0F0"/>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6027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47B7877-0028-B01C-C7F4-1DDB026496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61101" y="1439463"/>
            <a:ext cx="11211523" cy="4791075"/>
          </a:xfrm>
        </p:spPr>
        <p:txBody>
          <a:bodyPr>
            <a:noAutofit/>
          </a:bodyPr>
          <a:lstStyle/>
          <a:p>
            <a:pPr algn="just"/>
            <a:r>
              <a:rPr lang="en-US" sz="2700" dirty="0"/>
              <a:t>Envisage what can go wrong, utilize risk management, and allocate risks to best motivate their control.</a:t>
            </a:r>
          </a:p>
          <a:p>
            <a:pPr algn="just"/>
            <a:r>
              <a:rPr lang="en-US" sz="2700" dirty="0"/>
              <a:t>Define the obligations and rights of each party.</a:t>
            </a:r>
          </a:p>
          <a:p>
            <a:pPr algn="just"/>
            <a:r>
              <a:rPr lang="en-US" sz="2700" dirty="0"/>
              <a:t>Specify only what can be tested.</a:t>
            </a:r>
          </a:p>
          <a:p>
            <a:pPr algn="just"/>
            <a:r>
              <a:rPr lang="en-US" sz="2700" dirty="0"/>
              <a:t>Agree criteria for the assessment of satisfactory performance.</a:t>
            </a:r>
          </a:p>
          <a:p>
            <a:pPr algn="just"/>
            <a:r>
              <a:rPr lang="en-US" sz="2700" dirty="0"/>
              <a:t>Determine and incorporate effective payment terms.</a:t>
            </a:r>
          </a:p>
          <a:p>
            <a:pPr algn="just"/>
            <a:r>
              <a:rPr lang="en-US" sz="2700" dirty="0"/>
              <a:t>Ultimately, say what you mean and be clear about what you want.</a:t>
            </a:r>
          </a:p>
          <a:p>
            <a:pPr algn="just"/>
            <a:r>
              <a:rPr lang="en-US" altLang="en-US" sz="2700" dirty="0"/>
              <a:t>Control the contract through the appointment of a single manager, who has the authority to decide how to avoid problems and has experience of the potential conflicts of interest that can arise.</a:t>
            </a:r>
          </a:p>
          <a:p>
            <a:pPr algn="just"/>
            <a:r>
              <a:rPr lang="en-US" altLang="en-US" sz="27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521440" y="1050878"/>
            <a:ext cx="1676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180431" y="1610572"/>
            <a:ext cx="11117541" cy="4791075"/>
          </a:xfrm>
        </p:spPr>
        <p:txBody>
          <a:bodyPr>
            <a:noAutofit/>
          </a:bodyPr>
          <a:lstStyle/>
          <a:p>
            <a:pPr algn="just"/>
            <a:r>
              <a:rPr lang="en-US" dirty="0"/>
              <a:t>Scrutinize the contract and examine the obligations and rights of all parties.</a:t>
            </a:r>
          </a:p>
          <a:p>
            <a:pPr algn="just"/>
            <a:r>
              <a:rPr lang="en-US" dirty="0"/>
              <a:t>Recognize that, in the course of most contracts, objectives and priorities vary.</a:t>
            </a:r>
          </a:p>
          <a:p>
            <a:pPr algn="just"/>
            <a:r>
              <a:rPr lang="en-US" altLang="en-US" dirty="0"/>
              <a:t>Control variations and derive appropriate advantage from potential variations.</a:t>
            </a:r>
          </a:p>
          <a:p>
            <a:pPr algn="just"/>
            <a:r>
              <a:rPr lang="en-US" altLang="en-US" dirty="0"/>
              <a:t>Keep records and notes of reasons for decisions. Use routine headings.</a:t>
            </a:r>
          </a:p>
          <a:p>
            <a:pPr algn="just"/>
            <a:r>
              <a:rPr lang="en-US" altLang="en-US" dirty="0"/>
              <a:t>Distinguish between legal rights and project/commercial interests.</a:t>
            </a:r>
          </a:p>
          <a:p>
            <a:pPr algn="just"/>
            <a:r>
              <a:rPr lang="en-US" altLang="en-US"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5112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8" y="2012009"/>
            <a:ext cx="913474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02721" y="1340322"/>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38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7826"/>
            <a:ext cx="1136847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6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41172"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748A41-38DC-445B-9A6F-BFEFD86EDE53}"/>
</file>

<file path=customXml/itemProps2.xml><?xml version="1.0" encoding="utf-8"?>
<ds:datastoreItem xmlns:ds="http://schemas.openxmlformats.org/officeDocument/2006/customXml" ds:itemID="{92FF83F6-C586-4043-8194-3E99142C6992}"/>
</file>

<file path=customXml/itemProps3.xml><?xml version="1.0" encoding="utf-8"?>
<ds:datastoreItem xmlns:ds="http://schemas.openxmlformats.org/officeDocument/2006/customXml" ds:itemID="{C9355805-3492-4F60-995A-5C7FF9F5F8CF}"/>
</file>

<file path=docProps/app.xml><?xml version="1.0" encoding="utf-8"?>
<Properties xmlns="http://schemas.openxmlformats.org/officeDocument/2006/extended-properties" xmlns:vt="http://schemas.openxmlformats.org/officeDocument/2006/docPropsVTypes">
  <TotalTime>9907</TotalTime>
  <Words>3721</Words>
  <Application>Microsoft Office PowerPoint</Application>
  <PresentationFormat>Widescreen</PresentationFormat>
  <Paragraphs>317</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206</cp:revision>
  <dcterms:created xsi:type="dcterms:W3CDTF">2023-04-29T09:08:23Z</dcterms:created>
  <dcterms:modified xsi:type="dcterms:W3CDTF">2025-07-31T10:58:56Z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