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36"/>
  </p:notesMasterIdLst>
  <p:sldIdLst>
    <p:sldId id="470" r:id="rId3"/>
    <p:sldId id="259" r:id="rId4"/>
    <p:sldId id="512" r:id="rId5"/>
    <p:sldId id="514" r:id="rId6"/>
    <p:sldId id="513" r:id="rId7"/>
    <p:sldId id="515" r:id="rId8"/>
    <p:sldId id="580" r:id="rId9"/>
    <p:sldId id="581" r:id="rId10"/>
    <p:sldId id="525" r:id="rId11"/>
    <p:sldId id="508" r:id="rId12"/>
    <p:sldId id="568" r:id="rId13"/>
    <p:sldId id="569" r:id="rId14"/>
    <p:sldId id="527" r:id="rId15"/>
    <p:sldId id="522" r:id="rId16"/>
    <p:sldId id="585" r:id="rId17"/>
    <p:sldId id="586" r:id="rId18"/>
    <p:sldId id="576" r:id="rId19"/>
    <p:sldId id="577" r:id="rId20"/>
    <p:sldId id="573" r:id="rId21"/>
    <p:sldId id="574" r:id="rId22"/>
    <p:sldId id="518" r:id="rId23"/>
    <p:sldId id="543" r:id="rId24"/>
    <p:sldId id="544" r:id="rId25"/>
    <p:sldId id="587" r:id="rId26"/>
    <p:sldId id="542" r:id="rId27"/>
    <p:sldId id="471" r:id="rId28"/>
    <p:sldId id="472" r:id="rId29"/>
    <p:sldId id="567" r:id="rId30"/>
    <p:sldId id="547" r:id="rId31"/>
    <p:sldId id="584" r:id="rId32"/>
    <p:sldId id="583" r:id="rId33"/>
    <p:sldId id="570" r:id="rId34"/>
    <p:sldId id="57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686868"/>
    <a:srgbClr val="0078A2"/>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620" autoAdjust="0"/>
    <p:restoredTop sz="91993" autoAdjust="0"/>
  </p:normalViewPr>
  <p:slideViewPr>
    <p:cSldViewPr snapToGrid="0">
      <p:cViewPr>
        <p:scale>
          <a:sx n="71" d="100"/>
          <a:sy n="71" d="100"/>
        </p:scale>
        <p:origin x="-438"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EB4F4C-155E-4676-97CF-5D9E4AB40CF2}" type="datetimeFigureOut">
              <a:rPr lang="en-US" smtClean="0"/>
              <a:t>7/1/2022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0C92E-6D71-4F93-8FF9-DA4A7965B5EA}" type="slidenum">
              <a:rPr lang="en-US" smtClean="0"/>
              <a:t>‹#›</a:t>
            </a:fld>
            <a:endParaRPr lang="en-US"/>
          </a:p>
        </p:txBody>
      </p:sp>
    </p:spTree>
    <p:extLst>
      <p:ext uri="{BB962C8B-B14F-4D97-AF65-F5344CB8AC3E}">
        <p14:creationId xmlns:p14="http://schemas.microsoft.com/office/powerpoint/2010/main" val="3298952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t>7/1/2022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t>7/1/2022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t>7/1/2022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0015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01482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9498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93637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458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8048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657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7325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79020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4778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87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t>7/1/2022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solidFill>
                  <a:prstClr val="black">
                    <a:tint val="75000"/>
                  </a:prstClr>
                </a:solidFill>
              </a:rPr>
              <a:pPr/>
              <a:t>7/1/2022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479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2.wdp"/><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3.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hat-when-how.com/ipv6-for-enterprise-networks/quality-of-service-qos-ipv6/"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19.png"/><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6.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7.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emf"/><Relationship Id="rId7" Type="http://schemas.microsoft.com/office/2007/relationships/hdphoto" Target="../media/hdphoto8.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10" Type="http://schemas.openxmlformats.org/officeDocument/2006/relationships/image" Target="../media/image24.png"/><Relationship Id="rId4" Type="http://schemas.openxmlformats.org/officeDocument/2006/relationships/image" Target="../media/image8.emf"/><Relationship Id="rId9" Type="http://schemas.microsoft.com/office/2007/relationships/hdphoto" Target="../media/hdphoto9.wdp"/></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0.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docs.microsoft.com/en-us/windows/desktop/api/Ws2def/ns-ws2def-wsamsg"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docs.microsoft.com/en-us/windows/win32/api/mswsock/nc-mswsock-lpfn_wsarecvmsg"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4669" y="-14694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309599" y="3168645"/>
            <a:ext cx="5882401" cy="1034667"/>
          </a:xfrm>
          <a:prstGeom prst="rect">
            <a:avLst/>
          </a:prstGeom>
        </p:spPr>
      </p:pic>
      <p:sp>
        <p:nvSpPr>
          <p:cNvPr id="14" name="TextBox 13"/>
          <p:cNvSpPr txBox="1"/>
          <p:nvPr/>
        </p:nvSpPr>
        <p:spPr>
          <a:xfrm>
            <a:off x="170571" y="415790"/>
            <a:ext cx="4253087" cy="2062103"/>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Module 3</a:t>
            </a:r>
          </a:p>
          <a:p>
            <a:r>
              <a:rPr lang="en-US" sz="3200" b="1" dirty="0" smtClean="0">
                <a:solidFill>
                  <a:schemeClr val="bg1"/>
                </a:solidFill>
                <a:latin typeface="Tajawal Medium" panose="00000600000000000000" pitchFamily="2" charset="-78"/>
                <a:cs typeface="Tajawal Medium" panose="00000600000000000000" pitchFamily="2" charset="-78"/>
              </a:rPr>
              <a:t>Quality of Services QoS/Part 2</a:t>
            </a:r>
            <a:endParaRPr lang="en-US" sz="3200" b="1" dirty="0">
              <a:solidFill>
                <a:schemeClr val="bg1"/>
              </a:solidFill>
              <a:latin typeface="Tajawal Medium" panose="00000600000000000000" pitchFamily="2" charset="-78"/>
              <a:cs typeface="Tajawal Medium" panose="00000600000000000000" pitchFamily="2" charset="-78"/>
            </a:endParaRPr>
          </a:p>
          <a:p>
            <a:r>
              <a:rPr lang="en-US" sz="3200" b="1" dirty="0" smtClean="0">
                <a:solidFill>
                  <a:srgbClr val="24A9E1"/>
                </a:solidFill>
                <a:latin typeface="Tajawal Medium" panose="00000600000000000000" pitchFamily="2" charset="-78"/>
                <a:cs typeface="Tajawal Medium" panose="00000600000000000000" pitchFamily="2" charset="-78"/>
              </a:rPr>
              <a:t>Prepared by Dr. </a:t>
            </a:r>
            <a:r>
              <a:rPr lang="en-MY" sz="3200" b="1" dirty="0" smtClean="0">
                <a:solidFill>
                  <a:srgbClr val="24A9E1"/>
                </a:solidFill>
                <a:latin typeface="Tajawal Medium" panose="00000600000000000000" pitchFamily="2" charset="-78"/>
                <a:cs typeface="Tajawal Medium" panose="00000600000000000000" pitchFamily="2" charset="-78"/>
              </a:rPr>
              <a:t>Manal Mizher</a:t>
            </a:r>
            <a:endParaRPr lang="en-US" sz="3200" b="1" dirty="0" smtClean="0">
              <a:solidFill>
                <a:srgbClr val="24A9E1"/>
              </a:solidFill>
              <a:latin typeface="Tajawal Medium" panose="00000600000000000000" pitchFamily="2" charset="-78"/>
              <a:cs typeface="Tajawal Medium" panose="00000600000000000000" pitchFamily="2" charset="-78"/>
            </a:endParaRPr>
          </a:p>
          <a:p>
            <a:r>
              <a:rPr lang="en-US" sz="3200" b="1" dirty="0" smtClean="0">
                <a:solidFill>
                  <a:srgbClr val="FF9518"/>
                </a:solidFill>
                <a:latin typeface="Tajawal Medium" panose="00000600000000000000" pitchFamily="2" charset="-78"/>
                <a:cs typeface="Tajawal Medium" panose="00000600000000000000" pitchFamily="2" charset="-78"/>
              </a:rPr>
              <a:t>Lecture 5</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14451" y="3123849"/>
            <a:ext cx="5477549" cy="1200329"/>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Network programming</a:t>
            </a:r>
          </a:p>
          <a:p>
            <a:r>
              <a:rPr lang="en-MY" sz="3600" b="1" dirty="0" smtClean="0">
                <a:solidFill>
                  <a:schemeClr val="bg1"/>
                </a:solidFill>
                <a:latin typeface="Tajawal Medium" panose="00000600000000000000" pitchFamily="2" charset="-78"/>
                <a:cs typeface="Tajawal Medium" panose="00000600000000000000" pitchFamily="2" charset="-78"/>
              </a:rPr>
              <a:t> Course ID: CYB615</a:t>
            </a:r>
            <a:endParaRPr lang="en-US" sz="36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79860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57196" y="35059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Outlines</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03403" y="1596753"/>
            <a:ext cx="11662826" cy="5093702"/>
          </a:xfrm>
          <a:prstGeom prst="rect">
            <a:avLst/>
          </a:prstGeom>
          <a:noFill/>
        </p:spPr>
        <p:txBody>
          <a:bodyPr wrap="square" rtlCol="0">
            <a:spAutoFit/>
          </a:bodyPr>
          <a:lstStyle/>
          <a:p>
            <a:pPr marL="514350" indent="-514350">
              <a:buFont typeface="+mj-lt"/>
              <a:buAutoNum type="arabicPeriod"/>
            </a:pPr>
            <a:r>
              <a:rPr lang="en-US" sz="2800" b="1" dirty="0">
                <a:solidFill>
                  <a:srgbClr val="0A1F61"/>
                </a:solidFill>
                <a:latin typeface="Tajawal ExtraBold" panose="00000800000000000000" pitchFamily="2" charset="-78"/>
                <a:cs typeface="Tajawal ExtraBold" panose="00000800000000000000" pitchFamily="2" charset="-78"/>
              </a:rPr>
              <a:t>QoS at Layers </a:t>
            </a:r>
          </a:p>
          <a:p>
            <a:pPr lvl="3" algn="just"/>
            <a:r>
              <a:rPr lang="en-US" sz="2400" dirty="0">
                <a:solidFill>
                  <a:srgbClr val="0A1F61"/>
                </a:solidFill>
                <a:latin typeface="Tajawal ExtraBold" panose="00000800000000000000" pitchFamily="2" charset="-78"/>
                <a:cs typeface="Tajawal ExtraBold" panose="00000800000000000000" pitchFamily="2" charset="-78"/>
              </a:rPr>
              <a:t>(Application layer, Transport layer, Network </a:t>
            </a:r>
            <a:r>
              <a:rPr lang="en-US" sz="2400" dirty="0" smtClean="0">
                <a:solidFill>
                  <a:srgbClr val="0A1F61"/>
                </a:solidFill>
                <a:latin typeface="Tajawal ExtraBold" panose="00000800000000000000" pitchFamily="2" charset="-78"/>
                <a:cs typeface="Tajawal ExtraBold" panose="00000800000000000000" pitchFamily="2" charset="-78"/>
              </a:rPr>
              <a:t>layer, </a:t>
            </a:r>
            <a:r>
              <a:rPr lang="en-MY" sz="2400" dirty="0" smtClean="0">
                <a:solidFill>
                  <a:srgbClr val="0A1F61"/>
                </a:solidFill>
                <a:latin typeface="Tajawal ExtraBold" panose="00000800000000000000" pitchFamily="2" charset="-78"/>
                <a:cs typeface="Tajawal ExtraBold" panose="00000800000000000000" pitchFamily="2" charset="-78"/>
              </a:rPr>
              <a:t>Data link layer, </a:t>
            </a:r>
            <a:r>
              <a:rPr lang="en-US" sz="2400" dirty="0" smtClean="0">
                <a:solidFill>
                  <a:srgbClr val="0A1F61"/>
                </a:solidFill>
                <a:latin typeface="Tajawal ExtraBold" panose="00000800000000000000" pitchFamily="2" charset="-78"/>
                <a:cs typeface="Tajawal ExtraBold" panose="00000800000000000000" pitchFamily="2" charset="-78"/>
              </a:rPr>
              <a:t>QoS </a:t>
            </a:r>
            <a:r>
              <a:rPr lang="en-US" sz="2400" dirty="0">
                <a:solidFill>
                  <a:srgbClr val="0A1F61"/>
                </a:solidFill>
                <a:latin typeface="Tajawal ExtraBold" panose="00000800000000000000" pitchFamily="2" charset="-78"/>
                <a:cs typeface="Tajawal ExtraBold" panose="00000800000000000000" pitchFamily="2" charset="-78"/>
              </a:rPr>
              <a:t>ipv4 </a:t>
            </a:r>
            <a:r>
              <a:rPr lang="en-US" sz="2400" dirty="0" err="1">
                <a:solidFill>
                  <a:srgbClr val="0A1F61"/>
                </a:solidFill>
                <a:latin typeface="Tajawal ExtraBold" panose="00000800000000000000" pitchFamily="2" charset="-78"/>
                <a:cs typeface="Tajawal ExtraBold" panose="00000800000000000000" pitchFamily="2" charset="-78"/>
              </a:rPr>
              <a:t>vs</a:t>
            </a:r>
            <a:r>
              <a:rPr lang="en-US" sz="2400" dirty="0">
                <a:solidFill>
                  <a:srgbClr val="0A1F61"/>
                </a:solidFill>
                <a:latin typeface="Tajawal ExtraBold" panose="00000800000000000000" pitchFamily="2" charset="-78"/>
                <a:cs typeface="Tajawal ExtraBold" panose="00000800000000000000" pitchFamily="2" charset="-78"/>
              </a:rPr>
              <a:t> ipv6 </a:t>
            </a:r>
            <a:r>
              <a:rPr lang="en-US" sz="2400" dirty="0" smtClean="0">
                <a:solidFill>
                  <a:srgbClr val="0A1F61"/>
                </a:solidFill>
                <a:latin typeface="Tajawal ExtraBold" panose="00000800000000000000" pitchFamily="2" charset="-78"/>
                <a:cs typeface="Tajawal ExtraBold" panose="00000800000000000000" pitchFamily="2" charset="-78"/>
              </a:rPr>
              <a:t>)</a:t>
            </a:r>
            <a:endParaRPr lang="en-US" sz="2400" dirty="0">
              <a:solidFill>
                <a:srgbClr val="0A1F61"/>
              </a:solidFill>
              <a:latin typeface="Tajawal ExtraBold" panose="00000800000000000000" pitchFamily="2" charset="-78"/>
              <a:cs typeface="Tajawal ExtraBold" panose="00000800000000000000" pitchFamily="2" charset="-78"/>
            </a:endParaRPr>
          </a:p>
          <a:p>
            <a:pPr marL="228600" indent="-228600" algn="just">
              <a:buFont typeface="+mj-lt"/>
              <a:buAutoNum type="arabicPeriod"/>
            </a:pPr>
            <a:r>
              <a:rPr lang="en-GB" sz="2800" b="1" dirty="0" smtClean="0">
                <a:solidFill>
                  <a:srgbClr val="0A1F61"/>
                </a:solidFill>
                <a:latin typeface="Tajawal ExtraBold" panose="00000800000000000000" pitchFamily="2" charset="-78"/>
                <a:cs typeface="Tajawal ExtraBold" panose="00000800000000000000" pitchFamily="2" charset="-78"/>
              </a:rPr>
              <a:t>     </a:t>
            </a:r>
            <a:r>
              <a:rPr lang="en-US" sz="2800" b="1" dirty="0" smtClean="0">
                <a:solidFill>
                  <a:srgbClr val="0A1F61"/>
                </a:solidFill>
                <a:latin typeface="Tajawal ExtraBold" panose="00000800000000000000" pitchFamily="2" charset="-78"/>
                <a:cs typeface="Tajawal ExtraBold" panose="00000800000000000000" pitchFamily="2" charset="-78"/>
              </a:rPr>
              <a:t>ToS </a:t>
            </a:r>
            <a:r>
              <a:rPr lang="en-US" sz="2800" b="1" dirty="0">
                <a:solidFill>
                  <a:srgbClr val="0A1F61"/>
                </a:solidFill>
                <a:latin typeface="Tajawal ExtraBold" panose="00000800000000000000" pitchFamily="2" charset="-78"/>
                <a:cs typeface="Tajawal ExtraBold" panose="00000800000000000000" pitchFamily="2" charset="-78"/>
              </a:rPr>
              <a:t>&amp; </a:t>
            </a:r>
            <a:r>
              <a:rPr lang="en-US" sz="2800" b="1" dirty="0" smtClean="0">
                <a:solidFill>
                  <a:srgbClr val="0A1F61"/>
                </a:solidFill>
                <a:latin typeface="Tajawal ExtraBold" panose="00000800000000000000" pitchFamily="2" charset="-78"/>
                <a:cs typeface="Tajawal ExtraBold" panose="00000800000000000000" pitchFamily="2" charset="-78"/>
              </a:rPr>
              <a:t>DSCP </a:t>
            </a:r>
          </a:p>
          <a:p>
            <a:pPr lvl="3" algn="just"/>
            <a:r>
              <a:rPr lang="en-GB" sz="2400" dirty="0">
                <a:solidFill>
                  <a:srgbClr val="0A1F61"/>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IP </a:t>
            </a:r>
            <a:r>
              <a:rPr lang="en-US" sz="2400" dirty="0" smtClean="0">
                <a:solidFill>
                  <a:srgbClr val="0A1F61"/>
                </a:solidFill>
                <a:latin typeface="Tajawal ExtraBold" panose="00000800000000000000" pitchFamily="2" charset="-78"/>
                <a:cs typeface="Tajawal ExtraBold" panose="00000800000000000000" pitchFamily="2" charset="-78"/>
              </a:rPr>
              <a:t>Precedence,  8 bits, </a:t>
            </a:r>
            <a:r>
              <a:rPr lang="en-US" sz="2400" dirty="0">
                <a:solidFill>
                  <a:srgbClr val="0A1F61"/>
                </a:solidFill>
                <a:latin typeface="Tajawal ExtraBold" panose="00000800000000000000" pitchFamily="2" charset="-78"/>
                <a:cs typeface="Tajawal ExtraBold" panose="00000800000000000000" pitchFamily="2" charset="-78"/>
              </a:rPr>
              <a:t>DSCP to Service Class </a:t>
            </a:r>
            <a:r>
              <a:rPr lang="en-US" sz="2400" dirty="0" smtClean="0">
                <a:solidFill>
                  <a:srgbClr val="0A1F61"/>
                </a:solidFill>
                <a:latin typeface="Tajawal ExtraBold" panose="00000800000000000000" pitchFamily="2" charset="-78"/>
                <a:cs typeface="Tajawal ExtraBold" panose="00000800000000000000" pitchFamily="2" charset="-78"/>
              </a:rPr>
              <a:t>Mapping, </a:t>
            </a:r>
            <a:r>
              <a:rPr lang="en-GB" sz="2400" dirty="0" smtClean="0">
                <a:solidFill>
                  <a:srgbClr val="0A1F61"/>
                </a:solidFill>
                <a:latin typeface="Tajawal ExtraBold" panose="00000800000000000000" pitchFamily="2" charset="-78"/>
                <a:cs typeface="Tajawal ExtraBold" panose="00000800000000000000" pitchFamily="2" charset="-78"/>
              </a:rPr>
              <a:t>)</a:t>
            </a:r>
            <a:endParaRPr lang="en-US" sz="2400" dirty="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eriod" startAt="3"/>
            </a:pPr>
            <a:r>
              <a:rPr lang="en-US" sz="2800" b="1" dirty="0" smtClean="0">
                <a:solidFill>
                  <a:srgbClr val="0A1F61"/>
                </a:solidFill>
                <a:latin typeface="Tajawal ExtraBold" panose="00000800000000000000" pitchFamily="2" charset="-78"/>
                <a:cs typeface="Tajawal ExtraBold" panose="00000800000000000000" pitchFamily="2" charset="-78"/>
              </a:rPr>
              <a:t>Configuration </a:t>
            </a:r>
            <a:r>
              <a:rPr lang="en-US" sz="2800" b="1" dirty="0">
                <a:solidFill>
                  <a:srgbClr val="0A1F61"/>
                </a:solidFill>
                <a:latin typeface="Tajawal ExtraBold" panose="00000800000000000000" pitchFamily="2" charset="-78"/>
                <a:cs typeface="Tajawal ExtraBold" panose="00000800000000000000" pitchFamily="2" charset="-78"/>
              </a:rPr>
              <a:t>for </a:t>
            </a:r>
            <a:r>
              <a:rPr lang="en-US" sz="2800" b="1" dirty="0" smtClean="0">
                <a:solidFill>
                  <a:srgbClr val="0A1F61"/>
                </a:solidFill>
                <a:latin typeface="Tajawal ExtraBold" panose="00000800000000000000" pitchFamily="2" charset="-78"/>
                <a:cs typeface="Tajawal ExtraBold" panose="00000800000000000000" pitchFamily="2" charset="-78"/>
              </a:rPr>
              <a:t>QoS</a:t>
            </a:r>
          </a:p>
          <a:p>
            <a:pPr lvl="3" algn="just"/>
            <a:r>
              <a:rPr lang="en-GB" sz="2800" b="1" dirty="0" smtClean="0">
                <a:solidFill>
                  <a:srgbClr val="0A1F61"/>
                </a:solidFill>
                <a:latin typeface="Tajawal ExtraBold" panose="00000800000000000000" pitchFamily="2" charset="-78"/>
                <a:cs typeface="Tajawal ExtraBold" panose="00000800000000000000" pitchFamily="2" charset="-78"/>
              </a:rPr>
              <a:t>(</a:t>
            </a:r>
            <a:r>
              <a:rPr lang="en-US" sz="2400" dirty="0" err="1">
                <a:solidFill>
                  <a:srgbClr val="0A1F61"/>
                </a:solidFill>
                <a:latin typeface="Tajawal ExtraBold" panose="00000800000000000000" pitchFamily="2" charset="-78"/>
                <a:cs typeface="Tajawal ExtraBold" panose="00000800000000000000" pitchFamily="2" charset="-78"/>
              </a:rPr>
              <a:t>cmd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sym typeface="Wingdings" pitchFamily="2" charset="2"/>
              </a:rPr>
              <a:t> ping  -</a:t>
            </a:r>
            <a:r>
              <a:rPr lang="en-US" sz="2400" dirty="0" smtClean="0">
                <a:solidFill>
                  <a:srgbClr val="0A1F61"/>
                </a:solidFill>
                <a:latin typeface="Tajawal ExtraBold" panose="00000800000000000000" pitchFamily="2" charset="-78"/>
                <a:cs typeface="Tajawal ExtraBold" panose="00000800000000000000" pitchFamily="2" charset="-78"/>
                <a:sym typeface="Wingdings" pitchFamily="2" charset="2"/>
              </a:rPr>
              <a:t>v</a:t>
            </a:r>
            <a:r>
              <a:rPr lang="en-US" sz="2400" dirty="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400"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GB" sz="2400" dirty="0" smtClean="0">
                <a:solidFill>
                  <a:srgbClr val="0A1F61"/>
                </a:solidFill>
                <a:latin typeface="Tajawal ExtraBold" panose="00000800000000000000" pitchFamily="2" charset="-78"/>
                <a:cs typeface="Tajawal ExtraBold" panose="00000800000000000000" pitchFamily="2" charset="-78"/>
              </a:rPr>
              <a:t>)</a:t>
            </a:r>
            <a:endParaRPr lang="en-GB" sz="2400" dirty="0">
              <a:solidFill>
                <a:srgbClr val="0A1F61"/>
              </a:solidFill>
              <a:latin typeface="Tajawal ExtraBold" panose="00000800000000000000" pitchFamily="2" charset="-78"/>
              <a:cs typeface="Tajawal ExtraBold" panose="00000800000000000000" pitchFamily="2" charset="-78"/>
            </a:endParaRPr>
          </a:p>
          <a:p>
            <a:pPr marL="228600" indent="-228600" algn="just">
              <a:buFont typeface="+mj-lt"/>
              <a:buAutoNum type="arabicPeriod" startAt="3"/>
            </a:pPr>
            <a:r>
              <a:rPr lang="en-GB" sz="2800" b="1" dirty="0" smtClean="0">
                <a:solidFill>
                  <a:srgbClr val="0A1F61"/>
                </a:solidFill>
                <a:latin typeface="Tajawal ExtraBold" panose="00000800000000000000" pitchFamily="2" charset="-78"/>
                <a:cs typeface="Tajawal ExtraBold" panose="00000800000000000000" pitchFamily="2" charset="-78"/>
              </a:rPr>
              <a:t>     Quick </a:t>
            </a:r>
            <a:r>
              <a:rPr lang="en-GB" sz="2800" b="1" dirty="0">
                <a:solidFill>
                  <a:srgbClr val="0A1F61"/>
                </a:solidFill>
                <a:latin typeface="Tajawal ExtraBold" panose="00000800000000000000" pitchFamily="2" charset="-78"/>
                <a:cs typeface="Tajawal ExtraBold" panose="00000800000000000000" pitchFamily="2" charset="-78"/>
              </a:rPr>
              <a:t>Review for :</a:t>
            </a:r>
          </a:p>
          <a:p>
            <a:pPr marL="1828800" lvl="3" indent="-457200">
              <a:buFont typeface="Arial" pitchFamily="34" charset="0"/>
              <a:buChar char="•"/>
            </a:pPr>
            <a:r>
              <a:rPr lang="en-US" sz="2800" dirty="0" err="1" smtClean="0">
                <a:solidFill>
                  <a:srgbClr val="0A1F61"/>
                </a:solidFill>
                <a:latin typeface="Tajawal ExtraBold" panose="00000800000000000000" pitchFamily="2" charset="-78"/>
                <a:cs typeface="Tajawal ExtraBold" panose="00000800000000000000" pitchFamily="2" charset="-78"/>
              </a:rPr>
              <a:t>NetfilterQueue</a:t>
            </a:r>
            <a:r>
              <a:rPr lang="en-US" sz="2800" dirty="0" smtClean="0">
                <a:solidFill>
                  <a:srgbClr val="0A1F61"/>
                </a:solidFill>
                <a:latin typeface="Tajawal ExtraBold" panose="00000800000000000000" pitchFamily="2" charset="-78"/>
                <a:cs typeface="Tajawal ExtraBold" panose="00000800000000000000" pitchFamily="2" charset="-78"/>
              </a:rPr>
              <a:t> 1.0.0</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QoS within </a:t>
            </a:r>
            <a:r>
              <a:rPr lang="en-US" sz="2800" dirty="0" smtClean="0">
                <a:solidFill>
                  <a:srgbClr val="0A1F61"/>
                </a:solidFill>
                <a:latin typeface="Tajawal ExtraBold" panose="00000800000000000000" pitchFamily="2" charset="-78"/>
                <a:cs typeface="Tajawal ExtraBold" panose="00000800000000000000" pitchFamily="2" charset="-78"/>
              </a:rPr>
              <a:t>Sockets </a:t>
            </a:r>
            <a:r>
              <a:rPr lang="en-US" sz="2300" dirty="0" smtClean="0">
                <a:solidFill>
                  <a:srgbClr val="0A1F61"/>
                </a:solidFill>
                <a:latin typeface="Tajawal ExtraBold" panose="00000800000000000000" pitchFamily="2" charset="-78"/>
                <a:cs typeface="Tajawal ExtraBold" panose="00000800000000000000" pitchFamily="2" charset="-78"/>
              </a:rPr>
              <a:t>(</a:t>
            </a:r>
            <a:r>
              <a:rPr lang="en-US" sz="2300" i="1" dirty="0" smtClean="0">
                <a:solidFill>
                  <a:srgbClr val="0A1F61"/>
                </a:solidFill>
                <a:latin typeface="Tajawal ExtraBold" panose="00000800000000000000" pitchFamily="2" charset="-78"/>
                <a:cs typeface="Tajawal ExtraBold" panose="00000800000000000000" pitchFamily="2" charset="-78"/>
              </a:rPr>
              <a:t>IPPROTO_IP </a:t>
            </a:r>
            <a:r>
              <a:rPr lang="en-US" sz="2300" i="1"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300" i="1" dirty="0">
                <a:solidFill>
                  <a:srgbClr val="0A1F61"/>
                </a:solidFill>
                <a:latin typeface="Tajawal ExtraBold" panose="00000800000000000000" pitchFamily="2" charset="-78"/>
                <a:cs typeface="Tajawal ExtraBold" panose="00000800000000000000" pitchFamily="2" charset="-78"/>
              </a:rPr>
              <a:t>IP_TOS, </a:t>
            </a:r>
            <a:r>
              <a:rPr lang="en-US" sz="2300" i="1" dirty="0" smtClean="0">
                <a:solidFill>
                  <a:srgbClr val="0A1F61"/>
                </a:solidFill>
                <a:latin typeface="Tajawal ExtraBold" panose="00000800000000000000" pitchFamily="2" charset="-78"/>
                <a:cs typeface="Tajawal ExtraBold" panose="00000800000000000000" pitchFamily="2" charset="-78"/>
              </a:rPr>
              <a:t> QoS </a:t>
            </a:r>
            <a:r>
              <a:rPr lang="en-US" sz="2300" i="1" dirty="0">
                <a:solidFill>
                  <a:srgbClr val="0A1F61"/>
                </a:solidFill>
                <a:latin typeface="Tajawal ExtraBold" panose="00000800000000000000" pitchFamily="2" charset="-78"/>
                <a:cs typeface="Tajawal ExtraBold" panose="00000800000000000000" pitchFamily="2" charset="-78"/>
              </a:rPr>
              <a:t>API in </a:t>
            </a:r>
            <a:r>
              <a:rPr lang="en-US" sz="2300" i="1" dirty="0" smtClean="0">
                <a:solidFill>
                  <a:srgbClr val="0A1F61"/>
                </a:solidFill>
                <a:latin typeface="Tajawal ExtraBold" panose="00000800000000000000" pitchFamily="2" charset="-78"/>
                <a:cs typeface="Tajawal ExtraBold" panose="00000800000000000000" pitchFamily="2" charset="-78"/>
              </a:rPr>
              <a:t>windows</a:t>
            </a:r>
            <a:endParaRPr lang="en-US" sz="2300" i="1" dirty="0">
              <a:solidFill>
                <a:srgbClr val="0A1F61"/>
              </a:solidFill>
              <a:latin typeface="Tajawal ExtraBold" panose="00000800000000000000" pitchFamily="2" charset="-78"/>
              <a:cs typeface="Tajawal ExtraBold" panose="00000800000000000000" pitchFamily="2" charset="-78"/>
            </a:endParaRPr>
          </a:p>
          <a:p>
            <a:pPr lvl="8"/>
            <a:r>
              <a:rPr lang="en-US" sz="2300" dirty="0" smtClean="0">
                <a:solidFill>
                  <a:srgbClr val="0A1F61"/>
                </a:solidFill>
                <a:latin typeface="Tajawal ExtraBold" panose="00000800000000000000" pitchFamily="2" charset="-78"/>
                <a:cs typeface="Tajawal ExtraBold" panose="00000800000000000000" pitchFamily="2" charset="-78"/>
              </a:rPr>
              <a:t>         SOL_SOCKET/SO_PRIORITY</a:t>
            </a:r>
            <a:r>
              <a:rPr lang="en-US" sz="2300" dirty="0">
                <a:solidFill>
                  <a:srgbClr val="0A1F61"/>
                </a:solidFill>
                <a:latin typeface="Tajawal ExtraBold" panose="00000800000000000000" pitchFamily="2" charset="-78"/>
                <a:cs typeface="Tajawal ExtraBold" panose="00000800000000000000" pitchFamily="2" charset="-78"/>
              </a:rPr>
              <a:t>, </a:t>
            </a:r>
            <a:endParaRPr lang="en-US" sz="2300" i="1" dirty="0">
              <a:solidFill>
                <a:srgbClr val="0A1F61"/>
              </a:solidFill>
              <a:latin typeface="Tajawal ExtraBold" panose="00000800000000000000" pitchFamily="2" charset="-78"/>
              <a:cs typeface="Tajawal ExtraBold" panose="00000800000000000000" pitchFamily="2" charset="-78"/>
            </a:endParaRPr>
          </a:p>
          <a:p>
            <a:pPr lvl="6"/>
            <a:r>
              <a:rPr lang="en-US" sz="2300" i="1" dirty="0">
                <a:solidFill>
                  <a:srgbClr val="0A1F61"/>
                </a:solidFill>
                <a:latin typeface="Tajawal ExtraBold" panose="00000800000000000000" pitchFamily="2" charset="-78"/>
                <a:cs typeface="Tajawal ExtraBold" panose="00000800000000000000" pitchFamily="2" charset="-78"/>
              </a:rPr>
              <a:t>                       </a:t>
            </a:r>
            <a:r>
              <a:rPr lang="en-US" sz="2300" i="1" dirty="0" smtClean="0">
                <a:solidFill>
                  <a:srgbClr val="0A1F61"/>
                </a:solidFill>
                <a:latin typeface="Tajawal ExtraBold" panose="00000800000000000000" pitchFamily="2" charset="-78"/>
                <a:cs typeface="Tajawal ExtraBold" panose="00000800000000000000" pitchFamily="2" charset="-78"/>
              </a:rPr>
              <a:t>     </a:t>
            </a:r>
            <a:r>
              <a:rPr lang="en-US" sz="2300" i="1" dirty="0">
                <a:solidFill>
                  <a:srgbClr val="0A1F61"/>
                </a:solidFill>
                <a:latin typeface="Tajawal ExtraBold" panose="00000800000000000000" pitchFamily="2" charset="-78"/>
                <a:cs typeface="Tajawal ExtraBold" panose="00000800000000000000" pitchFamily="2" charset="-78"/>
              </a:rPr>
              <a:t>IPPROTO_IPV6 </a:t>
            </a:r>
            <a:r>
              <a:rPr lang="en-US" sz="2300" i="1" dirty="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300" i="1" dirty="0">
                <a:solidFill>
                  <a:srgbClr val="0A1F61"/>
                </a:solidFill>
                <a:latin typeface="Tajawal ExtraBold" panose="00000800000000000000" pitchFamily="2" charset="-78"/>
                <a:cs typeface="Tajawal ExtraBold" panose="00000800000000000000" pitchFamily="2" charset="-78"/>
              </a:rPr>
              <a:t>IPV6_TCLASS, IPV6_RECVTCLASS,</a:t>
            </a:r>
          </a:p>
          <a:p>
            <a:pPr lvl="6"/>
            <a:r>
              <a:rPr lang="en-US" sz="2300" i="1" dirty="0">
                <a:solidFill>
                  <a:srgbClr val="0A1F61"/>
                </a:solidFill>
                <a:latin typeface="Tajawal ExtraBold" panose="00000800000000000000" pitchFamily="2" charset="-78"/>
                <a:cs typeface="Tajawal ExtraBold" panose="00000800000000000000" pitchFamily="2" charset="-78"/>
              </a:rPr>
              <a:t>                     </a:t>
            </a:r>
            <a:r>
              <a:rPr lang="en-US" sz="2300" i="1" dirty="0" smtClean="0">
                <a:solidFill>
                  <a:srgbClr val="0A1F61"/>
                </a:solidFill>
                <a:latin typeface="Tajawal ExtraBold" panose="00000800000000000000" pitchFamily="2" charset="-78"/>
                <a:cs typeface="Tajawal ExtraBold" panose="00000800000000000000" pitchFamily="2" charset="-78"/>
              </a:rPr>
              <a:t>      </a:t>
            </a:r>
            <a:r>
              <a:rPr lang="en-US" sz="2300" i="1" dirty="0">
                <a:solidFill>
                  <a:srgbClr val="0A1F61"/>
                </a:solidFill>
                <a:latin typeface="Tajawal ExtraBold" panose="00000800000000000000" pitchFamily="2" charset="-78"/>
                <a:cs typeface="Tajawal ExtraBold" panose="00000800000000000000" pitchFamily="2" charset="-78"/>
              </a:rPr>
              <a:t>ICMP</a:t>
            </a:r>
            <a:r>
              <a:rPr lang="en-US" sz="2300" i="1" dirty="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300" i="1" dirty="0" err="1">
                <a:solidFill>
                  <a:srgbClr val="0A1F61"/>
                </a:solidFill>
                <a:latin typeface="Tajawal ExtraBold" panose="00000800000000000000" pitchFamily="2" charset="-78"/>
                <a:cs typeface="Tajawal ExtraBold" panose="00000800000000000000" pitchFamily="2" charset="-78"/>
              </a:rPr>
              <a:t>traffic_class</a:t>
            </a:r>
            <a:r>
              <a:rPr lang="en-US" sz="2300" i="1" dirty="0">
                <a:solidFill>
                  <a:srgbClr val="0A1F61"/>
                </a:solidFill>
                <a:latin typeface="Tajawal ExtraBold" panose="00000800000000000000" pitchFamily="2" charset="-78"/>
                <a:cs typeface="Tajawal ExtraBold" panose="00000800000000000000" pitchFamily="2" charset="-78"/>
              </a:rPr>
              <a:t> )</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a:t>
            </a:fld>
            <a:endParaRPr lang="en-US" dirty="0"/>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430" y="564314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at </a:t>
            </a:r>
            <a:r>
              <a:rPr lang="en-US" sz="4000" dirty="0" smtClean="0">
                <a:solidFill>
                  <a:schemeClr val="bg1"/>
                </a:solidFill>
                <a:latin typeface="Tajawal Medium" panose="00000600000000000000" pitchFamily="2" charset="-78"/>
                <a:cs typeface="Tajawal Medium" panose="00000600000000000000" pitchFamily="2" charset="-78"/>
              </a:rPr>
              <a:t>Layers </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504495" y="1610200"/>
            <a:ext cx="5838248" cy="4154984"/>
          </a:xfrm>
          <a:prstGeom prst="rect">
            <a:avLst/>
          </a:prstGeom>
          <a:noFill/>
        </p:spPr>
        <p:txBody>
          <a:bodyPr wrap="square" rtlCol="0">
            <a:spAutoFit/>
          </a:bodyPr>
          <a:lstStyle/>
          <a:p>
            <a:pPr lvl="1" algn="just"/>
            <a:endParaRPr lang="en-US" sz="2400" b="1" dirty="0"/>
          </a:p>
          <a:p>
            <a:pPr marL="457200" indent="-457200" algn="just">
              <a:buFont typeface="+mj-lt"/>
              <a:buAutoNum type="arabicParenR"/>
            </a:pPr>
            <a:r>
              <a:rPr lang="en-US" sz="2800" b="1" dirty="0">
                <a:solidFill>
                  <a:srgbClr val="0A1F61"/>
                </a:solidFill>
                <a:latin typeface="Tajawal ExtraBold" panose="00000800000000000000" pitchFamily="2" charset="-78"/>
                <a:cs typeface="Tajawal ExtraBold" panose="00000800000000000000" pitchFamily="2" charset="-78"/>
              </a:rPr>
              <a:t>QoS in the Application Layer</a:t>
            </a:r>
          </a:p>
          <a:p>
            <a:pPr marL="457200" indent="-457200" algn="just">
              <a:buFont typeface="+mj-lt"/>
              <a:buAutoNum type="arabicParenR"/>
            </a:pPr>
            <a:r>
              <a:rPr lang="en-US" sz="2800" b="1" dirty="0">
                <a:solidFill>
                  <a:srgbClr val="0A1F61"/>
                </a:solidFill>
                <a:latin typeface="Tajawal ExtraBold" panose="00000800000000000000" pitchFamily="2" charset="-78"/>
                <a:cs typeface="Tajawal ExtraBold" panose="00000800000000000000" pitchFamily="2" charset="-78"/>
              </a:rPr>
              <a:t>QoS in the Transport Layer </a:t>
            </a:r>
          </a:p>
          <a:p>
            <a:pPr marL="457200" indent="-457200" algn="just">
              <a:buFont typeface="+mj-lt"/>
              <a:buAutoNum type="arabicParenR"/>
            </a:pPr>
            <a:r>
              <a:rPr lang="en-US" sz="2800" b="1" dirty="0">
                <a:solidFill>
                  <a:srgbClr val="0A1F61"/>
                </a:solidFill>
                <a:latin typeface="Tajawal ExtraBold" panose="00000800000000000000" pitchFamily="2" charset="-78"/>
                <a:cs typeface="Tajawal ExtraBold" panose="00000800000000000000" pitchFamily="2" charset="-78"/>
              </a:rPr>
              <a:t>QoS in the Network Layer </a:t>
            </a:r>
          </a:p>
          <a:p>
            <a:pPr marL="457200" indent="-457200" algn="just">
              <a:buFont typeface="+mj-lt"/>
              <a:buAutoNum type="arabicParenR"/>
            </a:pPr>
            <a:r>
              <a:rPr lang="en-US" sz="2800" b="1" dirty="0">
                <a:solidFill>
                  <a:srgbClr val="0A1F61"/>
                </a:solidFill>
                <a:latin typeface="Tajawal ExtraBold" panose="00000800000000000000" pitchFamily="2" charset="-78"/>
                <a:cs typeface="Tajawal ExtraBold" panose="00000800000000000000" pitchFamily="2" charset="-78"/>
              </a:rPr>
              <a:t>QoS in the Link </a:t>
            </a:r>
            <a:r>
              <a:rPr lang="en-US" sz="2800" b="1" dirty="0" smtClean="0">
                <a:solidFill>
                  <a:srgbClr val="0A1F61"/>
                </a:solidFill>
                <a:latin typeface="Tajawal ExtraBold" panose="00000800000000000000" pitchFamily="2" charset="-78"/>
                <a:cs typeface="Tajawal ExtraBold" panose="00000800000000000000" pitchFamily="2" charset="-78"/>
              </a:rPr>
              <a:t>Layer</a:t>
            </a:r>
          </a:p>
          <a:p>
            <a:pPr marL="457200" indent="-457200" algn="just">
              <a:buFont typeface="+mj-lt"/>
              <a:buAutoNum type="arabicParenR"/>
            </a:pPr>
            <a:endParaRPr lang="en-GB" sz="1600" b="1"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QoS could be achieved in any of the protocol layers</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GB" sz="2800" b="1"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Most existing QoS solutions are deployed in Layer 3 (network layer</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a:t>
            </a:fld>
            <a:endParaRPr lang="en-US" dirty="0"/>
          </a:p>
        </p:txBody>
      </p:sp>
      <p:pic>
        <p:nvPicPr>
          <p:cNvPr id="12" name="Picture 2" descr="QoS architecture of the IP Network. The QoS parameters are defined in the MAC lay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1240" y="1360734"/>
            <a:ext cx="4580306" cy="50105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929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6" y="544753"/>
            <a:ext cx="6188823" cy="707886"/>
          </a:xfrm>
          <a:prstGeom prst="rect">
            <a:avLst/>
          </a:prstGeom>
          <a:noFill/>
        </p:spPr>
        <p:txBody>
          <a:bodyPr wrap="square" rtlCol="0">
            <a:spAutoFit/>
          </a:bodyPr>
          <a:lstStyle/>
          <a:p>
            <a:pPr algn="ctr"/>
            <a:r>
              <a:rPr lang="en-US" sz="4000" dirty="0">
                <a:solidFill>
                  <a:schemeClr val="bg1"/>
                </a:solidFill>
                <a:latin typeface="Tajawal Medium" panose="00000600000000000000" pitchFamily="2" charset="-78"/>
                <a:cs typeface="Tajawal Medium" panose="00000600000000000000" pitchFamily="2" charset="-78"/>
              </a:rPr>
              <a:t>QoS in the Application Layer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504496" y="1838603"/>
            <a:ext cx="10981559" cy="3416320"/>
          </a:xfrm>
          <a:prstGeom prst="rect">
            <a:avLst/>
          </a:prstGeom>
          <a:noFill/>
        </p:spPr>
        <p:txBody>
          <a:bodyPr wrap="square" rtlCol="0">
            <a:spAutoFit/>
          </a:bodyPr>
          <a:lstStyle/>
          <a:p>
            <a:pPr marL="457200"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With the rapid emergence of Web applications, the demand for application-level QoS control on local computers is growing. </a:t>
            </a:r>
          </a:p>
          <a:p>
            <a:pPr marL="457200"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The disorderly competition in bandwidth usage may cause bandwidth-sensitive applications working abnormally. </a:t>
            </a:r>
          </a:p>
          <a:p>
            <a:pPr marL="457200"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Although the </a:t>
            </a:r>
            <a:r>
              <a:rPr lang="en-US" sz="3200" u="sng" dirty="0">
                <a:solidFill>
                  <a:srgbClr val="0A1F61"/>
                </a:solidFill>
                <a:latin typeface="Tajawal ExtraBold" panose="00000800000000000000" pitchFamily="2" charset="-78"/>
                <a:cs typeface="Tajawal ExtraBold" panose="00000800000000000000" pitchFamily="2" charset="-78"/>
              </a:rPr>
              <a:t>traditional fixed bandwidth allocation strategy</a:t>
            </a:r>
            <a:r>
              <a:rPr lang="en-US" sz="3200" dirty="0">
                <a:solidFill>
                  <a:srgbClr val="0A1F61"/>
                </a:solidFill>
                <a:latin typeface="Tajawal ExtraBold" panose="00000800000000000000" pitchFamily="2" charset="-78"/>
                <a:cs typeface="Tajawal ExtraBold" panose="00000800000000000000" pitchFamily="2" charset="-78"/>
              </a:rPr>
              <a:t> can avoid this problem and guarantee the QoS, </a:t>
            </a:r>
            <a:r>
              <a:rPr lang="en-US" sz="3200" u="sng" dirty="0">
                <a:solidFill>
                  <a:srgbClr val="0A1F61"/>
                </a:solidFill>
                <a:latin typeface="Tajawal ExtraBold" panose="00000800000000000000" pitchFamily="2" charset="-78"/>
                <a:cs typeface="Tajawal ExtraBold" panose="00000800000000000000" pitchFamily="2" charset="-78"/>
              </a:rPr>
              <a:t>it can lead to bandwidth idling</a:t>
            </a:r>
            <a:r>
              <a:rPr lang="en-US" sz="3200" dirty="0">
                <a:solidFill>
                  <a:srgbClr val="0A1F61"/>
                </a:solidFill>
                <a:latin typeface="Tajawal ExtraBold" panose="00000800000000000000" pitchFamily="2" charset="-78"/>
                <a:cs typeface="Tajawal ExtraBold" panose="00000800000000000000" pitchFamily="2" charset="-78"/>
              </a:rPr>
              <a:t>.</a:t>
            </a:r>
          </a:p>
          <a:p>
            <a:pPr lvl="1" algn="just"/>
            <a:endParaRPr lang="en-US" sz="2400" dirty="0"/>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a:t>
            </a:fld>
            <a:endParaRPr lang="en-US" dirty="0"/>
          </a:p>
        </p:txBody>
      </p:sp>
    </p:spTree>
    <p:extLst>
      <p:ext uri="{BB962C8B-B14F-4D97-AF65-F5344CB8AC3E}">
        <p14:creationId xmlns:p14="http://schemas.microsoft.com/office/powerpoint/2010/main" val="9668622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5" y="555015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6"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in the </a:t>
            </a:r>
            <a:r>
              <a:rPr lang="en-US" sz="4000" dirty="0" smtClean="0">
                <a:solidFill>
                  <a:schemeClr val="bg1"/>
                </a:solidFill>
                <a:latin typeface="Tajawal Medium" panose="00000600000000000000" pitchFamily="2" charset="-78"/>
                <a:cs typeface="Tajawal Medium" panose="00000600000000000000" pitchFamily="2" charset="-78"/>
              </a:rPr>
              <a:t>Application Layer </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504496" y="1628169"/>
            <a:ext cx="11303876" cy="4893647"/>
          </a:xfrm>
          <a:prstGeom prst="rect">
            <a:avLst/>
          </a:prstGeom>
          <a:noFill/>
        </p:spPr>
        <p:txBody>
          <a:bodyPr wrap="square" rtlCol="0">
            <a:spAutoFit/>
          </a:bodyPr>
          <a:lstStyle/>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Various compression </a:t>
            </a:r>
            <a:r>
              <a:rPr lang="en-US" sz="3200" dirty="0">
                <a:solidFill>
                  <a:srgbClr val="0A1F61"/>
                </a:solidFill>
                <a:latin typeface="Tajawal ExtraBold" panose="00000800000000000000" pitchFamily="2" charset="-78"/>
                <a:cs typeface="Tajawal ExtraBold" panose="00000800000000000000" pitchFamily="2" charset="-78"/>
              </a:rPr>
              <a:t>techniques and a host of coding techniques to adapt application </a:t>
            </a:r>
            <a:r>
              <a:rPr lang="en-US" sz="3200" dirty="0" smtClean="0">
                <a:solidFill>
                  <a:srgbClr val="0A1F61"/>
                </a:solidFill>
                <a:latin typeface="Tajawal ExtraBold" panose="00000800000000000000" pitchFamily="2" charset="-78"/>
                <a:cs typeface="Tajawal ExtraBold" panose="00000800000000000000" pitchFamily="2" charset="-78"/>
              </a:rPr>
              <a:t>traffic to </a:t>
            </a:r>
            <a:r>
              <a:rPr lang="en-US" sz="3200" dirty="0">
                <a:solidFill>
                  <a:srgbClr val="0A1F61"/>
                </a:solidFill>
                <a:latin typeface="Tajawal ExtraBold" panose="00000800000000000000" pitchFamily="2" charset="-78"/>
                <a:cs typeface="Tajawal ExtraBold" panose="00000800000000000000" pitchFamily="2" charset="-78"/>
              </a:rPr>
              <a:t>network conditions and to </a:t>
            </a:r>
            <a:r>
              <a:rPr lang="en-US" sz="3200" dirty="0" smtClean="0">
                <a:solidFill>
                  <a:srgbClr val="0A1F61"/>
                </a:solidFill>
                <a:latin typeface="Tajawal ExtraBold" panose="00000800000000000000" pitchFamily="2" charset="-78"/>
                <a:cs typeface="Tajawal ExtraBold" panose="00000800000000000000" pitchFamily="2" charset="-78"/>
              </a:rPr>
              <a:t>economize </a:t>
            </a:r>
            <a:r>
              <a:rPr lang="en-US" sz="3200" dirty="0">
                <a:solidFill>
                  <a:srgbClr val="0A1F61"/>
                </a:solidFill>
                <a:latin typeface="Tajawal ExtraBold" panose="00000800000000000000" pitchFamily="2" charset="-78"/>
                <a:cs typeface="Tajawal ExtraBold" panose="00000800000000000000" pitchFamily="2" charset="-78"/>
              </a:rPr>
              <a:t>the use of bandwidth.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 typeface="Arial" pitchFamily="34" charset="0"/>
              <a:buChar char="•"/>
            </a:pPr>
            <a:r>
              <a:rPr lang="en-US" sz="3200" dirty="0">
                <a:solidFill>
                  <a:srgbClr val="0A1F61"/>
                </a:solidFill>
                <a:latin typeface="Tajawal ExtraBold" panose="00000800000000000000" pitchFamily="2" charset="-78"/>
                <a:cs typeface="Tajawal ExtraBold" panose="00000800000000000000" pitchFamily="2" charset="-78"/>
              </a:rPr>
              <a:t>HTML, MPEG,  MP3 etc.</a:t>
            </a:r>
          </a:p>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Various </a:t>
            </a:r>
            <a:r>
              <a:rPr lang="en-US" sz="3200" dirty="0">
                <a:solidFill>
                  <a:srgbClr val="0A1F61"/>
                </a:solidFill>
                <a:latin typeface="Tajawal ExtraBold" panose="00000800000000000000" pitchFamily="2" charset="-78"/>
                <a:cs typeface="Tajawal ExtraBold" panose="00000800000000000000" pitchFamily="2" charset="-78"/>
              </a:rPr>
              <a:t>application protocols and standards to meet specific </a:t>
            </a:r>
            <a:r>
              <a:rPr lang="en-US" sz="3200" dirty="0" smtClean="0">
                <a:solidFill>
                  <a:srgbClr val="0A1F61"/>
                </a:solidFill>
                <a:latin typeface="Tajawal ExtraBold" panose="00000800000000000000" pitchFamily="2" charset="-78"/>
                <a:cs typeface="Tajawal ExtraBold" panose="00000800000000000000" pitchFamily="2" charset="-78"/>
              </a:rPr>
              <a:t>needs of </a:t>
            </a:r>
            <a:r>
              <a:rPr lang="en-US" sz="3200" dirty="0">
                <a:solidFill>
                  <a:srgbClr val="0A1F61"/>
                </a:solidFill>
                <a:latin typeface="Tajawal ExtraBold" panose="00000800000000000000" pitchFamily="2" charset="-78"/>
                <a:cs typeface="Tajawal ExtraBold" panose="00000800000000000000" pitchFamily="2" charset="-78"/>
              </a:rPr>
              <a:t>application users</a:t>
            </a:r>
            <a:r>
              <a:rPr lang="en-US" sz="32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Arial" pitchFamily="34" charset="0"/>
              <a:buChar char="•"/>
            </a:pPr>
            <a:r>
              <a:rPr lang="en-US" sz="3200" dirty="0">
                <a:solidFill>
                  <a:srgbClr val="0A1F61"/>
                </a:solidFill>
                <a:latin typeface="Tajawal ExtraBold" panose="00000800000000000000" pitchFamily="2" charset="-78"/>
                <a:cs typeface="Tajawal ExtraBold" panose="00000800000000000000" pitchFamily="2" charset="-78"/>
              </a:rPr>
              <a:t>Internet Explorer, </a:t>
            </a:r>
            <a:r>
              <a:rPr lang="en-US" sz="3200" dirty="0" smtClean="0">
                <a:solidFill>
                  <a:srgbClr val="0A1F61"/>
                </a:solidFill>
                <a:latin typeface="Tajawal ExtraBold" panose="00000800000000000000" pitchFamily="2" charset="-78"/>
                <a:cs typeface="Tajawal ExtraBold" panose="00000800000000000000" pitchFamily="2" charset="-78"/>
              </a:rPr>
              <a:t>Chrome </a:t>
            </a:r>
            <a:r>
              <a:rPr lang="en-US" sz="3200" dirty="0">
                <a:solidFill>
                  <a:srgbClr val="0A1F61"/>
                </a:solidFill>
                <a:latin typeface="Tajawal ExtraBold" panose="00000800000000000000" pitchFamily="2" charset="-78"/>
                <a:cs typeface="Tajawal ExtraBold" panose="00000800000000000000" pitchFamily="2" charset="-78"/>
              </a:rPr>
              <a:t>Navigator, </a:t>
            </a:r>
            <a:r>
              <a:rPr lang="en-US" sz="3200" dirty="0" smtClean="0">
                <a:solidFill>
                  <a:srgbClr val="0A1F61"/>
                </a:solidFill>
                <a:latin typeface="Tajawal ExtraBold" panose="00000800000000000000" pitchFamily="2" charset="-78"/>
                <a:cs typeface="Tajawal ExtraBold" panose="00000800000000000000" pitchFamily="2" charset="-78"/>
              </a:rPr>
              <a:t>etc. </a:t>
            </a:r>
            <a:r>
              <a:rPr lang="en-US" sz="3200" dirty="0">
                <a:solidFill>
                  <a:srgbClr val="0A1F61"/>
                </a:solidFill>
                <a:latin typeface="Tajawal ExtraBold" panose="00000800000000000000" pitchFamily="2" charset="-78"/>
                <a:cs typeface="Tajawal ExtraBold" panose="00000800000000000000" pitchFamily="2" charset="-78"/>
              </a:rPr>
              <a:t>are used for web browsing.</a:t>
            </a:r>
          </a:p>
          <a:p>
            <a:pPr marL="914400" lvl="1" indent="-457200" algn="just">
              <a:buFont typeface="Arial" pitchFamily="34" charset="0"/>
              <a:buChar char="•"/>
            </a:pPr>
            <a:r>
              <a:rPr lang="en-US" sz="3200" dirty="0">
                <a:solidFill>
                  <a:srgbClr val="0A1F61"/>
                </a:solidFill>
                <a:latin typeface="Tajawal ExtraBold" panose="00000800000000000000" pitchFamily="2" charset="-78"/>
                <a:cs typeface="Tajawal ExtraBold" panose="00000800000000000000" pitchFamily="2" charset="-78"/>
              </a:rPr>
              <a:t>Microsoft Outlook Express, </a:t>
            </a:r>
            <a:r>
              <a:rPr lang="en-US" sz="3200" dirty="0" smtClean="0">
                <a:solidFill>
                  <a:srgbClr val="0A1F61"/>
                </a:solidFill>
                <a:latin typeface="Tajawal ExtraBold" panose="00000800000000000000" pitchFamily="2" charset="-78"/>
                <a:cs typeface="Tajawal ExtraBold" panose="00000800000000000000" pitchFamily="2" charset="-78"/>
              </a:rPr>
              <a:t>WhatsApp, Zoom</a:t>
            </a:r>
            <a:r>
              <a:rPr lang="en-US" sz="3200" dirty="0">
                <a:solidFill>
                  <a:srgbClr val="0A1F61"/>
                </a:solidFill>
                <a:latin typeface="Tajawal ExtraBold" panose="00000800000000000000" pitchFamily="2" charset="-78"/>
                <a:cs typeface="Tajawal ExtraBold" panose="00000800000000000000" pitchFamily="2" charset="-78"/>
              </a:rPr>
              <a:t> , etc.</a:t>
            </a:r>
            <a:r>
              <a:rPr lang="en-US" sz="3200" dirty="0" smtClean="0">
                <a:solidFill>
                  <a:srgbClr val="0A1F61"/>
                </a:solidFill>
                <a:latin typeface="Tajawal ExtraBold" panose="00000800000000000000" pitchFamily="2" charset="-78"/>
                <a:cs typeface="Tajawal ExtraBold" panose="00000800000000000000" pitchFamily="2" charset="-78"/>
              </a:rPr>
              <a:t> </a:t>
            </a:r>
            <a:r>
              <a:rPr lang="en-US" sz="3200" dirty="0">
                <a:solidFill>
                  <a:srgbClr val="0A1F61"/>
                </a:solidFill>
                <a:latin typeface="Tajawal ExtraBold" panose="00000800000000000000" pitchFamily="2" charset="-78"/>
                <a:cs typeface="Tajawal ExtraBold" panose="00000800000000000000" pitchFamily="2" charset="-78"/>
              </a:rPr>
              <a:t>are used for </a:t>
            </a:r>
            <a:r>
              <a:rPr lang="en-US" sz="3200" dirty="0" smtClean="0">
                <a:solidFill>
                  <a:srgbClr val="0A1F61"/>
                </a:solidFill>
                <a:latin typeface="Tajawal ExtraBold" panose="00000800000000000000" pitchFamily="2" charset="-78"/>
                <a:cs typeface="Tajawal ExtraBold" panose="00000800000000000000" pitchFamily="2" charset="-78"/>
              </a:rPr>
              <a:t>e-mail and chat.</a:t>
            </a:r>
          </a:p>
          <a:p>
            <a:pPr marL="914400" lvl="1" indent="-457200" algn="just">
              <a:buFont typeface="Arial" pitchFamily="34" charset="0"/>
              <a:buChar char="•"/>
            </a:pPr>
            <a:r>
              <a:rPr lang="en-US" sz="3200" dirty="0">
                <a:solidFill>
                  <a:srgbClr val="0A1F61"/>
                </a:solidFill>
                <a:latin typeface="Tajawal ExtraBold" panose="00000800000000000000" pitchFamily="2" charset="-78"/>
                <a:cs typeface="Tajawal ExtraBold" panose="00000800000000000000" pitchFamily="2" charset="-78"/>
              </a:rPr>
              <a:t>developing playback buffer to reduce the effect of network fluctuations such as jitter</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a:p>
            <a:pPr lvl="1" algn="just"/>
            <a:endParaRPr lang="en-US" sz="2400" dirty="0"/>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5</a:t>
            </a:fld>
            <a:endParaRPr lang="en-US" dirty="0"/>
          </a:p>
        </p:txBody>
      </p:sp>
    </p:spTree>
    <p:extLst>
      <p:ext uri="{BB962C8B-B14F-4D97-AF65-F5344CB8AC3E}">
        <p14:creationId xmlns:p14="http://schemas.microsoft.com/office/powerpoint/2010/main" val="34513264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in the Transport Layer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29" y="1729767"/>
            <a:ext cx="11441713" cy="4708981"/>
          </a:xfrm>
          <a:prstGeom prst="rect">
            <a:avLst/>
          </a:prstGeom>
          <a:noFill/>
        </p:spPr>
        <p:txBody>
          <a:bodyPr wrap="square" rtlCol="0">
            <a:spAutoFit/>
          </a:bodyPr>
          <a:lstStyle/>
          <a:p>
            <a:pPr marL="457200" indent="-457200" algn="just">
              <a:buFont typeface="Wingdings" pitchFamily="2" charset="2"/>
              <a:buChar char="§"/>
            </a:pPr>
            <a:r>
              <a:rPr lang="en-US" sz="3000" dirty="0" smtClean="0">
                <a:solidFill>
                  <a:srgbClr val="0A1F61"/>
                </a:solidFill>
                <a:latin typeface="Tajawal ExtraBold" panose="00000800000000000000" pitchFamily="2" charset="-78"/>
                <a:cs typeface="Tajawal ExtraBold" panose="00000800000000000000" pitchFamily="2" charset="-78"/>
              </a:rPr>
              <a:t>TCP and </a:t>
            </a:r>
            <a:r>
              <a:rPr lang="en-US" sz="3000" dirty="0">
                <a:solidFill>
                  <a:srgbClr val="0A1F61"/>
                </a:solidFill>
                <a:latin typeface="Tajawal ExtraBold" panose="00000800000000000000" pitchFamily="2" charset="-78"/>
                <a:cs typeface="Tajawal ExtraBold" panose="00000800000000000000" pitchFamily="2" charset="-78"/>
              </a:rPr>
              <a:t>UDP use a checksum facility in the header field of the datagram they transport to check the integrity of the datagram. </a:t>
            </a:r>
            <a:endParaRPr lang="en-US" sz="30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3000" dirty="0">
                <a:solidFill>
                  <a:srgbClr val="0A1F61"/>
                </a:solidFill>
                <a:latin typeface="Tajawal ExtraBold" panose="00000800000000000000" pitchFamily="2" charset="-78"/>
                <a:cs typeface="Tajawal ExtraBold" panose="00000800000000000000" pitchFamily="2" charset="-78"/>
              </a:rPr>
              <a:t>TCP is with built-in traffic management and control mechanisms.</a:t>
            </a:r>
          </a:p>
          <a:p>
            <a:pPr marL="457200" indent="-457200" algn="just">
              <a:buFont typeface="Wingdings" pitchFamily="2" charset="2"/>
              <a:buChar char="§"/>
            </a:pPr>
            <a:r>
              <a:rPr lang="en-US" sz="3000" dirty="0">
                <a:solidFill>
                  <a:srgbClr val="0A1F61"/>
                </a:solidFill>
                <a:latin typeface="Tajawal ExtraBold" panose="00000800000000000000" pitchFamily="2" charset="-78"/>
                <a:cs typeface="Tajawal ExtraBold" panose="00000800000000000000" pitchFamily="2" charset="-78"/>
              </a:rPr>
              <a:t>TCP has both a packet rate control and a congestion control mechanism that will reduce packet loss and build-up of packet delay. </a:t>
            </a:r>
          </a:p>
          <a:p>
            <a:pPr marL="457200" indent="-457200" algn="just">
              <a:buFont typeface="Wingdings" pitchFamily="2" charset="2"/>
              <a:buChar char="§"/>
            </a:pPr>
            <a:r>
              <a:rPr lang="en-US" sz="3000" dirty="0">
                <a:solidFill>
                  <a:srgbClr val="0A1F61"/>
                </a:solidFill>
                <a:latin typeface="Tajawal ExtraBold" panose="00000800000000000000" pitchFamily="2" charset="-78"/>
                <a:cs typeface="Tajawal ExtraBold" panose="00000800000000000000" pitchFamily="2" charset="-78"/>
              </a:rPr>
              <a:t>Each correctly received TCP packet is acknowledged thereby providing guaranteed service to the sender. </a:t>
            </a:r>
          </a:p>
          <a:p>
            <a:pPr marL="457200" indent="-457200" algn="just">
              <a:buFont typeface="Wingdings" pitchFamily="2" charset="2"/>
              <a:buChar char="§"/>
            </a:pPr>
            <a:r>
              <a:rPr lang="en-US" sz="3000" dirty="0">
                <a:solidFill>
                  <a:srgbClr val="0A1F61"/>
                </a:solidFill>
                <a:latin typeface="Tajawal ExtraBold" panose="00000800000000000000" pitchFamily="2" charset="-78"/>
                <a:cs typeface="Tajawal ExtraBold" panose="00000800000000000000" pitchFamily="2" charset="-78"/>
              </a:rPr>
              <a:t>TCP QoS </a:t>
            </a:r>
            <a:r>
              <a:rPr lang="en-US" sz="3000" dirty="0" smtClean="0">
                <a:solidFill>
                  <a:srgbClr val="0A1F61"/>
                </a:solidFill>
                <a:latin typeface="Tajawal ExtraBold" panose="00000800000000000000" pitchFamily="2" charset="-78"/>
                <a:cs typeface="Tajawal ExtraBold" panose="00000800000000000000" pitchFamily="2" charset="-78"/>
              </a:rPr>
              <a:t>execution </a:t>
            </a:r>
            <a:r>
              <a:rPr lang="en-US" sz="3000" dirty="0">
                <a:solidFill>
                  <a:srgbClr val="0A1F61"/>
                </a:solidFill>
                <a:latin typeface="Tajawal ExtraBold" panose="00000800000000000000" pitchFamily="2" charset="-78"/>
                <a:cs typeface="Tajawal ExtraBold" panose="00000800000000000000" pitchFamily="2" charset="-78"/>
              </a:rPr>
              <a:t>is suitable for </a:t>
            </a:r>
            <a:r>
              <a:rPr lang="en-US" sz="3000" dirty="0" smtClean="0">
                <a:solidFill>
                  <a:srgbClr val="0A1F61"/>
                </a:solidFill>
                <a:latin typeface="Tajawal ExtraBold" panose="00000800000000000000" pitchFamily="2" charset="-78"/>
                <a:cs typeface="Tajawal ExtraBold" panose="00000800000000000000" pitchFamily="2" charset="-78"/>
              </a:rPr>
              <a:t>old applications</a:t>
            </a:r>
            <a:r>
              <a:rPr lang="en-US" sz="3000" dirty="0">
                <a:solidFill>
                  <a:srgbClr val="0A1F61"/>
                </a:solidFill>
                <a:latin typeface="Tajawal ExtraBold" panose="00000800000000000000" pitchFamily="2" charset="-78"/>
                <a:cs typeface="Tajawal ExtraBold" panose="00000800000000000000" pitchFamily="2" charset="-78"/>
              </a:rPr>
              <a:t>. </a:t>
            </a:r>
          </a:p>
          <a:p>
            <a:pPr marL="457200" indent="-457200" algn="just">
              <a:buFont typeface="Wingdings" pitchFamily="2" charset="2"/>
              <a:buChar char="§"/>
            </a:pPr>
            <a:r>
              <a:rPr lang="en-US" sz="3000" dirty="0">
                <a:solidFill>
                  <a:srgbClr val="0A1F61"/>
                </a:solidFill>
                <a:latin typeface="Tajawal ExtraBold" panose="00000800000000000000" pitchFamily="2" charset="-78"/>
                <a:cs typeface="Tajawal ExtraBold" panose="00000800000000000000" pitchFamily="2" charset="-78"/>
              </a:rPr>
              <a:t>TCP cannot provide a consistent level of service that will satisfy the need of real time applications. </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6</a:t>
            </a:fld>
            <a:endParaRPr lang="en-US" dirty="0"/>
          </a:p>
        </p:txBody>
      </p:sp>
    </p:spTree>
    <p:extLst>
      <p:ext uri="{BB962C8B-B14F-4D97-AF65-F5344CB8AC3E}">
        <p14:creationId xmlns:p14="http://schemas.microsoft.com/office/powerpoint/2010/main" val="39875525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in </a:t>
            </a:r>
            <a:r>
              <a:rPr lang="en-US" sz="4000" dirty="0">
                <a:solidFill>
                  <a:schemeClr val="bg1"/>
                </a:solidFill>
                <a:latin typeface="Tajawal Medium" panose="00000600000000000000" pitchFamily="2" charset="-78"/>
                <a:cs typeface="Tajawal Medium" panose="00000600000000000000" pitchFamily="2" charset="-78"/>
              </a:rPr>
              <a:t>the Network Layer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29" y="1816851"/>
            <a:ext cx="11441713" cy="3046988"/>
          </a:xfrm>
          <a:prstGeom prst="rect">
            <a:avLst/>
          </a:prstGeom>
          <a:noFill/>
        </p:spPr>
        <p:txBody>
          <a:bodyPr wrap="square" rtlCol="0">
            <a:spAutoFit/>
          </a:bodyPr>
          <a:lstStyle/>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IP protocol does </a:t>
            </a:r>
            <a:r>
              <a:rPr lang="en-US" sz="3200" dirty="0">
                <a:solidFill>
                  <a:srgbClr val="0A1F61"/>
                </a:solidFill>
                <a:latin typeface="Tajawal ExtraBold" panose="00000800000000000000" pitchFamily="2" charset="-78"/>
                <a:cs typeface="Tajawal ExtraBold" panose="00000800000000000000" pitchFamily="2" charset="-78"/>
              </a:rPr>
              <a:t>not provide guaranteed </a:t>
            </a:r>
            <a:r>
              <a:rPr lang="en-US" sz="3200" dirty="0" smtClean="0">
                <a:solidFill>
                  <a:srgbClr val="0A1F61"/>
                </a:solidFill>
                <a:latin typeface="Tajawal ExtraBold" panose="00000800000000000000" pitchFamily="2" charset="-78"/>
                <a:cs typeface="Tajawal ExtraBold" panose="00000800000000000000" pitchFamily="2" charset="-78"/>
              </a:rPr>
              <a:t>service.</a:t>
            </a:r>
          </a:p>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IP has </a:t>
            </a:r>
            <a:r>
              <a:rPr lang="en-US" sz="3200" dirty="0">
                <a:solidFill>
                  <a:srgbClr val="0A1F61"/>
                </a:solidFill>
                <a:latin typeface="Tajawal ExtraBold" panose="00000800000000000000" pitchFamily="2" charset="-78"/>
                <a:cs typeface="Tajawal ExtraBold" panose="00000800000000000000" pitchFamily="2" charset="-78"/>
              </a:rPr>
              <a:t>implicit QoS provision.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Type of Service (ToS) byte field in IPv4 packet header, which has so far not been used, was designed for QoS control.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a:pPr>
            <a:r>
              <a:rPr lang="en-US" sz="3200" dirty="0" smtClean="0">
                <a:solidFill>
                  <a:srgbClr val="0A1F61"/>
                </a:solidFill>
                <a:latin typeface="Tajawal ExtraBold" panose="00000800000000000000" pitchFamily="2" charset="-78"/>
                <a:cs typeface="Tajawal ExtraBold" panose="00000800000000000000" pitchFamily="2" charset="-78"/>
              </a:rPr>
              <a:t>A </a:t>
            </a:r>
            <a:r>
              <a:rPr lang="en-US" sz="3200" dirty="0">
                <a:solidFill>
                  <a:srgbClr val="0A1F61"/>
                </a:solidFill>
                <a:latin typeface="Tajawal ExtraBold" panose="00000800000000000000" pitchFamily="2" charset="-78"/>
                <a:cs typeface="Tajawal ExtraBold" panose="00000800000000000000" pitchFamily="2" charset="-78"/>
              </a:rPr>
              <a:t>checksum facility is also available in the </a:t>
            </a:r>
            <a:r>
              <a:rPr lang="en-US" sz="3200" dirty="0" smtClean="0">
                <a:solidFill>
                  <a:srgbClr val="0A1F61"/>
                </a:solidFill>
                <a:latin typeface="Tajawal ExtraBold" panose="00000800000000000000" pitchFamily="2" charset="-78"/>
                <a:cs typeface="Tajawal ExtraBold" panose="00000800000000000000" pitchFamily="2" charset="-78"/>
              </a:rPr>
              <a:t>packet </a:t>
            </a:r>
            <a:r>
              <a:rPr lang="en-US" sz="3200" dirty="0">
                <a:solidFill>
                  <a:srgbClr val="0A1F61"/>
                </a:solidFill>
                <a:latin typeface="Tajawal ExtraBold" panose="00000800000000000000" pitchFamily="2" charset="-78"/>
                <a:cs typeface="Tajawal ExtraBold" panose="00000800000000000000" pitchFamily="2" charset="-78"/>
              </a:rPr>
              <a:t>header to check if the packet header has been corrupted. </a:t>
            </a:r>
            <a:endParaRPr lang="en-US" sz="3200" dirty="0" smtClean="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7</a:t>
            </a:fld>
            <a:endParaRPr lang="en-US" dirty="0"/>
          </a:p>
        </p:txBody>
      </p:sp>
    </p:spTree>
    <p:extLst>
      <p:ext uri="{BB962C8B-B14F-4D97-AF65-F5344CB8AC3E}">
        <p14:creationId xmlns:p14="http://schemas.microsoft.com/office/powerpoint/2010/main" val="23754284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in </a:t>
            </a:r>
            <a:r>
              <a:rPr lang="en-US" sz="4000" dirty="0">
                <a:solidFill>
                  <a:schemeClr val="bg1"/>
                </a:solidFill>
                <a:latin typeface="Tajawal Medium" panose="00000600000000000000" pitchFamily="2" charset="-78"/>
                <a:cs typeface="Tajawal Medium" panose="00000600000000000000" pitchFamily="2" charset="-78"/>
              </a:rPr>
              <a:t>the Network Layer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29" y="1932963"/>
            <a:ext cx="11441713" cy="2554545"/>
          </a:xfrm>
          <a:prstGeom prst="rect">
            <a:avLst/>
          </a:prstGeom>
          <a:noFill/>
        </p:spPr>
        <p:txBody>
          <a:bodyPr wrap="square" rtlCol="0">
            <a:spAutoFit/>
          </a:bodyPr>
          <a:lstStyle/>
          <a:p>
            <a:pPr marL="514350" indent="-514350" algn="just">
              <a:buFont typeface="+mj-lt"/>
              <a:buAutoNum type="arabicParenR" startAt="5"/>
            </a:pPr>
            <a:r>
              <a:rPr lang="en-US" sz="3200" dirty="0">
                <a:solidFill>
                  <a:srgbClr val="0A1F61"/>
                </a:solidFill>
                <a:latin typeface="Tajawal ExtraBold" panose="00000800000000000000" pitchFamily="2" charset="-78"/>
                <a:cs typeface="Tajawal ExtraBold" panose="00000800000000000000" pitchFamily="2" charset="-78"/>
              </a:rPr>
              <a:t>IP can use a protocol, such as Internet Control Message Protocol (ICMP) to communicate error messages such as packet loss.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startAt="5"/>
            </a:pPr>
            <a:r>
              <a:rPr lang="en-US" sz="3200" dirty="0" smtClean="0">
                <a:solidFill>
                  <a:srgbClr val="0A1F61"/>
                </a:solidFill>
                <a:latin typeface="Tajawal ExtraBold" panose="00000800000000000000" pitchFamily="2" charset="-78"/>
                <a:cs typeface="Tajawal ExtraBold" panose="00000800000000000000" pitchFamily="2" charset="-78"/>
              </a:rPr>
              <a:t>It </a:t>
            </a:r>
            <a:r>
              <a:rPr lang="en-US" sz="3200" dirty="0">
                <a:solidFill>
                  <a:srgbClr val="0A1F61"/>
                </a:solidFill>
                <a:latin typeface="Tajawal ExtraBold" panose="00000800000000000000" pitchFamily="2" charset="-78"/>
                <a:cs typeface="Tajawal ExtraBold" panose="00000800000000000000" pitchFamily="2" charset="-78"/>
              </a:rPr>
              <a:t>also could be used to transmit or relay various control messages and configuration information from receiver host to sender host.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514350" indent="-514350" algn="just">
              <a:buFont typeface="+mj-lt"/>
              <a:buAutoNum type="arabicParenR" startAt="5"/>
            </a:pPr>
            <a:r>
              <a:rPr lang="en-US" sz="3200" dirty="0" smtClean="0">
                <a:solidFill>
                  <a:srgbClr val="0A1F61"/>
                </a:solidFill>
                <a:latin typeface="Tajawal ExtraBold" panose="00000800000000000000" pitchFamily="2" charset="-78"/>
                <a:cs typeface="Tajawal ExtraBold" panose="00000800000000000000" pitchFamily="2" charset="-78"/>
              </a:rPr>
              <a:t>These </a:t>
            </a:r>
            <a:r>
              <a:rPr lang="en-US" sz="3200" dirty="0">
                <a:solidFill>
                  <a:srgbClr val="0A1F61"/>
                </a:solidFill>
                <a:latin typeface="Tajawal ExtraBold" panose="00000800000000000000" pitchFamily="2" charset="-78"/>
                <a:cs typeface="Tajawal ExtraBold" panose="00000800000000000000" pitchFamily="2" charset="-78"/>
              </a:rPr>
              <a:t>functions, add together to enhance QoS for packet delivery in the network layer. </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8</a:t>
            </a:fld>
            <a:endParaRPr lang="en-US" dirty="0"/>
          </a:p>
        </p:txBody>
      </p:sp>
    </p:spTree>
    <p:extLst>
      <p:ext uri="{BB962C8B-B14F-4D97-AF65-F5344CB8AC3E}">
        <p14:creationId xmlns:p14="http://schemas.microsoft.com/office/powerpoint/2010/main" val="1598769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Type </a:t>
            </a:r>
            <a:r>
              <a:rPr lang="en-US" sz="4000" dirty="0">
                <a:solidFill>
                  <a:schemeClr val="bg1"/>
                </a:solidFill>
                <a:latin typeface="Tajawal Medium" panose="00000600000000000000" pitchFamily="2" charset="-78"/>
                <a:cs typeface="Tajawal Medium" panose="00000600000000000000" pitchFamily="2" charset="-78"/>
              </a:rPr>
              <a:t>of service (ToS)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9</a:t>
            </a:fld>
            <a:endParaRPr lang="en-US" dirty="0"/>
          </a:p>
        </p:txBody>
      </p:sp>
      <p:sp>
        <p:nvSpPr>
          <p:cNvPr id="11" name="AutoShape 2" descr="https://help.sonicwall.com/help/sw/eng/5800/25/9/0/content/images/4-IP_packet.g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3795" name="Picture 3"/>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254728" y="1384990"/>
            <a:ext cx="10043821" cy="49961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5" name="Straight Arrow Connector 14"/>
          <p:cNvCxnSpPr/>
          <p:nvPr/>
        </p:nvCxnSpPr>
        <p:spPr>
          <a:xfrm flipV="1">
            <a:off x="1582057" y="5181600"/>
            <a:ext cx="6894286" cy="43544"/>
          </a:xfrm>
          <a:prstGeom prst="straightConnector1">
            <a:avLst/>
          </a:prstGeom>
          <a:ln w="57150">
            <a:solidFill>
              <a:srgbClr val="FF0000"/>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7049487" y="5689811"/>
            <a:ext cx="1099153" cy="523220"/>
          </a:xfrm>
          <a:prstGeom prst="rect">
            <a:avLst/>
          </a:prstGeom>
          <a:noFill/>
          <a:ln w="28575">
            <a:solidFill>
              <a:srgbClr val="FF0000"/>
            </a:solidFill>
          </a:ln>
        </p:spPr>
        <p:txBody>
          <a:bodyPr wrap="square" rtlCol="0">
            <a:spAutoFit/>
          </a:bodyPr>
          <a:lstStyle/>
          <a:p>
            <a:pPr algn="ctr"/>
            <a:r>
              <a:rPr lang="en-GB" sz="2800" b="1" dirty="0" smtClean="0">
                <a:solidFill>
                  <a:schemeClr val="bg1"/>
                </a:solidFill>
              </a:rPr>
              <a:t>DSCP</a:t>
            </a:r>
            <a:endParaRPr lang="en-US" sz="2800" b="1" dirty="0">
              <a:solidFill>
                <a:schemeClr val="bg1"/>
              </a:solidFill>
            </a:endParaRPr>
          </a:p>
        </p:txBody>
      </p:sp>
    </p:spTree>
    <p:extLst>
      <p:ext uri="{BB962C8B-B14F-4D97-AF65-F5344CB8AC3E}">
        <p14:creationId xmlns:p14="http://schemas.microsoft.com/office/powerpoint/2010/main" val="25264554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02650" y="6400347"/>
            <a:ext cx="9902229" cy="204838"/>
          </a:xfrm>
          <a:prstGeom prst="rect">
            <a:avLst/>
          </a:prstGeom>
        </p:spPr>
      </p:pic>
      <p:pic>
        <p:nvPicPr>
          <p:cNvPr id="2050" name="Picture 2" descr="http://what-when-how.com/wp-content/uploads/2012/03/tmp973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786" y="1424593"/>
            <a:ext cx="9898652" cy="535254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796" y="5516352"/>
            <a:ext cx="1222425" cy="1096206"/>
          </a:xfrm>
          <a:prstGeom prst="rect">
            <a:avLst/>
          </a:prstGeom>
        </p:spPr>
      </p:pic>
      <p:pic>
        <p:nvPicPr>
          <p:cNvPr id="4" name="Picture 3"/>
          <p:cNvPicPr>
            <a:picLocks noChangeAspect="1"/>
          </p:cNvPicPr>
          <p:nvPr/>
        </p:nvPicPr>
        <p:blipFill>
          <a:blip r:embed="rId5"/>
          <a:stretch>
            <a:fillRect/>
          </a:stretch>
        </p:blipFill>
        <p:spPr>
          <a:xfrm>
            <a:off x="0" y="2204822"/>
            <a:ext cx="238650" cy="2709534"/>
          </a:xfrm>
          <a:prstGeom prst="rect">
            <a:avLst/>
          </a:prstGeom>
        </p:spPr>
      </p:pic>
      <p:pic>
        <p:nvPicPr>
          <p:cNvPr id="5" name="Picture 4"/>
          <p:cNvPicPr>
            <a:picLocks noChangeAspect="1"/>
          </p:cNvPicPr>
          <p:nvPr/>
        </p:nvPicPr>
        <p:blipFill>
          <a:blip r:embed="rId5"/>
          <a:stretch>
            <a:fillRect/>
          </a:stretch>
        </p:blipFill>
        <p:spPr>
          <a:xfrm>
            <a:off x="11966229" y="2204822"/>
            <a:ext cx="238650" cy="2709534"/>
          </a:xfrm>
          <a:prstGeom prst="rect">
            <a:avLst/>
          </a:prstGeom>
        </p:spPr>
      </p:pic>
      <p:pic>
        <p:nvPicPr>
          <p:cNvPr id="6" name="Picture 5"/>
          <p:cNvPicPr>
            <a:picLocks noChangeAspect="1"/>
          </p:cNvPicPr>
          <p:nvPr/>
        </p:nvPicPr>
        <p:blipFill>
          <a:blip r:embed="rId6"/>
          <a:stretch>
            <a:fillRect/>
          </a:stretch>
        </p:blipFill>
        <p:spPr>
          <a:xfrm>
            <a:off x="-12879" y="0"/>
            <a:ext cx="9533101" cy="1610200"/>
          </a:xfrm>
          <a:prstGeom prst="rect">
            <a:avLst/>
          </a:prstGeom>
        </p:spPr>
      </p:pic>
      <p:sp>
        <p:nvSpPr>
          <p:cNvPr id="7" name="TextBox 6"/>
          <p:cNvSpPr txBox="1"/>
          <p:nvPr/>
        </p:nvSpPr>
        <p:spPr>
          <a:xfrm>
            <a:off x="2765409" y="523449"/>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ToS (IP Precedence) </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10</a:t>
            </a:fld>
            <a:endParaRPr lang="en-US" dirty="0"/>
          </a:p>
        </p:txBody>
      </p:sp>
    </p:spTree>
    <p:extLst>
      <p:ext uri="{BB962C8B-B14F-4D97-AF65-F5344CB8AC3E}">
        <p14:creationId xmlns:p14="http://schemas.microsoft.com/office/powerpoint/2010/main" val="3201105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02650" y="6400347"/>
            <a:ext cx="9902229" cy="20483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8796" y="5516352"/>
            <a:ext cx="1222425" cy="1096206"/>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65409" y="523449"/>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ToS (8 bits) </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11</a:t>
            </a:fld>
            <a:endParaRPr lang="en-US" dirty="0"/>
          </a:p>
        </p:txBody>
      </p:sp>
      <p:pic>
        <p:nvPicPr>
          <p:cNvPr id="21506" name="Picture 2"/>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62375" y="1349969"/>
            <a:ext cx="4667250" cy="49632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4864327" y="2820484"/>
            <a:ext cx="1624227" cy="276999"/>
          </a:xfrm>
          <a:prstGeom prst="rect">
            <a:avLst/>
          </a:prstGeom>
        </p:spPr>
        <p:txBody>
          <a:bodyPr wrap="none">
            <a:spAutoFit/>
          </a:bodyPr>
          <a:lstStyle/>
          <a:p>
            <a:r>
              <a:rPr lang="en-US" sz="1200" b="1" dirty="0" smtClean="0">
                <a:solidFill>
                  <a:srgbClr val="686868"/>
                </a:solidFill>
              </a:rPr>
              <a:t>(CU</a:t>
            </a:r>
            <a:r>
              <a:rPr lang="en-US" sz="1200" b="1" dirty="0">
                <a:solidFill>
                  <a:srgbClr val="686868"/>
                </a:solidFill>
              </a:rPr>
              <a:t>: currently </a:t>
            </a:r>
            <a:r>
              <a:rPr lang="en-US" sz="1200" b="1" dirty="0" smtClean="0">
                <a:solidFill>
                  <a:srgbClr val="686868"/>
                </a:solidFill>
              </a:rPr>
              <a:t>unused)</a:t>
            </a:r>
            <a:endParaRPr lang="en-US" sz="1200" b="1" dirty="0">
              <a:solidFill>
                <a:srgbClr val="686868"/>
              </a:solidFill>
            </a:endParaRPr>
          </a:p>
        </p:txBody>
      </p:sp>
    </p:spTree>
    <p:extLst>
      <p:ext uri="{BB962C8B-B14F-4D97-AF65-F5344CB8AC3E}">
        <p14:creationId xmlns:p14="http://schemas.microsoft.com/office/powerpoint/2010/main" val="23350309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434421"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DSCP </a:t>
            </a:r>
            <a:r>
              <a:rPr lang="en-US" sz="4000" dirty="0">
                <a:solidFill>
                  <a:schemeClr val="bg1"/>
                </a:solidFill>
                <a:latin typeface="Tajawal Medium" panose="00000600000000000000" pitchFamily="2" charset="-78"/>
                <a:cs typeface="Tajawal Medium" panose="00000600000000000000" pitchFamily="2" charset="-78"/>
              </a:rPr>
              <a:t>to Service Class Mapping</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12</a:t>
            </a:fld>
            <a:endParaRPr lang="en-US" dirty="0"/>
          </a:p>
        </p:txBody>
      </p:sp>
      <p:sp>
        <p:nvSpPr>
          <p:cNvPr id="11" name="AutoShape 2" descr="https://help.sonicwall.com/help/sw/eng/5800/25/9/0/content/images/4-IP_packet.g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253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35809" y="1308663"/>
            <a:ext cx="5032820" cy="5067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5492256" y="1877568"/>
            <a:ext cx="424990" cy="10972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p:nvPr/>
        </p:nvCxnSpPr>
        <p:spPr>
          <a:xfrm>
            <a:off x="5917246" y="1981200"/>
            <a:ext cx="2958530"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8887967" y="1747766"/>
            <a:ext cx="999745" cy="369332"/>
          </a:xfrm>
          <a:prstGeom prst="rect">
            <a:avLst/>
          </a:prstGeom>
          <a:noFill/>
          <a:ln>
            <a:solidFill>
              <a:srgbClr val="FF0000"/>
            </a:solidFill>
          </a:ln>
        </p:spPr>
        <p:txBody>
          <a:bodyPr wrap="square" rtlCol="0">
            <a:spAutoFit/>
          </a:bodyPr>
          <a:lstStyle/>
          <a:p>
            <a:r>
              <a:rPr lang="en-GB" b="1" dirty="0" smtClean="0"/>
              <a:t>CS = 000</a:t>
            </a:r>
            <a:endParaRPr lang="en-US" b="1" dirty="0"/>
          </a:p>
        </p:txBody>
      </p:sp>
      <p:sp>
        <p:nvSpPr>
          <p:cNvPr id="20" name="Rectangle 19"/>
          <p:cNvSpPr/>
          <p:nvPr/>
        </p:nvSpPr>
        <p:spPr>
          <a:xfrm>
            <a:off x="5059440" y="2456688"/>
            <a:ext cx="424990" cy="10972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Arrow Connector 20"/>
          <p:cNvCxnSpPr/>
          <p:nvPr/>
        </p:nvCxnSpPr>
        <p:spPr>
          <a:xfrm flipH="1">
            <a:off x="2316480" y="2572512"/>
            <a:ext cx="2741230"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316735" y="2314694"/>
            <a:ext cx="999745" cy="369332"/>
          </a:xfrm>
          <a:prstGeom prst="rect">
            <a:avLst/>
          </a:prstGeom>
          <a:noFill/>
          <a:ln>
            <a:solidFill>
              <a:srgbClr val="FF0000"/>
            </a:solidFill>
          </a:ln>
        </p:spPr>
        <p:txBody>
          <a:bodyPr wrap="square" rtlCol="0">
            <a:spAutoFit/>
          </a:bodyPr>
          <a:lstStyle/>
          <a:p>
            <a:r>
              <a:rPr lang="en-GB" b="1" dirty="0" smtClean="0"/>
              <a:t>CS No. </a:t>
            </a:r>
            <a:endParaRPr lang="en-US" b="1" dirty="0"/>
          </a:p>
        </p:txBody>
      </p:sp>
      <p:sp>
        <p:nvSpPr>
          <p:cNvPr id="10" name="Rectangle 9"/>
          <p:cNvSpPr/>
          <p:nvPr/>
        </p:nvSpPr>
        <p:spPr>
          <a:xfrm>
            <a:off x="8337350" y="6007659"/>
            <a:ext cx="3628879" cy="338554"/>
          </a:xfrm>
          <a:prstGeom prst="rect">
            <a:avLst/>
          </a:prstGeom>
          <a:ln w="38100">
            <a:solidFill>
              <a:srgbClr val="00B0F0"/>
            </a:solidFill>
          </a:ln>
        </p:spPr>
        <p:txBody>
          <a:bodyPr wrap="none">
            <a:spAutoFit/>
          </a:bodyPr>
          <a:lstStyle/>
          <a:p>
            <a:r>
              <a:rPr lang="en-US" sz="1600" b="1" dirty="0">
                <a:solidFill>
                  <a:srgbClr val="C00000"/>
                </a:solidFill>
              </a:rPr>
              <a:t>https://www.tucny.com/Home/dscp-tos</a:t>
            </a:r>
          </a:p>
        </p:txBody>
      </p:sp>
    </p:spTree>
    <p:extLst>
      <p:ext uri="{BB962C8B-B14F-4D97-AF65-F5344CB8AC3E}">
        <p14:creationId xmlns:p14="http://schemas.microsoft.com/office/powerpoint/2010/main" val="9431758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ToS (DSCP)</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13</a:t>
            </a:fld>
            <a:endParaRPr lang="en-US" dirty="0"/>
          </a:p>
        </p:txBody>
      </p:sp>
      <p:sp>
        <p:nvSpPr>
          <p:cNvPr id="11" name="AutoShape 2" descr="https://help.sonicwall.com/help/sw/eng/5800/25/9/0/content/images/4-IP_packet.g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5842" name="Picture 2"/>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796758" y="1252639"/>
            <a:ext cx="4503964" cy="50819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8924500" y="4932644"/>
            <a:ext cx="424990" cy="200188"/>
          </a:xfrm>
          <a:prstGeom prst="rect">
            <a:avLst/>
          </a:prstGeom>
          <a:no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a:endCxn id="14" idx="0"/>
          </p:cNvCxnSpPr>
          <p:nvPr/>
        </p:nvCxnSpPr>
        <p:spPr>
          <a:xfrm>
            <a:off x="9349490" y="5044930"/>
            <a:ext cx="1429432" cy="172474"/>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9472289" y="5217404"/>
            <a:ext cx="2613265" cy="369332"/>
          </a:xfrm>
          <a:prstGeom prst="rect">
            <a:avLst/>
          </a:prstGeom>
          <a:noFill/>
          <a:ln>
            <a:solidFill>
              <a:srgbClr val="FF0000"/>
            </a:solidFill>
          </a:ln>
        </p:spPr>
        <p:txBody>
          <a:bodyPr wrap="square" rtlCol="0">
            <a:spAutoFit/>
          </a:bodyPr>
          <a:lstStyle/>
          <a:p>
            <a:r>
              <a:rPr lang="en-GB" b="1" dirty="0" smtClean="0"/>
              <a:t>AF (Class No. +  No.  + 0)</a:t>
            </a:r>
            <a:endParaRPr lang="en-US" b="1" dirty="0"/>
          </a:p>
        </p:txBody>
      </p:sp>
      <p:sp>
        <p:nvSpPr>
          <p:cNvPr id="10" name="Rectangle 9"/>
          <p:cNvSpPr/>
          <p:nvPr/>
        </p:nvSpPr>
        <p:spPr>
          <a:xfrm>
            <a:off x="460375" y="2132252"/>
            <a:ext cx="3560082" cy="1107996"/>
          </a:xfrm>
          <a:prstGeom prst="rect">
            <a:avLst/>
          </a:prstGeom>
        </p:spPr>
        <p:txBody>
          <a:bodyPr wrap="square">
            <a:spAutoFit/>
          </a:bodyPr>
          <a:lstStyle/>
          <a:p>
            <a:pPr marL="342900" indent="-342900">
              <a:buFont typeface="Wingdings"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Find the decimal value of an AF= XY </a:t>
            </a:r>
            <a:r>
              <a:rPr lang="en-US" sz="2200" b="1"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200" b="1" dirty="0">
                <a:solidFill>
                  <a:srgbClr val="0A1F61"/>
                </a:solidFill>
                <a:latin typeface="Tajawal ExtraBold" panose="00000800000000000000" pitchFamily="2" charset="-78"/>
                <a:cs typeface="Tajawal ExtraBold" panose="00000800000000000000" pitchFamily="2" charset="-78"/>
              </a:rPr>
              <a:t>8x + 2y </a:t>
            </a:r>
            <a:endParaRPr lang="en-US" sz="2200" b="1" dirty="0" smtClean="0">
              <a:solidFill>
                <a:srgbClr val="0A1F61"/>
              </a:solidFill>
              <a:latin typeface="Tajawal ExtraBold" panose="00000800000000000000" pitchFamily="2" charset="-78"/>
              <a:cs typeface="Tajawal ExtraBold" panose="00000800000000000000" pitchFamily="2" charset="-78"/>
            </a:endParaRPr>
          </a:p>
          <a:p>
            <a:r>
              <a:rPr lang="en-US" sz="2200" dirty="0" smtClean="0">
                <a:solidFill>
                  <a:srgbClr val="0A1F61"/>
                </a:solidFill>
                <a:latin typeface="Tajawal ExtraBold" panose="00000800000000000000" pitchFamily="2" charset="-78"/>
                <a:cs typeface="Tajawal ExtraBold" panose="00000800000000000000" pitchFamily="2" charset="-78"/>
              </a:rPr>
              <a:t>ex :     AF32 </a:t>
            </a:r>
            <a:r>
              <a:rPr lang="en-US" sz="2200" dirty="0">
                <a:solidFill>
                  <a:srgbClr val="0A1F61"/>
                </a:solidFill>
                <a:latin typeface="Tajawal ExtraBold" panose="00000800000000000000" pitchFamily="2" charset="-78"/>
                <a:cs typeface="Tajawal ExtraBold" panose="00000800000000000000" pitchFamily="2" charset="-78"/>
              </a:rPr>
              <a:t>=  8×3 + </a:t>
            </a:r>
            <a:r>
              <a:rPr lang="en-US" sz="2200" dirty="0" smtClean="0">
                <a:solidFill>
                  <a:srgbClr val="0A1F61"/>
                </a:solidFill>
                <a:latin typeface="Tajawal ExtraBold" panose="00000800000000000000" pitchFamily="2" charset="-78"/>
                <a:cs typeface="Tajawal ExtraBold" panose="00000800000000000000" pitchFamily="2" charset="-78"/>
              </a:rPr>
              <a:t>2×2= </a:t>
            </a:r>
            <a:r>
              <a:rPr lang="en-US" sz="2200" dirty="0">
                <a:solidFill>
                  <a:srgbClr val="0A1F61"/>
                </a:solidFill>
                <a:latin typeface="Tajawal ExtraBold" panose="00000800000000000000" pitchFamily="2" charset="-78"/>
                <a:cs typeface="Tajawal ExtraBold" panose="00000800000000000000" pitchFamily="2" charset="-78"/>
              </a:rPr>
              <a:t>28</a:t>
            </a:r>
          </a:p>
        </p:txBody>
      </p:sp>
      <p:cxnSp>
        <p:nvCxnSpPr>
          <p:cNvPr id="16" name="Straight Arrow Connector 15"/>
          <p:cNvCxnSpPr>
            <a:stCxn id="10" idx="3"/>
          </p:cNvCxnSpPr>
          <p:nvPr/>
        </p:nvCxnSpPr>
        <p:spPr>
          <a:xfrm>
            <a:off x="4020457" y="2686250"/>
            <a:ext cx="3028283" cy="166803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6662029" y="4426857"/>
            <a:ext cx="1277257" cy="94342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452154" y="3360614"/>
            <a:ext cx="4257141" cy="3139321"/>
          </a:xfrm>
          <a:prstGeom prst="rect">
            <a:avLst/>
          </a:prstGeom>
        </p:spPr>
        <p:txBody>
          <a:bodyPr wrap="square">
            <a:spAutoFit/>
          </a:bodyPr>
          <a:lstStyle/>
          <a:p>
            <a:pPr marL="342900" indent="-342900" algn="just">
              <a:buFont typeface="Wingdings"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There are </a:t>
            </a:r>
            <a:r>
              <a:rPr lang="en-US" sz="2200" b="1" dirty="0">
                <a:solidFill>
                  <a:srgbClr val="0A1F61"/>
                </a:solidFill>
                <a:latin typeface="Tajawal ExtraBold" panose="00000800000000000000" pitchFamily="2" charset="-78"/>
                <a:cs typeface="Tajawal ExtraBold" panose="00000800000000000000" pitchFamily="2" charset="-78"/>
              </a:rPr>
              <a:t>4 different classes</a:t>
            </a:r>
            <a:r>
              <a:rPr lang="en-US" sz="2200" dirty="0">
                <a:solidFill>
                  <a:srgbClr val="0A1F61"/>
                </a:solidFill>
                <a:latin typeface="Tajawal ExtraBold" panose="00000800000000000000" pitchFamily="2" charset="-78"/>
                <a:cs typeface="Tajawal ExtraBold" panose="00000800000000000000" pitchFamily="2" charset="-78"/>
              </a:rPr>
              <a:t> and each class will be placed in a </a:t>
            </a:r>
            <a:r>
              <a:rPr lang="en-US" sz="2200" b="1" dirty="0">
                <a:solidFill>
                  <a:srgbClr val="0A1F61"/>
                </a:solidFill>
                <a:latin typeface="Tajawal ExtraBold" panose="00000800000000000000" pitchFamily="2" charset="-78"/>
                <a:cs typeface="Tajawal ExtraBold" panose="00000800000000000000" pitchFamily="2" charset="-78"/>
              </a:rPr>
              <a:t>different </a:t>
            </a:r>
            <a:r>
              <a:rPr lang="en-US" sz="2200" b="1" dirty="0" smtClean="0">
                <a:solidFill>
                  <a:srgbClr val="0A1F61"/>
                </a:solidFill>
                <a:latin typeface="Tajawal ExtraBold" panose="00000800000000000000" pitchFamily="2" charset="-78"/>
                <a:cs typeface="Tajawal ExtraBold" panose="00000800000000000000" pitchFamily="2" charset="-78"/>
              </a:rPr>
              <a:t>queue</a:t>
            </a:r>
            <a:r>
              <a:rPr lang="en-US" sz="2200" dirty="0" smtClean="0">
                <a:solidFill>
                  <a:srgbClr val="0A1F61"/>
                </a:solidFill>
                <a:latin typeface="Tajawal ExtraBold" panose="00000800000000000000" pitchFamily="2" charset="-78"/>
                <a:cs typeface="Tajawal ExtraBold" panose="00000800000000000000" pitchFamily="2" charset="-78"/>
              </a:rPr>
              <a:t>,</a:t>
            </a:r>
          </a:p>
          <a:p>
            <a:pPr marL="342900" indent="-342900" algn="just">
              <a:buFont typeface="Wingdings" pitchFamily="2" charset="2"/>
              <a:buChar char="§"/>
            </a:pPr>
            <a:r>
              <a:rPr lang="en-US" sz="2200" dirty="0" smtClean="0">
                <a:solidFill>
                  <a:srgbClr val="0A1F61"/>
                </a:solidFill>
                <a:latin typeface="Tajawal ExtraBold" panose="00000800000000000000" pitchFamily="2" charset="-78"/>
                <a:cs typeface="Tajawal ExtraBold" panose="00000800000000000000" pitchFamily="2" charset="-78"/>
              </a:rPr>
              <a:t>Each </a:t>
            </a:r>
            <a:r>
              <a:rPr lang="en-US" sz="2200" dirty="0">
                <a:solidFill>
                  <a:srgbClr val="0A1F61"/>
                </a:solidFill>
                <a:latin typeface="Tajawal ExtraBold" panose="00000800000000000000" pitchFamily="2" charset="-78"/>
                <a:cs typeface="Tajawal ExtraBold" panose="00000800000000000000" pitchFamily="2" charset="-78"/>
              </a:rPr>
              <a:t>class there is also a </a:t>
            </a:r>
            <a:r>
              <a:rPr lang="en-US" sz="2200" b="1" dirty="0">
                <a:solidFill>
                  <a:srgbClr val="0A1F61"/>
                </a:solidFill>
                <a:latin typeface="Tajawal ExtraBold" panose="00000800000000000000" pitchFamily="2" charset="-78"/>
                <a:cs typeface="Tajawal ExtraBold" panose="00000800000000000000" pitchFamily="2" charset="-78"/>
              </a:rPr>
              <a:t>drop probability</a:t>
            </a:r>
            <a:r>
              <a:rPr lang="en-US" sz="2200" dirty="0">
                <a:solidFill>
                  <a:srgbClr val="0A1F61"/>
                </a:solidFill>
                <a:latin typeface="Tajawal ExtraBold" panose="00000800000000000000" pitchFamily="2" charset="-78"/>
                <a:cs typeface="Tajawal ExtraBold" panose="00000800000000000000" pitchFamily="2" charset="-78"/>
              </a:rPr>
              <a:t>. When the queue is full, packets</a:t>
            </a:r>
            <a:br>
              <a:rPr lang="en-US" sz="2200" dirty="0">
                <a:solidFill>
                  <a:srgbClr val="0A1F61"/>
                </a:solidFill>
                <a:latin typeface="Tajawal ExtraBold" panose="00000800000000000000" pitchFamily="2" charset="-78"/>
                <a:cs typeface="Tajawal ExtraBold" panose="00000800000000000000" pitchFamily="2" charset="-78"/>
              </a:rPr>
            </a:br>
            <a:r>
              <a:rPr lang="en-US" sz="2200" dirty="0">
                <a:solidFill>
                  <a:srgbClr val="0A1F61"/>
                </a:solidFill>
                <a:latin typeface="Tajawal ExtraBold" panose="00000800000000000000" pitchFamily="2" charset="-78"/>
                <a:cs typeface="Tajawal ExtraBold" panose="00000800000000000000" pitchFamily="2" charset="-78"/>
              </a:rPr>
              <a:t>with a “high drop” probability will be deleted from the queue before the </a:t>
            </a:r>
            <a:r>
              <a:rPr lang="en-US" sz="2200" dirty="0" smtClean="0">
                <a:solidFill>
                  <a:srgbClr val="0A1F61"/>
                </a:solidFill>
                <a:latin typeface="Tajawal ExtraBold" panose="00000800000000000000" pitchFamily="2" charset="-78"/>
                <a:cs typeface="Tajawal ExtraBold" panose="00000800000000000000" pitchFamily="2" charset="-78"/>
              </a:rPr>
              <a:t>other packets.</a:t>
            </a:r>
          </a:p>
          <a:p>
            <a:pPr marL="342900" indent="-342900" algn="just">
              <a:buFont typeface="Wingdings" pitchFamily="2" charset="2"/>
              <a:buChar char="§"/>
            </a:pPr>
            <a:r>
              <a:rPr lang="en-US" sz="2200" dirty="0" smtClean="0">
                <a:solidFill>
                  <a:srgbClr val="0A1F61"/>
                </a:solidFill>
                <a:latin typeface="Tajawal ExtraBold" panose="00000800000000000000" pitchFamily="2" charset="-78"/>
                <a:cs typeface="Tajawal ExtraBold" panose="00000800000000000000" pitchFamily="2" charset="-78"/>
              </a:rPr>
              <a:t>In </a:t>
            </a:r>
            <a:r>
              <a:rPr lang="en-US" sz="2200" dirty="0">
                <a:solidFill>
                  <a:srgbClr val="0A1F61"/>
                </a:solidFill>
                <a:latin typeface="Tajawal ExtraBold" panose="00000800000000000000" pitchFamily="2" charset="-78"/>
                <a:cs typeface="Tajawal ExtraBold" panose="00000800000000000000" pitchFamily="2" charset="-78"/>
              </a:rPr>
              <a:t>total there are 3 levels for drop precedence. </a:t>
            </a:r>
            <a:r>
              <a:rPr lang="en-US" sz="2200" b="1" dirty="0">
                <a:solidFill>
                  <a:srgbClr val="0A1F61"/>
                </a:solidFill>
                <a:latin typeface="Tajawal ExtraBold" panose="00000800000000000000" pitchFamily="2" charset="-78"/>
                <a:cs typeface="Tajawal ExtraBold" panose="00000800000000000000" pitchFamily="2" charset="-78"/>
              </a:rPr>
              <a:t>Low Medium High</a:t>
            </a:r>
          </a:p>
        </p:txBody>
      </p:sp>
    </p:spTree>
    <p:extLst>
      <p:ext uri="{BB962C8B-B14F-4D97-AF65-F5344CB8AC3E}">
        <p14:creationId xmlns:p14="http://schemas.microsoft.com/office/powerpoint/2010/main" val="17392632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ToS &amp; DSCP</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28" y="1611876"/>
            <a:ext cx="11441713" cy="5070619"/>
          </a:xfrm>
          <a:prstGeom prst="rect">
            <a:avLst/>
          </a:prstGeom>
          <a:noFill/>
        </p:spPr>
        <p:txBody>
          <a:bodyPr wrap="square" rtlCol="0">
            <a:spAutoFit/>
          </a:bodyPr>
          <a:lstStyle/>
          <a:p>
            <a:pPr marL="457200" indent="-457200" algn="just">
              <a:buFont typeface="Wingdings" pitchFamily="2" charset="2"/>
              <a:buChar char="§"/>
            </a:pPr>
            <a:r>
              <a:rPr lang="en-US" sz="3000" dirty="0">
                <a:solidFill>
                  <a:srgbClr val="0A1F61"/>
                </a:solidFill>
                <a:latin typeface="Tajawal ExtraBold" panose="00000800000000000000" pitchFamily="2" charset="-78"/>
                <a:cs typeface="Tajawal ExtraBold" panose="00000800000000000000" pitchFamily="2" charset="-78"/>
              </a:rPr>
              <a:t>The type of service (ToS) field in the IPv4 packet header is mapped identically to the Traffic Class field in IPv6, and it is used in the same fashion. With IPv6, however, several additional classifiers must be considered, all related to the IPv6 packet header format</a:t>
            </a:r>
            <a:r>
              <a:rPr lang="en-US" sz="30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endParaRPr lang="en-US" sz="11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GB" sz="3000" dirty="0" smtClean="0">
                <a:solidFill>
                  <a:srgbClr val="0A1F61"/>
                </a:solidFill>
                <a:latin typeface="Tajawal ExtraBold" panose="00000800000000000000" pitchFamily="2" charset="-78"/>
                <a:cs typeface="Tajawal ExtraBold" panose="00000800000000000000" pitchFamily="2" charset="-78"/>
              </a:rPr>
              <a:t>DSCP </a:t>
            </a:r>
            <a:r>
              <a:rPr lang="en-US" sz="3000" dirty="0">
                <a:solidFill>
                  <a:srgbClr val="0A1F61"/>
                </a:solidFill>
                <a:latin typeface="Tajawal ExtraBold" panose="00000800000000000000" pitchFamily="2" charset="-78"/>
                <a:cs typeface="Tajawal ExtraBold" panose="00000800000000000000" pitchFamily="2" charset="-78"/>
              </a:rPr>
              <a:t>(Differentiated Services Code Point) marking uses 6-bits of the 8-bit ToS field in the IP Header to provide up to 64 classes (or code points) for traffic. </a:t>
            </a:r>
            <a:endParaRPr lang="en-US" sz="30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105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3000" dirty="0" smtClean="0">
                <a:solidFill>
                  <a:srgbClr val="0A1F61"/>
                </a:solidFill>
                <a:latin typeface="Tajawal ExtraBold" panose="00000800000000000000" pitchFamily="2" charset="-78"/>
                <a:cs typeface="Tajawal ExtraBold" panose="00000800000000000000" pitchFamily="2" charset="-78"/>
              </a:rPr>
              <a:t>Since </a:t>
            </a:r>
            <a:r>
              <a:rPr lang="en-US" sz="3000" dirty="0">
                <a:solidFill>
                  <a:srgbClr val="0A1F61"/>
                </a:solidFill>
                <a:latin typeface="Tajawal ExtraBold" panose="00000800000000000000" pitchFamily="2" charset="-78"/>
                <a:cs typeface="Tajawal ExtraBold" panose="00000800000000000000" pitchFamily="2" charset="-78"/>
              </a:rPr>
              <a:t>DSCP is a layer 3 marking method, there is no concern about compatibility as there is with 802.1p marking. Devices that do not support DSCP will simply ignore the tags, or at worst, they will reset the tag value to 0</a:t>
            </a:r>
            <a:r>
              <a:rPr lang="en-US" sz="3000" dirty="0" smtClean="0">
                <a:solidFill>
                  <a:srgbClr val="0A1F61"/>
                </a:solidFill>
                <a:latin typeface="Tajawal ExtraBold" panose="00000800000000000000" pitchFamily="2" charset="-78"/>
                <a:cs typeface="Tajawal ExtraBold" panose="00000800000000000000" pitchFamily="2" charset="-78"/>
              </a:rPr>
              <a:t>.</a:t>
            </a:r>
          </a:p>
          <a:p>
            <a:pPr algn="just"/>
            <a:endParaRPr lang="en-GB" sz="400" dirty="0">
              <a:solidFill>
                <a:srgbClr val="0A1F61"/>
              </a:solidFill>
              <a:latin typeface="Tajawal ExtraBold" panose="00000800000000000000" pitchFamily="2" charset="-78"/>
              <a:cs typeface="Tajawal ExtraBold" panose="00000800000000000000" pitchFamily="2" charset="-78"/>
            </a:endParaRPr>
          </a:p>
          <a:p>
            <a:pPr algn="ctr"/>
            <a:r>
              <a:rPr lang="en-US" sz="2400" dirty="0">
                <a:solidFill>
                  <a:srgbClr val="0A1F61"/>
                </a:solidFill>
                <a:latin typeface="Tajawal ExtraBold" panose="00000800000000000000" pitchFamily="2" charset="-78"/>
                <a:cs typeface="Tajawal ExtraBold" panose="00000800000000000000" pitchFamily="2" charset="-78"/>
                <a:hlinkClick r:id="rId6"/>
              </a:rPr>
              <a:t>https://what-when-how.com/ipv6-for-enterprise-networks/quality-of-service-qos-ipv6/</a:t>
            </a:r>
            <a:endParaRPr lang="en-US" sz="2400" dirty="0">
              <a:solidFill>
                <a:srgbClr val="0A1F61"/>
              </a:solidFill>
              <a:latin typeface="Tajawal ExtraBold" panose="00000800000000000000" pitchFamily="2" charset="-78"/>
              <a:cs typeface="Tajawal ExtraBold" panose="00000800000000000000" pitchFamily="2" charset="-78"/>
            </a:endParaRPr>
          </a:p>
          <a:p>
            <a:pPr algn="ctr"/>
            <a:r>
              <a:rPr lang="en-US" sz="2400" dirty="0">
                <a:solidFill>
                  <a:srgbClr val="0A1F61"/>
                </a:solidFill>
                <a:latin typeface="Tajawal ExtraBold" panose="00000800000000000000" pitchFamily="2" charset="-78"/>
                <a:cs typeface="Tajawal ExtraBold" panose="00000800000000000000" pitchFamily="2" charset="-78"/>
              </a:rPr>
              <a:t>https://help.sonicwall.com/help/sw/eng/5800/25/9/0/content/Ch78_Firewall_Managing_QoS.088.08.html</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14</a:t>
            </a:fld>
            <a:endParaRPr lang="en-US" dirty="0"/>
          </a:p>
        </p:txBody>
      </p:sp>
    </p:spTree>
    <p:extLst>
      <p:ext uri="{BB962C8B-B14F-4D97-AF65-F5344CB8AC3E}">
        <p14:creationId xmlns:p14="http://schemas.microsoft.com/office/powerpoint/2010/main" val="29848645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865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ipv4 </a:t>
            </a:r>
            <a:r>
              <a:rPr lang="en-US" sz="4000" dirty="0" err="1">
                <a:solidFill>
                  <a:schemeClr val="bg1"/>
                </a:solidFill>
                <a:latin typeface="Tajawal Medium" panose="00000600000000000000" pitchFamily="2" charset="-78"/>
                <a:cs typeface="Tajawal Medium" panose="00000600000000000000" pitchFamily="2" charset="-78"/>
              </a:rPr>
              <a:t>vs</a:t>
            </a:r>
            <a:r>
              <a:rPr lang="en-US" sz="4000" dirty="0">
                <a:solidFill>
                  <a:schemeClr val="bg1"/>
                </a:solidFill>
                <a:latin typeface="Tajawal Medium" panose="00000600000000000000" pitchFamily="2" charset="-78"/>
                <a:cs typeface="Tajawal Medium" panose="00000600000000000000" pitchFamily="2" charset="-78"/>
              </a:rPr>
              <a:t> ipv6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15</a:t>
            </a:fld>
            <a:endParaRPr lang="en-US" dirty="0"/>
          </a:p>
        </p:txBody>
      </p:sp>
      <p:pic>
        <p:nvPicPr>
          <p:cNvPr id="30722" name="Picture 2" descr="https://www.cables-solutions.com/wp-content/uploads/2018/08/ipv4-vs-ipv6.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5886" y="1407958"/>
            <a:ext cx="9513292" cy="536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6390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865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ipv4 </a:t>
            </a:r>
            <a:r>
              <a:rPr lang="en-US" sz="4000" dirty="0" err="1">
                <a:solidFill>
                  <a:schemeClr val="bg1"/>
                </a:solidFill>
                <a:latin typeface="Tajawal Medium" panose="00000600000000000000" pitchFamily="2" charset="-78"/>
                <a:cs typeface="Tajawal Medium" panose="00000600000000000000" pitchFamily="2" charset="-78"/>
              </a:rPr>
              <a:t>vs</a:t>
            </a:r>
            <a:r>
              <a:rPr lang="en-US" sz="4000" dirty="0">
                <a:solidFill>
                  <a:schemeClr val="bg1"/>
                </a:solidFill>
                <a:latin typeface="Tajawal Medium" panose="00000600000000000000" pitchFamily="2" charset="-78"/>
                <a:cs typeface="Tajawal Medium" panose="00000600000000000000" pitchFamily="2" charset="-78"/>
              </a:rPr>
              <a:t> ipv6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16</a:t>
            </a:fld>
            <a:endParaRPr lang="en-US" dirty="0"/>
          </a:p>
        </p:txBody>
      </p:sp>
      <p:pic>
        <p:nvPicPr>
          <p:cNvPr id="32770" name="Picture 2"/>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990866" y="1406891"/>
            <a:ext cx="8831667" cy="5327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1744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65" y="5761794"/>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76721"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Configuration </a:t>
            </a:r>
            <a:r>
              <a:rPr lang="en-US" sz="4000" dirty="0">
                <a:solidFill>
                  <a:schemeClr val="bg1"/>
                </a:solidFill>
                <a:latin typeface="Tajawal Medium" panose="00000600000000000000" pitchFamily="2" charset="-78"/>
                <a:cs typeface="Tajawal Medium" panose="00000600000000000000" pitchFamily="2" charset="-78"/>
              </a:rPr>
              <a:t>for </a:t>
            </a:r>
            <a:r>
              <a:rPr lang="en-US" sz="4000" dirty="0" smtClean="0">
                <a:solidFill>
                  <a:schemeClr val="bg1"/>
                </a:solidFill>
                <a:latin typeface="Tajawal Medium" panose="00000600000000000000" pitchFamily="2" charset="-78"/>
                <a:cs typeface="Tajawal Medium" panose="00000600000000000000" pitchFamily="2" charset="-78"/>
              </a:rPr>
              <a:t>QoS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17</a:t>
            </a:fld>
            <a:endParaRPr lang="en-US" dirty="0"/>
          </a:p>
        </p:txBody>
      </p:sp>
      <p:sp>
        <p:nvSpPr>
          <p:cNvPr id="10" name="Rectangle 9"/>
          <p:cNvSpPr/>
          <p:nvPr/>
        </p:nvSpPr>
        <p:spPr>
          <a:xfrm>
            <a:off x="387430" y="1834039"/>
            <a:ext cx="11441712" cy="4001095"/>
          </a:xfrm>
          <a:prstGeom prst="rect">
            <a:avLst/>
          </a:prstGeom>
        </p:spPr>
        <p:txBody>
          <a:bodyPr wrap="square">
            <a:spAutoFit/>
          </a:bodyPr>
          <a:lstStyle/>
          <a:p>
            <a:pPr marL="457200" indent="-457200" algn="just">
              <a:buFont typeface="Wingdings" pitchFamily="2" charset="2"/>
              <a:buChar char="§"/>
            </a:pPr>
            <a:r>
              <a:rPr lang="en-US" sz="2800" b="1" dirty="0" smtClean="0">
                <a:solidFill>
                  <a:srgbClr val="0A1F61"/>
                </a:solidFill>
                <a:latin typeface="Tajawal ExtraBold" panose="00000800000000000000" pitchFamily="2" charset="-78"/>
                <a:cs typeface="Tajawal ExtraBold" panose="00000800000000000000" pitchFamily="2" charset="-78"/>
              </a:rPr>
              <a:t>Default </a:t>
            </a:r>
            <a:r>
              <a:rPr lang="en-US" sz="2800" b="1" dirty="0">
                <a:solidFill>
                  <a:srgbClr val="0A1F61"/>
                </a:solidFill>
                <a:latin typeface="Tajawal ExtraBold" panose="00000800000000000000" pitchFamily="2" charset="-78"/>
                <a:cs typeface="Tajawal ExtraBold" panose="00000800000000000000" pitchFamily="2" charset="-78"/>
              </a:rPr>
              <a:t>PHB</a:t>
            </a:r>
            <a:r>
              <a:rPr lang="en-US" sz="2800" dirty="0">
                <a:solidFill>
                  <a:srgbClr val="0A1F61"/>
                </a:solidFill>
                <a:latin typeface="Tajawal ExtraBold" panose="00000800000000000000" pitchFamily="2" charset="-78"/>
                <a:cs typeface="Tajawal ExtraBold" panose="00000800000000000000" pitchFamily="2" charset="-78"/>
              </a:rPr>
              <a:t>—With the 3 most significant bits of the </a:t>
            </a:r>
            <a:r>
              <a:rPr lang="en-US" sz="2800" dirty="0" err="1">
                <a:solidFill>
                  <a:srgbClr val="0A1F61"/>
                </a:solidFill>
                <a:latin typeface="Tajawal ExtraBold" panose="00000800000000000000" pitchFamily="2" charset="-78"/>
                <a:cs typeface="Tajawal ExtraBold" panose="00000800000000000000" pitchFamily="2" charset="-78"/>
              </a:rPr>
              <a:t>DiffServ</a:t>
            </a:r>
            <a:r>
              <a:rPr lang="en-US" sz="2800" dirty="0">
                <a:solidFill>
                  <a:srgbClr val="0A1F61"/>
                </a:solidFill>
                <a:latin typeface="Tajawal ExtraBold" panose="00000800000000000000" pitchFamily="2" charset="-78"/>
                <a:cs typeface="Tajawal ExtraBold" panose="00000800000000000000" pitchFamily="2" charset="-78"/>
              </a:rPr>
              <a:t>/DSCP field set to 000, the Default PHB is used for best effort (BE) service. If the DSCP value of a packet is not mapped to a PHB, it is consequently assigned to the default PHB</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endParaRPr lang="en-US" sz="10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b="1" dirty="0" smtClean="0">
                <a:solidFill>
                  <a:srgbClr val="0A1F61"/>
                </a:solidFill>
                <a:latin typeface="Tajawal ExtraBold" panose="00000800000000000000" pitchFamily="2" charset="-78"/>
                <a:cs typeface="Tajawal ExtraBold" panose="00000800000000000000" pitchFamily="2" charset="-78"/>
              </a:rPr>
              <a:t>Assured </a:t>
            </a:r>
            <a:r>
              <a:rPr lang="en-US" sz="2800" b="1" dirty="0">
                <a:solidFill>
                  <a:srgbClr val="0A1F61"/>
                </a:solidFill>
                <a:latin typeface="Tajawal ExtraBold" panose="00000800000000000000" pitchFamily="2" charset="-78"/>
                <a:cs typeface="Tajawal ExtraBold" panose="00000800000000000000" pitchFamily="2" charset="-78"/>
              </a:rPr>
              <a:t>forwarding (AF) PHB</a:t>
            </a:r>
            <a:r>
              <a:rPr lang="en-US" sz="2800" dirty="0">
                <a:solidFill>
                  <a:srgbClr val="0A1F61"/>
                </a:solidFill>
                <a:latin typeface="Tajawal ExtraBold" panose="00000800000000000000" pitchFamily="2" charset="-78"/>
                <a:cs typeface="Tajawal ExtraBold" panose="00000800000000000000" pitchFamily="2" charset="-78"/>
              </a:rPr>
              <a:t>—With the most significant 3 bits of the DSCP field set to 001, 010, 011, or 100 (these are also called AF1, AF2, AF3, and AF4), the AF PHB is used for guaranteed bandwidth service</a:t>
            </a:r>
            <a:r>
              <a:rPr lang="en-US" sz="28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endParaRPr lang="en-US" sz="12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b="1" dirty="0" smtClean="0">
                <a:solidFill>
                  <a:srgbClr val="0A1F61"/>
                </a:solidFill>
                <a:latin typeface="Tajawal ExtraBold" panose="00000800000000000000" pitchFamily="2" charset="-78"/>
                <a:cs typeface="Tajawal ExtraBold" panose="00000800000000000000" pitchFamily="2" charset="-78"/>
              </a:rPr>
              <a:t>Expedited </a:t>
            </a:r>
            <a:r>
              <a:rPr lang="en-US" sz="2800" b="1" dirty="0">
                <a:solidFill>
                  <a:srgbClr val="0A1F61"/>
                </a:solidFill>
                <a:latin typeface="Tajawal ExtraBold" panose="00000800000000000000" pitchFamily="2" charset="-78"/>
                <a:cs typeface="Tajawal ExtraBold" panose="00000800000000000000" pitchFamily="2" charset="-78"/>
              </a:rPr>
              <a:t>forwarding (EF) PHB</a:t>
            </a:r>
            <a:r>
              <a:rPr lang="en-US" sz="2800" dirty="0">
                <a:solidFill>
                  <a:srgbClr val="0A1F61"/>
                </a:solidFill>
                <a:latin typeface="Tajawal ExtraBold" panose="00000800000000000000" pitchFamily="2" charset="-78"/>
                <a:cs typeface="Tajawal ExtraBold" panose="00000800000000000000" pitchFamily="2" charset="-78"/>
              </a:rPr>
              <a:t>—With the most significant 3 bits of the DSCP field set to 101 (the whole DSCP field is set to 101110, decimal value of 46), the EF PHB provides low delay service.</a:t>
            </a:r>
          </a:p>
        </p:txBody>
      </p:sp>
      <p:sp>
        <p:nvSpPr>
          <p:cNvPr id="11" name="Rectangle 10"/>
          <p:cNvSpPr/>
          <p:nvPr/>
        </p:nvSpPr>
        <p:spPr>
          <a:xfrm>
            <a:off x="1981636" y="5960480"/>
            <a:ext cx="8254501" cy="523220"/>
          </a:xfrm>
          <a:prstGeom prst="rect">
            <a:avLst/>
          </a:prstGeom>
        </p:spPr>
        <p:txBody>
          <a:bodyPr wrap="square">
            <a:spAutoFit/>
          </a:bodyPr>
          <a:lstStyle/>
          <a:p>
            <a:pPr algn="ctr"/>
            <a:r>
              <a:rPr lang="en-US" sz="2000" dirty="0">
                <a:solidFill>
                  <a:srgbClr val="C00000"/>
                </a:solidFill>
                <a:latin typeface="Tajawal ExtraBold" panose="00000800000000000000" pitchFamily="2" charset="-78"/>
                <a:cs typeface="Tajawal ExtraBold" panose="00000800000000000000" pitchFamily="2" charset="-78"/>
              </a:rPr>
              <a:t>http://www.patrickdenis.biz/blog/ip-precedence-dscp-tos-lookup-table</a:t>
            </a:r>
            <a:r>
              <a:rPr lang="en-US" sz="28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8823560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6717" y="35059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76721"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Configuration </a:t>
            </a:r>
            <a:r>
              <a:rPr lang="en-US" sz="4000" dirty="0">
                <a:solidFill>
                  <a:schemeClr val="bg1"/>
                </a:solidFill>
                <a:latin typeface="Tajawal Medium" panose="00000600000000000000" pitchFamily="2" charset="-78"/>
                <a:cs typeface="Tajawal Medium" panose="00000600000000000000" pitchFamily="2" charset="-78"/>
              </a:rPr>
              <a:t>for </a:t>
            </a:r>
            <a:r>
              <a:rPr lang="en-US" sz="4000" dirty="0" smtClean="0">
                <a:solidFill>
                  <a:schemeClr val="bg1"/>
                </a:solidFill>
                <a:latin typeface="Tajawal Medium" panose="00000600000000000000" pitchFamily="2" charset="-78"/>
                <a:cs typeface="Tajawal Medium" panose="00000600000000000000" pitchFamily="2" charset="-78"/>
              </a:rPr>
              <a:t>QoS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18</a:t>
            </a:fld>
            <a:endParaRPr lang="en-US" dirty="0"/>
          </a:p>
        </p:txBody>
      </p:sp>
      <p:sp>
        <p:nvSpPr>
          <p:cNvPr id="10" name="Rectangle 9"/>
          <p:cNvSpPr/>
          <p:nvPr/>
        </p:nvSpPr>
        <p:spPr>
          <a:xfrm>
            <a:off x="387430" y="1629953"/>
            <a:ext cx="11441712" cy="4524315"/>
          </a:xfrm>
          <a:prstGeom prst="rect">
            <a:avLst/>
          </a:prstGeom>
        </p:spPr>
        <p:txBody>
          <a:bodyPr wrap="square">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There is 3 different overall Models for </a:t>
            </a:r>
            <a:r>
              <a:rPr lang="en-US" sz="2800" b="1" dirty="0" smtClean="0">
                <a:solidFill>
                  <a:srgbClr val="0A1F61"/>
                </a:solidFill>
                <a:latin typeface="Tajawal ExtraBold" panose="00000800000000000000" pitchFamily="2" charset="-78"/>
                <a:cs typeface="Tajawal ExtraBold" panose="00000800000000000000" pitchFamily="2" charset="-78"/>
              </a:rPr>
              <a:t>QoS :</a:t>
            </a:r>
          </a:p>
          <a:p>
            <a:pPr marL="514350" indent="-514350" algn="just">
              <a:buFont typeface="+mj-lt"/>
              <a:buAutoNum type="arabicParenR"/>
            </a:pPr>
            <a:r>
              <a:rPr lang="en-US" sz="2600" dirty="0">
                <a:solidFill>
                  <a:srgbClr val="0A1F61"/>
                </a:solidFill>
                <a:latin typeface="Tajawal ExtraBold" panose="00000800000000000000" pitchFamily="2" charset="-78"/>
                <a:cs typeface="Tajawal ExtraBold" panose="00000800000000000000" pitchFamily="2" charset="-78"/>
              </a:rPr>
              <a:t>Best Effort is when no QoS is apply to packets , FIFO for high speed interfaces </a:t>
            </a:r>
            <a:r>
              <a:rPr lang="en-US" sz="2600" dirty="0" smtClean="0">
                <a:solidFill>
                  <a:srgbClr val="0A1F61"/>
                </a:solidFill>
                <a:latin typeface="Tajawal ExtraBold" panose="00000800000000000000" pitchFamily="2" charset="-78"/>
                <a:cs typeface="Tajawal ExtraBold" panose="00000800000000000000" pitchFamily="2" charset="-78"/>
              </a:rPr>
              <a:t>and </a:t>
            </a:r>
            <a:r>
              <a:rPr lang="en-US" sz="2600" dirty="0">
                <a:solidFill>
                  <a:srgbClr val="0A1F61"/>
                </a:solidFill>
                <a:latin typeface="Tajawal ExtraBold" panose="00000800000000000000" pitchFamily="2" charset="-78"/>
                <a:cs typeface="Tajawal ExtraBold" panose="00000800000000000000" pitchFamily="2" charset="-78"/>
              </a:rPr>
              <a:t>scalable with no Overhead.</a:t>
            </a:r>
          </a:p>
          <a:p>
            <a:pPr marL="514350" indent="-514350" algn="just">
              <a:buFont typeface="+mj-lt"/>
              <a:buAutoNum type="arabicParenR"/>
            </a:pPr>
            <a:r>
              <a:rPr lang="en-US" sz="2600" dirty="0" err="1">
                <a:solidFill>
                  <a:srgbClr val="0A1F61"/>
                </a:solidFill>
                <a:latin typeface="Tajawal ExtraBold" panose="00000800000000000000" pitchFamily="2" charset="-78"/>
                <a:cs typeface="Tajawal ExtraBold" panose="00000800000000000000" pitchFamily="2" charset="-78"/>
              </a:rPr>
              <a:t>IntServ</a:t>
            </a:r>
            <a:r>
              <a:rPr lang="en-US" sz="2600" dirty="0">
                <a:solidFill>
                  <a:srgbClr val="0A1F61"/>
                </a:solidFill>
                <a:latin typeface="Tajawal ExtraBold" panose="00000800000000000000" pitchFamily="2" charset="-78"/>
                <a:cs typeface="Tajawal ExtraBold" panose="00000800000000000000" pitchFamily="2" charset="-78"/>
              </a:rPr>
              <a:t> (Integrated Services) is where devices/applications exchanges reservations information to enforce </a:t>
            </a:r>
            <a:r>
              <a:rPr lang="en-US" sz="2600" dirty="0" smtClean="0">
                <a:solidFill>
                  <a:srgbClr val="0A1F61"/>
                </a:solidFill>
                <a:latin typeface="Tajawal ExtraBold" panose="00000800000000000000" pitchFamily="2" charset="-78"/>
                <a:cs typeface="Tajawal ExtraBold" panose="00000800000000000000" pitchFamily="2" charset="-78"/>
              </a:rPr>
              <a:t>QoS </a:t>
            </a:r>
            <a:r>
              <a:rPr lang="en-US" sz="2600" dirty="0">
                <a:solidFill>
                  <a:srgbClr val="0A1F61"/>
                </a:solidFill>
                <a:latin typeface="Tajawal ExtraBold" panose="00000800000000000000" pitchFamily="2" charset="-78"/>
                <a:cs typeface="Tajawal ExtraBold" panose="00000800000000000000" pitchFamily="2" charset="-78"/>
              </a:rPr>
              <a:t>( not scalable </a:t>
            </a:r>
            <a:r>
              <a:rPr lang="en-US" sz="2600" dirty="0" smtClean="0">
                <a:solidFill>
                  <a:srgbClr val="0A1F61"/>
                </a:solidFill>
                <a:latin typeface="Tajawal ExtraBold" panose="00000800000000000000" pitchFamily="2" charset="-78"/>
                <a:cs typeface="Tajawal ExtraBold" panose="00000800000000000000" pitchFamily="2" charset="-78"/>
              </a:rPr>
              <a:t>)</a:t>
            </a:r>
          </a:p>
          <a:p>
            <a:pPr marL="1428750" lvl="2" indent="-514350" algn="just">
              <a:buFont typeface="Arial" pitchFamily="34" charset="0"/>
              <a:buChar char="•"/>
            </a:pPr>
            <a:r>
              <a:rPr lang="en-US" sz="2600" dirty="0" smtClean="0">
                <a:solidFill>
                  <a:srgbClr val="0A1F61"/>
                </a:solidFill>
                <a:latin typeface="Tajawal ExtraBold" panose="00000800000000000000" pitchFamily="2" charset="-78"/>
                <a:cs typeface="Tajawal ExtraBold" panose="00000800000000000000" pitchFamily="2" charset="-78"/>
              </a:rPr>
              <a:t>the </a:t>
            </a:r>
            <a:r>
              <a:rPr lang="en-US" sz="2600" dirty="0">
                <a:solidFill>
                  <a:srgbClr val="0A1F61"/>
                </a:solidFill>
                <a:latin typeface="Tajawal ExtraBold" panose="00000800000000000000" pitchFamily="2" charset="-78"/>
                <a:cs typeface="Tajawal ExtraBold" panose="00000800000000000000" pitchFamily="2" charset="-78"/>
              </a:rPr>
              <a:t>main process is Resource Reservation Protocol ( RSVP ) it use PATH and RESV messages. Some called this Hard QoS</a:t>
            </a:r>
            <a:r>
              <a:rPr lang="en-US" sz="2600" dirty="0" smtClean="0">
                <a:solidFill>
                  <a:srgbClr val="0A1F61"/>
                </a:solidFill>
                <a:latin typeface="Tajawal ExtraBold" panose="00000800000000000000" pitchFamily="2" charset="-78"/>
                <a:cs typeface="Tajawal ExtraBold" panose="00000800000000000000" pitchFamily="2" charset="-78"/>
              </a:rPr>
              <a:t>.</a:t>
            </a:r>
          </a:p>
          <a:p>
            <a:pPr marL="1428750" lvl="2" indent="-514350" algn="just">
              <a:buFont typeface="Arial" pitchFamily="34" charset="0"/>
              <a:buChar char="•"/>
            </a:pPr>
            <a:r>
              <a:rPr lang="en-US" sz="2600" dirty="0">
                <a:solidFill>
                  <a:srgbClr val="0A1F61"/>
                </a:solidFill>
                <a:latin typeface="Tajawal ExtraBold" panose="00000800000000000000" pitchFamily="2" charset="-78"/>
                <a:cs typeface="Tajawal ExtraBold" panose="00000800000000000000" pitchFamily="2" charset="-78"/>
              </a:rPr>
              <a:t>Resource Reservation – Device reserve appropriate bandwidth for their needed flow.</a:t>
            </a:r>
            <a:br>
              <a:rPr lang="en-US" sz="2600" dirty="0">
                <a:solidFill>
                  <a:srgbClr val="0A1F61"/>
                </a:solidFill>
                <a:latin typeface="Tajawal ExtraBold" panose="00000800000000000000" pitchFamily="2" charset="-78"/>
                <a:cs typeface="Tajawal ExtraBold" panose="00000800000000000000" pitchFamily="2" charset="-78"/>
              </a:rPr>
            </a:br>
            <a:r>
              <a:rPr lang="en-US" sz="2600" dirty="0">
                <a:solidFill>
                  <a:srgbClr val="0A1F61"/>
                </a:solidFill>
                <a:latin typeface="Tajawal ExtraBold" panose="00000800000000000000" pitchFamily="2" charset="-78"/>
                <a:cs typeface="Tajawal ExtraBold" panose="00000800000000000000" pitchFamily="2" charset="-78"/>
              </a:rPr>
              <a:t>Admission Control – Device decide when reservation request should be rejected.</a:t>
            </a:r>
          </a:p>
          <a:p>
            <a:pPr marL="514350" indent="-514350" algn="just">
              <a:buFont typeface="+mj-lt"/>
              <a:buAutoNum type="arabicParenR"/>
            </a:pPr>
            <a:r>
              <a:rPr lang="en-US" sz="2600" dirty="0" err="1">
                <a:solidFill>
                  <a:srgbClr val="0A1F61"/>
                </a:solidFill>
                <a:latin typeface="Tajawal ExtraBold" panose="00000800000000000000" pitchFamily="2" charset="-78"/>
                <a:cs typeface="Tajawal ExtraBold" panose="00000800000000000000" pitchFamily="2" charset="-78"/>
              </a:rPr>
              <a:t>DiffServ</a:t>
            </a:r>
            <a:r>
              <a:rPr lang="en-US" sz="2600" dirty="0">
                <a:solidFill>
                  <a:srgbClr val="0A1F61"/>
                </a:solidFill>
                <a:latin typeface="Tajawal ExtraBold" panose="00000800000000000000" pitchFamily="2" charset="-78"/>
                <a:cs typeface="Tajawal ExtraBold" panose="00000800000000000000" pitchFamily="2" charset="-78"/>
              </a:rPr>
              <a:t> (Differentiated Services) is where devices don’t have to exchange any reservation information but you have to configure them separately.</a:t>
            </a:r>
          </a:p>
        </p:txBody>
      </p:sp>
    </p:spTree>
    <p:extLst>
      <p:ext uri="{BB962C8B-B14F-4D97-AF65-F5344CB8AC3E}">
        <p14:creationId xmlns:p14="http://schemas.microsoft.com/office/powerpoint/2010/main" val="798886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0895" y="219378"/>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01433"/>
            <a:ext cx="6188823" cy="707886"/>
          </a:xfrm>
          <a:prstGeom prst="rect">
            <a:avLst/>
          </a:prstGeom>
          <a:noFill/>
        </p:spPr>
        <p:txBody>
          <a:bodyPr wrap="square" rtlCol="0">
            <a:spAutoFit/>
          </a:bodyPr>
          <a:lstStyle/>
          <a:p>
            <a:pPr algn="ctr"/>
            <a:r>
              <a:rPr lang="en-US" sz="4000" dirty="0" err="1" smtClean="0">
                <a:solidFill>
                  <a:schemeClr val="bg1"/>
                </a:solidFill>
                <a:latin typeface="Tajawal Medium" panose="00000600000000000000" pitchFamily="2" charset="-78"/>
                <a:cs typeface="Tajawal Medium" panose="00000600000000000000" pitchFamily="2" charset="-78"/>
              </a:rPr>
              <a:t>cmd</a:t>
            </a: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smtClean="0">
                <a:solidFill>
                  <a:schemeClr val="bg1"/>
                </a:solidFill>
                <a:latin typeface="Tajawal Medium" panose="00000600000000000000" pitchFamily="2" charset="-78"/>
                <a:cs typeface="Tajawal Medium" panose="00000600000000000000" pitchFamily="2" charset="-78"/>
                <a:sym typeface="Wingdings" pitchFamily="2" charset="2"/>
              </a:rPr>
              <a:t> ping  -v</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19</a:t>
            </a:fld>
            <a:endParaRPr lang="en-US" dirty="0"/>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49298" y="1315584"/>
            <a:ext cx="6165151" cy="5518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5855025" y="3108960"/>
            <a:ext cx="5815584" cy="35356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824545" y="5157216"/>
            <a:ext cx="5815584" cy="26212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238649" y="1659976"/>
            <a:ext cx="5616375" cy="1646605"/>
          </a:xfrm>
          <a:prstGeom prst="rect">
            <a:avLst/>
          </a:prstGeom>
        </p:spPr>
        <p:txBody>
          <a:bodyPr wrap="square">
            <a:spAutoFit/>
          </a:bodyPr>
          <a:lstStyle/>
          <a:p>
            <a:r>
              <a:rPr lang="en-US" sz="2400" b="1" dirty="0">
                <a:solidFill>
                  <a:srgbClr val="0A1F61"/>
                </a:solidFill>
                <a:latin typeface="Tajawal ExtraBold" panose="00000800000000000000" pitchFamily="2" charset="-78"/>
                <a:cs typeface="Tajawal ExtraBold" panose="00000800000000000000" pitchFamily="2" charset="-78"/>
              </a:rPr>
              <a:t>There is a quite easy way to get from one to the other:   </a:t>
            </a:r>
          </a:p>
          <a:p>
            <a:endParaRPr lang="en-US" sz="1100"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arenR"/>
            </a:pPr>
            <a:r>
              <a:rPr lang="en-US" sz="2200" dirty="0">
                <a:solidFill>
                  <a:srgbClr val="0A1F61"/>
                </a:solidFill>
                <a:latin typeface="Tajawal ExtraBold" panose="00000800000000000000" pitchFamily="2" charset="-78"/>
                <a:cs typeface="Tajawal ExtraBold" panose="00000800000000000000" pitchFamily="2" charset="-78"/>
              </a:rPr>
              <a:t>DSCP * 4 = </a:t>
            </a:r>
            <a:r>
              <a:rPr lang="en-US" sz="2200" dirty="0" smtClean="0">
                <a:solidFill>
                  <a:srgbClr val="0A1F61"/>
                </a:solidFill>
                <a:latin typeface="Tajawal ExtraBold" panose="00000800000000000000" pitchFamily="2" charset="-78"/>
                <a:cs typeface="Tajawal ExtraBold" panose="00000800000000000000" pitchFamily="2" charset="-78"/>
              </a:rPr>
              <a:t>ToS</a:t>
            </a:r>
            <a:r>
              <a:rPr lang="en-US" sz="2200" dirty="0">
                <a:solidFill>
                  <a:srgbClr val="0A1F61"/>
                </a:solidFill>
                <a:latin typeface="Tajawal ExtraBold" panose="00000800000000000000" pitchFamily="2" charset="-78"/>
                <a:cs typeface="Tajawal ExtraBold" panose="00000800000000000000" pitchFamily="2" charset="-78"/>
              </a:rPr>
              <a:t>,</a:t>
            </a:r>
          </a:p>
          <a:p>
            <a:pPr marL="342900" indent="-342900">
              <a:buFont typeface="+mj-lt"/>
              <a:buAutoNum type="arabicParenR"/>
            </a:pPr>
            <a:r>
              <a:rPr lang="en-US" sz="2200" dirty="0">
                <a:solidFill>
                  <a:srgbClr val="0A1F61"/>
                </a:solidFill>
                <a:latin typeface="Tajawal ExtraBold" panose="00000800000000000000" pitchFamily="2" charset="-78"/>
                <a:cs typeface="Tajawal ExtraBold" panose="00000800000000000000" pitchFamily="2" charset="-78"/>
              </a:rPr>
              <a:t>or you can use following table (https://www.tucny.com/Home/dscp-tos).</a:t>
            </a:r>
          </a:p>
        </p:txBody>
      </p:sp>
    </p:spTree>
    <p:extLst>
      <p:ext uri="{BB962C8B-B14F-4D97-AF65-F5344CB8AC3E}">
        <p14:creationId xmlns:p14="http://schemas.microsoft.com/office/powerpoint/2010/main" val="1335054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3325" y="30727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6" name="Picture 5"/>
          <p:cNvPicPr>
            <a:picLocks noChangeAspect="1"/>
          </p:cNvPicPr>
          <p:nvPr/>
        </p:nvPicPr>
        <p:blipFill>
          <a:blip r:embed="rId4"/>
          <a:stretch>
            <a:fillRect/>
          </a:stretch>
        </p:blipFill>
        <p:spPr>
          <a:xfrm>
            <a:off x="-12879" y="0"/>
            <a:ext cx="9533101" cy="1610200"/>
          </a:xfrm>
          <a:prstGeom prst="rect">
            <a:avLst/>
          </a:prstGeom>
        </p:spPr>
      </p:pic>
      <p:sp>
        <p:nvSpPr>
          <p:cNvPr id="7" name="TextBox 6"/>
          <p:cNvSpPr txBox="1"/>
          <p:nvPr/>
        </p:nvSpPr>
        <p:spPr>
          <a:xfrm>
            <a:off x="2736627" y="501433"/>
            <a:ext cx="6188823" cy="707886"/>
          </a:xfrm>
          <a:prstGeom prst="rect">
            <a:avLst/>
          </a:prstGeom>
          <a:noFill/>
        </p:spPr>
        <p:txBody>
          <a:bodyPr wrap="square" rtlCol="0">
            <a:spAutoFit/>
          </a:bodyPr>
          <a:lstStyle/>
          <a:p>
            <a:pPr algn="ctr"/>
            <a:r>
              <a:rPr lang="en-US" sz="4000" dirty="0" err="1" smtClean="0">
                <a:solidFill>
                  <a:schemeClr val="bg1"/>
                </a:solidFill>
                <a:latin typeface="Tajawal Medium" panose="00000600000000000000" pitchFamily="2" charset="-78"/>
                <a:cs typeface="Tajawal Medium" panose="00000600000000000000" pitchFamily="2" charset="-78"/>
              </a:rPr>
              <a:t>cmd</a:t>
            </a: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smtClean="0">
                <a:solidFill>
                  <a:schemeClr val="bg1"/>
                </a:solidFill>
                <a:latin typeface="Tajawal Medium" panose="00000600000000000000" pitchFamily="2" charset="-78"/>
                <a:cs typeface="Tajawal Medium" panose="00000600000000000000" pitchFamily="2" charset="-78"/>
                <a:sym typeface="Wingdings" pitchFamily="2" charset="2"/>
              </a:rPr>
              <a:t> ping  -v</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20</a:t>
            </a:fld>
            <a:endParaRPr lang="en-US" dirty="0"/>
          </a:p>
        </p:txBody>
      </p:sp>
      <p:sp>
        <p:nvSpPr>
          <p:cNvPr id="12" name="Rectangle 1"/>
          <p:cNvSpPr>
            <a:spLocks noChangeArrowheads="1"/>
          </p:cNvSpPr>
          <p:nvPr/>
        </p:nvSpPr>
        <p:spPr bwMode="auto">
          <a:xfrm>
            <a:off x="3073400" y="38179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7" name="Picture 3"/>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880441" y="1749349"/>
            <a:ext cx="10545613" cy="51086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Rectangle 15"/>
          <p:cNvSpPr/>
          <p:nvPr/>
        </p:nvSpPr>
        <p:spPr>
          <a:xfrm>
            <a:off x="880441" y="4295139"/>
            <a:ext cx="3731163" cy="20403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1284064" y="3641154"/>
            <a:ext cx="6655080" cy="176784"/>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5368066" y="5342655"/>
            <a:ext cx="5638800" cy="176784"/>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2879" y="4258655"/>
            <a:ext cx="973344" cy="276999"/>
          </a:xfrm>
          <a:prstGeom prst="rect">
            <a:avLst/>
          </a:prstGeom>
          <a:solidFill>
            <a:schemeClr val="tx1"/>
          </a:solidFill>
        </p:spPr>
        <p:txBody>
          <a:bodyPr wrap="square">
            <a:spAutoFit/>
          </a:bodyPr>
          <a:lstStyle/>
          <a:p>
            <a:r>
              <a:rPr lang="en-US" sz="1200" b="1" dirty="0" smtClean="0">
                <a:solidFill>
                  <a:srgbClr val="66FF33"/>
                </a:solidFill>
              </a:rPr>
              <a:t>for </a:t>
            </a:r>
            <a:r>
              <a:rPr lang="en-US" sz="1200" b="1" dirty="0">
                <a:solidFill>
                  <a:srgbClr val="66FF33"/>
                </a:solidFill>
              </a:rPr>
              <a:t>DSCP 26</a:t>
            </a:r>
          </a:p>
        </p:txBody>
      </p:sp>
    </p:spTree>
    <p:extLst>
      <p:ext uri="{BB962C8B-B14F-4D97-AF65-F5344CB8AC3E}">
        <p14:creationId xmlns:p14="http://schemas.microsoft.com/office/powerpoint/2010/main" val="39540130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6753" y="288785"/>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t>
            </a:r>
            <a:r>
              <a:rPr lang="en-US" sz="4000" dirty="0">
                <a:solidFill>
                  <a:schemeClr val="bg1"/>
                </a:solidFill>
                <a:latin typeface="Tajawal Medium" panose="00000600000000000000" pitchFamily="2" charset="-78"/>
                <a:cs typeface="Tajawal Medium" panose="00000600000000000000" pitchFamily="2" charset="-78"/>
              </a:rPr>
              <a:t>in the Link Layer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29" y="1599141"/>
            <a:ext cx="11441713" cy="4524315"/>
          </a:xfrm>
          <a:prstGeom prst="rect">
            <a:avLst/>
          </a:prstGeom>
          <a:noFill/>
        </p:spPr>
        <p:txBody>
          <a:bodyPr wrap="square" rtlCol="0">
            <a:spAutoFit/>
          </a:bodyPr>
          <a:lstStyle/>
          <a:p>
            <a:pPr marL="457200"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The Internet link layer is made-up of diverse network technologies with disparate QoS offerings</a:t>
            </a:r>
            <a:r>
              <a:rPr lang="en-US" sz="3200" dirty="0" smtClean="0">
                <a:solidFill>
                  <a:srgbClr val="0A1F61"/>
                </a:solidFill>
                <a:latin typeface="Tajawal ExtraBold" panose="00000800000000000000" pitchFamily="2" charset="-78"/>
                <a:cs typeface="Tajawal ExtraBold" panose="00000800000000000000" pitchFamily="2" charset="-78"/>
              </a:rPr>
              <a:t>.</a:t>
            </a:r>
          </a:p>
          <a:p>
            <a:pPr marL="457200"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Although they generally provide the same best-effort service to datagrams from higher-layer protocols such as Internet Protocol (IP), each of them traditionally has its own style of QoS built into it. </a:t>
            </a:r>
          </a:p>
          <a:p>
            <a:pPr marL="457200"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For example: Ethernet </a:t>
            </a:r>
            <a:r>
              <a:rPr lang="en-US" sz="3200" dirty="0">
                <a:solidFill>
                  <a:srgbClr val="0A1F61"/>
                </a:solidFill>
                <a:latin typeface="Tajawal ExtraBold" panose="00000800000000000000" pitchFamily="2" charset="-78"/>
                <a:cs typeface="Tajawal ExtraBold" panose="00000800000000000000" pitchFamily="2" charset="-78"/>
              </a:rPr>
              <a:t>or Token Ring has a contention resolution algorithm built into its medium access mechanism to limit packet loss as a result of traffic collision. The Ethernet Carrier Sense Multiple Access with Collision Detention (</a:t>
            </a:r>
            <a:r>
              <a:rPr lang="en-US" sz="3200" dirty="0" err="1">
                <a:solidFill>
                  <a:srgbClr val="0A1F61"/>
                </a:solidFill>
                <a:latin typeface="Tajawal ExtraBold" panose="00000800000000000000" pitchFamily="2" charset="-78"/>
                <a:cs typeface="Tajawal ExtraBold" panose="00000800000000000000" pitchFamily="2" charset="-78"/>
              </a:rPr>
              <a:t>CSMAlCD</a:t>
            </a:r>
            <a:r>
              <a:rPr lang="en-US" sz="3200" dirty="0">
                <a:solidFill>
                  <a:srgbClr val="0A1F61"/>
                </a:solidFill>
                <a:latin typeface="Tajawal ExtraBold" panose="00000800000000000000" pitchFamily="2" charset="-78"/>
                <a:cs typeface="Tajawal ExtraBold" panose="00000800000000000000" pitchFamily="2" charset="-78"/>
              </a:rPr>
              <a:t>) is a highly efficient and popular media access mechanism. </a:t>
            </a:r>
            <a:r>
              <a:rPr lang="en-US" sz="3200" dirty="0" smtClean="0">
                <a:solidFill>
                  <a:srgbClr val="0A1F61"/>
                </a:solidFill>
                <a:latin typeface="Tajawal ExtraBold" panose="00000800000000000000" pitchFamily="2" charset="-78"/>
                <a:cs typeface="Tajawal ExtraBold" panose="00000800000000000000" pitchFamily="2" charset="-78"/>
              </a:rPr>
              <a:t>              (CSMA/CA in </a:t>
            </a:r>
            <a:r>
              <a:rPr lang="en-US" sz="3200" dirty="0" err="1" smtClean="0">
                <a:solidFill>
                  <a:srgbClr val="0A1F61"/>
                </a:solidFill>
                <a:latin typeface="Tajawal ExtraBold" panose="00000800000000000000" pitchFamily="2" charset="-78"/>
                <a:cs typeface="Tajawal ExtraBold" panose="00000800000000000000" pitchFamily="2" charset="-78"/>
              </a:rPr>
              <a:t>adHoc</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21</a:t>
            </a:fld>
            <a:endParaRPr lang="en-US" dirty="0"/>
          </a:p>
        </p:txBody>
      </p:sp>
      <p:cxnSp>
        <p:nvCxnSpPr>
          <p:cNvPr id="12" name="Straight Arrow Connector 11"/>
          <p:cNvCxnSpPr/>
          <p:nvPr/>
        </p:nvCxnSpPr>
        <p:spPr>
          <a:xfrm>
            <a:off x="7039429" y="5805714"/>
            <a:ext cx="5080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24173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430" y="5615528"/>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Class of Service (</a:t>
            </a:r>
            <a:r>
              <a:rPr lang="en-US" sz="4000" dirty="0" err="1" smtClean="0">
                <a:solidFill>
                  <a:schemeClr val="bg1"/>
                </a:solidFill>
                <a:latin typeface="Tajawal Medium" panose="00000600000000000000" pitchFamily="2" charset="-78"/>
                <a:cs typeface="Tajawal Medium" panose="00000600000000000000" pitchFamily="2" charset="-78"/>
              </a:rPr>
              <a:t>CoS</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22</a:t>
            </a:fld>
            <a:endParaRPr lang="en-US" dirty="0"/>
          </a:p>
        </p:txBody>
      </p:sp>
      <p:sp>
        <p:nvSpPr>
          <p:cNvPr id="11" name="Rectangle 10"/>
          <p:cNvSpPr/>
          <p:nvPr/>
        </p:nvSpPr>
        <p:spPr>
          <a:xfrm>
            <a:off x="638630" y="1869658"/>
            <a:ext cx="5395274" cy="2246769"/>
          </a:xfrm>
          <a:prstGeom prst="rect">
            <a:avLst/>
          </a:prstGeom>
        </p:spPr>
        <p:txBody>
          <a:bodyPr wrap="square">
            <a:spAutoFit/>
          </a:bodyPr>
          <a:lstStyle/>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One of the </a:t>
            </a:r>
            <a:r>
              <a:rPr lang="en-US" sz="2800" dirty="0">
                <a:solidFill>
                  <a:srgbClr val="0A1F61"/>
                </a:solidFill>
                <a:latin typeface="Tajawal ExtraBold" panose="00000800000000000000" pitchFamily="2" charset="-78"/>
                <a:cs typeface="Tajawal ExtraBold" panose="00000800000000000000" pitchFamily="2" charset="-78"/>
              </a:rPr>
              <a:t>layer 2 method is the IEEE 802.1p </a:t>
            </a:r>
            <a:r>
              <a:rPr lang="en-US" sz="2800" dirty="0" smtClean="0">
                <a:solidFill>
                  <a:srgbClr val="0A1F61"/>
                </a:solidFill>
                <a:latin typeface="Tajawal ExtraBold" panose="00000800000000000000" pitchFamily="2" charset="-78"/>
                <a:cs typeface="Tajawal ExtraBold" panose="00000800000000000000" pitchFamily="2" charset="-78"/>
              </a:rPr>
              <a:t>standard, </a:t>
            </a:r>
            <a:r>
              <a:rPr lang="en-US" sz="2800" dirty="0">
                <a:solidFill>
                  <a:srgbClr val="0A1F61"/>
                </a:solidFill>
                <a:latin typeface="Tajawal ExtraBold" panose="00000800000000000000" pitchFamily="2" charset="-78"/>
                <a:cs typeface="Tajawal ExtraBold" panose="00000800000000000000" pitchFamily="2" charset="-78"/>
              </a:rPr>
              <a:t>wherein 3-bits of an additional 16-bits inserted into the header of the Ethernet frame can be used to designate the priority of the </a:t>
            </a:r>
            <a:r>
              <a:rPr lang="en-US" sz="2800" dirty="0" smtClean="0">
                <a:solidFill>
                  <a:srgbClr val="0A1F61"/>
                </a:solidFill>
                <a:latin typeface="Tajawal ExtraBold" panose="00000800000000000000" pitchFamily="2" charset="-78"/>
                <a:cs typeface="Tajawal ExtraBold" panose="00000800000000000000" pitchFamily="2" charset="-78"/>
              </a:rPr>
              <a:t>frame.</a:t>
            </a:r>
            <a:endParaRPr lang="en-US" sz="2800" dirty="0">
              <a:solidFill>
                <a:srgbClr val="0A1F61"/>
              </a:solidFill>
              <a:latin typeface="Tajawal ExtraBold" panose="00000800000000000000" pitchFamily="2" charset="-78"/>
              <a:cs typeface="Tajawal ExtraBold" panose="00000800000000000000" pitchFamily="2" charset="-78"/>
            </a:endParaRPr>
          </a:p>
        </p:txBody>
      </p:sp>
      <p:pic>
        <p:nvPicPr>
          <p:cNvPr id="4098" name="Picture 2" descr="https://www.watchguard.com/help/docs/help-center/en-US/Content/en-US/Fireware/networksetup/images/diagram_vlan_layer2_marking.jpg"/>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6410149" y="1315967"/>
            <a:ext cx="5210175" cy="46021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Rectangle 9"/>
          <p:cNvSpPr/>
          <p:nvPr/>
        </p:nvSpPr>
        <p:spPr>
          <a:xfrm>
            <a:off x="1815353" y="5931565"/>
            <a:ext cx="10150876" cy="523220"/>
          </a:xfrm>
          <a:prstGeom prst="rect">
            <a:avLst/>
          </a:prstGeom>
        </p:spPr>
        <p:txBody>
          <a:bodyPr wrap="square">
            <a:spAutoFit/>
          </a:bodyPr>
          <a:lstStyle/>
          <a:p>
            <a:pPr algn="ctr"/>
            <a:r>
              <a:rPr lang="en-US" sz="1400" dirty="0">
                <a:solidFill>
                  <a:srgbClr val="C00000"/>
                </a:solidFill>
              </a:rPr>
              <a:t>https://www.cisco.com/c/en/us/support/docs/smb/switches/cisco-small-business-500-series-stackable-managed-switches/smb2743-configuration-of-cos-802-1p-to-queue-mapping-on-sx500-series.html</a:t>
            </a:r>
          </a:p>
        </p:txBody>
      </p:sp>
    </p:spTree>
    <p:extLst>
      <p:ext uri="{BB962C8B-B14F-4D97-AF65-F5344CB8AC3E}">
        <p14:creationId xmlns:p14="http://schemas.microsoft.com/office/powerpoint/2010/main" val="9298565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430" y="5615528"/>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Class of Service (</a:t>
            </a:r>
            <a:r>
              <a:rPr lang="en-US" sz="4000" dirty="0" err="1" smtClean="0">
                <a:solidFill>
                  <a:schemeClr val="bg1"/>
                </a:solidFill>
                <a:latin typeface="Tajawal Medium" panose="00000600000000000000" pitchFamily="2" charset="-78"/>
                <a:cs typeface="Tajawal Medium" panose="00000600000000000000" pitchFamily="2" charset="-78"/>
              </a:rPr>
              <a:t>CoS</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23</a:t>
            </a:fld>
            <a:endParaRPr lang="en-US" dirty="0"/>
          </a:p>
        </p:txBody>
      </p:sp>
      <p:pic>
        <p:nvPicPr>
          <p:cNvPr id="37891" name="Picture 3"/>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108701" y="1393510"/>
            <a:ext cx="8544785" cy="49482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99785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430" y="5615528"/>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80725" y="54475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Class of Service (</a:t>
            </a:r>
            <a:r>
              <a:rPr lang="en-US" sz="4000" dirty="0" err="1" smtClean="0">
                <a:solidFill>
                  <a:schemeClr val="bg1"/>
                </a:solidFill>
                <a:latin typeface="Tajawal Medium" panose="00000600000000000000" pitchFamily="2" charset="-78"/>
                <a:cs typeface="Tajawal Medium" panose="00000600000000000000" pitchFamily="2" charset="-78"/>
              </a:rPr>
              <a:t>CoS</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24</a:t>
            </a:fld>
            <a:endParaRPr lang="en-US" dirty="0"/>
          </a:p>
        </p:txBody>
      </p:sp>
      <p:sp>
        <p:nvSpPr>
          <p:cNvPr id="11" name="Rectangle 10"/>
          <p:cNvSpPr/>
          <p:nvPr/>
        </p:nvSpPr>
        <p:spPr>
          <a:xfrm>
            <a:off x="638628" y="1610200"/>
            <a:ext cx="11060311" cy="954107"/>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0A1F61"/>
                </a:solidFill>
                <a:latin typeface="Tajawal ExtraBold" panose="00000800000000000000" pitchFamily="2" charset="-78"/>
                <a:cs typeface="Tajawal ExtraBold" panose="00000800000000000000" pitchFamily="2" charset="-78"/>
              </a:rPr>
              <a:t>8021p-inbound</a:t>
            </a:r>
            <a:r>
              <a:rPr lang="en-US" sz="2800" dirty="0">
                <a:solidFill>
                  <a:srgbClr val="0A1F61"/>
                </a:solidFill>
                <a:latin typeface="Tajawal ExtraBold" panose="00000800000000000000" pitchFamily="2" charset="-78"/>
                <a:cs typeface="Tajawal ExtraBold" panose="00000800000000000000" pitchFamily="2" charset="-78"/>
              </a:rPr>
              <a:t> command maps the 802.1p priority of incoming VLAN packets in a </a:t>
            </a:r>
            <a:r>
              <a:rPr lang="en-US" sz="2800" dirty="0" err="1">
                <a:solidFill>
                  <a:srgbClr val="0A1F61"/>
                </a:solidFill>
                <a:latin typeface="Tajawal ExtraBold" panose="00000800000000000000" pitchFamily="2" charset="-78"/>
                <a:cs typeface="Tajawal ExtraBold" panose="00000800000000000000" pitchFamily="2" charset="-78"/>
              </a:rPr>
              <a:t>DiffServ</a:t>
            </a:r>
            <a:r>
              <a:rPr lang="en-US" sz="2800" dirty="0">
                <a:solidFill>
                  <a:srgbClr val="0A1F61"/>
                </a:solidFill>
                <a:latin typeface="Tajawal ExtraBold" panose="00000800000000000000" pitchFamily="2" charset="-78"/>
                <a:cs typeface="Tajawal ExtraBold" panose="00000800000000000000" pitchFamily="2" charset="-78"/>
              </a:rPr>
              <a:t> domain to the PHB and colors the </a:t>
            </a:r>
            <a:r>
              <a:rPr lang="en-US" sz="2800" dirty="0" smtClean="0">
                <a:solidFill>
                  <a:srgbClr val="0A1F61"/>
                </a:solidFill>
                <a:latin typeface="Tajawal ExtraBold" panose="00000800000000000000" pitchFamily="2" charset="-78"/>
                <a:cs typeface="Tajawal ExtraBold" panose="00000800000000000000" pitchFamily="2" charset="-78"/>
              </a:rPr>
              <a:t>packets (                          ).</a:t>
            </a:r>
            <a:endParaRPr lang="en-US" sz="2800" dirty="0">
              <a:solidFill>
                <a:srgbClr val="0A1F61"/>
              </a:solidFill>
              <a:latin typeface="Tajawal ExtraBold" panose="00000800000000000000" pitchFamily="2" charset="-78"/>
              <a:cs typeface="Tajawal ExtraBold" panose="00000800000000000000" pitchFamily="2" charset="-78"/>
            </a:endParaRPr>
          </a:p>
        </p:txBody>
      </p:sp>
      <p:pic>
        <p:nvPicPr>
          <p:cNvPr id="5122" name="Picture 2"/>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769548" y="2141041"/>
            <a:ext cx="2647950" cy="40100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85321" y="3184730"/>
            <a:ext cx="8176651" cy="15951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descr="Huawei"/>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79104" y="2114147"/>
            <a:ext cx="1209675" cy="28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5508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8796" y="5516352"/>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547693" y="53796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Configuration </a:t>
            </a:r>
            <a:r>
              <a:rPr lang="en-US" sz="4000" dirty="0">
                <a:solidFill>
                  <a:schemeClr val="bg1"/>
                </a:solidFill>
                <a:latin typeface="Tajawal Medium" panose="00000600000000000000" pitchFamily="2" charset="-78"/>
                <a:cs typeface="Tajawal Medium" panose="00000600000000000000" pitchFamily="2" charset="-78"/>
              </a:rPr>
              <a:t>for </a:t>
            </a:r>
            <a:r>
              <a:rPr lang="en-US" sz="4000" dirty="0" smtClean="0">
                <a:solidFill>
                  <a:schemeClr val="bg1"/>
                </a:solidFill>
                <a:latin typeface="Tajawal Medium" panose="00000600000000000000" pitchFamily="2" charset="-78"/>
                <a:cs typeface="Tajawal Medium" panose="00000600000000000000" pitchFamily="2" charset="-78"/>
              </a:rPr>
              <a:t>QoS (HW)</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492082" y="1976933"/>
            <a:ext cx="11188163" cy="1323439"/>
          </a:xfrm>
          <a:prstGeom prst="rect">
            <a:avLst/>
          </a:prstGeom>
          <a:noFill/>
        </p:spPr>
        <p:txBody>
          <a:bodyPr wrap="square" rtlCol="0">
            <a:spAutoFit/>
          </a:bodyPr>
          <a:lstStyle/>
          <a:p>
            <a:r>
              <a:rPr lang="en-US" sz="3200" dirty="0">
                <a:solidFill>
                  <a:srgbClr val="0A1F61"/>
                </a:solidFill>
                <a:latin typeface="Tajawal ExtraBold" panose="00000800000000000000" pitchFamily="2" charset="-78"/>
                <a:cs typeface="Tajawal ExtraBold" panose="00000800000000000000" pitchFamily="2" charset="-78"/>
              </a:rPr>
              <a:t>How to setup QoS in your modem? </a:t>
            </a:r>
            <a:endParaRPr lang="en-US" sz="3200" dirty="0" smtClean="0">
              <a:solidFill>
                <a:srgbClr val="0A1F61"/>
              </a:solidFill>
              <a:latin typeface="Tajawal ExtraBold" panose="00000800000000000000" pitchFamily="2" charset="-78"/>
              <a:cs typeface="Tajawal ExtraBold" panose="00000800000000000000" pitchFamily="2" charset="-78"/>
            </a:endParaRPr>
          </a:p>
          <a:p>
            <a:endParaRPr lang="en-GB" dirty="0">
              <a:solidFill>
                <a:srgbClr val="0A1F61"/>
              </a:solidFill>
              <a:latin typeface="Tajawal ExtraBold" panose="00000800000000000000" pitchFamily="2" charset="-78"/>
              <a:cs typeface="Tajawal ExtraBold" panose="00000800000000000000" pitchFamily="2" charset="-78"/>
            </a:endParaRPr>
          </a:p>
          <a:p>
            <a:pPr algn="ctr"/>
            <a:r>
              <a:rPr lang="en-US" sz="2800" dirty="0">
                <a:solidFill>
                  <a:srgbClr val="0A1F61"/>
                </a:solidFill>
                <a:latin typeface="Tajawal ExtraBold" panose="00000800000000000000" pitchFamily="2" charset="-78"/>
                <a:cs typeface="Tajawal ExtraBold" panose="00000800000000000000" pitchFamily="2" charset="-78"/>
              </a:rPr>
              <a:t>https://www.tp-link.com/ae/support/faq/535/</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25</a:t>
            </a:fld>
            <a:endParaRPr lang="en-US" dirty="0"/>
          </a:p>
        </p:txBody>
      </p:sp>
    </p:spTree>
    <p:extLst>
      <p:ext uri="{BB962C8B-B14F-4D97-AF65-F5344CB8AC3E}">
        <p14:creationId xmlns:p14="http://schemas.microsoft.com/office/powerpoint/2010/main" val="15044566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692836" y="544753"/>
            <a:ext cx="6188823" cy="707886"/>
          </a:xfrm>
          <a:prstGeom prst="rect">
            <a:avLst/>
          </a:prstGeom>
          <a:noFill/>
        </p:spPr>
        <p:txBody>
          <a:bodyPr wrap="square" rtlCol="0">
            <a:spAutoFit/>
          </a:bodyPr>
          <a:lstStyle/>
          <a:p>
            <a:pPr algn="ctr"/>
            <a:r>
              <a:rPr lang="en-US" sz="4000" dirty="0" err="1" smtClean="0">
                <a:solidFill>
                  <a:schemeClr val="bg1"/>
                </a:solidFill>
                <a:latin typeface="Tajawal Medium" panose="00000600000000000000" pitchFamily="2" charset="-78"/>
                <a:cs typeface="Tajawal Medium" panose="00000600000000000000" pitchFamily="2" charset="-78"/>
              </a:rPr>
              <a:t>NetfilterQueue</a:t>
            </a:r>
            <a:r>
              <a:rPr lang="en-US" sz="4000" dirty="0" smtClean="0">
                <a:solidFill>
                  <a:schemeClr val="bg1"/>
                </a:solidFill>
                <a:latin typeface="Tajawal Medium" panose="00000600000000000000" pitchFamily="2" charset="-78"/>
                <a:cs typeface="Tajawal Medium" panose="00000600000000000000" pitchFamily="2" charset="-78"/>
              </a:rPr>
              <a:t> 1.0.0 (in Linux)</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651740" y="1810053"/>
            <a:ext cx="11133860" cy="3262432"/>
          </a:xfrm>
          <a:prstGeom prst="rect">
            <a:avLst/>
          </a:prstGeom>
          <a:noFill/>
        </p:spPr>
        <p:txBody>
          <a:bodyPr wrap="square" rtlCol="0">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pip install </a:t>
            </a:r>
            <a:r>
              <a:rPr lang="en-US" sz="2800" b="1" dirty="0" smtClean="0">
                <a:solidFill>
                  <a:srgbClr val="0A1F61"/>
                </a:solidFill>
                <a:latin typeface="Tajawal ExtraBold" panose="00000800000000000000" pitchFamily="2" charset="-78"/>
                <a:cs typeface="Tajawal ExtraBold" panose="00000800000000000000" pitchFamily="2" charset="-78"/>
              </a:rPr>
              <a:t>NetfilterQueue</a:t>
            </a:r>
          </a:p>
          <a:p>
            <a:pPr marL="914400" lvl="1" indent="-457200" algn="just">
              <a:buFont typeface="+mj-lt"/>
              <a:buAutoNum type="arabicParenR"/>
            </a:pPr>
            <a:endParaRPr lang="en-US" sz="16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mj-lt"/>
              <a:buAutoNum type="arabicParenR"/>
            </a:pPr>
            <a:r>
              <a:rPr lang="en-US" sz="2800" dirty="0" err="1" smtClean="0">
                <a:solidFill>
                  <a:srgbClr val="0A1F61"/>
                </a:solidFill>
                <a:latin typeface="Tajawal ExtraBold" panose="00000800000000000000" pitchFamily="2" charset="-78"/>
                <a:cs typeface="Tajawal ExtraBold" panose="00000800000000000000" pitchFamily="2" charset="-78"/>
              </a:rPr>
              <a:t>NetfilterQueue</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provides access to packets matched by an </a:t>
            </a:r>
            <a:r>
              <a:rPr lang="en-US" sz="2800" dirty="0" err="1">
                <a:solidFill>
                  <a:srgbClr val="0A1F61"/>
                </a:solidFill>
                <a:latin typeface="Tajawal ExtraBold" panose="00000800000000000000" pitchFamily="2" charset="-78"/>
                <a:cs typeface="Tajawal ExtraBold" panose="00000800000000000000" pitchFamily="2" charset="-78"/>
              </a:rPr>
              <a:t>iptables</a:t>
            </a:r>
            <a:r>
              <a:rPr lang="en-US" sz="2800" dirty="0">
                <a:solidFill>
                  <a:srgbClr val="0A1F61"/>
                </a:solidFill>
                <a:latin typeface="Tajawal ExtraBold" panose="00000800000000000000" pitchFamily="2" charset="-78"/>
                <a:cs typeface="Tajawal ExtraBold" panose="00000800000000000000" pitchFamily="2" charset="-78"/>
              </a:rPr>
              <a:t> rule in </a:t>
            </a:r>
            <a:r>
              <a:rPr lang="en-US" sz="2800" b="1" dirty="0">
                <a:solidFill>
                  <a:srgbClr val="FF0000"/>
                </a:solidFill>
                <a:latin typeface="Tajawal ExtraBold" panose="00000800000000000000" pitchFamily="2" charset="-78"/>
                <a:cs typeface="Tajawal ExtraBold" panose="00000800000000000000" pitchFamily="2" charset="-78"/>
              </a:rPr>
              <a:t>Linux</a:t>
            </a:r>
            <a:r>
              <a:rPr lang="en-US" sz="2800" dirty="0">
                <a:solidFill>
                  <a:srgbClr val="0A1F61"/>
                </a:solidFill>
                <a:latin typeface="Tajawal ExtraBold" panose="00000800000000000000" pitchFamily="2" charset="-78"/>
                <a:cs typeface="Tajawal ExtraBold" panose="00000800000000000000" pitchFamily="2" charset="-78"/>
              </a:rPr>
              <a:t>. Packets so matched can be accepted, dropped, altered, reordered, or given a mark</a:t>
            </a:r>
            <a:r>
              <a:rPr lang="en-US" sz="28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arenR"/>
            </a:pPr>
            <a:r>
              <a:rPr lang="en-US" sz="2800" dirty="0">
                <a:solidFill>
                  <a:srgbClr val="0A1F61"/>
                </a:solidFill>
                <a:latin typeface="Tajawal ExtraBold" panose="00000800000000000000" pitchFamily="2" charset="-78"/>
                <a:cs typeface="Tajawal ExtraBold" panose="00000800000000000000" pitchFamily="2" charset="-78"/>
              </a:rPr>
              <a:t>The current version of NetfilterQueue requires Python 3.6 or later. The last version with support for Python 2.7 was 0.9.0.</a:t>
            </a:r>
          </a:p>
          <a:p>
            <a:pPr marL="914400" lvl="1" indent="-457200" algn="just">
              <a:buFont typeface="+mj-lt"/>
              <a:buAutoNum type="arabicParenR"/>
            </a:pPr>
            <a:endParaRPr lang="en-US" sz="2400" dirty="0" smtClean="0">
              <a:solidFill>
                <a:srgbClr val="0A1F61"/>
              </a:solidFill>
              <a:latin typeface="Tajawal ExtraBold" panose="00000800000000000000" pitchFamily="2" charset="-78"/>
              <a:cs typeface="Tajawal ExtraBold" panose="00000800000000000000" pitchFamily="2" charset="-78"/>
            </a:endParaRPr>
          </a:p>
          <a:p>
            <a:pPr lvl="1" algn="just"/>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26</a:t>
            </a:fld>
            <a:endParaRPr lang="en-US" dirty="0"/>
          </a:p>
        </p:txBody>
      </p:sp>
    </p:spTree>
    <p:extLst>
      <p:ext uri="{BB962C8B-B14F-4D97-AF65-F5344CB8AC3E}">
        <p14:creationId xmlns:p14="http://schemas.microsoft.com/office/powerpoint/2010/main" val="37522555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0143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within Sockets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30" y="1789874"/>
            <a:ext cx="11398170" cy="3724096"/>
          </a:xfrm>
          <a:prstGeom prst="rect">
            <a:avLst/>
          </a:prstGeom>
          <a:noFill/>
        </p:spPr>
        <p:txBody>
          <a:bodyPr wrap="square" rtlCol="0">
            <a:spAutoFit/>
          </a:bodyPr>
          <a:lstStyle/>
          <a:p>
            <a:pPr marL="457200" indent="-457200" algn="just">
              <a:buFont typeface="Wingdings" pitchFamily="2" charset="2"/>
              <a:buChar char="§"/>
            </a:pPr>
            <a:r>
              <a:rPr lang="en-US" sz="3600" b="1" dirty="0">
                <a:solidFill>
                  <a:srgbClr val="0A1F61"/>
                </a:solidFill>
                <a:latin typeface="Tajawal ExtraBold" panose="00000800000000000000" pitchFamily="2" charset="-78"/>
                <a:cs typeface="Tajawal ExtraBold" panose="00000800000000000000" pitchFamily="2" charset="-78"/>
              </a:rPr>
              <a:t>Set Socket </a:t>
            </a:r>
            <a:r>
              <a:rPr lang="en-US" sz="3600" b="1" dirty="0" smtClean="0">
                <a:solidFill>
                  <a:srgbClr val="0A1F61"/>
                </a:solidFill>
                <a:latin typeface="Tajawal ExtraBold" panose="00000800000000000000" pitchFamily="2" charset="-78"/>
                <a:cs typeface="Tajawal ExtraBold" panose="00000800000000000000" pitchFamily="2" charset="-78"/>
              </a:rPr>
              <a:t>Options  </a:t>
            </a:r>
            <a:r>
              <a:rPr lang="en-US" sz="2800" b="1" dirty="0" smtClean="0">
                <a:solidFill>
                  <a:srgbClr val="0A1F61"/>
                </a:solidFill>
                <a:latin typeface="Tajawal ExtraBold" panose="00000800000000000000" pitchFamily="2" charset="-78"/>
                <a:cs typeface="Tajawal ExtraBold" panose="00000800000000000000" pitchFamily="2" charset="-78"/>
                <a:sym typeface="Wingdings" pitchFamily="2" charset="2"/>
              </a:rPr>
              <a:t></a:t>
            </a:r>
            <a:r>
              <a:rPr lang="en-US" sz="3600" b="1"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3600" b="1" dirty="0" smtClean="0">
                <a:solidFill>
                  <a:srgbClr val="0A1F61"/>
                </a:solidFill>
                <a:latin typeface="Tajawal ExtraBold" panose="00000800000000000000" pitchFamily="2" charset="-78"/>
                <a:cs typeface="Tajawal ExtraBold" panose="00000800000000000000" pitchFamily="2" charset="-78"/>
              </a:rPr>
              <a:t> </a:t>
            </a:r>
            <a:r>
              <a:rPr lang="en-US" sz="3600" b="1" dirty="0" err="1" smtClean="0">
                <a:solidFill>
                  <a:srgbClr val="0A1F61"/>
                </a:solidFill>
                <a:latin typeface="Tajawal ExtraBold" panose="00000800000000000000" pitchFamily="2" charset="-78"/>
                <a:cs typeface="Tajawal ExtraBold" panose="00000800000000000000" pitchFamily="2" charset="-78"/>
              </a:rPr>
              <a:t>setsockopt</a:t>
            </a:r>
            <a:r>
              <a:rPr lang="en-US" sz="3600" b="1" dirty="0">
                <a:solidFill>
                  <a:srgbClr val="0A1F61"/>
                </a:solidFill>
                <a:latin typeface="Tajawal ExtraBold" panose="00000800000000000000" pitchFamily="2" charset="-78"/>
                <a:cs typeface="Tajawal ExtraBold" panose="00000800000000000000" pitchFamily="2" charset="-78"/>
              </a:rPr>
              <a:t>() </a:t>
            </a:r>
          </a:p>
          <a:p>
            <a:pPr algn="just"/>
            <a:endParaRPr lang="en-US" sz="1200" dirty="0" smtClean="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For </a:t>
            </a:r>
            <a:r>
              <a:rPr lang="en-US" sz="2800" dirty="0">
                <a:solidFill>
                  <a:srgbClr val="0A1F61"/>
                </a:solidFill>
                <a:latin typeface="Tajawal ExtraBold" panose="00000800000000000000" pitchFamily="2" charset="-78"/>
                <a:cs typeface="Tajawal ExtraBold" panose="00000800000000000000" pitchFamily="2" charset="-78"/>
              </a:rPr>
              <a:t>IPv4, you need to use </a:t>
            </a:r>
            <a:r>
              <a:rPr lang="en-US" sz="2800" dirty="0" smtClean="0">
                <a:solidFill>
                  <a:srgbClr val="0A1F61"/>
                </a:solidFill>
                <a:latin typeface="Tajawal ExtraBold" panose="00000800000000000000" pitchFamily="2" charset="-78"/>
                <a:cs typeface="Tajawal ExtraBold" panose="00000800000000000000" pitchFamily="2" charset="-78"/>
              </a:rPr>
              <a:t>IPPROTO_IP/IP_TOS.</a:t>
            </a:r>
          </a:p>
          <a:p>
            <a:pPr marL="914400" lvl="1"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For </a:t>
            </a:r>
            <a:r>
              <a:rPr lang="en-US" sz="2800" dirty="0">
                <a:solidFill>
                  <a:srgbClr val="0A1F61"/>
                </a:solidFill>
                <a:latin typeface="Tajawal ExtraBold" panose="00000800000000000000" pitchFamily="2" charset="-78"/>
                <a:cs typeface="Tajawal ExtraBold" panose="00000800000000000000" pitchFamily="2" charset="-78"/>
              </a:rPr>
              <a:t>IPv6 you need to use IPPROTO_IPV6/IPV6_TCLASS.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In the DSCP </a:t>
            </a:r>
            <a:r>
              <a:rPr lang="en-US" sz="2400" dirty="0" smtClean="0">
                <a:solidFill>
                  <a:srgbClr val="0A1F61"/>
                </a:solidFill>
                <a:latin typeface="Tajawal ExtraBold" panose="00000800000000000000" pitchFamily="2" charset="-78"/>
                <a:cs typeface="Tajawal ExtraBold" panose="00000800000000000000" pitchFamily="2" charset="-78"/>
              </a:rPr>
              <a:t>value: bits </a:t>
            </a:r>
            <a:r>
              <a:rPr lang="en-US" sz="2400" dirty="0">
                <a:solidFill>
                  <a:srgbClr val="0A1F61"/>
                </a:solidFill>
                <a:latin typeface="Tajawal ExtraBold" panose="00000800000000000000" pitchFamily="2" charset="-78"/>
                <a:cs typeface="Tajawal ExtraBold" panose="00000800000000000000" pitchFamily="2" charset="-78"/>
              </a:rPr>
              <a:t>shifted to the left 2 places, since DSCP is a 6 bit field, but IP_TOS and IPV6_TCLASS are 8 bit fields</a:t>
            </a:r>
            <a:r>
              <a:rPr lang="en-US" sz="24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IPV6_RECVTCLASS (</a:t>
            </a:r>
            <a:r>
              <a:rPr lang="en-US" sz="2800" dirty="0">
                <a:solidFill>
                  <a:srgbClr val="0A1F61"/>
                </a:solidFill>
                <a:latin typeface="Tajawal ExtraBold" panose="00000800000000000000" pitchFamily="2" charset="-78"/>
                <a:cs typeface="Tajawal ExtraBold" panose="00000800000000000000" pitchFamily="2" charset="-78"/>
              </a:rPr>
              <a:t>set, </a:t>
            </a:r>
            <a:r>
              <a:rPr lang="en-US" sz="2800" dirty="0" smtClean="0">
                <a:solidFill>
                  <a:srgbClr val="0A1F61"/>
                </a:solidFill>
                <a:latin typeface="Tajawal ExtraBold" panose="00000800000000000000" pitchFamily="2" charset="-78"/>
                <a:cs typeface="Tajawal ExtraBold" panose="00000800000000000000" pitchFamily="2" charset="-78"/>
              </a:rPr>
              <a:t>get </a:t>
            </a:r>
            <a:r>
              <a:rPr lang="en-US" sz="2800"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800" dirty="0" err="1">
                <a:solidFill>
                  <a:srgbClr val="0A1F61"/>
                </a:solidFill>
                <a:latin typeface="Tajawal ExtraBold" panose="00000800000000000000" pitchFamily="2" charset="-78"/>
                <a:cs typeface="Tajawal ExtraBold" panose="00000800000000000000" pitchFamily="2" charset="-78"/>
                <a:sym typeface="Wingdings" pitchFamily="2" charset="2"/>
              </a:rPr>
              <a:t>Bolean</a:t>
            </a:r>
            <a:r>
              <a:rPr lang="en-US" sz="2800" dirty="0">
                <a:solidFill>
                  <a:srgbClr val="0A1F61"/>
                </a:solidFill>
                <a:latin typeface="Tajawal ExtraBold" panose="00000800000000000000" pitchFamily="2" charset="-78"/>
                <a:cs typeface="Tajawal ExtraBold" panose="00000800000000000000" pitchFamily="2" charset="-78"/>
                <a:sym typeface="Wingdings" pitchFamily="2" charset="2"/>
              </a:rPr>
              <a:t>/</a:t>
            </a:r>
            <a:r>
              <a:rPr lang="en-US" sz="2800" dirty="0">
                <a:solidFill>
                  <a:srgbClr val="0A1F61"/>
                </a:solidFill>
                <a:latin typeface="Tajawal ExtraBold" panose="00000800000000000000" pitchFamily="2" charset="-78"/>
                <a:cs typeface="Tajawal ExtraBold" panose="00000800000000000000" pitchFamily="2" charset="-78"/>
              </a:rPr>
              <a:t>DWORD)</a:t>
            </a:r>
          </a:p>
          <a:p>
            <a:pPr marL="914400" lvl="1"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SOL_SOCKET/SO_PRIORITY</a:t>
            </a:r>
          </a:p>
          <a:p>
            <a:pPr marL="914400" lvl="1" indent="-457200" algn="just">
              <a:buFont typeface="Wingdings" pitchFamily="2" charset="2"/>
              <a:buChar char="§"/>
            </a:pPr>
            <a:r>
              <a:rPr lang="en-GB" sz="2800" dirty="0" smtClean="0">
                <a:solidFill>
                  <a:srgbClr val="0A1F61"/>
                </a:solidFill>
                <a:latin typeface="Tajawal ExtraBold" panose="00000800000000000000" pitchFamily="2" charset="-78"/>
                <a:cs typeface="Tajawal ExtraBold" panose="00000800000000000000" pitchFamily="2" charset="-78"/>
              </a:rPr>
              <a:t>ICMP </a:t>
            </a:r>
            <a:r>
              <a:rPr lang="en-GB" sz="2800" dirty="0" smtClean="0">
                <a:solidFill>
                  <a:srgbClr val="0A1F61"/>
                </a:solidFill>
                <a:latin typeface="Tajawal ExtraBold" panose="00000800000000000000" pitchFamily="2" charset="-78"/>
                <a:cs typeface="Tajawal ExtraBold" panose="00000800000000000000" pitchFamily="2" charset="-78"/>
                <a:sym typeface="Wingdings" pitchFamily="2" charset="2"/>
              </a:rPr>
              <a:t> </a:t>
            </a:r>
            <a:r>
              <a:rPr lang="en-GB" sz="2800" dirty="0" err="1" smtClean="0">
                <a:solidFill>
                  <a:srgbClr val="0A1F61"/>
                </a:solidFill>
                <a:latin typeface="Tajawal ExtraBold" panose="00000800000000000000" pitchFamily="2" charset="-78"/>
                <a:cs typeface="Tajawal ExtraBold" panose="00000800000000000000" pitchFamily="2" charset="-78"/>
                <a:sym typeface="Wingdings" pitchFamily="2" charset="2"/>
              </a:rPr>
              <a:t>traffic_class</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27</a:t>
            </a:fld>
            <a:endParaRPr lang="en-US" dirty="0"/>
          </a:p>
        </p:txBody>
      </p:sp>
    </p:spTree>
    <p:extLst>
      <p:ext uri="{BB962C8B-B14F-4D97-AF65-F5344CB8AC3E}">
        <p14:creationId xmlns:p14="http://schemas.microsoft.com/office/powerpoint/2010/main" val="22032953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3325" y="30727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67437"/>
            <a:ext cx="6188823" cy="707886"/>
          </a:xfrm>
          <a:prstGeom prst="rect">
            <a:avLst/>
          </a:prstGeom>
          <a:noFill/>
        </p:spPr>
        <p:txBody>
          <a:bodyPr wrap="square" rtlCol="0">
            <a:spAutoFit/>
          </a:bodyPr>
          <a:lstStyle/>
          <a:p>
            <a:pPr lvl="0" algn="ctr"/>
            <a:r>
              <a:rPr lang="en-US" sz="4000" dirty="0" smtClean="0">
                <a:solidFill>
                  <a:schemeClr val="bg1"/>
                </a:solidFill>
                <a:latin typeface="Tajawal Medium" panose="00000600000000000000" pitchFamily="2" charset="-78"/>
                <a:cs typeface="Tajawal Medium" panose="00000600000000000000" pitchFamily="2" charset="-78"/>
              </a:rPr>
              <a:t>IPPROTO_IP</a:t>
            </a:r>
            <a:r>
              <a:rPr lang="en-US" sz="4000"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28</a:t>
            </a:fld>
            <a:endParaRPr lang="en-US" dirty="0"/>
          </a:p>
        </p:txBody>
      </p:sp>
      <p:sp>
        <p:nvSpPr>
          <p:cNvPr id="12" name="Rectangle 1"/>
          <p:cNvSpPr>
            <a:spLocks noChangeArrowheads="1"/>
          </p:cNvSpPr>
          <p:nvPr/>
        </p:nvSpPr>
        <p:spPr bwMode="auto">
          <a:xfrm>
            <a:off x="3073400" y="38179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1"/>
          <p:cNvSpPr>
            <a:spLocks noChangeArrowheads="1"/>
          </p:cNvSpPr>
          <p:nvPr/>
        </p:nvSpPr>
        <p:spPr bwMode="auto">
          <a:xfrm rot="10800000" flipV="1">
            <a:off x="289350" y="3661136"/>
            <a:ext cx="11426400"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10"/>
          <p:cNvSpPr/>
          <p:nvPr/>
        </p:nvSpPr>
        <p:spPr>
          <a:xfrm>
            <a:off x="427704" y="4999281"/>
            <a:ext cx="11149692" cy="1200329"/>
          </a:xfrm>
          <a:prstGeom prst="rect">
            <a:avLst/>
          </a:prstGeom>
        </p:spPr>
        <p:txBody>
          <a:bodyPr wrap="square">
            <a:spAutoFit/>
          </a:bodyPr>
          <a:lstStyle/>
          <a:p>
            <a:pPr marL="457200" indent="-457200" algn="just">
              <a:buFont typeface="Wingdings"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IPPROTO_IP</a:t>
            </a:r>
            <a:r>
              <a:rPr lang="en-US" sz="2400" dirty="0">
                <a:solidFill>
                  <a:srgbClr val="0A1F61"/>
                </a:solidFill>
                <a:latin typeface="Tajawal ExtraBold" panose="00000800000000000000" pitchFamily="2" charset="-78"/>
                <a:cs typeface="Tajawal ExtraBold" panose="00000800000000000000" pitchFamily="2" charset="-78"/>
              </a:rPr>
              <a:t> creates a socket that sends/receives raw data for IPv4-based protocols (TCP, UDP, </a:t>
            </a:r>
            <a:r>
              <a:rPr lang="en-US" sz="2400" dirty="0" err="1">
                <a:solidFill>
                  <a:srgbClr val="0A1F61"/>
                </a:solidFill>
                <a:latin typeface="Tajawal ExtraBold" panose="00000800000000000000" pitchFamily="2" charset="-78"/>
                <a:cs typeface="Tajawal ExtraBold" panose="00000800000000000000" pitchFamily="2" charset="-78"/>
              </a:rPr>
              <a:t>etc</a:t>
            </a:r>
            <a:r>
              <a:rPr lang="en-US" sz="2400" dirty="0">
                <a:solidFill>
                  <a:srgbClr val="0A1F61"/>
                </a:solidFill>
                <a:latin typeface="Tajawal ExtraBold" panose="00000800000000000000" pitchFamily="2" charset="-78"/>
                <a:cs typeface="Tajawal ExtraBold" panose="00000800000000000000" pitchFamily="2" charset="-78"/>
              </a:rPr>
              <a:t>). It will handle the IP headers for you, but you are responsible for processing/creating additional protocol data inside the IP payload.</a:t>
            </a:r>
          </a:p>
        </p:txBody>
      </p:sp>
      <p:pic>
        <p:nvPicPr>
          <p:cNvPr id="23554" name="Picture 2"/>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687786" y="1610200"/>
            <a:ext cx="8875713" cy="25583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2736627" y="5989277"/>
            <a:ext cx="7463142" cy="400110"/>
          </a:xfrm>
          <a:prstGeom prst="rect">
            <a:avLst/>
          </a:prstGeom>
        </p:spPr>
        <p:txBody>
          <a:bodyPr wrap="square">
            <a:spAutoFit/>
          </a:bodyPr>
          <a:lstStyle/>
          <a:p>
            <a:pPr algn="ctr"/>
            <a:r>
              <a:rPr lang="en-US" sz="2000" dirty="0">
                <a:solidFill>
                  <a:srgbClr val="C00000"/>
                </a:solidFill>
                <a:latin typeface="Tajawal ExtraBold" panose="00000800000000000000" pitchFamily="2" charset="-78"/>
                <a:cs typeface="Tajawal ExtraBold" panose="00000800000000000000" pitchFamily="2" charset="-78"/>
              </a:rPr>
              <a:t>https://www.ibm.com/docs/ja/i/7.2?topic=ssw_ibm_i_72/apis/ssocko.htm</a:t>
            </a:r>
          </a:p>
        </p:txBody>
      </p:sp>
      <p:sp>
        <p:nvSpPr>
          <p:cNvPr id="14" name="Rectangle 13"/>
          <p:cNvSpPr/>
          <p:nvPr/>
        </p:nvSpPr>
        <p:spPr>
          <a:xfrm>
            <a:off x="2084832" y="2224861"/>
            <a:ext cx="5913120" cy="31699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
          <p:cNvSpPr>
            <a:spLocks noChangeArrowheads="1"/>
          </p:cNvSpPr>
          <p:nvPr/>
        </p:nvSpPr>
        <p:spPr bwMode="auto">
          <a:xfrm>
            <a:off x="2302650" y="4523747"/>
            <a:ext cx="7286995" cy="338554"/>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A9B7C6"/>
                </a:solidFill>
                <a:effectLst/>
                <a:latin typeface="JetBrains Mono"/>
                <a:cs typeface="Arial" pitchFamily="34" charset="0"/>
              </a:rPr>
              <a:t>s = </a:t>
            </a:r>
            <a:r>
              <a:rPr kumimoji="0" lang="en-US" sz="1600" b="0" i="0" u="none" strike="noStrike" cap="none" normalizeH="0" baseline="0" dirty="0" err="1" smtClean="0">
                <a:ln>
                  <a:noFill/>
                </a:ln>
                <a:solidFill>
                  <a:srgbClr val="A9B7C6"/>
                </a:solidFill>
                <a:effectLst/>
                <a:latin typeface="JetBrains Mono"/>
                <a:cs typeface="Arial" pitchFamily="34" charset="0"/>
              </a:rPr>
              <a:t>socket.socket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socket.AF_INET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socket.SOCK_RAW</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socket.IPPROTO_IP</a:t>
            </a:r>
            <a:r>
              <a:rPr kumimoji="0" lang="en-US" sz="1600" b="0" i="0" u="none" strike="noStrike" cap="none" normalizeH="0" baseline="0" dirty="0" smtClean="0">
                <a:ln>
                  <a:noFill/>
                </a:ln>
                <a:solidFill>
                  <a:srgbClr val="A9B7C6"/>
                </a:solidFill>
                <a:effectLst/>
                <a:latin typeface="JetBrains Mono"/>
                <a:cs typeface="Arial" pitchFamily="34" charset="0"/>
              </a:rPr>
              <a: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175053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3325" y="30727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01433"/>
            <a:ext cx="6188823" cy="707886"/>
          </a:xfrm>
          <a:prstGeom prst="rect">
            <a:avLst/>
          </a:prstGeom>
          <a:noFill/>
        </p:spPr>
        <p:txBody>
          <a:bodyPr wrap="square" rtlCol="0">
            <a:spAutoFit/>
          </a:bodyPr>
          <a:lstStyle/>
          <a:p>
            <a:pPr lvl="0" algn="ctr"/>
            <a:r>
              <a:rPr lang="en-US" sz="4000" dirty="0" smtClean="0">
                <a:solidFill>
                  <a:schemeClr val="bg1"/>
                </a:solidFill>
                <a:latin typeface="Tajawal Medium" panose="00000600000000000000" pitchFamily="2" charset="-78"/>
                <a:cs typeface="Tajawal Medium" panose="00000600000000000000" pitchFamily="2" charset="-78"/>
              </a:rPr>
              <a:t>IP_TOS</a:t>
            </a:r>
            <a:r>
              <a:rPr lang="en-US" sz="4000" dirty="0">
                <a:solidFill>
                  <a:schemeClr val="bg1"/>
                </a:solidFill>
                <a:latin typeface="Tajawal Medium" panose="00000600000000000000" pitchFamily="2" charset="-78"/>
                <a:cs typeface="Tajawal Medium" panose="00000600000000000000" pitchFamily="2" charset="-78"/>
              </a:rPr>
              <a:t> (since Linux 1.0</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29</a:t>
            </a:fld>
            <a:endParaRPr lang="en-US" dirty="0"/>
          </a:p>
        </p:txBody>
      </p:sp>
      <p:sp>
        <p:nvSpPr>
          <p:cNvPr id="12" name="Rectangle 1"/>
          <p:cNvSpPr>
            <a:spLocks noChangeArrowheads="1"/>
          </p:cNvSpPr>
          <p:nvPr/>
        </p:nvSpPr>
        <p:spPr bwMode="auto">
          <a:xfrm>
            <a:off x="3073400" y="38179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1"/>
          <p:cNvSpPr>
            <a:spLocks noChangeArrowheads="1"/>
          </p:cNvSpPr>
          <p:nvPr/>
        </p:nvSpPr>
        <p:spPr bwMode="auto">
          <a:xfrm rot="10800000" flipV="1">
            <a:off x="289350" y="1599033"/>
            <a:ext cx="11426400" cy="44935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457200" marR="0" lvl="1" indent="-457200" algn="just" defTabSz="914400" rtl="0" eaLnBrk="0" fontAlgn="base" latinLnBrk="0" hangingPunct="0">
              <a:lnSpc>
                <a:spcPct val="100000"/>
              </a:lnSpc>
              <a:spcBef>
                <a:spcPct val="0"/>
              </a:spcBef>
              <a:spcAft>
                <a:spcPct val="0"/>
              </a:spcAft>
              <a:buClrTx/>
              <a:buSzTx/>
              <a:buFont typeface="Wingdings" pitchFamily="2" charset="2"/>
              <a:buChar char="§"/>
              <a:tabLst/>
            </a:pPr>
            <a:r>
              <a:rPr lang="en-US" sz="2800" dirty="0" smtClean="0">
                <a:solidFill>
                  <a:srgbClr val="0A1F61"/>
                </a:solidFill>
                <a:latin typeface="Tajawal ExtraBold" panose="00000800000000000000" pitchFamily="2" charset="-78"/>
                <a:cs typeface="Tajawal ExtraBold" panose="00000800000000000000" pitchFamily="2" charset="-78"/>
              </a:rPr>
              <a:t>Set </a:t>
            </a:r>
            <a:r>
              <a:rPr lang="en-US" sz="2800" dirty="0">
                <a:solidFill>
                  <a:srgbClr val="0A1F61"/>
                </a:solidFill>
                <a:latin typeface="Tajawal ExtraBold" panose="00000800000000000000" pitchFamily="2" charset="-78"/>
                <a:cs typeface="Tajawal ExtraBold" panose="00000800000000000000" pitchFamily="2" charset="-78"/>
              </a:rPr>
              <a:t>or receive the Type-Of-Service (TOS) </a:t>
            </a:r>
            <a:r>
              <a:rPr lang="en-US" sz="2800" dirty="0" smtClean="0">
                <a:solidFill>
                  <a:srgbClr val="0A1F61"/>
                </a:solidFill>
                <a:latin typeface="Tajawal ExtraBold" panose="00000800000000000000" pitchFamily="2" charset="-78"/>
                <a:cs typeface="Tajawal ExtraBold" panose="00000800000000000000" pitchFamily="2" charset="-78"/>
              </a:rPr>
              <a:t>field. </a:t>
            </a:r>
          </a:p>
          <a:p>
            <a:pPr marL="457200" marR="0" lvl="1" indent="-457200" algn="just" defTabSz="914400" rtl="0" eaLnBrk="0" fontAlgn="base" latinLnBrk="0" hangingPunct="0">
              <a:lnSpc>
                <a:spcPct val="100000"/>
              </a:lnSpc>
              <a:spcBef>
                <a:spcPct val="0"/>
              </a:spcBef>
              <a:spcAft>
                <a:spcPct val="0"/>
              </a:spcAft>
              <a:buClrTx/>
              <a:buSzTx/>
              <a:buFont typeface="Wingdings" pitchFamily="2" charset="2"/>
              <a:buChar char="§"/>
              <a:tabLst/>
            </a:pPr>
            <a:r>
              <a:rPr lang="en-US" sz="2800" dirty="0" smtClean="0">
                <a:solidFill>
                  <a:srgbClr val="0A1F61"/>
                </a:solidFill>
                <a:latin typeface="Tajawal ExtraBold" panose="00000800000000000000" pitchFamily="2" charset="-78"/>
                <a:cs typeface="Tajawal ExtraBold" panose="00000800000000000000" pitchFamily="2" charset="-78"/>
              </a:rPr>
              <a:t>There </a:t>
            </a:r>
            <a:r>
              <a:rPr lang="en-US" sz="2800" dirty="0">
                <a:solidFill>
                  <a:srgbClr val="0A1F61"/>
                </a:solidFill>
                <a:latin typeface="Tajawal ExtraBold" panose="00000800000000000000" pitchFamily="2" charset="-78"/>
                <a:cs typeface="Tajawal ExtraBold" panose="00000800000000000000" pitchFamily="2" charset="-78"/>
              </a:rPr>
              <a:t>are some standard </a:t>
            </a:r>
            <a:r>
              <a:rPr lang="en-US" sz="2800" dirty="0" smtClean="0">
                <a:solidFill>
                  <a:srgbClr val="0A1F61"/>
                </a:solidFill>
                <a:latin typeface="Tajawal ExtraBold" panose="00000800000000000000" pitchFamily="2" charset="-78"/>
                <a:cs typeface="Tajawal ExtraBold" panose="00000800000000000000" pitchFamily="2" charset="-78"/>
              </a:rPr>
              <a:t>ToS </a:t>
            </a:r>
            <a:r>
              <a:rPr lang="en-US" sz="2800" dirty="0">
                <a:solidFill>
                  <a:srgbClr val="0A1F61"/>
                </a:solidFill>
                <a:latin typeface="Tajawal ExtraBold" panose="00000800000000000000" pitchFamily="2" charset="-78"/>
                <a:cs typeface="Tajawal ExtraBold" panose="00000800000000000000" pitchFamily="2" charset="-78"/>
              </a:rPr>
              <a:t>flags defined: </a:t>
            </a:r>
            <a:endParaRPr lang="en-US" sz="2800" dirty="0" smtClean="0">
              <a:solidFill>
                <a:srgbClr val="0A1F61"/>
              </a:solidFill>
              <a:latin typeface="Tajawal ExtraBold" panose="00000800000000000000" pitchFamily="2" charset="-78"/>
              <a:cs typeface="Tajawal ExtraBold" panose="00000800000000000000" pitchFamily="2" charset="-78"/>
            </a:endParaRPr>
          </a:p>
          <a:p>
            <a:pPr lvl="2" indent="-457200" algn="just" eaLnBrk="0" fontAlgn="base" hangingPunct="0">
              <a:spcBef>
                <a:spcPct val="0"/>
              </a:spcBef>
              <a:spcAft>
                <a:spcPct val="0"/>
              </a:spcAft>
              <a:buFont typeface="Arial" pitchFamily="34" charset="0"/>
              <a:buChar char="•"/>
            </a:pPr>
            <a:r>
              <a:rPr lang="en-US" sz="2800" dirty="0" smtClean="0">
                <a:solidFill>
                  <a:srgbClr val="0A1F61"/>
                </a:solidFill>
                <a:latin typeface="Tajawal ExtraBold" panose="00000800000000000000" pitchFamily="2" charset="-78"/>
                <a:cs typeface="Tajawal ExtraBold" panose="00000800000000000000" pitchFamily="2" charset="-78"/>
              </a:rPr>
              <a:t>IPTOS_LOWDELAY</a:t>
            </a:r>
            <a:r>
              <a:rPr lang="en-US" sz="2800" dirty="0">
                <a:solidFill>
                  <a:srgbClr val="0A1F61"/>
                </a:solidFill>
                <a:latin typeface="Tajawal ExtraBold" panose="00000800000000000000" pitchFamily="2" charset="-78"/>
                <a:cs typeface="Tajawal ExtraBold" panose="00000800000000000000" pitchFamily="2" charset="-78"/>
              </a:rPr>
              <a:t> to minimize delays for interactive </a:t>
            </a:r>
            <a:r>
              <a:rPr lang="en-US" sz="2800" dirty="0" smtClean="0">
                <a:solidFill>
                  <a:srgbClr val="0A1F61"/>
                </a:solidFill>
                <a:latin typeface="Tajawal ExtraBold" panose="00000800000000000000" pitchFamily="2" charset="-78"/>
                <a:cs typeface="Tajawal ExtraBold" panose="00000800000000000000" pitchFamily="2" charset="-78"/>
              </a:rPr>
              <a:t>traffic.</a:t>
            </a:r>
          </a:p>
          <a:p>
            <a:pPr lvl="2" indent="-457200" algn="just" eaLnBrk="0" fontAlgn="base" hangingPunct="0">
              <a:spcBef>
                <a:spcPct val="0"/>
              </a:spcBef>
              <a:spcAft>
                <a:spcPct val="0"/>
              </a:spcAft>
              <a:buFont typeface="Arial" pitchFamily="34" charset="0"/>
              <a:buChar char="•"/>
            </a:pPr>
            <a:r>
              <a:rPr lang="en-US" sz="2800" dirty="0" smtClean="0">
                <a:solidFill>
                  <a:srgbClr val="0A1F61"/>
                </a:solidFill>
                <a:latin typeface="Tajawal ExtraBold" panose="00000800000000000000" pitchFamily="2" charset="-78"/>
                <a:cs typeface="Tajawal ExtraBold" panose="00000800000000000000" pitchFamily="2" charset="-78"/>
              </a:rPr>
              <a:t>IPTOS_THROUGHPUT</a:t>
            </a:r>
            <a:r>
              <a:rPr lang="en-US" sz="2800" dirty="0">
                <a:solidFill>
                  <a:srgbClr val="0A1F61"/>
                </a:solidFill>
                <a:latin typeface="Tajawal ExtraBold" panose="00000800000000000000" pitchFamily="2" charset="-78"/>
                <a:cs typeface="Tajawal ExtraBold" panose="00000800000000000000" pitchFamily="2" charset="-78"/>
              </a:rPr>
              <a:t> to optimize </a:t>
            </a:r>
            <a:r>
              <a:rPr lang="en-US" sz="2800" dirty="0" smtClean="0">
                <a:solidFill>
                  <a:srgbClr val="0A1F61"/>
                </a:solidFill>
                <a:latin typeface="Tajawal ExtraBold" panose="00000800000000000000" pitchFamily="2" charset="-78"/>
                <a:cs typeface="Tajawal ExtraBold" panose="00000800000000000000" pitchFamily="2" charset="-78"/>
              </a:rPr>
              <a:t>throughput.</a:t>
            </a:r>
          </a:p>
          <a:p>
            <a:pPr lvl="2" indent="-457200" algn="just" eaLnBrk="0" fontAlgn="base" hangingPunct="0">
              <a:spcBef>
                <a:spcPct val="0"/>
              </a:spcBef>
              <a:spcAft>
                <a:spcPct val="0"/>
              </a:spcAft>
              <a:buFont typeface="Arial" pitchFamily="34" charset="0"/>
              <a:buChar char="•"/>
            </a:pPr>
            <a:r>
              <a:rPr lang="en-US" sz="2800" dirty="0" smtClean="0">
                <a:solidFill>
                  <a:srgbClr val="0A1F61"/>
                </a:solidFill>
                <a:latin typeface="Tajawal ExtraBold" panose="00000800000000000000" pitchFamily="2" charset="-78"/>
                <a:cs typeface="Tajawal ExtraBold" panose="00000800000000000000" pitchFamily="2" charset="-78"/>
              </a:rPr>
              <a:t>IPTOS_RELIABILITY</a:t>
            </a:r>
            <a:r>
              <a:rPr lang="en-US" sz="2800" dirty="0">
                <a:solidFill>
                  <a:srgbClr val="0A1F61"/>
                </a:solidFill>
                <a:latin typeface="Tajawal ExtraBold" panose="00000800000000000000" pitchFamily="2" charset="-78"/>
                <a:cs typeface="Tajawal ExtraBold" panose="00000800000000000000" pitchFamily="2" charset="-78"/>
              </a:rPr>
              <a:t> to optimize for </a:t>
            </a:r>
            <a:r>
              <a:rPr lang="en-US" sz="2800" dirty="0" smtClean="0">
                <a:solidFill>
                  <a:srgbClr val="0A1F61"/>
                </a:solidFill>
                <a:latin typeface="Tajawal ExtraBold" panose="00000800000000000000" pitchFamily="2" charset="-78"/>
                <a:cs typeface="Tajawal ExtraBold" panose="00000800000000000000" pitchFamily="2" charset="-78"/>
              </a:rPr>
              <a:t>reliability.</a:t>
            </a:r>
          </a:p>
          <a:p>
            <a:pPr lvl="2" indent="-457200" algn="just" eaLnBrk="0" fontAlgn="base" hangingPunct="0">
              <a:spcBef>
                <a:spcPct val="0"/>
              </a:spcBef>
              <a:spcAft>
                <a:spcPct val="0"/>
              </a:spcAft>
              <a:buFont typeface="Arial" pitchFamily="34" charset="0"/>
              <a:buChar char="•"/>
            </a:pPr>
            <a:r>
              <a:rPr lang="en-US" sz="2800" dirty="0" smtClean="0">
                <a:solidFill>
                  <a:srgbClr val="0A1F61"/>
                </a:solidFill>
                <a:latin typeface="Tajawal ExtraBold" panose="00000800000000000000" pitchFamily="2" charset="-78"/>
                <a:cs typeface="Tajawal ExtraBold" panose="00000800000000000000" pitchFamily="2" charset="-78"/>
              </a:rPr>
              <a:t>IPTOS_MINCOST</a:t>
            </a:r>
            <a:r>
              <a:rPr lang="en-US" sz="2800" dirty="0">
                <a:solidFill>
                  <a:srgbClr val="0A1F61"/>
                </a:solidFill>
                <a:latin typeface="Tajawal ExtraBold" panose="00000800000000000000" pitchFamily="2" charset="-78"/>
                <a:cs typeface="Tajawal ExtraBold" panose="00000800000000000000" pitchFamily="2" charset="-78"/>
              </a:rPr>
              <a:t> should be used for "filler data" where slow transmission doesn't matter.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457200" lvl="2" algn="just" eaLnBrk="0" fontAlgn="base" hangingPunct="0">
              <a:spcBef>
                <a:spcPct val="0"/>
              </a:spcBef>
              <a:spcAft>
                <a:spcPct val="0"/>
              </a:spcAft>
            </a:pPr>
            <a:endParaRPr lang="en-US" sz="1100" dirty="0">
              <a:solidFill>
                <a:srgbClr val="0A1F61"/>
              </a:solidFill>
              <a:latin typeface="Tajawal ExtraBold" panose="00000800000000000000" pitchFamily="2" charset="-78"/>
              <a:cs typeface="Tajawal ExtraBold" panose="00000800000000000000" pitchFamily="2" charset="-78"/>
            </a:endParaRPr>
          </a:p>
          <a:p>
            <a:pPr lvl="1" indent="-457200" algn="just" eaLnBrk="0" fontAlgn="base" hangingPunct="0">
              <a:spcBef>
                <a:spcPct val="0"/>
              </a:spcBef>
              <a:spcAft>
                <a:spcPct val="0"/>
              </a:spcAf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Some </a:t>
            </a:r>
            <a:r>
              <a:rPr lang="en-US" sz="2800" dirty="0">
                <a:solidFill>
                  <a:srgbClr val="0A1F61"/>
                </a:solidFill>
                <a:latin typeface="Tajawal ExtraBold" panose="00000800000000000000" pitchFamily="2" charset="-78"/>
                <a:cs typeface="Tajawal ExtraBold" panose="00000800000000000000" pitchFamily="2" charset="-78"/>
              </a:rPr>
              <a:t>high priority levels may require </a:t>
            </a:r>
            <a:r>
              <a:rPr lang="en-US" sz="2800" dirty="0" smtClean="0">
                <a:solidFill>
                  <a:srgbClr val="0A1F61"/>
                </a:solidFill>
                <a:latin typeface="Tajawal ExtraBold" panose="00000800000000000000" pitchFamily="2" charset="-78"/>
                <a:cs typeface="Tajawal ExtraBold" panose="00000800000000000000" pitchFamily="2" charset="-78"/>
              </a:rPr>
              <a:t>super user </a:t>
            </a:r>
            <a:r>
              <a:rPr lang="en-US" sz="2800" dirty="0">
                <a:solidFill>
                  <a:srgbClr val="0A1F61"/>
                </a:solidFill>
                <a:latin typeface="Tajawal ExtraBold" panose="00000800000000000000" pitchFamily="2" charset="-78"/>
                <a:cs typeface="Tajawal ExtraBold" panose="00000800000000000000" pitchFamily="2" charset="-78"/>
              </a:rPr>
              <a:t>privileges </a:t>
            </a:r>
            <a:r>
              <a:rPr lang="en-US" sz="2800" dirty="0" smtClean="0">
                <a:solidFill>
                  <a:srgbClr val="0A1F61"/>
                </a:solidFill>
                <a:latin typeface="Tajawal ExtraBold" panose="00000800000000000000" pitchFamily="2" charset="-78"/>
                <a:cs typeface="Tajawal ExtraBold" panose="00000800000000000000" pitchFamily="2" charset="-78"/>
              </a:rPr>
              <a:t>(ADMIN</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smtClean="0">
                <a:solidFill>
                  <a:srgbClr val="0A1F61"/>
                </a:solidFill>
                <a:latin typeface="Tajawal ExtraBold" panose="00000800000000000000" pitchFamily="2" charset="-78"/>
                <a:cs typeface="Tajawal ExtraBold" panose="00000800000000000000" pitchFamily="2" charset="-78"/>
              </a:rPr>
              <a:t>). </a:t>
            </a:r>
          </a:p>
          <a:p>
            <a:pPr lvl="1" indent="-457200" algn="just" eaLnBrk="0" fontAlgn="base" hangingPunct="0">
              <a:spcBef>
                <a:spcPct val="0"/>
              </a:spcBef>
              <a:spcAft>
                <a:spcPct val="0"/>
              </a:spcAf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The </a:t>
            </a:r>
            <a:r>
              <a:rPr lang="en-US" sz="2800" dirty="0">
                <a:solidFill>
                  <a:srgbClr val="0A1F61"/>
                </a:solidFill>
                <a:latin typeface="Tajawal ExtraBold" panose="00000800000000000000" pitchFamily="2" charset="-78"/>
                <a:cs typeface="Tajawal ExtraBold" panose="00000800000000000000" pitchFamily="2" charset="-78"/>
              </a:rPr>
              <a:t>priority can also be set in a protocol independent way by the (SOL_SOCKET, SO_PRIORITY) socket </a:t>
            </a:r>
            <a:r>
              <a:rPr lang="en-US" sz="2800" dirty="0" smtClean="0">
                <a:solidFill>
                  <a:srgbClr val="0A1F61"/>
                </a:solidFill>
                <a:latin typeface="Tajawal ExtraBold" panose="00000800000000000000" pitchFamily="2" charset="-78"/>
                <a:cs typeface="Tajawal ExtraBold" panose="00000800000000000000" pitchFamily="2" charset="-78"/>
              </a:rPr>
              <a:t>option.</a:t>
            </a:r>
            <a:endParaRPr lang="en-US" sz="2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177100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43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67437"/>
            <a:ext cx="6188823" cy="707886"/>
          </a:xfrm>
          <a:prstGeom prst="rect">
            <a:avLst/>
          </a:prstGeom>
          <a:noFill/>
        </p:spPr>
        <p:txBody>
          <a:bodyPr wrap="square" rtlCol="0">
            <a:spAutoFit/>
          </a:bodyPr>
          <a:lstStyle/>
          <a:p>
            <a:pPr algn="ctr"/>
            <a:r>
              <a:rPr lang="en-US" sz="4000" dirty="0">
                <a:solidFill>
                  <a:schemeClr val="bg1"/>
                </a:solidFill>
                <a:latin typeface="Tajawal Medium" panose="00000600000000000000" pitchFamily="2" charset="-78"/>
                <a:cs typeface="Tajawal Medium" panose="00000600000000000000" pitchFamily="2" charset="-78"/>
              </a:rPr>
              <a:t>IP_TOS ( in windows)</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30</a:t>
            </a:fld>
            <a:endParaRPr lang="en-US" dirty="0"/>
          </a:p>
        </p:txBody>
      </p:sp>
      <p:sp>
        <p:nvSpPr>
          <p:cNvPr id="12" name="Rectangle 1"/>
          <p:cNvSpPr>
            <a:spLocks noChangeArrowheads="1"/>
          </p:cNvSpPr>
          <p:nvPr/>
        </p:nvSpPr>
        <p:spPr bwMode="auto">
          <a:xfrm>
            <a:off x="3073400" y="38179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1"/>
          <p:cNvSpPr>
            <a:spLocks noChangeArrowheads="1"/>
          </p:cNvSpPr>
          <p:nvPr/>
        </p:nvSpPr>
        <p:spPr bwMode="auto">
          <a:xfrm>
            <a:off x="2282615" y="1329819"/>
            <a:ext cx="7027758" cy="5170646"/>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dirty="0" smtClean="0">
                <a:ln>
                  <a:noFill/>
                </a:ln>
                <a:solidFill>
                  <a:srgbClr val="CC7832"/>
                </a:solidFill>
                <a:effectLst/>
                <a:latin typeface="JetBrains Mono"/>
                <a:cs typeface="Arial" pitchFamily="34" charset="0"/>
              </a:rPr>
              <a:t>import </a:t>
            </a:r>
            <a:r>
              <a:rPr kumimoji="0" lang="en-US" sz="1500" b="0" i="0" u="none" strike="noStrike" cap="none" normalizeH="0" baseline="0" dirty="0" smtClean="0">
                <a:ln>
                  <a:noFill/>
                </a:ln>
                <a:solidFill>
                  <a:srgbClr val="A9B7C6"/>
                </a:solidFill>
                <a:effectLst/>
                <a:latin typeface="JetBrains Mono"/>
                <a:cs typeface="Arial" pitchFamily="34" charset="0"/>
              </a:rPr>
              <a:t>socket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808080"/>
                </a:solidFill>
                <a:effectLst/>
                <a:latin typeface="JetBrains Mono"/>
                <a:cs typeface="Arial" pitchFamily="34" charset="0"/>
              </a:rPr>
              <a:t># the public network interface</a:t>
            </a:r>
            <a:br>
              <a:rPr kumimoji="0" lang="en-US" sz="1500" b="0" i="0" u="none" strike="noStrike" cap="none" normalizeH="0" baseline="0" dirty="0" smtClean="0">
                <a:ln>
                  <a:noFill/>
                </a:ln>
                <a:solidFill>
                  <a:srgbClr val="808080"/>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HOST = </a:t>
            </a:r>
            <a:r>
              <a:rPr kumimoji="0" lang="en-US" sz="1500" b="0" i="0" u="none" strike="noStrike" cap="none" normalizeH="0" baseline="0" dirty="0" err="1" smtClean="0">
                <a:ln>
                  <a:noFill/>
                </a:ln>
                <a:solidFill>
                  <a:srgbClr val="A9B7C6"/>
                </a:solidFill>
                <a:effectLst/>
                <a:latin typeface="JetBrains Mono"/>
                <a:cs typeface="Arial" pitchFamily="34" charset="0"/>
              </a:rPr>
              <a:t>socket.gethostbyname</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err="1" smtClean="0">
                <a:ln>
                  <a:noFill/>
                </a:ln>
                <a:solidFill>
                  <a:srgbClr val="A9B7C6"/>
                </a:solidFill>
                <a:effectLst/>
                <a:latin typeface="JetBrains Mono"/>
                <a:cs typeface="Arial" pitchFamily="34" charset="0"/>
              </a:rPr>
              <a:t>socket.gethostname</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print(</a:t>
            </a:r>
            <a:r>
              <a:rPr kumimoji="0" lang="en-US" sz="1500" b="0" i="0" u="none" strike="noStrike" cap="none" normalizeH="0" baseline="0" dirty="0" smtClean="0">
                <a:ln>
                  <a:noFill/>
                </a:ln>
                <a:solidFill>
                  <a:srgbClr val="6A8759"/>
                </a:solidFill>
                <a:effectLst/>
                <a:latin typeface="JetBrains Mono"/>
                <a:cs typeface="Arial" pitchFamily="34" charset="0"/>
              </a:rPr>
              <a:t>'HOST='</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smtClean="0">
                <a:ln>
                  <a:noFill/>
                </a:ln>
                <a:solidFill>
                  <a:srgbClr val="A9B7C6"/>
                </a:solidFill>
                <a:effectLst/>
                <a:latin typeface="JetBrains Mono"/>
                <a:cs typeface="Arial" pitchFamily="34" charset="0"/>
              </a:rPr>
              <a:t>HOST)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808080"/>
                </a:solidFill>
                <a:effectLst/>
                <a:latin typeface="JetBrains Mono"/>
                <a:cs typeface="Arial" pitchFamily="34" charset="0"/>
              </a:rPr>
              <a:t># create a raw socket and bind it to the public interface</a:t>
            </a:r>
            <a:br>
              <a:rPr kumimoji="0" lang="en-US" sz="1500" b="0" i="0" u="none" strike="noStrike" cap="none" normalizeH="0" baseline="0" dirty="0" smtClean="0">
                <a:ln>
                  <a:noFill/>
                </a:ln>
                <a:solidFill>
                  <a:srgbClr val="808080"/>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s = </a:t>
            </a:r>
            <a:r>
              <a:rPr kumimoji="0" lang="en-US" sz="1500" b="0" i="0" u="none" strike="noStrike" cap="none" normalizeH="0" baseline="0" dirty="0" err="1" smtClean="0">
                <a:ln>
                  <a:noFill/>
                </a:ln>
                <a:solidFill>
                  <a:srgbClr val="A9B7C6"/>
                </a:solidFill>
                <a:effectLst/>
                <a:latin typeface="JetBrains Mono"/>
                <a:cs typeface="Arial" pitchFamily="34" charset="0"/>
              </a:rPr>
              <a:t>socket.socket</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err="1" smtClean="0">
                <a:ln>
                  <a:noFill/>
                </a:ln>
                <a:solidFill>
                  <a:srgbClr val="A9B7C6"/>
                </a:solidFill>
                <a:effectLst/>
                <a:latin typeface="JetBrains Mono"/>
                <a:cs typeface="Arial" pitchFamily="34" charset="0"/>
              </a:rPr>
              <a:t>socket.AF_INET</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socket.SOCK_RAW</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socket.IPPROTO_IP</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err="1" smtClean="0">
                <a:ln>
                  <a:noFill/>
                </a:ln>
                <a:solidFill>
                  <a:srgbClr val="A9B7C6"/>
                </a:solidFill>
                <a:effectLst/>
                <a:latin typeface="JetBrains Mono"/>
                <a:cs typeface="Arial" pitchFamily="34" charset="0"/>
              </a:rPr>
              <a:t>s.bind</a:t>
            </a:r>
            <a:r>
              <a:rPr kumimoji="0" lang="en-US" sz="1500" b="0" i="0" u="none" strike="noStrike" cap="none" normalizeH="0" baseline="0" dirty="0" smtClean="0">
                <a:ln>
                  <a:noFill/>
                </a:ln>
                <a:solidFill>
                  <a:srgbClr val="A9B7C6"/>
                </a:solidFill>
                <a:effectLst/>
                <a:latin typeface="JetBrains Mono"/>
                <a:cs typeface="Arial" pitchFamily="34" charset="0"/>
              </a:rPr>
              <a:t>((HOST</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smtClean="0">
                <a:ln>
                  <a:noFill/>
                </a:ln>
                <a:solidFill>
                  <a:srgbClr val="6897BB"/>
                </a:solidFill>
                <a:effectLst/>
                <a:latin typeface="JetBrains Mono"/>
                <a:cs typeface="Arial" pitchFamily="34" charset="0"/>
              </a:rPr>
              <a:t>0</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808080"/>
                </a:solidFill>
                <a:effectLst/>
                <a:latin typeface="JetBrains Mono"/>
                <a:cs typeface="Arial" pitchFamily="34" charset="0"/>
              </a:rPr>
              <a:t># Include IP headers</a:t>
            </a:r>
            <a:br>
              <a:rPr kumimoji="0" lang="en-US" sz="1500" b="0" i="0" u="none" strike="noStrike" cap="none" normalizeH="0" baseline="0" dirty="0" smtClean="0">
                <a:ln>
                  <a:noFill/>
                </a:ln>
                <a:solidFill>
                  <a:srgbClr val="808080"/>
                </a:solidFill>
                <a:effectLst/>
                <a:latin typeface="JetBrains Mono"/>
                <a:cs typeface="Arial" pitchFamily="34" charset="0"/>
              </a:rPr>
            </a:br>
            <a:r>
              <a:rPr kumimoji="0" lang="en-US" sz="1500" b="0" i="0" u="none" strike="noStrike" cap="none" normalizeH="0" baseline="0" dirty="0" err="1" smtClean="0">
                <a:ln>
                  <a:noFill/>
                </a:ln>
                <a:solidFill>
                  <a:srgbClr val="A9B7C6"/>
                </a:solidFill>
                <a:effectLst/>
                <a:latin typeface="JetBrains Mono"/>
                <a:cs typeface="Arial" pitchFamily="34" charset="0"/>
              </a:rPr>
              <a:t>s.setsockopt</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err="1" smtClean="0">
                <a:ln>
                  <a:noFill/>
                </a:ln>
                <a:solidFill>
                  <a:srgbClr val="A9B7C6"/>
                </a:solidFill>
                <a:effectLst/>
                <a:latin typeface="JetBrains Mono"/>
                <a:cs typeface="Arial" pitchFamily="34" charset="0"/>
              </a:rPr>
              <a:t>socket.IPPROTO_IP</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socket.IP_HDRINCL</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smtClean="0">
                <a:ln>
                  <a:noFill/>
                </a:ln>
                <a:solidFill>
                  <a:srgbClr val="6897BB"/>
                </a:solidFill>
                <a:effectLst/>
                <a:latin typeface="JetBrains Mono"/>
                <a:cs typeface="Arial" pitchFamily="34" charset="0"/>
              </a:rPr>
              <a:t>1</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err="1" smtClean="0">
                <a:ln>
                  <a:noFill/>
                </a:ln>
                <a:solidFill>
                  <a:srgbClr val="A9B7C6"/>
                </a:solidFill>
                <a:effectLst/>
                <a:latin typeface="JetBrains Mono"/>
                <a:cs typeface="Arial" pitchFamily="34" charset="0"/>
              </a:rPr>
              <a:t>s.setsockopt</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err="1" smtClean="0">
                <a:ln>
                  <a:noFill/>
                </a:ln>
                <a:solidFill>
                  <a:srgbClr val="A9B7C6"/>
                </a:solidFill>
                <a:effectLst/>
                <a:latin typeface="JetBrains Mono"/>
                <a:cs typeface="Arial" pitchFamily="34" charset="0"/>
              </a:rPr>
              <a:t>socket.IPPROTO_IP</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socket.IP_TOS</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smtClean="0">
                <a:ln>
                  <a:noFill/>
                </a:ln>
                <a:solidFill>
                  <a:srgbClr val="6897BB"/>
                </a:solidFill>
                <a:effectLst/>
                <a:latin typeface="JetBrains Mono"/>
                <a:cs typeface="Arial" pitchFamily="34" charset="0"/>
              </a:rPr>
              <a:t>1</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print(</a:t>
            </a:r>
            <a:r>
              <a:rPr kumimoji="0" lang="en-US" sz="1500" b="0" i="0" u="none" strike="noStrike" cap="none" normalizeH="0" baseline="0" dirty="0" smtClean="0">
                <a:ln>
                  <a:noFill/>
                </a:ln>
                <a:solidFill>
                  <a:srgbClr val="6A8759"/>
                </a:solidFill>
                <a:effectLst/>
                <a:latin typeface="JetBrains Mono"/>
                <a:cs typeface="Arial" pitchFamily="34" charset="0"/>
              </a:rPr>
              <a:t>'IP_HDRINCL = '</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s.getsockopt</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err="1" smtClean="0">
                <a:ln>
                  <a:noFill/>
                </a:ln>
                <a:solidFill>
                  <a:srgbClr val="A9B7C6"/>
                </a:solidFill>
                <a:effectLst/>
                <a:latin typeface="JetBrains Mono"/>
                <a:cs typeface="Arial" pitchFamily="34" charset="0"/>
              </a:rPr>
              <a:t>socket.IPPROTO_IP</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socket.IP_HDRINCL</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print(</a:t>
            </a:r>
            <a:r>
              <a:rPr kumimoji="0" lang="en-US" sz="1500" b="0" i="0" u="none" strike="noStrike" cap="none" normalizeH="0" baseline="0" dirty="0" smtClean="0">
                <a:ln>
                  <a:noFill/>
                </a:ln>
                <a:solidFill>
                  <a:srgbClr val="6A8759"/>
                </a:solidFill>
                <a:effectLst/>
                <a:latin typeface="JetBrains Mono"/>
                <a:cs typeface="Arial" pitchFamily="34" charset="0"/>
              </a:rPr>
              <a:t>'IP_TOS = '</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s.getsockopt</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err="1" smtClean="0">
                <a:ln>
                  <a:noFill/>
                </a:ln>
                <a:solidFill>
                  <a:srgbClr val="A9B7C6"/>
                </a:solidFill>
                <a:effectLst/>
                <a:latin typeface="JetBrains Mono"/>
                <a:cs typeface="Arial" pitchFamily="34" charset="0"/>
              </a:rPr>
              <a:t>socket.IPPROTO_IP</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socket.IP_TOS</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808080"/>
                </a:solidFill>
                <a:effectLst/>
                <a:latin typeface="JetBrains Mono"/>
                <a:cs typeface="Arial" pitchFamily="34" charset="0"/>
              </a:rPr>
              <a:t># receive all packages</a:t>
            </a:r>
            <a:br>
              <a:rPr kumimoji="0" lang="en-US" sz="1500" b="0" i="0" u="none" strike="noStrike" cap="none" normalizeH="0" baseline="0" dirty="0" smtClean="0">
                <a:ln>
                  <a:noFill/>
                </a:ln>
                <a:solidFill>
                  <a:srgbClr val="808080"/>
                </a:solidFill>
                <a:effectLst/>
                <a:latin typeface="JetBrains Mono"/>
                <a:cs typeface="Arial" pitchFamily="34" charset="0"/>
              </a:rPr>
            </a:br>
            <a:r>
              <a:rPr kumimoji="0" lang="en-US" sz="1500" b="0" i="0" u="none" strike="noStrike" cap="none" normalizeH="0" baseline="0" dirty="0" err="1" smtClean="0">
                <a:ln>
                  <a:noFill/>
                </a:ln>
                <a:solidFill>
                  <a:srgbClr val="A9B7C6"/>
                </a:solidFill>
                <a:effectLst/>
                <a:latin typeface="JetBrains Mono"/>
                <a:cs typeface="Arial" pitchFamily="34" charset="0"/>
              </a:rPr>
              <a:t>s.ioctl</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err="1" smtClean="0">
                <a:ln>
                  <a:noFill/>
                </a:ln>
                <a:solidFill>
                  <a:srgbClr val="A9B7C6"/>
                </a:solidFill>
                <a:effectLst/>
                <a:latin typeface="JetBrains Mono"/>
                <a:cs typeface="Arial" pitchFamily="34" charset="0"/>
              </a:rPr>
              <a:t>socket.SIO_RCVALL</a:t>
            </a:r>
            <a:r>
              <a:rPr kumimoji="0" lang="en-US" sz="1500" b="0" i="0" u="none" strike="noStrike" cap="none" normalizeH="0" baseline="0" dirty="0" smtClean="0">
                <a:ln>
                  <a:noFill/>
                </a:ln>
                <a:solidFill>
                  <a:srgbClr val="CC7832"/>
                </a:solidFill>
                <a:effectLst/>
                <a:latin typeface="JetBrains Mono"/>
                <a:cs typeface="Arial" pitchFamily="34" charset="0"/>
              </a:rPr>
              <a:t>, </a:t>
            </a:r>
            <a:r>
              <a:rPr kumimoji="0" lang="en-US" sz="1500" b="0" i="0" u="none" strike="noStrike" cap="none" normalizeH="0" baseline="0" dirty="0" err="1" smtClean="0">
                <a:ln>
                  <a:noFill/>
                </a:ln>
                <a:solidFill>
                  <a:srgbClr val="A9B7C6"/>
                </a:solidFill>
                <a:effectLst/>
                <a:latin typeface="JetBrains Mono"/>
                <a:cs typeface="Arial" pitchFamily="34" charset="0"/>
              </a:rPr>
              <a:t>socket.RCVALL_ON</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808080"/>
                </a:solidFill>
                <a:effectLst/>
                <a:latin typeface="JetBrains Mono"/>
                <a:cs typeface="Arial" pitchFamily="34" charset="0"/>
              </a:rPr>
              <a:t># receive a package</a:t>
            </a:r>
            <a:br>
              <a:rPr kumimoji="0" lang="en-US" sz="1500" b="0" i="0" u="none" strike="noStrike" cap="none" normalizeH="0" baseline="0" dirty="0" smtClean="0">
                <a:ln>
                  <a:noFill/>
                </a:ln>
                <a:solidFill>
                  <a:srgbClr val="808080"/>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print(</a:t>
            </a:r>
            <a:r>
              <a:rPr kumimoji="0" lang="en-US" sz="1500" b="0" i="0" u="none" strike="noStrike" cap="none" normalizeH="0" baseline="0" dirty="0" err="1" smtClean="0">
                <a:ln>
                  <a:noFill/>
                </a:ln>
                <a:solidFill>
                  <a:srgbClr val="A9B7C6"/>
                </a:solidFill>
                <a:effectLst/>
                <a:latin typeface="JetBrains Mono"/>
                <a:cs typeface="Arial" pitchFamily="34" charset="0"/>
              </a:rPr>
              <a:t>s.recvfrom</a:t>
            </a:r>
            <a:r>
              <a:rPr kumimoji="0" lang="en-US" sz="1500" b="0" i="0" u="none" strike="noStrike" cap="none" normalizeH="0" baseline="0" dirty="0" smtClean="0">
                <a:ln>
                  <a:noFill/>
                </a:ln>
                <a:solidFill>
                  <a:srgbClr val="A9B7C6"/>
                </a:solidFill>
                <a:effectLst/>
                <a:latin typeface="JetBrains Mono"/>
                <a:cs typeface="Arial" pitchFamily="34" charset="0"/>
              </a:rPr>
              <a:t>(</a:t>
            </a:r>
            <a:r>
              <a:rPr kumimoji="0" lang="en-US" sz="1500" b="0" i="0" u="none" strike="noStrike" cap="none" normalizeH="0" baseline="0" dirty="0" smtClean="0">
                <a:ln>
                  <a:noFill/>
                </a:ln>
                <a:solidFill>
                  <a:srgbClr val="6897BB"/>
                </a:solidFill>
                <a:effectLst/>
                <a:latin typeface="JetBrains Mono"/>
                <a:cs typeface="Arial" pitchFamily="34" charset="0"/>
              </a:rPr>
              <a:t>65565</a:t>
            </a:r>
            <a:r>
              <a:rPr kumimoji="0" lang="en-US" sz="1500" b="0" i="0" u="none" strike="noStrike" cap="none" normalizeH="0" baseline="0" dirty="0" smtClean="0">
                <a:ln>
                  <a:noFill/>
                </a:ln>
                <a:solidFill>
                  <a:srgbClr val="A9B7C6"/>
                </a:solidFill>
                <a:effectLst/>
                <a:latin typeface="JetBrains Mono"/>
                <a:cs typeface="Arial" pitchFamily="34" charset="0"/>
              </a:rPr>
              <a:t>))</a:t>
            </a:r>
            <a:br>
              <a:rPr kumimoji="0" lang="en-US" sz="1500" b="0" i="0" u="none" strike="noStrike" cap="none" normalizeH="0" baseline="0" dirty="0" smtClean="0">
                <a:ln>
                  <a:noFill/>
                </a:ln>
                <a:solidFill>
                  <a:srgbClr val="A9B7C6"/>
                </a:solidFill>
                <a:effectLst/>
                <a:latin typeface="JetBrains Mono"/>
                <a:cs typeface="Arial" pitchFamily="34" charset="0"/>
              </a:rPr>
            </a:br>
            <a:r>
              <a:rPr kumimoji="0" lang="en-US" sz="1500" b="0" i="0" u="none" strike="noStrike" cap="none" normalizeH="0" baseline="0" dirty="0" smtClean="0">
                <a:ln>
                  <a:noFill/>
                </a:ln>
                <a:solidFill>
                  <a:srgbClr val="A9B7C6"/>
                </a:solidFill>
                <a:effectLst/>
                <a:latin typeface="JetBrains Mono"/>
                <a:cs typeface="Arial" pitchFamily="34" charset="0"/>
              </a:rPr>
              <a:t>print(s)</a:t>
            </a:r>
            <a:endParaRPr kumimoji="0" lang="en-US" sz="15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5994217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3325" y="30727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67437"/>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QoS API in windows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31</a:t>
            </a:fld>
            <a:endParaRPr lang="en-US" dirty="0"/>
          </a:p>
        </p:txBody>
      </p:sp>
      <p:sp>
        <p:nvSpPr>
          <p:cNvPr id="12" name="Rectangle 1"/>
          <p:cNvSpPr>
            <a:spLocks noChangeArrowheads="1"/>
          </p:cNvSpPr>
          <p:nvPr/>
        </p:nvSpPr>
        <p:spPr bwMode="auto">
          <a:xfrm>
            <a:off x="3073400" y="38179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Rectangle 14"/>
          <p:cNvSpPr/>
          <p:nvPr/>
        </p:nvSpPr>
        <p:spPr>
          <a:xfrm>
            <a:off x="914493" y="5862643"/>
            <a:ext cx="10464707" cy="400110"/>
          </a:xfrm>
          <a:prstGeom prst="rect">
            <a:avLst/>
          </a:prstGeom>
        </p:spPr>
        <p:txBody>
          <a:bodyPr wrap="square">
            <a:spAutoFit/>
          </a:bodyPr>
          <a:lstStyle/>
          <a:p>
            <a:pPr algn="ctr"/>
            <a:r>
              <a:rPr lang="en-US" sz="2000" dirty="0">
                <a:solidFill>
                  <a:srgbClr val="C00000"/>
                </a:solidFill>
                <a:latin typeface="Tajawal ExtraBold" panose="00000800000000000000" pitchFamily="2" charset="-78"/>
                <a:cs typeface="Tajawal ExtraBold" panose="00000800000000000000" pitchFamily="2" charset="-78"/>
              </a:rPr>
              <a:t>https://support.talkdesk.com/hc/en-us/articles/360025362612-Implementing-QoS-in-Windows-Environments</a:t>
            </a:r>
          </a:p>
        </p:txBody>
      </p:sp>
      <p:sp>
        <p:nvSpPr>
          <p:cNvPr id="17" name="Rectangle 16"/>
          <p:cNvSpPr/>
          <p:nvPr/>
        </p:nvSpPr>
        <p:spPr>
          <a:xfrm>
            <a:off x="387430" y="4972412"/>
            <a:ext cx="5139548" cy="461665"/>
          </a:xfrm>
          <a:prstGeom prst="rect">
            <a:avLst/>
          </a:prstGeom>
        </p:spPr>
        <p:txBody>
          <a:bodyPr wrap="none">
            <a:spAutoFit/>
          </a:bodyPr>
          <a:lstStyle/>
          <a:p>
            <a:pPr marL="342900" indent="-342900">
              <a:buFont typeface="Wingdings"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Implementing QoS in Windows Environments</a:t>
            </a:r>
          </a:p>
        </p:txBody>
      </p:sp>
      <p:sp>
        <p:nvSpPr>
          <p:cNvPr id="18" name="Rectangle 17"/>
          <p:cNvSpPr/>
          <p:nvPr/>
        </p:nvSpPr>
        <p:spPr>
          <a:xfrm>
            <a:off x="387430" y="3218454"/>
            <a:ext cx="11302920" cy="1200329"/>
          </a:xfrm>
          <a:prstGeom prst="rect">
            <a:avLst/>
          </a:prstGeom>
        </p:spPr>
        <p:txBody>
          <a:bodyPr wrap="square">
            <a:spAutoFit/>
          </a:bodyPr>
          <a:lstStyle/>
          <a:p>
            <a:pPr marL="342900" indent="-342900" algn="just">
              <a:buFont typeface="Wingdings" pitchFamily="2" charset="2"/>
              <a:buChar char="§"/>
            </a:pPr>
            <a:r>
              <a:rPr lang="en-US" sz="2400" b="1" dirty="0" smtClean="0">
                <a:solidFill>
                  <a:srgbClr val="0A1F61"/>
                </a:solidFill>
                <a:latin typeface="Tajawal ExtraBold" panose="00000800000000000000" pitchFamily="2" charset="-78"/>
                <a:cs typeface="Tajawal ExtraBold" panose="00000800000000000000" pitchFamily="2" charset="-78"/>
              </a:rPr>
              <a:t>QoS </a:t>
            </a:r>
            <a:r>
              <a:rPr lang="en-US" sz="2400" b="1" dirty="0">
                <a:solidFill>
                  <a:srgbClr val="0A1F61"/>
                </a:solidFill>
                <a:latin typeface="Tajawal ExtraBold" panose="00000800000000000000" pitchFamily="2" charset="-78"/>
                <a:cs typeface="Tajawal ExtraBold" panose="00000800000000000000" pitchFamily="2" charset="-78"/>
              </a:rPr>
              <a:t>API </a:t>
            </a:r>
            <a:r>
              <a:rPr lang="en-US" sz="2400" b="1" dirty="0" smtClean="0">
                <a:solidFill>
                  <a:srgbClr val="0A1F61"/>
                </a:solidFill>
                <a:latin typeface="Tajawal ExtraBold" panose="00000800000000000000" pitchFamily="2" charset="-78"/>
                <a:cs typeface="Tajawal ExtraBold" panose="00000800000000000000" pitchFamily="2" charset="-78"/>
              </a:rPr>
              <a:t>:   </a:t>
            </a:r>
            <a:r>
              <a:rPr lang="en-US" sz="2400" dirty="0" smtClean="0">
                <a:solidFill>
                  <a:srgbClr val="0A1F61"/>
                </a:solidFill>
                <a:latin typeface="Tajawal ExtraBold" panose="00000800000000000000" pitchFamily="2" charset="-78"/>
                <a:cs typeface="Tajawal ExtraBold" panose="00000800000000000000" pitchFamily="2" charset="-78"/>
              </a:rPr>
              <a:t>is </a:t>
            </a:r>
            <a:r>
              <a:rPr lang="en-US" sz="2400" dirty="0">
                <a:solidFill>
                  <a:srgbClr val="0A1F61"/>
                </a:solidFill>
                <a:latin typeface="Tajawal ExtraBold" panose="00000800000000000000" pitchFamily="2" charset="-78"/>
                <a:cs typeface="Tajawal ExtraBold" panose="00000800000000000000" pitchFamily="2" charset="-78"/>
              </a:rPr>
              <a:t>the only interface that programmers will require to create </a:t>
            </a:r>
            <a:r>
              <a:rPr lang="en-US" sz="2400" dirty="0" smtClean="0">
                <a:solidFill>
                  <a:srgbClr val="0A1F61"/>
                </a:solidFill>
                <a:latin typeface="Tajawal ExtraBold" panose="00000800000000000000" pitchFamily="2" charset="-78"/>
                <a:cs typeface="Tajawal ExtraBold" panose="00000800000000000000" pitchFamily="2" charset="-78"/>
              </a:rPr>
              <a:t>QoS-aware </a:t>
            </a:r>
            <a:r>
              <a:rPr lang="en-US" sz="2400" dirty="0">
                <a:solidFill>
                  <a:srgbClr val="0A1F61"/>
                </a:solidFill>
                <a:latin typeface="Tajawal ExtraBold" panose="00000800000000000000" pitchFamily="2" charset="-78"/>
                <a:cs typeface="Tajawal ExtraBold" panose="00000800000000000000" pitchFamily="2" charset="-78"/>
              </a:rPr>
              <a:t>or </a:t>
            </a:r>
            <a:r>
              <a:rPr lang="en-US" sz="2400" dirty="0" smtClean="0">
                <a:solidFill>
                  <a:srgbClr val="0A1F61"/>
                </a:solidFill>
                <a:latin typeface="Tajawal ExtraBold" panose="00000800000000000000" pitchFamily="2" charset="-78"/>
                <a:cs typeface="Tajawal ExtraBold" panose="00000800000000000000" pitchFamily="2" charset="-78"/>
              </a:rPr>
              <a:t>QoS-enabled applications.</a:t>
            </a:r>
          </a:p>
          <a:p>
            <a:pPr lvl="3" algn="just"/>
            <a:r>
              <a:rPr lang="en-US" sz="2400" dirty="0" smtClean="0">
                <a:solidFill>
                  <a:srgbClr val="0A1F61"/>
                </a:solidFill>
                <a:latin typeface="Tajawal ExtraBold" panose="00000800000000000000" pitchFamily="2" charset="-78"/>
                <a:cs typeface="Tajawal ExtraBold" panose="00000800000000000000" pitchFamily="2" charset="-78"/>
              </a:rPr>
              <a:t>Most operations that happen on behalf of an application in the QoS sequence are a result of QoS API calls communicating requests down (and sometimes back up) through QoS components.</a:t>
            </a:r>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20" name="Rectangle 1"/>
          <p:cNvSpPr>
            <a:spLocks noChangeArrowheads="1"/>
          </p:cNvSpPr>
          <p:nvPr/>
        </p:nvSpPr>
        <p:spPr bwMode="auto">
          <a:xfrm>
            <a:off x="455875" y="1967511"/>
            <a:ext cx="112598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1" fontAlgn="base" latinLnBrk="0" hangingPunct="1">
              <a:lnSpc>
                <a:spcPct val="100000"/>
              </a:lnSpc>
              <a:spcBef>
                <a:spcPct val="0"/>
              </a:spcBef>
              <a:spcAft>
                <a:spcPct val="0"/>
              </a:spcAft>
              <a:buClrTx/>
              <a:buSzTx/>
              <a:buFont typeface="Wingdings" pitchFamily="2" charset="2"/>
              <a:buChar char="§"/>
              <a:tabLst/>
            </a:pPr>
            <a:r>
              <a:rPr lang="en-US" sz="2400" b="1" dirty="0">
                <a:solidFill>
                  <a:srgbClr val="0A1F61"/>
                </a:solidFill>
                <a:latin typeface="Tajawal ExtraBold" panose="00000800000000000000" pitchFamily="2" charset="-78"/>
                <a:cs typeface="Tajawal ExtraBold" panose="00000800000000000000" pitchFamily="2" charset="-78"/>
              </a:rPr>
              <a:t>RFC 3168 [</a:t>
            </a:r>
            <a:r>
              <a:rPr lang="en-US" sz="2400" b="1" dirty="0" err="1">
                <a:solidFill>
                  <a:srgbClr val="0A1F61"/>
                </a:solidFill>
                <a:latin typeface="Tajawal ExtraBold" panose="00000800000000000000" pitchFamily="2" charset="-78"/>
                <a:cs typeface="Tajawal ExtraBold" panose="00000800000000000000" pitchFamily="2" charset="-78"/>
              </a:rPr>
              <a:t>Ramakrishnan</a:t>
            </a:r>
            <a:r>
              <a:rPr lang="en-US" sz="2400" b="1" dirty="0">
                <a:solidFill>
                  <a:srgbClr val="0A1F61"/>
                </a:solidFill>
                <a:latin typeface="Tajawal ExtraBold" panose="00000800000000000000" pitchFamily="2" charset="-78"/>
                <a:cs typeface="Tajawal ExtraBold" panose="00000800000000000000" pitchFamily="2" charset="-78"/>
              </a:rPr>
              <a:t>, Floyd, and Black 2001] contains the definition of the </a:t>
            </a:r>
            <a:r>
              <a:rPr lang="en-US" sz="2400" b="1" dirty="0" smtClean="0">
                <a:solidFill>
                  <a:srgbClr val="0A1F61"/>
                </a:solidFill>
                <a:latin typeface="Tajawal ExtraBold" panose="00000800000000000000" pitchFamily="2" charset="-78"/>
                <a:cs typeface="Tajawal ExtraBold" panose="00000800000000000000" pitchFamily="2" charset="-78"/>
              </a:rPr>
              <a:t>ECN field (Part of ToS). </a:t>
            </a:r>
            <a:r>
              <a:rPr lang="en-US" sz="2400" b="1" dirty="0">
                <a:solidFill>
                  <a:srgbClr val="0A1F61"/>
                </a:solidFill>
                <a:latin typeface="Tajawal ExtraBold" panose="00000800000000000000" pitchFamily="2" charset="-78"/>
                <a:cs typeface="Tajawal ExtraBold" panose="00000800000000000000" pitchFamily="2" charset="-78"/>
              </a:rPr>
              <a:t>Applications should generally leave the setting of the ECN field to the kernel, and should specify zero values in the low two bits of the value set with</a:t>
            </a:r>
            <a:r>
              <a:rPr lang="en-US" sz="2400" b="1" dirty="0">
                <a:solidFill>
                  <a:srgbClr val="C00000"/>
                </a:solidFill>
                <a:latin typeface="Tajawal ExtraBold" panose="00000800000000000000" pitchFamily="2" charset="-78"/>
                <a:cs typeface="Tajawal ExtraBold" panose="00000800000000000000" pitchFamily="2" charset="-78"/>
              </a:rPr>
              <a:t> IP_TOS</a:t>
            </a:r>
            <a:r>
              <a:rPr kumimoji="0" lang="en-US" sz="1100" b="0" i="0" u="none" strike="noStrike" cap="none" normalizeH="0" baseline="0" dirty="0" smtClean="0">
                <a:ln>
                  <a:noFill/>
                </a:ln>
                <a:solidFill>
                  <a:srgbClr val="000000"/>
                </a:solidFill>
                <a:effectLst/>
                <a:latin typeface="Verdana" pitchFamily="34" charset="0"/>
                <a:cs typeface="Arial" pitchFamily="34" charset="0"/>
              </a:rPr>
              <a:t>.</a:t>
            </a:r>
            <a:r>
              <a:rPr kumimoji="0" lang="en-US" sz="1800" b="0" i="0" u="none" strike="noStrike" cap="none" normalizeH="0" baseline="0" dirty="0" smtClean="0">
                <a:ln>
                  <a:noFill/>
                </a:ln>
                <a:solidFill>
                  <a:schemeClr val="tx1"/>
                </a:solidFill>
                <a:effectLst/>
                <a:latin typeface="Arial" pitchFamily="34" charset="0"/>
                <a:cs typeface="Arial" pitchFamily="34" charset="0"/>
              </a:rPr>
              <a:t> </a:t>
            </a:r>
          </a:p>
        </p:txBody>
      </p:sp>
      <p:sp>
        <p:nvSpPr>
          <p:cNvPr id="21" name="Rectangle 20"/>
          <p:cNvSpPr/>
          <p:nvPr/>
        </p:nvSpPr>
        <p:spPr>
          <a:xfrm>
            <a:off x="1687786" y="4468461"/>
            <a:ext cx="9052786" cy="400110"/>
          </a:xfrm>
          <a:prstGeom prst="rect">
            <a:avLst/>
          </a:prstGeom>
        </p:spPr>
        <p:txBody>
          <a:bodyPr wrap="square">
            <a:spAutoFit/>
          </a:bodyPr>
          <a:lstStyle/>
          <a:p>
            <a:pPr algn="ctr"/>
            <a:r>
              <a:rPr lang="en-US" sz="2000" dirty="0">
                <a:solidFill>
                  <a:srgbClr val="C00000"/>
                </a:solidFill>
                <a:latin typeface="Tajawal ExtraBold" panose="00000800000000000000" pitchFamily="2" charset="-78"/>
                <a:cs typeface="Tajawal ExtraBold" panose="00000800000000000000" pitchFamily="2" charset="-78"/>
              </a:rPr>
              <a:t>https://www.masterraghu.com/subjects/np/introduction/unix_network_programming_v1.3/ch07lev1sec6.html</a:t>
            </a:r>
          </a:p>
        </p:txBody>
      </p:sp>
      <p:sp>
        <p:nvSpPr>
          <p:cNvPr id="22" name="Rectangle 21"/>
          <p:cNvSpPr/>
          <p:nvPr/>
        </p:nvSpPr>
        <p:spPr>
          <a:xfrm>
            <a:off x="2302651" y="5525158"/>
            <a:ext cx="7822984" cy="400110"/>
          </a:xfrm>
          <a:prstGeom prst="rect">
            <a:avLst/>
          </a:prstGeom>
        </p:spPr>
        <p:txBody>
          <a:bodyPr wrap="square">
            <a:spAutoFit/>
          </a:bodyPr>
          <a:lstStyle/>
          <a:p>
            <a:r>
              <a:rPr lang="en-US" sz="2000" dirty="0">
                <a:solidFill>
                  <a:srgbClr val="C00000"/>
                </a:solidFill>
                <a:latin typeface="Tajawal ExtraBold" panose="00000800000000000000" pitchFamily="2" charset="-78"/>
                <a:cs typeface="Tajawal ExtraBold" panose="00000800000000000000" pitchFamily="2" charset="-78"/>
              </a:rPr>
              <a:t>https://docs.microsoft.com/en-us/windows-server/networking/technologies/qos/qos-policy-top</a:t>
            </a:r>
          </a:p>
        </p:txBody>
      </p:sp>
    </p:spTree>
    <p:extLst>
      <p:ext uri="{BB962C8B-B14F-4D97-AF65-F5344CB8AC3E}">
        <p14:creationId xmlns:p14="http://schemas.microsoft.com/office/powerpoint/2010/main" val="23722270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0143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IPV6_RECVTCLASS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TextBox 9"/>
          <p:cNvSpPr txBox="1"/>
          <p:nvPr/>
        </p:nvSpPr>
        <p:spPr>
          <a:xfrm>
            <a:off x="387430" y="1936178"/>
            <a:ext cx="11398170" cy="3539430"/>
          </a:xfrm>
          <a:prstGeom prst="rect">
            <a:avLst/>
          </a:prstGeom>
          <a:noFill/>
        </p:spPr>
        <p:txBody>
          <a:bodyPr wrap="square" rtlCol="0">
            <a:spAutoFit/>
          </a:bodyPr>
          <a:lstStyle/>
          <a:p>
            <a:pPr marL="914400" lvl="1"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Indicates whether the IP stack should populate the control buffer with a message containing the Traffic Class IPv6 header field on a received datagram.</a:t>
            </a:r>
          </a:p>
          <a:p>
            <a:pPr marL="914400" lvl="1"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When this value is true, the </a:t>
            </a:r>
            <a:r>
              <a:rPr lang="en-US" sz="2800" dirty="0" err="1" smtClean="0">
                <a:solidFill>
                  <a:srgbClr val="0A1F61"/>
                </a:solidFill>
                <a:latin typeface="Tajawal ExtraBold" panose="00000800000000000000" pitchFamily="2" charset="-78"/>
                <a:cs typeface="Tajawal ExtraBold" panose="00000800000000000000" pitchFamily="2" charset="-78"/>
                <a:hlinkClick r:id="rId6"/>
              </a:rPr>
              <a:t>WSARecvMsg</a:t>
            </a:r>
            <a:r>
              <a:rPr lang="en-US" sz="2800" dirty="0">
                <a:solidFill>
                  <a:srgbClr val="0A1F61"/>
                </a:solidFill>
                <a:latin typeface="Tajawal ExtraBold" panose="00000800000000000000" pitchFamily="2" charset="-78"/>
                <a:cs typeface="Tajawal ExtraBold" panose="00000800000000000000" pitchFamily="2" charset="-78"/>
              </a:rPr>
              <a:t> function will return optional control data containing the Traffic Class IPv6 header field value of the received datagram. </a:t>
            </a:r>
          </a:p>
          <a:p>
            <a:pPr marL="914400" lvl="1"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This option allows the Traffic Class IPv6 header field of the received datagram to be returned in the </a:t>
            </a:r>
            <a:r>
              <a:rPr lang="en-US" sz="2800" dirty="0">
                <a:solidFill>
                  <a:srgbClr val="0A1F61"/>
                </a:solidFill>
                <a:latin typeface="Tajawal ExtraBold" panose="00000800000000000000" pitchFamily="2" charset="-78"/>
                <a:cs typeface="Tajawal ExtraBold" panose="00000800000000000000" pitchFamily="2" charset="-78"/>
                <a:hlinkClick r:id="rId7"/>
              </a:rPr>
              <a:t>WSAMSG</a:t>
            </a:r>
            <a:r>
              <a:rPr lang="en-US" sz="2800" dirty="0">
                <a:solidFill>
                  <a:srgbClr val="0A1F61"/>
                </a:solidFill>
                <a:latin typeface="Tajawal ExtraBold" panose="00000800000000000000" pitchFamily="2" charset="-78"/>
                <a:cs typeface="Tajawal ExtraBold" panose="00000800000000000000" pitchFamily="2" charset="-78"/>
              </a:rPr>
              <a:t> structure. The returned message type will be IPV6_TCLASS. </a:t>
            </a:r>
          </a:p>
          <a:p>
            <a:pPr marL="914400" lvl="1"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All DSCP </a:t>
            </a:r>
            <a:r>
              <a:rPr lang="en-US" sz="2800" dirty="0" smtClean="0">
                <a:solidFill>
                  <a:srgbClr val="0A1F61"/>
                </a:solidFill>
                <a:latin typeface="Tajawal ExtraBold" panose="00000800000000000000" pitchFamily="2" charset="-78"/>
                <a:cs typeface="Tajawal ExtraBold" panose="00000800000000000000" pitchFamily="2" charset="-78"/>
              </a:rPr>
              <a:t>bits </a:t>
            </a:r>
            <a:r>
              <a:rPr lang="en-US" sz="2800" dirty="0">
                <a:solidFill>
                  <a:srgbClr val="0A1F61"/>
                </a:solidFill>
                <a:latin typeface="Tajawal ExtraBold" panose="00000800000000000000" pitchFamily="2" charset="-78"/>
                <a:cs typeface="Tajawal ExtraBold" panose="00000800000000000000" pitchFamily="2" charset="-78"/>
              </a:rPr>
              <a:t>of the Traffic Class field will be returned. </a:t>
            </a:r>
          </a:p>
          <a:p>
            <a:pPr marL="914400" lvl="1"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This option is only valid on datagram sockets (the socket type must be SOCK_DGRAM).</a:t>
            </a: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32</a:t>
            </a:fld>
            <a:endParaRPr lang="en-US" dirty="0"/>
          </a:p>
        </p:txBody>
      </p:sp>
      <p:sp>
        <p:nvSpPr>
          <p:cNvPr id="12" name="Rectangle 1"/>
          <p:cNvSpPr>
            <a:spLocks noChangeArrowheads="1"/>
          </p:cNvSpPr>
          <p:nvPr/>
        </p:nvSpPr>
        <p:spPr bwMode="auto">
          <a:xfrm>
            <a:off x="3073400" y="38179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0067724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3325" y="307273"/>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736627" y="501433"/>
            <a:ext cx="6188823" cy="707886"/>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ICMP </a:t>
            </a:r>
            <a:r>
              <a:rPr lang="en-US" sz="4000" dirty="0" smtClean="0">
                <a:solidFill>
                  <a:schemeClr val="bg1"/>
                </a:solidFill>
                <a:latin typeface="Tajawal Medium" panose="00000600000000000000" pitchFamily="2" charset="-78"/>
                <a:cs typeface="Tajawal Medium" panose="00000600000000000000" pitchFamily="2" charset="-78"/>
                <a:sym typeface="Wingdings" pitchFamily="2" charset="2"/>
              </a:rPr>
              <a:t> </a:t>
            </a:r>
            <a:r>
              <a:rPr lang="en-US" sz="4000" dirty="0" err="1" smtClean="0">
                <a:solidFill>
                  <a:schemeClr val="bg1"/>
                </a:solidFill>
                <a:latin typeface="Tajawal Medium" panose="00000600000000000000" pitchFamily="2" charset="-78"/>
                <a:cs typeface="Tajawal Medium" panose="00000600000000000000" pitchFamily="2" charset="-78"/>
                <a:sym typeface="Wingdings" pitchFamily="2" charset="2"/>
              </a:rPr>
              <a:t>traffic_class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3</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33</a:t>
            </a:fld>
            <a:endParaRPr lang="en-US" dirty="0"/>
          </a:p>
        </p:txBody>
      </p:sp>
      <p:sp>
        <p:nvSpPr>
          <p:cNvPr id="12" name="Rectangle 1"/>
          <p:cNvSpPr>
            <a:spLocks noChangeArrowheads="1"/>
          </p:cNvSpPr>
          <p:nvPr/>
        </p:nvSpPr>
        <p:spPr bwMode="auto">
          <a:xfrm>
            <a:off x="3073400" y="38179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 name="Picture 9"/>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136998" y="2383569"/>
            <a:ext cx="9759482" cy="2352040"/>
          </a:xfrm>
          <a:prstGeom prst="rect">
            <a:avLst/>
          </a:prstGeom>
          <a:ln>
            <a:noFill/>
          </a:ln>
          <a:effectLst>
            <a:outerShdw blurRad="292100" dist="139700" dir="2700000" algn="tl" rotWithShape="0">
              <a:srgbClr val="333333">
                <a:alpha val="65000"/>
              </a:srgbClr>
            </a:outerShdw>
          </a:effectLst>
        </p:spPr>
      </p:pic>
      <p:sp>
        <p:nvSpPr>
          <p:cNvPr id="13" name="Rectangle 12"/>
          <p:cNvSpPr/>
          <p:nvPr/>
        </p:nvSpPr>
        <p:spPr>
          <a:xfrm>
            <a:off x="1921401" y="6092343"/>
            <a:ext cx="8190675" cy="400110"/>
          </a:xfrm>
          <a:prstGeom prst="rect">
            <a:avLst/>
          </a:prstGeom>
        </p:spPr>
        <p:txBody>
          <a:bodyPr wrap="square">
            <a:spAutoFit/>
          </a:bodyPr>
          <a:lstStyle/>
          <a:p>
            <a:pPr algn="ctr"/>
            <a:r>
              <a:rPr lang="en-US" sz="2000" b="1" dirty="0">
                <a:solidFill>
                  <a:srgbClr val="C00000"/>
                </a:solidFill>
                <a:latin typeface="Tajawal ExtraBold" panose="00000800000000000000" pitchFamily="2" charset="-78"/>
                <a:cs typeface="Tajawal ExtraBold" panose="00000800000000000000" pitchFamily="2" charset="-78"/>
              </a:rPr>
              <a:t>https://networktechstudy.com/home/learning-about-quality-of-service-qos</a:t>
            </a:r>
          </a:p>
        </p:txBody>
      </p:sp>
    </p:spTree>
    <p:extLst>
      <p:ext uri="{BB962C8B-B14F-4D97-AF65-F5344CB8AC3E}">
        <p14:creationId xmlns:p14="http://schemas.microsoft.com/office/powerpoint/2010/main" val="21806913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32154</TotalTime>
  <Words>1445</Words>
  <Application>Microsoft Office PowerPoint</Application>
  <PresentationFormat>Custom</PresentationFormat>
  <Paragraphs>267</Paragraphs>
  <Slides>33</Slides>
  <Notes>0</Notes>
  <HiddenSlides>0</HiddenSlides>
  <MMClips>0</MMClips>
  <ScaleCrop>false</ScaleCrop>
  <HeadingPairs>
    <vt:vector size="4" baseType="variant">
      <vt:variant>
        <vt:lpstr>Theme</vt:lpstr>
      </vt:variant>
      <vt:variant>
        <vt:i4>2</vt:i4>
      </vt:variant>
      <vt:variant>
        <vt:lpstr>Slide Titles</vt:lpstr>
      </vt:variant>
      <vt:variant>
        <vt:i4>33</vt:i4>
      </vt:variant>
    </vt:vector>
  </HeadingPairs>
  <TitlesOfParts>
    <vt:vector size="35"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Mizher</cp:lastModifiedBy>
  <cp:revision>1204</cp:revision>
  <dcterms:created xsi:type="dcterms:W3CDTF">2021-08-03T13:03:26Z</dcterms:created>
  <dcterms:modified xsi:type="dcterms:W3CDTF">2022-07-01T13:22:11Z</dcterms:modified>
</cp:coreProperties>
</file>