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40" r:id="rId9"/>
    <p:sldId id="264" r:id="rId10"/>
    <p:sldId id="265" r:id="rId11"/>
    <p:sldId id="266" r:id="rId12"/>
    <p:sldId id="267" r:id="rId13"/>
    <p:sldId id="268" r:id="rId14"/>
    <p:sldId id="269" r:id="rId15"/>
    <p:sldId id="1052" r:id="rId16"/>
    <p:sldId id="271" r:id="rId17"/>
    <p:sldId id="272" r:id="rId18"/>
    <p:sldId id="273" r:id="rId19"/>
    <p:sldId id="274" r:id="rId20"/>
    <p:sldId id="275" r:id="rId21"/>
    <p:sldId id="276" r:id="rId22"/>
    <p:sldId id="1004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1053" r:id="rId35"/>
    <p:sldId id="290" r:id="rId36"/>
    <p:sldId id="1054" r:id="rId37"/>
    <p:sldId id="1056" r:id="rId38"/>
    <p:sldId id="293" r:id="rId39"/>
    <p:sldId id="294" r:id="rId40"/>
    <p:sldId id="295" r:id="rId41"/>
    <p:sldId id="1061" r:id="rId42"/>
    <p:sldId id="1058" r:id="rId43"/>
    <p:sldId id="1059" r:id="rId44"/>
    <p:sldId id="299" r:id="rId45"/>
    <p:sldId id="1063" r:id="rId46"/>
    <p:sldId id="301" r:id="rId47"/>
    <p:sldId id="302" r:id="rId48"/>
    <p:sldId id="303" r:id="rId49"/>
    <p:sldId id="304" r:id="rId50"/>
    <p:sldId id="305" r:id="rId51"/>
    <p:sldId id="306" r:id="rId52"/>
    <p:sldId id="297" r:id="rId53"/>
    <p:sldId id="308" r:id="rId54"/>
    <p:sldId id="309" r:id="rId55"/>
    <p:sldId id="310" r:id="rId56"/>
    <p:sldId id="311" r:id="rId57"/>
    <p:sldId id="1064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4" r:id="rId77"/>
    <p:sldId id="336" r:id="rId78"/>
    <p:sldId id="337" r:id="rId79"/>
    <p:sldId id="338" r:id="rId80"/>
    <p:sldId id="339" r:id="rId8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6CC17-2507-4055-A98D-7B95D77EFF5C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A42F6-C285-4FA0-BDE2-248CC0208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962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9524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7C1A4-8F5E-753B-D55D-284A3CAAA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BBFB30-93B9-EA3F-732E-98F158A8F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100C4-7F84-4503-A9CC-C6DB7F4406E1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A37BDF-195F-97E4-5788-FDCF68C06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6C3D88-6E09-111E-5C6F-40EBE419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F0412-E300-4CD0-8A0B-907F1727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092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3757" y="6563711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C49857-F983-6367-5C4B-88CAA4A578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-7918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027570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5FC176-3CEF-474F-157B-20B8F5B90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51034E-6F69-A5CA-697A-E3B116E5C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3F4A4-3FFF-48DD-0A95-C6FDD58047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9100C4-7F84-4503-A9CC-C6DB7F4406E1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C61655-0766-5689-DB1E-49C5C4B2D7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6B0F6-66E2-42DB-76F3-3C54738077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5F0412-E300-4CD0-8A0B-907F1727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681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NULL"/><Relationship Id="rId5" Type="http://schemas.openxmlformats.org/officeDocument/2006/relationships/image" Target="NUL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towardsdatascience.com/cnn-part-i-9ec412a14cb1" TargetMode="External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5A58A4-0DFD-C594-97FF-4AF710B70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5FA27F-2F62-7A67-A9B9-9E9C4E57DB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46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8E10CC-543E-B69F-3B83-ADC22B6B9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896BEF-A678-F2DF-3C4A-BF6E48E14E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82931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24A1DA-0206-BEE2-4C50-2B2D61587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10E53C-A755-AFCB-7342-6CEA234A9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5421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19A50B-9ED4-40D7-AE1A-9AA4CDF52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D43D9B-22DA-1F65-97E0-BE033A2C19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13765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EAE2D6-E234-FAE7-C5E3-2AD1B6F0E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Networks (CNNs)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439C6B-EC2C-3EB9-0241-B9A916BDB3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86966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6012ED-8A33-62E4-9BE9-893A1D8F5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0D15C5-F2AD-59AC-7BD5-020C518038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05831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7706E-9D74-1C82-189A-9B2C21E59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051C8-71C7-B0F1-B70C-07EA37581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51329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9645E-590E-4C1F-80FD-30C17FD0D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 Vision Problems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F069B0-4FEE-2AB6-0213-FC1D7E2A0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 Classification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A21A9FCF-C56B-47C7-B874-6ACBB475D8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46" y="1986962"/>
            <a:ext cx="7823649" cy="439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011216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7BB48C-8371-F6A9-86BD-9081DF6A3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CF15E-7E8F-EB85-BF3B-D1E55E4A68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7005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79BED-60BF-E8DC-70BB-CB835FBB3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CE1E2-485A-3836-6DFA-CF4A7E8CC4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69096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EF228B-45F1-1BC6-1A91-7C041CC00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6F1FDF-51FD-BBFD-67F9-D3F44A980D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2664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AA3259-7A83-A4A8-45D5-2D3276D88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318D2F-671F-C770-3556-11947BABD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158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EF4BA9-33BF-BA44-D765-CD8639826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34C71-3127-A822-D2C3-3CDD17568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49546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FEF1C-9F40-822A-135A-9D9A7A515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51011-9D8C-7CBC-C40C-55C7C4EAA7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627286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43674-E62B-4809-DE0C-D90956C61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Segmentation. </a:t>
            </a:r>
          </a:p>
        </p:txBody>
      </p:sp>
      <p:pic>
        <p:nvPicPr>
          <p:cNvPr id="4" name="segmentation-cta">
            <a:hlinkClick r:id="" action="ppaction://media"/>
            <a:extLst>
              <a:ext uri="{FF2B5EF4-FFF2-40B4-BE49-F238E27FC236}">
                <a16:creationId xmlns:a16="http://schemas.microsoft.com/office/drawing/2014/main" id="{4A4C978C-4F98-AB30-1BEC-8D7F9C7C6B9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98588" y="1113063"/>
            <a:ext cx="9236756" cy="509746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DEB3D6-CFF5-CB75-4560-B82214B62358}"/>
              </a:ext>
            </a:extLst>
          </p:cNvPr>
          <p:cNvSpPr txBox="1"/>
          <p:nvPr/>
        </p:nvSpPr>
        <p:spPr>
          <a:xfrm>
            <a:off x="957943" y="6056637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https://www.v7labs.com/blog/image-segmentation-guide</a:t>
            </a:r>
          </a:p>
        </p:txBody>
      </p:sp>
    </p:spTree>
    <p:extLst>
      <p:ext uri="{BB962C8B-B14F-4D97-AF65-F5344CB8AC3E}">
        <p14:creationId xmlns:p14="http://schemas.microsoft.com/office/powerpoint/2010/main" val="35632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F6A10C-B64F-6878-6AE9-19F7274EB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CNN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81B023-8E9A-24B3-8719-199509277C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19083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446A0C-EC64-8B93-09BF-D202E5C0B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E9785-7831-8E3F-9F1E-9BD949012C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7397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ECB8F-A9D0-414F-BD86-A2FEF83EA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086649-9956-8742-CB09-3D1EE63CA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4899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B15689-F7B9-C0E0-5D62-178D21054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Layer(Tensor)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A95189-202F-4A8E-0CB5-01755F53E1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28079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CE04CC-B6B9-09F1-1895-7BA734CA4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54D3E-6AAB-BBAD-5277-B83999CF43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9695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2309A6-CA62-D8E3-77B9-879A7520E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90485D-3535-FF5C-8357-361187CD6D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5776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72898-341D-FB6A-30F4-B306F566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Layer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164DC-14E9-CF8D-4A09-1D13874F88A5}"/>
              </a:ext>
            </a:extLst>
          </p:cNvPr>
          <p:cNvSpPr txBox="1"/>
          <p:nvPr/>
        </p:nvSpPr>
        <p:spPr>
          <a:xfrm>
            <a:off x="734785" y="6062776"/>
            <a:ext cx="10722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https://towardsdatascience.com/light-on-math-machine-learning-intuitive-guide-to-convolution-neural-networks-e3f054dd5daa</a:t>
            </a:r>
          </a:p>
        </p:txBody>
      </p:sp>
      <p:pic>
        <p:nvPicPr>
          <p:cNvPr id="31" name="Content Placeholder 30" descr="A drawing of a face&#10;&#10;Description automatically generated">
            <a:extLst>
              <a:ext uri="{FF2B5EF4-FFF2-40B4-BE49-F238E27FC236}">
                <a16:creationId xmlns:a16="http://schemas.microsoft.com/office/drawing/2014/main" id="{1C751E07-39A1-9AE5-D22F-F9CBABC98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1062" y="1543844"/>
            <a:ext cx="10429875" cy="4257675"/>
          </a:xfrm>
        </p:spPr>
      </p:pic>
    </p:spTree>
    <p:extLst>
      <p:ext uri="{BB962C8B-B14F-4D97-AF65-F5344CB8AC3E}">
        <p14:creationId xmlns:p14="http://schemas.microsoft.com/office/powerpoint/2010/main" val="318464310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155D5-DE49-D8B2-1477-7253457CA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657985-E2AD-3CE2-DDB7-3D6B178749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2150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C0FA6-6783-CC3D-EC83-AC2F2D08C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EA93F-73EA-B758-B85D-3438CB0AE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33200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C4106-E9F6-04D3-A670-8E9A726C1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AF70F-7469-E39E-FDE1-24A05F658C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30541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DC2CF6-B670-AFC1-9839-665E6B318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9"/>
              <a:t>Is there a flower in any of these images</a:t>
            </a:r>
            <a:endParaRPr lang="en-US" spc="9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BBD73B-4D6E-4103-1C78-D24FD6E4A1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42691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F764B-A436-9593-100D-DEAA08FF2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443CE0-6EC2-460F-5523-718A6B0457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751080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36B7EA-2D48-B3DF-6FA2-EC970800A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9435E0-0713-4AE7-4958-7C239047F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762584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F7E02C-7E97-9F09-3F0D-49DE4F3C5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AEA0CC-A9FA-C5D3-B645-FFFD347B4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4607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5CA387-0A65-16C6-25B5-3924D3AF0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4EAF3-2537-2169-BB27-335987305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5545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DC78F-818B-87DC-AE5C-3586DFA5B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62B48B-9412-2AE6-2B24-9EF3847C55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91550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6A3776-D6EC-1EFA-6AE6-F59D442FB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210272-EF99-25D2-BC2F-FD3C8817CE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298418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3E0E5-67AA-97D7-93DA-2824F946E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BC575-0DE9-6FD0-8DA8-B1F9C520C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58305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/>
              <a:t>Convolution Layer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57B69C-9FD6-7F10-8818-588E014562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70797" y="1438366"/>
          <a:ext cx="383704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9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9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9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95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95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95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032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32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32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32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032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0326"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868637" y="2326296"/>
          <a:ext cx="1939893" cy="1918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6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66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7063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673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572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996249" y="3050828"/>
                <a:ext cx="363881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 smtClean="0">
                          <a:latin typeface="Cambria Math" charset="0"/>
                          <a:ea typeface="Cambria Math" charset="0"/>
                          <a:cs typeface="Cambria Math" charset="0"/>
                        </a:rPr>
                        <m:t>∗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49" y="3050828"/>
                <a:ext cx="363881" cy="615553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364361" y="3084461"/>
                <a:ext cx="44884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charset="0"/>
                        </a:rPr>
                        <m:t>=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4361" y="3084461"/>
                <a:ext cx="448841" cy="55399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9181398" y="2129290"/>
          <a:ext cx="2581264" cy="2556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3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3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53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53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907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-5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-4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07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-10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-2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07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07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9071630" y="3407436"/>
          <a:ext cx="2736370" cy="114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3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1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78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201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 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 -2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-4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-7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262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-3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-2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-3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-16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470797" y="1383192"/>
            <a:ext cx="2037051" cy="1975412"/>
            <a:chOff x="6205114" y="3654213"/>
            <a:chExt cx="2540739" cy="1986877"/>
          </a:xfrm>
        </p:grpSpPr>
        <p:grpSp>
          <p:nvGrpSpPr>
            <p:cNvPr id="90" name="Group 89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91" name="Group 90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95" name="Rectangle 94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98" name="TextBox 97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92" name="TextBox 91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249" name="Group 248"/>
          <p:cNvGrpSpPr/>
          <p:nvPr/>
        </p:nvGrpSpPr>
        <p:grpSpPr>
          <a:xfrm>
            <a:off x="1104428" y="1389714"/>
            <a:ext cx="2037051" cy="1975412"/>
            <a:chOff x="6205114" y="3654213"/>
            <a:chExt cx="2540739" cy="1986877"/>
          </a:xfrm>
        </p:grpSpPr>
        <p:grpSp>
          <p:nvGrpSpPr>
            <p:cNvPr id="250" name="Group 249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254" name="Group 253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258" name="Rectangle 257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259" name="TextBox 258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260" name="TextBox 259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261" name="TextBox 260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255" name="TextBox 254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256" name="TextBox 255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257" name="TextBox 256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251" name="TextBox 250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252" name="TextBox 251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253" name="TextBox 252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1749523" y="1389714"/>
            <a:ext cx="2037051" cy="1975412"/>
            <a:chOff x="6205114" y="3654213"/>
            <a:chExt cx="2540739" cy="1986877"/>
          </a:xfrm>
        </p:grpSpPr>
        <p:grpSp>
          <p:nvGrpSpPr>
            <p:cNvPr id="263" name="Group 262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267" name="Group 266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271" name="Rectangle 270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272" name="TextBox 271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273" name="TextBox 272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274" name="TextBox 273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268" name="TextBox 267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269" name="TextBox 268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270" name="TextBox 269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264" name="TextBox 263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265" name="TextBox 264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266" name="TextBox 265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288" name="Group 287"/>
          <p:cNvGrpSpPr/>
          <p:nvPr/>
        </p:nvGrpSpPr>
        <p:grpSpPr>
          <a:xfrm>
            <a:off x="2383154" y="1389714"/>
            <a:ext cx="2037051" cy="1975412"/>
            <a:chOff x="6205114" y="3654213"/>
            <a:chExt cx="2540739" cy="1986877"/>
          </a:xfrm>
        </p:grpSpPr>
        <p:grpSp>
          <p:nvGrpSpPr>
            <p:cNvPr id="289" name="Group 288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293" name="Group 292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297" name="Rectangle 296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298" name="TextBox 297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299" name="TextBox 298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00" name="TextBox 299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294" name="TextBox 293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295" name="TextBox 294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296" name="TextBox 295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290" name="TextBox 289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291" name="TextBox 290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292" name="TextBox 291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301" name="Group 300"/>
          <p:cNvGrpSpPr/>
          <p:nvPr/>
        </p:nvGrpSpPr>
        <p:grpSpPr>
          <a:xfrm>
            <a:off x="470797" y="2017255"/>
            <a:ext cx="2037051" cy="1975412"/>
            <a:chOff x="6205114" y="3654213"/>
            <a:chExt cx="2540739" cy="1986877"/>
          </a:xfrm>
        </p:grpSpPr>
        <p:grpSp>
          <p:nvGrpSpPr>
            <p:cNvPr id="302" name="Group 301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306" name="Group 305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310" name="Rectangle 309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311" name="TextBox 310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12" name="TextBox 311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13" name="TextBox 312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307" name="TextBox 306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08" name="TextBox 307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09" name="TextBox 308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303" name="TextBox 302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04" name="TextBox 303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05" name="TextBox 304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314" name="Group 313"/>
          <p:cNvGrpSpPr/>
          <p:nvPr/>
        </p:nvGrpSpPr>
        <p:grpSpPr>
          <a:xfrm>
            <a:off x="1111300" y="2023777"/>
            <a:ext cx="2037051" cy="1975412"/>
            <a:chOff x="6205114" y="3654213"/>
            <a:chExt cx="2540739" cy="1986877"/>
          </a:xfrm>
        </p:grpSpPr>
        <p:grpSp>
          <p:nvGrpSpPr>
            <p:cNvPr id="315" name="Group 314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319" name="Group 318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323" name="Rectangle 322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324" name="TextBox 323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25" name="TextBox 324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26" name="TextBox 325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320" name="TextBox 319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21" name="TextBox 320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22" name="TextBox 321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316" name="TextBox 315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17" name="TextBox 316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18" name="TextBox 317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1746799" y="2020288"/>
            <a:ext cx="2037051" cy="1975412"/>
            <a:chOff x="6205114" y="3654213"/>
            <a:chExt cx="2540739" cy="1986877"/>
          </a:xfrm>
        </p:grpSpPr>
        <p:grpSp>
          <p:nvGrpSpPr>
            <p:cNvPr id="328" name="Group 327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332" name="Group 331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336" name="Rectangle 335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337" name="TextBox 336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38" name="TextBox 337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39" name="TextBox 338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333" name="TextBox 332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34" name="TextBox 333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35" name="TextBox 334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329" name="TextBox 328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30" name="TextBox 329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31" name="TextBox 330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  <p:grpSp>
        <p:nvGrpSpPr>
          <p:cNvPr id="340" name="Group 339"/>
          <p:cNvGrpSpPr/>
          <p:nvPr/>
        </p:nvGrpSpPr>
        <p:grpSpPr>
          <a:xfrm>
            <a:off x="2385241" y="2017255"/>
            <a:ext cx="2037051" cy="1975412"/>
            <a:chOff x="6205114" y="3654213"/>
            <a:chExt cx="2540739" cy="1986877"/>
          </a:xfrm>
        </p:grpSpPr>
        <p:grpSp>
          <p:nvGrpSpPr>
            <p:cNvPr id="341" name="Group 340"/>
            <p:cNvGrpSpPr/>
            <p:nvPr/>
          </p:nvGrpSpPr>
          <p:grpSpPr>
            <a:xfrm>
              <a:off x="6205114" y="3654213"/>
              <a:ext cx="2540739" cy="1986877"/>
              <a:chOff x="799546" y="1365663"/>
              <a:chExt cx="1553283" cy="1225504"/>
            </a:xfrm>
          </p:grpSpPr>
          <p:grpSp>
            <p:nvGrpSpPr>
              <p:cNvPr id="345" name="Group 344"/>
              <p:cNvGrpSpPr/>
              <p:nvPr/>
            </p:nvGrpSpPr>
            <p:grpSpPr>
              <a:xfrm>
                <a:off x="799546" y="1365663"/>
                <a:ext cx="1465859" cy="1225504"/>
                <a:chOff x="4369844" y="4569644"/>
                <a:chExt cx="1465859" cy="1225504"/>
              </a:xfrm>
            </p:grpSpPr>
            <p:sp>
              <p:nvSpPr>
                <p:cNvPr id="349" name="Rectangle 348"/>
                <p:cNvSpPr/>
                <p:nvPr/>
              </p:nvSpPr>
              <p:spPr>
                <a:xfrm>
                  <a:off x="4369844" y="4605865"/>
                  <a:ext cx="1465859" cy="1189283"/>
                </a:xfrm>
                <a:prstGeom prst="rect">
                  <a:avLst/>
                </a:prstGeom>
                <a:solidFill>
                  <a:schemeClr val="accent1">
                    <a:alpha val="4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800"/>
                </a:p>
              </p:txBody>
            </p:sp>
            <p:sp>
              <p:nvSpPr>
                <p:cNvPr id="350" name="TextBox 349"/>
                <p:cNvSpPr txBox="1"/>
                <p:nvPr/>
              </p:nvSpPr>
              <p:spPr>
                <a:xfrm>
                  <a:off x="4649572" y="4569644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51" name="TextBox 350"/>
                <p:cNvSpPr txBox="1"/>
                <p:nvPr/>
              </p:nvSpPr>
              <p:spPr>
                <a:xfrm>
                  <a:off x="4649572" y="4951263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  <p:sp>
              <p:nvSpPr>
                <p:cNvPr id="352" name="TextBox 351"/>
                <p:cNvSpPr txBox="1"/>
                <p:nvPr/>
              </p:nvSpPr>
              <p:spPr>
                <a:xfrm>
                  <a:off x="4649572" y="5373205"/>
                  <a:ext cx="276038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/>
                    <a:t>1</a:t>
                  </a:r>
                </a:p>
              </p:txBody>
            </p:sp>
          </p:grpSp>
          <p:sp>
            <p:nvSpPr>
              <p:cNvPr id="346" name="TextBox 345"/>
              <p:cNvSpPr txBox="1"/>
              <p:nvPr/>
            </p:nvSpPr>
            <p:spPr>
              <a:xfrm>
                <a:off x="2022289" y="1369709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47" name="TextBox 346"/>
              <p:cNvSpPr txBox="1"/>
              <p:nvPr/>
            </p:nvSpPr>
            <p:spPr>
              <a:xfrm>
                <a:off x="2022289" y="1754976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  <p:sp>
            <p:nvSpPr>
              <p:cNvPr id="348" name="TextBox 347"/>
              <p:cNvSpPr txBox="1"/>
              <p:nvPr/>
            </p:nvSpPr>
            <p:spPr>
              <a:xfrm>
                <a:off x="2022289" y="2169224"/>
                <a:ext cx="33054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/>
                  <a:t>-1</a:t>
                </a:r>
              </a:p>
            </p:txBody>
          </p:sp>
        </p:grpSp>
        <p:sp>
          <p:nvSpPr>
            <p:cNvPr id="342" name="TextBox 341"/>
            <p:cNvSpPr txBox="1"/>
            <p:nvPr/>
          </p:nvSpPr>
          <p:spPr>
            <a:xfrm>
              <a:off x="7475484" y="3665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43" name="TextBox 342"/>
            <p:cNvSpPr txBox="1"/>
            <p:nvPr/>
          </p:nvSpPr>
          <p:spPr>
            <a:xfrm>
              <a:off x="7472086" y="428539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  <p:sp>
          <p:nvSpPr>
            <p:cNvPr id="344" name="TextBox 343"/>
            <p:cNvSpPr txBox="1"/>
            <p:nvPr/>
          </p:nvSpPr>
          <p:spPr>
            <a:xfrm>
              <a:off x="7472086" y="4957005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0</a:t>
              </a:r>
              <a:endParaRPr lang="en-US" sz="1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27931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20451F-8EC0-5539-A562-62685FD01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Vertical edge detection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DA0636-0D80-FB15-1FBC-050DE45EC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66750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41AFE-B324-4263-884D-842080B1A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Convolution layer</a:t>
            </a:r>
          </a:p>
        </p:txBody>
      </p:sp>
      <p:pic>
        <p:nvPicPr>
          <p:cNvPr id="6" name="Content Placeholder 5" descr="A picture containing shape&#10;&#10;Description automatically generated">
            <a:extLst>
              <a:ext uri="{FF2B5EF4-FFF2-40B4-BE49-F238E27FC236}">
                <a16:creationId xmlns:a16="http://schemas.microsoft.com/office/drawing/2014/main" id="{73801DB6-4A28-41DF-9D6C-EEF2613C47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0925" y="1843881"/>
            <a:ext cx="501015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27A97-046C-4C22-95AA-E5C7E73D7E5E}"/>
              </a:ext>
            </a:extLst>
          </p:cNvPr>
          <p:cNvSpPr txBox="1"/>
          <p:nvPr/>
        </p:nvSpPr>
        <p:spPr>
          <a:xfrm>
            <a:off x="1631272" y="5922275"/>
            <a:ext cx="612115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hlinkClick r:id="rId3"/>
              </a:rPr>
              <a:t>Convolutional Neural Network — I. Before we jump into the full… | by Mandar Deshpande | Towards Data Science</a:t>
            </a:r>
            <a:endParaRPr lang="en-US" sz="1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22D4B4-1472-40C2-90C5-FD1C6212B21E}"/>
              </a:ext>
            </a:extLst>
          </p:cNvPr>
          <p:cNvSpPr txBox="1"/>
          <p:nvPr/>
        </p:nvSpPr>
        <p:spPr>
          <a:xfrm>
            <a:off x="665825" y="1589103"/>
            <a:ext cx="2254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dirty="0">
                <a:solidFill>
                  <a:srgbClr val="292929"/>
                </a:solidFill>
                <a:effectLst/>
                <a:latin typeface="charter"/>
              </a:rPr>
              <a:t>Kernel/Filter, K</a:t>
            </a:r>
            <a:r>
              <a:rPr lang="en-US" b="0" i="0" dirty="0">
                <a:solidFill>
                  <a:srgbClr val="292929"/>
                </a:solidFill>
                <a:effectLst/>
                <a:latin typeface="charter"/>
              </a:rPr>
              <a:t>, represented in the color yellow. We have selected </a:t>
            </a:r>
            <a:r>
              <a:rPr lang="en-US" b="1" i="0" dirty="0">
                <a:solidFill>
                  <a:srgbClr val="292929"/>
                </a:solidFill>
                <a:effectLst/>
                <a:latin typeface="charter"/>
              </a:rPr>
              <a:t>K as a 3x3x1 matrix.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8000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AA715-2C24-77FD-1C7D-4C21F7EAD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Layer</a:t>
            </a:r>
          </a:p>
        </p:txBody>
      </p:sp>
      <p:pic>
        <p:nvPicPr>
          <p:cNvPr id="3074" name="Picture 2" descr="Convolution operation on a MxNx3 image matrix with a 3x3x3 Kernel">
            <a:extLst>
              <a:ext uri="{FF2B5EF4-FFF2-40B4-BE49-F238E27FC236}">
                <a16:creationId xmlns:a16="http://schemas.microsoft.com/office/drawing/2014/main" id="{B7DE4C6B-0A85-B04A-7415-09BA97BC6A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23089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98F9BE-9935-61D6-9F8B-4C29071E8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B470C-00CB-F138-80B3-A498923537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823229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E39E19-B2C6-E88D-9296-0AFACEE3A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6CD7C-F4C6-ED8F-4F15-AF671813E2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431224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EFE1E-851A-63D6-894F-69F41F7C7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72559-F62E-2365-E902-09CFA033D3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1533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C6D1F-86B6-FFC1-FD9F-D564587B2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Padding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C9732-D114-E837-D512-86DF3A52C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4CEC5F02-3832-7A8D-867D-F21897E38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79" y="1124621"/>
            <a:ext cx="11233704" cy="509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841FBCC-C11A-FB44-CDE0-59CE6830DB23}"/>
              </a:ext>
            </a:extLst>
          </p:cNvPr>
          <p:cNvSpPr txBox="1"/>
          <p:nvPr/>
        </p:nvSpPr>
        <p:spPr>
          <a:xfrm>
            <a:off x="332279" y="6068005"/>
            <a:ext cx="1079292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https://towardsdatascience.com/the-most-intuitive-and-easiest-guide-for-convolutional-neural-network-3607be47480</a:t>
            </a:r>
          </a:p>
        </p:txBody>
      </p:sp>
    </p:spTree>
    <p:extLst>
      <p:ext uri="{BB962C8B-B14F-4D97-AF65-F5344CB8AC3E}">
        <p14:creationId xmlns:p14="http://schemas.microsoft.com/office/powerpoint/2010/main" val="2735445138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E0F83-D377-E950-96EF-4685899C8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Padding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3C0825-CDDE-D467-548A-C11DA30C2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input image has 4x4 pixels and the filter has 3x3. There is </a:t>
            </a:r>
            <a:r>
              <a:rPr lang="en-US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 padding,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which is called ‘</a:t>
            </a:r>
            <a:r>
              <a:rPr lang="en-US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valid</a:t>
            </a:r>
            <a:r>
              <a:rPr lang="en-US" b="1" i="1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</a:p>
          <a:p>
            <a:pPr>
              <a:lnSpc>
                <a:spcPct val="120000"/>
              </a:lnSpc>
            </a:pP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result becomes 2x2 pixels data </a:t>
            </a:r>
            <a:r>
              <a:rPr lang="en-US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N-F+1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dirty="0">
                <a:solidFill>
                  <a:srgbClr val="2424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4–3+1 = 2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>
              <a:lnSpc>
                <a:spcPct val="120000"/>
              </a:lnSpc>
            </a:pPr>
            <a:r>
              <a:rPr lang="en-US" dirty="0">
                <a:solidFill>
                  <a:srgbClr val="2424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utput data</a:t>
            </a:r>
            <a:r>
              <a:rPr lang="en-US" dirty="0">
                <a:solidFill>
                  <a:srgbClr val="2424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downsized</a:t>
            </a:r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9216C2-0780-E640-FC49-97D3E87DFDA5}"/>
              </a:ext>
            </a:extLst>
          </p:cNvPr>
          <p:cNvSpPr txBox="1"/>
          <p:nvPr/>
        </p:nvSpPr>
        <p:spPr>
          <a:xfrm>
            <a:off x="479148" y="6068006"/>
            <a:ext cx="113427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https://towardsdatascience.com/the-most-intuitive-and-easiest-guide-for-convolutional-neural-network-3607be47480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6B06AA8-58FD-0B4B-CB43-BAA218B6BB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" t="19256" r="78160" b="20316"/>
          <a:stretch/>
        </p:blipFill>
        <p:spPr bwMode="auto">
          <a:xfrm>
            <a:off x="8566485" y="2827947"/>
            <a:ext cx="2823410" cy="270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78612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E0F83-D377-E950-96EF-4685899C8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Padding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3C0825-CDDE-D467-548A-C11DA30C2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6748966" cy="5097273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Same Padding</a:t>
            </a: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There is </a:t>
            </a:r>
            <a:r>
              <a:rPr lang="en-US" sz="2400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one layer padding</a:t>
            </a: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The input image has 5x5 pixels and the filter has 3x3.</a:t>
            </a:r>
          </a:p>
          <a:p>
            <a:pPr algn="just">
              <a:lnSpc>
                <a:spcPct val="120000"/>
              </a:lnSpc>
            </a:pP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So the result gets 5x5 pixels </a:t>
            </a:r>
            <a:r>
              <a:rPr lang="en-US" sz="2400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(N+2*P –F+1)</a:t>
            </a:r>
          </a:p>
          <a:p>
            <a:pPr algn="just">
              <a:lnSpc>
                <a:spcPct val="120000"/>
              </a:lnSpc>
            </a:pP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 + 1*2–3 + 1= 5</a:t>
            </a:r>
          </a:p>
          <a:p>
            <a:pPr algn="just">
              <a:lnSpc>
                <a:spcPct val="120000"/>
              </a:lnSpc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b="1" i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ame</a:t>
            </a: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size as the input image. </a:t>
            </a:r>
          </a:p>
          <a:p>
            <a:pPr algn="just">
              <a:lnSpc>
                <a:spcPct val="120000"/>
              </a:lnSpc>
            </a:pPr>
            <a:r>
              <a:rPr lang="en-US" sz="20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can even make the </a:t>
            </a: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outcome bigger than the input data, but the </a:t>
            </a:r>
            <a:r>
              <a:rPr lang="en-US" sz="2400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Valid</a:t>
            </a: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Same</a:t>
            </a:r>
            <a:r>
              <a:rPr lang="en-US" sz="24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cases are used the most.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9216C2-0780-E640-FC49-97D3E87DFDA5}"/>
              </a:ext>
            </a:extLst>
          </p:cNvPr>
          <p:cNvSpPr txBox="1"/>
          <p:nvPr/>
        </p:nvSpPr>
        <p:spPr>
          <a:xfrm>
            <a:off x="479148" y="6068006"/>
            <a:ext cx="113427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https://towardsdatascience.com/the-most-intuitive-and-easiest-guide-for-convolutional-neural-network-3607be47480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6B06AA8-58FD-0B4B-CB43-BAA218B6BB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3974" r="28010" b="11533"/>
          <a:stretch/>
        </p:blipFill>
        <p:spPr bwMode="auto">
          <a:xfrm>
            <a:off x="8085008" y="2014638"/>
            <a:ext cx="3211287" cy="3317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5034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B8E52-C739-787B-044B-BB1192498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Same 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B1F37B-C1FD-DF8B-3BCB-D4A85D2365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08162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00618-895B-77A8-A882-15BD81982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D5002-802A-FFD5-0142-B5B378B70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9" y="1124622"/>
            <a:ext cx="7347680" cy="509727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context of convolutional neural networks (CNNs), the term "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stride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refers to the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size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which the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filter/kernel moves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across the input feature map during the convolution operation. It determines the amount of spatial shift between successive applications of the filter.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B6371E36-216A-86DB-428C-D86E6CBDD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2990177"/>
            <a:ext cx="2821174" cy="306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375279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469832-642B-E0D4-4019-6ED49A93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FFB03-39E9-974F-7DF4-AB314FEF42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67573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FDB653-548F-20A3-BBB5-1F53EB16F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C3CD1D-6338-BAF2-DCE8-0CE23A23C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286339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21F0CE-2F7D-A619-F1D1-6443A8B51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498BB-004D-BFC6-9ECD-5CF1959F3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42307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1BF61-189A-F8D6-E034-356256311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9B9DF4-2D64-39A5-A4A9-B41C84BE7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39018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17F12E-6E59-FDBB-91C2-C70B8D8D6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BD8110-0FD8-3426-6E1A-4729A15236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78765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D4477-E133-4972-741A-C3DB18F28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Convolution layer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485B6-307B-4074-16A7-E98F598D88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394742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FFEA4-F344-4CC5-A7C8-F20BA8E7A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layer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E45A366-EECB-4DB0-8C9C-64B70C9198E0}"/>
              </a:ext>
            </a:extLst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30295" y="1123950"/>
            <a:ext cx="7731410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CD87AE-439D-4FCB-B122-04B2BCDCBE2B}"/>
              </a:ext>
            </a:extLst>
          </p:cNvPr>
          <p:cNvSpPr txBox="1"/>
          <p:nvPr/>
        </p:nvSpPr>
        <p:spPr>
          <a:xfrm>
            <a:off x="508776" y="6221413"/>
            <a:ext cx="612115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https://www.simplilearn.com/tutorials/deep-learning-tutorial/convolutional-neural-network</a:t>
            </a:r>
          </a:p>
        </p:txBody>
      </p:sp>
    </p:spTree>
    <p:extLst>
      <p:ext uri="{BB962C8B-B14F-4D97-AF65-F5344CB8AC3E}">
        <p14:creationId xmlns:p14="http://schemas.microsoft.com/office/powerpoint/2010/main" val="682129841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F4D71-A252-C13A-A610-895B6EABC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Lato" panose="020F0502020204030203" pitchFamily="34" charset="0"/>
              </a:rPr>
              <a:t>One</a:t>
            </a:r>
            <a:r>
              <a:rPr lang="en-US" b="0" i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US" b="0" i="0">
                <a:effectLst/>
                <a:latin typeface="Lato" panose="020F0502020204030203" pitchFamily="34" charset="0"/>
              </a:rPr>
              <a:t>Layer</a:t>
            </a:r>
            <a:r>
              <a:rPr lang="en-US" b="0" i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FFD7C9-7D07-3BFE-36A8-8F3DD4397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81038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075194-3A3C-59E6-5E49-668570DFB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Lato" panose="020F0502020204030203" pitchFamily="34" charset="0"/>
              </a:rPr>
              <a:t>One Layer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4590D-862F-60A7-EAD4-DD964A3DF4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389475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AD49BA-CF02-169C-95D2-4F87EC764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One Layer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54A21-5802-E5CC-8E8D-F163C79123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91069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47646-FF14-A677-E3D1-4374FA6AF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AD6E0-9F8A-4718-B008-67978DA003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221492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FFEA4-F344-4CC5-A7C8-F20BA8E7A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layer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32DC46-D803-2603-BFA7-363884A62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CD87AE-439D-4FCB-B122-04B2BCDCBE2B}"/>
              </a:ext>
            </a:extLst>
          </p:cNvPr>
          <p:cNvSpPr txBox="1"/>
          <p:nvPr/>
        </p:nvSpPr>
        <p:spPr>
          <a:xfrm>
            <a:off x="234044" y="5960285"/>
            <a:ext cx="612115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https://www.simplilearn.com/tutorials/deep-learning-tutorial/convolutional-neural-network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78338F3-DB7D-424A-8153-07F6D16A5E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019175"/>
            <a:ext cx="11258550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852268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54D54-2FFE-F093-D022-AA74D61D5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Pooling Layer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102DAB-E466-8D63-3ACF-EC955FCCB6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89964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0E8D09-AA2F-4758-B141-C8ABB970F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F24E05-05AE-19D5-49AA-10A4C3DED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30247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DE728-6FEA-D718-31C7-AD977C6ED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51A52-B0D0-FDF8-FA9B-84499ADCEA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64351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CC0810-9D26-DEB1-AF5E-E2CF2A171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773906-940F-07BE-1D98-FEBC7668FF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547804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1CD761-0F21-4979-23F8-467A6F928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Flattening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E9EB9-C22C-E891-4D08-58C46F946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58850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C3369-F019-1244-5B03-01191628F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Classification — Fully Connected Layer (FC Layer)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E4711-795F-1F48-E868-94B81B2C79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326792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668949-92AC-3D2F-A34C-B3964282C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ConvNets over Feed-Forward Neural Nets?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2633F-F734-0748-83C6-74EB6E39C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240174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B2ECD4-BAF2-18FD-AA97-A3E9B32D4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Convolutions?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C5300-66A4-BF43-FE48-9AEB5121B4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242761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C1055-040E-2AAF-4D4D-226E48B46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D04E9-0E04-53C3-87F8-E79343D23B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52414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C19B7F-3DA3-5EB0-CD16-31A103A12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Convolutions?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83F28-C482-5C7C-DC6A-86ECC8775C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713494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FF018-5C0D-4A6D-BC68-72418F1C8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7CE51-05DD-DA0E-C9BA-D4B37B7A29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431931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DFCF93-6491-EBC9-791C-56E2F436A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38D94E-B4EC-00EB-33FE-D6566F997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055001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DA8A23-BF38-C81D-75E3-01C315631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AlexNet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E926F-EA5C-0724-F6D3-EC0A30EDB2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428939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81C5E9-3C52-5BBB-F24A-EA8A78D40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VGG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531FF-CB9A-D544-3B04-A8C464189E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671658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A114ED-3290-75B6-C21B-E03F66CBB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B1E9D-7859-0BD6-DF59-8F8CFB3446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33773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158998-1AA3-C68D-4C3A-7FBE80251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0658F-3F74-E601-173F-5AE21BAAFC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303630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4680B-771F-C8FD-0AF1-127812A52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Kernel vs Filter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0B093A-0816-8766-87FE-33D7A7D96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025249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151CE7-B9C1-3450-4D81-B373A7358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95FA6-FEA6-EDCD-29F9-E46822909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37871"/>
      </p:ext>
    </p:extLst>
  </p:cSld>
  <p:clrMapOvr>
    <a:masterClrMapping/>
  </p:clrMapOvr>
  <p:transition spd="slow">
    <p:wip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ED82F4-3A2C-7CBD-8EC1-8FD4DCA60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1ABBA-BE08-3958-B261-C7F80BE512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861515"/>
      </p:ext>
    </p:extLst>
  </p:cSld>
  <p:clrMapOvr>
    <a:masterClrMapping/>
  </p:clrMapOvr>
  <p:transition spd="slow">
    <p:wip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D8D36-13C0-2898-32C5-5DB34F5CA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36DD92-6E5A-749D-1B5A-0172380D67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63062"/>
      </p:ext>
    </p:extLst>
  </p:cSld>
  <p:clrMapOvr>
    <a:masterClrMapping/>
  </p:clrMapOvr>
  <p:transition spd="slow">
    <p:wip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68684-E21A-BA56-93ED-27A016BDD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24D61-E69C-5FDD-7802-05BCD0E89E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012642"/>
      </p:ext>
    </p:extLst>
  </p:cSld>
  <p:clrMapOvr>
    <a:masterClrMapping/>
  </p:clrMapOvr>
  <p:transition spd="slow">
    <p:wip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AA152-D3C2-F921-188A-296B8DE99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C81FE-253B-A0A2-D674-864147B4FD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76529"/>
      </p:ext>
    </p:extLst>
  </p:cSld>
  <p:clrMapOvr>
    <a:masterClrMapping/>
  </p:clrMapOvr>
  <p:transition spd="slow">
    <p:wipe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FB01F-5967-0650-0E4F-493958E3C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6D4A2-0E70-DDBB-9574-5F11145DBF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279347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.8|27.3|1.2|57.2|0.9|57.6|0.6|1.3|0.6|1|0.8|1.6|0.5|0.6|0.3|0.4|0.3|0.4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641</Words>
  <Application>Microsoft Office PowerPoint</Application>
  <PresentationFormat>Widescreen</PresentationFormat>
  <Paragraphs>228</Paragraphs>
  <Slides>80</Slides>
  <Notes>1</Notes>
  <HiddenSlides>1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89" baseType="lpstr">
      <vt:lpstr>Aptos</vt:lpstr>
      <vt:lpstr>Aptos Display</vt:lpstr>
      <vt:lpstr>Arial</vt:lpstr>
      <vt:lpstr>Calibri</vt:lpstr>
      <vt:lpstr>Cambria Math</vt:lpstr>
      <vt:lpstr>charter</vt:lpstr>
      <vt:lpstr>Lato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Convolutional Neural Networks (CNNs)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Image Segmentation. </vt:lpstr>
      <vt:lpstr>Applications of CNN </vt:lpstr>
      <vt:lpstr>Input Layer</vt:lpstr>
      <vt:lpstr>CNN</vt:lpstr>
      <vt:lpstr>Input Layer(Tensor)</vt:lpstr>
      <vt:lpstr>Input Layer</vt:lpstr>
      <vt:lpstr>Input Layer</vt:lpstr>
      <vt:lpstr>Convolution Layer</vt:lpstr>
      <vt:lpstr>Convolution Layer</vt:lpstr>
      <vt:lpstr>Convolution Layer</vt:lpstr>
      <vt:lpstr>Convolution Layer</vt:lpstr>
      <vt:lpstr>Is there a flower in any of these images</vt:lpstr>
      <vt:lpstr>Problem</vt:lpstr>
      <vt:lpstr>Solution: Scan</vt:lpstr>
      <vt:lpstr>Solution: Scan</vt:lpstr>
      <vt:lpstr>Solution: Scan</vt:lpstr>
      <vt:lpstr>Solution: Scan</vt:lpstr>
      <vt:lpstr>Solution: Scan</vt:lpstr>
      <vt:lpstr>Solution: Scan</vt:lpstr>
      <vt:lpstr>Convolution Layer</vt:lpstr>
      <vt:lpstr>Vertical edge detection examples</vt:lpstr>
      <vt:lpstr>Convolution layer</vt:lpstr>
      <vt:lpstr>Convolution Layer</vt:lpstr>
      <vt:lpstr>Padding</vt:lpstr>
      <vt:lpstr>Padding</vt:lpstr>
      <vt:lpstr>Padding</vt:lpstr>
      <vt:lpstr>Padding</vt:lpstr>
      <vt:lpstr>Padding</vt:lpstr>
      <vt:lpstr>Padding</vt:lpstr>
      <vt:lpstr>Same Padding</vt:lpstr>
      <vt:lpstr>Strides</vt:lpstr>
      <vt:lpstr>Quiz</vt:lpstr>
      <vt:lpstr>Stride</vt:lpstr>
      <vt:lpstr>Strides</vt:lpstr>
      <vt:lpstr>Strides</vt:lpstr>
      <vt:lpstr>Strides</vt:lpstr>
      <vt:lpstr>Convolution layer</vt:lpstr>
      <vt:lpstr>Convolution layer</vt:lpstr>
      <vt:lpstr>One Layer of a Convolutional Network</vt:lpstr>
      <vt:lpstr>One Layer of a Convolutional Network</vt:lpstr>
      <vt:lpstr>One Layer of a Convolutional Network</vt:lpstr>
      <vt:lpstr>Convolution layer</vt:lpstr>
      <vt:lpstr>Convolution layer</vt:lpstr>
      <vt:lpstr>Pooling Layer</vt:lpstr>
      <vt:lpstr>Pooling Layer</vt:lpstr>
      <vt:lpstr>Pooling Layer</vt:lpstr>
      <vt:lpstr>Pooling Layer</vt:lpstr>
      <vt:lpstr>Flattening</vt:lpstr>
      <vt:lpstr>Classification — Fully Connected Layer (FC Layer)</vt:lpstr>
      <vt:lpstr>Why ConvNets over Feed-Forward Neural Nets?</vt:lpstr>
      <vt:lpstr>Why Convolutions?</vt:lpstr>
      <vt:lpstr>CNN Example</vt:lpstr>
      <vt:lpstr>Why Convolutions?</vt:lpstr>
      <vt:lpstr>CNN</vt:lpstr>
      <vt:lpstr>LeNet</vt:lpstr>
      <vt:lpstr>AlexNet</vt:lpstr>
      <vt:lpstr>VGG</vt:lpstr>
      <vt:lpstr>GoogLeNet</vt:lpstr>
      <vt:lpstr>GoogLeNet</vt:lpstr>
      <vt:lpstr>Kernel vs Filter</vt:lpstr>
      <vt:lpstr>LAB 1</vt:lpstr>
      <vt:lpstr>LAB 2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5</cp:revision>
  <dcterms:created xsi:type="dcterms:W3CDTF">2025-10-29T02:17:48Z</dcterms:created>
  <dcterms:modified xsi:type="dcterms:W3CDTF">2025-11-03T03:49:46Z</dcterms:modified>
</cp:coreProperties>
</file>