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303" r:id="rId3"/>
    <p:sldId id="352" r:id="rId4"/>
    <p:sldId id="353" r:id="rId5"/>
    <p:sldId id="350" r:id="rId6"/>
    <p:sldId id="354" r:id="rId7"/>
    <p:sldId id="381" r:id="rId8"/>
    <p:sldId id="386" r:id="rId9"/>
    <p:sldId id="385" r:id="rId10"/>
    <p:sldId id="383" r:id="rId11"/>
    <p:sldId id="384" r:id="rId12"/>
    <p:sldId id="382" r:id="rId13"/>
    <p:sldId id="380" r:id="rId14"/>
    <p:sldId id="379" r:id="rId15"/>
    <p:sldId id="378" r:id="rId16"/>
    <p:sldId id="377" r:id="rId17"/>
    <p:sldId id="376" r:id="rId18"/>
    <p:sldId id="375" r:id="rId19"/>
    <p:sldId id="374" r:id="rId20"/>
    <p:sldId id="373" r:id="rId21"/>
    <p:sldId id="357" r:id="rId22"/>
    <p:sldId id="372" r:id="rId23"/>
    <p:sldId id="370" r:id="rId24"/>
    <p:sldId id="371" r:id="rId25"/>
    <p:sldId id="369" r:id="rId26"/>
    <p:sldId id="368" r:id="rId27"/>
    <p:sldId id="367" r:id="rId28"/>
    <p:sldId id="366" r:id="rId29"/>
    <p:sldId id="365" r:id="rId30"/>
    <p:sldId id="364" r:id="rId31"/>
    <p:sldId id="363" r:id="rId32"/>
    <p:sldId id="362" r:id="rId33"/>
    <p:sldId id="361" r:id="rId34"/>
    <p:sldId id="360" r:id="rId35"/>
    <p:sldId id="359" r:id="rId36"/>
    <p:sldId id="358" r:id="rId37"/>
    <p:sldId id="390" r:id="rId38"/>
    <p:sldId id="389" r:id="rId39"/>
    <p:sldId id="388" r:id="rId40"/>
    <p:sldId id="35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7" d="100"/>
          <a:sy n="77" d="100"/>
        </p:scale>
        <p:origin x="80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04FB4A-9193-4F5E-95AE-1A8B6ABA1E2E}" type="datetimeFigureOut">
              <a:rPr lang="en-US" smtClean="0"/>
              <a:t>10/11/2023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B55E07-B5E8-447D-A8FA-1DC08825D9AB}" type="slidenum">
              <a:rPr lang="en-US" smtClean="0"/>
              <a:t>‹#›</a:t>
            </a:fld>
            <a:endParaRPr lang="en-US"/>
          </a:p>
        </p:txBody>
      </p:sp>
    </p:spTree>
    <p:extLst>
      <p:ext uri="{BB962C8B-B14F-4D97-AF65-F5344CB8AC3E}">
        <p14:creationId xmlns:p14="http://schemas.microsoft.com/office/powerpoint/2010/main" val="37027894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192D2-2EF4-C98F-A774-7EDDF3C9DD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D1C567B-201F-0593-5F9C-7A1ECD87AE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EBC0DB1-00DE-C08F-6007-B065D8B7AC38}"/>
              </a:ext>
            </a:extLst>
          </p:cNvPr>
          <p:cNvSpPr>
            <a:spLocks noGrp="1"/>
          </p:cNvSpPr>
          <p:nvPr>
            <p:ph type="dt" sz="half" idx="10"/>
          </p:nvPr>
        </p:nvSpPr>
        <p:spPr/>
        <p:txBody>
          <a:bodyPr/>
          <a:lstStyle/>
          <a:p>
            <a:fld id="{F873EA29-7143-4CCE-BF2C-9EA8A3AB987A}" type="datetimeFigureOut">
              <a:rPr lang="en-US" smtClean="0"/>
              <a:t>10/11/2023</a:t>
            </a:fld>
            <a:endParaRPr lang="en-US"/>
          </a:p>
        </p:txBody>
      </p:sp>
      <p:sp>
        <p:nvSpPr>
          <p:cNvPr id="5" name="Footer Placeholder 4">
            <a:extLst>
              <a:ext uri="{FF2B5EF4-FFF2-40B4-BE49-F238E27FC236}">
                <a16:creationId xmlns:a16="http://schemas.microsoft.com/office/drawing/2014/main" id="{1B633DFA-A0C8-FC05-375C-760AB4F703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B5207C-D788-B6D4-568A-57283E37C223}"/>
              </a:ext>
            </a:extLst>
          </p:cNvPr>
          <p:cNvSpPr>
            <a:spLocks noGrp="1"/>
          </p:cNvSpPr>
          <p:nvPr>
            <p:ph type="sldNum" sz="quarter" idx="12"/>
          </p:nvPr>
        </p:nvSpPr>
        <p:spPr/>
        <p:txBody>
          <a:bodyPr/>
          <a:lstStyle/>
          <a:p>
            <a:fld id="{D23FA25B-DFC1-4127-907C-75E5D0B33FA7}" type="slidenum">
              <a:rPr lang="en-US" smtClean="0"/>
              <a:t>‹#›</a:t>
            </a:fld>
            <a:endParaRPr lang="en-US"/>
          </a:p>
        </p:txBody>
      </p:sp>
    </p:spTree>
    <p:extLst>
      <p:ext uri="{BB962C8B-B14F-4D97-AF65-F5344CB8AC3E}">
        <p14:creationId xmlns:p14="http://schemas.microsoft.com/office/powerpoint/2010/main" val="416882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6EF1D-6689-C0F7-9106-EC77E7EE031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29C63D1-A844-0C6B-51F2-E804A4221E0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AC8D80-5E04-9C4D-8A75-9B042075DACB}"/>
              </a:ext>
            </a:extLst>
          </p:cNvPr>
          <p:cNvSpPr>
            <a:spLocks noGrp="1"/>
          </p:cNvSpPr>
          <p:nvPr>
            <p:ph type="dt" sz="half" idx="10"/>
          </p:nvPr>
        </p:nvSpPr>
        <p:spPr/>
        <p:txBody>
          <a:bodyPr/>
          <a:lstStyle/>
          <a:p>
            <a:fld id="{F873EA29-7143-4CCE-BF2C-9EA8A3AB987A}" type="datetimeFigureOut">
              <a:rPr lang="en-US" smtClean="0"/>
              <a:t>10/11/2023</a:t>
            </a:fld>
            <a:endParaRPr lang="en-US"/>
          </a:p>
        </p:txBody>
      </p:sp>
      <p:sp>
        <p:nvSpPr>
          <p:cNvPr id="5" name="Footer Placeholder 4">
            <a:extLst>
              <a:ext uri="{FF2B5EF4-FFF2-40B4-BE49-F238E27FC236}">
                <a16:creationId xmlns:a16="http://schemas.microsoft.com/office/drawing/2014/main" id="{1D438759-0171-4F58-A740-53678CA92E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077976-70A0-320C-2828-06FBC3502DFC}"/>
              </a:ext>
            </a:extLst>
          </p:cNvPr>
          <p:cNvSpPr>
            <a:spLocks noGrp="1"/>
          </p:cNvSpPr>
          <p:nvPr>
            <p:ph type="sldNum" sz="quarter" idx="12"/>
          </p:nvPr>
        </p:nvSpPr>
        <p:spPr/>
        <p:txBody>
          <a:bodyPr/>
          <a:lstStyle/>
          <a:p>
            <a:fld id="{D23FA25B-DFC1-4127-907C-75E5D0B33FA7}" type="slidenum">
              <a:rPr lang="en-US" smtClean="0"/>
              <a:t>‹#›</a:t>
            </a:fld>
            <a:endParaRPr lang="en-US"/>
          </a:p>
        </p:txBody>
      </p:sp>
    </p:spTree>
    <p:extLst>
      <p:ext uri="{BB962C8B-B14F-4D97-AF65-F5344CB8AC3E}">
        <p14:creationId xmlns:p14="http://schemas.microsoft.com/office/powerpoint/2010/main" val="897027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DA2E9-7188-FB03-1355-BBEF1C3F4B5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A32A66B-2D1E-F21A-8EFC-79A76561DB1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34B0414-4B3A-148D-5A42-9569D9045DAD}"/>
              </a:ext>
            </a:extLst>
          </p:cNvPr>
          <p:cNvSpPr>
            <a:spLocks noGrp="1"/>
          </p:cNvSpPr>
          <p:nvPr>
            <p:ph type="dt" sz="half" idx="10"/>
          </p:nvPr>
        </p:nvSpPr>
        <p:spPr/>
        <p:txBody>
          <a:bodyPr/>
          <a:lstStyle/>
          <a:p>
            <a:fld id="{F873EA29-7143-4CCE-BF2C-9EA8A3AB987A}" type="datetimeFigureOut">
              <a:rPr lang="en-US" smtClean="0"/>
              <a:t>10/11/2023</a:t>
            </a:fld>
            <a:endParaRPr lang="en-US"/>
          </a:p>
        </p:txBody>
      </p:sp>
      <p:sp>
        <p:nvSpPr>
          <p:cNvPr id="5" name="Footer Placeholder 4">
            <a:extLst>
              <a:ext uri="{FF2B5EF4-FFF2-40B4-BE49-F238E27FC236}">
                <a16:creationId xmlns:a16="http://schemas.microsoft.com/office/drawing/2014/main" id="{6752F848-1728-D5C4-2EF7-3894BE90D1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B72E00-30E3-B2ED-AED7-8A0A6D7113EC}"/>
              </a:ext>
            </a:extLst>
          </p:cNvPr>
          <p:cNvSpPr>
            <a:spLocks noGrp="1"/>
          </p:cNvSpPr>
          <p:nvPr>
            <p:ph type="sldNum" sz="quarter" idx="12"/>
          </p:nvPr>
        </p:nvSpPr>
        <p:spPr/>
        <p:txBody>
          <a:bodyPr/>
          <a:lstStyle/>
          <a:p>
            <a:fld id="{D23FA25B-DFC1-4127-907C-75E5D0B33FA7}" type="slidenum">
              <a:rPr lang="en-US" smtClean="0"/>
              <a:t>‹#›</a:t>
            </a:fld>
            <a:endParaRPr lang="en-US"/>
          </a:p>
        </p:txBody>
      </p:sp>
    </p:spTree>
    <p:extLst>
      <p:ext uri="{BB962C8B-B14F-4D97-AF65-F5344CB8AC3E}">
        <p14:creationId xmlns:p14="http://schemas.microsoft.com/office/powerpoint/2010/main" val="1266194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F7D9-E977-08A3-CC11-671071E9EB4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15575A2-6246-327B-8DE6-D4798385E6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9B1D63A-333C-9A77-F09E-D371D4F7C40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70B1EA7-CD45-E954-A028-23C5C9D904BD}"/>
              </a:ext>
            </a:extLst>
          </p:cNvPr>
          <p:cNvSpPr>
            <a:spLocks noGrp="1"/>
          </p:cNvSpPr>
          <p:nvPr>
            <p:ph type="dt" sz="half" idx="10"/>
          </p:nvPr>
        </p:nvSpPr>
        <p:spPr/>
        <p:txBody>
          <a:bodyPr/>
          <a:lstStyle/>
          <a:p>
            <a:fld id="{F873EA29-7143-4CCE-BF2C-9EA8A3AB987A}" type="datetimeFigureOut">
              <a:rPr lang="en-US" smtClean="0"/>
              <a:t>10/11/2023</a:t>
            </a:fld>
            <a:endParaRPr lang="en-US"/>
          </a:p>
        </p:txBody>
      </p:sp>
      <p:sp>
        <p:nvSpPr>
          <p:cNvPr id="6" name="Footer Placeholder 5">
            <a:extLst>
              <a:ext uri="{FF2B5EF4-FFF2-40B4-BE49-F238E27FC236}">
                <a16:creationId xmlns:a16="http://schemas.microsoft.com/office/drawing/2014/main" id="{2526D7F0-5CF6-296A-DE65-03B8596E95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A9AFA4-FBE3-A47B-DE8B-BA56B1A2A22E}"/>
              </a:ext>
            </a:extLst>
          </p:cNvPr>
          <p:cNvSpPr>
            <a:spLocks noGrp="1"/>
          </p:cNvSpPr>
          <p:nvPr>
            <p:ph type="sldNum" sz="quarter" idx="12"/>
          </p:nvPr>
        </p:nvSpPr>
        <p:spPr/>
        <p:txBody>
          <a:bodyPr/>
          <a:lstStyle/>
          <a:p>
            <a:fld id="{D23FA25B-DFC1-4127-907C-75E5D0B33FA7}" type="slidenum">
              <a:rPr lang="en-US" smtClean="0"/>
              <a:t>‹#›</a:t>
            </a:fld>
            <a:endParaRPr lang="en-US"/>
          </a:p>
        </p:txBody>
      </p:sp>
    </p:spTree>
    <p:extLst>
      <p:ext uri="{BB962C8B-B14F-4D97-AF65-F5344CB8AC3E}">
        <p14:creationId xmlns:p14="http://schemas.microsoft.com/office/powerpoint/2010/main" val="1570931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AA7B8-387D-660C-8C45-753D9C32260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8FAD2A5-A03D-E3F4-1501-DC3A44C47C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77EFB4E-9D1E-F6F8-BAAE-090FB2DFE56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1A9C77C-DC09-2AA6-C884-C5D6901D34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0BD3C6A-413A-64A6-529D-C9AF6746239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2E6B5B7-1D16-4E29-90FC-C500C9199F15}"/>
              </a:ext>
            </a:extLst>
          </p:cNvPr>
          <p:cNvSpPr>
            <a:spLocks noGrp="1"/>
          </p:cNvSpPr>
          <p:nvPr>
            <p:ph type="dt" sz="half" idx="10"/>
          </p:nvPr>
        </p:nvSpPr>
        <p:spPr/>
        <p:txBody>
          <a:bodyPr/>
          <a:lstStyle/>
          <a:p>
            <a:fld id="{F873EA29-7143-4CCE-BF2C-9EA8A3AB987A}" type="datetimeFigureOut">
              <a:rPr lang="en-US" smtClean="0"/>
              <a:t>10/11/2023</a:t>
            </a:fld>
            <a:endParaRPr lang="en-US"/>
          </a:p>
        </p:txBody>
      </p:sp>
      <p:sp>
        <p:nvSpPr>
          <p:cNvPr id="8" name="Footer Placeholder 7">
            <a:extLst>
              <a:ext uri="{FF2B5EF4-FFF2-40B4-BE49-F238E27FC236}">
                <a16:creationId xmlns:a16="http://schemas.microsoft.com/office/drawing/2014/main" id="{24DFA0A0-1720-FF72-ED19-D37F7390586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0CAF84F-7CF3-E21E-3A64-8A1A14B0AB2B}"/>
              </a:ext>
            </a:extLst>
          </p:cNvPr>
          <p:cNvSpPr>
            <a:spLocks noGrp="1"/>
          </p:cNvSpPr>
          <p:nvPr>
            <p:ph type="sldNum" sz="quarter" idx="12"/>
          </p:nvPr>
        </p:nvSpPr>
        <p:spPr/>
        <p:txBody>
          <a:bodyPr/>
          <a:lstStyle/>
          <a:p>
            <a:fld id="{D23FA25B-DFC1-4127-907C-75E5D0B33FA7}" type="slidenum">
              <a:rPr lang="en-US" smtClean="0"/>
              <a:t>‹#›</a:t>
            </a:fld>
            <a:endParaRPr lang="en-US"/>
          </a:p>
        </p:txBody>
      </p:sp>
    </p:spTree>
    <p:extLst>
      <p:ext uri="{BB962C8B-B14F-4D97-AF65-F5344CB8AC3E}">
        <p14:creationId xmlns:p14="http://schemas.microsoft.com/office/powerpoint/2010/main" val="2173158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7852F-E1FD-5DE7-6F89-53225E690CD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69F4F3-AAB2-30D0-9C25-B53DCCAFC6F6}"/>
              </a:ext>
            </a:extLst>
          </p:cNvPr>
          <p:cNvSpPr>
            <a:spLocks noGrp="1"/>
          </p:cNvSpPr>
          <p:nvPr>
            <p:ph type="dt" sz="half" idx="10"/>
          </p:nvPr>
        </p:nvSpPr>
        <p:spPr/>
        <p:txBody>
          <a:bodyPr/>
          <a:lstStyle/>
          <a:p>
            <a:fld id="{F873EA29-7143-4CCE-BF2C-9EA8A3AB987A}" type="datetimeFigureOut">
              <a:rPr lang="en-US" smtClean="0"/>
              <a:t>10/11/2023</a:t>
            </a:fld>
            <a:endParaRPr lang="en-US"/>
          </a:p>
        </p:txBody>
      </p:sp>
      <p:sp>
        <p:nvSpPr>
          <p:cNvPr id="4" name="Footer Placeholder 3">
            <a:extLst>
              <a:ext uri="{FF2B5EF4-FFF2-40B4-BE49-F238E27FC236}">
                <a16:creationId xmlns:a16="http://schemas.microsoft.com/office/drawing/2014/main" id="{8A3F9A4D-5F1B-F585-3520-A84F6EC4EC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01979C5-235A-A5A0-D994-71D5C4D5F61D}"/>
              </a:ext>
            </a:extLst>
          </p:cNvPr>
          <p:cNvSpPr>
            <a:spLocks noGrp="1"/>
          </p:cNvSpPr>
          <p:nvPr>
            <p:ph type="sldNum" sz="quarter" idx="12"/>
          </p:nvPr>
        </p:nvSpPr>
        <p:spPr/>
        <p:txBody>
          <a:bodyPr/>
          <a:lstStyle/>
          <a:p>
            <a:fld id="{D23FA25B-DFC1-4127-907C-75E5D0B33FA7}" type="slidenum">
              <a:rPr lang="en-US" smtClean="0"/>
              <a:t>‹#›</a:t>
            </a:fld>
            <a:endParaRPr lang="en-US"/>
          </a:p>
        </p:txBody>
      </p:sp>
    </p:spTree>
    <p:extLst>
      <p:ext uri="{BB962C8B-B14F-4D97-AF65-F5344CB8AC3E}">
        <p14:creationId xmlns:p14="http://schemas.microsoft.com/office/powerpoint/2010/main" val="421418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8B22B0-F83A-D39B-D308-3270E9BF1F43}"/>
              </a:ext>
            </a:extLst>
          </p:cNvPr>
          <p:cNvSpPr>
            <a:spLocks noGrp="1"/>
          </p:cNvSpPr>
          <p:nvPr>
            <p:ph type="dt" sz="half" idx="10"/>
          </p:nvPr>
        </p:nvSpPr>
        <p:spPr/>
        <p:txBody>
          <a:bodyPr/>
          <a:lstStyle/>
          <a:p>
            <a:fld id="{F873EA29-7143-4CCE-BF2C-9EA8A3AB987A}" type="datetimeFigureOut">
              <a:rPr lang="en-US" smtClean="0"/>
              <a:t>10/11/2023</a:t>
            </a:fld>
            <a:endParaRPr lang="en-US"/>
          </a:p>
        </p:txBody>
      </p:sp>
      <p:sp>
        <p:nvSpPr>
          <p:cNvPr id="3" name="Footer Placeholder 2">
            <a:extLst>
              <a:ext uri="{FF2B5EF4-FFF2-40B4-BE49-F238E27FC236}">
                <a16:creationId xmlns:a16="http://schemas.microsoft.com/office/drawing/2014/main" id="{7E8A86C0-5E8F-B9B2-CE06-FF5D8390DDF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9D31B9F-D13F-FFEC-EBEA-F6050F97C931}"/>
              </a:ext>
            </a:extLst>
          </p:cNvPr>
          <p:cNvSpPr>
            <a:spLocks noGrp="1"/>
          </p:cNvSpPr>
          <p:nvPr>
            <p:ph type="sldNum" sz="quarter" idx="12"/>
          </p:nvPr>
        </p:nvSpPr>
        <p:spPr/>
        <p:txBody>
          <a:bodyPr/>
          <a:lstStyle/>
          <a:p>
            <a:fld id="{D23FA25B-DFC1-4127-907C-75E5D0B33FA7}" type="slidenum">
              <a:rPr lang="en-US" smtClean="0"/>
              <a:t>‹#›</a:t>
            </a:fld>
            <a:endParaRPr lang="en-US"/>
          </a:p>
        </p:txBody>
      </p:sp>
    </p:spTree>
    <p:extLst>
      <p:ext uri="{BB962C8B-B14F-4D97-AF65-F5344CB8AC3E}">
        <p14:creationId xmlns:p14="http://schemas.microsoft.com/office/powerpoint/2010/main" val="4282238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4B48C-FA4C-71BB-F57E-ED78112834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0A5921C-B3D7-A456-13EE-CBB8579460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23CA8CA-C746-2D47-256B-691E1616C8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B776AF-3E73-AF21-D5B5-82C66E178529}"/>
              </a:ext>
            </a:extLst>
          </p:cNvPr>
          <p:cNvSpPr>
            <a:spLocks noGrp="1"/>
          </p:cNvSpPr>
          <p:nvPr>
            <p:ph type="dt" sz="half" idx="10"/>
          </p:nvPr>
        </p:nvSpPr>
        <p:spPr/>
        <p:txBody>
          <a:bodyPr/>
          <a:lstStyle/>
          <a:p>
            <a:fld id="{F873EA29-7143-4CCE-BF2C-9EA8A3AB987A}" type="datetimeFigureOut">
              <a:rPr lang="en-US" smtClean="0"/>
              <a:t>10/11/2023</a:t>
            </a:fld>
            <a:endParaRPr lang="en-US"/>
          </a:p>
        </p:txBody>
      </p:sp>
      <p:sp>
        <p:nvSpPr>
          <p:cNvPr id="6" name="Footer Placeholder 5">
            <a:extLst>
              <a:ext uri="{FF2B5EF4-FFF2-40B4-BE49-F238E27FC236}">
                <a16:creationId xmlns:a16="http://schemas.microsoft.com/office/drawing/2014/main" id="{AEA23580-77DB-22F8-710E-78E2ECD34E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D0E986-50FE-42E9-357A-2EA052BA7E54}"/>
              </a:ext>
            </a:extLst>
          </p:cNvPr>
          <p:cNvSpPr>
            <a:spLocks noGrp="1"/>
          </p:cNvSpPr>
          <p:nvPr>
            <p:ph type="sldNum" sz="quarter" idx="12"/>
          </p:nvPr>
        </p:nvSpPr>
        <p:spPr/>
        <p:txBody>
          <a:bodyPr/>
          <a:lstStyle/>
          <a:p>
            <a:fld id="{D23FA25B-DFC1-4127-907C-75E5D0B33FA7}" type="slidenum">
              <a:rPr lang="en-US" smtClean="0"/>
              <a:t>‹#›</a:t>
            </a:fld>
            <a:endParaRPr lang="en-US"/>
          </a:p>
        </p:txBody>
      </p:sp>
    </p:spTree>
    <p:extLst>
      <p:ext uri="{BB962C8B-B14F-4D97-AF65-F5344CB8AC3E}">
        <p14:creationId xmlns:p14="http://schemas.microsoft.com/office/powerpoint/2010/main" val="2275381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CC4A8-42EB-DB90-117B-08FB63FFF7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349E43B-0E4A-714B-6F44-A00B605B24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B7C2E7B-B2AD-F14D-9E72-23F285CDD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A6AFA2-73D7-C80E-2F8C-2B56105CB57A}"/>
              </a:ext>
            </a:extLst>
          </p:cNvPr>
          <p:cNvSpPr>
            <a:spLocks noGrp="1"/>
          </p:cNvSpPr>
          <p:nvPr>
            <p:ph type="dt" sz="half" idx="10"/>
          </p:nvPr>
        </p:nvSpPr>
        <p:spPr/>
        <p:txBody>
          <a:bodyPr/>
          <a:lstStyle/>
          <a:p>
            <a:fld id="{F873EA29-7143-4CCE-BF2C-9EA8A3AB987A}" type="datetimeFigureOut">
              <a:rPr lang="en-US" smtClean="0"/>
              <a:t>10/11/2023</a:t>
            </a:fld>
            <a:endParaRPr lang="en-US"/>
          </a:p>
        </p:txBody>
      </p:sp>
      <p:sp>
        <p:nvSpPr>
          <p:cNvPr id="6" name="Footer Placeholder 5">
            <a:extLst>
              <a:ext uri="{FF2B5EF4-FFF2-40B4-BE49-F238E27FC236}">
                <a16:creationId xmlns:a16="http://schemas.microsoft.com/office/drawing/2014/main" id="{A002154E-0B47-6789-8E9B-CF424F1F05D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8B5C0D-B463-FB8B-B728-6C9A9493805F}"/>
              </a:ext>
            </a:extLst>
          </p:cNvPr>
          <p:cNvSpPr>
            <a:spLocks noGrp="1"/>
          </p:cNvSpPr>
          <p:nvPr>
            <p:ph type="sldNum" sz="quarter" idx="12"/>
          </p:nvPr>
        </p:nvSpPr>
        <p:spPr/>
        <p:txBody>
          <a:bodyPr/>
          <a:lstStyle/>
          <a:p>
            <a:fld id="{D23FA25B-DFC1-4127-907C-75E5D0B33FA7}" type="slidenum">
              <a:rPr lang="en-US" smtClean="0"/>
              <a:t>‹#›</a:t>
            </a:fld>
            <a:endParaRPr lang="en-US"/>
          </a:p>
        </p:txBody>
      </p:sp>
    </p:spTree>
    <p:extLst>
      <p:ext uri="{BB962C8B-B14F-4D97-AF65-F5344CB8AC3E}">
        <p14:creationId xmlns:p14="http://schemas.microsoft.com/office/powerpoint/2010/main" val="218000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C809A-8F0E-3B04-62CE-E961A8B2BBA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79D5509-3530-250E-DA69-FAA0525057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CAA8C09-0D33-94F3-7E45-96649AB49CED}"/>
              </a:ext>
            </a:extLst>
          </p:cNvPr>
          <p:cNvSpPr>
            <a:spLocks noGrp="1"/>
          </p:cNvSpPr>
          <p:nvPr>
            <p:ph type="dt" sz="half" idx="10"/>
          </p:nvPr>
        </p:nvSpPr>
        <p:spPr/>
        <p:txBody>
          <a:bodyPr/>
          <a:lstStyle/>
          <a:p>
            <a:fld id="{F873EA29-7143-4CCE-BF2C-9EA8A3AB987A}" type="datetimeFigureOut">
              <a:rPr lang="en-US" smtClean="0"/>
              <a:t>10/11/2023</a:t>
            </a:fld>
            <a:endParaRPr lang="en-US"/>
          </a:p>
        </p:txBody>
      </p:sp>
      <p:sp>
        <p:nvSpPr>
          <p:cNvPr id="5" name="Footer Placeholder 4">
            <a:extLst>
              <a:ext uri="{FF2B5EF4-FFF2-40B4-BE49-F238E27FC236}">
                <a16:creationId xmlns:a16="http://schemas.microsoft.com/office/drawing/2014/main" id="{983DCB9B-8E5C-C12C-74B4-98674BFF31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4EEA69-23D7-7BB1-A0B9-F5970DD175B2}"/>
              </a:ext>
            </a:extLst>
          </p:cNvPr>
          <p:cNvSpPr>
            <a:spLocks noGrp="1"/>
          </p:cNvSpPr>
          <p:nvPr>
            <p:ph type="sldNum" sz="quarter" idx="12"/>
          </p:nvPr>
        </p:nvSpPr>
        <p:spPr/>
        <p:txBody>
          <a:bodyPr/>
          <a:lstStyle/>
          <a:p>
            <a:fld id="{D23FA25B-DFC1-4127-907C-75E5D0B33FA7}" type="slidenum">
              <a:rPr lang="en-US" smtClean="0"/>
              <a:t>‹#›</a:t>
            </a:fld>
            <a:endParaRPr lang="en-US"/>
          </a:p>
        </p:txBody>
      </p:sp>
    </p:spTree>
    <p:extLst>
      <p:ext uri="{BB962C8B-B14F-4D97-AF65-F5344CB8AC3E}">
        <p14:creationId xmlns:p14="http://schemas.microsoft.com/office/powerpoint/2010/main" val="953325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14953B-DCDB-751C-89B7-C8180AB424E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62FC425-C7A5-72C6-6303-C0C648837B4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10213E-9942-C872-1EDC-21789B654F15}"/>
              </a:ext>
            </a:extLst>
          </p:cNvPr>
          <p:cNvSpPr>
            <a:spLocks noGrp="1"/>
          </p:cNvSpPr>
          <p:nvPr>
            <p:ph type="dt" sz="half" idx="10"/>
          </p:nvPr>
        </p:nvSpPr>
        <p:spPr/>
        <p:txBody>
          <a:bodyPr/>
          <a:lstStyle/>
          <a:p>
            <a:fld id="{F873EA29-7143-4CCE-BF2C-9EA8A3AB987A}" type="datetimeFigureOut">
              <a:rPr lang="en-US" smtClean="0"/>
              <a:t>10/11/2023</a:t>
            </a:fld>
            <a:endParaRPr lang="en-US"/>
          </a:p>
        </p:txBody>
      </p:sp>
      <p:sp>
        <p:nvSpPr>
          <p:cNvPr id="5" name="Footer Placeholder 4">
            <a:extLst>
              <a:ext uri="{FF2B5EF4-FFF2-40B4-BE49-F238E27FC236}">
                <a16:creationId xmlns:a16="http://schemas.microsoft.com/office/drawing/2014/main" id="{FD6795E1-37E8-1F14-856A-678B242EF2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EA3439-684F-645B-7134-B2B07DE78C35}"/>
              </a:ext>
            </a:extLst>
          </p:cNvPr>
          <p:cNvSpPr>
            <a:spLocks noGrp="1"/>
          </p:cNvSpPr>
          <p:nvPr>
            <p:ph type="sldNum" sz="quarter" idx="12"/>
          </p:nvPr>
        </p:nvSpPr>
        <p:spPr/>
        <p:txBody>
          <a:bodyPr/>
          <a:lstStyle/>
          <a:p>
            <a:fld id="{D23FA25B-DFC1-4127-907C-75E5D0B33FA7}" type="slidenum">
              <a:rPr lang="en-US" smtClean="0"/>
              <a:t>‹#›</a:t>
            </a:fld>
            <a:endParaRPr lang="en-US"/>
          </a:p>
        </p:txBody>
      </p:sp>
    </p:spTree>
    <p:extLst>
      <p:ext uri="{BB962C8B-B14F-4D97-AF65-F5344CB8AC3E}">
        <p14:creationId xmlns:p14="http://schemas.microsoft.com/office/powerpoint/2010/main" val="3842364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7231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4180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69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00235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12053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47212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87140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0243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08549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5679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94966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492332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3166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35810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5135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66103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41183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97162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DDC381-D967-4C5E-5116-BA16209348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C18A07-3938-1FB1-E0F0-B82D026D5A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755D57-AFCF-93AC-FDF3-F4FB513A8D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73EA29-7143-4CCE-BF2C-9EA8A3AB987A}" type="datetimeFigureOut">
              <a:rPr lang="en-US" smtClean="0"/>
              <a:t>10/11/2023</a:t>
            </a:fld>
            <a:endParaRPr lang="en-US"/>
          </a:p>
        </p:txBody>
      </p:sp>
      <p:sp>
        <p:nvSpPr>
          <p:cNvPr id="5" name="Footer Placeholder 4">
            <a:extLst>
              <a:ext uri="{FF2B5EF4-FFF2-40B4-BE49-F238E27FC236}">
                <a16:creationId xmlns:a16="http://schemas.microsoft.com/office/drawing/2014/main" id="{0D3A154E-CF67-07B5-9ADF-BB8AF9705E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9A0BEF1-9D50-4A39-47FF-1239304C8F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3FA25B-DFC1-4127-907C-75E5D0B33FA7}" type="slidenum">
              <a:rPr lang="en-US" smtClean="0"/>
              <a:t>‹#›</a:t>
            </a:fld>
            <a:endParaRPr lang="en-US"/>
          </a:p>
        </p:txBody>
      </p:sp>
    </p:spTree>
    <p:extLst>
      <p:ext uri="{BB962C8B-B14F-4D97-AF65-F5344CB8AC3E}">
        <p14:creationId xmlns:p14="http://schemas.microsoft.com/office/powerpoint/2010/main" val="1859399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878524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4.xml"/><Relationship Id="rId7" Type="http://schemas.openxmlformats.org/officeDocument/2006/relationships/image" Target="../media/image4.sv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8.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8.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Google Shape;109;p1">
            <a:extLst>
              <a:ext uri="{FF2B5EF4-FFF2-40B4-BE49-F238E27FC236}">
                <a16:creationId xmlns:a16="http://schemas.microsoft.com/office/drawing/2014/main" id="{1ED6B7B0-3A64-8D7E-E785-D37936EF9714}"/>
              </a:ext>
            </a:extLst>
          </p:cNvPr>
          <p:cNvSpPr txBox="1"/>
          <p:nvPr/>
        </p:nvSpPr>
        <p:spPr>
          <a:xfrm>
            <a:off x="6912859" y="1985254"/>
            <a:ext cx="4703532"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4400" b="1" dirty="0">
                <a:solidFill>
                  <a:srgbClr val="8E5A6D"/>
                </a:solidFill>
                <a:latin typeface="Tajawal Medium"/>
                <a:cs typeface="Tajawal Medium"/>
                <a:sym typeface="Tajawal Medium"/>
              </a:rPr>
              <a:t>مقرر </a:t>
            </a:r>
            <a:r>
              <a:rPr lang="ar-EG" sz="4400" b="1" dirty="0">
                <a:solidFill>
                  <a:srgbClr val="8E5A6D"/>
                </a:solidFill>
                <a:latin typeface="Tajawal Medium"/>
                <a:cs typeface="Tajawal Medium"/>
                <a:sym typeface="Tajawal Medium"/>
              </a:rPr>
              <a:t>قيادة التغيرات    </a:t>
            </a:r>
            <a:endParaRPr dirty="0"/>
          </a:p>
        </p:txBody>
      </p:sp>
      <p:sp>
        <p:nvSpPr>
          <p:cNvPr id="7" name="Google Shape;107;p1">
            <a:extLst>
              <a:ext uri="{FF2B5EF4-FFF2-40B4-BE49-F238E27FC236}">
                <a16:creationId xmlns:a16="http://schemas.microsoft.com/office/drawing/2014/main" id="{C48C3D0D-D05F-11A3-91F8-644E86AE68CB}"/>
              </a:ext>
            </a:extLst>
          </p:cNvPr>
          <p:cNvSpPr txBox="1"/>
          <p:nvPr/>
        </p:nvSpPr>
        <p:spPr>
          <a:xfrm>
            <a:off x="6370224" y="2997695"/>
            <a:ext cx="4886463" cy="1077178"/>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ar-SA" sz="2400" b="1" kern="0" dirty="0" err="1">
                <a:solidFill>
                  <a:srgbClr val="2D3956"/>
                </a:solidFill>
                <a:latin typeface="Tajawal Medium"/>
                <a:cs typeface="Tajawal Medium"/>
                <a:sym typeface="Tajawal Medium"/>
              </a:rPr>
              <a:t>أ.د</a:t>
            </a:r>
            <a:r>
              <a:rPr lang="ar-SA" sz="2400" b="1" kern="0" dirty="0">
                <a:solidFill>
                  <a:srgbClr val="2D3956"/>
                </a:solidFill>
                <a:latin typeface="Tajawal Medium"/>
                <a:cs typeface="Tajawal Medium"/>
                <a:sym typeface="Tajawal Medium"/>
              </a:rPr>
              <a:t> | محمد محمدي محمد مخلص</a:t>
            </a:r>
            <a:endParaRPr lang="ar-SA" sz="2000" b="1" kern="0" dirty="0">
              <a:solidFill>
                <a:srgbClr val="2D3956"/>
              </a:solidFill>
              <a:latin typeface="Tajawal Medium"/>
              <a:cs typeface="Tajawal Medium"/>
              <a:sym typeface="Tajawal Medium"/>
            </a:endParaRPr>
          </a:p>
          <a:p>
            <a:pPr algn="ctr">
              <a:buClr>
                <a:srgbClr val="000000"/>
              </a:buClr>
              <a:buFont typeface="Arial"/>
              <a:buNone/>
            </a:pPr>
            <a:r>
              <a:rPr lang="ar-SA" sz="2000" b="1" kern="0" dirty="0">
                <a:solidFill>
                  <a:srgbClr val="2D3956"/>
                </a:solidFill>
                <a:latin typeface="Tajawal Medium"/>
                <a:cs typeface="Tajawal Medium"/>
                <a:sym typeface="Tajawal Medium"/>
              </a:rPr>
              <a:t>أستاذ القيادة التربوية المشارك - كلية العلوم الانسانية- جامعة </a:t>
            </a:r>
            <a:r>
              <a:rPr lang="ar-EG" sz="2000" b="1" kern="0" dirty="0" err="1">
                <a:solidFill>
                  <a:srgbClr val="2D3956"/>
                </a:solidFill>
                <a:latin typeface="Tajawal Medium"/>
                <a:cs typeface="Tajawal Medium"/>
                <a:sym typeface="Tajawal Medium"/>
              </a:rPr>
              <a:t>ميدأوشن</a:t>
            </a:r>
            <a:endParaRPr lang="ar-SA" sz="2000" b="1" kern="0" dirty="0">
              <a:solidFill>
                <a:srgbClr val="2D3956"/>
              </a:solidFill>
              <a:latin typeface="Tajawal Medium"/>
              <a:cs typeface="Tajawal Medium"/>
              <a:sym typeface="Tajawal Medium"/>
            </a:endParaRPr>
          </a:p>
        </p:txBody>
      </p:sp>
      <p:sp>
        <p:nvSpPr>
          <p:cNvPr id="8" name="Google Shape;114;p1">
            <a:extLst>
              <a:ext uri="{FF2B5EF4-FFF2-40B4-BE49-F238E27FC236}">
                <a16:creationId xmlns:a16="http://schemas.microsoft.com/office/drawing/2014/main" id="{2272AF81-EBD0-D816-E955-C0F7020F5C0D}"/>
              </a:ext>
            </a:extLst>
          </p:cNvPr>
          <p:cNvSpPr txBox="1"/>
          <p:nvPr/>
        </p:nvSpPr>
        <p:spPr>
          <a:xfrm>
            <a:off x="6186126" y="4333005"/>
            <a:ext cx="431366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1" dirty="0">
                <a:effectLst/>
                <a:highlight>
                  <a:srgbClr val="00FFFF"/>
                </a:highlight>
                <a:ea typeface="Calibri" panose="020F0502020204030204" pitchFamily="34" charset="0"/>
                <a:cs typeface="Times New Roman" panose="02020603050405020304" pitchFamily="18" charset="0"/>
              </a:rPr>
              <a:t>قيادة التغيير وإدارة الجودة الشاملة</a:t>
            </a:r>
            <a:endParaRPr sz="2700" b="1" dirty="0"/>
          </a:p>
        </p:txBody>
      </p:sp>
      <p:sp>
        <p:nvSpPr>
          <p:cNvPr id="14" name="Google Shape;110;p1">
            <a:extLst>
              <a:ext uri="{FF2B5EF4-FFF2-40B4-BE49-F238E27FC236}">
                <a16:creationId xmlns:a16="http://schemas.microsoft.com/office/drawing/2014/main" id="{0A3BB2E9-484D-584A-4E09-FA684B655F54}"/>
              </a:ext>
            </a:extLst>
          </p:cNvPr>
          <p:cNvSpPr/>
          <p:nvPr/>
        </p:nvSpPr>
        <p:spPr>
          <a:xfrm>
            <a:off x="4445163" y="5083445"/>
            <a:ext cx="5904656"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الثانية : قيادة التغيرات 721</a:t>
            </a:r>
            <a:endParaRPr sz="2000" b="1" dirty="0">
              <a:solidFill>
                <a:srgbClr val="FF0000"/>
              </a:solidFill>
              <a:highlight>
                <a:srgbClr val="00FFFF"/>
              </a:highlight>
            </a:endParaRPr>
          </a:p>
        </p:txBody>
      </p:sp>
      <p:pic>
        <p:nvPicPr>
          <p:cNvPr id="4" name="Screen Recording 3">
            <a:hlinkClick r:id="" action="ppaction://media"/>
            <a:extLst>
              <a:ext uri="{FF2B5EF4-FFF2-40B4-BE49-F238E27FC236}">
                <a16:creationId xmlns:a16="http://schemas.microsoft.com/office/drawing/2014/main" id="{F28E17C4-F7A9-0609-D5E5-212E90585D5A}"/>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2916301" y="5191253"/>
            <a:ext cx="487363" cy="48736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33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sym typeface="Arial"/>
            </a:endParaRPr>
          </a:p>
        </p:txBody>
      </p:sp>
      <p:sp>
        <p:nvSpPr>
          <p:cNvPr id="4" name="Google Shape;123;p2">
            <a:extLst>
              <a:ext uri="{FF2B5EF4-FFF2-40B4-BE49-F238E27FC236}">
                <a16:creationId xmlns:a16="http://schemas.microsoft.com/office/drawing/2014/main" id="{9B4DB4E8-7468-0888-7D17-4B0E38C87E18}"/>
              </a:ext>
            </a:extLst>
          </p:cNvPr>
          <p:cNvSpPr txBox="1"/>
          <p:nvPr/>
        </p:nvSpPr>
        <p:spPr>
          <a:xfrm>
            <a:off x="2180207" y="1500169"/>
            <a:ext cx="7831585" cy="6943399"/>
          </a:xfrm>
          <a:prstGeom prst="rect">
            <a:avLst/>
          </a:prstGeom>
          <a:noFill/>
          <a:ln>
            <a:noFill/>
          </a:ln>
        </p:spPr>
        <p:txBody>
          <a:bodyPr spcFirstLastPara="1" wrap="square" lIns="91425" tIns="45700" rIns="91425" bIns="45700" anchor="t" anchorCtr="0">
            <a:spAutoFit/>
          </a:bodyPr>
          <a:lstStyle/>
          <a:p>
            <a:pPr marL="342900" indent="-342900" algn="r">
              <a:lnSpc>
                <a:spcPct val="150000"/>
              </a:lnSpc>
              <a:buClr>
                <a:srgbClr val="000000"/>
              </a:buClr>
              <a:buFont typeface="Arial" pitchFamily="34" charset="0"/>
              <a:buChar char="•"/>
            </a:pPr>
            <a:r>
              <a:rPr lang="ar-SA" sz="2400" b="1" kern="0" dirty="0">
                <a:solidFill>
                  <a:srgbClr val="FF0000"/>
                </a:solidFill>
                <a:latin typeface="Simplified Arabic" pitchFamily="18" charset="-78"/>
                <a:ea typeface="Calibri"/>
                <a:cs typeface="Simplified Arabic" pitchFamily="18" charset="-78"/>
                <a:sym typeface="Calibri"/>
              </a:rPr>
              <a:t>ملخص المحاضرة السابقة: </a:t>
            </a:r>
            <a:r>
              <a:rPr lang="ar-EG" sz="2400" b="1" kern="0" dirty="0">
                <a:solidFill>
                  <a:srgbClr val="FF0000"/>
                </a:solidFill>
                <a:latin typeface="Simplified Arabic" pitchFamily="18" charset="-78"/>
                <a:ea typeface="Calibri"/>
                <a:cs typeface="Simplified Arabic" pitchFamily="18" charset="-78"/>
                <a:sym typeface="Calibri"/>
              </a:rPr>
              <a:t> تناولنا المحاضرة الأول التغيير مفهومه وأهميته  وكانت أهم  العناصر هي:</a:t>
            </a:r>
          </a:p>
          <a:p>
            <a:pPr algn="r" rtl="1">
              <a:lnSpc>
                <a:spcPct val="130000"/>
              </a:lnSpc>
              <a:buClr>
                <a:srgbClr val="000000"/>
              </a:buClr>
              <a:buFont typeface="Arial"/>
              <a:buNone/>
            </a:pPr>
            <a:r>
              <a:rPr lang="ar-EG" sz="24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 مفهوم التغيير وأهميته</a:t>
            </a:r>
          </a:p>
          <a:p>
            <a:pPr algn="r" rtl="1">
              <a:lnSpc>
                <a:spcPct val="130000"/>
              </a:lnSpc>
              <a:buClr>
                <a:srgbClr val="000000"/>
              </a:buClr>
              <a:buFont typeface="Arial"/>
              <a:buNone/>
            </a:pPr>
            <a:r>
              <a:rPr lang="ar-EG" sz="24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 أسباب التغيير</a:t>
            </a:r>
          </a:p>
          <a:p>
            <a:pPr algn="r" rtl="1">
              <a:lnSpc>
                <a:spcPct val="130000"/>
              </a:lnSpc>
              <a:buClr>
                <a:srgbClr val="000000"/>
              </a:buClr>
              <a:buFont typeface="Arial"/>
              <a:buNone/>
            </a:pPr>
            <a:r>
              <a:rPr lang="ar-EG" sz="24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 أهداف التغيير</a:t>
            </a:r>
          </a:p>
          <a:p>
            <a:pPr algn="r" rtl="1">
              <a:lnSpc>
                <a:spcPct val="130000"/>
              </a:lnSpc>
              <a:buClr>
                <a:srgbClr val="000000"/>
              </a:buClr>
              <a:buFont typeface="Arial"/>
              <a:buNone/>
            </a:pPr>
            <a:r>
              <a:rPr lang="ar-EG" sz="24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 مسؤولية التغيير</a:t>
            </a:r>
          </a:p>
          <a:p>
            <a:pPr algn="r" rtl="1">
              <a:lnSpc>
                <a:spcPct val="130000"/>
              </a:lnSpc>
              <a:buClr>
                <a:srgbClr val="000000"/>
              </a:buClr>
              <a:buFont typeface="Arial"/>
              <a:buNone/>
            </a:pPr>
            <a:r>
              <a:rPr lang="ar-EG" sz="24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 خصائص التغيير</a:t>
            </a:r>
          </a:p>
          <a:p>
            <a:pPr algn="r" rtl="1">
              <a:lnSpc>
                <a:spcPct val="130000"/>
              </a:lnSpc>
              <a:buClr>
                <a:srgbClr val="000000"/>
              </a:buClr>
              <a:buFont typeface="Arial"/>
              <a:buNone/>
            </a:pPr>
            <a:r>
              <a:rPr lang="ar-EG" sz="24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 معوقات التغيير</a:t>
            </a:r>
          </a:p>
          <a:p>
            <a:pPr marL="342900" indent="-342900" algn="r">
              <a:lnSpc>
                <a:spcPct val="150000"/>
              </a:lnSpc>
              <a:buClr>
                <a:srgbClr val="000000"/>
              </a:buClr>
              <a:buFont typeface="Arial" pitchFamily="34" charset="0"/>
              <a:buChar char="•"/>
            </a:pPr>
            <a:endParaRPr lang="ar-EG" sz="2400" b="1" kern="0" dirty="0">
              <a:solidFill>
                <a:srgbClr val="FFFFFF"/>
              </a:solidFill>
              <a:highlight>
                <a:srgbClr val="FFFF00"/>
              </a:highlight>
              <a:latin typeface="Simplified Arabic" pitchFamily="18" charset="-78"/>
              <a:ea typeface="Calibri"/>
              <a:cs typeface="Simplified Arabic" pitchFamily="18" charset="-78"/>
              <a:sym typeface="Calibri"/>
            </a:endParaRPr>
          </a:p>
          <a:p>
            <a:pPr marL="342900" indent="-342900" algn="r">
              <a:lnSpc>
                <a:spcPct val="150000"/>
              </a:lnSpc>
              <a:buClr>
                <a:srgbClr val="000000"/>
              </a:buClr>
              <a:buFont typeface="Arial" pitchFamily="34" charset="0"/>
              <a:buChar char="•"/>
            </a:pPr>
            <a:endParaRPr lang="ar-EG" sz="2400" b="1" kern="0" dirty="0">
              <a:solidFill>
                <a:srgbClr val="FFFFFF"/>
              </a:solidFill>
              <a:highlight>
                <a:srgbClr val="FFFF00"/>
              </a:highlight>
              <a:latin typeface="Simplified Arabic" pitchFamily="18" charset="-78"/>
              <a:ea typeface="Calibri"/>
              <a:cs typeface="Simplified Arabic" pitchFamily="18" charset="-78"/>
              <a:sym typeface="Calibri"/>
            </a:endParaRPr>
          </a:p>
          <a:p>
            <a:pPr marL="342900" indent="-342900" algn="r">
              <a:lnSpc>
                <a:spcPct val="150000"/>
              </a:lnSpc>
              <a:buClr>
                <a:srgbClr val="000000"/>
              </a:buClr>
              <a:buFont typeface="Arial" pitchFamily="34" charset="0"/>
              <a:buChar char="•"/>
            </a:pPr>
            <a:endParaRPr lang="ar-EG" sz="2400" b="1" kern="0" dirty="0">
              <a:solidFill>
                <a:srgbClr val="FFFFFF"/>
              </a:solidFill>
              <a:highlight>
                <a:srgbClr val="FFFF00"/>
              </a:highlight>
              <a:latin typeface="Simplified Arabic" pitchFamily="18" charset="-78"/>
              <a:ea typeface="Calibri"/>
              <a:cs typeface="Simplified Arabic" pitchFamily="18" charset="-78"/>
              <a:sym typeface="Calibri"/>
            </a:endParaRPr>
          </a:p>
          <a:p>
            <a:pPr marL="342900" indent="-342900" algn="r">
              <a:lnSpc>
                <a:spcPct val="150000"/>
              </a:lnSpc>
              <a:buClr>
                <a:srgbClr val="000000"/>
              </a:buClr>
              <a:buFont typeface="Arial" pitchFamily="34" charset="0"/>
              <a:buChar char="•"/>
            </a:pPr>
            <a:endParaRPr lang="ar-EG" sz="2400" b="1" kern="0" dirty="0">
              <a:solidFill>
                <a:srgbClr val="FFFFFF"/>
              </a:solidFill>
              <a:highlight>
                <a:srgbClr val="FFFF00"/>
              </a:highlight>
              <a:latin typeface="Simplified Arabic" pitchFamily="18" charset="-78"/>
              <a:ea typeface="Calibri"/>
              <a:cs typeface="Simplified Arabic" pitchFamily="18" charset="-78"/>
              <a:sym typeface="Calibri"/>
            </a:endParaRPr>
          </a:p>
          <a:p>
            <a:pPr marL="342900" indent="-342900" algn="r">
              <a:lnSpc>
                <a:spcPct val="150000"/>
              </a:lnSpc>
              <a:buClr>
                <a:srgbClr val="000000"/>
              </a:buClr>
              <a:buFont typeface="Arial" pitchFamily="34" charset="0"/>
              <a:buChar char="•"/>
            </a:pPr>
            <a:endParaRPr lang="ar-SA" sz="2800" b="1" kern="0" dirty="0">
              <a:solidFill>
                <a:srgbClr val="FFFFFF"/>
              </a:solidFill>
              <a:highlight>
                <a:srgbClr val="FFFF00"/>
              </a:highlight>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328551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sym typeface="Arial"/>
            </a:endParaRPr>
          </a:p>
        </p:txBody>
      </p:sp>
      <p:sp>
        <p:nvSpPr>
          <p:cNvPr id="4" name="Google Shape;123;p2">
            <a:extLst>
              <a:ext uri="{FF2B5EF4-FFF2-40B4-BE49-F238E27FC236}">
                <a16:creationId xmlns:a16="http://schemas.microsoft.com/office/drawing/2014/main" id="{6D7C36B8-DE4A-4957-912D-F69C20462431}"/>
              </a:ext>
            </a:extLst>
          </p:cNvPr>
          <p:cNvSpPr txBox="1"/>
          <p:nvPr/>
        </p:nvSpPr>
        <p:spPr>
          <a:xfrm>
            <a:off x="1808376" y="1500169"/>
            <a:ext cx="8702248" cy="6814133"/>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EG" sz="2800" b="1" kern="0" dirty="0">
                <a:latin typeface="Arial"/>
                <a:ea typeface="Calibri" panose="020F0502020204030204" pitchFamily="34" charset="0"/>
                <a:cs typeface="Times New Roman" panose="02020603050405020304" pitchFamily="18" charset="0"/>
                <a:sym typeface="Arial"/>
              </a:rPr>
              <a:t>عناصر المحاضرة</a:t>
            </a:r>
          </a:p>
          <a:p>
            <a:pPr algn="ctr" rtl="1">
              <a:lnSpc>
                <a:spcPct val="130000"/>
              </a:lnSpc>
              <a:buClr>
                <a:srgbClr val="000000"/>
              </a:buClr>
              <a:buFont typeface="Arial"/>
              <a:buNone/>
            </a:pPr>
            <a:r>
              <a:rPr lang="ar-EG" sz="2800" b="1" kern="0" dirty="0">
                <a:latin typeface="Arial"/>
                <a:ea typeface="Calibri" panose="020F0502020204030204" pitchFamily="34" charset="0"/>
                <a:cs typeface="Times New Roman" panose="02020603050405020304" pitchFamily="18" charset="0"/>
                <a:sym typeface="Arial"/>
              </a:rPr>
              <a:t>قيادة التغيير وإدارة الجودة الشاملة وتضم</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1-  تعريف التغيير التنظيمي ودوافعه</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2- أهداف التغيير التنظيمي واهميته</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3- الجودة الشاملة مفهومها وأهدافها </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4- متطلبات تطبيق إدارة الجودة الشاملة </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5-  مراحل تطبيق إدارة الجودة الشاملة</a:t>
            </a:r>
          </a:p>
          <a:p>
            <a:pPr algn="r" rtl="1">
              <a:lnSpc>
                <a:spcPct val="130000"/>
              </a:lnSpc>
              <a:buClr>
                <a:srgbClr val="000000"/>
              </a:buClr>
              <a:buFont typeface="Arial"/>
              <a:buNone/>
            </a:pPr>
            <a:r>
              <a:rPr lang="ar-EG" sz="2400" kern="0" dirty="0">
                <a:latin typeface="Arial"/>
                <a:ea typeface="Calibri" panose="020F0502020204030204" pitchFamily="34" charset="0"/>
                <a:cs typeface="Times New Roman" panose="02020603050405020304" pitchFamily="18" charset="0"/>
                <a:sym typeface="Arial"/>
              </a:rPr>
              <a:t>6-  علاقة التغيير بالجودة الشاملة</a:t>
            </a:r>
          </a:p>
          <a:p>
            <a:pPr algn="ctr" rtl="1">
              <a:lnSpc>
                <a:spcPct val="130000"/>
              </a:lnSpc>
              <a:buClr>
                <a:srgbClr val="000000"/>
              </a:buClr>
              <a:buFont typeface="Arial"/>
              <a:buNone/>
            </a:pPr>
            <a:endParaRPr lang="ar-EG" sz="2400" b="1" kern="0" dirty="0">
              <a:latin typeface="Arial"/>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1788007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F8D3AE44-83ED-5E9A-BB18-A7FB1E2108E3}"/>
              </a:ext>
            </a:extLst>
          </p:cNvPr>
          <p:cNvSpPr/>
          <p:nvPr/>
        </p:nvSpPr>
        <p:spPr>
          <a:xfrm>
            <a:off x="579875" y="1460503"/>
            <a:ext cx="10732365" cy="4940263"/>
          </a:xfrm>
          <a:prstGeom prst="rect">
            <a:avLst/>
          </a:prstGeom>
        </p:spPr>
        <p:txBody>
          <a:bodyPr wrap="square">
            <a:spAutoFit/>
          </a:bodyPr>
          <a:lstStyle/>
          <a:p>
            <a:pPr algn="justLow" rtl="1">
              <a:lnSpc>
                <a:spcPct val="150000"/>
              </a:lnSpc>
              <a:spcAft>
                <a:spcPts val="1000"/>
              </a:spcAft>
              <a:buClr>
                <a:srgbClr val="000000"/>
              </a:buClr>
              <a:buFont typeface="Arial"/>
              <a:buNone/>
            </a:pPr>
            <a:r>
              <a:rPr lang="ar-SA" sz="2800" b="1" kern="0" dirty="0">
                <a:solidFill>
                  <a:srgbClr val="000000"/>
                </a:solidFill>
                <a:ea typeface="Calibri"/>
                <a:cs typeface="Simplified Arabic"/>
                <a:sym typeface="Arial"/>
              </a:rPr>
              <a:t>تمهيد:</a:t>
            </a:r>
            <a:endParaRPr lang="ar-EG" sz="2800" b="1" kern="0" dirty="0">
              <a:solidFill>
                <a:srgbClr val="000000"/>
              </a:solidFill>
              <a:ea typeface="Calibri" panose="020F0502020204030204" pitchFamily="34" charset="0"/>
              <a:cs typeface="Traditional Arabic" panose="02020603050405020304" pitchFamily="18" charset="-78"/>
              <a:sym typeface="Arial"/>
            </a:endParaRPr>
          </a:p>
          <a:p>
            <a:pPr indent="449580" algn="just" rtl="1">
              <a:lnSpc>
                <a:spcPct val="107000"/>
              </a:lnSpc>
              <a:spcAft>
                <a:spcPts val="1000"/>
              </a:spcAft>
              <a:buClr>
                <a:srgbClr val="000000"/>
              </a:buClr>
              <a:buFont typeface="Arial"/>
              <a:buNone/>
            </a:pPr>
            <a:r>
              <a:rPr lang="ar-EG" sz="2800" b="1" kern="0" dirty="0">
                <a:solidFill>
                  <a:srgbClr val="000000"/>
                </a:solidFill>
                <a:ea typeface="Calibri" panose="020F0502020204030204" pitchFamily="34" charset="0"/>
                <a:cs typeface="Traditional Arabic" panose="02020603050405020304" pitchFamily="18" charset="-78"/>
                <a:sym typeface="Arial"/>
              </a:rPr>
              <a:t> التغير في مجال المنظمات </a:t>
            </a:r>
            <a:r>
              <a:rPr lang="ar-SA" sz="2800" b="1" kern="0" dirty="0">
                <a:solidFill>
                  <a:srgbClr val="000000"/>
                </a:solidFill>
                <a:ea typeface="Calibri" panose="020F0502020204030204" pitchFamily="34" charset="0"/>
                <a:cs typeface="Traditional Arabic" panose="02020603050405020304" pitchFamily="18" charset="-78"/>
                <a:sym typeface="Arial"/>
              </a:rPr>
              <a:t>يعتبر تغييرا من حال إلى آخر، أي من الجانب الإداري فهو يعني التحرك من الوضع الحالي إلى وضع مستقبلي أكثر كفاءة وفعالية وهذا من أجل التفاعل مع البيئة بهدف المحافظة على المركز التنافسي وتطويره.</a:t>
            </a:r>
            <a:endParaRPr lang="en-GB" sz="2800" b="1" kern="100" dirty="0">
              <a:solidFill>
                <a:srgbClr val="000000"/>
              </a:solidFill>
              <a:ea typeface="Calibri" panose="020F0502020204030204" pitchFamily="34" charset="0"/>
              <a:cs typeface="Arial" panose="020B0604020202020204" pitchFamily="34" charset="0"/>
              <a:sym typeface="Arial"/>
            </a:endParaRPr>
          </a:p>
          <a:p>
            <a:pPr indent="180340" algn="just" rtl="1">
              <a:lnSpc>
                <a:spcPct val="107000"/>
              </a:lnSpc>
              <a:spcAft>
                <a:spcPts val="1000"/>
              </a:spcAft>
              <a:buClr>
                <a:srgbClr val="000000"/>
              </a:buClr>
              <a:buFont typeface="Arial"/>
              <a:buNone/>
            </a:pPr>
            <a:r>
              <a:rPr lang="ar-SA" sz="2800" b="1" kern="0" dirty="0">
                <a:solidFill>
                  <a:srgbClr val="000000"/>
                </a:solidFill>
                <a:ea typeface="Calibri" panose="020F0502020204030204" pitchFamily="34" charset="0"/>
                <a:cs typeface="Traditional Arabic" panose="02020603050405020304" pitchFamily="18" charset="-78"/>
                <a:sym typeface="Arial"/>
              </a:rPr>
              <a:t>وكنتيجة للأهمية التي يوليها الفرد داخل المنظمة لهذه الظاهرة، فقد تعرض إلى مفهوم التغيير التنظيمي عدد كبير من الكتاب والباحثين ، وذلك لتحديد مفهوم ومعنى واضحين له، وإعطائه تعريفات كل حسب فلسفته، وسوف نتطرق إلى أهمها من خلال عرضها في ما يلي، ومن ثم إعطاء ملخص حولها للإلمام بمفهوم التغيير. </a:t>
            </a:r>
            <a:endParaRPr lang="en-GB" sz="2800" b="1" kern="100" dirty="0">
              <a:solidFill>
                <a:srgbClr val="000000"/>
              </a:solidFill>
              <a:ea typeface="Calibri" panose="020F0502020204030204" pitchFamily="34" charset="0"/>
              <a:cs typeface="Arial" panose="020B0604020202020204" pitchFamily="34" charset="0"/>
              <a:sym typeface="Arial"/>
            </a:endParaRPr>
          </a:p>
          <a:p>
            <a:pPr algn="justLow" rtl="1">
              <a:lnSpc>
                <a:spcPct val="150000"/>
              </a:lnSpc>
              <a:spcAft>
                <a:spcPts val="1000"/>
              </a:spcAft>
              <a:buClr>
                <a:srgbClr val="000000"/>
              </a:buClr>
              <a:buFont typeface="Arial"/>
              <a:buNone/>
            </a:pPr>
            <a:br>
              <a:rPr lang="ar-SA" sz="2400" b="1" kern="100" dirty="0">
                <a:solidFill>
                  <a:srgbClr val="000000"/>
                </a:solidFill>
                <a:ea typeface="Calibri" panose="020F0502020204030204" pitchFamily="34" charset="0"/>
                <a:cs typeface="Simplified Arabic" panose="02020603050405020304" pitchFamily="18" charset="-78"/>
                <a:sym typeface="Arial"/>
              </a:rPr>
            </a:b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3252233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3679" y="1389555"/>
            <a:ext cx="11377145" cy="4996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1F72ED54-7B19-81DC-9AB5-72EB0EAF831A}"/>
              </a:ext>
            </a:extLst>
          </p:cNvPr>
          <p:cNvSpPr/>
          <p:nvPr/>
        </p:nvSpPr>
        <p:spPr>
          <a:xfrm>
            <a:off x="762000" y="1510756"/>
            <a:ext cx="11130050" cy="4754507"/>
          </a:xfrm>
          <a:prstGeom prst="rect">
            <a:avLst/>
          </a:prstGeom>
        </p:spPr>
        <p:txBody>
          <a:bodyPr wrap="square">
            <a:spAutoFit/>
          </a:bodyPr>
          <a:lstStyle/>
          <a:p>
            <a:pPr indent="180340" algn="just" rtl="1">
              <a:lnSpc>
                <a:spcPct val="107000"/>
              </a:lnSpc>
              <a:spcAft>
                <a:spcPts val="1000"/>
              </a:spcAft>
              <a:buClr>
                <a:srgbClr val="000000"/>
              </a:buClr>
              <a:buFont typeface="Arial"/>
              <a:buNone/>
            </a:pPr>
            <a:r>
              <a:rPr lang="ar-SA" sz="2800" b="1" kern="0" dirty="0">
                <a:solidFill>
                  <a:srgbClr val="000000"/>
                </a:solidFill>
                <a:highlight>
                  <a:srgbClr val="FFFF00"/>
                </a:highlight>
                <a:ea typeface="Calibri" panose="020F0502020204030204" pitchFamily="34" charset="0"/>
                <a:cs typeface="Traditional Arabic" panose="02020603050405020304" pitchFamily="18" charset="-78"/>
                <a:sym typeface="Arial"/>
              </a:rPr>
              <a:t>تعريف التغيير التنظيمي</a:t>
            </a:r>
            <a:endParaRPr lang="en-GB" sz="2800" b="1" kern="100" dirty="0">
              <a:solidFill>
                <a:srgbClr val="000000"/>
              </a:solidFill>
              <a:highlight>
                <a:srgbClr val="FFFF00"/>
              </a:highlight>
              <a:ea typeface="Calibri" panose="020F0502020204030204" pitchFamily="34" charset="0"/>
              <a:cs typeface="Arial" panose="020B0604020202020204" pitchFamily="34" charset="0"/>
              <a:sym typeface="Arial"/>
            </a:endParaRPr>
          </a:p>
          <a:p>
            <a:pPr indent="180340" algn="just" rtl="1">
              <a:lnSpc>
                <a:spcPct val="107000"/>
              </a:lnSpc>
              <a:spcAft>
                <a:spcPts val="1000"/>
              </a:spcAft>
              <a:buClr>
                <a:srgbClr val="000000"/>
              </a:buClr>
              <a:buFont typeface="Arial"/>
              <a:buNone/>
            </a:pPr>
            <a:r>
              <a:rPr lang="ar-SA" sz="2800" b="1" kern="0" dirty="0">
                <a:solidFill>
                  <a:srgbClr val="000000"/>
                </a:solidFill>
                <a:highlight>
                  <a:srgbClr val="00FF00"/>
                </a:highlight>
                <a:ea typeface="Calibri" panose="020F0502020204030204" pitchFamily="34" charset="0"/>
                <a:cs typeface="Traditional Arabic" panose="02020603050405020304" pitchFamily="18" charset="-78"/>
                <a:sym typeface="Arial"/>
              </a:rPr>
              <a:t>-التغيير التنظيمي كما عرّفه أندرو ومارك جي </a:t>
            </a:r>
            <a:r>
              <a:rPr lang="ar-SA" sz="2800" b="1" kern="0" dirty="0">
                <a:solidFill>
                  <a:srgbClr val="000000"/>
                </a:solidFill>
                <a:ea typeface="Calibri" panose="020F0502020204030204" pitchFamily="34" charset="0"/>
                <a:cs typeface="Traditional Arabic" panose="02020603050405020304" pitchFamily="18" charset="-78"/>
                <a:sym typeface="Arial"/>
              </a:rPr>
              <a:t>(</a:t>
            </a:r>
            <a:r>
              <a:rPr lang="en-US" sz="2800" b="1"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ANDREW et MARK</a:t>
            </a:r>
            <a:r>
              <a:rPr lang="ar-SA" sz="2800" b="1" kern="0" dirty="0">
                <a:solidFill>
                  <a:srgbClr val="000000"/>
                </a:solidFill>
                <a:ea typeface="Calibri" panose="020F0502020204030204" pitchFamily="34" charset="0"/>
                <a:cs typeface="Times New Roman" panose="02020603050405020304" pitchFamily="18" charset="0"/>
                <a:sym typeface="Arial"/>
              </a:rPr>
              <a:t>)</a:t>
            </a:r>
            <a:r>
              <a:rPr lang="ar-SA" sz="2800" b="1" kern="0" dirty="0">
                <a:solidFill>
                  <a:srgbClr val="000000"/>
                </a:solidFill>
                <a:ea typeface="Calibri" panose="020F0502020204030204" pitchFamily="34" charset="0"/>
                <a:cs typeface="Traditional Arabic" panose="02020603050405020304" pitchFamily="18" charset="-78"/>
                <a:sym typeface="Arial"/>
              </a:rPr>
              <a:t> بقولهما: " هو عملية تسعى إلى زيادة الفعالية التنظيمية عن طريق توحيد حاجات الأفراد للنمو والتطور مع الأهداف التنظيمية باستخدام معارف وأساليب من العلوم السلوكية ".</a:t>
            </a:r>
            <a:endParaRPr lang="en-GB" sz="2800" b="1" kern="100" dirty="0">
              <a:solidFill>
                <a:srgbClr val="000000"/>
              </a:solidFill>
              <a:ea typeface="Calibri" panose="020F0502020204030204" pitchFamily="34" charset="0"/>
              <a:cs typeface="Arial" panose="020B0604020202020204" pitchFamily="34" charset="0"/>
              <a:sym typeface="Arial"/>
            </a:endParaRPr>
          </a:p>
          <a:p>
            <a:pPr indent="180340" algn="just" rtl="1">
              <a:lnSpc>
                <a:spcPct val="107000"/>
              </a:lnSpc>
              <a:spcAft>
                <a:spcPts val="1000"/>
              </a:spcAft>
              <a:buClr>
                <a:srgbClr val="000000"/>
              </a:buClr>
              <a:buFont typeface="Arial"/>
              <a:buNone/>
            </a:pPr>
            <a:r>
              <a:rPr lang="ar-SA" sz="2800" b="1" kern="0" dirty="0">
                <a:solidFill>
                  <a:srgbClr val="000000"/>
                </a:solidFill>
                <a:ea typeface="Calibri" panose="020F0502020204030204" pitchFamily="34" charset="0"/>
                <a:cs typeface="Traditional Arabic" panose="02020603050405020304" pitchFamily="18" charset="-78"/>
                <a:sym typeface="Arial"/>
              </a:rPr>
              <a:t>في هذا التعريف وضح الباحثان على اعتماد التغيير أساليب من العلوم السلوكية حتى تضمن المنظمة فعاليتها التنظيمية.</a:t>
            </a:r>
            <a:endParaRPr lang="en-GB" sz="2800" b="1" kern="100" dirty="0">
              <a:solidFill>
                <a:srgbClr val="000000"/>
              </a:solidFill>
              <a:ea typeface="Calibri" panose="020F0502020204030204" pitchFamily="34" charset="0"/>
              <a:cs typeface="Arial" panose="020B0604020202020204" pitchFamily="34" charset="0"/>
              <a:sym typeface="Arial"/>
            </a:endParaRPr>
          </a:p>
          <a:p>
            <a:pPr indent="180340" algn="just" rtl="1">
              <a:lnSpc>
                <a:spcPct val="107000"/>
              </a:lnSpc>
              <a:spcAft>
                <a:spcPts val="1000"/>
              </a:spcAft>
              <a:buClr>
                <a:srgbClr val="000000"/>
              </a:buClr>
              <a:buFont typeface="Arial"/>
              <a:buNone/>
            </a:pPr>
            <a:r>
              <a:rPr lang="ar-SA" sz="2800" b="1" kern="0" dirty="0">
                <a:solidFill>
                  <a:srgbClr val="000000"/>
                </a:solidFill>
                <a:highlight>
                  <a:srgbClr val="00FF00"/>
                </a:highlight>
                <a:ea typeface="Calibri" panose="020F0502020204030204" pitchFamily="34" charset="0"/>
                <a:cs typeface="Traditional Arabic" panose="02020603050405020304" pitchFamily="18" charset="-78"/>
                <a:sym typeface="Arial"/>
              </a:rPr>
              <a:t>- كما عرّفه </a:t>
            </a:r>
            <a:r>
              <a:rPr lang="ar-SA" sz="2800" b="1" kern="0" dirty="0" err="1">
                <a:solidFill>
                  <a:srgbClr val="000000"/>
                </a:solidFill>
                <a:highlight>
                  <a:srgbClr val="00FF00"/>
                </a:highlight>
                <a:ea typeface="Calibri" panose="020F0502020204030204" pitchFamily="34" charset="0"/>
                <a:cs typeface="Traditional Arabic" panose="02020603050405020304" pitchFamily="18" charset="-78"/>
                <a:sym typeface="Arial"/>
              </a:rPr>
              <a:t>سكبنز</a:t>
            </a:r>
            <a:r>
              <a:rPr lang="ar-SA" sz="2800" b="1" kern="0" dirty="0">
                <a:solidFill>
                  <a:srgbClr val="000000"/>
                </a:solidFill>
                <a:highlight>
                  <a:srgbClr val="00FF00"/>
                </a:highlight>
                <a:ea typeface="Calibri" panose="020F0502020204030204" pitchFamily="34" charset="0"/>
                <a:cs typeface="Traditional Arabic" panose="02020603050405020304" pitchFamily="18" charset="-78"/>
                <a:sym typeface="Arial"/>
              </a:rPr>
              <a:t> (</a:t>
            </a:r>
            <a:r>
              <a:rPr lang="en-US" sz="2800" b="1" kern="0" dirty="0">
                <a:solidFill>
                  <a:srgbClr val="000000"/>
                </a:solidFill>
                <a:highlight>
                  <a:srgbClr val="00FF00"/>
                </a:highlight>
                <a:ea typeface="Calibri" panose="020F0502020204030204" pitchFamily="34" charset="0"/>
                <a:cs typeface="Traditional Arabic" panose="02020603050405020304" pitchFamily="18" charset="-78"/>
                <a:sym typeface="Arial"/>
              </a:rPr>
              <a:t>SKIBBINS</a:t>
            </a:r>
            <a:r>
              <a:rPr lang="ar-SA" sz="2800" b="1" kern="0" dirty="0">
                <a:solidFill>
                  <a:srgbClr val="000000"/>
                </a:solidFill>
                <a:ea typeface="Calibri" panose="020F0502020204030204" pitchFamily="34" charset="0"/>
                <a:cs typeface="Traditional Arabic" panose="02020603050405020304" pitchFamily="18" charset="-78"/>
                <a:sym typeface="Arial"/>
              </a:rPr>
              <a:t>) على أنه " الأسلوب الإداري لتحويل المنظمة إلى حالة بناء أفضل في مجال تطويرها المتوقع مستقبلا .</a:t>
            </a:r>
            <a:endParaRPr lang="en-GB" sz="2800" b="1" kern="100" dirty="0">
              <a:solidFill>
                <a:srgbClr val="000000"/>
              </a:solidFill>
              <a:ea typeface="Calibri" panose="020F0502020204030204" pitchFamily="34" charset="0"/>
              <a:cs typeface="Arial" panose="020B0604020202020204" pitchFamily="34" charset="0"/>
              <a:sym typeface="Arial"/>
            </a:endParaRPr>
          </a:p>
          <a:p>
            <a:pPr indent="180340" algn="just" rtl="1">
              <a:lnSpc>
                <a:spcPct val="107000"/>
              </a:lnSpc>
              <a:spcAft>
                <a:spcPts val="1000"/>
              </a:spcAft>
              <a:buClr>
                <a:srgbClr val="000000"/>
              </a:buClr>
              <a:buFont typeface="Arial"/>
              <a:buNone/>
            </a:pPr>
            <a:r>
              <a:rPr lang="ar-SA" sz="2800" b="1" kern="0" dirty="0">
                <a:solidFill>
                  <a:srgbClr val="000000"/>
                </a:solidFill>
                <a:ea typeface="Calibri" panose="020F0502020204030204" pitchFamily="34" charset="0"/>
                <a:cs typeface="Traditional Arabic" panose="02020603050405020304" pitchFamily="18" charset="-78"/>
                <a:sym typeface="Arial"/>
              </a:rPr>
              <a:t>فيما يوضح </a:t>
            </a:r>
            <a:r>
              <a:rPr lang="ar-SA" sz="2800" b="1" kern="0" dirty="0" err="1">
                <a:solidFill>
                  <a:srgbClr val="000000"/>
                </a:solidFill>
                <a:ea typeface="Calibri" panose="020F0502020204030204" pitchFamily="34" charset="0"/>
                <a:cs typeface="Traditional Arabic" panose="02020603050405020304" pitchFamily="18" charset="-78"/>
                <a:sym typeface="Arial"/>
              </a:rPr>
              <a:t>سكبنز</a:t>
            </a:r>
            <a:r>
              <a:rPr lang="ar-SA" sz="2800" b="1" kern="0" dirty="0">
                <a:solidFill>
                  <a:srgbClr val="000000"/>
                </a:solidFill>
                <a:ea typeface="Calibri" panose="020F0502020204030204" pitchFamily="34" charset="0"/>
                <a:cs typeface="Traditional Arabic" panose="02020603050405020304" pitchFamily="18" charset="-78"/>
                <a:sym typeface="Arial"/>
              </a:rPr>
              <a:t> أن التغيير أسلوب إداري</a:t>
            </a:r>
            <a:r>
              <a:rPr lang="ar-EG" sz="2800" b="1" kern="0" dirty="0">
                <a:solidFill>
                  <a:srgbClr val="000000"/>
                </a:solidFill>
                <a:ea typeface="Calibri" panose="020F0502020204030204" pitchFamily="34" charset="0"/>
                <a:cs typeface="Traditional Arabic" panose="02020603050405020304" pitchFamily="18" charset="-78"/>
                <a:sym typeface="Arial"/>
              </a:rPr>
              <a:t> </a:t>
            </a:r>
            <a:r>
              <a:rPr lang="ar-SA" sz="2800" b="1" kern="0" dirty="0">
                <a:solidFill>
                  <a:srgbClr val="000000"/>
                </a:solidFill>
                <a:ea typeface="Calibri" panose="020F0502020204030204" pitchFamily="34" charset="0"/>
                <a:cs typeface="Traditional Arabic" panose="02020603050405020304" pitchFamily="18" charset="-78"/>
                <a:sym typeface="Arial"/>
              </a:rPr>
              <a:t>،يُتوقع منه تطوير المنظمة مستقبلا</a:t>
            </a:r>
            <a:endParaRPr lang="en-GB" sz="2800" b="1"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721246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289299F4-1975-D4CD-42CB-DB7D648675B8}"/>
              </a:ext>
            </a:extLst>
          </p:cNvPr>
          <p:cNvSpPr/>
          <p:nvPr/>
        </p:nvSpPr>
        <p:spPr>
          <a:xfrm>
            <a:off x="661357" y="1514965"/>
            <a:ext cx="10641643" cy="4314001"/>
          </a:xfrm>
          <a:prstGeom prst="rect">
            <a:avLst/>
          </a:prstGeom>
        </p:spPr>
        <p:txBody>
          <a:bodyPr wrap="square">
            <a:spAutoFit/>
          </a:bodyPr>
          <a:lstStyle/>
          <a:p>
            <a:pPr indent="180340" algn="just" rtl="1">
              <a:lnSpc>
                <a:spcPct val="107000"/>
              </a:lnSpc>
              <a:spcAft>
                <a:spcPts val="1000"/>
              </a:spcAft>
              <a:buClr>
                <a:srgbClr val="000000"/>
              </a:buClr>
              <a:buFont typeface="Arial"/>
              <a:buNone/>
            </a:pPr>
            <a:r>
              <a:rPr lang="ar-SA" sz="2800" b="1" kern="0" dirty="0">
                <a:solidFill>
                  <a:srgbClr val="000000"/>
                </a:solidFill>
                <a:ea typeface="Calibri" panose="020F0502020204030204" pitchFamily="34" charset="0"/>
                <a:cs typeface="Traditional Arabic" panose="02020603050405020304" pitchFamily="18" charset="-78"/>
                <a:sym typeface="Arial"/>
              </a:rPr>
              <a:t>- </a:t>
            </a:r>
            <a:r>
              <a:rPr lang="ar-SA" sz="2800" b="1" kern="0" dirty="0">
                <a:solidFill>
                  <a:srgbClr val="000000"/>
                </a:solidFill>
                <a:highlight>
                  <a:srgbClr val="00FF00"/>
                </a:highlight>
                <a:ea typeface="Calibri" panose="020F0502020204030204" pitchFamily="34" charset="0"/>
                <a:cs typeface="Traditional Arabic" panose="02020603050405020304" pitchFamily="18" charset="-78"/>
                <a:sym typeface="Arial"/>
              </a:rPr>
              <a:t>يرى مصطفى عشوي التغيير التنظيمي</a:t>
            </a:r>
            <a:r>
              <a:rPr lang="ar-SA" sz="2800" b="1" kern="0" dirty="0">
                <a:solidFill>
                  <a:srgbClr val="000000"/>
                </a:solidFill>
                <a:ea typeface="Calibri" panose="020F0502020204030204" pitchFamily="34" charset="0"/>
                <a:cs typeface="Traditional Arabic" panose="02020603050405020304" pitchFamily="18" charset="-78"/>
                <a:sym typeface="Arial"/>
              </a:rPr>
              <a:t> على أنه " الانتقال من حالة إلى حالة أخرى" وعادة يفترض أن التغيير يكون إلى الأحسن من الوضعية السابقة, وهو خطوة من خطوات التغيير </a:t>
            </a:r>
            <a:r>
              <a:rPr lang="ar-EG" sz="2800" b="1" kern="0" dirty="0">
                <a:solidFill>
                  <a:srgbClr val="000000"/>
                </a:solidFill>
                <a:ea typeface="Calibri" panose="020F0502020204030204" pitchFamily="34" charset="0"/>
                <a:cs typeface="Traditional Arabic" panose="02020603050405020304" pitchFamily="18" charset="-78"/>
                <a:sym typeface="Arial"/>
              </a:rPr>
              <a:t>ويهدف</a:t>
            </a:r>
            <a:r>
              <a:rPr lang="ar-SA" sz="2800" b="1" kern="0" dirty="0">
                <a:solidFill>
                  <a:srgbClr val="000000"/>
                </a:solidFill>
                <a:ea typeface="Calibri" panose="020F0502020204030204" pitchFamily="34" charset="0"/>
                <a:cs typeface="Traditional Arabic" panose="02020603050405020304" pitchFamily="18" charset="-78"/>
                <a:sym typeface="Arial"/>
              </a:rPr>
              <a:t> إلى إنجاز المهام والاهداف التي تأسست من أجلها المؤسسة بكيفية أفضل وفعالية أكبر, لغرض تحقيق الرغبات المادية والمعنوية للأفراد العاملين داخل المؤسسة.  </a:t>
            </a:r>
            <a:endParaRPr lang="en-GB" sz="2800" b="1" kern="100" dirty="0">
              <a:solidFill>
                <a:srgbClr val="000000"/>
              </a:solidFill>
              <a:ea typeface="Calibri" panose="020F0502020204030204" pitchFamily="34" charset="0"/>
              <a:cs typeface="Arial" panose="020B0604020202020204" pitchFamily="34" charset="0"/>
              <a:sym typeface="Arial"/>
            </a:endParaRPr>
          </a:p>
          <a:p>
            <a:pPr indent="180340" algn="just" rtl="1">
              <a:lnSpc>
                <a:spcPct val="107000"/>
              </a:lnSpc>
              <a:spcAft>
                <a:spcPts val="1000"/>
              </a:spcAft>
              <a:buClr>
                <a:srgbClr val="000000"/>
              </a:buClr>
              <a:buFont typeface="Arial"/>
              <a:buNone/>
            </a:pPr>
            <a:r>
              <a:rPr lang="ar-SA" sz="2800" b="1" kern="0" dirty="0">
                <a:solidFill>
                  <a:srgbClr val="000000"/>
                </a:solidFill>
                <a:ea typeface="Calibri" panose="020F0502020204030204" pitchFamily="34" charset="0"/>
                <a:cs typeface="Traditional Arabic" panose="02020603050405020304" pitchFamily="18" charset="-78"/>
                <a:sym typeface="Arial"/>
              </a:rPr>
              <a:t>- </a:t>
            </a:r>
            <a:r>
              <a:rPr lang="ar-SA" sz="2800" b="1" kern="0" dirty="0">
                <a:solidFill>
                  <a:srgbClr val="000000"/>
                </a:solidFill>
                <a:highlight>
                  <a:srgbClr val="00FF00"/>
                </a:highlight>
                <a:ea typeface="Calibri" panose="020F0502020204030204" pitchFamily="34" charset="0"/>
                <a:cs typeface="Traditional Arabic" panose="02020603050405020304" pitchFamily="18" charset="-78"/>
                <a:sym typeface="Arial"/>
              </a:rPr>
              <a:t>كما قدّم </a:t>
            </a:r>
            <a:r>
              <a:rPr lang="ar-SA" sz="2800" b="1" kern="0" dirty="0">
                <a:solidFill>
                  <a:srgbClr val="000000"/>
                </a:solidFill>
                <a:highlight>
                  <a:srgbClr val="00FF00"/>
                </a:highlight>
                <a:ea typeface="Calibri" panose="020F0502020204030204" pitchFamily="34" charset="0"/>
                <a:cs typeface="Times New Roman" panose="02020603050405020304" pitchFamily="18" charset="0"/>
                <a:sym typeface="Arial"/>
              </a:rPr>
              <a:t>(</a:t>
            </a:r>
            <a:r>
              <a:rPr lang="ar-EG" sz="2800" b="1" kern="0" dirty="0" err="1">
                <a:solidFill>
                  <a:srgbClr val="000000"/>
                </a:solidFill>
                <a:highlight>
                  <a:srgbClr val="00FF00"/>
                </a:highlight>
                <a:latin typeface="Times New Roman" panose="02020603050405020304" pitchFamily="18" charset="0"/>
                <a:ea typeface="Calibri" panose="020F0502020204030204" pitchFamily="34" charset="0"/>
                <a:cs typeface="Arial" panose="020B0604020202020204" pitchFamily="34" charset="0"/>
                <a:sym typeface="Arial"/>
              </a:rPr>
              <a:t>فرنسو</a:t>
            </a:r>
            <a:r>
              <a:rPr lang="ar-EG" sz="2800" b="1" kern="0" dirty="0">
                <a:solidFill>
                  <a:srgbClr val="000000"/>
                </a:solidFill>
                <a:highlight>
                  <a:srgbClr val="00FF00"/>
                </a:highlight>
                <a:latin typeface="Times New Roman" panose="02020603050405020304" pitchFamily="18" charset="0"/>
                <a:ea typeface="Calibri" panose="020F0502020204030204" pitchFamily="34" charset="0"/>
                <a:cs typeface="Arial" panose="020B0604020202020204" pitchFamily="34" charset="0"/>
                <a:sym typeface="Arial"/>
              </a:rPr>
              <a:t> </a:t>
            </a:r>
            <a:r>
              <a:rPr lang="ar-EG" sz="2800" b="1" kern="0" dirty="0" err="1">
                <a:solidFill>
                  <a:srgbClr val="000000"/>
                </a:solidFill>
                <a:highlight>
                  <a:srgbClr val="00FF00"/>
                </a:highlight>
                <a:latin typeface="Times New Roman" panose="02020603050405020304" pitchFamily="18" charset="0"/>
                <a:ea typeface="Calibri" panose="020F0502020204030204" pitchFamily="34" charset="0"/>
                <a:cs typeface="Arial" panose="020B0604020202020204" pitchFamily="34" charset="0"/>
                <a:sym typeface="Arial"/>
              </a:rPr>
              <a:t>بونان</a:t>
            </a:r>
            <a:r>
              <a:rPr lang="ar-SA" sz="2800" b="1" kern="0" dirty="0">
                <a:solidFill>
                  <a:srgbClr val="000000"/>
                </a:solidFill>
                <a:highlight>
                  <a:srgbClr val="00FF00"/>
                </a:highlight>
                <a:ea typeface="Calibri" panose="020F0502020204030204" pitchFamily="34" charset="0"/>
                <a:cs typeface="Times New Roman" panose="02020603050405020304" pitchFamily="18" charset="0"/>
                <a:sym typeface="Arial"/>
              </a:rPr>
              <a:t>)</a:t>
            </a:r>
            <a:r>
              <a:rPr lang="ar-SA" sz="2800" b="1" kern="0" dirty="0">
                <a:solidFill>
                  <a:srgbClr val="000000"/>
                </a:solidFill>
                <a:highlight>
                  <a:srgbClr val="00FF00"/>
                </a:highlight>
                <a:ea typeface="Calibri" panose="020F0502020204030204" pitchFamily="34" charset="0"/>
                <a:cs typeface="Traditional Arabic" panose="02020603050405020304" pitchFamily="18" charset="-78"/>
                <a:sym typeface="Arial"/>
              </a:rPr>
              <a:t>تعريفا للتغيير التنظيمي </a:t>
            </a:r>
            <a:r>
              <a:rPr lang="ar-SA" sz="2800" b="1" kern="0" dirty="0">
                <a:solidFill>
                  <a:srgbClr val="000000"/>
                </a:solidFill>
                <a:ea typeface="Calibri" panose="020F0502020204030204" pitchFamily="34" charset="0"/>
                <a:cs typeface="Traditional Arabic" panose="02020603050405020304" pitchFamily="18" charset="-78"/>
                <a:sym typeface="Arial"/>
              </a:rPr>
              <a:t>يقول فيه: "هو عبارة عن تغيير في طرق التشغيل الفردية والجماعية للعاملين بالمنظمة، وطريقة توجيههم والتفاعل في قلب المنظمة ومع محيطها من خلال التغيير التنظيمي"، هنا نجد أن التغيير هو العملية التي يتم فيها التفاعل بين المنظمة والعاملين فيها مع المحيط الذي تتواجد فيه بالتالي فهو عملية تأقلم.</a:t>
            </a:r>
            <a:endParaRPr lang="en-GB" sz="2800" b="1"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DZ" kern="100" dirty="0">
                <a:solidFill>
                  <a:srgbClr val="000000"/>
                </a:solidFill>
                <a:ea typeface="Calibri" panose="020F050202020403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896478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208774" cy="504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589E19B-CE17-615A-A73E-82CDBA5C3BE1}"/>
              </a:ext>
            </a:extLst>
          </p:cNvPr>
          <p:cNvSpPr/>
          <p:nvPr/>
        </p:nvSpPr>
        <p:spPr>
          <a:xfrm>
            <a:off x="762000" y="1500169"/>
            <a:ext cx="10452264" cy="4830810"/>
          </a:xfrm>
          <a:prstGeom prst="rect">
            <a:avLst/>
          </a:prstGeom>
        </p:spPr>
        <p:txBody>
          <a:bodyPr wrap="square">
            <a:spAutoFit/>
          </a:bodyPr>
          <a:lstStyle/>
          <a:p>
            <a:pPr indent="180340" algn="just" rtl="1">
              <a:lnSpc>
                <a:spcPct val="107000"/>
              </a:lnSpc>
              <a:spcAft>
                <a:spcPts val="1000"/>
              </a:spcAft>
              <a:buClr>
                <a:srgbClr val="000000"/>
              </a:buClr>
              <a:buFont typeface="Arial"/>
              <a:buNone/>
            </a:pPr>
            <a:r>
              <a:rPr lang="ar-SA" sz="2700" b="1" kern="0" dirty="0">
                <a:solidFill>
                  <a:srgbClr val="000000"/>
                </a:solidFill>
                <a:highlight>
                  <a:srgbClr val="00FF00"/>
                </a:highlight>
                <a:ea typeface="Calibri" panose="020F0502020204030204" pitchFamily="34" charset="0"/>
                <a:cs typeface="Traditional Arabic" panose="02020603050405020304" pitchFamily="18" charset="-78"/>
                <a:sym typeface="Arial"/>
              </a:rPr>
              <a:t>- ووفق تعريف علي السلمي: </a:t>
            </a:r>
            <a:r>
              <a:rPr lang="ar-SA" sz="2700" b="1" kern="0" dirty="0">
                <a:solidFill>
                  <a:srgbClr val="000000"/>
                </a:solidFill>
                <a:ea typeface="Calibri" panose="020F0502020204030204" pitchFamily="34" charset="0"/>
                <a:cs typeface="Traditional Arabic" panose="02020603050405020304" pitchFamily="18" charset="-78"/>
                <a:sym typeface="Arial"/>
              </a:rPr>
              <a:t>" فالتغيير التنظيمي هو إحداث تعديلات في أهداف وسياسات الإدارة أو في أي عنصر من عناصر العمل التنظيمي مستهدفة أحد الأمرين وهما: ملائمة أوضاع وأوجه نشاط جديدة يحقق للمنظمة سبقا عن غيرها.</a:t>
            </a:r>
            <a:endParaRPr lang="en-GB" sz="2700" b="1" kern="100" dirty="0">
              <a:solidFill>
                <a:srgbClr val="000000"/>
              </a:solidFill>
              <a:ea typeface="Calibri" panose="020F0502020204030204" pitchFamily="34" charset="0"/>
              <a:cs typeface="Arial" panose="020B0604020202020204" pitchFamily="34" charset="0"/>
              <a:sym typeface="Arial"/>
            </a:endParaRPr>
          </a:p>
          <a:p>
            <a:pPr indent="180340" algn="just" rtl="1">
              <a:lnSpc>
                <a:spcPct val="107000"/>
              </a:lnSpc>
              <a:spcAft>
                <a:spcPts val="1000"/>
              </a:spcAft>
              <a:buClr>
                <a:srgbClr val="000000"/>
              </a:buClr>
              <a:buFont typeface="Arial"/>
              <a:buNone/>
            </a:pPr>
            <a:r>
              <a:rPr lang="ar-SA" sz="2700" b="1" kern="0" dirty="0">
                <a:solidFill>
                  <a:srgbClr val="000000"/>
                </a:solidFill>
                <a:ea typeface="Calibri" panose="020F0502020204030204" pitchFamily="34" charset="0"/>
                <a:cs typeface="Traditional Arabic" panose="02020603050405020304" pitchFamily="18" charset="-78"/>
                <a:sym typeface="Arial"/>
              </a:rPr>
              <a:t>من خلال من التعريفات التي تطرقت إلى مفهوم التغيير التنظيمي نلاحظ أن كل بـاحث قدم التعريف وفـق رؤيته الخـاصة التي يتم بها التغيير وعلى أي المداخـل يركز , إلا أنها عموما لا تختلف من حيث المبدأ في أن التغيير هو مجهود طويل المدى، وهو عملية طبيعية تقوم من أجل تحسين قدرة المنظمة على حل المشاكل ينتج عنها إدخال تطوير بدرجة ما على عنصر أو أكثر مما يؤثر على المناخ السـائد في المنظمة، مع التركيز على زيادة فعالية جماعات العمل فيها وذلك من خلال مساعدة خبير في التغيير لإقناع أعضاء المنظمة بالأفكـار الجديدة، ويمكن رؤيته كسلسلة من المراحل التي من خلالها يتم الانتقال من الوضع الحـالي إلى الوضع الجديد تلاؤمها مع التطورات في ظروف بيئتها الخارجية.</a:t>
            </a:r>
            <a:endParaRPr lang="en-GB" sz="2700" b="1"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290359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287432" cy="496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ED1363FD-97D4-C5CD-C40A-FC5C2D463F72}"/>
              </a:ext>
            </a:extLst>
          </p:cNvPr>
          <p:cNvSpPr/>
          <p:nvPr/>
        </p:nvSpPr>
        <p:spPr>
          <a:xfrm>
            <a:off x="576006" y="1381746"/>
            <a:ext cx="10726994" cy="4961486"/>
          </a:xfrm>
          <a:prstGeom prst="rect">
            <a:avLst/>
          </a:prstGeom>
        </p:spPr>
        <p:txBody>
          <a:bodyPr wrap="square">
            <a:spAutoFit/>
          </a:bodyPr>
          <a:lstStyle/>
          <a:p>
            <a:pPr algn="r" rtl="1">
              <a:lnSpc>
                <a:spcPct val="115000"/>
              </a:lnSpc>
              <a:spcAft>
                <a:spcPts val="1000"/>
              </a:spcAft>
              <a:buClr>
                <a:srgbClr val="000000"/>
              </a:buClr>
              <a:buFont typeface="Arial"/>
              <a:buNone/>
            </a:pPr>
            <a:r>
              <a:rPr lang="ar-DZ" sz="2700" b="1" kern="0" dirty="0">
                <a:solidFill>
                  <a:srgbClr val="000000"/>
                </a:solidFill>
                <a:highlight>
                  <a:srgbClr val="00FF00"/>
                </a:highlight>
                <a:ea typeface="Calibri" panose="020F0502020204030204" pitchFamily="34" charset="0"/>
                <a:cs typeface="Traditional Arabic" panose="02020603050405020304" pitchFamily="18" charset="-78"/>
                <a:sym typeface="Arial"/>
              </a:rPr>
              <a:t>دوافع التغييـر التنظيمـي:</a:t>
            </a:r>
            <a:endParaRPr lang="en-GB" sz="2700" b="1" kern="100" dirty="0">
              <a:solidFill>
                <a:srgbClr val="000000"/>
              </a:solidFill>
              <a:highlight>
                <a:srgbClr val="00FF00"/>
              </a:highlight>
              <a:ea typeface="Calibri" panose="020F0502020204030204" pitchFamily="34" charset="0"/>
              <a:cs typeface="Arial" panose="020B0604020202020204" pitchFamily="34" charset="0"/>
              <a:sym typeface="Arial"/>
            </a:endParaRPr>
          </a:p>
          <a:p>
            <a:pPr indent="397510" algn="r" rtl="1">
              <a:lnSpc>
                <a:spcPct val="115000"/>
              </a:lnSpc>
              <a:spcAft>
                <a:spcPts val="1000"/>
              </a:spcAft>
              <a:buClr>
                <a:srgbClr val="000000"/>
              </a:buClr>
              <a:buFont typeface="Arial"/>
              <a:buNone/>
            </a:pPr>
            <a:r>
              <a:rPr lang="ar-DZ" sz="2700" b="1" kern="0" dirty="0">
                <a:solidFill>
                  <a:srgbClr val="000000"/>
                </a:solidFill>
                <a:ea typeface="Calibri" panose="020F0502020204030204" pitchFamily="34" charset="0"/>
                <a:cs typeface="Traditional Arabic" panose="02020603050405020304" pitchFamily="18" charset="-78"/>
                <a:sym typeface="Arial"/>
              </a:rPr>
              <a:t>تنقسم الدوافع التي تدفع المنظمة للقيام بالتغيير إلى مجموعتين رئيسيتين: الأولى عوامل داخلية، والثانية عوامل خارجية، أي المتواجدة في البيئة الخارجية للمنظمة. </a:t>
            </a:r>
            <a:endParaRPr lang="en-GB" sz="2700" b="1" kern="100" dirty="0">
              <a:solidFill>
                <a:srgbClr val="000000"/>
              </a:solidFill>
              <a:ea typeface="Calibri" panose="020F0502020204030204" pitchFamily="34" charset="0"/>
              <a:cs typeface="Arial" panose="020B0604020202020204" pitchFamily="34" charset="0"/>
              <a:sym typeface="Arial"/>
            </a:endParaRPr>
          </a:p>
          <a:p>
            <a:pPr algn="r" rtl="1">
              <a:lnSpc>
                <a:spcPct val="115000"/>
              </a:lnSpc>
              <a:spcAft>
                <a:spcPts val="1000"/>
              </a:spcAft>
              <a:buClr>
                <a:srgbClr val="000000"/>
              </a:buClr>
              <a:buFont typeface="Arial"/>
              <a:buNone/>
            </a:pPr>
            <a:r>
              <a:rPr lang="ar-DZ" sz="2700" b="1" kern="0" dirty="0">
                <a:solidFill>
                  <a:srgbClr val="000000"/>
                </a:solidFill>
                <a:highlight>
                  <a:srgbClr val="00FF00"/>
                </a:highlight>
                <a:ea typeface="Calibri" panose="020F0502020204030204" pitchFamily="34" charset="0"/>
                <a:cs typeface="Traditional Arabic" panose="02020603050405020304" pitchFamily="18" charset="-78"/>
                <a:sym typeface="Arial"/>
              </a:rPr>
              <a:t>1- العوامـل الداخليـة:</a:t>
            </a:r>
            <a:endParaRPr lang="en-GB" sz="2700" b="1" kern="100" dirty="0">
              <a:solidFill>
                <a:srgbClr val="000000"/>
              </a:solidFill>
              <a:highlight>
                <a:srgbClr val="00FF00"/>
              </a:highlight>
              <a:ea typeface="Calibri" panose="020F0502020204030204" pitchFamily="34" charset="0"/>
              <a:cs typeface="Arial" panose="020B0604020202020204" pitchFamily="34" charset="0"/>
              <a:sym typeface="Arial"/>
            </a:endParaRPr>
          </a:p>
          <a:p>
            <a:pPr indent="397510" algn="r" rtl="1">
              <a:lnSpc>
                <a:spcPct val="115000"/>
              </a:lnSpc>
              <a:spcAft>
                <a:spcPts val="1000"/>
              </a:spcAft>
              <a:buClr>
                <a:srgbClr val="000000"/>
              </a:buClr>
              <a:buFont typeface="Arial"/>
              <a:buNone/>
            </a:pPr>
            <a:r>
              <a:rPr lang="ar-DZ" sz="2700" b="1" kern="0" dirty="0">
                <a:solidFill>
                  <a:srgbClr val="000000"/>
                </a:solidFill>
                <a:ea typeface="Calibri" panose="020F0502020204030204" pitchFamily="34" charset="0"/>
                <a:cs typeface="Traditional Arabic" panose="02020603050405020304" pitchFamily="18" charset="-78"/>
                <a:sym typeface="Arial"/>
              </a:rPr>
              <a:t>تتميز العوامل الداخلية بإمكانية تحكم المنظمة فيها إلى حدّ ما، عكس العوامل الخارجية التي تخرج عن سيطرتها. وتتمثل العوامل الداخلية فيما يلي:</a:t>
            </a:r>
            <a:endParaRPr lang="en-GB" sz="2700" b="1" kern="100" dirty="0">
              <a:solidFill>
                <a:srgbClr val="000000"/>
              </a:solidFill>
              <a:ea typeface="Calibri" panose="020F0502020204030204" pitchFamily="34" charset="0"/>
              <a:cs typeface="Arial" panose="020B0604020202020204" pitchFamily="34" charset="0"/>
              <a:sym typeface="Arial"/>
            </a:endParaRPr>
          </a:p>
          <a:p>
            <a:pPr marL="342900" indent="-342900" algn="justLow" rtl="1">
              <a:lnSpc>
                <a:spcPct val="107000"/>
              </a:lnSpc>
              <a:spcAft>
                <a:spcPts val="800"/>
              </a:spcAft>
              <a:buClr>
                <a:srgbClr val="000000"/>
              </a:buClr>
              <a:buFont typeface="Wingdings" panose="05000000000000000000" pitchFamily="2" charset="2"/>
              <a:buChar char=""/>
              <a:tabLst>
                <a:tab pos="457200" algn="l"/>
              </a:tabLst>
            </a:pPr>
            <a:r>
              <a:rPr lang="ar-DZ" sz="2700" b="1" kern="0" dirty="0">
                <a:solidFill>
                  <a:srgbClr val="000000"/>
                </a:solidFill>
                <a:highlight>
                  <a:srgbClr val="FFFF00"/>
                </a:highlight>
                <a:ea typeface="Calibri" panose="020F0502020204030204" pitchFamily="34" charset="0"/>
                <a:cs typeface="Traditional Arabic" panose="02020603050405020304" pitchFamily="18" charset="-78"/>
                <a:sym typeface="Arial"/>
              </a:rPr>
              <a:t>أهـداف جديـدة</a:t>
            </a:r>
            <a:r>
              <a:rPr lang="ar-DZ" sz="2700" b="1" kern="0" dirty="0">
                <a:solidFill>
                  <a:srgbClr val="000000"/>
                </a:solidFill>
                <a:ea typeface="Calibri" panose="020F0502020204030204" pitchFamily="34" charset="0"/>
                <a:cs typeface="Traditional Arabic" panose="02020603050405020304" pitchFamily="18" charset="-78"/>
                <a:sym typeface="Arial"/>
              </a:rPr>
              <a:t>: إذا ما قامت المنظمة بإضافة أهداف جديدة إلى الأهداف الحالية أو بتغيير أهدافها بأهداف أخرى جديدة، فستقوم حتما بالتغييرات المناسبة لتوفير جو وظروف ملائمة بما في ذلك الموارد، الإمكانيات والوسائل، لتحقيق هذه الأهداف الجديدة.</a:t>
            </a:r>
            <a:endParaRPr lang="en-GB" sz="2700" b="1" kern="100" dirty="0">
              <a:solidFill>
                <a:srgbClr val="000000"/>
              </a:solidFill>
              <a:ea typeface="Calibri" panose="020F0502020204030204" pitchFamily="34" charset="0"/>
              <a:cs typeface="Times New Roman" panose="02020603050405020304" pitchFamily="18" charset="0"/>
              <a:sym typeface="Arial"/>
            </a:endParaRPr>
          </a:p>
        </p:txBody>
      </p:sp>
    </p:spTree>
    <p:extLst>
      <p:ext uri="{BB962C8B-B14F-4D97-AF65-F5344CB8AC3E}">
        <p14:creationId xmlns:p14="http://schemas.microsoft.com/office/powerpoint/2010/main" val="3056063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4D27DD4B-5A60-26FD-A9A2-02954DF38642}"/>
              </a:ext>
            </a:extLst>
          </p:cNvPr>
          <p:cNvSpPr/>
          <p:nvPr/>
        </p:nvSpPr>
        <p:spPr>
          <a:xfrm>
            <a:off x="604684" y="1397305"/>
            <a:ext cx="10825316" cy="4549322"/>
          </a:xfrm>
          <a:prstGeom prst="rect">
            <a:avLst/>
          </a:prstGeom>
        </p:spPr>
        <p:txBody>
          <a:bodyPr wrap="square">
            <a:spAutoFit/>
          </a:bodyPr>
          <a:lstStyle/>
          <a:p>
            <a:pPr marL="342900" indent="-342900" algn="justLow" rtl="1">
              <a:lnSpc>
                <a:spcPct val="107000"/>
              </a:lnSpc>
              <a:spcAft>
                <a:spcPts val="800"/>
              </a:spcAft>
              <a:buClr>
                <a:srgbClr val="000000"/>
              </a:buClr>
              <a:buFont typeface="Wingdings" panose="05000000000000000000" pitchFamily="2" charset="2"/>
              <a:buChar char=""/>
              <a:tabLst>
                <a:tab pos="457200" algn="l"/>
              </a:tabLst>
            </a:pPr>
            <a:r>
              <a:rPr lang="ar-DZ" sz="2800" b="1" kern="0" dirty="0">
                <a:solidFill>
                  <a:srgbClr val="000000"/>
                </a:solidFill>
                <a:highlight>
                  <a:srgbClr val="FFFF00"/>
                </a:highlight>
                <a:ea typeface="Calibri" panose="020F0502020204030204" pitchFamily="34" charset="0"/>
                <a:cs typeface="Traditional Arabic" panose="02020603050405020304" pitchFamily="18" charset="-78"/>
                <a:sym typeface="Arial"/>
              </a:rPr>
              <a:t>رسالة المنظمـة: </a:t>
            </a:r>
            <a:r>
              <a:rPr lang="ar-DZ" sz="2800" b="1" kern="0" dirty="0">
                <a:solidFill>
                  <a:srgbClr val="000000"/>
                </a:solidFill>
                <a:ea typeface="Calibri" panose="020F0502020204030204" pitchFamily="34" charset="0"/>
                <a:cs typeface="Traditional Arabic" panose="02020603050405020304" pitchFamily="18" charset="-78"/>
                <a:sym typeface="Arial"/>
              </a:rPr>
              <a:t>تعرف الرسالة بأنها السبب الذي وجدت من أجله المنظمة، فإذا قررت تغييره فإنها ستقوم بتغييرات جذرية لمكوناتها وعناصرها. </a:t>
            </a:r>
            <a:endParaRPr lang="en-GB" sz="2800" b="1" kern="100" dirty="0">
              <a:solidFill>
                <a:srgbClr val="000000"/>
              </a:solidFill>
              <a:ea typeface="Calibri" panose="020F0502020204030204" pitchFamily="34" charset="0"/>
              <a:cs typeface="Times New Roman" panose="02020603050405020304" pitchFamily="18" charset="0"/>
              <a:sym typeface="Arial"/>
            </a:endParaRPr>
          </a:p>
          <a:p>
            <a:pPr marL="342900" indent="-342900" algn="justLow" rtl="1">
              <a:lnSpc>
                <a:spcPct val="107000"/>
              </a:lnSpc>
              <a:spcAft>
                <a:spcPts val="800"/>
              </a:spcAft>
              <a:buClr>
                <a:srgbClr val="000000"/>
              </a:buClr>
              <a:buFont typeface="Wingdings" panose="05000000000000000000" pitchFamily="2" charset="2"/>
              <a:buChar char=""/>
              <a:tabLst>
                <a:tab pos="457200" algn="l"/>
              </a:tabLst>
            </a:pPr>
            <a:r>
              <a:rPr lang="ar-DZ" sz="2800" b="1" kern="0" dirty="0">
                <a:solidFill>
                  <a:srgbClr val="000000"/>
                </a:solidFill>
                <a:highlight>
                  <a:srgbClr val="FFFF00"/>
                </a:highlight>
                <a:ea typeface="Calibri" panose="020F0502020204030204" pitchFamily="34" charset="0"/>
                <a:cs typeface="Traditional Arabic" panose="02020603050405020304" pitchFamily="18" charset="-78"/>
                <a:sym typeface="Arial"/>
              </a:rPr>
              <a:t>انضمام أفراد جدد</a:t>
            </a:r>
            <a:r>
              <a:rPr lang="ar-DZ" sz="2800" b="1" kern="0" dirty="0">
                <a:solidFill>
                  <a:srgbClr val="000000"/>
                </a:solidFill>
                <a:ea typeface="Calibri" panose="020F0502020204030204" pitchFamily="34" charset="0"/>
                <a:cs typeface="Traditional Arabic" panose="02020603050405020304" pitchFamily="18" charset="-78"/>
                <a:sym typeface="Arial"/>
              </a:rPr>
              <a:t>: إن انضمام أفراد جدد ذوي أفكار وخبرات ومهارات مختلفة خاصة إذا عينوا قادة في الإدارة سوف ينتج عنه حدوث تغييرات وظهور أوضاع جديدة. </a:t>
            </a:r>
            <a:endParaRPr lang="en-GB" sz="2800" b="1" kern="100" dirty="0">
              <a:solidFill>
                <a:srgbClr val="000000"/>
              </a:solidFill>
              <a:ea typeface="Calibri" panose="020F0502020204030204" pitchFamily="34" charset="0"/>
              <a:cs typeface="Times New Roman" panose="02020603050405020304" pitchFamily="18" charset="0"/>
              <a:sym typeface="Arial"/>
            </a:endParaRPr>
          </a:p>
          <a:p>
            <a:pPr marL="342900" indent="-342900" algn="justLow" rtl="1">
              <a:lnSpc>
                <a:spcPct val="107000"/>
              </a:lnSpc>
              <a:spcAft>
                <a:spcPts val="800"/>
              </a:spcAft>
              <a:buClr>
                <a:srgbClr val="000000"/>
              </a:buClr>
              <a:buFont typeface="Wingdings" panose="05000000000000000000" pitchFamily="2" charset="2"/>
              <a:buChar char=""/>
              <a:tabLst>
                <a:tab pos="457200" algn="l"/>
              </a:tabLst>
            </a:pPr>
            <a:r>
              <a:rPr lang="ar-DZ" sz="2800" b="1" kern="0" dirty="0">
                <a:solidFill>
                  <a:srgbClr val="000000"/>
                </a:solidFill>
                <a:highlight>
                  <a:srgbClr val="FFFF00"/>
                </a:highlight>
                <a:ea typeface="Calibri" panose="020F0502020204030204" pitchFamily="34" charset="0"/>
                <a:cs typeface="Traditional Arabic" panose="02020603050405020304" pitchFamily="18" charset="-78"/>
                <a:sym typeface="Arial"/>
              </a:rPr>
              <a:t>عدم رضا العاملين: </a:t>
            </a:r>
            <a:r>
              <a:rPr lang="ar-DZ" sz="2800" b="1" kern="0" dirty="0">
                <a:solidFill>
                  <a:srgbClr val="000000"/>
                </a:solidFill>
                <a:ea typeface="Calibri" panose="020F0502020204030204" pitchFamily="34" charset="0"/>
                <a:cs typeface="Traditional Arabic" panose="02020603050405020304" pitchFamily="18" charset="-78"/>
                <a:sym typeface="Arial"/>
              </a:rPr>
              <a:t>إن عدم رضا العاملين ينتج عنه آثار سلبية على أداء المنظمة، ولهذا على المسيرين تشخيص أسباب عدم الرضا ومحاولة إيجاد الحلول بإجراء التعديلات والتحسينات اللازمة التي يطلبها العاملين. وبتلبية حاجاتهم سيحسون بالاهتمام وبالتالي يبدون ولاءً للمنظمة ويقدموا ما لديهم لصالحها. </a:t>
            </a:r>
            <a:endParaRPr lang="en-GB" sz="2800" b="1" kern="100" dirty="0">
              <a:solidFill>
                <a:srgbClr val="000000"/>
              </a:solidFill>
              <a:ea typeface="Calibri" panose="020F0502020204030204" pitchFamily="34" charset="0"/>
              <a:cs typeface="Times New Roman" panose="02020603050405020304" pitchFamily="18" charset="0"/>
              <a:sym typeface="Arial"/>
            </a:endParaRPr>
          </a:p>
          <a:p>
            <a:pPr marL="342900" indent="-342900" algn="justLow" rtl="1">
              <a:lnSpc>
                <a:spcPct val="107000"/>
              </a:lnSpc>
              <a:spcAft>
                <a:spcPts val="800"/>
              </a:spcAft>
              <a:buClr>
                <a:srgbClr val="000000"/>
              </a:buClr>
              <a:buFont typeface="Wingdings" panose="05000000000000000000" pitchFamily="2" charset="2"/>
              <a:buChar char=""/>
              <a:tabLst>
                <a:tab pos="457200" algn="l"/>
              </a:tabLst>
            </a:pPr>
            <a:r>
              <a:rPr lang="ar-DZ" sz="2800" b="1" kern="0" dirty="0">
                <a:solidFill>
                  <a:srgbClr val="000000"/>
                </a:solidFill>
                <a:highlight>
                  <a:srgbClr val="FFFF00"/>
                </a:highlight>
                <a:ea typeface="Calibri" panose="020F0502020204030204" pitchFamily="34" charset="0"/>
                <a:cs typeface="Traditional Arabic" panose="02020603050405020304" pitchFamily="18" charset="-78"/>
                <a:sym typeface="Arial"/>
              </a:rPr>
              <a:t>تدني مستوى الأداء</a:t>
            </a:r>
            <a:r>
              <a:rPr lang="ar-DZ" sz="2800" b="1" kern="0" dirty="0">
                <a:solidFill>
                  <a:srgbClr val="000000"/>
                </a:solidFill>
                <a:ea typeface="Calibri" panose="020F0502020204030204" pitchFamily="34" charset="0"/>
                <a:cs typeface="Traditional Arabic" panose="02020603050405020304" pitchFamily="18" charset="-78"/>
                <a:sym typeface="Arial"/>
              </a:rPr>
              <a:t>: إذا تم اكتشاف تدني مستوى أداء المنظمة، عليها البحث في الأسباب والقيام بالتعديلات أو التغييرات التي من شأنها تحسين مستوى الأداء. </a:t>
            </a:r>
            <a:endParaRPr lang="en-GB" sz="2800" b="1" kern="100" dirty="0">
              <a:solidFill>
                <a:srgbClr val="000000"/>
              </a:solidFill>
              <a:ea typeface="Calibri" panose="020F0502020204030204" pitchFamily="34" charset="0"/>
              <a:cs typeface="Times New Roman" panose="02020603050405020304" pitchFamily="18" charset="0"/>
              <a:sym typeface="Arial"/>
            </a:endParaRPr>
          </a:p>
        </p:txBody>
      </p:sp>
    </p:spTree>
    <p:extLst>
      <p:ext uri="{BB962C8B-B14F-4D97-AF65-F5344CB8AC3E}">
        <p14:creationId xmlns:p14="http://schemas.microsoft.com/office/powerpoint/2010/main" val="1789412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292080"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69847F8-98BF-B616-00F2-F6D1C8D363C3}"/>
              </a:ext>
            </a:extLst>
          </p:cNvPr>
          <p:cNvSpPr/>
          <p:nvPr/>
        </p:nvSpPr>
        <p:spPr>
          <a:xfrm>
            <a:off x="653845" y="1500169"/>
            <a:ext cx="10884310" cy="5502981"/>
          </a:xfrm>
          <a:prstGeom prst="rect">
            <a:avLst/>
          </a:prstGeom>
        </p:spPr>
        <p:txBody>
          <a:bodyPr wrap="square">
            <a:spAutoFit/>
          </a:bodyPr>
          <a:lstStyle/>
          <a:p>
            <a:pPr algn="r" rtl="1">
              <a:lnSpc>
                <a:spcPct val="115000"/>
              </a:lnSpc>
              <a:spcAft>
                <a:spcPts val="1000"/>
              </a:spcAft>
              <a:buClr>
                <a:srgbClr val="000000"/>
              </a:buClr>
              <a:buFont typeface="Arial"/>
              <a:buNone/>
            </a:pPr>
            <a:r>
              <a:rPr lang="ar-DZ" b="1" kern="0" dirty="0">
                <a:solidFill>
                  <a:srgbClr val="000000"/>
                </a:solidFill>
                <a:highlight>
                  <a:srgbClr val="00FF00"/>
                </a:highlight>
                <a:ea typeface="Calibri" panose="020F0502020204030204" pitchFamily="34" charset="0"/>
                <a:cs typeface="Traditional Arabic" panose="02020603050405020304" pitchFamily="18" charset="-78"/>
                <a:sym typeface="Arial"/>
              </a:rPr>
              <a:t>- </a:t>
            </a: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العوامل الخارجية:</a:t>
            </a:r>
            <a:r>
              <a:rPr lang="ar-DZ" sz="2300" kern="0" dirty="0">
                <a:solidFill>
                  <a:srgbClr val="000000"/>
                </a:solidFill>
                <a:ea typeface="Calibri" panose="020F0502020204030204" pitchFamily="34" charset="0"/>
                <a:cs typeface="Traditional Arabic" panose="02020603050405020304" pitchFamily="18" charset="-78"/>
                <a:sym typeface="Arial"/>
              </a:rPr>
              <a:t>تنقسم العوامل الخارجية بدورها إلى قسمين: عوامل من البيئة المباشرة أو الخاصة وعوامل البيئة الغير مباشرة أو العامة. </a:t>
            </a:r>
            <a:endParaRPr lang="en-GB" sz="2300" kern="100" dirty="0">
              <a:solidFill>
                <a:srgbClr val="000000"/>
              </a:solidFill>
              <a:ea typeface="Calibri" panose="020F0502020204030204" pitchFamily="34" charset="0"/>
              <a:cs typeface="Arial" panose="020B0604020202020204" pitchFamily="34" charset="0"/>
              <a:sym typeface="Arial"/>
            </a:endParaRPr>
          </a:p>
          <a:p>
            <a:pPr algn="r" rtl="1">
              <a:lnSpc>
                <a:spcPct val="115000"/>
              </a:lnSpc>
              <a:spcAft>
                <a:spcPts val="1000"/>
              </a:spcAft>
              <a:buClr>
                <a:srgbClr val="000000"/>
              </a:buClr>
              <a:buFont typeface="Arial"/>
              <a:buNone/>
            </a:pPr>
            <a:r>
              <a:rPr lang="ar-DZ" sz="2400" b="1" kern="0" dirty="0">
                <a:solidFill>
                  <a:srgbClr val="000000"/>
                </a:solidFill>
                <a:ea typeface="Calibri" panose="020F0502020204030204" pitchFamily="34" charset="0"/>
                <a:cs typeface="Traditional Arabic" panose="02020603050405020304" pitchFamily="18" charset="-78"/>
                <a:sym typeface="Arial"/>
              </a:rPr>
              <a:t>أ- عوامل من البيئة المباشرة:</a:t>
            </a:r>
            <a:r>
              <a:rPr lang="ar-DZ" sz="2400" kern="0" dirty="0">
                <a:solidFill>
                  <a:srgbClr val="000000"/>
                </a:solidFill>
                <a:ea typeface="Calibri" panose="020F0502020204030204" pitchFamily="34" charset="0"/>
                <a:cs typeface="Traditional Arabic" panose="02020603050405020304" pitchFamily="18" charset="-78"/>
                <a:sym typeface="Arial"/>
              </a:rPr>
              <a:t> يقصد بهم:</a:t>
            </a:r>
            <a:endParaRPr lang="en-GB" sz="24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DZ" sz="2400" b="1" kern="0" dirty="0">
                <a:solidFill>
                  <a:srgbClr val="000000"/>
                </a:solidFill>
                <a:ea typeface="Calibri" panose="020F0502020204030204" pitchFamily="34" charset="0"/>
                <a:cs typeface="Traditional Arabic" panose="02020603050405020304" pitchFamily="18" charset="-78"/>
                <a:sym typeface="Arial"/>
              </a:rPr>
              <a:t>مجموع الزبائن والمستهلكين</a:t>
            </a:r>
            <a:r>
              <a:rPr lang="ar-DZ" sz="2400" kern="0" dirty="0">
                <a:solidFill>
                  <a:srgbClr val="000000"/>
                </a:solidFill>
                <a:ea typeface="Calibri" panose="020F0502020204030204" pitchFamily="34" charset="0"/>
                <a:cs typeface="Traditional Arabic" panose="02020603050405020304" pitchFamily="18" charset="-78"/>
                <a:sym typeface="Arial"/>
              </a:rPr>
              <a:t>: </a:t>
            </a:r>
            <a:r>
              <a:rPr lang="ar-DZ" sz="2300" kern="0" dirty="0">
                <a:solidFill>
                  <a:srgbClr val="000000"/>
                </a:solidFill>
                <a:ea typeface="Calibri" panose="020F0502020204030204" pitchFamily="34" charset="0"/>
                <a:cs typeface="Traditional Arabic" panose="02020603050405020304" pitchFamily="18" charset="-78"/>
                <a:sym typeface="Arial"/>
              </a:rPr>
              <a:t>إذا ما انقطع الزبائن عن اقتناء منتجات منظمة ما، أو تحولوا لاقتناء منتجات منظمة أخرى فهذا دليل على أنّ منتجات المنظمة الأولى لا تفي باحتياجاتهم بصفة كلية، مما يتطلب منها دراسة رغباتهم ومتطلباتهم، وإجراء التعديلات والتحسينات التي تفي بها بصفة مستمرة، لأن الزبون لا يكتفي بالتحسين مرة واحدة، وإنما سيظل دائماً يطالب بالتحسينات في المنتجات التي يقتنيها أو يستهلكها.</a:t>
            </a:r>
            <a:r>
              <a:rPr lang="ar-EG" sz="2300" kern="0" dirty="0">
                <a:solidFill>
                  <a:srgbClr val="000000"/>
                </a:solidFill>
                <a:ea typeface="Calibri" panose="020F0502020204030204" pitchFamily="34" charset="0"/>
                <a:cs typeface="Traditional Arabic" panose="02020603050405020304" pitchFamily="18" charset="-78"/>
                <a:sym typeface="Arial"/>
              </a:rPr>
              <a:t> </a:t>
            </a:r>
            <a:r>
              <a:rPr lang="ar-DZ" sz="2300" kern="0" dirty="0">
                <a:solidFill>
                  <a:srgbClr val="000000"/>
                </a:solidFill>
                <a:ea typeface="Calibri" panose="020F0502020204030204" pitchFamily="34" charset="0"/>
                <a:cs typeface="Traditional Arabic" panose="02020603050405020304" pitchFamily="18" charset="-78"/>
                <a:sym typeface="Arial"/>
              </a:rPr>
              <a:t> </a:t>
            </a:r>
            <a:r>
              <a:rPr lang="ar-EG" sz="2300" kern="0" dirty="0">
                <a:solidFill>
                  <a:srgbClr val="000000"/>
                </a:solidFill>
                <a:ea typeface="Calibri" panose="020F0502020204030204" pitchFamily="34" charset="0"/>
                <a:cs typeface="Traditional Arabic" panose="02020603050405020304" pitchFamily="18" charset="-78"/>
                <a:sym typeface="Arial"/>
              </a:rPr>
              <a:t>                                                                                                                                                                                </a:t>
            </a:r>
          </a:p>
          <a:p>
            <a:pPr marL="342900" indent="-342900" algn="justLow" rtl="1">
              <a:lnSpc>
                <a:spcPct val="107000"/>
              </a:lnSpc>
              <a:spcAft>
                <a:spcPts val="800"/>
              </a:spcAft>
              <a:buClr>
                <a:srgbClr val="000000"/>
              </a:buClr>
              <a:buFont typeface="Wingdings" panose="05000000000000000000" pitchFamily="2" charset="2"/>
              <a:buChar char=""/>
              <a:tabLst>
                <a:tab pos="457200" algn="l"/>
              </a:tabLst>
            </a:pPr>
            <a:r>
              <a:rPr lang="ar-EG" sz="2400" kern="0" dirty="0">
                <a:solidFill>
                  <a:srgbClr val="000000"/>
                </a:solidFill>
                <a:ea typeface="Calibri" panose="020F0502020204030204" pitchFamily="34" charset="0"/>
                <a:cs typeface="Traditional Arabic" panose="02020603050405020304" pitchFamily="18" charset="-78"/>
                <a:sym typeface="Arial"/>
              </a:rPr>
              <a:t> </a:t>
            </a:r>
            <a:r>
              <a:rPr lang="ar-DZ" sz="2400" b="1" kern="0" dirty="0">
                <a:solidFill>
                  <a:srgbClr val="000000"/>
                </a:solidFill>
                <a:ea typeface="Calibri" panose="020F0502020204030204" pitchFamily="34" charset="0"/>
                <a:cs typeface="Traditional Arabic" panose="02020603050405020304" pitchFamily="18" charset="-78"/>
                <a:sym typeface="Arial"/>
              </a:rPr>
              <a:t>المنافسون</a:t>
            </a:r>
            <a:r>
              <a:rPr lang="ar-DZ" sz="2400" kern="0" dirty="0">
                <a:solidFill>
                  <a:srgbClr val="000000"/>
                </a:solidFill>
                <a:ea typeface="Calibri" panose="020F0502020204030204" pitchFamily="34" charset="0"/>
                <a:cs typeface="Traditional Arabic" panose="02020603050405020304" pitchFamily="18" charset="-78"/>
                <a:sym typeface="Arial"/>
              </a:rPr>
              <a:t>: </a:t>
            </a:r>
            <a:r>
              <a:rPr lang="ar-EG" sz="2400" kern="0" dirty="0">
                <a:solidFill>
                  <a:srgbClr val="000000"/>
                </a:solidFill>
                <a:ea typeface="Calibri" panose="020F0502020204030204" pitchFamily="34" charset="0"/>
                <a:cs typeface="Traditional Arabic" panose="02020603050405020304" pitchFamily="18" charset="-78"/>
                <a:sym typeface="Arial"/>
              </a:rPr>
              <a:t>على</a:t>
            </a:r>
            <a:r>
              <a:rPr lang="ar-DZ" sz="2300" kern="0" dirty="0">
                <a:solidFill>
                  <a:srgbClr val="000000"/>
                </a:solidFill>
                <a:ea typeface="Calibri" panose="020F0502020204030204" pitchFamily="34" charset="0"/>
                <a:cs typeface="Traditional Arabic" panose="02020603050405020304" pitchFamily="18" charset="-78"/>
                <a:sym typeface="Arial"/>
              </a:rPr>
              <a:t> المنظمة أن تبقى متفطنة ويقظة لما يقوم به المنافسون من تحسينات وتطويرات سواء</a:t>
            </a:r>
            <a:r>
              <a:rPr lang="ar-EG" sz="2300" kern="0" dirty="0">
                <a:solidFill>
                  <a:srgbClr val="000000"/>
                </a:solidFill>
                <a:ea typeface="Calibri" panose="020F0502020204030204" pitchFamily="34" charset="0"/>
                <a:cs typeface="Traditional Arabic" panose="02020603050405020304" pitchFamily="18" charset="-78"/>
                <a:sym typeface="Arial"/>
              </a:rPr>
              <a:t> ً</a:t>
            </a:r>
            <a:r>
              <a:rPr lang="ar-DZ" sz="2300" kern="0" dirty="0">
                <a:solidFill>
                  <a:srgbClr val="000000"/>
                </a:solidFill>
                <a:ea typeface="Calibri" panose="020F0502020204030204" pitchFamily="34" charset="0"/>
                <a:cs typeface="Traditional Arabic" panose="02020603050405020304" pitchFamily="18" charset="-78"/>
                <a:sym typeface="Arial"/>
              </a:rPr>
              <a:t>على المنتجات، طرق وأساليب أو وسائل الإنتاج، الخدمات المقدمة...إلخ. وأن تقوم بإدخال نفس التحسينات أو ما يعادلها ولما لا أحسن منها لاستبقاء الزبائن الحاليين واستقطاب مجموعة أخرى من الزبائن الجدد</a:t>
            </a:r>
            <a:r>
              <a:rPr lang="ar-DZ" sz="2400" kern="0" dirty="0">
                <a:solidFill>
                  <a:srgbClr val="000000"/>
                </a:solidFill>
                <a:ea typeface="Calibri" panose="020F0502020204030204" pitchFamily="34" charset="0"/>
                <a:cs typeface="Traditional Arabic" panose="02020603050405020304" pitchFamily="18" charset="-78"/>
                <a:sym typeface="Arial"/>
              </a:rPr>
              <a:t>.  </a:t>
            </a:r>
            <a:endParaRPr lang="en-GB" sz="2400" kern="100" dirty="0">
              <a:solidFill>
                <a:srgbClr val="000000"/>
              </a:solidFill>
              <a:ea typeface="Calibri" panose="020F0502020204030204" pitchFamily="34" charset="0"/>
              <a:cs typeface="Times New Roman" panose="02020603050405020304" pitchFamily="18" charset="0"/>
              <a:sym typeface="Arial"/>
            </a:endParaRPr>
          </a:p>
          <a:p>
            <a:pPr marL="342900" indent="-342900" algn="justLow" rtl="1">
              <a:lnSpc>
                <a:spcPct val="107000"/>
              </a:lnSpc>
              <a:spcAft>
                <a:spcPts val="800"/>
              </a:spcAft>
              <a:buClr>
                <a:srgbClr val="000000"/>
              </a:buClr>
              <a:buFont typeface="Wingdings" panose="05000000000000000000" pitchFamily="2" charset="2"/>
              <a:buChar char=""/>
              <a:tabLst>
                <a:tab pos="457200" algn="l"/>
              </a:tabLst>
            </a:pPr>
            <a:r>
              <a:rPr lang="ar-DZ" sz="2400" b="1" kern="0" dirty="0">
                <a:solidFill>
                  <a:srgbClr val="000000"/>
                </a:solidFill>
                <a:ea typeface="Calibri" panose="020F0502020204030204" pitchFamily="34" charset="0"/>
                <a:cs typeface="Traditional Arabic" panose="02020603050405020304" pitchFamily="18" charset="-78"/>
                <a:sym typeface="Arial"/>
              </a:rPr>
              <a:t>الموردون</a:t>
            </a:r>
            <a:r>
              <a:rPr lang="ar-DZ" sz="2400" kern="0" dirty="0">
                <a:solidFill>
                  <a:srgbClr val="000000"/>
                </a:solidFill>
                <a:ea typeface="Calibri" panose="020F0502020204030204" pitchFamily="34" charset="0"/>
                <a:cs typeface="Traditional Arabic" panose="02020603050405020304" pitchFamily="18" charset="-78"/>
                <a:sym typeface="Arial"/>
              </a:rPr>
              <a:t>: </a:t>
            </a:r>
            <a:r>
              <a:rPr lang="ar-DZ" sz="2300" kern="0" dirty="0">
                <a:solidFill>
                  <a:srgbClr val="000000"/>
                </a:solidFill>
                <a:ea typeface="Calibri" panose="020F0502020204030204" pitchFamily="34" charset="0"/>
                <a:cs typeface="Traditional Arabic" panose="02020603050405020304" pitchFamily="18" charset="-78"/>
                <a:sym typeface="Arial"/>
              </a:rPr>
              <a:t>للموردين أيضاً دور في دفع المنظمة للقيام بالتغيير وذلك عند قيامهم بتزويدها بمدخلات مختلفة عن المدخلات التي اعتادت المنظمة الحصول عليها</a:t>
            </a:r>
            <a:r>
              <a:rPr lang="ar-DZ" sz="2400" kern="0" dirty="0">
                <a:solidFill>
                  <a:srgbClr val="000000"/>
                </a:solidFill>
                <a:ea typeface="Calibri" panose="020F0502020204030204" pitchFamily="34" charset="0"/>
                <a:cs typeface="Traditional Arabic" panose="02020603050405020304" pitchFamily="18" charset="-78"/>
                <a:sym typeface="Arial"/>
              </a:rPr>
              <a:t>. </a:t>
            </a:r>
            <a:endParaRPr lang="en-GB" sz="2400" kern="100" dirty="0">
              <a:solidFill>
                <a:srgbClr val="000000"/>
              </a:solidFill>
              <a:ea typeface="Calibri" panose="020F0502020204030204" pitchFamily="34" charset="0"/>
              <a:cs typeface="Times New Roman" panose="02020603050405020304" pitchFamily="18" charset="0"/>
              <a:sym typeface="Arial"/>
            </a:endParaRPr>
          </a:p>
          <a:p>
            <a:pPr>
              <a:buClr>
                <a:srgbClr val="000000"/>
              </a:buClr>
              <a:buFont typeface="Arial"/>
              <a:buNone/>
            </a:pPr>
            <a:r>
              <a:rPr lang="ar-EG" kern="0" dirty="0">
                <a:solidFill>
                  <a:srgbClr val="000000"/>
                </a:solidFill>
                <a:ea typeface="Calibri" panose="020F0502020204030204" pitchFamily="34" charset="0"/>
                <a:cs typeface="Traditional Arabic" panose="02020603050405020304" pitchFamily="18" charset="-78"/>
                <a:sym typeface="Arial"/>
              </a:rPr>
              <a:t>                                                                                                                                                                                </a:t>
            </a:r>
            <a:endParaRPr lang="en-GB" sz="3200" kern="100" dirty="0">
              <a:solidFill>
                <a:srgbClr val="000000"/>
              </a:solidFill>
              <a:highlight>
                <a:srgbClr val="00FFFF"/>
              </a:highlight>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683108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0145" y="1212844"/>
            <a:ext cx="11430680" cy="5259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F702B29-BBE1-5561-8159-11E07C9CB271}"/>
              </a:ext>
            </a:extLst>
          </p:cNvPr>
          <p:cNvSpPr/>
          <p:nvPr/>
        </p:nvSpPr>
        <p:spPr>
          <a:xfrm>
            <a:off x="104376" y="1421447"/>
            <a:ext cx="11776449" cy="5436553"/>
          </a:xfrm>
          <a:prstGeom prst="rect">
            <a:avLst/>
          </a:prstGeom>
        </p:spPr>
        <p:txBody>
          <a:bodyPr wrap="square">
            <a:spAutoFit/>
          </a:bodyPr>
          <a:lstStyle/>
          <a:p>
            <a:pPr algn="r" rtl="1">
              <a:lnSpc>
                <a:spcPct val="115000"/>
              </a:lnSpc>
              <a:spcAft>
                <a:spcPts val="1000"/>
              </a:spcAft>
              <a:buClr>
                <a:srgbClr val="000000"/>
              </a:buClr>
              <a:buFont typeface="Arial"/>
              <a:buNone/>
            </a:pPr>
            <a:r>
              <a:rPr lang="ar-DZ" sz="2400" b="1" i="1" kern="0" dirty="0">
                <a:solidFill>
                  <a:srgbClr val="000000"/>
                </a:solidFill>
                <a:highlight>
                  <a:srgbClr val="00FF00"/>
                </a:highlight>
                <a:ea typeface="Calibri" panose="020F0502020204030204" pitchFamily="34" charset="0"/>
                <a:cs typeface="Traditional Arabic" panose="02020603050405020304" pitchFamily="18" charset="-78"/>
                <a:sym typeface="Arial"/>
              </a:rPr>
              <a:t>ب- </a:t>
            </a: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عوامل من البيئة غير المباشرة:</a:t>
            </a:r>
            <a:r>
              <a:rPr lang="ar-DZ" sz="2400" kern="0" dirty="0">
                <a:solidFill>
                  <a:srgbClr val="000000"/>
                </a:solidFill>
                <a:highlight>
                  <a:srgbClr val="00FF00"/>
                </a:highlight>
                <a:ea typeface="Calibri" panose="020F0502020204030204" pitchFamily="34" charset="0"/>
                <a:cs typeface="Traditional Arabic" panose="02020603050405020304" pitchFamily="18" charset="-78"/>
                <a:sym typeface="Arial"/>
              </a:rPr>
              <a:t> </a:t>
            </a:r>
            <a:r>
              <a:rPr lang="ar-DZ" sz="2400" kern="0" dirty="0">
                <a:solidFill>
                  <a:srgbClr val="000000"/>
                </a:solidFill>
                <a:ea typeface="Calibri" panose="020F0502020204030204" pitchFamily="34" charset="0"/>
                <a:cs typeface="Traditional Arabic" panose="02020603050405020304" pitchFamily="18" charset="-78"/>
                <a:sym typeface="Arial"/>
              </a:rPr>
              <a:t>تتمثل هذه العوامل فيما يلي:</a:t>
            </a:r>
            <a:endParaRPr lang="en-GB" sz="24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DZ" sz="2400" b="1" kern="0" dirty="0">
                <a:solidFill>
                  <a:srgbClr val="000000"/>
                </a:solidFill>
                <a:ea typeface="Calibri" panose="020F0502020204030204" pitchFamily="34" charset="0"/>
                <a:cs typeface="Traditional Arabic" panose="02020603050405020304" pitchFamily="18" charset="-78"/>
                <a:sym typeface="Arial"/>
              </a:rPr>
              <a:t>تغييرات اجتماعيـة</a:t>
            </a:r>
            <a:r>
              <a:rPr lang="ar-DZ" sz="2400" kern="0" dirty="0">
                <a:solidFill>
                  <a:srgbClr val="000000"/>
                </a:solidFill>
                <a:ea typeface="Calibri" panose="020F0502020204030204" pitchFamily="34" charset="0"/>
                <a:cs typeface="Traditional Arabic" panose="02020603050405020304" pitchFamily="18" charset="-78"/>
                <a:sym typeface="Arial"/>
              </a:rPr>
              <a:t>: تتميز المجتمعات الحالية بارتفاع معدلات النمو الديمغرافي وتغيّر معدلات الأعمار، تغير أذواق </a:t>
            </a:r>
            <a:r>
              <a:rPr lang="ar-DZ" sz="2400" kern="0" dirty="0" err="1">
                <a:solidFill>
                  <a:srgbClr val="000000"/>
                </a:solidFill>
                <a:ea typeface="Calibri" panose="020F0502020204030204" pitchFamily="34" charset="0"/>
                <a:cs typeface="Traditional Arabic" panose="02020603050405020304" pitchFamily="18" charset="-78"/>
                <a:sym typeface="Arial"/>
              </a:rPr>
              <a:t>وميو</a:t>
            </a:r>
            <a:r>
              <a:rPr lang="ar-EG" sz="2400" kern="0" dirty="0">
                <a:solidFill>
                  <a:srgbClr val="000000"/>
                </a:solidFill>
                <a:ea typeface="Calibri" panose="020F0502020204030204" pitchFamily="34" charset="0"/>
                <a:cs typeface="Traditional Arabic" panose="02020603050405020304" pitchFamily="18" charset="-78"/>
                <a:sym typeface="Arial"/>
              </a:rPr>
              <a:t>ل</a:t>
            </a:r>
            <a:r>
              <a:rPr lang="ar-DZ" sz="2400" kern="0" dirty="0">
                <a:solidFill>
                  <a:srgbClr val="000000"/>
                </a:solidFill>
                <a:ea typeface="Calibri" panose="020F0502020204030204" pitchFamily="34" charset="0"/>
                <a:cs typeface="Traditional Arabic" panose="02020603050405020304" pitchFamily="18" charset="-78"/>
                <a:sym typeface="Arial"/>
              </a:rPr>
              <a:t> المستهلكين  خصوصاً</a:t>
            </a:r>
            <a:r>
              <a:rPr lang="ar-DZ" sz="2400" u="sng" kern="0" dirty="0">
                <a:solidFill>
                  <a:srgbClr val="000000"/>
                </a:solidFill>
                <a:ea typeface="Calibri" panose="020F0502020204030204" pitchFamily="34" charset="0"/>
                <a:cs typeface="Traditional Arabic" panose="02020603050405020304" pitchFamily="18" charset="-78"/>
                <a:sym typeface="Arial"/>
              </a:rPr>
              <a:t> </a:t>
            </a:r>
            <a:r>
              <a:rPr lang="ar-DZ" sz="2400" kern="0" dirty="0">
                <a:solidFill>
                  <a:srgbClr val="000000"/>
                </a:solidFill>
                <a:ea typeface="Calibri" panose="020F0502020204030204" pitchFamily="34" charset="0"/>
                <a:cs typeface="Traditional Arabic" panose="02020603050405020304" pitchFamily="18" charset="-78"/>
                <a:sym typeface="Arial"/>
              </a:rPr>
              <a:t>مع انفتاح الأسواق وتحرير التجارة العالمية، أين أصبح المستهلك يطلع على منتجات مختلف المنظمات من مختلف دول العالم، مما يستدعي قيام المنظمات المحلية بكل مجهوداتها لتحسين منتجاتها لجذب زبائنها والحفاظ على حصتها السوقية. ومن التغييرات الاجتماعية الأخرى، التغير في العادات والتقاليد والقيم في المجتمعات</a:t>
            </a:r>
            <a:r>
              <a:rPr lang="ar-EG" sz="2400" kern="0" dirty="0">
                <a:solidFill>
                  <a:srgbClr val="000000"/>
                </a:solidFill>
                <a:ea typeface="Calibri" panose="020F0502020204030204" pitchFamily="34" charset="0"/>
                <a:cs typeface="Traditional Arabic" panose="02020603050405020304" pitchFamily="18" charset="-78"/>
                <a:sym typeface="Arial"/>
              </a:rPr>
              <a:t>                                                                                                                                       </a:t>
            </a:r>
          </a:p>
          <a:p>
            <a:pPr marL="342900" indent="-342900" algn="justLow" rtl="1">
              <a:lnSpc>
                <a:spcPct val="107000"/>
              </a:lnSpc>
              <a:spcAft>
                <a:spcPts val="800"/>
              </a:spcAft>
              <a:buClr>
                <a:srgbClr val="000000"/>
              </a:buClr>
              <a:buFont typeface="Wingdings" panose="05000000000000000000" pitchFamily="2" charset="2"/>
              <a:buChar char=""/>
              <a:tabLst>
                <a:tab pos="457200" algn="l"/>
              </a:tabLst>
            </a:pPr>
            <a:r>
              <a:rPr lang="ar-DZ" sz="2400" b="1" kern="0" dirty="0">
                <a:solidFill>
                  <a:srgbClr val="000000"/>
                </a:solidFill>
                <a:ea typeface="Calibri" panose="020F0502020204030204" pitchFamily="34" charset="0"/>
                <a:cs typeface="Traditional Arabic" panose="02020603050405020304" pitchFamily="18" charset="-78"/>
                <a:sym typeface="Arial"/>
              </a:rPr>
              <a:t>تغيـرات اقتصاديـة</a:t>
            </a:r>
            <a:r>
              <a:rPr lang="ar-DZ" sz="2400" kern="0" dirty="0">
                <a:solidFill>
                  <a:srgbClr val="000000"/>
                </a:solidFill>
                <a:ea typeface="Calibri" panose="020F0502020204030204" pitchFamily="34" charset="0"/>
                <a:cs typeface="Traditional Arabic" panose="02020603050405020304" pitchFamily="18" charset="-78"/>
                <a:sym typeface="Arial"/>
              </a:rPr>
              <a:t>: شهدت الظروف الاقتصادية مؤخراً موجة من التغيّرات الهامة نذكر منها: </a:t>
            </a:r>
            <a:endParaRPr lang="en-GB" sz="2400" kern="100" dirty="0">
              <a:solidFill>
                <a:srgbClr val="000000"/>
              </a:solidFill>
              <a:ea typeface="Calibri" panose="020F0502020204030204" pitchFamily="34" charset="0"/>
              <a:cs typeface="Times New Roman" panose="02020603050405020304" pitchFamily="18" charset="0"/>
              <a:sym typeface="Arial"/>
            </a:endParaRPr>
          </a:p>
          <a:p>
            <a:pPr marL="342900" indent="-342900" algn="justLow" rtl="1">
              <a:spcAft>
                <a:spcPts val="800"/>
              </a:spcAft>
              <a:buClr>
                <a:srgbClr val="000000"/>
              </a:buClr>
              <a:buFont typeface="Times New Roman" panose="02020603050405020304" pitchFamily="18" charset="0"/>
              <a:buChar char="-"/>
              <a:tabLst>
                <a:tab pos="626110" algn="l"/>
              </a:tabLst>
            </a:pPr>
            <a:r>
              <a:rPr lang="ar-DZ" sz="2400" kern="0" dirty="0">
                <a:solidFill>
                  <a:srgbClr val="000000"/>
                </a:solidFill>
                <a:ea typeface="Calibri" panose="020F0502020204030204" pitchFamily="34" charset="0"/>
                <a:cs typeface="Traditional Arabic" panose="02020603050405020304" pitchFamily="18" charset="-78"/>
                <a:sym typeface="Arial"/>
              </a:rPr>
              <a:t>تحرير التجارة العالمية</a:t>
            </a:r>
            <a:r>
              <a:rPr lang="ar-EG" sz="2400" kern="0" dirty="0">
                <a:solidFill>
                  <a:srgbClr val="000000"/>
                </a:solidFill>
                <a:ea typeface="Calibri" panose="020F0502020204030204" pitchFamily="34" charset="0"/>
                <a:cs typeface="Traditional Arabic" panose="02020603050405020304" pitchFamily="18" charset="-78"/>
                <a:sym typeface="Arial"/>
              </a:rPr>
              <a:t>.</a:t>
            </a:r>
            <a:endParaRPr lang="en-GB" sz="2400" kern="100" dirty="0">
              <a:solidFill>
                <a:srgbClr val="000000"/>
              </a:solidFill>
              <a:ea typeface="Times New Roman" panose="02020603050405020304" pitchFamily="18" charset="0"/>
              <a:cs typeface="Traditional Arabic" panose="02020603050405020304" pitchFamily="18" charset="-78"/>
              <a:sym typeface="Arial"/>
            </a:endParaRPr>
          </a:p>
          <a:p>
            <a:pPr marL="342900" indent="-342900" algn="justLow" rtl="1">
              <a:spcAft>
                <a:spcPts val="800"/>
              </a:spcAft>
              <a:buClr>
                <a:srgbClr val="000000"/>
              </a:buClr>
              <a:buFont typeface="Times New Roman" panose="02020603050405020304" pitchFamily="18" charset="0"/>
              <a:buChar char="-"/>
              <a:tabLst>
                <a:tab pos="626110" algn="l"/>
              </a:tabLst>
            </a:pPr>
            <a:r>
              <a:rPr lang="ar-DZ" sz="2400" kern="0" dirty="0">
                <a:solidFill>
                  <a:srgbClr val="000000"/>
                </a:solidFill>
                <a:ea typeface="Calibri" panose="020F0502020204030204" pitchFamily="34" charset="0"/>
                <a:cs typeface="Traditional Arabic" panose="02020603050405020304" pitchFamily="18" charset="-78"/>
                <a:sym typeface="Arial"/>
              </a:rPr>
              <a:t>التحول إلى السوق الحرة والخوصصة</a:t>
            </a:r>
            <a:r>
              <a:rPr lang="ar-EG" sz="2400" kern="0" dirty="0">
                <a:solidFill>
                  <a:srgbClr val="000000"/>
                </a:solidFill>
                <a:ea typeface="Calibri" panose="020F0502020204030204" pitchFamily="34" charset="0"/>
                <a:cs typeface="Traditional Arabic" panose="02020603050405020304" pitchFamily="18" charset="-78"/>
                <a:sym typeface="Arial"/>
              </a:rPr>
              <a:t>.</a:t>
            </a:r>
            <a:endParaRPr lang="en-GB" sz="2400" kern="100" dirty="0">
              <a:solidFill>
                <a:srgbClr val="000000"/>
              </a:solidFill>
              <a:ea typeface="Times New Roman" panose="02020603050405020304" pitchFamily="18" charset="0"/>
              <a:cs typeface="Traditional Arabic" panose="02020603050405020304" pitchFamily="18" charset="-78"/>
              <a:sym typeface="Arial"/>
            </a:endParaRPr>
          </a:p>
          <a:p>
            <a:pPr marL="342900" indent="-342900" algn="justLow" rtl="1">
              <a:spcAft>
                <a:spcPts val="800"/>
              </a:spcAft>
              <a:buClr>
                <a:srgbClr val="000000"/>
              </a:buClr>
              <a:buFont typeface="Times New Roman" panose="02020603050405020304" pitchFamily="18" charset="0"/>
              <a:buChar char="-"/>
              <a:tabLst>
                <a:tab pos="626110" algn="l"/>
              </a:tabLst>
            </a:pPr>
            <a:r>
              <a:rPr lang="ar-DZ" sz="2400" kern="0" dirty="0">
                <a:solidFill>
                  <a:srgbClr val="000000"/>
                </a:solidFill>
                <a:ea typeface="Calibri" panose="020F0502020204030204" pitchFamily="34" charset="0"/>
                <a:cs typeface="Traditional Arabic" panose="02020603050405020304" pitchFamily="18" charset="-78"/>
                <a:sym typeface="Arial"/>
              </a:rPr>
              <a:t>التكتلات الاقتصادية التي نجد من بينها: السوق الأوروبية الموحدة واتفاقية منطقة التجارة الحرة بين أمريكا وكندا والمكسيك. </a:t>
            </a:r>
            <a:endParaRPr lang="en-GB" sz="2400" kern="100" dirty="0">
              <a:solidFill>
                <a:srgbClr val="000000"/>
              </a:solidFill>
              <a:ea typeface="Times New Roman" panose="02020603050405020304" pitchFamily="18" charset="0"/>
              <a:cs typeface="Traditional Arabic" panose="02020603050405020304" pitchFamily="18" charset="-78"/>
              <a:sym typeface="Arial"/>
            </a:endParaRPr>
          </a:p>
          <a:p>
            <a:pPr marL="342900" indent="-342900" algn="justLow" rtl="1">
              <a:spcAft>
                <a:spcPts val="800"/>
              </a:spcAft>
              <a:buClr>
                <a:srgbClr val="000000"/>
              </a:buClr>
              <a:buFont typeface="Times New Roman" panose="02020603050405020304" pitchFamily="18" charset="0"/>
              <a:buChar char="-"/>
              <a:tabLst>
                <a:tab pos="626110" algn="l"/>
              </a:tabLst>
            </a:pPr>
            <a:r>
              <a:rPr lang="ar-DZ" sz="2400" kern="0" dirty="0">
                <a:solidFill>
                  <a:srgbClr val="000000"/>
                </a:solidFill>
                <a:ea typeface="Calibri" panose="020F0502020204030204" pitchFamily="34" charset="0"/>
                <a:cs typeface="Traditional Arabic" panose="02020603050405020304" pitchFamily="18" charset="-78"/>
                <a:sym typeface="Arial"/>
              </a:rPr>
              <a:t>انتشار وتوسع نشاط الشركات المتعددة الجنسيات والفروع الأجنبية للمنظمات غير الوطنية. </a:t>
            </a:r>
            <a:endParaRPr lang="en-GB" sz="2400" kern="100" dirty="0">
              <a:solidFill>
                <a:srgbClr val="000000"/>
              </a:solidFill>
              <a:ea typeface="Times New Roman" panose="02020603050405020304" pitchFamily="18" charset="0"/>
              <a:cs typeface="Traditional Arabic" panose="02020603050405020304" pitchFamily="18" charset="-78"/>
              <a:sym typeface="Arial"/>
            </a:endParaRPr>
          </a:p>
          <a:p>
            <a:pPr indent="397510" algn="r" rtl="1">
              <a:spcAft>
                <a:spcPts val="1000"/>
              </a:spcAft>
              <a:buClr>
                <a:srgbClr val="000000"/>
              </a:buClr>
              <a:buFont typeface="Arial"/>
              <a:buNone/>
            </a:pPr>
            <a:r>
              <a:rPr lang="ar-DZ" sz="2400" kern="0" dirty="0">
                <a:solidFill>
                  <a:srgbClr val="000000"/>
                </a:solidFill>
                <a:ea typeface="Calibri" panose="020F0502020204030204" pitchFamily="34" charset="0"/>
                <a:cs typeface="Traditional Arabic" panose="02020603050405020304" pitchFamily="18" charset="-78"/>
                <a:sym typeface="Arial"/>
              </a:rPr>
              <a:t>كل هذه العوامل تهدد المنظمات الحالية من خلال ازدياد حدة المنافسة المحلية واشتداد المنافسة الدولية. </a:t>
            </a:r>
            <a:endParaRPr lang="en-GB" sz="2400"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975299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6645" y="1287074"/>
            <a:ext cx="11418709" cy="5054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550A915-7D54-70E1-15FD-2D5064AFB328}"/>
              </a:ext>
            </a:extLst>
          </p:cNvPr>
          <p:cNvSpPr/>
          <p:nvPr/>
        </p:nvSpPr>
        <p:spPr>
          <a:xfrm>
            <a:off x="571500" y="1212844"/>
            <a:ext cx="11082020" cy="5054782"/>
          </a:xfrm>
          <a:prstGeom prst="rect">
            <a:avLst/>
          </a:prstGeom>
        </p:spPr>
        <p:txBody>
          <a:bodyPr wrap="square">
            <a:spAutoFit/>
          </a:bodyPr>
          <a:lstStyle/>
          <a:p>
            <a:pPr marL="342900" indent="-342900" algn="justLow" rtl="1">
              <a:lnSpc>
                <a:spcPct val="107000"/>
              </a:lnSpc>
              <a:spcAft>
                <a:spcPts val="800"/>
              </a:spcAft>
              <a:buClr>
                <a:srgbClr val="000000"/>
              </a:buClr>
              <a:buFont typeface="Wingdings" panose="05000000000000000000" pitchFamily="2" charset="2"/>
              <a:buChar char=""/>
              <a:tabLst>
                <a:tab pos="457200" algn="l"/>
              </a:tabLst>
            </a:pPr>
            <a:r>
              <a:rPr lang="ar-DZ" sz="2400" b="1" kern="0" dirty="0">
                <a:solidFill>
                  <a:srgbClr val="000000"/>
                </a:solidFill>
                <a:ea typeface="Calibri" panose="020F0502020204030204" pitchFamily="34" charset="0"/>
                <a:cs typeface="Traditional Arabic" panose="02020603050405020304" pitchFamily="18" charset="-78"/>
                <a:sym typeface="Arial"/>
              </a:rPr>
              <a:t>تغيرات سياسيـة: تتعلق هذه التغيرات بالقوانين والتشريعات الخاصة بالدولة محل نشاط المنظمة، وهـي:</a:t>
            </a:r>
            <a:endParaRPr lang="en-GB" sz="2400" b="1" kern="100" dirty="0">
              <a:solidFill>
                <a:srgbClr val="000000"/>
              </a:solidFill>
              <a:ea typeface="Calibri" panose="020F0502020204030204" pitchFamily="34" charset="0"/>
              <a:cs typeface="Times New Roman" panose="02020603050405020304" pitchFamily="18" charset="0"/>
              <a:sym typeface="Arial"/>
            </a:endParaRPr>
          </a:p>
          <a:p>
            <a:pPr marL="342900" indent="-342900" algn="justLow" rtl="1">
              <a:spcAft>
                <a:spcPts val="800"/>
              </a:spcAft>
              <a:buClr>
                <a:srgbClr val="000000"/>
              </a:buClr>
              <a:buFont typeface="Times New Roman" panose="02020603050405020304" pitchFamily="18" charset="0"/>
              <a:buChar char="-"/>
              <a:tabLst>
                <a:tab pos="626110" algn="l"/>
              </a:tabLst>
            </a:pPr>
            <a:r>
              <a:rPr lang="ar-DZ" sz="2400" b="1" kern="0" dirty="0">
                <a:solidFill>
                  <a:srgbClr val="000000"/>
                </a:solidFill>
                <a:ea typeface="Calibri" panose="020F0502020204030204" pitchFamily="34" charset="0"/>
                <a:cs typeface="Traditional Arabic" panose="02020603050405020304" pitchFamily="18" charset="-78"/>
                <a:sym typeface="Arial"/>
              </a:rPr>
              <a:t>التشريعات الحكوميـة؛</a:t>
            </a:r>
            <a:endParaRPr lang="en-GB" sz="2400" b="1" kern="100" dirty="0">
              <a:solidFill>
                <a:srgbClr val="000000"/>
              </a:solidFill>
              <a:ea typeface="Times New Roman" panose="02020603050405020304" pitchFamily="18" charset="0"/>
              <a:cs typeface="Traditional Arabic" panose="02020603050405020304" pitchFamily="18" charset="-78"/>
              <a:sym typeface="Arial"/>
            </a:endParaRPr>
          </a:p>
          <a:p>
            <a:pPr marL="342900" indent="-342900" algn="justLow" rtl="1">
              <a:spcAft>
                <a:spcPts val="800"/>
              </a:spcAft>
              <a:buClr>
                <a:srgbClr val="000000"/>
              </a:buClr>
              <a:buFont typeface="Times New Roman" panose="02020603050405020304" pitchFamily="18" charset="0"/>
              <a:buChar char="-"/>
              <a:tabLst>
                <a:tab pos="626110" algn="l"/>
              </a:tabLst>
            </a:pPr>
            <a:r>
              <a:rPr lang="ar-DZ" sz="2400" b="1" kern="0" dirty="0">
                <a:solidFill>
                  <a:srgbClr val="000000"/>
                </a:solidFill>
                <a:ea typeface="Calibri" panose="020F0502020204030204" pitchFamily="34" charset="0"/>
                <a:cs typeface="Traditional Arabic" panose="02020603050405020304" pitchFamily="18" charset="-78"/>
                <a:sym typeface="Arial"/>
              </a:rPr>
              <a:t>الضرائب؛</a:t>
            </a:r>
            <a:endParaRPr lang="en-GB" sz="2400" b="1" kern="100" dirty="0">
              <a:solidFill>
                <a:srgbClr val="000000"/>
              </a:solidFill>
              <a:ea typeface="Times New Roman" panose="02020603050405020304" pitchFamily="18" charset="0"/>
              <a:cs typeface="Traditional Arabic" panose="02020603050405020304" pitchFamily="18" charset="-78"/>
              <a:sym typeface="Arial"/>
            </a:endParaRPr>
          </a:p>
          <a:p>
            <a:pPr marL="342900" indent="-342900" algn="justLow" rtl="1">
              <a:spcAft>
                <a:spcPts val="800"/>
              </a:spcAft>
              <a:buClr>
                <a:srgbClr val="000000"/>
              </a:buClr>
              <a:buFont typeface="Times New Roman" panose="02020603050405020304" pitchFamily="18" charset="0"/>
              <a:buChar char="-"/>
              <a:tabLst>
                <a:tab pos="626110" algn="l"/>
              </a:tabLst>
            </a:pPr>
            <a:r>
              <a:rPr lang="ar-DZ" sz="2400" b="1" kern="0" dirty="0">
                <a:solidFill>
                  <a:srgbClr val="000000"/>
                </a:solidFill>
                <a:ea typeface="Calibri" panose="020F0502020204030204" pitchFamily="34" charset="0"/>
                <a:cs typeface="Traditional Arabic" panose="02020603050405020304" pitchFamily="18" charset="-78"/>
                <a:sym typeface="Arial"/>
              </a:rPr>
              <a:t>الخدمات التي تقدمها الحكومة؛</a:t>
            </a:r>
            <a:endParaRPr lang="en-GB" sz="2400" b="1" kern="100" dirty="0">
              <a:solidFill>
                <a:srgbClr val="000000"/>
              </a:solidFill>
              <a:ea typeface="Times New Roman" panose="02020603050405020304" pitchFamily="18" charset="0"/>
              <a:cs typeface="Traditional Arabic" panose="02020603050405020304" pitchFamily="18" charset="-78"/>
              <a:sym typeface="Arial"/>
            </a:endParaRPr>
          </a:p>
          <a:p>
            <a:pPr marL="342900" indent="-342900" algn="justLow" rtl="1">
              <a:spcAft>
                <a:spcPts val="800"/>
              </a:spcAft>
              <a:buClr>
                <a:srgbClr val="000000"/>
              </a:buClr>
              <a:buFont typeface="Times New Roman" panose="02020603050405020304" pitchFamily="18" charset="0"/>
              <a:buChar char="-"/>
              <a:tabLst>
                <a:tab pos="626110" algn="l"/>
              </a:tabLst>
            </a:pPr>
            <a:r>
              <a:rPr lang="ar-DZ" sz="2400" b="1" kern="0" dirty="0">
                <a:solidFill>
                  <a:srgbClr val="000000"/>
                </a:solidFill>
                <a:ea typeface="Calibri" panose="020F0502020204030204" pitchFamily="34" charset="0"/>
                <a:cs typeface="Traditional Arabic" panose="02020603050405020304" pitchFamily="18" charset="-78"/>
                <a:sym typeface="Arial"/>
              </a:rPr>
              <a:t>النظام القضائي؛</a:t>
            </a:r>
            <a:endParaRPr lang="en-GB" sz="2400" b="1" kern="100" dirty="0">
              <a:solidFill>
                <a:srgbClr val="000000"/>
              </a:solidFill>
              <a:ea typeface="Times New Roman" panose="02020603050405020304" pitchFamily="18" charset="0"/>
              <a:cs typeface="Traditional Arabic" panose="02020603050405020304" pitchFamily="18" charset="-78"/>
              <a:sym typeface="Arial"/>
            </a:endParaRPr>
          </a:p>
          <a:p>
            <a:pPr marL="342900" indent="-342900" algn="justLow" rtl="1">
              <a:spcAft>
                <a:spcPts val="800"/>
              </a:spcAft>
              <a:buClr>
                <a:srgbClr val="000000"/>
              </a:buClr>
              <a:buFont typeface="Times New Roman" panose="02020603050405020304" pitchFamily="18" charset="0"/>
              <a:buChar char="-"/>
              <a:tabLst>
                <a:tab pos="626110" algn="l"/>
              </a:tabLst>
            </a:pPr>
            <a:r>
              <a:rPr lang="ar-DZ" sz="2400" b="1" kern="0" dirty="0">
                <a:solidFill>
                  <a:srgbClr val="000000"/>
                </a:solidFill>
                <a:ea typeface="Calibri" panose="020F0502020204030204" pitchFamily="34" charset="0"/>
                <a:cs typeface="Traditional Arabic" panose="02020603050405020304" pitchFamily="18" charset="-78"/>
                <a:sym typeface="Arial"/>
              </a:rPr>
              <a:t>النظام السياسي.</a:t>
            </a:r>
            <a:endParaRPr lang="en-GB" sz="2400" b="1" kern="100" dirty="0">
              <a:solidFill>
                <a:srgbClr val="000000"/>
              </a:solidFill>
              <a:ea typeface="Times New Roman" panose="02020603050405020304" pitchFamily="18" charset="0"/>
              <a:cs typeface="Traditional Arabic" panose="02020603050405020304" pitchFamily="18" charset="-78"/>
              <a:sym typeface="Arial"/>
            </a:endParaRPr>
          </a:p>
          <a:p>
            <a:pPr marL="342900" indent="-342900" algn="justLow" rtl="1">
              <a:lnSpc>
                <a:spcPct val="107000"/>
              </a:lnSpc>
              <a:spcAft>
                <a:spcPts val="800"/>
              </a:spcAft>
              <a:buClr>
                <a:srgbClr val="000000"/>
              </a:buClr>
              <a:buFont typeface="Wingdings" panose="05000000000000000000" pitchFamily="2" charset="2"/>
              <a:buChar char=""/>
              <a:tabLst>
                <a:tab pos="408305" algn="l"/>
              </a:tabLst>
            </a:pPr>
            <a:r>
              <a:rPr lang="ar-DZ" sz="2400" b="1" kern="0" dirty="0">
                <a:solidFill>
                  <a:srgbClr val="000000"/>
                </a:solidFill>
                <a:ea typeface="Calibri" panose="020F0502020204030204" pitchFamily="34" charset="0"/>
                <a:cs typeface="Traditional Arabic" panose="02020603050405020304" pitchFamily="18" charset="-78"/>
                <a:sym typeface="Arial"/>
              </a:rPr>
              <a:t>تغيرات تكنولوجيـة:</a:t>
            </a:r>
            <a:r>
              <a:rPr lang="ar-DZ" sz="2400" b="1" u="sng" kern="0" dirty="0">
                <a:solidFill>
                  <a:srgbClr val="000000"/>
                </a:solidFill>
                <a:ea typeface="Calibri" panose="020F0502020204030204" pitchFamily="34" charset="0"/>
                <a:cs typeface="Traditional Arabic" panose="02020603050405020304" pitchFamily="18" charset="-78"/>
                <a:sym typeface="Arial"/>
              </a:rPr>
              <a:t> </a:t>
            </a:r>
            <a:r>
              <a:rPr lang="ar-DZ" sz="2400" b="1" kern="0" dirty="0">
                <a:solidFill>
                  <a:srgbClr val="000000"/>
                </a:solidFill>
                <a:ea typeface="Calibri" panose="020F0502020204030204" pitchFamily="34" charset="0"/>
                <a:cs typeface="Traditional Arabic" panose="02020603050405020304" pitchFamily="18" charset="-78"/>
                <a:sym typeface="Arial"/>
              </a:rPr>
              <a:t>كان التحدث عن التغيرات والتطورات التكنولوجية يخص طرق ووسائل الإنتاج، أو تطور تكنولوجيا الحاسبات الآلية واستخدامها في المنظمات لكسب الوقت وتفادي الأخطاء البشرية...إلخ. إلا أنّ الثورة التكنولوجية حالياً توصلت إلى أبعد من ذلك، فأصبحت الأخبار والمعلومات تصل وتعمم بسهولة خلال فترة زمنية قصيرة جداً عبر شبكة الإنترنت، بالإضافة إلى وسائل الإعلام المرئية والمسموعة. كذلك تحويل الأموال بأدوات الدفع المختلفة عبر أسرع الوسائل الالكترونية، كما أصبحت معظم الصفقات التجارية تتم عبر الإنترنت، هذا عدا انتقال المعلومات والبريد وبرامج التعليم والتدريب بواسطة هذه الشبكة. </a:t>
            </a:r>
            <a:endParaRPr lang="en-GB" sz="2400" b="1" kern="100" dirty="0">
              <a:solidFill>
                <a:srgbClr val="000000"/>
              </a:solidFill>
              <a:ea typeface="Calibri" panose="020F0502020204030204" pitchFamily="34" charset="0"/>
              <a:cs typeface="Times New Roman" panose="02020603050405020304" pitchFamily="18" charset="0"/>
              <a:sym typeface="Arial"/>
            </a:endParaRPr>
          </a:p>
        </p:txBody>
      </p:sp>
    </p:spTree>
    <p:extLst>
      <p:ext uri="{BB962C8B-B14F-4D97-AF65-F5344CB8AC3E}">
        <p14:creationId xmlns:p14="http://schemas.microsoft.com/office/powerpoint/2010/main" val="3694863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8654" y="1288026"/>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17D7E2A-4A63-5B13-B4CB-3AFB5F9299B4}"/>
              </a:ext>
            </a:extLst>
          </p:cNvPr>
          <p:cNvSpPr/>
          <p:nvPr/>
        </p:nvSpPr>
        <p:spPr>
          <a:xfrm>
            <a:off x="762000" y="1387701"/>
            <a:ext cx="11175363" cy="3817968"/>
          </a:xfrm>
          <a:prstGeom prst="rect">
            <a:avLst/>
          </a:prstGeom>
        </p:spPr>
        <p:txBody>
          <a:bodyPr wrap="square">
            <a:spAutoFit/>
          </a:bodyPr>
          <a:lstStyle/>
          <a:p>
            <a:pPr marL="228600" algn="just" rtl="1">
              <a:lnSpc>
                <a:spcPct val="107000"/>
              </a:lnSpc>
              <a:spcAft>
                <a:spcPts val="1000"/>
              </a:spcAft>
              <a:buClr>
                <a:srgbClr val="000000"/>
              </a:buClr>
              <a:buFont typeface="Arial"/>
              <a:buNone/>
            </a:pPr>
            <a:r>
              <a:rPr lang="ar-SA"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أهداف التغيير التنظيمي</a:t>
            </a:r>
            <a:endParaRPr lang="en-GB" sz="2400" kern="100" dirty="0">
              <a:solidFill>
                <a:srgbClr val="000000"/>
              </a:solidFill>
              <a:highlight>
                <a:srgbClr val="00FF00"/>
              </a:highlight>
              <a:ea typeface="Calibri" panose="020F0502020204030204" pitchFamily="34" charset="0"/>
              <a:cs typeface="Arial" panose="020B0604020202020204" pitchFamily="34" charset="0"/>
              <a:sym typeface="Arial"/>
            </a:endParaRPr>
          </a:p>
          <a:p>
            <a:pPr indent="228600" algn="just" rtl="1">
              <a:lnSpc>
                <a:spcPct val="107000"/>
              </a:lnSpc>
              <a:spcAft>
                <a:spcPts val="1000"/>
              </a:spcAft>
              <a:buClr>
                <a:srgbClr val="000000"/>
              </a:buClr>
              <a:buFont typeface="Arial"/>
              <a:buNone/>
            </a:pPr>
            <a:r>
              <a:rPr lang="ar-SA" sz="2400" kern="0" dirty="0">
                <a:solidFill>
                  <a:srgbClr val="000000"/>
                </a:solidFill>
                <a:ea typeface="Calibri" panose="020F0502020204030204" pitchFamily="34" charset="0"/>
                <a:cs typeface="Traditional Arabic" panose="02020603050405020304" pitchFamily="18" charset="-78"/>
                <a:sym typeface="Arial"/>
              </a:rPr>
              <a:t>تعتبر محاولة المنظمات إحداث التغيير التنظيمي محاولة لإيجاد التوازن وحفظ استقرارها في وسط التغيرات التي تحدث في المناخ المحيط، فالتغيير التنظيمي لا تأتي بطريقة عفوية وارتجالية وإنما يكون عملية هادفة ومدروسة ومخططة ومن أهداف برنامج التغيير التنظيمي نجد:</a:t>
            </a:r>
            <a:endParaRPr lang="en-GB" sz="24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kern="0" dirty="0">
                <a:solidFill>
                  <a:srgbClr val="000000"/>
                </a:solidFill>
                <a:ea typeface="Calibri" panose="020F0502020204030204" pitchFamily="34" charset="0"/>
                <a:cs typeface="Traditional Arabic" panose="02020603050405020304" pitchFamily="18" charset="-78"/>
                <a:sym typeface="Arial"/>
              </a:rPr>
              <a:t>الارتفاع بمستوى الأداء وتحقيق مستوى عالي من الدافعية ودرجة عالية من التعاون، وأساليب أوضح للاتصال وخفض معدلات الغياب ودوران العمل والحد من الصراع وتحقيق التكاليف المنخفضة.</a:t>
            </a:r>
            <a:endParaRPr lang="en-GB" sz="24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kern="0" dirty="0">
                <a:solidFill>
                  <a:srgbClr val="000000"/>
                </a:solidFill>
                <a:ea typeface="Calibri" panose="020F0502020204030204" pitchFamily="34" charset="0"/>
                <a:cs typeface="Traditional Arabic" panose="02020603050405020304" pitchFamily="18" charset="-78"/>
                <a:sym typeface="Arial"/>
              </a:rPr>
              <a:t>التغيير التنظيمي إلى جعل المنظمة أكثر قابلية للتكيف مع البيئة الحالية أو المتوقعة.</a:t>
            </a:r>
            <a:endParaRPr lang="en-GB" sz="24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kern="0" dirty="0">
                <a:solidFill>
                  <a:srgbClr val="000000"/>
                </a:solidFill>
                <a:ea typeface="Calibri" panose="020F0502020204030204" pitchFamily="34" charset="0"/>
                <a:cs typeface="Traditional Arabic" panose="02020603050405020304" pitchFamily="18" charset="-78"/>
                <a:sym typeface="Arial"/>
              </a:rPr>
              <a:t>استخدام الطرق </a:t>
            </a:r>
            <a:r>
              <a:rPr lang="ar-EG" sz="2400" kern="0" dirty="0">
                <a:solidFill>
                  <a:srgbClr val="000000"/>
                </a:solidFill>
                <a:ea typeface="Calibri" panose="020F0502020204030204" pitchFamily="34" charset="0"/>
                <a:cs typeface="Traditional Arabic" panose="02020603050405020304" pitchFamily="18" charset="-78"/>
                <a:sym typeface="Arial"/>
              </a:rPr>
              <a:t>الحديثة </a:t>
            </a:r>
            <a:r>
              <a:rPr lang="ar-EG" sz="2400" kern="0" dirty="0" err="1">
                <a:solidFill>
                  <a:srgbClr val="000000"/>
                </a:solidFill>
                <a:ea typeface="Calibri" panose="020F0502020204030204" pitchFamily="34" charset="0"/>
                <a:cs typeface="Traditional Arabic" panose="02020603050405020304" pitchFamily="18" charset="-78"/>
                <a:sym typeface="Arial"/>
              </a:rPr>
              <a:t>لل</a:t>
            </a:r>
            <a:r>
              <a:rPr lang="ar-SA" sz="2400" kern="0" dirty="0">
                <a:solidFill>
                  <a:srgbClr val="000000"/>
                </a:solidFill>
                <a:ea typeface="Calibri" panose="020F0502020204030204" pitchFamily="34" charset="0"/>
                <a:cs typeface="Traditional Arabic" panose="02020603050405020304" pitchFamily="18" charset="-78"/>
                <a:sym typeface="Arial"/>
              </a:rPr>
              <a:t>تغيير في المعارف والمهارات والاتجاهات والعمليات والأنماط السلوكية وتصميم الوظائف وهيكل المنظمة.</a:t>
            </a:r>
            <a:endParaRPr lang="en-GB" sz="24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EG" sz="2400" kern="0" dirty="0">
                <a:solidFill>
                  <a:srgbClr val="000000"/>
                </a:solidFill>
                <a:ea typeface="Calibri" panose="020F0502020204030204" pitchFamily="34" charset="0"/>
                <a:cs typeface="Traditional Arabic" panose="02020603050405020304" pitchFamily="18" charset="-78"/>
                <a:sym typeface="Arial"/>
              </a:rPr>
              <a:t>رفع </a:t>
            </a:r>
            <a:r>
              <a:rPr lang="ar-SA" sz="2400" kern="0" dirty="0">
                <a:solidFill>
                  <a:srgbClr val="000000"/>
                </a:solidFill>
                <a:ea typeface="Calibri" panose="020F0502020204030204" pitchFamily="34" charset="0"/>
                <a:cs typeface="Traditional Arabic" panose="02020603050405020304" pitchFamily="18" charset="-78"/>
                <a:sym typeface="Arial"/>
              </a:rPr>
              <a:t>مستوى الفعالية التنظيمية والأداء الفردي يرتقيان بالقدر الذي يتيح تحقيق التكامل الأمثل بين الأهداف الفردية والأهداف التنظيمية.</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49286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A06B2A0-5CF1-8451-BAAB-FDFFCCC4CB01}"/>
              </a:ext>
            </a:extLst>
          </p:cNvPr>
          <p:cNvSpPr/>
          <p:nvPr/>
        </p:nvSpPr>
        <p:spPr>
          <a:xfrm>
            <a:off x="889000" y="1839888"/>
            <a:ext cx="10414000" cy="3105978"/>
          </a:xfrm>
          <a:prstGeom prst="rect">
            <a:avLst/>
          </a:prstGeom>
        </p:spPr>
        <p:txBody>
          <a:bodyPr wrap="square">
            <a:spAutoFit/>
          </a:bodyPr>
          <a:lstStyle/>
          <a:p>
            <a:pPr algn="just" rtl="1">
              <a:lnSpc>
                <a:spcPct val="107000"/>
              </a:lnSpc>
              <a:spcAft>
                <a:spcPts val="800"/>
              </a:spcAft>
              <a:buClr>
                <a:srgbClr val="000000"/>
              </a:buClr>
              <a:tabLst>
                <a:tab pos="457200" algn="l"/>
              </a:tabLst>
            </a:pPr>
            <a:r>
              <a:rPr lang="ar-EG" sz="2800" kern="0" dirty="0">
                <a:solidFill>
                  <a:srgbClr val="000000"/>
                </a:solidFill>
                <a:ea typeface="Calibri" panose="020F0502020204030204" pitchFamily="34" charset="0"/>
                <a:cs typeface="Traditional Arabic" panose="02020603050405020304" pitchFamily="18" charset="-78"/>
                <a:sym typeface="Arial"/>
              </a:rPr>
              <a:t>5- </a:t>
            </a:r>
            <a:r>
              <a:rPr lang="ar-SA" sz="2800" kern="0" dirty="0">
                <a:solidFill>
                  <a:srgbClr val="000000"/>
                </a:solidFill>
                <a:ea typeface="Calibri" panose="020F0502020204030204" pitchFamily="34" charset="0"/>
                <a:cs typeface="Traditional Arabic" panose="02020603050405020304" pitchFamily="18" charset="-78"/>
                <a:sym typeface="Arial"/>
              </a:rPr>
              <a:t>بناء جو من الثقة والانفتاح بين الأفراد العاملين والمجموعات في المنظمة.</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tabLst>
                <a:tab pos="457200" algn="l"/>
              </a:tabLst>
            </a:pPr>
            <a:r>
              <a:rPr lang="ar-EG" sz="2800" kern="0" dirty="0">
                <a:solidFill>
                  <a:srgbClr val="000000"/>
                </a:solidFill>
                <a:ea typeface="Calibri" panose="020F0502020204030204" pitchFamily="34" charset="0"/>
                <a:cs typeface="Traditional Arabic" panose="02020603050405020304" pitchFamily="18" charset="-78"/>
                <a:sym typeface="Arial"/>
              </a:rPr>
              <a:t>6- </a:t>
            </a:r>
            <a:r>
              <a:rPr lang="ar-SA" sz="2800" kern="0" dirty="0">
                <a:solidFill>
                  <a:srgbClr val="000000"/>
                </a:solidFill>
                <a:ea typeface="Calibri" panose="020F0502020204030204" pitchFamily="34" charset="0"/>
                <a:cs typeface="Traditional Arabic" panose="02020603050405020304" pitchFamily="18" charset="-78"/>
                <a:sym typeface="Arial"/>
              </a:rPr>
              <a:t>تمكين المديرين من إتباع أسلوب الإدارة بالأهداف بدلا من أساليب الإدارة التقليدية.</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tabLst>
                <a:tab pos="457200" algn="l"/>
              </a:tabLst>
            </a:pPr>
            <a:r>
              <a:rPr lang="ar-EG" sz="2800" kern="0" dirty="0">
                <a:solidFill>
                  <a:srgbClr val="000000"/>
                </a:solidFill>
                <a:ea typeface="Calibri" panose="020F0502020204030204" pitchFamily="34" charset="0"/>
                <a:cs typeface="Traditional Arabic" panose="02020603050405020304" pitchFamily="18" charset="-78"/>
                <a:sym typeface="Arial"/>
              </a:rPr>
              <a:t>7- </a:t>
            </a:r>
            <a:r>
              <a:rPr lang="ar-SA" sz="2800" kern="0" dirty="0">
                <a:solidFill>
                  <a:srgbClr val="000000"/>
                </a:solidFill>
                <a:ea typeface="Calibri" panose="020F0502020204030204" pitchFamily="34" charset="0"/>
                <a:cs typeface="Traditional Arabic" panose="02020603050405020304" pitchFamily="18" charset="-78"/>
                <a:sym typeface="Arial"/>
              </a:rPr>
              <a:t>مساعدة المنظمة على حل المشاكل التي تواجهها من خلال تزويدها بالمعلومات عن عمليات المنظمة المختلفة ونتائجها.</a:t>
            </a:r>
            <a:endParaRPr lang="en-GB" sz="28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EG" sz="2800" kern="0" dirty="0">
                <a:solidFill>
                  <a:srgbClr val="000000"/>
                </a:solidFill>
                <a:ea typeface="Calibri" panose="020F0502020204030204" pitchFamily="34" charset="0"/>
                <a:cs typeface="Traditional Arabic" panose="02020603050405020304" pitchFamily="18" charset="-78"/>
                <a:sym typeface="Arial"/>
              </a:rPr>
              <a:t>8- ز</a:t>
            </a:r>
            <a:r>
              <a:rPr lang="ar-SA" sz="2800" kern="0" dirty="0" err="1">
                <a:solidFill>
                  <a:srgbClr val="000000"/>
                </a:solidFill>
                <a:ea typeface="Calibri" panose="020F0502020204030204" pitchFamily="34" charset="0"/>
                <a:cs typeface="Traditional Arabic" panose="02020603050405020304" pitchFamily="18" charset="-78"/>
                <a:sym typeface="Arial"/>
              </a:rPr>
              <a:t>يادة</a:t>
            </a:r>
            <a:r>
              <a:rPr lang="ar-SA" sz="2800" kern="0" dirty="0">
                <a:solidFill>
                  <a:srgbClr val="000000"/>
                </a:solidFill>
                <a:ea typeface="Calibri" panose="020F0502020204030204" pitchFamily="34" charset="0"/>
                <a:cs typeface="Traditional Arabic" panose="02020603050405020304" pitchFamily="18" charset="-78"/>
                <a:sym typeface="Arial"/>
              </a:rPr>
              <a:t> مقدرة المنظمة على التعامل والتكيف مع البيئة المحيطة بها وتحسين قدراتها على البقاء</a:t>
            </a:r>
            <a:r>
              <a:rPr lang="ar-EG" sz="2800" kern="0" dirty="0">
                <a:solidFill>
                  <a:srgbClr val="000000"/>
                </a:solidFill>
                <a:ea typeface="Calibri" panose="020F0502020204030204" pitchFamily="34" charset="0"/>
                <a:cs typeface="Traditional Arabic" panose="02020603050405020304" pitchFamily="18" charset="-78"/>
                <a:sym typeface="Arial"/>
              </a:rPr>
              <a:t> </a:t>
            </a:r>
            <a:r>
              <a:rPr lang="ar-SA" sz="2800" kern="0" dirty="0">
                <a:solidFill>
                  <a:srgbClr val="000000"/>
                </a:solidFill>
                <a:ea typeface="Calibri" panose="020F0502020204030204" pitchFamily="34" charset="0"/>
                <a:cs typeface="Traditional Arabic" panose="02020603050405020304" pitchFamily="18" charset="-78"/>
                <a:sym typeface="Arial"/>
              </a:rPr>
              <a:t>والنم</a:t>
            </a:r>
            <a:r>
              <a:rPr lang="ar-EG" sz="2800" kern="0" dirty="0">
                <a:solidFill>
                  <a:srgbClr val="000000"/>
                </a:solidFill>
                <a:ea typeface="Calibri" panose="020F0502020204030204" pitchFamily="34" charset="0"/>
                <a:cs typeface="Traditional Arabic" panose="02020603050405020304" pitchFamily="18" charset="-78"/>
                <a:sym typeface="Arial"/>
              </a:rPr>
              <a:t>و</a:t>
            </a:r>
            <a:r>
              <a:rPr lang="ar-EG" kern="0" dirty="0">
                <a:solidFill>
                  <a:srgbClr val="000000"/>
                </a:solidFill>
                <a:ea typeface="Calibri" panose="020F0502020204030204" pitchFamily="34" charset="0"/>
                <a:cs typeface="Traditional Arabic" panose="02020603050405020304" pitchFamily="18" charset="-78"/>
                <a:sym typeface="Arial"/>
              </a:rPr>
              <a:t>.                                                                                                         </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271167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142451"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EC58CAD5-343C-DC9B-89F0-2919E80A1B8E}"/>
              </a:ext>
            </a:extLst>
          </p:cNvPr>
          <p:cNvSpPr/>
          <p:nvPr/>
        </p:nvSpPr>
        <p:spPr>
          <a:xfrm>
            <a:off x="-634363" y="1327905"/>
            <a:ext cx="11937363" cy="4495270"/>
          </a:xfrm>
          <a:prstGeom prst="rect">
            <a:avLst/>
          </a:prstGeom>
        </p:spPr>
        <p:txBody>
          <a:bodyPr wrap="square">
            <a:spAutoFit/>
          </a:bodyPr>
          <a:lstStyle/>
          <a:p>
            <a:pPr algn="just" rtl="1">
              <a:lnSpc>
                <a:spcPct val="107000"/>
              </a:lnSpc>
              <a:spcAft>
                <a:spcPts val="1000"/>
              </a:spcAft>
              <a:buClr>
                <a:srgbClr val="000000"/>
              </a:buClr>
              <a:buFont typeface="Arial"/>
              <a:buNone/>
            </a:pPr>
            <a:r>
              <a:rPr lang="ar-SA" sz="2400" b="1" kern="0" dirty="0">
                <a:solidFill>
                  <a:srgbClr val="000000"/>
                </a:solidFill>
                <a:highlight>
                  <a:srgbClr val="FFFF00"/>
                </a:highlight>
                <a:ea typeface="Calibri" panose="020F0502020204030204" pitchFamily="34" charset="0"/>
                <a:cs typeface="Traditional Arabic" panose="02020603050405020304" pitchFamily="18" charset="-78"/>
                <a:sym typeface="Arial"/>
              </a:rPr>
              <a:t>أهمية التغيير التنظيمي</a:t>
            </a:r>
            <a:endParaRPr lang="en-GB" sz="24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kern="0" dirty="0">
                <a:solidFill>
                  <a:srgbClr val="000000"/>
                </a:solidFill>
                <a:ea typeface="Calibri" panose="020F0502020204030204" pitchFamily="34" charset="0"/>
                <a:cs typeface="Traditional Arabic" panose="02020603050405020304" pitchFamily="18" charset="-78"/>
                <a:sym typeface="Arial"/>
              </a:rPr>
              <a:t>تحسين مستوى الأداء لكل فرد عن طريق التدريب و التكوين الذي يتلقاه عن كل تغيير يحدث داخل التنظيم.</a:t>
            </a:r>
            <a:endParaRPr lang="en-GB" sz="24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kern="0" dirty="0">
                <a:solidFill>
                  <a:srgbClr val="000000"/>
                </a:solidFill>
                <a:ea typeface="Calibri" panose="020F0502020204030204" pitchFamily="34" charset="0"/>
                <a:cs typeface="Traditional Arabic" panose="02020603050405020304" pitchFamily="18" charset="-78"/>
                <a:sym typeface="Arial"/>
              </a:rPr>
              <a:t>تشجيع روح الفريق وتحسين التعاون عن طريق نشر روح العمل الجماعي.</a:t>
            </a:r>
            <a:endParaRPr lang="en-GB" sz="24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kern="0" dirty="0">
                <a:solidFill>
                  <a:srgbClr val="000000"/>
                </a:solidFill>
                <a:ea typeface="Calibri" panose="020F0502020204030204" pitchFamily="34" charset="0"/>
                <a:cs typeface="Traditional Arabic" panose="02020603050405020304" pitchFamily="18" charset="-78"/>
                <a:sym typeface="Arial"/>
              </a:rPr>
              <a:t>تقليل دوران العمل بتوفير الاستقرار الوظيفي للعمال و التشجيع و منح المكافآت.</a:t>
            </a:r>
            <a:endParaRPr lang="en-GB" sz="24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kern="0" dirty="0">
                <a:solidFill>
                  <a:srgbClr val="000000"/>
                </a:solidFill>
                <a:ea typeface="Calibri" panose="020F0502020204030204" pitchFamily="34" charset="0"/>
                <a:cs typeface="Traditional Arabic" panose="02020603050405020304" pitchFamily="18" charset="-78"/>
                <a:sym typeface="Arial"/>
              </a:rPr>
              <a:t>التجديد في مكان العمل في الوسائل والمهارات.</a:t>
            </a:r>
            <a:endParaRPr lang="en-GB" sz="24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kern="0" dirty="0">
                <a:solidFill>
                  <a:srgbClr val="000000"/>
                </a:solidFill>
                <a:ea typeface="Calibri" panose="020F0502020204030204" pitchFamily="34" charset="0"/>
                <a:cs typeface="Traditional Arabic" panose="02020603050405020304" pitchFamily="18" charset="-78"/>
                <a:sym typeface="Arial"/>
              </a:rPr>
              <a:t>تنمية الموارد البشرية بتطوير القدرات والمهارات المكتسبة وترقية الأنماط السلوكية لها.</a:t>
            </a:r>
            <a:endParaRPr lang="en-GB" sz="24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kern="0" dirty="0">
                <a:solidFill>
                  <a:srgbClr val="000000"/>
                </a:solidFill>
                <a:ea typeface="Calibri" panose="020F0502020204030204" pitchFamily="34" charset="0"/>
                <a:cs typeface="Traditional Arabic" panose="02020603050405020304" pitchFamily="18" charset="-78"/>
                <a:sym typeface="Arial"/>
              </a:rPr>
              <a:t>ترشيد النفقات من أجل التحكم في التكاليف.</a:t>
            </a:r>
            <a:endParaRPr lang="en-GB" sz="24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kern="0" dirty="0">
                <a:solidFill>
                  <a:srgbClr val="000000"/>
                </a:solidFill>
                <a:ea typeface="Calibri" panose="020F0502020204030204" pitchFamily="34" charset="0"/>
                <a:cs typeface="Traditional Arabic" panose="02020603050405020304" pitchFamily="18" charset="-78"/>
                <a:sym typeface="Arial"/>
              </a:rPr>
              <a:t>تحقيق التوازن التنظيمي عن طريق جعل كل مكونات المنظمة تتناسب وأهدافها.</a:t>
            </a:r>
            <a:endParaRPr lang="en-GB" sz="24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kern="0" dirty="0">
                <a:solidFill>
                  <a:srgbClr val="000000"/>
                </a:solidFill>
                <a:ea typeface="Calibri" panose="020F0502020204030204" pitchFamily="34" charset="0"/>
                <a:cs typeface="Traditional Arabic" panose="02020603050405020304" pitchFamily="18" charset="-78"/>
                <a:sym typeface="Arial"/>
              </a:rPr>
              <a:t>تطبيق المنهج العلمي في اتخاذ القرارات من خلال التأني في اتخاذه وعدم التردد في الاستقرار عليه، والحزم في تنفيذه</a:t>
            </a:r>
            <a:r>
              <a:rPr lang="ar-SA" kern="0" dirty="0">
                <a:solidFill>
                  <a:srgbClr val="000000"/>
                </a:solidFill>
                <a:ea typeface="Calibri" panose="020F0502020204030204" pitchFamily="34" charset="0"/>
                <a:cs typeface="Traditional Arabic" panose="02020603050405020304" pitchFamily="18" charset="-78"/>
                <a:sym typeface="Arial"/>
              </a:rPr>
              <a:t>.</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324089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175702" cy="486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ECA91D8A-4A30-BDCB-AC22-7BFF87DF2FDA}"/>
              </a:ext>
            </a:extLst>
          </p:cNvPr>
          <p:cNvSpPr/>
          <p:nvPr/>
        </p:nvSpPr>
        <p:spPr>
          <a:xfrm>
            <a:off x="668594" y="1000701"/>
            <a:ext cx="10969224" cy="4782720"/>
          </a:xfrm>
          <a:prstGeom prst="rect">
            <a:avLst/>
          </a:prstGeom>
        </p:spPr>
        <p:txBody>
          <a:bodyPr wrap="square">
            <a:spAutoFit/>
          </a:bodyPr>
          <a:lstStyle/>
          <a:p>
            <a:pPr algn="just" rtl="1">
              <a:buClr>
                <a:srgbClr val="000000"/>
              </a:buClr>
              <a:buFont typeface="Arial"/>
              <a:buNone/>
            </a:pPr>
            <a:endParaRPr lang="ar-EG" sz="2800" b="1" kern="0" dirty="0">
              <a:solidFill>
                <a:srgbClr val="000000"/>
              </a:solidFill>
              <a:ea typeface="Times New Roman" panose="02020603050405020304" pitchFamily="18" charset="0"/>
              <a:cs typeface="Simplified Arabic" panose="02020603050405020304" pitchFamily="18" charset="-78"/>
              <a:sym typeface="Arial"/>
            </a:endParaRPr>
          </a:p>
          <a:p>
            <a:pPr algn="just" rtl="1">
              <a:lnSpc>
                <a:spcPct val="107000"/>
              </a:lnSpc>
              <a:spcAft>
                <a:spcPts val="800"/>
              </a:spcAft>
              <a:buClr>
                <a:srgbClr val="000000"/>
              </a:buClr>
              <a:buFont typeface="Arial"/>
              <a:buNone/>
              <a:tabLst>
                <a:tab pos="457200" algn="l"/>
              </a:tabLst>
            </a:pPr>
            <a:r>
              <a:rPr lang="ar-EG" sz="2800" b="1" kern="0" dirty="0">
                <a:solidFill>
                  <a:srgbClr val="000000"/>
                </a:solidFill>
                <a:ea typeface="Calibri" panose="020F0502020204030204" pitchFamily="34" charset="0"/>
                <a:cs typeface="Traditional Arabic" panose="02020603050405020304" pitchFamily="18" charset="-78"/>
                <a:sym typeface="Arial"/>
              </a:rPr>
              <a:t>9- </a:t>
            </a:r>
            <a:r>
              <a:rPr lang="ar-SA" sz="2800" b="1" kern="0" dirty="0">
                <a:solidFill>
                  <a:srgbClr val="000000"/>
                </a:solidFill>
                <a:ea typeface="Calibri" panose="020F0502020204030204" pitchFamily="34" charset="0"/>
                <a:cs typeface="Traditional Arabic" panose="02020603050405020304" pitchFamily="18" charset="-78"/>
                <a:sym typeface="Arial"/>
              </a:rPr>
              <a:t>تطوير وتنمية أنماط السلوك الإنساني حتى تسود الجدية في العمل والإتقان من أجل النجاح.</a:t>
            </a:r>
            <a:endParaRPr lang="en-GB" sz="28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2800" b="1" kern="0" dirty="0">
                <a:solidFill>
                  <a:srgbClr val="000000"/>
                </a:solidFill>
                <a:ea typeface="Calibri" panose="020F0502020204030204" pitchFamily="34" charset="0"/>
                <a:cs typeface="Traditional Arabic" panose="02020603050405020304" pitchFamily="18" charset="-78"/>
                <a:sym typeface="Arial"/>
              </a:rPr>
              <a:t>فالتنمية الإدارية تعتبر من أهم الأدوات التي تستخدم لإصلاح الأجهزة الإدارية وتطويرها وذلك لغايات وتحقيق أهداف إدارة التنمية وتنفيذها على الوجه المطلوب، ولقد حاول العديد من الباحثين إعطاء صيغة لمفهوم التنمية الإدارية، ومن بين التعريفات التي كتبت في التنمية الإدارية نجد: " هي بناء وتحديث الهياكل الإدارية وتطوير النظم والإجراءات والقدرات والمهارات والعناصر البشرية في مختلف مواقع العمل".</a:t>
            </a:r>
            <a:endParaRPr lang="en-GB" sz="2800" b="1"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SA" sz="2800" b="1" kern="0" dirty="0">
                <a:solidFill>
                  <a:srgbClr val="000000"/>
                </a:solidFill>
                <a:ea typeface="Calibri" panose="020F0502020204030204" pitchFamily="34" charset="0"/>
                <a:cs typeface="Traditional Arabic" panose="02020603050405020304" pitchFamily="18" charset="-78"/>
                <a:sym typeface="Arial"/>
              </a:rPr>
              <a:t>وهناك اتجاه آخر يرى أن التنمية الإدارية تتم من خلال العمل على تنمية المنظمة والذي يتبلور في ضرورة الارتقاء بالمهارات الإنسانية مع التركيز بصفة خاصة على الجوانب السلوكية</a:t>
            </a:r>
            <a:r>
              <a:rPr lang="ar-DZ" sz="2800" b="1" kern="0" dirty="0">
                <a:solidFill>
                  <a:srgbClr val="000000"/>
                </a:solidFill>
                <a:ea typeface="Calibri" panose="020F0502020204030204" pitchFamily="34" charset="0"/>
                <a:cs typeface="Traditional Arabic" panose="02020603050405020304" pitchFamily="18" charset="-78"/>
                <a:sym typeface="Arial"/>
              </a:rPr>
              <a:t>، </a:t>
            </a:r>
            <a:r>
              <a:rPr lang="ar-SA" sz="2800" b="1" kern="0" dirty="0">
                <a:solidFill>
                  <a:srgbClr val="000000"/>
                </a:solidFill>
                <a:ea typeface="Calibri" panose="020F0502020204030204" pitchFamily="34" charset="0"/>
                <a:cs typeface="Traditional Arabic" panose="02020603050405020304" pitchFamily="18" charset="-78"/>
                <a:sym typeface="Arial"/>
              </a:rPr>
              <a:t>لذلك فالتنمية الإدارية " هي عملية تغيير الأنماط والضوابط السلوكية للجهاز الإداري كما ونوعا وفي كافة المجالات دون تحديد. مع التغيير الكمي والنوعي للسلع والخدمات العامة المطلوب توزيعها على المجتمع</a:t>
            </a:r>
            <a:r>
              <a:rPr lang="ar-EG" sz="2800" b="1" kern="0" dirty="0">
                <a:solidFill>
                  <a:srgbClr val="000000"/>
                </a:solidFill>
                <a:ea typeface="Calibri" panose="020F0502020204030204" pitchFamily="34" charset="0"/>
                <a:cs typeface="Traditional Arabic" panose="02020603050405020304" pitchFamily="18" charset="-78"/>
                <a:sym typeface="Arial"/>
              </a:rPr>
              <a:t>                                                        </a:t>
            </a:r>
            <a:endParaRPr lang="en-GB" sz="2800" b="1"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309647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175702" cy="4929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239DAB48-DED4-97D0-9E64-F3749B4A08E4}"/>
              </a:ext>
            </a:extLst>
          </p:cNvPr>
          <p:cNvSpPr/>
          <p:nvPr/>
        </p:nvSpPr>
        <p:spPr>
          <a:xfrm>
            <a:off x="889000" y="1609784"/>
            <a:ext cx="10541000" cy="3638432"/>
          </a:xfrm>
          <a:prstGeom prst="rect">
            <a:avLst/>
          </a:prstGeom>
        </p:spPr>
        <p:txBody>
          <a:bodyPr wrap="square">
            <a:spAutoFit/>
          </a:bodyPr>
          <a:lstStyle/>
          <a:p>
            <a:pPr algn="just" rtl="1">
              <a:lnSpc>
                <a:spcPct val="107000"/>
              </a:lnSpc>
              <a:spcAft>
                <a:spcPts val="1000"/>
              </a:spcAft>
              <a:buClr>
                <a:srgbClr val="000000"/>
              </a:buClr>
              <a:buFont typeface="Arial"/>
              <a:buNone/>
            </a:pPr>
            <a:r>
              <a:rPr lang="ar-EG" sz="2400" b="1" kern="0" dirty="0">
                <a:solidFill>
                  <a:srgbClr val="000000"/>
                </a:solidFill>
                <a:ea typeface="Calibri" panose="020F0502020204030204" pitchFamily="34" charset="0"/>
                <a:cs typeface="Traditional Arabic" panose="02020603050405020304" pitchFamily="18" charset="-78"/>
                <a:sym typeface="Arial"/>
              </a:rPr>
              <a:t>ثانياً : </a:t>
            </a:r>
            <a:r>
              <a:rPr lang="ar-DZ" sz="2400" b="1" kern="0" dirty="0">
                <a:solidFill>
                  <a:srgbClr val="000000"/>
                </a:solidFill>
                <a:ea typeface="Calibri" panose="020F0502020204030204" pitchFamily="34" charset="0"/>
                <a:cs typeface="Traditional Arabic" panose="02020603050405020304" pitchFamily="18" charset="-78"/>
                <a:sym typeface="Arial"/>
              </a:rPr>
              <a:t> إدارة الجودة الشاملة : </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400" kern="0" dirty="0">
                <a:solidFill>
                  <a:srgbClr val="000000"/>
                </a:solidFill>
                <a:ea typeface="Calibri" panose="020F0502020204030204" pitchFamily="34" charset="0"/>
                <a:cs typeface="Traditional Arabic" panose="02020603050405020304" pitchFamily="18" charset="-78"/>
                <a:sym typeface="Arial"/>
              </a:rPr>
              <a:t>يعد مفهوم إدارة الجودة الشاملة من مفاهيم الإدارة الحديثة التي تقوم على مجموعة المبادئ والأفكار التي يمكن لأي منظمة أن تطبقها من أجل تحسين أدائها  وفي ظل زيادة عدد المنظمات على اختلاف أنواعها, فقد أصبح لزاما على المنظمات العمل على استكمال مقومات ونظم الجودة وإحداث تغيير تنظيمي داخلها لكي تحظى بالقبول العالمي حسب معايير الجودة المتفق عليها دوليا وتستطيع بالتالي السير باتجاه تيار العولمة الذي ل</a:t>
            </a:r>
            <a:r>
              <a:rPr lang="ar-EG" sz="2400" kern="0" dirty="0">
                <a:solidFill>
                  <a:srgbClr val="000000"/>
                </a:solidFill>
                <a:ea typeface="Calibri" panose="020F0502020204030204" pitchFamily="34" charset="0"/>
                <a:cs typeface="Traditional Arabic" panose="02020603050405020304" pitchFamily="18" charset="-78"/>
                <a:sym typeface="Arial"/>
              </a:rPr>
              <a:t>ا</a:t>
            </a:r>
            <a:r>
              <a:rPr lang="ar-DZ" sz="2400" kern="0" dirty="0">
                <a:solidFill>
                  <a:srgbClr val="000000"/>
                </a:solidFill>
                <a:ea typeface="Calibri" panose="020F0502020204030204" pitchFamily="34" charset="0"/>
                <a:cs typeface="Traditional Arabic" panose="02020603050405020304" pitchFamily="18" charset="-78"/>
                <a:sym typeface="Arial"/>
              </a:rPr>
              <a:t> يقبل المنظمات التي </a:t>
            </a:r>
            <a:r>
              <a:rPr lang="ar-EG" sz="2400" kern="0" dirty="0">
                <a:solidFill>
                  <a:srgbClr val="000000"/>
                </a:solidFill>
                <a:ea typeface="Calibri" panose="020F0502020204030204" pitchFamily="34" charset="0"/>
                <a:cs typeface="Traditional Arabic" panose="02020603050405020304" pitchFamily="18" charset="-78"/>
                <a:sym typeface="Arial"/>
              </a:rPr>
              <a:t> لا </a:t>
            </a:r>
            <a:r>
              <a:rPr lang="ar-DZ" sz="2400" kern="0" dirty="0">
                <a:solidFill>
                  <a:srgbClr val="000000"/>
                </a:solidFill>
                <a:ea typeface="Calibri" panose="020F0502020204030204" pitchFamily="34" charset="0"/>
                <a:cs typeface="Traditional Arabic" panose="02020603050405020304" pitchFamily="18" charset="-78"/>
                <a:sym typeface="Arial"/>
              </a:rPr>
              <a:t>تتميز بالجودة في منتجاتها وخدماتها, </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مفهوم إدارة الجودة الشاملة:</a:t>
            </a:r>
            <a:endParaRPr lang="en-GB" sz="2400" kern="100" dirty="0">
              <a:solidFill>
                <a:srgbClr val="000000"/>
              </a:solidFill>
              <a:highlight>
                <a:srgbClr val="00FF00"/>
              </a:highlight>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DZ" sz="2400" kern="0" dirty="0">
                <a:solidFill>
                  <a:srgbClr val="000000"/>
                </a:solidFill>
                <a:ea typeface="Calibri" panose="020F0502020204030204" pitchFamily="34" charset="0"/>
                <a:cs typeface="Traditional Arabic" panose="02020603050405020304" pitchFamily="18" charset="-78"/>
                <a:sym typeface="Arial"/>
              </a:rPr>
              <a:t>على الرغم من تعدد تعاريف مصطلح إدارة الجودة الشاملة وذلك نتيجة الاستخدام والتطبيق المستمر, إلا أن هناك قاسما مشتركا يجمع بينهما هو تحري حاجات ورغبات وتوقعات الأفراد والتوافق معها من خلال الجهود والتطوير المستمر على مستوى المؤسسة ككل. </a:t>
            </a:r>
            <a:r>
              <a:rPr lang="ar-DZ" sz="2400" kern="100" dirty="0">
                <a:solidFill>
                  <a:srgbClr val="000000"/>
                </a:solidFill>
                <a:ea typeface="Calibri" panose="020F0502020204030204" pitchFamily="34" charset="0"/>
                <a:cs typeface="Traditional Arabic" panose="02020603050405020304" pitchFamily="18" charset="-78"/>
                <a:sym typeface="Arial"/>
              </a:rPr>
              <a:t> </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4002234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5EF7C18-52A8-63BC-9F6D-AFD0B878930C}"/>
              </a:ext>
            </a:extLst>
          </p:cNvPr>
          <p:cNvSpPr/>
          <p:nvPr/>
        </p:nvSpPr>
        <p:spPr>
          <a:xfrm>
            <a:off x="762000" y="1039351"/>
            <a:ext cx="10668000" cy="5584157"/>
          </a:xfrm>
          <a:prstGeom prst="rect">
            <a:avLst/>
          </a:prstGeom>
        </p:spPr>
        <p:txBody>
          <a:bodyPr wrap="square">
            <a:spAutoFit/>
          </a:bodyPr>
          <a:lstStyle/>
          <a:p>
            <a:pPr algn="just" rtl="1">
              <a:buClr>
                <a:srgbClr val="000000"/>
              </a:buClr>
              <a:buFont typeface="Arial"/>
              <a:buNone/>
            </a:pPr>
            <a:endParaRPr lang="ar-EG" sz="3200" b="1" kern="0" dirty="0">
              <a:solidFill>
                <a:srgbClr val="000000"/>
              </a:solidFill>
              <a:ea typeface="Times New Roman" panose="02020603050405020304" pitchFamily="18" charset="0"/>
              <a:cs typeface="Simplified Arabic" panose="02020603050405020304" pitchFamily="18" charset="-78"/>
              <a:sym typeface="Arial"/>
            </a:endParaRPr>
          </a:p>
          <a:p>
            <a:pPr algn="just" rtl="1">
              <a:lnSpc>
                <a:spcPct val="107000"/>
              </a:lnSpc>
              <a:spcAft>
                <a:spcPts val="1000"/>
              </a:spcAft>
              <a:buClr>
                <a:srgbClr val="000000"/>
              </a:buClr>
              <a:buFont typeface="Arial"/>
              <a:buNone/>
            </a:pPr>
            <a:r>
              <a:rPr lang="ar-DZ" sz="2400" b="1" kern="0" dirty="0">
                <a:solidFill>
                  <a:srgbClr val="000000"/>
                </a:solidFill>
                <a:ea typeface="Calibri" panose="020F0502020204030204" pitchFamily="34" charset="0"/>
                <a:cs typeface="Traditional Arabic" panose="02020603050405020304" pitchFamily="18" charset="-78"/>
                <a:sym typeface="Arial"/>
              </a:rPr>
              <a:t>-</a:t>
            </a: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يعرف "</a:t>
            </a:r>
            <a:r>
              <a:rPr lang="ar-DZ" sz="2400" b="1" kern="0" dirty="0" err="1">
                <a:solidFill>
                  <a:srgbClr val="000000"/>
                </a:solidFill>
                <a:highlight>
                  <a:srgbClr val="00FF00"/>
                </a:highlight>
                <a:ea typeface="Calibri" panose="020F0502020204030204" pitchFamily="34" charset="0"/>
                <a:cs typeface="Traditional Arabic" panose="02020603050405020304" pitchFamily="18" charset="-78"/>
                <a:sym typeface="Arial"/>
              </a:rPr>
              <a:t>سيهكتر</a:t>
            </a: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 </a:t>
            </a:r>
            <a:r>
              <a:rPr lang="fr-FR" sz="2400" b="1" kern="0" dirty="0" err="1">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Sehcter</a:t>
            </a:r>
            <a:r>
              <a:rPr lang="ar-DZ" sz="2400" b="1" kern="0" dirty="0">
                <a:solidFill>
                  <a:srgbClr val="000000"/>
                </a:solidFill>
                <a:ea typeface="Calibri" panose="020F0502020204030204" pitchFamily="34" charset="0"/>
                <a:cs typeface="Traditional Arabic" panose="02020603050405020304" pitchFamily="18" charset="-78"/>
                <a:sym typeface="Arial"/>
              </a:rPr>
              <a:t> إدارة الجودة الشاملة بأنها : خلق ثقافة متميزة في الأداء حيث يعمل كافة أفراد التنظيم بشكل مستمر لتحقيق توقعات المستهلك وأداء العمل مع تحقيق الجودة بشكل أفضل أو بفعالية عالية وفي أقصر وقت ممكن. </a:t>
            </a:r>
            <a:endParaRPr lang="en-GB" sz="24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400" b="1" kern="0" dirty="0">
                <a:solidFill>
                  <a:srgbClr val="000000"/>
                </a:solidFill>
                <a:ea typeface="Calibri" panose="020F0502020204030204" pitchFamily="34" charset="0"/>
                <a:cs typeface="Traditional Arabic" panose="02020603050405020304" pitchFamily="18" charset="-78"/>
                <a:sym typeface="Arial"/>
              </a:rPr>
              <a:t>-</a:t>
            </a: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يعرف "</a:t>
            </a:r>
            <a:r>
              <a:rPr lang="ar-DZ" sz="2400" b="1" kern="0" dirty="0" err="1">
                <a:solidFill>
                  <a:srgbClr val="000000"/>
                </a:solidFill>
                <a:highlight>
                  <a:srgbClr val="00FF00"/>
                </a:highlight>
                <a:ea typeface="Calibri" panose="020F0502020204030204" pitchFamily="34" charset="0"/>
                <a:cs typeface="Traditional Arabic" panose="02020603050405020304" pitchFamily="18" charset="-78"/>
                <a:sym typeface="Arial"/>
              </a:rPr>
              <a:t>جابلونسكي</a:t>
            </a: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 </a:t>
            </a:r>
            <a:r>
              <a:rPr lang="fr-FR" sz="2400" b="1"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Jablonski</a:t>
            </a:r>
            <a:r>
              <a:rPr lang="ar-DZ" sz="2400" b="1" kern="0" dirty="0">
                <a:solidFill>
                  <a:srgbClr val="000000"/>
                </a:solidFill>
                <a:ea typeface="Calibri" panose="020F0502020204030204" pitchFamily="34" charset="0"/>
                <a:cs typeface="Traditional Arabic" panose="02020603050405020304" pitchFamily="18" charset="-78"/>
                <a:sym typeface="Arial"/>
              </a:rPr>
              <a:t>" إدارة الجودة الشاملة بأنها : استخدام فرق العمل بشكل تعاوني لأداء الأعمال بتحريك المواهب والقدرات لكافة العاملين في المنظمة لتحسين الإنتاجية والجودة بشكل مستمر. </a:t>
            </a:r>
            <a:endParaRPr lang="en-GB" sz="24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400" b="1" kern="0" dirty="0">
                <a:solidFill>
                  <a:srgbClr val="000000"/>
                </a:solidFill>
                <a:ea typeface="Calibri" panose="020F0502020204030204" pitchFamily="34" charset="0"/>
                <a:cs typeface="Traditional Arabic" panose="02020603050405020304" pitchFamily="18" charset="-78"/>
                <a:sym typeface="Arial"/>
              </a:rPr>
              <a:t>-"</a:t>
            </a: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وليم ادوارد </a:t>
            </a:r>
            <a:r>
              <a:rPr lang="fr-FR" sz="2400" b="1"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"W .</a:t>
            </a:r>
            <a:r>
              <a:rPr lang="fr-FR" sz="2400" b="1" kern="0" dirty="0" err="1">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Edwarads</a:t>
            </a:r>
            <a:r>
              <a:rPr lang="fr-FR" sz="2400" b="1"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a:t>
            </a:r>
            <a:r>
              <a:rPr lang="ar-DZ" sz="2400" b="1" kern="0" dirty="0">
                <a:solidFill>
                  <a:srgbClr val="000000"/>
                </a:solidFill>
                <a:ea typeface="Calibri" panose="020F0502020204030204" pitchFamily="34" charset="0"/>
                <a:cs typeface="Traditional Arabic" panose="02020603050405020304" pitchFamily="18" charset="-78"/>
                <a:sym typeface="Arial"/>
              </a:rPr>
              <a:t>إدارة الجودة الشاملة بأنها : طريقة الإدارة المنظمة تهدف إلى التعاون والمشاركة المستمرة من العاملين بالمنظمة من أجل تحسين السلعة أو الخدمة والأنشطة التي تحقق رضا العملاء وسعادة العاملين ومتطلبات المجتمع . </a:t>
            </a:r>
            <a:endParaRPr lang="en-GB" sz="24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400" b="1" kern="0" dirty="0">
                <a:solidFill>
                  <a:srgbClr val="000000"/>
                </a:solidFill>
                <a:ea typeface="Calibri" panose="020F0502020204030204" pitchFamily="34" charset="0"/>
                <a:cs typeface="Traditional Arabic" panose="02020603050405020304" pitchFamily="18" charset="-78"/>
                <a:sym typeface="Arial"/>
              </a:rPr>
              <a:t>-</a:t>
            </a: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وقد وصف "</a:t>
            </a:r>
            <a:r>
              <a:rPr lang="ar-DZ" sz="2400" b="1" kern="0" dirty="0" err="1">
                <a:solidFill>
                  <a:srgbClr val="000000"/>
                </a:solidFill>
                <a:highlight>
                  <a:srgbClr val="00FF00"/>
                </a:highlight>
                <a:ea typeface="Calibri" panose="020F0502020204030204" pitchFamily="34" charset="0"/>
                <a:cs typeface="Traditional Arabic" panose="02020603050405020304" pitchFamily="18" charset="-78"/>
                <a:sym typeface="Arial"/>
              </a:rPr>
              <a:t>لوكذيس</a:t>
            </a: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 </a:t>
            </a:r>
            <a:r>
              <a:rPr lang="fr-FR" sz="2400" b="1" kern="0" dirty="0">
                <a:solidFill>
                  <a:srgbClr val="000000"/>
                </a:solidFill>
                <a:highlight>
                  <a:srgbClr val="00FF00"/>
                </a:highlight>
                <a:latin typeface="Times New Roman" panose="02020603050405020304" pitchFamily="18" charset="0"/>
                <a:ea typeface="Calibri" panose="020F0502020204030204" pitchFamily="34" charset="0"/>
                <a:cs typeface="Arial" panose="020B0604020202020204" pitchFamily="34" charset="0"/>
                <a:sym typeface="Arial"/>
              </a:rPr>
              <a:t> </a:t>
            </a:r>
            <a:r>
              <a:rPr lang="fr-FR" sz="2400" b="1"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a:t>
            </a:r>
            <a:r>
              <a:rPr lang="fr-FR" sz="2400" b="1" kern="0" dirty="0" err="1">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Logthestis</a:t>
            </a:r>
            <a:r>
              <a:rPr lang="ar-DZ" sz="2400" b="1" kern="0" dirty="0">
                <a:solidFill>
                  <a:srgbClr val="000000"/>
                </a:solidFill>
                <a:ea typeface="Calibri" panose="020F0502020204030204" pitchFamily="34" charset="0"/>
                <a:cs typeface="Traditional Arabic" panose="02020603050405020304" pitchFamily="18" charset="-78"/>
                <a:sym typeface="Arial"/>
              </a:rPr>
              <a:t>إدارة الجودة الشاملة على أنها: ثقافة يتأصل فيها الالتزام الشامل بالجودة وتعبر عن مواقف الأفراد والعاملين عن طريق مشاركتهم في عمليات التحسين المستمر للسلع والخدمات بالاستخدام المبدع للأساليب العلمية.</a:t>
            </a:r>
            <a:endParaRPr lang="en-GB" sz="2400" b="1" kern="100" dirty="0">
              <a:solidFill>
                <a:srgbClr val="000000"/>
              </a:solidFill>
              <a:ea typeface="Calibri" panose="020F0502020204030204" pitchFamily="34" charset="0"/>
              <a:cs typeface="Arial" panose="020B0604020202020204" pitchFamily="34" charset="0"/>
              <a:sym typeface="Arial"/>
            </a:endParaRPr>
          </a:p>
          <a:p>
            <a:pPr>
              <a:lnSpc>
                <a:spcPct val="107000"/>
              </a:lnSpc>
              <a:spcAft>
                <a:spcPts val="800"/>
              </a:spcAft>
              <a:buClr>
                <a:srgbClr val="000000"/>
              </a:buClr>
              <a:buFont typeface="Arial"/>
              <a:buNone/>
            </a:pPr>
            <a:r>
              <a:rPr lang="ar-DZ"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a:p>
            <a:pPr marR="180340" algn="just" rtl="1">
              <a:spcBef>
                <a:spcPts val="300"/>
              </a:spcBef>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endParaRPr lang="en-US" sz="32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175474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C13D59E-E860-A393-09C5-68E289C023FF}"/>
              </a:ext>
            </a:extLst>
          </p:cNvPr>
          <p:cNvSpPr/>
          <p:nvPr/>
        </p:nvSpPr>
        <p:spPr>
          <a:xfrm>
            <a:off x="775929" y="1468157"/>
            <a:ext cx="10541000" cy="3946593"/>
          </a:xfrm>
          <a:prstGeom prst="rect">
            <a:avLst/>
          </a:prstGeom>
        </p:spPr>
        <p:txBody>
          <a:bodyPr wrap="square">
            <a:spAutoFit/>
          </a:bodyPr>
          <a:lstStyle/>
          <a:p>
            <a:pPr algn="just" rtl="1">
              <a:lnSpc>
                <a:spcPct val="107000"/>
              </a:lnSpc>
              <a:spcAft>
                <a:spcPts val="1000"/>
              </a:spcAft>
              <a:buClr>
                <a:srgbClr val="000000"/>
              </a:buClr>
              <a:buFont typeface="Arial"/>
              <a:buNone/>
            </a:pPr>
            <a:r>
              <a:rPr lang="ar-DZ" sz="2800" b="1" kern="0" dirty="0">
                <a:solidFill>
                  <a:srgbClr val="000000"/>
                </a:solidFill>
                <a:highlight>
                  <a:srgbClr val="00FF00"/>
                </a:highlight>
                <a:latin typeface="Cambria" panose="02040503050406030204" pitchFamily="18" charset="0"/>
                <a:ea typeface="Calibri" panose="020F0502020204030204" pitchFamily="34" charset="0"/>
                <a:cs typeface="Traditional Arabic" panose="02020603050405020304" pitchFamily="18" charset="-78"/>
                <a:sym typeface="Arial"/>
              </a:rPr>
              <a:t>تطور مفهوم إدارة الجودة الشاملة:</a:t>
            </a:r>
            <a:endParaRPr lang="en-GB" sz="2800" kern="100" dirty="0">
              <a:solidFill>
                <a:srgbClr val="000000"/>
              </a:solidFill>
              <a:highlight>
                <a:srgbClr val="00FF00"/>
              </a:highlight>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بدأ التركيز على مفهوم الجودة في اليابان في القرن العشرين ثم انتشر بعدها في أمريكا والدول الأوروبية ثم باقي دول العالم, وقد كان هناك مساهمات عديدة من قبل عدد من العلماء والمفكرين في تحديد مفهوم الجودة وتطويرها, ففي عام </a:t>
            </a:r>
            <a:r>
              <a:rPr lang="ar-DZ" sz="2800" kern="0" dirty="0">
                <a:solidFill>
                  <a:srgbClr val="000000"/>
                </a:solidFill>
                <a:ea typeface="Calibri" panose="020F0502020204030204" pitchFamily="34" charset="0"/>
                <a:cs typeface="Times New Roman" panose="02020603050405020304" pitchFamily="18" charset="0"/>
                <a:sym typeface="Arial"/>
              </a:rPr>
              <a:t>1931</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بدأ </a:t>
            </a:r>
            <a:r>
              <a:rPr lang="fr-FR" sz="2800" kern="0" dirty="0" err="1">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W.Edwards</a:t>
            </a:r>
            <a:r>
              <a:rPr lang="fr-FR" sz="2800"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Deming</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بإعطاء محاضرات عن الجودة والأساليب الإحصائية في الجودة للعديد من المهندسين اليابانيين وقد انتشرت أفكاره بسرعة وأصبحت عناوين الجودة منشورة في عدة مجالات علمية.</a:t>
            </a:r>
            <a:endParaRPr lang="en-GB" sz="28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أما </a:t>
            </a:r>
            <a:r>
              <a:rPr lang="fr-FR" sz="2800" kern="0" dirty="0">
                <a:solidFill>
                  <a:srgbClr val="000000"/>
                </a:solidFill>
                <a:latin typeface="Times New Roman" panose="02020603050405020304" pitchFamily="18" charset="0"/>
                <a:ea typeface="Calibri" panose="020F0502020204030204" pitchFamily="34" charset="0"/>
                <a:cs typeface="Arial"/>
                <a:sym typeface="Arial"/>
              </a:rPr>
              <a:t>Joseph </a:t>
            </a:r>
            <a:r>
              <a:rPr lang="fr-FR" sz="2800" kern="0" dirty="0" err="1">
                <a:solidFill>
                  <a:srgbClr val="000000"/>
                </a:solidFill>
                <a:latin typeface="Times New Roman" panose="02020603050405020304" pitchFamily="18" charset="0"/>
                <a:ea typeface="Calibri" panose="020F0502020204030204" pitchFamily="34" charset="0"/>
                <a:cs typeface="Arial"/>
                <a:sym typeface="Arial"/>
              </a:rPr>
              <a:t>Juran</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فقد نشر أول كتاب له عن ضبط الجودة في عام </a:t>
            </a:r>
            <a:r>
              <a:rPr lang="ar-DZ" sz="2800" kern="0" dirty="0">
                <a:solidFill>
                  <a:srgbClr val="000000"/>
                </a:solidFill>
                <a:latin typeface="Arial"/>
                <a:ea typeface="Calibri" panose="020F0502020204030204" pitchFamily="34" charset="0"/>
                <a:cs typeface="Times New Roman" panose="02020603050405020304" pitchFamily="18" charset="0"/>
                <a:sym typeface="Arial"/>
              </a:rPr>
              <a:t>1951</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حيث أكد فيه عن مسؤولية الإدارة عن الجودة, وفي السبعينات من القرن العشرين طرح </a:t>
            </a:r>
            <a:r>
              <a:rPr lang="fr-FR" sz="2800" kern="0" dirty="0">
                <a:solidFill>
                  <a:srgbClr val="000000"/>
                </a:solidFill>
                <a:latin typeface="Times New Roman" panose="02020603050405020304" pitchFamily="18" charset="0"/>
                <a:ea typeface="Calibri" panose="020F0502020204030204" pitchFamily="34" charset="0"/>
                <a:cs typeface="Arial"/>
                <a:sym typeface="Arial"/>
              </a:rPr>
              <a:t>Philip </a:t>
            </a:r>
            <a:r>
              <a:rPr lang="fr-FR" sz="2800" kern="0" dirty="0" err="1">
                <a:solidFill>
                  <a:srgbClr val="000000"/>
                </a:solidFill>
                <a:latin typeface="Times New Roman" panose="02020603050405020304" pitchFamily="18" charset="0"/>
                <a:ea typeface="Calibri" panose="020F0502020204030204" pitchFamily="34" charset="0"/>
                <a:cs typeface="Arial"/>
                <a:sym typeface="Arial"/>
              </a:rPr>
              <a:t>Corospy</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مفهوم العيوب الصفرية </a:t>
            </a:r>
            <a:r>
              <a:rPr lang="en-US" sz="2800" kern="0" dirty="0">
                <a:solidFill>
                  <a:srgbClr val="000000"/>
                </a:solidFill>
                <a:latin typeface="Times New Roman" panose="02020603050405020304" pitchFamily="18" charset="0"/>
                <a:ea typeface="Calibri" panose="020F0502020204030204" pitchFamily="34" charset="0"/>
                <a:cs typeface="Arial"/>
                <a:sym typeface="Arial"/>
              </a:rPr>
              <a:t>Zero</a:t>
            </a:r>
            <a:r>
              <a:rPr lang="fr-FR" sz="2800" kern="0" dirty="0">
                <a:solidFill>
                  <a:srgbClr val="000000"/>
                </a:solidFill>
                <a:latin typeface="Times New Roman" panose="02020603050405020304" pitchFamily="18" charset="0"/>
                <a:ea typeface="Calibri" panose="020F0502020204030204" pitchFamily="34" charset="0"/>
                <a:cs typeface="Arial"/>
                <a:sym typeface="Arial"/>
              </a:rPr>
              <a:t> </a:t>
            </a:r>
            <a:r>
              <a:rPr lang="fr-FR" sz="2800" kern="0" dirty="0" err="1">
                <a:solidFill>
                  <a:srgbClr val="000000"/>
                </a:solidFill>
                <a:latin typeface="Times New Roman" panose="02020603050405020304" pitchFamily="18" charset="0"/>
                <a:ea typeface="Calibri" panose="020F0502020204030204" pitchFamily="34" charset="0"/>
                <a:cs typeface="Arial"/>
                <a:sym typeface="Arial"/>
              </a:rPr>
              <a:t>defect</a:t>
            </a:r>
            <a:r>
              <a:rPr lang="fr-FR" sz="2800" kern="0" dirty="0">
                <a:solidFill>
                  <a:srgbClr val="000000"/>
                </a:solidFill>
                <a:latin typeface="Times New Roman" panose="02020603050405020304" pitchFamily="18" charset="0"/>
                <a:ea typeface="Calibri" panose="020F0502020204030204" pitchFamily="34" charset="0"/>
                <a:cs typeface="Arial"/>
                <a:sym typeface="Arial"/>
              </a:rPr>
              <a:t> </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والذي يتطلب العمل الصحيح من المرة الأولى</a:t>
            </a:r>
            <a:r>
              <a:rPr lang="ar-DZ" sz="2800" kern="0" baseline="3000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وإجمالاً فقد مر</a:t>
            </a:r>
            <a:r>
              <a:rPr lang="ar-DZ" sz="2800" kern="0" dirty="0">
                <a:solidFill>
                  <a:srgbClr val="000000"/>
                </a:solidFill>
                <a:latin typeface="Arial"/>
                <a:ea typeface="Calibri" panose="020F0502020204030204" pitchFamily="34" charset="0"/>
                <a:cs typeface="Traditional Arabic" panose="02020603050405020304" pitchFamily="18" charset="-78"/>
                <a:sym typeface="Arial"/>
              </a:rPr>
              <a:t> </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المفهوم بأربعة مراحل رئيسي</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4005432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19F9A2BE-8EBB-E8DB-FED4-56232F3B70BD}"/>
              </a:ext>
            </a:extLst>
          </p:cNvPr>
          <p:cNvSpPr/>
          <p:nvPr/>
        </p:nvSpPr>
        <p:spPr>
          <a:xfrm>
            <a:off x="762000" y="1557703"/>
            <a:ext cx="10541000" cy="4626266"/>
          </a:xfrm>
          <a:prstGeom prst="rect">
            <a:avLst/>
          </a:prstGeom>
        </p:spPr>
        <p:txBody>
          <a:bodyPr wrap="square">
            <a:spAutoFit/>
          </a:bodyPr>
          <a:lstStyle/>
          <a:p>
            <a:pPr algn="just" rtl="1">
              <a:lnSpc>
                <a:spcPct val="107000"/>
              </a:lnSpc>
              <a:spcAft>
                <a:spcPts val="1000"/>
              </a:spcAft>
              <a:buClr>
                <a:srgbClr val="000000"/>
              </a:buClr>
              <a:buFont typeface="Arial"/>
              <a:buNone/>
            </a:pPr>
            <a:r>
              <a:rPr lang="ar-EG" sz="28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مراحل الجودة الشاملة </a:t>
            </a:r>
          </a:p>
          <a:p>
            <a:pPr algn="just" rtl="1">
              <a:lnSpc>
                <a:spcPct val="107000"/>
              </a:lnSpc>
              <a:spcAft>
                <a:spcPts val="1000"/>
              </a:spcAft>
              <a:buClr>
                <a:srgbClr val="000000"/>
              </a:buClr>
              <a:buFont typeface="Arial"/>
              <a:buNone/>
            </a:pPr>
            <a:r>
              <a:rPr lang="ar-EG" sz="28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1</a:t>
            </a:r>
            <a:r>
              <a:rPr lang="ar-DZ" sz="28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-فحص الجودة: </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وفي هذه المرحلة كان التركيز على التحديد الواضح لمواصفات </a:t>
            </a:r>
            <a:r>
              <a:rPr lang="ar-EG"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المنتج</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بالإضافة إلى تحديد الخطوات اللازمة لصنع </a:t>
            </a:r>
            <a:r>
              <a:rPr lang="ar-EG"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المنتج</a:t>
            </a:r>
            <a:r>
              <a:rPr lang="ar-DZ" sz="2800" kern="0" baseline="3000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وبالتالي فإن المنتجات المطابقة للمواصفات الفنية يمكن تسليمها إلى العميل, أما المنتجات غير المطابقة للمواصفات الفنية فإنها إما أن تتلف أو يعاد العمل عليها أو يتم بيعها بأسعار أقل.</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إن عملية فحص المنتج كانت تركز فقط على اكتشاف الأخطاء والقيام بتصحيحها, فالخطأ أو العيب أو التلف قد حصل فعلا, أن عملية الفحص اكتشفت الخطأ لكنها لم تقم بمنعه من الأساس</a:t>
            </a:r>
            <a:r>
              <a:rPr lang="ar-DZ" sz="2800" kern="0" baseline="3000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800" b="1" kern="0" dirty="0">
                <a:solidFill>
                  <a:srgbClr val="000000"/>
                </a:solidFill>
                <a:ea typeface="Calibri" panose="020F0502020204030204" pitchFamily="34" charset="0"/>
                <a:cs typeface="Times New Roman" panose="02020603050405020304" pitchFamily="18" charset="0"/>
                <a:sym typeface="Arial"/>
              </a:rPr>
              <a:t>2</a:t>
            </a:r>
            <a:r>
              <a:rPr lang="ar-DZ" sz="28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-مراقبة الجودة: </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في هذه المرحلة ظهرت طرق مراقبة الجودة من خلال الطرق الإحصائية والمراقبة عن طريق العينة, فعوض مراقبة كل الكميات المنتجة أصبحت المراقبة تتم على عينة ممثلة لكل الإنتاج, ليتم اتخاذ قرار قبول أو رفض كل المنتج بناء على المراقبة التي تتم على العينة, وكان لهذا التطور الكبير على خفض التكاليف.</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4227029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A8A6875D-F52B-DD4E-0BE3-E3FC18627899}"/>
              </a:ext>
            </a:extLst>
          </p:cNvPr>
          <p:cNvSpPr/>
          <p:nvPr/>
        </p:nvSpPr>
        <p:spPr>
          <a:xfrm>
            <a:off x="762000" y="1500169"/>
            <a:ext cx="10967885" cy="4903265"/>
          </a:xfrm>
          <a:prstGeom prst="rect">
            <a:avLst/>
          </a:prstGeom>
        </p:spPr>
        <p:txBody>
          <a:bodyPr wrap="square">
            <a:spAutoFit/>
          </a:bodyPr>
          <a:lstStyle/>
          <a:p>
            <a:pPr algn="just" rtl="1">
              <a:lnSpc>
                <a:spcPct val="107000"/>
              </a:lnSpc>
              <a:spcAft>
                <a:spcPts val="1000"/>
              </a:spcAft>
              <a:buClr>
                <a:srgbClr val="000000"/>
              </a:buClr>
              <a:buFont typeface="Arial"/>
              <a:buNone/>
            </a:pPr>
            <a:r>
              <a:rPr lang="ar-DZ" sz="2800" b="1" kern="0" dirty="0">
                <a:solidFill>
                  <a:srgbClr val="000000"/>
                </a:solidFill>
                <a:ea typeface="Calibri" panose="020F0502020204030204" pitchFamily="34" charset="0"/>
                <a:cs typeface="Times New Roman" panose="02020603050405020304" pitchFamily="18" charset="0"/>
                <a:sym typeface="Arial"/>
              </a:rPr>
              <a:t>3</a:t>
            </a:r>
            <a:r>
              <a:rPr lang="ar-DZ" sz="28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-توكيد الجودة:</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نظرت هذه المرحلة إلى مفهوم الجودة بنظرة أوسع, مركزة على المنع والوقاية من خلال المراقبة الإحصائية, ومفاهيم أخرى جديدة من قبيل تكلفة الجودة, والرقابة الكلية للجودة, والعيوب الصفرية. </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ولم تعد مسؤولية الجودة من مهام القسم الواحد المسؤول عن الجودة, ولكن المسؤولية أصبحت من مهام المنظمة ككل, فهي جزأ لا يتجزأ من خطط المنظمة وتصميم المنتج,  وأصبح تنسيق الجودة بين الأقسام والإدارات والوظائف المختلفة من أولويات المنظمة لتحقيقها.    </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2800" b="1" kern="0" dirty="0">
                <a:solidFill>
                  <a:srgbClr val="000000"/>
                </a:solidFill>
                <a:ea typeface="Calibri" panose="020F0502020204030204" pitchFamily="34" charset="0"/>
                <a:cs typeface="Times New Roman" panose="02020603050405020304" pitchFamily="18" charset="0"/>
                <a:sym typeface="Arial"/>
              </a:rPr>
              <a:t>4-</a:t>
            </a:r>
            <a:r>
              <a:rPr lang="ar-SA" sz="2800" b="1" kern="0" dirty="0">
                <a:solidFill>
                  <a:srgbClr val="000000"/>
                </a:solidFill>
                <a:ea typeface="Calibri" panose="020F0502020204030204" pitchFamily="34" charset="0"/>
                <a:cs typeface="Traditional Arabic" panose="02020603050405020304" pitchFamily="18" charset="-78"/>
                <a:sym typeface="Arial"/>
              </a:rPr>
              <a:t> إدارة الجودة الشاملة</a:t>
            </a:r>
            <a:r>
              <a:rPr lang="ar-SA" sz="2800" b="1" kern="0" dirty="0">
                <a:solidFill>
                  <a:srgbClr val="000000"/>
                </a:solidFill>
                <a:ea typeface="Calibri" panose="020F0502020204030204" pitchFamily="34" charset="0"/>
                <a:cs typeface="Simplified Arabic" panose="02020603050405020304" pitchFamily="18" charset="-78"/>
                <a:sym typeface="Arial"/>
              </a:rPr>
              <a:t> </a:t>
            </a:r>
            <a:r>
              <a:rPr lang="ar-SA" sz="2800" b="1" kern="0" dirty="0">
                <a:solidFill>
                  <a:srgbClr val="000000"/>
                </a:solidFill>
                <a:ea typeface="Calibri" panose="020F0502020204030204" pitchFamily="34" charset="0"/>
                <a:cs typeface="Traditional Arabic" panose="02020603050405020304" pitchFamily="18" charset="-78"/>
                <a:sym typeface="Arial"/>
              </a:rPr>
              <a:t>: </a:t>
            </a:r>
            <a:r>
              <a:rPr lang="ar-SA" sz="2800" kern="0" dirty="0">
                <a:solidFill>
                  <a:srgbClr val="000000"/>
                </a:solidFill>
                <a:ea typeface="Calibri" panose="020F0502020204030204" pitchFamily="34" charset="0"/>
                <a:cs typeface="Traditional Arabic" panose="02020603050405020304" pitchFamily="18" charset="-78"/>
                <a:sym typeface="Arial"/>
              </a:rPr>
              <a:t>بدأ مفهوم إدارة الجودة الشاملة في بداية الثمانينات, على أن الاهتمام بهذا المدخل أخذ يتجه إلى تبني ثقافة جديدة, أو فلسفة جديدة تسير عليها المؤسسة مع الأخذ بمعايير محددة لضمان جودة المنتج وجودة العمليات, ويركز هذا المفهوم على العمل الجماعي وتشجيع مشاركة العاملين واندماجهم , بالإضافة إلى التركيز على العملاء ومشاركة الموردين  </a:t>
            </a:r>
            <a:endParaRPr lang="en-GB" sz="2800"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47353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A64AD930-ED42-9CE6-5592-9024E65C3DF8}"/>
              </a:ext>
            </a:extLst>
          </p:cNvPr>
          <p:cNvSpPr/>
          <p:nvPr/>
        </p:nvSpPr>
        <p:spPr>
          <a:xfrm>
            <a:off x="0" y="1500169"/>
            <a:ext cx="11280576" cy="400110"/>
          </a:xfrm>
          <a:prstGeom prst="rect">
            <a:avLst/>
          </a:prstGeom>
        </p:spPr>
        <p:txBody>
          <a:bodyPr wrap="square">
            <a:spAutoFit/>
          </a:bodyPr>
          <a:lstStyle/>
          <a:p>
            <a:pPr algn="just" rtl="1">
              <a:buClr>
                <a:srgbClr val="000000"/>
              </a:buClr>
              <a:buFont typeface="Arial"/>
              <a:buNone/>
            </a:pPr>
            <a:r>
              <a:rPr lang="ar-SA" sz="2000" b="1" kern="0" dirty="0">
                <a:solidFill>
                  <a:srgbClr val="000000"/>
                </a:solidFill>
                <a:ea typeface="Times New Roman" panose="02020603050405020304" pitchFamily="18" charset="0"/>
                <a:cs typeface="Simplified Arabic" panose="02020603050405020304" pitchFamily="18" charset="-78"/>
                <a:sym typeface="Arial"/>
              </a:rPr>
              <a:t> </a:t>
            </a:r>
            <a:r>
              <a:rPr lang="ar-EG" sz="2000" b="1" kern="0" dirty="0">
                <a:solidFill>
                  <a:srgbClr val="000000"/>
                </a:solidFill>
                <a:ea typeface="Times New Roman" panose="02020603050405020304" pitchFamily="18" charset="0"/>
                <a:cs typeface="Simplified Arabic" panose="02020603050405020304" pitchFamily="18" charset="-78"/>
                <a:sym typeface="Arial"/>
              </a:rPr>
              <a:t>المقارنة بين الإدارة التقليدية وإدارة الجودة الشاملة</a:t>
            </a:r>
            <a:endParaRPr lang="en-GB" sz="2000" b="1" kern="100" dirty="0">
              <a:solidFill>
                <a:srgbClr val="000000"/>
              </a:solidFill>
              <a:ea typeface="Calibri" panose="020F0502020204030204" pitchFamily="34" charset="0"/>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9DFD71D8-4EC3-6681-A80D-8323603CEFEA}"/>
              </a:ext>
            </a:extLst>
          </p:cNvPr>
          <p:cNvGraphicFramePr>
            <a:graphicFrameLocks noGrp="1"/>
          </p:cNvGraphicFramePr>
          <p:nvPr>
            <p:extLst>
              <p:ext uri="{D42A27DB-BD31-4B8C-83A1-F6EECF244321}">
                <p14:modId xmlns:p14="http://schemas.microsoft.com/office/powerpoint/2010/main" val="627008267"/>
              </p:ext>
            </p:extLst>
          </p:nvPr>
        </p:nvGraphicFramePr>
        <p:xfrm>
          <a:off x="762000" y="1975461"/>
          <a:ext cx="10311632" cy="3884568"/>
        </p:xfrm>
        <a:graphic>
          <a:graphicData uri="http://schemas.openxmlformats.org/drawingml/2006/table">
            <a:tbl>
              <a:tblPr rtl="1" firstRow="1" firstCol="1" bandRow="1"/>
              <a:tblGrid>
                <a:gridCol w="5152794">
                  <a:extLst>
                    <a:ext uri="{9D8B030D-6E8A-4147-A177-3AD203B41FA5}">
                      <a16:colId xmlns:a16="http://schemas.microsoft.com/office/drawing/2014/main" val="432823960"/>
                    </a:ext>
                  </a:extLst>
                </a:gridCol>
                <a:gridCol w="5158838">
                  <a:extLst>
                    <a:ext uri="{9D8B030D-6E8A-4147-A177-3AD203B41FA5}">
                      <a16:colId xmlns:a16="http://schemas.microsoft.com/office/drawing/2014/main" val="1452295644"/>
                    </a:ext>
                  </a:extLst>
                </a:gridCol>
              </a:tblGrid>
              <a:tr h="48557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rtl="1">
                        <a:lnSpc>
                          <a:spcPct val="107000"/>
                        </a:lnSpc>
                        <a:spcAft>
                          <a:spcPts val="800"/>
                        </a:spcAft>
                      </a:pPr>
                      <a:r>
                        <a:rPr lang="ar-SA" sz="1600" kern="0">
                          <a:effectLst/>
                        </a:rPr>
                        <a:t>الإدارة التقليدية</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rtl="1">
                        <a:lnSpc>
                          <a:spcPct val="107000"/>
                        </a:lnSpc>
                        <a:spcAft>
                          <a:spcPts val="800"/>
                        </a:spcAft>
                      </a:pPr>
                      <a:r>
                        <a:rPr lang="ar-SA" sz="1600" kern="0">
                          <a:effectLst/>
                        </a:rPr>
                        <a:t>إدارة الجودة الشاملة</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1758311167"/>
                  </a:ext>
                </a:extLst>
              </a:tr>
              <a:tr h="48557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rtl="1">
                        <a:lnSpc>
                          <a:spcPct val="107000"/>
                        </a:lnSpc>
                        <a:spcAft>
                          <a:spcPts val="800"/>
                        </a:spcAft>
                      </a:pPr>
                      <a:r>
                        <a:rPr lang="ar-SA" sz="1400" kern="0">
                          <a:effectLst/>
                        </a:rPr>
                        <a:t>1</a:t>
                      </a:r>
                      <a:r>
                        <a:rPr lang="ar-SA" sz="1600" kern="0">
                          <a:effectLst/>
                        </a:rPr>
                        <a:t>-الرقابة اللصيقة وتصيد الأخطاء</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07000"/>
                        </a:lnSpc>
                        <a:spcAft>
                          <a:spcPts val="800"/>
                        </a:spcAft>
                      </a:pPr>
                      <a:r>
                        <a:rPr lang="ar-SA" sz="1400" kern="0" dirty="0">
                          <a:effectLst/>
                        </a:rPr>
                        <a:t>1</a:t>
                      </a:r>
                      <a:r>
                        <a:rPr lang="ar-SA" sz="1600" kern="0" dirty="0">
                          <a:effectLst/>
                        </a:rPr>
                        <a:t>-الرقابة الذاتية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1453395807"/>
                  </a:ext>
                </a:extLst>
              </a:tr>
              <a:tr h="48557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rtl="1">
                        <a:lnSpc>
                          <a:spcPct val="107000"/>
                        </a:lnSpc>
                        <a:spcAft>
                          <a:spcPts val="800"/>
                        </a:spcAft>
                      </a:pPr>
                      <a:r>
                        <a:rPr lang="ar-SA" sz="1400" kern="0">
                          <a:effectLst/>
                        </a:rPr>
                        <a:t>2</a:t>
                      </a:r>
                      <a:r>
                        <a:rPr lang="ar-SA" sz="1600" kern="0">
                          <a:effectLst/>
                        </a:rPr>
                        <a:t>-العمل الفردي</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07000"/>
                        </a:lnSpc>
                        <a:spcAft>
                          <a:spcPts val="800"/>
                        </a:spcAft>
                      </a:pPr>
                      <a:r>
                        <a:rPr lang="ar-SA" sz="1400" kern="0" dirty="0">
                          <a:effectLst/>
                        </a:rPr>
                        <a:t>2</a:t>
                      </a:r>
                      <a:r>
                        <a:rPr lang="ar-SA" sz="1600" kern="0" dirty="0">
                          <a:effectLst/>
                        </a:rPr>
                        <a:t>-العمل الجماعي وروح الفريق</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1448162740"/>
                  </a:ext>
                </a:extLst>
              </a:tr>
              <a:tr h="48557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rtl="1">
                        <a:lnSpc>
                          <a:spcPct val="107000"/>
                        </a:lnSpc>
                        <a:spcAft>
                          <a:spcPts val="800"/>
                        </a:spcAft>
                      </a:pPr>
                      <a:r>
                        <a:rPr lang="ar-SA" sz="1400" kern="0">
                          <a:effectLst/>
                        </a:rPr>
                        <a:t>3</a:t>
                      </a:r>
                      <a:r>
                        <a:rPr lang="ar-SA" sz="1600" kern="0">
                          <a:effectLst/>
                        </a:rPr>
                        <a:t>-التركيز على المنتج</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07000"/>
                        </a:lnSpc>
                        <a:spcAft>
                          <a:spcPts val="800"/>
                        </a:spcAft>
                      </a:pPr>
                      <a:r>
                        <a:rPr lang="ar-SA" sz="1400" kern="0">
                          <a:effectLst/>
                        </a:rPr>
                        <a:t>3</a:t>
                      </a:r>
                      <a:r>
                        <a:rPr lang="ar-SA" sz="1600" kern="0">
                          <a:effectLst/>
                        </a:rPr>
                        <a:t>-التركيز على المنتج و العمليات</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3233388635"/>
                  </a:ext>
                </a:extLst>
              </a:tr>
              <a:tr h="48557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rtl="1">
                        <a:lnSpc>
                          <a:spcPct val="107000"/>
                        </a:lnSpc>
                        <a:spcAft>
                          <a:spcPts val="800"/>
                        </a:spcAft>
                      </a:pPr>
                      <a:r>
                        <a:rPr lang="ar-SA" sz="1400" kern="0">
                          <a:effectLst/>
                        </a:rPr>
                        <a:t>4</a:t>
                      </a:r>
                      <a:r>
                        <a:rPr lang="ar-SA" sz="1600" kern="0">
                          <a:effectLst/>
                        </a:rPr>
                        <a:t>-مشاركة الموظفين</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07000"/>
                        </a:lnSpc>
                        <a:spcAft>
                          <a:spcPts val="800"/>
                        </a:spcAft>
                      </a:pPr>
                      <a:r>
                        <a:rPr lang="ar-SA" sz="1400" kern="0" dirty="0">
                          <a:effectLst/>
                        </a:rPr>
                        <a:t>4</a:t>
                      </a:r>
                      <a:r>
                        <a:rPr lang="ar-SA" sz="1600" kern="0" dirty="0">
                          <a:effectLst/>
                        </a:rPr>
                        <a:t>-اندماج الموظفين</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436302700"/>
                  </a:ext>
                </a:extLst>
              </a:tr>
              <a:tr h="48557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rtl="1">
                        <a:lnSpc>
                          <a:spcPct val="107000"/>
                        </a:lnSpc>
                        <a:spcAft>
                          <a:spcPts val="800"/>
                        </a:spcAft>
                      </a:pPr>
                      <a:r>
                        <a:rPr lang="ar-SA" sz="1400" kern="0">
                          <a:effectLst/>
                        </a:rPr>
                        <a:t>5</a:t>
                      </a:r>
                      <a:r>
                        <a:rPr lang="ar-SA" sz="1600" kern="0">
                          <a:effectLst/>
                        </a:rPr>
                        <a:t>-التحسين وقت الحاجة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07000"/>
                        </a:lnSpc>
                        <a:spcAft>
                          <a:spcPts val="800"/>
                        </a:spcAft>
                      </a:pPr>
                      <a:r>
                        <a:rPr lang="ar-SA" sz="1400" kern="0" dirty="0">
                          <a:effectLst/>
                        </a:rPr>
                        <a:t>5</a:t>
                      </a:r>
                      <a:r>
                        <a:rPr lang="ar-SA" sz="1600" kern="0" dirty="0">
                          <a:effectLst/>
                        </a:rPr>
                        <a:t>-التحسين المستمر</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4109348005"/>
                  </a:ext>
                </a:extLst>
              </a:tr>
              <a:tr h="48557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rtl="1">
                        <a:lnSpc>
                          <a:spcPct val="107000"/>
                        </a:lnSpc>
                        <a:spcAft>
                          <a:spcPts val="800"/>
                        </a:spcAft>
                      </a:pPr>
                      <a:r>
                        <a:rPr lang="ar-SA" sz="1400" kern="0">
                          <a:effectLst/>
                        </a:rPr>
                        <a:t>6</a:t>
                      </a:r>
                      <a:r>
                        <a:rPr lang="ar-SA" sz="1600" kern="0">
                          <a:effectLst/>
                        </a:rPr>
                        <a:t>-جمود السياسات والإجراءات</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07000"/>
                        </a:lnSpc>
                        <a:spcAft>
                          <a:spcPts val="800"/>
                        </a:spcAft>
                      </a:pPr>
                      <a:r>
                        <a:rPr lang="ar-SA" sz="1400" kern="0" dirty="0">
                          <a:effectLst/>
                        </a:rPr>
                        <a:t>6</a:t>
                      </a:r>
                      <a:r>
                        <a:rPr lang="ar-SA" sz="1600" kern="0" dirty="0">
                          <a:effectLst/>
                        </a:rPr>
                        <a:t>-مرونة السياسات والإجراءات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2848991568"/>
                  </a:ext>
                </a:extLst>
              </a:tr>
              <a:tr h="48557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rtl="1">
                        <a:lnSpc>
                          <a:spcPct val="107000"/>
                        </a:lnSpc>
                        <a:spcAft>
                          <a:spcPts val="800"/>
                        </a:spcAft>
                      </a:pPr>
                      <a:r>
                        <a:rPr lang="ar-SA" sz="1400" kern="0" dirty="0">
                          <a:effectLst/>
                        </a:rPr>
                        <a:t>7</a:t>
                      </a:r>
                      <a:r>
                        <a:rPr lang="ar-SA" sz="1600" kern="0" dirty="0">
                          <a:effectLst/>
                        </a:rPr>
                        <a:t>-حفظ البيانات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07000"/>
                        </a:lnSpc>
                        <a:spcAft>
                          <a:spcPts val="800"/>
                        </a:spcAft>
                      </a:pPr>
                      <a:r>
                        <a:rPr lang="ar-SA" sz="1400" kern="0" dirty="0">
                          <a:effectLst/>
                        </a:rPr>
                        <a:t>7</a:t>
                      </a:r>
                      <a:r>
                        <a:rPr lang="ar-SA" sz="1600" kern="0" dirty="0">
                          <a:effectLst/>
                        </a:rPr>
                        <a:t>-تحليل البيانات وإجراء المقارنات البينية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3998485950"/>
                  </a:ext>
                </a:extLst>
              </a:tr>
            </a:tbl>
          </a:graphicData>
        </a:graphic>
      </p:graphicFrame>
    </p:spTree>
    <p:extLst>
      <p:ext uri="{BB962C8B-B14F-4D97-AF65-F5344CB8AC3E}">
        <p14:creationId xmlns:p14="http://schemas.microsoft.com/office/powerpoint/2010/main" val="3968755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0557" y="1145288"/>
            <a:ext cx="11643120" cy="5383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0744E7B-3A33-EBF5-0978-408D2A648FDC}"/>
              </a:ext>
            </a:extLst>
          </p:cNvPr>
          <p:cNvSpPr/>
          <p:nvPr/>
        </p:nvSpPr>
        <p:spPr>
          <a:xfrm>
            <a:off x="601494" y="1288026"/>
            <a:ext cx="11139950" cy="5241178"/>
          </a:xfrm>
          <a:prstGeom prst="rect">
            <a:avLst/>
          </a:prstGeom>
        </p:spPr>
        <p:txBody>
          <a:bodyPr wrap="square">
            <a:spAutoFit/>
          </a:bodyPr>
          <a:lstStyle/>
          <a:p>
            <a:pPr algn="just" rtl="1">
              <a:lnSpc>
                <a:spcPct val="107000"/>
              </a:lnSpc>
              <a:spcAft>
                <a:spcPts val="1000"/>
              </a:spcAft>
              <a:buClr>
                <a:srgbClr val="000000"/>
              </a:buClr>
              <a:buFont typeface="Arial"/>
              <a:buNone/>
            </a:pPr>
            <a:r>
              <a:rPr lang="ar-SA" sz="2800" b="1" kern="0" dirty="0">
                <a:solidFill>
                  <a:srgbClr val="000000"/>
                </a:solidFill>
                <a:highlight>
                  <a:srgbClr val="00FF00"/>
                </a:highlight>
                <a:latin typeface="Cambria" panose="02040503050406030204" pitchFamily="18" charset="0"/>
                <a:ea typeface="Calibri" panose="020F0502020204030204" pitchFamily="34" charset="0"/>
                <a:cs typeface="Traditional Arabic" panose="02020603050405020304" pitchFamily="18" charset="-78"/>
                <a:sym typeface="Arial"/>
              </a:rPr>
              <a:t>أهداف إدارة الجودة</a:t>
            </a:r>
            <a:r>
              <a:rPr lang="ar-SA" sz="2800" b="1" kern="0" dirty="0">
                <a:solidFill>
                  <a:srgbClr val="000000"/>
                </a:solidFill>
                <a:highlight>
                  <a:srgbClr val="00FF00"/>
                </a:highlight>
                <a:ea typeface="Calibri" panose="020F0502020204030204" pitchFamily="34" charset="0"/>
                <a:cs typeface="Traditional Arabic" panose="02020603050405020304" pitchFamily="18" charset="-78"/>
                <a:sym typeface="Arial"/>
              </a:rPr>
              <a:t> الشاملة:</a:t>
            </a:r>
            <a:endParaRPr lang="en-GB" sz="2800" kern="100" dirty="0">
              <a:solidFill>
                <a:srgbClr val="000000"/>
              </a:solidFill>
              <a:highlight>
                <a:srgbClr val="00FF00"/>
              </a:highlight>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800"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إن الهدف من تطبيق إدارة الجودة الشاملة في المؤسسات هو : </a:t>
            </a: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SzPts val="1400"/>
              <a:buFont typeface="Times New Roman" panose="02020603050405020304" pitchFamily="18" charset="0"/>
              <a:buAutoNum type="arabicPeriod"/>
            </a:pPr>
            <a:r>
              <a:rPr lang="ar-SA" sz="2800"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 خفض التكاليف  : إن الجودة تتطلب عمل الأشياء الصحيحة بالطريقة الصحيحة من أول مرة وهذا يعني تقليل الأشياء التالفة أو إعادة إنجازها وبالتالي تقليل التكاليف</a:t>
            </a:r>
            <a:r>
              <a:rPr lang="en-GB" sz="2800"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a:t>
            </a: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SzPts val="1400"/>
              <a:buFont typeface="Times New Roman" panose="02020603050405020304" pitchFamily="18" charset="0"/>
              <a:buAutoNum type="arabicPeriod"/>
            </a:pPr>
            <a:r>
              <a:rPr lang="ar-SA" sz="2800"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تقليل الوقت اللازم لإنجاز المهمات للعميل : فالإجراءات التي وضعت من قبل المؤسسة لإنجاز الخدمات للعميل قد ركزت على تحقيق الأهداف ومراقبتها وبالتالي جاءت هذه الإجراءات طويلة وجامدة في كثير من الأحيان مما أثر تأثيراً سلبياً على العميل</a:t>
            </a:r>
            <a:r>
              <a:rPr lang="en-GB" sz="2800"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a:t>
            </a: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SzPts val="1400"/>
              <a:buFont typeface="Times New Roman" panose="02020603050405020304" pitchFamily="18" charset="0"/>
              <a:buAutoNum type="arabicPeriod"/>
            </a:pPr>
            <a:r>
              <a:rPr lang="ar-SA" sz="2800"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تحقيق الجودة : وذلك بتطوير المنتجات والخدمات حسب رغبة العملاء ، إن عدم الاهتمام بالجودة يؤدي لزيادة الوقت لأداء وإنجاز المهام وزيادة أعمال المراقبة وبالتالي زيادة شكوى المستفيدين من هذه الخدمات؛</a:t>
            </a: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SzPts val="1400"/>
              <a:buFont typeface="Times New Roman" panose="02020603050405020304" pitchFamily="18" charset="0"/>
              <a:buAutoNum type="arabicPeriod"/>
            </a:pPr>
            <a:r>
              <a:rPr lang="ar-SA" sz="2800"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خلق بيئة تدعم وتحافظ على التطوير المستمر</a:t>
            </a:r>
            <a:r>
              <a:rPr lang="en-GB" sz="2800"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a:t>
            </a:r>
            <a:r>
              <a:rPr lang="ar-SA" sz="2800"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 </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070474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67151"/>
            <a:ext cx="11326761" cy="5119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9D6DCE0-4F78-128C-2693-E7C59EA6FF7B}"/>
              </a:ext>
            </a:extLst>
          </p:cNvPr>
          <p:cNvSpPr/>
          <p:nvPr/>
        </p:nvSpPr>
        <p:spPr>
          <a:xfrm>
            <a:off x="658760" y="1267151"/>
            <a:ext cx="10981855" cy="5241435"/>
          </a:xfrm>
          <a:prstGeom prst="rect">
            <a:avLst/>
          </a:prstGeom>
        </p:spPr>
        <p:txBody>
          <a:bodyPr wrap="square">
            <a:spAutoFit/>
          </a:bodyPr>
          <a:lstStyle/>
          <a:p>
            <a:pPr algn="just" rtl="1">
              <a:lnSpc>
                <a:spcPct val="107000"/>
              </a:lnSpc>
              <a:spcAft>
                <a:spcPts val="800"/>
              </a:spcAft>
              <a:buClr>
                <a:srgbClr val="000000"/>
              </a:buClr>
              <a:buSzPts val="1400"/>
              <a:buFont typeface="Arial"/>
              <a:buNone/>
            </a:pPr>
            <a:r>
              <a:rPr lang="ar-EG" sz="2800" b="1"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5- </a:t>
            </a:r>
            <a:r>
              <a:rPr lang="ar-SA" sz="2800" b="1"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إشراك جميع العاملين في التطوير</a:t>
            </a:r>
            <a:r>
              <a:rPr lang="en-GB" sz="2800" b="1"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a:t>
            </a:r>
            <a:endParaRPr lang="en-GB" sz="28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SzPts val="1400"/>
              <a:buFont typeface="Arial"/>
              <a:buNone/>
            </a:pPr>
            <a:r>
              <a:rPr lang="ar-EG" sz="2800" b="1"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6- </a:t>
            </a:r>
            <a:r>
              <a:rPr lang="ar-SA" sz="2800" b="1"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متابعة وتطوير أدوات قياس أداء العمليات</a:t>
            </a:r>
            <a:r>
              <a:rPr lang="en-GB" sz="2800" b="1"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a:t>
            </a:r>
            <a:endParaRPr lang="en-GB" sz="28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SzPts val="1400"/>
              <a:buFont typeface="Arial"/>
              <a:buNone/>
            </a:pPr>
            <a:r>
              <a:rPr lang="ar-EG" sz="2800" b="1"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7- </a:t>
            </a:r>
            <a:r>
              <a:rPr lang="ar-SA" sz="2800" b="1" kern="0" dirty="0">
                <a:solidFill>
                  <a:srgbClr val="000000"/>
                </a:solidFill>
                <a:latin typeface="Arial" panose="020B0604020202020204" pitchFamily="34" charset="0"/>
                <a:ea typeface="Times New Roman" panose="02020603050405020304" pitchFamily="18" charset="0"/>
                <a:cs typeface="Traditional Arabic" panose="02020603050405020304" pitchFamily="18" charset="-78"/>
                <a:sym typeface="Arial"/>
              </a:rPr>
              <a:t>ثقافة تركز بقوة على العملاء</a:t>
            </a:r>
            <a:r>
              <a:rPr lang="en-GB" sz="2800" b="1" kern="0" dirty="0">
                <a:solidFill>
                  <a:srgbClr val="000000"/>
                </a:solidFill>
                <a:ea typeface="Calibri" panose="020F0502020204030204" pitchFamily="34" charset="0"/>
                <a:cs typeface="Traditional Arabic" panose="02020603050405020304" pitchFamily="18" charset="-78"/>
                <a:sym typeface="Arial"/>
              </a:rPr>
              <a:t>.</a:t>
            </a:r>
            <a:endParaRPr lang="en-GB" sz="28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SzPts val="1400"/>
              <a:buFont typeface="Arial"/>
              <a:buNone/>
            </a:pPr>
            <a:r>
              <a:rPr lang="ar-EG" sz="2800" b="1" kern="0" dirty="0">
                <a:solidFill>
                  <a:srgbClr val="000000"/>
                </a:solidFill>
                <a:ea typeface="Calibri" panose="020F0502020204030204" pitchFamily="34" charset="0"/>
                <a:cs typeface="Traditional Arabic" panose="02020603050405020304" pitchFamily="18" charset="-78"/>
                <a:sym typeface="Arial"/>
              </a:rPr>
              <a:t>8- </a:t>
            </a:r>
            <a:r>
              <a:rPr lang="ar-SA" sz="2800" b="1" kern="0" dirty="0">
                <a:solidFill>
                  <a:srgbClr val="000000"/>
                </a:solidFill>
                <a:ea typeface="Calibri" panose="020F0502020204030204" pitchFamily="34" charset="0"/>
                <a:cs typeface="Traditional Arabic" panose="02020603050405020304" pitchFamily="18" charset="-78"/>
                <a:sym typeface="Arial"/>
              </a:rPr>
              <a:t>تقديم السلع والخدمات للمستفيدين بما يحقق احتياجاتهم, ويتفق مع توقعاتهم</a:t>
            </a:r>
            <a:r>
              <a:rPr lang="en-GB" sz="2800" b="1" kern="0" dirty="0">
                <a:solidFill>
                  <a:srgbClr val="000000"/>
                </a:solidFill>
                <a:ea typeface="Calibri" panose="020F0502020204030204" pitchFamily="34" charset="0"/>
                <a:cs typeface="Traditional Arabic" panose="02020603050405020304" pitchFamily="18" charset="-78"/>
                <a:sym typeface="Arial"/>
              </a:rPr>
              <a:t>.</a:t>
            </a:r>
            <a:endParaRPr lang="en-GB" sz="28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SzPts val="1400"/>
              <a:buFont typeface="Arial"/>
              <a:buNone/>
            </a:pPr>
            <a:r>
              <a:rPr lang="ar-EG" sz="2800" b="1" kern="0" dirty="0">
                <a:solidFill>
                  <a:srgbClr val="000000"/>
                </a:solidFill>
                <a:ea typeface="Calibri" panose="020F0502020204030204" pitchFamily="34" charset="0"/>
                <a:cs typeface="Traditional Arabic" panose="02020603050405020304" pitchFamily="18" charset="-78"/>
                <a:sym typeface="Arial"/>
              </a:rPr>
              <a:t>9- </a:t>
            </a:r>
            <a:r>
              <a:rPr lang="ar-SA" sz="2800" b="1" kern="0" dirty="0">
                <a:solidFill>
                  <a:srgbClr val="000000"/>
                </a:solidFill>
                <a:ea typeface="Calibri" panose="020F0502020204030204" pitchFamily="34" charset="0"/>
                <a:cs typeface="Traditional Arabic" panose="02020603050405020304" pitchFamily="18" charset="-78"/>
                <a:sym typeface="Arial"/>
              </a:rPr>
              <a:t>مواكبة حركة التحسين و التطوير في أساليب تقديم المنتجات و الخدمات و الارتفاع إلى المستويات العالمية المتعارف عليها</a:t>
            </a:r>
            <a:r>
              <a:rPr lang="en-GB" sz="2800" b="1" kern="0" dirty="0">
                <a:solidFill>
                  <a:srgbClr val="000000"/>
                </a:solidFill>
                <a:ea typeface="Calibri" panose="020F0502020204030204" pitchFamily="34" charset="0"/>
                <a:cs typeface="Traditional Arabic" panose="02020603050405020304" pitchFamily="18" charset="-78"/>
                <a:sym typeface="Arial"/>
              </a:rPr>
              <a:t>.</a:t>
            </a:r>
            <a:endParaRPr lang="en-GB" sz="28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SzPts val="1400"/>
              <a:buFont typeface="Arial"/>
              <a:buNone/>
            </a:pPr>
            <a:r>
              <a:rPr lang="ar-EG" sz="2800" b="1" kern="0" dirty="0">
                <a:solidFill>
                  <a:srgbClr val="000000"/>
                </a:solidFill>
                <a:ea typeface="Calibri" panose="020F0502020204030204" pitchFamily="34" charset="0"/>
                <a:cs typeface="Traditional Arabic" panose="02020603050405020304" pitchFamily="18" charset="-78"/>
                <a:sym typeface="Arial"/>
              </a:rPr>
              <a:t>10- </a:t>
            </a:r>
            <a:r>
              <a:rPr lang="ar-SA" sz="2800" b="1" kern="0" dirty="0">
                <a:solidFill>
                  <a:srgbClr val="000000"/>
                </a:solidFill>
                <a:ea typeface="Calibri" panose="020F0502020204030204" pitchFamily="34" charset="0"/>
                <a:cs typeface="Traditional Arabic" panose="02020603050405020304" pitchFamily="18" charset="-78"/>
                <a:sym typeface="Arial"/>
              </a:rPr>
              <a:t>تطوير كافة مستويات المؤسسة وعملياتها ومنتجاتها, وإدماج فكرة التطوير في صلب فلسفة الإدارة</a:t>
            </a:r>
            <a:r>
              <a:rPr lang="en-GB" sz="2800" b="1" kern="0" dirty="0">
                <a:solidFill>
                  <a:srgbClr val="000000"/>
                </a:solidFill>
                <a:ea typeface="Calibri" panose="020F0502020204030204" pitchFamily="34" charset="0"/>
                <a:cs typeface="Traditional Arabic" panose="02020603050405020304" pitchFamily="18" charset="-78"/>
                <a:sym typeface="Arial"/>
              </a:rPr>
              <a:t>.</a:t>
            </a:r>
            <a:endParaRPr lang="en-GB" sz="2800" b="1"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SzPts val="1400"/>
              <a:buFont typeface="Arial"/>
              <a:buNone/>
            </a:pPr>
            <a:r>
              <a:rPr lang="ar-EG" sz="2800" b="1" kern="0" dirty="0">
                <a:solidFill>
                  <a:srgbClr val="000000"/>
                </a:solidFill>
                <a:ea typeface="Calibri" panose="020F0502020204030204" pitchFamily="34" charset="0"/>
                <a:cs typeface="Traditional Arabic" panose="02020603050405020304" pitchFamily="18" charset="-78"/>
                <a:sym typeface="Arial"/>
              </a:rPr>
              <a:t>11- </a:t>
            </a:r>
            <a:r>
              <a:rPr lang="ar-SA" sz="2800" b="1" kern="0" dirty="0">
                <a:solidFill>
                  <a:srgbClr val="000000"/>
                </a:solidFill>
                <a:ea typeface="Calibri" panose="020F0502020204030204" pitchFamily="34" charset="0"/>
                <a:cs typeface="Traditional Arabic" panose="02020603050405020304" pitchFamily="18" charset="-78"/>
                <a:sym typeface="Arial"/>
              </a:rPr>
              <a:t>أكيد المركز التنافسي للمؤسسة, وبناء وتنمية وتفعيل قدراتها التنافسية في مواجهة تطورات السوق ومحاولات المنافسين</a:t>
            </a:r>
            <a:r>
              <a:rPr lang="ar-SA" sz="2800" b="1" kern="0" baseline="30000" dirty="0">
                <a:solidFill>
                  <a:srgbClr val="000000"/>
                </a:solidFill>
                <a:ea typeface="Calibri" panose="020F0502020204030204" pitchFamily="34" charset="0"/>
                <a:cs typeface="Traditional Arabic" panose="02020603050405020304" pitchFamily="18" charset="-78"/>
                <a:sym typeface="Arial"/>
              </a:rPr>
              <a:t>.</a:t>
            </a:r>
            <a:r>
              <a:rPr lang="en-GB" sz="2800" b="1" kern="0" baseline="30000" dirty="0">
                <a:solidFill>
                  <a:srgbClr val="000000"/>
                </a:solidFill>
                <a:ea typeface="Calibri" panose="020F0502020204030204" pitchFamily="34" charset="0"/>
                <a:cs typeface="Traditional Arabic" panose="02020603050405020304" pitchFamily="18" charset="-78"/>
                <a:sym typeface="Arial"/>
              </a:rPr>
              <a:t>.</a:t>
            </a:r>
            <a:endParaRPr lang="en-GB" sz="2800" b="1" kern="100" dirty="0">
              <a:solidFill>
                <a:srgbClr val="000000"/>
              </a:solidFill>
              <a:ea typeface="Calibri" panose="020F0502020204030204" pitchFamily="34" charset="0"/>
              <a:cs typeface="Arial" panose="020B0604020202020204" pitchFamily="34" charset="0"/>
              <a:sym typeface="Arial"/>
            </a:endParaRPr>
          </a:p>
          <a:p>
            <a:pPr>
              <a:lnSpc>
                <a:spcPct val="107000"/>
              </a:lnSpc>
              <a:spcAft>
                <a:spcPts val="800"/>
              </a:spcAft>
              <a:buClr>
                <a:srgbClr val="000000"/>
              </a:buClr>
              <a:buFont typeface="Arial"/>
              <a:buNone/>
            </a:pPr>
            <a:r>
              <a:rPr lang="en-GB" kern="10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920617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661" y="1207751"/>
            <a:ext cx="11688677"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11175" y="193350"/>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0FAD378-D3D0-E29E-D291-C9774D927239}"/>
              </a:ext>
            </a:extLst>
          </p:cNvPr>
          <p:cNvSpPr/>
          <p:nvPr/>
        </p:nvSpPr>
        <p:spPr>
          <a:xfrm>
            <a:off x="452284" y="1368301"/>
            <a:ext cx="11428541" cy="4952190"/>
          </a:xfrm>
          <a:prstGeom prst="rect">
            <a:avLst/>
          </a:prstGeom>
        </p:spPr>
        <p:txBody>
          <a:bodyPr wrap="square">
            <a:spAutoFit/>
          </a:bodyPr>
          <a:lstStyle/>
          <a:p>
            <a:pPr algn="just" rtl="1">
              <a:lnSpc>
                <a:spcPct val="107000"/>
              </a:lnSpc>
              <a:spcAft>
                <a:spcPts val="1000"/>
              </a:spcAft>
              <a:buClr>
                <a:srgbClr val="000000"/>
              </a:buClr>
              <a:buFont typeface="Arial"/>
              <a:buNone/>
            </a:pPr>
            <a:r>
              <a:rPr lang="ar-SA" sz="24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متطلبات تطبيق إدارة الجودة الشاملة: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من الصعوبة البالغة تطبيق مدخل إدارة الجودة الشاملة في المؤسسات دون أن يتوفر لها عدد من المتطلبات اللازمة لتنفيذها, وبهذا الصدد اختلف الباحثون في تحديد هذه المتطلبات, إلا أن هذا الاختلاف فيما بينهم كان في العدد وليس في المحتوى الكلي واعتماد على ما أورده الباحثون يمكن تحديد متطلبات إدارة الجودة الشاملة والتي تعكس متطلبات تطبيقها وهي كما يلي:</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24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1-دعم وتأييد الإدارة العليا: </a:t>
            </a:r>
            <a:r>
              <a:rPr lang="ar-SA"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وهو التزام واقتناع الإدارة العليا في المؤسسة بحتمية وبضرورة التطور والتحسين المستمر ومن تم اتخاذ قرار استراتيجي لاستخدام الجودة الشاملة كسلاح يضمن لها النجاح والتفوق على المنافسين في السوق. ولأن تطبيق </a:t>
            </a:r>
            <a:r>
              <a:rPr lang="fr-FR" sz="2400"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TQM</a:t>
            </a: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يتطلب موارد مالية وبشرية وتحديد السلطات والمسؤولية والتنسيق بينهما ويصعب الوفاء بذلك بدون اقتناع الإدارة العليا بذلك والتي هي عامل التغير في المؤسسة.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400" b="1" kern="0" dirty="0">
                <a:solidFill>
                  <a:srgbClr val="000000"/>
                </a:solidFill>
                <a:ea typeface="Calibri" panose="020F0502020204030204" pitchFamily="34" charset="0"/>
                <a:cs typeface="Times New Roman" panose="02020603050405020304" pitchFamily="18" charset="0"/>
                <a:sym typeface="Arial"/>
              </a:rPr>
              <a:t>2</a:t>
            </a:r>
            <a:r>
              <a:rPr lang="ar-DZ" sz="24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-التوجه للمستهلك وتعميق الفكرة: </a:t>
            </a: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العمل على تحقيق رضا المستهلكين والذي يعتبر أهم مطلب من متطلبات </a:t>
            </a:r>
            <a:r>
              <a:rPr lang="fr-FR" sz="2400"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TQM</a:t>
            </a: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والعمل على تعميق فكرة المستهلك يدير المؤسسة .</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فالمستهلك هو محور كل المجهودات بدءاً من تصميم المنتجات وانتهاء بخدمات ما بعد البيع. واعتبار رغباته هي التي تقود العمليات الإنتاجية على اختلاف أنواعها في المؤسسة.</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950409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1987E296-781F-84B7-52F4-1E8B97FB229B}"/>
              </a:ext>
            </a:extLst>
          </p:cNvPr>
          <p:cNvSpPr/>
          <p:nvPr/>
        </p:nvSpPr>
        <p:spPr>
          <a:xfrm>
            <a:off x="762000" y="1451013"/>
            <a:ext cx="11118825" cy="4949753"/>
          </a:xfrm>
          <a:prstGeom prst="rect">
            <a:avLst/>
          </a:prstGeom>
        </p:spPr>
        <p:txBody>
          <a:bodyPr wrap="square">
            <a:spAutoFit/>
          </a:bodyPr>
          <a:lstStyle/>
          <a:p>
            <a:pPr algn="just" rtl="1">
              <a:lnSpc>
                <a:spcPct val="107000"/>
              </a:lnSpc>
              <a:spcAft>
                <a:spcPts val="1000"/>
              </a:spcAft>
              <a:buClr>
                <a:srgbClr val="000000"/>
              </a:buClr>
              <a:buFont typeface="Arial"/>
              <a:buNone/>
            </a:pPr>
            <a:r>
              <a:rPr lang="ar-EG" sz="32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3</a:t>
            </a:r>
            <a:r>
              <a:rPr lang="ar-DZ" sz="32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-تهيئة الثقافة التنظيمية وبيئة العمل: </a:t>
            </a: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إن نجاح إدارة الجودة الشاملة معقود بتهيئة المؤسسة إلى بيئة عمل وبشكل خاص الثقافة التنظيمية وجعلها متناسبة ومتناغمة مع فلسفة تطبيق إدارة الجودة الشاملة. والتي يمكن أن نطلق عليها بثقافة إدارة الجودة الشاملة والتي تشمل المعتقدات والقيم المتعلقة بمختلف أبعاد وبيئة تنظيم العمل وأسلوب العمل وممارسة السلطة والمسؤولية وتقييم الأداء وغيرها.</a:t>
            </a:r>
            <a:endParaRPr lang="en-GB" sz="32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3200" b="1" kern="0" dirty="0">
                <a:solidFill>
                  <a:srgbClr val="000000"/>
                </a:solidFill>
                <a:ea typeface="Calibri" panose="020F0502020204030204" pitchFamily="34" charset="0"/>
                <a:cs typeface="Times New Roman" panose="02020603050405020304" pitchFamily="18" charset="0"/>
                <a:sym typeface="Arial"/>
              </a:rPr>
              <a:t>4-</a:t>
            </a:r>
            <a:r>
              <a:rPr lang="ar-DZ" sz="32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التدريب والتعليم المستمر: </a:t>
            </a: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يجب تزويد جميع العاملين على كافة المستويات بالمعدلات المناسبة والملائمة من التعليم والتدريب لإكسابهم الوعي بأهمية ومفاهيم الجودة الشاملة, ولكي تصبح مهاراتهم واتجاهاتهم مناسبة وملائمة لفلسفة التحسين المستمر فالتعليم والتدريب يوفران لغة مشتركة خلال العمل.</a:t>
            </a:r>
            <a:endParaRPr lang="en-GB" sz="3200" kern="100" dirty="0">
              <a:solidFill>
                <a:srgbClr val="000000"/>
              </a:solidFill>
              <a:ea typeface="Calibri" panose="020F0502020204030204" pitchFamily="34" charset="0"/>
              <a:cs typeface="Arial" panose="020B0604020202020204" pitchFamily="34" charset="0"/>
              <a:sym typeface="Arial"/>
            </a:endParaRPr>
          </a:p>
          <a:p>
            <a:pPr marR="180340" algn="just" rtl="1">
              <a:lnSpc>
                <a:spcPct val="13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br>
              <a:rPr lang="ar-EG" sz="2400" kern="0" dirty="0">
                <a:solidFill>
                  <a:srgbClr val="000000"/>
                </a:solidFill>
                <a:latin typeface="Arial"/>
                <a:sym typeface="Arial"/>
              </a:rPr>
            </a:br>
            <a:endParaRPr lang="en-US" sz="24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3356014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169445" cy="4807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FA74FC8-F37D-73D0-8DAF-4728A8907271}"/>
              </a:ext>
            </a:extLst>
          </p:cNvPr>
          <p:cNvSpPr/>
          <p:nvPr/>
        </p:nvSpPr>
        <p:spPr>
          <a:xfrm>
            <a:off x="688258" y="1517610"/>
            <a:ext cx="10816486" cy="3294492"/>
          </a:xfrm>
          <a:prstGeom prst="rect">
            <a:avLst/>
          </a:prstGeom>
        </p:spPr>
        <p:txBody>
          <a:bodyPr wrap="square">
            <a:spAutoFit/>
          </a:bodyPr>
          <a:lstStyle/>
          <a:p>
            <a:pPr algn="just" rtl="1">
              <a:lnSpc>
                <a:spcPct val="107000"/>
              </a:lnSpc>
              <a:spcAft>
                <a:spcPts val="1000"/>
              </a:spcAft>
              <a:buClr>
                <a:srgbClr val="000000"/>
              </a:buClr>
              <a:buFont typeface="Arial"/>
              <a:buNone/>
            </a:pPr>
            <a:r>
              <a:rPr lang="ar-EG" sz="2800" b="1" kern="0" dirty="0">
                <a:solidFill>
                  <a:srgbClr val="000000"/>
                </a:solidFill>
                <a:ea typeface="Calibri" panose="020F0502020204030204" pitchFamily="34" charset="0"/>
                <a:cs typeface="Times New Roman" panose="02020603050405020304" pitchFamily="18" charset="0"/>
                <a:sym typeface="Arial"/>
              </a:rPr>
              <a:t>5</a:t>
            </a:r>
            <a:r>
              <a:rPr lang="ar-DZ" sz="2800" b="1" kern="0" dirty="0">
                <a:solidFill>
                  <a:srgbClr val="000000"/>
                </a:solidFill>
                <a:ea typeface="Calibri" panose="020F0502020204030204" pitchFamily="34" charset="0"/>
                <a:cs typeface="Times New Roman" panose="02020603050405020304" pitchFamily="18" charset="0"/>
                <a:sym typeface="Arial"/>
              </a:rPr>
              <a:t>-</a:t>
            </a:r>
            <a:r>
              <a:rPr lang="ar-DZ" sz="28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الإدارة الجيدة للموارد البشرية في المؤسسة: </a:t>
            </a: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الموارد البشرية هي القوى الدافعة لنجاح مدخل إدارة الجودة الشاملة ولذلك:</a:t>
            </a: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Cambria" panose="02040503050406030204" pitchFamily="18" charset="0"/>
              <a:buChar char="-"/>
            </a:pP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توجيه الاهتمام إليها من خلال الإدارة الجيدة لها والبعد عن الطرق التقليدية في إدارتها</a:t>
            </a:r>
            <a:r>
              <a:rPr lang="en-GB"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endParaRPr lang="en-GB" sz="2800" kern="100" dirty="0">
              <a:solidFill>
                <a:srgbClr val="000000"/>
              </a:solidFill>
              <a:ea typeface="Calibri" panose="020F0502020204030204" pitchFamily="34" charset="0"/>
              <a:cs typeface="Traditional Arabic" panose="02020603050405020304" pitchFamily="18" charset="-78"/>
              <a:sym typeface="Arial"/>
            </a:endParaRPr>
          </a:p>
          <a:p>
            <a:pPr marL="342900" indent="-342900" algn="just" rtl="1">
              <a:lnSpc>
                <a:spcPct val="107000"/>
              </a:lnSpc>
              <a:spcAft>
                <a:spcPts val="800"/>
              </a:spcAft>
              <a:buClr>
                <a:srgbClr val="000000"/>
              </a:buClr>
              <a:buFont typeface="Cambria" panose="02040503050406030204" pitchFamily="18" charset="0"/>
              <a:buChar char="-"/>
            </a:pP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التركيز على تطوير والارتقاء بنظام الاختيار، التعيين ,شغل الوظائف ,تقييم الأداء, برامج التدريب, التحفيز</a:t>
            </a:r>
            <a:r>
              <a:rPr lang="en-GB"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endParaRPr lang="en-GB" sz="2800" kern="100" dirty="0">
              <a:solidFill>
                <a:srgbClr val="000000"/>
              </a:solidFill>
              <a:ea typeface="Calibri" panose="020F0502020204030204" pitchFamily="34" charset="0"/>
              <a:cs typeface="Traditional Arabic" panose="02020603050405020304" pitchFamily="18" charset="-78"/>
              <a:sym typeface="Arial"/>
            </a:endParaRPr>
          </a:p>
          <a:p>
            <a:pPr marL="342900" indent="-342900" algn="just" rtl="1">
              <a:lnSpc>
                <a:spcPct val="107000"/>
              </a:lnSpc>
              <a:spcAft>
                <a:spcPts val="800"/>
              </a:spcAft>
              <a:buClr>
                <a:srgbClr val="000000"/>
              </a:buClr>
              <a:buFont typeface="Cambria" panose="02040503050406030204" pitchFamily="18" charset="0"/>
              <a:buChar char="-"/>
            </a:pP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بناء فرق عمل ذاتية الإدارة لضمان المشاركة والتعاون لتحقيق التحسين المستمر</a:t>
            </a:r>
            <a:r>
              <a:rPr lang="en-GB"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endParaRPr lang="en-GB" sz="2800" kern="100" dirty="0">
              <a:solidFill>
                <a:srgbClr val="000000"/>
              </a:solidFill>
              <a:ea typeface="Calibri" panose="020F0502020204030204" pitchFamily="34" charset="0"/>
              <a:cs typeface="Traditional Arabic" panose="02020603050405020304" pitchFamily="18" charset="-78"/>
              <a:sym typeface="Arial"/>
            </a:endParaRPr>
          </a:p>
          <a:p>
            <a:pPr marL="342900" indent="-342900" algn="just" rtl="1">
              <a:lnSpc>
                <a:spcPct val="107000"/>
              </a:lnSpc>
              <a:spcAft>
                <a:spcPts val="800"/>
              </a:spcAft>
              <a:buClr>
                <a:srgbClr val="000000"/>
              </a:buClr>
              <a:buFont typeface="Cambria" panose="02040503050406030204" pitchFamily="18" charset="0"/>
              <a:buChar char="-"/>
            </a:pPr>
            <a:r>
              <a:rPr lang="ar-DZ" sz="28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إعادة وصف الوظائف, تطوير عملية تصميم الوظائف ,تقييم تقارير الأداء.</a:t>
            </a:r>
            <a:endParaRPr lang="en-GB" sz="2800" kern="100" dirty="0">
              <a:solidFill>
                <a:srgbClr val="000000"/>
              </a:solidFill>
              <a:ea typeface="Calibri" panose="020F0502020204030204" pitchFamily="34" charset="0"/>
              <a:cs typeface="Traditional Arabic" panose="02020603050405020304" pitchFamily="18" charset="-78"/>
              <a:sym typeface="Arial"/>
            </a:endParaRPr>
          </a:p>
        </p:txBody>
      </p:sp>
    </p:spTree>
    <p:extLst>
      <p:ext uri="{BB962C8B-B14F-4D97-AF65-F5344CB8AC3E}">
        <p14:creationId xmlns:p14="http://schemas.microsoft.com/office/powerpoint/2010/main" val="595588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161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EF1993D4-6909-8371-3F3E-548116EEB79F}"/>
              </a:ext>
            </a:extLst>
          </p:cNvPr>
          <p:cNvSpPr/>
          <p:nvPr/>
        </p:nvSpPr>
        <p:spPr>
          <a:xfrm>
            <a:off x="889000" y="1612491"/>
            <a:ext cx="10751574" cy="5079019"/>
          </a:xfrm>
          <a:prstGeom prst="rect">
            <a:avLst/>
          </a:prstGeom>
        </p:spPr>
        <p:txBody>
          <a:bodyPr wrap="square">
            <a:spAutoFit/>
          </a:bodyPr>
          <a:lstStyle/>
          <a:p>
            <a:pPr algn="just" rtl="1">
              <a:lnSpc>
                <a:spcPct val="107000"/>
              </a:lnSpc>
              <a:spcAft>
                <a:spcPts val="1000"/>
              </a:spcAft>
              <a:buClr>
                <a:srgbClr val="000000"/>
              </a:buClr>
              <a:buFont typeface="Arial"/>
              <a:buNone/>
            </a:pPr>
            <a:r>
              <a:rPr lang="ar-DZ" sz="3200" b="1" kern="0" dirty="0">
                <a:solidFill>
                  <a:srgbClr val="000000"/>
                </a:solidFill>
                <a:ea typeface="Calibri" panose="020F0502020204030204" pitchFamily="34" charset="0"/>
                <a:cs typeface="Times New Roman" panose="02020603050405020304" pitchFamily="18" charset="0"/>
                <a:sym typeface="Arial"/>
              </a:rPr>
              <a:t>6-</a:t>
            </a:r>
            <a:r>
              <a:rPr lang="ar-DZ" sz="32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قياس الأداء للإنتاجية والجودة: </a:t>
            </a: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لابد من توفير نظام للقياس دقيق يعتمد على استخدام الأساليب الإحصائية المناسبة لتحديد التفاوت غير الإيجابي في إنجاز وأداء العمليات والمهام, الذي يُسهل القضاء على التفاوت في انجاز تلك الأعمال والمهام بشكل كامل</a:t>
            </a:r>
            <a:r>
              <a:rPr lang="ar-DZ" sz="3200" kern="0" baseline="3000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endParaRPr lang="en-GB" sz="32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3200" b="1" kern="0" dirty="0">
                <a:solidFill>
                  <a:srgbClr val="000000"/>
                </a:solidFill>
                <a:ea typeface="Calibri" panose="020F0502020204030204" pitchFamily="34" charset="0"/>
                <a:cs typeface="Times New Roman" panose="02020603050405020304" pitchFamily="18" charset="0"/>
                <a:sym typeface="Arial"/>
              </a:rPr>
              <a:t>7-</a:t>
            </a:r>
            <a:r>
              <a:rPr lang="ar-DZ" sz="32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تبني أنماط قيادية ملائمة لفلسفة إدارة الجودة الشاملة: </a:t>
            </a: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هناك العديد من الأنماط القيادية في الممارسات الإدارية ولكن النمط الملائم لإدخال وتطبيق إدارة الجودة الشاملة هو النمط الذي يعمل بروح الفريق والذي يعمل على توفير ودعم مناخ يؤمن بالعمل الجماعي المنسق وكذلك هو النمط الذي يحرك ويحفز العاملين من أجل الإبداع والابتكار والتحسين المستمر.</a:t>
            </a:r>
            <a:endParaRPr lang="en-GB" sz="3200" kern="100" dirty="0">
              <a:solidFill>
                <a:srgbClr val="000000"/>
              </a:solidFill>
              <a:ea typeface="Calibri" panose="020F0502020204030204" pitchFamily="34" charset="0"/>
              <a:cs typeface="Arial" panose="020B0604020202020204" pitchFamily="34" charset="0"/>
              <a:sym typeface="Arial"/>
            </a:endParaRPr>
          </a:p>
          <a:p>
            <a:pPr marR="180340" algn="just" rtl="1">
              <a:lnSpc>
                <a:spcPct val="15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r>
              <a:rPr lang="ar-EG" sz="2400" kern="0" dirty="0">
                <a:solidFill>
                  <a:srgbClr val="000000"/>
                </a:solidFill>
                <a:latin typeface="Verdana" panose="020B0604030504040204" pitchFamily="34" charset="0"/>
                <a:sym typeface="Arial"/>
              </a:rPr>
              <a:t>.</a:t>
            </a:r>
            <a:br>
              <a:rPr lang="ar-EG" sz="2400" kern="0" dirty="0">
                <a:solidFill>
                  <a:srgbClr val="000000"/>
                </a:solidFill>
                <a:latin typeface="Arial"/>
                <a:sym typeface="Arial"/>
              </a:rPr>
            </a:br>
            <a:endParaRPr lang="en-US" sz="24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870420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1948" y="1212844"/>
            <a:ext cx="11523406" cy="5187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05DD5E6-21C2-2DE8-FC61-46307F9C5CF0}"/>
              </a:ext>
            </a:extLst>
          </p:cNvPr>
          <p:cNvSpPr/>
          <p:nvPr/>
        </p:nvSpPr>
        <p:spPr>
          <a:xfrm>
            <a:off x="762000" y="1288026"/>
            <a:ext cx="11118825" cy="5650393"/>
          </a:xfrm>
          <a:prstGeom prst="rect">
            <a:avLst/>
          </a:prstGeom>
        </p:spPr>
        <p:txBody>
          <a:bodyPr wrap="square">
            <a:spAutoFit/>
          </a:bodyPr>
          <a:lstStyle/>
          <a:p>
            <a:pPr algn="just" rtl="1">
              <a:lnSpc>
                <a:spcPct val="107000"/>
              </a:lnSpc>
              <a:spcAft>
                <a:spcPts val="1000"/>
              </a:spcAft>
              <a:buClr>
                <a:srgbClr val="000000"/>
              </a:buClr>
              <a:buFont typeface="Arial"/>
              <a:buNone/>
            </a:pPr>
            <a:r>
              <a:rPr lang="ar-EG" sz="3200" kern="0" dirty="0">
                <a:solidFill>
                  <a:srgbClr val="000000"/>
                </a:solidFill>
                <a:latin typeface="Verdana" panose="020B0604030504040204" pitchFamily="34" charset="0"/>
                <a:sym typeface="Arial"/>
              </a:rPr>
              <a:t> 8</a:t>
            </a:r>
            <a:r>
              <a:rPr lang="ar-DZ" sz="32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-المشاركة الشاملة من جانب جميع العملين بالمؤسسة: </a:t>
            </a: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ويتطلب ذلك:</a:t>
            </a:r>
            <a:endParaRPr lang="en-GB" sz="32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Cambria" panose="02040503050406030204" pitchFamily="18" charset="0"/>
              <a:buChar char="-"/>
            </a:pP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إزالة الحواجز من أمام جهود تحسين الجودة الإنتاجية؛</a:t>
            </a:r>
            <a:endParaRPr lang="en-GB" sz="3200" kern="100" dirty="0">
              <a:solidFill>
                <a:srgbClr val="000000"/>
              </a:solidFill>
              <a:ea typeface="Calibri" panose="020F0502020204030204" pitchFamily="34" charset="0"/>
              <a:cs typeface="Traditional Arabic" panose="02020603050405020304" pitchFamily="18" charset="-78"/>
              <a:sym typeface="Arial"/>
            </a:endParaRPr>
          </a:p>
          <a:p>
            <a:pPr marL="342900" indent="-342900" algn="just" rtl="1">
              <a:lnSpc>
                <a:spcPct val="107000"/>
              </a:lnSpc>
              <a:spcAft>
                <a:spcPts val="800"/>
              </a:spcAft>
              <a:buClr>
                <a:srgbClr val="000000"/>
              </a:buClr>
              <a:buFont typeface="Cambria" panose="02040503050406030204" pitchFamily="18" charset="0"/>
              <a:buChar char="-"/>
            </a:pP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التخلص من الخوف حتى يستطيع كل فرد أن يعمل من أجل المؤسسة, وهذا يتطلب التعامل مع كل الأفراد كفريق واحد, وكذلك يتطلب ضرورة وُجود رؤية مشتركة ومعرفة ومقبولة من جانب كافة العاملين والمديرين للتنظيم؛</a:t>
            </a:r>
            <a:endParaRPr lang="en-GB" sz="3200" kern="100" dirty="0">
              <a:solidFill>
                <a:srgbClr val="000000"/>
              </a:solidFill>
              <a:ea typeface="Calibri" panose="020F0502020204030204" pitchFamily="34" charset="0"/>
              <a:cs typeface="Traditional Arabic" panose="02020603050405020304" pitchFamily="18" charset="-78"/>
              <a:sym typeface="Arial"/>
            </a:endParaRPr>
          </a:p>
          <a:p>
            <a:pPr marL="342900" indent="-342900" algn="just" rtl="1">
              <a:lnSpc>
                <a:spcPct val="107000"/>
              </a:lnSpc>
              <a:spcAft>
                <a:spcPts val="800"/>
              </a:spcAft>
              <a:buClr>
                <a:srgbClr val="000000"/>
              </a:buClr>
              <a:buFont typeface="Cambria" panose="02040503050406030204" pitchFamily="18" charset="0"/>
              <a:buChar char="-"/>
            </a:pP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المشاركة تشمل أيضا الموردين, وذلك من أجل المحافظة على الجودة من خلال توريد أفضل المواد المطلوبة لعملية الإنتاج أو تقديم الخدمة؛</a:t>
            </a:r>
            <a:endParaRPr lang="en-GB" sz="3200" kern="100" dirty="0">
              <a:solidFill>
                <a:srgbClr val="000000"/>
              </a:solidFill>
              <a:ea typeface="Calibri" panose="020F0502020204030204" pitchFamily="34" charset="0"/>
              <a:cs typeface="Traditional Arabic" panose="02020603050405020304" pitchFamily="18" charset="-78"/>
              <a:sym typeface="Arial"/>
            </a:endParaRPr>
          </a:p>
          <a:p>
            <a:pPr marL="342900" indent="-342900" algn="just" rtl="1">
              <a:lnSpc>
                <a:spcPct val="107000"/>
              </a:lnSpc>
              <a:spcAft>
                <a:spcPts val="800"/>
              </a:spcAft>
              <a:buClr>
                <a:srgbClr val="000000"/>
              </a:buClr>
              <a:buFont typeface="Cambria" panose="02040503050406030204" pitchFamily="18" charset="0"/>
              <a:buChar char="-"/>
            </a:pP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المورد في مفهوم الجودة الشاملة ليس نِداً أو طرف مواجهة مع المؤسسة بل هو شريك للمؤسسة وحليفها وجزءاً منها.</a:t>
            </a:r>
            <a:endParaRPr lang="en-GB" sz="3200" kern="100" dirty="0">
              <a:solidFill>
                <a:srgbClr val="000000"/>
              </a:solidFill>
              <a:ea typeface="Calibri" panose="020F0502020204030204" pitchFamily="34" charset="0"/>
              <a:cs typeface="Traditional Arabic" panose="02020603050405020304" pitchFamily="18" charset="-78"/>
              <a:sym typeface="Arial"/>
            </a:endParaRPr>
          </a:p>
          <a:p>
            <a:pPr>
              <a:buClr>
                <a:srgbClr val="000000"/>
              </a:buClr>
              <a:buFont typeface="Arial"/>
              <a:buNone/>
            </a:pPr>
            <a:r>
              <a:rPr lang="ar-DZ"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522304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5024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B4633E8-8035-5FDB-AA4A-68CDD1B5EA2E}"/>
              </a:ext>
            </a:extLst>
          </p:cNvPr>
          <p:cNvSpPr/>
          <p:nvPr/>
        </p:nvSpPr>
        <p:spPr>
          <a:xfrm>
            <a:off x="550605" y="1646193"/>
            <a:ext cx="11418710" cy="3253968"/>
          </a:xfrm>
          <a:prstGeom prst="rect">
            <a:avLst/>
          </a:prstGeom>
        </p:spPr>
        <p:txBody>
          <a:bodyPr wrap="square">
            <a:spAutoFit/>
          </a:bodyPr>
          <a:lstStyle/>
          <a:p>
            <a:pPr marL="228600" algn="just" rtl="1">
              <a:lnSpc>
                <a:spcPct val="107000"/>
              </a:lnSpc>
              <a:spcAft>
                <a:spcPts val="1000"/>
              </a:spcAft>
              <a:buClr>
                <a:srgbClr val="000000"/>
              </a:buClr>
              <a:buFont typeface="Arial"/>
              <a:buNone/>
            </a:pPr>
            <a:r>
              <a:rPr lang="ar-EG"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9</a:t>
            </a:r>
            <a:r>
              <a:rPr lang="ar-DZ" sz="32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-بناء نظام للمعلومات: </a:t>
            </a: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لم يكتب النجاح لجميع محاولات تطبيق بدون توفير وتهيئة نظام معلومات يعتمد على قاعدة بيانات فعالة, لذلك فإن تصميم وإدارة نظام معلومات حديث ومتطور يجب أن يحظى باهتمام الإدارة العليا واعتباره شرطا لنجاح تطبيق إدارة الجودة الشاملة, ولابد من تطبيق الأساليب الحديثة في معالجة البيانات واتخاذ القرارات بالاعتماد على أساليب متعددة من أهمها العصف الذهني</a:t>
            </a:r>
            <a:r>
              <a:rPr lang="en-GB"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a:t>
            </a: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وأسلوب استقصاء الاتجاهات وبحوث العمليات والأساليب الإحصائية المختلفة وغيرها. وهذا ما يوفره نظام المعلومات لضبط جميع العمليات داخل المؤسسة, لأن هناك تأثيرات كثيرة تتطلبها عملية تطبيق </a:t>
            </a:r>
            <a:r>
              <a:rPr lang="ar-EG" sz="3200"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معايير الجودة</a:t>
            </a:r>
            <a:r>
              <a:rPr lang="fr-FR" sz="3200" kern="0" dirty="0">
                <a:solidFill>
                  <a:srgbClr val="000000"/>
                </a:solidFill>
                <a:latin typeface="Traditional Arabic" panose="02020603050405020304" pitchFamily="18" charset="-78"/>
                <a:ea typeface="Calibri" panose="020F0502020204030204" pitchFamily="34" charset="0"/>
                <a:cs typeface="Arial" panose="020B0604020202020204" pitchFamily="34" charset="0"/>
                <a:sym typeface="Arial"/>
              </a:rPr>
              <a:t> </a:t>
            </a: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445177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287432" cy="4994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393457"/>
            <a:ext cx="10541000" cy="4557017"/>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
                <a:srgbClr val="000000"/>
              </a:buClr>
              <a:buSzTx/>
              <a:buFont typeface="Arial"/>
              <a:buNone/>
              <a:tabLst>
                <a:tab pos="644525" algn="l"/>
              </a:tabLst>
              <a:defRPr/>
            </a:pPr>
            <a:r>
              <a:rPr kumimoji="0" lang="ar-DZ" sz="2400" b="1"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مراحل تطبيق إدارة الجودة الشاملة:</a:t>
            </a:r>
            <a:endParaRPr kumimoji="0" lang="en-GB" sz="240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a:p>
            <a:pPr marL="0" marR="0" lvl="0" indent="0" algn="just" defTabSz="914400" rtl="1" eaLnBrk="1" fontAlgn="auto" latinLnBrk="0" hangingPunct="1">
              <a:lnSpc>
                <a:spcPct val="107000"/>
              </a:lnSpc>
              <a:spcBef>
                <a:spcPts val="0"/>
              </a:spcBef>
              <a:spcAft>
                <a:spcPts val="800"/>
              </a:spcAft>
              <a:buClr>
                <a:srgbClr val="000000"/>
              </a:buClr>
              <a:buSzTx/>
              <a:buFont typeface="Arial"/>
              <a:buNone/>
              <a:tabLst>
                <a:tab pos="644525" algn="l"/>
              </a:tabLst>
              <a:defRPr/>
            </a:pPr>
            <a:r>
              <a:rPr kumimoji="0" lang="ar-DZ" sz="2400" b="0"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يتطلب مدخل تطبيق إدارة الجودة الشاملة مراحل وقد حدد جابلونسكي </a:t>
            </a:r>
            <a:r>
              <a:rPr kumimoji="0" lang="fr-FR" sz="2400" b="0" i="0" u="none" strike="noStrike" kern="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sym typeface="Arial"/>
              </a:rPr>
              <a:t>Jablonski </a:t>
            </a:r>
            <a:r>
              <a:rPr kumimoji="0" lang="ar-DZ" sz="24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a:rPr>
              <a:t>1991</a:t>
            </a:r>
            <a:r>
              <a:rPr kumimoji="0" lang="ar-DZ" sz="2400" b="0"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خمس مراحل لتطبيق إدارة الجودة الشاملة وهي :</a:t>
            </a:r>
            <a:endParaRPr kumimoji="0" lang="en-GB" sz="240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a:p>
            <a:pPr marL="0" marR="0" lvl="0" indent="0" algn="just" defTabSz="914400" rtl="1" eaLnBrk="1" fontAlgn="auto" latinLnBrk="0" hangingPunct="1">
              <a:lnSpc>
                <a:spcPct val="107000"/>
              </a:lnSpc>
              <a:spcBef>
                <a:spcPts val="0"/>
              </a:spcBef>
              <a:spcAft>
                <a:spcPts val="800"/>
              </a:spcAft>
              <a:buClr>
                <a:srgbClr val="000000"/>
              </a:buClr>
              <a:buSzTx/>
              <a:buFont typeface="Arial"/>
              <a:buNone/>
              <a:tabLst>
                <a:tab pos="644525" algn="l"/>
              </a:tabLst>
              <a:defRPr/>
            </a:pPr>
            <a:r>
              <a:rPr kumimoji="0" lang="ar-DZ" sz="2400" b="1"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المرحلة الأولى: التهيئة أو الإعداد: </a:t>
            </a:r>
            <a:r>
              <a:rPr kumimoji="0" lang="ar-DZ" sz="2400" b="0"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عبارة ع.ن مدى الحاجة إلى تطبيق مدخل إدارة الجودة الشاملة في المؤسسةوتحتوي هذه المرحلة على مجموعة من الخطوات وهي:</a:t>
            </a:r>
            <a:endParaRPr kumimoji="0" lang="en-GB" sz="240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a:p>
            <a:pPr marL="0" marR="0" lvl="0" indent="0" algn="just" defTabSz="914400" rtl="1" eaLnBrk="1" fontAlgn="auto" latinLnBrk="0" hangingPunct="1">
              <a:lnSpc>
                <a:spcPct val="107000"/>
              </a:lnSpc>
              <a:spcBef>
                <a:spcPts val="0"/>
              </a:spcBef>
              <a:spcAft>
                <a:spcPts val="800"/>
              </a:spcAft>
              <a:buClr>
                <a:srgbClr val="000000"/>
              </a:buClr>
              <a:buSzTx/>
              <a:buFont typeface="Arial"/>
              <a:buNone/>
              <a:tabLst>
                <a:tab pos="644525" algn="l"/>
              </a:tabLst>
              <a:defRPr/>
            </a:pPr>
            <a:r>
              <a:rPr kumimoji="0" lang="ar-DZ" sz="2400" b="0"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أ</a:t>
            </a:r>
            <a:r>
              <a:rPr kumimoji="0" lang="ar-DZ" sz="2400" b="1"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-قرار تطبيق إدارة الجودة الشاملة</a:t>
            </a:r>
            <a:r>
              <a:rPr kumimoji="0" lang="ar-DZ" sz="2400" b="0"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 في هذه الخطوة تقرر إدارة المؤسسة رغبتها في نظام إدارة الجودة الشاملة، والذي يستوجب عليها أن يكون لديها اتجاهات إيجابية اتجاه هذا المسعى ودراية مبدئية به؛</a:t>
            </a:r>
            <a:endParaRPr kumimoji="0" lang="en-GB" sz="240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a:p>
            <a:pPr marL="0" marR="0" lvl="0" indent="0" algn="just" defTabSz="914400" rtl="1" eaLnBrk="1" fontAlgn="auto" latinLnBrk="0" hangingPunct="1">
              <a:lnSpc>
                <a:spcPct val="107000"/>
              </a:lnSpc>
              <a:spcBef>
                <a:spcPts val="0"/>
              </a:spcBef>
              <a:spcAft>
                <a:spcPts val="800"/>
              </a:spcAft>
              <a:buClr>
                <a:srgbClr val="000000"/>
              </a:buClr>
              <a:buSzTx/>
              <a:buFont typeface="Arial"/>
              <a:buNone/>
              <a:tabLst>
                <a:tab pos="644525" algn="l"/>
              </a:tabLst>
              <a:defRPr/>
            </a:pPr>
            <a:r>
              <a:rPr kumimoji="0" lang="ar-DZ" sz="2400" b="0"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ب-</a:t>
            </a:r>
            <a:r>
              <a:rPr kumimoji="0" lang="ar-DZ" sz="2400" b="1"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تدريب المديرين على إدارة الجودة الشاملة</a:t>
            </a:r>
            <a:r>
              <a:rPr kumimoji="0" lang="ar-DZ" sz="2400" b="0"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 ويشمل هذا التدريب الجوانب الضرورية لإدارة الجودة الشاملة</a:t>
            </a:r>
            <a:endParaRPr kumimoji="0" lang="en-GB" sz="240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a:p>
            <a:pPr marL="0" marR="0" lvl="0" indent="0" algn="just" defTabSz="914400" rtl="1" eaLnBrk="1" fontAlgn="auto" latinLnBrk="0" hangingPunct="1">
              <a:lnSpc>
                <a:spcPct val="107000"/>
              </a:lnSpc>
              <a:spcBef>
                <a:spcPts val="0"/>
              </a:spcBef>
              <a:spcAft>
                <a:spcPts val="800"/>
              </a:spcAft>
              <a:buClr>
                <a:srgbClr val="000000"/>
              </a:buClr>
              <a:buSzTx/>
              <a:buFont typeface="Arial"/>
              <a:buNone/>
              <a:tabLst>
                <a:tab pos="644525" algn="l"/>
              </a:tabLst>
              <a:defRPr/>
            </a:pPr>
            <a:r>
              <a:rPr kumimoji="0" lang="ar-DZ" sz="2400" b="0"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ج-</a:t>
            </a:r>
            <a:r>
              <a:rPr kumimoji="0" lang="ar-DZ" sz="2400" b="1"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صياغة رؤية المؤسسة</a:t>
            </a:r>
            <a:r>
              <a:rPr kumimoji="0" lang="ar-DZ" sz="2400" b="0" i="0" u="none" strike="noStrike" kern="0" cap="none" spc="0" normalizeH="0" baseline="0" noProof="0" dirty="0">
                <a:ln>
                  <a:noFill/>
                </a:ln>
                <a:solidFill>
                  <a:srgbClr val="000000"/>
                </a:solidFill>
                <a:effectLst/>
                <a:uLnTx/>
                <a:uFillTx/>
                <a:latin typeface="Cambria" panose="02040503050406030204" pitchFamily="18" charset="0"/>
                <a:ea typeface="Calibri" panose="020F0502020204030204" pitchFamily="34" charset="0"/>
                <a:cs typeface="Traditional Arabic" panose="02020603050405020304" pitchFamily="18" charset="-78"/>
                <a:sym typeface="Arial"/>
              </a:rPr>
              <a:t>: وهنا يتم صياغة ما تطمح إليه المؤسسة مستقبلاً، وهي رؤية إستراتيجية، ومنهج إدارة الجودة الشاملة هو تحقيق هذه الإستراتيجية</a:t>
            </a:r>
            <a:endParaRPr kumimoji="0" lang="en-GB" sz="240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035836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277600" cy="49219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F9FEEB0-4645-04C5-E7C5-047EA43E9A2C}"/>
              </a:ext>
            </a:extLst>
          </p:cNvPr>
          <p:cNvSpPr/>
          <p:nvPr/>
        </p:nvSpPr>
        <p:spPr>
          <a:xfrm>
            <a:off x="889000" y="1596960"/>
            <a:ext cx="10541000" cy="3664080"/>
          </a:xfrm>
          <a:prstGeom prst="rect">
            <a:avLst/>
          </a:prstGeom>
        </p:spPr>
        <p:txBody>
          <a:bodyPr wrap="square">
            <a:spAutoFit/>
          </a:bodyPr>
          <a:lstStyle/>
          <a:p>
            <a:pPr algn="just" rtl="1">
              <a:lnSpc>
                <a:spcPct val="107000"/>
              </a:lnSpc>
              <a:spcAft>
                <a:spcPts val="800"/>
              </a:spcAft>
              <a:buClr>
                <a:srgbClr val="000000"/>
              </a:buClr>
              <a:buFont typeface="Arial"/>
              <a:buNone/>
              <a:tabLst>
                <a:tab pos="644525" algn="l"/>
              </a:tabLst>
            </a:pPr>
            <a:r>
              <a:rPr lang="ar-DZ" sz="24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المرحلة الثانية: التخطيط: </a:t>
            </a: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ويتم في هذه المرحلة ما يلي:</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أ-</a:t>
            </a:r>
            <a:r>
              <a:rPr lang="ar-DZ" sz="24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اختيار أعضاء لجنة الجودة</a:t>
            </a: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التي تضم رئيس المؤسسة، وممثلين على مستوى عال، والتي تملي توجيه برنامج الجودة الشاملة داخل المؤسسة, والتي مهامها إزالة العقبات الموجودة بين الكيانات الوظيفية, والتغلب على مقاومة التغيير</a:t>
            </a:r>
            <a:r>
              <a:rPr lang="ar-EG"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ب-</a:t>
            </a:r>
            <a:r>
              <a:rPr lang="ar-DZ" sz="2400" u="sng"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a:t>
            </a:r>
            <a:r>
              <a:rPr lang="ar-DZ" sz="24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ختيار مستشار للجودة</a:t>
            </a: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وغالبا ما يتم اختياره من المستويات الإدارية العليا, ويكون يتمتع بتأييد قوى لقضية الجودة الشاملة.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ج-</a:t>
            </a:r>
            <a:r>
              <a:rPr lang="ar-DZ" sz="24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تدريب لجنة توجيه الجودة والمستشار</a:t>
            </a: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لقد أشرنا سابقا لتدريب الجودة. أما المستشار فيجب أن يحصل على تدريب مكثف حول قضايا الجودة الشاملة</a:t>
            </a:r>
            <a:r>
              <a:rPr lang="ar-EG"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د-</a:t>
            </a:r>
            <a:r>
              <a:rPr lang="ar-DZ" sz="24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الموافقة على خطة التطبيق وتخصيص الموارد اللازمة: </a:t>
            </a:r>
            <a:r>
              <a:rPr lang="ar-DZ"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وفي هذه المرحلة تتم الموافقة على خطة برنامج إدارة الجودة الشاملة, والموارد المالية اللازمة لتطبيق هذا البرنامج</a:t>
            </a:r>
            <a:r>
              <a:rPr lang="ar-EG" sz="24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573620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12844"/>
            <a:ext cx="11630685" cy="5173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985CB67-DEC7-A7E1-7780-EC0395692686}"/>
              </a:ext>
            </a:extLst>
          </p:cNvPr>
          <p:cNvSpPr/>
          <p:nvPr/>
        </p:nvSpPr>
        <p:spPr>
          <a:xfrm>
            <a:off x="462116" y="1289365"/>
            <a:ext cx="11267769" cy="4967514"/>
          </a:xfrm>
          <a:prstGeom prst="rect">
            <a:avLst/>
          </a:prstGeom>
        </p:spPr>
        <p:txBody>
          <a:bodyPr wrap="square">
            <a:spAutoFit/>
          </a:bodyPr>
          <a:lstStyle/>
          <a:p>
            <a:pPr algn="just" rtl="1">
              <a:lnSpc>
                <a:spcPct val="107000"/>
              </a:lnSpc>
              <a:spcAft>
                <a:spcPts val="800"/>
              </a:spcAft>
              <a:buClr>
                <a:srgbClr val="000000"/>
              </a:buClr>
              <a:buFont typeface="Arial"/>
              <a:buNone/>
              <a:tabLst>
                <a:tab pos="644525" algn="l"/>
              </a:tabLst>
            </a:pPr>
            <a:r>
              <a:rPr lang="ar-DZ" sz="20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المرحلة الثالثة: التقييم: </a:t>
            </a: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وتشمل هذه المرحلة على ما يلي:</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أ-</a:t>
            </a:r>
            <a:r>
              <a:rPr lang="ar-DZ" sz="20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التقييم الذاتي</a:t>
            </a: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و الهدف منه معرفة تقييم ووعي وإدراك العاملين بأهمية إدارة الجودة الشاملة</a:t>
            </a:r>
            <a:r>
              <a:rPr lang="ar-EG"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ب-</a:t>
            </a:r>
            <a:r>
              <a:rPr lang="ar-DZ" sz="20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التقييم التنظيمي</a:t>
            </a: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ويتم ذلك عن طريق المقابلات الشخصية مع العاملين واستقصائهم, لتحديد الفجوة بين الثقافة التنظيمية الحالية وتلك المرغوب فيها, فيما يتعلق بإدارة الجودة الشاملة</a:t>
            </a:r>
            <a:r>
              <a:rPr lang="ar-EG"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ج-</a:t>
            </a:r>
            <a:r>
              <a:rPr lang="ar-DZ" sz="20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تقييم رأي الزبائن</a:t>
            </a: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لمعرفة ما ينتظره من المؤسسة</a:t>
            </a:r>
            <a:r>
              <a:rPr lang="ar-EG"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د-</a:t>
            </a:r>
            <a:r>
              <a:rPr lang="ar-DZ" sz="20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تقييم تكلفة الجودة</a:t>
            </a: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وهي تقييم التكاليف المالية للجودة.</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20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المرحلة الرابعة: التنفيذ: </a:t>
            </a: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والتي تحتوي على الخطوات التالية:</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أ-</a:t>
            </a:r>
            <a:r>
              <a:rPr lang="ar-DZ" sz="20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اختيار من يتولى التدريب بالمؤسسة</a:t>
            </a: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وعادة يكون يتمتع بالخبرة والدراية اللازمة بشؤون وقضايا إدارة الجودة الشاملة, كما أنه غالبا تتم دعوته من هيئات خارجية متخصصة في مثل هذا التدريب؛</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ب-</a:t>
            </a:r>
            <a:r>
              <a:rPr lang="ar-DZ" sz="20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تدريب المديرين والمرؤوسين</a:t>
            </a: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:والذي يتضمن ما يلي:</a:t>
            </a:r>
            <a:endParaRPr lang="en-GB" sz="20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Cambria" panose="02040503050406030204" pitchFamily="18" charset="0"/>
              <a:buChar char="-"/>
              <a:tabLst>
                <a:tab pos="644525" algn="l"/>
              </a:tabLst>
            </a:pP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الإدراك والوعي بأهمية إدارة الجودة الشاملة</a:t>
            </a:r>
            <a:r>
              <a:rPr lang="ar-EG"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a:t>
            </a:r>
            <a:endParaRPr lang="en-GB" sz="2000" kern="100" dirty="0">
              <a:solidFill>
                <a:srgbClr val="000000"/>
              </a:solidFill>
              <a:ea typeface="Calibri" panose="020F0502020204030204" pitchFamily="34" charset="0"/>
              <a:cs typeface="Traditional Arabic" panose="02020603050405020304" pitchFamily="18" charset="-78"/>
              <a:sym typeface="Arial"/>
            </a:endParaRPr>
          </a:p>
          <a:p>
            <a:pPr marL="342900" indent="-342900" algn="just" rtl="1">
              <a:lnSpc>
                <a:spcPct val="107000"/>
              </a:lnSpc>
              <a:spcAft>
                <a:spcPts val="800"/>
              </a:spcAft>
              <a:buClr>
                <a:srgbClr val="000000"/>
              </a:buClr>
              <a:buFont typeface="Cambria" panose="02040503050406030204" pitchFamily="18" charset="0"/>
              <a:buChar char="-"/>
              <a:tabLst>
                <a:tab pos="644525" algn="l"/>
              </a:tabLst>
            </a:pP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التدريب على اكتساب المعارف والمهارات التي تخص مهارات بناء الفرق, وديناميكية الجماعة, والاتصال وحل المشاكل.</a:t>
            </a:r>
            <a:endParaRPr lang="en-GB" sz="2000" kern="100" dirty="0">
              <a:solidFill>
                <a:srgbClr val="000000"/>
              </a:solidFill>
              <a:ea typeface="Calibri" panose="020F0502020204030204" pitchFamily="34" charset="0"/>
              <a:cs typeface="Traditional Arabic" panose="02020603050405020304" pitchFamily="18" charset="-78"/>
              <a:sym typeface="Arial"/>
            </a:endParaRPr>
          </a:p>
        </p:txBody>
      </p:sp>
    </p:spTree>
    <p:extLst>
      <p:ext uri="{BB962C8B-B14F-4D97-AF65-F5344CB8AC3E}">
        <p14:creationId xmlns:p14="http://schemas.microsoft.com/office/powerpoint/2010/main" val="1250060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97CD3B7C-BFD0-48F1-E627-DE7F1D4B1E8D}"/>
              </a:ext>
            </a:extLst>
          </p:cNvPr>
          <p:cNvSpPr/>
          <p:nvPr/>
        </p:nvSpPr>
        <p:spPr>
          <a:xfrm>
            <a:off x="889000" y="1861505"/>
            <a:ext cx="10328787" cy="3356560"/>
          </a:xfrm>
          <a:prstGeom prst="rect">
            <a:avLst/>
          </a:prstGeom>
        </p:spPr>
        <p:txBody>
          <a:bodyPr wrap="square">
            <a:spAutoFit/>
          </a:bodyPr>
          <a:lstStyle/>
          <a:p>
            <a:pPr algn="just" rtl="1">
              <a:lnSpc>
                <a:spcPct val="107000"/>
              </a:lnSpc>
              <a:spcAft>
                <a:spcPts val="800"/>
              </a:spcAft>
              <a:buClr>
                <a:srgbClr val="000000"/>
              </a:buClr>
              <a:buFont typeface="Arial"/>
              <a:buNone/>
              <a:tabLst>
                <a:tab pos="644525" algn="l"/>
              </a:tabLst>
            </a:pP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ج-</a:t>
            </a:r>
            <a:r>
              <a:rPr lang="ar-DZ" sz="32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تشكيل فرق العمل</a:t>
            </a: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ويتم في هذه الخطوة تشكيل فرق عمل تساهم في جميع المعلومات, وإعطاء الاقتراحات والحلول الممكنة للمشاكل المطروحة, والتي تهم مجال الجودة.</a:t>
            </a:r>
            <a:endParaRPr lang="en-GB" sz="32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tabLst>
                <a:tab pos="644525" algn="l"/>
              </a:tabLst>
            </a:pPr>
            <a:r>
              <a:rPr lang="ar-DZ" sz="32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المرحلة الخامسة: تبادل الخبرات: </a:t>
            </a: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في هذه المرحلة</a:t>
            </a:r>
            <a:r>
              <a:rPr lang="ar-DZ" sz="32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a:t>
            </a: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وعلى ضوء تنفيذ المراحل السابقة مما اكتسبته لجنة إدارة الجودة الشاملة والعاملون من خبرات جراء تطبيق</a:t>
            </a:r>
            <a:r>
              <a:rPr lang="ar-EG" sz="3200"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الجودة</a:t>
            </a:r>
            <a:r>
              <a:rPr lang="ar-DZ" sz="32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يتم تناول ومناقشة النتائج خلال حلقة نقاشية تضم جميع العاملين في المؤسسة لتقييم نتائج التطبيق الأولي واتخاذ الإجراءات اللازمة بصدد ذلك   </a:t>
            </a: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4103662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177211"/>
            <a:ext cx="11777167" cy="53022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A9E42EC4-69CA-203B-A0C4-95C9335175B5}"/>
              </a:ext>
            </a:extLst>
          </p:cNvPr>
          <p:cNvSpPr/>
          <p:nvPr/>
        </p:nvSpPr>
        <p:spPr>
          <a:xfrm>
            <a:off x="480989" y="1389354"/>
            <a:ext cx="11428541" cy="4864922"/>
          </a:xfrm>
          <a:prstGeom prst="rect">
            <a:avLst/>
          </a:prstGeom>
        </p:spPr>
        <p:txBody>
          <a:bodyPr wrap="square">
            <a:spAutoFit/>
          </a:bodyPr>
          <a:lstStyle/>
          <a:p>
            <a:pPr algn="just" rtl="1">
              <a:lnSpc>
                <a:spcPct val="107000"/>
              </a:lnSpc>
              <a:spcAft>
                <a:spcPts val="800"/>
              </a:spcAft>
              <a:buClr>
                <a:srgbClr val="000000"/>
              </a:buClr>
              <a:buFont typeface="Arial"/>
              <a:buNone/>
            </a:pPr>
            <a:r>
              <a:rPr lang="ar-SA" sz="2000" b="1" kern="0" dirty="0">
                <a:solidFill>
                  <a:srgbClr val="000000"/>
                </a:solidFill>
                <a:ea typeface="Calibri" panose="020F0502020204030204" pitchFamily="34" charset="0"/>
                <a:cs typeface="Times New Roman" panose="02020603050405020304" pitchFamily="18" charset="0"/>
                <a:sym typeface="Arial"/>
              </a:rPr>
              <a:t>نموذج</a:t>
            </a:r>
            <a:r>
              <a:rPr lang="ar-SA" sz="20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سفن أس </a:t>
            </a:r>
            <a:r>
              <a:rPr lang="fr-FR" sz="2000" b="1"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The Sven-S Model</a:t>
            </a:r>
            <a:r>
              <a:rPr lang="ar-SA" sz="2000" b="1"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 لتطبيق إدارة الجودة الشاملة: </a:t>
            </a:r>
            <a:r>
              <a:rPr lang="ar-SA"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يتضمن</a:t>
            </a:r>
            <a:r>
              <a:rPr lang="ar-SA" sz="2000" kern="0" dirty="0">
                <a:solidFill>
                  <a:srgbClr val="000000"/>
                </a:solidFill>
                <a:ea typeface="Calibri" panose="020F0502020204030204" pitchFamily="34" charset="0"/>
                <a:cs typeface="Traditional Arabic" panose="02020603050405020304" pitchFamily="18" charset="-78"/>
                <a:sym typeface="Arial"/>
              </a:rPr>
              <a:t> هذا النموذج سبعة أبعاد يمكن من خلالها تطبيق إدارة الجودة في المؤسسة، والتي يمكنها من التركيز على العناصر أو الأبعاد السبعة في إطار إستراتيجية تغيير وتحقق إدارة الجودة الشاملة بنجاح، ويتكون هذا النموذج من الأبعاد التالية:</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2000" b="1" kern="0" dirty="0">
                <a:solidFill>
                  <a:srgbClr val="000000"/>
                </a:solidFill>
                <a:ea typeface="Calibri" panose="020F0502020204030204" pitchFamily="34" charset="0"/>
                <a:cs typeface="Traditional Arabic" panose="02020603050405020304" pitchFamily="18" charset="-78"/>
                <a:sym typeface="Arial"/>
              </a:rPr>
              <a:t>البعد الأول: الإستراتيجية:</a:t>
            </a:r>
            <a:r>
              <a:rPr lang="ar-SA" sz="2000" kern="0" dirty="0">
                <a:solidFill>
                  <a:srgbClr val="000000"/>
                </a:solidFill>
                <a:ea typeface="Calibri" panose="020F0502020204030204" pitchFamily="34" charset="0"/>
                <a:cs typeface="Traditional Arabic" panose="02020603050405020304" pitchFamily="18" charset="-78"/>
                <a:sym typeface="Arial"/>
              </a:rPr>
              <a:t> تعبر عن مجموعة من التصرفات والأفعال التي تخطط المؤسسة لتحقيقها من خلال الاستجابة للبيئة الخارجية. وينبغي أن تركز إستراتيجية المؤسسة على الزبون ويكون ذلك من خلال تحديد حاجاته ورغباته والعمل على تحقيق رضا الزبون. </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2000" b="1" kern="0" dirty="0">
                <a:solidFill>
                  <a:srgbClr val="000000"/>
                </a:solidFill>
                <a:ea typeface="Calibri" panose="020F0502020204030204" pitchFamily="34" charset="0"/>
                <a:cs typeface="Traditional Arabic" panose="02020603050405020304" pitchFamily="18" charset="-78"/>
                <a:sym typeface="Arial"/>
              </a:rPr>
              <a:t>البعد الثاني: الهيكل: </a:t>
            </a:r>
            <a:r>
              <a:rPr lang="ar-SA" sz="2000" kern="0" dirty="0">
                <a:solidFill>
                  <a:srgbClr val="000000"/>
                </a:solidFill>
                <a:ea typeface="Calibri" panose="020F0502020204030204" pitchFamily="34" charset="0"/>
                <a:cs typeface="Traditional Arabic" panose="02020603050405020304" pitchFamily="18" charset="-78"/>
                <a:sym typeface="Arial"/>
              </a:rPr>
              <a:t>يقدم الهيكل التنظيمي إطار عمل للمؤسسة ويبين المهام المختلفة لها والأساليب اللازمة لتنفيذها. ويجب أن يبتعد الهيكل التنظيمي عن تبني النظرة والتوجه نحو التركيز على العملية، وأن يكون هناك اتصال بين الأقسام المختلفة للمؤسسة.</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2000" b="1" kern="0" dirty="0">
                <a:solidFill>
                  <a:srgbClr val="000000"/>
                </a:solidFill>
                <a:ea typeface="Calibri" panose="020F0502020204030204" pitchFamily="34" charset="0"/>
                <a:cs typeface="Traditional Arabic" panose="02020603050405020304" pitchFamily="18" charset="-78"/>
                <a:sym typeface="Arial"/>
              </a:rPr>
              <a:t>البعد الثالث: النظم: </a:t>
            </a:r>
            <a:r>
              <a:rPr lang="ar-SA" sz="2000" kern="0" dirty="0">
                <a:solidFill>
                  <a:srgbClr val="000000"/>
                </a:solidFill>
                <a:ea typeface="Calibri" panose="020F0502020204030204" pitchFamily="34" charset="0"/>
                <a:cs typeface="Traditional Arabic" panose="02020603050405020304" pitchFamily="18" charset="-78"/>
                <a:sym typeface="Arial"/>
              </a:rPr>
              <a:t>ويقصد بها الأساليب والأدوات</a:t>
            </a:r>
            <a:r>
              <a:rPr lang="ar-SA" sz="2000" b="1" kern="0" dirty="0">
                <a:solidFill>
                  <a:srgbClr val="000000"/>
                </a:solidFill>
                <a:ea typeface="Calibri" panose="020F0502020204030204" pitchFamily="34" charset="0"/>
                <a:cs typeface="Traditional Arabic" panose="02020603050405020304" pitchFamily="18" charset="-78"/>
                <a:sym typeface="Arial"/>
              </a:rPr>
              <a:t> </a:t>
            </a:r>
            <a:r>
              <a:rPr lang="ar-SA" sz="2000" kern="0" dirty="0">
                <a:solidFill>
                  <a:srgbClr val="000000"/>
                </a:solidFill>
                <a:ea typeface="Calibri" panose="020F0502020204030204" pitchFamily="34" charset="0"/>
                <a:cs typeface="Traditional Arabic" panose="02020603050405020304" pitchFamily="18" charset="-78"/>
                <a:sym typeface="Arial"/>
              </a:rPr>
              <a:t>التي تمكن المؤسسة من القيام بعملياتها التشغيلية، وهناك نوعان من النظم:</a:t>
            </a:r>
            <a:endParaRPr lang="en-GB" sz="20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SzPts val="1400"/>
              <a:buFont typeface="Times New Roman" panose="02020603050405020304" pitchFamily="18" charset="0"/>
              <a:buAutoNum type="arabicPeriod"/>
            </a:pPr>
            <a:r>
              <a:rPr lang="ar-SA" sz="2000" kern="0" dirty="0">
                <a:solidFill>
                  <a:srgbClr val="000000"/>
                </a:solidFill>
                <a:ea typeface="Calibri" panose="020F0502020204030204" pitchFamily="34" charset="0"/>
                <a:cs typeface="Traditional Arabic" panose="02020603050405020304" pitchFamily="18" charset="-78"/>
                <a:sym typeface="Arial"/>
              </a:rPr>
              <a:t>نظم مادية مثل التقارير والمراجعات المالية؛</a:t>
            </a:r>
            <a:endParaRPr lang="en-GB" sz="20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SzPts val="1400"/>
              <a:buFont typeface="Times New Roman" panose="02020603050405020304" pitchFamily="18" charset="0"/>
              <a:buAutoNum type="arabicPeriod"/>
            </a:pPr>
            <a:r>
              <a:rPr lang="ar-SA" sz="2000" kern="0" dirty="0">
                <a:solidFill>
                  <a:srgbClr val="000000"/>
                </a:solidFill>
                <a:ea typeface="Calibri" panose="020F0502020204030204" pitchFamily="34" charset="0"/>
                <a:cs typeface="Traditional Arabic" panose="02020603050405020304" pitchFamily="18" charset="-78"/>
                <a:sym typeface="Arial"/>
              </a:rPr>
              <a:t>نظم برمجية وهي متعلقة بعمليات التفاعل </a:t>
            </a:r>
            <a:r>
              <a:rPr lang="ar-DZ" sz="2000" kern="0" dirty="0">
                <a:solidFill>
                  <a:srgbClr val="000000"/>
                </a:solidFill>
                <a:latin typeface="Cambria" panose="02040503050406030204" pitchFamily="18" charset="0"/>
                <a:ea typeface="Calibri" panose="020F0502020204030204" pitchFamily="34" charset="0"/>
                <a:cs typeface="Traditional Arabic" panose="02020603050405020304" pitchFamily="18" charset="-78"/>
                <a:sym typeface="Arial"/>
              </a:rPr>
              <a:t>والاتصالات</a:t>
            </a:r>
            <a:r>
              <a:rPr lang="ar-SA" sz="2000" kern="0" dirty="0">
                <a:solidFill>
                  <a:srgbClr val="000000"/>
                </a:solidFill>
                <a:ea typeface="Calibri" panose="020F0502020204030204" pitchFamily="34" charset="0"/>
                <a:cs typeface="Traditional Arabic" panose="02020603050405020304" pitchFamily="18" charset="-78"/>
                <a:sym typeface="Arial"/>
              </a:rPr>
              <a:t>.</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2000" kern="0" dirty="0">
                <a:solidFill>
                  <a:srgbClr val="000000"/>
                </a:solidFill>
                <a:ea typeface="Calibri" panose="020F0502020204030204" pitchFamily="34" charset="0"/>
                <a:cs typeface="Traditional Arabic" panose="02020603050405020304" pitchFamily="18" charset="-78"/>
                <a:sym typeface="Arial"/>
              </a:rPr>
              <a:t>ويتطلب تطبيق إدارة الجودة الشاملة </a:t>
            </a:r>
            <a:r>
              <a:rPr lang="fr-FR" sz="2000"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TQM</a:t>
            </a:r>
            <a:r>
              <a:rPr lang="ar-SA" sz="2000" kern="0" dirty="0">
                <a:solidFill>
                  <a:srgbClr val="000000"/>
                </a:solidFill>
                <a:ea typeface="Calibri" panose="020F0502020204030204" pitchFamily="34" charset="0"/>
                <a:cs typeface="Traditional Arabic" panose="02020603050405020304" pitchFamily="18" charset="-78"/>
                <a:sym typeface="Arial"/>
              </a:rPr>
              <a:t> دعم المقاييس المالية وتكميلها بمقاييس أخرى مثل مقياس رضا الزبون, وزيادة الإنتاجية وغيرها.</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2000" b="1" kern="0" dirty="0">
                <a:solidFill>
                  <a:srgbClr val="000000"/>
                </a:solidFill>
                <a:ea typeface="Calibri" panose="020F0502020204030204" pitchFamily="34" charset="0"/>
                <a:cs typeface="Traditional Arabic" panose="02020603050405020304" pitchFamily="18" charset="-78"/>
                <a:sym typeface="Arial"/>
              </a:rPr>
              <a:t>البعد الرابع: نمط الإدارة: </a:t>
            </a:r>
            <a:r>
              <a:rPr lang="ar-SA" sz="2000" kern="0" dirty="0">
                <a:solidFill>
                  <a:srgbClr val="000000"/>
                </a:solidFill>
                <a:ea typeface="Calibri" panose="020F0502020204030204" pitchFamily="34" charset="0"/>
                <a:cs typeface="Traditional Arabic" panose="02020603050405020304" pitchFamily="18" charset="-78"/>
                <a:sym typeface="Arial"/>
              </a:rPr>
              <a:t>يعبر عن المناخ التنظيمي السائد في المؤسسة, ويتطلب تطبيق إدارة الجودة الشاملة </a:t>
            </a:r>
            <a:r>
              <a:rPr lang="fr-FR" sz="2000" kern="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TQM</a:t>
            </a:r>
            <a:r>
              <a:rPr lang="ar-SA" sz="2000" kern="0" dirty="0">
                <a:solidFill>
                  <a:srgbClr val="000000"/>
                </a:solidFill>
                <a:ea typeface="Calibri" panose="020F0502020204030204" pitchFamily="34" charset="0"/>
                <a:cs typeface="Traditional Arabic" panose="02020603050405020304" pitchFamily="18" charset="-78"/>
                <a:sym typeface="Arial"/>
              </a:rPr>
              <a:t> تقليل المركزية في اتخاذ القرارات والاهتمام الكبير بمعنويات العاملين ومشاركتهم في اتخاذ القرارات المناسبة في معالجة المشاكل أثناء العمل في المؤسسة.</a:t>
            </a:r>
            <a:endParaRPr lang="en-GB" sz="20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486796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5979" y="1212844"/>
            <a:ext cx="11937363" cy="5187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AF683B9-FD07-3B5F-DE1E-6A5D8FD977BE}"/>
              </a:ext>
            </a:extLst>
          </p:cNvPr>
          <p:cNvSpPr/>
          <p:nvPr/>
        </p:nvSpPr>
        <p:spPr>
          <a:xfrm>
            <a:off x="393290" y="1212844"/>
            <a:ext cx="11622731" cy="4959050"/>
          </a:xfrm>
          <a:prstGeom prst="rect">
            <a:avLst/>
          </a:prstGeom>
        </p:spPr>
        <p:txBody>
          <a:bodyPr wrap="square">
            <a:spAutoFit/>
          </a:bodyPr>
          <a:lstStyle/>
          <a:p>
            <a:pPr algn="just" rtl="1">
              <a:lnSpc>
                <a:spcPct val="107000"/>
              </a:lnSpc>
              <a:spcAft>
                <a:spcPts val="1000"/>
              </a:spcAft>
              <a:buClr>
                <a:srgbClr val="000000"/>
              </a:buClr>
              <a:buFont typeface="Arial"/>
              <a:buNone/>
            </a:pPr>
            <a:r>
              <a:rPr lang="ar-SA" sz="2800" b="1" kern="0" dirty="0">
                <a:solidFill>
                  <a:srgbClr val="000000"/>
                </a:solidFill>
                <a:ea typeface="Calibri" panose="020F0502020204030204" pitchFamily="34" charset="0"/>
                <a:cs typeface="Traditional Arabic" panose="02020603050405020304" pitchFamily="18" charset="-78"/>
                <a:sym typeface="Arial"/>
              </a:rPr>
              <a:t>البعد الخامس :الهيئة الإدارية:</a:t>
            </a:r>
            <a:r>
              <a:rPr lang="ar-SA" sz="2800" kern="0" dirty="0">
                <a:solidFill>
                  <a:srgbClr val="000000"/>
                </a:solidFill>
                <a:ea typeface="Calibri" panose="020F0502020204030204" pitchFamily="34" charset="0"/>
                <a:cs typeface="Traditional Arabic" panose="02020603050405020304" pitchFamily="18" charset="-78"/>
                <a:sym typeface="Arial"/>
              </a:rPr>
              <a:t> ويقصد بها الموظفون داخل المؤسسة وكل ما يرتبط بهم من سياسات توظيف وتطوير وتدريب وكيفية تقويم أدائهم وتحديث نظم دفع التعويضات وغيرها.</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2800" kern="0" dirty="0">
                <a:solidFill>
                  <a:srgbClr val="000000"/>
                </a:solidFill>
                <a:ea typeface="Calibri" panose="020F0502020204030204" pitchFamily="34" charset="0"/>
                <a:cs typeface="Traditional Arabic" panose="02020603050405020304" pitchFamily="18" charset="-78"/>
                <a:sym typeface="Arial"/>
              </a:rPr>
              <a:t>إن تطبيق ادارة الجودة الشاملة يتطلب الالتزام العالي ويركز بالتعليم والتثقيف والتطوير المستمر للعاملين , وبناء هيكل للمكافآت بما يساهم في تحقيق نجاح تطبيق ادارة الجودة الشاملة , ويركز هذا البعد على الرقابة الذاتية والإشراف الوظيفي للتحسين المستمر للجودة الشاملة.</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2800" b="1" kern="0" dirty="0">
                <a:solidFill>
                  <a:srgbClr val="000000"/>
                </a:solidFill>
                <a:ea typeface="Calibri" panose="020F0502020204030204" pitchFamily="34" charset="0"/>
                <a:cs typeface="Traditional Arabic" panose="02020603050405020304" pitchFamily="18" charset="-78"/>
                <a:sym typeface="Arial"/>
              </a:rPr>
              <a:t>البعد السادس : المهارات: </a:t>
            </a:r>
            <a:r>
              <a:rPr lang="ar-SA" sz="2800" kern="0" dirty="0">
                <a:solidFill>
                  <a:srgbClr val="000000"/>
                </a:solidFill>
                <a:ea typeface="Calibri" panose="020F0502020204030204" pitchFamily="34" charset="0"/>
                <a:cs typeface="Traditional Arabic" panose="02020603050405020304" pitchFamily="18" charset="-78"/>
                <a:sym typeface="Arial"/>
              </a:rPr>
              <a:t>يُعبر هذا البعد عن القدرات الجوهرية والحرجة, وخصائص العاملين في المؤسسة, وكذلك المهارات والقدرات الكلية للمؤسسة. وينبغي أن يمتلك أفراد المؤسسة المهارات الأساسية اللازمة في معالجة المشاكل ضمن فريق العمل. وأن توجه هذه المهارات باتجاه منهج التركيز على الزبون، بحيث يكون أفراد المنظمة قادرين على جمع البيانات الخاصة بالزبون , وترجمتها إلى خدمات تلبي رغبات الزبون بنجاح , ويكون من خلال استثمار كل المهارات الحالية والكامنة لدى الأفراد وتشجيعهم على الابتكار والتطوير دائما إلى الأفضل.</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355864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2058" y="1386349"/>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14923B5-40B5-D072-6830-B7195ED80A6B}"/>
              </a:ext>
            </a:extLst>
          </p:cNvPr>
          <p:cNvSpPr/>
          <p:nvPr/>
        </p:nvSpPr>
        <p:spPr>
          <a:xfrm>
            <a:off x="1179871" y="1647634"/>
            <a:ext cx="10123129" cy="3382208"/>
          </a:xfrm>
          <a:prstGeom prst="rect">
            <a:avLst/>
          </a:prstGeom>
        </p:spPr>
        <p:txBody>
          <a:bodyPr wrap="square">
            <a:spAutoFit/>
          </a:bodyPr>
          <a:lstStyle/>
          <a:p>
            <a:pPr algn="just" rtl="1">
              <a:lnSpc>
                <a:spcPct val="107000"/>
              </a:lnSpc>
              <a:spcAft>
                <a:spcPts val="1000"/>
              </a:spcAft>
              <a:buClr>
                <a:srgbClr val="000000"/>
              </a:buClr>
              <a:buFont typeface="Arial"/>
              <a:buNone/>
            </a:pPr>
            <a:r>
              <a:rPr lang="ar-SA" sz="3200" b="1" kern="0" dirty="0">
                <a:solidFill>
                  <a:srgbClr val="000000"/>
                </a:solidFill>
                <a:ea typeface="Calibri" panose="020F0502020204030204" pitchFamily="34" charset="0"/>
                <a:cs typeface="Traditional Arabic" panose="02020603050405020304" pitchFamily="18" charset="-78"/>
                <a:sym typeface="Arial"/>
              </a:rPr>
              <a:t>البعد السابع: القيم المشتركة: تعبر</a:t>
            </a:r>
            <a:r>
              <a:rPr lang="ar-SA" sz="3200" kern="0" dirty="0">
                <a:solidFill>
                  <a:srgbClr val="000000"/>
                </a:solidFill>
                <a:ea typeface="Calibri" panose="020F0502020204030204" pitchFamily="34" charset="0"/>
                <a:cs typeface="Traditional Arabic" panose="02020603050405020304" pitchFamily="18" charset="-78"/>
                <a:sym typeface="Arial"/>
              </a:rPr>
              <a:t> القيم المشتركة عن المفاهيم الموجهة والقائدة التي تحكم شخصية المؤسسة وفلسفتها وثقافتها والتي ينبغي أن تحقق ما يلي: الالتزام بتحقيق رضا الزبون، اعتماد أنماط قيادية أكثر ديمقراطية، درجة عالية من مشاركة العاملين، الالتزام بمدخل الإدارة المعتمدة على حقائق.</a:t>
            </a:r>
            <a:endParaRPr lang="en-GB" sz="32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SA" sz="3200" kern="0" dirty="0">
                <a:solidFill>
                  <a:srgbClr val="000000"/>
                </a:solidFill>
                <a:ea typeface="Calibri" panose="020F0502020204030204" pitchFamily="34" charset="0"/>
                <a:cs typeface="Traditional Arabic" panose="02020603050405020304" pitchFamily="18" charset="-78"/>
                <a:sym typeface="Arial"/>
              </a:rPr>
              <a:t>إن القيم المطلوبة للمؤسسة هي القيم السائدة في ظل الثقافة التنظيمية التي تؤمن بالجودة الشاملة وتكون معايير لأي انحراف عن الأهداف المطلوبة </a:t>
            </a: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52513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8F657F2C-1B7C-C035-8E98-9A58BFE72B9A}"/>
              </a:ext>
            </a:extLst>
          </p:cNvPr>
          <p:cNvSpPr txBox="1"/>
          <p:nvPr/>
        </p:nvSpPr>
        <p:spPr>
          <a:xfrm>
            <a:off x="3312458" y="1428065"/>
            <a:ext cx="7824101" cy="4265591"/>
          </a:xfrm>
          <a:prstGeom prst="rect">
            <a:avLst/>
          </a:prstGeom>
          <a:noFill/>
        </p:spPr>
        <p:txBody>
          <a:bodyPr wrap="square">
            <a:spAutoFit/>
          </a:bodyPr>
          <a:lstStyle/>
          <a:p>
            <a:pPr algn="r" rtl="1">
              <a:lnSpc>
                <a:spcPct val="130000"/>
              </a:lnSpc>
              <a:buClr>
                <a:srgbClr val="000000"/>
              </a:buClr>
              <a:buFont typeface="Arial"/>
              <a:buNone/>
            </a:pPr>
            <a:r>
              <a:rPr lang="ar-EG" sz="2800" kern="0" dirty="0">
                <a:solidFill>
                  <a:srgbClr val="FF0000"/>
                </a:solidFill>
                <a:latin typeface="Arial"/>
                <a:ea typeface="Calibri" panose="020F0502020204030204" pitchFamily="34" charset="0"/>
                <a:cs typeface="Times New Roman" panose="02020603050405020304" pitchFamily="18" charset="0"/>
                <a:sym typeface="Arial"/>
              </a:rPr>
              <a:t>- ملخص المحاضرة </a:t>
            </a:r>
          </a:p>
          <a:p>
            <a:pPr algn="r" rtl="1">
              <a:lnSpc>
                <a:spcPct val="130000"/>
              </a:lnSpc>
              <a:buClr>
                <a:srgbClr val="000000"/>
              </a:buClr>
              <a:buFont typeface="Arial"/>
              <a:buNone/>
            </a:pPr>
            <a:r>
              <a:rPr lang="ar-EG" sz="2800" kern="0" dirty="0">
                <a:solidFill>
                  <a:srgbClr val="FF0000"/>
                </a:solidFill>
                <a:latin typeface="Arial"/>
                <a:ea typeface="Calibri" panose="020F0502020204030204" pitchFamily="34" charset="0"/>
                <a:cs typeface="Times New Roman" panose="02020603050405020304" pitchFamily="18" charset="0"/>
                <a:sym typeface="Arial"/>
              </a:rPr>
              <a:t> تناولنا تعريف التغيير التنظيمي ودوافعه</a:t>
            </a:r>
          </a:p>
          <a:p>
            <a:pPr algn="r" rtl="1">
              <a:lnSpc>
                <a:spcPct val="130000"/>
              </a:lnSpc>
              <a:buClr>
                <a:srgbClr val="000000"/>
              </a:buClr>
              <a:buFont typeface="Arial"/>
              <a:buNone/>
            </a:pPr>
            <a:r>
              <a:rPr lang="ar-EG" sz="2800" kern="0" dirty="0">
                <a:solidFill>
                  <a:srgbClr val="FF0000"/>
                </a:solidFill>
                <a:latin typeface="Arial"/>
                <a:ea typeface="Calibri" panose="020F0502020204030204" pitchFamily="34" charset="0"/>
                <a:cs typeface="Times New Roman" panose="02020603050405020304" pitchFamily="18" charset="0"/>
                <a:sym typeface="Arial"/>
              </a:rPr>
              <a:t>تناولنا أهداف التغيير التنظيمي واهميته</a:t>
            </a:r>
          </a:p>
          <a:p>
            <a:pPr algn="r" rtl="1">
              <a:lnSpc>
                <a:spcPct val="130000"/>
              </a:lnSpc>
              <a:buClr>
                <a:srgbClr val="000000"/>
              </a:buClr>
              <a:buFont typeface="Arial"/>
              <a:buNone/>
            </a:pPr>
            <a:r>
              <a:rPr lang="ar-EG" sz="2800" kern="0" dirty="0">
                <a:solidFill>
                  <a:srgbClr val="FF0000"/>
                </a:solidFill>
                <a:latin typeface="Arial"/>
                <a:ea typeface="Calibri" panose="020F0502020204030204" pitchFamily="34" charset="0"/>
                <a:cs typeface="Times New Roman" panose="02020603050405020304" pitchFamily="18" charset="0"/>
                <a:sym typeface="Arial"/>
              </a:rPr>
              <a:t>تناولنا الجودة الشاملة مفهومها وأهدافها </a:t>
            </a:r>
          </a:p>
          <a:p>
            <a:pPr algn="r" rtl="1">
              <a:lnSpc>
                <a:spcPct val="130000"/>
              </a:lnSpc>
              <a:buClr>
                <a:srgbClr val="000000"/>
              </a:buClr>
              <a:buFont typeface="Arial"/>
              <a:buNone/>
            </a:pPr>
            <a:r>
              <a:rPr lang="ar-EG" sz="2800" kern="0" dirty="0">
                <a:solidFill>
                  <a:srgbClr val="FF0000"/>
                </a:solidFill>
                <a:latin typeface="Arial"/>
                <a:ea typeface="Calibri" panose="020F0502020204030204" pitchFamily="34" charset="0"/>
                <a:cs typeface="Times New Roman" panose="02020603050405020304" pitchFamily="18" charset="0"/>
                <a:sym typeface="Arial"/>
              </a:rPr>
              <a:t>تناولنا متطلبات تطبيق إدارة الجودة الشاملة </a:t>
            </a:r>
          </a:p>
          <a:p>
            <a:pPr algn="r" rtl="1">
              <a:lnSpc>
                <a:spcPct val="130000"/>
              </a:lnSpc>
              <a:buClr>
                <a:srgbClr val="000000"/>
              </a:buClr>
              <a:buFont typeface="Arial"/>
              <a:buNone/>
            </a:pPr>
            <a:r>
              <a:rPr lang="ar-EG" sz="2800" kern="0" dirty="0">
                <a:solidFill>
                  <a:srgbClr val="FF0000"/>
                </a:solidFill>
                <a:latin typeface="Arial"/>
                <a:ea typeface="Calibri" panose="020F0502020204030204" pitchFamily="34" charset="0"/>
                <a:cs typeface="Times New Roman" panose="02020603050405020304" pitchFamily="18" charset="0"/>
                <a:sym typeface="Arial"/>
              </a:rPr>
              <a:t>تناولنا مراحل تطبيق إدارة الجودة الشاملة</a:t>
            </a:r>
          </a:p>
          <a:p>
            <a:pPr algn="r" rtl="1">
              <a:lnSpc>
                <a:spcPct val="130000"/>
              </a:lnSpc>
              <a:buClr>
                <a:srgbClr val="000000"/>
              </a:buClr>
              <a:buFont typeface="Arial"/>
              <a:buNone/>
            </a:pPr>
            <a:r>
              <a:rPr lang="ar-EG" sz="2800" kern="0" dirty="0">
                <a:solidFill>
                  <a:srgbClr val="FF0000"/>
                </a:solidFill>
                <a:latin typeface="Arial"/>
                <a:ea typeface="Calibri" panose="020F0502020204030204" pitchFamily="34" charset="0"/>
                <a:cs typeface="Times New Roman" panose="02020603050405020304" pitchFamily="18" charset="0"/>
                <a:sym typeface="Arial"/>
              </a:rPr>
              <a:t>تناولنا علاقة التغيير بالجودة الشاملة</a:t>
            </a:r>
          </a:p>
          <a:p>
            <a:pPr algn="r" rtl="1">
              <a:lnSpc>
                <a:spcPct val="130000"/>
              </a:lnSpc>
              <a:buClr>
                <a:srgbClr val="000000"/>
              </a:buClr>
              <a:buFont typeface="Arial"/>
              <a:buNone/>
            </a:pPr>
            <a:r>
              <a:rPr lang="ar-EG" sz="1400" kern="0" dirty="0">
                <a:solidFill>
                  <a:srgbClr val="FFFFFF"/>
                </a:solidFill>
                <a:latin typeface="Arial"/>
                <a:ea typeface="Calibri" panose="020F0502020204030204" pitchFamily="34" charset="0"/>
                <a:cs typeface="Times New Roman" panose="02020603050405020304" pitchFamily="18" charset="0"/>
                <a:sym typeface="Arial"/>
              </a:rPr>
              <a:t>1</a:t>
            </a:r>
            <a:endParaRPr lang="ar-EG" sz="1400" kern="0" dirty="0">
              <a:solidFill>
                <a:srgbClr val="FF0000"/>
              </a:solidFill>
              <a:latin typeface="Arial"/>
              <a:ea typeface="Calibri" panose="020F0502020204030204" pitchFamily="34" charset="0"/>
              <a:cs typeface="Times New Roman" panose="02020603050405020304" pitchFamily="18" charset="0"/>
              <a:sym typeface="Arial"/>
            </a:endParaRPr>
          </a:p>
        </p:txBody>
      </p:sp>
    </p:spTree>
    <p:extLst>
      <p:ext uri="{BB962C8B-B14F-4D97-AF65-F5344CB8AC3E}">
        <p14:creationId xmlns:p14="http://schemas.microsoft.com/office/powerpoint/2010/main" val="3223200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الثانية : قيادة التغيرات 721</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68F4F83-0A32-ECC9-5BFA-C90DCF0D6F0E}"/>
              </a:ext>
            </a:extLst>
          </p:cNvPr>
          <p:cNvSpPr txBox="1"/>
          <p:nvPr/>
        </p:nvSpPr>
        <p:spPr>
          <a:xfrm>
            <a:off x="1099797" y="1636995"/>
            <a:ext cx="9937104" cy="2308324"/>
          </a:xfrm>
          <a:prstGeom prst="rect">
            <a:avLst/>
          </a:prstGeom>
          <a:noFill/>
        </p:spPr>
        <p:txBody>
          <a:bodyPr wrap="square">
            <a:spAutoFit/>
          </a:bodyPr>
          <a:lstStyle/>
          <a:p>
            <a:pPr algn="r" fontAlgn="base">
              <a:buClr>
                <a:srgbClr val="000000"/>
              </a:buClr>
              <a:buFont typeface="Arial"/>
              <a:buNone/>
            </a:pPr>
            <a:r>
              <a:rPr lang="ar-EG" sz="2400" b="1" kern="0" dirty="0">
                <a:solidFill>
                  <a:srgbClr val="000000"/>
                </a:solidFill>
                <a:latin typeface="Tahoma" panose="020B0604030504040204" pitchFamily="34" charset="0"/>
                <a:sym typeface="Arial"/>
              </a:rPr>
              <a:t>مراجع المقرر :</a:t>
            </a:r>
            <a:endParaRPr lang="ar-SA" sz="2400" b="1" kern="0" dirty="0">
              <a:solidFill>
                <a:srgbClr val="000000"/>
              </a:solidFill>
              <a:latin typeface="Simplified Arabic" pitchFamily="18" charset="-78"/>
              <a:cs typeface="Simplified Arabic" pitchFamily="18" charset="-78"/>
              <a:sym typeface="Arial"/>
            </a:endParaRPr>
          </a:p>
          <a:p>
            <a:pPr algn="just" fontAlgn="base">
              <a:buClr>
                <a:srgbClr val="000000"/>
              </a:buClr>
              <a:buFont typeface="Arial"/>
              <a:buNone/>
            </a:pPr>
            <a:r>
              <a:rPr lang="en-GB" sz="2400" kern="0" dirty="0">
                <a:solidFill>
                  <a:srgbClr val="000000"/>
                </a:solidFill>
                <a:latin typeface="Arial"/>
                <a:cs typeface="Arial"/>
                <a:sym typeface="Arial"/>
              </a:rPr>
              <a:t> </a:t>
            </a:r>
            <a:r>
              <a:rPr lang="ar-EG" sz="2400" kern="0" dirty="0">
                <a:solidFill>
                  <a:srgbClr val="000000"/>
                </a:solidFill>
                <a:latin typeface="Arial"/>
                <a:sym typeface="Arial"/>
              </a:rPr>
              <a:t>- </a:t>
            </a:r>
            <a:r>
              <a:rPr lang="ar-JO" sz="2400" kern="0" dirty="0">
                <a:solidFill>
                  <a:srgbClr val="000000"/>
                </a:solidFill>
                <a:latin typeface="Arial"/>
                <a:sym typeface="Arial"/>
              </a:rPr>
              <a:t>الحريري, رافد</a:t>
            </a:r>
            <a:r>
              <a:rPr lang="ar-EG" sz="2400" kern="0" dirty="0">
                <a:solidFill>
                  <a:srgbClr val="000000"/>
                </a:solidFill>
                <a:latin typeface="Arial"/>
                <a:sym typeface="Arial"/>
              </a:rPr>
              <a:t>ة </a:t>
            </a:r>
            <a:r>
              <a:rPr lang="ar-JO" sz="2400" kern="0" dirty="0">
                <a:solidFill>
                  <a:srgbClr val="000000"/>
                </a:solidFill>
                <a:latin typeface="Arial"/>
                <a:sym typeface="Arial"/>
              </a:rPr>
              <a:t>(2011 ). إ</a:t>
            </a:r>
            <a:r>
              <a:rPr lang="ar-SA" sz="2400" kern="0" dirty="0">
                <a:solidFill>
                  <a:srgbClr val="000000"/>
                </a:solidFill>
                <a:latin typeface="Arial"/>
                <a:sym typeface="Arial"/>
              </a:rPr>
              <a:t>دارة التغيير في المؤسسات التربوية. عمان: دار الثقافة للنشر والتوزيع.</a:t>
            </a:r>
            <a:r>
              <a:rPr lang="ar-EG" sz="2400" kern="0" dirty="0">
                <a:solidFill>
                  <a:srgbClr val="000000"/>
                </a:solidFill>
                <a:latin typeface="Arial"/>
                <a:sym typeface="Arial"/>
              </a:rPr>
              <a:t>                                                                                                       </a:t>
            </a:r>
          </a:p>
          <a:p>
            <a:pPr algn="just" fontAlgn="base">
              <a:buClr>
                <a:srgbClr val="000000"/>
              </a:buClr>
              <a:buFont typeface="Arial"/>
              <a:buNone/>
            </a:pPr>
            <a:endParaRPr lang="en-GB" sz="2400" b="1" kern="0" dirty="0">
              <a:solidFill>
                <a:srgbClr val="000000"/>
              </a:solidFill>
              <a:latin typeface="Times New Roman" panose="02020603050405020304" pitchFamily="18" charset="0"/>
              <a:cs typeface="Arial"/>
              <a:sym typeface="Arial"/>
            </a:endParaRPr>
          </a:p>
          <a:p>
            <a:pPr algn="r" fontAlgn="base">
              <a:buClr>
                <a:srgbClr val="000000"/>
              </a:buClr>
              <a:buFont typeface="Arial"/>
              <a:buNone/>
            </a:pPr>
            <a:r>
              <a:rPr lang="ar-EG" sz="2400" kern="0" dirty="0">
                <a:solidFill>
                  <a:srgbClr val="333333"/>
                </a:solidFill>
                <a:latin typeface="Tahoma" panose="020B0604030504040204" pitchFamily="34" charset="0"/>
                <a:sym typeface="Arial"/>
              </a:rPr>
              <a:t> </a:t>
            </a:r>
            <a:r>
              <a:rPr lang="ar-EG" sz="2400" kern="0" dirty="0">
                <a:solidFill>
                  <a:srgbClr val="FF0000"/>
                </a:solidFill>
                <a:latin typeface="Tahoma" panose="020B0604030504040204" pitchFamily="34" charset="0"/>
                <a:sym typeface="Arial"/>
              </a:rPr>
              <a:t>ملحوظة: </a:t>
            </a:r>
          </a:p>
          <a:p>
            <a:pPr algn="r" fontAlgn="base">
              <a:buClr>
                <a:srgbClr val="000000"/>
              </a:buClr>
              <a:buFont typeface="Arial"/>
              <a:buNone/>
            </a:pPr>
            <a:r>
              <a:rPr lang="ar-EG" sz="2400" kern="0" dirty="0">
                <a:solidFill>
                  <a:srgbClr val="FF0000"/>
                </a:solidFill>
                <a:latin typeface="Tahoma" panose="020B0604030504040204" pitchFamily="34" charset="0"/>
                <a:sym typeface="Arial"/>
              </a:rPr>
              <a:t>على الطالب الاعتماد على العروض التقديمية وخبرته البحثية واللقاءات المباشرة بالإضافة للكتاب </a:t>
            </a:r>
          </a:p>
        </p:txBody>
      </p:sp>
    </p:spTree>
    <p:extLst>
      <p:ext uri="{BB962C8B-B14F-4D97-AF65-F5344CB8AC3E}">
        <p14:creationId xmlns:p14="http://schemas.microsoft.com/office/powerpoint/2010/main" val="88139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rot="21436790">
            <a:off x="1442652" y="1291330"/>
            <a:ext cx="9456091" cy="454972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FFFF"/>
        </a:solidFill>
        <a:ln w="12700" cap="flat" cmpd="sng">
          <a:solidFill>
            <a:srgbClr val="8E5A6D"/>
          </a:solidFill>
          <a:prstDash val="solid"/>
          <a:miter lim="800000"/>
          <a:headEnd type="none" w="sm" len="sm"/>
          <a:tailEnd type="none" w="sm" len="sm"/>
        </a:ln>
      </a:spPr>
      <a:bodyPr spcFirstLastPara="1" wrap="square" lIns="91425" tIns="45700" rIns="91425" bIns="45700" anchor="ctr" anchorCtr="0">
        <a:noAutofit/>
      </a:bodyPr>
      <a:lstStyle>
        <a:defPPr marL="0" marR="0" indent="0" algn="ctr" defTabSz="914400" eaLnBrk="1" fontAlgn="auto" latinLnBrk="0" hangingPunct="1">
          <a:lnSpc>
            <a:spcPct val="100000"/>
          </a:lnSpc>
          <a:spcBef>
            <a:spcPts val="0"/>
          </a:spcBef>
          <a:spcAft>
            <a:spcPts val="0"/>
          </a:spcAft>
          <a:buClr>
            <a:srgbClr val="000000"/>
          </a:buClr>
          <a:buSzTx/>
          <a:buFont typeface="Arial"/>
          <a:buNone/>
          <a:tabLst/>
          <a:defRPr kumimoji="0" sz="2800" b="1" i="0" u="none" strike="noStrike" kern="0" cap="none" spc="0" normalizeH="0" baseline="0" noProof="0" dirty="0" smtClean="0">
            <a:ln>
              <a:noFill/>
            </a:ln>
            <a:solidFill>
              <a:srgbClr val="2D3956"/>
            </a:solidFill>
            <a:effectLst/>
            <a:uLnTx/>
            <a:uFillTx/>
            <a:latin typeface="Tajawal Medium"/>
            <a:cs typeface="Tajawal Medium"/>
            <a:sym typeface="Tajawal Medium"/>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573</TotalTime>
  <Words>4762</Words>
  <Application>Microsoft Office PowerPoint</Application>
  <PresentationFormat>Widescreen</PresentationFormat>
  <Paragraphs>334</Paragraphs>
  <Slides>40</Slides>
  <Notes>2</Notes>
  <HiddenSlides>0</HiddenSlides>
  <MMClips>1</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40</vt:i4>
      </vt:variant>
    </vt:vector>
  </HeadingPairs>
  <TitlesOfParts>
    <vt:vector size="53" baseType="lpstr">
      <vt:lpstr>Arial</vt:lpstr>
      <vt:lpstr>Calibri</vt:lpstr>
      <vt:lpstr>Calibri Light</vt:lpstr>
      <vt:lpstr>Cambria</vt:lpstr>
      <vt:lpstr>Simplified Arabic</vt:lpstr>
      <vt:lpstr>Tahoma</vt:lpstr>
      <vt:lpstr>Tajawal Medium</vt:lpstr>
      <vt:lpstr>Times New Roman</vt:lpstr>
      <vt:lpstr>Traditional Arabic</vt:lpstr>
      <vt:lpstr>Verdana</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مصطفى محمد عبدالمعبود راشد</dc:creator>
  <cp:lastModifiedBy>Dr.Rehab El-shafie</cp:lastModifiedBy>
  <cp:revision>43</cp:revision>
  <dcterms:created xsi:type="dcterms:W3CDTF">2023-09-14T20:19:26Z</dcterms:created>
  <dcterms:modified xsi:type="dcterms:W3CDTF">2023-10-11T15:25:00Z</dcterms:modified>
</cp:coreProperties>
</file>