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480" r:id="rId5"/>
    <p:sldId id="313" r:id="rId6"/>
    <p:sldId id="306" r:id="rId7"/>
    <p:sldId id="481" r:id="rId8"/>
    <p:sldId id="276" r:id="rId9"/>
    <p:sldId id="482" r:id="rId10"/>
    <p:sldId id="483" r:id="rId11"/>
    <p:sldId id="484" r:id="rId12"/>
    <p:sldId id="485" r:id="rId13"/>
    <p:sldId id="486" r:id="rId14"/>
    <p:sldId id="256" r:id="rId15"/>
    <p:sldId id="487" r:id="rId16"/>
    <p:sldId id="488" r:id="rId17"/>
    <p:sldId id="489" r:id="rId18"/>
    <p:sldId id="490" r:id="rId19"/>
    <p:sldId id="491" r:id="rId20"/>
    <p:sldId id="492" r:id="rId21"/>
    <p:sldId id="493" r:id="rId22"/>
    <p:sldId id="494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306"/>
            <p14:sldId id="481"/>
            <p14:sldId id="276"/>
            <p14:sldId id="482"/>
            <p14:sldId id="483"/>
            <p14:sldId id="484"/>
            <p14:sldId id="485"/>
            <p14:sldId id="486"/>
            <p14:sldId id="25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0" d="100"/>
          <a:sy n="40" d="100"/>
        </p:scale>
        <p:origin x="158" y="10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394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01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3958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29269" y="474740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Ahmad Suliman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269" y="1976374"/>
            <a:ext cx="52165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Buying and Selling in Business English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294866"/>
            <a:ext cx="20377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English course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978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- Understand key vocabulary and phrases for buying and selling</a:t>
            </a:r>
          </a:p>
          <a:p>
            <a:r>
              <a:rPr lang="en-GB" sz="3200" dirty="0"/>
              <a:t>- Learn stages of the sales process</a:t>
            </a:r>
          </a:p>
          <a:p>
            <a:r>
              <a:rPr lang="en-GB" sz="3200" dirty="0"/>
              <a:t>- Practice polite requests and negotiations</a:t>
            </a:r>
          </a:p>
          <a:p>
            <a:r>
              <a:rPr lang="en-GB" sz="3200" dirty="0"/>
              <a:t>- Engage in role-play activities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279052" y="1549486"/>
            <a:ext cx="5251786" cy="5070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1. Imagine you are in an international market.</a:t>
            </a:r>
          </a:p>
          <a:p>
            <a:r>
              <a:rPr lang="en-GB" sz="2800" dirty="0"/>
              <a:t>2. In pairs, create a short buyer-seller dialogue.</a:t>
            </a:r>
          </a:p>
          <a:p>
            <a:r>
              <a:rPr lang="en-GB" sz="2800" dirty="0"/>
              <a:t>3. Example:</a:t>
            </a:r>
          </a:p>
          <a:p>
            <a:r>
              <a:rPr lang="en-GB" sz="2800" dirty="0"/>
              <a:t>   Buyer: 'Good morning. How much is this watch?'</a:t>
            </a:r>
          </a:p>
          <a:p>
            <a:r>
              <a:rPr lang="en-GB" sz="2800" dirty="0"/>
              <a:t>   Seller: 'It’s $30. Would you like to try it on?'</a:t>
            </a:r>
          </a:p>
          <a:p>
            <a:r>
              <a:rPr lang="en-GB" sz="2800" dirty="0"/>
              <a:t>4. Share with the class. Collect useful phrases.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44248" y="5112452"/>
            <a:ext cx="47473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Objective: Engage students and activate prior knowledge.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Lead-In Activity: Market Simulation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29300" y="3505025"/>
            <a:ext cx="1002826" cy="9541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978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Vocabulary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Price, discount, payment, invoice, order, delivery</a:t>
            </a:r>
          </a:p>
          <a:p>
            <a:r>
              <a:rPr lang="en-GB" sz="4400" dirty="0"/>
              <a:t>Negotiation, bulk order, refund, wholesale, retail</a:t>
            </a:r>
          </a:p>
          <a:p>
            <a:r>
              <a:rPr lang="en-GB" sz="4400" dirty="0"/>
              <a:t>Useful phrases: 'How much is it?', 'Do you offer discounts?'</a:t>
            </a:r>
            <a:endParaRPr lang="en-US" sz="1200" dirty="0">
              <a:latin typeface="Alexandria" charset="0"/>
              <a:cs typeface="Alexandria" charset="0"/>
            </a:endParaRPr>
          </a:p>
          <a:p>
            <a:endParaRPr lang="en-US" sz="12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96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8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Stages of a Sales Process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1. Greeting the customer</a:t>
            </a:r>
          </a:p>
          <a:p>
            <a:r>
              <a:rPr lang="en-GB" sz="3200" dirty="0"/>
              <a:t>2. Identifying needs</a:t>
            </a:r>
          </a:p>
          <a:p>
            <a:r>
              <a:rPr lang="en-GB" sz="3200" dirty="0"/>
              <a:t>3. Presenting the product</a:t>
            </a:r>
          </a:p>
          <a:p>
            <a:r>
              <a:rPr lang="en-GB" sz="3200" dirty="0"/>
              <a:t>4. Negotiating and handling objections</a:t>
            </a:r>
          </a:p>
          <a:p>
            <a:r>
              <a:rPr lang="en-GB" sz="3200" dirty="0"/>
              <a:t>5. Closing the sale</a:t>
            </a:r>
          </a:p>
          <a:p>
            <a:r>
              <a:rPr lang="en-GB" sz="3200" dirty="0"/>
              <a:t>6. After-sales service</a:t>
            </a:r>
            <a:endParaRPr lang="en-US" dirty="0">
              <a:latin typeface="Alexandria" charset="0"/>
              <a:cs typeface="Alexandria" charset="0"/>
            </a:endParaRPr>
          </a:p>
          <a:p>
            <a:endParaRPr lang="en-US" dirty="0">
              <a:latin typeface="Alexandria" charset="0"/>
              <a:cs typeface="Alexandria" charset="0"/>
            </a:endParaRPr>
          </a:p>
          <a:p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8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Role-Play Activity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Scenario 1: Buying electronics in a store</a:t>
            </a:r>
          </a:p>
          <a:p>
            <a:r>
              <a:rPr lang="en-GB" sz="3200" dirty="0"/>
              <a:t>Scenario 2: A company purchasing office furniture</a:t>
            </a:r>
          </a:p>
          <a:p>
            <a:endParaRPr lang="en-GB" sz="3200" dirty="0"/>
          </a:p>
          <a:p>
            <a:r>
              <a:rPr lang="en-GB" sz="3200" dirty="0"/>
              <a:t>Instructions:</a:t>
            </a:r>
          </a:p>
          <a:p>
            <a:r>
              <a:rPr lang="en-GB" sz="3200" dirty="0"/>
              <a:t>- Pair students as buyer and seller</a:t>
            </a:r>
          </a:p>
          <a:p>
            <a:r>
              <a:rPr lang="en-GB" sz="3200" dirty="0"/>
              <a:t>- Negotiate prices and delivery terms</a:t>
            </a:r>
          </a:p>
          <a:p>
            <a:r>
              <a:rPr lang="en-GB" sz="3200" dirty="0"/>
              <a:t>- Switch roles after 5 minutes</a:t>
            </a:r>
            <a:endParaRPr lang="en-US" sz="1100" dirty="0">
              <a:latin typeface="Alexandria" charset="0"/>
              <a:cs typeface="Alexandria" charset="0"/>
            </a:endParaRPr>
          </a:p>
          <a:p>
            <a:endParaRPr lang="en-US" sz="11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8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Worksheet 1 – Vocabulary Matching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Match each word with its correct meaning:</a:t>
            </a:r>
          </a:p>
          <a:p>
            <a:endParaRPr lang="en-GB" sz="3200" dirty="0"/>
          </a:p>
          <a:p>
            <a:r>
              <a:rPr lang="en-GB" sz="3200" dirty="0"/>
              <a:t>Invoice – a. A reduction in price</a:t>
            </a:r>
          </a:p>
          <a:p>
            <a:r>
              <a:rPr lang="en-GB" sz="3200" dirty="0"/>
              <a:t>Wholesale – b. Buying goods in large amounts</a:t>
            </a:r>
          </a:p>
          <a:p>
            <a:r>
              <a:rPr lang="en-GB" sz="3200" dirty="0"/>
              <a:t>Discount – c. A document stating payment</a:t>
            </a:r>
          </a:p>
          <a:p>
            <a:r>
              <a:rPr lang="en-GB" sz="3200" dirty="0"/>
              <a:t>Retail – d. Selling goods directly to the customer</a:t>
            </a:r>
          </a:p>
          <a:p>
            <a:r>
              <a:rPr lang="en-GB" sz="3200" dirty="0"/>
              <a:t>Refund – e. Money returned for a faulty product</a:t>
            </a:r>
          </a:p>
          <a:p>
            <a:endParaRPr lang="en-US" sz="11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80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602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Worksheet 2 – Role-Play Practice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4602"/>
            <a:ext cx="1054100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Scenario: Your company needs 200 office chairs.</a:t>
            </a:r>
          </a:p>
          <a:p>
            <a:r>
              <a:rPr lang="en-GB" sz="3200" dirty="0"/>
              <a:t>Contact a supplier, negotiate a bulk discount, discuss delivery, and finalize the order.</a:t>
            </a:r>
          </a:p>
          <a:p>
            <a:endParaRPr lang="en-GB" sz="3200" dirty="0"/>
          </a:p>
          <a:p>
            <a:r>
              <a:rPr lang="en-GB" sz="3200" dirty="0"/>
              <a:t>Questions to prepare:</a:t>
            </a:r>
          </a:p>
          <a:p>
            <a:r>
              <a:rPr lang="en-GB" sz="3200" dirty="0"/>
              <a:t>1. How will you greet the supplier?</a:t>
            </a:r>
          </a:p>
          <a:p>
            <a:r>
              <a:rPr lang="en-GB" sz="3200" dirty="0"/>
              <a:t>2. What price negotiation phrases will you use?</a:t>
            </a:r>
          </a:p>
          <a:p>
            <a:r>
              <a:rPr lang="en-GB" sz="3200" dirty="0"/>
              <a:t>3. What delivery terms will you request?</a:t>
            </a:r>
          </a:p>
          <a:p>
            <a:endParaRPr lang="en-US" sz="11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40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Worksheet 3 – Problem-Solving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Case Study:</a:t>
            </a:r>
          </a:p>
          <a:p>
            <a:r>
              <a:rPr lang="en-GB" sz="3200" dirty="0"/>
              <a:t>A client ordered 50 laptops but received only 45. Some boxes were damaged.</a:t>
            </a:r>
          </a:p>
          <a:p>
            <a:r>
              <a:rPr lang="en-GB" sz="3200" dirty="0"/>
              <a:t>Task:</a:t>
            </a:r>
          </a:p>
          <a:p>
            <a:r>
              <a:rPr lang="en-GB" sz="3200" dirty="0"/>
              <a:t>- Write an email to the supplier explaining:</a:t>
            </a:r>
          </a:p>
          <a:p>
            <a:r>
              <a:rPr lang="en-GB" sz="3200" dirty="0"/>
              <a:t>  • The issue</a:t>
            </a:r>
          </a:p>
          <a:p>
            <a:r>
              <a:rPr lang="en-GB" sz="3200" dirty="0"/>
              <a:t>  • What you expect (replacement/refund)</a:t>
            </a:r>
          </a:p>
          <a:p>
            <a:r>
              <a:rPr lang="en-GB" sz="3200" dirty="0"/>
              <a:t>  • A polite closing statement</a:t>
            </a:r>
          </a:p>
          <a:p>
            <a:endParaRPr lang="en-US" sz="11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92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Worksheet 4 – Gap-Fill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Dialogue:</a:t>
            </a:r>
          </a:p>
          <a:p>
            <a:r>
              <a:rPr lang="en-GB" sz="3200" dirty="0"/>
              <a:t>Customer: 'Good morning, I’d like to _______ 100 units. Could you offer a _______?'</a:t>
            </a:r>
          </a:p>
          <a:p>
            <a:r>
              <a:rPr lang="en-GB" sz="3200" dirty="0"/>
              <a:t>Seller: 'We can give you a 10% _______ if you pay in cash.'</a:t>
            </a:r>
          </a:p>
          <a:p>
            <a:endParaRPr lang="en-GB" sz="3200" dirty="0"/>
          </a:p>
          <a:p>
            <a:r>
              <a:rPr lang="en-GB" sz="3200" dirty="0"/>
              <a:t>Students fill in: order – discount – reduction</a:t>
            </a:r>
          </a:p>
          <a:p>
            <a:endParaRPr lang="en-US" sz="11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3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73868" y="2831153"/>
            <a:ext cx="9345750" cy="37918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74688" y="3110117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1. BATNA: Know your Best Alternative to a Negotiated Agreement.</a:t>
            </a:r>
          </a:p>
          <a:p>
            <a:r>
              <a:rPr lang="en-GB" sz="3200" dirty="0"/>
              <a:t>2. Anchoring: Start with a strong initial offer.</a:t>
            </a:r>
          </a:p>
          <a:p>
            <a:r>
              <a:rPr lang="en-GB" sz="3200" dirty="0"/>
              <a:t>3. Silence Strategy: Pause after making an offer.</a:t>
            </a:r>
          </a:p>
          <a:p>
            <a:r>
              <a:rPr lang="en-GB" sz="3200" dirty="0"/>
              <a:t>4. Bundling and Trade-offs: Offer package deals.</a:t>
            </a:r>
          </a:p>
          <a:p>
            <a:r>
              <a:rPr lang="en-GB" sz="3200" dirty="0"/>
              <a:t>5. Win-Win Approach: Focus on mutual benefits.</a:t>
            </a:r>
            <a:endParaRPr lang="en-US" sz="32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sz="32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C12332-8D82-B4FA-9720-CB6BF1709D32}"/>
              </a:ext>
            </a:extLst>
          </p:cNvPr>
          <p:cNvSpPr txBox="1"/>
          <p:nvPr/>
        </p:nvSpPr>
        <p:spPr>
          <a:xfrm>
            <a:off x="2047072" y="1774916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Advanced Negotiation Techniques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780980"/>
            <a:ext cx="9345750" cy="42690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65188" y="2018197"/>
            <a:ext cx="84173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Buyer:</a:t>
            </a:r>
          </a:p>
          <a:p>
            <a:r>
              <a:rPr lang="en-GB" sz="3200" dirty="0"/>
              <a:t>- 'I’d like to order 100 units.'</a:t>
            </a:r>
          </a:p>
          <a:p>
            <a:r>
              <a:rPr lang="en-GB" sz="3200" dirty="0"/>
              <a:t>- 'Do you offer bulk discounts?'</a:t>
            </a:r>
          </a:p>
          <a:p>
            <a:r>
              <a:rPr lang="en-GB" sz="3200" dirty="0"/>
              <a:t>- 'What are your payment terms?'</a:t>
            </a:r>
          </a:p>
          <a:p>
            <a:r>
              <a:rPr lang="en-GB" sz="3200" dirty="0"/>
              <a:t>Seller:</a:t>
            </a:r>
          </a:p>
          <a:p>
            <a:r>
              <a:rPr lang="en-GB" sz="3200" dirty="0"/>
              <a:t>- 'We can offer a 5% discount for large orders.'</a:t>
            </a:r>
          </a:p>
          <a:p>
            <a:r>
              <a:rPr lang="en-GB" sz="3200" dirty="0"/>
              <a:t>- 'Delivery will take 3–5 business days.'</a:t>
            </a:r>
          </a:p>
          <a:p>
            <a:r>
              <a:rPr lang="en-GB" sz="3200" dirty="0"/>
              <a:t>- 'Would you like to pay by cash or card?'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C12332-8D82-B4FA-9720-CB6BF1709D32}"/>
              </a:ext>
            </a:extLst>
          </p:cNvPr>
          <p:cNvSpPr txBox="1"/>
          <p:nvPr/>
        </p:nvSpPr>
        <p:spPr>
          <a:xfrm>
            <a:off x="3083166" y="1062173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Useful Business Phrases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5969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Common Problems in Buying &amp; Selling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513150" y="1685495"/>
            <a:ext cx="8496300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- Late delivery</a:t>
            </a:r>
          </a:p>
          <a:p>
            <a:r>
              <a:rPr lang="en-GB" sz="3200" dirty="0"/>
              <a:t>- Wrong or incomplete order</a:t>
            </a:r>
          </a:p>
          <a:p>
            <a:r>
              <a:rPr lang="en-GB" sz="3200" dirty="0"/>
              <a:t>- Payment delays</a:t>
            </a:r>
          </a:p>
          <a:p>
            <a:r>
              <a:rPr lang="en-GB" sz="3200" dirty="0"/>
              <a:t>- Damaged goods</a:t>
            </a:r>
          </a:p>
          <a:p>
            <a:r>
              <a:rPr lang="en-GB" sz="3200" dirty="0"/>
              <a:t>- Miscommunication about product specifications</a:t>
            </a:r>
          </a:p>
          <a:p>
            <a:endParaRPr lang="en-GB" sz="3200" dirty="0"/>
          </a:p>
          <a:p>
            <a:r>
              <a:rPr lang="en-GB" sz="3200" dirty="0"/>
              <a:t>Phrases to handle problems:</a:t>
            </a:r>
          </a:p>
          <a:p>
            <a:r>
              <a:rPr lang="en-GB" sz="3200" dirty="0"/>
              <a:t>- 'We’re sorry for the inconvenience.'</a:t>
            </a:r>
          </a:p>
          <a:p>
            <a:r>
              <a:rPr lang="en-GB" sz="3200" dirty="0"/>
              <a:t>- 'We will replace the item immediately.'</a:t>
            </a:r>
          </a:p>
          <a:p>
            <a:r>
              <a:rPr lang="en-GB" sz="3200" dirty="0"/>
              <a:t>- 'Let’s find a quick solution to this issue.'</a:t>
            </a:r>
          </a:p>
          <a:p>
            <a:endParaRPr lang="en-US" sz="11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8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35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Cultural Differences in Buying &amp; Selling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- In some cultures, bargaining is expected (e.g., Middle East, Asia).</a:t>
            </a:r>
          </a:p>
          <a:p>
            <a:r>
              <a:rPr lang="en-GB" sz="3200" dirty="0"/>
              <a:t>- In others, fixed prices are standard (e.g., US, Northern Europe).</a:t>
            </a:r>
          </a:p>
          <a:p>
            <a:r>
              <a:rPr lang="en-GB" sz="3200" dirty="0"/>
              <a:t>- Politeness levels and body language vary.</a:t>
            </a:r>
          </a:p>
          <a:p>
            <a:r>
              <a:rPr lang="en-GB" sz="3200" dirty="0"/>
              <a:t>- Understanding cultural norms improves success.</a:t>
            </a:r>
          </a:p>
          <a:p>
            <a:endParaRPr lang="en-US" sz="11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60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35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Body Language in Sales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- Maintain eye contact, but don’t stare.</a:t>
            </a:r>
          </a:p>
          <a:p>
            <a:r>
              <a:rPr lang="en-GB" sz="3600" dirty="0"/>
              <a:t>- Smile to build trust.</a:t>
            </a:r>
          </a:p>
          <a:p>
            <a:r>
              <a:rPr lang="en-GB" sz="3600" dirty="0"/>
              <a:t>- Avoid crossing arms (seen as defensive).</a:t>
            </a:r>
          </a:p>
          <a:p>
            <a:r>
              <a:rPr lang="en-GB" sz="3600" dirty="0"/>
              <a:t>- Lean slightly forward to show interest.</a:t>
            </a:r>
          </a:p>
          <a:p>
            <a:endParaRPr lang="en-US" sz="1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4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35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Payment Methods &amp; Trade Terms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- Cash on Delivery (COD)</a:t>
            </a:r>
          </a:p>
          <a:p>
            <a:r>
              <a:rPr lang="en-GB" sz="3600" dirty="0"/>
              <a:t>- Bank Transfer</a:t>
            </a:r>
          </a:p>
          <a:p>
            <a:r>
              <a:rPr lang="en-GB" sz="3600" dirty="0"/>
              <a:t>- Credit Card Payments</a:t>
            </a:r>
          </a:p>
          <a:p>
            <a:r>
              <a:rPr lang="en-GB" sz="3600" dirty="0"/>
              <a:t>- Net 30 (payment due within 30 days)</a:t>
            </a:r>
          </a:p>
          <a:p>
            <a:r>
              <a:rPr lang="en-GB" sz="3600" dirty="0"/>
              <a:t>- Letter of Credit for international trade</a:t>
            </a:r>
          </a:p>
          <a:p>
            <a:endParaRPr lang="en-US" sz="1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04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35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Mini-Case Study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Scenario:</a:t>
            </a:r>
          </a:p>
          <a:p>
            <a:r>
              <a:rPr lang="en-GB" sz="3600" dirty="0"/>
              <a:t>A company orders 500 smartphones from a supplier in another country. The shipment is delayed by two weeks, causing customer complaints.</a:t>
            </a:r>
          </a:p>
          <a:p>
            <a:r>
              <a:rPr lang="en-GB" sz="3600" dirty="0"/>
              <a:t>Discuss in pairs:</a:t>
            </a:r>
          </a:p>
          <a:p>
            <a:r>
              <a:rPr lang="en-GB" sz="3600" dirty="0"/>
              <a:t>- What should the buyer say to the supplier?</a:t>
            </a:r>
          </a:p>
          <a:p>
            <a:r>
              <a:rPr lang="en-GB" sz="3600" dirty="0"/>
              <a:t>- How can the supplier maintain the business relationship?</a:t>
            </a:r>
          </a:p>
          <a:p>
            <a:endParaRPr lang="en-US" sz="1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07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35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lexandria" charset="0"/>
                <a:cs typeface="Alexandria" charset="0"/>
              </a:rPr>
              <a:t>Quick Quiz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1. Which phrase is correct for asking about a discount?</a:t>
            </a:r>
          </a:p>
          <a:p>
            <a:r>
              <a:rPr lang="en-GB" sz="3600" dirty="0"/>
              <a:t>   a) 'Give me a discount.'</a:t>
            </a:r>
          </a:p>
          <a:p>
            <a:r>
              <a:rPr lang="en-GB" sz="3600" dirty="0"/>
              <a:t>   b) 'Could you offer a discount?'</a:t>
            </a:r>
          </a:p>
          <a:p>
            <a:r>
              <a:rPr lang="en-GB" sz="3600" dirty="0"/>
              <a:t>2. What is 'COD'?</a:t>
            </a:r>
          </a:p>
          <a:p>
            <a:r>
              <a:rPr lang="en-GB" sz="3600" dirty="0"/>
              <a:t>   a) Cash on Delivery</a:t>
            </a:r>
          </a:p>
          <a:p>
            <a:r>
              <a:rPr lang="en-GB" sz="3600" dirty="0"/>
              <a:t>   b) Credit over Debit</a:t>
            </a:r>
          </a:p>
          <a:p>
            <a:r>
              <a:rPr lang="en-GB" sz="3600" dirty="0"/>
              <a:t>3. Name two common problems in buying &amp; selling.</a:t>
            </a:r>
          </a:p>
          <a:p>
            <a:endParaRPr lang="en-US" sz="1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3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516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Summary – Key Takeaways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- Buying and selling involve clear communication.</a:t>
            </a:r>
          </a:p>
          <a:p>
            <a:r>
              <a:rPr lang="en-GB" sz="4000" dirty="0"/>
              <a:t>- Negotiation skills and cultural awareness are essential.</a:t>
            </a:r>
          </a:p>
          <a:p>
            <a:r>
              <a:rPr lang="en-GB" sz="4000" dirty="0"/>
              <a:t>- Use polite language, body language, and problem-solving phrases.</a:t>
            </a:r>
          </a:p>
          <a:p>
            <a:r>
              <a:rPr lang="en-GB" sz="4000" dirty="0"/>
              <a:t>- Always confirm agreements in writing.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725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944</Words>
  <Application>Microsoft Office PowerPoint</Application>
  <PresentationFormat>Widescreen</PresentationFormat>
  <Paragraphs>162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dimaa</cp:lastModifiedBy>
  <cp:revision>59</cp:revision>
  <dcterms:created xsi:type="dcterms:W3CDTF">2023-04-29T09:08:00Z</dcterms:created>
  <dcterms:modified xsi:type="dcterms:W3CDTF">2025-07-27T15:07:45Z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