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7.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Layouts/slideLayout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webextension1.xml" ContentType="application/vnd.ms-office.webextension+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480" r:id="rId2"/>
    <p:sldId id="271" r:id="rId3"/>
    <p:sldId id="313" r:id="rId4"/>
    <p:sldId id="542" r:id="rId5"/>
    <p:sldId id="543" r:id="rId6"/>
    <p:sldId id="276" r:id="rId7"/>
    <p:sldId id="530" r:id="rId8"/>
    <p:sldId id="531" r:id="rId9"/>
    <p:sldId id="532" r:id="rId10"/>
    <p:sldId id="533" r:id="rId11"/>
    <p:sldId id="534" r:id="rId12"/>
    <p:sldId id="538" r:id="rId13"/>
    <p:sldId id="535" r:id="rId14"/>
    <p:sldId id="536" r:id="rId15"/>
    <p:sldId id="537" r:id="rId16"/>
    <p:sldId id="539" r:id="rId17"/>
    <p:sldId id="540" r:id="rId18"/>
    <p:sldId id="541" r:id="rId19"/>
    <p:sldId id="544" r:id="rId20"/>
    <p:sldId id="545" r:id="rId21"/>
    <p:sldId id="547" r:id="rId22"/>
    <p:sldId id="548" r:id="rId23"/>
    <p:sldId id="549" r:id="rId24"/>
    <p:sldId id="550" r:id="rId25"/>
    <p:sldId id="551" r:id="rId26"/>
    <p:sldId id="552" r:id="rId27"/>
    <p:sldId id="553" r:id="rId28"/>
    <p:sldId id="555" r:id="rId29"/>
    <p:sldId id="556" r:id="rId30"/>
    <p:sldId id="557" r:id="rId31"/>
    <p:sldId id="558" r:id="rId32"/>
    <p:sldId id="554" r:id="rId33"/>
    <p:sldId id="560" r:id="rId34"/>
    <p:sldId id="561" r:id="rId35"/>
    <p:sldId id="562" r:id="rId36"/>
    <p:sldId id="563" r:id="rId37"/>
    <p:sldId id="564" r:id="rId38"/>
    <p:sldId id="565" r:id="rId39"/>
    <p:sldId id="566" r:id="rId40"/>
    <p:sldId id="567" r:id="rId41"/>
    <p:sldId id="568" r:id="rId42"/>
    <p:sldId id="569" r:id="rId43"/>
    <p:sldId id="570" r:id="rId44"/>
    <p:sldId id="571" r:id="rId45"/>
    <p:sldId id="524" r:id="rId46"/>
    <p:sldId id="52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542"/>
            <p14:sldId id="543"/>
            <p14:sldId id="276"/>
            <p14:sldId id="530"/>
            <p14:sldId id="531"/>
            <p14:sldId id="532"/>
            <p14:sldId id="533"/>
            <p14:sldId id="534"/>
            <p14:sldId id="538"/>
            <p14:sldId id="535"/>
            <p14:sldId id="536"/>
            <p14:sldId id="537"/>
            <p14:sldId id="539"/>
            <p14:sldId id="540"/>
            <p14:sldId id="541"/>
            <p14:sldId id="544"/>
            <p14:sldId id="545"/>
            <p14:sldId id="547"/>
            <p14:sldId id="548"/>
            <p14:sldId id="549"/>
            <p14:sldId id="550"/>
            <p14:sldId id="551"/>
            <p14:sldId id="552"/>
            <p14:sldId id="553"/>
            <p14:sldId id="555"/>
            <p14:sldId id="556"/>
            <p14:sldId id="557"/>
            <p14:sldId id="558"/>
            <p14:sldId id="554"/>
            <p14:sldId id="560"/>
            <p14:sldId id="561"/>
            <p14:sldId id="562"/>
            <p14:sldId id="563"/>
            <p14:sldId id="564"/>
            <p14:sldId id="565"/>
            <p14:sldId id="566"/>
            <p14:sldId id="567"/>
            <p14:sldId id="568"/>
            <p14:sldId id="569"/>
            <p14:sldId id="570"/>
            <p14:sldId id="571"/>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client id="{3F060586-26C6-463B-9848-96A3410B8ECE}" v="19" dt="2024-05-18T00:43:47.5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2.jpe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7</a:t>
            </a: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السابعة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419525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نتناول خلال المحاضرة:</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مقدمة</a:t>
            </a:r>
            <a:endParaRPr lang="en-US" sz="20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أنواع الاتصال والفرق بينها :</a:t>
            </a:r>
          </a:p>
          <a:p>
            <a:pPr marL="285750" indent="-285750" algn="r" rtl="1">
              <a:lnSpc>
                <a:spcPct val="150000"/>
              </a:lnSpc>
              <a:buFont typeface="Wingdings" panose="05000000000000000000" pitchFamily="2" charset="2"/>
              <a:buChar char="v"/>
            </a:pPr>
            <a:r>
              <a:rPr lang="ar-EG" sz="2000" dirty="0">
                <a:highlight>
                  <a:srgbClr val="FFFF00"/>
                </a:highlight>
                <a:latin typeface="Alexandria" pitchFamily="2" charset="-78"/>
                <a:cs typeface="Alexandria" pitchFamily="2" charset="-78"/>
              </a:rPr>
              <a:t>أولًا: الاتصال وفقًا للغة المستخدمة.</a:t>
            </a:r>
          </a:p>
          <a:p>
            <a:pPr marL="285750" indent="-285750" algn="r" rtl="1">
              <a:lnSpc>
                <a:spcPct val="150000"/>
              </a:lnSpc>
              <a:buFont typeface="Wingdings" panose="05000000000000000000" pitchFamily="2" charset="2"/>
              <a:buChar char="v"/>
            </a:pPr>
            <a:r>
              <a:rPr lang="ar-EG" sz="2000" dirty="0">
                <a:highlight>
                  <a:srgbClr val="FFFF00"/>
                </a:highlight>
                <a:latin typeface="Alexandria" pitchFamily="2" charset="-78"/>
                <a:cs typeface="Alexandria" pitchFamily="2" charset="-78"/>
              </a:rPr>
              <a:t>ثانيًا: الاتصال وفقًا للاتجاه.</a:t>
            </a:r>
          </a:p>
          <a:p>
            <a:pPr marL="285750" indent="-285750" algn="r" rtl="1">
              <a:lnSpc>
                <a:spcPct val="150000"/>
              </a:lnSpc>
              <a:buFont typeface="Wingdings" panose="05000000000000000000" pitchFamily="2" charset="2"/>
              <a:buChar char="v"/>
            </a:pPr>
            <a:r>
              <a:rPr lang="ar-EG" sz="2000" dirty="0">
                <a:highlight>
                  <a:srgbClr val="FFFF00"/>
                </a:highlight>
                <a:latin typeface="Alexandria" pitchFamily="2" charset="-78"/>
                <a:cs typeface="Alexandria" pitchFamily="2" charset="-78"/>
              </a:rPr>
              <a:t>ثالثًا: الاتصال وفقًا لدرجة التأثير.</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رابعًا: الاتصال وفقًا لمصدر الاتصال.</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خامسًا: الاتصال وفقًا لنطاق الاتصال.</a:t>
            </a:r>
          </a:p>
          <a:p>
            <a:pPr marL="285750" indent="-285750" algn="r" rtl="1">
              <a:lnSpc>
                <a:spcPct val="150000"/>
              </a:lnSpc>
              <a:buFont typeface="Wingdings" panose="05000000000000000000" pitchFamily="2" charset="2"/>
              <a:buChar char="v"/>
            </a:pPr>
            <a:r>
              <a:rPr lang="ar-EG" sz="2000" dirty="0">
                <a:latin typeface="Alexandria" pitchFamily="2" charset="-78"/>
                <a:cs typeface="Alexandria" pitchFamily="2" charset="-78"/>
              </a:rPr>
              <a:t>سادسًا: الاتصال وفقًا لمدى السيطرة على عملية سريان المعلومات.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334824"/>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لتحقيق أهداف العلاقات العامة في المؤسسات، يجب أولاً على الإدارة أن تدرك طبيعة شبكات الاتصال الموجودة لديها، حتى تتمكن من تحديد فاعلية الاتصال والوسائل المناسبة لتحقيق ذلك. علاوة على ذلك، يسهل فهم طبيعة الشبكات على الإدارة تجهيز رسالة فعالة لتحقيق أقصى قدر من التأثير. يمكن للاتصال الجيد أن يساعد في اتخاذ قرارات أفضل عن طريق إتاحة فرصة للتعرف على الاختيارات والبدائل من خلال دمج المعلومات المختلفة في صنع القرارات. بالإضافة إلى ذلك، الرسائل والمعلومات المتداولة داخل المؤسسة تعكس خطوط الاتصال التنظيمية وتؤثر على فعالية الرسالة بشكل كبير.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5858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أنواع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784947"/>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يتم تقديم أنواع مختلفة للأقسام الاتصال التنظيمي، غير أن دكتور محمد منير حجاب قام بتقسيمها إلى أصناف محددة وفقا لعدة معايير كما يلي:</a:t>
            </a:r>
          </a:p>
          <a:p>
            <a:pPr marL="342900" indent="-342900" algn="just" rtl="1">
              <a:lnSpc>
                <a:spcPct val="150000"/>
              </a:lnSpc>
              <a:buFont typeface="+mj-lt"/>
              <a:buAutoNum type="arabicPeriod"/>
            </a:pPr>
            <a:r>
              <a:rPr lang="ar-EG" dirty="0">
                <a:latin typeface="Alexandria" pitchFamily="2" charset="-78"/>
                <a:cs typeface="Alexandria" pitchFamily="2" charset="-78"/>
              </a:rPr>
              <a:t>اللغة المستخدمة.</a:t>
            </a:r>
          </a:p>
          <a:p>
            <a:pPr marL="342900" indent="-342900" algn="just" rtl="1">
              <a:lnSpc>
                <a:spcPct val="150000"/>
              </a:lnSpc>
              <a:buFont typeface="+mj-lt"/>
              <a:buAutoNum type="arabicPeriod"/>
            </a:pPr>
            <a:r>
              <a:rPr lang="ar-EG" dirty="0">
                <a:latin typeface="Alexandria" pitchFamily="2" charset="-78"/>
                <a:cs typeface="Alexandria" pitchFamily="2" charset="-78"/>
              </a:rPr>
              <a:t>الاتجاه.</a:t>
            </a:r>
          </a:p>
          <a:p>
            <a:pPr marL="342900" indent="-342900" algn="just" rtl="1">
              <a:lnSpc>
                <a:spcPct val="150000"/>
              </a:lnSpc>
              <a:buFont typeface="+mj-lt"/>
              <a:buAutoNum type="arabicPeriod"/>
            </a:pPr>
            <a:r>
              <a:rPr lang="ar-EG" dirty="0">
                <a:latin typeface="Alexandria" pitchFamily="2" charset="-78"/>
                <a:cs typeface="Alexandria" pitchFamily="2" charset="-78"/>
              </a:rPr>
              <a:t>درجة التأثير.</a:t>
            </a:r>
          </a:p>
          <a:p>
            <a:pPr marL="342900" indent="-342900" algn="just" rtl="1">
              <a:lnSpc>
                <a:spcPct val="150000"/>
              </a:lnSpc>
              <a:buFont typeface="+mj-lt"/>
              <a:buAutoNum type="arabicPeriod"/>
            </a:pPr>
            <a:r>
              <a:rPr lang="ar-EG" dirty="0">
                <a:latin typeface="Alexandria" pitchFamily="2" charset="-78"/>
                <a:cs typeface="Alexandria" pitchFamily="2" charset="-78"/>
              </a:rPr>
              <a:t>مصدر الاتصال.</a:t>
            </a:r>
          </a:p>
          <a:p>
            <a:pPr marL="342900" indent="-342900" algn="just" rtl="1">
              <a:lnSpc>
                <a:spcPct val="150000"/>
              </a:lnSpc>
              <a:buFont typeface="+mj-lt"/>
              <a:buAutoNum type="arabicPeriod"/>
            </a:pPr>
            <a:r>
              <a:rPr lang="ar-EG" dirty="0">
                <a:latin typeface="Alexandria" pitchFamily="2" charset="-78"/>
                <a:cs typeface="Alexandria" pitchFamily="2" charset="-78"/>
              </a:rPr>
              <a:t>نطاق الاتصال.</a:t>
            </a:r>
          </a:p>
          <a:p>
            <a:pPr marL="342900" indent="-342900" algn="just" rtl="1">
              <a:lnSpc>
                <a:spcPct val="150000"/>
              </a:lnSpc>
              <a:buFont typeface="+mj-lt"/>
              <a:buAutoNum type="arabicPeriod"/>
            </a:pPr>
            <a:r>
              <a:rPr lang="ar-EG" dirty="0">
                <a:latin typeface="Alexandria" pitchFamily="2" charset="-78"/>
                <a:cs typeface="Alexandria" pitchFamily="2" charset="-78"/>
              </a:rPr>
              <a:t>مدى السيطرة على عملية سريان المعلومات.</a:t>
            </a:r>
          </a:p>
          <a:p>
            <a:pPr algn="just" rtl="1">
              <a:lnSpc>
                <a:spcPct val="150000"/>
              </a:lnSpc>
            </a:pPr>
            <a:r>
              <a:rPr lang="ar-EG" dirty="0">
                <a:latin typeface="Alexandria" pitchFamily="2" charset="-78"/>
                <a:cs typeface="Alexandria" pitchFamily="2" charset="-78"/>
              </a:rPr>
              <a:t>وفيما يلي استعراض أنواع الاتصال التنظيمي بشكل من التفصيل.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7791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564835"/>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وهو هنا ينقسم إلى شقين، أحدهما لفظي، والآخر غير لفظي: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9B15AED6-88EA-EAE6-6522-99CD8C182D4B}"/>
              </a:ext>
            </a:extLst>
          </p:cNvPr>
          <p:cNvPicPr>
            <a:picLocks noChangeAspect="1"/>
          </p:cNvPicPr>
          <p:nvPr/>
        </p:nvPicPr>
        <p:blipFill>
          <a:blip r:embed="rId3"/>
          <a:stretch>
            <a:fillRect/>
          </a:stretch>
        </p:blipFill>
        <p:spPr>
          <a:xfrm>
            <a:off x="3414261" y="2685604"/>
            <a:ext cx="5608806" cy="320067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620928"/>
          </a:xfrm>
          <a:prstGeom prst="rect">
            <a:avLst/>
          </a:prstGeom>
          <a:noFill/>
        </p:spPr>
        <p:txBody>
          <a:bodyPr wrap="square" rtlCol="0">
            <a:spAutoFit/>
          </a:bodyPr>
          <a:lstStyle/>
          <a:p>
            <a:pPr algn="just" rtl="1">
              <a:lnSpc>
                <a:spcPct val="200000"/>
              </a:lnSpc>
            </a:pPr>
            <a:r>
              <a:rPr lang="ar-EG" sz="2000" dirty="0">
                <a:highlight>
                  <a:srgbClr val="669BBC"/>
                </a:highlight>
                <a:latin typeface="Alexandria" pitchFamily="2" charset="-78"/>
                <a:cs typeface="Alexandria" pitchFamily="2" charset="-78"/>
              </a:rPr>
              <a:t>أ‌-</a:t>
            </a:r>
            <a:r>
              <a:rPr lang="ar-EG" sz="2000" b="1" u="sng" dirty="0">
                <a:highlight>
                  <a:srgbClr val="669BBC"/>
                </a:highlight>
                <a:latin typeface="Alexandria" pitchFamily="2" charset="-78"/>
                <a:cs typeface="Alexandria" pitchFamily="2" charset="-78"/>
              </a:rPr>
              <a:t>الاتصال اللفظي: </a:t>
            </a:r>
          </a:p>
          <a:p>
            <a:pPr algn="just" rtl="1">
              <a:lnSpc>
                <a:spcPct val="150000"/>
              </a:lnSpc>
            </a:pPr>
            <a:r>
              <a:rPr lang="ar-EG" sz="1600" dirty="0">
                <a:latin typeface="Alexandria" pitchFamily="2" charset="-78"/>
                <a:cs typeface="Alexandria" pitchFamily="2" charset="-78"/>
              </a:rPr>
              <a:t>الاتصال اللفظي يشمل تبادل المعلومات والأفكار والمشاعر من خلال الكلمات المنطوقة أو المكتوبة. هذا النوع من الاتصال هو الأكثر استخدامًا بين البشر، ويعتبر جزءًا لا يتجزأ من التفاعلات اليومية والتبادلات الاجتماعية والمهنية. الاتصال اللفظي له العديد من الخصائص الفريدة، مثل الحاجة إلى استخدام رمز مشترك، مثل اللغة، والقدرة على التعبير عن المفاهيم والأفكار بطريقة تجريدية ومعقدة. كما يتطلب فهمًا عميقًا للمفاهيم اللغوية والقدرة على التعاطف، ما يعزز العلاقات ويسهل التفاهم المتبادل.</a:t>
            </a:r>
          </a:p>
          <a:p>
            <a:pPr algn="just" rtl="1">
              <a:lnSpc>
                <a:spcPct val="150000"/>
              </a:lnSpc>
            </a:pPr>
            <a:r>
              <a:rPr lang="ar-EG" sz="1600" dirty="0">
                <a:latin typeface="Alexandria" pitchFamily="2" charset="-78"/>
                <a:cs typeface="Alexandria" pitchFamily="2" charset="-78"/>
              </a:rPr>
              <a:t>أهمية الاتصال اللفظي تكمن في قدرته على نقل المعلومات بشكل واضح وفعال، وبناء العلاقات الاجتماعية القوية، وتحسين التفاهم المتبادل، وتطوير مهارات الاتصال الشخصية، والتأثير في القرارات والمجتمع بشكل عام. وبالتالي، يعتبر الاتصال اللفظي أساسًا لتحقيق التفاهم والتعاون بين الأفراد.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3689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226671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 يتم الاعتماد على الكلام أو اللفظ كوسيلة للتواصل ونقل الرسالة من المصدر للمستقبل، وهو ينقسم إلى نوعين:</a:t>
            </a:r>
          </a:p>
          <a:p>
            <a:pPr algn="just" rtl="1">
              <a:lnSpc>
                <a:spcPct val="150000"/>
              </a:lnSpc>
            </a:pPr>
            <a:r>
              <a:rPr lang="ar-EG" sz="1600" u="sng" dirty="0">
                <a:latin typeface="Alexandria" pitchFamily="2" charset="-78"/>
                <a:cs typeface="Alexandria" pitchFamily="2" charset="-78"/>
              </a:rPr>
              <a:t>1-الاتصال الشفهي:</a:t>
            </a:r>
          </a:p>
          <a:p>
            <a:pPr algn="just" rtl="1">
              <a:lnSpc>
                <a:spcPct val="150000"/>
              </a:lnSpc>
            </a:pPr>
            <a:r>
              <a:rPr lang="ar-EG" sz="1600" dirty="0">
                <a:latin typeface="Alexandria" pitchFamily="2" charset="-78"/>
                <a:cs typeface="Alexandria" pitchFamily="2" charset="-78"/>
              </a:rPr>
              <a:t>وهو عبارة عن التواصل بين الأفراد باستخدام اللغة الشفوية (الكلام)، ويشمل الحوارات والمحادثات والمشاركات في النقاشات والتجمعات الاجتماعية، ويعد من أهم وسائل التواصل البشري. ويتضمن الاتصال اللفظي العديد من المكونات، مثل اللغة المنطوقة، والنبر والتشديد، والاستخدامات الخاصة باللغة مثل الأمثال والمثل والمصطلحات الشائعة.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739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4113370"/>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ويتوقف نجاح الاتصال اللفظي على عدد من العناصر، من بينها</a:t>
            </a:r>
            <a:r>
              <a:rPr lang="ar-EG" sz="1600" dirty="0">
                <a:latin typeface="Alexandria" pitchFamily="2" charset="-78"/>
                <a:cs typeface="Alexandria" pitchFamily="2" charset="-78"/>
              </a:rPr>
              <a:t>:</a:t>
            </a:r>
          </a:p>
          <a:p>
            <a:pPr marL="457200" indent="-457200" algn="just" rtl="1">
              <a:lnSpc>
                <a:spcPct val="150000"/>
              </a:lnSpc>
            </a:pPr>
            <a:r>
              <a:rPr lang="ar-EG" sz="1600" dirty="0">
                <a:latin typeface="Alexandria" pitchFamily="2" charset="-78"/>
                <a:cs typeface="Alexandria" pitchFamily="2" charset="-78"/>
              </a:rPr>
              <a:t>•	استخدام لغة واضحة ومفهومة.</a:t>
            </a:r>
          </a:p>
          <a:p>
            <a:pPr marL="457200" indent="-457200" algn="just" rtl="1">
              <a:lnSpc>
                <a:spcPct val="150000"/>
              </a:lnSpc>
            </a:pPr>
            <a:r>
              <a:rPr lang="ar-EG" sz="1600" dirty="0">
                <a:latin typeface="Alexandria" pitchFamily="2" charset="-78"/>
                <a:cs typeface="Alexandria" pitchFamily="2" charset="-78"/>
              </a:rPr>
              <a:t>•	النطق بشكل صحيح وواضح واستخدام النبر والإيقاع المناسب.</a:t>
            </a:r>
          </a:p>
          <a:p>
            <a:pPr marL="457200" indent="-457200" algn="just" rtl="1">
              <a:lnSpc>
                <a:spcPct val="150000"/>
              </a:lnSpc>
            </a:pPr>
            <a:r>
              <a:rPr lang="ar-EG" sz="1600" dirty="0">
                <a:latin typeface="Alexandria" pitchFamily="2" charset="-78"/>
                <a:cs typeface="Alexandria" pitchFamily="2" charset="-78"/>
              </a:rPr>
              <a:t>•	إظهار الاهتمام والتركيز على المتحدث.</a:t>
            </a:r>
          </a:p>
          <a:p>
            <a:pPr marL="457200" indent="-457200" algn="just" rtl="1">
              <a:lnSpc>
                <a:spcPct val="150000"/>
              </a:lnSpc>
            </a:pPr>
            <a:r>
              <a:rPr lang="ar-EG" sz="1600" dirty="0">
                <a:latin typeface="Alexandria" pitchFamily="2" charset="-78"/>
                <a:cs typeface="Alexandria" pitchFamily="2" charset="-78"/>
              </a:rPr>
              <a:t>•	الابتسام والتعبير عن الانفعالات بشكل مناسب.</a:t>
            </a:r>
          </a:p>
          <a:p>
            <a:pPr marL="457200" indent="-457200" algn="just" rtl="1">
              <a:lnSpc>
                <a:spcPct val="150000"/>
              </a:lnSpc>
            </a:pPr>
            <a:r>
              <a:rPr lang="ar-EG" sz="1600" dirty="0">
                <a:latin typeface="Alexandria" pitchFamily="2" charset="-78"/>
                <a:cs typeface="Alexandria" pitchFamily="2" charset="-78"/>
              </a:rPr>
              <a:t>•	الاستماع الفعال والتأكد من فهم المتحدث جيدًا.</a:t>
            </a:r>
          </a:p>
          <a:p>
            <a:pPr marL="457200" indent="-457200" algn="just" rtl="1">
              <a:lnSpc>
                <a:spcPct val="150000"/>
              </a:lnSpc>
            </a:pPr>
            <a:r>
              <a:rPr lang="ar-EG" sz="1600" dirty="0">
                <a:latin typeface="Alexandria" pitchFamily="2" charset="-78"/>
                <a:cs typeface="Alexandria" pitchFamily="2" charset="-78"/>
              </a:rPr>
              <a:t>•	تجنب التعرض لمواقف محرجة أو النقاش في مواضيع حساسة.</a:t>
            </a:r>
          </a:p>
          <a:p>
            <a:pPr marL="457200" indent="-457200" algn="just" rtl="1">
              <a:lnSpc>
                <a:spcPct val="150000"/>
              </a:lnSpc>
            </a:pPr>
            <a:r>
              <a:rPr lang="ar-EG" sz="1600" dirty="0">
                <a:latin typeface="Alexandria" pitchFamily="2" charset="-78"/>
                <a:cs typeface="Alexandria" pitchFamily="2" charset="-78"/>
              </a:rPr>
              <a:t>•	العمل على تقليل الضوضاء والتشويش في محيط الحوار.</a:t>
            </a:r>
          </a:p>
          <a:p>
            <a:pPr marL="457200" indent="-457200" algn="just" rtl="1">
              <a:lnSpc>
                <a:spcPct val="150000"/>
              </a:lnSpc>
            </a:pPr>
            <a:r>
              <a:rPr lang="ar-EG" sz="1600" dirty="0">
                <a:latin typeface="Alexandria" pitchFamily="2" charset="-78"/>
                <a:cs typeface="Alexandria" pitchFamily="2" charset="-78"/>
              </a:rPr>
              <a:t>•	الانتباه إلى الاتصال غير اللفظي مثل حركات الجسد وتعابير الوجه.</a:t>
            </a:r>
          </a:p>
          <a:p>
            <a:pPr marL="457200" indent="-457200" algn="just" rtl="1">
              <a:lnSpc>
                <a:spcPct val="150000"/>
              </a:lnSpc>
            </a:pPr>
            <a:r>
              <a:rPr lang="ar-EG" sz="1600" dirty="0">
                <a:latin typeface="Alexandria" pitchFamily="2" charset="-78"/>
                <a:cs typeface="Alexandria" pitchFamily="2" charset="-78"/>
              </a:rPr>
              <a:t>•	القيام بالإجراءات اللازمة لتوثيق الاتفاقات بعد الاتصال الشفوي، مثل إرسال ملخص أفكار الحوار عبر البريد الإلكتروني.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7250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2266711"/>
          </a:xfrm>
          <a:prstGeom prst="rect">
            <a:avLst/>
          </a:prstGeom>
          <a:noFill/>
        </p:spPr>
        <p:txBody>
          <a:bodyPr wrap="square" rtlCol="0">
            <a:spAutoFit/>
          </a:bodyPr>
          <a:lstStyle/>
          <a:p>
            <a:pPr algn="just" rtl="1">
              <a:lnSpc>
                <a:spcPct val="150000"/>
              </a:lnSpc>
            </a:pPr>
            <a:r>
              <a:rPr lang="ar-EG" sz="1600" u="sng" dirty="0">
                <a:latin typeface="Alexandria" pitchFamily="2" charset="-78"/>
                <a:cs typeface="Alexandria" pitchFamily="2" charset="-78"/>
              </a:rPr>
              <a:t>2-الاتصال الكتابي</a:t>
            </a: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وهو التواصل بين الأفراد باستخدام الكتابة. ويشمل الاتصال الكتابي الرسائل الإلكترونية، والرسائل النصية، والرسائل الورقية، والإعلانات وأي وسائل تواصل أخرى تتم من خلال الكتابة. ومن خلال الاتصال الكتابي يتم تبادل المعلومات والأفكار بشكل مختلف تمامًا عن الاتصال الشفوي، وقد يحتاج الاتصال الكتابي إلى مزيد من الدقة والتركيز والتفاصيل في الكتابة حتى يتم فهم المعلومة بشكل صحيح، كما أنه يتطلب مهارات الكتابة والتعبير بطريقة صحيحة وواضحة لتوصيل المعلومة بشكل دقيق.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5837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ويتوقف نجاح الاتصال الكتابي على عدد من العناصر، من بينها: </a:t>
            </a:r>
          </a:p>
          <a:p>
            <a:pPr marL="457200" indent="-457200" algn="just" rtl="1">
              <a:lnSpc>
                <a:spcPct val="150000"/>
              </a:lnSpc>
            </a:pPr>
            <a:r>
              <a:rPr lang="ar-EG" sz="1600" dirty="0">
                <a:latin typeface="Alexandria" pitchFamily="2" charset="-78"/>
                <a:cs typeface="Alexandria" pitchFamily="2" charset="-78"/>
              </a:rPr>
              <a:t>•	الدقة والوضوح: يجب عليك كمرسل أن تحرص على الكتابة بشكل دقيق وواضح، والتأكد من استخدام القواعد اللغوية الصحيحة وتجنب الأخطاء الإملائية.</a:t>
            </a:r>
          </a:p>
          <a:p>
            <a:pPr marL="457200" indent="-457200" algn="just" rtl="1">
              <a:lnSpc>
                <a:spcPct val="150000"/>
              </a:lnSpc>
            </a:pPr>
            <a:r>
              <a:rPr lang="ar-EG" sz="1600" dirty="0">
                <a:latin typeface="Alexandria" pitchFamily="2" charset="-78"/>
                <a:cs typeface="Alexandria" pitchFamily="2" charset="-78"/>
              </a:rPr>
              <a:t>•	الموضوعية: يجب أن يكون كلامك موضوعيًّا، وتجنب التعابير العاطفية أو الكلمات المسيئة.</a:t>
            </a:r>
          </a:p>
          <a:p>
            <a:pPr marL="457200" indent="-457200" algn="just" rtl="1">
              <a:lnSpc>
                <a:spcPct val="150000"/>
              </a:lnSpc>
            </a:pPr>
            <a:r>
              <a:rPr lang="ar-EG" sz="1600" dirty="0">
                <a:latin typeface="Alexandria" pitchFamily="2" charset="-78"/>
                <a:cs typeface="Alexandria" pitchFamily="2" charset="-78"/>
              </a:rPr>
              <a:t>•	الاختصار: يمكن استخدام الاختصارات في الرسائل النصية والمحادثات عبر الإنترنت، ولكن يجب التأكد من أن المستلم سوف يفهم هذه الاختصارات.</a:t>
            </a:r>
          </a:p>
          <a:p>
            <a:pPr marL="457200" indent="-457200" algn="just" rtl="1">
              <a:lnSpc>
                <a:spcPct val="150000"/>
              </a:lnSpc>
            </a:pPr>
            <a:r>
              <a:rPr lang="ar-EG" sz="1600" dirty="0">
                <a:latin typeface="Alexandria" pitchFamily="2" charset="-78"/>
                <a:cs typeface="Alexandria" pitchFamily="2" charset="-78"/>
              </a:rPr>
              <a:t>•	التركيز على المحتوى: يجب عليك التركيز على المحتوى وجعله واضحًا ومفيدًا للمتلقي.</a:t>
            </a:r>
          </a:p>
          <a:p>
            <a:pPr marL="457200" indent="-457200" algn="just" rtl="1">
              <a:lnSpc>
                <a:spcPct val="150000"/>
              </a:lnSpc>
            </a:pPr>
            <a:r>
              <a:rPr lang="ar-EG" sz="1600" dirty="0">
                <a:latin typeface="Alexandria" pitchFamily="2" charset="-78"/>
                <a:cs typeface="Alexandria" pitchFamily="2" charset="-78"/>
              </a:rPr>
              <a:t>•	الرد السريع: يجب أن يكون الرد سريعًا وفي وقت قصير، خاصةً إذا كان الرد يخص عملًا أو اجتماعًا أو موعدًا محددًا.</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7783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ويتوقف نجاح الاتصال الكتابي على عدد من العناصر، من بينها: </a:t>
            </a:r>
          </a:p>
          <a:p>
            <a:pPr marL="457200" indent="-457200" algn="just" rtl="1">
              <a:lnSpc>
                <a:spcPct val="150000"/>
              </a:lnSpc>
            </a:pPr>
            <a:r>
              <a:rPr lang="ar-EG" sz="1600" dirty="0">
                <a:latin typeface="Alexandria" pitchFamily="2" charset="-78"/>
                <a:cs typeface="Alexandria" pitchFamily="2" charset="-78"/>
              </a:rPr>
              <a:t>•	الوديّة: يحتاج الاتصال الكتابي الناجح إلى براعة في استخدام كلمات الوديَّة، مثل "من فضلك" </a:t>
            </a:r>
            <a:r>
              <a:rPr lang="ar-EG" sz="1600" dirty="0" err="1">
                <a:latin typeface="Alexandria" pitchFamily="2" charset="-78"/>
                <a:cs typeface="Alexandria" pitchFamily="2" charset="-78"/>
              </a:rPr>
              <a:t>و"شكرًا</a:t>
            </a:r>
            <a:r>
              <a:rPr lang="ar-EG" sz="1600" dirty="0">
                <a:latin typeface="Alexandria" pitchFamily="2" charset="-78"/>
                <a:cs typeface="Alexandria" pitchFamily="2" charset="-78"/>
              </a:rPr>
              <a:t> لك" </a:t>
            </a:r>
            <a:r>
              <a:rPr lang="ar-EG" sz="1600" dirty="0" err="1">
                <a:latin typeface="Alexandria" pitchFamily="2" charset="-78"/>
                <a:cs typeface="Alexandria" pitchFamily="2" charset="-78"/>
              </a:rPr>
              <a:t>و"أهلًا</a:t>
            </a:r>
            <a:r>
              <a:rPr lang="ar-EG" sz="1600" dirty="0">
                <a:latin typeface="Alexandria" pitchFamily="2" charset="-78"/>
                <a:cs typeface="Alexandria" pitchFamily="2" charset="-78"/>
              </a:rPr>
              <a:t> وسهلًا" وغيرها.</a:t>
            </a:r>
          </a:p>
          <a:p>
            <a:pPr marL="457200" indent="-457200" algn="just" rtl="1">
              <a:lnSpc>
                <a:spcPct val="150000"/>
              </a:lnSpc>
            </a:pPr>
            <a:r>
              <a:rPr lang="ar-EG" sz="1600" dirty="0">
                <a:latin typeface="Alexandria" pitchFamily="2" charset="-78"/>
                <a:cs typeface="Alexandria" pitchFamily="2" charset="-78"/>
              </a:rPr>
              <a:t>•	التنظيم: يجب تنظيم الرسائل بطريقة منطقية مثل ترتيب الأفكار والتفاصيل في فقرات متسلسلة، وأيضًا تقديم المعلومات في شكل جذاب وسهل الفهم. </a:t>
            </a:r>
          </a:p>
          <a:p>
            <a:pPr marL="457200" indent="-457200" algn="just" rtl="1">
              <a:lnSpc>
                <a:spcPct val="150000"/>
              </a:lnSpc>
            </a:pPr>
            <a:r>
              <a:rPr lang="ar-EG" sz="1600" dirty="0">
                <a:latin typeface="Alexandria" pitchFamily="2" charset="-78"/>
                <a:cs typeface="Alexandria" pitchFamily="2" charset="-78"/>
              </a:rPr>
              <a:t>•	التحكم في المزاج: يحتاج الاتصال الكتابي الناجح إلى أن يتم التحكم بشكل صحيح في المزاج الذي ينشئه نمط الكتابة، بحيث يكون المزاج مهذبًا ومحترمًا، ويناسب سياق الرسالة ومنطوقها. </a:t>
            </a:r>
          </a:p>
          <a:p>
            <a:pPr marL="457200" indent="-457200" algn="just" rtl="1">
              <a:lnSpc>
                <a:spcPct val="150000"/>
              </a:lnSpc>
            </a:pPr>
            <a:r>
              <a:rPr lang="ar-EG" sz="1600" dirty="0">
                <a:latin typeface="Alexandria" pitchFamily="2" charset="-78"/>
                <a:cs typeface="Alexandria" pitchFamily="2" charset="-78"/>
              </a:rPr>
              <a:t>•	الاهتمام بتوقيت الإرسال: يجب تجنب إرسال الرسائل في أي وقت، خاصةً في فترات متأخرة من الليل أو في أوقات العمل، وأيضًا ضرورة الأخذ بعين الاعتبار الفروق الزمنية في حالات الاتصال الدولي. </a:t>
            </a:r>
          </a:p>
          <a:p>
            <a:pPr marL="457200" indent="-457200" algn="just" rtl="1">
              <a:lnSpc>
                <a:spcPct val="150000"/>
              </a:lnSpc>
            </a:pPr>
            <a:r>
              <a:rPr lang="ar-EG" sz="1600" dirty="0">
                <a:latin typeface="Alexandria" pitchFamily="2" charset="-78"/>
                <a:cs typeface="Alexandria" pitchFamily="2" charset="-78"/>
              </a:rPr>
              <a:t>•	التأكد من صحة المعلومات: يجب التأكد من صحة المعلومات وقبول المسؤولية عما تتم كتابته وما سيأتي منه، ويجب الالتزام بالقوانين والأخلاق في كتابة الرسائل والمشاركات.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2064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836371"/>
          </a:xfrm>
          <a:prstGeom prst="rect">
            <a:avLst/>
          </a:prstGeom>
          <a:noFill/>
        </p:spPr>
        <p:txBody>
          <a:bodyPr wrap="square" rtlCol="0">
            <a:spAutoFit/>
          </a:bodyPr>
          <a:lstStyle/>
          <a:p>
            <a:pPr algn="just" rtl="1">
              <a:lnSpc>
                <a:spcPct val="150000"/>
              </a:lnSpc>
            </a:pPr>
            <a:r>
              <a:rPr lang="ar-EG" sz="2000" dirty="0">
                <a:highlight>
                  <a:srgbClr val="669BBC"/>
                </a:highlight>
                <a:latin typeface="Alexandria" pitchFamily="2" charset="-78"/>
                <a:cs typeface="Alexandria" pitchFamily="2" charset="-78"/>
              </a:rPr>
              <a:t>ب‌-الاتصال غير اللفظي:</a:t>
            </a:r>
          </a:p>
          <a:p>
            <a:pPr algn="just" rtl="1">
              <a:lnSpc>
                <a:spcPct val="150000"/>
              </a:lnSpc>
            </a:pPr>
            <a:r>
              <a:rPr lang="ar-EG" sz="1600" dirty="0">
                <a:latin typeface="Alexandria" pitchFamily="2" charset="-78"/>
                <a:cs typeface="Alexandria" pitchFamily="2" charset="-78"/>
              </a:rPr>
              <a:t>الاتصال غير اللفظي هو أحد أشكال التواصل الذي لا يعتمد على الكلمات المنطوقة أو المكتوبة، بل يستخدم وسائل أخرى مثل لغة الجسد والتعابير الوجهية والإيماءات والاتصال البصري واللمس والوقت والمسافة، وحتى الصمت والبيئة المادية لنقل المعلومات والمشاعر والنوايا. يمكن لهذه الأشكال من التواصل أن تكمل الاتصال اللفظي أو أن تقف وحدها كوسيلة تواصل فعَّالة.</a:t>
            </a:r>
          </a:p>
          <a:p>
            <a:pPr algn="just" rtl="1">
              <a:lnSpc>
                <a:spcPct val="150000"/>
              </a:lnSpc>
            </a:pPr>
            <a:r>
              <a:rPr lang="ar-EG" sz="1600" dirty="0">
                <a:latin typeface="Alexandria" pitchFamily="2" charset="-78"/>
                <a:cs typeface="Alexandria" pitchFamily="2" charset="-78"/>
              </a:rPr>
              <a:t>الاتصال غير اللفظي مهم في السياقات الاجتماعية والمهنية، لأنه يساعد في تحديد السياق وتعزيز العلاقات بين الأشخاص، ويمكن أن يكون له تأثير كبير في كيفية تلقي وتفسير الرسائل. على سبيل المثال، يمكن لنبرة الصوت أن تغير معنى الكلمات المنطوقة بشكل جذري، ويمكن للإيماءات أن تعزز أو تناقض ما يُقال. كما يُعتبر الاتصال غير اللفظي أساسيًّا في السياقات حيث الاتصال اللفظي محدود أو غير ممكن، مثل في الثقافات التي تعتمد بشكل كبير على التعابير غير اللفظية لنقل المعاني والعواطف.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973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5327" y="1693454"/>
            <a:ext cx="1163549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80999" y="1640652"/>
            <a:ext cx="11364151" cy="4852034"/>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من أنواع الاتصال غير اللفظي ما يلي:</a:t>
            </a:r>
          </a:p>
          <a:p>
            <a:pPr algn="just" rtl="1">
              <a:lnSpc>
                <a:spcPct val="150000"/>
              </a:lnSpc>
            </a:pPr>
            <a:r>
              <a:rPr lang="ar-EG" sz="1600" dirty="0">
                <a:solidFill>
                  <a:srgbClr val="FF0000"/>
                </a:solidFill>
                <a:latin typeface="Alexandria" pitchFamily="2" charset="-78"/>
                <a:cs typeface="Alexandria" pitchFamily="2" charset="-78"/>
              </a:rPr>
              <a:t>1-الملابس: </a:t>
            </a:r>
          </a:p>
          <a:p>
            <a:pPr algn="just" rtl="1">
              <a:lnSpc>
                <a:spcPct val="150000"/>
              </a:lnSpc>
            </a:pPr>
            <a:r>
              <a:rPr lang="ar-EG" sz="1600" dirty="0">
                <a:latin typeface="Alexandria" pitchFamily="2" charset="-78"/>
                <a:cs typeface="Alexandria" pitchFamily="2" charset="-78"/>
              </a:rPr>
              <a:t>الملابس تعتبر جزءًا هامًّا من الاتصال غير اللفظي، ولها دور كبير في كيفية إدراك الآخرين لنا وفي تحديد التفاعلات الاجتماعية والمهنية. </a:t>
            </a:r>
            <a:r>
              <a:rPr lang="ar-EG" sz="1600" u="sng" dirty="0">
                <a:latin typeface="Alexandria" pitchFamily="2" charset="-78"/>
                <a:cs typeface="Alexandria" pitchFamily="2" charset="-78"/>
              </a:rPr>
              <a:t>وهناك بعض الجوانب التي تبرز أهمية الملابس في الاتصال غير اللفظي، والتي من بينها:</a:t>
            </a:r>
          </a:p>
          <a:p>
            <a:pPr marL="346075" indent="-346075" algn="just" rtl="1">
              <a:lnSpc>
                <a:spcPct val="150000"/>
              </a:lnSpc>
            </a:pPr>
            <a:r>
              <a:rPr lang="ar-EG" sz="1600" dirty="0">
                <a:latin typeface="Alexandria" pitchFamily="2" charset="-78"/>
                <a:cs typeface="Alexandria" pitchFamily="2" charset="-78"/>
              </a:rPr>
              <a:t>•	تعبير عن الهوية: الملابس يمكن أن تعبر عن الهوية الشخصية والثقافية والاجتماعية والمهنية. على سبيل المثال، زي موحد يمكن أن يشير إلى انتماء شخص إلى مؤسسة أو مهنة معينة.</a:t>
            </a:r>
          </a:p>
          <a:p>
            <a:pPr marL="346075" indent="-346075" algn="just" rtl="1">
              <a:lnSpc>
                <a:spcPct val="150000"/>
              </a:lnSpc>
            </a:pPr>
            <a:r>
              <a:rPr lang="ar-EG" sz="1600" dirty="0">
                <a:latin typeface="Alexandria" pitchFamily="2" charset="-78"/>
                <a:cs typeface="Alexandria" pitchFamily="2" charset="-78"/>
              </a:rPr>
              <a:t>•	إظهار الوضع الاجتماعي: الملابس يمكن أن تكون مؤشرًا على الوضع الاجتماعي أو الاقتصادي. فالملابس الفاخرة والماركات العالمية قد تُظهر الثراء أو مكانة اجتماعية عالية.</a:t>
            </a:r>
          </a:p>
          <a:p>
            <a:pPr marL="346075" indent="-346075" algn="just" rtl="1">
              <a:lnSpc>
                <a:spcPct val="150000"/>
              </a:lnSpc>
            </a:pPr>
            <a:r>
              <a:rPr lang="ar-EG" sz="1600" dirty="0">
                <a:latin typeface="Alexandria" pitchFamily="2" charset="-78"/>
                <a:cs typeface="Alexandria" pitchFamily="2" charset="-78"/>
              </a:rPr>
              <a:t>•	التأثير في الانطباع الأول: الانطباع الأول يتأثر بشكل كبير بالملابس. فملابس العمل الرسمية يمكن أن توحي بالاحترافية والجدية، في حين أن الملابس غير الرسمية يمكن أن توحي ببيئة عمل أكثر استرخاءً.</a:t>
            </a:r>
          </a:p>
          <a:p>
            <a:pPr marL="346075" indent="-346075" algn="just" rtl="1">
              <a:lnSpc>
                <a:spcPct val="150000"/>
              </a:lnSpc>
            </a:pPr>
            <a:r>
              <a:rPr lang="ar-EG" sz="1600" dirty="0">
                <a:latin typeface="Alexandria" pitchFamily="2" charset="-78"/>
                <a:cs typeface="Alexandria" pitchFamily="2" charset="-78"/>
              </a:rPr>
              <a:t>•	توصيل رسائل محددة: في بعض السياقات، يمكن للملابس أن توصل رسائل محددة، مثل الثقة بالنفس والانفتاح، أو حتى السلطة والتحكم.</a:t>
            </a:r>
          </a:p>
          <a:p>
            <a:pPr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7922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374706"/>
          </a:xfrm>
          <a:prstGeom prst="rect">
            <a:avLst/>
          </a:prstGeom>
          <a:noFill/>
        </p:spPr>
        <p:txBody>
          <a:bodyPr wrap="square" rtlCol="0">
            <a:spAutoFit/>
          </a:bodyPr>
          <a:lstStyle/>
          <a:p>
            <a:pPr marL="512763" indent="-457200" algn="just" rtl="1">
              <a:lnSpc>
                <a:spcPct val="150000"/>
              </a:lnSpc>
            </a:pPr>
            <a:r>
              <a:rPr lang="ar-EG" sz="1600" u="sng" dirty="0">
                <a:latin typeface="Alexandria" pitchFamily="2" charset="-78"/>
                <a:cs typeface="Alexandria" pitchFamily="2" charset="-78"/>
              </a:rPr>
              <a:t>تابع الجوانب التي تبرز أهمية الملابس في الاتصال غير اللفظي</a:t>
            </a:r>
            <a:r>
              <a:rPr lang="ar-EG" sz="1600" dirty="0">
                <a:latin typeface="Alexandria" pitchFamily="2" charset="-78"/>
                <a:cs typeface="Alexandria" pitchFamily="2" charset="-78"/>
              </a:rPr>
              <a:t>:</a:t>
            </a:r>
          </a:p>
          <a:p>
            <a:pPr marL="512763" indent="-457200" algn="just" rtl="1">
              <a:lnSpc>
                <a:spcPct val="150000"/>
              </a:lnSpc>
            </a:pPr>
            <a:r>
              <a:rPr lang="ar-EG" sz="1600" dirty="0">
                <a:latin typeface="Alexandria" pitchFamily="2" charset="-78"/>
                <a:cs typeface="Alexandria" pitchFamily="2" charset="-78"/>
              </a:rPr>
              <a:t>•	التأثير في السلوك: الملابس لا تؤثر فقط في كيفية رؤية الآخرين لنا، ولكن أيضًا في كيفية تصرفنا. يُشار إلى هذا أحيانًا بـ"تأثير الزي الموحد"، حيث يمكن أن تؤثر الملابس في السلوك والأداء.</a:t>
            </a:r>
          </a:p>
          <a:p>
            <a:pPr marL="512763" indent="-457200" algn="just" rtl="1">
              <a:lnSpc>
                <a:spcPct val="150000"/>
              </a:lnSpc>
            </a:pPr>
            <a:r>
              <a:rPr lang="ar-EG" sz="1600" dirty="0">
                <a:latin typeface="Alexandria" pitchFamily="2" charset="-78"/>
                <a:cs typeface="Alexandria" pitchFamily="2" charset="-78"/>
              </a:rPr>
              <a:t>•	المناسبة: الملابس يمكن أن تشير إلى مدى مناسبتها لحدث معين، مثل حفلات الزفاف والمقابلات الوظيفية، أو الفعاليات الرياضية، وهذا يمكن أن يعكس مدى احترام الشخص للمناسبة وتقديره لأهميتها.</a:t>
            </a:r>
          </a:p>
          <a:p>
            <a:pPr marL="512763" indent="-457200" algn="just" rtl="1">
              <a:lnSpc>
                <a:spcPct val="150000"/>
              </a:lnSpc>
            </a:pPr>
            <a:r>
              <a:rPr lang="ar-EG" sz="1600" dirty="0">
                <a:latin typeface="Alexandria" pitchFamily="2" charset="-78"/>
                <a:cs typeface="Alexandria" pitchFamily="2" charset="-78"/>
              </a:rPr>
              <a:t>•	التأثير في التواصل والعلاقات: الملابس يمكن أن تؤثر في الديناميكية بين الأشخاص وتؤثر في مستوى الراحة في التواصل. </a:t>
            </a:r>
          </a:p>
          <a:p>
            <a:pPr marL="512763" indent="-457200" algn="just" rtl="1">
              <a:lnSpc>
                <a:spcPct val="150000"/>
              </a:lnSpc>
            </a:pPr>
            <a:r>
              <a:rPr lang="ar-EG" sz="1600" dirty="0">
                <a:latin typeface="Alexandria" pitchFamily="2" charset="-78"/>
                <a:cs typeface="Alexandria" pitchFamily="2" charset="-78"/>
              </a:rPr>
              <a:t>باختصار، الملابس جزء لا يتجزأ من الرسائل التي نبعثها في التفاعلات اليومية، ويمكن أن تعزز أو تعوق الاتصال بين الأفراد.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3879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420873"/>
          </a:xfrm>
          <a:prstGeom prst="rect">
            <a:avLst/>
          </a:prstGeom>
          <a:noFill/>
        </p:spPr>
        <p:txBody>
          <a:bodyPr wrap="square" rtlCol="0">
            <a:spAutoFit/>
          </a:bodyPr>
          <a:lstStyle/>
          <a:p>
            <a:pPr marL="512763" indent="-457200" algn="just" rtl="1">
              <a:lnSpc>
                <a:spcPct val="150000"/>
              </a:lnSpc>
            </a:pPr>
            <a:r>
              <a:rPr lang="ar-EG" u="sng" dirty="0">
                <a:solidFill>
                  <a:srgbClr val="FF0000"/>
                </a:solidFill>
                <a:latin typeface="Alexandria" pitchFamily="2" charset="-78"/>
                <a:cs typeface="Alexandria" pitchFamily="2" charset="-78"/>
              </a:rPr>
              <a:t>2-المظهر الخارجي: </a:t>
            </a:r>
          </a:p>
          <a:p>
            <a:pPr indent="55563" algn="just" rtl="1">
              <a:lnSpc>
                <a:spcPct val="150000"/>
              </a:lnSpc>
            </a:pPr>
            <a:r>
              <a:rPr lang="ar-EG" sz="1600" dirty="0">
                <a:latin typeface="Alexandria" pitchFamily="2" charset="-78"/>
                <a:cs typeface="Alexandria" pitchFamily="2" charset="-78"/>
              </a:rPr>
              <a:t>المظهر الخارجي له تأثير كبير في الاتصال غير اللفظي ويمكن أن يؤثر بشكل مباشر في كيفية إدراك الأشخاص بعضهم لبعض وفي جودة التفاعل والتواصل، ويشمل المظهر الشخصي والحرفية ونظافة وضرورة العناية بالعناصر الصغيرة مثل الشعر وأظافر اليدين والقدمين للحفاظ على مظهر لائق. وتتمثل أهمية الاهتمام بالمظهر الخارجي في العناصر التالية: </a:t>
            </a:r>
          </a:p>
          <a:p>
            <a:pPr marL="512763" indent="-457200" algn="just" rtl="1">
              <a:lnSpc>
                <a:spcPct val="150000"/>
              </a:lnSpc>
            </a:pPr>
            <a:r>
              <a:rPr lang="ar-EG" sz="1600" dirty="0">
                <a:latin typeface="Alexandria" pitchFamily="2" charset="-78"/>
                <a:cs typeface="Alexandria" pitchFamily="2" charset="-78"/>
              </a:rPr>
              <a:t>• الانطباعات الأولية: المظهر الخارجي يؤثر بقوة في الانطباعات الأولية. الأشخاص غالبًا ما يحكمون على الآخرين استنادًا إلى مظهرهم في اللقاءات الأولى، ما يمكن أن يؤثر في التفاعلات المستقبلية.</a:t>
            </a:r>
          </a:p>
          <a:p>
            <a:pPr marL="512763" indent="-457200" algn="just" rtl="1">
              <a:lnSpc>
                <a:spcPct val="150000"/>
              </a:lnSpc>
            </a:pPr>
            <a:r>
              <a:rPr lang="ar-EG" sz="1600" dirty="0">
                <a:latin typeface="Alexandria" pitchFamily="2" charset="-78"/>
                <a:cs typeface="Alexandria" pitchFamily="2" charset="-78"/>
              </a:rPr>
              <a:t>• الثقة والمصداقية: المظهر الاحترافي والمهندم يمكن أن يزيد من الثقة بالنفس ويجعل الشخص يُنظر إليه على أنه أكثر مصداقية وجدية في عمله.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777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4159537"/>
          </a:xfrm>
          <a:prstGeom prst="rect">
            <a:avLst/>
          </a:prstGeom>
          <a:noFill/>
        </p:spPr>
        <p:txBody>
          <a:bodyPr wrap="square" rtlCol="0">
            <a:spAutoFit/>
          </a:bodyPr>
          <a:lstStyle/>
          <a:p>
            <a:pPr marL="512763" indent="-457200" algn="just" rtl="1">
              <a:lnSpc>
                <a:spcPct val="150000"/>
              </a:lnSpc>
            </a:pPr>
            <a:r>
              <a:rPr lang="ar-EG" u="sng" dirty="0">
                <a:solidFill>
                  <a:srgbClr val="FF0000"/>
                </a:solidFill>
                <a:latin typeface="Alexandria" pitchFamily="2" charset="-78"/>
                <a:cs typeface="Alexandria" pitchFamily="2" charset="-78"/>
              </a:rPr>
              <a:t>تابع </a:t>
            </a:r>
            <a:r>
              <a:rPr lang="ar-EG" sz="1600" u="sng" dirty="0">
                <a:latin typeface="Alexandria" pitchFamily="2" charset="-78"/>
                <a:cs typeface="Alexandria" pitchFamily="2" charset="-78"/>
              </a:rPr>
              <a:t>أهمية الاهتمام بالمظهر الخارجي</a:t>
            </a:r>
            <a:r>
              <a:rPr lang="ar-EG" sz="1600" dirty="0">
                <a:latin typeface="Alexandria" pitchFamily="2" charset="-78"/>
                <a:cs typeface="Alexandria" pitchFamily="2" charset="-78"/>
              </a:rPr>
              <a:t>: </a:t>
            </a:r>
          </a:p>
          <a:p>
            <a:pPr marL="512763" indent="-457200" algn="just" rtl="1">
              <a:lnSpc>
                <a:spcPct val="150000"/>
              </a:lnSpc>
            </a:pPr>
            <a:r>
              <a:rPr lang="ar-EG" sz="1600" dirty="0">
                <a:latin typeface="Alexandria" pitchFamily="2" charset="-78"/>
                <a:cs typeface="Alexandria" pitchFamily="2" charset="-78"/>
              </a:rPr>
              <a:t>•	السلطة والهيبة: المظهر يمكن أن يُستخدم للتعبير عن السلطة والهيبة. الأشخاص الذين يرتدون ملابس باهظة الثمن أو ملابس تعكس مكانة اجتماعية معينة غالبًا ما يُنظر إليهم على أنهم يحتلون مكانة أعلى.</a:t>
            </a:r>
          </a:p>
          <a:p>
            <a:pPr marL="512763" indent="-457200" algn="just" rtl="1">
              <a:lnSpc>
                <a:spcPct val="150000"/>
              </a:lnSpc>
            </a:pPr>
            <a:r>
              <a:rPr lang="ar-EG" sz="1600" dirty="0">
                <a:latin typeface="Alexandria" pitchFamily="2" charset="-78"/>
                <a:cs typeface="Alexandria" pitchFamily="2" charset="-78"/>
              </a:rPr>
              <a:t>•	الانتماء: المظهر يمكن أن يُظهر الانتماء إلى مجموعة معينة، سواء كانت مهنية أو ثقافية أو اجتماعية. الأزياء والإكسسوارات قد تكون رموزًا لانتماءات معينة.</a:t>
            </a:r>
          </a:p>
          <a:p>
            <a:pPr marL="512763" indent="-457200" algn="just" rtl="1">
              <a:lnSpc>
                <a:spcPct val="150000"/>
              </a:lnSpc>
            </a:pPr>
            <a:r>
              <a:rPr lang="ar-EG" sz="1600" dirty="0">
                <a:latin typeface="Alexandria" pitchFamily="2" charset="-78"/>
                <a:cs typeface="Alexandria" pitchFamily="2" charset="-78"/>
              </a:rPr>
              <a:t>•	الحالة النفسية: أحيانًا يمكن أن يعكس المظهر الخارجي الحالة النفسية للشخص، مثل النظافة والتنظيم الشخصي اللذين قد يُظهران شعور الشخص بالثقة والتحكم في حياته.</a:t>
            </a:r>
          </a:p>
          <a:p>
            <a:pPr marL="512763" indent="-457200" algn="just" rtl="1">
              <a:lnSpc>
                <a:spcPct val="150000"/>
              </a:lnSpc>
            </a:pPr>
            <a:r>
              <a:rPr lang="ar-EG" sz="1600" dirty="0">
                <a:latin typeface="Alexandria" pitchFamily="2" charset="-78"/>
                <a:cs typeface="Alexandria" pitchFamily="2" charset="-78"/>
              </a:rPr>
              <a:t>•	التأثير في السلوك: هناك ما يُعرف بـ"تأثير الملابس"، فما يرتديه الشخص يمكن أن يؤثر في سلوكه وتصرفاته، بالإضافة إلى كيفية تفاعل الآخرين معه.</a:t>
            </a:r>
          </a:p>
          <a:p>
            <a:pPr marL="512763" indent="-457200" algn="just" rtl="1">
              <a:lnSpc>
                <a:spcPct val="150000"/>
              </a:lnSpc>
            </a:pPr>
            <a:r>
              <a:rPr lang="ar-EG" sz="1600" dirty="0">
                <a:latin typeface="Alexandria" pitchFamily="2" charset="-78"/>
                <a:cs typeface="Alexandria" pitchFamily="2" charset="-78"/>
              </a:rPr>
              <a:t>•	التعبير عن الشخصية: المظهر الخارجي يمكن أن يكون وسيلة يعبر بها الأشخاص عن شخصيتهم وأذواقهم الشخصية، وهذا يمكن أن يقول الكثير عن الشخص دون الحاجة إلى الكلمات.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0125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420873"/>
          </a:xfrm>
          <a:prstGeom prst="rect">
            <a:avLst/>
          </a:prstGeom>
          <a:noFill/>
        </p:spPr>
        <p:txBody>
          <a:bodyPr wrap="square" rtlCol="0">
            <a:spAutoFit/>
          </a:bodyPr>
          <a:lstStyle/>
          <a:p>
            <a:pPr marL="512763" indent="-457200" algn="just" rtl="1">
              <a:lnSpc>
                <a:spcPct val="150000"/>
              </a:lnSpc>
            </a:pPr>
            <a:r>
              <a:rPr lang="ar-EG" u="sng" dirty="0">
                <a:solidFill>
                  <a:srgbClr val="FF0000"/>
                </a:solidFill>
                <a:latin typeface="Alexandria" pitchFamily="2" charset="-78"/>
                <a:cs typeface="Alexandria" pitchFamily="2" charset="-78"/>
              </a:rPr>
              <a:t>تابع </a:t>
            </a:r>
            <a:r>
              <a:rPr lang="ar-EG" sz="1600" u="sng" dirty="0">
                <a:latin typeface="Alexandria" pitchFamily="2" charset="-78"/>
                <a:cs typeface="Alexandria" pitchFamily="2" charset="-78"/>
              </a:rPr>
              <a:t>أهمية الاهتمام بالمظهر الخارجي</a:t>
            </a:r>
            <a:r>
              <a:rPr lang="ar-EG" sz="1600" dirty="0">
                <a:latin typeface="Alexandria" pitchFamily="2" charset="-78"/>
                <a:cs typeface="Alexandria" pitchFamily="2" charset="-78"/>
              </a:rPr>
              <a:t>: </a:t>
            </a:r>
          </a:p>
          <a:p>
            <a:pPr marL="512763" indent="-457200" algn="just" rtl="1">
              <a:lnSpc>
                <a:spcPct val="150000"/>
              </a:lnSpc>
            </a:pPr>
            <a:r>
              <a:rPr lang="ar-EG" sz="1600" dirty="0">
                <a:latin typeface="Alexandria" pitchFamily="2" charset="-78"/>
                <a:cs typeface="Alexandria" pitchFamily="2" charset="-78"/>
              </a:rPr>
              <a:t>•	التأقلم مع المواقف: القدرة على اختيار الملابس المناسبة للمواقف المختلفة تُظهر مرونة الشخص ووعيه بمعايير اللياقة الاجتماعية والمهنية.</a:t>
            </a:r>
          </a:p>
          <a:p>
            <a:pPr marL="512763" indent="-457200" algn="just" rtl="1">
              <a:lnSpc>
                <a:spcPct val="150000"/>
              </a:lnSpc>
            </a:pPr>
            <a:r>
              <a:rPr lang="ar-EG" sz="1600" dirty="0">
                <a:latin typeface="Alexandria" pitchFamily="2" charset="-78"/>
                <a:cs typeface="Alexandria" pitchFamily="2" charset="-78"/>
              </a:rPr>
              <a:t>•	التأثيرات الثقافية: المظهر الخارجي يمكن أن يحمل دلالات ثقافية معينة، والتي قد تؤثر في التواصل، خاصةً في البيئات متعددة الثقافات حيث يتم تفسير الملابس بشكل مختلف.</a:t>
            </a:r>
          </a:p>
          <a:p>
            <a:pPr marL="512763" indent="-457200" algn="just" rtl="1">
              <a:lnSpc>
                <a:spcPct val="150000"/>
              </a:lnSpc>
            </a:pPr>
            <a:r>
              <a:rPr lang="ar-EG" sz="1600" dirty="0">
                <a:latin typeface="Alexandria" pitchFamily="2" charset="-78"/>
                <a:cs typeface="Alexandria" pitchFamily="2" charset="-78"/>
              </a:rPr>
              <a:t>•	التحكم في التصورات: من خلال المظهر الخارجي، يمكن للأشخاص التحكم في كيفية تصور الآخرين لهم وتوجيه التفاعلات بطريقة تخدم أهدافهم.</a:t>
            </a:r>
          </a:p>
          <a:p>
            <a:pPr marL="55563" algn="just" rtl="1">
              <a:lnSpc>
                <a:spcPct val="150000"/>
              </a:lnSpc>
            </a:pPr>
            <a:r>
              <a:rPr lang="ar-EG" sz="1600" dirty="0">
                <a:latin typeface="Alexandria" pitchFamily="2" charset="-78"/>
                <a:cs typeface="Alexandria" pitchFamily="2" charset="-78"/>
              </a:rPr>
              <a:t>المظهر الخارجي يعمل كنوع من "اللغة" غير اللفظية التي تُساعد في نقل المعلومات حول الأفراد بطريقة سريعة وفعَّالة، وهو ما يجعله عنصرًا حيويًّا في عملية الاتصال الشاملة.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0074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4246612"/>
          </a:xfrm>
          <a:prstGeom prst="rect">
            <a:avLst/>
          </a:prstGeom>
          <a:noFill/>
        </p:spPr>
        <p:txBody>
          <a:bodyPr wrap="square" rtlCol="0">
            <a:spAutoFit/>
          </a:bodyPr>
          <a:lstStyle/>
          <a:p>
            <a:pPr marL="512763" indent="-457200" algn="just" rtl="1">
              <a:lnSpc>
                <a:spcPct val="150000"/>
              </a:lnSpc>
            </a:pPr>
            <a:r>
              <a:rPr lang="ar-EG" u="sng" dirty="0">
                <a:solidFill>
                  <a:srgbClr val="FF0000"/>
                </a:solidFill>
                <a:latin typeface="Alexandria" pitchFamily="2" charset="-78"/>
                <a:cs typeface="Alexandria" pitchFamily="2" charset="-78"/>
              </a:rPr>
              <a:t>3-	الألوان والرموز: </a:t>
            </a:r>
          </a:p>
          <a:p>
            <a:pPr marL="55563" algn="just" rtl="1">
              <a:lnSpc>
                <a:spcPct val="150000"/>
              </a:lnSpc>
            </a:pPr>
            <a:r>
              <a:rPr lang="ar-EG" sz="1600" dirty="0">
                <a:latin typeface="Alexandria" pitchFamily="2" charset="-78"/>
                <a:cs typeface="Alexandria" pitchFamily="2" charset="-78"/>
              </a:rPr>
              <a:t>الألوان والرموز تلعب دورًا حيويًّا في الاتصال غير اللفظي، وذلك لأنها تحمل معاني ودلالات يمكن أن تؤثر في الانطباعات والمشاعر والسلوكيات. إليك بعض النقاط التي تبرز أهمية الألوان والرموز:</a:t>
            </a:r>
          </a:p>
          <a:p>
            <a:pPr marL="512763" indent="-457200" algn="just" rtl="1">
              <a:lnSpc>
                <a:spcPct val="150000"/>
              </a:lnSpc>
            </a:pPr>
            <a:r>
              <a:rPr lang="ar-EG" sz="1600" dirty="0">
                <a:latin typeface="Alexandria" pitchFamily="2" charset="-78"/>
                <a:cs typeface="Alexandria" pitchFamily="2" charset="-78"/>
              </a:rPr>
              <a:t>•	الألوان والمشاعر: الألوان لها القدرة على إثارة مشاعر معينة. على سبيل المثال، يُعتقد أن اللون الأحمر يثير الشغف والطاقة، في حين يرتبط اللون الأزرق بالهدوء والاستقرار.</a:t>
            </a:r>
          </a:p>
          <a:p>
            <a:pPr marL="512763" indent="-457200" algn="just" rtl="1">
              <a:lnSpc>
                <a:spcPct val="150000"/>
              </a:lnSpc>
            </a:pPr>
            <a:r>
              <a:rPr lang="ar-EG" sz="1600" dirty="0">
                <a:latin typeface="Alexandria" pitchFamily="2" charset="-78"/>
                <a:cs typeface="Alexandria" pitchFamily="2" charset="-78"/>
              </a:rPr>
              <a:t>•	الألوان والعلامات التجارية: الشركات تستخدم الألوان لبناء هوية العلامة التجارية وللتأثير في تصورات المستهلكين. الألوان المختارة يمكن أن تعزز التعرف على العلامة التجارية والوفاء لها.</a:t>
            </a:r>
          </a:p>
          <a:p>
            <a:pPr marL="512763" indent="-457200" algn="just" rtl="1">
              <a:lnSpc>
                <a:spcPct val="150000"/>
              </a:lnSpc>
            </a:pPr>
            <a:r>
              <a:rPr lang="ar-EG" sz="1600" dirty="0">
                <a:latin typeface="Alexandria" pitchFamily="2" charset="-78"/>
                <a:cs typeface="Alexandria" pitchFamily="2" charset="-78"/>
              </a:rPr>
              <a:t>•	الرموز الثقافية: الألوان والرموز يمكن أن تحمل دلالات ثقافية مختلفة. على سبيل المثال، في بعض الثقافات، اللون الأبيض يرمز للنقاء والسلام، أما في ثقافات أخرى فقد يرتبط بالحداد.</a:t>
            </a:r>
          </a:p>
          <a:p>
            <a:pPr marL="512763" indent="-457200" algn="just" rtl="1">
              <a:lnSpc>
                <a:spcPct val="150000"/>
              </a:lnSpc>
            </a:pPr>
            <a:r>
              <a:rPr lang="ar-EG" sz="1600" dirty="0">
                <a:latin typeface="Alexandria" pitchFamily="2" charset="-78"/>
                <a:cs typeface="Alexandria" pitchFamily="2" charset="-78"/>
              </a:rPr>
              <a:t>•	الرموز في الاتصالات: الرموز مثل الإشارات واللوجو والأيقونات يمكن أن تنقل معلومات معقدة بشكل سريع ومفهوم.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5360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990260"/>
          </a:xfrm>
          <a:prstGeom prst="rect">
            <a:avLst/>
          </a:prstGeom>
          <a:noFill/>
        </p:spPr>
        <p:txBody>
          <a:bodyPr wrap="square" rtlCol="0">
            <a:spAutoFit/>
          </a:bodyPr>
          <a:lstStyle/>
          <a:p>
            <a:pPr marL="512763" indent="-457200" algn="just" rtl="1"/>
            <a:r>
              <a:rPr lang="ar-EG" sz="1600" u="sng" dirty="0">
                <a:solidFill>
                  <a:srgbClr val="FF0000"/>
                </a:solidFill>
                <a:latin typeface="Alexandria" pitchFamily="2" charset="-78"/>
                <a:cs typeface="Alexandria" pitchFamily="2" charset="-78"/>
              </a:rPr>
              <a:t>تابع</a:t>
            </a:r>
            <a:r>
              <a:rPr lang="ar-EG" sz="1600" dirty="0">
                <a:latin typeface="Alexandria" pitchFamily="2" charset="-78"/>
                <a:cs typeface="Alexandria" pitchFamily="2" charset="-78"/>
              </a:rPr>
              <a:t> أهمية الاهتمام بالألوان والرموز:</a:t>
            </a:r>
          </a:p>
          <a:p>
            <a:pPr marL="512763" indent="-457200" algn="just" rtl="1"/>
            <a:r>
              <a:rPr lang="ar-EG" sz="1600" dirty="0">
                <a:latin typeface="Alexandria" pitchFamily="2" charset="-78"/>
                <a:cs typeface="Alexandria" pitchFamily="2" charset="-78"/>
              </a:rPr>
              <a:t>•	الألوان والقابلية للتصديق: بعض الألوان يمكن أن تجعل الناس يشعرون بالثقة والأمان، ما يجعل المعلومات المقدمة أكثر قابلية للتصديق.</a:t>
            </a:r>
          </a:p>
          <a:p>
            <a:pPr marL="512763" indent="-457200" algn="just" rtl="1"/>
            <a:r>
              <a:rPr lang="ar-EG" sz="1600" dirty="0">
                <a:latin typeface="Alexandria" pitchFamily="2" charset="-78"/>
                <a:cs typeface="Alexandria" pitchFamily="2" charset="-78"/>
              </a:rPr>
              <a:t>•	الألوان في البيئة: في التصميم الداخلي والبيئات العملية، الألوان تُستخدم لخلق جو معين أو لتوجيه سلوك الزائرين أو الموظفين.</a:t>
            </a:r>
          </a:p>
          <a:p>
            <a:pPr marL="512763" indent="-457200" algn="just" rtl="1"/>
            <a:r>
              <a:rPr lang="ar-EG" sz="1600" dirty="0">
                <a:latin typeface="Alexandria" pitchFamily="2" charset="-78"/>
                <a:cs typeface="Alexandria" pitchFamily="2" charset="-78"/>
              </a:rPr>
              <a:t>•	الألوان والإمكانية الوظيفية: في المؤشرات والتحذيرات، الألوان مثل الأحمر تُستخدم للدلالة على خطر وتحتاج إلى انتباه فوري.</a:t>
            </a:r>
          </a:p>
          <a:p>
            <a:pPr marL="512763" indent="-457200" algn="just" rtl="1"/>
            <a:r>
              <a:rPr lang="ar-EG" sz="1600" dirty="0">
                <a:latin typeface="Alexandria" pitchFamily="2" charset="-78"/>
                <a:cs typeface="Alexandria" pitchFamily="2" charset="-78"/>
              </a:rPr>
              <a:t>•	التنوع في استخدام الألوان: استخدام الألوان المختلفة يمكن أن يساعد في تصنيف المعلومات وتسهيل القراءة والفهم، كما هي الحال في الرسوم البيانية والخرائط.</a:t>
            </a:r>
          </a:p>
          <a:p>
            <a:pPr marL="512763" indent="-457200" algn="just" rtl="1"/>
            <a:r>
              <a:rPr lang="ar-EG" sz="1600" dirty="0">
                <a:latin typeface="Alexandria" pitchFamily="2" charset="-78"/>
                <a:cs typeface="Alexandria" pitchFamily="2" charset="-78"/>
              </a:rPr>
              <a:t>•       الرموز الاجتماعية: الرموز يمكن أن تعبر عن الانتماء الاجتماعي أو السياسي، مثل الأعلام، والشارات، أو الشعارات التي تحمل في طياتها معاني أعمق من المظهر البصري.</a:t>
            </a:r>
          </a:p>
          <a:p>
            <a:pPr marL="512763" indent="-457200" algn="just" rtl="1"/>
            <a:r>
              <a:rPr lang="ar-EG" sz="1600" dirty="0">
                <a:latin typeface="Alexandria" pitchFamily="2" charset="-78"/>
                <a:cs typeface="Alexandria" pitchFamily="2" charset="-78"/>
              </a:rPr>
              <a:t>•	الاتصال البصري في السياقات المختلفة: الألوان والرموز تُستخدم في السياقات التعليمية لتعزيز التعلم وفي السياقات الطبية لتقديم معلومات حيوية بسرعة.</a:t>
            </a:r>
          </a:p>
          <a:p>
            <a:pPr marL="512763" indent="-457200" algn="just" rtl="1">
              <a:lnSpc>
                <a:spcPct val="150000"/>
              </a:lnSpc>
            </a:pPr>
            <a:endParaRPr lang="ar-EG" sz="1600" dirty="0">
              <a:latin typeface="Alexandria" pitchFamily="2" charset="-78"/>
              <a:cs typeface="Alexandria" pitchFamily="2" charset="-78"/>
            </a:endParaRP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7971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4205703"/>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4-	البيئة: </a:t>
            </a:r>
          </a:p>
          <a:p>
            <a:pPr marL="55563" indent="-55563" algn="just" rtl="1">
              <a:lnSpc>
                <a:spcPct val="150000"/>
              </a:lnSpc>
              <a:tabLst>
                <a:tab pos="111125" algn="l"/>
              </a:tabLst>
            </a:pPr>
            <a:r>
              <a:rPr lang="ar-EG" sz="1600" dirty="0">
                <a:latin typeface="Alexandria" pitchFamily="2" charset="-78"/>
                <a:cs typeface="Alexandria" pitchFamily="2" charset="-78"/>
              </a:rPr>
              <a:t>البيئة تلعب دورًا هامًّا في الاتصال غير اللفظي، فهي تشمل السياق الفيزيائي والثقافي الذي يحدث فيه الاتصال، ويمكن أن تؤثر بشكل كبير في ديناميكيات التفاعل وتفسير الرسائل. وفيما يلي استعراض لبعض العناصر التي توضح كيفية تأثير البيئة في الاتصال غير اللفظي:</a:t>
            </a:r>
          </a:p>
          <a:p>
            <a:pPr marL="512763" indent="-457200" algn="just" rtl="1">
              <a:lnSpc>
                <a:spcPct val="150000"/>
              </a:lnSpc>
            </a:pPr>
            <a:r>
              <a:rPr lang="ar-EG" sz="1600" dirty="0">
                <a:latin typeface="Alexandria" pitchFamily="2" charset="-78"/>
                <a:cs typeface="Alexandria" pitchFamily="2" charset="-78"/>
              </a:rPr>
              <a:t>•	المساحة الشخصية: المسافة التي يحافظ عليها الأشخاص بعضهم بين بعض خلال التفاعل يمكن أن تعبر عن مستويات الألفة أو السلطة أو الراحة. المسافات القريبة قد تُشير إلى الألفة، في حين قد تعبِّر المسافات الأبعد عن الرسمية أو البعد.</a:t>
            </a:r>
          </a:p>
          <a:p>
            <a:pPr marL="512763" indent="-457200" algn="just" rtl="1">
              <a:lnSpc>
                <a:spcPct val="150000"/>
              </a:lnSpc>
            </a:pPr>
            <a:r>
              <a:rPr lang="ar-EG" sz="1600" dirty="0">
                <a:latin typeface="Alexandria" pitchFamily="2" charset="-78"/>
                <a:cs typeface="Alexandria" pitchFamily="2" charset="-78"/>
              </a:rPr>
              <a:t>•	الترتيب الفيزيائي: ترتيب الغرف والمساحات وتوجيه الأثاث يمكن أن يؤثر في التفاعل والاتصال. على سبيل المثال، دائرة من الكراسي قد تشجع على الحوار الديمقراطي، في حين أن ترتيب المقاعد بشكل صفوف قد يُشير إلى وضع أكثر رسمية مثل الفصل الدراسي.</a:t>
            </a: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8736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5327" y="1693454"/>
            <a:ext cx="1163549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45326" y="1852830"/>
            <a:ext cx="11635497" cy="4205703"/>
          </a:xfrm>
          <a:prstGeom prst="rect">
            <a:avLst/>
          </a:prstGeom>
          <a:noFill/>
        </p:spPr>
        <p:txBody>
          <a:bodyPr wrap="square" rtlCol="0">
            <a:spAutoFit/>
          </a:bodyPr>
          <a:lstStyle/>
          <a:p>
            <a:pPr marL="512763" indent="-457200" algn="just" rtl="1">
              <a:lnSpc>
                <a:spcPct val="150000"/>
              </a:lnSpc>
              <a:tabLst>
                <a:tab pos="111125" algn="l"/>
              </a:tabLst>
            </a:pPr>
            <a:r>
              <a:rPr lang="ar-EG" sz="2000" u="sng" dirty="0">
                <a:latin typeface="Alexandria" pitchFamily="2" charset="-78"/>
                <a:cs typeface="Alexandria" pitchFamily="2" charset="-78"/>
              </a:rPr>
              <a:t>تابع فهم </a:t>
            </a:r>
            <a:r>
              <a:rPr lang="ar-EG" sz="1600" dirty="0">
                <a:latin typeface="Alexandria" pitchFamily="2" charset="-78"/>
                <a:cs typeface="Alexandria" pitchFamily="2" charset="-78"/>
              </a:rPr>
              <a:t>كيفية تأثير البيئة في الاتصال غير اللفظي:</a:t>
            </a:r>
          </a:p>
          <a:p>
            <a:pPr marL="512763" indent="-457200" algn="just" rtl="1">
              <a:lnSpc>
                <a:spcPct val="150000"/>
              </a:lnSpc>
            </a:pPr>
            <a:r>
              <a:rPr lang="ar-EG" sz="1600" dirty="0">
                <a:latin typeface="Alexandria" pitchFamily="2" charset="-78"/>
                <a:cs typeface="Alexandria" pitchFamily="2" charset="-78"/>
              </a:rPr>
              <a:t>•	السياق الثقافي: المعايير الثقافية تؤثر في كيفية تفاعل الأشخاص في بيئات معينة، مثل الكنائس، والمساجد والقاعات الكبرى أو الأسواق. كل بيئة لها قواعدها الخاصة للسلوك والاتصال.</a:t>
            </a:r>
          </a:p>
          <a:p>
            <a:pPr marL="512763" indent="-457200" algn="just" rtl="1">
              <a:lnSpc>
                <a:spcPct val="150000"/>
              </a:lnSpc>
            </a:pPr>
            <a:r>
              <a:rPr lang="ar-EG" sz="1600" dirty="0">
                <a:latin typeface="Alexandria" pitchFamily="2" charset="-78"/>
                <a:cs typeface="Alexandria" pitchFamily="2" charset="-78"/>
              </a:rPr>
              <a:t>•	الظروف البيئية: العناصر مثل الإضاءة والضوضاء والمناخ يمكن أن تؤثر في الاتصال غير اللفظي. الإضاءة الخافتة قد تخلق جوًّا من الحميمية، في حين قد تولِّد الإضاءة القوية جوًّا من الوضوح والشفافية. الضوضاء يمكن أن تعوق الاتصال الفعال وتخلق سوء فهم.</a:t>
            </a:r>
          </a:p>
          <a:p>
            <a:pPr marL="512763" indent="-457200" algn="just" rtl="1">
              <a:lnSpc>
                <a:spcPct val="150000"/>
              </a:lnSpc>
            </a:pPr>
            <a:r>
              <a:rPr lang="ar-EG" sz="1600" dirty="0">
                <a:latin typeface="Alexandria" pitchFamily="2" charset="-78"/>
                <a:cs typeface="Alexandria" pitchFamily="2" charset="-78"/>
              </a:rPr>
              <a:t>•	اللون والديكور: الألوان المستخدمة في البيئة والديكور يمكن أن تؤثر في الحالة المزاجية والانطباعات. الألوان الدافئة قد تشجع على التواصل، في حين قد تولِّد الألوان الباردة جوًّا من الهدوء والتركيز.</a:t>
            </a:r>
          </a:p>
          <a:p>
            <a:pPr marL="512763" indent="-457200" algn="just" rtl="1">
              <a:lnSpc>
                <a:spcPct val="150000"/>
              </a:lnSpc>
            </a:pPr>
            <a:r>
              <a:rPr lang="ar-EG" sz="1600" dirty="0">
                <a:latin typeface="Alexandria" pitchFamily="2" charset="-78"/>
                <a:cs typeface="Alexandria" pitchFamily="2" charset="-78"/>
              </a:rPr>
              <a:t>•	العمارة والتصميم: تصميم المباني وتخطيط الفضاءات يمكن أن يدعم أو يعوق التفاعل الاجتماعي. الأماكن المفتوحة قد تشجع على التفاعل في حين قد تسهم الأماكن المغلقة في الخصوصية والتفكير العميق.</a:t>
            </a:r>
          </a:p>
          <a:p>
            <a:pPr marL="512763" indent="-457200" algn="just" rtl="1">
              <a:lnSpc>
                <a:spcPct val="150000"/>
              </a:lnSpc>
            </a:pPr>
            <a:r>
              <a:rPr lang="ar-EG" sz="1600" dirty="0">
                <a:latin typeface="Alexandria" pitchFamily="2" charset="-78"/>
                <a:cs typeface="Alexandria" pitchFamily="2" charset="-78"/>
              </a:rPr>
              <a:t>•	الإشارات والرموز: في البيئة، الإشارات والرموز المرئية يمكن أن تنقل معلومات مهمة وتوجه السلوك دون الحاجة إلى كلمات.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5964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4067204"/>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5-	الرسوم والصور: </a:t>
            </a:r>
          </a:p>
          <a:p>
            <a:pPr marL="55563" indent="-55563" algn="just" rtl="1">
              <a:lnSpc>
                <a:spcPct val="150000"/>
              </a:lnSpc>
              <a:tabLst>
                <a:tab pos="111125" algn="l"/>
              </a:tabLst>
            </a:pPr>
            <a:r>
              <a:rPr lang="ar-EG" sz="1600" dirty="0">
                <a:latin typeface="Alexandria" pitchFamily="2" charset="-78"/>
                <a:cs typeface="Alexandria" pitchFamily="2" charset="-78"/>
              </a:rPr>
              <a:t>الرسوم والصور تلعب دورًا حاسمًا في الاتصال غير اللفظي، وتعتبر واحدة من أكثر الوسائل فاعلية لنقل المعلومات والأفكار. </a:t>
            </a:r>
            <a:r>
              <a:rPr lang="ar-EG" sz="1600" u="sng" dirty="0">
                <a:latin typeface="Alexandria" pitchFamily="2" charset="-78"/>
                <a:cs typeface="Alexandria" pitchFamily="2" charset="-78"/>
              </a:rPr>
              <a:t>ومن الأمور التي تبرز أهمية الرسوم والصور في الاتصال</a:t>
            </a:r>
            <a:r>
              <a:rPr lang="ar-EG" sz="1600" dirty="0">
                <a:latin typeface="Alexandria" pitchFamily="2" charset="-78"/>
                <a:cs typeface="Alexandria" pitchFamily="2" charset="-78"/>
              </a:rPr>
              <a:t>:</a:t>
            </a:r>
          </a:p>
          <a:p>
            <a:pPr marL="512763" indent="-457200" algn="just" rtl="1">
              <a:lnSpc>
                <a:spcPct val="150000"/>
              </a:lnSpc>
              <a:tabLst>
                <a:tab pos="111125" algn="l"/>
              </a:tabLst>
            </a:pPr>
            <a:r>
              <a:rPr lang="ar-EG" sz="1600" dirty="0">
                <a:latin typeface="Alexandria" pitchFamily="2" charset="-78"/>
                <a:cs typeface="Alexandria" pitchFamily="2" charset="-78"/>
              </a:rPr>
              <a:t>•	تجاوز حواجز اللغة: الرسوم والصور يمكنها تجاوز حواجز اللغة والثقافة، ما يسمح بتوصيل الرسائل بشكل فعَّال إلى جمهور واسع ومتنوع.</a:t>
            </a:r>
          </a:p>
          <a:p>
            <a:pPr marL="512763" indent="-457200" algn="just" rtl="1">
              <a:lnSpc>
                <a:spcPct val="150000"/>
              </a:lnSpc>
              <a:tabLst>
                <a:tab pos="111125" algn="l"/>
              </a:tabLst>
            </a:pPr>
            <a:r>
              <a:rPr lang="ar-EG" sz="1600" dirty="0">
                <a:latin typeface="Alexandria" pitchFamily="2" charset="-78"/>
                <a:cs typeface="Alexandria" pitchFamily="2" charset="-78"/>
              </a:rPr>
              <a:t>•	تسهيل الفهم: الصور والرسومات تجعل المعلومات المعقدة أو المجردة أسهل في الفهم. فهي تساعد على توضيح الأفكار وتقديمها بطريقة يمكن استيعابها بسرعة.</a:t>
            </a:r>
          </a:p>
          <a:p>
            <a:pPr marL="512763" indent="-457200" algn="just" rtl="1">
              <a:lnSpc>
                <a:spcPct val="150000"/>
              </a:lnSpc>
              <a:tabLst>
                <a:tab pos="111125" algn="l"/>
              </a:tabLst>
            </a:pPr>
            <a:r>
              <a:rPr lang="ar-EG" sz="1600" dirty="0">
                <a:latin typeface="Alexandria" pitchFamily="2" charset="-78"/>
                <a:cs typeface="Alexandria" pitchFamily="2" charset="-78"/>
              </a:rPr>
              <a:t>•	تعزيز الذاكرة: الرسوم والصور تميل إلى أن تكون أكثر جذبًا للانتباه وسهولة في البقاء بالذاكرة مقارنة بالنصوص المكتوبة</a:t>
            </a:r>
            <a:r>
              <a:rPr lang="ar-EG" sz="2000" u="sng" dirty="0">
                <a:latin typeface="Alexandria" pitchFamily="2" charset="-78"/>
                <a:cs typeface="Alexandria" pitchFamily="2" charset="-78"/>
              </a:rPr>
              <a:t>.</a:t>
            </a: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0649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836371"/>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تابع </a:t>
            </a:r>
            <a:r>
              <a:rPr lang="ar-EG" sz="1600" u="sng" dirty="0">
                <a:latin typeface="Alexandria" pitchFamily="2" charset="-78"/>
                <a:cs typeface="Alexandria" pitchFamily="2" charset="-78"/>
              </a:rPr>
              <a:t>الأمور التي تبرز أهمية الرسوم والصور في الاتصال</a:t>
            </a:r>
            <a:r>
              <a:rPr lang="ar-EG" sz="1600" dirty="0">
                <a:latin typeface="Alexandria" pitchFamily="2" charset="-78"/>
                <a:cs typeface="Alexandria" pitchFamily="2" charset="-78"/>
              </a:rPr>
              <a:t>:</a:t>
            </a:r>
          </a:p>
          <a:p>
            <a:pPr marL="512763" indent="-457200" algn="just" rtl="1">
              <a:lnSpc>
                <a:spcPct val="150000"/>
              </a:lnSpc>
              <a:tabLst>
                <a:tab pos="111125" algn="l"/>
              </a:tabLst>
            </a:pPr>
            <a:r>
              <a:rPr lang="ar-EG" sz="1600" dirty="0">
                <a:latin typeface="Alexandria" pitchFamily="2" charset="-78"/>
                <a:cs typeface="Alexandria" pitchFamily="2" charset="-78"/>
              </a:rPr>
              <a:t>•	التأثير العاطفي: الصور لها القدرة على إثارة العواطف بطريقة قوية، ما يمكن أن يزيد من تأثير الرسالة والتفاعل معها.</a:t>
            </a:r>
          </a:p>
          <a:p>
            <a:pPr marL="512763" indent="-457200" algn="just" rtl="1">
              <a:lnSpc>
                <a:spcPct val="150000"/>
              </a:lnSpc>
              <a:tabLst>
                <a:tab pos="111125" algn="l"/>
              </a:tabLst>
            </a:pPr>
            <a:r>
              <a:rPr lang="ar-EG" sz="1600" dirty="0">
                <a:latin typeface="Alexandria" pitchFamily="2" charset="-78"/>
                <a:cs typeface="Alexandria" pitchFamily="2" charset="-78"/>
              </a:rPr>
              <a:t>•	توصيل الرسائل المعقدة: الرسوم والصور يمكنها تبسيط ونقل الأفكار المعقدة أو البيانات الإحصائية بطريقة موجزة وسهلة الفهم.</a:t>
            </a:r>
          </a:p>
          <a:p>
            <a:pPr marL="512763" indent="-457200" algn="just" rtl="1">
              <a:lnSpc>
                <a:spcPct val="150000"/>
              </a:lnSpc>
              <a:tabLst>
                <a:tab pos="111125" algn="l"/>
              </a:tabLst>
            </a:pPr>
            <a:r>
              <a:rPr lang="ar-EG" sz="1600" dirty="0">
                <a:latin typeface="Alexandria" pitchFamily="2" charset="-78"/>
                <a:cs typeface="Alexandria" pitchFamily="2" charset="-78"/>
              </a:rPr>
              <a:t>•	إبراز النقاط الرئيسية: في العروض التقديمية والمواد التعليمية، يمكن للصور تسليط الضوء على النقاط الرئيسية وجعلها أكثر وضوحًا.</a:t>
            </a:r>
          </a:p>
          <a:p>
            <a:pPr marL="512763" indent="-457200" algn="just" rtl="1">
              <a:lnSpc>
                <a:spcPct val="150000"/>
              </a:lnSpc>
              <a:tabLst>
                <a:tab pos="111125" algn="l"/>
              </a:tabLst>
            </a:pPr>
            <a:r>
              <a:rPr lang="ar-EG" sz="1600" dirty="0">
                <a:latin typeface="Alexandria" pitchFamily="2" charset="-78"/>
                <a:cs typeface="Alexandria" pitchFamily="2" charset="-78"/>
              </a:rPr>
              <a:t>•	التعبير الثقافي والفني: الصور والرسوم يمكن أن تكون وسيلة للتعبير الثقافي والفني، ما يعكس قيمًا ومعتقدات وتجارب معينة.</a:t>
            </a: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917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836371"/>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تابع </a:t>
            </a:r>
            <a:r>
              <a:rPr lang="ar-EG" sz="1600" u="sng" dirty="0">
                <a:latin typeface="Alexandria" pitchFamily="2" charset="-78"/>
                <a:cs typeface="Alexandria" pitchFamily="2" charset="-78"/>
              </a:rPr>
              <a:t>الأمور التي تبرز أهمية الرسوم والصور في الاتصال</a:t>
            </a:r>
            <a:r>
              <a:rPr lang="ar-EG" sz="1600" dirty="0">
                <a:latin typeface="Alexandria" pitchFamily="2" charset="-78"/>
                <a:cs typeface="Alexandria" pitchFamily="2" charset="-78"/>
              </a:rPr>
              <a:t>:</a:t>
            </a:r>
          </a:p>
          <a:p>
            <a:pPr marL="512763" indent="-457200" algn="just" rtl="1">
              <a:lnSpc>
                <a:spcPct val="150000"/>
              </a:lnSpc>
              <a:tabLst>
                <a:tab pos="111125" algn="l"/>
              </a:tabLst>
            </a:pPr>
            <a:r>
              <a:rPr lang="ar-EG" sz="1600" dirty="0">
                <a:latin typeface="Alexandria" pitchFamily="2" charset="-78"/>
                <a:cs typeface="Alexandria" pitchFamily="2" charset="-78"/>
              </a:rPr>
              <a:t>•	الترويج والإعلان: في مجال التسويق والإعلان، تستخدم الرسوم والصور لجذب الانتباه ونقل رسائل ترويجية بطريقة مؤثرة وملفتة.</a:t>
            </a:r>
          </a:p>
          <a:p>
            <a:pPr marL="512763" indent="-457200" algn="just" rtl="1">
              <a:lnSpc>
                <a:spcPct val="150000"/>
              </a:lnSpc>
              <a:tabLst>
                <a:tab pos="111125" algn="l"/>
              </a:tabLst>
            </a:pPr>
            <a:r>
              <a:rPr lang="ar-EG" sz="1600" dirty="0">
                <a:latin typeface="Alexandria" pitchFamily="2" charset="-78"/>
                <a:cs typeface="Alexandria" pitchFamily="2" charset="-78"/>
              </a:rPr>
              <a:t>•	التعليم والتوجيه: في البيئات التعليمية والإرشادية، يمكن للرسوم والصور أن تقدم إرشادات وتعليمات بطريقة سهلة الفهم والتذكر.</a:t>
            </a:r>
          </a:p>
          <a:p>
            <a:pPr marL="512763" indent="-457200" algn="just" rtl="1">
              <a:lnSpc>
                <a:spcPct val="150000"/>
              </a:lnSpc>
              <a:tabLst>
                <a:tab pos="111125" algn="l"/>
              </a:tabLst>
            </a:pPr>
            <a:r>
              <a:rPr lang="ar-EG" sz="1600" dirty="0">
                <a:latin typeface="Alexandria" pitchFamily="2" charset="-78"/>
                <a:cs typeface="Alexandria" pitchFamily="2" charset="-78"/>
              </a:rPr>
              <a:t>•	التفاعل البصري: الصور توفر تجربة تفاعلية تجذب الناظر وتشجع على المشاركة النشطة، خاصة في المحتوى الرقمي والتكنولوجي.</a:t>
            </a:r>
          </a:p>
          <a:p>
            <a:pPr marL="55563" algn="just" rtl="1">
              <a:lnSpc>
                <a:spcPct val="150000"/>
              </a:lnSpc>
              <a:tabLst>
                <a:tab pos="111125" algn="l"/>
              </a:tabLst>
            </a:pPr>
            <a:r>
              <a:rPr lang="ar-EG" sz="1600" dirty="0">
                <a:latin typeface="Alexandria" pitchFamily="2" charset="-78"/>
                <a:cs typeface="Alexandria" pitchFamily="2" charset="-78"/>
              </a:rPr>
              <a:t>باختصار، الرسوم والصور هي أدوات قوية للتواصل غير اللفظي، إذ تقدم طريقة مباشرة ومؤثرة لتوصيل الأفكار والمعلومات، ولها تأثير كبير في كيفية تفسير الرسائل والتفاعل معها.</a:t>
            </a: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5628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2728376"/>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6-	لغة الجسد:</a:t>
            </a:r>
          </a:p>
          <a:p>
            <a:pPr marL="111125" indent="-111125" algn="just" rtl="1">
              <a:lnSpc>
                <a:spcPct val="150000"/>
              </a:lnSpc>
              <a:tabLst>
                <a:tab pos="111125" algn="l"/>
              </a:tabLst>
            </a:pPr>
            <a:r>
              <a:rPr lang="ar-EG" sz="1600" dirty="0">
                <a:latin typeface="Alexandria" pitchFamily="2" charset="-78"/>
                <a:cs typeface="Alexandria" pitchFamily="2" charset="-78"/>
              </a:rPr>
              <a:t>تعدّ لغة الجسد من أكثر أنماط الاتصال غير اللفظي أهمية: وتشمل تعابير الوجه، والحركات، وموقف الجسم والإيماءات التي تعبر عن الشعور والمشاعر والمواقف الإيجابية أو السلبية. ولغة الجسد تلعب دورًا محوريًّا في الاتصال غير اللفظي، وهي أساسية في فهم وتفسير الرسائل والعواطف في التواصل بين الأشخاص. </a:t>
            </a:r>
            <a:r>
              <a:rPr lang="ar-EG" sz="1600" u="sng" dirty="0">
                <a:latin typeface="Alexandria" pitchFamily="2" charset="-78"/>
                <a:cs typeface="Alexandria" pitchFamily="2" charset="-78"/>
              </a:rPr>
              <a:t>ومن بين الجوانب التي تبرز دور لغة الجسد</a:t>
            </a:r>
            <a:r>
              <a:rPr lang="ar-EG" sz="1600" dirty="0">
                <a:latin typeface="Alexandria" pitchFamily="2" charset="-78"/>
                <a:cs typeface="Alexandria" pitchFamily="2" charset="-78"/>
              </a:rPr>
              <a:t>:</a:t>
            </a:r>
          </a:p>
          <a:p>
            <a:pPr marL="512763" indent="-457200" algn="just" rtl="1">
              <a:lnSpc>
                <a:spcPct val="150000"/>
              </a:lnSpc>
              <a:tabLst>
                <a:tab pos="111125" algn="l"/>
              </a:tabLst>
            </a:pPr>
            <a:r>
              <a:rPr lang="ar-EG" sz="1600" dirty="0">
                <a:latin typeface="Alexandria" pitchFamily="2" charset="-78"/>
                <a:cs typeface="Alexandria" pitchFamily="2" charset="-78"/>
              </a:rPr>
              <a:t>	</a:t>
            </a: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0016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تعبير الوجه: تعابير الوجه مثل الابتسامة، العبوس، التجهم، أو رفع الحاجب تنقل مجموعة واسعة من المشاعر والاستجابات. هذه التعابير يمكن أن تكشف عن السعادة، الحزن، الغضب، الدهشة، أو الاشمئزاز.</a:t>
            </a:r>
            <a:endParaRPr lang="ar-EG"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789383"/>
          </a:xfrm>
          <a:prstGeom prst="rect">
            <a:avLst/>
          </a:prstGeom>
          <a:noFill/>
        </p:spPr>
        <p:txBody>
          <a:bodyPr wrap="square" rtlCol="0">
            <a:spAutoFit/>
          </a:bodyPr>
          <a:lstStyle/>
          <a:p>
            <a:pPr marL="512763" indent="-457200" algn="just" rtl="1">
              <a:lnSpc>
                <a:spcPct val="150000"/>
              </a:lnSpc>
              <a:tabLst>
                <a:tab pos="111125" algn="l"/>
              </a:tabLst>
            </a:pPr>
            <a:endParaRPr lang="ar-EG" sz="1600" dirty="0">
              <a:latin typeface="Alexandria" pitchFamily="2" charset="-78"/>
              <a:cs typeface="Alexandria" pitchFamily="2" charset="-78"/>
            </a:endParaRP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2F6ADF3-925C-3426-98FC-B60E5937E023}"/>
              </a:ext>
            </a:extLst>
          </p:cNvPr>
          <p:cNvPicPr>
            <a:picLocks noChangeAspect="1"/>
          </p:cNvPicPr>
          <p:nvPr/>
        </p:nvPicPr>
        <p:blipFill>
          <a:blip r:embed="rId3"/>
          <a:stretch>
            <a:fillRect/>
          </a:stretch>
        </p:blipFill>
        <p:spPr>
          <a:xfrm>
            <a:off x="1775043" y="2111120"/>
            <a:ext cx="4012440" cy="4012440"/>
          </a:xfrm>
          <a:prstGeom prst="rect">
            <a:avLst/>
          </a:prstGeom>
        </p:spPr>
      </p:pic>
      <p:sp>
        <p:nvSpPr>
          <p:cNvPr id="8" name="TextBox 7">
            <a:extLst>
              <a:ext uri="{FF2B5EF4-FFF2-40B4-BE49-F238E27FC236}">
                <a16:creationId xmlns:a16="http://schemas.microsoft.com/office/drawing/2014/main" id="{A493B30F-628D-6886-8673-033B4456F93A}"/>
              </a:ext>
            </a:extLst>
          </p:cNvPr>
          <p:cNvSpPr txBox="1"/>
          <p:nvPr/>
        </p:nvSpPr>
        <p:spPr>
          <a:xfrm>
            <a:off x="6342217" y="2382453"/>
            <a:ext cx="4629474" cy="1354217"/>
          </a:xfrm>
          <a:prstGeom prst="rect">
            <a:avLst/>
          </a:prstGeom>
          <a:noFill/>
        </p:spPr>
        <p:txBody>
          <a:bodyPr wrap="square" rtlCol="0">
            <a:spAutoFit/>
          </a:bodyPr>
          <a:lstStyle/>
          <a:p>
            <a:pPr algn="just" rtl="1"/>
            <a:r>
              <a:rPr lang="ar-EG" sz="1600" dirty="0">
                <a:highlight>
                  <a:srgbClr val="FFFF00"/>
                </a:highlight>
                <a:latin typeface="Alexandria" pitchFamily="2" charset="-78"/>
                <a:cs typeface="Alexandria" pitchFamily="2" charset="-78"/>
              </a:rPr>
              <a:t>•</a:t>
            </a:r>
            <a:r>
              <a:rPr lang="ar-EG" dirty="0">
                <a:highlight>
                  <a:srgbClr val="FFFF00"/>
                </a:highlight>
                <a:latin typeface="Alexandria" pitchFamily="2" charset="-78"/>
                <a:cs typeface="Alexandria" pitchFamily="2" charset="-78"/>
              </a:rPr>
              <a:t>تعبيرات الوجه: </a:t>
            </a:r>
          </a:p>
          <a:p>
            <a:pPr algn="just" rtl="1"/>
            <a:r>
              <a:rPr lang="ar-EG" sz="1600" dirty="0">
                <a:latin typeface="Alexandria" pitchFamily="2" charset="-78"/>
                <a:cs typeface="Alexandria" pitchFamily="2" charset="-78"/>
              </a:rPr>
              <a:t>تعابير الوجه مثل الابتسامة، العبوس، التجهم، أو رفع الحاجب تنقل مجموعة واسعة من المشاعر والاستجابات. هذه التعابير يمكن أن تكشف عن السعادة، الحزن، الغضب، الدهشة، أو الاشمئزاز.</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008282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تعبير الوجه: تعابير الوجه مثل الابتسامة، العبوس، التجهم، أو رفع الحاجب تنقل مجموعة واسعة من المشاعر والاستجابات. هذه التعابير يمكن أن تكشف عن السعادة، الحزن، الغضب، الدهشة، أو الاشمئزاز.</a:t>
            </a:r>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789383"/>
          </a:xfrm>
          <a:prstGeom prst="rect">
            <a:avLst/>
          </a:prstGeom>
          <a:noFill/>
        </p:spPr>
        <p:txBody>
          <a:bodyPr wrap="square" rtlCol="0">
            <a:spAutoFit/>
          </a:bodyPr>
          <a:lstStyle/>
          <a:p>
            <a:pPr marL="512763" indent="-457200" algn="just" rtl="1">
              <a:lnSpc>
                <a:spcPct val="150000"/>
              </a:lnSpc>
              <a:tabLst>
                <a:tab pos="111125" algn="l"/>
              </a:tabLst>
            </a:pPr>
            <a:endParaRPr lang="ar-EG" sz="1600" dirty="0">
              <a:latin typeface="Alexandria" pitchFamily="2" charset="-78"/>
              <a:cs typeface="Alexandria" pitchFamily="2" charset="-78"/>
            </a:endParaRP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493B30F-628D-6886-8673-033B4456F93A}"/>
              </a:ext>
            </a:extLst>
          </p:cNvPr>
          <p:cNvSpPr txBox="1"/>
          <p:nvPr/>
        </p:nvSpPr>
        <p:spPr>
          <a:xfrm>
            <a:off x="6342217" y="2382453"/>
            <a:ext cx="4629474" cy="1077218"/>
          </a:xfrm>
          <a:prstGeom prst="rect">
            <a:avLst/>
          </a:prstGeom>
          <a:noFill/>
        </p:spPr>
        <p:txBody>
          <a:bodyPr wrap="square" rtlCol="0">
            <a:spAutoFit/>
          </a:bodyPr>
          <a:lstStyle/>
          <a:p>
            <a:pPr algn="just" rtl="1"/>
            <a:r>
              <a:rPr lang="ar-EG" sz="1600" dirty="0">
                <a:highlight>
                  <a:srgbClr val="FFFF00"/>
                </a:highlight>
                <a:latin typeface="Alexandria" pitchFamily="2" charset="-78"/>
                <a:cs typeface="Alexandria" pitchFamily="2" charset="-78"/>
              </a:rPr>
              <a:t>حركة العين: </a:t>
            </a:r>
          </a:p>
          <a:p>
            <a:pPr algn="just" rtl="1"/>
            <a:r>
              <a:rPr lang="ar-EG" sz="1600" dirty="0">
                <a:latin typeface="Alexandria" pitchFamily="2" charset="-78"/>
                <a:cs typeface="Alexandria" pitchFamily="2" charset="-78"/>
              </a:rPr>
              <a:t>الاتصال البصري يمكن أن يظهر الاهتمام والثقة والصدق، في حين أن تجنب النظر يمكن أن يشير إلى العصبية وعدم الراحة، أو حتى الخداع.</a:t>
            </a:r>
            <a:endParaRPr lang="en-US" sz="1600"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DA6E7863-9EBA-14B1-A58C-673AA21493F4}"/>
              </a:ext>
            </a:extLst>
          </p:cNvPr>
          <p:cNvPicPr>
            <a:picLocks noChangeAspect="1"/>
          </p:cNvPicPr>
          <p:nvPr/>
        </p:nvPicPr>
        <p:blipFill>
          <a:blip r:embed="rId3"/>
          <a:stretch>
            <a:fillRect/>
          </a:stretch>
        </p:blipFill>
        <p:spPr>
          <a:xfrm>
            <a:off x="1427532" y="2080523"/>
            <a:ext cx="3579366" cy="3728506"/>
          </a:xfrm>
          <a:prstGeom prst="rect">
            <a:avLst/>
          </a:prstGeom>
        </p:spPr>
      </p:pic>
    </p:spTree>
    <p:extLst>
      <p:ext uri="{BB962C8B-B14F-4D97-AF65-F5344CB8AC3E}">
        <p14:creationId xmlns:p14="http://schemas.microsoft.com/office/powerpoint/2010/main" val="2123855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تعبير الوجه: تعابير الوجه مثل الابتسامة، العبوس، التجهم، أو رفع الحاجب تنقل مجموعة واسعة من المشاعر والاستجابات. هذه التعابير يمكن أن تكشف عن السعادة، الحزن، الغضب، الدهشة، أو الاشمئزاز.</a:t>
            </a:r>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789383"/>
          </a:xfrm>
          <a:prstGeom prst="rect">
            <a:avLst/>
          </a:prstGeom>
          <a:noFill/>
        </p:spPr>
        <p:txBody>
          <a:bodyPr wrap="square" rtlCol="0">
            <a:spAutoFit/>
          </a:bodyPr>
          <a:lstStyle/>
          <a:p>
            <a:pPr marL="512763" indent="-457200" algn="just" rtl="1">
              <a:lnSpc>
                <a:spcPct val="150000"/>
              </a:lnSpc>
              <a:tabLst>
                <a:tab pos="111125" algn="l"/>
              </a:tabLst>
            </a:pPr>
            <a:endParaRPr lang="ar-EG" sz="1600" dirty="0">
              <a:latin typeface="Alexandria" pitchFamily="2" charset="-78"/>
              <a:cs typeface="Alexandria" pitchFamily="2" charset="-78"/>
            </a:endParaRP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493B30F-628D-6886-8673-033B4456F93A}"/>
              </a:ext>
            </a:extLst>
          </p:cNvPr>
          <p:cNvSpPr txBox="1"/>
          <p:nvPr/>
        </p:nvSpPr>
        <p:spPr>
          <a:xfrm>
            <a:off x="6342217" y="2382453"/>
            <a:ext cx="4629474" cy="1323439"/>
          </a:xfrm>
          <a:prstGeom prst="rect">
            <a:avLst/>
          </a:prstGeom>
          <a:noFill/>
        </p:spPr>
        <p:txBody>
          <a:bodyPr wrap="square" rtlCol="0">
            <a:spAutoFit/>
          </a:bodyPr>
          <a:lstStyle/>
          <a:p>
            <a:pPr algn="just" rtl="1"/>
            <a:r>
              <a:rPr lang="ar-EG" sz="1600" dirty="0">
                <a:highlight>
                  <a:srgbClr val="FFFF00"/>
                </a:highlight>
                <a:latin typeface="Alexandria" pitchFamily="2" charset="-78"/>
                <a:cs typeface="Alexandria" pitchFamily="2" charset="-78"/>
              </a:rPr>
              <a:t>•الإيماءات: </a:t>
            </a:r>
          </a:p>
          <a:p>
            <a:pPr algn="just" rtl="1"/>
            <a:r>
              <a:rPr lang="ar-EG" sz="1600" dirty="0">
                <a:latin typeface="Alexandria" pitchFamily="2" charset="-78"/>
                <a:cs typeface="Alexandria" pitchFamily="2" charset="-78"/>
              </a:rPr>
              <a:t>حركات اليدين والأذرع يمكن أن تساعد في توضيح الكلام أو تعزيز الرسالة. الإيماءات يمكن أن تشمل التأكيد بالإشارة، أو التلويح، أو استخدام الأيدي للتعبير عن الأفكار.</a:t>
            </a:r>
            <a:endParaRPr lang="en-US" sz="1600" dirty="0">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A2966AE4-A498-63A2-C1D7-1F6AD62A8C03}"/>
              </a:ext>
            </a:extLst>
          </p:cNvPr>
          <p:cNvPicPr>
            <a:picLocks noChangeAspect="1"/>
          </p:cNvPicPr>
          <p:nvPr/>
        </p:nvPicPr>
        <p:blipFill>
          <a:blip r:embed="rId3"/>
          <a:stretch>
            <a:fillRect/>
          </a:stretch>
        </p:blipFill>
        <p:spPr>
          <a:xfrm>
            <a:off x="1561171" y="2141974"/>
            <a:ext cx="3832865" cy="3832865"/>
          </a:xfrm>
          <a:prstGeom prst="rect">
            <a:avLst/>
          </a:prstGeom>
        </p:spPr>
      </p:pic>
    </p:spTree>
    <p:extLst>
      <p:ext uri="{BB962C8B-B14F-4D97-AF65-F5344CB8AC3E}">
        <p14:creationId xmlns:p14="http://schemas.microsoft.com/office/powerpoint/2010/main" val="1409758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تعبير الوجه: تعابير الوجه مثل الابتسامة، العبوس، التجهم، أو رفع الحاجب تنقل مجموعة واسعة من المشاعر والاستجابات. هذه التعابير يمكن أن تكشف عن السعادة، الحزن، الغضب، الدهشة، أو الاشمئزاز.</a:t>
            </a:r>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789383"/>
          </a:xfrm>
          <a:prstGeom prst="rect">
            <a:avLst/>
          </a:prstGeom>
          <a:noFill/>
        </p:spPr>
        <p:txBody>
          <a:bodyPr wrap="square" rtlCol="0">
            <a:spAutoFit/>
          </a:bodyPr>
          <a:lstStyle/>
          <a:p>
            <a:pPr marL="512763" indent="-457200" algn="just" rtl="1">
              <a:lnSpc>
                <a:spcPct val="150000"/>
              </a:lnSpc>
              <a:tabLst>
                <a:tab pos="111125" algn="l"/>
              </a:tabLst>
            </a:pPr>
            <a:endParaRPr lang="ar-EG" sz="1600" dirty="0">
              <a:latin typeface="Alexandria" pitchFamily="2" charset="-78"/>
              <a:cs typeface="Alexandria" pitchFamily="2" charset="-78"/>
            </a:endParaRP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493B30F-628D-6886-8673-033B4456F93A}"/>
              </a:ext>
            </a:extLst>
          </p:cNvPr>
          <p:cNvSpPr txBox="1"/>
          <p:nvPr/>
        </p:nvSpPr>
        <p:spPr>
          <a:xfrm>
            <a:off x="6342217" y="2382453"/>
            <a:ext cx="4629474" cy="3539430"/>
          </a:xfrm>
          <a:prstGeom prst="rect">
            <a:avLst/>
          </a:prstGeom>
          <a:noFill/>
        </p:spPr>
        <p:txBody>
          <a:bodyPr wrap="square" rtlCol="0">
            <a:spAutoFit/>
          </a:bodyPr>
          <a:lstStyle/>
          <a:p>
            <a:pPr algn="just" rtl="1"/>
            <a:r>
              <a:rPr lang="ar-EG" sz="1600" dirty="0">
                <a:highlight>
                  <a:srgbClr val="FFFF00"/>
                </a:highlight>
                <a:latin typeface="Alexandria" pitchFamily="2" charset="-78"/>
                <a:cs typeface="Alexandria" pitchFamily="2" charset="-78"/>
              </a:rPr>
              <a:t>•الوضعية: </a:t>
            </a:r>
          </a:p>
          <a:p>
            <a:pPr algn="just" rtl="1"/>
            <a:r>
              <a:rPr lang="ar-EG" sz="1600" dirty="0">
                <a:latin typeface="Alexandria" pitchFamily="2" charset="-78"/>
                <a:cs typeface="Alexandria" pitchFamily="2" charset="-78"/>
              </a:rPr>
              <a:t>الوضعية يمكن أن تعكس الثقة بالنفس أو الاستعداد للتفاعل، أو الدفاعية. وضعية الجسم المستقيمة تشير إلى الثقة والفتح، في حين يمكن أن يعبِّر الانغلاق أو الانحناء عن الانسحاب أو الخجل.</a:t>
            </a:r>
          </a:p>
          <a:p>
            <a:pPr algn="just" rtl="1"/>
            <a:endParaRPr lang="ar-EG" sz="1600" dirty="0">
              <a:latin typeface="Alexandria" pitchFamily="2" charset="-78"/>
              <a:cs typeface="Alexandria" pitchFamily="2" charset="-78"/>
            </a:endParaRPr>
          </a:p>
          <a:p>
            <a:pPr algn="just" rtl="1"/>
            <a:r>
              <a:rPr lang="ar-EG" sz="1600" dirty="0">
                <a:highlight>
                  <a:srgbClr val="FFFF00"/>
                </a:highlight>
                <a:latin typeface="Alexandria" pitchFamily="2" charset="-78"/>
                <a:cs typeface="Alexandria" pitchFamily="2" charset="-78"/>
              </a:rPr>
              <a:t>المسافة الشخصية: </a:t>
            </a:r>
          </a:p>
          <a:p>
            <a:pPr algn="just" rtl="1"/>
            <a:r>
              <a:rPr lang="ar-EG" sz="1600" dirty="0">
                <a:latin typeface="Alexandria" pitchFamily="2" charset="-78"/>
                <a:cs typeface="Alexandria" pitchFamily="2" charset="-78"/>
              </a:rPr>
              <a:t>كما ذكرنا من قبل، هي المسافة التي يحافظ عليها الشخص من الآخرين تنقل مستويات الألفة أو الراحة.</a:t>
            </a:r>
          </a:p>
          <a:p>
            <a:pPr algn="just" rtl="1"/>
            <a:r>
              <a:rPr lang="ar-EG" sz="1600" dirty="0">
                <a:highlight>
                  <a:srgbClr val="FFFF00"/>
                </a:highlight>
                <a:latin typeface="Alexandria" pitchFamily="2" charset="-78"/>
                <a:cs typeface="Alexandria" pitchFamily="2" charset="-78"/>
              </a:rPr>
              <a:t>•اللمس: </a:t>
            </a:r>
          </a:p>
          <a:p>
            <a:pPr algn="just" rtl="1"/>
            <a:r>
              <a:rPr lang="ar-EG" sz="1600" dirty="0">
                <a:latin typeface="Alexandria" pitchFamily="2" charset="-78"/>
                <a:cs typeface="Alexandria" pitchFamily="2" charset="-78"/>
              </a:rPr>
              <a:t>اللمس يمكن أن يكون وسيلة قوية للتواصل غير اللفظي، ينقل الدعم والحب، أو الألفة. ومع ذلك، يجب أن يكون ملائمًا للسياق الثقافي والاجتماعي.</a:t>
            </a:r>
          </a:p>
        </p:txBody>
      </p:sp>
      <p:pic>
        <p:nvPicPr>
          <p:cNvPr id="9" name="Picture 8">
            <a:extLst>
              <a:ext uri="{FF2B5EF4-FFF2-40B4-BE49-F238E27FC236}">
                <a16:creationId xmlns:a16="http://schemas.microsoft.com/office/drawing/2014/main" id="{5CC23D41-A383-461B-5572-A1D5FE4EDDAC}"/>
              </a:ext>
            </a:extLst>
          </p:cNvPr>
          <p:cNvPicPr>
            <a:picLocks noChangeAspect="1"/>
          </p:cNvPicPr>
          <p:nvPr/>
        </p:nvPicPr>
        <p:blipFill>
          <a:blip r:embed="rId3"/>
          <a:stretch>
            <a:fillRect/>
          </a:stretch>
        </p:blipFill>
        <p:spPr>
          <a:xfrm>
            <a:off x="1214179" y="1927552"/>
            <a:ext cx="4017612" cy="4017612"/>
          </a:xfrm>
          <a:prstGeom prst="rect">
            <a:avLst/>
          </a:prstGeom>
        </p:spPr>
      </p:pic>
    </p:spTree>
    <p:extLst>
      <p:ext uri="{BB962C8B-B14F-4D97-AF65-F5344CB8AC3E}">
        <p14:creationId xmlns:p14="http://schemas.microsoft.com/office/powerpoint/2010/main" val="517085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تعبير الوجه: تعابير الوجه مثل الابتسامة، العبوس، التجهم، أو رفع الحاجب تنقل مجموعة واسعة من المشاعر والاستجابات. هذه التعابير يمكن أن تكشف عن السعادة، الحزن، الغضب، الدهشة، أو الاشمئزاز.</a:t>
            </a:r>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أولًا: الاتصال وفقًا للغة المستخدمة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789383"/>
          </a:xfrm>
          <a:prstGeom prst="rect">
            <a:avLst/>
          </a:prstGeom>
          <a:noFill/>
        </p:spPr>
        <p:txBody>
          <a:bodyPr wrap="square" rtlCol="0">
            <a:spAutoFit/>
          </a:bodyPr>
          <a:lstStyle/>
          <a:p>
            <a:pPr marL="512763" indent="-457200" algn="just" rtl="1">
              <a:lnSpc>
                <a:spcPct val="150000"/>
              </a:lnSpc>
              <a:tabLst>
                <a:tab pos="111125" algn="l"/>
              </a:tabLst>
            </a:pPr>
            <a:endParaRPr lang="ar-EG" sz="1600" dirty="0">
              <a:latin typeface="Alexandria" pitchFamily="2" charset="-78"/>
              <a:cs typeface="Alexandria" pitchFamily="2" charset="-78"/>
            </a:endParaRP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493B30F-628D-6886-8673-033B4456F93A}"/>
              </a:ext>
            </a:extLst>
          </p:cNvPr>
          <p:cNvSpPr txBox="1"/>
          <p:nvPr/>
        </p:nvSpPr>
        <p:spPr>
          <a:xfrm>
            <a:off x="1750741" y="2382453"/>
            <a:ext cx="9220950" cy="3293209"/>
          </a:xfrm>
          <a:prstGeom prst="rect">
            <a:avLst/>
          </a:prstGeom>
          <a:noFill/>
        </p:spPr>
        <p:txBody>
          <a:bodyPr wrap="square" rtlCol="0">
            <a:spAutoFit/>
          </a:bodyPr>
          <a:lstStyle/>
          <a:p>
            <a:pPr algn="just" rtl="1"/>
            <a:r>
              <a:rPr lang="ar-EG" sz="1600" dirty="0">
                <a:highlight>
                  <a:srgbClr val="FFFF00"/>
                </a:highlight>
                <a:latin typeface="Alexandria" pitchFamily="2" charset="-78"/>
                <a:cs typeface="Alexandria" pitchFamily="2" charset="-78"/>
              </a:rPr>
              <a:t>•لغة الجسد التكيفية: </a:t>
            </a:r>
          </a:p>
          <a:p>
            <a:pPr algn="just" rtl="1"/>
            <a:r>
              <a:rPr lang="ar-EG" sz="1600" dirty="0">
                <a:latin typeface="Alexandria" pitchFamily="2" charset="-78"/>
                <a:cs typeface="Alexandria" pitchFamily="2" charset="-78"/>
              </a:rPr>
              <a:t>بعض الحركات مثل تجنب العين، العبث بالشعر، أو لمس الوجه يمكن أن تكون مؤشرات على العصبية أو عدم الراحة.</a:t>
            </a:r>
          </a:p>
          <a:p>
            <a:pPr algn="just" rtl="1"/>
            <a:r>
              <a:rPr lang="ar-EG" sz="1600" dirty="0">
                <a:highlight>
                  <a:srgbClr val="FFFF00"/>
                </a:highlight>
                <a:latin typeface="Alexandria" pitchFamily="2" charset="-78"/>
                <a:cs typeface="Alexandria" pitchFamily="2" charset="-78"/>
              </a:rPr>
              <a:t>•السرعة وديناميكية الحركة: </a:t>
            </a:r>
          </a:p>
          <a:p>
            <a:pPr algn="just" rtl="1"/>
            <a:r>
              <a:rPr lang="ar-EG" sz="1600" dirty="0">
                <a:latin typeface="Alexandria" pitchFamily="2" charset="-78"/>
                <a:cs typeface="Alexandria" pitchFamily="2" charset="-78"/>
              </a:rPr>
              <a:t>السرعة التي يتحرك بها الشخص يمكن أن تشير إلى الإلحاح، الحماس، أو القلق. الحركات البطيئة والمحسوبة قد تشير إلى الثقة والتحكم.</a:t>
            </a:r>
          </a:p>
          <a:p>
            <a:pPr algn="just" rtl="1"/>
            <a:r>
              <a:rPr lang="ar-EG" sz="1600" dirty="0">
                <a:highlight>
                  <a:srgbClr val="FFFF00"/>
                </a:highlight>
                <a:latin typeface="Alexandria" pitchFamily="2" charset="-78"/>
                <a:cs typeface="Alexandria" pitchFamily="2" charset="-78"/>
              </a:rPr>
              <a:t>•توافق لغة الجسد والكلام: </a:t>
            </a:r>
          </a:p>
          <a:p>
            <a:pPr algn="just" rtl="1"/>
            <a:r>
              <a:rPr lang="ar-EG" sz="1600" dirty="0">
                <a:latin typeface="Alexandria" pitchFamily="2" charset="-78"/>
                <a:cs typeface="Alexandria" pitchFamily="2" charset="-78"/>
              </a:rPr>
              <a:t>التوافق بين لغة الجسد والكلام يعزز من صدقية الرسالة. عدم التطابق يمكن أن يثير الشك ويقلل من فاعلية الاتصال.</a:t>
            </a:r>
          </a:p>
          <a:p>
            <a:pPr algn="just" rtl="1"/>
            <a:r>
              <a:rPr lang="ar-EG" sz="1600" dirty="0">
                <a:highlight>
                  <a:srgbClr val="FFFF00"/>
                </a:highlight>
                <a:latin typeface="Alexandria" pitchFamily="2" charset="-78"/>
                <a:cs typeface="Alexandria" pitchFamily="2" charset="-78"/>
              </a:rPr>
              <a:t>•التأثير في الآخرين:</a:t>
            </a:r>
          </a:p>
          <a:p>
            <a:pPr algn="just" rtl="1"/>
            <a:r>
              <a:rPr lang="ar-EG" sz="1600" dirty="0">
                <a:latin typeface="Alexandria" pitchFamily="2" charset="-78"/>
                <a:cs typeface="Alexandria" pitchFamily="2" charset="-78"/>
              </a:rPr>
              <a:t> لغة الجسد ليست فقط وسيلة للتعبير عن المشاعر الشخصية، بل يمكن أن تؤثر في تصورات وردود فعل الآخرين.</a:t>
            </a:r>
          </a:p>
          <a:p>
            <a:pPr algn="just" rtl="1"/>
            <a:r>
              <a:rPr lang="ar-EG" sz="1600" dirty="0">
                <a:latin typeface="Alexandria" pitchFamily="2" charset="-78"/>
                <a:cs typeface="Alexandria" pitchFamily="2" charset="-78"/>
              </a:rPr>
              <a:t>.</a:t>
            </a:r>
          </a:p>
        </p:txBody>
      </p:sp>
    </p:spTree>
    <p:extLst>
      <p:ext uri="{BB962C8B-B14F-4D97-AF65-F5344CB8AC3E}">
        <p14:creationId xmlns:p14="http://schemas.microsoft.com/office/powerpoint/2010/main" val="2141928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ثانيًا: أنواع الاتصال وفقًا للاتجاه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836371"/>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‌أ-الاتصال في اتجاه واحد:</a:t>
            </a:r>
          </a:p>
          <a:p>
            <a:pPr marL="111125" indent="-111125" algn="just" rtl="1">
              <a:lnSpc>
                <a:spcPct val="150000"/>
              </a:lnSpc>
              <a:tabLst>
                <a:tab pos="111125" algn="l"/>
              </a:tabLst>
            </a:pPr>
            <a:r>
              <a:rPr lang="ar-EG" sz="1600" dirty="0">
                <a:latin typeface="Alexandria" pitchFamily="2" charset="-78"/>
                <a:cs typeface="Alexandria" pitchFamily="2" charset="-78"/>
              </a:rPr>
              <a:t>الاتصال في اتجاه واحد (</a:t>
            </a:r>
            <a:r>
              <a:rPr lang="en-US" sz="1600" dirty="0">
                <a:latin typeface="Alexandria" pitchFamily="2" charset="-78"/>
                <a:cs typeface="Alexandria" pitchFamily="2" charset="-78"/>
              </a:rPr>
              <a:t>One-way Communication) </a:t>
            </a:r>
            <a:r>
              <a:rPr lang="ar-EG" sz="1600" dirty="0">
                <a:latin typeface="Alexandria" pitchFamily="2" charset="-78"/>
                <a:cs typeface="Alexandria" pitchFamily="2" charset="-78"/>
              </a:rPr>
              <a:t>هو نوع من أنواع الاتصال، إذ يتم نقل الرسالة أو المعلومات من شخص واحد إلى الآخر دون أن يكون هناك تفاعل أو مشاركة فعالة من الشخص الثاني. حيث يكون المرسل هو الشخص الذي يحدد الرسالة ويقوم بإيصالها إلى المتلقي، ولا يوجد تفاعل حقيقي من المتلقي. ويتم الاعتماد على هذا النمط من أنماط الاتصال عندما تكون السرعة أو النظام مطلوبين أو خوف المرسل ألا تكتشف أخطاؤه أو لا يستمع لنقد الآخرين أو يرغب في حماية قوته وهيبته. مثال: عندما يلقي محاضر تقديمًا أو يقدم معلومات دون تفاعل مباشر مع الجمهور. في هذه الحالة، يقوم المحاضر بنقل المعلومات دون السماح للجمهور بطرح أسئلة أو التعبير عن آرائهم بشكل فوري.</a:t>
            </a:r>
          </a:p>
          <a:p>
            <a:pPr marL="512763" indent="-457200" algn="just" rtl="1">
              <a:lnSpc>
                <a:spcPct val="150000"/>
              </a:lnSpc>
              <a:tabLst>
                <a:tab pos="111125" algn="l"/>
              </a:tabLst>
            </a:pPr>
            <a:endParaRPr lang="ar-EG" sz="1600" dirty="0">
              <a:latin typeface="Alexandria" pitchFamily="2" charset="-78"/>
              <a:cs typeface="Alexandria" pitchFamily="2" charset="-78"/>
            </a:endParaRP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9257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0" y="1693454"/>
            <a:ext cx="118872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ثانيًا: أنواع الاتصال وفقًا للاتجاه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876750"/>
            <a:ext cx="11754445" cy="3539430"/>
          </a:xfrm>
          <a:prstGeom prst="rect">
            <a:avLst/>
          </a:prstGeom>
          <a:noFill/>
        </p:spPr>
        <p:txBody>
          <a:bodyPr wrap="square" rtlCol="0">
            <a:spAutoFit/>
          </a:bodyPr>
          <a:lstStyle/>
          <a:p>
            <a:pPr marL="111125" indent="-111125" algn="just" rtl="1">
              <a:tabLst>
                <a:tab pos="111125" algn="l"/>
              </a:tabLst>
            </a:pPr>
            <a:r>
              <a:rPr lang="ar-EG" sz="1600" u="sng" dirty="0">
                <a:solidFill>
                  <a:srgbClr val="FF0000"/>
                </a:solidFill>
                <a:latin typeface="Alexandria" pitchFamily="2" charset="-78"/>
                <a:cs typeface="Alexandria" pitchFamily="2" charset="-78"/>
              </a:rPr>
              <a:t>مميزات الاتصال في اتجاه واحد</a:t>
            </a:r>
            <a:r>
              <a:rPr lang="ar-EG" sz="1600" dirty="0">
                <a:solidFill>
                  <a:srgbClr val="FF0000"/>
                </a:solidFill>
                <a:latin typeface="Alexandria" pitchFamily="2" charset="-78"/>
                <a:cs typeface="Alexandria" pitchFamily="2" charset="-78"/>
              </a:rPr>
              <a:t>:</a:t>
            </a:r>
          </a:p>
          <a:p>
            <a:pPr marL="111125" indent="-111125" algn="just" rtl="1">
              <a:tabLst>
                <a:tab pos="111125" algn="l"/>
              </a:tabLst>
            </a:pPr>
            <a:r>
              <a:rPr lang="ar-EG" sz="1600" dirty="0">
                <a:latin typeface="Alexandria" pitchFamily="2" charset="-78"/>
                <a:cs typeface="Alexandria" pitchFamily="2" charset="-78"/>
              </a:rPr>
              <a:t>إذا كانت الرسالة بسيطة ولا تتطلب تفاعلًا مع الجمهور، فإن الاتصال في اتجاه واحد يمكن أن يكون أكثر بساطة وفاعلية.</a:t>
            </a:r>
          </a:p>
          <a:p>
            <a:pPr marL="111125" indent="-111125" algn="just" rtl="1">
              <a:tabLst>
                <a:tab pos="111125" algn="l"/>
              </a:tabLst>
            </a:pPr>
            <a:r>
              <a:rPr lang="ar-EG" sz="1600" dirty="0">
                <a:latin typeface="Alexandria" pitchFamily="2" charset="-78"/>
                <a:cs typeface="Alexandria" pitchFamily="2" charset="-78"/>
              </a:rPr>
              <a:t> الشخص الذي يبث الرسالة يتحكم في محتوى وجودة الرسالة بشكل كامل دون تدخل آخرين.</a:t>
            </a:r>
          </a:p>
          <a:p>
            <a:pPr marL="111125" indent="-111125" algn="just" rtl="1">
              <a:tabLst>
                <a:tab pos="111125" algn="l"/>
              </a:tabLst>
            </a:pPr>
            <a:r>
              <a:rPr lang="ar-EG" sz="1600" dirty="0">
                <a:latin typeface="Alexandria" pitchFamily="2" charset="-78"/>
                <a:cs typeface="Alexandria" pitchFamily="2" charset="-78"/>
              </a:rPr>
              <a:t> في حملات الإعلان التليفزيونية والإعلانات العامة، يمكن أن يكون الاتصال في اتجاه واحد فعالًا في نقل المعلومات إلى الجمهور بسرعة.</a:t>
            </a:r>
          </a:p>
          <a:p>
            <a:pPr marL="111125" indent="-111125" algn="just" rtl="1">
              <a:tabLst>
                <a:tab pos="111125" algn="l"/>
              </a:tabLst>
            </a:pPr>
            <a:r>
              <a:rPr lang="ar-EG" sz="1600" u="sng" dirty="0">
                <a:solidFill>
                  <a:srgbClr val="FF0000"/>
                </a:solidFill>
                <a:latin typeface="Alexandria" pitchFamily="2" charset="-78"/>
                <a:cs typeface="Alexandria" pitchFamily="2" charset="-78"/>
              </a:rPr>
              <a:t>عيوب الاتصال في اتجاه واحد:</a:t>
            </a:r>
          </a:p>
          <a:p>
            <a:pPr marL="111125" indent="-111125" algn="just" rtl="1">
              <a:tabLst>
                <a:tab pos="111125" algn="l"/>
              </a:tabLst>
            </a:pPr>
            <a:r>
              <a:rPr lang="ar-EG" sz="1600" dirty="0">
                <a:latin typeface="Alexandria" pitchFamily="2" charset="-78"/>
                <a:cs typeface="Alexandria" pitchFamily="2" charset="-78"/>
              </a:rPr>
              <a:t> أحد أكبر عيوب الاتصال في اتجاه واحد هو عدم وجود تفاعل فعَّال من الجمهور. يمكن أن يؤدي هذا إلى فقدان الاهتمام وقلة الفهم.</a:t>
            </a:r>
          </a:p>
          <a:p>
            <a:pPr marL="111125" indent="-111125" algn="just" rtl="1">
              <a:tabLst>
                <a:tab pos="111125" algn="l"/>
              </a:tabLst>
            </a:pPr>
            <a:r>
              <a:rPr lang="ar-EG" sz="1600" dirty="0">
                <a:latin typeface="Alexandria" pitchFamily="2" charset="-78"/>
                <a:cs typeface="Alexandria" pitchFamily="2" charset="-78"/>
              </a:rPr>
              <a:t> لا يمكن للشخص الذي يبث الرسالة أن يتلقى تعليقات مباشرة أو يستجيب لاستفسارات الجمهور، ما يقلل من قدرته على تكييف الرسالة بناءً على احتياجات المستمعين.</a:t>
            </a:r>
          </a:p>
          <a:p>
            <a:pPr marL="111125" indent="-111125" algn="just" rtl="1">
              <a:tabLst>
                <a:tab pos="111125" algn="l"/>
              </a:tabLst>
            </a:pPr>
            <a:r>
              <a:rPr lang="ar-EG" sz="1600" dirty="0">
                <a:latin typeface="Alexandria" pitchFamily="2" charset="-78"/>
                <a:cs typeface="Alexandria" pitchFamily="2" charset="-78"/>
              </a:rPr>
              <a:t> في حالة عدم وجود تواصل فعَّال، يمكن للرسالة أن تُفهم بشكل خاطئ أو تفسَّر بشكل مختلف من قبل الجمهور.</a:t>
            </a:r>
          </a:p>
          <a:p>
            <a:pPr marL="111125" indent="-111125" algn="just" rtl="1">
              <a:tabLst>
                <a:tab pos="111125" algn="l"/>
              </a:tabLst>
            </a:pPr>
            <a:r>
              <a:rPr lang="ar-EG" sz="1600" dirty="0">
                <a:latin typeface="Alexandria" pitchFamily="2" charset="-78"/>
                <a:cs typeface="Alexandria" pitchFamily="2" charset="-78"/>
              </a:rPr>
              <a:t> قد يكون الاتصال في اتجاه واحد غير فعَّال في تحقيق أهداف التفاعل والمشاركة الاجتماعية التي يمكن أن تكون مهمة في بعض السياقات.</a:t>
            </a:r>
          </a:p>
          <a:p>
            <a:pPr marL="111125" indent="-111125" algn="just" rtl="1">
              <a:tabLst>
                <a:tab pos="111125" algn="l"/>
              </a:tabLst>
            </a:pPr>
            <a:r>
              <a:rPr lang="ar-EG" sz="1600" dirty="0">
                <a:latin typeface="Alexandria" pitchFamily="2" charset="-78"/>
                <a:cs typeface="Alexandria" pitchFamily="2" charset="-78"/>
              </a:rPr>
              <a:t> بسبب عدم وجود تعليقات فورية من الجمهور، يمكن أن يتجاوز المرسل الفرصة لتحسين الرسالة أو تصحيح أي سوء تفاهم.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2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ثانيًا: أنواع الاتصال وفقًا للاتجاه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836371"/>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‌ب-	الاتصال في اتجاهين أو ثنائي الاتجاه:</a:t>
            </a:r>
          </a:p>
          <a:p>
            <a:pPr marL="111125" indent="-111125" algn="just" rtl="1">
              <a:lnSpc>
                <a:spcPct val="150000"/>
              </a:lnSpc>
              <a:tabLst>
                <a:tab pos="111125" algn="l"/>
              </a:tabLst>
            </a:pPr>
            <a:r>
              <a:rPr lang="ar-EG" sz="1600" dirty="0">
                <a:latin typeface="Alexandria" pitchFamily="2" charset="-78"/>
                <a:cs typeface="Alexandria" pitchFamily="2" charset="-78"/>
              </a:rPr>
              <a:t>الاتصال ثنائي الاتجاه (</a:t>
            </a:r>
            <a:r>
              <a:rPr lang="en-US" sz="1600" dirty="0">
                <a:latin typeface="Alexandria" pitchFamily="2" charset="-78"/>
                <a:cs typeface="Alexandria" pitchFamily="2" charset="-78"/>
              </a:rPr>
              <a:t>Two-way Communication) </a:t>
            </a:r>
            <a:r>
              <a:rPr lang="ar-EG" sz="1600" dirty="0">
                <a:latin typeface="Alexandria" pitchFamily="2" charset="-78"/>
                <a:cs typeface="Alexandria" pitchFamily="2" charset="-78"/>
              </a:rPr>
              <a:t>هو نوع من الاتصال يشمل التفاعل وتبادل المعلومات بين شخصين أو أكثر، إذ يتمكن كل فرد من إرسال واستقبال الرسائل. هذا النوع من الاتصال يعتبر أكثر تفاعلًا وشمولًا مقارنة بالاتصال في اتجاه واحد.</a:t>
            </a:r>
          </a:p>
          <a:p>
            <a:pPr marL="111125" indent="-111125" algn="just" rtl="1">
              <a:lnSpc>
                <a:spcPct val="150000"/>
              </a:lnSpc>
              <a:tabLst>
                <a:tab pos="111125" algn="l"/>
              </a:tabLst>
            </a:pPr>
            <a:r>
              <a:rPr lang="ar-EG" sz="1600" dirty="0">
                <a:latin typeface="Alexandria" pitchFamily="2" charset="-78"/>
                <a:cs typeface="Alexandria" pitchFamily="2" charset="-78"/>
              </a:rPr>
              <a:t>إن الاتصال في اتجاهين من الأمور التي تسهم في زيادة ثقة الأفراد وقدراتهم على فهم الرسالة وأثرها فيهم، وتمكين الجانبين من تعديل الرسالة بطريقة تحقق الأهداف. إذ يتم تبادل الرسائل بين الجانبين. يتعاون كل من المرسل والمتلقي في تحديد الرسالة وفهمها والرد عليها. ويمكن استخدام تقنيات مختلفة مثل المقابلات والندوات والاجتماعات، على سبيل المثال، اجتماعات المجالس التأديبية لاتخاذ قرارات بشأن الغش في الامتحانات وتحديد العقوبات المناسبة للمتهمين.</a:t>
            </a: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7890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0" y="1693454"/>
            <a:ext cx="118872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ثانيًا: أنواع الاتصال وفقًا للاتجاه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876750"/>
            <a:ext cx="11754445" cy="3785652"/>
          </a:xfrm>
          <a:prstGeom prst="rect">
            <a:avLst/>
          </a:prstGeom>
          <a:noFill/>
        </p:spPr>
        <p:txBody>
          <a:bodyPr wrap="square" rtlCol="0">
            <a:spAutoFit/>
          </a:bodyPr>
          <a:lstStyle/>
          <a:p>
            <a:pPr marL="111125" indent="-111125" algn="just" rtl="1">
              <a:tabLst>
                <a:tab pos="111125" algn="l"/>
              </a:tabLst>
            </a:pPr>
            <a:r>
              <a:rPr lang="ar-EG" sz="1600" u="sng" dirty="0">
                <a:solidFill>
                  <a:srgbClr val="FF0000"/>
                </a:solidFill>
                <a:latin typeface="Alexandria" pitchFamily="2" charset="-78"/>
                <a:cs typeface="Alexandria" pitchFamily="2" charset="-78"/>
              </a:rPr>
              <a:t>مميزات الاتصال ثنائي الاتجاه</a:t>
            </a:r>
            <a:r>
              <a:rPr lang="ar-EG" sz="1600" dirty="0">
                <a:solidFill>
                  <a:srgbClr val="FF0000"/>
                </a:solidFill>
                <a:latin typeface="Alexandria" pitchFamily="2" charset="-78"/>
                <a:cs typeface="Alexandria" pitchFamily="2" charset="-78"/>
              </a:rPr>
              <a:t>:</a:t>
            </a:r>
          </a:p>
          <a:p>
            <a:pPr marL="111125" indent="-111125" algn="just" rtl="1">
              <a:tabLst>
                <a:tab pos="111125" algn="l"/>
              </a:tabLst>
            </a:pPr>
            <a:r>
              <a:rPr lang="ar-EG" sz="1600" dirty="0">
                <a:latin typeface="Alexandria" pitchFamily="2" charset="-78"/>
                <a:cs typeface="Alexandria" pitchFamily="2" charset="-78"/>
              </a:rPr>
              <a:t> الأطراف المشاركة في الاتصال ثنائي الاتجاه يمكنها التفاعل والاستجابة بعضها مع بعض، ما يسهم في تبادل الأفكار والمعلومات بشكل أفضل.</a:t>
            </a:r>
          </a:p>
          <a:p>
            <a:pPr marL="111125" indent="-111125" algn="just" rtl="1">
              <a:tabLst>
                <a:tab pos="111125" algn="l"/>
              </a:tabLst>
            </a:pPr>
            <a:r>
              <a:rPr lang="ar-EG" sz="1600" dirty="0">
                <a:latin typeface="Alexandria" pitchFamily="2" charset="-78"/>
                <a:cs typeface="Alexandria" pitchFamily="2" charset="-78"/>
              </a:rPr>
              <a:t> من خلال التفاعل وطرح الأسئلة والتوضيحات، يمكن للأفراد تحسين فهمهم المتبادل للموضوع المطروح.</a:t>
            </a:r>
          </a:p>
          <a:p>
            <a:pPr marL="111125" indent="-111125" algn="just" rtl="1">
              <a:tabLst>
                <a:tab pos="111125" algn="l"/>
              </a:tabLst>
            </a:pPr>
            <a:r>
              <a:rPr lang="ar-EG" sz="1600" dirty="0">
                <a:latin typeface="Alexandria" pitchFamily="2" charset="-78"/>
                <a:cs typeface="Alexandria" pitchFamily="2" charset="-78"/>
              </a:rPr>
              <a:t> في حالة حدوث سوء تفاهم، يمكن للأفراد تصحيحه بشكل فوري وتوضيح النقاط غير المفهومة.</a:t>
            </a:r>
          </a:p>
          <a:p>
            <a:pPr marL="111125" indent="-111125" algn="just" rtl="1">
              <a:tabLst>
                <a:tab pos="111125" algn="l"/>
              </a:tabLst>
            </a:pPr>
            <a:r>
              <a:rPr lang="ar-EG" sz="1600" dirty="0">
                <a:latin typeface="Alexandria" pitchFamily="2" charset="-78"/>
                <a:cs typeface="Alexandria" pitchFamily="2" charset="-78"/>
              </a:rPr>
              <a:t> الاتصال ثنائي الاتجاه يساهم في بناء علاقات قوية وفعَّالة بين الأفراد أو الأطراف المشاركة.</a:t>
            </a:r>
          </a:p>
          <a:p>
            <a:pPr marL="111125" indent="-111125" algn="just" rtl="1">
              <a:tabLst>
                <a:tab pos="111125" algn="l"/>
              </a:tabLst>
            </a:pPr>
            <a:r>
              <a:rPr lang="ar-EG" sz="1600" u="sng" dirty="0">
                <a:solidFill>
                  <a:srgbClr val="FF0000"/>
                </a:solidFill>
                <a:latin typeface="Alexandria" pitchFamily="2" charset="-78"/>
                <a:cs typeface="Alexandria" pitchFamily="2" charset="-78"/>
              </a:rPr>
              <a:t>عيوب الاتصال ثنائي الاتجاه:</a:t>
            </a:r>
          </a:p>
          <a:p>
            <a:pPr marL="111125" indent="-111125" algn="just" rtl="1">
              <a:tabLst>
                <a:tab pos="111125" algn="l"/>
              </a:tabLst>
            </a:pPr>
            <a:r>
              <a:rPr lang="ar-EG" sz="1600" dirty="0">
                <a:latin typeface="Alexandria" pitchFamily="2" charset="-78"/>
                <a:cs typeface="Alexandria" pitchFamily="2" charset="-78"/>
              </a:rPr>
              <a:t> الزمن والجهد: الاتصال ثنائي الاتجاه يتطلب وقتًا وجهدًا إضافيًّا مقارنة بالاتصال في اتجاه واحد، إذ يتعين على الأفراد القيام بالتفاعل والرد على الرسائل بشكل فعال.</a:t>
            </a:r>
          </a:p>
          <a:p>
            <a:pPr marL="111125" indent="-111125" algn="just" rtl="1">
              <a:tabLst>
                <a:tab pos="111125" algn="l"/>
              </a:tabLst>
            </a:pPr>
            <a:r>
              <a:rPr lang="ar-EG" sz="1600" dirty="0">
                <a:latin typeface="Alexandria" pitchFamily="2" charset="-78"/>
                <a:cs typeface="Alexandria" pitchFamily="2" charset="-78"/>
              </a:rPr>
              <a:t> تعقيد الإدارة: في الحوارات الجماعية، يمكن أن يكون من الصعب إدارة الاتصال ثنائي الاتجاه بين عدة أشخاص، ما قد يؤدي إلى التشتت وفقدان التركيز.</a:t>
            </a:r>
          </a:p>
          <a:p>
            <a:pPr marL="111125" indent="-111125" algn="just" rtl="1">
              <a:tabLst>
                <a:tab pos="111125" algn="l"/>
              </a:tabLst>
            </a:pPr>
            <a:r>
              <a:rPr lang="ar-EG" sz="1600" dirty="0">
                <a:latin typeface="Alexandria" pitchFamily="2" charset="-78"/>
                <a:cs typeface="Alexandria" pitchFamily="2" charset="-78"/>
              </a:rPr>
              <a:t> التوتر والصراع: في بعض الحالات، يمكن أن يؤدي الاتصال ثنائي الاتجاه إلى زيادة التوتر والصراع إذا لم يتم التفاهم بشكل جيد أو إذا كانت هناك اختلافات كبيرة في وجهات النظر.</a:t>
            </a:r>
          </a:p>
          <a:p>
            <a:pPr marL="111125" indent="-111125" algn="just" rtl="1">
              <a:tabLst>
                <a:tab pos="111125" algn="l"/>
              </a:tabLst>
            </a:pPr>
            <a:r>
              <a:rPr lang="ar-EG" sz="1600" dirty="0">
                <a:latin typeface="Alexandria" pitchFamily="2" charset="-78"/>
                <a:cs typeface="Alexandria" pitchFamily="2" charset="-78"/>
              </a:rPr>
              <a:t> التواصل الفعال: يجب أن يكون الأفراد قادرين على التعبير عن أنفسهم بشكل فعال وفهم بعضهم بعضًا بشكل صحيح لضمان تحقيق أهداف الاتصال.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4740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4283" y="649543"/>
            <a:ext cx="6216875"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ثالثًا: أنواع الاتصال من حيث درجة تأثيره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836371"/>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أ- الاتصال الشخصي: </a:t>
            </a:r>
          </a:p>
          <a:p>
            <a:pPr marL="111125" indent="-111125" algn="just" rtl="1">
              <a:lnSpc>
                <a:spcPct val="150000"/>
              </a:lnSpc>
              <a:tabLst>
                <a:tab pos="111125" algn="l"/>
              </a:tabLst>
            </a:pPr>
            <a:r>
              <a:rPr lang="ar-EG" sz="1600" dirty="0">
                <a:latin typeface="Alexandria" pitchFamily="2" charset="-78"/>
                <a:cs typeface="Alexandria" pitchFamily="2" charset="-78"/>
              </a:rPr>
              <a:t>يشير هذا المصطلح إلى عملية تبادل المعلومات والأفكار والاتجاهات بين الأفراد في وجود عامل وجهًا لوجه وفي اتجاهين دون وسطاء. يتمثل الاتصال الشخصي في اللقاءات الشخصية والمحادثات الوجهية التي تحدث في أماكن مختلفة، مثل اللقاءات الاجتماعية، والاجتماعات العملية، والمناسبات الاجتماعية، وغيرها. ويتميز هذا النوع من الاتصال بأن المرسل والمتلقي يكونان على اتصال مباشر وفي مكان محدد، وبالتالي فإنه يساعد على بناء علاقات قوية وزيادة الثقة. وللأمثلة على هذا الاتصال، يمكن ذكر اتصال الطبيب بمرضاه أو العلاقة بين ضابط الشرطة والمواطنين الذين يعتمدون عليه. فهذه العلاقات البسيطة تمكن رؤيتها بشكل واضح من خلال مدى تقدير المرضى والمواطنين لتعامل الأشخاص المعنيين معهم، بالإضافة إلى تأثير ذلك في ثقتهم وإقبالهم عليهم أو الابتعاد عنهم.</a:t>
            </a:r>
          </a:p>
          <a:p>
            <a:pPr marL="512763" indent="-457200" algn="just" rtl="1">
              <a:lnSpc>
                <a:spcPct val="150000"/>
              </a:lnSpc>
              <a:tabLst>
                <a:tab pos="111125" algn="l"/>
              </a:tabLst>
            </a:pPr>
            <a:endParaRPr lang="ar-EG" sz="1600" dirty="0">
              <a:latin typeface="Alexandria" pitchFamily="2" charset="-78"/>
              <a:cs typeface="Alexandria" pitchFamily="2" charset="-78"/>
            </a:endParaRPr>
          </a:p>
          <a:p>
            <a:pPr marL="512763" indent="-457200" algn="just" rtl="1">
              <a:lnSpc>
                <a:spcPct val="15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13023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0" y="1693454"/>
            <a:ext cx="118872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10653" y="649543"/>
            <a:ext cx="6150505"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ثالثًا: أنواع الاتصال من حيث درجة تأثيره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876750"/>
            <a:ext cx="11754445" cy="3293209"/>
          </a:xfrm>
          <a:prstGeom prst="rect">
            <a:avLst/>
          </a:prstGeom>
          <a:noFill/>
        </p:spPr>
        <p:txBody>
          <a:bodyPr wrap="square" rtlCol="0">
            <a:spAutoFit/>
          </a:bodyPr>
          <a:lstStyle/>
          <a:p>
            <a:pPr marL="111125" indent="-111125" algn="just" rtl="1">
              <a:tabLst>
                <a:tab pos="111125" algn="l"/>
              </a:tabLst>
            </a:pPr>
            <a:r>
              <a:rPr lang="ar-EG" sz="1600" u="sng" dirty="0">
                <a:solidFill>
                  <a:srgbClr val="FF0000"/>
                </a:solidFill>
                <a:latin typeface="Alexandria" pitchFamily="2" charset="-78"/>
                <a:cs typeface="Alexandria" pitchFamily="2" charset="-78"/>
              </a:rPr>
              <a:t>أهم مميزات الاتصال الشخصي </a:t>
            </a:r>
          </a:p>
          <a:p>
            <a:pPr marL="111125" indent="-111125" algn="just" rtl="1">
              <a:tabLst>
                <a:tab pos="111125" algn="l"/>
              </a:tabLst>
            </a:pPr>
            <a:r>
              <a:rPr lang="ar-EG" sz="1600" dirty="0">
                <a:latin typeface="Alexandria" pitchFamily="2" charset="-78"/>
                <a:cs typeface="Alexandria" pitchFamily="2" charset="-78"/>
              </a:rPr>
              <a:t> يسمح الاتصال الشخصي بالتفاعل المباشر والفعال بين الأفراد، ما يتيح لهم فهم الرسائل بشكل أفضل وتبادل الأفكار والمعلومات بسرعة.</a:t>
            </a:r>
          </a:p>
          <a:p>
            <a:pPr marL="111125" indent="-111125" algn="just" rtl="1">
              <a:tabLst>
                <a:tab pos="111125" algn="l"/>
              </a:tabLst>
            </a:pPr>
            <a:r>
              <a:rPr lang="ar-EG" sz="1600" dirty="0">
                <a:latin typeface="Alexandria" pitchFamily="2" charset="-78"/>
                <a:cs typeface="Alexandria" pitchFamily="2" charset="-78"/>
              </a:rPr>
              <a:t> يمكن للأفراد التعبير عن أنفسهم بشكل كامل واستخدام لغة الجسد والتعبيرات الوجهية لنقل المشاعر والعواطف بشكل أوسع من الكلمات.</a:t>
            </a:r>
          </a:p>
          <a:p>
            <a:pPr marL="111125" indent="-111125" algn="just" rtl="1">
              <a:tabLst>
                <a:tab pos="111125" algn="l"/>
              </a:tabLst>
            </a:pPr>
            <a:r>
              <a:rPr lang="ar-EG" sz="1600" dirty="0">
                <a:latin typeface="Alexandria" pitchFamily="2" charset="-78"/>
                <a:cs typeface="Alexandria" pitchFamily="2" charset="-78"/>
              </a:rPr>
              <a:t> يساهم الاتصال الشخصي في بناء وتعزيز العلاقات الشخصية والاجتماعية، إذ يمكن للأفراد تطوير التواصل الشخصي وبناء الثقة بينهم.</a:t>
            </a:r>
          </a:p>
          <a:p>
            <a:pPr marL="111125" indent="-111125" algn="just" rtl="1">
              <a:tabLst>
                <a:tab pos="111125" algn="l"/>
              </a:tabLst>
            </a:pPr>
            <a:r>
              <a:rPr lang="ar-EG" sz="1600" dirty="0">
                <a:latin typeface="Alexandria" pitchFamily="2" charset="-78"/>
                <a:cs typeface="Alexandria" pitchFamily="2" charset="-78"/>
              </a:rPr>
              <a:t> يتيح الاتصال الشخصي للأفراد التفاعل مع ثقافات مختلفة وفهم تقاليدها وقيمها بشكل أفضل.</a:t>
            </a:r>
          </a:p>
          <a:p>
            <a:pPr marL="111125" indent="-111125" algn="just" rtl="1">
              <a:tabLst>
                <a:tab pos="111125" algn="l"/>
              </a:tabLst>
            </a:pPr>
            <a:r>
              <a:rPr lang="ar-EG" sz="1600" dirty="0">
                <a:latin typeface="Alexandria" pitchFamily="2" charset="-78"/>
                <a:cs typeface="Alexandria" pitchFamily="2" charset="-78"/>
              </a:rPr>
              <a:t> يمكن للاتصال الشخصي نقل الرسائل غير اللفظية مثل لغة الجسد ونبرة الصوت بشكل واضح، ما يزيد من تفاعلية الحوار.</a:t>
            </a:r>
          </a:p>
          <a:p>
            <a:pPr marL="111125" indent="-111125" algn="just" rtl="1">
              <a:tabLst>
                <a:tab pos="111125" algn="l"/>
              </a:tabLst>
            </a:pPr>
            <a:r>
              <a:rPr lang="ar-EG" sz="1600" dirty="0">
                <a:latin typeface="Alexandria" pitchFamily="2" charset="-78"/>
                <a:cs typeface="Alexandria" pitchFamily="2" charset="-78"/>
              </a:rPr>
              <a:t> في الاجتماعات والعروض التقديمية، يمكن للاتصال الشخصي أن يكون أكثر فاعلية في نقل الأفكار والإقناع بالرؤى.</a:t>
            </a:r>
          </a:p>
          <a:p>
            <a:pPr marL="111125" indent="-111125" algn="just" rtl="1">
              <a:tabLst>
                <a:tab pos="111125" algn="l"/>
              </a:tabLst>
            </a:pPr>
            <a:r>
              <a:rPr lang="ar-EG" sz="1600" dirty="0">
                <a:latin typeface="Alexandria" pitchFamily="2" charset="-78"/>
                <a:cs typeface="Alexandria" pitchFamily="2" charset="-78"/>
              </a:rPr>
              <a:t> يسمح الاتصال الشخصي بالتفاعل والاستجابة الفورية لاحتياجات الأفراد وتوضيح الأمور على الفور.</a:t>
            </a:r>
          </a:p>
          <a:p>
            <a:pPr marL="111125" indent="-111125" algn="just" rtl="1">
              <a:tabLst>
                <a:tab pos="111125" algn="l"/>
              </a:tabLst>
            </a:pPr>
            <a:r>
              <a:rPr lang="ar-EG" sz="1600" dirty="0">
                <a:latin typeface="Alexandria" pitchFamily="2" charset="-78"/>
                <a:cs typeface="Alexandria" pitchFamily="2" charset="-78"/>
              </a:rPr>
              <a:t> خلال الاتصال الشخصي، يمكن للأفراد أن يكونوا أكثر انفتاحًا وتركيزًا على الحوار بدون الانشغال بالعوائق الإلكترونية أو الوسائط الأخرى.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5713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8420" y="1693454"/>
            <a:ext cx="118872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10653" y="649543"/>
            <a:ext cx="6150505"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ثالثًا: أنواع الاتصال من حيث درجة تأثيره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876750"/>
            <a:ext cx="11754445" cy="4524315"/>
          </a:xfrm>
          <a:prstGeom prst="rect">
            <a:avLst/>
          </a:prstGeom>
          <a:noFill/>
        </p:spPr>
        <p:txBody>
          <a:bodyPr wrap="square" rtlCol="0">
            <a:spAutoFit/>
          </a:bodyPr>
          <a:lstStyle/>
          <a:p>
            <a:pPr marL="111125" indent="-111125" algn="just" rtl="1">
              <a:tabLst>
                <a:tab pos="111125" algn="l"/>
              </a:tabLst>
            </a:pPr>
            <a:r>
              <a:rPr lang="ar-EG" sz="1600" u="sng" dirty="0">
                <a:solidFill>
                  <a:srgbClr val="FF0000"/>
                </a:solidFill>
                <a:latin typeface="Alexandria" pitchFamily="2" charset="-78"/>
                <a:cs typeface="Alexandria" pitchFamily="2" charset="-78"/>
              </a:rPr>
              <a:t>عيوب الاتصال الشخصي</a:t>
            </a:r>
          </a:p>
          <a:p>
            <a:pPr marL="111125" indent="-111125" algn="just" rtl="1">
              <a:tabLst>
                <a:tab pos="111125" algn="l"/>
              </a:tabLst>
            </a:pPr>
            <a:r>
              <a:rPr lang="ar-EG" sz="1600" dirty="0">
                <a:latin typeface="Alexandria" pitchFamily="2" charset="-78"/>
                <a:cs typeface="Alexandria" pitchFamily="2" charset="-78"/>
              </a:rPr>
              <a:t> استهلاك الوقت: الاتصال الشخصي يتطلب وقتًا إضافيًّا مقارنة بوسائل الاتصال الأخرى مثل الهاتف أو البريد الإلكتروني. قد يكون من الصعب تنسيق اللقاءات الشخصية بين الأفراد بسبب جداولهم المزدحمة.</a:t>
            </a:r>
          </a:p>
          <a:p>
            <a:pPr marL="111125" indent="-111125" algn="just" rtl="1">
              <a:tabLst>
                <a:tab pos="111125" algn="l"/>
              </a:tabLst>
            </a:pPr>
            <a:r>
              <a:rPr lang="ar-EG" sz="1600" dirty="0">
                <a:latin typeface="Alexandria" pitchFamily="2" charset="-78"/>
                <a:cs typeface="Alexandria" pitchFamily="2" charset="-78"/>
              </a:rPr>
              <a:t> تكلفة مادية: في بعض الحالات، الاتصال الشخصي يتطلب تكاليف مادية مثل تذاكر السفر أو تكاليف الإقامة في فنادق في حالة اللقاءات البعيدة.</a:t>
            </a:r>
          </a:p>
          <a:p>
            <a:pPr marL="111125" indent="-111125" algn="just" rtl="1">
              <a:tabLst>
                <a:tab pos="111125" algn="l"/>
              </a:tabLst>
            </a:pPr>
            <a:r>
              <a:rPr lang="ar-EG" sz="1600" dirty="0">
                <a:latin typeface="Alexandria" pitchFamily="2" charset="-78"/>
                <a:cs typeface="Alexandria" pitchFamily="2" charset="-78"/>
              </a:rPr>
              <a:t> قيود المكان: الاتصال الشخصي يتوقف على وجود الأفراد في نفس المكان الجغرافي، ما يعني أنه قد لا يكون ممكنًا دائمًا في حالة الاتصال مع أشخاص في أماكن بعيدة.</a:t>
            </a:r>
          </a:p>
          <a:p>
            <a:pPr marL="111125" indent="-111125" algn="just" rtl="1">
              <a:tabLst>
                <a:tab pos="111125" algn="l"/>
              </a:tabLst>
            </a:pPr>
            <a:r>
              <a:rPr lang="ar-EG" sz="1600" dirty="0">
                <a:latin typeface="Alexandria" pitchFamily="2" charset="-78"/>
                <a:cs typeface="Alexandria" pitchFamily="2" charset="-78"/>
              </a:rPr>
              <a:t> قلة الخصوصية: في بعض الحالات، قد يكون الاتصال الشخصي أقل خصوصية من وسائل الاتصال الأخرى، إذ يمكن أن يتعرض الأفراد للتنصت أو المراقبة في أثناء اللقاءات الشخصية.</a:t>
            </a:r>
          </a:p>
          <a:p>
            <a:pPr marL="111125" indent="-111125" algn="just" rtl="1">
              <a:tabLst>
                <a:tab pos="111125" algn="l"/>
              </a:tabLst>
            </a:pPr>
            <a:r>
              <a:rPr lang="ar-EG" sz="1600" dirty="0">
                <a:latin typeface="Alexandria" pitchFamily="2" charset="-78"/>
                <a:cs typeface="Alexandria" pitchFamily="2" charset="-78"/>
              </a:rPr>
              <a:t> تأثير العوامل الخارجية: العوامل الجوية والظروف البيئية مثل الطقس السيئ يمكن أن تؤثر سلبًا في اللقاءات الشخصية وتجعلها صعبة.</a:t>
            </a:r>
          </a:p>
          <a:p>
            <a:pPr marL="111125" indent="-111125" algn="just" rtl="1">
              <a:tabLst>
                <a:tab pos="111125" algn="l"/>
              </a:tabLst>
            </a:pPr>
            <a:r>
              <a:rPr lang="ar-EG" sz="1600" dirty="0">
                <a:latin typeface="Alexandria" pitchFamily="2" charset="-78"/>
                <a:cs typeface="Alexandria" pitchFamily="2" charset="-78"/>
              </a:rPr>
              <a:t> صعوبة التواصل مع الجماهير الكبيرة: في حالة التواصل مع جماهير كبيرة، مثل الاجتماعات العامة، يمكن أن يصعب التفاعل الشخصي مع الجميع بشكل فعَّال.</a:t>
            </a:r>
          </a:p>
          <a:p>
            <a:pPr marL="111125" indent="-111125" algn="just" rtl="1">
              <a:tabLst>
                <a:tab pos="111125" algn="l"/>
              </a:tabLst>
            </a:pPr>
            <a:r>
              <a:rPr lang="ar-EG" sz="1600" dirty="0">
                <a:latin typeface="Alexandria" pitchFamily="2" charset="-78"/>
                <a:cs typeface="Alexandria" pitchFamily="2" charset="-78"/>
              </a:rPr>
              <a:t> القلق من التفاعل: بعض الأفراد قد يشعرون بالقلق أو الضغط في حالة الاتصال الشخصي وقد تكون لديهم صعوبة في التعبير عن أنفسهم بشكل صحيح.</a:t>
            </a:r>
          </a:p>
          <a:p>
            <a:pPr marL="111125" indent="-111125" algn="just" rtl="1">
              <a:tabLst>
                <a:tab pos="111125" algn="l"/>
              </a:tabLst>
            </a:pPr>
            <a:r>
              <a:rPr lang="ar-EG" sz="1600" dirty="0">
                <a:latin typeface="Alexandria" pitchFamily="2" charset="-78"/>
                <a:cs typeface="Alexandria" pitchFamily="2" charset="-78"/>
              </a:rPr>
              <a:t> قيود اللغة: في حالة وجود لغة مشتركة محدودة بين الأفراد، يمكن أن تكون هناك صعوبة في التفاهم ونقل الرسائل بشكل فعَّال.</a:t>
            </a:r>
          </a:p>
          <a:p>
            <a:pPr marL="111125" indent="-111125" algn="just" rtl="1">
              <a:tabLst>
                <a:tab pos="111125" algn="l"/>
              </a:tabLst>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556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4283" y="649543"/>
            <a:ext cx="6216875"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ثالثًا: أنواع الاتصال من حيث درجة تأثيره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4001095"/>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ب-  الاتصال الجمعي أو الجماعي: </a:t>
            </a:r>
          </a:p>
          <a:p>
            <a:pPr marL="111125" indent="-111125" algn="just" rtl="1">
              <a:lnSpc>
                <a:spcPct val="150000"/>
              </a:lnSpc>
              <a:tabLst>
                <a:tab pos="111125" algn="l"/>
              </a:tabLst>
            </a:pPr>
            <a:r>
              <a:rPr lang="ar-EG" sz="1600" dirty="0">
                <a:latin typeface="Alexandria" pitchFamily="2" charset="-78"/>
                <a:cs typeface="Alexandria" pitchFamily="2" charset="-78"/>
              </a:rPr>
              <a:t>الاتصال الجماعي (</a:t>
            </a:r>
            <a:r>
              <a:rPr lang="en-US" sz="1600" dirty="0">
                <a:latin typeface="Alexandria" pitchFamily="2" charset="-78"/>
                <a:cs typeface="Alexandria" pitchFamily="2" charset="-78"/>
              </a:rPr>
              <a:t>Group Communication) </a:t>
            </a:r>
            <a:r>
              <a:rPr lang="ar-EG" sz="1600" dirty="0">
                <a:latin typeface="Alexandria" pitchFamily="2" charset="-78"/>
                <a:cs typeface="Alexandria" pitchFamily="2" charset="-78"/>
              </a:rPr>
              <a:t>هو نوع من الاتصال يحدث بين مجموعة من الأفراد أو الأطراف المشاركة في نفس الحوار أو النقاش. يمكن أن يكون الاتصال الجماعي على شكل اجتماعات، ومناقشات جماعية، وورش عمل، ومحادثات جماعية عبر الهاتف أو وسائل الاتصال عن بعد. الهدف الرئيسي للاتصال الجماعي هو تبادل المعلومات والأفكار واتخاذ القرارات الجماعية.</a:t>
            </a:r>
          </a:p>
          <a:p>
            <a:pPr marL="111125" indent="-111125" algn="just" rtl="1">
              <a:tabLst>
                <a:tab pos="111125" algn="l"/>
              </a:tabLst>
            </a:pPr>
            <a:r>
              <a:rPr lang="ar-EG" sz="1600" dirty="0">
                <a:solidFill>
                  <a:srgbClr val="FF0000"/>
                </a:solidFill>
                <a:latin typeface="Alexandria" pitchFamily="2" charset="-78"/>
                <a:cs typeface="Alexandria" pitchFamily="2" charset="-78"/>
              </a:rPr>
              <a:t>أهم مميزات الاتصال الجمعي:</a:t>
            </a:r>
          </a:p>
          <a:p>
            <a:pPr marL="111125" indent="-111125" algn="just" rtl="1">
              <a:tabLst>
                <a:tab pos="111125" algn="l"/>
              </a:tabLst>
            </a:pPr>
            <a:r>
              <a:rPr lang="ar-EG" sz="1600" dirty="0">
                <a:latin typeface="Alexandria" pitchFamily="2" charset="-78"/>
                <a:cs typeface="Alexandria" pitchFamily="2" charset="-78"/>
              </a:rPr>
              <a:t> يسمح بتبادل الأفكار والمعلومات بين مجموعة متنوعة من الأفراد، ما يمكن أن يساهم في إثراء النقاش وإضافة وجهات نظر متعددة.</a:t>
            </a:r>
          </a:p>
          <a:p>
            <a:pPr marL="111125" indent="-111125" algn="just" rtl="1">
              <a:tabLst>
                <a:tab pos="111125" algn="l"/>
              </a:tabLst>
            </a:pPr>
            <a:r>
              <a:rPr lang="ar-EG" sz="1600" dirty="0">
                <a:latin typeface="Alexandria" pitchFamily="2" charset="-78"/>
                <a:cs typeface="Alexandria" pitchFamily="2" charset="-78"/>
              </a:rPr>
              <a:t> يمكن أن يساهم في اتخاذ القرارات بشكل جماعي، إذ تتم مناقشة الخيارات المتاحة واختيار الخيار الأفضل بناءً على مساهمة الجميع.</a:t>
            </a:r>
          </a:p>
          <a:p>
            <a:pPr marL="111125" indent="-111125" algn="just" rtl="1">
              <a:tabLst>
                <a:tab pos="111125" algn="l"/>
              </a:tabLst>
            </a:pPr>
            <a:r>
              <a:rPr lang="ar-EG" sz="1600" dirty="0">
                <a:latin typeface="Alexandria" pitchFamily="2" charset="-78"/>
                <a:cs typeface="Alexandria" pitchFamily="2" charset="-78"/>
              </a:rPr>
              <a:t> يمكن أن يساهم في بناء فهم مشترك بين الأفراد حيال مواضيع معينة، ما يقلل من سوء التفاهم والتباس الأفكار.</a:t>
            </a:r>
          </a:p>
          <a:p>
            <a:pPr marL="111125" indent="-111125" algn="just" rtl="1">
              <a:tabLst>
                <a:tab pos="111125" algn="l"/>
              </a:tabLst>
            </a:pPr>
            <a:r>
              <a:rPr lang="ar-EG" sz="1600" dirty="0">
                <a:latin typeface="Alexandria" pitchFamily="2" charset="-78"/>
                <a:cs typeface="Alexandria" pitchFamily="2" charset="-78"/>
              </a:rPr>
              <a:t> يتيح للأفراد فرصة التواصل الاجتماعي وبناء العلاقات مع أعضاء المجموعة.</a:t>
            </a:r>
          </a:p>
          <a:p>
            <a:pPr marL="111125" indent="-111125" algn="just" rtl="1">
              <a:tabLst>
                <a:tab pos="111125" algn="l"/>
              </a:tabLst>
            </a:pPr>
            <a:r>
              <a:rPr lang="ar-EG" sz="1600" dirty="0">
                <a:latin typeface="Alexandria" pitchFamily="2" charset="-78"/>
                <a:cs typeface="Alexandria" pitchFamily="2" charset="-78"/>
              </a:rPr>
              <a:t> يمكن أن يشجع الاتصال الجماعي على طرح أفكار جديدة والتفكير الإبداعي في حل المشكلات.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3466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4283" y="649543"/>
            <a:ext cx="6216875"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ثالثًا: أنواع الاتصال من حيث درجة تأثيره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2062103"/>
          </a:xfrm>
          <a:prstGeom prst="rect">
            <a:avLst/>
          </a:prstGeom>
          <a:noFill/>
        </p:spPr>
        <p:txBody>
          <a:bodyPr wrap="square" rtlCol="0">
            <a:spAutoFit/>
          </a:bodyPr>
          <a:lstStyle/>
          <a:p>
            <a:pPr marL="111125" indent="-111125" algn="just" rtl="1">
              <a:tabLst>
                <a:tab pos="111125" algn="l"/>
              </a:tabLst>
            </a:pPr>
            <a:r>
              <a:rPr lang="ar-EG" sz="1600" dirty="0">
                <a:solidFill>
                  <a:srgbClr val="FF0000"/>
                </a:solidFill>
                <a:latin typeface="Alexandria" pitchFamily="2" charset="-78"/>
                <a:cs typeface="Alexandria" pitchFamily="2" charset="-78"/>
              </a:rPr>
              <a:t>عيوب الاتصال الجمعي:</a:t>
            </a:r>
          </a:p>
          <a:p>
            <a:pPr marL="111125" indent="-111125" algn="just" rtl="1">
              <a:tabLst>
                <a:tab pos="111125" algn="l"/>
              </a:tabLst>
            </a:pPr>
            <a:r>
              <a:rPr lang="ar-EG" sz="1600" dirty="0">
                <a:latin typeface="Alexandria" pitchFamily="2" charset="-78"/>
                <a:cs typeface="Alexandria" pitchFamily="2" charset="-78"/>
              </a:rPr>
              <a:t> يمكن أن يستهلك الاتصال الجمعي وقتًا كبيرًا، خاصة إذا كانت المجموعة كبيرة، ويتطلب التنظيم وجدولة الاجتماعات.</a:t>
            </a:r>
          </a:p>
          <a:p>
            <a:pPr marL="111125" indent="-111125" algn="just" rtl="1">
              <a:tabLst>
                <a:tab pos="111125" algn="l"/>
              </a:tabLst>
            </a:pPr>
            <a:r>
              <a:rPr lang="ar-EG" sz="1600" dirty="0">
                <a:latin typeface="Alexandria" pitchFamily="2" charset="-78"/>
                <a:cs typeface="Alexandria" pitchFamily="2" charset="-78"/>
              </a:rPr>
              <a:t> قد يكون من الصعب إدارة التواصل بين أعضاء المجموعة، وقد يؤدي ذلك إلى التشتت وصعوبة فهم الرسائل.</a:t>
            </a:r>
          </a:p>
          <a:p>
            <a:pPr marL="111125" indent="-111125" algn="just" rtl="1">
              <a:tabLst>
                <a:tab pos="111125" algn="l"/>
              </a:tabLst>
            </a:pPr>
            <a:r>
              <a:rPr lang="ar-EG" sz="1600" dirty="0">
                <a:latin typeface="Alexandria" pitchFamily="2" charset="-78"/>
                <a:cs typeface="Alexandria" pitchFamily="2" charset="-78"/>
              </a:rPr>
              <a:t> في بعض الأحيان، يمكن أن تكون عمليات اتخاذ القرارات الجماعية معقدة وتحتاج إلى وقت إضافي للتوافق بين الأفراد.</a:t>
            </a:r>
          </a:p>
          <a:p>
            <a:pPr marL="111125" indent="-111125" algn="just" rtl="1">
              <a:tabLst>
                <a:tab pos="111125" algn="l"/>
              </a:tabLst>
            </a:pPr>
            <a:r>
              <a:rPr lang="ar-EG" sz="1600" dirty="0">
                <a:latin typeface="Alexandria" pitchFamily="2" charset="-78"/>
                <a:cs typeface="Alexandria" pitchFamily="2" charset="-78"/>
              </a:rPr>
              <a:t> يمكن أن تحدث صراعات داخل المجموعة وتصاعد التوترات في حالة اختلاف وجهات النظر.</a:t>
            </a:r>
          </a:p>
          <a:p>
            <a:pPr marL="111125" indent="-111125" algn="just" rtl="1">
              <a:tabLst>
                <a:tab pos="111125" algn="l"/>
              </a:tabLst>
            </a:pPr>
            <a:r>
              <a:rPr lang="ar-EG" sz="1600" dirty="0">
                <a:latin typeface="Alexandria" pitchFamily="2" charset="-78"/>
                <a:cs typeface="Alexandria" pitchFamily="2" charset="-78"/>
              </a:rPr>
              <a:t> قد يكون من الصعب إدارة الاجتماعات الجماعية بشكل فعَّال وضمان توجيه الحوار بشكل منظم.</a:t>
            </a:r>
          </a:p>
          <a:p>
            <a:pPr marL="111125" indent="-111125" algn="just" rtl="1">
              <a:tabLst>
                <a:tab pos="111125" algn="l"/>
              </a:tabLst>
            </a:pPr>
            <a:r>
              <a:rPr lang="ar-EG" sz="1600" dirty="0">
                <a:latin typeface="Alexandria" pitchFamily="2" charset="-78"/>
                <a:cs typeface="Alexandria" pitchFamily="2" charset="-78"/>
              </a:rPr>
              <a:t> يمكن أن تكون هناك صعوبة في إلهام وتحفيز أعضاء المجموعة للمشاركة بفاعلية في النقاش واتخاذ الإجراءات.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5685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9" y="1693454"/>
            <a:ext cx="1163830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4283" y="649543"/>
            <a:ext cx="6216875"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ثالثًا: أنواع الاتصال من حيث درجة تأثيره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4016" y="1755001"/>
            <a:ext cx="11366809" cy="4247317"/>
          </a:xfrm>
          <a:prstGeom prst="rect">
            <a:avLst/>
          </a:prstGeom>
          <a:noFill/>
        </p:spPr>
        <p:txBody>
          <a:bodyPr wrap="square" rtlCol="0">
            <a:spAutoFit/>
          </a:bodyPr>
          <a:lstStyle/>
          <a:p>
            <a:pPr marL="512763" indent="-457200" algn="just" rtl="1">
              <a:lnSpc>
                <a:spcPct val="150000"/>
              </a:lnSpc>
              <a:tabLst>
                <a:tab pos="111125" algn="l"/>
              </a:tabLst>
            </a:pPr>
            <a:r>
              <a:rPr lang="ar-EG" sz="2000" u="sng" dirty="0">
                <a:solidFill>
                  <a:srgbClr val="FF0000"/>
                </a:solidFill>
                <a:latin typeface="Alexandria" pitchFamily="2" charset="-78"/>
                <a:cs typeface="Alexandria" pitchFamily="2" charset="-78"/>
              </a:rPr>
              <a:t>جـ - الاتصال الجماهيري: </a:t>
            </a:r>
          </a:p>
          <a:p>
            <a:pPr marL="111125" indent="-111125" algn="just" rtl="1">
              <a:lnSpc>
                <a:spcPct val="150000"/>
              </a:lnSpc>
              <a:tabLst>
                <a:tab pos="111125" algn="l"/>
              </a:tabLst>
            </a:pPr>
            <a:r>
              <a:rPr lang="ar-EG" sz="1600" dirty="0">
                <a:latin typeface="Alexandria" pitchFamily="2" charset="-78"/>
                <a:cs typeface="Alexandria" pitchFamily="2" charset="-78"/>
              </a:rPr>
              <a:t>الاتصال الجماهيري (</a:t>
            </a:r>
            <a:r>
              <a:rPr lang="en-US" sz="1600" dirty="0">
                <a:latin typeface="Alexandria" pitchFamily="2" charset="-78"/>
                <a:cs typeface="Alexandria" pitchFamily="2" charset="-78"/>
              </a:rPr>
              <a:t>Mass Communication) </a:t>
            </a:r>
            <a:r>
              <a:rPr lang="ar-EG" sz="1600" dirty="0">
                <a:latin typeface="Alexandria" pitchFamily="2" charset="-78"/>
                <a:cs typeface="Alexandria" pitchFamily="2" charset="-78"/>
              </a:rPr>
              <a:t>هو نوع من الاتصال يتمثل في نقل الرسائل والمعلومات من قبل إعلام جماهيري (مثل: التليفزيون والإذاعة والصحف ووسائل الإعلام الاجتماعية) لنقل الرسائل والمعلومات إلى جمهور كبير ومتنوع من الأفراد. كما يشير هذا المصطلح إلى العملية التي يتم من خلالها نقل الأفكار والمعلومات والاتجاهات إلى جماهير كبيرة باستخدام وسيلة أو أكثر من وسائل الاتصال الجماهيري. ويتميز هذا النوع من الاتصال بغير المباشرة وابتعاده عن الاتصال الشخصي المباشر، ويتم الاتصال بعدد كبير من الأفراد الموجودين في مكان غير محدود. تستخدم المنشآت هذا النوع من الاتصالات لتوفير أكبر قدر ممكن من المعلومات والمعارف بتكلفة منخفضة.</a:t>
            </a:r>
          </a:p>
          <a:p>
            <a:pPr marL="111125" indent="-111125" algn="just" rtl="1">
              <a:tabLst>
                <a:tab pos="111125" algn="l"/>
              </a:tabLst>
            </a:pPr>
            <a:r>
              <a:rPr lang="ar-EG" sz="1600" u="sng" dirty="0">
                <a:solidFill>
                  <a:srgbClr val="FF0000"/>
                </a:solidFill>
                <a:latin typeface="Alexandria" pitchFamily="2" charset="-78"/>
                <a:cs typeface="Alexandria" pitchFamily="2" charset="-78"/>
              </a:rPr>
              <a:t>مميزات الاتصال الجماهيري:</a:t>
            </a:r>
          </a:p>
          <a:p>
            <a:pPr marL="111125" indent="-111125" algn="just" rtl="1">
              <a:tabLst>
                <a:tab pos="111125" algn="l"/>
              </a:tabLst>
            </a:pPr>
            <a:r>
              <a:rPr lang="ar-EG" sz="1600" dirty="0">
                <a:latin typeface="Alexandria" pitchFamily="2" charset="-78"/>
                <a:cs typeface="Alexandria" pitchFamily="2" charset="-78"/>
              </a:rPr>
              <a:t> يمكن للاتصال الجماهيري الوصول إلى جمهور كبير واسع، ما يجعله وسيلة فعالة لنشر المعلومات والرسائل.</a:t>
            </a:r>
          </a:p>
          <a:p>
            <a:pPr marL="111125" indent="-111125" algn="just" rtl="1">
              <a:tabLst>
                <a:tab pos="111125" algn="l"/>
              </a:tabLst>
            </a:pPr>
            <a:r>
              <a:rPr lang="ar-EG" sz="1600" dirty="0">
                <a:latin typeface="Alexandria" pitchFamily="2" charset="-78"/>
                <a:cs typeface="Alexandria" pitchFamily="2" charset="-78"/>
              </a:rPr>
              <a:t> يمكن للاتصال الجماهيري نقل معلومات مهمة وأخبار حالية بشكل سريع وفعال.</a:t>
            </a:r>
          </a:p>
          <a:p>
            <a:pPr marL="111125" indent="-111125" algn="just" rtl="1">
              <a:tabLst>
                <a:tab pos="111125" algn="l"/>
              </a:tabLst>
            </a:pPr>
            <a:r>
              <a:rPr lang="ar-EG" sz="1600" dirty="0">
                <a:latin typeface="Alexandria" pitchFamily="2" charset="-78"/>
                <a:cs typeface="Alexandria" pitchFamily="2" charset="-78"/>
              </a:rPr>
              <a:t> يمكن للاتصال الجماهيري أن يؤثر في وجهات نظر وآراء الأفراد في المجتمع ويشكل الرأي العام.</a:t>
            </a:r>
          </a:p>
          <a:p>
            <a:pPr marL="111125" indent="-111125" algn="just" rtl="1">
              <a:tabLst>
                <a:tab pos="111125" algn="l"/>
              </a:tabLst>
            </a:pPr>
            <a:r>
              <a:rPr lang="ar-EG" sz="1600" dirty="0">
                <a:latin typeface="Alexandria" pitchFamily="2" charset="-78"/>
                <a:cs typeface="Alexandria" pitchFamily="2" charset="-78"/>
              </a:rPr>
              <a:t> يمكن استخدام الاتصال الجماهيري لتوعية الجماهير حول قضايا مهمة مثل الصحة والبيئة والتعليم.</a:t>
            </a:r>
          </a:p>
          <a:p>
            <a:pPr marL="111125" indent="-111125" algn="just" rtl="1">
              <a:tabLst>
                <a:tab pos="111125" algn="l"/>
              </a:tabLst>
            </a:pPr>
            <a:r>
              <a:rPr lang="ar-EG" sz="1600" dirty="0">
                <a:latin typeface="Alexandria" pitchFamily="2" charset="-78"/>
                <a:cs typeface="Alexandria" pitchFamily="2" charset="-78"/>
              </a:rPr>
              <a:t> يمكن للاتصال الجماهيري تقديم محتوى ترفيهي مثل البرامج التليفزيونية والأفلام والمسلسلات.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80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9" y="1693454"/>
            <a:ext cx="1163830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4283" y="649543"/>
            <a:ext cx="6216875"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ثالثًا: أنواع الاتصال من حيث درجة تأثيره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4016" y="1755001"/>
            <a:ext cx="11366809" cy="1815882"/>
          </a:xfrm>
          <a:prstGeom prst="rect">
            <a:avLst/>
          </a:prstGeom>
          <a:noFill/>
        </p:spPr>
        <p:txBody>
          <a:bodyPr wrap="square" rtlCol="0">
            <a:spAutoFit/>
          </a:bodyPr>
          <a:lstStyle/>
          <a:p>
            <a:pPr marL="111125" indent="-111125" algn="just" rtl="1">
              <a:tabLst>
                <a:tab pos="111125" algn="l"/>
              </a:tabLst>
            </a:pPr>
            <a:r>
              <a:rPr lang="ar-EG" sz="1600" u="sng" dirty="0">
                <a:solidFill>
                  <a:srgbClr val="FF0000"/>
                </a:solidFill>
                <a:latin typeface="Alexandria" pitchFamily="2" charset="-78"/>
                <a:cs typeface="Alexandria" pitchFamily="2" charset="-78"/>
              </a:rPr>
              <a:t>عيوب الاتصال الجماهيري:</a:t>
            </a:r>
          </a:p>
          <a:p>
            <a:pPr marL="111125" indent="-111125" algn="just" rtl="1">
              <a:tabLst>
                <a:tab pos="111125" algn="l"/>
              </a:tabLst>
            </a:pPr>
            <a:r>
              <a:rPr lang="ar-EG" sz="1600" dirty="0">
                <a:latin typeface="Alexandria" pitchFamily="2" charset="-78"/>
                <a:cs typeface="Alexandria" pitchFamily="2" charset="-78"/>
              </a:rPr>
              <a:t> يتم توجيه الرسائل في الاتصال الجماهيري بشكل عام للجماهير، ولا يتم تخصيصها لاحتياجات فردية، ما قد يؤدي إلى عدم استجابة بعض الأفراد للرسائل.</a:t>
            </a:r>
          </a:p>
          <a:p>
            <a:pPr marL="111125" indent="-111125" algn="just" rtl="1">
              <a:tabLst>
                <a:tab pos="111125" algn="l"/>
              </a:tabLst>
            </a:pPr>
            <a:r>
              <a:rPr lang="ar-EG" sz="1600" dirty="0">
                <a:latin typeface="Alexandria" pitchFamily="2" charset="-78"/>
                <a:cs typeface="Alexandria" pitchFamily="2" charset="-78"/>
              </a:rPr>
              <a:t> في الاتصال الجماهيري، يكون التفاعل من جانب واحد، إذ لا يمكن للجمهور التفاعل مباشرةً مع المحتوى أو المذيع.</a:t>
            </a:r>
          </a:p>
          <a:p>
            <a:pPr marL="111125" indent="-111125" algn="just" rtl="1">
              <a:tabLst>
                <a:tab pos="111125" algn="l"/>
              </a:tabLst>
            </a:pPr>
            <a:r>
              <a:rPr lang="ar-EG" sz="1600" dirty="0">
                <a:latin typeface="Alexandria" pitchFamily="2" charset="-78"/>
                <a:cs typeface="Alexandria" pitchFamily="2" charset="-78"/>
              </a:rPr>
              <a:t> قد يكون الاتصال الجماهيري مصدرًا للإعلانات التجارية المزعجة التي تؤثر في تجربة المشاهدين.</a:t>
            </a:r>
          </a:p>
          <a:p>
            <a:pPr marL="111125" indent="-111125" algn="just" rtl="1">
              <a:tabLst>
                <a:tab pos="111125" algn="l"/>
              </a:tabLst>
            </a:pPr>
            <a:r>
              <a:rPr lang="ar-EG" sz="1600" dirty="0">
                <a:latin typeface="Alexandria" pitchFamily="2" charset="-78"/>
                <a:cs typeface="Alexandria" pitchFamily="2" charset="-78"/>
              </a:rPr>
              <a:t> في بعض الأحيان، يمكن للاتصال الجماهيري تضمين أخبار غير دقيقة أو تشويه للحقائق.</a:t>
            </a:r>
          </a:p>
          <a:p>
            <a:pPr marL="111125" indent="-111125" algn="just" rtl="1">
              <a:tabLst>
                <a:tab pos="111125" algn="l"/>
              </a:tabLst>
            </a:pPr>
            <a:r>
              <a:rPr lang="ar-EG" sz="1600" dirty="0">
                <a:latin typeface="Alexandria" pitchFamily="2" charset="-78"/>
                <a:cs typeface="Alexandria" pitchFamily="2" charset="-78"/>
              </a:rPr>
              <a:t> في بعض الحالات، يمكن أن يتحكم أصحاب وسائل الإعلام في المحتوى وتوجيهه وفقًا لأهدافهم الخاصة.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0731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4283" y="649543"/>
            <a:ext cx="6216875"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ثالثًا: أنواع الاتصال من حيث درجة تأثيره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876750"/>
            <a:ext cx="10541000" cy="3724096"/>
          </a:xfrm>
          <a:prstGeom prst="rect">
            <a:avLst/>
          </a:prstGeom>
          <a:noFill/>
        </p:spPr>
        <p:txBody>
          <a:bodyPr wrap="square" rtlCol="0">
            <a:spAutoFit/>
          </a:bodyPr>
          <a:lstStyle/>
          <a:p>
            <a:pPr marL="111125" indent="-111125" algn="just" rtl="1">
              <a:lnSpc>
                <a:spcPct val="150000"/>
              </a:lnSpc>
              <a:spcBef>
                <a:spcPts val="1200"/>
              </a:spcBef>
              <a:tabLst>
                <a:tab pos="111125" algn="l"/>
              </a:tabLst>
            </a:pPr>
            <a:r>
              <a:rPr lang="ar-EG" sz="2000" u="sng" dirty="0">
                <a:solidFill>
                  <a:srgbClr val="FF0000"/>
                </a:solidFill>
                <a:latin typeface="Alexandria" pitchFamily="2" charset="-78"/>
                <a:cs typeface="Alexandria" pitchFamily="2" charset="-78"/>
              </a:rPr>
              <a:t>د- الاتصال التفاعلي</a:t>
            </a:r>
            <a:r>
              <a:rPr lang="ar-EG" sz="1600" dirty="0">
                <a:latin typeface="Alexandria" pitchFamily="2" charset="-78"/>
                <a:cs typeface="Alexandria" pitchFamily="2" charset="-78"/>
              </a:rPr>
              <a:t>: </a:t>
            </a:r>
          </a:p>
          <a:p>
            <a:pPr marL="111125" indent="-111125" algn="just" rtl="1">
              <a:spcBef>
                <a:spcPts val="1200"/>
              </a:spcBef>
              <a:tabLst>
                <a:tab pos="111125" algn="l"/>
              </a:tabLst>
            </a:pPr>
            <a:r>
              <a:rPr lang="ar-EG" sz="1600" dirty="0">
                <a:latin typeface="Alexandria" pitchFamily="2" charset="-78"/>
                <a:cs typeface="Alexandria" pitchFamily="2" charset="-78"/>
              </a:rPr>
              <a:t>الاتصال التفاعلي (</a:t>
            </a:r>
            <a:r>
              <a:rPr lang="en-US" sz="1600" dirty="0">
                <a:latin typeface="Alexandria" pitchFamily="2" charset="-78"/>
                <a:cs typeface="Alexandria" pitchFamily="2" charset="-78"/>
              </a:rPr>
              <a:t>Interactive Communication) </a:t>
            </a:r>
            <a:r>
              <a:rPr lang="ar-EG" sz="1600" dirty="0">
                <a:latin typeface="Alexandria" pitchFamily="2" charset="-78"/>
                <a:cs typeface="Alexandria" pitchFamily="2" charset="-78"/>
              </a:rPr>
              <a:t>هو نوع من الاتصال الذي يتيح للأفراد التفاعل مباشرةً بعضهم مع بعض أو مع وسيلة الاتصال من أجل تبادل المعلومات والأفكار. يتضمن الاتصال التفاعلي التفاعل الثنائي أو الجماعي بين الأفراد، ويمكن أن يكون عبر وسائل مثل الهاتف، والدردشة عبر الإنترنت، والفيديو </a:t>
            </a:r>
            <a:r>
              <a:rPr lang="ar-EG" sz="1600" dirty="0" err="1">
                <a:latin typeface="Alexandria" pitchFamily="2" charset="-78"/>
                <a:cs typeface="Alexandria" pitchFamily="2" charset="-78"/>
              </a:rPr>
              <a:t>كونفرانس</a:t>
            </a:r>
            <a:r>
              <a:rPr lang="ar-EG" sz="1600" dirty="0">
                <a:latin typeface="Alexandria" pitchFamily="2" charset="-78"/>
                <a:cs typeface="Alexandria" pitchFamily="2" charset="-78"/>
              </a:rPr>
              <a:t>، ووسائل التواصل الاجتماعي. </a:t>
            </a:r>
          </a:p>
          <a:p>
            <a:pPr marL="111125" indent="-111125" algn="just" rtl="1">
              <a:spcBef>
                <a:spcPts val="1200"/>
              </a:spcBef>
              <a:tabLst>
                <a:tab pos="111125" algn="l"/>
              </a:tabLst>
            </a:pPr>
            <a:r>
              <a:rPr lang="ar-EG" sz="1600" dirty="0">
                <a:latin typeface="Alexandria" pitchFamily="2" charset="-78"/>
                <a:cs typeface="Alexandria" pitchFamily="2" charset="-78"/>
              </a:rPr>
              <a:t>وقد تأثرت وسائل الاتصال الحديثة بالتطور الهائل في تكنولوجيا الاتصال والمعلومات. ومن بين هذه الوسائل نجد البريد الإلكتروني والمواقع الإلكترونية وصفحات العرض الإلكترونية ومجموعات المناقشة والمجموعات الإخبارية وعقد المؤتمرات عن بعد.</a:t>
            </a:r>
          </a:p>
          <a:p>
            <a:pPr marL="111125" indent="-111125" algn="just" rtl="1">
              <a:spcBef>
                <a:spcPts val="1200"/>
              </a:spcBef>
              <a:tabLst>
                <a:tab pos="111125" algn="l"/>
              </a:tabLst>
            </a:pPr>
            <a:r>
              <a:rPr lang="ar-EG" sz="1600" dirty="0">
                <a:latin typeface="Alexandria" pitchFamily="2" charset="-78"/>
                <a:cs typeface="Alexandria" pitchFamily="2" charset="-78"/>
              </a:rPr>
              <a:t>تساعد هذه الوسائل على التفاعل الإداري وتعتمد على شبكة الإنترنت. وهذه الشبكة تمرر كمًّا هائلًا من المعلومات بسرعة عالية وبتكلفة منخفضة، وبصورة تسمح لنا بمخاطبة المهتمين فقط وتسمح لهم بالتواصل والتفاعل مع مصدر الرسالة وعرض أفكارهم وآرائهم. وبالإضافة إلى ذلك، فإنه لا توجد حدود قصوى للمساحات الإعلامية والإعلانية مقارنة بالوسائل الأخرى، كما أن الوصول إلى المعلومات والتعامل معها سريع جدًّا.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9659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9" y="1693454"/>
            <a:ext cx="1163830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4283" y="649543"/>
            <a:ext cx="6216875"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ثالثًا: أنواع الاتصال من حيث درجة تأثيره</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14016" y="1755001"/>
            <a:ext cx="11366809" cy="3539430"/>
          </a:xfrm>
          <a:prstGeom prst="rect">
            <a:avLst/>
          </a:prstGeom>
          <a:noFill/>
        </p:spPr>
        <p:txBody>
          <a:bodyPr wrap="square" rtlCol="0">
            <a:spAutoFit/>
          </a:bodyPr>
          <a:lstStyle/>
          <a:p>
            <a:pPr marL="111125" indent="-111125" algn="just" rtl="1">
              <a:tabLst>
                <a:tab pos="111125" algn="l"/>
              </a:tabLst>
            </a:pPr>
            <a:r>
              <a:rPr lang="ar-EG" sz="1600" u="sng" dirty="0">
                <a:solidFill>
                  <a:srgbClr val="FF0000"/>
                </a:solidFill>
                <a:latin typeface="Alexandria" pitchFamily="2" charset="-78"/>
                <a:cs typeface="Alexandria" pitchFamily="2" charset="-78"/>
              </a:rPr>
              <a:t>مميزات الاتصال التفاعلي:</a:t>
            </a:r>
          </a:p>
          <a:p>
            <a:pPr marL="111125" indent="-111125" algn="just" rtl="1">
              <a:tabLst>
                <a:tab pos="111125" algn="l"/>
              </a:tabLst>
            </a:pPr>
            <a:r>
              <a:rPr lang="ar-EG" sz="1600" dirty="0">
                <a:latin typeface="Alexandria" pitchFamily="2" charset="-78"/>
                <a:cs typeface="Alexandria" pitchFamily="2" charset="-78"/>
              </a:rPr>
              <a:t> يمكن للأفراد التواصل مباشرةً بعضهم مع بعض دون وسيط، ما يتيح التفاعل الفوري.</a:t>
            </a:r>
          </a:p>
          <a:p>
            <a:pPr marL="111125" indent="-111125" algn="just" rtl="1">
              <a:tabLst>
                <a:tab pos="111125" algn="l"/>
              </a:tabLst>
            </a:pPr>
            <a:r>
              <a:rPr lang="ar-EG" sz="1600" dirty="0">
                <a:latin typeface="Alexandria" pitchFamily="2" charset="-78"/>
                <a:cs typeface="Alexandria" pitchFamily="2" charset="-78"/>
              </a:rPr>
              <a:t> يمكن للأفراد طرح أسئلة واستفسارات والحصول على إجابات فورية أو توضيحات.</a:t>
            </a:r>
          </a:p>
          <a:p>
            <a:pPr marL="111125" indent="-111125" algn="just" rtl="1">
              <a:tabLst>
                <a:tab pos="111125" algn="l"/>
              </a:tabLst>
            </a:pPr>
            <a:r>
              <a:rPr lang="ar-EG" sz="1600" dirty="0">
                <a:latin typeface="Alexandria" pitchFamily="2" charset="-78"/>
                <a:cs typeface="Alexandria" pitchFamily="2" charset="-78"/>
              </a:rPr>
              <a:t> يمكن أن يشجع الاتصال التفاعلي على حدوث نقاشات حية وتبادل الأفكار والآراء.</a:t>
            </a:r>
          </a:p>
          <a:p>
            <a:pPr marL="111125" indent="-111125" algn="just" rtl="1">
              <a:tabLst>
                <a:tab pos="111125" algn="l"/>
              </a:tabLst>
            </a:pPr>
            <a:r>
              <a:rPr lang="ar-EG" sz="1600" dirty="0">
                <a:latin typeface="Alexandria" pitchFamily="2" charset="-78"/>
                <a:cs typeface="Alexandria" pitchFamily="2" charset="-78"/>
              </a:rPr>
              <a:t> يمكن للأفراد بناء علاقات شخصية وتعزيز التواصل بينهم.</a:t>
            </a:r>
          </a:p>
          <a:p>
            <a:pPr marL="111125" indent="-111125" algn="just" rtl="1">
              <a:tabLst>
                <a:tab pos="111125" algn="l"/>
              </a:tabLst>
            </a:pPr>
            <a:r>
              <a:rPr lang="ar-EG" sz="1600" dirty="0">
                <a:latin typeface="Alexandria" pitchFamily="2" charset="-78"/>
                <a:cs typeface="Alexandria" pitchFamily="2" charset="-78"/>
              </a:rPr>
              <a:t> يمكن تخصيص المحتوى والمعلومات وفقًا لاحتياجات الأفراد.</a:t>
            </a:r>
          </a:p>
          <a:p>
            <a:pPr marL="111125" indent="-111125" algn="just" rtl="1">
              <a:tabLst>
                <a:tab pos="111125" algn="l"/>
              </a:tabLst>
            </a:pPr>
            <a:r>
              <a:rPr lang="ar-EG" sz="1600" dirty="0">
                <a:latin typeface="Alexandria" pitchFamily="2" charset="-78"/>
                <a:cs typeface="Alexandria" pitchFamily="2" charset="-78"/>
              </a:rPr>
              <a:t> يمكن للأفراد التفاعل مع المحتوى المقدم مثل النقر على روابط أو التصويت في استطلاعات الرأي.</a:t>
            </a:r>
          </a:p>
          <a:p>
            <a:pPr marL="111125" indent="-111125" algn="just" rtl="1">
              <a:tabLst>
                <a:tab pos="111125" algn="l"/>
              </a:tabLst>
            </a:pPr>
            <a:r>
              <a:rPr lang="ar-EG" sz="1600" u="sng" dirty="0">
                <a:solidFill>
                  <a:srgbClr val="FF0000"/>
                </a:solidFill>
                <a:latin typeface="Alexandria" pitchFamily="2" charset="-78"/>
                <a:cs typeface="Alexandria" pitchFamily="2" charset="-78"/>
              </a:rPr>
              <a:t>عيوب الاتصال التفاعلي:</a:t>
            </a:r>
          </a:p>
          <a:p>
            <a:pPr marL="111125" indent="-111125" algn="just" rtl="1">
              <a:tabLst>
                <a:tab pos="111125" algn="l"/>
              </a:tabLst>
            </a:pPr>
            <a:r>
              <a:rPr lang="ar-EG" sz="1600" dirty="0">
                <a:latin typeface="Alexandria" pitchFamily="2" charset="-78"/>
                <a:cs typeface="Alexandria" pitchFamily="2" charset="-78"/>
              </a:rPr>
              <a:t> قد يستهلك الاتصال التفاعلي وقتًا وجهدًا أكبر من وسائل الاتصال الأخرى، خاصةً في حالة النقاشات الطويلة.</a:t>
            </a:r>
          </a:p>
          <a:p>
            <a:pPr marL="111125" indent="-111125" algn="just" rtl="1">
              <a:tabLst>
                <a:tab pos="111125" algn="l"/>
              </a:tabLst>
            </a:pPr>
            <a:r>
              <a:rPr lang="ar-EG" sz="1600" dirty="0">
                <a:latin typeface="Alexandria" pitchFamily="2" charset="-78"/>
                <a:cs typeface="Alexandria" pitchFamily="2" charset="-78"/>
              </a:rPr>
              <a:t> يمكن أن تكون مناقشات الجماعات الكبيرة صعبة في الإدارة وتنظيمها.</a:t>
            </a:r>
          </a:p>
          <a:p>
            <a:pPr marL="111125" indent="-111125" algn="just" rtl="1">
              <a:tabLst>
                <a:tab pos="111125" algn="l"/>
              </a:tabLst>
            </a:pPr>
            <a:r>
              <a:rPr lang="ar-EG" sz="1600" dirty="0">
                <a:latin typeface="Alexandria" pitchFamily="2" charset="-78"/>
                <a:cs typeface="Alexandria" pitchFamily="2" charset="-78"/>
              </a:rPr>
              <a:t> يعتمد الاتصال التفاعلي على التكنولوجيا، وقد يواجه بعض الأفراد صعوبة في الوصول إلى وسائل الاتصال الحديثة.</a:t>
            </a:r>
          </a:p>
          <a:p>
            <a:pPr marL="111125" indent="-111125" algn="just" rtl="1">
              <a:tabLst>
                <a:tab pos="111125" algn="l"/>
              </a:tabLst>
            </a:pPr>
            <a:r>
              <a:rPr lang="ar-EG" sz="1600" dirty="0">
                <a:latin typeface="Alexandria" pitchFamily="2" charset="-78"/>
                <a:cs typeface="Alexandria" pitchFamily="2" charset="-78"/>
              </a:rPr>
              <a:t> قد تحدث مشكلات في التواصل عبر الإنترنت مثل تأخير الردود أو فقدان الاتصال.</a:t>
            </a:r>
          </a:p>
          <a:p>
            <a:pPr marL="111125" indent="-111125" algn="just" rtl="1">
              <a:tabLst>
                <a:tab pos="111125" algn="l"/>
              </a:tabLst>
            </a:pPr>
            <a:r>
              <a:rPr lang="ar-EG" sz="1600" dirty="0">
                <a:latin typeface="Alexandria" pitchFamily="2" charset="-78"/>
                <a:cs typeface="Alexandria" pitchFamily="2" charset="-78"/>
              </a:rPr>
              <a:t> قد تثير بعض وسائل الاتصال التفاعلي قضايا خصوصية فيما يتعلق بالمعلومات الشخصية.</a:t>
            </a:r>
          </a:p>
          <a:p>
            <a:pPr marL="111125" indent="-111125" algn="just" rtl="1">
              <a:tabLst>
                <a:tab pos="111125" algn="l"/>
              </a:tabLst>
            </a:pPr>
            <a:r>
              <a:rPr lang="ar-EG" sz="1600" dirty="0">
                <a:latin typeface="Alexandria" pitchFamily="2" charset="-78"/>
                <a:cs typeface="Alexandria" pitchFamily="2" charset="-78"/>
              </a:rPr>
              <a:t> في حالة الدردشة النصية عبر الإنترنت، يعتمد الاتصال على الكتابة، ما قد يكون صعبًا لبعض الأفراد.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627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6027DC-A9BA-400F-8B82-2807B3E346B8}"/>
</file>

<file path=customXml/itemProps2.xml><?xml version="1.0" encoding="utf-8"?>
<ds:datastoreItem xmlns:ds="http://schemas.openxmlformats.org/officeDocument/2006/customXml" ds:itemID="{A6C8E2C7-F0CC-41C9-B39B-2BBAE4643CB0}"/>
</file>

<file path=customXml/itemProps3.xml><?xml version="1.0" encoding="utf-8"?>
<ds:datastoreItem xmlns:ds="http://schemas.openxmlformats.org/officeDocument/2006/customXml" ds:itemID="{75DBA5F0-E6CE-4D14-A960-778C1174270B}"/>
</file>

<file path=docProps/app.xml><?xml version="1.0" encoding="utf-8"?>
<Properties xmlns="http://schemas.openxmlformats.org/officeDocument/2006/extended-properties" xmlns:vt="http://schemas.openxmlformats.org/officeDocument/2006/docPropsVTypes">
  <Template/>
  <TotalTime>895</TotalTime>
  <Words>6523</Words>
  <Application>Microsoft Office PowerPoint</Application>
  <PresentationFormat>Widescreen</PresentationFormat>
  <Paragraphs>446</Paragraphs>
  <Slides>47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46</cp:revision>
  <dcterms:created xsi:type="dcterms:W3CDTF">2023-04-29T09:08:00Z</dcterms:created>
  <dcterms:modified xsi:type="dcterms:W3CDTF">2024-07-24T13:18:05Z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